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handoutMasterIdLst>
    <p:handoutMasterId r:id="rId50"/>
  </p:handoutMasterIdLst>
  <p:sldIdLst>
    <p:sldId id="311" r:id="rId2"/>
    <p:sldId id="261" r:id="rId3"/>
    <p:sldId id="262" r:id="rId4"/>
    <p:sldId id="260" r:id="rId5"/>
    <p:sldId id="310" r:id="rId6"/>
    <p:sldId id="264" r:id="rId7"/>
    <p:sldId id="266" r:id="rId8"/>
    <p:sldId id="268" r:id="rId9"/>
    <p:sldId id="269" r:id="rId10"/>
    <p:sldId id="309" r:id="rId11"/>
    <p:sldId id="270" r:id="rId12"/>
    <p:sldId id="271" r:id="rId13"/>
    <p:sldId id="272" r:id="rId14"/>
    <p:sldId id="274" r:id="rId15"/>
    <p:sldId id="259" r:id="rId16"/>
    <p:sldId id="273" r:id="rId17"/>
    <p:sldId id="276" r:id="rId18"/>
    <p:sldId id="277" r:id="rId19"/>
    <p:sldId id="278" r:id="rId20"/>
    <p:sldId id="289" r:id="rId21"/>
    <p:sldId id="279" r:id="rId22"/>
    <p:sldId id="288" r:id="rId23"/>
    <p:sldId id="280" r:id="rId24"/>
    <p:sldId id="281" r:id="rId25"/>
    <p:sldId id="282" r:id="rId26"/>
    <p:sldId id="283" r:id="rId27"/>
    <p:sldId id="284" r:id="rId28"/>
    <p:sldId id="286" r:id="rId29"/>
    <p:sldId id="287" r:id="rId30"/>
    <p:sldId id="285" r:id="rId31"/>
    <p:sldId id="290" r:id="rId32"/>
    <p:sldId id="293" r:id="rId33"/>
    <p:sldId id="295" r:id="rId34"/>
    <p:sldId id="294" r:id="rId35"/>
    <p:sldId id="291" r:id="rId36"/>
    <p:sldId id="292" r:id="rId37"/>
    <p:sldId id="302" r:id="rId38"/>
    <p:sldId id="303" r:id="rId39"/>
    <p:sldId id="305" r:id="rId40"/>
    <p:sldId id="307" r:id="rId41"/>
    <p:sldId id="306" r:id="rId42"/>
    <p:sldId id="296" r:id="rId43"/>
    <p:sldId id="297" r:id="rId44"/>
    <p:sldId id="275" r:id="rId45"/>
    <p:sldId id="298" r:id="rId46"/>
    <p:sldId id="299" r:id="rId47"/>
    <p:sldId id="300" r:id="rId48"/>
    <p:sldId id="301" r:id="rId49"/>
  </p:sldIdLst>
  <p:sldSz cx="9144000" cy="6858000" type="screen4x3"/>
  <p:notesSz cx="7315200" cy="96012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E1E1"/>
    <a:srgbClr val="CCFFFF"/>
    <a:srgbClr val="FFFFCC"/>
    <a:srgbClr val="DDDDDD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 horzBarState="maximized">
    <p:restoredLeft sz="32787"/>
    <p:restoredTop sz="90929"/>
  </p:normalViewPr>
  <p:slideViewPr>
    <p:cSldViewPr>
      <p:cViewPr varScale="1">
        <p:scale>
          <a:sx n="66" d="100"/>
          <a:sy n="66" d="100"/>
        </p:scale>
        <p:origin x="-2058" y="-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handoutMaster" Target="handoutMasters/handout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8" Type="http://schemas.openxmlformats.org/officeDocument/2006/relationships/slide" Target="slides/slide7.xml"/><Relationship Id="rId51" Type="http://schemas.openxmlformats.org/officeDocument/2006/relationships/presProps" Target="pres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4.wmf"/><Relationship Id="rId2" Type="http://schemas.openxmlformats.org/officeDocument/2006/relationships/image" Target="../media/image14.wmf"/><Relationship Id="rId1" Type="http://schemas.openxmlformats.org/officeDocument/2006/relationships/image" Target="../media/image16.w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8.wmf"/><Relationship Id="rId2" Type="http://schemas.openxmlformats.org/officeDocument/2006/relationships/image" Target="../media/image17.wmf"/><Relationship Id="rId1" Type="http://schemas.openxmlformats.org/officeDocument/2006/relationships/image" Target="../media/image14.wmf"/><Relationship Id="rId4" Type="http://schemas.openxmlformats.org/officeDocument/2006/relationships/image" Target="../media/image4.w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19.wmf"/><Relationship Id="rId1" Type="http://schemas.openxmlformats.org/officeDocument/2006/relationships/image" Target="../media/image17.wmf"/><Relationship Id="rId4" Type="http://schemas.openxmlformats.org/officeDocument/2006/relationships/image" Target="../media/image4.wmf"/></Relationships>
</file>

<file path=ppt/drawings/_rels/vmlDrawing13.vml.rels><?xml version="1.0" encoding="UTF-8" standalone="yes"?>
<Relationships xmlns="http://schemas.openxmlformats.org/package/2006/relationships"><Relationship Id="rId3" Type="http://schemas.openxmlformats.org/officeDocument/2006/relationships/image" Target="../media/image14.wmf"/><Relationship Id="rId2" Type="http://schemas.openxmlformats.org/officeDocument/2006/relationships/image" Target="../media/image20.wmf"/><Relationship Id="rId1" Type="http://schemas.openxmlformats.org/officeDocument/2006/relationships/image" Target="../media/image17.wmf"/><Relationship Id="rId4" Type="http://schemas.openxmlformats.org/officeDocument/2006/relationships/image" Target="../media/image4.w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21.wmf"/><Relationship Id="rId2" Type="http://schemas.openxmlformats.org/officeDocument/2006/relationships/image" Target="../media/image14.wmf"/><Relationship Id="rId1" Type="http://schemas.openxmlformats.org/officeDocument/2006/relationships/image" Target="../media/image17.wmf"/></Relationships>
</file>

<file path=ppt/drawings/_rels/vmlDrawing15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.wmf"/><Relationship Id="rId1" Type="http://schemas.openxmlformats.org/officeDocument/2006/relationships/image" Target="../media/image14.wmf"/></Relationships>
</file>

<file path=ppt/drawings/_rels/vmlDrawing1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17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2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8.wmf"/><Relationship Id="rId1" Type="http://schemas.openxmlformats.org/officeDocument/2006/relationships/image" Target="../media/image9.w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9.w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30.wmf"/></Relationships>
</file>

<file path=ppt/drawings/_rels/vmlDrawing24.vml.rels><?xml version="1.0" encoding="UTF-8" standalone="yes"?>
<Relationships xmlns="http://schemas.openxmlformats.org/package/2006/relationships"><Relationship Id="rId2" Type="http://schemas.openxmlformats.org/officeDocument/2006/relationships/image" Target="../media/image31.wmf"/><Relationship Id="rId1" Type="http://schemas.openxmlformats.org/officeDocument/2006/relationships/image" Target="../media/image2.w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w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w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4144963" y="0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t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endParaRPr lang="en-US"/>
          </a:p>
        </p:txBody>
      </p:sp>
      <p:sp>
        <p:nvSpPr>
          <p:cNvPr id="63492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121775"/>
            <a:ext cx="3170238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defTabSz="966788">
              <a:defRPr sz="1300"/>
            </a:lvl1pPr>
          </a:lstStyle>
          <a:p>
            <a:endParaRPr lang="en-US"/>
          </a:p>
        </p:txBody>
      </p:sp>
      <p:sp>
        <p:nvSpPr>
          <p:cNvPr id="63493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4144963" y="9121775"/>
            <a:ext cx="3170237" cy="479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6661" tIns="48331" rIns="96661" bIns="48331" numCol="1" anchor="b" anchorCtr="0" compatLnSpc="1">
            <a:prstTxWarp prst="textNoShape">
              <a:avLst/>
            </a:prstTxWarp>
          </a:bodyPr>
          <a:lstStyle>
            <a:lvl1pPr algn="r" defTabSz="966788">
              <a:defRPr sz="1300"/>
            </a:lvl1pPr>
          </a:lstStyle>
          <a:p>
            <a:fld id="{DEE085B9-8082-4A9A-A306-6B9C0F293191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585173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86D4C4A-2EAF-4410-81D4-0C8C709C7C2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81724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685E6D2-4C74-4652-8AF7-E39757276092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4681556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19F3FAA-B92F-4CFD-877D-334D59164399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836887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6B75D2E-04BB-4677-AA36-0BD72B417B0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511562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546080-589D-429C-9ED7-38D3B3B3357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4467079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D32B53E-B901-4B21-9F98-63AF8F98B666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616475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B67AB10-EAA6-4AE4-9644-8F43742E75F0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6965966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A42098-1AFE-4BE9-AA29-0843B58619E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21769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A2764ED-2B9A-4131-B800-8CABEC256738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304319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21757A-79AD-4B72-A7E7-790308E6267B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3550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FB4C213-CBB6-4B0D-8C03-4CAF6783F283}" type="slidenum">
              <a:rPr lang="en-US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8749149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7AF0741F-61DE-4F8C-A140-C3D2560FDA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4.wmf"/><Relationship Id="rId5" Type="http://schemas.openxmlformats.org/officeDocument/2006/relationships/oleObject" Target="../embeddings/oleObject4.bin"/><Relationship Id="rId4" Type="http://schemas.openxmlformats.org/officeDocument/2006/relationships/image" Target="../media/image6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5.vml"/><Relationship Id="rId4" Type="http://schemas.openxmlformats.org/officeDocument/2006/relationships/image" Target="../media/image8.wm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6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6.bin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.wmf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4.wmf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8.vml"/><Relationship Id="rId4" Type="http://schemas.openxmlformats.org/officeDocument/2006/relationships/image" Target="../media/image15.wmf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9.vml"/><Relationship Id="rId4" Type="http://schemas.openxmlformats.org/officeDocument/2006/relationships/image" Target="../media/image4.wmf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image" Target="../media/image4.wmf"/><Relationship Id="rId3" Type="http://schemas.openxmlformats.org/officeDocument/2006/relationships/oleObject" Target="../embeddings/oleObject10.bin"/><Relationship Id="rId7" Type="http://schemas.openxmlformats.org/officeDocument/2006/relationships/oleObject" Target="../embeddings/oleObject1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6.wmf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wmf"/><Relationship Id="rId3" Type="http://schemas.openxmlformats.org/officeDocument/2006/relationships/oleObject" Target="../embeddings/oleObject13.bin"/><Relationship Id="rId7" Type="http://schemas.openxmlformats.org/officeDocument/2006/relationships/oleObject" Target="../embeddings/oleObject1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17.wmf"/><Relationship Id="rId5" Type="http://schemas.openxmlformats.org/officeDocument/2006/relationships/oleObject" Target="../embeddings/oleObject14.bin"/><Relationship Id="rId10" Type="http://schemas.openxmlformats.org/officeDocument/2006/relationships/image" Target="../media/image4.wmf"/><Relationship Id="rId4" Type="http://schemas.openxmlformats.org/officeDocument/2006/relationships/image" Target="../media/image14.wmf"/><Relationship Id="rId9" Type="http://schemas.openxmlformats.org/officeDocument/2006/relationships/oleObject" Target="../embeddings/oleObject16.bin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17.bin"/><Relationship Id="rId7" Type="http://schemas.openxmlformats.org/officeDocument/2006/relationships/oleObject" Target="../embeddings/oleObject1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19.wmf"/><Relationship Id="rId5" Type="http://schemas.openxmlformats.org/officeDocument/2006/relationships/oleObject" Target="../embeddings/oleObject18.bin"/><Relationship Id="rId10" Type="http://schemas.openxmlformats.org/officeDocument/2006/relationships/image" Target="../media/image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0.bin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wmf"/><Relationship Id="rId3" Type="http://schemas.openxmlformats.org/officeDocument/2006/relationships/oleObject" Target="../embeddings/oleObject21.bin"/><Relationship Id="rId7" Type="http://schemas.openxmlformats.org/officeDocument/2006/relationships/oleObject" Target="../embeddings/oleObject2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20.wmf"/><Relationship Id="rId5" Type="http://schemas.openxmlformats.org/officeDocument/2006/relationships/oleObject" Target="../embeddings/oleObject22.bin"/><Relationship Id="rId10" Type="http://schemas.openxmlformats.org/officeDocument/2006/relationships/image" Target="../media/image4.wmf"/><Relationship Id="rId4" Type="http://schemas.openxmlformats.org/officeDocument/2006/relationships/image" Target="../media/image17.wmf"/><Relationship Id="rId9" Type="http://schemas.openxmlformats.org/officeDocument/2006/relationships/oleObject" Target="../embeddings/oleObject24.bin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1.wmf"/><Relationship Id="rId3" Type="http://schemas.openxmlformats.org/officeDocument/2006/relationships/oleObject" Target="../embeddings/oleObject25.bin"/><Relationship Id="rId7" Type="http://schemas.openxmlformats.org/officeDocument/2006/relationships/oleObject" Target="../embeddings/oleObject2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4.vml"/><Relationship Id="rId6" Type="http://schemas.openxmlformats.org/officeDocument/2006/relationships/image" Target="../media/image14.wmf"/><Relationship Id="rId5" Type="http://schemas.openxmlformats.org/officeDocument/2006/relationships/oleObject" Target="../embeddings/oleObject26.bin"/><Relationship Id="rId4" Type="http://schemas.openxmlformats.org/officeDocument/2006/relationships/image" Target="../media/image17.wmf"/><Relationship Id="rId9" Type="http://schemas.openxmlformats.org/officeDocument/2006/relationships/image" Target="../media/image21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8.bin"/><Relationship Id="rId7" Type="http://schemas.openxmlformats.org/officeDocument/2006/relationships/image" Target="../media/image22.pn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22.wmf"/><Relationship Id="rId5" Type="http://schemas.openxmlformats.org/officeDocument/2006/relationships/oleObject" Target="../embeddings/oleObject29.bin"/><Relationship Id="rId4" Type="http://schemas.openxmlformats.org/officeDocument/2006/relationships/image" Target="../media/image14.w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.vml"/><Relationship Id="rId4" Type="http://schemas.openxmlformats.org/officeDocument/2006/relationships/image" Target="../media/image2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6.png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0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6.vml"/><Relationship Id="rId4" Type="http://schemas.openxmlformats.org/officeDocument/2006/relationships/image" Target="../media/image15.wmf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7.vml"/><Relationship Id="rId5" Type="http://schemas.openxmlformats.org/officeDocument/2006/relationships/image" Target="../media/image9.wmf"/><Relationship Id="rId4" Type="http://schemas.openxmlformats.org/officeDocument/2006/relationships/oleObject" Target="../embeddings/oleObject31.bin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2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8.vml"/><Relationship Id="rId4" Type="http://schemas.openxmlformats.org/officeDocument/2006/relationships/image" Target="../media/image9.wmf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9.vml"/><Relationship Id="rId4" Type="http://schemas.openxmlformats.org/officeDocument/2006/relationships/image" Target="../media/image9.wmf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0.vml"/><Relationship Id="rId5" Type="http://schemas.openxmlformats.org/officeDocument/2006/relationships/image" Target="../media/image27.png"/><Relationship Id="rId4" Type="http://schemas.openxmlformats.org/officeDocument/2006/relationships/image" Target="../media/image9.wmf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1.vml"/><Relationship Id="rId6" Type="http://schemas.openxmlformats.org/officeDocument/2006/relationships/image" Target="../media/image28.wmf"/><Relationship Id="rId5" Type="http://schemas.openxmlformats.org/officeDocument/2006/relationships/oleObject" Target="../embeddings/oleObject36.bin"/><Relationship Id="rId4" Type="http://schemas.openxmlformats.org/officeDocument/2006/relationships/image" Target="../media/image9.wmf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7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2.vml"/><Relationship Id="rId4" Type="http://schemas.openxmlformats.org/officeDocument/2006/relationships/image" Target="../media/image29.wmf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8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3.vml"/><Relationship Id="rId4" Type="http://schemas.openxmlformats.org/officeDocument/2006/relationships/image" Target="../media/image30.wmf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24.vml"/><Relationship Id="rId6" Type="http://schemas.openxmlformats.org/officeDocument/2006/relationships/image" Target="../media/image31.wmf"/><Relationship Id="rId5" Type="http://schemas.openxmlformats.org/officeDocument/2006/relationships/oleObject" Target="../embeddings/oleObject40.bin"/><Relationship Id="rId4" Type="http://schemas.openxmlformats.org/officeDocument/2006/relationships/image" Target="../media/image2.wmf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4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90875" y="1978025"/>
            <a:ext cx="2667000" cy="3489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TextBox 3"/>
          <p:cNvSpPr txBox="1">
            <a:spLocks noChangeArrowheads="1"/>
          </p:cNvSpPr>
          <p:nvPr/>
        </p:nvSpPr>
        <p:spPr bwMode="auto">
          <a:xfrm>
            <a:off x="371475" y="190500"/>
            <a:ext cx="8382000" cy="1754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3200" b="1" dirty="0">
                <a:solidFill>
                  <a:srgbClr val="000000"/>
                </a:solidFill>
                <a:latin typeface="Calibri" pitchFamily="34" charset="0"/>
              </a:rPr>
              <a:t>Process Control: Designing Process and Control Systems  for Dynamic Performance </a:t>
            </a:r>
          </a:p>
          <a:p>
            <a:pPr algn="ctr" eaLnBrk="1" hangingPunct="1"/>
            <a:endParaRPr lang="en-US" sz="1200" b="1" dirty="0">
              <a:solidFill>
                <a:srgbClr val="000000"/>
              </a:solidFill>
              <a:latin typeface="Calibri" pitchFamily="34" charset="0"/>
            </a:endParaRPr>
          </a:p>
          <a:p>
            <a:pPr algn="ctr" eaLnBrk="1" hangingPunct="1"/>
            <a:r>
              <a:rPr lang="en-US" sz="2800" b="1" dirty="0">
                <a:solidFill>
                  <a:srgbClr val="000000"/>
                </a:solidFill>
                <a:latin typeface="Calibri" pitchFamily="34" charset="0"/>
              </a:rPr>
              <a:t>Chapter </a:t>
            </a:r>
            <a:r>
              <a:rPr lang="en-US" sz="2800" b="1" dirty="0" smtClean="0">
                <a:solidFill>
                  <a:srgbClr val="000000"/>
                </a:solidFill>
                <a:latin typeface="Calibri" pitchFamily="34" charset="0"/>
              </a:rPr>
              <a:t>11. Digital Control</a:t>
            </a:r>
            <a:endParaRPr lang="en-US" sz="2800" b="1" dirty="0">
              <a:solidFill>
                <a:srgbClr val="000000"/>
              </a:solidFill>
              <a:latin typeface="Calibri" pitchFamily="34" charset="0"/>
            </a:endParaRPr>
          </a:p>
        </p:txBody>
      </p:sp>
      <p:sp>
        <p:nvSpPr>
          <p:cNvPr id="4" name="TextBox 4"/>
          <p:cNvSpPr txBox="1">
            <a:spLocks noChangeArrowheads="1"/>
          </p:cNvSpPr>
          <p:nvPr/>
        </p:nvSpPr>
        <p:spPr bwMode="auto">
          <a:xfrm>
            <a:off x="304800" y="5743575"/>
            <a:ext cx="8534400" cy="923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/>
            <a:r>
              <a:rPr lang="en-US" sz="1800" b="1">
                <a:solidFill>
                  <a:srgbClr val="000000"/>
                </a:solidFill>
                <a:latin typeface="Calibri" pitchFamily="34" charset="0"/>
              </a:rPr>
              <a:t>Copyright © Thomas Marlin 2013</a:t>
            </a:r>
          </a:p>
          <a:p>
            <a:pPr algn="ctr" eaLnBrk="1" hangingPunct="1"/>
            <a:r>
              <a:rPr lang="en-US" sz="1800">
                <a:solidFill>
                  <a:srgbClr val="000000"/>
                </a:solidFill>
                <a:latin typeface="Calibri" pitchFamily="34" charset="0"/>
              </a:rPr>
              <a:t>The copyright holder provides a royalty-free license for use of this material at non-profit educational institutions</a:t>
            </a:r>
          </a:p>
        </p:txBody>
      </p:sp>
    </p:spTree>
    <p:extLst>
      <p:ext uri="{BB962C8B-B14F-4D97-AF65-F5344CB8AC3E}">
        <p14:creationId xmlns:p14="http://schemas.microsoft.com/office/powerpoint/2010/main" val="411752013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34" name="Rectangle 18"/>
          <p:cNvSpPr>
            <a:spLocks noChangeArrowheads="1"/>
          </p:cNvSpPr>
          <p:nvPr/>
        </p:nvSpPr>
        <p:spPr bwMode="auto">
          <a:xfrm>
            <a:off x="4478338" y="2898775"/>
            <a:ext cx="4479925" cy="348615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2" name="Rectangle 16"/>
          <p:cNvSpPr>
            <a:spLocks noChangeArrowheads="1"/>
          </p:cNvSpPr>
          <p:nvPr/>
        </p:nvSpPr>
        <p:spPr bwMode="auto">
          <a:xfrm>
            <a:off x="161925" y="2905125"/>
            <a:ext cx="4257675" cy="3495675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60420" name="Text Box 4"/>
          <p:cNvSpPr txBox="1">
            <a:spLocks noChangeArrowheads="1"/>
          </p:cNvSpPr>
          <p:nvPr/>
        </p:nvSpPr>
        <p:spPr bwMode="auto">
          <a:xfrm>
            <a:off x="609600" y="1219200"/>
            <a:ext cx="80010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/>
              <a:t>Analog computation!</a:t>
            </a:r>
          </a:p>
        </p:txBody>
      </p:sp>
      <p:pic>
        <p:nvPicPr>
          <p:cNvPr id="60424" name="Picture 8" descr="A:\tom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3124200"/>
            <a:ext cx="4108450" cy="28940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0425" name="Picture 9" descr="A:\tom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3124200"/>
            <a:ext cx="3733800" cy="31877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0427" name="Rectangle 11"/>
          <p:cNvSpPr>
            <a:spLocks noChangeArrowheads="1"/>
          </p:cNvSpPr>
          <p:nvPr/>
        </p:nvSpPr>
        <p:spPr bwMode="auto">
          <a:xfrm>
            <a:off x="384175" y="3121025"/>
            <a:ext cx="74613" cy="3203575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8" name="Rectangle 12"/>
          <p:cNvSpPr>
            <a:spLocks noChangeArrowheads="1"/>
          </p:cNvSpPr>
          <p:nvPr/>
        </p:nvSpPr>
        <p:spPr bwMode="auto">
          <a:xfrm flipV="1">
            <a:off x="381000" y="6267450"/>
            <a:ext cx="3789363" cy="7461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29" name="Rectangle 13"/>
          <p:cNvSpPr>
            <a:spLocks noChangeArrowheads="1"/>
          </p:cNvSpPr>
          <p:nvPr/>
        </p:nvSpPr>
        <p:spPr bwMode="auto">
          <a:xfrm>
            <a:off x="4583113" y="3101975"/>
            <a:ext cx="77787" cy="2938463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60431" name="Text Box 15"/>
          <p:cNvSpPr txBox="1">
            <a:spLocks noChangeArrowheads="1"/>
          </p:cNvSpPr>
          <p:nvPr/>
        </p:nvSpPr>
        <p:spPr bwMode="auto">
          <a:xfrm>
            <a:off x="446088" y="6527800"/>
            <a:ext cx="8269287" cy="274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1200" b="1"/>
              <a:t>From Harriott, P., Process Control, McGraw-Hill, New York, 1964</a:t>
            </a:r>
          </a:p>
        </p:txBody>
      </p:sp>
      <p:sp>
        <p:nvSpPr>
          <p:cNvPr id="60435" name="Text Box 19"/>
          <p:cNvSpPr txBox="1">
            <a:spLocks noChangeArrowheads="1"/>
          </p:cNvSpPr>
          <p:nvPr/>
        </p:nvSpPr>
        <p:spPr bwMode="auto">
          <a:xfrm>
            <a:off x="1600200" y="2590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Pneumatic</a:t>
            </a:r>
            <a:endParaRPr lang="en-US" b="1"/>
          </a:p>
        </p:txBody>
      </p:sp>
      <p:sp>
        <p:nvSpPr>
          <p:cNvPr id="60436" name="Text Box 20"/>
          <p:cNvSpPr txBox="1">
            <a:spLocks noChangeArrowheads="1"/>
          </p:cNvSpPr>
          <p:nvPr/>
        </p:nvSpPr>
        <p:spPr bwMode="auto">
          <a:xfrm>
            <a:off x="5943600" y="2590800"/>
            <a:ext cx="16764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Electronic</a:t>
            </a:r>
            <a:endParaRPr lang="en-US" b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79671093"/>
              </p:ext>
            </p:extLst>
          </p:nvPr>
        </p:nvGraphicFramePr>
        <p:xfrm>
          <a:off x="2222500" y="1812505"/>
          <a:ext cx="4495800" cy="7999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5541" name="Equation" r:id="rId5" imgW="2844800" imgH="508000" progId="Equation.3">
                  <p:embed/>
                </p:oleObj>
              </mc:Choice>
              <mc:Fallback>
                <p:oleObj name="Equation" r:id="rId5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22500" y="1812505"/>
                        <a:ext cx="4495800" cy="799904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19459" name="Text Box 1027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19460" name="Line 1028"/>
          <p:cNvSpPr>
            <a:spLocks noChangeShapeType="1"/>
          </p:cNvSpPr>
          <p:nvPr/>
        </p:nvSpPr>
        <p:spPr bwMode="auto">
          <a:xfrm>
            <a:off x="1447800" y="4572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461" name="Text Box 1029"/>
          <p:cNvSpPr txBox="1">
            <a:spLocks noChangeArrowheads="1"/>
          </p:cNvSpPr>
          <p:nvPr/>
        </p:nvSpPr>
        <p:spPr bwMode="auto">
          <a:xfrm>
            <a:off x="2743200" y="1219200"/>
            <a:ext cx="563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Electronic Device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The variable is proportional to current or voltage (</a:t>
            </a:r>
            <a:r>
              <a:rPr lang="en-US" sz="2000" b="1">
                <a:solidFill>
                  <a:schemeClr val="accent2"/>
                </a:solidFill>
              </a:rPr>
              <a:t>50 - 150 C = 4 - 20 mA</a:t>
            </a:r>
            <a:r>
              <a:rPr lang="en-US" b="1"/>
              <a:t>).</a:t>
            </a:r>
          </a:p>
        </p:txBody>
      </p:sp>
      <p:grpSp>
        <p:nvGrpSpPr>
          <p:cNvPr id="19462" name="Group 1030"/>
          <p:cNvGrpSpPr>
            <a:grpSpLocks/>
          </p:cNvGrpSpPr>
          <p:nvPr/>
        </p:nvGrpSpPr>
        <p:grpSpPr bwMode="auto">
          <a:xfrm>
            <a:off x="2743200" y="2819400"/>
            <a:ext cx="4114800" cy="3200400"/>
            <a:chOff x="2592" y="3072"/>
            <a:chExt cx="1824" cy="1091"/>
          </a:xfrm>
        </p:grpSpPr>
        <p:sp>
          <p:nvSpPr>
            <p:cNvPr id="19463" name="Rectangle 1031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9464" name="Group 1032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19465" name="AutoShape 1033"/>
              <p:cNvSpPr>
                <a:spLocks noChangeArrowheads="1"/>
              </p:cNvSpPr>
              <p:nvPr/>
            </p:nvSpPr>
            <p:spPr bwMode="auto">
              <a:xfrm>
                <a:off x="4091" y="1757"/>
                <a:ext cx="747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6" name="AutoShape 1034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1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7" name="AutoShape 1035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8" name="AutoShape 1036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69" name="AutoShape 1037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0" name="AutoShape 1038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1" name="AutoShape 1039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2" name="Line 1040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73" name="Line 1041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9474" name="Group 1042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19475" name="Line 1043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6" name="Line 1044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7" name="Line 1045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8" name="Line 1046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79" name="Line 1047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0" name="Line 1048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1" name="Freeform 1049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9482" name="Group 1050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19483" name="Line 1051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4" name="Line 1052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5" name="Line 1053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6" name="Line 1054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7" name="Line 1055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8" name="Line 1056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9489" name="Freeform 1057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9490" name="Oval 1058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2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1" name="Line 1059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2" name="Line 1060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3" name="Line 1061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4" name="Line 1062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5" name="Line 1063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6" name="Line 1064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7" name="Oval 1065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TC</a:t>
                </a:r>
              </a:p>
            </p:txBody>
          </p:sp>
          <p:sp>
            <p:nvSpPr>
              <p:cNvPr id="19498" name="Line 1066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499" name="Text Box 1067"/>
              <p:cNvSpPr txBox="1">
                <a:spLocks noChangeArrowheads="1"/>
              </p:cNvSpPr>
              <p:nvPr/>
            </p:nvSpPr>
            <p:spPr bwMode="auto">
              <a:xfrm>
                <a:off x="3607" y="1691"/>
                <a:ext cx="35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v1</a:t>
                </a:r>
              </a:p>
            </p:txBody>
          </p:sp>
          <p:sp>
            <p:nvSpPr>
              <p:cNvPr id="19500" name="Text Box 1068"/>
              <p:cNvSpPr txBox="1">
                <a:spLocks noChangeArrowheads="1"/>
              </p:cNvSpPr>
              <p:nvPr/>
            </p:nvSpPr>
            <p:spPr bwMode="auto">
              <a:xfrm>
                <a:off x="4371" y="2806"/>
                <a:ext cx="357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v2</a:t>
                </a:r>
              </a:p>
            </p:txBody>
          </p:sp>
          <p:sp>
            <p:nvSpPr>
              <p:cNvPr id="19501" name="Freeform 1069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2" name="Line 1070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3" name="Line 1071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4" name="Line 1072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9505" name="Line 1073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9506" name="Text Box 1074"/>
          <p:cNvSpPr txBox="1">
            <a:spLocks noChangeArrowheads="1"/>
          </p:cNvSpPr>
          <p:nvPr/>
        </p:nvSpPr>
        <p:spPr bwMode="auto">
          <a:xfrm>
            <a:off x="2438400" y="5867400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signal is 4-20 mA transmitted by wire.</a:t>
            </a:r>
          </a:p>
        </p:txBody>
      </p:sp>
      <p:grpSp>
        <p:nvGrpSpPr>
          <p:cNvPr id="19508" name="Group 1076"/>
          <p:cNvGrpSpPr>
            <a:grpSpLocks/>
          </p:cNvGrpSpPr>
          <p:nvPr/>
        </p:nvGrpSpPr>
        <p:grpSpPr bwMode="auto">
          <a:xfrm>
            <a:off x="7696200" y="4645025"/>
            <a:ext cx="409575" cy="917575"/>
            <a:chOff x="2064" y="1901"/>
            <a:chExt cx="389" cy="979"/>
          </a:xfrm>
        </p:grpSpPr>
        <p:sp>
          <p:nvSpPr>
            <p:cNvPr id="19509" name="Freeform 1077"/>
            <p:cNvSpPr>
              <a:spLocks/>
            </p:cNvSpPr>
            <p:nvPr/>
          </p:nvSpPr>
          <p:spPr bwMode="auto">
            <a:xfrm>
              <a:off x="2163" y="1940"/>
              <a:ext cx="228" cy="223"/>
            </a:xfrm>
            <a:custGeom>
              <a:avLst/>
              <a:gdLst>
                <a:gd name="T0" fmla="*/ 208 w 685"/>
                <a:gd name="T1" fmla="*/ 283 h 671"/>
                <a:gd name="T2" fmla="*/ 268 w 685"/>
                <a:gd name="T3" fmla="*/ 193 h 671"/>
                <a:gd name="T4" fmla="*/ 335 w 685"/>
                <a:gd name="T5" fmla="*/ 127 h 671"/>
                <a:gd name="T6" fmla="*/ 403 w 685"/>
                <a:gd name="T7" fmla="*/ 45 h 671"/>
                <a:gd name="T8" fmla="*/ 484 w 685"/>
                <a:gd name="T9" fmla="*/ 8 h 671"/>
                <a:gd name="T10" fmla="*/ 551 w 685"/>
                <a:gd name="T11" fmla="*/ 0 h 671"/>
                <a:gd name="T12" fmla="*/ 618 w 685"/>
                <a:gd name="T13" fmla="*/ 22 h 671"/>
                <a:gd name="T14" fmla="*/ 655 w 685"/>
                <a:gd name="T15" fmla="*/ 74 h 671"/>
                <a:gd name="T16" fmla="*/ 685 w 685"/>
                <a:gd name="T17" fmla="*/ 172 h 671"/>
                <a:gd name="T18" fmla="*/ 677 w 685"/>
                <a:gd name="T19" fmla="*/ 275 h 671"/>
                <a:gd name="T20" fmla="*/ 648 w 685"/>
                <a:gd name="T21" fmla="*/ 365 h 671"/>
                <a:gd name="T22" fmla="*/ 574 w 685"/>
                <a:gd name="T23" fmla="*/ 470 h 671"/>
                <a:gd name="T24" fmla="*/ 492 w 685"/>
                <a:gd name="T25" fmla="*/ 544 h 671"/>
                <a:gd name="T26" fmla="*/ 403 w 685"/>
                <a:gd name="T27" fmla="*/ 611 h 671"/>
                <a:gd name="T28" fmla="*/ 305 w 685"/>
                <a:gd name="T29" fmla="*/ 656 h 671"/>
                <a:gd name="T30" fmla="*/ 224 w 685"/>
                <a:gd name="T31" fmla="*/ 671 h 671"/>
                <a:gd name="T32" fmla="*/ 187 w 685"/>
                <a:gd name="T33" fmla="*/ 649 h 671"/>
                <a:gd name="T34" fmla="*/ 156 w 685"/>
                <a:gd name="T35" fmla="*/ 560 h 671"/>
                <a:gd name="T36" fmla="*/ 164 w 685"/>
                <a:gd name="T37" fmla="*/ 441 h 671"/>
                <a:gd name="T38" fmla="*/ 22 w 685"/>
                <a:gd name="T39" fmla="*/ 447 h 671"/>
                <a:gd name="T40" fmla="*/ 0 w 685"/>
                <a:gd name="T41" fmla="*/ 425 h 671"/>
                <a:gd name="T42" fmla="*/ 22 w 685"/>
                <a:gd name="T43" fmla="*/ 380 h 671"/>
                <a:gd name="T44" fmla="*/ 171 w 685"/>
                <a:gd name="T45" fmla="*/ 373 h 671"/>
                <a:gd name="T46" fmla="*/ 208 w 685"/>
                <a:gd name="T47" fmla="*/ 28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5" h="671">
                  <a:moveTo>
                    <a:pt x="208" y="283"/>
                  </a:moveTo>
                  <a:lnTo>
                    <a:pt x="268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4" y="8"/>
                  </a:lnTo>
                  <a:lnTo>
                    <a:pt x="551" y="0"/>
                  </a:lnTo>
                  <a:lnTo>
                    <a:pt x="618" y="22"/>
                  </a:lnTo>
                  <a:lnTo>
                    <a:pt x="655" y="74"/>
                  </a:lnTo>
                  <a:lnTo>
                    <a:pt x="685" y="172"/>
                  </a:lnTo>
                  <a:lnTo>
                    <a:pt x="677" y="275"/>
                  </a:lnTo>
                  <a:lnTo>
                    <a:pt x="648" y="365"/>
                  </a:lnTo>
                  <a:lnTo>
                    <a:pt x="574" y="470"/>
                  </a:lnTo>
                  <a:lnTo>
                    <a:pt x="492" y="544"/>
                  </a:lnTo>
                  <a:lnTo>
                    <a:pt x="403" y="611"/>
                  </a:lnTo>
                  <a:lnTo>
                    <a:pt x="305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1" y="373"/>
                  </a:lnTo>
                  <a:lnTo>
                    <a:pt x="208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0" name="Freeform 1078"/>
            <p:cNvSpPr>
              <a:spLocks/>
            </p:cNvSpPr>
            <p:nvPr/>
          </p:nvSpPr>
          <p:spPr bwMode="auto">
            <a:xfrm>
              <a:off x="2151" y="2175"/>
              <a:ext cx="158" cy="329"/>
            </a:xfrm>
            <a:custGeom>
              <a:avLst/>
              <a:gdLst>
                <a:gd name="T0" fmla="*/ 134 w 475"/>
                <a:gd name="T1" fmla="*/ 83 h 986"/>
                <a:gd name="T2" fmla="*/ 201 w 475"/>
                <a:gd name="T3" fmla="*/ 23 h 986"/>
                <a:gd name="T4" fmla="*/ 304 w 475"/>
                <a:gd name="T5" fmla="*/ 0 h 986"/>
                <a:gd name="T6" fmla="*/ 394 w 475"/>
                <a:gd name="T7" fmla="*/ 15 h 986"/>
                <a:gd name="T8" fmla="*/ 460 w 475"/>
                <a:gd name="T9" fmla="*/ 75 h 986"/>
                <a:gd name="T10" fmla="*/ 475 w 475"/>
                <a:gd name="T11" fmla="*/ 120 h 986"/>
                <a:gd name="T12" fmla="*/ 475 w 475"/>
                <a:gd name="T13" fmla="*/ 179 h 986"/>
                <a:gd name="T14" fmla="*/ 446 w 475"/>
                <a:gd name="T15" fmla="*/ 232 h 986"/>
                <a:gd name="T16" fmla="*/ 394 w 475"/>
                <a:gd name="T17" fmla="*/ 321 h 986"/>
                <a:gd name="T18" fmla="*/ 372 w 475"/>
                <a:gd name="T19" fmla="*/ 426 h 986"/>
                <a:gd name="T20" fmla="*/ 364 w 475"/>
                <a:gd name="T21" fmla="*/ 515 h 986"/>
                <a:gd name="T22" fmla="*/ 386 w 475"/>
                <a:gd name="T23" fmla="*/ 612 h 986"/>
                <a:gd name="T24" fmla="*/ 446 w 475"/>
                <a:gd name="T25" fmla="*/ 702 h 986"/>
                <a:gd name="T26" fmla="*/ 468 w 475"/>
                <a:gd name="T27" fmla="*/ 791 h 986"/>
                <a:gd name="T28" fmla="*/ 460 w 475"/>
                <a:gd name="T29" fmla="*/ 873 h 986"/>
                <a:gd name="T30" fmla="*/ 417 w 475"/>
                <a:gd name="T31" fmla="*/ 941 h 986"/>
                <a:gd name="T32" fmla="*/ 357 w 475"/>
                <a:gd name="T33" fmla="*/ 978 h 986"/>
                <a:gd name="T34" fmla="*/ 283 w 475"/>
                <a:gd name="T35" fmla="*/ 986 h 986"/>
                <a:gd name="T36" fmla="*/ 193 w 475"/>
                <a:gd name="T37" fmla="*/ 986 h 986"/>
                <a:gd name="T38" fmla="*/ 127 w 475"/>
                <a:gd name="T39" fmla="*/ 947 h 986"/>
                <a:gd name="T40" fmla="*/ 59 w 475"/>
                <a:gd name="T41" fmla="*/ 836 h 986"/>
                <a:gd name="T42" fmla="*/ 16 w 475"/>
                <a:gd name="T43" fmla="*/ 739 h 986"/>
                <a:gd name="T44" fmla="*/ 0 w 475"/>
                <a:gd name="T45" fmla="*/ 590 h 986"/>
                <a:gd name="T46" fmla="*/ 16 w 475"/>
                <a:gd name="T47" fmla="*/ 456 h 986"/>
                <a:gd name="T48" fmla="*/ 45 w 475"/>
                <a:gd name="T49" fmla="*/ 314 h 986"/>
                <a:gd name="T50" fmla="*/ 90 w 475"/>
                <a:gd name="T51" fmla="*/ 171 h 986"/>
                <a:gd name="T52" fmla="*/ 134 w 475"/>
                <a:gd name="T53" fmla="*/ 8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5" h="986">
                  <a:moveTo>
                    <a:pt x="134" y="83"/>
                  </a:moveTo>
                  <a:lnTo>
                    <a:pt x="201" y="23"/>
                  </a:lnTo>
                  <a:lnTo>
                    <a:pt x="304" y="0"/>
                  </a:lnTo>
                  <a:lnTo>
                    <a:pt x="394" y="15"/>
                  </a:lnTo>
                  <a:lnTo>
                    <a:pt x="460" y="75"/>
                  </a:lnTo>
                  <a:lnTo>
                    <a:pt x="475" y="120"/>
                  </a:lnTo>
                  <a:lnTo>
                    <a:pt x="475" y="179"/>
                  </a:lnTo>
                  <a:lnTo>
                    <a:pt x="446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4" y="515"/>
                  </a:lnTo>
                  <a:lnTo>
                    <a:pt x="386" y="612"/>
                  </a:lnTo>
                  <a:lnTo>
                    <a:pt x="446" y="702"/>
                  </a:lnTo>
                  <a:lnTo>
                    <a:pt x="468" y="791"/>
                  </a:lnTo>
                  <a:lnTo>
                    <a:pt x="460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6" y="739"/>
                  </a:lnTo>
                  <a:lnTo>
                    <a:pt x="0" y="590"/>
                  </a:lnTo>
                  <a:lnTo>
                    <a:pt x="16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1" name="Freeform 1079"/>
            <p:cNvSpPr>
              <a:spLocks/>
            </p:cNvSpPr>
            <p:nvPr/>
          </p:nvSpPr>
          <p:spPr bwMode="auto">
            <a:xfrm>
              <a:off x="2277" y="2186"/>
              <a:ext cx="176" cy="296"/>
            </a:xfrm>
            <a:custGeom>
              <a:avLst/>
              <a:gdLst>
                <a:gd name="T0" fmla="*/ 0 w 527"/>
                <a:gd name="T1" fmla="*/ 43 h 887"/>
                <a:gd name="T2" fmla="*/ 6 w 527"/>
                <a:gd name="T3" fmla="*/ 6 h 887"/>
                <a:gd name="T4" fmla="*/ 88 w 527"/>
                <a:gd name="T5" fmla="*/ 0 h 887"/>
                <a:gd name="T6" fmla="*/ 132 w 527"/>
                <a:gd name="T7" fmla="*/ 37 h 887"/>
                <a:gd name="T8" fmla="*/ 200 w 527"/>
                <a:gd name="T9" fmla="*/ 133 h 887"/>
                <a:gd name="T10" fmla="*/ 288 w 527"/>
                <a:gd name="T11" fmla="*/ 260 h 887"/>
                <a:gd name="T12" fmla="*/ 370 w 527"/>
                <a:gd name="T13" fmla="*/ 349 h 887"/>
                <a:gd name="T14" fmla="*/ 519 w 527"/>
                <a:gd name="T15" fmla="*/ 513 h 887"/>
                <a:gd name="T16" fmla="*/ 527 w 527"/>
                <a:gd name="T17" fmla="*/ 551 h 887"/>
                <a:gd name="T18" fmla="*/ 496 w 527"/>
                <a:gd name="T19" fmla="*/ 574 h 887"/>
                <a:gd name="T20" fmla="*/ 422 w 527"/>
                <a:gd name="T21" fmla="*/ 603 h 887"/>
                <a:gd name="T22" fmla="*/ 319 w 527"/>
                <a:gd name="T23" fmla="*/ 626 h 887"/>
                <a:gd name="T24" fmla="*/ 192 w 527"/>
                <a:gd name="T25" fmla="*/ 634 h 887"/>
                <a:gd name="T26" fmla="*/ 148 w 527"/>
                <a:gd name="T27" fmla="*/ 640 h 887"/>
                <a:gd name="T28" fmla="*/ 132 w 527"/>
                <a:gd name="T29" fmla="*/ 671 h 887"/>
                <a:gd name="T30" fmla="*/ 162 w 527"/>
                <a:gd name="T31" fmla="*/ 722 h 887"/>
                <a:gd name="T32" fmla="*/ 266 w 527"/>
                <a:gd name="T33" fmla="*/ 812 h 887"/>
                <a:gd name="T34" fmla="*/ 340 w 527"/>
                <a:gd name="T35" fmla="*/ 835 h 887"/>
                <a:gd name="T36" fmla="*/ 356 w 527"/>
                <a:gd name="T37" fmla="*/ 864 h 887"/>
                <a:gd name="T38" fmla="*/ 325 w 527"/>
                <a:gd name="T39" fmla="*/ 887 h 887"/>
                <a:gd name="T40" fmla="*/ 259 w 527"/>
                <a:gd name="T41" fmla="*/ 887 h 887"/>
                <a:gd name="T42" fmla="*/ 169 w 527"/>
                <a:gd name="T43" fmla="*/ 835 h 887"/>
                <a:gd name="T44" fmla="*/ 95 w 527"/>
                <a:gd name="T45" fmla="*/ 761 h 887"/>
                <a:gd name="T46" fmla="*/ 51 w 527"/>
                <a:gd name="T47" fmla="*/ 693 h 887"/>
                <a:gd name="T48" fmla="*/ 51 w 527"/>
                <a:gd name="T49" fmla="*/ 640 h 887"/>
                <a:gd name="T50" fmla="*/ 80 w 527"/>
                <a:gd name="T51" fmla="*/ 603 h 887"/>
                <a:gd name="T52" fmla="*/ 125 w 527"/>
                <a:gd name="T53" fmla="*/ 589 h 887"/>
                <a:gd name="T54" fmla="*/ 192 w 527"/>
                <a:gd name="T55" fmla="*/ 581 h 887"/>
                <a:gd name="T56" fmla="*/ 266 w 527"/>
                <a:gd name="T57" fmla="*/ 581 h 887"/>
                <a:gd name="T58" fmla="*/ 356 w 527"/>
                <a:gd name="T59" fmla="*/ 566 h 887"/>
                <a:gd name="T60" fmla="*/ 400 w 527"/>
                <a:gd name="T61" fmla="*/ 551 h 887"/>
                <a:gd name="T62" fmla="*/ 422 w 527"/>
                <a:gd name="T63" fmla="*/ 529 h 887"/>
                <a:gd name="T64" fmla="*/ 414 w 527"/>
                <a:gd name="T65" fmla="*/ 507 h 887"/>
                <a:gd name="T66" fmla="*/ 348 w 527"/>
                <a:gd name="T67" fmla="*/ 447 h 887"/>
                <a:gd name="T68" fmla="*/ 243 w 527"/>
                <a:gd name="T69" fmla="*/ 342 h 887"/>
                <a:gd name="T70" fmla="*/ 148 w 527"/>
                <a:gd name="T71" fmla="*/ 253 h 887"/>
                <a:gd name="T72" fmla="*/ 43 w 527"/>
                <a:gd name="T73" fmla="*/ 156 h 887"/>
                <a:gd name="T74" fmla="*/ 6 w 527"/>
                <a:gd name="T75" fmla="*/ 88 h 887"/>
                <a:gd name="T76" fmla="*/ 0 w 527"/>
                <a:gd name="T77" fmla="*/ 4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887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2" y="37"/>
                  </a:lnTo>
                  <a:lnTo>
                    <a:pt x="200" y="133"/>
                  </a:lnTo>
                  <a:lnTo>
                    <a:pt x="288" y="260"/>
                  </a:lnTo>
                  <a:lnTo>
                    <a:pt x="370" y="349"/>
                  </a:lnTo>
                  <a:lnTo>
                    <a:pt x="519" y="513"/>
                  </a:lnTo>
                  <a:lnTo>
                    <a:pt x="527" y="551"/>
                  </a:lnTo>
                  <a:lnTo>
                    <a:pt x="496" y="574"/>
                  </a:lnTo>
                  <a:lnTo>
                    <a:pt x="422" y="603"/>
                  </a:lnTo>
                  <a:lnTo>
                    <a:pt x="319" y="626"/>
                  </a:lnTo>
                  <a:lnTo>
                    <a:pt x="192" y="634"/>
                  </a:lnTo>
                  <a:lnTo>
                    <a:pt x="148" y="640"/>
                  </a:lnTo>
                  <a:lnTo>
                    <a:pt x="132" y="671"/>
                  </a:lnTo>
                  <a:lnTo>
                    <a:pt x="162" y="722"/>
                  </a:lnTo>
                  <a:lnTo>
                    <a:pt x="266" y="812"/>
                  </a:lnTo>
                  <a:lnTo>
                    <a:pt x="340" y="835"/>
                  </a:lnTo>
                  <a:lnTo>
                    <a:pt x="356" y="864"/>
                  </a:lnTo>
                  <a:lnTo>
                    <a:pt x="325" y="887"/>
                  </a:lnTo>
                  <a:lnTo>
                    <a:pt x="259" y="887"/>
                  </a:lnTo>
                  <a:lnTo>
                    <a:pt x="169" y="835"/>
                  </a:lnTo>
                  <a:lnTo>
                    <a:pt x="95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0" y="603"/>
                  </a:lnTo>
                  <a:lnTo>
                    <a:pt x="125" y="589"/>
                  </a:lnTo>
                  <a:lnTo>
                    <a:pt x="192" y="581"/>
                  </a:lnTo>
                  <a:lnTo>
                    <a:pt x="266" y="581"/>
                  </a:lnTo>
                  <a:lnTo>
                    <a:pt x="356" y="566"/>
                  </a:lnTo>
                  <a:lnTo>
                    <a:pt x="400" y="551"/>
                  </a:lnTo>
                  <a:lnTo>
                    <a:pt x="422" y="529"/>
                  </a:lnTo>
                  <a:lnTo>
                    <a:pt x="414" y="507"/>
                  </a:lnTo>
                  <a:lnTo>
                    <a:pt x="348" y="447"/>
                  </a:lnTo>
                  <a:lnTo>
                    <a:pt x="243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2" name="Freeform 1080"/>
            <p:cNvSpPr>
              <a:spLocks/>
            </p:cNvSpPr>
            <p:nvPr/>
          </p:nvSpPr>
          <p:spPr bwMode="auto">
            <a:xfrm>
              <a:off x="2163" y="2434"/>
              <a:ext cx="191" cy="446"/>
            </a:xfrm>
            <a:custGeom>
              <a:avLst/>
              <a:gdLst>
                <a:gd name="T0" fmla="*/ 283 w 572"/>
                <a:gd name="T1" fmla="*/ 0 h 1337"/>
                <a:gd name="T2" fmla="*/ 364 w 572"/>
                <a:gd name="T3" fmla="*/ 15 h 1337"/>
                <a:gd name="T4" fmla="*/ 401 w 572"/>
                <a:gd name="T5" fmla="*/ 75 h 1337"/>
                <a:gd name="T6" fmla="*/ 394 w 572"/>
                <a:gd name="T7" fmla="*/ 216 h 1337"/>
                <a:gd name="T8" fmla="*/ 380 w 572"/>
                <a:gd name="T9" fmla="*/ 366 h 1337"/>
                <a:gd name="T10" fmla="*/ 380 w 572"/>
                <a:gd name="T11" fmla="*/ 522 h 1337"/>
                <a:gd name="T12" fmla="*/ 454 w 572"/>
                <a:gd name="T13" fmla="*/ 709 h 1337"/>
                <a:gd name="T14" fmla="*/ 512 w 572"/>
                <a:gd name="T15" fmla="*/ 844 h 1337"/>
                <a:gd name="T16" fmla="*/ 543 w 572"/>
                <a:gd name="T17" fmla="*/ 978 h 1337"/>
                <a:gd name="T18" fmla="*/ 535 w 572"/>
                <a:gd name="T19" fmla="*/ 1097 h 1337"/>
                <a:gd name="T20" fmla="*/ 535 w 572"/>
                <a:gd name="T21" fmla="*/ 1142 h 1337"/>
                <a:gd name="T22" fmla="*/ 565 w 572"/>
                <a:gd name="T23" fmla="*/ 1187 h 1337"/>
                <a:gd name="T24" fmla="*/ 572 w 572"/>
                <a:gd name="T25" fmla="*/ 1232 h 1337"/>
                <a:gd name="T26" fmla="*/ 551 w 572"/>
                <a:gd name="T27" fmla="*/ 1253 h 1337"/>
                <a:gd name="T28" fmla="*/ 491 w 572"/>
                <a:gd name="T29" fmla="*/ 1239 h 1337"/>
                <a:gd name="T30" fmla="*/ 380 w 572"/>
                <a:gd name="T31" fmla="*/ 1224 h 1337"/>
                <a:gd name="T32" fmla="*/ 246 w 572"/>
                <a:gd name="T33" fmla="*/ 1253 h 1337"/>
                <a:gd name="T34" fmla="*/ 156 w 572"/>
                <a:gd name="T35" fmla="*/ 1306 h 1337"/>
                <a:gd name="T36" fmla="*/ 111 w 572"/>
                <a:gd name="T37" fmla="*/ 1337 h 1337"/>
                <a:gd name="T38" fmla="*/ 67 w 572"/>
                <a:gd name="T39" fmla="*/ 1337 h 1337"/>
                <a:gd name="T40" fmla="*/ 0 w 572"/>
                <a:gd name="T41" fmla="*/ 1239 h 1337"/>
                <a:gd name="T42" fmla="*/ 8 w 572"/>
                <a:gd name="T43" fmla="*/ 1224 h 1337"/>
                <a:gd name="T44" fmla="*/ 142 w 572"/>
                <a:gd name="T45" fmla="*/ 1179 h 1337"/>
                <a:gd name="T46" fmla="*/ 298 w 572"/>
                <a:gd name="T47" fmla="*/ 1157 h 1337"/>
                <a:gd name="T48" fmla="*/ 409 w 572"/>
                <a:gd name="T49" fmla="*/ 1150 h 1337"/>
                <a:gd name="T50" fmla="*/ 475 w 572"/>
                <a:gd name="T51" fmla="*/ 1150 h 1337"/>
                <a:gd name="T52" fmla="*/ 491 w 572"/>
                <a:gd name="T53" fmla="*/ 1105 h 1337"/>
                <a:gd name="T54" fmla="*/ 469 w 572"/>
                <a:gd name="T55" fmla="*/ 978 h 1337"/>
                <a:gd name="T56" fmla="*/ 417 w 572"/>
                <a:gd name="T57" fmla="*/ 844 h 1337"/>
                <a:gd name="T58" fmla="*/ 335 w 572"/>
                <a:gd name="T59" fmla="*/ 672 h 1337"/>
                <a:gd name="T60" fmla="*/ 267 w 572"/>
                <a:gd name="T61" fmla="*/ 522 h 1337"/>
                <a:gd name="T62" fmla="*/ 238 w 572"/>
                <a:gd name="T63" fmla="*/ 388 h 1337"/>
                <a:gd name="T64" fmla="*/ 230 w 572"/>
                <a:gd name="T65" fmla="*/ 239 h 1337"/>
                <a:gd name="T66" fmla="*/ 230 w 572"/>
                <a:gd name="T67" fmla="*/ 97 h 1337"/>
                <a:gd name="T68" fmla="*/ 261 w 572"/>
                <a:gd name="T69" fmla="*/ 38 h 1337"/>
                <a:gd name="T70" fmla="*/ 283 w 572"/>
                <a:gd name="T7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2" h="1337">
                  <a:moveTo>
                    <a:pt x="283" y="0"/>
                  </a:moveTo>
                  <a:lnTo>
                    <a:pt x="364" y="15"/>
                  </a:lnTo>
                  <a:lnTo>
                    <a:pt x="401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2" y="844"/>
                  </a:lnTo>
                  <a:lnTo>
                    <a:pt x="543" y="978"/>
                  </a:lnTo>
                  <a:lnTo>
                    <a:pt x="535" y="1097"/>
                  </a:lnTo>
                  <a:lnTo>
                    <a:pt x="535" y="1142"/>
                  </a:lnTo>
                  <a:lnTo>
                    <a:pt x="565" y="1187"/>
                  </a:lnTo>
                  <a:lnTo>
                    <a:pt x="572" y="1232"/>
                  </a:lnTo>
                  <a:lnTo>
                    <a:pt x="551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09" y="1150"/>
                  </a:lnTo>
                  <a:lnTo>
                    <a:pt x="475" y="1150"/>
                  </a:lnTo>
                  <a:lnTo>
                    <a:pt x="491" y="1105"/>
                  </a:lnTo>
                  <a:lnTo>
                    <a:pt x="469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7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3" name="Freeform 1081"/>
            <p:cNvSpPr>
              <a:spLocks/>
            </p:cNvSpPr>
            <p:nvPr/>
          </p:nvSpPr>
          <p:spPr bwMode="auto">
            <a:xfrm>
              <a:off x="2069" y="2447"/>
              <a:ext cx="158" cy="370"/>
            </a:xfrm>
            <a:custGeom>
              <a:avLst/>
              <a:gdLst>
                <a:gd name="T0" fmla="*/ 356 w 475"/>
                <a:gd name="T1" fmla="*/ 0 h 1112"/>
                <a:gd name="T2" fmla="*/ 423 w 475"/>
                <a:gd name="T3" fmla="*/ 0 h 1112"/>
                <a:gd name="T4" fmla="*/ 446 w 475"/>
                <a:gd name="T5" fmla="*/ 45 h 1112"/>
                <a:gd name="T6" fmla="*/ 460 w 475"/>
                <a:gd name="T7" fmla="*/ 142 h 1112"/>
                <a:gd name="T8" fmla="*/ 446 w 475"/>
                <a:gd name="T9" fmla="*/ 246 h 1112"/>
                <a:gd name="T10" fmla="*/ 409 w 475"/>
                <a:gd name="T11" fmla="*/ 455 h 1112"/>
                <a:gd name="T12" fmla="*/ 415 w 475"/>
                <a:gd name="T13" fmla="*/ 544 h 1112"/>
                <a:gd name="T14" fmla="*/ 460 w 475"/>
                <a:gd name="T15" fmla="*/ 724 h 1112"/>
                <a:gd name="T16" fmla="*/ 475 w 475"/>
                <a:gd name="T17" fmla="*/ 851 h 1112"/>
                <a:gd name="T18" fmla="*/ 475 w 475"/>
                <a:gd name="T19" fmla="*/ 948 h 1112"/>
                <a:gd name="T20" fmla="*/ 453 w 475"/>
                <a:gd name="T21" fmla="*/ 970 h 1112"/>
                <a:gd name="T22" fmla="*/ 386 w 475"/>
                <a:gd name="T23" fmla="*/ 985 h 1112"/>
                <a:gd name="T24" fmla="*/ 296 w 475"/>
                <a:gd name="T25" fmla="*/ 1007 h 1112"/>
                <a:gd name="T26" fmla="*/ 208 w 475"/>
                <a:gd name="T27" fmla="*/ 1052 h 1112"/>
                <a:gd name="T28" fmla="*/ 119 w 475"/>
                <a:gd name="T29" fmla="*/ 1112 h 1112"/>
                <a:gd name="T30" fmla="*/ 82 w 475"/>
                <a:gd name="T31" fmla="*/ 1112 h 1112"/>
                <a:gd name="T32" fmla="*/ 0 w 475"/>
                <a:gd name="T33" fmla="*/ 1045 h 1112"/>
                <a:gd name="T34" fmla="*/ 8 w 475"/>
                <a:gd name="T35" fmla="*/ 1014 h 1112"/>
                <a:gd name="T36" fmla="*/ 111 w 475"/>
                <a:gd name="T37" fmla="*/ 970 h 1112"/>
                <a:gd name="T38" fmla="*/ 290 w 475"/>
                <a:gd name="T39" fmla="*/ 925 h 1112"/>
                <a:gd name="T40" fmla="*/ 372 w 475"/>
                <a:gd name="T41" fmla="*/ 895 h 1112"/>
                <a:gd name="T42" fmla="*/ 386 w 475"/>
                <a:gd name="T43" fmla="*/ 866 h 1112"/>
                <a:gd name="T44" fmla="*/ 386 w 475"/>
                <a:gd name="T45" fmla="*/ 739 h 1112"/>
                <a:gd name="T46" fmla="*/ 356 w 475"/>
                <a:gd name="T47" fmla="*/ 575 h 1112"/>
                <a:gd name="T48" fmla="*/ 341 w 475"/>
                <a:gd name="T49" fmla="*/ 470 h 1112"/>
                <a:gd name="T50" fmla="*/ 327 w 475"/>
                <a:gd name="T51" fmla="*/ 306 h 1112"/>
                <a:gd name="T52" fmla="*/ 319 w 475"/>
                <a:gd name="T53" fmla="*/ 127 h 1112"/>
                <a:gd name="T54" fmla="*/ 327 w 475"/>
                <a:gd name="T55" fmla="*/ 45 h 1112"/>
                <a:gd name="T56" fmla="*/ 356 w 475"/>
                <a:gd name="T57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5" h="1112">
                  <a:moveTo>
                    <a:pt x="356" y="0"/>
                  </a:moveTo>
                  <a:lnTo>
                    <a:pt x="423" y="0"/>
                  </a:lnTo>
                  <a:lnTo>
                    <a:pt x="446" y="45"/>
                  </a:lnTo>
                  <a:lnTo>
                    <a:pt x="460" y="142"/>
                  </a:lnTo>
                  <a:lnTo>
                    <a:pt x="446" y="246"/>
                  </a:lnTo>
                  <a:lnTo>
                    <a:pt x="409" y="455"/>
                  </a:lnTo>
                  <a:lnTo>
                    <a:pt x="415" y="544"/>
                  </a:lnTo>
                  <a:lnTo>
                    <a:pt x="460" y="724"/>
                  </a:lnTo>
                  <a:lnTo>
                    <a:pt x="475" y="851"/>
                  </a:lnTo>
                  <a:lnTo>
                    <a:pt x="475" y="948"/>
                  </a:lnTo>
                  <a:lnTo>
                    <a:pt x="453" y="970"/>
                  </a:lnTo>
                  <a:lnTo>
                    <a:pt x="386" y="985"/>
                  </a:lnTo>
                  <a:lnTo>
                    <a:pt x="296" y="1007"/>
                  </a:lnTo>
                  <a:lnTo>
                    <a:pt x="208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1" y="970"/>
                  </a:lnTo>
                  <a:lnTo>
                    <a:pt x="290" y="925"/>
                  </a:lnTo>
                  <a:lnTo>
                    <a:pt x="372" y="895"/>
                  </a:lnTo>
                  <a:lnTo>
                    <a:pt x="386" y="866"/>
                  </a:lnTo>
                  <a:lnTo>
                    <a:pt x="386" y="739"/>
                  </a:lnTo>
                  <a:lnTo>
                    <a:pt x="356" y="575"/>
                  </a:lnTo>
                  <a:lnTo>
                    <a:pt x="341" y="470"/>
                  </a:lnTo>
                  <a:lnTo>
                    <a:pt x="327" y="306"/>
                  </a:lnTo>
                  <a:lnTo>
                    <a:pt x="319" y="127"/>
                  </a:lnTo>
                  <a:lnTo>
                    <a:pt x="327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9514" name="Freeform 1082"/>
            <p:cNvSpPr>
              <a:spLocks/>
            </p:cNvSpPr>
            <p:nvPr/>
          </p:nvSpPr>
          <p:spPr bwMode="auto">
            <a:xfrm>
              <a:off x="2064" y="1901"/>
              <a:ext cx="260" cy="331"/>
            </a:xfrm>
            <a:custGeom>
              <a:avLst/>
              <a:gdLst>
                <a:gd name="T0" fmla="*/ 415 w 780"/>
                <a:gd name="T1" fmla="*/ 991 h 991"/>
                <a:gd name="T2" fmla="*/ 452 w 780"/>
                <a:gd name="T3" fmla="*/ 946 h 991"/>
                <a:gd name="T4" fmla="*/ 438 w 780"/>
                <a:gd name="T5" fmla="*/ 879 h 991"/>
                <a:gd name="T6" fmla="*/ 408 w 780"/>
                <a:gd name="T7" fmla="*/ 790 h 991"/>
                <a:gd name="T8" fmla="*/ 296 w 780"/>
                <a:gd name="T9" fmla="*/ 685 h 991"/>
                <a:gd name="T10" fmla="*/ 185 w 780"/>
                <a:gd name="T11" fmla="*/ 589 h 991"/>
                <a:gd name="T12" fmla="*/ 133 w 780"/>
                <a:gd name="T13" fmla="*/ 484 h 991"/>
                <a:gd name="T14" fmla="*/ 111 w 780"/>
                <a:gd name="T15" fmla="*/ 320 h 991"/>
                <a:gd name="T16" fmla="*/ 237 w 780"/>
                <a:gd name="T17" fmla="*/ 275 h 991"/>
                <a:gd name="T18" fmla="*/ 438 w 780"/>
                <a:gd name="T19" fmla="*/ 253 h 991"/>
                <a:gd name="T20" fmla="*/ 520 w 780"/>
                <a:gd name="T21" fmla="*/ 261 h 991"/>
                <a:gd name="T22" fmla="*/ 541 w 780"/>
                <a:gd name="T23" fmla="*/ 283 h 991"/>
                <a:gd name="T24" fmla="*/ 578 w 780"/>
                <a:gd name="T25" fmla="*/ 246 h 991"/>
                <a:gd name="T26" fmla="*/ 564 w 780"/>
                <a:gd name="T27" fmla="*/ 208 h 991"/>
                <a:gd name="T28" fmla="*/ 586 w 780"/>
                <a:gd name="T29" fmla="*/ 142 h 991"/>
                <a:gd name="T30" fmla="*/ 646 w 780"/>
                <a:gd name="T31" fmla="*/ 82 h 991"/>
                <a:gd name="T32" fmla="*/ 691 w 780"/>
                <a:gd name="T33" fmla="*/ 66 h 991"/>
                <a:gd name="T34" fmla="*/ 749 w 780"/>
                <a:gd name="T35" fmla="*/ 103 h 991"/>
                <a:gd name="T36" fmla="*/ 780 w 780"/>
                <a:gd name="T37" fmla="*/ 66 h 991"/>
                <a:gd name="T38" fmla="*/ 728 w 780"/>
                <a:gd name="T39" fmla="*/ 0 h 991"/>
                <a:gd name="T40" fmla="*/ 660 w 780"/>
                <a:gd name="T41" fmla="*/ 0 h 991"/>
                <a:gd name="T42" fmla="*/ 578 w 780"/>
                <a:gd name="T43" fmla="*/ 37 h 991"/>
                <a:gd name="T44" fmla="*/ 527 w 780"/>
                <a:gd name="T45" fmla="*/ 134 h 991"/>
                <a:gd name="T46" fmla="*/ 460 w 780"/>
                <a:gd name="T47" fmla="*/ 179 h 991"/>
                <a:gd name="T48" fmla="*/ 356 w 780"/>
                <a:gd name="T49" fmla="*/ 193 h 991"/>
                <a:gd name="T50" fmla="*/ 170 w 780"/>
                <a:gd name="T51" fmla="*/ 216 h 991"/>
                <a:gd name="T52" fmla="*/ 22 w 780"/>
                <a:gd name="T53" fmla="*/ 261 h 991"/>
                <a:gd name="T54" fmla="*/ 0 w 780"/>
                <a:gd name="T55" fmla="*/ 298 h 991"/>
                <a:gd name="T56" fmla="*/ 14 w 780"/>
                <a:gd name="T57" fmla="*/ 417 h 991"/>
                <a:gd name="T58" fmla="*/ 66 w 780"/>
                <a:gd name="T59" fmla="*/ 581 h 991"/>
                <a:gd name="T60" fmla="*/ 140 w 780"/>
                <a:gd name="T61" fmla="*/ 716 h 991"/>
                <a:gd name="T62" fmla="*/ 214 w 780"/>
                <a:gd name="T63" fmla="*/ 835 h 991"/>
                <a:gd name="T64" fmla="*/ 282 w 780"/>
                <a:gd name="T65" fmla="*/ 917 h 991"/>
                <a:gd name="T66" fmla="*/ 348 w 780"/>
                <a:gd name="T67" fmla="*/ 976 h 991"/>
                <a:gd name="T68" fmla="*/ 415 w 780"/>
                <a:gd name="T69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0" h="991">
                  <a:moveTo>
                    <a:pt x="415" y="991"/>
                  </a:moveTo>
                  <a:lnTo>
                    <a:pt x="452" y="946"/>
                  </a:lnTo>
                  <a:lnTo>
                    <a:pt x="438" y="879"/>
                  </a:lnTo>
                  <a:lnTo>
                    <a:pt x="408" y="790"/>
                  </a:lnTo>
                  <a:lnTo>
                    <a:pt x="296" y="685"/>
                  </a:lnTo>
                  <a:lnTo>
                    <a:pt x="185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7" y="275"/>
                  </a:lnTo>
                  <a:lnTo>
                    <a:pt x="438" y="253"/>
                  </a:lnTo>
                  <a:lnTo>
                    <a:pt x="520" y="261"/>
                  </a:lnTo>
                  <a:lnTo>
                    <a:pt x="541" y="283"/>
                  </a:lnTo>
                  <a:lnTo>
                    <a:pt x="578" y="246"/>
                  </a:lnTo>
                  <a:lnTo>
                    <a:pt x="564" y="208"/>
                  </a:lnTo>
                  <a:lnTo>
                    <a:pt x="586" y="142"/>
                  </a:lnTo>
                  <a:lnTo>
                    <a:pt x="646" y="82"/>
                  </a:lnTo>
                  <a:lnTo>
                    <a:pt x="691" y="66"/>
                  </a:lnTo>
                  <a:lnTo>
                    <a:pt x="749" y="103"/>
                  </a:lnTo>
                  <a:lnTo>
                    <a:pt x="780" y="66"/>
                  </a:lnTo>
                  <a:lnTo>
                    <a:pt x="728" y="0"/>
                  </a:lnTo>
                  <a:lnTo>
                    <a:pt x="660" y="0"/>
                  </a:lnTo>
                  <a:lnTo>
                    <a:pt x="578" y="37"/>
                  </a:lnTo>
                  <a:lnTo>
                    <a:pt x="527" y="134"/>
                  </a:lnTo>
                  <a:lnTo>
                    <a:pt x="460" y="179"/>
                  </a:lnTo>
                  <a:lnTo>
                    <a:pt x="356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6" y="581"/>
                  </a:lnTo>
                  <a:lnTo>
                    <a:pt x="140" y="716"/>
                  </a:lnTo>
                  <a:lnTo>
                    <a:pt x="214" y="835"/>
                  </a:lnTo>
                  <a:lnTo>
                    <a:pt x="282" y="917"/>
                  </a:lnTo>
                  <a:lnTo>
                    <a:pt x="348" y="976"/>
                  </a:lnTo>
                  <a:lnTo>
                    <a:pt x="415" y="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9518" name="AutoShape 1086"/>
          <p:cNvSpPr>
            <a:spLocks noChangeArrowheads="1"/>
          </p:cNvSpPr>
          <p:nvPr/>
        </p:nvSpPr>
        <p:spPr bwMode="auto">
          <a:xfrm>
            <a:off x="7086600" y="2895600"/>
            <a:ext cx="1600200" cy="1371600"/>
          </a:xfrm>
          <a:prstGeom prst="wedgeRoundRectCallout">
            <a:avLst>
              <a:gd name="adj1" fmla="val 18352"/>
              <a:gd name="adj2" fmla="val 7303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I’ll use </a:t>
            </a:r>
          </a:p>
          <a:p>
            <a:pPr algn="ctr"/>
            <a:r>
              <a:rPr lang="en-US" sz="2000" b="1"/>
              <a:t>analog </a:t>
            </a:r>
          </a:p>
          <a:p>
            <a:pPr algn="ctr"/>
            <a:r>
              <a:rPr lang="en-US" sz="2000" b="1"/>
              <a:t>computation</a:t>
            </a:r>
          </a:p>
          <a:p>
            <a:pPr algn="ctr"/>
            <a:r>
              <a:rPr lang="en-US" sz="2000" b="1"/>
              <a:t>again.</a:t>
            </a:r>
          </a:p>
        </p:txBody>
      </p:sp>
      <p:sp>
        <p:nvSpPr>
          <p:cNvPr id="19519" name="Text Box 1087"/>
          <p:cNvSpPr txBox="1">
            <a:spLocks noChangeArrowheads="1"/>
          </p:cNvSpPr>
          <p:nvPr/>
        </p:nvSpPr>
        <p:spPr bwMode="auto">
          <a:xfrm>
            <a:off x="5715000" y="5867400"/>
            <a:ext cx="3048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Current converted to air pressure to affect valve</a:t>
            </a:r>
          </a:p>
        </p:txBody>
      </p:sp>
      <p:sp>
        <p:nvSpPr>
          <p:cNvPr id="19520" name="Line 1088"/>
          <p:cNvSpPr>
            <a:spLocks noChangeShapeType="1"/>
          </p:cNvSpPr>
          <p:nvPr/>
        </p:nvSpPr>
        <p:spPr bwMode="auto">
          <a:xfrm flipH="1" flipV="1">
            <a:off x="54864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9521" name="Line 1089"/>
          <p:cNvSpPr>
            <a:spLocks noChangeShapeType="1"/>
          </p:cNvSpPr>
          <p:nvPr/>
        </p:nvSpPr>
        <p:spPr bwMode="auto">
          <a:xfrm flipV="1">
            <a:off x="2819400" y="541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20483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20484" name="Line 4"/>
          <p:cNvSpPr>
            <a:spLocks noChangeShapeType="1"/>
          </p:cNvSpPr>
          <p:nvPr/>
        </p:nvSpPr>
        <p:spPr bwMode="auto">
          <a:xfrm>
            <a:off x="1447800" y="5257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485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563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Digital Calculation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Digital calculations with electronic transmission.</a:t>
            </a:r>
          </a:p>
        </p:txBody>
      </p:sp>
      <p:sp>
        <p:nvSpPr>
          <p:cNvPr id="20487" name="Rectangle 7"/>
          <p:cNvSpPr>
            <a:spLocks noChangeArrowheads="1"/>
          </p:cNvSpPr>
          <p:nvPr/>
        </p:nvSpPr>
        <p:spPr bwMode="auto">
          <a:xfrm>
            <a:off x="2743200" y="2819400"/>
            <a:ext cx="4114800" cy="3200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sp>
        <p:nvSpPr>
          <p:cNvPr id="20530" name="Text Box 50"/>
          <p:cNvSpPr txBox="1">
            <a:spLocks noChangeArrowheads="1"/>
          </p:cNvSpPr>
          <p:nvPr/>
        </p:nvSpPr>
        <p:spPr bwMode="auto">
          <a:xfrm>
            <a:off x="2438400" y="5867400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signal is 4-20 mA transmitted by wire.</a:t>
            </a:r>
          </a:p>
        </p:txBody>
      </p:sp>
      <p:grpSp>
        <p:nvGrpSpPr>
          <p:cNvPr id="20531" name="Group 51"/>
          <p:cNvGrpSpPr>
            <a:grpSpLocks/>
          </p:cNvGrpSpPr>
          <p:nvPr/>
        </p:nvGrpSpPr>
        <p:grpSpPr bwMode="auto">
          <a:xfrm>
            <a:off x="7696200" y="4645025"/>
            <a:ext cx="409575" cy="917575"/>
            <a:chOff x="2064" y="1901"/>
            <a:chExt cx="389" cy="979"/>
          </a:xfrm>
        </p:grpSpPr>
        <p:sp>
          <p:nvSpPr>
            <p:cNvPr id="20532" name="Freeform 52"/>
            <p:cNvSpPr>
              <a:spLocks/>
            </p:cNvSpPr>
            <p:nvPr/>
          </p:nvSpPr>
          <p:spPr bwMode="auto">
            <a:xfrm>
              <a:off x="2163" y="1940"/>
              <a:ext cx="228" cy="223"/>
            </a:xfrm>
            <a:custGeom>
              <a:avLst/>
              <a:gdLst>
                <a:gd name="T0" fmla="*/ 208 w 685"/>
                <a:gd name="T1" fmla="*/ 283 h 671"/>
                <a:gd name="T2" fmla="*/ 268 w 685"/>
                <a:gd name="T3" fmla="*/ 193 h 671"/>
                <a:gd name="T4" fmla="*/ 335 w 685"/>
                <a:gd name="T5" fmla="*/ 127 h 671"/>
                <a:gd name="T6" fmla="*/ 403 w 685"/>
                <a:gd name="T7" fmla="*/ 45 h 671"/>
                <a:gd name="T8" fmla="*/ 484 w 685"/>
                <a:gd name="T9" fmla="*/ 8 h 671"/>
                <a:gd name="T10" fmla="*/ 551 w 685"/>
                <a:gd name="T11" fmla="*/ 0 h 671"/>
                <a:gd name="T12" fmla="*/ 618 w 685"/>
                <a:gd name="T13" fmla="*/ 22 h 671"/>
                <a:gd name="T14" fmla="*/ 655 w 685"/>
                <a:gd name="T15" fmla="*/ 74 h 671"/>
                <a:gd name="T16" fmla="*/ 685 w 685"/>
                <a:gd name="T17" fmla="*/ 172 h 671"/>
                <a:gd name="T18" fmla="*/ 677 w 685"/>
                <a:gd name="T19" fmla="*/ 275 h 671"/>
                <a:gd name="T20" fmla="*/ 648 w 685"/>
                <a:gd name="T21" fmla="*/ 365 h 671"/>
                <a:gd name="T22" fmla="*/ 574 w 685"/>
                <a:gd name="T23" fmla="*/ 470 h 671"/>
                <a:gd name="T24" fmla="*/ 492 w 685"/>
                <a:gd name="T25" fmla="*/ 544 h 671"/>
                <a:gd name="T26" fmla="*/ 403 w 685"/>
                <a:gd name="T27" fmla="*/ 611 h 671"/>
                <a:gd name="T28" fmla="*/ 305 w 685"/>
                <a:gd name="T29" fmla="*/ 656 h 671"/>
                <a:gd name="T30" fmla="*/ 224 w 685"/>
                <a:gd name="T31" fmla="*/ 671 h 671"/>
                <a:gd name="T32" fmla="*/ 187 w 685"/>
                <a:gd name="T33" fmla="*/ 649 h 671"/>
                <a:gd name="T34" fmla="*/ 156 w 685"/>
                <a:gd name="T35" fmla="*/ 560 h 671"/>
                <a:gd name="T36" fmla="*/ 164 w 685"/>
                <a:gd name="T37" fmla="*/ 441 h 671"/>
                <a:gd name="T38" fmla="*/ 22 w 685"/>
                <a:gd name="T39" fmla="*/ 447 h 671"/>
                <a:gd name="T40" fmla="*/ 0 w 685"/>
                <a:gd name="T41" fmla="*/ 425 h 671"/>
                <a:gd name="T42" fmla="*/ 22 w 685"/>
                <a:gd name="T43" fmla="*/ 380 h 671"/>
                <a:gd name="T44" fmla="*/ 171 w 685"/>
                <a:gd name="T45" fmla="*/ 373 h 671"/>
                <a:gd name="T46" fmla="*/ 208 w 685"/>
                <a:gd name="T47" fmla="*/ 28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5" h="671">
                  <a:moveTo>
                    <a:pt x="208" y="283"/>
                  </a:moveTo>
                  <a:lnTo>
                    <a:pt x="268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4" y="8"/>
                  </a:lnTo>
                  <a:lnTo>
                    <a:pt x="551" y="0"/>
                  </a:lnTo>
                  <a:lnTo>
                    <a:pt x="618" y="22"/>
                  </a:lnTo>
                  <a:lnTo>
                    <a:pt x="655" y="74"/>
                  </a:lnTo>
                  <a:lnTo>
                    <a:pt x="685" y="172"/>
                  </a:lnTo>
                  <a:lnTo>
                    <a:pt x="677" y="275"/>
                  </a:lnTo>
                  <a:lnTo>
                    <a:pt x="648" y="365"/>
                  </a:lnTo>
                  <a:lnTo>
                    <a:pt x="574" y="470"/>
                  </a:lnTo>
                  <a:lnTo>
                    <a:pt x="492" y="544"/>
                  </a:lnTo>
                  <a:lnTo>
                    <a:pt x="403" y="611"/>
                  </a:lnTo>
                  <a:lnTo>
                    <a:pt x="305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1" y="373"/>
                  </a:lnTo>
                  <a:lnTo>
                    <a:pt x="208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3" name="Freeform 53"/>
            <p:cNvSpPr>
              <a:spLocks/>
            </p:cNvSpPr>
            <p:nvPr/>
          </p:nvSpPr>
          <p:spPr bwMode="auto">
            <a:xfrm>
              <a:off x="2151" y="2175"/>
              <a:ext cx="158" cy="329"/>
            </a:xfrm>
            <a:custGeom>
              <a:avLst/>
              <a:gdLst>
                <a:gd name="T0" fmla="*/ 134 w 475"/>
                <a:gd name="T1" fmla="*/ 83 h 986"/>
                <a:gd name="T2" fmla="*/ 201 w 475"/>
                <a:gd name="T3" fmla="*/ 23 h 986"/>
                <a:gd name="T4" fmla="*/ 304 w 475"/>
                <a:gd name="T5" fmla="*/ 0 h 986"/>
                <a:gd name="T6" fmla="*/ 394 w 475"/>
                <a:gd name="T7" fmla="*/ 15 h 986"/>
                <a:gd name="T8" fmla="*/ 460 w 475"/>
                <a:gd name="T9" fmla="*/ 75 h 986"/>
                <a:gd name="T10" fmla="*/ 475 w 475"/>
                <a:gd name="T11" fmla="*/ 120 h 986"/>
                <a:gd name="T12" fmla="*/ 475 w 475"/>
                <a:gd name="T13" fmla="*/ 179 h 986"/>
                <a:gd name="T14" fmla="*/ 446 w 475"/>
                <a:gd name="T15" fmla="*/ 232 h 986"/>
                <a:gd name="T16" fmla="*/ 394 w 475"/>
                <a:gd name="T17" fmla="*/ 321 h 986"/>
                <a:gd name="T18" fmla="*/ 372 w 475"/>
                <a:gd name="T19" fmla="*/ 426 h 986"/>
                <a:gd name="T20" fmla="*/ 364 w 475"/>
                <a:gd name="T21" fmla="*/ 515 h 986"/>
                <a:gd name="T22" fmla="*/ 386 w 475"/>
                <a:gd name="T23" fmla="*/ 612 h 986"/>
                <a:gd name="T24" fmla="*/ 446 w 475"/>
                <a:gd name="T25" fmla="*/ 702 h 986"/>
                <a:gd name="T26" fmla="*/ 468 w 475"/>
                <a:gd name="T27" fmla="*/ 791 h 986"/>
                <a:gd name="T28" fmla="*/ 460 w 475"/>
                <a:gd name="T29" fmla="*/ 873 h 986"/>
                <a:gd name="T30" fmla="*/ 417 w 475"/>
                <a:gd name="T31" fmla="*/ 941 h 986"/>
                <a:gd name="T32" fmla="*/ 357 w 475"/>
                <a:gd name="T33" fmla="*/ 978 h 986"/>
                <a:gd name="T34" fmla="*/ 283 w 475"/>
                <a:gd name="T35" fmla="*/ 986 h 986"/>
                <a:gd name="T36" fmla="*/ 193 w 475"/>
                <a:gd name="T37" fmla="*/ 986 h 986"/>
                <a:gd name="T38" fmla="*/ 127 w 475"/>
                <a:gd name="T39" fmla="*/ 947 h 986"/>
                <a:gd name="T40" fmla="*/ 59 w 475"/>
                <a:gd name="T41" fmla="*/ 836 h 986"/>
                <a:gd name="T42" fmla="*/ 16 w 475"/>
                <a:gd name="T43" fmla="*/ 739 h 986"/>
                <a:gd name="T44" fmla="*/ 0 w 475"/>
                <a:gd name="T45" fmla="*/ 590 h 986"/>
                <a:gd name="T46" fmla="*/ 16 w 475"/>
                <a:gd name="T47" fmla="*/ 456 h 986"/>
                <a:gd name="T48" fmla="*/ 45 w 475"/>
                <a:gd name="T49" fmla="*/ 314 h 986"/>
                <a:gd name="T50" fmla="*/ 90 w 475"/>
                <a:gd name="T51" fmla="*/ 171 h 986"/>
                <a:gd name="T52" fmla="*/ 134 w 475"/>
                <a:gd name="T53" fmla="*/ 8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5" h="986">
                  <a:moveTo>
                    <a:pt x="134" y="83"/>
                  </a:moveTo>
                  <a:lnTo>
                    <a:pt x="201" y="23"/>
                  </a:lnTo>
                  <a:lnTo>
                    <a:pt x="304" y="0"/>
                  </a:lnTo>
                  <a:lnTo>
                    <a:pt x="394" y="15"/>
                  </a:lnTo>
                  <a:lnTo>
                    <a:pt x="460" y="75"/>
                  </a:lnTo>
                  <a:lnTo>
                    <a:pt x="475" y="120"/>
                  </a:lnTo>
                  <a:lnTo>
                    <a:pt x="475" y="179"/>
                  </a:lnTo>
                  <a:lnTo>
                    <a:pt x="446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4" y="515"/>
                  </a:lnTo>
                  <a:lnTo>
                    <a:pt x="386" y="612"/>
                  </a:lnTo>
                  <a:lnTo>
                    <a:pt x="446" y="702"/>
                  </a:lnTo>
                  <a:lnTo>
                    <a:pt x="468" y="791"/>
                  </a:lnTo>
                  <a:lnTo>
                    <a:pt x="460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6" y="739"/>
                  </a:lnTo>
                  <a:lnTo>
                    <a:pt x="0" y="590"/>
                  </a:lnTo>
                  <a:lnTo>
                    <a:pt x="16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4" name="Freeform 54"/>
            <p:cNvSpPr>
              <a:spLocks/>
            </p:cNvSpPr>
            <p:nvPr/>
          </p:nvSpPr>
          <p:spPr bwMode="auto">
            <a:xfrm>
              <a:off x="2277" y="2186"/>
              <a:ext cx="176" cy="296"/>
            </a:xfrm>
            <a:custGeom>
              <a:avLst/>
              <a:gdLst>
                <a:gd name="T0" fmla="*/ 0 w 527"/>
                <a:gd name="T1" fmla="*/ 43 h 887"/>
                <a:gd name="T2" fmla="*/ 6 w 527"/>
                <a:gd name="T3" fmla="*/ 6 h 887"/>
                <a:gd name="T4" fmla="*/ 88 w 527"/>
                <a:gd name="T5" fmla="*/ 0 h 887"/>
                <a:gd name="T6" fmla="*/ 132 w 527"/>
                <a:gd name="T7" fmla="*/ 37 h 887"/>
                <a:gd name="T8" fmla="*/ 200 w 527"/>
                <a:gd name="T9" fmla="*/ 133 h 887"/>
                <a:gd name="T10" fmla="*/ 288 w 527"/>
                <a:gd name="T11" fmla="*/ 260 h 887"/>
                <a:gd name="T12" fmla="*/ 370 w 527"/>
                <a:gd name="T13" fmla="*/ 349 h 887"/>
                <a:gd name="T14" fmla="*/ 519 w 527"/>
                <a:gd name="T15" fmla="*/ 513 h 887"/>
                <a:gd name="T16" fmla="*/ 527 w 527"/>
                <a:gd name="T17" fmla="*/ 551 h 887"/>
                <a:gd name="T18" fmla="*/ 496 w 527"/>
                <a:gd name="T19" fmla="*/ 574 h 887"/>
                <a:gd name="T20" fmla="*/ 422 w 527"/>
                <a:gd name="T21" fmla="*/ 603 h 887"/>
                <a:gd name="T22" fmla="*/ 319 w 527"/>
                <a:gd name="T23" fmla="*/ 626 h 887"/>
                <a:gd name="T24" fmla="*/ 192 w 527"/>
                <a:gd name="T25" fmla="*/ 634 h 887"/>
                <a:gd name="T26" fmla="*/ 148 w 527"/>
                <a:gd name="T27" fmla="*/ 640 h 887"/>
                <a:gd name="T28" fmla="*/ 132 w 527"/>
                <a:gd name="T29" fmla="*/ 671 h 887"/>
                <a:gd name="T30" fmla="*/ 162 w 527"/>
                <a:gd name="T31" fmla="*/ 722 h 887"/>
                <a:gd name="T32" fmla="*/ 266 w 527"/>
                <a:gd name="T33" fmla="*/ 812 h 887"/>
                <a:gd name="T34" fmla="*/ 340 w 527"/>
                <a:gd name="T35" fmla="*/ 835 h 887"/>
                <a:gd name="T36" fmla="*/ 356 w 527"/>
                <a:gd name="T37" fmla="*/ 864 h 887"/>
                <a:gd name="T38" fmla="*/ 325 w 527"/>
                <a:gd name="T39" fmla="*/ 887 h 887"/>
                <a:gd name="T40" fmla="*/ 259 w 527"/>
                <a:gd name="T41" fmla="*/ 887 h 887"/>
                <a:gd name="T42" fmla="*/ 169 w 527"/>
                <a:gd name="T43" fmla="*/ 835 h 887"/>
                <a:gd name="T44" fmla="*/ 95 w 527"/>
                <a:gd name="T45" fmla="*/ 761 h 887"/>
                <a:gd name="T46" fmla="*/ 51 w 527"/>
                <a:gd name="T47" fmla="*/ 693 h 887"/>
                <a:gd name="T48" fmla="*/ 51 w 527"/>
                <a:gd name="T49" fmla="*/ 640 h 887"/>
                <a:gd name="T50" fmla="*/ 80 w 527"/>
                <a:gd name="T51" fmla="*/ 603 h 887"/>
                <a:gd name="T52" fmla="*/ 125 w 527"/>
                <a:gd name="T53" fmla="*/ 589 h 887"/>
                <a:gd name="T54" fmla="*/ 192 w 527"/>
                <a:gd name="T55" fmla="*/ 581 h 887"/>
                <a:gd name="T56" fmla="*/ 266 w 527"/>
                <a:gd name="T57" fmla="*/ 581 h 887"/>
                <a:gd name="T58" fmla="*/ 356 w 527"/>
                <a:gd name="T59" fmla="*/ 566 h 887"/>
                <a:gd name="T60" fmla="*/ 400 w 527"/>
                <a:gd name="T61" fmla="*/ 551 h 887"/>
                <a:gd name="T62" fmla="*/ 422 w 527"/>
                <a:gd name="T63" fmla="*/ 529 h 887"/>
                <a:gd name="T64" fmla="*/ 414 w 527"/>
                <a:gd name="T65" fmla="*/ 507 h 887"/>
                <a:gd name="T66" fmla="*/ 348 w 527"/>
                <a:gd name="T67" fmla="*/ 447 h 887"/>
                <a:gd name="T68" fmla="*/ 243 w 527"/>
                <a:gd name="T69" fmla="*/ 342 h 887"/>
                <a:gd name="T70" fmla="*/ 148 w 527"/>
                <a:gd name="T71" fmla="*/ 253 h 887"/>
                <a:gd name="T72" fmla="*/ 43 w 527"/>
                <a:gd name="T73" fmla="*/ 156 h 887"/>
                <a:gd name="T74" fmla="*/ 6 w 527"/>
                <a:gd name="T75" fmla="*/ 88 h 887"/>
                <a:gd name="T76" fmla="*/ 0 w 527"/>
                <a:gd name="T77" fmla="*/ 4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887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2" y="37"/>
                  </a:lnTo>
                  <a:lnTo>
                    <a:pt x="200" y="133"/>
                  </a:lnTo>
                  <a:lnTo>
                    <a:pt x="288" y="260"/>
                  </a:lnTo>
                  <a:lnTo>
                    <a:pt x="370" y="349"/>
                  </a:lnTo>
                  <a:lnTo>
                    <a:pt x="519" y="513"/>
                  </a:lnTo>
                  <a:lnTo>
                    <a:pt x="527" y="551"/>
                  </a:lnTo>
                  <a:lnTo>
                    <a:pt x="496" y="574"/>
                  </a:lnTo>
                  <a:lnTo>
                    <a:pt x="422" y="603"/>
                  </a:lnTo>
                  <a:lnTo>
                    <a:pt x="319" y="626"/>
                  </a:lnTo>
                  <a:lnTo>
                    <a:pt x="192" y="634"/>
                  </a:lnTo>
                  <a:lnTo>
                    <a:pt x="148" y="640"/>
                  </a:lnTo>
                  <a:lnTo>
                    <a:pt x="132" y="671"/>
                  </a:lnTo>
                  <a:lnTo>
                    <a:pt x="162" y="722"/>
                  </a:lnTo>
                  <a:lnTo>
                    <a:pt x="266" y="812"/>
                  </a:lnTo>
                  <a:lnTo>
                    <a:pt x="340" y="835"/>
                  </a:lnTo>
                  <a:lnTo>
                    <a:pt x="356" y="864"/>
                  </a:lnTo>
                  <a:lnTo>
                    <a:pt x="325" y="887"/>
                  </a:lnTo>
                  <a:lnTo>
                    <a:pt x="259" y="887"/>
                  </a:lnTo>
                  <a:lnTo>
                    <a:pt x="169" y="835"/>
                  </a:lnTo>
                  <a:lnTo>
                    <a:pt x="95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0" y="603"/>
                  </a:lnTo>
                  <a:lnTo>
                    <a:pt x="125" y="589"/>
                  </a:lnTo>
                  <a:lnTo>
                    <a:pt x="192" y="581"/>
                  </a:lnTo>
                  <a:lnTo>
                    <a:pt x="266" y="581"/>
                  </a:lnTo>
                  <a:lnTo>
                    <a:pt x="356" y="566"/>
                  </a:lnTo>
                  <a:lnTo>
                    <a:pt x="400" y="551"/>
                  </a:lnTo>
                  <a:lnTo>
                    <a:pt x="422" y="529"/>
                  </a:lnTo>
                  <a:lnTo>
                    <a:pt x="414" y="507"/>
                  </a:lnTo>
                  <a:lnTo>
                    <a:pt x="348" y="447"/>
                  </a:lnTo>
                  <a:lnTo>
                    <a:pt x="243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5" name="Freeform 55"/>
            <p:cNvSpPr>
              <a:spLocks/>
            </p:cNvSpPr>
            <p:nvPr/>
          </p:nvSpPr>
          <p:spPr bwMode="auto">
            <a:xfrm>
              <a:off x="2163" y="2434"/>
              <a:ext cx="191" cy="446"/>
            </a:xfrm>
            <a:custGeom>
              <a:avLst/>
              <a:gdLst>
                <a:gd name="T0" fmla="*/ 283 w 572"/>
                <a:gd name="T1" fmla="*/ 0 h 1337"/>
                <a:gd name="T2" fmla="*/ 364 w 572"/>
                <a:gd name="T3" fmla="*/ 15 h 1337"/>
                <a:gd name="T4" fmla="*/ 401 w 572"/>
                <a:gd name="T5" fmla="*/ 75 h 1337"/>
                <a:gd name="T6" fmla="*/ 394 w 572"/>
                <a:gd name="T7" fmla="*/ 216 h 1337"/>
                <a:gd name="T8" fmla="*/ 380 w 572"/>
                <a:gd name="T9" fmla="*/ 366 h 1337"/>
                <a:gd name="T10" fmla="*/ 380 w 572"/>
                <a:gd name="T11" fmla="*/ 522 h 1337"/>
                <a:gd name="T12" fmla="*/ 454 w 572"/>
                <a:gd name="T13" fmla="*/ 709 h 1337"/>
                <a:gd name="T14" fmla="*/ 512 w 572"/>
                <a:gd name="T15" fmla="*/ 844 h 1337"/>
                <a:gd name="T16" fmla="*/ 543 w 572"/>
                <a:gd name="T17" fmla="*/ 978 h 1337"/>
                <a:gd name="T18" fmla="*/ 535 w 572"/>
                <a:gd name="T19" fmla="*/ 1097 h 1337"/>
                <a:gd name="T20" fmla="*/ 535 w 572"/>
                <a:gd name="T21" fmla="*/ 1142 h 1337"/>
                <a:gd name="T22" fmla="*/ 565 w 572"/>
                <a:gd name="T23" fmla="*/ 1187 h 1337"/>
                <a:gd name="T24" fmla="*/ 572 w 572"/>
                <a:gd name="T25" fmla="*/ 1232 h 1337"/>
                <a:gd name="T26" fmla="*/ 551 w 572"/>
                <a:gd name="T27" fmla="*/ 1253 h 1337"/>
                <a:gd name="T28" fmla="*/ 491 w 572"/>
                <a:gd name="T29" fmla="*/ 1239 h 1337"/>
                <a:gd name="T30" fmla="*/ 380 w 572"/>
                <a:gd name="T31" fmla="*/ 1224 h 1337"/>
                <a:gd name="T32" fmla="*/ 246 w 572"/>
                <a:gd name="T33" fmla="*/ 1253 h 1337"/>
                <a:gd name="T34" fmla="*/ 156 w 572"/>
                <a:gd name="T35" fmla="*/ 1306 h 1337"/>
                <a:gd name="T36" fmla="*/ 111 w 572"/>
                <a:gd name="T37" fmla="*/ 1337 h 1337"/>
                <a:gd name="T38" fmla="*/ 67 w 572"/>
                <a:gd name="T39" fmla="*/ 1337 h 1337"/>
                <a:gd name="T40" fmla="*/ 0 w 572"/>
                <a:gd name="T41" fmla="*/ 1239 h 1337"/>
                <a:gd name="T42" fmla="*/ 8 w 572"/>
                <a:gd name="T43" fmla="*/ 1224 h 1337"/>
                <a:gd name="T44" fmla="*/ 142 w 572"/>
                <a:gd name="T45" fmla="*/ 1179 h 1337"/>
                <a:gd name="T46" fmla="*/ 298 w 572"/>
                <a:gd name="T47" fmla="*/ 1157 h 1337"/>
                <a:gd name="T48" fmla="*/ 409 w 572"/>
                <a:gd name="T49" fmla="*/ 1150 h 1337"/>
                <a:gd name="T50" fmla="*/ 475 w 572"/>
                <a:gd name="T51" fmla="*/ 1150 h 1337"/>
                <a:gd name="T52" fmla="*/ 491 w 572"/>
                <a:gd name="T53" fmla="*/ 1105 h 1337"/>
                <a:gd name="T54" fmla="*/ 469 w 572"/>
                <a:gd name="T55" fmla="*/ 978 h 1337"/>
                <a:gd name="T56" fmla="*/ 417 w 572"/>
                <a:gd name="T57" fmla="*/ 844 h 1337"/>
                <a:gd name="T58" fmla="*/ 335 w 572"/>
                <a:gd name="T59" fmla="*/ 672 h 1337"/>
                <a:gd name="T60" fmla="*/ 267 w 572"/>
                <a:gd name="T61" fmla="*/ 522 h 1337"/>
                <a:gd name="T62" fmla="*/ 238 w 572"/>
                <a:gd name="T63" fmla="*/ 388 h 1337"/>
                <a:gd name="T64" fmla="*/ 230 w 572"/>
                <a:gd name="T65" fmla="*/ 239 h 1337"/>
                <a:gd name="T66" fmla="*/ 230 w 572"/>
                <a:gd name="T67" fmla="*/ 97 h 1337"/>
                <a:gd name="T68" fmla="*/ 261 w 572"/>
                <a:gd name="T69" fmla="*/ 38 h 1337"/>
                <a:gd name="T70" fmla="*/ 283 w 572"/>
                <a:gd name="T7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2" h="1337">
                  <a:moveTo>
                    <a:pt x="283" y="0"/>
                  </a:moveTo>
                  <a:lnTo>
                    <a:pt x="364" y="15"/>
                  </a:lnTo>
                  <a:lnTo>
                    <a:pt x="401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2" y="844"/>
                  </a:lnTo>
                  <a:lnTo>
                    <a:pt x="543" y="978"/>
                  </a:lnTo>
                  <a:lnTo>
                    <a:pt x="535" y="1097"/>
                  </a:lnTo>
                  <a:lnTo>
                    <a:pt x="535" y="1142"/>
                  </a:lnTo>
                  <a:lnTo>
                    <a:pt x="565" y="1187"/>
                  </a:lnTo>
                  <a:lnTo>
                    <a:pt x="572" y="1232"/>
                  </a:lnTo>
                  <a:lnTo>
                    <a:pt x="551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09" y="1150"/>
                  </a:lnTo>
                  <a:lnTo>
                    <a:pt x="475" y="1150"/>
                  </a:lnTo>
                  <a:lnTo>
                    <a:pt x="491" y="1105"/>
                  </a:lnTo>
                  <a:lnTo>
                    <a:pt x="469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7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6" name="Freeform 56"/>
            <p:cNvSpPr>
              <a:spLocks/>
            </p:cNvSpPr>
            <p:nvPr/>
          </p:nvSpPr>
          <p:spPr bwMode="auto">
            <a:xfrm>
              <a:off x="2069" y="2447"/>
              <a:ext cx="158" cy="370"/>
            </a:xfrm>
            <a:custGeom>
              <a:avLst/>
              <a:gdLst>
                <a:gd name="T0" fmla="*/ 356 w 475"/>
                <a:gd name="T1" fmla="*/ 0 h 1112"/>
                <a:gd name="T2" fmla="*/ 423 w 475"/>
                <a:gd name="T3" fmla="*/ 0 h 1112"/>
                <a:gd name="T4" fmla="*/ 446 w 475"/>
                <a:gd name="T5" fmla="*/ 45 h 1112"/>
                <a:gd name="T6" fmla="*/ 460 w 475"/>
                <a:gd name="T7" fmla="*/ 142 h 1112"/>
                <a:gd name="T8" fmla="*/ 446 w 475"/>
                <a:gd name="T9" fmla="*/ 246 h 1112"/>
                <a:gd name="T10" fmla="*/ 409 w 475"/>
                <a:gd name="T11" fmla="*/ 455 h 1112"/>
                <a:gd name="T12" fmla="*/ 415 w 475"/>
                <a:gd name="T13" fmla="*/ 544 h 1112"/>
                <a:gd name="T14" fmla="*/ 460 w 475"/>
                <a:gd name="T15" fmla="*/ 724 h 1112"/>
                <a:gd name="T16" fmla="*/ 475 w 475"/>
                <a:gd name="T17" fmla="*/ 851 h 1112"/>
                <a:gd name="T18" fmla="*/ 475 w 475"/>
                <a:gd name="T19" fmla="*/ 948 h 1112"/>
                <a:gd name="T20" fmla="*/ 453 w 475"/>
                <a:gd name="T21" fmla="*/ 970 h 1112"/>
                <a:gd name="T22" fmla="*/ 386 w 475"/>
                <a:gd name="T23" fmla="*/ 985 h 1112"/>
                <a:gd name="T24" fmla="*/ 296 w 475"/>
                <a:gd name="T25" fmla="*/ 1007 h 1112"/>
                <a:gd name="T26" fmla="*/ 208 w 475"/>
                <a:gd name="T27" fmla="*/ 1052 h 1112"/>
                <a:gd name="T28" fmla="*/ 119 w 475"/>
                <a:gd name="T29" fmla="*/ 1112 h 1112"/>
                <a:gd name="T30" fmla="*/ 82 w 475"/>
                <a:gd name="T31" fmla="*/ 1112 h 1112"/>
                <a:gd name="T32" fmla="*/ 0 w 475"/>
                <a:gd name="T33" fmla="*/ 1045 h 1112"/>
                <a:gd name="T34" fmla="*/ 8 w 475"/>
                <a:gd name="T35" fmla="*/ 1014 h 1112"/>
                <a:gd name="T36" fmla="*/ 111 w 475"/>
                <a:gd name="T37" fmla="*/ 970 h 1112"/>
                <a:gd name="T38" fmla="*/ 290 w 475"/>
                <a:gd name="T39" fmla="*/ 925 h 1112"/>
                <a:gd name="T40" fmla="*/ 372 w 475"/>
                <a:gd name="T41" fmla="*/ 895 h 1112"/>
                <a:gd name="T42" fmla="*/ 386 w 475"/>
                <a:gd name="T43" fmla="*/ 866 h 1112"/>
                <a:gd name="T44" fmla="*/ 386 w 475"/>
                <a:gd name="T45" fmla="*/ 739 h 1112"/>
                <a:gd name="T46" fmla="*/ 356 w 475"/>
                <a:gd name="T47" fmla="*/ 575 h 1112"/>
                <a:gd name="T48" fmla="*/ 341 w 475"/>
                <a:gd name="T49" fmla="*/ 470 h 1112"/>
                <a:gd name="T50" fmla="*/ 327 w 475"/>
                <a:gd name="T51" fmla="*/ 306 h 1112"/>
                <a:gd name="T52" fmla="*/ 319 w 475"/>
                <a:gd name="T53" fmla="*/ 127 h 1112"/>
                <a:gd name="T54" fmla="*/ 327 w 475"/>
                <a:gd name="T55" fmla="*/ 45 h 1112"/>
                <a:gd name="T56" fmla="*/ 356 w 475"/>
                <a:gd name="T57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5" h="1112">
                  <a:moveTo>
                    <a:pt x="356" y="0"/>
                  </a:moveTo>
                  <a:lnTo>
                    <a:pt x="423" y="0"/>
                  </a:lnTo>
                  <a:lnTo>
                    <a:pt x="446" y="45"/>
                  </a:lnTo>
                  <a:lnTo>
                    <a:pt x="460" y="142"/>
                  </a:lnTo>
                  <a:lnTo>
                    <a:pt x="446" y="246"/>
                  </a:lnTo>
                  <a:lnTo>
                    <a:pt x="409" y="455"/>
                  </a:lnTo>
                  <a:lnTo>
                    <a:pt x="415" y="544"/>
                  </a:lnTo>
                  <a:lnTo>
                    <a:pt x="460" y="724"/>
                  </a:lnTo>
                  <a:lnTo>
                    <a:pt x="475" y="851"/>
                  </a:lnTo>
                  <a:lnTo>
                    <a:pt x="475" y="948"/>
                  </a:lnTo>
                  <a:lnTo>
                    <a:pt x="453" y="970"/>
                  </a:lnTo>
                  <a:lnTo>
                    <a:pt x="386" y="985"/>
                  </a:lnTo>
                  <a:lnTo>
                    <a:pt x="296" y="1007"/>
                  </a:lnTo>
                  <a:lnTo>
                    <a:pt x="208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1" y="970"/>
                  </a:lnTo>
                  <a:lnTo>
                    <a:pt x="290" y="925"/>
                  </a:lnTo>
                  <a:lnTo>
                    <a:pt x="372" y="895"/>
                  </a:lnTo>
                  <a:lnTo>
                    <a:pt x="386" y="866"/>
                  </a:lnTo>
                  <a:lnTo>
                    <a:pt x="386" y="739"/>
                  </a:lnTo>
                  <a:lnTo>
                    <a:pt x="356" y="575"/>
                  </a:lnTo>
                  <a:lnTo>
                    <a:pt x="341" y="470"/>
                  </a:lnTo>
                  <a:lnTo>
                    <a:pt x="327" y="306"/>
                  </a:lnTo>
                  <a:lnTo>
                    <a:pt x="319" y="127"/>
                  </a:lnTo>
                  <a:lnTo>
                    <a:pt x="327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0537" name="Freeform 57"/>
            <p:cNvSpPr>
              <a:spLocks/>
            </p:cNvSpPr>
            <p:nvPr/>
          </p:nvSpPr>
          <p:spPr bwMode="auto">
            <a:xfrm>
              <a:off x="2064" y="1901"/>
              <a:ext cx="260" cy="331"/>
            </a:xfrm>
            <a:custGeom>
              <a:avLst/>
              <a:gdLst>
                <a:gd name="T0" fmla="*/ 415 w 780"/>
                <a:gd name="T1" fmla="*/ 991 h 991"/>
                <a:gd name="T2" fmla="*/ 452 w 780"/>
                <a:gd name="T3" fmla="*/ 946 h 991"/>
                <a:gd name="T4" fmla="*/ 438 w 780"/>
                <a:gd name="T5" fmla="*/ 879 h 991"/>
                <a:gd name="T6" fmla="*/ 408 w 780"/>
                <a:gd name="T7" fmla="*/ 790 h 991"/>
                <a:gd name="T8" fmla="*/ 296 w 780"/>
                <a:gd name="T9" fmla="*/ 685 h 991"/>
                <a:gd name="T10" fmla="*/ 185 w 780"/>
                <a:gd name="T11" fmla="*/ 589 h 991"/>
                <a:gd name="T12" fmla="*/ 133 w 780"/>
                <a:gd name="T13" fmla="*/ 484 h 991"/>
                <a:gd name="T14" fmla="*/ 111 w 780"/>
                <a:gd name="T15" fmla="*/ 320 h 991"/>
                <a:gd name="T16" fmla="*/ 237 w 780"/>
                <a:gd name="T17" fmla="*/ 275 h 991"/>
                <a:gd name="T18" fmla="*/ 438 w 780"/>
                <a:gd name="T19" fmla="*/ 253 h 991"/>
                <a:gd name="T20" fmla="*/ 520 w 780"/>
                <a:gd name="T21" fmla="*/ 261 h 991"/>
                <a:gd name="T22" fmla="*/ 541 w 780"/>
                <a:gd name="T23" fmla="*/ 283 h 991"/>
                <a:gd name="T24" fmla="*/ 578 w 780"/>
                <a:gd name="T25" fmla="*/ 246 h 991"/>
                <a:gd name="T26" fmla="*/ 564 w 780"/>
                <a:gd name="T27" fmla="*/ 208 h 991"/>
                <a:gd name="T28" fmla="*/ 586 w 780"/>
                <a:gd name="T29" fmla="*/ 142 h 991"/>
                <a:gd name="T30" fmla="*/ 646 w 780"/>
                <a:gd name="T31" fmla="*/ 82 h 991"/>
                <a:gd name="T32" fmla="*/ 691 w 780"/>
                <a:gd name="T33" fmla="*/ 66 h 991"/>
                <a:gd name="T34" fmla="*/ 749 w 780"/>
                <a:gd name="T35" fmla="*/ 103 h 991"/>
                <a:gd name="T36" fmla="*/ 780 w 780"/>
                <a:gd name="T37" fmla="*/ 66 h 991"/>
                <a:gd name="T38" fmla="*/ 728 w 780"/>
                <a:gd name="T39" fmla="*/ 0 h 991"/>
                <a:gd name="T40" fmla="*/ 660 w 780"/>
                <a:gd name="T41" fmla="*/ 0 h 991"/>
                <a:gd name="T42" fmla="*/ 578 w 780"/>
                <a:gd name="T43" fmla="*/ 37 h 991"/>
                <a:gd name="T44" fmla="*/ 527 w 780"/>
                <a:gd name="T45" fmla="*/ 134 h 991"/>
                <a:gd name="T46" fmla="*/ 460 w 780"/>
                <a:gd name="T47" fmla="*/ 179 h 991"/>
                <a:gd name="T48" fmla="*/ 356 w 780"/>
                <a:gd name="T49" fmla="*/ 193 h 991"/>
                <a:gd name="T50" fmla="*/ 170 w 780"/>
                <a:gd name="T51" fmla="*/ 216 h 991"/>
                <a:gd name="T52" fmla="*/ 22 w 780"/>
                <a:gd name="T53" fmla="*/ 261 h 991"/>
                <a:gd name="T54" fmla="*/ 0 w 780"/>
                <a:gd name="T55" fmla="*/ 298 h 991"/>
                <a:gd name="T56" fmla="*/ 14 w 780"/>
                <a:gd name="T57" fmla="*/ 417 h 991"/>
                <a:gd name="T58" fmla="*/ 66 w 780"/>
                <a:gd name="T59" fmla="*/ 581 h 991"/>
                <a:gd name="T60" fmla="*/ 140 w 780"/>
                <a:gd name="T61" fmla="*/ 716 h 991"/>
                <a:gd name="T62" fmla="*/ 214 w 780"/>
                <a:gd name="T63" fmla="*/ 835 h 991"/>
                <a:gd name="T64" fmla="*/ 282 w 780"/>
                <a:gd name="T65" fmla="*/ 917 h 991"/>
                <a:gd name="T66" fmla="*/ 348 w 780"/>
                <a:gd name="T67" fmla="*/ 976 h 991"/>
                <a:gd name="T68" fmla="*/ 415 w 780"/>
                <a:gd name="T69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0" h="991">
                  <a:moveTo>
                    <a:pt x="415" y="991"/>
                  </a:moveTo>
                  <a:lnTo>
                    <a:pt x="452" y="946"/>
                  </a:lnTo>
                  <a:lnTo>
                    <a:pt x="438" y="879"/>
                  </a:lnTo>
                  <a:lnTo>
                    <a:pt x="408" y="790"/>
                  </a:lnTo>
                  <a:lnTo>
                    <a:pt x="296" y="685"/>
                  </a:lnTo>
                  <a:lnTo>
                    <a:pt x="185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7" y="275"/>
                  </a:lnTo>
                  <a:lnTo>
                    <a:pt x="438" y="253"/>
                  </a:lnTo>
                  <a:lnTo>
                    <a:pt x="520" y="261"/>
                  </a:lnTo>
                  <a:lnTo>
                    <a:pt x="541" y="283"/>
                  </a:lnTo>
                  <a:lnTo>
                    <a:pt x="578" y="246"/>
                  </a:lnTo>
                  <a:lnTo>
                    <a:pt x="564" y="208"/>
                  </a:lnTo>
                  <a:lnTo>
                    <a:pt x="586" y="142"/>
                  </a:lnTo>
                  <a:lnTo>
                    <a:pt x="646" y="82"/>
                  </a:lnTo>
                  <a:lnTo>
                    <a:pt x="691" y="66"/>
                  </a:lnTo>
                  <a:lnTo>
                    <a:pt x="749" y="103"/>
                  </a:lnTo>
                  <a:lnTo>
                    <a:pt x="780" y="66"/>
                  </a:lnTo>
                  <a:lnTo>
                    <a:pt x="728" y="0"/>
                  </a:lnTo>
                  <a:lnTo>
                    <a:pt x="660" y="0"/>
                  </a:lnTo>
                  <a:lnTo>
                    <a:pt x="578" y="37"/>
                  </a:lnTo>
                  <a:lnTo>
                    <a:pt x="527" y="134"/>
                  </a:lnTo>
                  <a:lnTo>
                    <a:pt x="460" y="179"/>
                  </a:lnTo>
                  <a:lnTo>
                    <a:pt x="356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6" y="581"/>
                  </a:lnTo>
                  <a:lnTo>
                    <a:pt x="140" y="716"/>
                  </a:lnTo>
                  <a:lnTo>
                    <a:pt x="214" y="835"/>
                  </a:lnTo>
                  <a:lnTo>
                    <a:pt x="282" y="917"/>
                  </a:lnTo>
                  <a:lnTo>
                    <a:pt x="348" y="976"/>
                  </a:lnTo>
                  <a:lnTo>
                    <a:pt x="415" y="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0538" name="AutoShape 58"/>
          <p:cNvSpPr>
            <a:spLocks noChangeArrowheads="1"/>
          </p:cNvSpPr>
          <p:nvPr/>
        </p:nvSpPr>
        <p:spPr bwMode="auto">
          <a:xfrm>
            <a:off x="7086600" y="2895600"/>
            <a:ext cx="1600200" cy="1371600"/>
          </a:xfrm>
          <a:prstGeom prst="wedgeRoundRectCallout">
            <a:avLst>
              <a:gd name="adj1" fmla="val 18352"/>
              <a:gd name="adj2" fmla="val 7303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We’ll soon see</a:t>
            </a:r>
          </a:p>
          <a:p>
            <a:pPr algn="ctr"/>
            <a:r>
              <a:rPr lang="en-US" sz="2000" b="1"/>
              <a:t>how to</a:t>
            </a:r>
          </a:p>
          <a:p>
            <a:pPr algn="ctr"/>
            <a:r>
              <a:rPr lang="en-US" sz="2000" b="1"/>
              <a:t>calculate PID</a:t>
            </a:r>
          </a:p>
          <a:p>
            <a:pPr algn="ctr"/>
            <a:r>
              <a:rPr lang="en-US" sz="2000" b="1"/>
              <a:t>digitally.</a:t>
            </a:r>
          </a:p>
        </p:txBody>
      </p:sp>
      <p:sp>
        <p:nvSpPr>
          <p:cNvPr id="20539" name="Text Box 59"/>
          <p:cNvSpPr txBox="1">
            <a:spLocks noChangeArrowheads="1"/>
          </p:cNvSpPr>
          <p:nvPr/>
        </p:nvSpPr>
        <p:spPr bwMode="auto">
          <a:xfrm>
            <a:off x="5715000" y="5867400"/>
            <a:ext cx="3048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Current converted to air pressure to affect valve</a:t>
            </a:r>
          </a:p>
        </p:txBody>
      </p:sp>
      <p:sp>
        <p:nvSpPr>
          <p:cNvPr id="20540" name="Line 60"/>
          <p:cNvSpPr>
            <a:spLocks noChangeShapeType="1"/>
          </p:cNvSpPr>
          <p:nvPr/>
        </p:nvSpPr>
        <p:spPr bwMode="auto">
          <a:xfrm flipH="1" flipV="1">
            <a:off x="54864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0541" name="Line 61"/>
          <p:cNvSpPr>
            <a:spLocks noChangeShapeType="1"/>
          </p:cNvSpPr>
          <p:nvPr/>
        </p:nvSpPr>
        <p:spPr bwMode="auto">
          <a:xfrm flipV="1">
            <a:off x="2819400" y="541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0550" name="Group 70"/>
          <p:cNvGrpSpPr>
            <a:grpSpLocks/>
          </p:cNvGrpSpPr>
          <p:nvPr/>
        </p:nvGrpSpPr>
        <p:grpSpPr bwMode="auto">
          <a:xfrm>
            <a:off x="2971800" y="2960688"/>
            <a:ext cx="3622675" cy="2754312"/>
            <a:chOff x="1872" y="1865"/>
            <a:chExt cx="2282" cy="1735"/>
          </a:xfrm>
        </p:grpSpPr>
        <p:sp>
          <p:nvSpPr>
            <p:cNvPr id="20489" name="AutoShape 9"/>
            <p:cNvSpPr>
              <a:spLocks noChangeArrowheads="1"/>
            </p:cNvSpPr>
            <p:nvPr/>
          </p:nvSpPr>
          <p:spPr bwMode="auto">
            <a:xfrm>
              <a:off x="2736" y="2137"/>
              <a:ext cx="704" cy="871"/>
            </a:xfrm>
            <a:prstGeom prst="can">
              <a:avLst>
                <a:gd name="adj" fmla="val 30930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0" name="AutoShape 10"/>
            <p:cNvSpPr>
              <a:spLocks noChangeArrowheads="1"/>
            </p:cNvSpPr>
            <p:nvPr/>
          </p:nvSpPr>
          <p:spPr bwMode="auto">
            <a:xfrm flipV="1">
              <a:off x="3697" y="2926"/>
              <a:ext cx="18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1" name="AutoShape 11"/>
            <p:cNvSpPr>
              <a:spLocks noChangeArrowheads="1"/>
            </p:cNvSpPr>
            <p:nvPr/>
          </p:nvSpPr>
          <p:spPr bwMode="auto">
            <a:xfrm>
              <a:off x="2923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2" name="AutoShape 12"/>
            <p:cNvSpPr>
              <a:spLocks noChangeArrowheads="1"/>
            </p:cNvSpPr>
            <p:nvPr/>
          </p:nvSpPr>
          <p:spPr bwMode="auto">
            <a:xfrm>
              <a:off x="2843" y="2699"/>
              <a:ext cx="192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3" name="AutoShape 13"/>
            <p:cNvSpPr>
              <a:spLocks noChangeArrowheads="1"/>
            </p:cNvSpPr>
            <p:nvPr/>
          </p:nvSpPr>
          <p:spPr bwMode="auto">
            <a:xfrm>
              <a:off x="3006" y="2699"/>
              <a:ext cx="190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4" name="AutoShape 14"/>
            <p:cNvSpPr>
              <a:spLocks noChangeArrowheads="1"/>
            </p:cNvSpPr>
            <p:nvPr/>
          </p:nvSpPr>
          <p:spPr bwMode="auto">
            <a:xfrm>
              <a:off x="3061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5" name="AutoShape 15"/>
            <p:cNvSpPr>
              <a:spLocks noChangeArrowheads="1"/>
            </p:cNvSpPr>
            <p:nvPr/>
          </p:nvSpPr>
          <p:spPr bwMode="auto">
            <a:xfrm>
              <a:off x="3142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6" name="Line 16"/>
            <p:cNvSpPr>
              <a:spLocks noChangeShapeType="1"/>
            </p:cNvSpPr>
            <p:nvPr/>
          </p:nvSpPr>
          <p:spPr bwMode="auto">
            <a:xfrm>
              <a:off x="2843" y="2810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497" name="Line 17"/>
            <p:cNvSpPr>
              <a:spLocks noChangeShapeType="1"/>
            </p:cNvSpPr>
            <p:nvPr/>
          </p:nvSpPr>
          <p:spPr bwMode="auto">
            <a:xfrm>
              <a:off x="3333" y="2810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0498" name="Group 18"/>
            <p:cNvGrpSpPr>
              <a:grpSpLocks/>
            </p:cNvGrpSpPr>
            <p:nvPr/>
          </p:nvGrpSpPr>
          <p:grpSpPr bwMode="auto">
            <a:xfrm>
              <a:off x="3256" y="3228"/>
              <a:ext cx="169" cy="169"/>
              <a:chOff x="306" y="575"/>
              <a:chExt cx="1142" cy="625"/>
            </a:xfrm>
          </p:grpSpPr>
          <p:sp>
            <p:nvSpPr>
              <p:cNvPr id="20499" name="Line 19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0" name="Line 20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1" name="Line 21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2" name="Line 22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3" name="Line 23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4" name="Line 24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5" name="Freeform 25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0506" name="Group 26"/>
            <p:cNvGrpSpPr>
              <a:grpSpLocks/>
            </p:cNvGrpSpPr>
            <p:nvPr/>
          </p:nvGrpSpPr>
          <p:grpSpPr bwMode="auto">
            <a:xfrm rot="-5400000">
              <a:off x="2318" y="1871"/>
              <a:ext cx="174" cy="162"/>
              <a:chOff x="306" y="575"/>
              <a:chExt cx="1142" cy="625"/>
            </a:xfrm>
          </p:grpSpPr>
          <p:sp>
            <p:nvSpPr>
              <p:cNvPr id="20507" name="Line 27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8" name="Line 28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09" name="Line 29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0" name="Line 30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1" name="Line 31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2" name="Line 32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0513" name="Freeform 33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0514" name="Oval 34"/>
            <p:cNvSpPr>
              <a:spLocks noChangeArrowheads="1"/>
            </p:cNvSpPr>
            <p:nvPr/>
          </p:nvSpPr>
          <p:spPr bwMode="auto">
            <a:xfrm>
              <a:off x="3685" y="2755"/>
              <a:ext cx="219" cy="1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5" name="Line 35"/>
            <p:cNvSpPr>
              <a:spLocks noChangeShapeType="1"/>
            </p:cNvSpPr>
            <p:nvPr/>
          </p:nvSpPr>
          <p:spPr bwMode="auto">
            <a:xfrm flipH="1">
              <a:off x="3439" y="2863"/>
              <a:ext cx="3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6" name="Line 36"/>
            <p:cNvSpPr>
              <a:spLocks noChangeShapeType="1"/>
            </p:cNvSpPr>
            <p:nvPr/>
          </p:nvSpPr>
          <p:spPr bwMode="auto">
            <a:xfrm>
              <a:off x="3786" y="2757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7" name="Line 37"/>
            <p:cNvSpPr>
              <a:spLocks noChangeShapeType="1"/>
            </p:cNvSpPr>
            <p:nvPr/>
          </p:nvSpPr>
          <p:spPr bwMode="auto">
            <a:xfrm>
              <a:off x="3333" y="3401"/>
              <a:ext cx="0" cy="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8" name="Line 38"/>
            <p:cNvSpPr>
              <a:spLocks noChangeShapeType="1"/>
            </p:cNvSpPr>
            <p:nvPr/>
          </p:nvSpPr>
          <p:spPr bwMode="auto">
            <a:xfrm>
              <a:off x="2897" y="1969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19" name="Line 39"/>
            <p:cNvSpPr>
              <a:spLocks noChangeShapeType="1"/>
            </p:cNvSpPr>
            <p:nvPr/>
          </p:nvSpPr>
          <p:spPr bwMode="auto">
            <a:xfrm flipH="1">
              <a:off x="2490" y="1969"/>
              <a:ext cx="4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0" name="Line 40"/>
            <p:cNvSpPr>
              <a:spLocks noChangeShapeType="1"/>
            </p:cNvSpPr>
            <p:nvPr/>
          </p:nvSpPr>
          <p:spPr bwMode="auto">
            <a:xfrm flipH="1">
              <a:off x="2137" y="1969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1" name="Oval 41"/>
            <p:cNvSpPr>
              <a:spLocks noChangeArrowheads="1"/>
            </p:cNvSpPr>
            <p:nvPr/>
          </p:nvSpPr>
          <p:spPr bwMode="auto">
            <a:xfrm>
              <a:off x="1930" y="2640"/>
              <a:ext cx="360" cy="3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TC</a:t>
              </a:r>
            </a:p>
          </p:txBody>
        </p:sp>
        <p:sp>
          <p:nvSpPr>
            <p:cNvPr id="20523" name="Text Box 43"/>
            <p:cNvSpPr txBox="1">
              <a:spLocks noChangeArrowheads="1"/>
            </p:cNvSpPr>
            <p:nvPr/>
          </p:nvSpPr>
          <p:spPr bwMode="auto">
            <a:xfrm>
              <a:off x="2279" y="2070"/>
              <a:ext cx="339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v1</a:t>
              </a:r>
            </a:p>
          </p:txBody>
        </p:sp>
        <p:sp>
          <p:nvSpPr>
            <p:cNvPr id="20524" name="Text Box 44"/>
            <p:cNvSpPr txBox="1">
              <a:spLocks noChangeArrowheads="1"/>
            </p:cNvSpPr>
            <p:nvPr/>
          </p:nvSpPr>
          <p:spPr bwMode="auto">
            <a:xfrm>
              <a:off x="3000" y="3197"/>
              <a:ext cx="336" cy="1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v2</a:t>
              </a:r>
            </a:p>
          </p:txBody>
        </p:sp>
        <p:sp>
          <p:nvSpPr>
            <p:cNvPr id="20527" name="Line 47"/>
            <p:cNvSpPr>
              <a:spLocks noChangeShapeType="1"/>
            </p:cNvSpPr>
            <p:nvPr/>
          </p:nvSpPr>
          <p:spPr bwMode="auto">
            <a:xfrm flipV="1">
              <a:off x="2137" y="3574"/>
              <a:ext cx="1634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8" name="Line 48"/>
            <p:cNvSpPr>
              <a:spLocks noChangeShapeType="1"/>
            </p:cNvSpPr>
            <p:nvPr/>
          </p:nvSpPr>
          <p:spPr bwMode="auto">
            <a:xfrm flipV="1">
              <a:off x="3773" y="3293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29" name="Line 49"/>
            <p:cNvSpPr>
              <a:spLocks noChangeShapeType="1"/>
            </p:cNvSpPr>
            <p:nvPr/>
          </p:nvSpPr>
          <p:spPr bwMode="auto">
            <a:xfrm>
              <a:off x="3431" y="3293"/>
              <a:ext cx="3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2" name="Line 62"/>
            <p:cNvSpPr>
              <a:spLocks noChangeShapeType="1"/>
            </p:cNvSpPr>
            <p:nvPr/>
          </p:nvSpPr>
          <p:spPr bwMode="auto">
            <a:xfrm flipV="1">
              <a:off x="2112" y="29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3" name="Line 63"/>
            <p:cNvSpPr>
              <a:spLocks noChangeShapeType="1"/>
            </p:cNvSpPr>
            <p:nvPr/>
          </p:nvSpPr>
          <p:spPr bwMode="auto">
            <a:xfrm flipV="1">
              <a:off x="2112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4" name="Oval 64"/>
            <p:cNvSpPr>
              <a:spLocks noChangeArrowheads="1"/>
            </p:cNvSpPr>
            <p:nvPr/>
          </p:nvSpPr>
          <p:spPr bwMode="auto">
            <a:xfrm>
              <a:off x="2483" y="2307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6" name="Line 66"/>
            <p:cNvSpPr>
              <a:spLocks noChangeShapeType="1"/>
            </p:cNvSpPr>
            <p:nvPr/>
          </p:nvSpPr>
          <p:spPr bwMode="auto">
            <a:xfrm>
              <a:off x="2112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7" name="Line 67"/>
            <p:cNvSpPr>
              <a:spLocks noChangeShapeType="1"/>
            </p:cNvSpPr>
            <p:nvPr/>
          </p:nvSpPr>
          <p:spPr bwMode="auto">
            <a:xfrm>
              <a:off x="2682" y="24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8" name="Line 68"/>
            <p:cNvSpPr>
              <a:spLocks noChangeShapeType="1"/>
            </p:cNvSpPr>
            <p:nvPr/>
          </p:nvSpPr>
          <p:spPr bwMode="auto">
            <a:xfrm flipV="1">
              <a:off x="1872" y="2592"/>
              <a:ext cx="0" cy="100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0549" name="Line 69"/>
            <p:cNvSpPr>
              <a:spLocks noChangeShapeType="1"/>
            </p:cNvSpPr>
            <p:nvPr/>
          </p:nvSpPr>
          <p:spPr bwMode="auto">
            <a:xfrm flipV="1">
              <a:off x="1872" y="2448"/>
              <a:ext cx="192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0552" name="Text Box 72"/>
          <p:cNvSpPr txBox="1">
            <a:spLocks noChangeArrowheads="1"/>
          </p:cNvSpPr>
          <p:nvPr/>
        </p:nvSpPr>
        <p:spPr bwMode="auto">
          <a:xfrm>
            <a:off x="3429000" y="4648200"/>
            <a:ext cx="914400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Digital</a:t>
            </a:r>
          </a:p>
          <a:p>
            <a:r>
              <a:rPr lang="en-US" sz="1800" b="1"/>
              <a:t>PID</a:t>
            </a: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21508" name="Line 4"/>
          <p:cNvSpPr>
            <a:spLocks noChangeShapeType="1"/>
          </p:cNvSpPr>
          <p:nvPr/>
        </p:nvSpPr>
        <p:spPr bwMode="auto">
          <a:xfrm>
            <a:off x="1447800" y="59436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09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5638800" cy="15335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Digital Calculation &amp; Communication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sz="2000" b="1"/>
              <a:t>Digital calculations with transmission by local area network.  </a:t>
            </a:r>
            <a:r>
              <a:rPr lang="en-US" sz="2000" b="1">
                <a:solidFill>
                  <a:srgbClr val="FF0000"/>
                </a:solidFill>
              </a:rPr>
              <a:t>Sensor and valve can have microprocessors too!</a:t>
            </a:r>
            <a:endParaRPr lang="en-US" sz="2000" b="1"/>
          </a:p>
        </p:txBody>
      </p:sp>
      <p:sp>
        <p:nvSpPr>
          <p:cNvPr id="21510" name="Rectangle 6"/>
          <p:cNvSpPr>
            <a:spLocks noChangeArrowheads="1"/>
          </p:cNvSpPr>
          <p:nvPr/>
        </p:nvSpPr>
        <p:spPr bwMode="auto">
          <a:xfrm>
            <a:off x="2743200" y="2819400"/>
            <a:ext cx="4114800" cy="32004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endParaRPr lang="en-US"/>
          </a:p>
        </p:txBody>
      </p:sp>
      <p:grpSp>
        <p:nvGrpSpPr>
          <p:cNvPr id="21512" name="Group 8"/>
          <p:cNvGrpSpPr>
            <a:grpSpLocks/>
          </p:cNvGrpSpPr>
          <p:nvPr/>
        </p:nvGrpSpPr>
        <p:grpSpPr bwMode="auto">
          <a:xfrm>
            <a:off x="7696200" y="4645025"/>
            <a:ext cx="409575" cy="917575"/>
            <a:chOff x="2064" y="1901"/>
            <a:chExt cx="389" cy="979"/>
          </a:xfrm>
        </p:grpSpPr>
        <p:sp>
          <p:nvSpPr>
            <p:cNvPr id="21513" name="Freeform 9"/>
            <p:cNvSpPr>
              <a:spLocks/>
            </p:cNvSpPr>
            <p:nvPr/>
          </p:nvSpPr>
          <p:spPr bwMode="auto">
            <a:xfrm>
              <a:off x="2163" y="1940"/>
              <a:ext cx="228" cy="223"/>
            </a:xfrm>
            <a:custGeom>
              <a:avLst/>
              <a:gdLst>
                <a:gd name="T0" fmla="*/ 208 w 685"/>
                <a:gd name="T1" fmla="*/ 283 h 671"/>
                <a:gd name="T2" fmla="*/ 268 w 685"/>
                <a:gd name="T3" fmla="*/ 193 h 671"/>
                <a:gd name="T4" fmla="*/ 335 w 685"/>
                <a:gd name="T5" fmla="*/ 127 h 671"/>
                <a:gd name="T6" fmla="*/ 403 w 685"/>
                <a:gd name="T7" fmla="*/ 45 h 671"/>
                <a:gd name="T8" fmla="*/ 484 w 685"/>
                <a:gd name="T9" fmla="*/ 8 h 671"/>
                <a:gd name="T10" fmla="*/ 551 w 685"/>
                <a:gd name="T11" fmla="*/ 0 h 671"/>
                <a:gd name="T12" fmla="*/ 618 w 685"/>
                <a:gd name="T13" fmla="*/ 22 h 671"/>
                <a:gd name="T14" fmla="*/ 655 w 685"/>
                <a:gd name="T15" fmla="*/ 74 h 671"/>
                <a:gd name="T16" fmla="*/ 685 w 685"/>
                <a:gd name="T17" fmla="*/ 172 h 671"/>
                <a:gd name="T18" fmla="*/ 677 w 685"/>
                <a:gd name="T19" fmla="*/ 275 h 671"/>
                <a:gd name="T20" fmla="*/ 648 w 685"/>
                <a:gd name="T21" fmla="*/ 365 h 671"/>
                <a:gd name="T22" fmla="*/ 574 w 685"/>
                <a:gd name="T23" fmla="*/ 470 h 671"/>
                <a:gd name="T24" fmla="*/ 492 w 685"/>
                <a:gd name="T25" fmla="*/ 544 h 671"/>
                <a:gd name="T26" fmla="*/ 403 w 685"/>
                <a:gd name="T27" fmla="*/ 611 h 671"/>
                <a:gd name="T28" fmla="*/ 305 w 685"/>
                <a:gd name="T29" fmla="*/ 656 h 671"/>
                <a:gd name="T30" fmla="*/ 224 w 685"/>
                <a:gd name="T31" fmla="*/ 671 h 671"/>
                <a:gd name="T32" fmla="*/ 187 w 685"/>
                <a:gd name="T33" fmla="*/ 649 h 671"/>
                <a:gd name="T34" fmla="*/ 156 w 685"/>
                <a:gd name="T35" fmla="*/ 560 h 671"/>
                <a:gd name="T36" fmla="*/ 164 w 685"/>
                <a:gd name="T37" fmla="*/ 441 h 671"/>
                <a:gd name="T38" fmla="*/ 22 w 685"/>
                <a:gd name="T39" fmla="*/ 447 h 671"/>
                <a:gd name="T40" fmla="*/ 0 w 685"/>
                <a:gd name="T41" fmla="*/ 425 h 671"/>
                <a:gd name="T42" fmla="*/ 22 w 685"/>
                <a:gd name="T43" fmla="*/ 380 h 671"/>
                <a:gd name="T44" fmla="*/ 171 w 685"/>
                <a:gd name="T45" fmla="*/ 373 h 671"/>
                <a:gd name="T46" fmla="*/ 208 w 685"/>
                <a:gd name="T47" fmla="*/ 28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5" h="671">
                  <a:moveTo>
                    <a:pt x="208" y="283"/>
                  </a:moveTo>
                  <a:lnTo>
                    <a:pt x="268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4" y="8"/>
                  </a:lnTo>
                  <a:lnTo>
                    <a:pt x="551" y="0"/>
                  </a:lnTo>
                  <a:lnTo>
                    <a:pt x="618" y="22"/>
                  </a:lnTo>
                  <a:lnTo>
                    <a:pt x="655" y="74"/>
                  </a:lnTo>
                  <a:lnTo>
                    <a:pt x="685" y="172"/>
                  </a:lnTo>
                  <a:lnTo>
                    <a:pt x="677" y="275"/>
                  </a:lnTo>
                  <a:lnTo>
                    <a:pt x="648" y="365"/>
                  </a:lnTo>
                  <a:lnTo>
                    <a:pt x="574" y="470"/>
                  </a:lnTo>
                  <a:lnTo>
                    <a:pt x="492" y="544"/>
                  </a:lnTo>
                  <a:lnTo>
                    <a:pt x="403" y="611"/>
                  </a:lnTo>
                  <a:lnTo>
                    <a:pt x="305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1" y="373"/>
                  </a:lnTo>
                  <a:lnTo>
                    <a:pt x="208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4" name="Freeform 10"/>
            <p:cNvSpPr>
              <a:spLocks/>
            </p:cNvSpPr>
            <p:nvPr/>
          </p:nvSpPr>
          <p:spPr bwMode="auto">
            <a:xfrm>
              <a:off x="2151" y="2175"/>
              <a:ext cx="158" cy="329"/>
            </a:xfrm>
            <a:custGeom>
              <a:avLst/>
              <a:gdLst>
                <a:gd name="T0" fmla="*/ 134 w 475"/>
                <a:gd name="T1" fmla="*/ 83 h 986"/>
                <a:gd name="T2" fmla="*/ 201 w 475"/>
                <a:gd name="T3" fmla="*/ 23 h 986"/>
                <a:gd name="T4" fmla="*/ 304 w 475"/>
                <a:gd name="T5" fmla="*/ 0 h 986"/>
                <a:gd name="T6" fmla="*/ 394 w 475"/>
                <a:gd name="T7" fmla="*/ 15 h 986"/>
                <a:gd name="T8" fmla="*/ 460 w 475"/>
                <a:gd name="T9" fmla="*/ 75 h 986"/>
                <a:gd name="T10" fmla="*/ 475 w 475"/>
                <a:gd name="T11" fmla="*/ 120 h 986"/>
                <a:gd name="T12" fmla="*/ 475 w 475"/>
                <a:gd name="T13" fmla="*/ 179 h 986"/>
                <a:gd name="T14" fmla="*/ 446 w 475"/>
                <a:gd name="T15" fmla="*/ 232 h 986"/>
                <a:gd name="T16" fmla="*/ 394 w 475"/>
                <a:gd name="T17" fmla="*/ 321 h 986"/>
                <a:gd name="T18" fmla="*/ 372 w 475"/>
                <a:gd name="T19" fmla="*/ 426 h 986"/>
                <a:gd name="T20" fmla="*/ 364 w 475"/>
                <a:gd name="T21" fmla="*/ 515 h 986"/>
                <a:gd name="T22" fmla="*/ 386 w 475"/>
                <a:gd name="T23" fmla="*/ 612 h 986"/>
                <a:gd name="T24" fmla="*/ 446 w 475"/>
                <a:gd name="T25" fmla="*/ 702 h 986"/>
                <a:gd name="T26" fmla="*/ 468 w 475"/>
                <a:gd name="T27" fmla="*/ 791 h 986"/>
                <a:gd name="T28" fmla="*/ 460 w 475"/>
                <a:gd name="T29" fmla="*/ 873 h 986"/>
                <a:gd name="T30" fmla="*/ 417 w 475"/>
                <a:gd name="T31" fmla="*/ 941 h 986"/>
                <a:gd name="T32" fmla="*/ 357 w 475"/>
                <a:gd name="T33" fmla="*/ 978 h 986"/>
                <a:gd name="T34" fmla="*/ 283 w 475"/>
                <a:gd name="T35" fmla="*/ 986 h 986"/>
                <a:gd name="T36" fmla="*/ 193 w 475"/>
                <a:gd name="T37" fmla="*/ 986 h 986"/>
                <a:gd name="T38" fmla="*/ 127 w 475"/>
                <a:gd name="T39" fmla="*/ 947 h 986"/>
                <a:gd name="T40" fmla="*/ 59 w 475"/>
                <a:gd name="T41" fmla="*/ 836 h 986"/>
                <a:gd name="T42" fmla="*/ 16 w 475"/>
                <a:gd name="T43" fmla="*/ 739 h 986"/>
                <a:gd name="T44" fmla="*/ 0 w 475"/>
                <a:gd name="T45" fmla="*/ 590 h 986"/>
                <a:gd name="T46" fmla="*/ 16 w 475"/>
                <a:gd name="T47" fmla="*/ 456 h 986"/>
                <a:gd name="T48" fmla="*/ 45 w 475"/>
                <a:gd name="T49" fmla="*/ 314 h 986"/>
                <a:gd name="T50" fmla="*/ 90 w 475"/>
                <a:gd name="T51" fmla="*/ 171 h 986"/>
                <a:gd name="T52" fmla="*/ 134 w 475"/>
                <a:gd name="T53" fmla="*/ 8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5" h="986">
                  <a:moveTo>
                    <a:pt x="134" y="83"/>
                  </a:moveTo>
                  <a:lnTo>
                    <a:pt x="201" y="23"/>
                  </a:lnTo>
                  <a:lnTo>
                    <a:pt x="304" y="0"/>
                  </a:lnTo>
                  <a:lnTo>
                    <a:pt x="394" y="15"/>
                  </a:lnTo>
                  <a:lnTo>
                    <a:pt x="460" y="75"/>
                  </a:lnTo>
                  <a:lnTo>
                    <a:pt x="475" y="120"/>
                  </a:lnTo>
                  <a:lnTo>
                    <a:pt x="475" y="179"/>
                  </a:lnTo>
                  <a:lnTo>
                    <a:pt x="446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4" y="515"/>
                  </a:lnTo>
                  <a:lnTo>
                    <a:pt x="386" y="612"/>
                  </a:lnTo>
                  <a:lnTo>
                    <a:pt x="446" y="702"/>
                  </a:lnTo>
                  <a:lnTo>
                    <a:pt x="468" y="791"/>
                  </a:lnTo>
                  <a:lnTo>
                    <a:pt x="460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6" y="739"/>
                  </a:lnTo>
                  <a:lnTo>
                    <a:pt x="0" y="590"/>
                  </a:lnTo>
                  <a:lnTo>
                    <a:pt x="16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5" name="Freeform 11"/>
            <p:cNvSpPr>
              <a:spLocks/>
            </p:cNvSpPr>
            <p:nvPr/>
          </p:nvSpPr>
          <p:spPr bwMode="auto">
            <a:xfrm>
              <a:off x="2277" y="2186"/>
              <a:ext cx="176" cy="296"/>
            </a:xfrm>
            <a:custGeom>
              <a:avLst/>
              <a:gdLst>
                <a:gd name="T0" fmla="*/ 0 w 527"/>
                <a:gd name="T1" fmla="*/ 43 h 887"/>
                <a:gd name="T2" fmla="*/ 6 w 527"/>
                <a:gd name="T3" fmla="*/ 6 h 887"/>
                <a:gd name="T4" fmla="*/ 88 w 527"/>
                <a:gd name="T5" fmla="*/ 0 h 887"/>
                <a:gd name="T6" fmla="*/ 132 w 527"/>
                <a:gd name="T7" fmla="*/ 37 h 887"/>
                <a:gd name="T8" fmla="*/ 200 w 527"/>
                <a:gd name="T9" fmla="*/ 133 h 887"/>
                <a:gd name="T10" fmla="*/ 288 w 527"/>
                <a:gd name="T11" fmla="*/ 260 h 887"/>
                <a:gd name="T12" fmla="*/ 370 w 527"/>
                <a:gd name="T13" fmla="*/ 349 h 887"/>
                <a:gd name="T14" fmla="*/ 519 w 527"/>
                <a:gd name="T15" fmla="*/ 513 h 887"/>
                <a:gd name="T16" fmla="*/ 527 w 527"/>
                <a:gd name="T17" fmla="*/ 551 h 887"/>
                <a:gd name="T18" fmla="*/ 496 w 527"/>
                <a:gd name="T19" fmla="*/ 574 h 887"/>
                <a:gd name="T20" fmla="*/ 422 w 527"/>
                <a:gd name="T21" fmla="*/ 603 h 887"/>
                <a:gd name="T22" fmla="*/ 319 w 527"/>
                <a:gd name="T23" fmla="*/ 626 h 887"/>
                <a:gd name="T24" fmla="*/ 192 w 527"/>
                <a:gd name="T25" fmla="*/ 634 h 887"/>
                <a:gd name="T26" fmla="*/ 148 w 527"/>
                <a:gd name="T27" fmla="*/ 640 h 887"/>
                <a:gd name="T28" fmla="*/ 132 w 527"/>
                <a:gd name="T29" fmla="*/ 671 h 887"/>
                <a:gd name="T30" fmla="*/ 162 w 527"/>
                <a:gd name="T31" fmla="*/ 722 h 887"/>
                <a:gd name="T32" fmla="*/ 266 w 527"/>
                <a:gd name="T33" fmla="*/ 812 h 887"/>
                <a:gd name="T34" fmla="*/ 340 w 527"/>
                <a:gd name="T35" fmla="*/ 835 h 887"/>
                <a:gd name="T36" fmla="*/ 356 w 527"/>
                <a:gd name="T37" fmla="*/ 864 h 887"/>
                <a:gd name="T38" fmla="*/ 325 w 527"/>
                <a:gd name="T39" fmla="*/ 887 h 887"/>
                <a:gd name="T40" fmla="*/ 259 w 527"/>
                <a:gd name="T41" fmla="*/ 887 h 887"/>
                <a:gd name="T42" fmla="*/ 169 w 527"/>
                <a:gd name="T43" fmla="*/ 835 h 887"/>
                <a:gd name="T44" fmla="*/ 95 w 527"/>
                <a:gd name="T45" fmla="*/ 761 h 887"/>
                <a:gd name="T46" fmla="*/ 51 w 527"/>
                <a:gd name="T47" fmla="*/ 693 h 887"/>
                <a:gd name="T48" fmla="*/ 51 w 527"/>
                <a:gd name="T49" fmla="*/ 640 h 887"/>
                <a:gd name="T50" fmla="*/ 80 w 527"/>
                <a:gd name="T51" fmla="*/ 603 h 887"/>
                <a:gd name="T52" fmla="*/ 125 w 527"/>
                <a:gd name="T53" fmla="*/ 589 h 887"/>
                <a:gd name="T54" fmla="*/ 192 w 527"/>
                <a:gd name="T55" fmla="*/ 581 h 887"/>
                <a:gd name="T56" fmla="*/ 266 w 527"/>
                <a:gd name="T57" fmla="*/ 581 h 887"/>
                <a:gd name="T58" fmla="*/ 356 w 527"/>
                <a:gd name="T59" fmla="*/ 566 h 887"/>
                <a:gd name="T60" fmla="*/ 400 w 527"/>
                <a:gd name="T61" fmla="*/ 551 h 887"/>
                <a:gd name="T62" fmla="*/ 422 w 527"/>
                <a:gd name="T63" fmla="*/ 529 h 887"/>
                <a:gd name="T64" fmla="*/ 414 w 527"/>
                <a:gd name="T65" fmla="*/ 507 h 887"/>
                <a:gd name="T66" fmla="*/ 348 w 527"/>
                <a:gd name="T67" fmla="*/ 447 h 887"/>
                <a:gd name="T68" fmla="*/ 243 w 527"/>
                <a:gd name="T69" fmla="*/ 342 h 887"/>
                <a:gd name="T70" fmla="*/ 148 w 527"/>
                <a:gd name="T71" fmla="*/ 253 h 887"/>
                <a:gd name="T72" fmla="*/ 43 w 527"/>
                <a:gd name="T73" fmla="*/ 156 h 887"/>
                <a:gd name="T74" fmla="*/ 6 w 527"/>
                <a:gd name="T75" fmla="*/ 88 h 887"/>
                <a:gd name="T76" fmla="*/ 0 w 527"/>
                <a:gd name="T77" fmla="*/ 4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887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2" y="37"/>
                  </a:lnTo>
                  <a:lnTo>
                    <a:pt x="200" y="133"/>
                  </a:lnTo>
                  <a:lnTo>
                    <a:pt x="288" y="260"/>
                  </a:lnTo>
                  <a:lnTo>
                    <a:pt x="370" y="349"/>
                  </a:lnTo>
                  <a:lnTo>
                    <a:pt x="519" y="513"/>
                  </a:lnTo>
                  <a:lnTo>
                    <a:pt x="527" y="551"/>
                  </a:lnTo>
                  <a:lnTo>
                    <a:pt x="496" y="574"/>
                  </a:lnTo>
                  <a:lnTo>
                    <a:pt x="422" y="603"/>
                  </a:lnTo>
                  <a:lnTo>
                    <a:pt x="319" y="626"/>
                  </a:lnTo>
                  <a:lnTo>
                    <a:pt x="192" y="634"/>
                  </a:lnTo>
                  <a:lnTo>
                    <a:pt x="148" y="640"/>
                  </a:lnTo>
                  <a:lnTo>
                    <a:pt x="132" y="671"/>
                  </a:lnTo>
                  <a:lnTo>
                    <a:pt x="162" y="722"/>
                  </a:lnTo>
                  <a:lnTo>
                    <a:pt x="266" y="812"/>
                  </a:lnTo>
                  <a:lnTo>
                    <a:pt x="340" y="835"/>
                  </a:lnTo>
                  <a:lnTo>
                    <a:pt x="356" y="864"/>
                  </a:lnTo>
                  <a:lnTo>
                    <a:pt x="325" y="887"/>
                  </a:lnTo>
                  <a:lnTo>
                    <a:pt x="259" y="887"/>
                  </a:lnTo>
                  <a:lnTo>
                    <a:pt x="169" y="835"/>
                  </a:lnTo>
                  <a:lnTo>
                    <a:pt x="95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0" y="603"/>
                  </a:lnTo>
                  <a:lnTo>
                    <a:pt x="125" y="589"/>
                  </a:lnTo>
                  <a:lnTo>
                    <a:pt x="192" y="581"/>
                  </a:lnTo>
                  <a:lnTo>
                    <a:pt x="266" y="581"/>
                  </a:lnTo>
                  <a:lnTo>
                    <a:pt x="356" y="566"/>
                  </a:lnTo>
                  <a:lnTo>
                    <a:pt x="400" y="551"/>
                  </a:lnTo>
                  <a:lnTo>
                    <a:pt x="422" y="529"/>
                  </a:lnTo>
                  <a:lnTo>
                    <a:pt x="414" y="507"/>
                  </a:lnTo>
                  <a:lnTo>
                    <a:pt x="348" y="447"/>
                  </a:lnTo>
                  <a:lnTo>
                    <a:pt x="243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6" name="Freeform 12"/>
            <p:cNvSpPr>
              <a:spLocks/>
            </p:cNvSpPr>
            <p:nvPr/>
          </p:nvSpPr>
          <p:spPr bwMode="auto">
            <a:xfrm>
              <a:off x="2163" y="2434"/>
              <a:ext cx="191" cy="446"/>
            </a:xfrm>
            <a:custGeom>
              <a:avLst/>
              <a:gdLst>
                <a:gd name="T0" fmla="*/ 283 w 572"/>
                <a:gd name="T1" fmla="*/ 0 h 1337"/>
                <a:gd name="T2" fmla="*/ 364 w 572"/>
                <a:gd name="T3" fmla="*/ 15 h 1337"/>
                <a:gd name="T4" fmla="*/ 401 w 572"/>
                <a:gd name="T5" fmla="*/ 75 h 1337"/>
                <a:gd name="T6" fmla="*/ 394 w 572"/>
                <a:gd name="T7" fmla="*/ 216 h 1337"/>
                <a:gd name="T8" fmla="*/ 380 w 572"/>
                <a:gd name="T9" fmla="*/ 366 h 1337"/>
                <a:gd name="T10" fmla="*/ 380 w 572"/>
                <a:gd name="T11" fmla="*/ 522 h 1337"/>
                <a:gd name="T12" fmla="*/ 454 w 572"/>
                <a:gd name="T13" fmla="*/ 709 h 1337"/>
                <a:gd name="T14" fmla="*/ 512 w 572"/>
                <a:gd name="T15" fmla="*/ 844 h 1337"/>
                <a:gd name="T16" fmla="*/ 543 w 572"/>
                <a:gd name="T17" fmla="*/ 978 h 1337"/>
                <a:gd name="T18" fmla="*/ 535 w 572"/>
                <a:gd name="T19" fmla="*/ 1097 h 1337"/>
                <a:gd name="T20" fmla="*/ 535 w 572"/>
                <a:gd name="T21" fmla="*/ 1142 h 1337"/>
                <a:gd name="T22" fmla="*/ 565 w 572"/>
                <a:gd name="T23" fmla="*/ 1187 h 1337"/>
                <a:gd name="T24" fmla="*/ 572 w 572"/>
                <a:gd name="T25" fmla="*/ 1232 h 1337"/>
                <a:gd name="T26" fmla="*/ 551 w 572"/>
                <a:gd name="T27" fmla="*/ 1253 h 1337"/>
                <a:gd name="T28" fmla="*/ 491 w 572"/>
                <a:gd name="T29" fmla="*/ 1239 h 1337"/>
                <a:gd name="T30" fmla="*/ 380 w 572"/>
                <a:gd name="T31" fmla="*/ 1224 h 1337"/>
                <a:gd name="T32" fmla="*/ 246 w 572"/>
                <a:gd name="T33" fmla="*/ 1253 h 1337"/>
                <a:gd name="T34" fmla="*/ 156 w 572"/>
                <a:gd name="T35" fmla="*/ 1306 h 1337"/>
                <a:gd name="T36" fmla="*/ 111 w 572"/>
                <a:gd name="T37" fmla="*/ 1337 h 1337"/>
                <a:gd name="T38" fmla="*/ 67 w 572"/>
                <a:gd name="T39" fmla="*/ 1337 h 1337"/>
                <a:gd name="T40" fmla="*/ 0 w 572"/>
                <a:gd name="T41" fmla="*/ 1239 h 1337"/>
                <a:gd name="T42" fmla="*/ 8 w 572"/>
                <a:gd name="T43" fmla="*/ 1224 h 1337"/>
                <a:gd name="T44" fmla="*/ 142 w 572"/>
                <a:gd name="T45" fmla="*/ 1179 h 1337"/>
                <a:gd name="T46" fmla="*/ 298 w 572"/>
                <a:gd name="T47" fmla="*/ 1157 h 1337"/>
                <a:gd name="T48" fmla="*/ 409 w 572"/>
                <a:gd name="T49" fmla="*/ 1150 h 1337"/>
                <a:gd name="T50" fmla="*/ 475 w 572"/>
                <a:gd name="T51" fmla="*/ 1150 h 1337"/>
                <a:gd name="T52" fmla="*/ 491 w 572"/>
                <a:gd name="T53" fmla="*/ 1105 h 1337"/>
                <a:gd name="T54" fmla="*/ 469 w 572"/>
                <a:gd name="T55" fmla="*/ 978 h 1337"/>
                <a:gd name="T56" fmla="*/ 417 w 572"/>
                <a:gd name="T57" fmla="*/ 844 h 1337"/>
                <a:gd name="T58" fmla="*/ 335 w 572"/>
                <a:gd name="T59" fmla="*/ 672 h 1337"/>
                <a:gd name="T60" fmla="*/ 267 w 572"/>
                <a:gd name="T61" fmla="*/ 522 h 1337"/>
                <a:gd name="T62" fmla="*/ 238 w 572"/>
                <a:gd name="T63" fmla="*/ 388 h 1337"/>
                <a:gd name="T64" fmla="*/ 230 w 572"/>
                <a:gd name="T65" fmla="*/ 239 h 1337"/>
                <a:gd name="T66" fmla="*/ 230 w 572"/>
                <a:gd name="T67" fmla="*/ 97 h 1337"/>
                <a:gd name="T68" fmla="*/ 261 w 572"/>
                <a:gd name="T69" fmla="*/ 38 h 1337"/>
                <a:gd name="T70" fmla="*/ 283 w 572"/>
                <a:gd name="T7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2" h="1337">
                  <a:moveTo>
                    <a:pt x="283" y="0"/>
                  </a:moveTo>
                  <a:lnTo>
                    <a:pt x="364" y="15"/>
                  </a:lnTo>
                  <a:lnTo>
                    <a:pt x="401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2" y="844"/>
                  </a:lnTo>
                  <a:lnTo>
                    <a:pt x="543" y="978"/>
                  </a:lnTo>
                  <a:lnTo>
                    <a:pt x="535" y="1097"/>
                  </a:lnTo>
                  <a:lnTo>
                    <a:pt x="535" y="1142"/>
                  </a:lnTo>
                  <a:lnTo>
                    <a:pt x="565" y="1187"/>
                  </a:lnTo>
                  <a:lnTo>
                    <a:pt x="572" y="1232"/>
                  </a:lnTo>
                  <a:lnTo>
                    <a:pt x="551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09" y="1150"/>
                  </a:lnTo>
                  <a:lnTo>
                    <a:pt x="475" y="1150"/>
                  </a:lnTo>
                  <a:lnTo>
                    <a:pt x="491" y="1105"/>
                  </a:lnTo>
                  <a:lnTo>
                    <a:pt x="469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7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7" name="Freeform 13"/>
            <p:cNvSpPr>
              <a:spLocks/>
            </p:cNvSpPr>
            <p:nvPr/>
          </p:nvSpPr>
          <p:spPr bwMode="auto">
            <a:xfrm>
              <a:off x="2069" y="2447"/>
              <a:ext cx="158" cy="370"/>
            </a:xfrm>
            <a:custGeom>
              <a:avLst/>
              <a:gdLst>
                <a:gd name="T0" fmla="*/ 356 w 475"/>
                <a:gd name="T1" fmla="*/ 0 h 1112"/>
                <a:gd name="T2" fmla="*/ 423 w 475"/>
                <a:gd name="T3" fmla="*/ 0 h 1112"/>
                <a:gd name="T4" fmla="*/ 446 w 475"/>
                <a:gd name="T5" fmla="*/ 45 h 1112"/>
                <a:gd name="T6" fmla="*/ 460 w 475"/>
                <a:gd name="T7" fmla="*/ 142 h 1112"/>
                <a:gd name="T8" fmla="*/ 446 w 475"/>
                <a:gd name="T9" fmla="*/ 246 h 1112"/>
                <a:gd name="T10" fmla="*/ 409 w 475"/>
                <a:gd name="T11" fmla="*/ 455 h 1112"/>
                <a:gd name="T12" fmla="*/ 415 w 475"/>
                <a:gd name="T13" fmla="*/ 544 h 1112"/>
                <a:gd name="T14" fmla="*/ 460 w 475"/>
                <a:gd name="T15" fmla="*/ 724 h 1112"/>
                <a:gd name="T16" fmla="*/ 475 w 475"/>
                <a:gd name="T17" fmla="*/ 851 h 1112"/>
                <a:gd name="T18" fmla="*/ 475 w 475"/>
                <a:gd name="T19" fmla="*/ 948 h 1112"/>
                <a:gd name="T20" fmla="*/ 453 w 475"/>
                <a:gd name="T21" fmla="*/ 970 h 1112"/>
                <a:gd name="T22" fmla="*/ 386 w 475"/>
                <a:gd name="T23" fmla="*/ 985 h 1112"/>
                <a:gd name="T24" fmla="*/ 296 w 475"/>
                <a:gd name="T25" fmla="*/ 1007 h 1112"/>
                <a:gd name="T26" fmla="*/ 208 w 475"/>
                <a:gd name="T27" fmla="*/ 1052 h 1112"/>
                <a:gd name="T28" fmla="*/ 119 w 475"/>
                <a:gd name="T29" fmla="*/ 1112 h 1112"/>
                <a:gd name="T30" fmla="*/ 82 w 475"/>
                <a:gd name="T31" fmla="*/ 1112 h 1112"/>
                <a:gd name="T32" fmla="*/ 0 w 475"/>
                <a:gd name="T33" fmla="*/ 1045 h 1112"/>
                <a:gd name="T34" fmla="*/ 8 w 475"/>
                <a:gd name="T35" fmla="*/ 1014 h 1112"/>
                <a:gd name="T36" fmla="*/ 111 w 475"/>
                <a:gd name="T37" fmla="*/ 970 h 1112"/>
                <a:gd name="T38" fmla="*/ 290 w 475"/>
                <a:gd name="T39" fmla="*/ 925 h 1112"/>
                <a:gd name="T40" fmla="*/ 372 w 475"/>
                <a:gd name="T41" fmla="*/ 895 h 1112"/>
                <a:gd name="T42" fmla="*/ 386 w 475"/>
                <a:gd name="T43" fmla="*/ 866 h 1112"/>
                <a:gd name="T44" fmla="*/ 386 w 475"/>
                <a:gd name="T45" fmla="*/ 739 h 1112"/>
                <a:gd name="T46" fmla="*/ 356 w 475"/>
                <a:gd name="T47" fmla="*/ 575 h 1112"/>
                <a:gd name="T48" fmla="*/ 341 w 475"/>
                <a:gd name="T49" fmla="*/ 470 h 1112"/>
                <a:gd name="T50" fmla="*/ 327 w 475"/>
                <a:gd name="T51" fmla="*/ 306 h 1112"/>
                <a:gd name="T52" fmla="*/ 319 w 475"/>
                <a:gd name="T53" fmla="*/ 127 h 1112"/>
                <a:gd name="T54" fmla="*/ 327 w 475"/>
                <a:gd name="T55" fmla="*/ 45 h 1112"/>
                <a:gd name="T56" fmla="*/ 356 w 475"/>
                <a:gd name="T57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5" h="1112">
                  <a:moveTo>
                    <a:pt x="356" y="0"/>
                  </a:moveTo>
                  <a:lnTo>
                    <a:pt x="423" y="0"/>
                  </a:lnTo>
                  <a:lnTo>
                    <a:pt x="446" y="45"/>
                  </a:lnTo>
                  <a:lnTo>
                    <a:pt x="460" y="142"/>
                  </a:lnTo>
                  <a:lnTo>
                    <a:pt x="446" y="246"/>
                  </a:lnTo>
                  <a:lnTo>
                    <a:pt x="409" y="455"/>
                  </a:lnTo>
                  <a:lnTo>
                    <a:pt x="415" y="544"/>
                  </a:lnTo>
                  <a:lnTo>
                    <a:pt x="460" y="724"/>
                  </a:lnTo>
                  <a:lnTo>
                    <a:pt x="475" y="851"/>
                  </a:lnTo>
                  <a:lnTo>
                    <a:pt x="475" y="948"/>
                  </a:lnTo>
                  <a:lnTo>
                    <a:pt x="453" y="970"/>
                  </a:lnTo>
                  <a:lnTo>
                    <a:pt x="386" y="985"/>
                  </a:lnTo>
                  <a:lnTo>
                    <a:pt x="296" y="1007"/>
                  </a:lnTo>
                  <a:lnTo>
                    <a:pt x="208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1" y="970"/>
                  </a:lnTo>
                  <a:lnTo>
                    <a:pt x="290" y="925"/>
                  </a:lnTo>
                  <a:lnTo>
                    <a:pt x="372" y="895"/>
                  </a:lnTo>
                  <a:lnTo>
                    <a:pt x="386" y="866"/>
                  </a:lnTo>
                  <a:lnTo>
                    <a:pt x="386" y="739"/>
                  </a:lnTo>
                  <a:lnTo>
                    <a:pt x="356" y="575"/>
                  </a:lnTo>
                  <a:lnTo>
                    <a:pt x="341" y="470"/>
                  </a:lnTo>
                  <a:lnTo>
                    <a:pt x="327" y="306"/>
                  </a:lnTo>
                  <a:lnTo>
                    <a:pt x="319" y="127"/>
                  </a:lnTo>
                  <a:lnTo>
                    <a:pt x="327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1518" name="Freeform 14"/>
            <p:cNvSpPr>
              <a:spLocks/>
            </p:cNvSpPr>
            <p:nvPr/>
          </p:nvSpPr>
          <p:spPr bwMode="auto">
            <a:xfrm>
              <a:off x="2064" y="1901"/>
              <a:ext cx="260" cy="331"/>
            </a:xfrm>
            <a:custGeom>
              <a:avLst/>
              <a:gdLst>
                <a:gd name="T0" fmla="*/ 415 w 780"/>
                <a:gd name="T1" fmla="*/ 991 h 991"/>
                <a:gd name="T2" fmla="*/ 452 w 780"/>
                <a:gd name="T3" fmla="*/ 946 h 991"/>
                <a:gd name="T4" fmla="*/ 438 w 780"/>
                <a:gd name="T5" fmla="*/ 879 h 991"/>
                <a:gd name="T6" fmla="*/ 408 w 780"/>
                <a:gd name="T7" fmla="*/ 790 h 991"/>
                <a:gd name="T8" fmla="*/ 296 w 780"/>
                <a:gd name="T9" fmla="*/ 685 h 991"/>
                <a:gd name="T10" fmla="*/ 185 w 780"/>
                <a:gd name="T11" fmla="*/ 589 h 991"/>
                <a:gd name="T12" fmla="*/ 133 w 780"/>
                <a:gd name="T13" fmla="*/ 484 h 991"/>
                <a:gd name="T14" fmla="*/ 111 w 780"/>
                <a:gd name="T15" fmla="*/ 320 h 991"/>
                <a:gd name="T16" fmla="*/ 237 w 780"/>
                <a:gd name="T17" fmla="*/ 275 h 991"/>
                <a:gd name="T18" fmla="*/ 438 w 780"/>
                <a:gd name="T19" fmla="*/ 253 h 991"/>
                <a:gd name="T20" fmla="*/ 520 w 780"/>
                <a:gd name="T21" fmla="*/ 261 h 991"/>
                <a:gd name="T22" fmla="*/ 541 w 780"/>
                <a:gd name="T23" fmla="*/ 283 h 991"/>
                <a:gd name="T24" fmla="*/ 578 w 780"/>
                <a:gd name="T25" fmla="*/ 246 h 991"/>
                <a:gd name="T26" fmla="*/ 564 w 780"/>
                <a:gd name="T27" fmla="*/ 208 h 991"/>
                <a:gd name="T28" fmla="*/ 586 w 780"/>
                <a:gd name="T29" fmla="*/ 142 h 991"/>
                <a:gd name="T30" fmla="*/ 646 w 780"/>
                <a:gd name="T31" fmla="*/ 82 h 991"/>
                <a:gd name="T32" fmla="*/ 691 w 780"/>
                <a:gd name="T33" fmla="*/ 66 h 991"/>
                <a:gd name="T34" fmla="*/ 749 w 780"/>
                <a:gd name="T35" fmla="*/ 103 h 991"/>
                <a:gd name="T36" fmla="*/ 780 w 780"/>
                <a:gd name="T37" fmla="*/ 66 h 991"/>
                <a:gd name="T38" fmla="*/ 728 w 780"/>
                <a:gd name="T39" fmla="*/ 0 h 991"/>
                <a:gd name="T40" fmla="*/ 660 w 780"/>
                <a:gd name="T41" fmla="*/ 0 h 991"/>
                <a:gd name="T42" fmla="*/ 578 w 780"/>
                <a:gd name="T43" fmla="*/ 37 h 991"/>
                <a:gd name="T44" fmla="*/ 527 w 780"/>
                <a:gd name="T45" fmla="*/ 134 h 991"/>
                <a:gd name="T46" fmla="*/ 460 w 780"/>
                <a:gd name="T47" fmla="*/ 179 h 991"/>
                <a:gd name="T48" fmla="*/ 356 w 780"/>
                <a:gd name="T49" fmla="*/ 193 h 991"/>
                <a:gd name="T50" fmla="*/ 170 w 780"/>
                <a:gd name="T51" fmla="*/ 216 h 991"/>
                <a:gd name="T52" fmla="*/ 22 w 780"/>
                <a:gd name="T53" fmla="*/ 261 h 991"/>
                <a:gd name="T54" fmla="*/ 0 w 780"/>
                <a:gd name="T55" fmla="*/ 298 h 991"/>
                <a:gd name="T56" fmla="*/ 14 w 780"/>
                <a:gd name="T57" fmla="*/ 417 h 991"/>
                <a:gd name="T58" fmla="*/ 66 w 780"/>
                <a:gd name="T59" fmla="*/ 581 h 991"/>
                <a:gd name="T60" fmla="*/ 140 w 780"/>
                <a:gd name="T61" fmla="*/ 716 h 991"/>
                <a:gd name="T62" fmla="*/ 214 w 780"/>
                <a:gd name="T63" fmla="*/ 835 h 991"/>
                <a:gd name="T64" fmla="*/ 282 w 780"/>
                <a:gd name="T65" fmla="*/ 917 h 991"/>
                <a:gd name="T66" fmla="*/ 348 w 780"/>
                <a:gd name="T67" fmla="*/ 976 h 991"/>
                <a:gd name="T68" fmla="*/ 415 w 780"/>
                <a:gd name="T69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0" h="991">
                  <a:moveTo>
                    <a:pt x="415" y="991"/>
                  </a:moveTo>
                  <a:lnTo>
                    <a:pt x="452" y="946"/>
                  </a:lnTo>
                  <a:lnTo>
                    <a:pt x="438" y="879"/>
                  </a:lnTo>
                  <a:lnTo>
                    <a:pt x="408" y="790"/>
                  </a:lnTo>
                  <a:lnTo>
                    <a:pt x="296" y="685"/>
                  </a:lnTo>
                  <a:lnTo>
                    <a:pt x="185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7" y="275"/>
                  </a:lnTo>
                  <a:lnTo>
                    <a:pt x="438" y="253"/>
                  </a:lnTo>
                  <a:lnTo>
                    <a:pt x="520" y="261"/>
                  </a:lnTo>
                  <a:lnTo>
                    <a:pt x="541" y="283"/>
                  </a:lnTo>
                  <a:lnTo>
                    <a:pt x="578" y="246"/>
                  </a:lnTo>
                  <a:lnTo>
                    <a:pt x="564" y="208"/>
                  </a:lnTo>
                  <a:lnTo>
                    <a:pt x="586" y="142"/>
                  </a:lnTo>
                  <a:lnTo>
                    <a:pt x="646" y="82"/>
                  </a:lnTo>
                  <a:lnTo>
                    <a:pt x="691" y="66"/>
                  </a:lnTo>
                  <a:lnTo>
                    <a:pt x="749" y="103"/>
                  </a:lnTo>
                  <a:lnTo>
                    <a:pt x="780" y="66"/>
                  </a:lnTo>
                  <a:lnTo>
                    <a:pt x="728" y="0"/>
                  </a:lnTo>
                  <a:lnTo>
                    <a:pt x="660" y="0"/>
                  </a:lnTo>
                  <a:lnTo>
                    <a:pt x="578" y="37"/>
                  </a:lnTo>
                  <a:lnTo>
                    <a:pt x="527" y="134"/>
                  </a:lnTo>
                  <a:lnTo>
                    <a:pt x="460" y="179"/>
                  </a:lnTo>
                  <a:lnTo>
                    <a:pt x="356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6" y="581"/>
                  </a:lnTo>
                  <a:lnTo>
                    <a:pt x="140" y="716"/>
                  </a:lnTo>
                  <a:lnTo>
                    <a:pt x="214" y="835"/>
                  </a:lnTo>
                  <a:lnTo>
                    <a:pt x="282" y="917"/>
                  </a:lnTo>
                  <a:lnTo>
                    <a:pt x="348" y="976"/>
                  </a:lnTo>
                  <a:lnTo>
                    <a:pt x="415" y="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1519" name="AutoShape 15"/>
          <p:cNvSpPr>
            <a:spLocks noChangeArrowheads="1"/>
          </p:cNvSpPr>
          <p:nvPr/>
        </p:nvSpPr>
        <p:spPr bwMode="auto">
          <a:xfrm>
            <a:off x="7086600" y="2895600"/>
            <a:ext cx="1600200" cy="1371600"/>
          </a:xfrm>
          <a:prstGeom prst="wedgeRoundRectCallout">
            <a:avLst>
              <a:gd name="adj1" fmla="val 18352"/>
              <a:gd name="adj2" fmla="val 7303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We soon see</a:t>
            </a:r>
          </a:p>
          <a:p>
            <a:pPr algn="ctr"/>
            <a:r>
              <a:rPr lang="en-US" sz="2000" b="1"/>
              <a:t>how to</a:t>
            </a:r>
          </a:p>
          <a:p>
            <a:pPr algn="ctr"/>
            <a:r>
              <a:rPr lang="en-US" sz="2000" b="1"/>
              <a:t>calculate PID</a:t>
            </a:r>
          </a:p>
          <a:p>
            <a:pPr algn="ctr"/>
            <a:r>
              <a:rPr lang="en-US" sz="2000" b="1"/>
              <a:t>digitally.</a:t>
            </a:r>
          </a:p>
        </p:txBody>
      </p:sp>
      <p:sp>
        <p:nvSpPr>
          <p:cNvPr id="21521" name="Line 17"/>
          <p:cNvSpPr>
            <a:spLocks noChangeShapeType="1"/>
          </p:cNvSpPr>
          <p:nvPr/>
        </p:nvSpPr>
        <p:spPr bwMode="auto">
          <a:xfrm flipH="1" flipV="1">
            <a:off x="54864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4" name="AutoShape 20"/>
          <p:cNvSpPr>
            <a:spLocks noChangeArrowheads="1"/>
          </p:cNvSpPr>
          <p:nvPr/>
        </p:nvSpPr>
        <p:spPr bwMode="auto">
          <a:xfrm>
            <a:off x="4343400" y="3392488"/>
            <a:ext cx="1117600" cy="1382712"/>
          </a:xfrm>
          <a:prstGeom prst="can">
            <a:avLst>
              <a:gd name="adj" fmla="val 30930"/>
            </a:avLst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5" name="AutoShape 21"/>
          <p:cNvSpPr>
            <a:spLocks noChangeArrowheads="1"/>
          </p:cNvSpPr>
          <p:nvPr/>
        </p:nvSpPr>
        <p:spPr bwMode="auto">
          <a:xfrm flipV="1">
            <a:off x="5868988" y="4645025"/>
            <a:ext cx="300037" cy="131763"/>
          </a:xfrm>
          <a:prstGeom prst="flowChartManualOperation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6" name="AutoShape 22"/>
          <p:cNvSpPr>
            <a:spLocks noChangeArrowheads="1"/>
          </p:cNvSpPr>
          <p:nvPr/>
        </p:nvSpPr>
        <p:spPr bwMode="auto">
          <a:xfrm>
            <a:off x="4640263" y="4284663"/>
            <a:ext cx="303212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7" name="AutoShape 23"/>
          <p:cNvSpPr>
            <a:spLocks noChangeArrowheads="1"/>
          </p:cNvSpPr>
          <p:nvPr/>
        </p:nvSpPr>
        <p:spPr bwMode="auto">
          <a:xfrm>
            <a:off x="4513263" y="4284663"/>
            <a:ext cx="304800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8" name="AutoShape 24"/>
          <p:cNvSpPr>
            <a:spLocks noChangeArrowheads="1"/>
          </p:cNvSpPr>
          <p:nvPr/>
        </p:nvSpPr>
        <p:spPr bwMode="auto">
          <a:xfrm>
            <a:off x="4772025" y="4284663"/>
            <a:ext cx="301625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29" name="AutoShape 25"/>
          <p:cNvSpPr>
            <a:spLocks noChangeArrowheads="1"/>
          </p:cNvSpPr>
          <p:nvPr/>
        </p:nvSpPr>
        <p:spPr bwMode="auto">
          <a:xfrm>
            <a:off x="4859338" y="4284663"/>
            <a:ext cx="303212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0" name="AutoShape 26"/>
          <p:cNvSpPr>
            <a:spLocks noChangeArrowheads="1"/>
          </p:cNvSpPr>
          <p:nvPr/>
        </p:nvSpPr>
        <p:spPr bwMode="auto">
          <a:xfrm>
            <a:off x="4987925" y="4284663"/>
            <a:ext cx="303213" cy="312737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1" name="Line 27"/>
          <p:cNvSpPr>
            <a:spLocks noChangeShapeType="1"/>
          </p:cNvSpPr>
          <p:nvPr/>
        </p:nvSpPr>
        <p:spPr bwMode="auto">
          <a:xfrm>
            <a:off x="4513263" y="4460875"/>
            <a:ext cx="0" cy="66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32" name="Line 28"/>
          <p:cNvSpPr>
            <a:spLocks noChangeShapeType="1"/>
          </p:cNvSpPr>
          <p:nvPr/>
        </p:nvSpPr>
        <p:spPr bwMode="auto">
          <a:xfrm>
            <a:off x="5291138" y="4460875"/>
            <a:ext cx="0" cy="669925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21533" name="Group 29"/>
          <p:cNvGrpSpPr>
            <a:grpSpLocks/>
          </p:cNvGrpSpPr>
          <p:nvPr/>
        </p:nvGrpSpPr>
        <p:grpSpPr bwMode="auto">
          <a:xfrm>
            <a:off x="5168900" y="5124450"/>
            <a:ext cx="268288" cy="268288"/>
            <a:chOff x="306" y="575"/>
            <a:chExt cx="1142" cy="625"/>
          </a:xfrm>
        </p:grpSpPr>
        <p:sp>
          <p:nvSpPr>
            <p:cNvPr id="21534" name="Line 30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5" name="Line 31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6" name="Line 32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7" name="Line 33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8" name="Line 34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39" name="Line 35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0" name="Freeform 36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21541" name="Group 37"/>
          <p:cNvGrpSpPr>
            <a:grpSpLocks/>
          </p:cNvGrpSpPr>
          <p:nvPr/>
        </p:nvGrpSpPr>
        <p:grpSpPr bwMode="auto">
          <a:xfrm rot="-5400000">
            <a:off x="3679825" y="2970213"/>
            <a:ext cx="276225" cy="257175"/>
            <a:chOff x="306" y="575"/>
            <a:chExt cx="1142" cy="625"/>
          </a:xfrm>
        </p:grpSpPr>
        <p:sp>
          <p:nvSpPr>
            <p:cNvPr id="21542" name="Line 38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3" name="Line 39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4" name="Line 40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5" name="Line 41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6" name="Line 42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7" name="Line 43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1548" name="Freeform 44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21549" name="Oval 45"/>
          <p:cNvSpPr>
            <a:spLocks noChangeArrowheads="1"/>
          </p:cNvSpPr>
          <p:nvPr/>
        </p:nvSpPr>
        <p:spPr bwMode="auto">
          <a:xfrm>
            <a:off x="5849938" y="4373563"/>
            <a:ext cx="347662" cy="311150"/>
          </a:xfrm>
          <a:prstGeom prst="ellipse">
            <a:avLst/>
          </a:prstGeom>
          <a:gradFill rotWithShape="0">
            <a:gsLst>
              <a:gs pos="0">
                <a:schemeClr val="folHlink">
                  <a:gamma/>
                  <a:shade val="46275"/>
                  <a:invGamma/>
                </a:schemeClr>
              </a:gs>
              <a:gs pos="50000">
                <a:schemeClr val="folHlink"/>
              </a:gs>
              <a:gs pos="100000">
                <a:schemeClr val="folHlink">
                  <a:gamma/>
                  <a:shade val="46275"/>
                  <a:invGamma/>
                </a:schemeClr>
              </a:gs>
            </a:gsLst>
            <a:lin ang="0" scaled="1"/>
          </a:gra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0" name="Line 46"/>
          <p:cNvSpPr>
            <a:spLocks noChangeShapeType="1"/>
          </p:cNvSpPr>
          <p:nvPr/>
        </p:nvSpPr>
        <p:spPr bwMode="auto">
          <a:xfrm flipH="1">
            <a:off x="5459413" y="4545013"/>
            <a:ext cx="560387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1" name="Line 47"/>
          <p:cNvSpPr>
            <a:spLocks noChangeShapeType="1"/>
          </p:cNvSpPr>
          <p:nvPr/>
        </p:nvSpPr>
        <p:spPr bwMode="auto">
          <a:xfrm>
            <a:off x="6010275" y="4376738"/>
            <a:ext cx="5842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2" name="Line 48"/>
          <p:cNvSpPr>
            <a:spLocks noChangeShapeType="1"/>
          </p:cNvSpPr>
          <p:nvPr/>
        </p:nvSpPr>
        <p:spPr bwMode="auto">
          <a:xfrm>
            <a:off x="5291138" y="5399088"/>
            <a:ext cx="0" cy="8890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3" name="Line 49"/>
          <p:cNvSpPr>
            <a:spLocks noChangeShapeType="1"/>
          </p:cNvSpPr>
          <p:nvPr/>
        </p:nvSpPr>
        <p:spPr bwMode="auto">
          <a:xfrm>
            <a:off x="4598988" y="3125788"/>
            <a:ext cx="0" cy="487362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4" name="Line 50"/>
          <p:cNvSpPr>
            <a:spLocks noChangeShapeType="1"/>
          </p:cNvSpPr>
          <p:nvPr/>
        </p:nvSpPr>
        <p:spPr bwMode="auto">
          <a:xfrm flipH="1">
            <a:off x="3952875" y="3125788"/>
            <a:ext cx="64611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5" name="Line 51"/>
          <p:cNvSpPr>
            <a:spLocks noChangeShapeType="1"/>
          </p:cNvSpPr>
          <p:nvPr/>
        </p:nvSpPr>
        <p:spPr bwMode="auto">
          <a:xfrm flipH="1">
            <a:off x="3392488" y="3125788"/>
            <a:ext cx="301625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57" name="Text Box 53"/>
          <p:cNvSpPr txBox="1">
            <a:spLocks noChangeArrowheads="1"/>
          </p:cNvSpPr>
          <p:nvPr/>
        </p:nvSpPr>
        <p:spPr bwMode="auto">
          <a:xfrm>
            <a:off x="3617913" y="3286125"/>
            <a:ext cx="538162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v1</a:t>
            </a:r>
          </a:p>
        </p:txBody>
      </p:sp>
      <p:sp>
        <p:nvSpPr>
          <p:cNvPr id="21558" name="Text Box 54"/>
          <p:cNvSpPr txBox="1">
            <a:spLocks noChangeArrowheads="1"/>
          </p:cNvSpPr>
          <p:nvPr/>
        </p:nvSpPr>
        <p:spPr bwMode="auto">
          <a:xfrm>
            <a:off x="4762500" y="5075238"/>
            <a:ext cx="5334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v2</a:t>
            </a:r>
          </a:p>
        </p:txBody>
      </p:sp>
      <p:sp>
        <p:nvSpPr>
          <p:cNvPr id="21559" name="Freeform 55"/>
          <p:cNvSpPr>
            <a:spLocks/>
          </p:cNvSpPr>
          <p:nvPr/>
        </p:nvSpPr>
        <p:spPr bwMode="auto">
          <a:xfrm>
            <a:off x="3546475" y="5675313"/>
            <a:ext cx="2439988" cy="1587"/>
          </a:xfrm>
          <a:custGeom>
            <a:avLst/>
            <a:gdLst>
              <a:gd name="T0" fmla="*/ 0 w 1537"/>
              <a:gd name="T1" fmla="*/ 0 h 1"/>
              <a:gd name="T2" fmla="*/ 1537 w 1537"/>
              <a:gd name="T3" fmla="*/ 0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1537" h="1">
                <a:moveTo>
                  <a:pt x="0" y="0"/>
                </a:moveTo>
                <a:lnTo>
                  <a:pt x="1537" y="0"/>
                </a:lnTo>
              </a:path>
            </a:pathLst>
          </a:cu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0" name="Line 56"/>
          <p:cNvSpPr>
            <a:spLocks noChangeShapeType="1"/>
          </p:cNvSpPr>
          <p:nvPr/>
        </p:nvSpPr>
        <p:spPr bwMode="auto">
          <a:xfrm flipV="1">
            <a:off x="5989638" y="5227638"/>
            <a:ext cx="0" cy="454025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1" name="Line 57"/>
          <p:cNvSpPr>
            <a:spLocks noChangeShapeType="1"/>
          </p:cNvSpPr>
          <p:nvPr/>
        </p:nvSpPr>
        <p:spPr bwMode="auto">
          <a:xfrm>
            <a:off x="5446713" y="5227638"/>
            <a:ext cx="542925" cy="0"/>
          </a:xfrm>
          <a:prstGeom prst="line">
            <a:avLst/>
          </a:prstGeom>
          <a:noFill/>
          <a:ln w="12700">
            <a:solidFill>
              <a:schemeClr val="tx1"/>
            </a:solidFill>
            <a:prstDash val="dash"/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4" name="Oval 60"/>
          <p:cNvSpPr>
            <a:spLocks noChangeArrowheads="1"/>
          </p:cNvSpPr>
          <p:nvPr/>
        </p:nvSpPr>
        <p:spPr bwMode="auto">
          <a:xfrm>
            <a:off x="3941763" y="3662363"/>
            <a:ext cx="304800" cy="3048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5" name="Freeform 61"/>
          <p:cNvSpPr>
            <a:spLocks/>
          </p:cNvSpPr>
          <p:nvPr/>
        </p:nvSpPr>
        <p:spPr bwMode="auto">
          <a:xfrm>
            <a:off x="3587750" y="3810000"/>
            <a:ext cx="374650" cy="1588"/>
          </a:xfrm>
          <a:custGeom>
            <a:avLst/>
            <a:gdLst>
              <a:gd name="T0" fmla="*/ 0 w 236"/>
              <a:gd name="T1" fmla="*/ 0 h 1"/>
              <a:gd name="T2" fmla="*/ 236 w 236"/>
              <a:gd name="T3" fmla="*/ 1 h 1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236" h="1">
                <a:moveTo>
                  <a:pt x="0" y="0"/>
                </a:moveTo>
                <a:lnTo>
                  <a:pt x="236" y="1"/>
                </a:lnTo>
              </a:path>
            </a:pathLst>
          </a:custGeom>
          <a:noFill/>
          <a:ln w="9525" cap="flat">
            <a:solidFill>
              <a:schemeClr val="tx1"/>
            </a:solidFill>
            <a:prstDash val="dash"/>
            <a:round/>
            <a:headEnd type="none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6" name="Line 62"/>
          <p:cNvSpPr>
            <a:spLocks noChangeShapeType="1"/>
          </p:cNvSpPr>
          <p:nvPr/>
        </p:nvSpPr>
        <p:spPr bwMode="auto">
          <a:xfrm>
            <a:off x="4257675" y="3829050"/>
            <a:ext cx="76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69" name="Text Box 65"/>
          <p:cNvSpPr txBox="1">
            <a:spLocks noChangeArrowheads="1"/>
          </p:cNvSpPr>
          <p:nvPr/>
        </p:nvSpPr>
        <p:spPr bwMode="auto">
          <a:xfrm>
            <a:off x="2286000" y="3733800"/>
            <a:ext cx="914400" cy="6413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Digital</a:t>
            </a:r>
          </a:p>
          <a:p>
            <a:r>
              <a:rPr lang="en-US" sz="1800" b="1"/>
              <a:t>PID</a:t>
            </a:r>
          </a:p>
        </p:txBody>
      </p:sp>
      <p:sp>
        <p:nvSpPr>
          <p:cNvPr id="21556" name="Oval 52"/>
          <p:cNvSpPr>
            <a:spLocks noChangeArrowheads="1"/>
          </p:cNvSpPr>
          <p:nvPr/>
        </p:nvSpPr>
        <p:spPr bwMode="auto">
          <a:xfrm>
            <a:off x="2819400" y="4191000"/>
            <a:ext cx="571500" cy="539750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400" b="1"/>
              <a:t>TC</a:t>
            </a:r>
          </a:p>
        </p:txBody>
      </p:sp>
      <p:sp>
        <p:nvSpPr>
          <p:cNvPr id="21573" name="Rectangle 69"/>
          <p:cNvSpPr>
            <a:spLocks noChangeArrowheads="1"/>
          </p:cNvSpPr>
          <p:nvPr/>
        </p:nvSpPr>
        <p:spPr bwMode="auto">
          <a:xfrm>
            <a:off x="3429000" y="3810000"/>
            <a:ext cx="76200" cy="1981200"/>
          </a:xfrm>
          <a:prstGeom prst="rect">
            <a:avLst/>
          </a:prstGeom>
          <a:solidFill>
            <a:schemeClr val="accent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4" name="Line 70"/>
          <p:cNvSpPr>
            <a:spLocks noChangeShapeType="1"/>
          </p:cNvSpPr>
          <p:nvPr/>
        </p:nvSpPr>
        <p:spPr bwMode="auto">
          <a:xfrm flipH="1">
            <a:off x="3505200" y="4297363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5" name="Line 71"/>
          <p:cNvSpPr>
            <a:spLocks noChangeShapeType="1"/>
          </p:cNvSpPr>
          <p:nvPr/>
        </p:nvSpPr>
        <p:spPr bwMode="auto">
          <a:xfrm>
            <a:off x="3505200" y="54864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6" name="Line 72"/>
          <p:cNvSpPr>
            <a:spLocks noChangeShapeType="1"/>
          </p:cNvSpPr>
          <p:nvPr/>
        </p:nvSpPr>
        <p:spPr bwMode="auto">
          <a:xfrm>
            <a:off x="3505200" y="52578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7" name="Line 73"/>
          <p:cNvSpPr>
            <a:spLocks noChangeShapeType="1"/>
          </p:cNvSpPr>
          <p:nvPr/>
        </p:nvSpPr>
        <p:spPr bwMode="auto">
          <a:xfrm flipH="1">
            <a:off x="3505200" y="41148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prstDash val="dash"/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1578" name="Text Box 74"/>
          <p:cNvSpPr txBox="1">
            <a:spLocks noChangeArrowheads="1"/>
          </p:cNvSpPr>
          <p:nvPr/>
        </p:nvSpPr>
        <p:spPr bwMode="auto">
          <a:xfrm>
            <a:off x="2438400" y="5867400"/>
            <a:ext cx="27432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signal transmitted digitally.</a:t>
            </a:r>
          </a:p>
        </p:txBody>
      </p:sp>
      <p:sp>
        <p:nvSpPr>
          <p:cNvPr id="21579" name="Text Box 75"/>
          <p:cNvSpPr txBox="1">
            <a:spLocks noChangeArrowheads="1"/>
          </p:cNvSpPr>
          <p:nvPr/>
        </p:nvSpPr>
        <p:spPr bwMode="auto">
          <a:xfrm>
            <a:off x="5715000" y="5867400"/>
            <a:ext cx="30480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converted to air pressure to affect valve</a:t>
            </a: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pic>
        <p:nvPicPr>
          <p:cNvPr id="23556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854200"/>
            <a:ext cx="7458075" cy="4845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685800" y="1295400"/>
            <a:ext cx="7924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Digital control employs a </a:t>
            </a:r>
            <a:r>
              <a:rPr lang="en-US" b="1" u="sng" dirty="0">
                <a:solidFill>
                  <a:schemeClr val="accent2"/>
                </a:solidFill>
              </a:rPr>
              <a:t>distributed</a:t>
            </a:r>
            <a:r>
              <a:rPr lang="en-US" b="1" dirty="0">
                <a:solidFill>
                  <a:schemeClr val="accent2"/>
                </a:solidFill>
              </a:rPr>
              <a:t> computing network</a:t>
            </a:r>
            <a:endParaRPr lang="en-US" dirty="0"/>
          </a:p>
        </p:txBody>
      </p:sp>
      <p:grpSp>
        <p:nvGrpSpPr>
          <p:cNvPr id="23559" name="Group 7"/>
          <p:cNvGrpSpPr>
            <a:grpSpLocks/>
          </p:cNvGrpSpPr>
          <p:nvPr/>
        </p:nvGrpSpPr>
        <p:grpSpPr bwMode="auto">
          <a:xfrm>
            <a:off x="381000" y="1981200"/>
            <a:ext cx="457200" cy="990600"/>
            <a:chOff x="1344" y="912"/>
            <a:chExt cx="336" cy="720"/>
          </a:xfrm>
        </p:grpSpPr>
        <p:grpSp>
          <p:nvGrpSpPr>
            <p:cNvPr id="23560" name="Group 8"/>
            <p:cNvGrpSpPr>
              <a:grpSpLocks/>
            </p:cNvGrpSpPr>
            <p:nvPr/>
          </p:nvGrpSpPr>
          <p:grpSpPr bwMode="auto">
            <a:xfrm flipH="1">
              <a:off x="1379" y="965"/>
              <a:ext cx="301" cy="667"/>
              <a:chOff x="2064" y="1901"/>
              <a:chExt cx="389" cy="979"/>
            </a:xfrm>
          </p:grpSpPr>
          <p:sp>
            <p:nvSpPr>
              <p:cNvPr id="23561" name="Freeform 9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208 w 685"/>
                  <a:gd name="T1" fmla="*/ 283 h 671"/>
                  <a:gd name="T2" fmla="*/ 268 w 685"/>
                  <a:gd name="T3" fmla="*/ 193 h 671"/>
                  <a:gd name="T4" fmla="*/ 335 w 685"/>
                  <a:gd name="T5" fmla="*/ 127 h 671"/>
                  <a:gd name="T6" fmla="*/ 403 w 685"/>
                  <a:gd name="T7" fmla="*/ 45 h 671"/>
                  <a:gd name="T8" fmla="*/ 484 w 685"/>
                  <a:gd name="T9" fmla="*/ 8 h 671"/>
                  <a:gd name="T10" fmla="*/ 551 w 685"/>
                  <a:gd name="T11" fmla="*/ 0 h 671"/>
                  <a:gd name="T12" fmla="*/ 618 w 685"/>
                  <a:gd name="T13" fmla="*/ 22 h 671"/>
                  <a:gd name="T14" fmla="*/ 655 w 685"/>
                  <a:gd name="T15" fmla="*/ 74 h 671"/>
                  <a:gd name="T16" fmla="*/ 685 w 685"/>
                  <a:gd name="T17" fmla="*/ 172 h 671"/>
                  <a:gd name="T18" fmla="*/ 677 w 685"/>
                  <a:gd name="T19" fmla="*/ 275 h 671"/>
                  <a:gd name="T20" fmla="*/ 648 w 685"/>
                  <a:gd name="T21" fmla="*/ 365 h 671"/>
                  <a:gd name="T22" fmla="*/ 574 w 685"/>
                  <a:gd name="T23" fmla="*/ 470 h 671"/>
                  <a:gd name="T24" fmla="*/ 492 w 685"/>
                  <a:gd name="T25" fmla="*/ 544 h 671"/>
                  <a:gd name="T26" fmla="*/ 403 w 685"/>
                  <a:gd name="T27" fmla="*/ 611 h 671"/>
                  <a:gd name="T28" fmla="*/ 305 w 685"/>
                  <a:gd name="T29" fmla="*/ 656 h 671"/>
                  <a:gd name="T30" fmla="*/ 224 w 685"/>
                  <a:gd name="T31" fmla="*/ 671 h 671"/>
                  <a:gd name="T32" fmla="*/ 187 w 685"/>
                  <a:gd name="T33" fmla="*/ 649 h 671"/>
                  <a:gd name="T34" fmla="*/ 156 w 685"/>
                  <a:gd name="T35" fmla="*/ 560 h 671"/>
                  <a:gd name="T36" fmla="*/ 164 w 685"/>
                  <a:gd name="T37" fmla="*/ 441 h 671"/>
                  <a:gd name="T38" fmla="*/ 22 w 685"/>
                  <a:gd name="T39" fmla="*/ 447 h 671"/>
                  <a:gd name="T40" fmla="*/ 0 w 685"/>
                  <a:gd name="T41" fmla="*/ 425 h 671"/>
                  <a:gd name="T42" fmla="*/ 22 w 685"/>
                  <a:gd name="T43" fmla="*/ 380 h 671"/>
                  <a:gd name="T44" fmla="*/ 171 w 685"/>
                  <a:gd name="T45" fmla="*/ 373 h 671"/>
                  <a:gd name="T46" fmla="*/ 208 w 685"/>
                  <a:gd name="T47" fmla="*/ 283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2" name="Freeform 10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134 w 475"/>
                  <a:gd name="T1" fmla="*/ 83 h 986"/>
                  <a:gd name="T2" fmla="*/ 201 w 475"/>
                  <a:gd name="T3" fmla="*/ 23 h 986"/>
                  <a:gd name="T4" fmla="*/ 304 w 475"/>
                  <a:gd name="T5" fmla="*/ 0 h 986"/>
                  <a:gd name="T6" fmla="*/ 394 w 475"/>
                  <a:gd name="T7" fmla="*/ 15 h 986"/>
                  <a:gd name="T8" fmla="*/ 460 w 475"/>
                  <a:gd name="T9" fmla="*/ 75 h 986"/>
                  <a:gd name="T10" fmla="*/ 475 w 475"/>
                  <a:gd name="T11" fmla="*/ 120 h 986"/>
                  <a:gd name="T12" fmla="*/ 475 w 475"/>
                  <a:gd name="T13" fmla="*/ 179 h 986"/>
                  <a:gd name="T14" fmla="*/ 446 w 475"/>
                  <a:gd name="T15" fmla="*/ 232 h 986"/>
                  <a:gd name="T16" fmla="*/ 394 w 475"/>
                  <a:gd name="T17" fmla="*/ 321 h 986"/>
                  <a:gd name="T18" fmla="*/ 372 w 475"/>
                  <a:gd name="T19" fmla="*/ 426 h 986"/>
                  <a:gd name="T20" fmla="*/ 364 w 475"/>
                  <a:gd name="T21" fmla="*/ 515 h 986"/>
                  <a:gd name="T22" fmla="*/ 386 w 475"/>
                  <a:gd name="T23" fmla="*/ 612 h 986"/>
                  <a:gd name="T24" fmla="*/ 446 w 475"/>
                  <a:gd name="T25" fmla="*/ 702 h 986"/>
                  <a:gd name="T26" fmla="*/ 468 w 475"/>
                  <a:gd name="T27" fmla="*/ 791 h 986"/>
                  <a:gd name="T28" fmla="*/ 460 w 475"/>
                  <a:gd name="T29" fmla="*/ 873 h 986"/>
                  <a:gd name="T30" fmla="*/ 417 w 475"/>
                  <a:gd name="T31" fmla="*/ 941 h 986"/>
                  <a:gd name="T32" fmla="*/ 357 w 475"/>
                  <a:gd name="T33" fmla="*/ 978 h 986"/>
                  <a:gd name="T34" fmla="*/ 283 w 475"/>
                  <a:gd name="T35" fmla="*/ 986 h 986"/>
                  <a:gd name="T36" fmla="*/ 193 w 475"/>
                  <a:gd name="T37" fmla="*/ 986 h 986"/>
                  <a:gd name="T38" fmla="*/ 127 w 475"/>
                  <a:gd name="T39" fmla="*/ 947 h 986"/>
                  <a:gd name="T40" fmla="*/ 59 w 475"/>
                  <a:gd name="T41" fmla="*/ 836 h 986"/>
                  <a:gd name="T42" fmla="*/ 16 w 475"/>
                  <a:gd name="T43" fmla="*/ 739 h 986"/>
                  <a:gd name="T44" fmla="*/ 0 w 475"/>
                  <a:gd name="T45" fmla="*/ 590 h 986"/>
                  <a:gd name="T46" fmla="*/ 16 w 475"/>
                  <a:gd name="T47" fmla="*/ 456 h 986"/>
                  <a:gd name="T48" fmla="*/ 45 w 475"/>
                  <a:gd name="T49" fmla="*/ 314 h 986"/>
                  <a:gd name="T50" fmla="*/ 90 w 475"/>
                  <a:gd name="T51" fmla="*/ 171 h 986"/>
                  <a:gd name="T52" fmla="*/ 134 w 475"/>
                  <a:gd name="T53" fmla="*/ 8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3" name="Freeform 11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43 h 887"/>
                  <a:gd name="T2" fmla="*/ 6 w 527"/>
                  <a:gd name="T3" fmla="*/ 6 h 887"/>
                  <a:gd name="T4" fmla="*/ 88 w 527"/>
                  <a:gd name="T5" fmla="*/ 0 h 887"/>
                  <a:gd name="T6" fmla="*/ 132 w 527"/>
                  <a:gd name="T7" fmla="*/ 37 h 887"/>
                  <a:gd name="T8" fmla="*/ 200 w 527"/>
                  <a:gd name="T9" fmla="*/ 133 h 887"/>
                  <a:gd name="T10" fmla="*/ 288 w 527"/>
                  <a:gd name="T11" fmla="*/ 260 h 887"/>
                  <a:gd name="T12" fmla="*/ 370 w 527"/>
                  <a:gd name="T13" fmla="*/ 349 h 887"/>
                  <a:gd name="T14" fmla="*/ 519 w 527"/>
                  <a:gd name="T15" fmla="*/ 513 h 887"/>
                  <a:gd name="T16" fmla="*/ 527 w 527"/>
                  <a:gd name="T17" fmla="*/ 551 h 887"/>
                  <a:gd name="T18" fmla="*/ 496 w 527"/>
                  <a:gd name="T19" fmla="*/ 574 h 887"/>
                  <a:gd name="T20" fmla="*/ 422 w 527"/>
                  <a:gd name="T21" fmla="*/ 603 h 887"/>
                  <a:gd name="T22" fmla="*/ 319 w 527"/>
                  <a:gd name="T23" fmla="*/ 626 h 887"/>
                  <a:gd name="T24" fmla="*/ 192 w 527"/>
                  <a:gd name="T25" fmla="*/ 634 h 887"/>
                  <a:gd name="T26" fmla="*/ 148 w 527"/>
                  <a:gd name="T27" fmla="*/ 640 h 887"/>
                  <a:gd name="T28" fmla="*/ 132 w 527"/>
                  <a:gd name="T29" fmla="*/ 671 h 887"/>
                  <a:gd name="T30" fmla="*/ 162 w 527"/>
                  <a:gd name="T31" fmla="*/ 722 h 887"/>
                  <a:gd name="T32" fmla="*/ 266 w 527"/>
                  <a:gd name="T33" fmla="*/ 812 h 887"/>
                  <a:gd name="T34" fmla="*/ 340 w 527"/>
                  <a:gd name="T35" fmla="*/ 835 h 887"/>
                  <a:gd name="T36" fmla="*/ 356 w 527"/>
                  <a:gd name="T37" fmla="*/ 864 h 887"/>
                  <a:gd name="T38" fmla="*/ 325 w 527"/>
                  <a:gd name="T39" fmla="*/ 887 h 887"/>
                  <a:gd name="T40" fmla="*/ 259 w 527"/>
                  <a:gd name="T41" fmla="*/ 887 h 887"/>
                  <a:gd name="T42" fmla="*/ 169 w 527"/>
                  <a:gd name="T43" fmla="*/ 835 h 887"/>
                  <a:gd name="T44" fmla="*/ 95 w 527"/>
                  <a:gd name="T45" fmla="*/ 761 h 887"/>
                  <a:gd name="T46" fmla="*/ 51 w 527"/>
                  <a:gd name="T47" fmla="*/ 693 h 887"/>
                  <a:gd name="T48" fmla="*/ 51 w 527"/>
                  <a:gd name="T49" fmla="*/ 640 h 887"/>
                  <a:gd name="T50" fmla="*/ 80 w 527"/>
                  <a:gd name="T51" fmla="*/ 603 h 887"/>
                  <a:gd name="T52" fmla="*/ 125 w 527"/>
                  <a:gd name="T53" fmla="*/ 589 h 887"/>
                  <a:gd name="T54" fmla="*/ 192 w 527"/>
                  <a:gd name="T55" fmla="*/ 581 h 887"/>
                  <a:gd name="T56" fmla="*/ 266 w 527"/>
                  <a:gd name="T57" fmla="*/ 581 h 887"/>
                  <a:gd name="T58" fmla="*/ 356 w 527"/>
                  <a:gd name="T59" fmla="*/ 566 h 887"/>
                  <a:gd name="T60" fmla="*/ 400 w 527"/>
                  <a:gd name="T61" fmla="*/ 551 h 887"/>
                  <a:gd name="T62" fmla="*/ 422 w 527"/>
                  <a:gd name="T63" fmla="*/ 529 h 887"/>
                  <a:gd name="T64" fmla="*/ 414 w 527"/>
                  <a:gd name="T65" fmla="*/ 507 h 887"/>
                  <a:gd name="T66" fmla="*/ 348 w 527"/>
                  <a:gd name="T67" fmla="*/ 447 h 887"/>
                  <a:gd name="T68" fmla="*/ 243 w 527"/>
                  <a:gd name="T69" fmla="*/ 342 h 887"/>
                  <a:gd name="T70" fmla="*/ 148 w 527"/>
                  <a:gd name="T71" fmla="*/ 253 h 887"/>
                  <a:gd name="T72" fmla="*/ 43 w 527"/>
                  <a:gd name="T73" fmla="*/ 156 h 887"/>
                  <a:gd name="T74" fmla="*/ 6 w 527"/>
                  <a:gd name="T75" fmla="*/ 88 h 887"/>
                  <a:gd name="T76" fmla="*/ 0 w 527"/>
                  <a:gd name="T77" fmla="*/ 4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4" name="Freeform 12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283 w 572"/>
                  <a:gd name="T1" fmla="*/ 0 h 1337"/>
                  <a:gd name="T2" fmla="*/ 364 w 572"/>
                  <a:gd name="T3" fmla="*/ 15 h 1337"/>
                  <a:gd name="T4" fmla="*/ 401 w 572"/>
                  <a:gd name="T5" fmla="*/ 75 h 1337"/>
                  <a:gd name="T6" fmla="*/ 394 w 572"/>
                  <a:gd name="T7" fmla="*/ 216 h 1337"/>
                  <a:gd name="T8" fmla="*/ 380 w 572"/>
                  <a:gd name="T9" fmla="*/ 366 h 1337"/>
                  <a:gd name="T10" fmla="*/ 380 w 572"/>
                  <a:gd name="T11" fmla="*/ 522 h 1337"/>
                  <a:gd name="T12" fmla="*/ 454 w 572"/>
                  <a:gd name="T13" fmla="*/ 709 h 1337"/>
                  <a:gd name="T14" fmla="*/ 512 w 572"/>
                  <a:gd name="T15" fmla="*/ 844 h 1337"/>
                  <a:gd name="T16" fmla="*/ 543 w 572"/>
                  <a:gd name="T17" fmla="*/ 978 h 1337"/>
                  <a:gd name="T18" fmla="*/ 535 w 572"/>
                  <a:gd name="T19" fmla="*/ 1097 h 1337"/>
                  <a:gd name="T20" fmla="*/ 535 w 572"/>
                  <a:gd name="T21" fmla="*/ 1142 h 1337"/>
                  <a:gd name="T22" fmla="*/ 565 w 572"/>
                  <a:gd name="T23" fmla="*/ 1187 h 1337"/>
                  <a:gd name="T24" fmla="*/ 572 w 572"/>
                  <a:gd name="T25" fmla="*/ 1232 h 1337"/>
                  <a:gd name="T26" fmla="*/ 551 w 572"/>
                  <a:gd name="T27" fmla="*/ 1253 h 1337"/>
                  <a:gd name="T28" fmla="*/ 491 w 572"/>
                  <a:gd name="T29" fmla="*/ 1239 h 1337"/>
                  <a:gd name="T30" fmla="*/ 380 w 572"/>
                  <a:gd name="T31" fmla="*/ 1224 h 1337"/>
                  <a:gd name="T32" fmla="*/ 246 w 572"/>
                  <a:gd name="T33" fmla="*/ 1253 h 1337"/>
                  <a:gd name="T34" fmla="*/ 156 w 572"/>
                  <a:gd name="T35" fmla="*/ 1306 h 1337"/>
                  <a:gd name="T36" fmla="*/ 111 w 572"/>
                  <a:gd name="T37" fmla="*/ 1337 h 1337"/>
                  <a:gd name="T38" fmla="*/ 67 w 572"/>
                  <a:gd name="T39" fmla="*/ 1337 h 1337"/>
                  <a:gd name="T40" fmla="*/ 0 w 572"/>
                  <a:gd name="T41" fmla="*/ 1239 h 1337"/>
                  <a:gd name="T42" fmla="*/ 8 w 572"/>
                  <a:gd name="T43" fmla="*/ 1224 h 1337"/>
                  <a:gd name="T44" fmla="*/ 142 w 572"/>
                  <a:gd name="T45" fmla="*/ 1179 h 1337"/>
                  <a:gd name="T46" fmla="*/ 298 w 572"/>
                  <a:gd name="T47" fmla="*/ 1157 h 1337"/>
                  <a:gd name="T48" fmla="*/ 409 w 572"/>
                  <a:gd name="T49" fmla="*/ 1150 h 1337"/>
                  <a:gd name="T50" fmla="*/ 475 w 572"/>
                  <a:gd name="T51" fmla="*/ 1150 h 1337"/>
                  <a:gd name="T52" fmla="*/ 491 w 572"/>
                  <a:gd name="T53" fmla="*/ 1105 h 1337"/>
                  <a:gd name="T54" fmla="*/ 469 w 572"/>
                  <a:gd name="T55" fmla="*/ 978 h 1337"/>
                  <a:gd name="T56" fmla="*/ 417 w 572"/>
                  <a:gd name="T57" fmla="*/ 844 h 1337"/>
                  <a:gd name="T58" fmla="*/ 335 w 572"/>
                  <a:gd name="T59" fmla="*/ 672 h 1337"/>
                  <a:gd name="T60" fmla="*/ 267 w 572"/>
                  <a:gd name="T61" fmla="*/ 522 h 1337"/>
                  <a:gd name="T62" fmla="*/ 238 w 572"/>
                  <a:gd name="T63" fmla="*/ 388 h 1337"/>
                  <a:gd name="T64" fmla="*/ 230 w 572"/>
                  <a:gd name="T65" fmla="*/ 239 h 1337"/>
                  <a:gd name="T66" fmla="*/ 230 w 572"/>
                  <a:gd name="T67" fmla="*/ 97 h 1337"/>
                  <a:gd name="T68" fmla="*/ 261 w 572"/>
                  <a:gd name="T69" fmla="*/ 38 h 1337"/>
                  <a:gd name="T70" fmla="*/ 283 w 572"/>
                  <a:gd name="T71" fmla="*/ 0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5" name="Freeform 13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356 w 475"/>
                  <a:gd name="T1" fmla="*/ 0 h 1112"/>
                  <a:gd name="T2" fmla="*/ 423 w 475"/>
                  <a:gd name="T3" fmla="*/ 0 h 1112"/>
                  <a:gd name="T4" fmla="*/ 446 w 475"/>
                  <a:gd name="T5" fmla="*/ 45 h 1112"/>
                  <a:gd name="T6" fmla="*/ 460 w 475"/>
                  <a:gd name="T7" fmla="*/ 142 h 1112"/>
                  <a:gd name="T8" fmla="*/ 446 w 475"/>
                  <a:gd name="T9" fmla="*/ 246 h 1112"/>
                  <a:gd name="T10" fmla="*/ 409 w 475"/>
                  <a:gd name="T11" fmla="*/ 455 h 1112"/>
                  <a:gd name="T12" fmla="*/ 415 w 475"/>
                  <a:gd name="T13" fmla="*/ 544 h 1112"/>
                  <a:gd name="T14" fmla="*/ 460 w 475"/>
                  <a:gd name="T15" fmla="*/ 724 h 1112"/>
                  <a:gd name="T16" fmla="*/ 475 w 475"/>
                  <a:gd name="T17" fmla="*/ 851 h 1112"/>
                  <a:gd name="T18" fmla="*/ 475 w 475"/>
                  <a:gd name="T19" fmla="*/ 948 h 1112"/>
                  <a:gd name="T20" fmla="*/ 453 w 475"/>
                  <a:gd name="T21" fmla="*/ 970 h 1112"/>
                  <a:gd name="T22" fmla="*/ 386 w 475"/>
                  <a:gd name="T23" fmla="*/ 985 h 1112"/>
                  <a:gd name="T24" fmla="*/ 296 w 475"/>
                  <a:gd name="T25" fmla="*/ 1007 h 1112"/>
                  <a:gd name="T26" fmla="*/ 208 w 475"/>
                  <a:gd name="T27" fmla="*/ 1052 h 1112"/>
                  <a:gd name="T28" fmla="*/ 119 w 475"/>
                  <a:gd name="T29" fmla="*/ 1112 h 1112"/>
                  <a:gd name="T30" fmla="*/ 82 w 475"/>
                  <a:gd name="T31" fmla="*/ 1112 h 1112"/>
                  <a:gd name="T32" fmla="*/ 0 w 475"/>
                  <a:gd name="T33" fmla="*/ 1045 h 1112"/>
                  <a:gd name="T34" fmla="*/ 8 w 475"/>
                  <a:gd name="T35" fmla="*/ 1014 h 1112"/>
                  <a:gd name="T36" fmla="*/ 111 w 475"/>
                  <a:gd name="T37" fmla="*/ 970 h 1112"/>
                  <a:gd name="T38" fmla="*/ 290 w 475"/>
                  <a:gd name="T39" fmla="*/ 925 h 1112"/>
                  <a:gd name="T40" fmla="*/ 372 w 475"/>
                  <a:gd name="T41" fmla="*/ 895 h 1112"/>
                  <a:gd name="T42" fmla="*/ 386 w 475"/>
                  <a:gd name="T43" fmla="*/ 866 h 1112"/>
                  <a:gd name="T44" fmla="*/ 386 w 475"/>
                  <a:gd name="T45" fmla="*/ 739 h 1112"/>
                  <a:gd name="T46" fmla="*/ 356 w 475"/>
                  <a:gd name="T47" fmla="*/ 575 h 1112"/>
                  <a:gd name="T48" fmla="*/ 341 w 475"/>
                  <a:gd name="T49" fmla="*/ 470 h 1112"/>
                  <a:gd name="T50" fmla="*/ 327 w 475"/>
                  <a:gd name="T51" fmla="*/ 306 h 1112"/>
                  <a:gd name="T52" fmla="*/ 319 w 475"/>
                  <a:gd name="T53" fmla="*/ 127 h 1112"/>
                  <a:gd name="T54" fmla="*/ 327 w 475"/>
                  <a:gd name="T55" fmla="*/ 45 h 1112"/>
                  <a:gd name="T56" fmla="*/ 356 w 475"/>
                  <a:gd name="T5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6" name="Freeform 14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415 w 780"/>
                  <a:gd name="T1" fmla="*/ 991 h 991"/>
                  <a:gd name="T2" fmla="*/ 452 w 780"/>
                  <a:gd name="T3" fmla="*/ 946 h 991"/>
                  <a:gd name="T4" fmla="*/ 438 w 780"/>
                  <a:gd name="T5" fmla="*/ 879 h 991"/>
                  <a:gd name="T6" fmla="*/ 408 w 780"/>
                  <a:gd name="T7" fmla="*/ 790 h 991"/>
                  <a:gd name="T8" fmla="*/ 296 w 780"/>
                  <a:gd name="T9" fmla="*/ 685 h 991"/>
                  <a:gd name="T10" fmla="*/ 185 w 780"/>
                  <a:gd name="T11" fmla="*/ 589 h 991"/>
                  <a:gd name="T12" fmla="*/ 133 w 780"/>
                  <a:gd name="T13" fmla="*/ 484 h 991"/>
                  <a:gd name="T14" fmla="*/ 111 w 780"/>
                  <a:gd name="T15" fmla="*/ 320 h 991"/>
                  <a:gd name="T16" fmla="*/ 237 w 780"/>
                  <a:gd name="T17" fmla="*/ 275 h 991"/>
                  <a:gd name="T18" fmla="*/ 438 w 780"/>
                  <a:gd name="T19" fmla="*/ 253 h 991"/>
                  <a:gd name="T20" fmla="*/ 520 w 780"/>
                  <a:gd name="T21" fmla="*/ 261 h 991"/>
                  <a:gd name="T22" fmla="*/ 541 w 780"/>
                  <a:gd name="T23" fmla="*/ 283 h 991"/>
                  <a:gd name="T24" fmla="*/ 578 w 780"/>
                  <a:gd name="T25" fmla="*/ 246 h 991"/>
                  <a:gd name="T26" fmla="*/ 564 w 780"/>
                  <a:gd name="T27" fmla="*/ 208 h 991"/>
                  <a:gd name="T28" fmla="*/ 586 w 780"/>
                  <a:gd name="T29" fmla="*/ 142 h 991"/>
                  <a:gd name="T30" fmla="*/ 646 w 780"/>
                  <a:gd name="T31" fmla="*/ 82 h 991"/>
                  <a:gd name="T32" fmla="*/ 691 w 780"/>
                  <a:gd name="T33" fmla="*/ 66 h 991"/>
                  <a:gd name="T34" fmla="*/ 749 w 780"/>
                  <a:gd name="T35" fmla="*/ 103 h 991"/>
                  <a:gd name="T36" fmla="*/ 780 w 780"/>
                  <a:gd name="T37" fmla="*/ 66 h 991"/>
                  <a:gd name="T38" fmla="*/ 728 w 780"/>
                  <a:gd name="T39" fmla="*/ 0 h 991"/>
                  <a:gd name="T40" fmla="*/ 660 w 780"/>
                  <a:gd name="T41" fmla="*/ 0 h 991"/>
                  <a:gd name="T42" fmla="*/ 578 w 780"/>
                  <a:gd name="T43" fmla="*/ 37 h 991"/>
                  <a:gd name="T44" fmla="*/ 527 w 780"/>
                  <a:gd name="T45" fmla="*/ 134 h 991"/>
                  <a:gd name="T46" fmla="*/ 460 w 780"/>
                  <a:gd name="T47" fmla="*/ 179 h 991"/>
                  <a:gd name="T48" fmla="*/ 356 w 780"/>
                  <a:gd name="T49" fmla="*/ 193 h 991"/>
                  <a:gd name="T50" fmla="*/ 170 w 780"/>
                  <a:gd name="T51" fmla="*/ 216 h 991"/>
                  <a:gd name="T52" fmla="*/ 22 w 780"/>
                  <a:gd name="T53" fmla="*/ 261 h 991"/>
                  <a:gd name="T54" fmla="*/ 0 w 780"/>
                  <a:gd name="T55" fmla="*/ 298 h 991"/>
                  <a:gd name="T56" fmla="*/ 14 w 780"/>
                  <a:gd name="T57" fmla="*/ 417 h 991"/>
                  <a:gd name="T58" fmla="*/ 66 w 780"/>
                  <a:gd name="T59" fmla="*/ 581 h 991"/>
                  <a:gd name="T60" fmla="*/ 140 w 780"/>
                  <a:gd name="T61" fmla="*/ 716 h 991"/>
                  <a:gd name="T62" fmla="*/ 214 w 780"/>
                  <a:gd name="T63" fmla="*/ 835 h 991"/>
                  <a:gd name="T64" fmla="*/ 282 w 780"/>
                  <a:gd name="T65" fmla="*/ 917 h 991"/>
                  <a:gd name="T66" fmla="*/ 348 w 780"/>
                  <a:gd name="T67" fmla="*/ 976 h 991"/>
                  <a:gd name="T68" fmla="*/ 415 w 780"/>
                  <a:gd name="T69" fmla="*/ 991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3567" name="Group 15"/>
            <p:cNvGrpSpPr>
              <a:grpSpLocks/>
            </p:cNvGrpSpPr>
            <p:nvPr/>
          </p:nvGrpSpPr>
          <p:grpSpPr bwMode="auto">
            <a:xfrm>
              <a:off x="1344" y="912"/>
              <a:ext cx="70" cy="77"/>
              <a:chOff x="2408" y="1824"/>
              <a:chExt cx="90" cy="113"/>
            </a:xfrm>
          </p:grpSpPr>
          <p:sp>
            <p:nvSpPr>
              <p:cNvPr id="23568" name="Freeform 16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66 w 216"/>
                  <a:gd name="T1" fmla="*/ 15 h 246"/>
                  <a:gd name="T2" fmla="*/ 126 w 216"/>
                  <a:gd name="T3" fmla="*/ 0 h 246"/>
                  <a:gd name="T4" fmla="*/ 200 w 216"/>
                  <a:gd name="T5" fmla="*/ 22 h 246"/>
                  <a:gd name="T6" fmla="*/ 216 w 216"/>
                  <a:gd name="T7" fmla="*/ 74 h 246"/>
                  <a:gd name="T8" fmla="*/ 208 w 216"/>
                  <a:gd name="T9" fmla="*/ 142 h 246"/>
                  <a:gd name="T10" fmla="*/ 171 w 216"/>
                  <a:gd name="T11" fmla="*/ 186 h 246"/>
                  <a:gd name="T12" fmla="*/ 119 w 216"/>
                  <a:gd name="T13" fmla="*/ 193 h 246"/>
                  <a:gd name="T14" fmla="*/ 66 w 216"/>
                  <a:gd name="T15" fmla="*/ 193 h 246"/>
                  <a:gd name="T16" fmla="*/ 43 w 216"/>
                  <a:gd name="T17" fmla="*/ 216 h 246"/>
                  <a:gd name="T18" fmla="*/ 43 w 216"/>
                  <a:gd name="T19" fmla="*/ 230 h 246"/>
                  <a:gd name="T20" fmla="*/ 29 w 216"/>
                  <a:gd name="T21" fmla="*/ 246 h 246"/>
                  <a:gd name="T22" fmla="*/ 0 w 216"/>
                  <a:gd name="T23" fmla="*/ 238 h 246"/>
                  <a:gd name="T24" fmla="*/ 6 w 216"/>
                  <a:gd name="T25" fmla="*/ 201 h 246"/>
                  <a:gd name="T26" fmla="*/ 29 w 216"/>
                  <a:gd name="T27" fmla="*/ 172 h 246"/>
                  <a:gd name="T28" fmla="*/ 74 w 216"/>
                  <a:gd name="T29" fmla="*/ 149 h 246"/>
                  <a:gd name="T30" fmla="*/ 119 w 216"/>
                  <a:gd name="T31" fmla="*/ 156 h 246"/>
                  <a:gd name="T32" fmla="*/ 156 w 216"/>
                  <a:gd name="T33" fmla="*/ 149 h 246"/>
                  <a:gd name="T34" fmla="*/ 177 w 216"/>
                  <a:gd name="T35" fmla="*/ 111 h 246"/>
                  <a:gd name="T36" fmla="*/ 177 w 216"/>
                  <a:gd name="T37" fmla="*/ 67 h 246"/>
                  <a:gd name="T38" fmla="*/ 156 w 216"/>
                  <a:gd name="T39" fmla="*/ 45 h 246"/>
                  <a:gd name="T40" fmla="*/ 126 w 216"/>
                  <a:gd name="T41" fmla="*/ 45 h 246"/>
                  <a:gd name="T42" fmla="*/ 96 w 216"/>
                  <a:gd name="T43" fmla="*/ 53 h 246"/>
                  <a:gd name="T44" fmla="*/ 74 w 216"/>
                  <a:gd name="T45" fmla="*/ 67 h 246"/>
                  <a:gd name="T46" fmla="*/ 51 w 216"/>
                  <a:gd name="T47" fmla="*/ 53 h 246"/>
                  <a:gd name="T48" fmla="*/ 66 w 216"/>
                  <a:gd name="T49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3569" name="Oval 17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23570" name="AutoShape 18"/>
          <p:cNvSpPr>
            <a:spLocks noChangeArrowheads="1"/>
          </p:cNvSpPr>
          <p:nvPr/>
        </p:nvSpPr>
        <p:spPr bwMode="auto">
          <a:xfrm>
            <a:off x="1066800" y="1905000"/>
            <a:ext cx="1219200" cy="381000"/>
          </a:xfrm>
          <a:prstGeom prst="wedgeRoundRectCallout">
            <a:avLst>
              <a:gd name="adj1" fmla="val -72657"/>
              <a:gd name="adj2" fmla="val -125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Why?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173" name="Group 5"/>
          <p:cNvGrpSpPr>
            <a:grpSpLocks/>
          </p:cNvGrpSpPr>
          <p:nvPr/>
        </p:nvGrpSpPr>
        <p:grpSpPr bwMode="auto">
          <a:xfrm>
            <a:off x="304800" y="2025650"/>
            <a:ext cx="8382000" cy="4670425"/>
            <a:chOff x="240" y="689"/>
            <a:chExt cx="5280" cy="2942"/>
          </a:xfrm>
        </p:grpSpPr>
        <p:graphicFrame>
          <p:nvGraphicFramePr>
            <p:cNvPr id="7170" name="Object 2"/>
            <p:cNvGraphicFramePr>
              <a:graphicFrameLocks noChangeAspect="1"/>
            </p:cNvGraphicFramePr>
            <p:nvPr/>
          </p:nvGraphicFramePr>
          <p:xfrm>
            <a:off x="240" y="689"/>
            <a:ext cx="5280" cy="2942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2708" name="Document" r:id="rId3" imgW="5972040" imgH="3328560" progId="Word.Document.8">
                    <p:embed/>
                  </p:oleObj>
                </mc:Choice>
                <mc:Fallback>
                  <p:oleObj name="Document" r:id="rId3" imgW="5972040" imgH="3328560" progId="Word.Document.8">
                    <p:embed/>
                    <p:pic>
                      <p:nvPicPr>
                        <p:cNvPr id="0" name="Object 2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240" y="689"/>
                          <a:ext cx="5280" cy="2942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7172" name="Line 4"/>
            <p:cNvSpPr>
              <a:spLocks noChangeShapeType="1"/>
            </p:cNvSpPr>
            <p:nvPr/>
          </p:nvSpPr>
          <p:spPr bwMode="auto">
            <a:xfrm>
              <a:off x="5515" y="689"/>
              <a:ext cx="0" cy="2784"/>
            </a:xfrm>
            <a:prstGeom prst="line">
              <a:avLst/>
            </a:prstGeom>
            <a:noFill/>
            <a:ln w="38100" cmpd="dbl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7175" name="Text Box 7"/>
          <p:cNvSpPr txBox="1">
            <a:spLocks noChangeArrowheads="1"/>
          </p:cNvSpPr>
          <p:nvPr/>
        </p:nvSpPr>
        <p:spPr bwMode="auto">
          <a:xfrm>
            <a:off x="685800" y="1295400"/>
            <a:ext cx="7924800" cy="466725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Digital control employs a </a:t>
            </a:r>
            <a:r>
              <a:rPr lang="en-US" b="1" u="sng">
                <a:solidFill>
                  <a:schemeClr val="accent2"/>
                </a:solidFill>
              </a:rPr>
              <a:t>distributed</a:t>
            </a:r>
            <a:r>
              <a:rPr lang="en-US" b="1">
                <a:solidFill>
                  <a:schemeClr val="accent2"/>
                </a:solidFill>
              </a:rPr>
              <a:t> computing network</a:t>
            </a:r>
            <a:endParaRPr lang="en-US"/>
          </a:p>
        </p:txBody>
      </p:sp>
      <p:sp>
        <p:nvSpPr>
          <p:cNvPr id="7176" name="Text Box 8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Q:\chap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0838" y="2060575"/>
            <a:ext cx="5821362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531" name="Text Box 3"/>
          <p:cNvSpPr txBox="1">
            <a:spLocks noChangeArrowheads="1"/>
          </p:cNvSpPr>
          <p:nvPr/>
        </p:nvSpPr>
        <p:spPr bwMode="auto">
          <a:xfrm>
            <a:off x="6675438" y="2746375"/>
            <a:ext cx="2286000" cy="1887538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Sensors, local indicators, and valves in the process.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Some actions and automation done here.</a:t>
            </a:r>
            <a:endParaRPr lang="en-US" sz="1800"/>
          </a:p>
        </p:txBody>
      </p:sp>
      <p:sp>
        <p:nvSpPr>
          <p:cNvPr id="22532" name="Text Box 4"/>
          <p:cNvSpPr txBox="1">
            <a:spLocks noChangeArrowheads="1"/>
          </p:cNvSpPr>
          <p:nvPr/>
        </p:nvSpPr>
        <p:spPr bwMode="auto">
          <a:xfrm>
            <a:off x="5837238" y="5489575"/>
            <a:ext cx="3124200" cy="1200150"/>
          </a:xfrm>
          <a:prstGeom prst="rect">
            <a:avLst/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Displays of variables, calculations, and commands to valves are in the centralized control center.</a:t>
            </a:r>
          </a:p>
        </p:txBody>
      </p:sp>
      <p:sp>
        <p:nvSpPr>
          <p:cNvPr id="22533" name="Line 5"/>
          <p:cNvSpPr>
            <a:spLocks noChangeShapeType="1"/>
          </p:cNvSpPr>
          <p:nvPr/>
        </p:nvSpPr>
        <p:spPr bwMode="auto">
          <a:xfrm flipH="1">
            <a:off x="6142038" y="3203575"/>
            <a:ext cx="5334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4" name="Line 6"/>
          <p:cNvSpPr>
            <a:spLocks noChangeShapeType="1"/>
          </p:cNvSpPr>
          <p:nvPr/>
        </p:nvSpPr>
        <p:spPr bwMode="auto">
          <a:xfrm flipH="1" flipV="1">
            <a:off x="2941638" y="5718175"/>
            <a:ext cx="28956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2535" name="Rectangle 7"/>
          <p:cNvSpPr>
            <a:spLocks noChangeArrowheads="1"/>
          </p:cNvSpPr>
          <p:nvPr/>
        </p:nvSpPr>
        <p:spPr bwMode="auto">
          <a:xfrm>
            <a:off x="122238" y="2441575"/>
            <a:ext cx="2743200" cy="3886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22536" name="Object 8"/>
          <p:cNvGraphicFramePr>
            <a:graphicFrameLocks noChangeAspect="1"/>
          </p:cNvGraphicFramePr>
          <p:nvPr/>
        </p:nvGraphicFramePr>
        <p:xfrm>
          <a:off x="122238" y="3355975"/>
          <a:ext cx="30480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2544" name="Clip" r:id="rId4" imgW="2747520" imgH="2362680" progId="MS_ClipArt_Gallery.5">
                  <p:embed/>
                </p:oleObj>
              </mc:Choice>
              <mc:Fallback>
                <p:oleObj name="Clip" r:id="rId4" imgW="2747520" imgH="2362680" progId="MS_ClipArt_Gallery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2238" y="3355975"/>
                        <a:ext cx="30480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2537" name="Text Box 9"/>
          <p:cNvSpPr txBox="1">
            <a:spLocks noChangeArrowheads="1"/>
          </p:cNvSpPr>
          <p:nvPr/>
        </p:nvSpPr>
        <p:spPr bwMode="auto">
          <a:xfrm>
            <a:off x="503238" y="2974975"/>
            <a:ext cx="22860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Central control room</a:t>
            </a:r>
          </a:p>
        </p:txBody>
      </p:sp>
      <p:sp>
        <p:nvSpPr>
          <p:cNvPr id="22538" name="Text Box 10"/>
          <p:cNvSpPr txBox="1">
            <a:spLocks noChangeArrowheads="1"/>
          </p:cNvSpPr>
          <p:nvPr/>
        </p:nvSpPr>
        <p:spPr bwMode="auto">
          <a:xfrm>
            <a:off x="708025" y="1082675"/>
            <a:ext cx="7848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Let’s remember that control is performed many places; locally and remotely by people and equipment.</a:t>
            </a:r>
          </a:p>
        </p:txBody>
      </p:sp>
      <p:sp>
        <p:nvSpPr>
          <p:cNvPr id="22539" name="Text Box 11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675" y="2019300"/>
            <a:ext cx="6996113" cy="4624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5603" name="Text Box 3"/>
          <p:cNvSpPr txBox="1">
            <a:spLocks noChangeArrowheads="1"/>
          </p:cNvSpPr>
          <p:nvPr/>
        </p:nvSpPr>
        <p:spPr bwMode="auto">
          <a:xfrm>
            <a:off x="708025" y="1082675"/>
            <a:ext cx="78486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A rough indication of the use of various devices for control calculations for </a:t>
            </a:r>
            <a:r>
              <a:rPr lang="en-US" b="1" u="sng"/>
              <a:t>new</a:t>
            </a:r>
            <a:r>
              <a:rPr lang="en-US" b="1"/>
              <a:t> industrial process control systems.</a:t>
            </a:r>
          </a:p>
        </p:txBody>
      </p:sp>
      <p:sp>
        <p:nvSpPr>
          <p:cNvPr id="25604" name="Text Box 4"/>
          <p:cNvSpPr txBox="1">
            <a:spLocks noChangeArrowheads="1"/>
          </p:cNvSpPr>
          <p:nvPr/>
        </p:nvSpPr>
        <p:spPr bwMode="auto">
          <a:xfrm>
            <a:off x="685800" y="3048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grpSp>
        <p:nvGrpSpPr>
          <p:cNvPr id="26680" name="Group 56"/>
          <p:cNvGrpSpPr>
            <a:grpSpLocks/>
          </p:cNvGrpSpPr>
          <p:nvPr/>
        </p:nvGrpSpPr>
        <p:grpSpPr bwMode="auto">
          <a:xfrm>
            <a:off x="3429000" y="3962400"/>
            <a:ext cx="3276600" cy="2438400"/>
            <a:chOff x="1728" y="1776"/>
            <a:chExt cx="2592" cy="2016"/>
          </a:xfrm>
        </p:grpSpPr>
        <p:sp>
          <p:nvSpPr>
            <p:cNvPr id="26628" name="Rectangle 4"/>
            <p:cNvSpPr>
              <a:spLocks noChangeArrowheads="1"/>
            </p:cNvSpPr>
            <p:nvPr/>
          </p:nvSpPr>
          <p:spPr bwMode="auto">
            <a:xfrm>
              <a:off x="1728" y="1776"/>
              <a:ext cx="2592" cy="2016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en-US" sz="1400"/>
            </a:p>
          </p:txBody>
        </p:sp>
        <p:sp>
          <p:nvSpPr>
            <p:cNvPr id="26632" name="AutoShape 8"/>
            <p:cNvSpPr>
              <a:spLocks noChangeArrowheads="1"/>
            </p:cNvSpPr>
            <p:nvPr/>
          </p:nvSpPr>
          <p:spPr bwMode="auto">
            <a:xfrm>
              <a:off x="2736" y="2137"/>
              <a:ext cx="704" cy="871"/>
            </a:xfrm>
            <a:prstGeom prst="can">
              <a:avLst>
                <a:gd name="adj" fmla="val 30930"/>
              </a:avLst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3" name="AutoShape 9"/>
            <p:cNvSpPr>
              <a:spLocks noChangeArrowheads="1"/>
            </p:cNvSpPr>
            <p:nvPr/>
          </p:nvSpPr>
          <p:spPr bwMode="auto">
            <a:xfrm flipV="1">
              <a:off x="3697" y="2926"/>
              <a:ext cx="189" cy="83"/>
            </a:xfrm>
            <a:prstGeom prst="flowChartManualOperation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4" name="AutoShape 10"/>
            <p:cNvSpPr>
              <a:spLocks noChangeArrowheads="1"/>
            </p:cNvSpPr>
            <p:nvPr/>
          </p:nvSpPr>
          <p:spPr bwMode="auto">
            <a:xfrm>
              <a:off x="2923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5" name="AutoShape 11"/>
            <p:cNvSpPr>
              <a:spLocks noChangeArrowheads="1"/>
            </p:cNvSpPr>
            <p:nvPr/>
          </p:nvSpPr>
          <p:spPr bwMode="auto">
            <a:xfrm>
              <a:off x="2843" y="2699"/>
              <a:ext cx="192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6" name="AutoShape 12"/>
            <p:cNvSpPr>
              <a:spLocks noChangeArrowheads="1"/>
            </p:cNvSpPr>
            <p:nvPr/>
          </p:nvSpPr>
          <p:spPr bwMode="auto">
            <a:xfrm>
              <a:off x="3006" y="2699"/>
              <a:ext cx="190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7" name="AutoShape 13"/>
            <p:cNvSpPr>
              <a:spLocks noChangeArrowheads="1"/>
            </p:cNvSpPr>
            <p:nvPr/>
          </p:nvSpPr>
          <p:spPr bwMode="auto">
            <a:xfrm>
              <a:off x="3061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8" name="AutoShape 14"/>
            <p:cNvSpPr>
              <a:spLocks noChangeArrowheads="1"/>
            </p:cNvSpPr>
            <p:nvPr/>
          </p:nvSpPr>
          <p:spPr bwMode="auto">
            <a:xfrm>
              <a:off x="3142" y="2699"/>
              <a:ext cx="191" cy="197"/>
            </a:xfrm>
            <a:prstGeom prst="flowChartConnector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39" name="Line 15"/>
            <p:cNvSpPr>
              <a:spLocks noChangeShapeType="1"/>
            </p:cNvSpPr>
            <p:nvPr/>
          </p:nvSpPr>
          <p:spPr bwMode="auto">
            <a:xfrm>
              <a:off x="2843" y="2810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lg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40" name="Line 16"/>
            <p:cNvSpPr>
              <a:spLocks noChangeShapeType="1"/>
            </p:cNvSpPr>
            <p:nvPr/>
          </p:nvSpPr>
          <p:spPr bwMode="auto">
            <a:xfrm>
              <a:off x="3333" y="2810"/>
              <a:ext cx="0" cy="422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26641" name="Group 17"/>
            <p:cNvGrpSpPr>
              <a:grpSpLocks/>
            </p:cNvGrpSpPr>
            <p:nvPr/>
          </p:nvGrpSpPr>
          <p:grpSpPr bwMode="auto">
            <a:xfrm>
              <a:off x="3256" y="3228"/>
              <a:ext cx="169" cy="169"/>
              <a:chOff x="306" y="575"/>
              <a:chExt cx="1142" cy="625"/>
            </a:xfrm>
          </p:grpSpPr>
          <p:sp>
            <p:nvSpPr>
              <p:cNvPr id="26642" name="Line 18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3" name="Line 19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4" name="Line 20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5" name="Line 21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6" name="Line 22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7" name="Line 23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48" name="Freeform 24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26649" name="Group 25"/>
            <p:cNvGrpSpPr>
              <a:grpSpLocks/>
            </p:cNvGrpSpPr>
            <p:nvPr/>
          </p:nvGrpSpPr>
          <p:grpSpPr bwMode="auto">
            <a:xfrm rot="-5400000">
              <a:off x="2318" y="1871"/>
              <a:ext cx="174" cy="162"/>
              <a:chOff x="306" y="575"/>
              <a:chExt cx="1142" cy="625"/>
            </a:xfrm>
          </p:grpSpPr>
          <p:sp>
            <p:nvSpPr>
              <p:cNvPr id="26650" name="Line 2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1" name="Line 2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2" name="Line 2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3" name="Line 2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4" name="Line 3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5" name="Line 3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26656" name="Freeform 3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26657" name="Oval 33"/>
            <p:cNvSpPr>
              <a:spLocks noChangeArrowheads="1"/>
            </p:cNvSpPr>
            <p:nvPr/>
          </p:nvSpPr>
          <p:spPr bwMode="auto">
            <a:xfrm>
              <a:off x="3685" y="2755"/>
              <a:ext cx="219" cy="196"/>
            </a:xfrm>
            <a:prstGeom prst="ellipse">
              <a:avLst/>
            </a:prstGeom>
            <a:gradFill rotWithShape="0">
              <a:gsLst>
                <a:gs pos="0">
                  <a:schemeClr val="folHlink">
                    <a:gamma/>
                    <a:shade val="46275"/>
                    <a:invGamma/>
                  </a:schemeClr>
                </a:gs>
                <a:gs pos="50000">
                  <a:schemeClr val="folHlink"/>
                </a:gs>
                <a:gs pos="100000">
                  <a:schemeClr val="folHlink">
                    <a:gamma/>
                    <a:shade val="46275"/>
                    <a:invGamma/>
                  </a:schemeClr>
                </a:gs>
              </a:gsLst>
              <a:lin ang="0" scaled="1"/>
            </a:gra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8" name="Line 34"/>
            <p:cNvSpPr>
              <a:spLocks noChangeShapeType="1"/>
            </p:cNvSpPr>
            <p:nvPr/>
          </p:nvSpPr>
          <p:spPr bwMode="auto">
            <a:xfrm flipH="1">
              <a:off x="3439" y="2863"/>
              <a:ext cx="353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59" name="Line 35"/>
            <p:cNvSpPr>
              <a:spLocks noChangeShapeType="1"/>
            </p:cNvSpPr>
            <p:nvPr/>
          </p:nvSpPr>
          <p:spPr bwMode="auto">
            <a:xfrm>
              <a:off x="3786" y="2757"/>
              <a:ext cx="368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0" name="Line 36"/>
            <p:cNvSpPr>
              <a:spLocks noChangeShapeType="1"/>
            </p:cNvSpPr>
            <p:nvPr/>
          </p:nvSpPr>
          <p:spPr bwMode="auto">
            <a:xfrm>
              <a:off x="3333" y="3401"/>
              <a:ext cx="0" cy="56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1" name="Line 37"/>
            <p:cNvSpPr>
              <a:spLocks noChangeShapeType="1"/>
            </p:cNvSpPr>
            <p:nvPr/>
          </p:nvSpPr>
          <p:spPr bwMode="auto">
            <a:xfrm>
              <a:off x="2897" y="1969"/>
              <a:ext cx="0" cy="307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2" name="Line 38"/>
            <p:cNvSpPr>
              <a:spLocks noChangeShapeType="1"/>
            </p:cNvSpPr>
            <p:nvPr/>
          </p:nvSpPr>
          <p:spPr bwMode="auto">
            <a:xfrm flipH="1">
              <a:off x="2490" y="1969"/>
              <a:ext cx="407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3" name="Line 39"/>
            <p:cNvSpPr>
              <a:spLocks noChangeShapeType="1"/>
            </p:cNvSpPr>
            <p:nvPr/>
          </p:nvSpPr>
          <p:spPr bwMode="auto">
            <a:xfrm flipH="1">
              <a:off x="2137" y="1969"/>
              <a:ext cx="190" cy="0"/>
            </a:xfrm>
            <a:prstGeom prst="line">
              <a:avLst/>
            </a:prstGeom>
            <a:noFill/>
            <a:ln w="38100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4" name="Oval 40"/>
            <p:cNvSpPr>
              <a:spLocks noChangeArrowheads="1"/>
            </p:cNvSpPr>
            <p:nvPr/>
          </p:nvSpPr>
          <p:spPr bwMode="auto">
            <a:xfrm>
              <a:off x="1930" y="2640"/>
              <a:ext cx="360" cy="340"/>
            </a:xfrm>
            <a:prstGeom prst="ellipse">
              <a:avLst/>
            </a:prstGeom>
            <a:solidFill>
              <a:srgbClr val="FFFF99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/>
                <a:t>TC</a:t>
              </a:r>
            </a:p>
          </p:txBody>
        </p:sp>
        <p:sp>
          <p:nvSpPr>
            <p:cNvPr id="26665" name="Text Box 41"/>
            <p:cNvSpPr txBox="1">
              <a:spLocks noChangeArrowheads="1"/>
            </p:cNvSpPr>
            <p:nvPr/>
          </p:nvSpPr>
          <p:spPr bwMode="auto">
            <a:xfrm>
              <a:off x="2279" y="2070"/>
              <a:ext cx="339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v1</a:t>
              </a:r>
            </a:p>
          </p:txBody>
        </p:sp>
        <p:sp>
          <p:nvSpPr>
            <p:cNvPr id="26666" name="Text Box 42"/>
            <p:cNvSpPr txBox="1">
              <a:spLocks noChangeArrowheads="1"/>
            </p:cNvSpPr>
            <p:nvPr/>
          </p:nvSpPr>
          <p:spPr bwMode="auto">
            <a:xfrm>
              <a:off x="3000" y="3197"/>
              <a:ext cx="335" cy="25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v2</a:t>
              </a:r>
            </a:p>
          </p:txBody>
        </p:sp>
        <p:sp>
          <p:nvSpPr>
            <p:cNvPr id="26667" name="Line 43"/>
            <p:cNvSpPr>
              <a:spLocks noChangeShapeType="1"/>
            </p:cNvSpPr>
            <p:nvPr/>
          </p:nvSpPr>
          <p:spPr bwMode="auto">
            <a:xfrm flipV="1">
              <a:off x="2137" y="3574"/>
              <a:ext cx="1634" cy="5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8" name="Line 44"/>
            <p:cNvSpPr>
              <a:spLocks noChangeShapeType="1"/>
            </p:cNvSpPr>
            <p:nvPr/>
          </p:nvSpPr>
          <p:spPr bwMode="auto">
            <a:xfrm flipV="1">
              <a:off x="3773" y="3293"/>
              <a:ext cx="0" cy="286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69" name="Line 45"/>
            <p:cNvSpPr>
              <a:spLocks noChangeShapeType="1"/>
            </p:cNvSpPr>
            <p:nvPr/>
          </p:nvSpPr>
          <p:spPr bwMode="auto">
            <a:xfrm>
              <a:off x="3431" y="3293"/>
              <a:ext cx="342" cy="0"/>
            </a:xfrm>
            <a:prstGeom prst="line">
              <a:avLst/>
            </a:prstGeom>
            <a:noFill/>
            <a:ln w="12700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0" name="Line 46"/>
            <p:cNvSpPr>
              <a:spLocks noChangeShapeType="1"/>
            </p:cNvSpPr>
            <p:nvPr/>
          </p:nvSpPr>
          <p:spPr bwMode="auto">
            <a:xfrm flipV="1">
              <a:off x="2112" y="2976"/>
              <a:ext cx="0" cy="57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1" name="Line 47"/>
            <p:cNvSpPr>
              <a:spLocks noChangeShapeType="1"/>
            </p:cNvSpPr>
            <p:nvPr/>
          </p:nvSpPr>
          <p:spPr bwMode="auto">
            <a:xfrm flipV="1">
              <a:off x="2112" y="2400"/>
              <a:ext cx="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2" name="Oval 48"/>
            <p:cNvSpPr>
              <a:spLocks noChangeArrowheads="1"/>
            </p:cNvSpPr>
            <p:nvPr/>
          </p:nvSpPr>
          <p:spPr bwMode="auto">
            <a:xfrm>
              <a:off x="2483" y="2307"/>
              <a:ext cx="192" cy="192"/>
            </a:xfrm>
            <a:prstGeom prst="ellipse">
              <a:avLst/>
            </a:prstGeom>
            <a:solidFill>
              <a:schemeClr val="accent1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3" name="Line 49"/>
            <p:cNvSpPr>
              <a:spLocks noChangeShapeType="1"/>
            </p:cNvSpPr>
            <p:nvPr/>
          </p:nvSpPr>
          <p:spPr bwMode="auto">
            <a:xfrm>
              <a:off x="2112" y="2400"/>
              <a:ext cx="38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4" name="Line 50"/>
            <p:cNvSpPr>
              <a:spLocks noChangeShapeType="1"/>
            </p:cNvSpPr>
            <p:nvPr/>
          </p:nvSpPr>
          <p:spPr bwMode="auto">
            <a:xfrm>
              <a:off x="2682" y="2412"/>
              <a:ext cx="4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6677" name="Text Box 53"/>
            <p:cNvSpPr txBox="1">
              <a:spLocks noChangeArrowheads="1"/>
            </p:cNvSpPr>
            <p:nvPr/>
          </p:nvSpPr>
          <p:spPr bwMode="auto">
            <a:xfrm>
              <a:off x="2160" y="2928"/>
              <a:ext cx="576" cy="42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Digital</a:t>
              </a:r>
            </a:p>
            <a:p>
              <a:r>
                <a:rPr lang="en-US" sz="1400" b="1"/>
                <a:t>PID</a:t>
              </a:r>
            </a:p>
          </p:txBody>
        </p:sp>
      </p:grpSp>
      <p:sp>
        <p:nvSpPr>
          <p:cNvPr id="26679" name="Rectangle 55"/>
          <p:cNvSpPr>
            <a:spLocks noChangeArrowheads="1"/>
          </p:cNvSpPr>
          <p:nvPr/>
        </p:nvSpPr>
        <p:spPr bwMode="auto">
          <a:xfrm>
            <a:off x="182563" y="4965700"/>
            <a:ext cx="1844675" cy="1479550"/>
          </a:xfrm>
          <a:prstGeom prst="rect">
            <a:avLst/>
          </a:prstGeom>
          <a:noFill/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1" name="Line 57"/>
          <p:cNvSpPr>
            <a:spLocks noChangeShapeType="1"/>
          </p:cNvSpPr>
          <p:nvPr/>
        </p:nvSpPr>
        <p:spPr bwMode="auto">
          <a:xfrm flipV="1">
            <a:off x="2022475" y="5334000"/>
            <a:ext cx="1447800" cy="38100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26682" name="Text Box 58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26683" name="Text Box 59"/>
          <p:cNvSpPr txBox="1">
            <a:spLocks noChangeArrowheads="1"/>
          </p:cNvSpPr>
          <p:nvPr/>
        </p:nvSpPr>
        <p:spPr bwMode="auto">
          <a:xfrm>
            <a:off x="2514600" y="1371600"/>
            <a:ext cx="59436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techniques presented will be applicable for digital sampling and calculation.  Transmission can be electronic or digital.</a:t>
            </a:r>
          </a:p>
          <a:p>
            <a:pPr>
              <a:spcBef>
                <a:spcPct val="50000"/>
              </a:spcBef>
            </a:pPr>
            <a:r>
              <a:rPr lang="en-US" b="1"/>
              <a:t>Periodically, the measurement is sampled and a calculation is performed.</a:t>
            </a: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pic>
        <p:nvPicPr>
          <p:cNvPr id="276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3825"/>
            <a:ext cx="7696200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27660" name="Group 12"/>
          <p:cNvGrpSpPr>
            <a:grpSpLocks/>
          </p:cNvGrpSpPr>
          <p:nvPr/>
        </p:nvGrpSpPr>
        <p:grpSpPr bwMode="auto">
          <a:xfrm>
            <a:off x="457200" y="1447800"/>
            <a:ext cx="892175" cy="1141413"/>
            <a:chOff x="337" y="769"/>
            <a:chExt cx="562" cy="719"/>
          </a:xfrm>
        </p:grpSpPr>
        <p:sp>
          <p:nvSpPr>
            <p:cNvPr id="27661" name="Freeform 13"/>
            <p:cNvSpPr>
              <a:spLocks/>
            </p:cNvSpPr>
            <p:nvPr/>
          </p:nvSpPr>
          <p:spPr bwMode="auto">
            <a:xfrm>
              <a:off x="507" y="769"/>
              <a:ext cx="157" cy="149"/>
            </a:xfrm>
            <a:custGeom>
              <a:avLst/>
              <a:gdLst>
                <a:gd name="T0" fmla="*/ 309 w 628"/>
                <a:gd name="T1" fmla="*/ 0 h 600"/>
                <a:gd name="T2" fmla="*/ 387 w 628"/>
                <a:gd name="T3" fmla="*/ 9 h 600"/>
                <a:gd name="T4" fmla="*/ 426 w 628"/>
                <a:gd name="T5" fmla="*/ 55 h 600"/>
                <a:gd name="T6" fmla="*/ 443 w 628"/>
                <a:gd name="T7" fmla="*/ 146 h 600"/>
                <a:gd name="T8" fmla="*/ 431 w 628"/>
                <a:gd name="T9" fmla="*/ 256 h 600"/>
                <a:gd name="T10" fmla="*/ 401 w 628"/>
                <a:gd name="T11" fmla="*/ 324 h 600"/>
                <a:gd name="T12" fmla="*/ 366 w 628"/>
                <a:gd name="T13" fmla="*/ 412 h 600"/>
                <a:gd name="T14" fmla="*/ 575 w 628"/>
                <a:gd name="T15" fmla="*/ 521 h 600"/>
                <a:gd name="T16" fmla="*/ 628 w 628"/>
                <a:gd name="T17" fmla="*/ 562 h 600"/>
                <a:gd name="T18" fmla="*/ 596 w 628"/>
                <a:gd name="T19" fmla="*/ 600 h 600"/>
                <a:gd name="T20" fmla="*/ 492 w 628"/>
                <a:gd name="T21" fmla="*/ 521 h 600"/>
                <a:gd name="T22" fmla="*/ 334 w 628"/>
                <a:gd name="T23" fmla="*/ 467 h 600"/>
                <a:gd name="T24" fmla="*/ 260 w 628"/>
                <a:gd name="T25" fmla="*/ 535 h 600"/>
                <a:gd name="T26" fmla="*/ 183 w 628"/>
                <a:gd name="T27" fmla="*/ 585 h 600"/>
                <a:gd name="T28" fmla="*/ 116 w 628"/>
                <a:gd name="T29" fmla="*/ 589 h 600"/>
                <a:gd name="T30" fmla="*/ 51 w 628"/>
                <a:gd name="T31" fmla="*/ 585 h 600"/>
                <a:gd name="T32" fmla="*/ 21 w 628"/>
                <a:gd name="T33" fmla="*/ 544 h 600"/>
                <a:gd name="T34" fmla="*/ 0 w 628"/>
                <a:gd name="T35" fmla="*/ 453 h 600"/>
                <a:gd name="T36" fmla="*/ 0 w 628"/>
                <a:gd name="T37" fmla="*/ 352 h 600"/>
                <a:gd name="T38" fmla="*/ 25 w 628"/>
                <a:gd name="T39" fmla="*/ 274 h 600"/>
                <a:gd name="T40" fmla="*/ 113 w 628"/>
                <a:gd name="T41" fmla="*/ 150 h 600"/>
                <a:gd name="T42" fmla="*/ 209 w 628"/>
                <a:gd name="T43" fmla="*/ 69 h 600"/>
                <a:gd name="T44" fmla="*/ 274 w 628"/>
                <a:gd name="T45" fmla="*/ 23 h 600"/>
                <a:gd name="T46" fmla="*/ 334 w 628"/>
                <a:gd name="T47" fmla="*/ 9 h 600"/>
                <a:gd name="T48" fmla="*/ 309 w 628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600">
                  <a:moveTo>
                    <a:pt x="309" y="0"/>
                  </a:moveTo>
                  <a:lnTo>
                    <a:pt x="387" y="9"/>
                  </a:lnTo>
                  <a:lnTo>
                    <a:pt x="426" y="55"/>
                  </a:lnTo>
                  <a:lnTo>
                    <a:pt x="443" y="146"/>
                  </a:lnTo>
                  <a:lnTo>
                    <a:pt x="431" y="256"/>
                  </a:lnTo>
                  <a:lnTo>
                    <a:pt x="401" y="324"/>
                  </a:lnTo>
                  <a:lnTo>
                    <a:pt x="366" y="412"/>
                  </a:lnTo>
                  <a:lnTo>
                    <a:pt x="575" y="521"/>
                  </a:lnTo>
                  <a:lnTo>
                    <a:pt x="628" y="562"/>
                  </a:lnTo>
                  <a:lnTo>
                    <a:pt x="596" y="600"/>
                  </a:lnTo>
                  <a:lnTo>
                    <a:pt x="492" y="521"/>
                  </a:lnTo>
                  <a:lnTo>
                    <a:pt x="334" y="467"/>
                  </a:lnTo>
                  <a:lnTo>
                    <a:pt x="260" y="535"/>
                  </a:lnTo>
                  <a:lnTo>
                    <a:pt x="183" y="585"/>
                  </a:lnTo>
                  <a:lnTo>
                    <a:pt x="116" y="589"/>
                  </a:lnTo>
                  <a:lnTo>
                    <a:pt x="51" y="585"/>
                  </a:lnTo>
                  <a:lnTo>
                    <a:pt x="21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5" y="274"/>
                  </a:lnTo>
                  <a:lnTo>
                    <a:pt x="113" y="150"/>
                  </a:lnTo>
                  <a:lnTo>
                    <a:pt x="209" y="69"/>
                  </a:lnTo>
                  <a:lnTo>
                    <a:pt x="274" y="23"/>
                  </a:lnTo>
                  <a:lnTo>
                    <a:pt x="334" y="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2" name="Freeform 14"/>
            <p:cNvSpPr>
              <a:spLocks/>
            </p:cNvSpPr>
            <p:nvPr/>
          </p:nvSpPr>
          <p:spPr bwMode="auto">
            <a:xfrm rot="-980437">
              <a:off x="576" y="912"/>
              <a:ext cx="323" cy="131"/>
            </a:xfrm>
            <a:custGeom>
              <a:avLst/>
              <a:gdLst>
                <a:gd name="T0" fmla="*/ 14 w 1294"/>
                <a:gd name="T1" fmla="*/ 0 h 523"/>
                <a:gd name="T2" fmla="*/ 135 w 1294"/>
                <a:gd name="T3" fmla="*/ 15 h 523"/>
                <a:gd name="T4" fmla="*/ 357 w 1294"/>
                <a:gd name="T5" fmla="*/ 106 h 523"/>
                <a:gd name="T6" fmla="*/ 549 w 1294"/>
                <a:gd name="T7" fmla="*/ 180 h 523"/>
                <a:gd name="T8" fmla="*/ 763 w 1294"/>
                <a:gd name="T9" fmla="*/ 244 h 523"/>
                <a:gd name="T10" fmla="*/ 916 w 1294"/>
                <a:gd name="T11" fmla="*/ 312 h 523"/>
                <a:gd name="T12" fmla="*/ 1125 w 1294"/>
                <a:gd name="T13" fmla="*/ 386 h 523"/>
                <a:gd name="T14" fmla="*/ 1294 w 1294"/>
                <a:gd name="T15" fmla="*/ 454 h 523"/>
                <a:gd name="T16" fmla="*/ 1285 w 1294"/>
                <a:gd name="T17" fmla="*/ 481 h 523"/>
                <a:gd name="T18" fmla="*/ 1234 w 1294"/>
                <a:gd name="T19" fmla="*/ 495 h 523"/>
                <a:gd name="T20" fmla="*/ 1085 w 1294"/>
                <a:gd name="T21" fmla="*/ 422 h 523"/>
                <a:gd name="T22" fmla="*/ 1076 w 1294"/>
                <a:gd name="T23" fmla="*/ 468 h 523"/>
                <a:gd name="T24" fmla="*/ 1037 w 1294"/>
                <a:gd name="T25" fmla="*/ 509 h 523"/>
                <a:gd name="T26" fmla="*/ 981 w 1294"/>
                <a:gd name="T27" fmla="*/ 523 h 523"/>
                <a:gd name="T28" fmla="*/ 919 w 1294"/>
                <a:gd name="T29" fmla="*/ 490 h 523"/>
                <a:gd name="T30" fmla="*/ 876 w 1294"/>
                <a:gd name="T31" fmla="*/ 449 h 523"/>
                <a:gd name="T32" fmla="*/ 881 w 1294"/>
                <a:gd name="T33" fmla="*/ 386 h 523"/>
                <a:gd name="T34" fmla="*/ 893 w 1294"/>
                <a:gd name="T35" fmla="*/ 354 h 523"/>
                <a:gd name="T36" fmla="*/ 749 w 1294"/>
                <a:gd name="T37" fmla="*/ 289 h 523"/>
                <a:gd name="T38" fmla="*/ 680 w 1294"/>
                <a:gd name="T39" fmla="*/ 275 h 523"/>
                <a:gd name="T40" fmla="*/ 549 w 1294"/>
                <a:gd name="T41" fmla="*/ 248 h 523"/>
                <a:gd name="T42" fmla="*/ 371 w 1294"/>
                <a:gd name="T43" fmla="*/ 189 h 523"/>
                <a:gd name="T44" fmla="*/ 227 w 1294"/>
                <a:gd name="T45" fmla="*/ 124 h 523"/>
                <a:gd name="T46" fmla="*/ 123 w 1294"/>
                <a:gd name="T47" fmla="*/ 97 h 523"/>
                <a:gd name="T48" fmla="*/ 14 w 1294"/>
                <a:gd name="T49" fmla="*/ 106 h 523"/>
                <a:gd name="T50" fmla="*/ 0 w 1294"/>
                <a:gd name="T51" fmla="*/ 38 h 523"/>
                <a:gd name="T52" fmla="*/ 44 w 1294"/>
                <a:gd name="T53" fmla="*/ 0 h 523"/>
                <a:gd name="T54" fmla="*/ 70 w 1294"/>
                <a:gd name="T55" fmla="*/ 0 h 523"/>
                <a:gd name="T56" fmla="*/ 14 w 129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4" h="523">
                  <a:moveTo>
                    <a:pt x="14" y="0"/>
                  </a:moveTo>
                  <a:lnTo>
                    <a:pt x="135" y="15"/>
                  </a:lnTo>
                  <a:lnTo>
                    <a:pt x="357" y="106"/>
                  </a:lnTo>
                  <a:lnTo>
                    <a:pt x="549" y="180"/>
                  </a:lnTo>
                  <a:lnTo>
                    <a:pt x="763" y="244"/>
                  </a:lnTo>
                  <a:lnTo>
                    <a:pt x="916" y="312"/>
                  </a:lnTo>
                  <a:lnTo>
                    <a:pt x="1125" y="386"/>
                  </a:lnTo>
                  <a:lnTo>
                    <a:pt x="1294" y="454"/>
                  </a:lnTo>
                  <a:lnTo>
                    <a:pt x="1285" y="481"/>
                  </a:lnTo>
                  <a:lnTo>
                    <a:pt x="1234" y="495"/>
                  </a:lnTo>
                  <a:lnTo>
                    <a:pt x="1085" y="422"/>
                  </a:lnTo>
                  <a:lnTo>
                    <a:pt x="1076" y="468"/>
                  </a:lnTo>
                  <a:lnTo>
                    <a:pt x="1037" y="509"/>
                  </a:lnTo>
                  <a:lnTo>
                    <a:pt x="981" y="523"/>
                  </a:lnTo>
                  <a:lnTo>
                    <a:pt x="919" y="490"/>
                  </a:lnTo>
                  <a:lnTo>
                    <a:pt x="876" y="449"/>
                  </a:lnTo>
                  <a:lnTo>
                    <a:pt x="881" y="386"/>
                  </a:lnTo>
                  <a:lnTo>
                    <a:pt x="893" y="354"/>
                  </a:lnTo>
                  <a:lnTo>
                    <a:pt x="749" y="289"/>
                  </a:lnTo>
                  <a:lnTo>
                    <a:pt x="680" y="275"/>
                  </a:lnTo>
                  <a:lnTo>
                    <a:pt x="549" y="248"/>
                  </a:lnTo>
                  <a:lnTo>
                    <a:pt x="371" y="189"/>
                  </a:lnTo>
                  <a:lnTo>
                    <a:pt x="227" y="124"/>
                  </a:lnTo>
                  <a:lnTo>
                    <a:pt x="123" y="97"/>
                  </a:lnTo>
                  <a:lnTo>
                    <a:pt x="14" y="106"/>
                  </a:lnTo>
                  <a:lnTo>
                    <a:pt x="0" y="38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3" name="Freeform 15"/>
            <p:cNvSpPr>
              <a:spLocks/>
            </p:cNvSpPr>
            <p:nvPr/>
          </p:nvSpPr>
          <p:spPr bwMode="auto">
            <a:xfrm>
              <a:off x="458" y="944"/>
              <a:ext cx="107" cy="280"/>
            </a:xfrm>
            <a:custGeom>
              <a:avLst/>
              <a:gdLst>
                <a:gd name="T0" fmla="*/ 243 w 425"/>
                <a:gd name="T1" fmla="*/ 0 h 1121"/>
                <a:gd name="T2" fmla="*/ 299 w 425"/>
                <a:gd name="T3" fmla="*/ 0 h 1121"/>
                <a:gd name="T4" fmla="*/ 348 w 425"/>
                <a:gd name="T5" fmla="*/ 23 h 1121"/>
                <a:gd name="T6" fmla="*/ 399 w 425"/>
                <a:gd name="T7" fmla="*/ 92 h 1121"/>
                <a:gd name="T8" fmla="*/ 417 w 425"/>
                <a:gd name="T9" fmla="*/ 179 h 1121"/>
                <a:gd name="T10" fmla="*/ 425 w 425"/>
                <a:gd name="T11" fmla="*/ 393 h 1121"/>
                <a:gd name="T12" fmla="*/ 413 w 425"/>
                <a:gd name="T13" fmla="*/ 577 h 1121"/>
                <a:gd name="T14" fmla="*/ 373 w 425"/>
                <a:gd name="T15" fmla="*/ 764 h 1121"/>
                <a:gd name="T16" fmla="*/ 321 w 425"/>
                <a:gd name="T17" fmla="*/ 957 h 1121"/>
                <a:gd name="T18" fmla="*/ 260 w 425"/>
                <a:gd name="T19" fmla="*/ 1071 h 1121"/>
                <a:gd name="T20" fmla="*/ 182 w 425"/>
                <a:gd name="T21" fmla="*/ 1121 h 1121"/>
                <a:gd name="T22" fmla="*/ 117 w 425"/>
                <a:gd name="T23" fmla="*/ 1121 h 1121"/>
                <a:gd name="T24" fmla="*/ 38 w 425"/>
                <a:gd name="T25" fmla="*/ 1071 h 1121"/>
                <a:gd name="T26" fmla="*/ 8 w 425"/>
                <a:gd name="T27" fmla="*/ 997 h 1121"/>
                <a:gd name="T28" fmla="*/ 0 w 425"/>
                <a:gd name="T29" fmla="*/ 866 h 1121"/>
                <a:gd name="T30" fmla="*/ 8 w 425"/>
                <a:gd name="T31" fmla="*/ 701 h 1121"/>
                <a:gd name="T32" fmla="*/ 47 w 425"/>
                <a:gd name="T33" fmla="*/ 495 h 1121"/>
                <a:gd name="T34" fmla="*/ 100 w 425"/>
                <a:gd name="T35" fmla="*/ 242 h 1121"/>
                <a:gd name="T36" fmla="*/ 165 w 425"/>
                <a:gd name="T37" fmla="*/ 50 h 1121"/>
                <a:gd name="T38" fmla="*/ 204 w 425"/>
                <a:gd name="T39" fmla="*/ 23 h 1121"/>
                <a:gd name="T40" fmla="*/ 243 w 425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121">
                  <a:moveTo>
                    <a:pt x="243" y="0"/>
                  </a:moveTo>
                  <a:lnTo>
                    <a:pt x="299" y="0"/>
                  </a:lnTo>
                  <a:lnTo>
                    <a:pt x="348" y="23"/>
                  </a:lnTo>
                  <a:lnTo>
                    <a:pt x="399" y="92"/>
                  </a:lnTo>
                  <a:lnTo>
                    <a:pt x="417" y="179"/>
                  </a:lnTo>
                  <a:lnTo>
                    <a:pt x="425" y="393"/>
                  </a:lnTo>
                  <a:lnTo>
                    <a:pt x="413" y="577"/>
                  </a:lnTo>
                  <a:lnTo>
                    <a:pt x="373" y="764"/>
                  </a:lnTo>
                  <a:lnTo>
                    <a:pt x="321" y="957"/>
                  </a:lnTo>
                  <a:lnTo>
                    <a:pt x="260" y="1071"/>
                  </a:lnTo>
                  <a:lnTo>
                    <a:pt x="182" y="1121"/>
                  </a:lnTo>
                  <a:lnTo>
                    <a:pt x="117" y="1121"/>
                  </a:lnTo>
                  <a:lnTo>
                    <a:pt x="38" y="1071"/>
                  </a:lnTo>
                  <a:lnTo>
                    <a:pt x="8" y="997"/>
                  </a:lnTo>
                  <a:lnTo>
                    <a:pt x="0" y="866"/>
                  </a:lnTo>
                  <a:lnTo>
                    <a:pt x="8" y="701"/>
                  </a:lnTo>
                  <a:lnTo>
                    <a:pt x="47" y="495"/>
                  </a:lnTo>
                  <a:lnTo>
                    <a:pt x="100" y="242"/>
                  </a:lnTo>
                  <a:lnTo>
                    <a:pt x="165" y="50"/>
                  </a:lnTo>
                  <a:lnTo>
                    <a:pt x="204" y="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4" name="Freeform 16"/>
            <p:cNvSpPr>
              <a:spLocks/>
            </p:cNvSpPr>
            <p:nvPr/>
          </p:nvSpPr>
          <p:spPr bwMode="auto">
            <a:xfrm>
              <a:off x="347" y="929"/>
              <a:ext cx="150" cy="257"/>
            </a:xfrm>
            <a:custGeom>
              <a:avLst/>
              <a:gdLst>
                <a:gd name="T0" fmla="*/ 457 w 602"/>
                <a:gd name="T1" fmla="*/ 41 h 1029"/>
                <a:gd name="T2" fmla="*/ 523 w 602"/>
                <a:gd name="T3" fmla="*/ 0 h 1029"/>
                <a:gd name="T4" fmla="*/ 571 w 602"/>
                <a:gd name="T5" fmla="*/ 0 h 1029"/>
                <a:gd name="T6" fmla="*/ 602 w 602"/>
                <a:gd name="T7" fmla="*/ 32 h 1029"/>
                <a:gd name="T8" fmla="*/ 585 w 602"/>
                <a:gd name="T9" fmla="*/ 95 h 1029"/>
                <a:gd name="T10" fmla="*/ 544 w 602"/>
                <a:gd name="T11" fmla="*/ 136 h 1029"/>
                <a:gd name="T12" fmla="*/ 471 w 602"/>
                <a:gd name="T13" fmla="*/ 177 h 1029"/>
                <a:gd name="T14" fmla="*/ 327 w 602"/>
                <a:gd name="T15" fmla="*/ 238 h 1029"/>
                <a:gd name="T16" fmla="*/ 144 w 602"/>
                <a:gd name="T17" fmla="*/ 342 h 1029"/>
                <a:gd name="T18" fmla="*/ 73 w 602"/>
                <a:gd name="T19" fmla="*/ 347 h 1029"/>
                <a:gd name="T20" fmla="*/ 112 w 602"/>
                <a:gd name="T21" fmla="*/ 443 h 1029"/>
                <a:gd name="T22" fmla="*/ 191 w 602"/>
                <a:gd name="T23" fmla="*/ 548 h 1029"/>
                <a:gd name="T24" fmla="*/ 256 w 602"/>
                <a:gd name="T25" fmla="*/ 677 h 1029"/>
                <a:gd name="T26" fmla="*/ 283 w 602"/>
                <a:gd name="T27" fmla="*/ 809 h 1029"/>
                <a:gd name="T28" fmla="*/ 270 w 602"/>
                <a:gd name="T29" fmla="*/ 851 h 1029"/>
                <a:gd name="T30" fmla="*/ 230 w 602"/>
                <a:gd name="T31" fmla="*/ 878 h 1029"/>
                <a:gd name="T32" fmla="*/ 177 w 602"/>
                <a:gd name="T33" fmla="*/ 896 h 1029"/>
                <a:gd name="T34" fmla="*/ 126 w 602"/>
                <a:gd name="T35" fmla="*/ 937 h 1029"/>
                <a:gd name="T36" fmla="*/ 104 w 602"/>
                <a:gd name="T37" fmla="*/ 978 h 1029"/>
                <a:gd name="T38" fmla="*/ 91 w 602"/>
                <a:gd name="T39" fmla="*/ 1029 h 1029"/>
                <a:gd name="T40" fmla="*/ 51 w 602"/>
                <a:gd name="T41" fmla="*/ 1029 h 1029"/>
                <a:gd name="T42" fmla="*/ 38 w 602"/>
                <a:gd name="T43" fmla="*/ 992 h 1029"/>
                <a:gd name="T44" fmla="*/ 65 w 602"/>
                <a:gd name="T45" fmla="*/ 932 h 1029"/>
                <a:gd name="T46" fmla="*/ 139 w 602"/>
                <a:gd name="T47" fmla="*/ 892 h 1029"/>
                <a:gd name="T48" fmla="*/ 182 w 602"/>
                <a:gd name="T49" fmla="*/ 851 h 1029"/>
                <a:gd name="T50" fmla="*/ 221 w 602"/>
                <a:gd name="T51" fmla="*/ 828 h 1029"/>
                <a:gd name="T52" fmla="*/ 235 w 602"/>
                <a:gd name="T53" fmla="*/ 786 h 1029"/>
                <a:gd name="T54" fmla="*/ 218 w 602"/>
                <a:gd name="T55" fmla="*/ 677 h 1029"/>
                <a:gd name="T56" fmla="*/ 156 w 602"/>
                <a:gd name="T57" fmla="*/ 594 h 1029"/>
                <a:gd name="T58" fmla="*/ 104 w 602"/>
                <a:gd name="T59" fmla="*/ 521 h 1029"/>
                <a:gd name="T60" fmla="*/ 38 w 602"/>
                <a:gd name="T61" fmla="*/ 439 h 1029"/>
                <a:gd name="T62" fmla="*/ 0 w 602"/>
                <a:gd name="T63" fmla="*/ 360 h 1029"/>
                <a:gd name="T64" fmla="*/ 0 w 602"/>
                <a:gd name="T65" fmla="*/ 315 h 1029"/>
                <a:gd name="T66" fmla="*/ 33 w 602"/>
                <a:gd name="T67" fmla="*/ 292 h 1029"/>
                <a:gd name="T68" fmla="*/ 169 w 602"/>
                <a:gd name="T69" fmla="*/ 210 h 1029"/>
                <a:gd name="T70" fmla="*/ 300 w 602"/>
                <a:gd name="T71" fmla="*/ 136 h 1029"/>
                <a:gd name="T72" fmla="*/ 432 w 602"/>
                <a:gd name="T73" fmla="*/ 68 h 1029"/>
                <a:gd name="T74" fmla="*/ 457 w 60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1029">
                  <a:moveTo>
                    <a:pt x="457" y="41"/>
                  </a:moveTo>
                  <a:lnTo>
                    <a:pt x="523" y="0"/>
                  </a:lnTo>
                  <a:lnTo>
                    <a:pt x="571" y="0"/>
                  </a:lnTo>
                  <a:lnTo>
                    <a:pt x="602" y="32"/>
                  </a:lnTo>
                  <a:lnTo>
                    <a:pt x="585" y="95"/>
                  </a:lnTo>
                  <a:lnTo>
                    <a:pt x="544" y="136"/>
                  </a:lnTo>
                  <a:lnTo>
                    <a:pt x="471" y="177"/>
                  </a:lnTo>
                  <a:lnTo>
                    <a:pt x="327" y="238"/>
                  </a:lnTo>
                  <a:lnTo>
                    <a:pt x="144" y="342"/>
                  </a:lnTo>
                  <a:lnTo>
                    <a:pt x="73" y="347"/>
                  </a:lnTo>
                  <a:lnTo>
                    <a:pt x="112" y="443"/>
                  </a:lnTo>
                  <a:lnTo>
                    <a:pt x="191" y="548"/>
                  </a:lnTo>
                  <a:lnTo>
                    <a:pt x="256" y="677"/>
                  </a:lnTo>
                  <a:lnTo>
                    <a:pt x="283" y="809"/>
                  </a:lnTo>
                  <a:lnTo>
                    <a:pt x="270" y="851"/>
                  </a:lnTo>
                  <a:lnTo>
                    <a:pt x="230" y="878"/>
                  </a:lnTo>
                  <a:lnTo>
                    <a:pt x="177" y="896"/>
                  </a:lnTo>
                  <a:lnTo>
                    <a:pt x="126" y="937"/>
                  </a:lnTo>
                  <a:lnTo>
                    <a:pt x="104" y="978"/>
                  </a:lnTo>
                  <a:lnTo>
                    <a:pt x="91" y="1029"/>
                  </a:lnTo>
                  <a:lnTo>
                    <a:pt x="51" y="1029"/>
                  </a:lnTo>
                  <a:lnTo>
                    <a:pt x="38" y="992"/>
                  </a:lnTo>
                  <a:lnTo>
                    <a:pt x="65" y="932"/>
                  </a:lnTo>
                  <a:lnTo>
                    <a:pt x="139" y="892"/>
                  </a:lnTo>
                  <a:lnTo>
                    <a:pt x="182" y="851"/>
                  </a:lnTo>
                  <a:lnTo>
                    <a:pt x="221" y="828"/>
                  </a:lnTo>
                  <a:lnTo>
                    <a:pt x="235" y="786"/>
                  </a:lnTo>
                  <a:lnTo>
                    <a:pt x="218" y="677"/>
                  </a:lnTo>
                  <a:lnTo>
                    <a:pt x="156" y="594"/>
                  </a:lnTo>
                  <a:lnTo>
                    <a:pt x="104" y="521"/>
                  </a:lnTo>
                  <a:lnTo>
                    <a:pt x="38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33" y="292"/>
                  </a:lnTo>
                  <a:lnTo>
                    <a:pt x="169" y="210"/>
                  </a:lnTo>
                  <a:lnTo>
                    <a:pt x="300" y="136"/>
                  </a:lnTo>
                  <a:lnTo>
                    <a:pt x="432" y="68"/>
                  </a:lnTo>
                  <a:lnTo>
                    <a:pt x="45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5" name="Freeform 17"/>
            <p:cNvSpPr>
              <a:spLocks/>
            </p:cNvSpPr>
            <p:nvPr/>
          </p:nvSpPr>
          <p:spPr bwMode="auto">
            <a:xfrm>
              <a:off x="491" y="1199"/>
              <a:ext cx="100" cy="280"/>
            </a:xfrm>
            <a:custGeom>
              <a:avLst/>
              <a:gdLst>
                <a:gd name="T0" fmla="*/ 74 w 401"/>
                <a:gd name="T1" fmla="*/ 129 h 1117"/>
                <a:gd name="T2" fmla="*/ 21 w 401"/>
                <a:gd name="T3" fmla="*/ 55 h 1117"/>
                <a:gd name="T4" fmla="*/ 39 w 401"/>
                <a:gd name="T5" fmla="*/ 0 h 1117"/>
                <a:gd name="T6" fmla="*/ 91 w 401"/>
                <a:gd name="T7" fmla="*/ 0 h 1117"/>
                <a:gd name="T8" fmla="*/ 153 w 401"/>
                <a:gd name="T9" fmla="*/ 60 h 1117"/>
                <a:gd name="T10" fmla="*/ 230 w 401"/>
                <a:gd name="T11" fmla="*/ 184 h 1117"/>
                <a:gd name="T12" fmla="*/ 274 w 401"/>
                <a:gd name="T13" fmla="*/ 303 h 1117"/>
                <a:gd name="T14" fmla="*/ 313 w 401"/>
                <a:gd name="T15" fmla="*/ 417 h 1117"/>
                <a:gd name="T16" fmla="*/ 327 w 401"/>
                <a:gd name="T17" fmla="*/ 523 h 1117"/>
                <a:gd name="T18" fmla="*/ 322 w 401"/>
                <a:gd name="T19" fmla="*/ 577 h 1117"/>
                <a:gd name="T20" fmla="*/ 283 w 401"/>
                <a:gd name="T21" fmla="*/ 645 h 1117"/>
                <a:gd name="T22" fmla="*/ 218 w 401"/>
                <a:gd name="T23" fmla="*/ 829 h 1117"/>
                <a:gd name="T24" fmla="*/ 144 w 401"/>
                <a:gd name="T25" fmla="*/ 934 h 1117"/>
                <a:gd name="T26" fmla="*/ 126 w 401"/>
                <a:gd name="T27" fmla="*/ 980 h 1117"/>
                <a:gd name="T28" fmla="*/ 196 w 401"/>
                <a:gd name="T29" fmla="*/ 989 h 1117"/>
                <a:gd name="T30" fmla="*/ 288 w 401"/>
                <a:gd name="T31" fmla="*/ 989 h 1117"/>
                <a:gd name="T32" fmla="*/ 401 w 401"/>
                <a:gd name="T33" fmla="*/ 1031 h 1117"/>
                <a:gd name="T34" fmla="*/ 392 w 401"/>
                <a:gd name="T35" fmla="*/ 1063 h 1117"/>
                <a:gd name="T36" fmla="*/ 374 w 401"/>
                <a:gd name="T37" fmla="*/ 1099 h 1117"/>
                <a:gd name="T38" fmla="*/ 339 w 401"/>
                <a:gd name="T39" fmla="*/ 1117 h 1117"/>
                <a:gd name="T40" fmla="*/ 270 w 401"/>
                <a:gd name="T41" fmla="*/ 1090 h 1117"/>
                <a:gd name="T42" fmla="*/ 196 w 401"/>
                <a:gd name="T43" fmla="*/ 1049 h 1117"/>
                <a:gd name="T44" fmla="*/ 91 w 401"/>
                <a:gd name="T45" fmla="*/ 1045 h 1117"/>
                <a:gd name="T46" fmla="*/ 26 w 401"/>
                <a:gd name="T47" fmla="*/ 1058 h 1117"/>
                <a:gd name="T48" fmla="*/ 0 w 401"/>
                <a:gd name="T49" fmla="*/ 1036 h 1117"/>
                <a:gd name="T50" fmla="*/ 0 w 401"/>
                <a:gd name="T51" fmla="*/ 1003 h 1117"/>
                <a:gd name="T52" fmla="*/ 35 w 401"/>
                <a:gd name="T53" fmla="*/ 966 h 1117"/>
                <a:gd name="T54" fmla="*/ 91 w 401"/>
                <a:gd name="T55" fmla="*/ 907 h 1117"/>
                <a:gd name="T56" fmla="*/ 191 w 401"/>
                <a:gd name="T57" fmla="*/ 756 h 1117"/>
                <a:gd name="T58" fmla="*/ 235 w 401"/>
                <a:gd name="T59" fmla="*/ 623 h 1117"/>
                <a:gd name="T60" fmla="*/ 248 w 401"/>
                <a:gd name="T61" fmla="*/ 495 h 1117"/>
                <a:gd name="T62" fmla="*/ 244 w 401"/>
                <a:gd name="T63" fmla="*/ 426 h 1117"/>
                <a:gd name="T64" fmla="*/ 209 w 401"/>
                <a:gd name="T65" fmla="*/ 303 h 1117"/>
                <a:gd name="T66" fmla="*/ 118 w 401"/>
                <a:gd name="T67" fmla="*/ 170 h 1117"/>
                <a:gd name="T68" fmla="*/ 52 w 401"/>
                <a:gd name="T69" fmla="*/ 102 h 1117"/>
                <a:gd name="T70" fmla="*/ 74 w 401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1117">
                  <a:moveTo>
                    <a:pt x="74" y="129"/>
                  </a:moveTo>
                  <a:lnTo>
                    <a:pt x="21" y="55"/>
                  </a:lnTo>
                  <a:lnTo>
                    <a:pt x="39" y="0"/>
                  </a:lnTo>
                  <a:lnTo>
                    <a:pt x="91" y="0"/>
                  </a:lnTo>
                  <a:lnTo>
                    <a:pt x="153" y="60"/>
                  </a:lnTo>
                  <a:lnTo>
                    <a:pt x="230" y="184"/>
                  </a:lnTo>
                  <a:lnTo>
                    <a:pt x="274" y="303"/>
                  </a:lnTo>
                  <a:lnTo>
                    <a:pt x="313" y="417"/>
                  </a:lnTo>
                  <a:lnTo>
                    <a:pt x="327" y="523"/>
                  </a:lnTo>
                  <a:lnTo>
                    <a:pt x="322" y="577"/>
                  </a:lnTo>
                  <a:lnTo>
                    <a:pt x="283" y="645"/>
                  </a:lnTo>
                  <a:lnTo>
                    <a:pt x="218" y="829"/>
                  </a:lnTo>
                  <a:lnTo>
                    <a:pt x="144" y="934"/>
                  </a:lnTo>
                  <a:lnTo>
                    <a:pt x="126" y="980"/>
                  </a:lnTo>
                  <a:lnTo>
                    <a:pt x="196" y="989"/>
                  </a:lnTo>
                  <a:lnTo>
                    <a:pt x="288" y="989"/>
                  </a:lnTo>
                  <a:lnTo>
                    <a:pt x="401" y="1031"/>
                  </a:lnTo>
                  <a:lnTo>
                    <a:pt x="392" y="1063"/>
                  </a:lnTo>
                  <a:lnTo>
                    <a:pt x="374" y="1099"/>
                  </a:lnTo>
                  <a:lnTo>
                    <a:pt x="339" y="1117"/>
                  </a:lnTo>
                  <a:lnTo>
                    <a:pt x="270" y="1090"/>
                  </a:lnTo>
                  <a:lnTo>
                    <a:pt x="196" y="1049"/>
                  </a:lnTo>
                  <a:lnTo>
                    <a:pt x="91" y="1045"/>
                  </a:lnTo>
                  <a:lnTo>
                    <a:pt x="26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35" y="966"/>
                  </a:lnTo>
                  <a:lnTo>
                    <a:pt x="91" y="907"/>
                  </a:lnTo>
                  <a:lnTo>
                    <a:pt x="191" y="756"/>
                  </a:lnTo>
                  <a:lnTo>
                    <a:pt x="235" y="623"/>
                  </a:lnTo>
                  <a:lnTo>
                    <a:pt x="248" y="495"/>
                  </a:lnTo>
                  <a:lnTo>
                    <a:pt x="244" y="426"/>
                  </a:lnTo>
                  <a:lnTo>
                    <a:pt x="209" y="303"/>
                  </a:lnTo>
                  <a:lnTo>
                    <a:pt x="118" y="170"/>
                  </a:lnTo>
                  <a:lnTo>
                    <a:pt x="52" y="102"/>
                  </a:lnTo>
                  <a:lnTo>
                    <a:pt x="7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66" name="Freeform 18"/>
            <p:cNvSpPr>
              <a:spLocks/>
            </p:cNvSpPr>
            <p:nvPr/>
          </p:nvSpPr>
          <p:spPr bwMode="auto">
            <a:xfrm>
              <a:off x="337" y="1181"/>
              <a:ext cx="147" cy="307"/>
            </a:xfrm>
            <a:custGeom>
              <a:avLst/>
              <a:gdLst>
                <a:gd name="T0" fmla="*/ 344 w 588"/>
                <a:gd name="T1" fmla="*/ 215 h 1231"/>
                <a:gd name="T2" fmla="*/ 430 w 588"/>
                <a:gd name="T3" fmla="*/ 96 h 1231"/>
                <a:gd name="T4" fmla="*/ 509 w 588"/>
                <a:gd name="T5" fmla="*/ 0 h 1231"/>
                <a:gd name="T6" fmla="*/ 562 w 588"/>
                <a:gd name="T7" fmla="*/ 10 h 1231"/>
                <a:gd name="T8" fmla="*/ 588 w 588"/>
                <a:gd name="T9" fmla="*/ 50 h 1231"/>
                <a:gd name="T10" fmla="*/ 588 w 588"/>
                <a:gd name="T11" fmla="*/ 124 h 1231"/>
                <a:gd name="T12" fmla="*/ 539 w 588"/>
                <a:gd name="T13" fmla="*/ 165 h 1231"/>
                <a:gd name="T14" fmla="*/ 457 w 588"/>
                <a:gd name="T15" fmla="*/ 220 h 1231"/>
                <a:gd name="T16" fmla="*/ 392 w 588"/>
                <a:gd name="T17" fmla="*/ 288 h 1231"/>
                <a:gd name="T18" fmla="*/ 318 w 588"/>
                <a:gd name="T19" fmla="*/ 380 h 1231"/>
                <a:gd name="T20" fmla="*/ 288 w 588"/>
                <a:gd name="T21" fmla="*/ 449 h 1231"/>
                <a:gd name="T22" fmla="*/ 253 w 588"/>
                <a:gd name="T23" fmla="*/ 532 h 1231"/>
                <a:gd name="T24" fmla="*/ 235 w 588"/>
                <a:gd name="T25" fmla="*/ 641 h 1231"/>
                <a:gd name="T26" fmla="*/ 235 w 588"/>
                <a:gd name="T27" fmla="*/ 742 h 1231"/>
                <a:gd name="T28" fmla="*/ 253 w 588"/>
                <a:gd name="T29" fmla="*/ 865 h 1231"/>
                <a:gd name="T30" fmla="*/ 300 w 588"/>
                <a:gd name="T31" fmla="*/ 984 h 1231"/>
                <a:gd name="T32" fmla="*/ 339 w 588"/>
                <a:gd name="T33" fmla="*/ 1053 h 1231"/>
                <a:gd name="T34" fmla="*/ 365 w 588"/>
                <a:gd name="T35" fmla="*/ 1098 h 1231"/>
                <a:gd name="T36" fmla="*/ 365 w 588"/>
                <a:gd name="T37" fmla="*/ 1136 h 1231"/>
                <a:gd name="T38" fmla="*/ 339 w 588"/>
                <a:gd name="T39" fmla="*/ 1149 h 1231"/>
                <a:gd name="T40" fmla="*/ 279 w 588"/>
                <a:gd name="T41" fmla="*/ 1149 h 1231"/>
                <a:gd name="T42" fmla="*/ 182 w 588"/>
                <a:gd name="T43" fmla="*/ 1167 h 1231"/>
                <a:gd name="T44" fmla="*/ 108 w 588"/>
                <a:gd name="T45" fmla="*/ 1195 h 1231"/>
                <a:gd name="T46" fmla="*/ 65 w 588"/>
                <a:gd name="T47" fmla="*/ 1231 h 1231"/>
                <a:gd name="T48" fmla="*/ 26 w 588"/>
                <a:gd name="T49" fmla="*/ 1217 h 1231"/>
                <a:gd name="T50" fmla="*/ 0 w 588"/>
                <a:gd name="T51" fmla="*/ 1167 h 1231"/>
                <a:gd name="T52" fmla="*/ 3 w 588"/>
                <a:gd name="T53" fmla="*/ 1125 h 1231"/>
                <a:gd name="T54" fmla="*/ 77 w 588"/>
                <a:gd name="T55" fmla="*/ 1094 h 1231"/>
                <a:gd name="T56" fmla="*/ 195 w 588"/>
                <a:gd name="T57" fmla="*/ 1084 h 1231"/>
                <a:gd name="T58" fmla="*/ 304 w 588"/>
                <a:gd name="T59" fmla="*/ 1084 h 1231"/>
                <a:gd name="T60" fmla="*/ 261 w 588"/>
                <a:gd name="T61" fmla="*/ 1030 h 1231"/>
                <a:gd name="T62" fmla="*/ 239 w 588"/>
                <a:gd name="T63" fmla="*/ 962 h 1231"/>
                <a:gd name="T64" fmla="*/ 209 w 588"/>
                <a:gd name="T65" fmla="*/ 865 h 1231"/>
                <a:gd name="T66" fmla="*/ 174 w 588"/>
                <a:gd name="T67" fmla="*/ 765 h 1231"/>
                <a:gd name="T68" fmla="*/ 174 w 588"/>
                <a:gd name="T69" fmla="*/ 645 h 1231"/>
                <a:gd name="T70" fmla="*/ 182 w 588"/>
                <a:gd name="T71" fmla="*/ 532 h 1231"/>
                <a:gd name="T72" fmla="*/ 221 w 588"/>
                <a:gd name="T73" fmla="*/ 426 h 1231"/>
                <a:gd name="T74" fmla="*/ 291 w 588"/>
                <a:gd name="T75" fmla="*/ 288 h 1231"/>
                <a:gd name="T76" fmla="*/ 344 w 588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8" h="1231">
                  <a:moveTo>
                    <a:pt x="344" y="215"/>
                  </a:moveTo>
                  <a:lnTo>
                    <a:pt x="430" y="96"/>
                  </a:lnTo>
                  <a:lnTo>
                    <a:pt x="509" y="0"/>
                  </a:lnTo>
                  <a:lnTo>
                    <a:pt x="562" y="10"/>
                  </a:lnTo>
                  <a:lnTo>
                    <a:pt x="588" y="50"/>
                  </a:lnTo>
                  <a:lnTo>
                    <a:pt x="588" y="124"/>
                  </a:lnTo>
                  <a:lnTo>
                    <a:pt x="539" y="165"/>
                  </a:lnTo>
                  <a:lnTo>
                    <a:pt x="457" y="220"/>
                  </a:lnTo>
                  <a:lnTo>
                    <a:pt x="392" y="288"/>
                  </a:lnTo>
                  <a:lnTo>
                    <a:pt x="318" y="380"/>
                  </a:lnTo>
                  <a:lnTo>
                    <a:pt x="288" y="449"/>
                  </a:lnTo>
                  <a:lnTo>
                    <a:pt x="253" y="532"/>
                  </a:lnTo>
                  <a:lnTo>
                    <a:pt x="235" y="641"/>
                  </a:lnTo>
                  <a:lnTo>
                    <a:pt x="235" y="742"/>
                  </a:lnTo>
                  <a:lnTo>
                    <a:pt x="253" y="865"/>
                  </a:lnTo>
                  <a:lnTo>
                    <a:pt x="300" y="984"/>
                  </a:lnTo>
                  <a:lnTo>
                    <a:pt x="339" y="1053"/>
                  </a:lnTo>
                  <a:lnTo>
                    <a:pt x="365" y="1098"/>
                  </a:lnTo>
                  <a:lnTo>
                    <a:pt x="365" y="1136"/>
                  </a:lnTo>
                  <a:lnTo>
                    <a:pt x="339" y="1149"/>
                  </a:lnTo>
                  <a:lnTo>
                    <a:pt x="279" y="1149"/>
                  </a:lnTo>
                  <a:lnTo>
                    <a:pt x="182" y="1167"/>
                  </a:lnTo>
                  <a:lnTo>
                    <a:pt x="108" y="1195"/>
                  </a:lnTo>
                  <a:lnTo>
                    <a:pt x="65" y="1231"/>
                  </a:lnTo>
                  <a:lnTo>
                    <a:pt x="26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77" y="1094"/>
                  </a:lnTo>
                  <a:lnTo>
                    <a:pt x="195" y="1084"/>
                  </a:lnTo>
                  <a:lnTo>
                    <a:pt x="304" y="1084"/>
                  </a:lnTo>
                  <a:lnTo>
                    <a:pt x="261" y="1030"/>
                  </a:lnTo>
                  <a:lnTo>
                    <a:pt x="239" y="962"/>
                  </a:lnTo>
                  <a:lnTo>
                    <a:pt x="209" y="865"/>
                  </a:lnTo>
                  <a:lnTo>
                    <a:pt x="174" y="765"/>
                  </a:lnTo>
                  <a:lnTo>
                    <a:pt x="174" y="645"/>
                  </a:lnTo>
                  <a:lnTo>
                    <a:pt x="182" y="532"/>
                  </a:lnTo>
                  <a:lnTo>
                    <a:pt x="221" y="426"/>
                  </a:lnTo>
                  <a:lnTo>
                    <a:pt x="291" y="288"/>
                  </a:lnTo>
                  <a:lnTo>
                    <a:pt x="34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67" name="AutoShape 19"/>
          <p:cNvSpPr>
            <a:spLocks noChangeArrowheads="1"/>
          </p:cNvSpPr>
          <p:nvPr/>
        </p:nvSpPr>
        <p:spPr bwMode="auto">
          <a:xfrm>
            <a:off x="1447800" y="1219200"/>
            <a:ext cx="1828800" cy="838200"/>
          </a:xfrm>
          <a:prstGeom prst="wedgeRoundRectCallout">
            <a:avLst>
              <a:gd name="adj1" fmla="val -72569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Not much </a:t>
            </a:r>
          </a:p>
          <a:p>
            <a:pPr algn="ctr"/>
            <a:r>
              <a:rPr lang="en-US" sz="1600" b="1"/>
              <a:t>information  lost</a:t>
            </a:r>
          </a:p>
        </p:txBody>
      </p:sp>
      <p:grpSp>
        <p:nvGrpSpPr>
          <p:cNvPr id="27668" name="Group 20"/>
          <p:cNvGrpSpPr>
            <a:grpSpLocks/>
          </p:cNvGrpSpPr>
          <p:nvPr/>
        </p:nvGrpSpPr>
        <p:grpSpPr bwMode="auto">
          <a:xfrm>
            <a:off x="609600" y="5486400"/>
            <a:ext cx="892175" cy="1141413"/>
            <a:chOff x="337" y="769"/>
            <a:chExt cx="562" cy="719"/>
          </a:xfrm>
        </p:grpSpPr>
        <p:sp>
          <p:nvSpPr>
            <p:cNvPr id="27669" name="Freeform 21"/>
            <p:cNvSpPr>
              <a:spLocks/>
            </p:cNvSpPr>
            <p:nvPr/>
          </p:nvSpPr>
          <p:spPr bwMode="auto">
            <a:xfrm>
              <a:off x="507" y="769"/>
              <a:ext cx="157" cy="149"/>
            </a:xfrm>
            <a:custGeom>
              <a:avLst/>
              <a:gdLst>
                <a:gd name="T0" fmla="*/ 309 w 628"/>
                <a:gd name="T1" fmla="*/ 0 h 600"/>
                <a:gd name="T2" fmla="*/ 387 w 628"/>
                <a:gd name="T3" fmla="*/ 9 h 600"/>
                <a:gd name="T4" fmla="*/ 426 w 628"/>
                <a:gd name="T5" fmla="*/ 55 h 600"/>
                <a:gd name="T6" fmla="*/ 443 w 628"/>
                <a:gd name="T7" fmla="*/ 146 h 600"/>
                <a:gd name="T8" fmla="*/ 431 w 628"/>
                <a:gd name="T9" fmla="*/ 256 h 600"/>
                <a:gd name="T10" fmla="*/ 401 w 628"/>
                <a:gd name="T11" fmla="*/ 324 h 600"/>
                <a:gd name="T12" fmla="*/ 366 w 628"/>
                <a:gd name="T13" fmla="*/ 412 h 600"/>
                <a:gd name="T14" fmla="*/ 575 w 628"/>
                <a:gd name="T15" fmla="*/ 521 h 600"/>
                <a:gd name="T16" fmla="*/ 628 w 628"/>
                <a:gd name="T17" fmla="*/ 562 h 600"/>
                <a:gd name="T18" fmla="*/ 596 w 628"/>
                <a:gd name="T19" fmla="*/ 600 h 600"/>
                <a:gd name="T20" fmla="*/ 492 w 628"/>
                <a:gd name="T21" fmla="*/ 521 h 600"/>
                <a:gd name="T22" fmla="*/ 334 w 628"/>
                <a:gd name="T23" fmla="*/ 467 h 600"/>
                <a:gd name="T24" fmla="*/ 260 w 628"/>
                <a:gd name="T25" fmla="*/ 535 h 600"/>
                <a:gd name="T26" fmla="*/ 183 w 628"/>
                <a:gd name="T27" fmla="*/ 585 h 600"/>
                <a:gd name="T28" fmla="*/ 116 w 628"/>
                <a:gd name="T29" fmla="*/ 589 h 600"/>
                <a:gd name="T30" fmla="*/ 51 w 628"/>
                <a:gd name="T31" fmla="*/ 585 h 600"/>
                <a:gd name="T32" fmla="*/ 21 w 628"/>
                <a:gd name="T33" fmla="*/ 544 h 600"/>
                <a:gd name="T34" fmla="*/ 0 w 628"/>
                <a:gd name="T35" fmla="*/ 453 h 600"/>
                <a:gd name="T36" fmla="*/ 0 w 628"/>
                <a:gd name="T37" fmla="*/ 352 h 600"/>
                <a:gd name="T38" fmla="*/ 25 w 628"/>
                <a:gd name="T39" fmla="*/ 274 h 600"/>
                <a:gd name="T40" fmla="*/ 113 w 628"/>
                <a:gd name="T41" fmla="*/ 150 h 600"/>
                <a:gd name="T42" fmla="*/ 209 w 628"/>
                <a:gd name="T43" fmla="*/ 69 h 600"/>
                <a:gd name="T44" fmla="*/ 274 w 628"/>
                <a:gd name="T45" fmla="*/ 23 h 600"/>
                <a:gd name="T46" fmla="*/ 334 w 628"/>
                <a:gd name="T47" fmla="*/ 9 h 600"/>
                <a:gd name="T48" fmla="*/ 309 w 628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600">
                  <a:moveTo>
                    <a:pt x="309" y="0"/>
                  </a:moveTo>
                  <a:lnTo>
                    <a:pt x="387" y="9"/>
                  </a:lnTo>
                  <a:lnTo>
                    <a:pt x="426" y="55"/>
                  </a:lnTo>
                  <a:lnTo>
                    <a:pt x="443" y="146"/>
                  </a:lnTo>
                  <a:lnTo>
                    <a:pt x="431" y="256"/>
                  </a:lnTo>
                  <a:lnTo>
                    <a:pt x="401" y="324"/>
                  </a:lnTo>
                  <a:lnTo>
                    <a:pt x="366" y="412"/>
                  </a:lnTo>
                  <a:lnTo>
                    <a:pt x="575" y="521"/>
                  </a:lnTo>
                  <a:lnTo>
                    <a:pt x="628" y="562"/>
                  </a:lnTo>
                  <a:lnTo>
                    <a:pt x="596" y="600"/>
                  </a:lnTo>
                  <a:lnTo>
                    <a:pt x="492" y="521"/>
                  </a:lnTo>
                  <a:lnTo>
                    <a:pt x="334" y="467"/>
                  </a:lnTo>
                  <a:lnTo>
                    <a:pt x="260" y="535"/>
                  </a:lnTo>
                  <a:lnTo>
                    <a:pt x="183" y="585"/>
                  </a:lnTo>
                  <a:lnTo>
                    <a:pt x="116" y="589"/>
                  </a:lnTo>
                  <a:lnTo>
                    <a:pt x="51" y="585"/>
                  </a:lnTo>
                  <a:lnTo>
                    <a:pt x="21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5" y="274"/>
                  </a:lnTo>
                  <a:lnTo>
                    <a:pt x="113" y="150"/>
                  </a:lnTo>
                  <a:lnTo>
                    <a:pt x="209" y="69"/>
                  </a:lnTo>
                  <a:lnTo>
                    <a:pt x="274" y="23"/>
                  </a:lnTo>
                  <a:lnTo>
                    <a:pt x="334" y="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0" name="Freeform 22"/>
            <p:cNvSpPr>
              <a:spLocks/>
            </p:cNvSpPr>
            <p:nvPr/>
          </p:nvSpPr>
          <p:spPr bwMode="auto">
            <a:xfrm rot="-980437">
              <a:off x="576" y="912"/>
              <a:ext cx="323" cy="131"/>
            </a:xfrm>
            <a:custGeom>
              <a:avLst/>
              <a:gdLst>
                <a:gd name="T0" fmla="*/ 14 w 1294"/>
                <a:gd name="T1" fmla="*/ 0 h 523"/>
                <a:gd name="T2" fmla="*/ 135 w 1294"/>
                <a:gd name="T3" fmla="*/ 15 h 523"/>
                <a:gd name="T4" fmla="*/ 357 w 1294"/>
                <a:gd name="T5" fmla="*/ 106 h 523"/>
                <a:gd name="T6" fmla="*/ 549 w 1294"/>
                <a:gd name="T7" fmla="*/ 180 h 523"/>
                <a:gd name="T8" fmla="*/ 763 w 1294"/>
                <a:gd name="T9" fmla="*/ 244 h 523"/>
                <a:gd name="T10" fmla="*/ 916 w 1294"/>
                <a:gd name="T11" fmla="*/ 312 h 523"/>
                <a:gd name="T12" fmla="*/ 1125 w 1294"/>
                <a:gd name="T13" fmla="*/ 386 h 523"/>
                <a:gd name="T14" fmla="*/ 1294 w 1294"/>
                <a:gd name="T15" fmla="*/ 454 h 523"/>
                <a:gd name="T16" fmla="*/ 1285 w 1294"/>
                <a:gd name="T17" fmla="*/ 481 h 523"/>
                <a:gd name="T18" fmla="*/ 1234 w 1294"/>
                <a:gd name="T19" fmla="*/ 495 h 523"/>
                <a:gd name="T20" fmla="*/ 1085 w 1294"/>
                <a:gd name="T21" fmla="*/ 422 h 523"/>
                <a:gd name="T22" fmla="*/ 1076 w 1294"/>
                <a:gd name="T23" fmla="*/ 468 h 523"/>
                <a:gd name="T24" fmla="*/ 1037 w 1294"/>
                <a:gd name="T25" fmla="*/ 509 h 523"/>
                <a:gd name="T26" fmla="*/ 981 w 1294"/>
                <a:gd name="T27" fmla="*/ 523 h 523"/>
                <a:gd name="T28" fmla="*/ 919 w 1294"/>
                <a:gd name="T29" fmla="*/ 490 h 523"/>
                <a:gd name="T30" fmla="*/ 876 w 1294"/>
                <a:gd name="T31" fmla="*/ 449 h 523"/>
                <a:gd name="T32" fmla="*/ 881 w 1294"/>
                <a:gd name="T33" fmla="*/ 386 h 523"/>
                <a:gd name="T34" fmla="*/ 893 w 1294"/>
                <a:gd name="T35" fmla="*/ 354 h 523"/>
                <a:gd name="T36" fmla="*/ 749 w 1294"/>
                <a:gd name="T37" fmla="*/ 289 h 523"/>
                <a:gd name="T38" fmla="*/ 680 w 1294"/>
                <a:gd name="T39" fmla="*/ 275 h 523"/>
                <a:gd name="T40" fmla="*/ 549 w 1294"/>
                <a:gd name="T41" fmla="*/ 248 h 523"/>
                <a:gd name="T42" fmla="*/ 371 w 1294"/>
                <a:gd name="T43" fmla="*/ 189 h 523"/>
                <a:gd name="T44" fmla="*/ 227 w 1294"/>
                <a:gd name="T45" fmla="*/ 124 h 523"/>
                <a:gd name="T46" fmla="*/ 123 w 1294"/>
                <a:gd name="T47" fmla="*/ 97 h 523"/>
                <a:gd name="T48" fmla="*/ 14 w 1294"/>
                <a:gd name="T49" fmla="*/ 106 h 523"/>
                <a:gd name="T50" fmla="*/ 0 w 1294"/>
                <a:gd name="T51" fmla="*/ 38 h 523"/>
                <a:gd name="T52" fmla="*/ 44 w 1294"/>
                <a:gd name="T53" fmla="*/ 0 h 523"/>
                <a:gd name="T54" fmla="*/ 70 w 1294"/>
                <a:gd name="T55" fmla="*/ 0 h 523"/>
                <a:gd name="T56" fmla="*/ 14 w 129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4" h="523">
                  <a:moveTo>
                    <a:pt x="14" y="0"/>
                  </a:moveTo>
                  <a:lnTo>
                    <a:pt x="135" y="15"/>
                  </a:lnTo>
                  <a:lnTo>
                    <a:pt x="357" y="106"/>
                  </a:lnTo>
                  <a:lnTo>
                    <a:pt x="549" y="180"/>
                  </a:lnTo>
                  <a:lnTo>
                    <a:pt x="763" y="244"/>
                  </a:lnTo>
                  <a:lnTo>
                    <a:pt x="916" y="312"/>
                  </a:lnTo>
                  <a:lnTo>
                    <a:pt x="1125" y="386"/>
                  </a:lnTo>
                  <a:lnTo>
                    <a:pt x="1294" y="454"/>
                  </a:lnTo>
                  <a:lnTo>
                    <a:pt x="1285" y="481"/>
                  </a:lnTo>
                  <a:lnTo>
                    <a:pt x="1234" y="495"/>
                  </a:lnTo>
                  <a:lnTo>
                    <a:pt x="1085" y="422"/>
                  </a:lnTo>
                  <a:lnTo>
                    <a:pt x="1076" y="468"/>
                  </a:lnTo>
                  <a:lnTo>
                    <a:pt x="1037" y="509"/>
                  </a:lnTo>
                  <a:lnTo>
                    <a:pt x="981" y="523"/>
                  </a:lnTo>
                  <a:lnTo>
                    <a:pt x="919" y="490"/>
                  </a:lnTo>
                  <a:lnTo>
                    <a:pt x="876" y="449"/>
                  </a:lnTo>
                  <a:lnTo>
                    <a:pt x="881" y="386"/>
                  </a:lnTo>
                  <a:lnTo>
                    <a:pt x="893" y="354"/>
                  </a:lnTo>
                  <a:lnTo>
                    <a:pt x="749" y="289"/>
                  </a:lnTo>
                  <a:lnTo>
                    <a:pt x="680" y="275"/>
                  </a:lnTo>
                  <a:lnTo>
                    <a:pt x="549" y="248"/>
                  </a:lnTo>
                  <a:lnTo>
                    <a:pt x="371" y="189"/>
                  </a:lnTo>
                  <a:lnTo>
                    <a:pt x="227" y="124"/>
                  </a:lnTo>
                  <a:lnTo>
                    <a:pt x="123" y="97"/>
                  </a:lnTo>
                  <a:lnTo>
                    <a:pt x="14" y="106"/>
                  </a:lnTo>
                  <a:lnTo>
                    <a:pt x="0" y="38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1" name="Freeform 23"/>
            <p:cNvSpPr>
              <a:spLocks/>
            </p:cNvSpPr>
            <p:nvPr/>
          </p:nvSpPr>
          <p:spPr bwMode="auto">
            <a:xfrm>
              <a:off x="458" y="944"/>
              <a:ext cx="107" cy="280"/>
            </a:xfrm>
            <a:custGeom>
              <a:avLst/>
              <a:gdLst>
                <a:gd name="T0" fmla="*/ 243 w 425"/>
                <a:gd name="T1" fmla="*/ 0 h 1121"/>
                <a:gd name="T2" fmla="*/ 299 w 425"/>
                <a:gd name="T3" fmla="*/ 0 h 1121"/>
                <a:gd name="T4" fmla="*/ 348 w 425"/>
                <a:gd name="T5" fmla="*/ 23 h 1121"/>
                <a:gd name="T6" fmla="*/ 399 w 425"/>
                <a:gd name="T7" fmla="*/ 92 h 1121"/>
                <a:gd name="T8" fmla="*/ 417 w 425"/>
                <a:gd name="T9" fmla="*/ 179 h 1121"/>
                <a:gd name="T10" fmla="*/ 425 w 425"/>
                <a:gd name="T11" fmla="*/ 393 h 1121"/>
                <a:gd name="T12" fmla="*/ 413 w 425"/>
                <a:gd name="T13" fmla="*/ 577 h 1121"/>
                <a:gd name="T14" fmla="*/ 373 w 425"/>
                <a:gd name="T15" fmla="*/ 764 h 1121"/>
                <a:gd name="T16" fmla="*/ 321 w 425"/>
                <a:gd name="T17" fmla="*/ 957 h 1121"/>
                <a:gd name="T18" fmla="*/ 260 w 425"/>
                <a:gd name="T19" fmla="*/ 1071 h 1121"/>
                <a:gd name="T20" fmla="*/ 182 w 425"/>
                <a:gd name="T21" fmla="*/ 1121 h 1121"/>
                <a:gd name="T22" fmla="*/ 117 w 425"/>
                <a:gd name="T23" fmla="*/ 1121 h 1121"/>
                <a:gd name="T24" fmla="*/ 38 w 425"/>
                <a:gd name="T25" fmla="*/ 1071 h 1121"/>
                <a:gd name="T26" fmla="*/ 8 w 425"/>
                <a:gd name="T27" fmla="*/ 997 h 1121"/>
                <a:gd name="T28" fmla="*/ 0 w 425"/>
                <a:gd name="T29" fmla="*/ 866 h 1121"/>
                <a:gd name="T30" fmla="*/ 8 w 425"/>
                <a:gd name="T31" fmla="*/ 701 h 1121"/>
                <a:gd name="T32" fmla="*/ 47 w 425"/>
                <a:gd name="T33" fmla="*/ 495 h 1121"/>
                <a:gd name="T34" fmla="*/ 100 w 425"/>
                <a:gd name="T35" fmla="*/ 242 h 1121"/>
                <a:gd name="T36" fmla="*/ 165 w 425"/>
                <a:gd name="T37" fmla="*/ 50 h 1121"/>
                <a:gd name="T38" fmla="*/ 204 w 425"/>
                <a:gd name="T39" fmla="*/ 23 h 1121"/>
                <a:gd name="T40" fmla="*/ 243 w 425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121">
                  <a:moveTo>
                    <a:pt x="243" y="0"/>
                  </a:moveTo>
                  <a:lnTo>
                    <a:pt x="299" y="0"/>
                  </a:lnTo>
                  <a:lnTo>
                    <a:pt x="348" y="23"/>
                  </a:lnTo>
                  <a:lnTo>
                    <a:pt x="399" y="92"/>
                  </a:lnTo>
                  <a:lnTo>
                    <a:pt x="417" y="179"/>
                  </a:lnTo>
                  <a:lnTo>
                    <a:pt x="425" y="393"/>
                  </a:lnTo>
                  <a:lnTo>
                    <a:pt x="413" y="577"/>
                  </a:lnTo>
                  <a:lnTo>
                    <a:pt x="373" y="764"/>
                  </a:lnTo>
                  <a:lnTo>
                    <a:pt x="321" y="957"/>
                  </a:lnTo>
                  <a:lnTo>
                    <a:pt x="260" y="1071"/>
                  </a:lnTo>
                  <a:lnTo>
                    <a:pt x="182" y="1121"/>
                  </a:lnTo>
                  <a:lnTo>
                    <a:pt x="117" y="1121"/>
                  </a:lnTo>
                  <a:lnTo>
                    <a:pt x="38" y="1071"/>
                  </a:lnTo>
                  <a:lnTo>
                    <a:pt x="8" y="997"/>
                  </a:lnTo>
                  <a:lnTo>
                    <a:pt x="0" y="866"/>
                  </a:lnTo>
                  <a:lnTo>
                    <a:pt x="8" y="701"/>
                  </a:lnTo>
                  <a:lnTo>
                    <a:pt x="47" y="495"/>
                  </a:lnTo>
                  <a:lnTo>
                    <a:pt x="100" y="242"/>
                  </a:lnTo>
                  <a:lnTo>
                    <a:pt x="165" y="50"/>
                  </a:lnTo>
                  <a:lnTo>
                    <a:pt x="204" y="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2" name="Freeform 24"/>
            <p:cNvSpPr>
              <a:spLocks/>
            </p:cNvSpPr>
            <p:nvPr/>
          </p:nvSpPr>
          <p:spPr bwMode="auto">
            <a:xfrm>
              <a:off x="347" y="929"/>
              <a:ext cx="150" cy="257"/>
            </a:xfrm>
            <a:custGeom>
              <a:avLst/>
              <a:gdLst>
                <a:gd name="T0" fmla="*/ 457 w 602"/>
                <a:gd name="T1" fmla="*/ 41 h 1029"/>
                <a:gd name="T2" fmla="*/ 523 w 602"/>
                <a:gd name="T3" fmla="*/ 0 h 1029"/>
                <a:gd name="T4" fmla="*/ 571 w 602"/>
                <a:gd name="T5" fmla="*/ 0 h 1029"/>
                <a:gd name="T6" fmla="*/ 602 w 602"/>
                <a:gd name="T7" fmla="*/ 32 h 1029"/>
                <a:gd name="T8" fmla="*/ 585 w 602"/>
                <a:gd name="T9" fmla="*/ 95 h 1029"/>
                <a:gd name="T10" fmla="*/ 544 w 602"/>
                <a:gd name="T11" fmla="*/ 136 h 1029"/>
                <a:gd name="T12" fmla="*/ 471 w 602"/>
                <a:gd name="T13" fmla="*/ 177 h 1029"/>
                <a:gd name="T14" fmla="*/ 327 w 602"/>
                <a:gd name="T15" fmla="*/ 238 h 1029"/>
                <a:gd name="T16" fmla="*/ 144 w 602"/>
                <a:gd name="T17" fmla="*/ 342 h 1029"/>
                <a:gd name="T18" fmla="*/ 73 w 602"/>
                <a:gd name="T19" fmla="*/ 347 h 1029"/>
                <a:gd name="T20" fmla="*/ 112 w 602"/>
                <a:gd name="T21" fmla="*/ 443 h 1029"/>
                <a:gd name="T22" fmla="*/ 191 w 602"/>
                <a:gd name="T23" fmla="*/ 548 h 1029"/>
                <a:gd name="T24" fmla="*/ 256 w 602"/>
                <a:gd name="T25" fmla="*/ 677 h 1029"/>
                <a:gd name="T26" fmla="*/ 283 w 602"/>
                <a:gd name="T27" fmla="*/ 809 h 1029"/>
                <a:gd name="T28" fmla="*/ 270 w 602"/>
                <a:gd name="T29" fmla="*/ 851 h 1029"/>
                <a:gd name="T30" fmla="*/ 230 w 602"/>
                <a:gd name="T31" fmla="*/ 878 h 1029"/>
                <a:gd name="T32" fmla="*/ 177 w 602"/>
                <a:gd name="T33" fmla="*/ 896 h 1029"/>
                <a:gd name="T34" fmla="*/ 126 w 602"/>
                <a:gd name="T35" fmla="*/ 937 h 1029"/>
                <a:gd name="T36" fmla="*/ 104 w 602"/>
                <a:gd name="T37" fmla="*/ 978 h 1029"/>
                <a:gd name="T38" fmla="*/ 91 w 602"/>
                <a:gd name="T39" fmla="*/ 1029 h 1029"/>
                <a:gd name="T40" fmla="*/ 51 w 602"/>
                <a:gd name="T41" fmla="*/ 1029 h 1029"/>
                <a:gd name="T42" fmla="*/ 38 w 602"/>
                <a:gd name="T43" fmla="*/ 992 h 1029"/>
                <a:gd name="T44" fmla="*/ 65 w 602"/>
                <a:gd name="T45" fmla="*/ 932 h 1029"/>
                <a:gd name="T46" fmla="*/ 139 w 602"/>
                <a:gd name="T47" fmla="*/ 892 h 1029"/>
                <a:gd name="T48" fmla="*/ 182 w 602"/>
                <a:gd name="T49" fmla="*/ 851 h 1029"/>
                <a:gd name="T50" fmla="*/ 221 w 602"/>
                <a:gd name="T51" fmla="*/ 828 h 1029"/>
                <a:gd name="T52" fmla="*/ 235 w 602"/>
                <a:gd name="T53" fmla="*/ 786 h 1029"/>
                <a:gd name="T54" fmla="*/ 218 w 602"/>
                <a:gd name="T55" fmla="*/ 677 h 1029"/>
                <a:gd name="T56" fmla="*/ 156 w 602"/>
                <a:gd name="T57" fmla="*/ 594 h 1029"/>
                <a:gd name="T58" fmla="*/ 104 w 602"/>
                <a:gd name="T59" fmla="*/ 521 h 1029"/>
                <a:gd name="T60" fmla="*/ 38 w 602"/>
                <a:gd name="T61" fmla="*/ 439 h 1029"/>
                <a:gd name="T62" fmla="*/ 0 w 602"/>
                <a:gd name="T63" fmla="*/ 360 h 1029"/>
                <a:gd name="T64" fmla="*/ 0 w 602"/>
                <a:gd name="T65" fmla="*/ 315 h 1029"/>
                <a:gd name="T66" fmla="*/ 33 w 602"/>
                <a:gd name="T67" fmla="*/ 292 h 1029"/>
                <a:gd name="T68" fmla="*/ 169 w 602"/>
                <a:gd name="T69" fmla="*/ 210 h 1029"/>
                <a:gd name="T70" fmla="*/ 300 w 602"/>
                <a:gd name="T71" fmla="*/ 136 h 1029"/>
                <a:gd name="T72" fmla="*/ 432 w 602"/>
                <a:gd name="T73" fmla="*/ 68 h 1029"/>
                <a:gd name="T74" fmla="*/ 457 w 60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1029">
                  <a:moveTo>
                    <a:pt x="457" y="41"/>
                  </a:moveTo>
                  <a:lnTo>
                    <a:pt x="523" y="0"/>
                  </a:lnTo>
                  <a:lnTo>
                    <a:pt x="571" y="0"/>
                  </a:lnTo>
                  <a:lnTo>
                    <a:pt x="602" y="32"/>
                  </a:lnTo>
                  <a:lnTo>
                    <a:pt x="585" y="95"/>
                  </a:lnTo>
                  <a:lnTo>
                    <a:pt x="544" y="136"/>
                  </a:lnTo>
                  <a:lnTo>
                    <a:pt x="471" y="177"/>
                  </a:lnTo>
                  <a:lnTo>
                    <a:pt x="327" y="238"/>
                  </a:lnTo>
                  <a:lnTo>
                    <a:pt x="144" y="342"/>
                  </a:lnTo>
                  <a:lnTo>
                    <a:pt x="73" y="347"/>
                  </a:lnTo>
                  <a:lnTo>
                    <a:pt x="112" y="443"/>
                  </a:lnTo>
                  <a:lnTo>
                    <a:pt x="191" y="548"/>
                  </a:lnTo>
                  <a:lnTo>
                    <a:pt x="256" y="677"/>
                  </a:lnTo>
                  <a:lnTo>
                    <a:pt x="283" y="809"/>
                  </a:lnTo>
                  <a:lnTo>
                    <a:pt x="270" y="851"/>
                  </a:lnTo>
                  <a:lnTo>
                    <a:pt x="230" y="878"/>
                  </a:lnTo>
                  <a:lnTo>
                    <a:pt x="177" y="896"/>
                  </a:lnTo>
                  <a:lnTo>
                    <a:pt x="126" y="937"/>
                  </a:lnTo>
                  <a:lnTo>
                    <a:pt x="104" y="978"/>
                  </a:lnTo>
                  <a:lnTo>
                    <a:pt x="91" y="1029"/>
                  </a:lnTo>
                  <a:lnTo>
                    <a:pt x="51" y="1029"/>
                  </a:lnTo>
                  <a:lnTo>
                    <a:pt x="38" y="992"/>
                  </a:lnTo>
                  <a:lnTo>
                    <a:pt x="65" y="932"/>
                  </a:lnTo>
                  <a:lnTo>
                    <a:pt x="139" y="892"/>
                  </a:lnTo>
                  <a:lnTo>
                    <a:pt x="182" y="851"/>
                  </a:lnTo>
                  <a:lnTo>
                    <a:pt x="221" y="828"/>
                  </a:lnTo>
                  <a:lnTo>
                    <a:pt x="235" y="786"/>
                  </a:lnTo>
                  <a:lnTo>
                    <a:pt x="218" y="677"/>
                  </a:lnTo>
                  <a:lnTo>
                    <a:pt x="156" y="594"/>
                  </a:lnTo>
                  <a:lnTo>
                    <a:pt x="104" y="521"/>
                  </a:lnTo>
                  <a:lnTo>
                    <a:pt x="38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33" y="292"/>
                  </a:lnTo>
                  <a:lnTo>
                    <a:pt x="169" y="210"/>
                  </a:lnTo>
                  <a:lnTo>
                    <a:pt x="300" y="136"/>
                  </a:lnTo>
                  <a:lnTo>
                    <a:pt x="432" y="68"/>
                  </a:lnTo>
                  <a:lnTo>
                    <a:pt x="45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3" name="Freeform 25"/>
            <p:cNvSpPr>
              <a:spLocks/>
            </p:cNvSpPr>
            <p:nvPr/>
          </p:nvSpPr>
          <p:spPr bwMode="auto">
            <a:xfrm>
              <a:off x="491" y="1199"/>
              <a:ext cx="100" cy="280"/>
            </a:xfrm>
            <a:custGeom>
              <a:avLst/>
              <a:gdLst>
                <a:gd name="T0" fmla="*/ 74 w 401"/>
                <a:gd name="T1" fmla="*/ 129 h 1117"/>
                <a:gd name="T2" fmla="*/ 21 w 401"/>
                <a:gd name="T3" fmla="*/ 55 h 1117"/>
                <a:gd name="T4" fmla="*/ 39 w 401"/>
                <a:gd name="T5" fmla="*/ 0 h 1117"/>
                <a:gd name="T6" fmla="*/ 91 w 401"/>
                <a:gd name="T7" fmla="*/ 0 h 1117"/>
                <a:gd name="T8" fmla="*/ 153 w 401"/>
                <a:gd name="T9" fmla="*/ 60 h 1117"/>
                <a:gd name="T10" fmla="*/ 230 w 401"/>
                <a:gd name="T11" fmla="*/ 184 h 1117"/>
                <a:gd name="T12" fmla="*/ 274 w 401"/>
                <a:gd name="T13" fmla="*/ 303 h 1117"/>
                <a:gd name="T14" fmla="*/ 313 w 401"/>
                <a:gd name="T15" fmla="*/ 417 h 1117"/>
                <a:gd name="T16" fmla="*/ 327 w 401"/>
                <a:gd name="T17" fmla="*/ 523 h 1117"/>
                <a:gd name="T18" fmla="*/ 322 w 401"/>
                <a:gd name="T19" fmla="*/ 577 h 1117"/>
                <a:gd name="T20" fmla="*/ 283 w 401"/>
                <a:gd name="T21" fmla="*/ 645 h 1117"/>
                <a:gd name="T22" fmla="*/ 218 w 401"/>
                <a:gd name="T23" fmla="*/ 829 h 1117"/>
                <a:gd name="T24" fmla="*/ 144 w 401"/>
                <a:gd name="T25" fmla="*/ 934 h 1117"/>
                <a:gd name="T26" fmla="*/ 126 w 401"/>
                <a:gd name="T27" fmla="*/ 980 h 1117"/>
                <a:gd name="T28" fmla="*/ 196 w 401"/>
                <a:gd name="T29" fmla="*/ 989 h 1117"/>
                <a:gd name="T30" fmla="*/ 288 w 401"/>
                <a:gd name="T31" fmla="*/ 989 h 1117"/>
                <a:gd name="T32" fmla="*/ 401 w 401"/>
                <a:gd name="T33" fmla="*/ 1031 h 1117"/>
                <a:gd name="T34" fmla="*/ 392 w 401"/>
                <a:gd name="T35" fmla="*/ 1063 h 1117"/>
                <a:gd name="T36" fmla="*/ 374 w 401"/>
                <a:gd name="T37" fmla="*/ 1099 h 1117"/>
                <a:gd name="T38" fmla="*/ 339 w 401"/>
                <a:gd name="T39" fmla="*/ 1117 h 1117"/>
                <a:gd name="T40" fmla="*/ 270 w 401"/>
                <a:gd name="T41" fmla="*/ 1090 h 1117"/>
                <a:gd name="T42" fmla="*/ 196 w 401"/>
                <a:gd name="T43" fmla="*/ 1049 h 1117"/>
                <a:gd name="T44" fmla="*/ 91 w 401"/>
                <a:gd name="T45" fmla="*/ 1045 h 1117"/>
                <a:gd name="T46" fmla="*/ 26 w 401"/>
                <a:gd name="T47" fmla="*/ 1058 h 1117"/>
                <a:gd name="T48" fmla="*/ 0 w 401"/>
                <a:gd name="T49" fmla="*/ 1036 h 1117"/>
                <a:gd name="T50" fmla="*/ 0 w 401"/>
                <a:gd name="T51" fmla="*/ 1003 h 1117"/>
                <a:gd name="T52" fmla="*/ 35 w 401"/>
                <a:gd name="T53" fmla="*/ 966 h 1117"/>
                <a:gd name="T54" fmla="*/ 91 w 401"/>
                <a:gd name="T55" fmla="*/ 907 h 1117"/>
                <a:gd name="T56" fmla="*/ 191 w 401"/>
                <a:gd name="T57" fmla="*/ 756 h 1117"/>
                <a:gd name="T58" fmla="*/ 235 w 401"/>
                <a:gd name="T59" fmla="*/ 623 h 1117"/>
                <a:gd name="T60" fmla="*/ 248 w 401"/>
                <a:gd name="T61" fmla="*/ 495 h 1117"/>
                <a:gd name="T62" fmla="*/ 244 w 401"/>
                <a:gd name="T63" fmla="*/ 426 h 1117"/>
                <a:gd name="T64" fmla="*/ 209 w 401"/>
                <a:gd name="T65" fmla="*/ 303 h 1117"/>
                <a:gd name="T66" fmla="*/ 118 w 401"/>
                <a:gd name="T67" fmla="*/ 170 h 1117"/>
                <a:gd name="T68" fmla="*/ 52 w 401"/>
                <a:gd name="T69" fmla="*/ 102 h 1117"/>
                <a:gd name="T70" fmla="*/ 74 w 401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1117">
                  <a:moveTo>
                    <a:pt x="74" y="129"/>
                  </a:moveTo>
                  <a:lnTo>
                    <a:pt x="21" y="55"/>
                  </a:lnTo>
                  <a:lnTo>
                    <a:pt x="39" y="0"/>
                  </a:lnTo>
                  <a:lnTo>
                    <a:pt x="91" y="0"/>
                  </a:lnTo>
                  <a:lnTo>
                    <a:pt x="153" y="60"/>
                  </a:lnTo>
                  <a:lnTo>
                    <a:pt x="230" y="184"/>
                  </a:lnTo>
                  <a:lnTo>
                    <a:pt x="274" y="303"/>
                  </a:lnTo>
                  <a:lnTo>
                    <a:pt x="313" y="417"/>
                  </a:lnTo>
                  <a:lnTo>
                    <a:pt x="327" y="523"/>
                  </a:lnTo>
                  <a:lnTo>
                    <a:pt x="322" y="577"/>
                  </a:lnTo>
                  <a:lnTo>
                    <a:pt x="283" y="645"/>
                  </a:lnTo>
                  <a:lnTo>
                    <a:pt x="218" y="829"/>
                  </a:lnTo>
                  <a:lnTo>
                    <a:pt x="144" y="934"/>
                  </a:lnTo>
                  <a:lnTo>
                    <a:pt x="126" y="980"/>
                  </a:lnTo>
                  <a:lnTo>
                    <a:pt x="196" y="989"/>
                  </a:lnTo>
                  <a:lnTo>
                    <a:pt x="288" y="989"/>
                  </a:lnTo>
                  <a:lnTo>
                    <a:pt x="401" y="1031"/>
                  </a:lnTo>
                  <a:lnTo>
                    <a:pt x="392" y="1063"/>
                  </a:lnTo>
                  <a:lnTo>
                    <a:pt x="374" y="1099"/>
                  </a:lnTo>
                  <a:lnTo>
                    <a:pt x="339" y="1117"/>
                  </a:lnTo>
                  <a:lnTo>
                    <a:pt x="270" y="1090"/>
                  </a:lnTo>
                  <a:lnTo>
                    <a:pt x="196" y="1049"/>
                  </a:lnTo>
                  <a:lnTo>
                    <a:pt x="91" y="1045"/>
                  </a:lnTo>
                  <a:lnTo>
                    <a:pt x="26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35" y="966"/>
                  </a:lnTo>
                  <a:lnTo>
                    <a:pt x="91" y="907"/>
                  </a:lnTo>
                  <a:lnTo>
                    <a:pt x="191" y="756"/>
                  </a:lnTo>
                  <a:lnTo>
                    <a:pt x="235" y="623"/>
                  </a:lnTo>
                  <a:lnTo>
                    <a:pt x="248" y="495"/>
                  </a:lnTo>
                  <a:lnTo>
                    <a:pt x="244" y="426"/>
                  </a:lnTo>
                  <a:lnTo>
                    <a:pt x="209" y="303"/>
                  </a:lnTo>
                  <a:lnTo>
                    <a:pt x="118" y="170"/>
                  </a:lnTo>
                  <a:lnTo>
                    <a:pt x="52" y="102"/>
                  </a:lnTo>
                  <a:lnTo>
                    <a:pt x="7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7674" name="Freeform 26"/>
            <p:cNvSpPr>
              <a:spLocks/>
            </p:cNvSpPr>
            <p:nvPr/>
          </p:nvSpPr>
          <p:spPr bwMode="auto">
            <a:xfrm>
              <a:off x="337" y="1181"/>
              <a:ext cx="147" cy="307"/>
            </a:xfrm>
            <a:custGeom>
              <a:avLst/>
              <a:gdLst>
                <a:gd name="T0" fmla="*/ 344 w 588"/>
                <a:gd name="T1" fmla="*/ 215 h 1231"/>
                <a:gd name="T2" fmla="*/ 430 w 588"/>
                <a:gd name="T3" fmla="*/ 96 h 1231"/>
                <a:gd name="T4" fmla="*/ 509 w 588"/>
                <a:gd name="T5" fmla="*/ 0 h 1231"/>
                <a:gd name="T6" fmla="*/ 562 w 588"/>
                <a:gd name="T7" fmla="*/ 10 h 1231"/>
                <a:gd name="T8" fmla="*/ 588 w 588"/>
                <a:gd name="T9" fmla="*/ 50 h 1231"/>
                <a:gd name="T10" fmla="*/ 588 w 588"/>
                <a:gd name="T11" fmla="*/ 124 h 1231"/>
                <a:gd name="T12" fmla="*/ 539 w 588"/>
                <a:gd name="T13" fmla="*/ 165 h 1231"/>
                <a:gd name="T14" fmla="*/ 457 w 588"/>
                <a:gd name="T15" fmla="*/ 220 h 1231"/>
                <a:gd name="T16" fmla="*/ 392 w 588"/>
                <a:gd name="T17" fmla="*/ 288 h 1231"/>
                <a:gd name="T18" fmla="*/ 318 w 588"/>
                <a:gd name="T19" fmla="*/ 380 h 1231"/>
                <a:gd name="T20" fmla="*/ 288 w 588"/>
                <a:gd name="T21" fmla="*/ 449 h 1231"/>
                <a:gd name="T22" fmla="*/ 253 w 588"/>
                <a:gd name="T23" fmla="*/ 532 h 1231"/>
                <a:gd name="T24" fmla="*/ 235 w 588"/>
                <a:gd name="T25" fmla="*/ 641 h 1231"/>
                <a:gd name="T26" fmla="*/ 235 w 588"/>
                <a:gd name="T27" fmla="*/ 742 h 1231"/>
                <a:gd name="T28" fmla="*/ 253 w 588"/>
                <a:gd name="T29" fmla="*/ 865 h 1231"/>
                <a:gd name="T30" fmla="*/ 300 w 588"/>
                <a:gd name="T31" fmla="*/ 984 h 1231"/>
                <a:gd name="T32" fmla="*/ 339 w 588"/>
                <a:gd name="T33" fmla="*/ 1053 h 1231"/>
                <a:gd name="T34" fmla="*/ 365 w 588"/>
                <a:gd name="T35" fmla="*/ 1098 h 1231"/>
                <a:gd name="T36" fmla="*/ 365 w 588"/>
                <a:gd name="T37" fmla="*/ 1136 h 1231"/>
                <a:gd name="T38" fmla="*/ 339 w 588"/>
                <a:gd name="T39" fmla="*/ 1149 h 1231"/>
                <a:gd name="T40" fmla="*/ 279 w 588"/>
                <a:gd name="T41" fmla="*/ 1149 h 1231"/>
                <a:gd name="T42" fmla="*/ 182 w 588"/>
                <a:gd name="T43" fmla="*/ 1167 h 1231"/>
                <a:gd name="T44" fmla="*/ 108 w 588"/>
                <a:gd name="T45" fmla="*/ 1195 h 1231"/>
                <a:gd name="T46" fmla="*/ 65 w 588"/>
                <a:gd name="T47" fmla="*/ 1231 h 1231"/>
                <a:gd name="T48" fmla="*/ 26 w 588"/>
                <a:gd name="T49" fmla="*/ 1217 h 1231"/>
                <a:gd name="T50" fmla="*/ 0 w 588"/>
                <a:gd name="T51" fmla="*/ 1167 h 1231"/>
                <a:gd name="T52" fmla="*/ 3 w 588"/>
                <a:gd name="T53" fmla="*/ 1125 h 1231"/>
                <a:gd name="T54" fmla="*/ 77 w 588"/>
                <a:gd name="T55" fmla="*/ 1094 h 1231"/>
                <a:gd name="T56" fmla="*/ 195 w 588"/>
                <a:gd name="T57" fmla="*/ 1084 h 1231"/>
                <a:gd name="T58" fmla="*/ 304 w 588"/>
                <a:gd name="T59" fmla="*/ 1084 h 1231"/>
                <a:gd name="T60" fmla="*/ 261 w 588"/>
                <a:gd name="T61" fmla="*/ 1030 h 1231"/>
                <a:gd name="T62" fmla="*/ 239 w 588"/>
                <a:gd name="T63" fmla="*/ 962 h 1231"/>
                <a:gd name="T64" fmla="*/ 209 w 588"/>
                <a:gd name="T65" fmla="*/ 865 h 1231"/>
                <a:gd name="T66" fmla="*/ 174 w 588"/>
                <a:gd name="T67" fmla="*/ 765 h 1231"/>
                <a:gd name="T68" fmla="*/ 174 w 588"/>
                <a:gd name="T69" fmla="*/ 645 h 1231"/>
                <a:gd name="T70" fmla="*/ 182 w 588"/>
                <a:gd name="T71" fmla="*/ 532 h 1231"/>
                <a:gd name="T72" fmla="*/ 221 w 588"/>
                <a:gd name="T73" fmla="*/ 426 h 1231"/>
                <a:gd name="T74" fmla="*/ 291 w 588"/>
                <a:gd name="T75" fmla="*/ 288 h 1231"/>
                <a:gd name="T76" fmla="*/ 344 w 588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8" h="1231">
                  <a:moveTo>
                    <a:pt x="344" y="215"/>
                  </a:moveTo>
                  <a:lnTo>
                    <a:pt x="430" y="96"/>
                  </a:lnTo>
                  <a:lnTo>
                    <a:pt x="509" y="0"/>
                  </a:lnTo>
                  <a:lnTo>
                    <a:pt x="562" y="10"/>
                  </a:lnTo>
                  <a:lnTo>
                    <a:pt x="588" y="50"/>
                  </a:lnTo>
                  <a:lnTo>
                    <a:pt x="588" y="124"/>
                  </a:lnTo>
                  <a:lnTo>
                    <a:pt x="539" y="165"/>
                  </a:lnTo>
                  <a:lnTo>
                    <a:pt x="457" y="220"/>
                  </a:lnTo>
                  <a:lnTo>
                    <a:pt x="392" y="288"/>
                  </a:lnTo>
                  <a:lnTo>
                    <a:pt x="318" y="380"/>
                  </a:lnTo>
                  <a:lnTo>
                    <a:pt x="288" y="449"/>
                  </a:lnTo>
                  <a:lnTo>
                    <a:pt x="253" y="532"/>
                  </a:lnTo>
                  <a:lnTo>
                    <a:pt x="235" y="641"/>
                  </a:lnTo>
                  <a:lnTo>
                    <a:pt x="235" y="742"/>
                  </a:lnTo>
                  <a:lnTo>
                    <a:pt x="253" y="865"/>
                  </a:lnTo>
                  <a:lnTo>
                    <a:pt x="300" y="984"/>
                  </a:lnTo>
                  <a:lnTo>
                    <a:pt x="339" y="1053"/>
                  </a:lnTo>
                  <a:lnTo>
                    <a:pt x="365" y="1098"/>
                  </a:lnTo>
                  <a:lnTo>
                    <a:pt x="365" y="1136"/>
                  </a:lnTo>
                  <a:lnTo>
                    <a:pt x="339" y="1149"/>
                  </a:lnTo>
                  <a:lnTo>
                    <a:pt x="279" y="1149"/>
                  </a:lnTo>
                  <a:lnTo>
                    <a:pt x="182" y="1167"/>
                  </a:lnTo>
                  <a:lnTo>
                    <a:pt x="108" y="1195"/>
                  </a:lnTo>
                  <a:lnTo>
                    <a:pt x="65" y="1231"/>
                  </a:lnTo>
                  <a:lnTo>
                    <a:pt x="26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77" y="1094"/>
                  </a:lnTo>
                  <a:lnTo>
                    <a:pt x="195" y="1084"/>
                  </a:lnTo>
                  <a:lnTo>
                    <a:pt x="304" y="1084"/>
                  </a:lnTo>
                  <a:lnTo>
                    <a:pt x="261" y="1030"/>
                  </a:lnTo>
                  <a:lnTo>
                    <a:pt x="239" y="962"/>
                  </a:lnTo>
                  <a:lnTo>
                    <a:pt x="209" y="865"/>
                  </a:lnTo>
                  <a:lnTo>
                    <a:pt x="174" y="765"/>
                  </a:lnTo>
                  <a:lnTo>
                    <a:pt x="174" y="645"/>
                  </a:lnTo>
                  <a:lnTo>
                    <a:pt x="182" y="532"/>
                  </a:lnTo>
                  <a:lnTo>
                    <a:pt x="221" y="426"/>
                  </a:lnTo>
                  <a:lnTo>
                    <a:pt x="291" y="288"/>
                  </a:lnTo>
                  <a:lnTo>
                    <a:pt x="34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7675" name="AutoShape 27"/>
          <p:cNvSpPr>
            <a:spLocks noChangeArrowheads="1"/>
          </p:cNvSpPr>
          <p:nvPr/>
        </p:nvSpPr>
        <p:spPr bwMode="auto">
          <a:xfrm>
            <a:off x="1600200" y="5257800"/>
            <a:ext cx="1828800" cy="838200"/>
          </a:xfrm>
          <a:prstGeom prst="wedgeRoundRectCallout">
            <a:avLst>
              <a:gd name="adj1" fmla="val -72569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happened</a:t>
            </a:r>
          </a:p>
          <a:p>
            <a:pPr algn="ctr"/>
            <a:r>
              <a:rPr lang="en-US" sz="1600" b="1"/>
              <a:t>here?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graphicFrame>
        <p:nvGraphicFramePr>
          <p:cNvPr id="9219" name="Object 3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6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0" name="AutoShape 4"/>
          <p:cNvSpPr>
            <a:spLocks noChangeArrowheads="1"/>
          </p:cNvSpPr>
          <p:nvPr/>
        </p:nvSpPr>
        <p:spPr bwMode="auto">
          <a:xfrm>
            <a:off x="2590800" y="18288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9221" name="Text Box 5"/>
          <p:cNvSpPr txBox="1">
            <a:spLocks noChangeArrowheads="1"/>
          </p:cNvSpPr>
          <p:nvPr/>
        </p:nvSpPr>
        <p:spPr bwMode="auto">
          <a:xfrm>
            <a:off x="2133600" y="3276600"/>
            <a:ext cx="6096000" cy="28400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Identify examples of analog and digital computation and signal transmission.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Program a digital PID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Select a proper execution rate for a feedback controller.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Tune a digital PID 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pic>
        <p:nvPicPr>
          <p:cNvPr id="38915" name="Picture 102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3429000"/>
            <a:ext cx="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8916" name="Picture 102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93825"/>
            <a:ext cx="7696200" cy="5464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grpSp>
        <p:nvGrpSpPr>
          <p:cNvPr id="38925" name="Group 1037"/>
          <p:cNvGrpSpPr>
            <a:grpSpLocks/>
          </p:cNvGrpSpPr>
          <p:nvPr/>
        </p:nvGrpSpPr>
        <p:grpSpPr bwMode="auto">
          <a:xfrm>
            <a:off x="609600" y="5486400"/>
            <a:ext cx="892175" cy="1141413"/>
            <a:chOff x="337" y="769"/>
            <a:chExt cx="562" cy="719"/>
          </a:xfrm>
        </p:grpSpPr>
        <p:sp>
          <p:nvSpPr>
            <p:cNvPr id="38926" name="Freeform 1038"/>
            <p:cNvSpPr>
              <a:spLocks/>
            </p:cNvSpPr>
            <p:nvPr/>
          </p:nvSpPr>
          <p:spPr bwMode="auto">
            <a:xfrm>
              <a:off x="507" y="769"/>
              <a:ext cx="157" cy="149"/>
            </a:xfrm>
            <a:custGeom>
              <a:avLst/>
              <a:gdLst>
                <a:gd name="T0" fmla="*/ 309 w 628"/>
                <a:gd name="T1" fmla="*/ 0 h 600"/>
                <a:gd name="T2" fmla="*/ 387 w 628"/>
                <a:gd name="T3" fmla="*/ 9 h 600"/>
                <a:gd name="T4" fmla="*/ 426 w 628"/>
                <a:gd name="T5" fmla="*/ 55 h 600"/>
                <a:gd name="T6" fmla="*/ 443 w 628"/>
                <a:gd name="T7" fmla="*/ 146 h 600"/>
                <a:gd name="T8" fmla="*/ 431 w 628"/>
                <a:gd name="T9" fmla="*/ 256 h 600"/>
                <a:gd name="T10" fmla="*/ 401 w 628"/>
                <a:gd name="T11" fmla="*/ 324 h 600"/>
                <a:gd name="T12" fmla="*/ 366 w 628"/>
                <a:gd name="T13" fmla="*/ 412 h 600"/>
                <a:gd name="T14" fmla="*/ 575 w 628"/>
                <a:gd name="T15" fmla="*/ 521 h 600"/>
                <a:gd name="T16" fmla="*/ 628 w 628"/>
                <a:gd name="T17" fmla="*/ 562 h 600"/>
                <a:gd name="T18" fmla="*/ 596 w 628"/>
                <a:gd name="T19" fmla="*/ 600 h 600"/>
                <a:gd name="T20" fmla="*/ 492 w 628"/>
                <a:gd name="T21" fmla="*/ 521 h 600"/>
                <a:gd name="T22" fmla="*/ 334 w 628"/>
                <a:gd name="T23" fmla="*/ 467 h 600"/>
                <a:gd name="T24" fmla="*/ 260 w 628"/>
                <a:gd name="T25" fmla="*/ 535 h 600"/>
                <a:gd name="T26" fmla="*/ 183 w 628"/>
                <a:gd name="T27" fmla="*/ 585 h 600"/>
                <a:gd name="T28" fmla="*/ 116 w 628"/>
                <a:gd name="T29" fmla="*/ 589 h 600"/>
                <a:gd name="T30" fmla="*/ 51 w 628"/>
                <a:gd name="T31" fmla="*/ 585 h 600"/>
                <a:gd name="T32" fmla="*/ 21 w 628"/>
                <a:gd name="T33" fmla="*/ 544 h 600"/>
                <a:gd name="T34" fmla="*/ 0 w 628"/>
                <a:gd name="T35" fmla="*/ 453 h 600"/>
                <a:gd name="T36" fmla="*/ 0 w 628"/>
                <a:gd name="T37" fmla="*/ 352 h 600"/>
                <a:gd name="T38" fmla="*/ 25 w 628"/>
                <a:gd name="T39" fmla="*/ 274 h 600"/>
                <a:gd name="T40" fmla="*/ 113 w 628"/>
                <a:gd name="T41" fmla="*/ 150 h 600"/>
                <a:gd name="T42" fmla="*/ 209 w 628"/>
                <a:gd name="T43" fmla="*/ 69 h 600"/>
                <a:gd name="T44" fmla="*/ 274 w 628"/>
                <a:gd name="T45" fmla="*/ 23 h 600"/>
                <a:gd name="T46" fmla="*/ 334 w 628"/>
                <a:gd name="T47" fmla="*/ 9 h 600"/>
                <a:gd name="T48" fmla="*/ 309 w 628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600">
                  <a:moveTo>
                    <a:pt x="309" y="0"/>
                  </a:moveTo>
                  <a:lnTo>
                    <a:pt x="387" y="9"/>
                  </a:lnTo>
                  <a:lnTo>
                    <a:pt x="426" y="55"/>
                  </a:lnTo>
                  <a:lnTo>
                    <a:pt x="443" y="146"/>
                  </a:lnTo>
                  <a:lnTo>
                    <a:pt x="431" y="256"/>
                  </a:lnTo>
                  <a:lnTo>
                    <a:pt x="401" y="324"/>
                  </a:lnTo>
                  <a:lnTo>
                    <a:pt x="366" y="412"/>
                  </a:lnTo>
                  <a:lnTo>
                    <a:pt x="575" y="521"/>
                  </a:lnTo>
                  <a:lnTo>
                    <a:pt x="628" y="562"/>
                  </a:lnTo>
                  <a:lnTo>
                    <a:pt x="596" y="600"/>
                  </a:lnTo>
                  <a:lnTo>
                    <a:pt x="492" y="521"/>
                  </a:lnTo>
                  <a:lnTo>
                    <a:pt x="334" y="467"/>
                  </a:lnTo>
                  <a:lnTo>
                    <a:pt x="260" y="535"/>
                  </a:lnTo>
                  <a:lnTo>
                    <a:pt x="183" y="585"/>
                  </a:lnTo>
                  <a:lnTo>
                    <a:pt x="116" y="589"/>
                  </a:lnTo>
                  <a:lnTo>
                    <a:pt x="51" y="585"/>
                  </a:lnTo>
                  <a:lnTo>
                    <a:pt x="21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5" y="274"/>
                  </a:lnTo>
                  <a:lnTo>
                    <a:pt x="113" y="150"/>
                  </a:lnTo>
                  <a:lnTo>
                    <a:pt x="209" y="69"/>
                  </a:lnTo>
                  <a:lnTo>
                    <a:pt x="274" y="23"/>
                  </a:lnTo>
                  <a:lnTo>
                    <a:pt x="334" y="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7" name="Freeform 1039"/>
            <p:cNvSpPr>
              <a:spLocks/>
            </p:cNvSpPr>
            <p:nvPr/>
          </p:nvSpPr>
          <p:spPr bwMode="auto">
            <a:xfrm rot="-980437">
              <a:off x="576" y="912"/>
              <a:ext cx="323" cy="131"/>
            </a:xfrm>
            <a:custGeom>
              <a:avLst/>
              <a:gdLst>
                <a:gd name="T0" fmla="*/ 14 w 1294"/>
                <a:gd name="T1" fmla="*/ 0 h 523"/>
                <a:gd name="T2" fmla="*/ 135 w 1294"/>
                <a:gd name="T3" fmla="*/ 15 h 523"/>
                <a:gd name="T4" fmla="*/ 357 w 1294"/>
                <a:gd name="T5" fmla="*/ 106 h 523"/>
                <a:gd name="T6" fmla="*/ 549 w 1294"/>
                <a:gd name="T7" fmla="*/ 180 h 523"/>
                <a:gd name="T8" fmla="*/ 763 w 1294"/>
                <a:gd name="T9" fmla="*/ 244 h 523"/>
                <a:gd name="T10" fmla="*/ 916 w 1294"/>
                <a:gd name="T11" fmla="*/ 312 h 523"/>
                <a:gd name="T12" fmla="*/ 1125 w 1294"/>
                <a:gd name="T13" fmla="*/ 386 h 523"/>
                <a:gd name="T14" fmla="*/ 1294 w 1294"/>
                <a:gd name="T15" fmla="*/ 454 h 523"/>
                <a:gd name="T16" fmla="*/ 1285 w 1294"/>
                <a:gd name="T17" fmla="*/ 481 h 523"/>
                <a:gd name="T18" fmla="*/ 1234 w 1294"/>
                <a:gd name="T19" fmla="*/ 495 h 523"/>
                <a:gd name="T20" fmla="*/ 1085 w 1294"/>
                <a:gd name="T21" fmla="*/ 422 h 523"/>
                <a:gd name="T22" fmla="*/ 1076 w 1294"/>
                <a:gd name="T23" fmla="*/ 468 h 523"/>
                <a:gd name="T24" fmla="*/ 1037 w 1294"/>
                <a:gd name="T25" fmla="*/ 509 h 523"/>
                <a:gd name="T26" fmla="*/ 981 w 1294"/>
                <a:gd name="T27" fmla="*/ 523 h 523"/>
                <a:gd name="T28" fmla="*/ 919 w 1294"/>
                <a:gd name="T29" fmla="*/ 490 h 523"/>
                <a:gd name="T30" fmla="*/ 876 w 1294"/>
                <a:gd name="T31" fmla="*/ 449 h 523"/>
                <a:gd name="T32" fmla="*/ 881 w 1294"/>
                <a:gd name="T33" fmla="*/ 386 h 523"/>
                <a:gd name="T34" fmla="*/ 893 w 1294"/>
                <a:gd name="T35" fmla="*/ 354 h 523"/>
                <a:gd name="T36" fmla="*/ 749 w 1294"/>
                <a:gd name="T37" fmla="*/ 289 h 523"/>
                <a:gd name="T38" fmla="*/ 680 w 1294"/>
                <a:gd name="T39" fmla="*/ 275 h 523"/>
                <a:gd name="T40" fmla="*/ 549 w 1294"/>
                <a:gd name="T41" fmla="*/ 248 h 523"/>
                <a:gd name="T42" fmla="*/ 371 w 1294"/>
                <a:gd name="T43" fmla="*/ 189 h 523"/>
                <a:gd name="T44" fmla="*/ 227 w 1294"/>
                <a:gd name="T45" fmla="*/ 124 h 523"/>
                <a:gd name="T46" fmla="*/ 123 w 1294"/>
                <a:gd name="T47" fmla="*/ 97 h 523"/>
                <a:gd name="T48" fmla="*/ 14 w 1294"/>
                <a:gd name="T49" fmla="*/ 106 h 523"/>
                <a:gd name="T50" fmla="*/ 0 w 1294"/>
                <a:gd name="T51" fmla="*/ 38 h 523"/>
                <a:gd name="T52" fmla="*/ 44 w 1294"/>
                <a:gd name="T53" fmla="*/ 0 h 523"/>
                <a:gd name="T54" fmla="*/ 70 w 1294"/>
                <a:gd name="T55" fmla="*/ 0 h 523"/>
                <a:gd name="T56" fmla="*/ 14 w 129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4" h="523">
                  <a:moveTo>
                    <a:pt x="14" y="0"/>
                  </a:moveTo>
                  <a:lnTo>
                    <a:pt x="135" y="15"/>
                  </a:lnTo>
                  <a:lnTo>
                    <a:pt x="357" y="106"/>
                  </a:lnTo>
                  <a:lnTo>
                    <a:pt x="549" y="180"/>
                  </a:lnTo>
                  <a:lnTo>
                    <a:pt x="763" y="244"/>
                  </a:lnTo>
                  <a:lnTo>
                    <a:pt x="916" y="312"/>
                  </a:lnTo>
                  <a:lnTo>
                    <a:pt x="1125" y="386"/>
                  </a:lnTo>
                  <a:lnTo>
                    <a:pt x="1294" y="454"/>
                  </a:lnTo>
                  <a:lnTo>
                    <a:pt x="1285" y="481"/>
                  </a:lnTo>
                  <a:lnTo>
                    <a:pt x="1234" y="495"/>
                  </a:lnTo>
                  <a:lnTo>
                    <a:pt x="1085" y="422"/>
                  </a:lnTo>
                  <a:lnTo>
                    <a:pt x="1076" y="468"/>
                  </a:lnTo>
                  <a:lnTo>
                    <a:pt x="1037" y="509"/>
                  </a:lnTo>
                  <a:lnTo>
                    <a:pt x="981" y="523"/>
                  </a:lnTo>
                  <a:lnTo>
                    <a:pt x="919" y="490"/>
                  </a:lnTo>
                  <a:lnTo>
                    <a:pt x="876" y="449"/>
                  </a:lnTo>
                  <a:lnTo>
                    <a:pt x="881" y="386"/>
                  </a:lnTo>
                  <a:lnTo>
                    <a:pt x="893" y="354"/>
                  </a:lnTo>
                  <a:lnTo>
                    <a:pt x="749" y="289"/>
                  </a:lnTo>
                  <a:lnTo>
                    <a:pt x="680" y="275"/>
                  </a:lnTo>
                  <a:lnTo>
                    <a:pt x="549" y="248"/>
                  </a:lnTo>
                  <a:lnTo>
                    <a:pt x="371" y="189"/>
                  </a:lnTo>
                  <a:lnTo>
                    <a:pt x="227" y="124"/>
                  </a:lnTo>
                  <a:lnTo>
                    <a:pt x="123" y="97"/>
                  </a:lnTo>
                  <a:lnTo>
                    <a:pt x="14" y="106"/>
                  </a:lnTo>
                  <a:lnTo>
                    <a:pt x="0" y="38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8" name="Freeform 1040"/>
            <p:cNvSpPr>
              <a:spLocks/>
            </p:cNvSpPr>
            <p:nvPr/>
          </p:nvSpPr>
          <p:spPr bwMode="auto">
            <a:xfrm>
              <a:off x="458" y="944"/>
              <a:ext cx="107" cy="280"/>
            </a:xfrm>
            <a:custGeom>
              <a:avLst/>
              <a:gdLst>
                <a:gd name="T0" fmla="*/ 243 w 425"/>
                <a:gd name="T1" fmla="*/ 0 h 1121"/>
                <a:gd name="T2" fmla="*/ 299 w 425"/>
                <a:gd name="T3" fmla="*/ 0 h 1121"/>
                <a:gd name="T4" fmla="*/ 348 w 425"/>
                <a:gd name="T5" fmla="*/ 23 h 1121"/>
                <a:gd name="T6" fmla="*/ 399 w 425"/>
                <a:gd name="T7" fmla="*/ 92 h 1121"/>
                <a:gd name="T8" fmla="*/ 417 w 425"/>
                <a:gd name="T9" fmla="*/ 179 h 1121"/>
                <a:gd name="T10" fmla="*/ 425 w 425"/>
                <a:gd name="T11" fmla="*/ 393 h 1121"/>
                <a:gd name="T12" fmla="*/ 413 w 425"/>
                <a:gd name="T13" fmla="*/ 577 h 1121"/>
                <a:gd name="T14" fmla="*/ 373 w 425"/>
                <a:gd name="T15" fmla="*/ 764 h 1121"/>
                <a:gd name="T16" fmla="*/ 321 w 425"/>
                <a:gd name="T17" fmla="*/ 957 h 1121"/>
                <a:gd name="T18" fmla="*/ 260 w 425"/>
                <a:gd name="T19" fmla="*/ 1071 h 1121"/>
                <a:gd name="T20" fmla="*/ 182 w 425"/>
                <a:gd name="T21" fmla="*/ 1121 h 1121"/>
                <a:gd name="T22" fmla="*/ 117 w 425"/>
                <a:gd name="T23" fmla="*/ 1121 h 1121"/>
                <a:gd name="T24" fmla="*/ 38 w 425"/>
                <a:gd name="T25" fmla="*/ 1071 h 1121"/>
                <a:gd name="T26" fmla="*/ 8 w 425"/>
                <a:gd name="T27" fmla="*/ 997 h 1121"/>
                <a:gd name="T28" fmla="*/ 0 w 425"/>
                <a:gd name="T29" fmla="*/ 866 h 1121"/>
                <a:gd name="T30" fmla="*/ 8 w 425"/>
                <a:gd name="T31" fmla="*/ 701 h 1121"/>
                <a:gd name="T32" fmla="*/ 47 w 425"/>
                <a:gd name="T33" fmla="*/ 495 h 1121"/>
                <a:gd name="T34" fmla="*/ 100 w 425"/>
                <a:gd name="T35" fmla="*/ 242 h 1121"/>
                <a:gd name="T36" fmla="*/ 165 w 425"/>
                <a:gd name="T37" fmla="*/ 50 h 1121"/>
                <a:gd name="T38" fmla="*/ 204 w 425"/>
                <a:gd name="T39" fmla="*/ 23 h 1121"/>
                <a:gd name="T40" fmla="*/ 243 w 425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121">
                  <a:moveTo>
                    <a:pt x="243" y="0"/>
                  </a:moveTo>
                  <a:lnTo>
                    <a:pt x="299" y="0"/>
                  </a:lnTo>
                  <a:lnTo>
                    <a:pt x="348" y="23"/>
                  </a:lnTo>
                  <a:lnTo>
                    <a:pt x="399" y="92"/>
                  </a:lnTo>
                  <a:lnTo>
                    <a:pt x="417" y="179"/>
                  </a:lnTo>
                  <a:lnTo>
                    <a:pt x="425" y="393"/>
                  </a:lnTo>
                  <a:lnTo>
                    <a:pt x="413" y="577"/>
                  </a:lnTo>
                  <a:lnTo>
                    <a:pt x="373" y="764"/>
                  </a:lnTo>
                  <a:lnTo>
                    <a:pt x="321" y="957"/>
                  </a:lnTo>
                  <a:lnTo>
                    <a:pt x="260" y="1071"/>
                  </a:lnTo>
                  <a:lnTo>
                    <a:pt x="182" y="1121"/>
                  </a:lnTo>
                  <a:lnTo>
                    <a:pt x="117" y="1121"/>
                  </a:lnTo>
                  <a:lnTo>
                    <a:pt x="38" y="1071"/>
                  </a:lnTo>
                  <a:lnTo>
                    <a:pt x="8" y="997"/>
                  </a:lnTo>
                  <a:lnTo>
                    <a:pt x="0" y="866"/>
                  </a:lnTo>
                  <a:lnTo>
                    <a:pt x="8" y="701"/>
                  </a:lnTo>
                  <a:lnTo>
                    <a:pt x="47" y="495"/>
                  </a:lnTo>
                  <a:lnTo>
                    <a:pt x="100" y="242"/>
                  </a:lnTo>
                  <a:lnTo>
                    <a:pt x="165" y="50"/>
                  </a:lnTo>
                  <a:lnTo>
                    <a:pt x="204" y="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29" name="Freeform 1041"/>
            <p:cNvSpPr>
              <a:spLocks/>
            </p:cNvSpPr>
            <p:nvPr/>
          </p:nvSpPr>
          <p:spPr bwMode="auto">
            <a:xfrm>
              <a:off x="347" y="929"/>
              <a:ext cx="150" cy="257"/>
            </a:xfrm>
            <a:custGeom>
              <a:avLst/>
              <a:gdLst>
                <a:gd name="T0" fmla="*/ 457 w 602"/>
                <a:gd name="T1" fmla="*/ 41 h 1029"/>
                <a:gd name="T2" fmla="*/ 523 w 602"/>
                <a:gd name="T3" fmla="*/ 0 h 1029"/>
                <a:gd name="T4" fmla="*/ 571 w 602"/>
                <a:gd name="T5" fmla="*/ 0 h 1029"/>
                <a:gd name="T6" fmla="*/ 602 w 602"/>
                <a:gd name="T7" fmla="*/ 32 h 1029"/>
                <a:gd name="T8" fmla="*/ 585 w 602"/>
                <a:gd name="T9" fmla="*/ 95 h 1029"/>
                <a:gd name="T10" fmla="*/ 544 w 602"/>
                <a:gd name="T11" fmla="*/ 136 h 1029"/>
                <a:gd name="T12" fmla="*/ 471 w 602"/>
                <a:gd name="T13" fmla="*/ 177 h 1029"/>
                <a:gd name="T14" fmla="*/ 327 w 602"/>
                <a:gd name="T15" fmla="*/ 238 h 1029"/>
                <a:gd name="T16" fmla="*/ 144 w 602"/>
                <a:gd name="T17" fmla="*/ 342 h 1029"/>
                <a:gd name="T18" fmla="*/ 73 w 602"/>
                <a:gd name="T19" fmla="*/ 347 h 1029"/>
                <a:gd name="T20" fmla="*/ 112 w 602"/>
                <a:gd name="T21" fmla="*/ 443 h 1029"/>
                <a:gd name="T22" fmla="*/ 191 w 602"/>
                <a:gd name="T23" fmla="*/ 548 h 1029"/>
                <a:gd name="T24" fmla="*/ 256 w 602"/>
                <a:gd name="T25" fmla="*/ 677 h 1029"/>
                <a:gd name="T26" fmla="*/ 283 w 602"/>
                <a:gd name="T27" fmla="*/ 809 h 1029"/>
                <a:gd name="T28" fmla="*/ 270 w 602"/>
                <a:gd name="T29" fmla="*/ 851 h 1029"/>
                <a:gd name="T30" fmla="*/ 230 w 602"/>
                <a:gd name="T31" fmla="*/ 878 h 1029"/>
                <a:gd name="T32" fmla="*/ 177 w 602"/>
                <a:gd name="T33" fmla="*/ 896 h 1029"/>
                <a:gd name="T34" fmla="*/ 126 w 602"/>
                <a:gd name="T35" fmla="*/ 937 h 1029"/>
                <a:gd name="T36" fmla="*/ 104 w 602"/>
                <a:gd name="T37" fmla="*/ 978 h 1029"/>
                <a:gd name="T38" fmla="*/ 91 w 602"/>
                <a:gd name="T39" fmla="*/ 1029 h 1029"/>
                <a:gd name="T40" fmla="*/ 51 w 602"/>
                <a:gd name="T41" fmla="*/ 1029 h 1029"/>
                <a:gd name="T42" fmla="*/ 38 w 602"/>
                <a:gd name="T43" fmla="*/ 992 h 1029"/>
                <a:gd name="T44" fmla="*/ 65 w 602"/>
                <a:gd name="T45" fmla="*/ 932 h 1029"/>
                <a:gd name="T46" fmla="*/ 139 w 602"/>
                <a:gd name="T47" fmla="*/ 892 h 1029"/>
                <a:gd name="T48" fmla="*/ 182 w 602"/>
                <a:gd name="T49" fmla="*/ 851 h 1029"/>
                <a:gd name="T50" fmla="*/ 221 w 602"/>
                <a:gd name="T51" fmla="*/ 828 h 1029"/>
                <a:gd name="T52" fmla="*/ 235 w 602"/>
                <a:gd name="T53" fmla="*/ 786 h 1029"/>
                <a:gd name="T54" fmla="*/ 218 w 602"/>
                <a:gd name="T55" fmla="*/ 677 h 1029"/>
                <a:gd name="T56" fmla="*/ 156 w 602"/>
                <a:gd name="T57" fmla="*/ 594 h 1029"/>
                <a:gd name="T58" fmla="*/ 104 w 602"/>
                <a:gd name="T59" fmla="*/ 521 h 1029"/>
                <a:gd name="T60" fmla="*/ 38 w 602"/>
                <a:gd name="T61" fmla="*/ 439 h 1029"/>
                <a:gd name="T62" fmla="*/ 0 w 602"/>
                <a:gd name="T63" fmla="*/ 360 h 1029"/>
                <a:gd name="T64" fmla="*/ 0 w 602"/>
                <a:gd name="T65" fmla="*/ 315 h 1029"/>
                <a:gd name="T66" fmla="*/ 33 w 602"/>
                <a:gd name="T67" fmla="*/ 292 h 1029"/>
                <a:gd name="T68" fmla="*/ 169 w 602"/>
                <a:gd name="T69" fmla="*/ 210 h 1029"/>
                <a:gd name="T70" fmla="*/ 300 w 602"/>
                <a:gd name="T71" fmla="*/ 136 h 1029"/>
                <a:gd name="T72" fmla="*/ 432 w 602"/>
                <a:gd name="T73" fmla="*/ 68 h 1029"/>
                <a:gd name="T74" fmla="*/ 457 w 60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1029">
                  <a:moveTo>
                    <a:pt x="457" y="41"/>
                  </a:moveTo>
                  <a:lnTo>
                    <a:pt x="523" y="0"/>
                  </a:lnTo>
                  <a:lnTo>
                    <a:pt x="571" y="0"/>
                  </a:lnTo>
                  <a:lnTo>
                    <a:pt x="602" y="32"/>
                  </a:lnTo>
                  <a:lnTo>
                    <a:pt x="585" y="95"/>
                  </a:lnTo>
                  <a:lnTo>
                    <a:pt x="544" y="136"/>
                  </a:lnTo>
                  <a:lnTo>
                    <a:pt x="471" y="177"/>
                  </a:lnTo>
                  <a:lnTo>
                    <a:pt x="327" y="238"/>
                  </a:lnTo>
                  <a:lnTo>
                    <a:pt x="144" y="342"/>
                  </a:lnTo>
                  <a:lnTo>
                    <a:pt x="73" y="347"/>
                  </a:lnTo>
                  <a:lnTo>
                    <a:pt x="112" y="443"/>
                  </a:lnTo>
                  <a:lnTo>
                    <a:pt x="191" y="548"/>
                  </a:lnTo>
                  <a:lnTo>
                    <a:pt x="256" y="677"/>
                  </a:lnTo>
                  <a:lnTo>
                    <a:pt x="283" y="809"/>
                  </a:lnTo>
                  <a:lnTo>
                    <a:pt x="270" y="851"/>
                  </a:lnTo>
                  <a:lnTo>
                    <a:pt x="230" y="878"/>
                  </a:lnTo>
                  <a:lnTo>
                    <a:pt x="177" y="896"/>
                  </a:lnTo>
                  <a:lnTo>
                    <a:pt x="126" y="937"/>
                  </a:lnTo>
                  <a:lnTo>
                    <a:pt x="104" y="978"/>
                  </a:lnTo>
                  <a:lnTo>
                    <a:pt x="91" y="1029"/>
                  </a:lnTo>
                  <a:lnTo>
                    <a:pt x="51" y="1029"/>
                  </a:lnTo>
                  <a:lnTo>
                    <a:pt x="38" y="992"/>
                  </a:lnTo>
                  <a:lnTo>
                    <a:pt x="65" y="932"/>
                  </a:lnTo>
                  <a:lnTo>
                    <a:pt x="139" y="892"/>
                  </a:lnTo>
                  <a:lnTo>
                    <a:pt x="182" y="851"/>
                  </a:lnTo>
                  <a:lnTo>
                    <a:pt x="221" y="828"/>
                  </a:lnTo>
                  <a:lnTo>
                    <a:pt x="235" y="786"/>
                  </a:lnTo>
                  <a:lnTo>
                    <a:pt x="218" y="677"/>
                  </a:lnTo>
                  <a:lnTo>
                    <a:pt x="156" y="594"/>
                  </a:lnTo>
                  <a:lnTo>
                    <a:pt x="104" y="521"/>
                  </a:lnTo>
                  <a:lnTo>
                    <a:pt x="38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33" y="292"/>
                  </a:lnTo>
                  <a:lnTo>
                    <a:pt x="169" y="210"/>
                  </a:lnTo>
                  <a:lnTo>
                    <a:pt x="300" y="136"/>
                  </a:lnTo>
                  <a:lnTo>
                    <a:pt x="432" y="68"/>
                  </a:lnTo>
                  <a:lnTo>
                    <a:pt x="45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0" name="Freeform 1042"/>
            <p:cNvSpPr>
              <a:spLocks/>
            </p:cNvSpPr>
            <p:nvPr/>
          </p:nvSpPr>
          <p:spPr bwMode="auto">
            <a:xfrm>
              <a:off x="491" y="1199"/>
              <a:ext cx="100" cy="280"/>
            </a:xfrm>
            <a:custGeom>
              <a:avLst/>
              <a:gdLst>
                <a:gd name="T0" fmla="*/ 74 w 401"/>
                <a:gd name="T1" fmla="*/ 129 h 1117"/>
                <a:gd name="T2" fmla="*/ 21 w 401"/>
                <a:gd name="T3" fmla="*/ 55 h 1117"/>
                <a:gd name="T4" fmla="*/ 39 w 401"/>
                <a:gd name="T5" fmla="*/ 0 h 1117"/>
                <a:gd name="T6" fmla="*/ 91 w 401"/>
                <a:gd name="T7" fmla="*/ 0 h 1117"/>
                <a:gd name="T8" fmla="*/ 153 w 401"/>
                <a:gd name="T9" fmla="*/ 60 h 1117"/>
                <a:gd name="T10" fmla="*/ 230 w 401"/>
                <a:gd name="T11" fmla="*/ 184 h 1117"/>
                <a:gd name="T12" fmla="*/ 274 w 401"/>
                <a:gd name="T13" fmla="*/ 303 h 1117"/>
                <a:gd name="T14" fmla="*/ 313 w 401"/>
                <a:gd name="T15" fmla="*/ 417 h 1117"/>
                <a:gd name="T16" fmla="*/ 327 w 401"/>
                <a:gd name="T17" fmla="*/ 523 h 1117"/>
                <a:gd name="T18" fmla="*/ 322 w 401"/>
                <a:gd name="T19" fmla="*/ 577 h 1117"/>
                <a:gd name="T20" fmla="*/ 283 w 401"/>
                <a:gd name="T21" fmla="*/ 645 h 1117"/>
                <a:gd name="T22" fmla="*/ 218 w 401"/>
                <a:gd name="T23" fmla="*/ 829 h 1117"/>
                <a:gd name="T24" fmla="*/ 144 w 401"/>
                <a:gd name="T25" fmla="*/ 934 h 1117"/>
                <a:gd name="T26" fmla="*/ 126 w 401"/>
                <a:gd name="T27" fmla="*/ 980 h 1117"/>
                <a:gd name="T28" fmla="*/ 196 w 401"/>
                <a:gd name="T29" fmla="*/ 989 h 1117"/>
                <a:gd name="T30" fmla="*/ 288 w 401"/>
                <a:gd name="T31" fmla="*/ 989 h 1117"/>
                <a:gd name="T32" fmla="*/ 401 w 401"/>
                <a:gd name="T33" fmla="*/ 1031 h 1117"/>
                <a:gd name="T34" fmla="*/ 392 w 401"/>
                <a:gd name="T35" fmla="*/ 1063 h 1117"/>
                <a:gd name="T36" fmla="*/ 374 w 401"/>
                <a:gd name="T37" fmla="*/ 1099 h 1117"/>
                <a:gd name="T38" fmla="*/ 339 w 401"/>
                <a:gd name="T39" fmla="*/ 1117 h 1117"/>
                <a:gd name="T40" fmla="*/ 270 w 401"/>
                <a:gd name="T41" fmla="*/ 1090 h 1117"/>
                <a:gd name="T42" fmla="*/ 196 w 401"/>
                <a:gd name="T43" fmla="*/ 1049 h 1117"/>
                <a:gd name="T44" fmla="*/ 91 w 401"/>
                <a:gd name="T45" fmla="*/ 1045 h 1117"/>
                <a:gd name="T46" fmla="*/ 26 w 401"/>
                <a:gd name="T47" fmla="*/ 1058 h 1117"/>
                <a:gd name="T48" fmla="*/ 0 w 401"/>
                <a:gd name="T49" fmla="*/ 1036 h 1117"/>
                <a:gd name="T50" fmla="*/ 0 w 401"/>
                <a:gd name="T51" fmla="*/ 1003 h 1117"/>
                <a:gd name="T52" fmla="*/ 35 w 401"/>
                <a:gd name="T53" fmla="*/ 966 h 1117"/>
                <a:gd name="T54" fmla="*/ 91 w 401"/>
                <a:gd name="T55" fmla="*/ 907 h 1117"/>
                <a:gd name="T56" fmla="*/ 191 w 401"/>
                <a:gd name="T57" fmla="*/ 756 h 1117"/>
                <a:gd name="T58" fmla="*/ 235 w 401"/>
                <a:gd name="T59" fmla="*/ 623 h 1117"/>
                <a:gd name="T60" fmla="*/ 248 w 401"/>
                <a:gd name="T61" fmla="*/ 495 h 1117"/>
                <a:gd name="T62" fmla="*/ 244 w 401"/>
                <a:gd name="T63" fmla="*/ 426 h 1117"/>
                <a:gd name="T64" fmla="*/ 209 w 401"/>
                <a:gd name="T65" fmla="*/ 303 h 1117"/>
                <a:gd name="T66" fmla="*/ 118 w 401"/>
                <a:gd name="T67" fmla="*/ 170 h 1117"/>
                <a:gd name="T68" fmla="*/ 52 w 401"/>
                <a:gd name="T69" fmla="*/ 102 h 1117"/>
                <a:gd name="T70" fmla="*/ 74 w 401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1117">
                  <a:moveTo>
                    <a:pt x="74" y="129"/>
                  </a:moveTo>
                  <a:lnTo>
                    <a:pt x="21" y="55"/>
                  </a:lnTo>
                  <a:lnTo>
                    <a:pt x="39" y="0"/>
                  </a:lnTo>
                  <a:lnTo>
                    <a:pt x="91" y="0"/>
                  </a:lnTo>
                  <a:lnTo>
                    <a:pt x="153" y="60"/>
                  </a:lnTo>
                  <a:lnTo>
                    <a:pt x="230" y="184"/>
                  </a:lnTo>
                  <a:lnTo>
                    <a:pt x="274" y="303"/>
                  </a:lnTo>
                  <a:lnTo>
                    <a:pt x="313" y="417"/>
                  </a:lnTo>
                  <a:lnTo>
                    <a:pt x="327" y="523"/>
                  </a:lnTo>
                  <a:lnTo>
                    <a:pt x="322" y="577"/>
                  </a:lnTo>
                  <a:lnTo>
                    <a:pt x="283" y="645"/>
                  </a:lnTo>
                  <a:lnTo>
                    <a:pt x="218" y="829"/>
                  </a:lnTo>
                  <a:lnTo>
                    <a:pt x="144" y="934"/>
                  </a:lnTo>
                  <a:lnTo>
                    <a:pt x="126" y="980"/>
                  </a:lnTo>
                  <a:lnTo>
                    <a:pt x="196" y="989"/>
                  </a:lnTo>
                  <a:lnTo>
                    <a:pt x="288" y="989"/>
                  </a:lnTo>
                  <a:lnTo>
                    <a:pt x="401" y="1031"/>
                  </a:lnTo>
                  <a:lnTo>
                    <a:pt x="392" y="1063"/>
                  </a:lnTo>
                  <a:lnTo>
                    <a:pt x="374" y="1099"/>
                  </a:lnTo>
                  <a:lnTo>
                    <a:pt x="339" y="1117"/>
                  </a:lnTo>
                  <a:lnTo>
                    <a:pt x="270" y="1090"/>
                  </a:lnTo>
                  <a:lnTo>
                    <a:pt x="196" y="1049"/>
                  </a:lnTo>
                  <a:lnTo>
                    <a:pt x="91" y="1045"/>
                  </a:lnTo>
                  <a:lnTo>
                    <a:pt x="26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35" y="966"/>
                  </a:lnTo>
                  <a:lnTo>
                    <a:pt x="91" y="907"/>
                  </a:lnTo>
                  <a:lnTo>
                    <a:pt x="191" y="756"/>
                  </a:lnTo>
                  <a:lnTo>
                    <a:pt x="235" y="623"/>
                  </a:lnTo>
                  <a:lnTo>
                    <a:pt x="248" y="495"/>
                  </a:lnTo>
                  <a:lnTo>
                    <a:pt x="244" y="426"/>
                  </a:lnTo>
                  <a:lnTo>
                    <a:pt x="209" y="303"/>
                  </a:lnTo>
                  <a:lnTo>
                    <a:pt x="118" y="170"/>
                  </a:lnTo>
                  <a:lnTo>
                    <a:pt x="52" y="102"/>
                  </a:lnTo>
                  <a:lnTo>
                    <a:pt x="7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8931" name="Freeform 1043"/>
            <p:cNvSpPr>
              <a:spLocks/>
            </p:cNvSpPr>
            <p:nvPr/>
          </p:nvSpPr>
          <p:spPr bwMode="auto">
            <a:xfrm>
              <a:off x="337" y="1181"/>
              <a:ext cx="147" cy="307"/>
            </a:xfrm>
            <a:custGeom>
              <a:avLst/>
              <a:gdLst>
                <a:gd name="T0" fmla="*/ 344 w 588"/>
                <a:gd name="T1" fmla="*/ 215 h 1231"/>
                <a:gd name="T2" fmla="*/ 430 w 588"/>
                <a:gd name="T3" fmla="*/ 96 h 1231"/>
                <a:gd name="T4" fmla="*/ 509 w 588"/>
                <a:gd name="T5" fmla="*/ 0 h 1231"/>
                <a:gd name="T6" fmla="*/ 562 w 588"/>
                <a:gd name="T7" fmla="*/ 10 h 1231"/>
                <a:gd name="T8" fmla="*/ 588 w 588"/>
                <a:gd name="T9" fmla="*/ 50 h 1231"/>
                <a:gd name="T10" fmla="*/ 588 w 588"/>
                <a:gd name="T11" fmla="*/ 124 h 1231"/>
                <a:gd name="T12" fmla="*/ 539 w 588"/>
                <a:gd name="T13" fmla="*/ 165 h 1231"/>
                <a:gd name="T14" fmla="*/ 457 w 588"/>
                <a:gd name="T15" fmla="*/ 220 h 1231"/>
                <a:gd name="T16" fmla="*/ 392 w 588"/>
                <a:gd name="T17" fmla="*/ 288 h 1231"/>
                <a:gd name="T18" fmla="*/ 318 w 588"/>
                <a:gd name="T19" fmla="*/ 380 h 1231"/>
                <a:gd name="T20" fmla="*/ 288 w 588"/>
                <a:gd name="T21" fmla="*/ 449 h 1231"/>
                <a:gd name="T22" fmla="*/ 253 w 588"/>
                <a:gd name="T23" fmla="*/ 532 h 1231"/>
                <a:gd name="T24" fmla="*/ 235 w 588"/>
                <a:gd name="T25" fmla="*/ 641 h 1231"/>
                <a:gd name="T26" fmla="*/ 235 w 588"/>
                <a:gd name="T27" fmla="*/ 742 h 1231"/>
                <a:gd name="T28" fmla="*/ 253 w 588"/>
                <a:gd name="T29" fmla="*/ 865 h 1231"/>
                <a:gd name="T30" fmla="*/ 300 w 588"/>
                <a:gd name="T31" fmla="*/ 984 h 1231"/>
                <a:gd name="T32" fmla="*/ 339 w 588"/>
                <a:gd name="T33" fmla="*/ 1053 h 1231"/>
                <a:gd name="T34" fmla="*/ 365 w 588"/>
                <a:gd name="T35" fmla="*/ 1098 h 1231"/>
                <a:gd name="T36" fmla="*/ 365 w 588"/>
                <a:gd name="T37" fmla="*/ 1136 h 1231"/>
                <a:gd name="T38" fmla="*/ 339 w 588"/>
                <a:gd name="T39" fmla="*/ 1149 h 1231"/>
                <a:gd name="T40" fmla="*/ 279 w 588"/>
                <a:gd name="T41" fmla="*/ 1149 h 1231"/>
                <a:gd name="T42" fmla="*/ 182 w 588"/>
                <a:gd name="T43" fmla="*/ 1167 h 1231"/>
                <a:gd name="T44" fmla="*/ 108 w 588"/>
                <a:gd name="T45" fmla="*/ 1195 h 1231"/>
                <a:gd name="T46" fmla="*/ 65 w 588"/>
                <a:gd name="T47" fmla="*/ 1231 h 1231"/>
                <a:gd name="T48" fmla="*/ 26 w 588"/>
                <a:gd name="T49" fmla="*/ 1217 h 1231"/>
                <a:gd name="T50" fmla="*/ 0 w 588"/>
                <a:gd name="T51" fmla="*/ 1167 h 1231"/>
                <a:gd name="T52" fmla="*/ 3 w 588"/>
                <a:gd name="T53" fmla="*/ 1125 h 1231"/>
                <a:gd name="T54" fmla="*/ 77 w 588"/>
                <a:gd name="T55" fmla="*/ 1094 h 1231"/>
                <a:gd name="T56" fmla="*/ 195 w 588"/>
                <a:gd name="T57" fmla="*/ 1084 h 1231"/>
                <a:gd name="T58" fmla="*/ 304 w 588"/>
                <a:gd name="T59" fmla="*/ 1084 h 1231"/>
                <a:gd name="T60" fmla="*/ 261 w 588"/>
                <a:gd name="T61" fmla="*/ 1030 h 1231"/>
                <a:gd name="T62" fmla="*/ 239 w 588"/>
                <a:gd name="T63" fmla="*/ 962 h 1231"/>
                <a:gd name="T64" fmla="*/ 209 w 588"/>
                <a:gd name="T65" fmla="*/ 865 h 1231"/>
                <a:gd name="T66" fmla="*/ 174 w 588"/>
                <a:gd name="T67" fmla="*/ 765 h 1231"/>
                <a:gd name="T68" fmla="*/ 174 w 588"/>
                <a:gd name="T69" fmla="*/ 645 h 1231"/>
                <a:gd name="T70" fmla="*/ 182 w 588"/>
                <a:gd name="T71" fmla="*/ 532 h 1231"/>
                <a:gd name="T72" fmla="*/ 221 w 588"/>
                <a:gd name="T73" fmla="*/ 426 h 1231"/>
                <a:gd name="T74" fmla="*/ 291 w 588"/>
                <a:gd name="T75" fmla="*/ 288 h 1231"/>
                <a:gd name="T76" fmla="*/ 344 w 588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8" h="1231">
                  <a:moveTo>
                    <a:pt x="344" y="215"/>
                  </a:moveTo>
                  <a:lnTo>
                    <a:pt x="430" y="96"/>
                  </a:lnTo>
                  <a:lnTo>
                    <a:pt x="509" y="0"/>
                  </a:lnTo>
                  <a:lnTo>
                    <a:pt x="562" y="10"/>
                  </a:lnTo>
                  <a:lnTo>
                    <a:pt x="588" y="50"/>
                  </a:lnTo>
                  <a:lnTo>
                    <a:pt x="588" y="124"/>
                  </a:lnTo>
                  <a:lnTo>
                    <a:pt x="539" y="165"/>
                  </a:lnTo>
                  <a:lnTo>
                    <a:pt x="457" y="220"/>
                  </a:lnTo>
                  <a:lnTo>
                    <a:pt x="392" y="288"/>
                  </a:lnTo>
                  <a:lnTo>
                    <a:pt x="318" y="380"/>
                  </a:lnTo>
                  <a:lnTo>
                    <a:pt x="288" y="449"/>
                  </a:lnTo>
                  <a:lnTo>
                    <a:pt x="253" y="532"/>
                  </a:lnTo>
                  <a:lnTo>
                    <a:pt x="235" y="641"/>
                  </a:lnTo>
                  <a:lnTo>
                    <a:pt x="235" y="742"/>
                  </a:lnTo>
                  <a:lnTo>
                    <a:pt x="253" y="865"/>
                  </a:lnTo>
                  <a:lnTo>
                    <a:pt x="300" y="984"/>
                  </a:lnTo>
                  <a:lnTo>
                    <a:pt x="339" y="1053"/>
                  </a:lnTo>
                  <a:lnTo>
                    <a:pt x="365" y="1098"/>
                  </a:lnTo>
                  <a:lnTo>
                    <a:pt x="365" y="1136"/>
                  </a:lnTo>
                  <a:lnTo>
                    <a:pt x="339" y="1149"/>
                  </a:lnTo>
                  <a:lnTo>
                    <a:pt x="279" y="1149"/>
                  </a:lnTo>
                  <a:lnTo>
                    <a:pt x="182" y="1167"/>
                  </a:lnTo>
                  <a:lnTo>
                    <a:pt x="108" y="1195"/>
                  </a:lnTo>
                  <a:lnTo>
                    <a:pt x="65" y="1231"/>
                  </a:lnTo>
                  <a:lnTo>
                    <a:pt x="26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77" y="1094"/>
                  </a:lnTo>
                  <a:lnTo>
                    <a:pt x="195" y="1084"/>
                  </a:lnTo>
                  <a:lnTo>
                    <a:pt x="304" y="1084"/>
                  </a:lnTo>
                  <a:lnTo>
                    <a:pt x="261" y="1030"/>
                  </a:lnTo>
                  <a:lnTo>
                    <a:pt x="239" y="962"/>
                  </a:lnTo>
                  <a:lnTo>
                    <a:pt x="209" y="865"/>
                  </a:lnTo>
                  <a:lnTo>
                    <a:pt x="174" y="765"/>
                  </a:lnTo>
                  <a:lnTo>
                    <a:pt x="174" y="645"/>
                  </a:lnTo>
                  <a:lnTo>
                    <a:pt x="182" y="532"/>
                  </a:lnTo>
                  <a:lnTo>
                    <a:pt x="221" y="426"/>
                  </a:lnTo>
                  <a:lnTo>
                    <a:pt x="291" y="288"/>
                  </a:lnTo>
                  <a:lnTo>
                    <a:pt x="34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8932" name="AutoShape 1044"/>
          <p:cNvSpPr>
            <a:spLocks noChangeArrowheads="1"/>
          </p:cNvSpPr>
          <p:nvPr/>
        </p:nvSpPr>
        <p:spPr bwMode="auto">
          <a:xfrm>
            <a:off x="1600200" y="5257800"/>
            <a:ext cx="1828800" cy="1143000"/>
          </a:xfrm>
          <a:prstGeom prst="wedgeRoundRectCallout">
            <a:avLst>
              <a:gd name="adj1" fmla="val -72569"/>
              <a:gd name="adj2" fmla="val -24028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1600" b="1"/>
              <a:t>What happened</a:t>
            </a:r>
          </a:p>
          <a:p>
            <a:pPr algn="ctr"/>
            <a:r>
              <a:rPr lang="en-US" sz="1600" b="1"/>
              <a:t>here?</a:t>
            </a:r>
          </a:p>
          <a:p>
            <a:pPr algn="ctr"/>
            <a:r>
              <a:rPr lang="en-US" sz="1600" b="1">
                <a:solidFill>
                  <a:schemeClr val="accent2"/>
                </a:solidFill>
              </a:rPr>
              <a:t>ALIASING</a:t>
            </a:r>
            <a:endParaRPr lang="en-US" sz="1600" b="1"/>
          </a:p>
        </p:txBody>
      </p:sp>
      <p:sp>
        <p:nvSpPr>
          <p:cNvPr id="38933" name="Rectangle 1045"/>
          <p:cNvSpPr>
            <a:spLocks noChangeArrowheads="1"/>
          </p:cNvSpPr>
          <p:nvPr/>
        </p:nvSpPr>
        <p:spPr bwMode="auto">
          <a:xfrm>
            <a:off x="3657600" y="1219200"/>
            <a:ext cx="4953000" cy="15240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4" name="Rectangle 1046"/>
          <p:cNvSpPr>
            <a:spLocks noChangeArrowheads="1"/>
          </p:cNvSpPr>
          <p:nvPr/>
        </p:nvSpPr>
        <p:spPr bwMode="auto">
          <a:xfrm>
            <a:off x="3962400" y="2438400"/>
            <a:ext cx="5181600" cy="160020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8935" name="Text Box 1047"/>
          <p:cNvSpPr txBox="1">
            <a:spLocks noChangeArrowheads="1"/>
          </p:cNvSpPr>
          <p:nvPr/>
        </p:nvSpPr>
        <p:spPr bwMode="auto">
          <a:xfrm>
            <a:off x="4267200" y="1676400"/>
            <a:ext cx="4419600" cy="2474913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Aliasing</a:t>
            </a:r>
            <a:r>
              <a:rPr lang="en-US" b="1"/>
              <a:t>: Sampling much slower than the measurement changes causes significant loss of information.</a:t>
            </a:r>
          </a:p>
          <a:p>
            <a:pPr>
              <a:spcBef>
                <a:spcPct val="50000"/>
              </a:spcBef>
            </a:pPr>
            <a:r>
              <a:rPr lang="en-US" b="1"/>
              <a:t>Engineer should design for sampling “fast enough”.</a:t>
            </a: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86" name="Text Box 14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28687" name="Text Box 15"/>
          <p:cNvSpPr txBox="1">
            <a:spLocks noChangeArrowheads="1"/>
          </p:cNvSpPr>
          <p:nvPr/>
        </p:nvSpPr>
        <p:spPr bwMode="auto">
          <a:xfrm>
            <a:off x="552450" y="1082675"/>
            <a:ext cx="8229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“hold” the last sampled value between control executions.</a:t>
            </a:r>
          </a:p>
        </p:txBody>
      </p:sp>
      <p:grpSp>
        <p:nvGrpSpPr>
          <p:cNvPr id="29296" name="Group 624"/>
          <p:cNvGrpSpPr>
            <a:grpSpLocks/>
          </p:cNvGrpSpPr>
          <p:nvPr/>
        </p:nvGrpSpPr>
        <p:grpSpPr bwMode="auto">
          <a:xfrm>
            <a:off x="1027113" y="1925638"/>
            <a:ext cx="6934200" cy="5251450"/>
            <a:chOff x="647" y="1213"/>
            <a:chExt cx="4368" cy="3308"/>
          </a:xfrm>
        </p:grpSpPr>
        <p:grpSp>
          <p:nvGrpSpPr>
            <p:cNvPr id="28891" name="Group 219"/>
            <p:cNvGrpSpPr>
              <a:grpSpLocks/>
            </p:cNvGrpSpPr>
            <p:nvPr/>
          </p:nvGrpSpPr>
          <p:grpSpPr bwMode="auto">
            <a:xfrm>
              <a:off x="647" y="1213"/>
              <a:ext cx="4368" cy="3308"/>
              <a:chOff x="647" y="1213"/>
              <a:chExt cx="4368" cy="3308"/>
            </a:xfrm>
          </p:grpSpPr>
          <p:sp>
            <p:nvSpPr>
              <p:cNvPr id="28691" name="Rectangle 19"/>
              <p:cNvSpPr>
                <a:spLocks noChangeArrowheads="1"/>
              </p:cNvSpPr>
              <p:nvPr/>
            </p:nvSpPr>
            <p:spPr bwMode="auto">
              <a:xfrm>
                <a:off x="647" y="1213"/>
                <a:ext cx="4368" cy="3308"/>
              </a:xfrm>
              <a:prstGeom prst="rect">
                <a:avLst/>
              </a:prstGeom>
              <a:solidFill>
                <a:srgbClr val="C0C0C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2" name="Rectangle 20"/>
              <p:cNvSpPr>
                <a:spLocks noChangeArrowheads="1"/>
              </p:cNvSpPr>
              <p:nvPr/>
            </p:nvSpPr>
            <p:spPr bwMode="auto">
              <a:xfrm>
                <a:off x="1088" y="1459"/>
                <a:ext cx="3695" cy="2338"/>
              </a:xfrm>
              <a:prstGeom prst="rect">
                <a:avLst/>
              </a:prstGeom>
              <a:solidFill>
                <a:srgbClr val="FFFFFF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3" name="Line 21"/>
              <p:cNvSpPr>
                <a:spLocks noChangeShapeType="1"/>
              </p:cNvSpPr>
              <p:nvPr/>
            </p:nvSpPr>
            <p:spPr bwMode="auto">
              <a:xfrm>
                <a:off x="1088" y="1459"/>
                <a:ext cx="1" cy="2326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4" name="Line 22"/>
              <p:cNvSpPr>
                <a:spLocks noChangeShapeType="1"/>
              </p:cNvSpPr>
              <p:nvPr/>
            </p:nvSpPr>
            <p:spPr bwMode="auto">
              <a:xfrm>
                <a:off x="1088" y="3785"/>
                <a:ext cx="3693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5" name="Line 23"/>
              <p:cNvSpPr>
                <a:spLocks noChangeShapeType="1"/>
              </p:cNvSpPr>
              <p:nvPr/>
            </p:nvSpPr>
            <p:spPr bwMode="auto">
              <a:xfrm flipV="1">
                <a:off x="4781" y="1459"/>
                <a:ext cx="1" cy="2326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6" name="Line 24"/>
              <p:cNvSpPr>
                <a:spLocks noChangeShapeType="1"/>
              </p:cNvSpPr>
              <p:nvPr/>
            </p:nvSpPr>
            <p:spPr bwMode="auto">
              <a:xfrm flipH="1">
                <a:off x="1088" y="1459"/>
                <a:ext cx="3693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7" name="Line 25"/>
              <p:cNvSpPr>
                <a:spLocks noChangeShapeType="1"/>
              </p:cNvSpPr>
              <p:nvPr/>
            </p:nvSpPr>
            <p:spPr bwMode="auto">
              <a:xfrm>
                <a:off x="1038" y="3785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698" name="Rectangle 26"/>
              <p:cNvSpPr>
                <a:spLocks noChangeArrowheads="1"/>
              </p:cNvSpPr>
              <p:nvPr/>
            </p:nvSpPr>
            <p:spPr bwMode="auto">
              <a:xfrm>
                <a:off x="684" y="3720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-1.5 </a:t>
                </a:r>
                <a:endParaRPr lang="en-US"/>
              </a:p>
            </p:txBody>
          </p:sp>
          <p:sp>
            <p:nvSpPr>
              <p:cNvPr id="28699" name="Line 27"/>
              <p:cNvSpPr>
                <a:spLocks noChangeShapeType="1"/>
              </p:cNvSpPr>
              <p:nvPr/>
            </p:nvSpPr>
            <p:spPr bwMode="auto">
              <a:xfrm>
                <a:off x="1038" y="3320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0" name="Line 28"/>
              <p:cNvSpPr>
                <a:spLocks noChangeShapeType="1"/>
              </p:cNvSpPr>
              <p:nvPr/>
            </p:nvSpPr>
            <p:spPr bwMode="auto">
              <a:xfrm>
                <a:off x="1088" y="3320"/>
                <a:ext cx="369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1" name="Rectangle 29"/>
              <p:cNvSpPr>
                <a:spLocks noChangeArrowheads="1"/>
              </p:cNvSpPr>
              <p:nvPr/>
            </p:nvSpPr>
            <p:spPr bwMode="auto">
              <a:xfrm>
                <a:off x="684" y="3256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-0.9 </a:t>
                </a:r>
                <a:endParaRPr lang="en-US"/>
              </a:p>
            </p:txBody>
          </p:sp>
          <p:sp>
            <p:nvSpPr>
              <p:cNvPr id="28702" name="Line 30"/>
              <p:cNvSpPr>
                <a:spLocks noChangeShapeType="1"/>
              </p:cNvSpPr>
              <p:nvPr/>
            </p:nvSpPr>
            <p:spPr bwMode="auto">
              <a:xfrm>
                <a:off x="1038" y="2855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3" name="Line 31"/>
              <p:cNvSpPr>
                <a:spLocks noChangeShapeType="1"/>
              </p:cNvSpPr>
              <p:nvPr/>
            </p:nvSpPr>
            <p:spPr bwMode="auto">
              <a:xfrm>
                <a:off x="1088" y="2855"/>
                <a:ext cx="369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4" name="Rectangle 32"/>
              <p:cNvSpPr>
                <a:spLocks noChangeArrowheads="1"/>
              </p:cNvSpPr>
              <p:nvPr/>
            </p:nvSpPr>
            <p:spPr bwMode="auto">
              <a:xfrm>
                <a:off x="684" y="2791"/>
                <a:ext cx="339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-0.3 </a:t>
                </a:r>
                <a:endParaRPr lang="en-US"/>
              </a:p>
            </p:txBody>
          </p:sp>
          <p:sp>
            <p:nvSpPr>
              <p:cNvPr id="28705" name="Line 33"/>
              <p:cNvSpPr>
                <a:spLocks noChangeShapeType="1"/>
              </p:cNvSpPr>
              <p:nvPr/>
            </p:nvSpPr>
            <p:spPr bwMode="auto">
              <a:xfrm>
                <a:off x="1038" y="2391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6" name="Line 34"/>
              <p:cNvSpPr>
                <a:spLocks noChangeShapeType="1"/>
              </p:cNvSpPr>
              <p:nvPr/>
            </p:nvSpPr>
            <p:spPr bwMode="auto">
              <a:xfrm>
                <a:off x="1088" y="2391"/>
                <a:ext cx="369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7" name="Rectangle 35"/>
              <p:cNvSpPr>
                <a:spLocks noChangeArrowheads="1"/>
              </p:cNvSpPr>
              <p:nvPr/>
            </p:nvSpPr>
            <p:spPr bwMode="auto">
              <a:xfrm>
                <a:off x="730" y="2326"/>
                <a:ext cx="29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0.3 </a:t>
                </a:r>
                <a:endParaRPr lang="en-US"/>
              </a:p>
            </p:txBody>
          </p:sp>
          <p:sp>
            <p:nvSpPr>
              <p:cNvPr id="28708" name="Line 36"/>
              <p:cNvSpPr>
                <a:spLocks noChangeShapeType="1"/>
              </p:cNvSpPr>
              <p:nvPr/>
            </p:nvSpPr>
            <p:spPr bwMode="auto">
              <a:xfrm>
                <a:off x="1038" y="1924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09" name="Line 37"/>
              <p:cNvSpPr>
                <a:spLocks noChangeShapeType="1"/>
              </p:cNvSpPr>
              <p:nvPr/>
            </p:nvSpPr>
            <p:spPr bwMode="auto">
              <a:xfrm>
                <a:off x="1088" y="1924"/>
                <a:ext cx="3693" cy="1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0" name="Rectangle 38"/>
              <p:cNvSpPr>
                <a:spLocks noChangeArrowheads="1"/>
              </p:cNvSpPr>
              <p:nvPr/>
            </p:nvSpPr>
            <p:spPr bwMode="auto">
              <a:xfrm>
                <a:off x="730" y="1860"/>
                <a:ext cx="29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0.9 </a:t>
                </a:r>
                <a:endParaRPr lang="en-US"/>
              </a:p>
            </p:txBody>
          </p:sp>
          <p:sp>
            <p:nvSpPr>
              <p:cNvPr id="28711" name="Line 39"/>
              <p:cNvSpPr>
                <a:spLocks noChangeShapeType="1"/>
              </p:cNvSpPr>
              <p:nvPr/>
            </p:nvSpPr>
            <p:spPr bwMode="auto">
              <a:xfrm>
                <a:off x="1038" y="1459"/>
                <a:ext cx="50" cy="1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2" name="Rectangle 40"/>
              <p:cNvSpPr>
                <a:spLocks noChangeArrowheads="1"/>
              </p:cNvSpPr>
              <p:nvPr/>
            </p:nvSpPr>
            <p:spPr bwMode="auto">
              <a:xfrm>
                <a:off x="730" y="1395"/>
                <a:ext cx="293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1.5 </a:t>
                </a:r>
                <a:endParaRPr lang="en-US"/>
              </a:p>
            </p:txBody>
          </p:sp>
          <p:sp>
            <p:nvSpPr>
              <p:cNvPr id="28713" name="Line 41"/>
              <p:cNvSpPr>
                <a:spLocks noChangeShapeType="1"/>
              </p:cNvSpPr>
              <p:nvPr/>
            </p:nvSpPr>
            <p:spPr bwMode="auto">
              <a:xfrm flipV="1">
                <a:off x="1088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4" name="Rectangle 42"/>
              <p:cNvSpPr>
                <a:spLocks noChangeArrowheads="1"/>
              </p:cNvSpPr>
              <p:nvPr/>
            </p:nvSpPr>
            <p:spPr bwMode="auto">
              <a:xfrm>
                <a:off x="1000" y="3888"/>
                <a:ext cx="1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0 </a:t>
                </a:r>
                <a:endParaRPr lang="en-US"/>
              </a:p>
            </p:txBody>
          </p:sp>
          <p:sp>
            <p:nvSpPr>
              <p:cNvPr id="28715" name="Line 43"/>
              <p:cNvSpPr>
                <a:spLocks noChangeShapeType="1"/>
              </p:cNvSpPr>
              <p:nvPr/>
            </p:nvSpPr>
            <p:spPr bwMode="auto">
              <a:xfrm flipV="1">
                <a:off x="1704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6" name="Line 44"/>
              <p:cNvSpPr>
                <a:spLocks noChangeShapeType="1"/>
              </p:cNvSpPr>
              <p:nvPr/>
            </p:nvSpPr>
            <p:spPr bwMode="auto">
              <a:xfrm flipV="1">
                <a:off x="1704" y="1459"/>
                <a:ext cx="1" cy="23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7" name="Rectangle 45"/>
              <p:cNvSpPr>
                <a:spLocks noChangeArrowheads="1"/>
              </p:cNvSpPr>
              <p:nvPr/>
            </p:nvSpPr>
            <p:spPr bwMode="auto">
              <a:xfrm>
                <a:off x="1616" y="3888"/>
                <a:ext cx="176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5 </a:t>
                </a:r>
                <a:endParaRPr lang="en-US"/>
              </a:p>
            </p:txBody>
          </p:sp>
          <p:sp>
            <p:nvSpPr>
              <p:cNvPr id="28718" name="Line 46"/>
              <p:cNvSpPr>
                <a:spLocks noChangeShapeType="1"/>
              </p:cNvSpPr>
              <p:nvPr/>
            </p:nvSpPr>
            <p:spPr bwMode="auto">
              <a:xfrm flipV="1">
                <a:off x="2320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19" name="Line 47"/>
              <p:cNvSpPr>
                <a:spLocks noChangeShapeType="1"/>
              </p:cNvSpPr>
              <p:nvPr/>
            </p:nvSpPr>
            <p:spPr bwMode="auto">
              <a:xfrm flipV="1">
                <a:off x="2320" y="1459"/>
                <a:ext cx="1" cy="23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0" name="Rectangle 48"/>
              <p:cNvSpPr>
                <a:spLocks noChangeArrowheads="1"/>
              </p:cNvSpPr>
              <p:nvPr/>
            </p:nvSpPr>
            <p:spPr bwMode="auto">
              <a:xfrm>
                <a:off x="2194" y="3888"/>
                <a:ext cx="25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10 </a:t>
                </a:r>
                <a:endParaRPr lang="en-US"/>
              </a:p>
            </p:txBody>
          </p:sp>
          <p:sp>
            <p:nvSpPr>
              <p:cNvPr id="28721" name="Line 49"/>
              <p:cNvSpPr>
                <a:spLocks noChangeShapeType="1"/>
              </p:cNvSpPr>
              <p:nvPr/>
            </p:nvSpPr>
            <p:spPr bwMode="auto">
              <a:xfrm flipV="1">
                <a:off x="2936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2" name="Line 50"/>
              <p:cNvSpPr>
                <a:spLocks noChangeShapeType="1"/>
              </p:cNvSpPr>
              <p:nvPr/>
            </p:nvSpPr>
            <p:spPr bwMode="auto">
              <a:xfrm flipV="1">
                <a:off x="2936" y="1459"/>
                <a:ext cx="1" cy="23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3" name="Rectangle 51"/>
              <p:cNvSpPr>
                <a:spLocks noChangeArrowheads="1"/>
              </p:cNvSpPr>
              <p:nvPr/>
            </p:nvSpPr>
            <p:spPr bwMode="auto">
              <a:xfrm>
                <a:off x="2810" y="3888"/>
                <a:ext cx="25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15 </a:t>
                </a:r>
                <a:endParaRPr lang="en-US"/>
              </a:p>
            </p:txBody>
          </p:sp>
          <p:sp>
            <p:nvSpPr>
              <p:cNvPr id="28724" name="Line 52"/>
              <p:cNvSpPr>
                <a:spLocks noChangeShapeType="1"/>
              </p:cNvSpPr>
              <p:nvPr/>
            </p:nvSpPr>
            <p:spPr bwMode="auto">
              <a:xfrm flipV="1">
                <a:off x="3550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5" name="Line 53"/>
              <p:cNvSpPr>
                <a:spLocks noChangeShapeType="1"/>
              </p:cNvSpPr>
              <p:nvPr/>
            </p:nvSpPr>
            <p:spPr bwMode="auto">
              <a:xfrm flipV="1">
                <a:off x="3550" y="1459"/>
                <a:ext cx="1" cy="23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6" name="Rectangle 54"/>
              <p:cNvSpPr>
                <a:spLocks noChangeArrowheads="1"/>
              </p:cNvSpPr>
              <p:nvPr/>
            </p:nvSpPr>
            <p:spPr bwMode="auto">
              <a:xfrm>
                <a:off x="3424" y="3888"/>
                <a:ext cx="25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20 </a:t>
                </a:r>
                <a:endParaRPr lang="en-US"/>
              </a:p>
            </p:txBody>
          </p:sp>
          <p:sp>
            <p:nvSpPr>
              <p:cNvPr id="28727" name="Line 55"/>
              <p:cNvSpPr>
                <a:spLocks noChangeShapeType="1"/>
              </p:cNvSpPr>
              <p:nvPr/>
            </p:nvSpPr>
            <p:spPr bwMode="auto">
              <a:xfrm flipV="1">
                <a:off x="4165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8" name="Line 56"/>
              <p:cNvSpPr>
                <a:spLocks noChangeShapeType="1"/>
              </p:cNvSpPr>
              <p:nvPr/>
            </p:nvSpPr>
            <p:spPr bwMode="auto">
              <a:xfrm flipV="1">
                <a:off x="4165" y="1459"/>
                <a:ext cx="1" cy="2326"/>
              </a:xfrm>
              <a:prstGeom prst="line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91240B29-F687-4F45-9708-019B960494DF}">
                  <a14:hiddenLine xmlns:a14="http://schemas.microsoft.com/office/drawing/2010/main" w="317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29" name="Rectangle 57"/>
              <p:cNvSpPr>
                <a:spLocks noChangeArrowheads="1"/>
              </p:cNvSpPr>
              <p:nvPr/>
            </p:nvSpPr>
            <p:spPr bwMode="auto">
              <a:xfrm>
                <a:off x="4039" y="3888"/>
                <a:ext cx="25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25 </a:t>
                </a:r>
                <a:endParaRPr lang="en-US"/>
              </a:p>
            </p:txBody>
          </p:sp>
          <p:sp>
            <p:nvSpPr>
              <p:cNvPr id="28730" name="Line 58"/>
              <p:cNvSpPr>
                <a:spLocks noChangeShapeType="1"/>
              </p:cNvSpPr>
              <p:nvPr/>
            </p:nvSpPr>
            <p:spPr bwMode="auto">
              <a:xfrm flipV="1">
                <a:off x="4781" y="3785"/>
                <a:ext cx="1" cy="38"/>
              </a:xfrm>
              <a:prstGeom prst="line">
                <a:avLst/>
              </a:prstGeom>
              <a:noFill/>
              <a:ln w="11113">
                <a:solidFill>
                  <a:srgbClr val="FFFFFF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1" name="Rectangle 59"/>
              <p:cNvSpPr>
                <a:spLocks noChangeArrowheads="1"/>
              </p:cNvSpPr>
              <p:nvPr/>
            </p:nvSpPr>
            <p:spPr bwMode="auto">
              <a:xfrm>
                <a:off x="4655" y="3888"/>
                <a:ext cx="252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30 </a:t>
                </a:r>
                <a:endParaRPr lang="en-US"/>
              </a:p>
            </p:txBody>
          </p:sp>
          <p:sp>
            <p:nvSpPr>
              <p:cNvPr id="28732" name="Rectangle 60"/>
              <p:cNvSpPr>
                <a:spLocks noChangeArrowheads="1"/>
              </p:cNvSpPr>
              <p:nvPr/>
            </p:nvSpPr>
            <p:spPr bwMode="auto">
              <a:xfrm>
                <a:off x="2857" y="4017"/>
                <a:ext cx="367" cy="14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wrap="none" lIns="0" tIns="0" rIns="0" bIns="0">
                <a:spAutoFit/>
              </a:bodyPr>
              <a:lstStyle/>
              <a:p>
                <a:r>
                  <a:rPr lang="en-US" sz="1300">
                    <a:solidFill>
                      <a:srgbClr val="000080"/>
                    </a:solidFill>
                    <a:latin typeface="Arial" charset="0"/>
                  </a:rPr>
                  <a:t>Time</a:t>
                </a:r>
                <a:endParaRPr lang="en-US"/>
              </a:p>
            </p:txBody>
          </p:sp>
          <p:sp>
            <p:nvSpPr>
              <p:cNvPr id="28733" name="Line 61"/>
              <p:cNvSpPr>
                <a:spLocks noChangeShapeType="1"/>
              </p:cNvSpPr>
              <p:nvPr/>
            </p:nvSpPr>
            <p:spPr bwMode="auto">
              <a:xfrm flipV="1">
                <a:off x="1088" y="2604"/>
                <a:ext cx="11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4" name="Line 62"/>
              <p:cNvSpPr>
                <a:spLocks noChangeShapeType="1"/>
              </p:cNvSpPr>
              <p:nvPr/>
            </p:nvSpPr>
            <p:spPr bwMode="auto">
              <a:xfrm flipV="1">
                <a:off x="1099" y="2584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5" name="Line 63"/>
              <p:cNvSpPr>
                <a:spLocks noChangeShapeType="1"/>
              </p:cNvSpPr>
              <p:nvPr/>
            </p:nvSpPr>
            <p:spPr bwMode="auto">
              <a:xfrm flipV="1">
                <a:off x="1112" y="2564"/>
                <a:ext cx="11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6" name="Line 64"/>
              <p:cNvSpPr>
                <a:spLocks noChangeShapeType="1"/>
              </p:cNvSpPr>
              <p:nvPr/>
            </p:nvSpPr>
            <p:spPr bwMode="auto">
              <a:xfrm flipV="1">
                <a:off x="1123" y="2544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7" name="Line 65"/>
              <p:cNvSpPr>
                <a:spLocks noChangeShapeType="1"/>
              </p:cNvSpPr>
              <p:nvPr/>
            </p:nvSpPr>
            <p:spPr bwMode="auto">
              <a:xfrm flipV="1">
                <a:off x="1136" y="2526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8" name="Line 66"/>
              <p:cNvSpPr>
                <a:spLocks noChangeShapeType="1"/>
              </p:cNvSpPr>
              <p:nvPr/>
            </p:nvSpPr>
            <p:spPr bwMode="auto">
              <a:xfrm flipV="1">
                <a:off x="1149" y="2506"/>
                <a:ext cx="11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39" name="Line 67"/>
              <p:cNvSpPr>
                <a:spLocks noChangeShapeType="1"/>
              </p:cNvSpPr>
              <p:nvPr/>
            </p:nvSpPr>
            <p:spPr bwMode="auto">
              <a:xfrm flipV="1">
                <a:off x="1160" y="2488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0" name="Line 68"/>
              <p:cNvSpPr>
                <a:spLocks noChangeShapeType="1"/>
              </p:cNvSpPr>
              <p:nvPr/>
            </p:nvSpPr>
            <p:spPr bwMode="auto">
              <a:xfrm flipV="1">
                <a:off x="1173" y="2468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1" name="Line 69"/>
              <p:cNvSpPr>
                <a:spLocks noChangeShapeType="1"/>
              </p:cNvSpPr>
              <p:nvPr/>
            </p:nvSpPr>
            <p:spPr bwMode="auto">
              <a:xfrm flipV="1">
                <a:off x="1186" y="2449"/>
                <a:ext cx="11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2" name="Line 70"/>
              <p:cNvSpPr>
                <a:spLocks noChangeShapeType="1"/>
              </p:cNvSpPr>
              <p:nvPr/>
            </p:nvSpPr>
            <p:spPr bwMode="auto">
              <a:xfrm flipV="1">
                <a:off x="1197" y="2430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3" name="Line 71"/>
              <p:cNvSpPr>
                <a:spLocks noChangeShapeType="1"/>
              </p:cNvSpPr>
              <p:nvPr/>
            </p:nvSpPr>
            <p:spPr bwMode="auto">
              <a:xfrm flipV="1">
                <a:off x="1210" y="2412"/>
                <a:ext cx="14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4" name="Line 72"/>
              <p:cNvSpPr>
                <a:spLocks noChangeShapeType="1"/>
              </p:cNvSpPr>
              <p:nvPr/>
            </p:nvSpPr>
            <p:spPr bwMode="auto">
              <a:xfrm flipV="1">
                <a:off x="1224" y="2392"/>
                <a:ext cx="10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5" name="Line 73"/>
              <p:cNvSpPr>
                <a:spLocks noChangeShapeType="1"/>
              </p:cNvSpPr>
              <p:nvPr/>
            </p:nvSpPr>
            <p:spPr bwMode="auto">
              <a:xfrm flipV="1">
                <a:off x="1234" y="2374"/>
                <a:ext cx="14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6" name="Line 74"/>
              <p:cNvSpPr>
                <a:spLocks noChangeShapeType="1"/>
              </p:cNvSpPr>
              <p:nvPr/>
            </p:nvSpPr>
            <p:spPr bwMode="auto">
              <a:xfrm flipV="1">
                <a:off x="1248" y="2356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7" name="Line 75"/>
              <p:cNvSpPr>
                <a:spLocks noChangeShapeType="1"/>
              </p:cNvSpPr>
              <p:nvPr/>
            </p:nvSpPr>
            <p:spPr bwMode="auto">
              <a:xfrm flipV="1">
                <a:off x="1259" y="2338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8" name="Line 76"/>
              <p:cNvSpPr>
                <a:spLocks noChangeShapeType="1"/>
              </p:cNvSpPr>
              <p:nvPr/>
            </p:nvSpPr>
            <p:spPr bwMode="auto">
              <a:xfrm flipV="1">
                <a:off x="1272" y="2320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49" name="Line 77"/>
              <p:cNvSpPr>
                <a:spLocks noChangeShapeType="1"/>
              </p:cNvSpPr>
              <p:nvPr/>
            </p:nvSpPr>
            <p:spPr bwMode="auto">
              <a:xfrm flipV="1">
                <a:off x="1285" y="2301"/>
                <a:ext cx="11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0" name="Line 78"/>
              <p:cNvSpPr>
                <a:spLocks noChangeShapeType="1"/>
              </p:cNvSpPr>
              <p:nvPr/>
            </p:nvSpPr>
            <p:spPr bwMode="auto">
              <a:xfrm flipV="1">
                <a:off x="1296" y="2285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1" name="Line 79"/>
              <p:cNvSpPr>
                <a:spLocks noChangeShapeType="1"/>
              </p:cNvSpPr>
              <p:nvPr/>
            </p:nvSpPr>
            <p:spPr bwMode="auto">
              <a:xfrm flipV="1">
                <a:off x="1309" y="2267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2" name="Line 80"/>
              <p:cNvSpPr>
                <a:spLocks noChangeShapeType="1"/>
              </p:cNvSpPr>
              <p:nvPr/>
            </p:nvSpPr>
            <p:spPr bwMode="auto">
              <a:xfrm flipV="1">
                <a:off x="1322" y="2250"/>
                <a:ext cx="11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3" name="Line 81"/>
              <p:cNvSpPr>
                <a:spLocks noChangeShapeType="1"/>
              </p:cNvSpPr>
              <p:nvPr/>
            </p:nvSpPr>
            <p:spPr bwMode="auto">
              <a:xfrm flipV="1">
                <a:off x="1333" y="2234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4" name="Line 82"/>
              <p:cNvSpPr>
                <a:spLocks noChangeShapeType="1"/>
              </p:cNvSpPr>
              <p:nvPr/>
            </p:nvSpPr>
            <p:spPr bwMode="auto">
              <a:xfrm flipV="1">
                <a:off x="1346" y="2215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5" name="Line 83"/>
              <p:cNvSpPr>
                <a:spLocks noChangeShapeType="1"/>
              </p:cNvSpPr>
              <p:nvPr/>
            </p:nvSpPr>
            <p:spPr bwMode="auto">
              <a:xfrm flipV="1">
                <a:off x="1359" y="2200"/>
                <a:ext cx="11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6" name="Line 84"/>
              <p:cNvSpPr>
                <a:spLocks noChangeShapeType="1"/>
              </p:cNvSpPr>
              <p:nvPr/>
            </p:nvSpPr>
            <p:spPr bwMode="auto">
              <a:xfrm flipV="1">
                <a:off x="1370" y="2184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7" name="Line 85"/>
              <p:cNvSpPr>
                <a:spLocks noChangeShapeType="1"/>
              </p:cNvSpPr>
              <p:nvPr/>
            </p:nvSpPr>
            <p:spPr bwMode="auto">
              <a:xfrm flipV="1">
                <a:off x="1383" y="2167"/>
                <a:ext cx="11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8" name="Line 86"/>
              <p:cNvSpPr>
                <a:spLocks noChangeShapeType="1"/>
              </p:cNvSpPr>
              <p:nvPr/>
            </p:nvSpPr>
            <p:spPr bwMode="auto">
              <a:xfrm flipV="1">
                <a:off x="1394" y="2152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59" name="Line 87"/>
              <p:cNvSpPr>
                <a:spLocks noChangeShapeType="1"/>
              </p:cNvSpPr>
              <p:nvPr/>
            </p:nvSpPr>
            <p:spPr bwMode="auto">
              <a:xfrm flipV="1">
                <a:off x="1407" y="2136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0" name="Line 88"/>
              <p:cNvSpPr>
                <a:spLocks noChangeShapeType="1"/>
              </p:cNvSpPr>
              <p:nvPr/>
            </p:nvSpPr>
            <p:spPr bwMode="auto">
              <a:xfrm flipV="1">
                <a:off x="1420" y="2121"/>
                <a:ext cx="11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1" name="Line 89"/>
              <p:cNvSpPr>
                <a:spLocks noChangeShapeType="1"/>
              </p:cNvSpPr>
              <p:nvPr/>
            </p:nvSpPr>
            <p:spPr bwMode="auto">
              <a:xfrm flipV="1">
                <a:off x="1431" y="2106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2" name="Line 90"/>
              <p:cNvSpPr>
                <a:spLocks noChangeShapeType="1"/>
              </p:cNvSpPr>
              <p:nvPr/>
            </p:nvSpPr>
            <p:spPr bwMode="auto">
              <a:xfrm flipV="1">
                <a:off x="1444" y="2093"/>
                <a:ext cx="13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3" name="Line 91"/>
              <p:cNvSpPr>
                <a:spLocks noChangeShapeType="1"/>
              </p:cNvSpPr>
              <p:nvPr/>
            </p:nvSpPr>
            <p:spPr bwMode="auto">
              <a:xfrm flipV="1">
                <a:off x="1457" y="2078"/>
                <a:ext cx="11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4" name="Line 92"/>
              <p:cNvSpPr>
                <a:spLocks noChangeShapeType="1"/>
              </p:cNvSpPr>
              <p:nvPr/>
            </p:nvSpPr>
            <p:spPr bwMode="auto">
              <a:xfrm flipV="1">
                <a:off x="1468" y="2065"/>
                <a:ext cx="13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5" name="Line 93"/>
              <p:cNvSpPr>
                <a:spLocks noChangeShapeType="1"/>
              </p:cNvSpPr>
              <p:nvPr/>
            </p:nvSpPr>
            <p:spPr bwMode="auto">
              <a:xfrm flipV="1">
                <a:off x="1481" y="2052"/>
                <a:ext cx="13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6" name="Line 94"/>
              <p:cNvSpPr>
                <a:spLocks noChangeShapeType="1"/>
              </p:cNvSpPr>
              <p:nvPr/>
            </p:nvSpPr>
            <p:spPr bwMode="auto">
              <a:xfrm flipV="1">
                <a:off x="1494" y="2038"/>
                <a:ext cx="11" cy="1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7" name="Line 95"/>
              <p:cNvSpPr>
                <a:spLocks noChangeShapeType="1"/>
              </p:cNvSpPr>
              <p:nvPr/>
            </p:nvSpPr>
            <p:spPr bwMode="auto">
              <a:xfrm flipV="1">
                <a:off x="1505" y="2027"/>
                <a:ext cx="13" cy="1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8" name="Line 96"/>
              <p:cNvSpPr>
                <a:spLocks noChangeShapeType="1"/>
              </p:cNvSpPr>
              <p:nvPr/>
            </p:nvSpPr>
            <p:spPr bwMode="auto">
              <a:xfrm flipV="1">
                <a:off x="1518" y="2014"/>
                <a:ext cx="11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69" name="Line 97"/>
              <p:cNvSpPr>
                <a:spLocks noChangeShapeType="1"/>
              </p:cNvSpPr>
              <p:nvPr/>
            </p:nvSpPr>
            <p:spPr bwMode="auto">
              <a:xfrm flipV="1">
                <a:off x="1529" y="2002"/>
                <a:ext cx="13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0" name="Line 98"/>
              <p:cNvSpPr>
                <a:spLocks noChangeShapeType="1"/>
              </p:cNvSpPr>
              <p:nvPr/>
            </p:nvSpPr>
            <p:spPr bwMode="auto">
              <a:xfrm flipV="1">
                <a:off x="1542" y="1990"/>
                <a:ext cx="14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1" name="Line 99"/>
              <p:cNvSpPr>
                <a:spLocks noChangeShapeType="1"/>
              </p:cNvSpPr>
              <p:nvPr/>
            </p:nvSpPr>
            <p:spPr bwMode="auto">
              <a:xfrm flipV="1">
                <a:off x="1556" y="1979"/>
                <a:ext cx="10" cy="1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2" name="Line 100"/>
              <p:cNvSpPr>
                <a:spLocks noChangeShapeType="1"/>
              </p:cNvSpPr>
              <p:nvPr/>
            </p:nvSpPr>
            <p:spPr bwMode="auto">
              <a:xfrm flipV="1">
                <a:off x="1566" y="1969"/>
                <a:ext cx="14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3" name="Line 101"/>
              <p:cNvSpPr>
                <a:spLocks noChangeShapeType="1"/>
              </p:cNvSpPr>
              <p:nvPr/>
            </p:nvSpPr>
            <p:spPr bwMode="auto">
              <a:xfrm flipV="1">
                <a:off x="1580" y="1959"/>
                <a:ext cx="13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4" name="Line 102"/>
              <p:cNvSpPr>
                <a:spLocks noChangeShapeType="1"/>
              </p:cNvSpPr>
              <p:nvPr/>
            </p:nvSpPr>
            <p:spPr bwMode="auto">
              <a:xfrm flipV="1">
                <a:off x="1593" y="1949"/>
                <a:ext cx="11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5" name="Line 103"/>
              <p:cNvSpPr>
                <a:spLocks noChangeShapeType="1"/>
              </p:cNvSpPr>
              <p:nvPr/>
            </p:nvSpPr>
            <p:spPr bwMode="auto">
              <a:xfrm flipV="1">
                <a:off x="1604" y="1939"/>
                <a:ext cx="13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6" name="Line 104"/>
              <p:cNvSpPr>
                <a:spLocks noChangeShapeType="1"/>
              </p:cNvSpPr>
              <p:nvPr/>
            </p:nvSpPr>
            <p:spPr bwMode="auto">
              <a:xfrm flipV="1">
                <a:off x="1617" y="193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7" name="Line 105"/>
              <p:cNvSpPr>
                <a:spLocks noChangeShapeType="1"/>
              </p:cNvSpPr>
              <p:nvPr/>
            </p:nvSpPr>
            <p:spPr bwMode="auto">
              <a:xfrm flipV="1">
                <a:off x="1630" y="192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8" name="Line 106"/>
              <p:cNvSpPr>
                <a:spLocks noChangeShapeType="1"/>
              </p:cNvSpPr>
              <p:nvPr/>
            </p:nvSpPr>
            <p:spPr bwMode="auto">
              <a:xfrm flipV="1">
                <a:off x="1641" y="1914"/>
                <a:ext cx="13" cy="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79" name="Line 107"/>
              <p:cNvSpPr>
                <a:spLocks noChangeShapeType="1"/>
              </p:cNvSpPr>
              <p:nvPr/>
            </p:nvSpPr>
            <p:spPr bwMode="auto">
              <a:xfrm flipV="1">
                <a:off x="1654" y="1906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0" name="Line 108"/>
              <p:cNvSpPr>
                <a:spLocks noChangeShapeType="1"/>
              </p:cNvSpPr>
              <p:nvPr/>
            </p:nvSpPr>
            <p:spPr bwMode="auto">
              <a:xfrm flipV="1">
                <a:off x="1665" y="1899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1" name="Line 109"/>
              <p:cNvSpPr>
                <a:spLocks noChangeShapeType="1"/>
              </p:cNvSpPr>
              <p:nvPr/>
            </p:nvSpPr>
            <p:spPr bwMode="auto">
              <a:xfrm flipV="1">
                <a:off x="1678" y="1893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2" name="Line 110"/>
              <p:cNvSpPr>
                <a:spLocks noChangeShapeType="1"/>
              </p:cNvSpPr>
              <p:nvPr/>
            </p:nvSpPr>
            <p:spPr bwMode="auto">
              <a:xfrm flipV="1">
                <a:off x="1691" y="1886"/>
                <a:ext cx="11" cy="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3" name="Line 111"/>
              <p:cNvSpPr>
                <a:spLocks noChangeShapeType="1"/>
              </p:cNvSpPr>
              <p:nvPr/>
            </p:nvSpPr>
            <p:spPr bwMode="auto">
              <a:xfrm flipV="1">
                <a:off x="1702" y="1880"/>
                <a:ext cx="13" cy="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4" name="Line 112"/>
              <p:cNvSpPr>
                <a:spLocks noChangeShapeType="1"/>
              </p:cNvSpPr>
              <p:nvPr/>
            </p:nvSpPr>
            <p:spPr bwMode="auto">
              <a:xfrm flipV="1">
                <a:off x="1715" y="1875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5" name="Line 113"/>
              <p:cNvSpPr>
                <a:spLocks noChangeShapeType="1"/>
              </p:cNvSpPr>
              <p:nvPr/>
            </p:nvSpPr>
            <p:spPr bwMode="auto">
              <a:xfrm flipV="1">
                <a:off x="1728" y="1870"/>
                <a:ext cx="11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6" name="Line 114"/>
              <p:cNvSpPr>
                <a:spLocks noChangeShapeType="1"/>
              </p:cNvSpPr>
              <p:nvPr/>
            </p:nvSpPr>
            <p:spPr bwMode="auto">
              <a:xfrm flipV="1">
                <a:off x="1739" y="1866"/>
                <a:ext cx="13" cy="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7" name="Line 115"/>
              <p:cNvSpPr>
                <a:spLocks noChangeShapeType="1"/>
              </p:cNvSpPr>
              <p:nvPr/>
            </p:nvSpPr>
            <p:spPr bwMode="auto">
              <a:xfrm flipV="1">
                <a:off x="1752" y="1861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8" name="Line 116"/>
              <p:cNvSpPr>
                <a:spLocks noChangeShapeType="1"/>
              </p:cNvSpPr>
              <p:nvPr/>
            </p:nvSpPr>
            <p:spPr bwMode="auto">
              <a:xfrm flipV="1">
                <a:off x="1765" y="1858"/>
                <a:ext cx="11" cy="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89" name="Line 117"/>
              <p:cNvSpPr>
                <a:spLocks noChangeShapeType="1"/>
              </p:cNvSpPr>
              <p:nvPr/>
            </p:nvSpPr>
            <p:spPr bwMode="auto">
              <a:xfrm flipV="1">
                <a:off x="1776" y="1855"/>
                <a:ext cx="13" cy="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0" name="Line 118"/>
              <p:cNvSpPr>
                <a:spLocks noChangeShapeType="1"/>
              </p:cNvSpPr>
              <p:nvPr/>
            </p:nvSpPr>
            <p:spPr bwMode="auto">
              <a:xfrm flipV="1">
                <a:off x="1789" y="1853"/>
                <a:ext cx="11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1" name="Line 119"/>
              <p:cNvSpPr>
                <a:spLocks noChangeShapeType="1"/>
              </p:cNvSpPr>
              <p:nvPr/>
            </p:nvSpPr>
            <p:spPr bwMode="auto">
              <a:xfrm flipV="1">
                <a:off x="1800" y="1851"/>
                <a:ext cx="13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2" name="Line 120"/>
              <p:cNvSpPr>
                <a:spLocks noChangeShapeType="1"/>
              </p:cNvSpPr>
              <p:nvPr/>
            </p:nvSpPr>
            <p:spPr bwMode="auto">
              <a:xfrm flipV="1">
                <a:off x="1813" y="1850"/>
                <a:ext cx="13" cy="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3" name="Line 121"/>
              <p:cNvSpPr>
                <a:spLocks noChangeShapeType="1"/>
              </p:cNvSpPr>
              <p:nvPr/>
            </p:nvSpPr>
            <p:spPr bwMode="auto">
              <a:xfrm flipV="1">
                <a:off x="1826" y="1848"/>
                <a:ext cx="11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4" name="Line 122"/>
              <p:cNvSpPr>
                <a:spLocks noChangeShapeType="1"/>
              </p:cNvSpPr>
              <p:nvPr/>
            </p:nvSpPr>
            <p:spPr bwMode="auto">
              <a:xfrm>
                <a:off x="1837" y="1848"/>
                <a:ext cx="13" cy="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5" name="Line 123"/>
              <p:cNvSpPr>
                <a:spLocks noChangeShapeType="1"/>
              </p:cNvSpPr>
              <p:nvPr/>
            </p:nvSpPr>
            <p:spPr bwMode="auto">
              <a:xfrm>
                <a:off x="1850" y="1848"/>
                <a:ext cx="13" cy="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6" name="Line 124"/>
              <p:cNvSpPr>
                <a:spLocks noChangeShapeType="1"/>
              </p:cNvSpPr>
              <p:nvPr/>
            </p:nvSpPr>
            <p:spPr bwMode="auto">
              <a:xfrm>
                <a:off x="1863" y="1848"/>
                <a:ext cx="11" cy="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7" name="Line 125"/>
              <p:cNvSpPr>
                <a:spLocks noChangeShapeType="1"/>
              </p:cNvSpPr>
              <p:nvPr/>
            </p:nvSpPr>
            <p:spPr bwMode="auto">
              <a:xfrm>
                <a:off x="1874" y="1848"/>
                <a:ext cx="14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8" name="Line 126"/>
              <p:cNvSpPr>
                <a:spLocks noChangeShapeType="1"/>
              </p:cNvSpPr>
              <p:nvPr/>
            </p:nvSpPr>
            <p:spPr bwMode="auto">
              <a:xfrm>
                <a:off x="1888" y="1850"/>
                <a:ext cx="13" cy="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799" name="Line 127"/>
              <p:cNvSpPr>
                <a:spLocks noChangeShapeType="1"/>
              </p:cNvSpPr>
              <p:nvPr/>
            </p:nvSpPr>
            <p:spPr bwMode="auto">
              <a:xfrm>
                <a:off x="1901" y="1851"/>
                <a:ext cx="11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0" name="Line 128"/>
              <p:cNvSpPr>
                <a:spLocks noChangeShapeType="1"/>
              </p:cNvSpPr>
              <p:nvPr/>
            </p:nvSpPr>
            <p:spPr bwMode="auto">
              <a:xfrm>
                <a:off x="1912" y="1853"/>
                <a:ext cx="13" cy="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1" name="Line 129"/>
              <p:cNvSpPr>
                <a:spLocks noChangeShapeType="1"/>
              </p:cNvSpPr>
              <p:nvPr/>
            </p:nvSpPr>
            <p:spPr bwMode="auto">
              <a:xfrm>
                <a:off x="1925" y="1855"/>
                <a:ext cx="11" cy="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2" name="Line 130"/>
              <p:cNvSpPr>
                <a:spLocks noChangeShapeType="1"/>
              </p:cNvSpPr>
              <p:nvPr/>
            </p:nvSpPr>
            <p:spPr bwMode="auto">
              <a:xfrm>
                <a:off x="1936" y="1858"/>
                <a:ext cx="13" cy="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3" name="Line 131"/>
              <p:cNvSpPr>
                <a:spLocks noChangeShapeType="1"/>
              </p:cNvSpPr>
              <p:nvPr/>
            </p:nvSpPr>
            <p:spPr bwMode="auto">
              <a:xfrm>
                <a:off x="1949" y="1861"/>
                <a:ext cx="13" cy="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4" name="Line 132"/>
              <p:cNvSpPr>
                <a:spLocks noChangeShapeType="1"/>
              </p:cNvSpPr>
              <p:nvPr/>
            </p:nvSpPr>
            <p:spPr bwMode="auto">
              <a:xfrm>
                <a:off x="1962" y="1865"/>
                <a:ext cx="11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5" name="Line 133"/>
              <p:cNvSpPr>
                <a:spLocks noChangeShapeType="1"/>
              </p:cNvSpPr>
              <p:nvPr/>
            </p:nvSpPr>
            <p:spPr bwMode="auto">
              <a:xfrm>
                <a:off x="1973" y="1870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6" name="Line 134"/>
              <p:cNvSpPr>
                <a:spLocks noChangeShapeType="1"/>
              </p:cNvSpPr>
              <p:nvPr/>
            </p:nvSpPr>
            <p:spPr bwMode="auto">
              <a:xfrm>
                <a:off x="1986" y="1875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7" name="Line 135"/>
              <p:cNvSpPr>
                <a:spLocks noChangeShapeType="1"/>
              </p:cNvSpPr>
              <p:nvPr/>
            </p:nvSpPr>
            <p:spPr bwMode="auto">
              <a:xfrm>
                <a:off x="1999" y="1880"/>
                <a:ext cx="11" cy="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8" name="Line 136"/>
              <p:cNvSpPr>
                <a:spLocks noChangeShapeType="1"/>
              </p:cNvSpPr>
              <p:nvPr/>
            </p:nvSpPr>
            <p:spPr bwMode="auto">
              <a:xfrm>
                <a:off x="2010" y="1886"/>
                <a:ext cx="13" cy="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09" name="Line 137"/>
              <p:cNvSpPr>
                <a:spLocks noChangeShapeType="1"/>
              </p:cNvSpPr>
              <p:nvPr/>
            </p:nvSpPr>
            <p:spPr bwMode="auto">
              <a:xfrm>
                <a:off x="2023" y="1891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0" name="Line 138"/>
              <p:cNvSpPr>
                <a:spLocks noChangeShapeType="1"/>
              </p:cNvSpPr>
              <p:nvPr/>
            </p:nvSpPr>
            <p:spPr bwMode="auto">
              <a:xfrm>
                <a:off x="2036" y="1898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1" name="Line 139"/>
              <p:cNvSpPr>
                <a:spLocks noChangeShapeType="1"/>
              </p:cNvSpPr>
              <p:nvPr/>
            </p:nvSpPr>
            <p:spPr bwMode="auto">
              <a:xfrm>
                <a:off x="2047" y="1906"/>
                <a:ext cx="13" cy="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2" name="Line 140"/>
              <p:cNvSpPr>
                <a:spLocks noChangeShapeType="1"/>
              </p:cNvSpPr>
              <p:nvPr/>
            </p:nvSpPr>
            <p:spPr bwMode="auto">
              <a:xfrm>
                <a:off x="2060" y="1913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3" name="Line 141"/>
              <p:cNvSpPr>
                <a:spLocks noChangeShapeType="1"/>
              </p:cNvSpPr>
              <p:nvPr/>
            </p:nvSpPr>
            <p:spPr bwMode="auto">
              <a:xfrm>
                <a:off x="2071" y="1921"/>
                <a:ext cx="13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4" name="Line 142"/>
              <p:cNvSpPr>
                <a:spLocks noChangeShapeType="1"/>
              </p:cNvSpPr>
              <p:nvPr/>
            </p:nvSpPr>
            <p:spPr bwMode="auto">
              <a:xfrm>
                <a:off x="2084" y="1929"/>
                <a:ext cx="13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5" name="Line 143"/>
              <p:cNvSpPr>
                <a:spLocks noChangeShapeType="1"/>
              </p:cNvSpPr>
              <p:nvPr/>
            </p:nvSpPr>
            <p:spPr bwMode="auto">
              <a:xfrm>
                <a:off x="2097" y="1939"/>
                <a:ext cx="11" cy="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6" name="Line 144"/>
              <p:cNvSpPr>
                <a:spLocks noChangeShapeType="1"/>
              </p:cNvSpPr>
              <p:nvPr/>
            </p:nvSpPr>
            <p:spPr bwMode="auto">
              <a:xfrm>
                <a:off x="2108" y="1947"/>
                <a:ext cx="13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7" name="Line 145"/>
              <p:cNvSpPr>
                <a:spLocks noChangeShapeType="1"/>
              </p:cNvSpPr>
              <p:nvPr/>
            </p:nvSpPr>
            <p:spPr bwMode="auto">
              <a:xfrm>
                <a:off x="2121" y="1957"/>
                <a:ext cx="13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8" name="Line 146"/>
              <p:cNvSpPr>
                <a:spLocks noChangeShapeType="1"/>
              </p:cNvSpPr>
              <p:nvPr/>
            </p:nvSpPr>
            <p:spPr bwMode="auto">
              <a:xfrm>
                <a:off x="2134" y="1969"/>
                <a:ext cx="11" cy="1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19" name="Line 147"/>
              <p:cNvSpPr>
                <a:spLocks noChangeShapeType="1"/>
              </p:cNvSpPr>
              <p:nvPr/>
            </p:nvSpPr>
            <p:spPr bwMode="auto">
              <a:xfrm>
                <a:off x="2145" y="1979"/>
                <a:ext cx="13" cy="1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0" name="Line 148"/>
              <p:cNvSpPr>
                <a:spLocks noChangeShapeType="1"/>
              </p:cNvSpPr>
              <p:nvPr/>
            </p:nvSpPr>
            <p:spPr bwMode="auto">
              <a:xfrm>
                <a:off x="2158" y="1990"/>
                <a:ext cx="13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1" name="Line 149"/>
              <p:cNvSpPr>
                <a:spLocks noChangeShapeType="1"/>
              </p:cNvSpPr>
              <p:nvPr/>
            </p:nvSpPr>
            <p:spPr bwMode="auto">
              <a:xfrm>
                <a:off x="2171" y="2002"/>
                <a:ext cx="11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2" name="Line 150"/>
              <p:cNvSpPr>
                <a:spLocks noChangeShapeType="1"/>
              </p:cNvSpPr>
              <p:nvPr/>
            </p:nvSpPr>
            <p:spPr bwMode="auto">
              <a:xfrm>
                <a:off x="2182" y="2014"/>
                <a:ext cx="13" cy="11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3" name="Line 151"/>
              <p:cNvSpPr>
                <a:spLocks noChangeShapeType="1"/>
              </p:cNvSpPr>
              <p:nvPr/>
            </p:nvSpPr>
            <p:spPr bwMode="auto">
              <a:xfrm>
                <a:off x="2195" y="2025"/>
                <a:ext cx="11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4" name="Line 152"/>
              <p:cNvSpPr>
                <a:spLocks noChangeShapeType="1"/>
              </p:cNvSpPr>
              <p:nvPr/>
            </p:nvSpPr>
            <p:spPr bwMode="auto">
              <a:xfrm>
                <a:off x="2206" y="2038"/>
                <a:ext cx="13" cy="12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5" name="Line 153"/>
              <p:cNvSpPr>
                <a:spLocks noChangeShapeType="1"/>
              </p:cNvSpPr>
              <p:nvPr/>
            </p:nvSpPr>
            <p:spPr bwMode="auto">
              <a:xfrm>
                <a:off x="2219" y="2050"/>
                <a:ext cx="14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6" name="Line 154"/>
              <p:cNvSpPr>
                <a:spLocks noChangeShapeType="1"/>
              </p:cNvSpPr>
              <p:nvPr/>
            </p:nvSpPr>
            <p:spPr bwMode="auto">
              <a:xfrm>
                <a:off x="2233" y="2065"/>
                <a:ext cx="11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7" name="Line 155"/>
              <p:cNvSpPr>
                <a:spLocks noChangeShapeType="1"/>
              </p:cNvSpPr>
              <p:nvPr/>
            </p:nvSpPr>
            <p:spPr bwMode="auto">
              <a:xfrm>
                <a:off x="2244" y="2078"/>
                <a:ext cx="13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8" name="Line 156"/>
              <p:cNvSpPr>
                <a:spLocks noChangeShapeType="1"/>
              </p:cNvSpPr>
              <p:nvPr/>
            </p:nvSpPr>
            <p:spPr bwMode="auto">
              <a:xfrm>
                <a:off x="2257" y="2091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29" name="Line 157"/>
              <p:cNvSpPr>
                <a:spLocks noChangeShapeType="1"/>
              </p:cNvSpPr>
              <p:nvPr/>
            </p:nvSpPr>
            <p:spPr bwMode="auto">
              <a:xfrm>
                <a:off x="2270" y="2106"/>
                <a:ext cx="11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0" name="Line 158"/>
              <p:cNvSpPr>
                <a:spLocks noChangeShapeType="1"/>
              </p:cNvSpPr>
              <p:nvPr/>
            </p:nvSpPr>
            <p:spPr bwMode="auto">
              <a:xfrm>
                <a:off x="2281" y="2121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1" name="Line 159"/>
              <p:cNvSpPr>
                <a:spLocks noChangeShapeType="1"/>
              </p:cNvSpPr>
              <p:nvPr/>
            </p:nvSpPr>
            <p:spPr bwMode="auto">
              <a:xfrm>
                <a:off x="2294" y="2136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2" name="Line 160"/>
              <p:cNvSpPr>
                <a:spLocks noChangeShapeType="1"/>
              </p:cNvSpPr>
              <p:nvPr/>
            </p:nvSpPr>
            <p:spPr bwMode="auto">
              <a:xfrm>
                <a:off x="2307" y="2151"/>
                <a:ext cx="11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3" name="Line 161"/>
              <p:cNvSpPr>
                <a:spLocks noChangeShapeType="1"/>
              </p:cNvSpPr>
              <p:nvPr/>
            </p:nvSpPr>
            <p:spPr bwMode="auto">
              <a:xfrm>
                <a:off x="2318" y="2167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4" name="Line 162"/>
              <p:cNvSpPr>
                <a:spLocks noChangeShapeType="1"/>
              </p:cNvSpPr>
              <p:nvPr/>
            </p:nvSpPr>
            <p:spPr bwMode="auto">
              <a:xfrm>
                <a:off x="2331" y="2182"/>
                <a:ext cx="11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5" name="Line 163"/>
              <p:cNvSpPr>
                <a:spLocks noChangeShapeType="1"/>
              </p:cNvSpPr>
              <p:nvPr/>
            </p:nvSpPr>
            <p:spPr bwMode="auto">
              <a:xfrm>
                <a:off x="2342" y="2199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6" name="Line 164"/>
              <p:cNvSpPr>
                <a:spLocks noChangeShapeType="1"/>
              </p:cNvSpPr>
              <p:nvPr/>
            </p:nvSpPr>
            <p:spPr bwMode="auto">
              <a:xfrm>
                <a:off x="2355" y="2215"/>
                <a:ext cx="13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7" name="Line 165"/>
              <p:cNvSpPr>
                <a:spLocks noChangeShapeType="1"/>
              </p:cNvSpPr>
              <p:nvPr/>
            </p:nvSpPr>
            <p:spPr bwMode="auto">
              <a:xfrm>
                <a:off x="2368" y="2232"/>
                <a:ext cx="11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8" name="Line 166"/>
              <p:cNvSpPr>
                <a:spLocks noChangeShapeType="1"/>
              </p:cNvSpPr>
              <p:nvPr/>
            </p:nvSpPr>
            <p:spPr bwMode="auto">
              <a:xfrm>
                <a:off x="2379" y="2248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39" name="Line 167"/>
              <p:cNvSpPr>
                <a:spLocks noChangeShapeType="1"/>
              </p:cNvSpPr>
              <p:nvPr/>
            </p:nvSpPr>
            <p:spPr bwMode="auto">
              <a:xfrm>
                <a:off x="2392" y="2267"/>
                <a:ext cx="13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0" name="Line 168"/>
              <p:cNvSpPr>
                <a:spLocks noChangeShapeType="1"/>
              </p:cNvSpPr>
              <p:nvPr/>
            </p:nvSpPr>
            <p:spPr bwMode="auto">
              <a:xfrm>
                <a:off x="2405" y="2283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1" name="Line 169"/>
              <p:cNvSpPr>
                <a:spLocks noChangeShapeType="1"/>
              </p:cNvSpPr>
              <p:nvPr/>
            </p:nvSpPr>
            <p:spPr bwMode="auto">
              <a:xfrm>
                <a:off x="2416" y="2301"/>
                <a:ext cx="13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2" name="Line 170"/>
              <p:cNvSpPr>
                <a:spLocks noChangeShapeType="1"/>
              </p:cNvSpPr>
              <p:nvPr/>
            </p:nvSpPr>
            <p:spPr bwMode="auto">
              <a:xfrm>
                <a:off x="2429" y="2318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3" name="Line 171"/>
              <p:cNvSpPr>
                <a:spLocks noChangeShapeType="1"/>
              </p:cNvSpPr>
              <p:nvPr/>
            </p:nvSpPr>
            <p:spPr bwMode="auto">
              <a:xfrm>
                <a:off x="2442" y="2336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4" name="Line 172"/>
              <p:cNvSpPr>
                <a:spLocks noChangeShapeType="1"/>
              </p:cNvSpPr>
              <p:nvPr/>
            </p:nvSpPr>
            <p:spPr bwMode="auto">
              <a:xfrm>
                <a:off x="2453" y="2354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5" name="Line 173"/>
              <p:cNvSpPr>
                <a:spLocks noChangeShapeType="1"/>
              </p:cNvSpPr>
              <p:nvPr/>
            </p:nvSpPr>
            <p:spPr bwMode="auto">
              <a:xfrm>
                <a:off x="2466" y="2372"/>
                <a:ext cx="11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6" name="Line 174"/>
              <p:cNvSpPr>
                <a:spLocks noChangeShapeType="1"/>
              </p:cNvSpPr>
              <p:nvPr/>
            </p:nvSpPr>
            <p:spPr bwMode="auto">
              <a:xfrm>
                <a:off x="2477" y="2392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7" name="Line 175"/>
              <p:cNvSpPr>
                <a:spLocks noChangeShapeType="1"/>
              </p:cNvSpPr>
              <p:nvPr/>
            </p:nvSpPr>
            <p:spPr bwMode="auto">
              <a:xfrm>
                <a:off x="2490" y="2410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8" name="Line 176"/>
              <p:cNvSpPr>
                <a:spLocks noChangeShapeType="1"/>
              </p:cNvSpPr>
              <p:nvPr/>
            </p:nvSpPr>
            <p:spPr bwMode="auto">
              <a:xfrm>
                <a:off x="2503" y="2429"/>
                <a:ext cx="11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49" name="Line 177"/>
              <p:cNvSpPr>
                <a:spLocks noChangeShapeType="1"/>
              </p:cNvSpPr>
              <p:nvPr/>
            </p:nvSpPr>
            <p:spPr bwMode="auto">
              <a:xfrm>
                <a:off x="2514" y="2449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0" name="Line 178"/>
              <p:cNvSpPr>
                <a:spLocks noChangeShapeType="1"/>
              </p:cNvSpPr>
              <p:nvPr/>
            </p:nvSpPr>
            <p:spPr bwMode="auto">
              <a:xfrm>
                <a:off x="2527" y="2467"/>
                <a:ext cx="14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1" name="Line 179"/>
              <p:cNvSpPr>
                <a:spLocks noChangeShapeType="1"/>
              </p:cNvSpPr>
              <p:nvPr/>
            </p:nvSpPr>
            <p:spPr bwMode="auto">
              <a:xfrm>
                <a:off x="2541" y="2487"/>
                <a:ext cx="10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2" name="Line 180"/>
              <p:cNvSpPr>
                <a:spLocks noChangeShapeType="1"/>
              </p:cNvSpPr>
              <p:nvPr/>
            </p:nvSpPr>
            <p:spPr bwMode="auto">
              <a:xfrm>
                <a:off x="2551" y="2505"/>
                <a:ext cx="14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3" name="Line 181"/>
              <p:cNvSpPr>
                <a:spLocks noChangeShapeType="1"/>
              </p:cNvSpPr>
              <p:nvPr/>
            </p:nvSpPr>
            <p:spPr bwMode="auto">
              <a:xfrm>
                <a:off x="2565" y="2525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4" name="Line 182"/>
              <p:cNvSpPr>
                <a:spLocks noChangeShapeType="1"/>
              </p:cNvSpPr>
              <p:nvPr/>
            </p:nvSpPr>
            <p:spPr bwMode="auto">
              <a:xfrm>
                <a:off x="2578" y="2544"/>
                <a:ext cx="11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5" name="Line 183"/>
              <p:cNvSpPr>
                <a:spLocks noChangeShapeType="1"/>
              </p:cNvSpPr>
              <p:nvPr/>
            </p:nvSpPr>
            <p:spPr bwMode="auto">
              <a:xfrm>
                <a:off x="2589" y="2563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6" name="Line 184"/>
              <p:cNvSpPr>
                <a:spLocks noChangeShapeType="1"/>
              </p:cNvSpPr>
              <p:nvPr/>
            </p:nvSpPr>
            <p:spPr bwMode="auto">
              <a:xfrm>
                <a:off x="2602" y="2583"/>
                <a:ext cx="11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7" name="Line 185"/>
              <p:cNvSpPr>
                <a:spLocks noChangeShapeType="1"/>
              </p:cNvSpPr>
              <p:nvPr/>
            </p:nvSpPr>
            <p:spPr bwMode="auto">
              <a:xfrm>
                <a:off x="2613" y="2602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8" name="Line 186"/>
              <p:cNvSpPr>
                <a:spLocks noChangeShapeType="1"/>
              </p:cNvSpPr>
              <p:nvPr/>
            </p:nvSpPr>
            <p:spPr bwMode="auto">
              <a:xfrm>
                <a:off x="2626" y="2622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59" name="Line 187"/>
              <p:cNvSpPr>
                <a:spLocks noChangeShapeType="1"/>
              </p:cNvSpPr>
              <p:nvPr/>
            </p:nvSpPr>
            <p:spPr bwMode="auto">
              <a:xfrm>
                <a:off x="2639" y="2642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0" name="Line 188"/>
              <p:cNvSpPr>
                <a:spLocks noChangeShapeType="1"/>
              </p:cNvSpPr>
              <p:nvPr/>
            </p:nvSpPr>
            <p:spPr bwMode="auto">
              <a:xfrm>
                <a:off x="2650" y="2660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1" name="Line 189"/>
              <p:cNvSpPr>
                <a:spLocks noChangeShapeType="1"/>
              </p:cNvSpPr>
              <p:nvPr/>
            </p:nvSpPr>
            <p:spPr bwMode="auto">
              <a:xfrm>
                <a:off x="2663" y="2680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2" name="Line 190"/>
              <p:cNvSpPr>
                <a:spLocks noChangeShapeType="1"/>
              </p:cNvSpPr>
              <p:nvPr/>
            </p:nvSpPr>
            <p:spPr bwMode="auto">
              <a:xfrm>
                <a:off x="2676" y="2700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3" name="Line 191"/>
              <p:cNvSpPr>
                <a:spLocks noChangeShapeType="1"/>
              </p:cNvSpPr>
              <p:nvPr/>
            </p:nvSpPr>
            <p:spPr bwMode="auto">
              <a:xfrm>
                <a:off x="2687" y="2718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4" name="Line 192"/>
              <p:cNvSpPr>
                <a:spLocks noChangeShapeType="1"/>
              </p:cNvSpPr>
              <p:nvPr/>
            </p:nvSpPr>
            <p:spPr bwMode="auto">
              <a:xfrm>
                <a:off x="2700" y="2738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5" name="Line 193"/>
              <p:cNvSpPr>
                <a:spLocks noChangeShapeType="1"/>
              </p:cNvSpPr>
              <p:nvPr/>
            </p:nvSpPr>
            <p:spPr bwMode="auto">
              <a:xfrm>
                <a:off x="2713" y="2758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6" name="Line 194"/>
              <p:cNvSpPr>
                <a:spLocks noChangeShapeType="1"/>
              </p:cNvSpPr>
              <p:nvPr/>
            </p:nvSpPr>
            <p:spPr bwMode="auto">
              <a:xfrm>
                <a:off x="2724" y="2776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7" name="Line 195"/>
              <p:cNvSpPr>
                <a:spLocks noChangeShapeType="1"/>
              </p:cNvSpPr>
              <p:nvPr/>
            </p:nvSpPr>
            <p:spPr bwMode="auto">
              <a:xfrm>
                <a:off x="2737" y="2796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8" name="Line 196"/>
              <p:cNvSpPr>
                <a:spLocks noChangeShapeType="1"/>
              </p:cNvSpPr>
              <p:nvPr/>
            </p:nvSpPr>
            <p:spPr bwMode="auto">
              <a:xfrm>
                <a:off x="2748" y="2814"/>
                <a:ext cx="13" cy="20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69" name="Line 197"/>
              <p:cNvSpPr>
                <a:spLocks noChangeShapeType="1"/>
              </p:cNvSpPr>
              <p:nvPr/>
            </p:nvSpPr>
            <p:spPr bwMode="auto">
              <a:xfrm>
                <a:off x="2761" y="2834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0" name="Line 198"/>
              <p:cNvSpPr>
                <a:spLocks noChangeShapeType="1"/>
              </p:cNvSpPr>
              <p:nvPr/>
            </p:nvSpPr>
            <p:spPr bwMode="auto">
              <a:xfrm>
                <a:off x="2774" y="2852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1" name="Line 199"/>
              <p:cNvSpPr>
                <a:spLocks noChangeShapeType="1"/>
              </p:cNvSpPr>
              <p:nvPr/>
            </p:nvSpPr>
            <p:spPr bwMode="auto">
              <a:xfrm>
                <a:off x="2785" y="2870"/>
                <a:ext cx="13" cy="19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2" name="Line 200"/>
              <p:cNvSpPr>
                <a:spLocks noChangeShapeType="1"/>
              </p:cNvSpPr>
              <p:nvPr/>
            </p:nvSpPr>
            <p:spPr bwMode="auto">
              <a:xfrm>
                <a:off x="2798" y="2889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3" name="Line 201"/>
              <p:cNvSpPr>
                <a:spLocks noChangeShapeType="1"/>
              </p:cNvSpPr>
              <p:nvPr/>
            </p:nvSpPr>
            <p:spPr bwMode="auto">
              <a:xfrm>
                <a:off x="2811" y="2907"/>
                <a:ext cx="11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4" name="Line 202"/>
              <p:cNvSpPr>
                <a:spLocks noChangeShapeType="1"/>
              </p:cNvSpPr>
              <p:nvPr/>
            </p:nvSpPr>
            <p:spPr bwMode="auto">
              <a:xfrm>
                <a:off x="2822" y="2925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5" name="Line 203"/>
              <p:cNvSpPr>
                <a:spLocks noChangeShapeType="1"/>
              </p:cNvSpPr>
              <p:nvPr/>
            </p:nvSpPr>
            <p:spPr bwMode="auto">
              <a:xfrm>
                <a:off x="2835" y="2943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6" name="Line 204"/>
              <p:cNvSpPr>
                <a:spLocks noChangeShapeType="1"/>
              </p:cNvSpPr>
              <p:nvPr/>
            </p:nvSpPr>
            <p:spPr bwMode="auto">
              <a:xfrm>
                <a:off x="2848" y="2961"/>
                <a:ext cx="11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7" name="Line 205"/>
              <p:cNvSpPr>
                <a:spLocks noChangeShapeType="1"/>
              </p:cNvSpPr>
              <p:nvPr/>
            </p:nvSpPr>
            <p:spPr bwMode="auto">
              <a:xfrm>
                <a:off x="2859" y="2978"/>
                <a:ext cx="13" cy="18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8" name="Line 206"/>
              <p:cNvSpPr>
                <a:spLocks noChangeShapeType="1"/>
              </p:cNvSpPr>
              <p:nvPr/>
            </p:nvSpPr>
            <p:spPr bwMode="auto">
              <a:xfrm>
                <a:off x="2872" y="2996"/>
                <a:ext cx="11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79" name="Line 207"/>
              <p:cNvSpPr>
                <a:spLocks noChangeShapeType="1"/>
              </p:cNvSpPr>
              <p:nvPr/>
            </p:nvSpPr>
            <p:spPr bwMode="auto">
              <a:xfrm>
                <a:off x="2883" y="3013"/>
                <a:ext cx="14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0" name="Line 208"/>
              <p:cNvSpPr>
                <a:spLocks noChangeShapeType="1"/>
              </p:cNvSpPr>
              <p:nvPr/>
            </p:nvSpPr>
            <p:spPr bwMode="auto">
              <a:xfrm>
                <a:off x="2897" y="3029"/>
                <a:ext cx="13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1" name="Line 209"/>
              <p:cNvSpPr>
                <a:spLocks noChangeShapeType="1"/>
              </p:cNvSpPr>
              <p:nvPr/>
            </p:nvSpPr>
            <p:spPr bwMode="auto">
              <a:xfrm>
                <a:off x="2910" y="3046"/>
                <a:ext cx="11" cy="16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2" name="Line 210"/>
              <p:cNvSpPr>
                <a:spLocks noChangeShapeType="1"/>
              </p:cNvSpPr>
              <p:nvPr/>
            </p:nvSpPr>
            <p:spPr bwMode="auto">
              <a:xfrm>
                <a:off x="2921" y="3062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3" name="Line 211"/>
              <p:cNvSpPr>
                <a:spLocks noChangeShapeType="1"/>
              </p:cNvSpPr>
              <p:nvPr/>
            </p:nvSpPr>
            <p:spPr bwMode="auto">
              <a:xfrm>
                <a:off x="2934" y="3077"/>
                <a:ext cx="13" cy="17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4" name="Line 212"/>
              <p:cNvSpPr>
                <a:spLocks noChangeShapeType="1"/>
              </p:cNvSpPr>
              <p:nvPr/>
            </p:nvSpPr>
            <p:spPr bwMode="auto">
              <a:xfrm>
                <a:off x="2947" y="3094"/>
                <a:ext cx="11" cy="1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5" name="Line 213"/>
              <p:cNvSpPr>
                <a:spLocks noChangeShapeType="1"/>
              </p:cNvSpPr>
              <p:nvPr/>
            </p:nvSpPr>
            <p:spPr bwMode="auto">
              <a:xfrm>
                <a:off x="2958" y="3108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6" name="Line 214"/>
              <p:cNvSpPr>
                <a:spLocks noChangeShapeType="1"/>
              </p:cNvSpPr>
              <p:nvPr/>
            </p:nvSpPr>
            <p:spPr bwMode="auto">
              <a:xfrm>
                <a:off x="2971" y="3123"/>
                <a:ext cx="13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7" name="Line 215"/>
              <p:cNvSpPr>
                <a:spLocks noChangeShapeType="1"/>
              </p:cNvSpPr>
              <p:nvPr/>
            </p:nvSpPr>
            <p:spPr bwMode="auto">
              <a:xfrm>
                <a:off x="2984" y="3138"/>
                <a:ext cx="11" cy="15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8" name="Line 216"/>
              <p:cNvSpPr>
                <a:spLocks noChangeShapeType="1"/>
              </p:cNvSpPr>
              <p:nvPr/>
            </p:nvSpPr>
            <p:spPr bwMode="auto">
              <a:xfrm>
                <a:off x="2995" y="3153"/>
                <a:ext cx="13" cy="13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89" name="Line 217"/>
              <p:cNvSpPr>
                <a:spLocks noChangeShapeType="1"/>
              </p:cNvSpPr>
              <p:nvPr/>
            </p:nvSpPr>
            <p:spPr bwMode="auto">
              <a:xfrm>
                <a:off x="3008" y="3166"/>
                <a:ext cx="11" cy="1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0" name="Line 218"/>
              <p:cNvSpPr>
                <a:spLocks noChangeShapeType="1"/>
              </p:cNvSpPr>
              <p:nvPr/>
            </p:nvSpPr>
            <p:spPr bwMode="auto">
              <a:xfrm>
                <a:off x="3019" y="3180"/>
                <a:ext cx="13" cy="14"/>
              </a:xfrm>
              <a:prstGeom prst="line">
                <a:avLst/>
              </a:prstGeom>
              <a:noFill/>
              <a:ln w="11113">
                <a:solidFill>
                  <a:srgbClr val="8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092" name="Group 420"/>
            <p:cNvGrpSpPr>
              <a:grpSpLocks/>
            </p:cNvGrpSpPr>
            <p:nvPr/>
          </p:nvGrpSpPr>
          <p:grpSpPr bwMode="auto">
            <a:xfrm>
              <a:off x="1088" y="1886"/>
              <a:ext cx="3447" cy="1513"/>
              <a:chOff x="1088" y="1886"/>
              <a:chExt cx="3447" cy="1513"/>
            </a:xfrm>
          </p:grpSpPr>
          <p:sp>
            <p:nvSpPr>
              <p:cNvPr id="28892" name="Line 220"/>
              <p:cNvSpPr>
                <a:spLocks noChangeShapeType="1"/>
              </p:cNvSpPr>
              <p:nvPr/>
            </p:nvSpPr>
            <p:spPr bwMode="auto">
              <a:xfrm>
                <a:off x="3032" y="3194"/>
                <a:ext cx="13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3" name="Line 221"/>
              <p:cNvSpPr>
                <a:spLocks noChangeShapeType="1"/>
              </p:cNvSpPr>
              <p:nvPr/>
            </p:nvSpPr>
            <p:spPr bwMode="auto">
              <a:xfrm>
                <a:off x="3045" y="3206"/>
                <a:ext cx="11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4" name="Line 222"/>
              <p:cNvSpPr>
                <a:spLocks noChangeShapeType="1"/>
              </p:cNvSpPr>
              <p:nvPr/>
            </p:nvSpPr>
            <p:spPr bwMode="auto">
              <a:xfrm>
                <a:off x="3056" y="3219"/>
                <a:ext cx="13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5" name="Line 223"/>
              <p:cNvSpPr>
                <a:spLocks noChangeShapeType="1"/>
              </p:cNvSpPr>
              <p:nvPr/>
            </p:nvSpPr>
            <p:spPr bwMode="auto">
              <a:xfrm>
                <a:off x="3069" y="3231"/>
                <a:ext cx="13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6" name="Line 224"/>
              <p:cNvSpPr>
                <a:spLocks noChangeShapeType="1"/>
              </p:cNvSpPr>
              <p:nvPr/>
            </p:nvSpPr>
            <p:spPr bwMode="auto">
              <a:xfrm>
                <a:off x="3082" y="3244"/>
                <a:ext cx="11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7" name="Line 225"/>
              <p:cNvSpPr>
                <a:spLocks noChangeShapeType="1"/>
              </p:cNvSpPr>
              <p:nvPr/>
            </p:nvSpPr>
            <p:spPr bwMode="auto">
              <a:xfrm>
                <a:off x="3093" y="3256"/>
                <a:ext cx="13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8" name="Line 226"/>
              <p:cNvSpPr>
                <a:spLocks noChangeShapeType="1"/>
              </p:cNvSpPr>
              <p:nvPr/>
            </p:nvSpPr>
            <p:spPr bwMode="auto">
              <a:xfrm>
                <a:off x="3106" y="3266"/>
                <a:ext cx="13" cy="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899" name="Line 227"/>
              <p:cNvSpPr>
                <a:spLocks noChangeShapeType="1"/>
              </p:cNvSpPr>
              <p:nvPr/>
            </p:nvSpPr>
            <p:spPr bwMode="auto">
              <a:xfrm>
                <a:off x="3119" y="3277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0" name="Line 228"/>
              <p:cNvSpPr>
                <a:spLocks noChangeShapeType="1"/>
              </p:cNvSpPr>
              <p:nvPr/>
            </p:nvSpPr>
            <p:spPr bwMode="auto">
              <a:xfrm>
                <a:off x="3130" y="3287"/>
                <a:ext cx="13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1" name="Line 229"/>
              <p:cNvSpPr>
                <a:spLocks noChangeShapeType="1"/>
              </p:cNvSpPr>
              <p:nvPr/>
            </p:nvSpPr>
            <p:spPr bwMode="auto">
              <a:xfrm>
                <a:off x="3143" y="3297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2" name="Line 230"/>
              <p:cNvSpPr>
                <a:spLocks noChangeShapeType="1"/>
              </p:cNvSpPr>
              <p:nvPr/>
            </p:nvSpPr>
            <p:spPr bwMode="auto">
              <a:xfrm>
                <a:off x="3154" y="3307"/>
                <a:ext cx="13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3" name="Line 231"/>
              <p:cNvSpPr>
                <a:spLocks noChangeShapeType="1"/>
              </p:cNvSpPr>
              <p:nvPr/>
            </p:nvSpPr>
            <p:spPr bwMode="auto">
              <a:xfrm>
                <a:off x="3167" y="3315"/>
                <a:ext cx="13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4" name="Line 232"/>
              <p:cNvSpPr>
                <a:spLocks noChangeShapeType="1"/>
              </p:cNvSpPr>
              <p:nvPr/>
            </p:nvSpPr>
            <p:spPr bwMode="auto">
              <a:xfrm>
                <a:off x="3180" y="3324"/>
                <a:ext cx="11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5" name="Line 233"/>
              <p:cNvSpPr>
                <a:spLocks noChangeShapeType="1"/>
              </p:cNvSpPr>
              <p:nvPr/>
            </p:nvSpPr>
            <p:spPr bwMode="auto">
              <a:xfrm>
                <a:off x="3191" y="3332"/>
                <a:ext cx="13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6" name="Line 234"/>
              <p:cNvSpPr>
                <a:spLocks noChangeShapeType="1"/>
              </p:cNvSpPr>
              <p:nvPr/>
            </p:nvSpPr>
            <p:spPr bwMode="auto">
              <a:xfrm>
                <a:off x="3204" y="3340"/>
                <a:ext cx="14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7" name="Line 235"/>
              <p:cNvSpPr>
                <a:spLocks noChangeShapeType="1"/>
              </p:cNvSpPr>
              <p:nvPr/>
            </p:nvSpPr>
            <p:spPr bwMode="auto">
              <a:xfrm>
                <a:off x="3218" y="3347"/>
                <a:ext cx="10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8" name="Line 236"/>
              <p:cNvSpPr>
                <a:spLocks noChangeShapeType="1"/>
              </p:cNvSpPr>
              <p:nvPr/>
            </p:nvSpPr>
            <p:spPr bwMode="auto">
              <a:xfrm>
                <a:off x="3228" y="3353"/>
                <a:ext cx="14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09" name="Line 237"/>
              <p:cNvSpPr>
                <a:spLocks noChangeShapeType="1"/>
              </p:cNvSpPr>
              <p:nvPr/>
            </p:nvSpPr>
            <p:spPr bwMode="auto">
              <a:xfrm>
                <a:off x="3242" y="3360"/>
                <a:ext cx="13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0" name="Line 238"/>
              <p:cNvSpPr>
                <a:spLocks noChangeShapeType="1"/>
              </p:cNvSpPr>
              <p:nvPr/>
            </p:nvSpPr>
            <p:spPr bwMode="auto">
              <a:xfrm>
                <a:off x="3255" y="3365"/>
                <a:ext cx="11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1" name="Line 239"/>
              <p:cNvSpPr>
                <a:spLocks noChangeShapeType="1"/>
              </p:cNvSpPr>
              <p:nvPr/>
            </p:nvSpPr>
            <p:spPr bwMode="auto">
              <a:xfrm>
                <a:off x="3266" y="3371"/>
                <a:ext cx="13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2" name="Line 240"/>
              <p:cNvSpPr>
                <a:spLocks noChangeShapeType="1"/>
              </p:cNvSpPr>
              <p:nvPr/>
            </p:nvSpPr>
            <p:spPr bwMode="auto">
              <a:xfrm>
                <a:off x="3279" y="3376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3" name="Line 241"/>
              <p:cNvSpPr>
                <a:spLocks noChangeShapeType="1"/>
              </p:cNvSpPr>
              <p:nvPr/>
            </p:nvSpPr>
            <p:spPr bwMode="auto">
              <a:xfrm>
                <a:off x="3290" y="3380"/>
                <a:ext cx="13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4" name="Line 242"/>
              <p:cNvSpPr>
                <a:spLocks noChangeShapeType="1"/>
              </p:cNvSpPr>
              <p:nvPr/>
            </p:nvSpPr>
            <p:spPr bwMode="auto">
              <a:xfrm>
                <a:off x="3303" y="3385"/>
                <a:ext cx="13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5" name="Line 243"/>
              <p:cNvSpPr>
                <a:spLocks noChangeShapeType="1"/>
              </p:cNvSpPr>
              <p:nvPr/>
            </p:nvSpPr>
            <p:spPr bwMode="auto">
              <a:xfrm>
                <a:off x="3316" y="3388"/>
                <a:ext cx="11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6" name="Line 244"/>
              <p:cNvSpPr>
                <a:spLocks noChangeShapeType="1"/>
              </p:cNvSpPr>
              <p:nvPr/>
            </p:nvSpPr>
            <p:spPr bwMode="auto">
              <a:xfrm>
                <a:off x="3327" y="3391"/>
                <a:ext cx="13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7" name="Line 245"/>
              <p:cNvSpPr>
                <a:spLocks noChangeShapeType="1"/>
              </p:cNvSpPr>
              <p:nvPr/>
            </p:nvSpPr>
            <p:spPr bwMode="auto">
              <a:xfrm>
                <a:off x="3340" y="3393"/>
                <a:ext cx="13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8" name="Line 246"/>
              <p:cNvSpPr>
                <a:spLocks noChangeShapeType="1"/>
              </p:cNvSpPr>
              <p:nvPr/>
            </p:nvSpPr>
            <p:spPr bwMode="auto">
              <a:xfrm>
                <a:off x="3353" y="3395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19" name="Line 247"/>
              <p:cNvSpPr>
                <a:spLocks noChangeShapeType="1"/>
              </p:cNvSpPr>
              <p:nvPr/>
            </p:nvSpPr>
            <p:spPr bwMode="auto">
              <a:xfrm>
                <a:off x="3364" y="3396"/>
                <a:ext cx="13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0" name="Line 248"/>
              <p:cNvSpPr>
                <a:spLocks noChangeShapeType="1"/>
              </p:cNvSpPr>
              <p:nvPr/>
            </p:nvSpPr>
            <p:spPr bwMode="auto">
              <a:xfrm>
                <a:off x="3377" y="3398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1" name="Line 249"/>
              <p:cNvSpPr>
                <a:spLocks noChangeShapeType="1"/>
              </p:cNvSpPr>
              <p:nvPr/>
            </p:nvSpPr>
            <p:spPr bwMode="auto">
              <a:xfrm>
                <a:off x="3390" y="3398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2" name="Line 250"/>
              <p:cNvSpPr>
                <a:spLocks noChangeShapeType="1"/>
              </p:cNvSpPr>
              <p:nvPr/>
            </p:nvSpPr>
            <p:spPr bwMode="auto">
              <a:xfrm>
                <a:off x="3401" y="3398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3" name="Line 251"/>
              <p:cNvSpPr>
                <a:spLocks noChangeShapeType="1"/>
              </p:cNvSpPr>
              <p:nvPr/>
            </p:nvSpPr>
            <p:spPr bwMode="auto">
              <a:xfrm flipV="1">
                <a:off x="3414" y="3396"/>
                <a:ext cx="1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4" name="Line 252"/>
              <p:cNvSpPr>
                <a:spLocks noChangeShapeType="1"/>
              </p:cNvSpPr>
              <p:nvPr/>
            </p:nvSpPr>
            <p:spPr bwMode="auto">
              <a:xfrm flipV="1">
                <a:off x="3425" y="3395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5" name="Line 253"/>
              <p:cNvSpPr>
                <a:spLocks noChangeShapeType="1"/>
              </p:cNvSpPr>
              <p:nvPr/>
            </p:nvSpPr>
            <p:spPr bwMode="auto">
              <a:xfrm flipV="1">
                <a:off x="3438" y="3393"/>
                <a:ext cx="13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6" name="Line 254"/>
              <p:cNvSpPr>
                <a:spLocks noChangeShapeType="1"/>
              </p:cNvSpPr>
              <p:nvPr/>
            </p:nvSpPr>
            <p:spPr bwMode="auto">
              <a:xfrm flipV="1">
                <a:off x="3451" y="3391"/>
                <a:ext cx="11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7" name="Line 255"/>
              <p:cNvSpPr>
                <a:spLocks noChangeShapeType="1"/>
              </p:cNvSpPr>
              <p:nvPr/>
            </p:nvSpPr>
            <p:spPr bwMode="auto">
              <a:xfrm flipV="1">
                <a:off x="3462" y="3388"/>
                <a:ext cx="13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8" name="Line 256"/>
              <p:cNvSpPr>
                <a:spLocks noChangeShapeType="1"/>
              </p:cNvSpPr>
              <p:nvPr/>
            </p:nvSpPr>
            <p:spPr bwMode="auto">
              <a:xfrm flipV="1">
                <a:off x="3475" y="3385"/>
                <a:ext cx="13" cy="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29" name="Line 257"/>
              <p:cNvSpPr>
                <a:spLocks noChangeShapeType="1"/>
              </p:cNvSpPr>
              <p:nvPr/>
            </p:nvSpPr>
            <p:spPr bwMode="auto">
              <a:xfrm flipV="1">
                <a:off x="3488" y="3381"/>
                <a:ext cx="11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0" name="Line 258"/>
              <p:cNvSpPr>
                <a:spLocks noChangeShapeType="1"/>
              </p:cNvSpPr>
              <p:nvPr/>
            </p:nvSpPr>
            <p:spPr bwMode="auto">
              <a:xfrm flipV="1">
                <a:off x="3499" y="3376"/>
                <a:ext cx="13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1" name="Line 259"/>
              <p:cNvSpPr>
                <a:spLocks noChangeShapeType="1"/>
              </p:cNvSpPr>
              <p:nvPr/>
            </p:nvSpPr>
            <p:spPr bwMode="auto">
              <a:xfrm flipV="1">
                <a:off x="3512" y="3371"/>
                <a:ext cx="1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2" name="Line 260"/>
              <p:cNvSpPr>
                <a:spLocks noChangeShapeType="1"/>
              </p:cNvSpPr>
              <p:nvPr/>
            </p:nvSpPr>
            <p:spPr bwMode="auto">
              <a:xfrm flipV="1">
                <a:off x="3526" y="3367"/>
                <a:ext cx="10" cy="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3" name="Line 261"/>
              <p:cNvSpPr>
                <a:spLocks noChangeShapeType="1"/>
              </p:cNvSpPr>
              <p:nvPr/>
            </p:nvSpPr>
            <p:spPr bwMode="auto">
              <a:xfrm flipV="1">
                <a:off x="3536" y="3362"/>
                <a:ext cx="14" cy="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4" name="Line 262"/>
              <p:cNvSpPr>
                <a:spLocks noChangeShapeType="1"/>
              </p:cNvSpPr>
              <p:nvPr/>
            </p:nvSpPr>
            <p:spPr bwMode="auto">
              <a:xfrm flipV="1">
                <a:off x="3550" y="3355"/>
                <a:ext cx="10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5" name="Line 263"/>
              <p:cNvSpPr>
                <a:spLocks noChangeShapeType="1"/>
              </p:cNvSpPr>
              <p:nvPr/>
            </p:nvSpPr>
            <p:spPr bwMode="auto">
              <a:xfrm flipV="1">
                <a:off x="3560" y="3348"/>
                <a:ext cx="14" cy="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6" name="Line 264"/>
              <p:cNvSpPr>
                <a:spLocks noChangeShapeType="1"/>
              </p:cNvSpPr>
              <p:nvPr/>
            </p:nvSpPr>
            <p:spPr bwMode="auto">
              <a:xfrm flipV="1">
                <a:off x="3574" y="3342"/>
                <a:ext cx="13" cy="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7" name="Line 265"/>
              <p:cNvSpPr>
                <a:spLocks noChangeShapeType="1"/>
              </p:cNvSpPr>
              <p:nvPr/>
            </p:nvSpPr>
            <p:spPr bwMode="auto">
              <a:xfrm flipV="1">
                <a:off x="3587" y="3333"/>
                <a:ext cx="11" cy="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8" name="Line 266"/>
              <p:cNvSpPr>
                <a:spLocks noChangeShapeType="1"/>
              </p:cNvSpPr>
              <p:nvPr/>
            </p:nvSpPr>
            <p:spPr bwMode="auto">
              <a:xfrm flipV="1">
                <a:off x="3598" y="3325"/>
                <a:ext cx="13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39" name="Line 267"/>
              <p:cNvSpPr>
                <a:spLocks noChangeShapeType="1"/>
              </p:cNvSpPr>
              <p:nvPr/>
            </p:nvSpPr>
            <p:spPr bwMode="auto">
              <a:xfrm flipV="1">
                <a:off x="3611" y="3317"/>
                <a:ext cx="13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0" name="Line 268"/>
              <p:cNvSpPr>
                <a:spLocks noChangeShapeType="1"/>
              </p:cNvSpPr>
              <p:nvPr/>
            </p:nvSpPr>
            <p:spPr bwMode="auto">
              <a:xfrm flipV="1">
                <a:off x="3624" y="3309"/>
                <a:ext cx="11" cy="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1" name="Line 269"/>
              <p:cNvSpPr>
                <a:spLocks noChangeShapeType="1"/>
              </p:cNvSpPr>
              <p:nvPr/>
            </p:nvSpPr>
            <p:spPr bwMode="auto">
              <a:xfrm flipV="1">
                <a:off x="3635" y="3299"/>
                <a:ext cx="13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2" name="Line 270"/>
              <p:cNvSpPr>
                <a:spLocks noChangeShapeType="1"/>
              </p:cNvSpPr>
              <p:nvPr/>
            </p:nvSpPr>
            <p:spPr bwMode="auto">
              <a:xfrm flipV="1">
                <a:off x="3648" y="3289"/>
                <a:ext cx="13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3" name="Line 271"/>
              <p:cNvSpPr>
                <a:spLocks noChangeShapeType="1"/>
              </p:cNvSpPr>
              <p:nvPr/>
            </p:nvSpPr>
            <p:spPr bwMode="auto">
              <a:xfrm flipV="1">
                <a:off x="3661" y="3279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4" name="Line 272"/>
              <p:cNvSpPr>
                <a:spLocks noChangeShapeType="1"/>
              </p:cNvSpPr>
              <p:nvPr/>
            </p:nvSpPr>
            <p:spPr bwMode="auto">
              <a:xfrm flipV="1">
                <a:off x="3672" y="3267"/>
                <a:ext cx="13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5" name="Line 273"/>
              <p:cNvSpPr>
                <a:spLocks noChangeShapeType="1"/>
              </p:cNvSpPr>
              <p:nvPr/>
            </p:nvSpPr>
            <p:spPr bwMode="auto">
              <a:xfrm flipV="1">
                <a:off x="3685" y="3257"/>
                <a:ext cx="11" cy="1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6" name="Line 274"/>
              <p:cNvSpPr>
                <a:spLocks noChangeShapeType="1"/>
              </p:cNvSpPr>
              <p:nvPr/>
            </p:nvSpPr>
            <p:spPr bwMode="auto">
              <a:xfrm flipV="1">
                <a:off x="3696" y="3246"/>
                <a:ext cx="13" cy="1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7" name="Line 275"/>
              <p:cNvSpPr>
                <a:spLocks noChangeShapeType="1"/>
              </p:cNvSpPr>
              <p:nvPr/>
            </p:nvSpPr>
            <p:spPr bwMode="auto">
              <a:xfrm flipV="1">
                <a:off x="3709" y="3234"/>
                <a:ext cx="13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8" name="Line 276"/>
              <p:cNvSpPr>
                <a:spLocks noChangeShapeType="1"/>
              </p:cNvSpPr>
              <p:nvPr/>
            </p:nvSpPr>
            <p:spPr bwMode="auto">
              <a:xfrm flipV="1">
                <a:off x="3722" y="3221"/>
                <a:ext cx="11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49" name="Line 277"/>
              <p:cNvSpPr>
                <a:spLocks noChangeShapeType="1"/>
              </p:cNvSpPr>
              <p:nvPr/>
            </p:nvSpPr>
            <p:spPr bwMode="auto">
              <a:xfrm flipV="1">
                <a:off x="3733" y="3209"/>
                <a:ext cx="13" cy="1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0" name="Line 278"/>
              <p:cNvSpPr>
                <a:spLocks noChangeShapeType="1"/>
              </p:cNvSpPr>
              <p:nvPr/>
            </p:nvSpPr>
            <p:spPr bwMode="auto">
              <a:xfrm flipV="1">
                <a:off x="3746" y="3196"/>
                <a:ext cx="13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1" name="Line 279"/>
              <p:cNvSpPr>
                <a:spLocks noChangeShapeType="1"/>
              </p:cNvSpPr>
              <p:nvPr/>
            </p:nvSpPr>
            <p:spPr bwMode="auto">
              <a:xfrm flipV="1">
                <a:off x="3759" y="3183"/>
                <a:ext cx="11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2" name="Line 280"/>
              <p:cNvSpPr>
                <a:spLocks noChangeShapeType="1"/>
              </p:cNvSpPr>
              <p:nvPr/>
            </p:nvSpPr>
            <p:spPr bwMode="auto">
              <a:xfrm flipV="1">
                <a:off x="3770" y="3170"/>
                <a:ext cx="13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3" name="Line 281"/>
              <p:cNvSpPr>
                <a:spLocks noChangeShapeType="1"/>
              </p:cNvSpPr>
              <p:nvPr/>
            </p:nvSpPr>
            <p:spPr bwMode="auto">
              <a:xfrm flipV="1">
                <a:off x="3783" y="3155"/>
                <a:ext cx="13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4" name="Line 282"/>
              <p:cNvSpPr>
                <a:spLocks noChangeShapeType="1"/>
              </p:cNvSpPr>
              <p:nvPr/>
            </p:nvSpPr>
            <p:spPr bwMode="auto">
              <a:xfrm flipV="1">
                <a:off x="3796" y="3142"/>
                <a:ext cx="11" cy="1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5" name="Line 283"/>
              <p:cNvSpPr>
                <a:spLocks noChangeShapeType="1"/>
              </p:cNvSpPr>
              <p:nvPr/>
            </p:nvSpPr>
            <p:spPr bwMode="auto">
              <a:xfrm flipV="1">
                <a:off x="3807" y="3127"/>
                <a:ext cx="13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6" name="Line 284"/>
              <p:cNvSpPr>
                <a:spLocks noChangeShapeType="1"/>
              </p:cNvSpPr>
              <p:nvPr/>
            </p:nvSpPr>
            <p:spPr bwMode="auto">
              <a:xfrm flipV="1">
                <a:off x="3820" y="3112"/>
                <a:ext cx="11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7" name="Line 285"/>
              <p:cNvSpPr>
                <a:spLocks noChangeShapeType="1"/>
              </p:cNvSpPr>
              <p:nvPr/>
            </p:nvSpPr>
            <p:spPr bwMode="auto">
              <a:xfrm flipV="1">
                <a:off x="3831" y="3095"/>
                <a:ext cx="13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8" name="Line 286"/>
              <p:cNvSpPr>
                <a:spLocks noChangeShapeType="1"/>
              </p:cNvSpPr>
              <p:nvPr/>
            </p:nvSpPr>
            <p:spPr bwMode="auto">
              <a:xfrm flipV="1">
                <a:off x="3844" y="3080"/>
                <a:ext cx="13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59" name="Line 287"/>
              <p:cNvSpPr>
                <a:spLocks noChangeShapeType="1"/>
              </p:cNvSpPr>
              <p:nvPr/>
            </p:nvSpPr>
            <p:spPr bwMode="auto">
              <a:xfrm flipV="1">
                <a:off x="3857" y="3064"/>
                <a:ext cx="11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0" name="Line 288"/>
              <p:cNvSpPr>
                <a:spLocks noChangeShapeType="1"/>
              </p:cNvSpPr>
              <p:nvPr/>
            </p:nvSpPr>
            <p:spPr bwMode="auto">
              <a:xfrm flipV="1">
                <a:off x="3868" y="3049"/>
                <a:ext cx="14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1" name="Line 289"/>
              <p:cNvSpPr>
                <a:spLocks noChangeShapeType="1"/>
              </p:cNvSpPr>
              <p:nvPr/>
            </p:nvSpPr>
            <p:spPr bwMode="auto">
              <a:xfrm flipV="1">
                <a:off x="3882" y="3032"/>
                <a:ext cx="13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2" name="Line 290"/>
              <p:cNvSpPr>
                <a:spLocks noChangeShapeType="1"/>
              </p:cNvSpPr>
              <p:nvPr/>
            </p:nvSpPr>
            <p:spPr bwMode="auto">
              <a:xfrm flipV="1">
                <a:off x="3895" y="3016"/>
                <a:ext cx="11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3" name="Line 291"/>
              <p:cNvSpPr>
                <a:spLocks noChangeShapeType="1"/>
              </p:cNvSpPr>
              <p:nvPr/>
            </p:nvSpPr>
            <p:spPr bwMode="auto">
              <a:xfrm flipV="1">
                <a:off x="3906" y="2998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4" name="Line 292"/>
              <p:cNvSpPr>
                <a:spLocks noChangeShapeType="1"/>
              </p:cNvSpPr>
              <p:nvPr/>
            </p:nvSpPr>
            <p:spPr bwMode="auto">
              <a:xfrm flipV="1">
                <a:off x="3919" y="2981"/>
                <a:ext cx="13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5" name="Line 293"/>
              <p:cNvSpPr>
                <a:spLocks noChangeShapeType="1"/>
              </p:cNvSpPr>
              <p:nvPr/>
            </p:nvSpPr>
            <p:spPr bwMode="auto">
              <a:xfrm flipV="1">
                <a:off x="3932" y="2965"/>
                <a:ext cx="11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6" name="Line 294"/>
              <p:cNvSpPr>
                <a:spLocks noChangeShapeType="1"/>
              </p:cNvSpPr>
              <p:nvPr/>
            </p:nvSpPr>
            <p:spPr bwMode="auto">
              <a:xfrm flipV="1">
                <a:off x="3943" y="2946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7" name="Line 295"/>
              <p:cNvSpPr>
                <a:spLocks noChangeShapeType="1"/>
              </p:cNvSpPr>
              <p:nvPr/>
            </p:nvSpPr>
            <p:spPr bwMode="auto">
              <a:xfrm flipV="1">
                <a:off x="3956" y="2928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8" name="Line 296"/>
              <p:cNvSpPr>
                <a:spLocks noChangeShapeType="1"/>
              </p:cNvSpPr>
              <p:nvPr/>
            </p:nvSpPr>
            <p:spPr bwMode="auto">
              <a:xfrm flipV="1">
                <a:off x="3967" y="2910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69" name="Line 297"/>
              <p:cNvSpPr>
                <a:spLocks noChangeShapeType="1"/>
              </p:cNvSpPr>
              <p:nvPr/>
            </p:nvSpPr>
            <p:spPr bwMode="auto">
              <a:xfrm flipV="1">
                <a:off x="3980" y="2892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0" name="Line 298"/>
              <p:cNvSpPr>
                <a:spLocks noChangeShapeType="1"/>
              </p:cNvSpPr>
              <p:nvPr/>
            </p:nvSpPr>
            <p:spPr bwMode="auto">
              <a:xfrm flipV="1">
                <a:off x="3993" y="2874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1" name="Line 299"/>
              <p:cNvSpPr>
                <a:spLocks noChangeShapeType="1"/>
              </p:cNvSpPr>
              <p:nvPr/>
            </p:nvSpPr>
            <p:spPr bwMode="auto">
              <a:xfrm flipV="1">
                <a:off x="4004" y="2855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2" name="Line 300"/>
              <p:cNvSpPr>
                <a:spLocks noChangeShapeType="1"/>
              </p:cNvSpPr>
              <p:nvPr/>
            </p:nvSpPr>
            <p:spPr bwMode="auto">
              <a:xfrm flipV="1">
                <a:off x="4017" y="2837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3" name="Line 301"/>
              <p:cNvSpPr>
                <a:spLocks noChangeShapeType="1"/>
              </p:cNvSpPr>
              <p:nvPr/>
            </p:nvSpPr>
            <p:spPr bwMode="auto">
              <a:xfrm flipV="1">
                <a:off x="4030" y="2817"/>
                <a:ext cx="11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4" name="Line 302"/>
              <p:cNvSpPr>
                <a:spLocks noChangeShapeType="1"/>
              </p:cNvSpPr>
              <p:nvPr/>
            </p:nvSpPr>
            <p:spPr bwMode="auto">
              <a:xfrm flipV="1">
                <a:off x="4041" y="2799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5" name="Line 303"/>
              <p:cNvSpPr>
                <a:spLocks noChangeShapeType="1"/>
              </p:cNvSpPr>
              <p:nvPr/>
            </p:nvSpPr>
            <p:spPr bwMode="auto">
              <a:xfrm flipV="1">
                <a:off x="4054" y="2781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6" name="Line 304"/>
              <p:cNvSpPr>
                <a:spLocks noChangeShapeType="1"/>
              </p:cNvSpPr>
              <p:nvPr/>
            </p:nvSpPr>
            <p:spPr bwMode="auto">
              <a:xfrm flipV="1">
                <a:off x="4067" y="2761"/>
                <a:ext cx="11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7" name="Line 305"/>
              <p:cNvSpPr>
                <a:spLocks noChangeShapeType="1"/>
              </p:cNvSpPr>
              <p:nvPr/>
            </p:nvSpPr>
            <p:spPr bwMode="auto">
              <a:xfrm flipV="1">
                <a:off x="4078" y="2741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8" name="Line 306"/>
              <p:cNvSpPr>
                <a:spLocks noChangeShapeType="1"/>
              </p:cNvSpPr>
              <p:nvPr/>
            </p:nvSpPr>
            <p:spPr bwMode="auto">
              <a:xfrm flipV="1">
                <a:off x="4091" y="2723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79" name="Line 307"/>
              <p:cNvSpPr>
                <a:spLocks noChangeShapeType="1"/>
              </p:cNvSpPr>
              <p:nvPr/>
            </p:nvSpPr>
            <p:spPr bwMode="auto">
              <a:xfrm flipV="1">
                <a:off x="4102" y="2703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0" name="Line 308"/>
              <p:cNvSpPr>
                <a:spLocks noChangeShapeType="1"/>
              </p:cNvSpPr>
              <p:nvPr/>
            </p:nvSpPr>
            <p:spPr bwMode="auto">
              <a:xfrm flipV="1">
                <a:off x="4115" y="2683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1" name="Line 309"/>
              <p:cNvSpPr>
                <a:spLocks noChangeShapeType="1"/>
              </p:cNvSpPr>
              <p:nvPr/>
            </p:nvSpPr>
            <p:spPr bwMode="auto">
              <a:xfrm flipV="1">
                <a:off x="4128" y="2665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2" name="Line 310"/>
              <p:cNvSpPr>
                <a:spLocks noChangeShapeType="1"/>
              </p:cNvSpPr>
              <p:nvPr/>
            </p:nvSpPr>
            <p:spPr bwMode="auto">
              <a:xfrm flipV="1">
                <a:off x="4139" y="2645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3" name="Line 311"/>
              <p:cNvSpPr>
                <a:spLocks noChangeShapeType="1"/>
              </p:cNvSpPr>
              <p:nvPr/>
            </p:nvSpPr>
            <p:spPr bwMode="auto">
              <a:xfrm flipV="1">
                <a:off x="4152" y="2626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4" name="Line 312"/>
              <p:cNvSpPr>
                <a:spLocks noChangeShapeType="1"/>
              </p:cNvSpPr>
              <p:nvPr/>
            </p:nvSpPr>
            <p:spPr bwMode="auto">
              <a:xfrm flipV="1">
                <a:off x="4165" y="2606"/>
                <a:ext cx="11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5" name="Line 313"/>
              <p:cNvSpPr>
                <a:spLocks noChangeShapeType="1"/>
              </p:cNvSpPr>
              <p:nvPr/>
            </p:nvSpPr>
            <p:spPr bwMode="auto">
              <a:xfrm flipV="1">
                <a:off x="4176" y="2586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6" name="Line 314"/>
              <p:cNvSpPr>
                <a:spLocks noChangeShapeType="1"/>
              </p:cNvSpPr>
              <p:nvPr/>
            </p:nvSpPr>
            <p:spPr bwMode="auto">
              <a:xfrm flipV="1">
                <a:off x="4189" y="2568"/>
                <a:ext cx="14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7" name="Line 315"/>
              <p:cNvSpPr>
                <a:spLocks noChangeShapeType="1"/>
              </p:cNvSpPr>
              <p:nvPr/>
            </p:nvSpPr>
            <p:spPr bwMode="auto">
              <a:xfrm flipV="1">
                <a:off x="4203" y="2548"/>
                <a:ext cx="10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8" name="Line 316"/>
              <p:cNvSpPr>
                <a:spLocks noChangeShapeType="1"/>
              </p:cNvSpPr>
              <p:nvPr/>
            </p:nvSpPr>
            <p:spPr bwMode="auto">
              <a:xfrm flipV="1">
                <a:off x="4213" y="2528"/>
                <a:ext cx="14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89" name="Line 317"/>
              <p:cNvSpPr>
                <a:spLocks noChangeShapeType="1"/>
              </p:cNvSpPr>
              <p:nvPr/>
            </p:nvSpPr>
            <p:spPr bwMode="auto">
              <a:xfrm flipV="1">
                <a:off x="4227" y="2510"/>
                <a:ext cx="10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0" name="Line 318"/>
              <p:cNvSpPr>
                <a:spLocks noChangeShapeType="1"/>
              </p:cNvSpPr>
              <p:nvPr/>
            </p:nvSpPr>
            <p:spPr bwMode="auto">
              <a:xfrm flipV="1">
                <a:off x="4237" y="2490"/>
                <a:ext cx="14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1" name="Line 319"/>
              <p:cNvSpPr>
                <a:spLocks noChangeShapeType="1"/>
              </p:cNvSpPr>
              <p:nvPr/>
            </p:nvSpPr>
            <p:spPr bwMode="auto">
              <a:xfrm flipV="1">
                <a:off x="4251" y="2470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2" name="Line 320"/>
              <p:cNvSpPr>
                <a:spLocks noChangeShapeType="1"/>
              </p:cNvSpPr>
              <p:nvPr/>
            </p:nvSpPr>
            <p:spPr bwMode="auto">
              <a:xfrm flipV="1">
                <a:off x="4264" y="2452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3" name="Line 321"/>
              <p:cNvSpPr>
                <a:spLocks noChangeShapeType="1"/>
              </p:cNvSpPr>
              <p:nvPr/>
            </p:nvSpPr>
            <p:spPr bwMode="auto">
              <a:xfrm flipV="1">
                <a:off x="4275" y="2432"/>
                <a:ext cx="13" cy="2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4" name="Line 322"/>
              <p:cNvSpPr>
                <a:spLocks noChangeShapeType="1"/>
              </p:cNvSpPr>
              <p:nvPr/>
            </p:nvSpPr>
            <p:spPr bwMode="auto">
              <a:xfrm flipV="1">
                <a:off x="4288" y="2414"/>
                <a:ext cx="13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5" name="Line 323"/>
              <p:cNvSpPr>
                <a:spLocks noChangeShapeType="1"/>
              </p:cNvSpPr>
              <p:nvPr/>
            </p:nvSpPr>
            <p:spPr bwMode="auto">
              <a:xfrm flipV="1">
                <a:off x="4301" y="2396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6" name="Line 324"/>
              <p:cNvSpPr>
                <a:spLocks noChangeShapeType="1"/>
              </p:cNvSpPr>
              <p:nvPr/>
            </p:nvSpPr>
            <p:spPr bwMode="auto">
              <a:xfrm flipV="1">
                <a:off x="4312" y="2377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7" name="Line 325"/>
              <p:cNvSpPr>
                <a:spLocks noChangeShapeType="1"/>
              </p:cNvSpPr>
              <p:nvPr/>
            </p:nvSpPr>
            <p:spPr bwMode="auto">
              <a:xfrm flipV="1">
                <a:off x="4325" y="2358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8" name="Line 326"/>
              <p:cNvSpPr>
                <a:spLocks noChangeShapeType="1"/>
              </p:cNvSpPr>
              <p:nvPr/>
            </p:nvSpPr>
            <p:spPr bwMode="auto">
              <a:xfrm flipV="1">
                <a:off x="4338" y="2339"/>
                <a:ext cx="11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8999" name="Line 327"/>
              <p:cNvSpPr>
                <a:spLocks noChangeShapeType="1"/>
              </p:cNvSpPr>
              <p:nvPr/>
            </p:nvSpPr>
            <p:spPr bwMode="auto">
              <a:xfrm flipV="1">
                <a:off x="4349" y="2323"/>
                <a:ext cx="13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0" name="Line 328"/>
              <p:cNvSpPr>
                <a:spLocks noChangeShapeType="1"/>
              </p:cNvSpPr>
              <p:nvPr/>
            </p:nvSpPr>
            <p:spPr bwMode="auto">
              <a:xfrm flipV="1">
                <a:off x="4362" y="2305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1" name="Line 329"/>
              <p:cNvSpPr>
                <a:spLocks noChangeShapeType="1"/>
              </p:cNvSpPr>
              <p:nvPr/>
            </p:nvSpPr>
            <p:spPr bwMode="auto">
              <a:xfrm flipV="1">
                <a:off x="4373" y="2286"/>
                <a:ext cx="13" cy="19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2" name="Line 330"/>
              <p:cNvSpPr>
                <a:spLocks noChangeShapeType="1"/>
              </p:cNvSpPr>
              <p:nvPr/>
            </p:nvSpPr>
            <p:spPr bwMode="auto">
              <a:xfrm flipV="1">
                <a:off x="4386" y="2270"/>
                <a:ext cx="13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3" name="Line 331"/>
              <p:cNvSpPr>
                <a:spLocks noChangeShapeType="1"/>
              </p:cNvSpPr>
              <p:nvPr/>
            </p:nvSpPr>
            <p:spPr bwMode="auto">
              <a:xfrm flipV="1">
                <a:off x="4399" y="2252"/>
                <a:ext cx="11" cy="1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4" name="Line 332"/>
              <p:cNvSpPr>
                <a:spLocks noChangeShapeType="1"/>
              </p:cNvSpPr>
              <p:nvPr/>
            </p:nvSpPr>
            <p:spPr bwMode="auto">
              <a:xfrm flipV="1">
                <a:off x="4410" y="2235"/>
                <a:ext cx="13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5" name="Line 333"/>
              <p:cNvSpPr>
                <a:spLocks noChangeShapeType="1"/>
              </p:cNvSpPr>
              <p:nvPr/>
            </p:nvSpPr>
            <p:spPr bwMode="auto">
              <a:xfrm flipV="1">
                <a:off x="4423" y="2219"/>
                <a:ext cx="13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6" name="Line 334"/>
              <p:cNvSpPr>
                <a:spLocks noChangeShapeType="1"/>
              </p:cNvSpPr>
              <p:nvPr/>
            </p:nvSpPr>
            <p:spPr bwMode="auto">
              <a:xfrm flipV="1">
                <a:off x="4436" y="2202"/>
                <a:ext cx="11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7" name="Line 335"/>
              <p:cNvSpPr>
                <a:spLocks noChangeShapeType="1"/>
              </p:cNvSpPr>
              <p:nvPr/>
            </p:nvSpPr>
            <p:spPr bwMode="auto">
              <a:xfrm flipV="1">
                <a:off x="4447" y="2186"/>
                <a:ext cx="13" cy="1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8" name="Line 336"/>
              <p:cNvSpPr>
                <a:spLocks noChangeShapeType="1"/>
              </p:cNvSpPr>
              <p:nvPr/>
            </p:nvSpPr>
            <p:spPr bwMode="auto">
              <a:xfrm flipV="1">
                <a:off x="4460" y="2169"/>
                <a:ext cx="13" cy="1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09" name="Line 337"/>
              <p:cNvSpPr>
                <a:spLocks noChangeShapeType="1"/>
              </p:cNvSpPr>
              <p:nvPr/>
            </p:nvSpPr>
            <p:spPr bwMode="auto">
              <a:xfrm flipV="1">
                <a:off x="4473" y="2154"/>
                <a:ext cx="11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0" name="Line 338"/>
              <p:cNvSpPr>
                <a:spLocks noChangeShapeType="1"/>
              </p:cNvSpPr>
              <p:nvPr/>
            </p:nvSpPr>
            <p:spPr bwMode="auto">
              <a:xfrm flipV="1">
                <a:off x="4484" y="2139"/>
                <a:ext cx="13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1" name="Line 339"/>
              <p:cNvSpPr>
                <a:spLocks noChangeShapeType="1"/>
              </p:cNvSpPr>
              <p:nvPr/>
            </p:nvSpPr>
            <p:spPr bwMode="auto">
              <a:xfrm flipV="1">
                <a:off x="4497" y="2124"/>
                <a:ext cx="11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2" name="Line 340"/>
              <p:cNvSpPr>
                <a:spLocks noChangeShapeType="1"/>
              </p:cNvSpPr>
              <p:nvPr/>
            </p:nvSpPr>
            <p:spPr bwMode="auto">
              <a:xfrm flipV="1">
                <a:off x="4508" y="2109"/>
                <a:ext cx="13" cy="1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3" name="Line 341"/>
              <p:cNvSpPr>
                <a:spLocks noChangeShapeType="1"/>
              </p:cNvSpPr>
              <p:nvPr/>
            </p:nvSpPr>
            <p:spPr bwMode="auto">
              <a:xfrm flipV="1">
                <a:off x="4521" y="2095"/>
                <a:ext cx="14" cy="1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4" name="Line 342"/>
              <p:cNvSpPr>
                <a:spLocks noChangeShapeType="1"/>
              </p:cNvSpPr>
              <p:nvPr/>
            </p:nvSpPr>
            <p:spPr bwMode="auto">
              <a:xfrm>
                <a:off x="1088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5" name="Line 343"/>
              <p:cNvSpPr>
                <a:spLocks noChangeShapeType="1"/>
              </p:cNvSpPr>
              <p:nvPr/>
            </p:nvSpPr>
            <p:spPr bwMode="auto">
              <a:xfrm>
                <a:off x="1099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6" name="Line 344"/>
              <p:cNvSpPr>
                <a:spLocks noChangeShapeType="1"/>
              </p:cNvSpPr>
              <p:nvPr/>
            </p:nvSpPr>
            <p:spPr bwMode="auto">
              <a:xfrm>
                <a:off x="1112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7" name="Line 345"/>
              <p:cNvSpPr>
                <a:spLocks noChangeShapeType="1"/>
              </p:cNvSpPr>
              <p:nvPr/>
            </p:nvSpPr>
            <p:spPr bwMode="auto">
              <a:xfrm>
                <a:off x="1123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8" name="Line 346"/>
              <p:cNvSpPr>
                <a:spLocks noChangeShapeType="1"/>
              </p:cNvSpPr>
              <p:nvPr/>
            </p:nvSpPr>
            <p:spPr bwMode="auto">
              <a:xfrm>
                <a:off x="1136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19" name="Line 347"/>
              <p:cNvSpPr>
                <a:spLocks noChangeShapeType="1"/>
              </p:cNvSpPr>
              <p:nvPr/>
            </p:nvSpPr>
            <p:spPr bwMode="auto">
              <a:xfrm>
                <a:off x="1149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0" name="Line 348"/>
              <p:cNvSpPr>
                <a:spLocks noChangeShapeType="1"/>
              </p:cNvSpPr>
              <p:nvPr/>
            </p:nvSpPr>
            <p:spPr bwMode="auto">
              <a:xfrm>
                <a:off x="1160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1" name="Line 349"/>
              <p:cNvSpPr>
                <a:spLocks noChangeShapeType="1"/>
              </p:cNvSpPr>
              <p:nvPr/>
            </p:nvSpPr>
            <p:spPr bwMode="auto">
              <a:xfrm>
                <a:off x="1173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2" name="Line 350"/>
              <p:cNvSpPr>
                <a:spLocks noChangeShapeType="1"/>
              </p:cNvSpPr>
              <p:nvPr/>
            </p:nvSpPr>
            <p:spPr bwMode="auto">
              <a:xfrm>
                <a:off x="1186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3" name="Line 351"/>
              <p:cNvSpPr>
                <a:spLocks noChangeShapeType="1"/>
              </p:cNvSpPr>
              <p:nvPr/>
            </p:nvSpPr>
            <p:spPr bwMode="auto">
              <a:xfrm>
                <a:off x="1197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4" name="Line 352"/>
              <p:cNvSpPr>
                <a:spLocks noChangeShapeType="1"/>
              </p:cNvSpPr>
              <p:nvPr/>
            </p:nvSpPr>
            <p:spPr bwMode="auto">
              <a:xfrm>
                <a:off x="1210" y="2624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5" name="Line 353"/>
              <p:cNvSpPr>
                <a:spLocks noChangeShapeType="1"/>
              </p:cNvSpPr>
              <p:nvPr/>
            </p:nvSpPr>
            <p:spPr bwMode="auto">
              <a:xfrm>
                <a:off x="1224" y="2624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6" name="Line 354"/>
              <p:cNvSpPr>
                <a:spLocks noChangeShapeType="1"/>
              </p:cNvSpPr>
              <p:nvPr/>
            </p:nvSpPr>
            <p:spPr bwMode="auto">
              <a:xfrm>
                <a:off x="1234" y="2624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7" name="Line 355"/>
              <p:cNvSpPr>
                <a:spLocks noChangeShapeType="1"/>
              </p:cNvSpPr>
              <p:nvPr/>
            </p:nvSpPr>
            <p:spPr bwMode="auto">
              <a:xfrm>
                <a:off x="1248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8" name="Line 356"/>
              <p:cNvSpPr>
                <a:spLocks noChangeShapeType="1"/>
              </p:cNvSpPr>
              <p:nvPr/>
            </p:nvSpPr>
            <p:spPr bwMode="auto">
              <a:xfrm>
                <a:off x="1259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29" name="Line 357"/>
              <p:cNvSpPr>
                <a:spLocks noChangeShapeType="1"/>
              </p:cNvSpPr>
              <p:nvPr/>
            </p:nvSpPr>
            <p:spPr bwMode="auto">
              <a:xfrm>
                <a:off x="1272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0" name="Line 358"/>
              <p:cNvSpPr>
                <a:spLocks noChangeShapeType="1"/>
              </p:cNvSpPr>
              <p:nvPr/>
            </p:nvSpPr>
            <p:spPr bwMode="auto">
              <a:xfrm>
                <a:off x="1285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1" name="Line 359"/>
              <p:cNvSpPr>
                <a:spLocks noChangeShapeType="1"/>
              </p:cNvSpPr>
              <p:nvPr/>
            </p:nvSpPr>
            <p:spPr bwMode="auto">
              <a:xfrm>
                <a:off x="1296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2" name="Line 360"/>
              <p:cNvSpPr>
                <a:spLocks noChangeShapeType="1"/>
              </p:cNvSpPr>
              <p:nvPr/>
            </p:nvSpPr>
            <p:spPr bwMode="auto">
              <a:xfrm>
                <a:off x="1309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3" name="Line 361"/>
              <p:cNvSpPr>
                <a:spLocks noChangeShapeType="1"/>
              </p:cNvSpPr>
              <p:nvPr/>
            </p:nvSpPr>
            <p:spPr bwMode="auto">
              <a:xfrm>
                <a:off x="1322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4" name="Line 362"/>
              <p:cNvSpPr>
                <a:spLocks noChangeShapeType="1"/>
              </p:cNvSpPr>
              <p:nvPr/>
            </p:nvSpPr>
            <p:spPr bwMode="auto">
              <a:xfrm>
                <a:off x="1333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5" name="Line 363"/>
              <p:cNvSpPr>
                <a:spLocks noChangeShapeType="1"/>
              </p:cNvSpPr>
              <p:nvPr/>
            </p:nvSpPr>
            <p:spPr bwMode="auto">
              <a:xfrm>
                <a:off x="1346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6" name="Line 364"/>
              <p:cNvSpPr>
                <a:spLocks noChangeShapeType="1"/>
              </p:cNvSpPr>
              <p:nvPr/>
            </p:nvSpPr>
            <p:spPr bwMode="auto">
              <a:xfrm>
                <a:off x="1359" y="2624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7" name="Line 365"/>
              <p:cNvSpPr>
                <a:spLocks noChangeShapeType="1"/>
              </p:cNvSpPr>
              <p:nvPr/>
            </p:nvSpPr>
            <p:spPr bwMode="auto">
              <a:xfrm>
                <a:off x="1370" y="2624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8" name="Line 366"/>
              <p:cNvSpPr>
                <a:spLocks noChangeShapeType="1"/>
              </p:cNvSpPr>
              <p:nvPr/>
            </p:nvSpPr>
            <p:spPr bwMode="auto">
              <a:xfrm flipV="1">
                <a:off x="1383" y="2167"/>
                <a:ext cx="11" cy="4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39" name="Line 367"/>
              <p:cNvSpPr>
                <a:spLocks noChangeShapeType="1"/>
              </p:cNvSpPr>
              <p:nvPr/>
            </p:nvSpPr>
            <p:spPr bwMode="auto">
              <a:xfrm>
                <a:off x="1394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0" name="Line 368"/>
              <p:cNvSpPr>
                <a:spLocks noChangeShapeType="1"/>
              </p:cNvSpPr>
              <p:nvPr/>
            </p:nvSpPr>
            <p:spPr bwMode="auto">
              <a:xfrm>
                <a:off x="1407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1" name="Line 369"/>
              <p:cNvSpPr>
                <a:spLocks noChangeShapeType="1"/>
              </p:cNvSpPr>
              <p:nvPr/>
            </p:nvSpPr>
            <p:spPr bwMode="auto">
              <a:xfrm>
                <a:off x="1420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2" name="Line 370"/>
              <p:cNvSpPr>
                <a:spLocks noChangeShapeType="1"/>
              </p:cNvSpPr>
              <p:nvPr/>
            </p:nvSpPr>
            <p:spPr bwMode="auto">
              <a:xfrm>
                <a:off x="1431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3" name="Line 371"/>
              <p:cNvSpPr>
                <a:spLocks noChangeShapeType="1"/>
              </p:cNvSpPr>
              <p:nvPr/>
            </p:nvSpPr>
            <p:spPr bwMode="auto">
              <a:xfrm>
                <a:off x="1444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4" name="Line 372"/>
              <p:cNvSpPr>
                <a:spLocks noChangeShapeType="1"/>
              </p:cNvSpPr>
              <p:nvPr/>
            </p:nvSpPr>
            <p:spPr bwMode="auto">
              <a:xfrm>
                <a:off x="1457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5" name="Line 373"/>
              <p:cNvSpPr>
                <a:spLocks noChangeShapeType="1"/>
              </p:cNvSpPr>
              <p:nvPr/>
            </p:nvSpPr>
            <p:spPr bwMode="auto">
              <a:xfrm>
                <a:off x="1468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6" name="Line 374"/>
              <p:cNvSpPr>
                <a:spLocks noChangeShapeType="1"/>
              </p:cNvSpPr>
              <p:nvPr/>
            </p:nvSpPr>
            <p:spPr bwMode="auto">
              <a:xfrm>
                <a:off x="1481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7" name="Line 375"/>
              <p:cNvSpPr>
                <a:spLocks noChangeShapeType="1"/>
              </p:cNvSpPr>
              <p:nvPr/>
            </p:nvSpPr>
            <p:spPr bwMode="auto">
              <a:xfrm>
                <a:off x="1494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8" name="Line 376"/>
              <p:cNvSpPr>
                <a:spLocks noChangeShapeType="1"/>
              </p:cNvSpPr>
              <p:nvPr/>
            </p:nvSpPr>
            <p:spPr bwMode="auto">
              <a:xfrm>
                <a:off x="1505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49" name="Line 377"/>
              <p:cNvSpPr>
                <a:spLocks noChangeShapeType="1"/>
              </p:cNvSpPr>
              <p:nvPr/>
            </p:nvSpPr>
            <p:spPr bwMode="auto">
              <a:xfrm>
                <a:off x="1518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0" name="Line 378"/>
              <p:cNvSpPr>
                <a:spLocks noChangeShapeType="1"/>
              </p:cNvSpPr>
              <p:nvPr/>
            </p:nvSpPr>
            <p:spPr bwMode="auto">
              <a:xfrm>
                <a:off x="1529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1" name="Line 379"/>
              <p:cNvSpPr>
                <a:spLocks noChangeShapeType="1"/>
              </p:cNvSpPr>
              <p:nvPr/>
            </p:nvSpPr>
            <p:spPr bwMode="auto">
              <a:xfrm>
                <a:off x="1542" y="2167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2" name="Line 380"/>
              <p:cNvSpPr>
                <a:spLocks noChangeShapeType="1"/>
              </p:cNvSpPr>
              <p:nvPr/>
            </p:nvSpPr>
            <p:spPr bwMode="auto">
              <a:xfrm>
                <a:off x="1556" y="2167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3" name="Line 381"/>
              <p:cNvSpPr>
                <a:spLocks noChangeShapeType="1"/>
              </p:cNvSpPr>
              <p:nvPr/>
            </p:nvSpPr>
            <p:spPr bwMode="auto">
              <a:xfrm>
                <a:off x="1566" y="2167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4" name="Line 382"/>
              <p:cNvSpPr>
                <a:spLocks noChangeShapeType="1"/>
              </p:cNvSpPr>
              <p:nvPr/>
            </p:nvSpPr>
            <p:spPr bwMode="auto">
              <a:xfrm>
                <a:off x="1580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5" name="Line 383"/>
              <p:cNvSpPr>
                <a:spLocks noChangeShapeType="1"/>
              </p:cNvSpPr>
              <p:nvPr/>
            </p:nvSpPr>
            <p:spPr bwMode="auto">
              <a:xfrm>
                <a:off x="1593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6" name="Line 384"/>
              <p:cNvSpPr>
                <a:spLocks noChangeShapeType="1"/>
              </p:cNvSpPr>
              <p:nvPr/>
            </p:nvSpPr>
            <p:spPr bwMode="auto">
              <a:xfrm>
                <a:off x="1604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7" name="Line 385"/>
              <p:cNvSpPr>
                <a:spLocks noChangeShapeType="1"/>
              </p:cNvSpPr>
              <p:nvPr/>
            </p:nvSpPr>
            <p:spPr bwMode="auto">
              <a:xfrm>
                <a:off x="1617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8" name="Line 386"/>
              <p:cNvSpPr>
                <a:spLocks noChangeShapeType="1"/>
              </p:cNvSpPr>
              <p:nvPr/>
            </p:nvSpPr>
            <p:spPr bwMode="auto">
              <a:xfrm>
                <a:off x="1630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59" name="Line 387"/>
              <p:cNvSpPr>
                <a:spLocks noChangeShapeType="1"/>
              </p:cNvSpPr>
              <p:nvPr/>
            </p:nvSpPr>
            <p:spPr bwMode="auto">
              <a:xfrm>
                <a:off x="1641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0" name="Line 388"/>
              <p:cNvSpPr>
                <a:spLocks noChangeShapeType="1"/>
              </p:cNvSpPr>
              <p:nvPr/>
            </p:nvSpPr>
            <p:spPr bwMode="auto">
              <a:xfrm>
                <a:off x="1654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1" name="Line 389"/>
              <p:cNvSpPr>
                <a:spLocks noChangeShapeType="1"/>
              </p:cNvSpPr>
              <p:nvPr/>
            </p:nvSpPr>
            <p:spPr bwMode="auto">
              <a:xfrm>
                <a:off x="1665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2" name="Line 390"/>
              <p:cNvSpPr>
                <a:spLocks noChangeShapeType="1"/>
              </p:cNvSpPr>
              <p:nvPr/>
            </p:nvSpPr>
            <p:spPr bwMode="auto">
              <a:xfrm>
                <a:off x="1678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3" name="Line 391"/>
              <p:cNvSpPr>
                <a:spLocks noChangeShapeType="1"/>
              </p:cNvSpPr>
              <p:nvPr/>
            </p:nvSpPr>
            <p:spPr bwMode="auto">
              <a:xfrm flipV="1">
                <a:off x="1691" y="1886"/>
                <a:ext cx="11" cy="2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4" name="Line 392"/>
              <p:cNvSpPr>
                <a:spLocks noChangeShapeType="1"/>
              </p:cNvSpPr>
              <p:nvPr/>
            </p:nvSpPr>
            <p:spPr bwMode="auto">
              <a:xfrm>
                <a:off x="1702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5" name="Line 393"/>
              <p:cNvSpPr>
                <a:spLocks noChangeShapeType="1"/>
              </p:cNvSpPr>
              <p:nvPr/>
            </p:nvSpPr>
            <p:spPr bwMode="auto">
              <a:xfrm>
                <a:off x="1715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6" name="Line 394"/>
              <p:cNvSpPr>
                <a:spLocks noChangeShapeType="1"/>
              </p:cNvSpPr>
              <p:nvPr/>
            </p:nvSpPr>
            <p:spPr bwMode="auto">
              <a:xfrm>
                <a:off x="1728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7" name="Line 395"/>
              <p:cNvSpPr>
                <a:spLocks noChangeShapeType="1"/>
              </p:cNvSpPr>
              <p:nvPr/>
            </p:nvSpPr>
            <p:spPr bwMode="auto">
              <a:xfrm>
                <a:off x="1739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8" name="Line 396"/>
              <p:cNvSpPr>
                <a:spLocks noChangeShapeType="1"/>
              </p:cNvSpPr>
              <p:nvPr/>
            </p:nvSpPr>
            <p:spPr bwMode="auto">
              <a:xfrm>
                <a:off x="1752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69" name="Line 397"/>
              <p:cNvSpPr>
                <a:spLocks noChangeShapeType="1"/>
              </p:cNvSpPr>
              <p:nvPr/>
            </p:nvSpPr>
            <p:spPr bwMode="auto">
              <a:xfrm>
                <a:off x="1765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0" name="Line 398"/>
              <p:cNvSpPr>
                <a:spLocks noChangeShapeType="1"/>
              </p:cNvSpPr>
              <p:nvPr/>
            </p:nvSpPr>
            <p:spPr bwMode="auto">
              <a:xfrm>
                <a:off x="1776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1" name="Line 399"/>
              <p:cNvSpPr>
                <a:spLocks noChangeShapeType="1"/>
              </p:cNvSpPr>
              <p:nvPr/>
            </p:nvSpPr>
            <p:spPr bwMode="auto">
              <a:xfrm>
                <a:off x="1789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2" name="Line 400"/>
              <p:cNvSpPr>
                <a:spLocks noChangeShapeType="1"/>
              </p:cNvSpPr>
              <p:nvPr/>
            </p:nvSpPr>
            <p:spPr bwMode="auto">
              <a:xfrm>
                <a:off x="1800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3" name="Line 401"/>
              <p:cNvSpPr>
                <a:spLocks noChangeShapeType="1"/>
              </p:cNvSpPr>
              <p:nvPr/>
            </p:nvSpPr>
            <p:spPr bwMode="auto">
              <a:xfrm>
                <a:off x="1813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4" name="Line 402"/>
              <p:cNvSpPr>
                <a:spLocks noChangeShapeType="1"/>
              </p:cNvSpPr>
              <p:nvPr/>
            </p:nvSpPr>
            <p:spPr bwMode="auto">
              <a:xfrm>
                <a:off x="1826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5" name="Line 403"/>
              <p:cNvSpPr>
                <a:spLocks noChangeShapeType="1"/>
              </p:cNvSpPr>
              <p:nvPr/>
            </p:nvSpPr>
            <p:spPr bwMode="auto">
              <a:xfrm>
                <a:off x="1837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6" name="Line 404"/>
              <p:cNvSpPr>
                <a:spLocks noChangeShapeType="1"/>
              </p:cNvSpPr>
              <p:nvPr/>
            </p:nvSpPr>
            <p:spPr bwMode="auto">
              <a:xfrm>
                <a:off x="1850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7" name="Line 405"/>
              <p:cNvSpPr>
                <a:spLocks noChangeShapeType="1"/>
              </p:cNvSpPr>
              <p:nvPr/>
            </p:nvSpPr>
            <p:spPr bwMode="auto">
              <a:xfrm>
                <a:off x="1863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8" name="Line 406"/>
              <p:cNvSpPr>
                <a:spLocks noChangeShapeType="1"/>
              </p:cNvSpPr>
              <p:nvPr/>
            </p:nvSpPr>
            <p:spPr bwMode="auto">
              <a:xfrm>
                <a:off x="1874" y="1886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79" name="Line 407"/>
              <p:cNvSpPr>
                <a:spLocks noChangeShapeType="1"/>
              </p:cNvSpPr>
              <p:nvPr/>
            </p:nvSpPr>
            <p:spPr bwMode="auto">
              <a:xfrm>
                <a:off x="1888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0" name="Line 408"/>
              <p:cNvSpPr>
                <a:spLocks noChangeShapeType="1"/>
              </p:cNvSpPr>
              <p:nvPr/>
            </p:nvSpPr>
            <p:spPr bwMode="auto">
              <a:xfrm>
                <a:off x="1901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1" name="Line 409"/>
              <p:cNvSpPr>
                <a:spLocks noChangeShapeType="1"/>
              </p:cNvSpPr>
              <p:nvPr/>
            </p:nvSpPr>
            <p:spPr bwMode="auto">
              <a:xfrm>
                <a:off x="1912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2" name="Line 410"/>
              <p:cNvSpPr>
                <a:spLocks noChangeShapeType="1"/>
              </p:cNvSpPr>
              <p:nvPr/>
            </p:nvSpPr>
            <p:spPr bwMode="auto">
              <a:xfrm>
                <a:off x="1925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3" name="Line 411"/>
              <p:cNvSpPr>
                <a:spLocks noChangeShapeType="1"/>
              </p:cNvSpPr>
              <p:nvPr/>
            </p:nvSpPr>
            <p:spPr bwMode="auto">
              <a:xfrm>
                <a:off x="1936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4" name="Line 412"/>
              <p:cNvSpPr>
                <a:spLocks noChangeShapeType="1"/>
              </p:cNvSpPr>
              <p:nvPr/>
            </p:nvSpPr>
            <p:spPr bwMode="auto">
              <a:xfrm>
                <a:off x="1949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5" name="Line 413"/>
              <p:cNvSpPr>
                <a:spLocks noChangeShapeType="1"/>
              </p:cNvSpPr>
              <p:nvPr/>
            </p:nvSpPr>
            <p:spPr bwMode="auto">
              <a:xfrm>
                <a:off x="1962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6" name="Line 414"/>
              <p:cNvSpPr>
                <a:spLocks noChangeShapeType="1"/>
              </p:cNvSpPr>
              <p:nvPr/>
            </p:nvSpPr>
            <p:spPr bwMode="auto">
              <a:xfrm>
                <a:off x="1973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7" name="Line 415"/>
              <p:cNvSpPr>
                <a:spLocks noChangeShapeType="1"/>
              </p:cNvSpPr>
              <p:nvPr/>
            </p:nvSpPr>
            <p:spPr bwMode="auto">
              <a:xfrm>
                <a:off x="1986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8" name="Line 416"/>
              <p:cNvSpPr>
                <a:spLocks noChangeShapeType="1"/>
              </p:cNvSpPr>
              <p:nvPr/>
            </p:nvSpPr>
            <p:spPr bwMode="auto">
              <a:xfrm>
                <a:off x="1999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89" name="Line 417"/>
              <p:cNvSpPr>
                <a:spLocks noChangeShapeType="1"/>
              </p:cNvSpPr>
              <p:nvPr/>
            </p:nvSpPr>
            <p:spPr bwMode="auto">
              <a:xfrm>
                <a:off x="2010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0" name="Line 418"/>
              <p:cNvSpPr>
                <a:spLocks noChangeShapeType="1"/>
              </p:cNvSpPr>
              <p:nvPr/>
            </p:nvSpPr>
            <p:spPr bwMode="auto">
              <a:xfrm>
                <a:off x="2023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1" name="Line 419"/>
              <p:cNvSpPr>
                <a:spLocks noChangeShapeType="1"/>
              </p:cNvSpPr>
              <p:nvPr/>
            </p:nvSpPr>
            <p:spPr bwMode="auto">
              <a:xfrm>
                <a:off x="2036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29293" name="Group 621"/>
            <p:cNvGrpSpPr>
              <a:grpSpLocks/>
            </p:cNvGrpSpPr>
            <p:nvPr/>
          </p:nvGrpSpPr>
          <p:grpSpPr bwMode="auto">
            <a:xfrm>
              <a:off x="2047" y="1886"/>
              <a:ext cx="2461" cy="1477"/>
              <a:chOff x="2047" y="1886"/>
              <a:chExt cx="2461" cy="1477"/>
            </a:xfrm>
          </p:grpSpPr>
          <p:sp>
            <p:nvSpPr>
              <p:cNvPr id="29093" name="Line 421"/>
              <p:cNvSpPr>
                <a:spLocks noChangeShapeType="1"/>
              </p:cNvSpPr>
              <p:nvPr/>
            </p:nvSpPr>
            <p:spPr bwMode="auto">
              <a:xfrm>
                <a:off x="2047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4" name="Line 422"/>
              <p:cNvSpPr>
                <a:spLocks noChangeShapeType="1"/>
              </p:cNvSpPr>
              <p:nvPr/>
            </p:nvSpPr>
            <p:spPr bwMode="auto">
              <a:xfrm>
                <a:off x="2060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5" name="Line 423"/>
              <p:cNvSpPr>
                <a:spLocks noChangeShapeType="1"/>
              </p:cNvSpPr>
              <p:nvPr/>
            </p:nvSpPr>
            <p:spPr bwMode="auto">
              <a:xfrm>
                <a:off x="2071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6" name="Line 424"/>
              <p:cNvSpPr>
                <a:spLocks noChangeShapeType="1"/>
              </p:cNvSpPr>
              <p:nvPr/>
            </p:nvSpPr>
            <p:spPr bwMode="auto">
              <a:xfrm>
                <a:off x="2084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7" name="Line 425"/>
              <p:cNvSpPr>
                <a:spLocks noChangeShapeType="1"/>
              </p:cNvSpPr>
              <p:nvPr/>
            </p:nvSpPr>
            <p:spPr bwMode="auto">
              <a:xfrm>
                <a:off x="2097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8" name="Line 426"/>
              <p:cNvSpPr>
                <a:spLocks noChangeShapeType="1"/>
              </p:cNvSpPr>
              <p:nvPr/>
            </p:nvSpPr>
            <p:spPr bwMode="auto">
              <a:xfrm>
                <a:off x="2108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099" name="Line 427"/>
              <p:cNvSpPr>
                <a:spLocks noChangeShapeType="1"/>
              </p:cNvSpPr>
              <p:nvPr/>
            </p:nvSpPr>
            <p:spPr bwMode="auto">
              <a:xfrm>
                <a:off x="2121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0" name="Line 428"/>
              <p:cNvSpPr>
                <a:spLocks noChangeShapeType="1"/>
              </p:cNvSpPr>
              <p:nvPr/>
            </p:nvSpPr>
            <p:spPr bwMode="auto">
              <a:xfrm>
                <a:off x="2134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1" name="Line 429"/>
              <p:cNvSpPr>
                <a:spLocks noChangeShapeType="1"/>
              </p:cNvSpPr>
              <p:nvPr/>
            </p:nvSpPr>
            <p:spPr bwMode="auto">
              <a:xfrm>
                <a:off x="2145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2" name="Line 430"/>
              <p:cNvSpPr>
                <a:spLocks noChangeShapeType="1"/>
              </p:cNvSpPr>
              <p:nvPr/>
            </p:nvSpPr>
            <p:spPr bwMode="auto">
              <a:xfrm>
                <a:off x="2158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3" name="Line 431"/>
              <p:cNvSpPr>
                <a:spLocks noChangeShapeType="1"/>
              </p:cNvSpPr>
              <p:nvPr/>
            </p:nvSpPr>
            <p:spPr bwMode="auto">
              <a:xfrm>
                <a:off x="2171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4" name="Line 432"/>
              <p:cNvSpPr>
                <a:spLocks noChangeShapeType="1"/>
              </p:cNvSpPr>
              <p:nvPr/>
            </p:nvSpPr>
            <p:spPr bwMode="auto">
              <a:xfrm>
                <a:off x="2182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5" name="Line 433"/>
              <p:cNvSpPr>
                <a:spLocks noChangeShapeType="1"/>
              </p:cNvSpPr>
              <p:nvPr/>
            </p:nvSpPr>
            <p:spPr bwMode="auto">
              <a:xfrm>
                <a:off x="2195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6" name="Line 434"/>
              <p:cNvSpPr>
                <a:spLocks noChangeShapeType="1"/>
              </p:cNvSpPr>
              <p:nvPr/>
            </p:nvSpPr>
            <p:spPr bwMode="auto">
              <a:xfrm>
                <a:off x="2206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7" name="Line 435"/>
              <p:cNvSpPr>
                <a:spLocks noChangeShapeType="1"/>
              </p:cNvSpPr>
              <p:nvPr/>
            </p:nvSpPr>
            <p:spPr bwMode="auto">
              <a:xfrm>
                <a:off x="2219" y="1886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8" name="Line 436"/>
              <p:cNvSpPr>
                <a:spLocks noChangeShapeType="1"/>
              </p:cNvSpPr>
              <p:nvPr/>
            </p:nvSpPr>
            <p:spPr bwMode="auto">
              <a:xfrm>
                <a:off x="2233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09" name="Line 437"/>
              <p:cNvSpPr>
                <a:spLocks noChangeShapeType="1"/>
              </p:cNvSpPr>
              <p:nvPr/>
            </p:nvSpPr>
            <p:spPr bwMode="auto">
              <a:xfrm>
                <a:off x="2244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0" name="Line 438"/>
              <p:cNvSpPr>
                <a:spLocks noChangeShapeType="1"/>
              </p:cNvSpPr>
              <p:nvPr/>
            </p:nvSpPr>
            <p:spPr bwMode="auto">
              <a:xfrm>
                <a:off x="2257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1" name="Line 439"/>
              <p:cNvSpPr>
                <a:spLocks noChangeShapeType="1"/>
              </p:cNvSpPr>
              <p:nvPr/>
            </p:nvSpPr>
            <p:spPr bwMode="auto">
              <a:xfrm>
                <a:off x="2270" y="188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2" name="Line 440"/>
              <p:cNvSpPr>
                <a:spLocks noChangeShapeType="1"/>
              </p:cNvSpPr>
              <p:nvPr/>
            </p:nvSpPr>
            <p:spPr bwMode="auto">
              <a:xfrm>
                <a:off x="2281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3" name="Line 441"/>
              <p:cNvSpPr>
                <a:spLocks noChangeShapeType="1"/>
              </p:cNvSpPr>
              <p:nvPr/>
            </p:nvSpPr>
            <p:spPr bwMode="auto">
              <a:xfrm>
                <a:off x="2294" y="188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4" name="Line 442"/>
              <p:cNvSpPr>
                <a:spLocks noChangeShapeType="1"/>
              </p:cNvSpPr>
              <p:nvPr/>
            </p:nvSpPr>
            <p:spPr bwMode="auto">
              <a:xfrm>
                <a:off x="2307" y="1886"/>
                <a:ext cx="11" cy="28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5" name="Line 443"/>
              <p:cNvSpPr>
                <a:spLocks noChangeShapeType="1"/>
              </p:cNvSpPr>
              <p:nvPr/>
            </p:nvSpPr>
            <p:spPr bwMode="auto">
              <a:xfrm>
                <a:off x="2318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6" name="Line 444"/>
              <p:cNvSpPr>
                <a:spLocks noChangeShapeType="1"/>
              </p:cNvSpPr>
              <p:nvPr/>
            </p:nvSpPr>
            <p:spPr bwMode="auto">
              <a:xfrm>
                <a:off x="2331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7" name="Line 445"/>
              <p:cNvSpPr>
                <a:spLocks noChangeShapeType="1"/>
              </p:cNvSpPr>
              <p:nvPr/>
            </p:nvSpPr>
            <p:spPr bwMode="auto">
              <a:xfrm>
                <a:off x="2342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8" name="Line 446"/>
              <p:cNvSpPr>
                <a:spLocks noChangeShapeType="1"/>
              </p:cNvSpPr>
              <p:nvPr/>
            </p:nvSpPr>
            <p:spPr bwMode="auto">
              <a:xfrm>
                <a:off x="2355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19" name="Line 447"/>
              <p:cNvSpPr>
                <a:spLocks noChangeShapeType="1"/>
              </p:cNvSpPr>
              <p:nvPr/>
            </p:nvSpPr>
            <p:spPr bwMode="auto">
              <a:xfrm>
                <a:off x="2368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0" name="Line 448"/>
              <p:cNvSpPr>
                <a:spLocks noChangeShapeType="1"/>
              </p:cNvSpPr>
              <p:nvPr/>
            </p:nvSpPr>
            <p:spPr bwMode="auto">
              <a:xfrm>
                <a:off x="2379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1" name="Line 449"/>
              <p:cNvSpPr>
                <a:spLocks noChangeShapeType="1"/>
              </p:cNvSpPr>
              <p:nvPr/>
            </p:nvSpPr>
            <p:spPr bwMode="auto">
              <a:xfrm>
                <a:off x="2392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2" name="Line 450"/>
              <p:cNvSpPr>
                <a:spLocks noChangeShapeType="1"/>
              </p:cNvSpPr>
              <p:nvPr/>
            </p:nvSpPr>
            <p:spPr bwMode="auto">
              <a:xfrm>
                <a:off x="2405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3" name="Line 451"/>
              <p:cNvSpPr>
                <a:spLocks noChangeShapeType="1"/>
              </p:cNvSpPr>
              <p:nvPr/>
            </p:nvSpPr>
            <p:spPr bwMode="auto">
              <a:xfrm>
                <a:off x="2416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4" name="Line 452"/>
              <p:cNvSpPr>
                <a:spLocks noChangeShapeType="1"/>
              </p:cNvSpPr>
              <p:nvPr/>
            </p:nvSpPr>
            <p:spPr bwMode="auto">
              <a:xfrm>
                <a:off x="2429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5" name="Line 453"/>
              <p:cNvSpPr>
                <a:spLocks noChangeShapeType="1"/>
              </p:cNvSpPr>
              <p:nvPr/>
            </p:nvSpPr>
            <p:spPr bwMode="auto">
              <a:xfrm>
                <a:off x="2442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6" name="Line 454"/>
              <p:cNvSpPr>
                <a:spLocks noChangeShapeType="1"/>
              </p:cNvSpPr>
              <p:nvPr/>
            </p:nvSpPr>
            <p:spPr bwMode="auto">
              <a:xfrm>
                <a:off x="2453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7" name="Line 455"/>
              <p:cNvSpPr>
                <a:spLocks noChangeShapeType="1"/>
              </p:cNvSpPr>
              <p:nvPr/>
            </p:nvSpPr>
            <p:spPr bwMode="auto">
              <a:xfrm>
                <a:off x="2466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8" name="Line 456"/>
              <p:cNvSpPr>
                <a:spLocks noChangeShapeType="1"/>
              </p:cNvSpPr>
              <p:nvPr/>
            </p:nvSpPr>
            <p:spPr bwMode="auto">
              <a:xfrm>
                <a:off x="2477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29" name="Line 457"/>
              <p:cNvSpPr>
                <a:spLocks noChangeShapeType="1"/>
              </p:cNvSpPr>
              <p:nvPr/>
            </p:nvSpPr>
            <p:spPr bwMode="auto">
              <a:xfrm>
                <a:off x="2490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0" name="Line 458"/>
              <p:cNvSpPr>
                <a:spLocks noChangeShapeType="1"/>
              </p:cNvSpPr>
              <p:nvPr/>
            </p:nvSpPr>
            <p:spPr bwMode="auto">
              <a:xfrm>
                <a:off x="2503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1" name="Line 459"/>
              <p:cNvSpPr>
                <a:spLocks noChangeShapeType="1"/>
              </p:cNvSpPr>
              <p:nvPr/>
            </p:nvSpPr>
            <p:spPr bwMode="auto">
              <a:xfrm>
                <a:off x="2514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2" name="Line 460"/>
              <p:cNvSpPr>
                <a:spLocks noChangeShapeType="1"/>
              </p:cNvSpPr>
              <p:nvPr/>
            </p:nvSpPr>
            <p:spPr bwMode="auto">
              <a:xfrm>
                <a:off x="2527" y="2167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3" name="Line 461"/>
              <p:cNvSpPr>
                <a:spLocks noChangeShapeType="1"/>
              </p:cNvSpPr>
              <p:nvPr/>
            </p:nvSpPr>
            <p:spPr bwMode="auto">
              <a:xfrm>
                <a:off x="2541" y="2167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4" name="Line 462"/>
              <p:cNvSpPr>
                <a:spLocks noChangeShapeType="1"/>
              </p:cNvSpPr>
              <p:nvPr/>
            </p:nvSpPr>
            <p:spPr bwMode="auto">
              <a:xfrm>
                <a:off x="2551" y="2167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5" name="Line 463"/>
              <p:cNvSpPr>
                <a:spLocks noChangeShapeType="1"/>
              </p:cNvSpPr>
              <p:nvPr/>
            </p:nvSpPr>
            <p:spPr bwMode="auto">
              <a:xfrm>
                <a:off x="2565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6" name="Line 464"/>
              <p:cNvSpPr>
                <a:spLocks noChangeShapeType="1"/>
              </p:cNvSpPr>
              <p:nvPr/>
            </p:nvSpPr>
            <p:spPr bwMode="auto">
              <a:xfrm>
                <a:off x="2578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7" name="Line 465"/>
              <p:cNvSpPr>
                <a:spLocks noChangeShapeType="1"/>
              </p:cNvSpPr>
              <p:nvPr/>
            </p:nvSpPr>
            <p:spPr bwMode="auto">
              <a:xfrm>
                <a:off x="2589" y="216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8" name="Line 466"/>
              <p:cNvSpPr>
                <a:spLocks noChangeShapeType="1"/>
              </p:cNvSpPr>
              <p:nvPr/>
            </p:nvSpPr>
            <p:spPr bwMode="auto">
              <a:xfrm>
                <a:off x="2602" y="216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39" name="Line 467"/>
              <p:cNvSpPr>
                <a:spLocks noChangeShapeType="1"/>
              </p:cNvSpPr>
              <p:nvPr/>
            </p:nvSpPr>
            <p:spPr bwMode="auto">
              <a:xfrm>
                <a:off x="2613" y="2167"/>
                <a:ext cx="13" cy="4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0" name="Line 468"/>
              <p:cNvSpPr>
                <a:spLocks noChangeShapeType="1"/>
              </p:cNvSpPr>
              <p:nvPr/>
            </p:nvSpPr>
            <p:spPr bwMode="auto">
              <a:xfrm>
                <a:off x="2626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1" name="Line 469"/>
              <p:cNvSpPr>
                <a:spLocks noChangeShapeType="1"/>
              </p:cNvSpPr>
              <p:nvPr/>
            </p:nvSpPr>
            <p:spPr bwMode="auto">
              <a:xfrm>
                <a:off x="2639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2" name="Line 470"/>
              <p:cNvSpPr>
                <a:spLocks noChangeShapeType="1"/>
              </p:cNvSpPr>
              <p:nvPr/>
            </p:nvSpPr>
            <p:spPr bwMode="auto">
              <a:xfrm>
                <a:off x="2650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3" name="Line 471"/>
              <p:cNvSpPr>
                <a:spLocks noChangeShapeType="1"/>
              </p:cNvSpPr>
              <p:nvPr/>
            </p:nvSpPr>
            <p:spPr bwMode="auto">
              <a:xfrm>
                <a:off x="2663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4" name="Line 472"/>
              <p:cNvSpPr>
                <a:spLocks noChangeShapeType="1"/>
              </p:cNvSpPr>
              <p:nvPr/>
            </p:nvSpPr>
            <p:spPr bwMode="auto">
              <a:xfrm>
                <a:off x="2676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5" name="Line 473"/>
              <p:cNvSpPr>
                <a:spLocks noChangeShapeType="1"/>
              </p:cNvSpPr>
              <p:nvPr/>
            </p:nvSpPr>
            <p:spPr bwMode="auto">
              <a:xfrm>
                <a:off x="2687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6" name="Line 474"/>
              <p:cNvSpPr>
                <a:spLocks noChangeShapeType="1"/>
              </p:cNvSpPr>
              <p:nvPr/>
            </p:nvSpPr>
            <p:spPr bwMode="auto">
              <a:xfrm>
                <a:off x="2700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7" name="Line 475"/>
              <p:cNvSpPr>
                <a:spLocks noChangeShapeType="1"/>
              </p:cNvSpPr>
              <p:nvPr/>
            </p:nvSpPr>
            <p:spPr bwMode="auto">
              <a:xfrm>
                <a:off x="2713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8" name="Line 476"/>
              <p:cNvSpPr>
                <a:spLocks noChangeShapeType="1"/>
              </p:cNvSpPr>
              <p:nvPr/>
            </p:nvSpPr>
            <p:spPr bwMode="auto">
              <a:xfrm>
                <a:off x="2724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49" name="Line 477"/>
              <p:cNvSpPr>
                <a:spLocks noChangeShapeType="1"/>
              </p:cNvSpPr>
              <p:nvPr/>
            </p:nvSpPr>
            <p:spPr bwMode="auto">
              <a:xfrm>
                <a:off x="2737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0" name="Line 478"/>
              <p:cNvSpPr>
                <a:spLocks noChangeShapeType="1"/>
              </p:cNvSpPr>
              <p:nvPr/>
            </p:nvSpPr>
            <p:spPr bwMode="auto">
              <a:xfrm>
                <a:off x="2748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1" name="Line 479"/>
              <p:cNvSpPr>
                <a:spLocks noChangeShapeType="1"/>
              </p:cNvSpPr>
              <p:nvPr/>
            </p:nvSpPr>
            <p:spPr bwMode="auto">
              <a:xfrm>
                <a:off x="2761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2" name="Line 480"/>
              <p:cNvSpPr>
                <a:spLocks noChangeShapeType="1"/>
              </p:cNvSpPr>
              <p:nvPr/>
            </p:nvSpPr>
            <p:spPr bwMode="auto">
              <a:xfrm>
                <a:off x="2774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3" name="Line 481"/>
              <p:cNvSpPr>
                <a:spLocks noChangeShapeType="1"/>
              </p:cNvSpPr>
              <p:nvPr/>
            </p:nvSpPr>
            <p:spPr bwMode="auto">
              <a:xfrm>
                <a:off x="2785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4" name="Line 482"/>
              <p:cNvSpPr>
                <a:spLocks noChangeShapeType="1"/>
              </p:cNvSpPr>
              <p:nvPr/>
            </p:nvSpPr>
            <p:spPr bwMode="auto">
              <a:xfrm>
                <a:off x="2798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5" name="Line 483"/>
              <p:cNvSpPr>
                <a:spLocks noChangeShapeType="1"/>
              </p:cNvSpPr>
              <p:nvPr/>
            </p:nvSpPr>
            <p:spPr bwMode="auto">
              <a:xfrm>
                <a:off x="2811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6" name="Line 484"/>
              <p:cNvSpPr>
                <a:spLocks noChangeShapeType="1"/>
              </p:cNvSpPr>
              <p:nvPr/>
            </p:nvSpPr>
            <p:spPr bwMode="auto">
              <a:xfrm>
                <a:off x="2822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7" name="Line 485"/>
              <p:cNvSpPr>
                <a:spLocks noChangeShapeType="1"/>
              </p:cNvSpPr>
              <p:nvPr/>
            </p:nvSpPr>
            <p:spPr bwMode="auto">
              <a:xfrm>
                <a:off x="2835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8" name="Line 486"/>
              <p:cNvSpPr>
                <a:spLocks noChangeShapeType="1"/>
              </p:cNvSpPr>
              <p:nvPr/>
            </p:nvSpPr>
            <p:spPr bwMode="auto">
              <a:xfrm>
                <a:off x="2848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59" name="Line 487"/>
              <p:cNvSpPr>
                <a:spLocks noChangeShapeType="1"/>
              </p:cNvSpPr>
              <p:nvPr/>
            </p:nvSpPr>
            <p:spPr bwMode="auto">
              <a:xfrm>
                <a:off x="2859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0" name="Line 488"/>
              <p:cNvSpPr>
                <a:spLocks noChangeShapeType="1"/>
              </p:cNvSpPr>
              <p:nvPr/>
            </p:nvSpPr>
            <p:spPr bwMode="auto">
              <a:xfrm>
                <a:off x="2872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1" name="Line 489"/>
              <p:cNvSpPr>
                <a:spLocks noChangeShapeType="1"/>
              </p:cNvSpPr>
              <p:nvPr/>
            </p:nvSpPr>
            <p:spPr bwMode="auto">
              <a:xfrm>
                <a:off x="2883" y="2622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2" name="Line 490"/>
              <p:cNvSpPr>
                <a:spLocks noChangeShapeType="1"/>
              </p:cNvSpPr>
              <p:nvPr/>
            </p:nvSpPr>
            <p:spPr bwMode="auto">
              <a:xfrm>
                <a:off x="2897" y="262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3" name="Line 491"/>
              <p:cNvSpPr>
                <a:spLocks noChangeShapeType="1"/>
              </p:cNvSpPr>
              <p:nvPr/>
            </p:nvSpPr>
            <p:spPr bwMode="auto">
              <a:xfrm>
                <a:off x="2910" y="262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4" name="Line 492"/>
              <p:cNvSpPr>
                <a:spLocks noChangeShapeType="1"/>
              </p:cNvSpPr>
              <p:nvPr/>
            </p:nvSpPr>
            <p:spPr bwMode="auto">
              <a:xfrm>
                <a:off x="2921" y="2622"/>
                <a:ext cx="13" cy="455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5" name="Line 493"/>
              <p:cNvSpPr>
                <a:spLocks noChangeShapeType="1"/>
              </p:cNvSpPr>
              <p:nvPr/>
            </p:nvSpPr>
            <p:spPr bwMode="auto">
              <a:xfrm>
                <a:off x="2934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6" name="Line 494"/>
              <p:cNvSpPr>
                <a:spLocks noChangeShapeType="1"/>
              </p:cNvSpPr>
              <p:nvPr/>
            </p:nvSpPr>
            <p:spPr bwMode="auto">
              <a:xfrm>
                <a:off x="2947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7" name="Line 495"/>
              <p:cNvSpPr>
                <a:spLocks noChangeShapeType="1"/>
              </p:cNvSpPr>
              <p:nvPr/>
            </p:nvSpPr>
            <p:spPr bwMode="auto">
              <a:xfrm>
                <a:off x="2958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8" name="Line 496"/>
              <p:cNvSpPr>
                <a:spLocks noChangeShapeType="1"/>
              </p:cNvSpPr>
              <p:nvPr/>
            </p:nvSpPr>
            <p:spPr bwMode="auto">
              <a:xfrm>
                <a:off x="2971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69" name="Line 497"/>
              <p:cNvSpPr>
                <a:spLocks noChangeShapeType="1"/>
              </p:cNvSpPr>
              <p:nvPr/>
            </p:nvSpPr>
            <p:spPr bwMode="auto">
              <a:xfrm>
                <a:off x="2984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0" name="Line 498"/>
              <p:cNvSpPr>
                <a:spLocks noChangeShapeType="1"/>
              </p:cNvSpPr>
              <p:nvPr/>
            </p:nvSpPr>
            <p:spPr bwMode="auto">
              <a:xfrm>
                <a:off x="2995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1" name="Line 499"/>
              <p:cNvSpPr>
                <a:spLocks noChangeShapeType="1"/>
              </p:cNvSpPr>
              <p:nvPr/>
            </p:nvSpPr>
            <p:spPr bwMode="auto">
              <a:xfrm>
                <a:off x="3008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2" name="Line 500"/>
              <p:cNvSpPr>
                <a:spLocks noChangeShapeType="1"/>
              </p:cNvSpPr>
              <p:nvPr/>
            </p:nvSpPr>
            <p:spPr bwMode="auto">
              <a:xfrm>
                <a:off x="3019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3" name="Line 501"/>
              <p:cNvSpPr>
                <a:spLocks noChangeShapeType="1"/>
              </p:cNvSpPr>
              <p:nvPr/>
            </p:nvSpPr>
            <p:spPr bwMode="auto">
              <a:xfrm>
                <a:off x="3032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4" name="Line 502"/>
              <p:cNvSpPr>
                <a:spLocks noChangeShapeType="1"/>
              </p:cNvSpPr>
              <p:nvPr/>
            </p:nvSpPr>
            <p:spPr bwMode="auto">
              <a:xfrm>
                <a:off x="3045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5" name="Line 503"/>
              <p:cNvSpPr>
                <a:spLocks noChangeShapeType="1"/>
              </p:cNvSpPr>
              <p:nvPr/>
            </p:nvSpPr>
            <p:spPr bwMode="auto">
              <a:xfrm>
                <a:off x="3056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6" name="Line 504"/>
              <p:cNvSpPr>
                <a:spLocks noChangeShapeType="1"/>
              </p:cNvSpPr>
              <p:nvPr/>
            </p:nvSpPr>
            <p:spPr bwMode="auto">
              <a:xfrm>
                <a:off x="3069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7" name="Line 505"/>
              <p:cNvSpPr>
                <a:spLocks noChangeShapeType="1"/>
              </p:cNvSpPr>
              <p:nvPr/>
            </p:nvSpPr>
            <p:spPr bwMode="auto">
              <a:xfrm>
                <a:off x="3082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8" name="Line 506"/>
              <p:cNvSpPr>
                <a:spLocks noChangeShapeType="1"/>
              </p:cNvSpPr>
              <p:nvPr/>
            </p:nvSpPr>
            <p:spPr bwMode="auto">
              <a:xfrm>
                <a:off x="3093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79" name="Line 507"/>
              <p:cNvSpPr>
                <a:spLocks noChangeShapeType="1"/>
              </p:cNvSpPr>
              <p:nvPr/>
            </p:nvSpPr>
            <p:spPr bwMode="auto">
              <a:xfrm>
                <a:off x="3106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0" name="Line 508"/>
              <p:cNvSpPr>
                <a:spLocks noChangeShapeType="1"/>
              </p:cNvSpPr>
              <p:nvPr/>
            </p:nvSpPr>
            <p:spPr bwMode="auto">
              <a:xfrm>
                <a:off x="3119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1" name="Line 509"/>
              <p:cNvSpPr>
                <a:spLocks noChangeShapeType="1"/>
              </p:cNvSpPr>
              <p:nvPr/>
            </p:nvSpPr>
            <p:spPr bwMode="auto">
              <a:xfrm>
                <a:off x="3130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2" name="Line 510"/>
              <p:cNvSpPr>
                <a:spLocks noChangeShapeType="1"/>
              </p:cNvSpPr>
              <p:nvPr/>
            </p:nvSpPr>
            <p:spPr bwMode="auto">
              <a:xfrm>
                <a:off x="3143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3" name="Line 511"/>
              <p:cNvSpPr>
                <a:spLocks noChangeShapeType="1"/>
              </p:cNvSpPr>
              <p:nvPr/>
            </p:nvSpPr>
            <p:spPr bwMode="auto">
              <a:xfrm>
                <a:off x="3154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4" name="Line 512"/>
              <p:cNvSpPr>
                <a:spLocks noChangeShapeType="1"/>
              </p:cNvSpPr>
              <p:nvPr/>
            </p:nvSpPr>
            <p:spPr bwMode="auto">
              <a:xfrm>
                <a:off x="3167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5" name="Line 513"/>
              <p:cNvSpPr>
                <a:spLocks noChangeShapeType="1"/>
              </p:cNvSpPr>
              <p:nvPr/>
            </p:nvSpPr>
            <p:spPr bwMode="auto">
              <a:xfrm>
                <a:off x="3180" y="3077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6" name="Line 514"/>
              <p:cNvSpPr>
                <a:spLocks noChangeShapeType="1"/>
              </p:cNvSpPr>
              <p:nvPr/>
            </p:nvSpPr>
            <p:spPr bwMode="auto">
              <a:xfrm>
                <a:off x="3191" y="3077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7" name="Line 515"/>
              <p:cNvSpPr>
                <a:spLocks noChangeShapeType="1"/>
              </p:cNvSpPr>
              <p:nvPr/>
            </p:nvSpPr>
            <p:spPr bwMode="auto">
              <a:xfrm>
                <a:off x="3204" y="3077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8" name="Line 516"/>
              <p:cNvSpPr>
                <a:spLocks noChangeShapeType="1"/>
              </p:cNvSpPr>
              <p:nvPr/>
            </p:nvSpPr>
            <p:spPr bwMode="auto">
              <a:xfrm>
                <a:off x="3218" y="3077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89" name="Line 517"/>
              <p:cNvSpPr>
                <a:spLocks noChangeShapeType="1"/>
              </p:cNvSpPr>
              <p:nvPr/>
            </p:nvSpPr>
            <p:spPr bwMode="auto">
              <a:xfrm>
                <a:off x="3228" y="3077"/>
                <a:ext cx="14" cy="283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0" name="Line 518"/>
              <p:cNvSpPr>
                <a:spLocks noChangeShapeType="1"/>
              </p:cNvSpPr>
              <p:nvPr/>
            </p:nvSpPr>
            <p:spPr bwMode="auto">
              <a:xfrm>
                <a:off x="3242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1" name="Line 519"/>
              <p:cNvSpPr>
                <a:spLocks noChangeShapeType="1"/>
              </p:cNvSpPr>
              <p:nvPr/>
            </p:nvSpPr>
            <p:spPr bwMode="auto">
              <a:xfrm>
                <a:off x="3255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2" name="Line 520"/>
              <p:cNvSpPr>
                <a:spLocks noChangeShapeType="1"/>
              </p:cNvSpPr>
              <p:nvPr/>
            </p:nvSpPr>
            <p:spPr bwMode="auto">
              <a:xfrm>
                <a:off x="3266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3" name="Line 521"/>
              <p:cNvSpPr>
                <a:spLocks noChangeShapeType="1"/>
              </p:cNvSpPr>
              <p:nvPr/>
            </p:nvSpPr>
            <p:spPr bwMode="auto">
              <a:xfrm>
                <a:off x="3279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4" name="Line 522"/>
              <p:cNvSpPr>
                <a:spLocks noChangeShapeType="1"/>
              </p:cNvSpPr>
              <p:nvPr/>
            </p:nvSpPr>
            <p:spPr bwMode="auto">
              <a:xfrm>
                <a:off x="3290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5" name="Line 523"/>
              <p:cNvSpPr>
                <a:spLocks noChangeShapeType="1"/>
              </p:cNvSpPr>
              <p:nvPr/>
            </p:nvSpPr>
            <p:spPr bwMode="auto">
              <a:xfrm>
                <a:off x="3303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6" name="Line 524"/>
              <p:cNvSpPr>
                <a:spLocks noChangeShapeType="1"/>
              </p:cNvSpPr>
              <p:nvPr/>
            </p:nvSpPr>
            <p:spPr bwMode="auto">
              <a:xfrm>
                <a:off x="3316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7" name="Line 525"/>
              <p:cNvSpPr>
                <a:spLocks noChangeShapeType="1"/>
              </p:cNvSpPr>
              <p:nvPr/>
            </p:nvSpPr>
            <p:spPr bwMode="auto">
              <a:xfrm>
                <a:off x="3327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8" name="Line 526"/>
              <p:cNvSpPr>
                <a:spLocks noChangeShapeType="1"/>
              </p:cNvSpPr>
              <p:nvPr/>
            </p:nvSpPr>
            <p:spPr bwMode="auto">
              <a:xfrm>
                <a:off x="3340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199" name="Line 527"/>
              <p:cNvSpPr>
                <a:spLocks noChangeShapeType="1"/>
              </p:cNvSpPr>
              <p:nvPr/>
            </p:nvSpPr>
            <p:spPr bwMode="auto">
              <a:xfrm>
                <a:off x="3353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0" name="Line 528"/>
              <p:cNvSpPr>
                <a:spLocks noChangeShapeType="1"/>
              </p:cNvSpPr>
              <p:nvPr/>
            </p:nvSpPr>
            <p:spPr bwMode="auto">
              <a:xfrm>
                <a:off x="3364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1" name="Line 529"/>
              <p:cNvSpPr>
                <a:spLocks noChangeShapeType="1"/>
              </p:cNvSpPr>
              <p:nvPr/>
            </p:nvSpPr>
            <p:spPr bwMode="auto">
              <a:xfrm>
                <a:off x="3377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2" name="Line 530"/>
              <p:cNvSpPr>
                <a:spLocks noChangeShapeType="1"/>
              </p:cNvSpPr>
              <p:nvPr/>
            </p:nvSpPr>
            <p:spPr bwMode="auto">
              <a:xfrm>
                <a:off x="3390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3" name="Line 531"/>
              <p:cNvSpPr>
                <a:spLocks noChangeShapeType="1"/>
              </p:cNvSpPr>
              <p:nvPr/>
            </p:nvSpPr>
            <p:spPr bwMode="auto">
              <a:xfrm>
                <a:off x="3401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4" name="Line 532"/>
              <p:cNvSpPr>
                <a:spLocks noChangeShapeType="1"/>
              </p:cNvSpPr>
              <p:nvPr/>
            </p:nvSpPr>
            <p:spPr bwMode="auto">
              <a:xfrm>
                <a:off x="3414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5" name="Line 533"/>
              <p:cNvSpPr>
                <a:spLocks noChangeShapeType="1"/>
              </p:cNvSpPr>
              <p:nvPr/>
            </p:nvSpPr>
            <p:spPr bwMode="auto">
              <a:xfrm>
                <a:off x="3425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6" name="Line 534"/>
              <p:cNvSpPr>
                <a:spLocks noChangeShapeType="1"/>
              </p:cNvSpPr>
              <p:nvPr/>
            </p:nvSpPr>
            <p:spPr bwMode="auto">
              <a:xfrm>
                <a:off x="3438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7" name="Line 535"/>
              <p:cNvSpPr>
                <a:spLocks noChangeShapeType="1"/>
              </p:cNvSpPr>
              <p:nvPr/>
            </p:nvSpPr>
            <p:spPr bwMode="auto">
              <a:xfrm>
                <a:off x="3451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8" name="Line 536"/>
              <p:cNvSpPr>
                <a:spLocks noChangeShapeType="1"/>
              </p:cNvSpPr>
              <p:nvPr/>
            </p:nvSpPr>
            <p:spPr bwMode="auto">
              <a:xfrm>
                <a:off x="3462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09" name="Line 537"/>
              <p:cNvSpPr>
                <a:spLocks noChangeShapeType="1"/>
              </p:cNvSpPr>
              <p:nvPr/>
            </p:nvSpPr>
            <p:spPr bwMode="auto">
              <a:xfrm>
                <a:off x="3475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0" name="Line 538"/>
              <p:cNvSpPr>
                <a:spLocks noChangeShapeType="1"/>
              </p:cNvSpPr>
              <p:nvPr/>
            </p:nvSpPr>
            <p:spPr bwMode="auto">
              <a:xfrm>
                <a:off x="3488" y="336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1" name="Line 539"/>
              <p:cNvSpPr>
                <a:spLocks noChangeShapeType="1"/>
              </p:cNvSpPr>
              <p:nvPr/>
            </p:nvSpPr>
            <p:spPr bwMode="auto">
              <a:xfrm>
                <a:off x="3499" y="336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2" name="Line 540"/>
              <p:cNvSpPr>
                <a:spLocks noChangeShapeType="1"/>
              </p:cNvSpPr>
              <p:nvPr/>
            </p:nvSpPr>
            <p:spPr bwMode="auto">
              <a:xfrm>
                <a:off x="3512" y="3360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3" name="Line 541"/>
              <p:cNvSpPr>
                <a:spLocks noChangeShapeType="1"/>
              </p:cNvSpPr>
              <p:nvPr/>
            </p:nvSpPr>
            <p:spPr bwMode="auto">
              <a:xfrm>
                <a:off x="3526" y="3360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4" name="Line 542"/>
              <p:cNvSpPr>
                <a:spLocks noChangeShapeType="1"/>
              </p:cNvSpPr>
              <p:nvPr/>
            </p:nvSpPr>
            <p:spPr bwMode="auto">
              <a:xfrm>
                <a:off x="3536" y="3360"/>
                <a:ext cx="14" cy="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5" name="Line 543"/>
              <p:cNvSpPr>
                <a:spLocks noChangeShapeType="1"/>
              </p:cNvSpPr>
              <p:nvPr/>
            </p:nvSpPr>
            <p:spPr bwMode="auto">
              <a:xfrm>
                <a:off x="3550" y="3362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6" name="Line 544"/>
              <p:cNvSpPr>
                <a:spLocks noChangeShapeType="1"/>
              </p:cNvSpPr>
              <p:nvPr/>
            </p:nvSpPr>
            <p:spPr bwMode="auto">
              <a:xfrm>
                <a:off x="3560" y="3362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7" name="Line 545"/>
              <p:cNvSpPr>
                <a:spLocks noChangeShapeType="1"/>
              </p:cNvSpPr>
              <p:nvPr/>
            </p:nvSpPr>
            <p:spPr bwMode="auto">
              <a:xfrm>
                <a:off x="3574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8" name="Line 546"/>
              <p:cNvSpPr>
                <a:spLocks noChangeShapeType="1"/>
              </p:cNvSpPr>
              <p:nvPr/>
            </p:nvSpPr>
            <p:spPr bwMode="auto">
              <a:xfrm>
                <a:off x="3587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19" name="Line 547"/>
              <p:cNvSpPr>
                <a:spLocks noChangeShapeType="1"/>
              </p:cNvSpPr>
              <p:nvPr/>
            </p:nvSpPr>
            <p:spPr bwMode="auto">
              <a:xfrm>
                <a:off x="3598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0" name="Line 548"/>
              <p:cNvSpPr>
                <a:spLocks noChangeShapeType="1"/>
              </p:cNvSpPr>
              <p:nvPr/>
            </p:nvSpPr>
            <p:spPr bwMode="auto">
              <a:xfrm>
                <a:off x="3611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1" name="Line 549"/>
              <p:cNvSpPr>
                <a:spLocks noChangeShapeType="1"/>
              </p:cNvSpPr>
              <p:nvPr/>
            </p:nvSpPr>
            <p:spPr bwMode="auto">
              <a:xfrm>
                <a:off x="3624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2" name="Line 550"/>
              <p:cNvSpPr>
                <a:spLocks noChangeShapeType="1"/>
              </p:cNvSpPr>
              <p:nvPr/>
            </p:nvSpPr>
            <p:spPr bwMode="auto">
              <a:xfrm>
                <a:off x="3635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3" name="Line 551"/>
              <p:cNvSpPr>
                <a:spLocks noChangeShapeType="1"/>
              </p:cNvSpPr>
              <p:nvPr/>
            </p:nvSpPr>
            <p:spPr bwMode="auto">
              <a:xfrm>
                <a:off x="3648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4" name="Line 552"/>
              <p:cNvSpPr>
                <a:spLocks noChangeShapeType="1"/>
              </p:cNvSpPr>
              <p:nvPr/>
            </p:nvSpPr>
            <p:spPr bwMode="auto">
              <a:xfrm>
                <a:off x="3661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5" name="Line 553"/>
              <p:cNvSpPr>
                <a:spLocks noChangeShapeType="1"/>
              </p:cNvSpPr>
              <p:nvPr/>
            </p:nvSpPr>
            <p:spPr bwMode="auto">
              <a:xfrm>
                <a:off x="3672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6" name="Line 554"/>
              <p:cNvSpPr>
                <a:spLocks noChangeShapeType="1"/>
              </p:cNvSpPr>
              <p:nvPr/>
            </p:nvSpPr>
            <p:spPr bwMode="auto">
              <a:xfrm>
                <a:off x="3685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7" name="Line 555"/>
              <p:cNvSpPr>
                <a:spLocks noChangeShapeType="1"/>
              </p:cNvSpPr>
              <p:nvPr/>
            </p:nvSpPr>
            <p:spPr bwMode="auto">
              <a:xfrm>
                <a:off x="3696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8" name="Line 556"/>
              <p:cNvSpPr>
                <a:spLocks noChangeShapeType="1"/>
              </p:cNvSpPr>
              <p:nvPr/>
            </p:nvSpPr>
            <p:spPr bwMode="auto">
              <a:xfrm>
                <a:off x="3709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29" name="Line 557"/>
              <p:cNvSpPr>
                <a:spLocks noChangeShapeType="1"/>
              </p:cNvSpPr>
              <p:nvPr/>
            </p:nvSpPr>
            <p:spPr bwMode="auto">
              <a:xfrm>
                <a:off x="3722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0" name="Line 558"/>
              <p:cNvSpPr>
                <a:spLocks noChangeShapeType="1"/>
              </p:cNvSpPr>
              <p:nvPr/>
            </p:nvSpPr>
            <p:spPr bwMode="auto">
              <a:xfrm>
                <a:off x="3733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1" name="Line 559"/>
              <p:cNvSpPr>
                <a:spLocks noChangeShapeType="1"/>
              </p:cNvSpPr>
              <p:nvPr/>
            </p:nvSpPr>
            <p:spPr bwMode="auto">
              <a:xfrm>
                <a:off x="3746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2" name="Line 560"/>
              <p:cNvSpPr>
                <a:spLocks noChangeShapeType="1"/>
              </p:cNvSpPr>
              <p:nvPr/>
            </p:nvSpPr>
            <p:spPr bwMode="auto">
              <a:xfrm>
                <a:off x="3759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3" name="Line 561"/>
              <p:cNvSpPr>
                <a:spLocks noChangeShapeType="1"/>
              </p:cNvSpPr>
              <p:nvPr/>
            </p:nvSpPr>
            <p:spPr bwMode="auto">
              <a:xfrm>
                <a:off x="3770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4" name="Line 562"/>
              <p:cNvSpPr>
                <a:spLocks noChangeShapeType="1"/>
              </p:cNvSpPr>
              <p:nvPr/>
            </p:nvSpPr>
            <p:spPr bwMode="auto">
              <a:xfrm>
                <a:off x="3783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5" name="Line 563"/>
              <p:cNvSpPr>
                <a:spLocks noChangeShapeType="1"/>
              </p:cNvSpPr>
              <p:nvPr/>
            </p:nvSpPr>
            <p:spPr bwMode="auto">
              <a:xfrm>
                <a:off x="3796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6" name="Line 564"/>
              <p:cNvSpPr>
                <a:spLocks noChangeShapeType="1"/>
              </p:cNvSpPr>
              <p:nvPr/>
            </p:nvSpPr>
            <p:spPr bwMode="auto">
              <a:xfrm>
                <a:off x="3807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7" name="Line 565"/>
              <p:cNvSpPr>
                <a:spLocks noChangeShapeType="1"/>
              </p:cNvSpPr>
              <p:nvPr/>
            </p:nvSpPr>
            <p:spPr bwMode="auto">
              <a:xfrm>
                <a:off x="3820" y="3362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8" name="Line 566"/>
              <p:cNvSpPr>
                <a:spLocks noChangeShapeType="1"/>
              </p:cNvSpPr>
              <p:nvPr/>
            </p:nvSpPr>
            <p:spPr bwMode="auto">
              <a:xfrm>
                <a:off x="3831" y="3362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39" name="Line 567"/>
              <p:cNvSpPr>
                <a:spLocks noChangeShapeType="1"/>
              </p:cNvSpPr>
              <p:nvPr/>
            </p:nvSpPr>
            <p:spPr bwMode="auto">
              <a:xfrm flipV="1">
                <a:off x="3844" y="3080"/>
                <a:ext cx="13" cy="28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0" name="Line 568"/>
              <p:cNvSpPr>
                <a:spLocks noChangeShapeType="1"/>
              </p:cNvSpPr>
              <p:nvPr/>
            </p:nvSpPr>
            <p:spPr bwMode="auto">
              <a:xfrm>
                <a:off x="3857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1" name="Line 569"/>
              <p:cNvSpPr>
                <a:spLocks noChangeShapeType="1"/>
              </p:cNvSpPr>
              <p:nvPr/>
            </p:nvSpPr>
            <p:spPr bwMode="auto">
              <a:xfrm>
                <a:off x="3868" y="3080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2" name="Line 570"/>
              <p:cNvSpPr>
                <a:spLocks noChangeShapeType="1"/>
              </p:cNvSpPr>
              <p:nvPr/>
            </p:nvSpPr>
            <p:spPr bwMode="auto">
              <a:xfrm>
                <a:off x="3882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3" name="Line 571"/>
              <p:cNvSpPr>
                <a:spLocks noChangeShapeType="1"/>
              </p:cNvSpPr>
              <p:nvPr/>
            </p:nvSpPr>
            <p:spPr bwMode="auto">
              <a:xfrm>
                <a:off x="3895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4" name="Line 572"/>
              <p:cNvSpPr>
                <a:spLocks noChangeShapeType="1"/>
              </p:cNvSpPr>
              <p:nvPr/>
            </p:nvSpPr>
            <p:spPr bwMode="auto">
              <a:xfrm>
                <a:off x="3906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5" name="Line 573"/>
              <p:cNvSpPr>
                <a:spLocks noChangeShapeType="1"/>
              </p:cNvSpPr>
              <p:nvPr/>
            </p:nvSpPr>
            <p:spPr bwMode="auto">
              <a:xfrm>
                <a:off x="3919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6" name="Line 574"/>
              <p:cNvSpPr>
                <a:spLocks noChangeShapeType="1"/>
              </p:cNvSpPr>
              <p:nvPr/>
            </p:nvSpPr>
            <p:spPr bwMode="auto">
              <a:xfrm>
                <a:off x="3932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7" name="Line 575"/>
              <p:cNvSpPr>
                <a:spLocks noChangeShapeType="1"/>
              </p:cNvSpPr>
              <p:nvPr/>
            </p:nvSpPr>
            <p:spPr bwMode="auto">
              <a:xfrm>
                <a:off x="3943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8" name="Line 576"/>
              <p:cNvSpPr>
                <a:spLocks noChangeShapeType="1"/>
              </p:cNvSpPr>
              <p:nvPr/>
            </p:nvSpPr>
            <p:spPr bwMode="auto">
              <a:xfrm>
                <a:off x="3956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49" name="Line 577"/>
              <p:cNvSpPr>
                <a:spLocks noChangeShapeType="1"/>
              </p:cNvSpPr>
              <p:nvPr/>
            </p:nvSpPr>
            <p:spPr bwMode="auto">
              <a:xfrm>
                <a:off x="3967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0" name="Line 578"/>
              <p:cNvSpPr>
                <a:spLocks noChangeShapeType="1"/>
              </p:cNvSpPr>
              <p:nvPr/>
            </p:nvSpPr>
            <p:spPr bwMode="auto">
              <a:xfrm>
                <a:off x="3980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1" name="Line 579"/>
              <p:cNvSpPr>
                <a:spLocks noChangeShapeType="1"/>
              </p:cNvSpPr>
              <p:nvPr/>
            </p:nvSpPr>
            <p:spPr bwMode="auto">
              <a:xfrm>
                <a:off x="3993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2" name="Line 580"/>
              <p:cNvSpPr>
                <a:spLocks noChangeShapeType="1"/>
              </p:cNvSpPr>
              <p:nvPr/>
            </p:nvSpPr>
            <p:spPr bwMode="auto">
              <a:xfrm>
                <a:off x="4004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3" name="Line 581"/>
              <p:cNvSpPr>
                <a:spLocks noChangeShapeType="1"/>
              </p:cNvSpPr>
              <p:nvPr/>
            </p:nvSpPr>
            <p:spPr bwMode="auto">
              <a:xfrm>
                <a:off x="4017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4" name="Line 582"/>
              <p:cNvSpPr>
                <a:spLocks noChangeShapeType="1"/>
              </p:cNvSpPr>
              <p:nvPr/>
            </p:nvSpPr>
            <p:spPr bwMode="auto">
              <a:xfrm>
                <a:off x="4030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5" name="Line 583"/>
              <p:cNvSpPr>
                <a:spLocks noChangeShapeType="1"/>
              </p:cNvSpPr>
              <p:nvPr/>
            </p:nvSpPr>
            <p:spPr bwMode="auto">
              <a:xfrm>
                <a:off x="4041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6" name="Line 584"/>
              <p:cNvSpPr>
                <a:spLocks noChangeShapeType="1"/>
              </p:cNvSpPr>
              <p:nvPr/>
            </p:nvSpPr>
            <p:spPr bwMode="auto">
              <a:xfrm>
                <a:off x="4054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7" name="Line 585"/>
              <p:cNvSpPr>
                <a:spLocks noChangeShapeType="1"/>
              </p:cNvSpPr>
              <p:nvPr/>
            </p:nvSpPr>
            <p:spPr bwMode="auto">
              <a:xfrm>
                <a:off x="4067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8" name="Line 586"/>
              <p:cNvSpPr>
                <a:spLocks noChangeShapeType="1"/>
              </p:cNvSpPr>
              <p:nvPr/>
            </p:nvSpPr>
            <p:spPr bwMode="auto">
              <a:xfrm>
                <a:off x="4078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59" name="Line 587"/>
              <p:cNvSpPr>
                <a:spLocks noChangeShapeType="1"/>
              </p:cNvSpPr>
              <p:nvPr/>
            </p:nvSpPr>
            <p:spPr bwMode="auto">
              <a:xfrm>
                <a:off x="4091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0" name="Line 588"/>
              <p:cNvSpPr>
                <a:spLocks noChangeShapeType="1"/>
              </p:cNvSpPr>
              <p:nvPr/>
            </p:nvSpPr>
            <p:spPr bwMode="auto">
              <a:xfrm>
                <a:off x="4102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1" name="Line 589"/>
              <p:cNvSpPr>
                <a:spLocks noChangeShapeType="1"/>
              </p:cNvSpPr>
              <p:nvPr/>
            </p:nvSpPr>
            <p:spPr bwMode="auto">
              <a:xfrm>
                <a:off x="4115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2" name="Line 590"/>
              <p:cNvSpPr>
                <a:spLocks noChangeShapeType="1"/>
              </p:cNvSpPr>
              <p:nvPr/>
            </p:nvSpPr>
            <p:spPr bwMode="auto">
              <a:xfrm>
                <a:off x="4128" y="3080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3" name="Line 591"/>
              <p:cNvSpPr>
                <a:spLocks noChangeShapeType="1"/>
              </p:cNvSpPr>
              <p:nvPr/>
            </p:nvSpPr>
            <p:spPr bwMode="auto">
              <a:xfrm>
                <a:off x="4139" y="3080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4" name="Line 592"/>
              <p:cNvSpPr>
                <a:spLocks noChangeShapeType="1"/>
              </p:cNvSpPr>
              <p:nvPr/>
            </p:nvSpPr>
            <p:spPr bwMode="auto">
              <a:xfrm flipV="1">
                <a:off x="4152" y="2626"/>
                <a:ext cx="13" cy="45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5" name="Line 593"/>
              <p:cNvSpPr>
                <a:spLocks noChangeShapeType="1"/>
              </p:cNvSpPr>
              <p:nvPr/>
            </p:nvSpPr>
            <p:spPr bwMode="auto">
              <a:xfrm>
                <a:off x="4165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6" name="Line 594"/>
              <p:cNvSpPr>
                <a:spLocks noChangeShapeType="1"/>
              </p:cNvSpPr>
              <p:nvPr/>
            </p:nvSpPr>
            <p:spPr bwMode="auto">
              <a:xfrm>
                <a:off x="4176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7" name="Line 595"/>
              <p:cNvSpPr>
                <a:spLocks noChangeShapeType="1"/>
              </p:cNvSpPr>
              <p:nvPr/>
            </p:nvSpPr>
            <p:spPr bwMode="auto">
              <a:xfrm>
                <a:off x="4189" y="2626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8" name="Line 596"/>
              <p:cNvSpPr>
                <a:spLocks noChangeShapeType="1"/>
              </p:cNvSpPr>
              <p:nvPr/>
            </p:nvSpPr>
            <p:spPr bwMode="auto">
              <a:xfrm>
                <a:off x="4203" y="2626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69" name="Line 597"/>
              <p:cNvSpPr>
                <a:spLocks noChangeShapeType="1"/>
              </p:cNvSpPr>
              <p:nvPr/>
            </p:nvSpPr>
            <p:spPr bwMode="auto">
              <a:xfrm>
                <a:off x="4213" y="2626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0" name="Line 598"/>
              <p:cNvSpPr>
                <a:spLocks noChangeShapeType="1"/>
              </p:cNvSpPr>
              <p:nvPr/>
            </p:nvSpPr>
            <p:spPr bwMode="auto">
              <a:xfrm>
                <a:off x="4227" y="2626"/>
                <a:ext cx="10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1" name="Line 599"/>
              <p:cNvSpPr>
                <a:spLocks noChangeShapeType="1"/>
              </p:cNvSpPr>
              <p:nvPr/>
            </p:nvSpPr>
            <p:spPr bwMode="auto">
              <a:xfrm>
                <a:off x="4237" y="2626"/>
                <a:ext cx="14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2" name="Line 600"/>
              <p:cNvSpPr>
                <a:spLocks noChangeShapeType="1"/>
              </p:cNvSpPr>
              <p:nvPr/>
            </p:nvSpPr>
            <p:spPr bwMode="auto">
              <a:xfrm>
                <a:off x="4251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3" name="Line 601"/>
              <p:cNvSpPr>
                <a:spLocks noChangeShapeType="1"/>
              </p:cNvSpPr>
              <p:nvPr/>
            </p:nvSpPr>
            <p:spPr bwMode="auto">
              <a:xfrm>
                <a:off x="4264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4" name="Line 602"/>
              <p:cNvSpPr>
                <a:spLocks noChangeShapeType="1"/>
              </p:cNvSpPr>
              <p:nvPr/>
            </p:nvSpPr>
            <p:spPr bwMode="auto">
              <a:xfrm>
                <a:off x="4275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5" name="Line 603"/>
              <p:cNvSpPr>
                <a:spLocks noChangeShapeType="1"/>
              </p:cNvSpPr>
              <p:nvPr/>
            </p:nvSpPr>
            <p:spPr bwMode="auto">
              <a:xfrm>
                <a:off x="4288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6" name="Line 604"/>
              <p:cNvSpPr>
                <a:spLocks noChangeShapeType="1"/>
              </p:cNvSpPr>
              <p:nvPr/>
            </p:nvSpPr>
            <p:spPr bwMode="auto">
              <a:xfrm>
                <a:off x="4301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7" name="Line 605"/>
              <p:cNvSpPr>
                <a:spLocks noChangeShapeType="1"/>
              </p:cNvSpPr>
              <p:nvPr/>
            </p:nvSpPr>
            <p:spPr bwMode="auto">
              <a:xfrm>
                <a:off x="4312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8" name="Line 606"/>
              <p:cNvSpPr>
                <a:spLocks noChangeShapeType="1"/>
              </p:cNvSpPr>
              <p:nvPr/>
            </p:nvSpPr>
            <p:spPr bwMode="auto">
              <a:xfrm>
                <a:off x="4325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79" name="Line 607"/>
              <p:cNvSpPr>
                <a:spLocks noChangeShapeType="1"/>
              </p:cNvSpPr>
              <p:nvPr/>
            </p:nvSpPr>
            <p:spPr bwMode="auto">
              <a:xfrm>
                <a:off x="4338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0" name="Line 608"/>
              <p:cNvSpPr>
                <a:spLocks noChangeShapeType="1"/>
              </p:cNvSpPr>
              <p:nvPr/>
            </p:nvSpPr>
            <p:spPr bwMode="auto">
              <a:xfrm>
                <a:off x="4349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1" name="Line 609"/>
              <p:cNvSpPr>
                <a:spLocks noChangeShapeType="1"/>
              </p:cNvSpPr>
              <p:nvPr/>
            </p:nvSpPr>
            <p:spPr bwMode="auto">
              <a:xfrm>
                <a:off x="4362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2" name="Line 610"/>
              <p:cNvSpPr>
                <a:spLocks noChangeShapeType="1"/>
              </p:cNvSpPr>
              <p:nvPr/>
            </p:nvSpPr>
            <p:spPr bwMode="auto">
              <a:xfrm>
                <a:off x="4373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3" name="Line 611"/>
              <p:cNvSpPr>
                <a:spLocks noChangeShapeType="1"/>
              </p:cNvSpPr>
              <p:nvPr/>
            </p:nvSpPr>
            <p:spPr bwMode="auto">
              <a:xfrm>
                <a:off x="4386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4" name="Line 612"/>
              <p:cNvSpPr>
                <a:spLocks noChangeShapeType="1"/>
              </p:cNvSpPr>
              <p:nvPr/>
            </p:nvSpPr>
            <p:spPr bwMode="auto">
              <a:xfrm>
                <a:off x="4399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5" name="Line 613"/>
              <p:cNvSpPr>
                <a:spLocks noChangeShapeType="1"/>
              </p:cNvSpPr>
              <p:nvPr/>
            </p:nvSpPr>
            <p:spPr bwMode="auto">
              <a:xfrm>
                <a:off x="4410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6" name="Line 614"/>
              <p:cNvSpPr>
                <a:spLocks noChangeShapeType="1"/>
              </p:cNvSpPr>
              <p:nvPr/>
            </p:nvSpPr>
            <p:spPr bwMode="auto">
              <a:xfrm>
                <a:off x="4423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7" name="Line 615"/>
              <p:cNvSpPr>
                <a:spLocks noChangeShapeType="1"/>
              </p:cNvSpPr>
              <p:nvPr/>
            </p:nvSpPr>
            <p:spPr bwMode="auto">
              <a:xfrm>
                <a:off x="4436" y="2626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8" name="Line 616"/>
              <p:cNvSpPr>
                <a:spLocks noChangeShapeType="1"/>
              </p:cNvSpPr>
              <p:nvPr/>
            </p:nvSpPr>
            <p:spPr bwMode="auto">
              <a:xfrm>
                <a:off x="4447" y="2626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89" name="Line 617"/>
              <p:cNvSpPr>
                <a:spLocks noChangeShapeType="1"/>
              </p:cNvSpPr>
              <p:nvPr/>
            </p:nvSpPr>
            <p:spPr bwMode="auto">
              <a:xfrm flipV="1">
                <a:off x="4460" y="2169"/>
                <a:ext cx="13" cy="457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0" name="Line 618"/>
              <p:cNvSpPr>
                <a:spLocks noChangeShapeType="1"/>
              </p:cNvSpPr>
              <p:nvPr/>
            </p:nvSpPr>
            <p:spPr bwMode="auto">
              <a:xfrm>
                <a:off x="4473" y="2169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1" name="Line 619"/>
              <p:cNvSpPr>
                <a:spLocks noChangeShapeType="1"/>
              </p:cNvSpPr>
              <p:nvPr/>
            </p:nvSpPr>
            <p:spPr bwMode="auto">
              <a:xfrm>
                <a:off x="4484" y="2169"/>
                <a:ext cx="13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29292" name="Line 620"/>
              <p:cNvSpPr>
                <a:spLocks noChangeShapeType="1"/>
              </p:cNvSpPr>
              <p:nvPr/>
            </p:nvSpPr>
            <p:spPr bwMode="auto">
              <a:xfrm>
                <a:off x="4497" y="2169"/>
                <a:ext cx="11" cy="1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sp>
          <p:nvSpPr>
            <p:cNvPr id="29294" name="Line 622"/>
            <p:cNvSpPr>
              <a:spLocks noChangeShapeType="1"/>
            </p:cNvSpPr>
            <p:nvPr/>
          </p:nvSpPr>
          <p:spPr bwMode="auto">
            <a:xfrm>
              <a:off x="4508" y="2169"/>
              <a:ext cx="13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295" name="Line 623"/>
            <p:cNvSpPr>
              <a:spLocks noChangeShapeType="1"/>
            </p:cNvSpPr>
            <p:nvPr/>
          </p:nvSpPr>
          <p:spPr bwMode="auto">
            <a:xfrm>
              <a:off x="4521" y="2169"/>
              <a:ext cx="14" cy="1"/>
            </a:xfrm>
            <a:prstGeom prst="line">
              <a:avLst/>
            </a:prstGeom>
            <a:noFill/>
            <a:ln w="0">
              <a:solidFill>
                <a:srgbClr val="008000"/>
              </a:solidFill>
              <a:prstDash val="sysDot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8682" name="Line 10"/>
            <p:cNvSpPr>
              <a:spLocks noChangeShapeType="1"/>
            </p:cNvSpPr>
            <p:nvPr/>
          </p:nvSpPr>
          <p:spPr bwMode="auto">
            <a:xfrm flipV="1">
              <a:off x="2208" y="2256"/>
              <a:ext cx="288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3" name="Text Box 11"/>
            <p:cNvSpPr txBox="1">
              <a:spLocks noChangeArrowheads="1"/>
            </p:cNvSpPr>
            <p:nvPr/>
          </p:nvSpPr>
          <p:spPr bwMode="auto">
            <a:xfrm>
              <a:off x="1632" y="2640"/>
              <a:ext cx="816" cy="36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Continuous signal</a:t>
              </a:r>
              <a:endParaRPr lang="en-US"/>
            </a:p>
          </p:txBody>
        </p:sp>
        <p:sp>
          <p:nvSpPr>
            <p:cNvPr id="28684" name="Line 12"/>
            <p:cNvSpPr>
              <a:spLocks noChangeShapeType="1"/>
            </p:cNvSpPr>
            <p:nvPr/>
          </p:nvSpPr>
          <p:spPr bwMode="auto">
            <a:xfrm flipH="1">
              <a:off x="2592" y="1632"/>
              <a:ext cx="288" cy="288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28685" name="Text Box 13"/>
            <p:cNvSpPr txBox="1">
              <a:spLocks noChangeArrowheads="1"/>
            </p:cNvSpPr>
            <p:nvPr/>
          </p:nvSpPr>
          <p:spPr bwMode="auto">
            <a:xfrm>
              <a:off x="2928" y="1440"/>
              <a:ext cx="1104" cy="674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Signal after the zero-order hold, samples every 2.5 time units</a:t>
              </a:r>
              <a:endParaRPr lang="en-US"/>
            </a:p>
          </p:txBody>
        </p:sp>
        <p:graphicFrame>
          <p:nvGraphicFramePr>
            <p:cNvPr id="28689" name="Object 17"/>
            <p:cNvGraphicFramePr>
              <a:graphicFrameLocks noChangeAspect="1"/>
            </p:cNvGraphicFramePr>
            <p:nvPr/>
          </p:nvGraphicFramePr>
          <p:xfrm>
            <a:off x="1152" y="3120"/>
            <a:ext cx="254" cy="624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3732" name="Clip" r:id="rId3" imgW="1395360" imgH="3927240" progId="MS_ClipArt_Gallery.5">
                    <p:embed/>
                  </p:oleObj>
                </mc:Choice>
                <mc:Fallback>
                  <p:oleObj name="Clip" r:id="rId3" imgW="1395360" imgH="3927240" progId="MS_ClipArt_Gallery.5">
                    <p:embed/>
                    <p:pic>
                      <p:nvPicPr>
                        <p:cNvPr id="0" name="Object 17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1152" y="3120"/>
                          <a:ext cx="254" cy="624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8690" name="AutoShape 18"/>
            <p:cNvSpPr>
              <a:spLocks noChangeArrowheads="1"/>
            </p:cNvSpPr>
            <p:nvPr/>
          </p:nvSpPr>
          <p:spPr bwMode="auto">
            <a:xfrm>
              <a:off x="1536" y="3120"/>
              <a:ext cx="1104" cy="576"/>
            </a:xfrm>
            <a:prstGeom prst="wedgeRoundRectCallout">
              <a:avLst>
                <a:gd name="adj1" fmla="val -65579"/>
                <a:gd name="adj2" fmla="val -17532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800" b="1"/>
                <a:t>Does the sample/</a:t>
              </a:r>
            </a:p>
            <a:p>
              <a:pPr algn="ctr"/>
              <a:r>
                <a:rPr lang="en-US" sz="1800" b="1"/>
                <a:t>hold change the</a:t>
              </a:r>
            </a:p>
            <a:p>
              <a:pPr algn="ctr"/>
              <a:r>
                <a:rPr lang="en-US" sz="1800" b="1"/>
                <a:t> dynamics?</a:t>
              </a:r>
            </a:p>
          </p:txBody>
        </p:sp>
      </p:grp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5" name="Text Box 7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7896" name="Text Box 8"/>
          <p:cNvSpPr txBox="1">
            <a:spLocks noChangeArrowheads="1"/>
          </p:cNvSpPr>
          <p:nvPr/>
        </p:nvSpPr>
        <p:spPr bwMode="auto">
          <a:xfrm>
            <a:off x="552450" y="1082675"/>
            <a:ext cx="82296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</a:t>
            </a:r>
            <a:r>
              <a:rPr lang="en-US" b="1">
                <a:solidFill>
                  <a:srgbClr val="FF0000"/>
                </a:solidFill>
              </a:rPr>
              <a:t>red line</a:t>
            </a:r>
            <a:r>
              <a:rPr lang="en-US" b="1"/>
              <a:t> is the continuous approximation of the signal after the sample &amp; hold.  This shows that the effect is to introduce a “dead time” of about </a:t>
            </a:r>
            <a:r>
              <a:rPr lang="en-US" b="1">
                <a:sym typeface="Symbol" pitchFamily="18" charset="2"/>
              </a:rPr>
              <a:t>t/2.</a:t>
            </a:r>
            <a:endParaRPr lang="en-US" b="1"/>
          </a:p>
        </p:txBody>
      </p:sp>
      <p:grpSp>
        <p:nvGrpSpPr>
          <p:cNvPr id="37902" name="Group 14"/>
          <p:cNvGrpSpPr>
            <a:grpSpLocks/>
          </p:cNvGrpSpPr>
          <p:nvPr/>
        </p:nvGrpSpPr>
        <p:grpSpPr bwMode="auto">
          <a:xfrm>
            <a:off x="990600" y="2438400"/>
            <a:ext cx="7235825" cy="4994275"/>
            <a:chOff x="624" y="1536"/>
            <a:chExt cx="4558" cy="3146"/>
          </a:xfrm>
        </p:grpSpPr>
        <p:graphicFrame>
          <p:nvGraphicFramePr>
            <p:cNvPr id="37897" name="Object 9"/>
            <p:cNvGraphicFramePr>
              <a:graphicFrameLocks noChangeAspect="1"/>
            </p:cNvGraphicFramePr>
            <p:nvPr/>
          </p:nvGraphicFramePr>
          <p:xfrm>
            <a:off x="624" y="1536"/>
            <a:ext cx="4558" cy="3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4756" name="Chart" r:id="rId3" imgW="7581960" imgH="3914640" progId="QuattroPro.Chart.7">
                    <p:embed/>
                  </p:oleObj>
                </mc:Choice>
                <mc:Fallback>
                  <p:oleObj name="Chart" r:id="rId3" imgW="7581960" imgH="3914640" progId="QuattroPro.Chart.7">
                    <p:embed/>
                    <p:pic>
                      <p:nvPicPr>
                        <p:cNvPr id="0" name="Object 9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536"/>
                          <a:ext cx="4558" cy="3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37898" name="Text Box 10"/>
            <p:cNvSpPr txBox="1">
              <a:spLocks noChangeArrowheads="1"/>
            </p:cNvSpPr>
            <p:nvPr/>
          </p:nvSpPr>
          <p:spPr bwMode="auto">
            <a:xfrm>
              <a:off x="816" y="1776"/>
              <a:ext cx="816" cy="366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Continuous signal</a:t>
              </a:r>
              <a:endParaRPr lang="en-US"/>
            </a:p>
          </p:txBody>
        </p:sp>
        <p:sp>
          <p:nvSpPr>
            <p:cNvPr id="37899" name="Line 11"/>
            <p:cNvSpPr>
              <a:spLocks noChangeShapeType="1"/>
            </p:cNvSpPr>
            <p:nvPr/>
          </p:nvSpPr>
          <p:spPr bwMode="auto">
            <a:xfrm>
              <a:off x="1344" y="206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7900" name="Text Box 12"/>
            <p:cNvSpPr txBox="1">
              <a:spLocks noChangeArrowheads="1"/>
            </p:cNvSpPr>
            <p:nvPr/>
          </p:nvSpPr>
          <p:spPr bwMode="auto">
            <a:xfrm>
              <a:off x="2880" y="1776"/>
              <a:ext cx="1680" cy="757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Continuous signal that is approximately the output of the hold.</a:t>
              </a:r>
            </a:p>
            <a:p>
              <a:pPr>
                <a:spcBef>
                  <a:spcPct val="50000"/>
                </a:spcBef>
              </a:pPr>
              <a:r>
                <a:rPr lang="en-US" sz="1600" b="1">
                  <a:solidFill>
                    <a:schemeClr val="accent2"/>
                  </a:solidFill>
                  <a:sym typeface="Symbol" pitchFamily="18" charset="2"/>
                </a:rPr>
                <a:t>  t/2  due to sampling</a:t>
              </a:r>
              <a:endParaRPr lang="en-US" sz="1600" b="1">
                <a:solidFill>
                  <a:schemeClr val="accent2"/>
                </a:solidFill>
              </a:endParaRPr>
            </a:p>
          </p:txBody>
        </p:sp>
        <p:sp>
          <p:nvSpPr>
            <p:cNvPr id="37901" name="Line 13"/>
            <p:cNvSpPr>
              <a:spLocks noChangeShapeType="1"/>
            </p:cNvSpPr>
            <p:nvPr/>
          </p:nvSpPr>
          <p:spPr bwMode="auto">
            <a:xfrm flipH="1">
              <a:off x="2544" y="2064"/>
              <a:ext cx="33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9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29700" name="Text Box 4"/>
          <p:cNvSpPr txBox="1">
            <a:spLocks noChangeArrowheads="1"/>
          </p:cNvSpPr>
          <p:nvPr/>
        </p:nvSpPr>
        <p:spPr bwMode="auto">
          <a:xfrm>
            <a:off x="493713" y="28956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Proportional: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Integral: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Derivative:</a:t>
            </a:r>
          </a:p>
        </p:txBody>
      </p:sp>
      <p:grpSp>
        <p:nvGrpSpPr>
          <p:cNvPr id="29701" name="Group 5"/>
          <p:cNvGrpSpPr>
            <a:grpSpLocks/>
          </p:cNvGrpSpPr>
          <p:nvPr/>
        </p:nvGrpSpPr>
        <p:grpSpPr bwMode="auto">
          <a:xfrm flipH="1">
            <a:off x="3810000" y="4495800"/>
            <a:ext cx="892175" cy="1141413"/>
            <a:chOff x="337" y="769"/>
            <a:chExt cx="562" cy="719"/>
          </a:xfrm>
        </p:grpSpPr>
        <p:sp>
          <p:nvSpPr>
            <p:cNvPr id="29702" name="Freeform 6"/>
            <p:cNvSpPr>
              <a:spLocks/>
            </p:cNvSpPr>
            <p:nvPr/>
          </p:nvSpPr>
          <p:spPr bwMode="auto">
            <a:xfrm>
              <a:off x="507" y="769"/>
              <a:ext cx="157" cy="149"/>
            </a:xfrm>
            <a:custGeom>
              <a:avLst/>
              <a:gdLst>
                <a:gd name="T0" fmla="*/ 309 w 628"/>
                <a:gd name="T1" fmla="*/ 0 h 600"/>
                <a:gd name="T2" fmla="*/ 387 w 628"/>
                <a:gd name="T3" fmla="*/ 9 h 600"/>
                <a:gd name="T4" fmla="*/ 426 w 628"/>
                <a:gd name="T5" fmla="*/ 55 h 600"/>
                <a:gd name="T6" fmla="*/ 443 w 628"/>
                <a:gd name="T7" fmla="*/ 146 h 600"/>
                <a:gd name="T8" fmla="*/ 431 w 628"/>
                <a:gd name="T9" fmla="*/ 256 h 600"/>
                <a:gd name="T10" fmla="*/ 401 w 628"/>
                <a:gd name="T11" fmla="*/ 324 h 600"/>
                <a:gd name="T12" fmla="*/ 366 w 628"/>
                <a:gd name="T13" fmla="*/ 412 h 600"/>
                <a:gd name="T14" fmla="*/ 575 w 628"/>
                <a:gd name="T15" fmla="*/ 521 h 600"/>
                <a:gd name="T16" fmla="*/ 628 w 628"/>
                <a:gd name="T17" fmla="*/ 562 h 600"/>
                <a:gd name="T18" fmla="*/ 596 w 628"/>
                <a:gd name="T19" fmla="*/ 600 h 600"/>
                <a:gd name="T20" fmla="*/ 492 w 628"/>
                <a:gd name="T21" fmla="*/ 521 h 600"/>
                <a:gd name="T22" fmla="*/ 334 w 628"/>
                <a:gd name="T23" fmla="*/ 467 h 600"/>
                <a:gd name="T24" fmla="*/ 260 w 628"/>
                <a:gd name="T25" fmla="*/ 535 h 600"/>
                <a:gd name="T26" fmla="*/ 183 w 628"/>
                <a:gd name="T27" fmla="*/ 585 h 600"/>
                <a:gd name="T28" fmla="*/ 116 w 628"/>
                <a:gd name="T29" fmla="*/ 589 h 600"/>
                <a:gd name="T30" fmla="*/ 51 w 628"/>
                <a:gd name="T31" fmla="*/ 585 h 600"/>
                <a:gd name="T32" fmla="*/ 21 w 628"/>
                <a:gd name="T33" fmla="*/ 544 h 600"/>
                <a:gd name="T34" fmla="*/ 0 w 628"/>
                <a:gd name="T35" fmla="*/ 453 h 600"/>
                <a:gd name="T36" fmla="*/ 0 w 628"/>
                <a:gd name="T37" fmla="*/ 352 h 600"/>
                <a:gd name="T38" fmla="*/ 25 w 628"/>
                <a:gd name="T39" fmla="*/ 274 h 600"/>
                <a:gd name="T40" fmla="*/ 113 w 628"/>
                <a:gd name="T41" fmla="*/ 150 h 600"/>
                <a:gd name="T42" fmla="*/ 209 w 628"/>
                <a:gd name="T43" fmla="*/ 69 h 600"/>
                <a:gd name="T44" fmla="*/ 274 w 628"/>
                <a:gd name="T45" fmla="*/ 23 h 600"/>
                <a:gd name="T46" fmla="*/ 334 w 628"/>
                <a:gd name="T47" fmla="*/ 9 h 600"/>
                <a:gd name="T48" fmla="*/ 309 w 628"/>
                <a:gd name="T49" fmla="*/ 0 h 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</a:cxnLst>
              <a:rect l="0" t="0" r="r" b="b"/>
              <a:pathLst>
                <a:path w="628" h="600">
                  <a:moveTo>
                    <a:pt x="309" y="0"/>
                  </a:moveTo>
                  <a:lnTo>
                    <a:pt x="387" y="9"/>
                  </a:lnTo>
                  <a:lnTo>
                    <a:pt x="426" y="55"/>
                  </a:lnTo>
                  <a:lnTo>
                    <a:pt x="443" y="146"/>
                  </a:lnTo>
                  <a:lnTo>
                    <a:pt x="431" y="256"/>
                  </a:lnTo>
                  <a:lnTo>
                    <a:pt x="401" y="324"/>
                  </a:lnTo>
                  <a:lnTo>
                    <a:pt x="366" y="412"/>
                  </a:lnTo>
                  <a:lnTo>
                    <a:pt x="575" y="521"/>
                  </a:lnTo>
                  <a:lnTo>
                    <a:pt x="628" y="562"/>
                  </a:lnTo>
                  <a:lnTo>
                    <a:pt x="596" y="600"/>
                  </a:lnTo>
                  <a:lnTo>
                    <a:pt x="492" y="521"/>
                  </a:lnTo>
                  <a:lnTo>
                    <a:pt x="334" y="467"/>
                  </a:lnTo>
                  <a:lnTo>
                    <a:pt x="260" y="535"/>
                  </a:lnTo>
                  <a:lnTo>
                    <a:pt x="183" y="585"/>
                  </a:lnTo>
                  <a:lnTo>
                    <a:pt x="116" y="589"/>
                  </a:lnTo>
                  <a:lnTo>
                    <a:pt x="51" y="585"/>
                  </a:lnTo>
                  <a:lnTo>
                    <a:pt x="21" y="544"/>
                  </a:lnTo>
                  <a:lnTo>
                    <a:pt x="0" y="453"/>
                  </a:lnTo>
                  <a:lnTo>
                    <a:pt x="0" y="352"/>
                  </a:lnTo>
                  <a:lnTo>
                    <a:pt x="25" y="274"/>
                  </a:lnTo>
                  <a:lnTo>
                    <a:pt x="113" y="150"/>
                  </a:lnTo>
                  <a:lnTo>
                    <a:pt x="209" y="69"/>
                  </a:lnTo>
                  <a:lnTo>
                    <a:pt x="274" y="23"/>
                  </a:lnTo>
                  <a:lnTo>
                    <a:pt x="334" y="9"/>
                  </a:lnTo>
                  <a:lnTo>
                    <a:pt x="309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3" name="Freeform 7"/>
            <p:cNvSpPr>
              <a:spLocks/>
            </p:cNvSpPr>
            <p:nvPr/>
          </p:nvSpPr>
          <p:spPr bwMode="auto">
            <a:xfrm rot="-980437">
              <a:off x="576" y="912"/>
              <a:ext cx="323" cy="131"/>
            </a:xfrm>
            <a:custGeom>
              <a:avLst/>
              <a:gdLst>
                <a:gd name="T0" fmla="*/ 14 w 1294"/>
                <a:gd name="T1" fmla="*/ 0 h 523"/>
                <a:gd name="T2" fmla="*/ 135 w 1294"/>
                <a:gd name="T3" fmla="*/ 15 h 523"/>
                <a:gd name="T4" fmla="*/ 357 w 1294"/>
                <a:gd name="T5" fmla="*/ 106 h 523"/>
                <a:gd name="T6" fmla="*/ 549 w 1294"/>
                <a:gd name="T7" fmla="*/ 180 h 523"/>
                <a:gd name="T8" fmla="*/ 763 w 1294"/>
                <a:gd name="T9" fmla="*/ 244 h 523"/>
                <a:gd name="T10" fmla="*/ 916 w 1294"/>
                <a:gd name="T11" fmla="*/ 312 h 523"/>
                <a:gd name="T12" fmla="*/ 1125 w 1294"/>
                <a:gd name="T13" fmla="*/ 386 h 523"/>
                <a:gd name="T14" fmla="*/ 1294 w 1294"/>
                <a:gd name="T15" fmla="*/ 454 h 523"/>
                <a:gd name="T16" fmla="*/ 1285 w 1294"/>
                <a:gd name="T17" fmla="*/ 481 h 523"/>
                <a:gd name="T18" fmla="*/ 1234 w 1294"/>
                <a:gd name="T19" fmla="*/ 495 h 523"/>
                <a:gd name="T20" fmla="*/ 1085 w 1294"/>
                <a:gd name="T21" fmla="*/ 422 h 523"/>
                <a:gd name="T22" fmla="*/ 1076 w 1294"/>
                <a:gd name="T23" fmla="*/ 468 h 523"/>
                <a:gd name="T24" fmla="*/ 1037 w 1294"/>
                <a:gd name="T25" fmla="*/ 509 h 523"/>
                <a:gd name="T26" fmla="*/ 981 w 1294"/>
                <a:gd name="T27" fmla="*/ 523 h 523"/>
                <a:gd name="T28" fmla="*/ 919 w 1294"/>
                <a:gd name="T29" fmla="*/ 490 h 523"/>
                <a:gd name="T30" fmla="*/ 876 w 1294"/>
                <a:gd name="T31" fmla="*/ 449 h 523"/>
                <a:gd name="T32" fmla="*/ 881 w 1294"/>
                <a:gd name="T33" fmla="*/ 386 h 523"/>
                <a:gd name="T34" fmla="*/ 893 w 1294"/>
                <a:gd name="T35" fmla="*/ 354 h 523"/>
                <a:gd name="T36" fmla="*/ 749 w 1294"/>
                <a:gd name="T37" fmla="*/ 289 h 523"/>
                <a:gd name="T38" fmla="*/ 680 w 1294"/>
                <a:gd name="T39" fmla="*/ 275 h 523"/>
                <a:gd name="T40" fmla="*/ 549 w 1294"/>
                <a:gd name="T41" fmla="*/ 248 h 523"/>
                <a:gd name="T42" fmla="*/ 371 w 1294"/>
                <a:gd name="T43" fmla="*/ 189 h 523"/>
                <a:gd name="T44" fmla="*/ 227 w 1294"/>
                <a:gd name="T45" fmla="*/ 124 h 523"/>
                <a:gd name="T46" fmla="*/ 123 w 1294"/>
                <a:gd name="T47" fmla="*/ 97 h 523"/>
                <a:gd name="T48" fmla="*/ 14 w 1294"/>
                <a:gd name="T49" fmla="*/ 106 h 523"/>
                <a:gd name="T50" fmla="*/ 0 w 1294"/>
                <a:gd name="T51" fmla="*/ 38 h 523"/>
                <a:gd name="T52" fmla="*/ 44 w 1294"/>
                <a:gd name="T53" fmla="*/ 0 h 523"/>
                <a:gd name="T54" fmla="*/ 70 w 1294"/>
                <a:gd name="T55" fmla="*/ 0 h 523"/>
                <a:gd name="T56" fmla="*/ 14 w 1294"/>
                <a:gd name="T57" fmla="*/ 0 h 52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1294" h="523">
                  <a:moveTo>
                    <a:pt x="14" y="0"/>
                  </a:moveTo>
                  <a:lnTo>
                    <a:pt x="135" y="15"/>
                  </a:lnTo>
                  <a:lnTo>
                    <a:pt x="357" y="106"/>
                  </a:lnTo>
                  <a:lnTo>
                    <a:pt x="549" y="180"/>
                  </a:lnTo>
                  <a:lnTo>
                    <a:pt x="763" y="244"/>
                  </a:lnTo>
                  <a:lnTo>
                    <a:pt x="916" y="312"/>
                  </a:lnTo>
                  <a:lnTo>
                    <a:pt x="1125" y="386"/>
                  </a:lnTo>
                  <a:lnTo>
                    <a:pt x="1294" y="454"/>
                  </a:lnTo>
                  <a:lnTo>
                    <a:pt x="1285" y="481"/>
                  </a:lnTo>
                  <a:lnTo>
                    <a:pt x="1234" y="495"/>
                  </a:lnTo>
                  <a:lnTo>
                    <a:pt x="1085" y="422"/>
                  </a:lnTo>
                  <a:lnTo>
                    <a:pt x="1076" y="468"/>
                  </a:lnTo>
                  <a:lnTo>
                    <a:pt x="1037" y="509"/>
                  </a:lnTo>
                  <a:lnTo>
                    <a:pt x="981" y="523"/>
                  </a:lnTo>
                  <a:lnTo>
                    <a:pt x="919" y="490"/>
                  </a:lnTo>
                  <a:lnTo>
                    <a:pt x="876" y="449"/>
                  </a:lnTo>
                  <a:lnTo>
                    <a:pt x="881" y="386"/>
                  </a:lnTo>
                  <a:lnTo>
                    <a:pt x="893" y="354"/>
                  </a:lnTo>
                  <a:lnTo>
                    <a:pt x="749" y="289"/>
                  </a:lnTo>
                  <a:lnTo>
                    <a:pt x="680" y="275"/>
                  </a:lnTo>
                  <a:lnTo>
                    <a:pt x="549" y="248"/>
                  </a:lnTo>
                  <a:lnTo>
                    <a:pt x="371" y="189"/>
                  </a:lnTo>
                  <a:lnTo>
                    <a:pt x="227" y="124"/>
                  </a:lnTo>
                  <a:lnTo>
                    <a:pt x="123" y="97"/>
                  </a:lnTo>
                  <a:lnTo>
                    <a:pt x="14" y="106"/>
                  </a:lnTo>
                  <a:lnTo>
                    <a:pt x="0" y="38"/>
                  </a:lnTo>
                  <a:lnTo>
                    <a:pt x="44" y="0"/>
                  </a:lnTo>
                  <a:lnTo>
                    <a:pt x="70" y="0"/>
                  </a:lnTo>
                  <a:lnTo>
                    <a:pt x="14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4" name="Freeform 8"/>
            <p:cNvSpPr>
              <a:spLocks/>
            </p:cNvSpPr>
            <p:nvPr/>
          </p:nvSpPr>
          <p:spPr bwMode="auto">
            <a:xfrm>
              <a:off x="458" y="944"/>
              <a:ext cx="107" cy="280"/>
            </a:xfrm>
            <a:custGeom>
              <a:avLst/>
              <a:gdLst>
                <a:gd name="T0" fmla="*/ 243 w 425"/>
                <a:gd name="T1" fmla="*/ 0 h 1121"/>
                <a:gd name="T2" fmla="*/ 299 w 425"/>
                <a:gd name="T3" fmla="*/ 0 h 1121"/>
                <a:gd name="T4" fmla="*/ 348 w 425"/>
                <a:gd name="T5" fmla="*/ 23 h 1121"/>
                <a:gd name="T6" fmla="*/ 399 w 425"/>
                <a:gd name="T7" fmla="*/ 92 h 1121"/>
                <a:gd name="T8" fmla="*/ 417 w 425"/>
                <a:gd name="T9" fmla="*/ 179 h 1121"/>
                <a:gd name="T10" fmla="*/ 425 w 425"/>
                <a:gd name="T11" fmla="*/ 393 h 1121"/>
                <a:gd name="T12" fmla="*/ 413 w 425"/>
                <a:gd name="T13" fmla="*/ 577 h 1121"/>
                <a:gd name="T14" fmla="*/ 373 w 425"/>
                <a:gd name="T15" fmla="*/ 764 h 1121"/>
                <a:gd name="T16" fmla="*/ 321 w 425"/>
                <a:gd name="T17" fmla="*/ 957 h 1121"/>
                <a:gd name="T18" fmla="*/ 260 w 425"/>
                <a:gd name="T19" fmla="*/ 1071 h 1121"/>
                <a:gd name="T20" fmla="*/ 182 w 425"/>
                <a:gd name="T21" fmla="*/ 1121 h 1121"/>
                <a:gd name="T22" fmla="*/ 117 w 425"/>
                <a:gd name="T23" fmla="*/ 1121 h 1121"/>
                <a:gd name="T24" fmla="*/ 38 w 425"/>
                <a:gd name="T25" fmla="*/ 1071 h 1121"/>
                <a:gd name="T26" fmla="*/ 8 w 425"/>
                <a:gd name="T27" fmla="*/ 997 h 1121"/>
                <a:gd name="T28" fmla="*/ 0 w 425"/>
                <a:gd name="T29" fmla="*/ 866 h 1121"/>
                <a:gd name="T30" fmla="*/ 8 w 425"/>
                <a:gd name="T31" fmla="*/ 701 h 1121"/>
                <a:gd name="T32" fmla="*/ 47 w 425"/>
                <a:gd name="T33" fmla="*/ 495 h 1121"/>
                <a:gd name="T34" fmla="*/ 100 w 425"/>
                <a:gd name="T35" fmla="*/ 242 h 1121"/>
                <a:gd name="T36" fmla="*/ 165 w 425"/>
                <a:gd name="T37" fmla="*/ 50 h 1121"/>
                <a:gd name="T38" fmla="*/ 204 w 425"/>
                <a:gd name="T39" fmla="*/ 23 h 1121"/>
                <a:gd name="T40" fmla="*/ 243 w 425"/>
                <a:gd name="T41" fmla="*/ 0 h 112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</a:cxnLst>
              <a:rect l="0" t="0" r="r" b="b"/>
              <a:pathLst>
                <a:path w="425" h="1121">
                  <a:moveTo>
                    <a:pt x="243" y="0"/>
                  </a:moveTo>
                  <a:lnTo>
                    <a:pt x="299" y="0"/>
                  </a:lnTo>
                  <a:lnTo>
                    <a:pt x="348" y="23"/>
                  </a:lnTo>
                  <a:lnTo>
                    <a:pt x="399" y="92"/>
                  </a:lnTo>
                  <a:lnTo>
                    <a:pt x="417" y="179"/>
                  </a:lnTo>
                  <a:lnTo>
                    <a:pt x="425" y="393"/>
                  </a:lnTo>
                  <a:lnTo>
                    <a:pt x="413" y="577"/>
                  </a:lnTo>
                  <a:lnTo>
                    <a:pt x="373" y="764"/>
                  </a:lnTo>
                  <a:lnTo>
                    <a:pt x="321" y="957"/>
                  </a:lnTo>
                  <a:lnTo>
                    <a:pt x="260" y="1071"/>
                  </a:lnTo>
                  <a:lnTo>
                    <a:pt x="182" y="1121"/>
                  </a:lnTo>
                  <a:lnTo>
                    <a:pt x="117" y="1121"/>
                  </a:lnTo>
                  <a:lnTo>
                    <a:pt x="38" y="1071"/>
                  </a:lnTo>
                  <a:lnTo>
                    <a:pt x="8" y="997"/>
                  </a:lnTo>
                  <a:lnTo>
                    <a:pt x="0" y="866"/>
                  </a:lnTo>
                  <a:lnTo>
                    <a:pt x="8" y="701"/>
                  </a:lnTo>
                  <a:lnTo>
                    <a:pt x="47" y="495"/>
                  </a:lnTo>
                  <a:lnTo>
                    <a:pt x="100" y="242"/>
                  </a:lnTo>
                  <a:lnTo>
                    <a:pt x="165" y="50"/>
                  </a:lnTo>
                  <a:lnTo>
                    <a:pt x="204" y="23"/>
                  </a:lnTo>
                  <a:lnTo>
                    <a:pt x="24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5" name="Freeform 9"/>
            <p:cNvSpPr>
              <a:spLocks/>
            </p:cNvSpPr>
            <p:nvPr/>
          </p:nvSpPr>
          <p:spPr bwMode="auto">
            <a:xfrm>
              <a:off x="347" y="929"/>
              <a:ext cx="150" cy="257"/>
            </a:xfrm>
            <a:custGeom>
              <a:avLst/>
              <a:gdLst>
                <a:gd name="T0" fmla="*/ 457 w 602"/>
                <a:gd name="T1" fmla="*/ 41 h 1029"/>
                <a:gd name="T2" fmla="*/ 523 w 602"/>
                <a:gd name="T3" fmla="*/ 0 h 1029"/>
                <a:gd name="T4" fmla="*/ 571 w 602"/>
                <a:gd name="T5" fmla="*/ 0 h 1029"/>
                <a:gd name="T6" fmla="*/ 602 w 602"/>
                <a:gd name="T7" fmla="*/ 32 h 1029"/>
                <a:gd name="T8" fmla="*/ 585 w 602"/>
                <a:gd name="T9" fmla="*/ 95 h 1029"/>
                <a:gd name="T10" fmla="*/ 544 w 602"/>
                <a:gd name="T11" fmla="*/ 136 h 1029"/>
                <a:gd name="T12" fmla="*/ 471 w 602"/>
                <a:gd name="T13" fmla="*/ 177 h 1029"/>
                <a:gd name="T14" fmla="*/ 327 w 602"/>
                <a:gd name="T15" fmla="*/ 238 h 1029"/>
                <a:gd name="T16" fmla="*/ 144 w 602"/>
                <a:gd name="T17" fmla="*/ 342 h 1029"/>
                <a:gd name="T18" fmla="*/ 73 w 602"/>
                <a:gd name="T19" fmla="*/ 347 h 1029"/>
                <a:gd name="T20" fmla="*/ 112 w 602"/>
                <a:gd name="T21" fmla="*/ 443 h 1029"/>
                <a:gd name="T22" fmla="*/ 191 w 602"/>
                <a:gd name="T23" fmla="*/ 548 h 1029"/>
                <a:gd name="T24" fmla="*/ 256 w 602"/>
                <a:gd name="T25" fmla="*/ 677 h 1029"/>
                <a:gd name="T26" fmla="*/ 283 w 602"/>
                <a:gd name="T27" fmla="*/ 809 h 1029"/>
                <a:gd name="T28" fmla="*/ 270 w 602"/>
                <a:gd name="T29" fmla="*/ 851 h 1029"/>
                <a:gd name="T30" fmla="*/ 230 w 602"/>
                <a:gd name="T31" fmla="*/ 878 h 1029"/>
                <a:gd name="T32" fmla="*/ 177 w 602"/>
                <a:gd name="T33" fmla="*/ 896 h 1029"/>
                <a:gd name="T34" fmla="*/ 126 w 602"/>
                <a:gd name="T35" fmla="*/ 937 h 1029"/>
                <a:gd name="T36" fmla="*/ 104 w 602"/>
                <a:gd name="T37" fmla="*/ 978 h 1029"/>
                <a:gd name="T38" fmla="*/ 91 w 602"/>
                <a:gd name="T39" fmla="*/ 1029 h 1029"/>
                <a:gd name="T40" fmla="*/ 51 w 602"/>
                <a:gd name="T41" fmla="*/ 1029 h 1029"/>
                <a:gd name="T42" fmla="*/ 38 w 602"/>
                <a:gd name="T43" fmla="*/ 992 h 1029"/>
                <a:gd name="T44" fmla="*/ 65 w 602"/>
                <a:gd name="T45" fmla="*/ 932 h 1029"/>
                <a:gd name="T46" fmla="*/ 139 w 602"/>
                <a:gd name="T47" fmla="*/ 892 h 1029"/>
                <a:gd name="T48" fmla="*/ 182 w 602"/>
                <a:gd name="T49" fmla="*/ 851 h 1029"/>
                <a:gd name="T50" fmla="*/ 221 w 602"/>
                <a:gd name="T51" fmla="*/ 828 h 1029"/>
                <a:gd name="T52" fmla="*/ 235 w 602"/>
                <a:gd name="T53" fmla="*/ 786 h 1029"/>
                <a:gd name="T54" fmla="*/ 218 w 602"/>
                <a:gd name="T55" fmla="*/ 677 h 1029"/>
                <a:gd name="T56" fmla="*/ 156 w 602"/>
                <a:gd name="T57" fmla="*/ 594 h 1029"/>
                <a:gd name="T58" fmla="*/ 104 w 602"/>
                <a:gd name="T59" fmla="*/ 521 h 1029"/>
                <a:gd name="T60" fmla="*/ 38 w 602"/>
                <a:gd name="T61" fmla="*/ 439 h 1029"/>
                <a:gd name="T62" fmla="*/ 0 w 602"/>
                <a:gd name="T63" fmla="*/ 360 h 1029"/>
                <a:gd name="T64" fmla="*/ 0 w 602"/>
                <a:gd name="T65" fmla="*/ 315 h 1029"/>
                <a:gd name="T66" fmla="*/ 33 w 602"/>
                <a:gd name="T67" fmla="*/ 292 h 1029"/>
                <a:gd name="T68" fmla="*/ 169 w 602"/>
                <a:gd name="T69" fmla="*/ 210 h 1029"/>
                <a:gd name="T70" fmla="*/ 300 w 602"/>
                <a:gd name="T71" fmla="*/ 136 h 1029"/>
                <a:gd name="T72" fmla="*/ 432 w 602"/>
                <a:gd name="T73" fmla="*/ 68 h 1029"/>
                <a:gd name="T74" fmla="*/ 457 w 602"/>
                <a:gd name="T75" fmla="*/ 41 h 1029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</a:cxnLst>
              <a:rect l="0" t="0" r="r" b="b"/>
              <a:pathLst>
                <a:path w="602" h="1029">
                  <a:moveTo>
                    <a:pt x="457" y="41"/>
                  </a:moveTo>
                  <a:lnTo>
                    <a:pt x="523" y="0"/>
                  </a:lnTo>
                  <a:lnTo>
                    <a:pt x="571" y="0"/>
                  </a:lnTo>
                  <a:lnTo>
                    <a:pt x="602" y="32"/>
                  </a:lnTo>
                  <a:lnTo>
                    <a:pt x="585" y="95"/>
                  </a:lnTo>
                  <a:lnTo>
                    <a:pt x="544" y="136"/>
                  </a:lnTo>
                  <a:lnTo>
                    <a:pt x="471" y="177"/>
                  </a:lnTo>
                  <a:lnTo>
                    <a:pt x="327" y="238"/>
                  </a:lnTo>
                  <a:lnTo>
                    <a:pt x="144" y="342"/>
                  </a:lnTo>
                  <a:lnTo>
                    <a:pt x="73" y="347"/>
                  </a:lnTo>
                  <a:lnTo>
                    <a:pt x="112" y="443"/>
                  </a:lnTo>
                  <a:lnTo>
                    <a:pt x="191" y="548"/>
                  </a:lnTo>
                  <a:lnTo>
                    <a:pt x="256" y="677"/>
                  </a:lnTo>
                  <a:lnTo>
                    <a:pt x="283" y="809"/>
                  </a:lnTo>
                  <a:lnTo>
                    <a:pt x="270" y="851"/>
                  </a:lnTo>
                  <a:lnTo>
                    <a:pt x="230" y="878"/>
                  </a:lnTo>
                  <a:lnTo>
                    <a:pt x="177" y="896"/>
                  </a:lnTo>
                  <a:lnTo>
                    <a:pt x="126" y="937"/>
                  </a:lnTo>
                  <a:lnTo>
                    <a:pt x="104" y="978"/>
                  </a:lnTo>
                  <a:lnTo>
                    <a:pt x="91" y="1029"/>
                  </a:lnTo>
                  <a:lnTo>
                    <a:pt x="51" y="1029"/>
                  </a:lnTo>
                  <a:lnTo>
                    <a:pt x="38" y="992"/>
                  </a:lnTo>
                  <a:lnTo>
                    <a:pt x="65" y="932"/>
                  </a:lnTo>
                  <a:lnTo>
                    <a:pt x="139" y="892"/>
                  </a:lnTo>
                  <a:lnTo>
                    <a:pt x="182" y="851"/>
                  </a:lnTo>
                  <a:lnTo>
                    <a:pt x="221" y="828"/>
                  </a:lnTo>
                  <a:lnTo>
                    <a:pt x="235" y="786"/>
                  </a:lnTo>
                  <a:lnTo>
                    <a:pt x="218" y="677"/>
                  </a:lnTo>
                  <a:lnTo>
                    <a:pt x="156" y="594"/>
                  </a:lnTo>
                  <a:lnTo>
                    <a:pt x="104" y="521"/>
                  </a:lnTo>
                  <a:lnTo>
                    <a:pt x="38" y="439"/>
                  </a:lnTo>
                  <a:lnTo>
                    <a:pt x="0" y="360"/>
                  </a:lnTo>
                  <a:lnTo>
                    <a:pt x="0" y="315"/>
                  </a:lnTo>
                  <a:lnTo>
                    <a:pt x="33" y="292"/>
                  </a:lnTo>
                  <a:lnTo>
                    <a:pt x="169" y="210"/>
                  </a:lnTo>
                  <a:lnTo>
                    <a:pt x="300" y="136"/>
                  </a:lnTo>
                  <a:lnTo>
                    <a:pt x="432" y="68"/>
                  </a:lnTo>
                  <a:lnTo>
                    <a:pt x="457" y="4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6" name="Freeform 10"/>
            <p:cNvSpPr>
              <a:spLocks/>
            </p:cNvSpPr>
            <p:nvPr/>
          </p:nvSpPr>
          <p:spPr bwMode="auto">
            <a:xfrm>
              <a:off x="491" y="1199"/>
              <a:ext cx="100" cy="280"/>
            </a:xfrm>
            <a:custGeom>
              <a:avLst/>
              <a:gdLst>
                <a:gd name="T0" fmla="*/ 74 w 401"/>
                <a:gd name="T1" fmla="*/ 129 h 1117"/>
                <a:gd name="T2" fmla="*/ 21 w 401"/>
                <a:gd name="T3" fmla="*/ 55 h 1117"/>
                <a:gd name="T4" fmla="*/ 39 w 401"/>
                <a:gd name="T5" fmla="*/ 0 h 1117"/>
                <a:gd name="T6" fmla="*/ 91 w 401"/>
                <a:gd name="T7" fmla="*/ 0 h 1117"/>
                <a:gd name="T8" fmla="*/ 153 w 401"/>
                <a:gd name="T9" fmla="*/ 60 h 1117"/>
                <a:gd name="T10" fmla="*/ 230 w 401"/>
                <a:gd name="T11" fmla="*/ 184 h 1117"/>
                <a:gd name="T12" fmla="*/ 274 w 401"/>
                <a:gd name="T13" fmla="*/ 303 h 1117"/>
                <a:gd name="T14" fmla="*/ 313 w 401"/>
                <a:gd name="T15" fmla="*/ 417 h 1117"/>
                <a:gd name="T16" fmla="*/ 327 w 401"/>
                <a:gd name="T17" fmla="*/ 523 h 1117"/>
                <a:gd name="T18" fmla="*/ 322 w 401"/>
                <a:gd name="T19" fmla="*/ 577 h 1117"/>
                <a:gd name="T20" fmla="*/ 283 w 401"/>
                <a:gd name="T21" fmla="*/ 645 h 1117"/>
                <a:gd name="T22" fmla="*/ 218 w 401"/>
                <a:gd name="T23" fmla="*/ 829 h 1117"/>
                <a:gd name="T24" fmla="*/ 144 w 401"/>
                <a:gd name="T25" fmla="*/ 934 h 1117"/>
                <a:gd name="T26" fmla="*/ 126 w 401"/>
                <a:gd name="T27" fmla="*/ 980 h 1117"/>
                <a:gd name="T28" fmla="*/ 196 w 401"/>
                <a:gd name="T29" fmla="*/ 989 h 1117"/>
                <a:gd name="T30" fmla="*/ 288 w 401"/>
                <a:gd name="T31" fmla="*/ 989 h 1117"/>
                <a:gd name="T32" fmla="*/ 401 w 401"/>
                <a:gd name="T33" fmla="*/ 1031 h 1117"/>
                <a:gd name="T34" fmla="*/ 392 w 401"/>
                <a:gd name="T35" fmla="*/ 1063 h 1117"/>
                <a:gd name="T36" fmla="*/ 374 w 401"/>
                <a:gd name="T37" fmla="*/ 1099 h 1117"/>
                <a:gd name="T38" fmla="*/ 339 w 401"/>
                <a:gd name="T39" fmla="*/ 1117 h 1117"/>
                <a:gd name="T40" fmla="*/ 270 w 401"/>
                <a:gd name="T41" fmla="*/ 1090 h 1117"/>
                <a:gd name="T42" fmla="*/ 196 w 401"/>
                <a:gd name="T43" fmla="*/ 1049 h 1117"/>
                <a:gd name="T44" fmla="*/ 91 w 401"/>
                <a:gd name="T45" fmla="*/ 1045 h 1117"/>
                <a:gd name="T46" fmla="*/ 26 w 401"/>
                <a:gd name="T47" fmla="*/ 1058 h 1117"/>
                <a:gd name="T48" fmla="*/ 0 w 401"/>
                <a:gd name="T49" fmla="*/ 1036 h 1117"/>
                <a:gd name="T50" fmla="*/ 0 w 401"/>
                <a:gd name="T51" fmla="*/ 1003 h 1117"/>
                <a:gd name="T52" fmla="*/ 35 w 401"/>
                <a:gd name="T53" fmla="*/ 966 h 1117"/>
                <a:gd name="T54" fmla="*/ 91 w 401"/>
                <a:gd name="T55" fmla="*/ 907 h 1117"/>
                <a:gd name="T56" fmla="*/ 191 w 401"/>
                <a:gd name="T57" fmla="*/ 756 h 1117"/>
                <a:gd name="T58" fmla="*/ 235 w 401"/>
                <a:gd name="T59" fmla="*/ 623 h 1117"/>
                <a:gd name="T60" fmla="*/ 248 w 401"/>
                <a:gd name="T61" fmla="*/ 495 h 1117"/>
                <a:gd name="T62" fmla="*/ 244 w 401"/>
                <a:gd name="T63" fmla="*/ 426 h 1117"/>
                <a:gd name="T64" fmla="*/ 209 w 401"/>
                <a:gd name="T65" fmla="*/ 303 h 1117"/>
                <a:gd name="T66" fmla="*/ 118 w 401"/>
                <a:gd name="T67" fmla="*/ 170 h 1117"/>
                <a:gd name="T68" fmla="*/ 52 w 401"/>
                <a:gd name="T69" fmla="*/ 102 h 1117"/>
                <a:gd name="T70" fmla="*/ 74 w 401"/>
                <a:gd name="T71" fmla="*/ 129 h 111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401" h="1117">
                  <a:moveTo>
                    <a:pt x="74" y="129"/>
                  </a:moveTo>
                  <a:lnTo>
                    <a:pt x="21" y="55"/>
                  </a:lnTo>
                  <a:lnTo>
                    <a:pt x="39" y="0"/>
                  </a:lnTo>
                  <a:lnTo>
                    <a:pt x="91" y="0"/>
                  </a:lnTo>
                  <a:lnTo>
                    <a:pt x="153" y="60"/>
                  </a:lnTo>
                  <a:lnTo>
                    <a:pt x="230" y="184"/>
                  </a:lnTo>
                  <a:lnTo>
                    <a:pt x="274" y="303"/>
                  </a:lnTo>
                  <a:lnTo>
                    <a:pt x="313" y="417"/>
                  </a:lnTo>
                  <a:lnTo>
                    <a:pt x="327" y="523"/>
                  </a:lnTo>
                  <a:lnTo>
                    <a:pt x="322" y="577"/>
                  </a:lnTo>
                  <a:lnTo>
                    <a:pt x="283" y="645"/>
                  </a:lnTo>
                  <a:lnTo>
                    <a:pt x="218" y="829"/>
                  </a:lnTo>
                  <a:lnTo>
                    <a:pt x="144" y="934"/>
                  </a:lnTo>
                  <a:lnTo>
                    <a:pt x="126" y="980"/>
                  </a:lnTo>
                  <a:lnTo>
                    <a:pt x="196" y="989"/>
                  </a:lnTo>
                  <a:lnTo>
                    <a:pt x="288" y="989"/>
                  </a:lnTo>
                  <a:lnTo>
                    <a:pt x="401" y="1031"/>
                  </a:lnTo>
                  <a:lnTo>
                    <a:pt x="392" y="1063"/>
                  </a:lnTo>
                  <a:lnTo>
                    <a:pt x="374" y="1099"/>
                  </a:lnTo>
                  <a:lnTo>
                    <a:pt x="339" y="1117"/>
                  </a:lnTo>
                  <a:lnTo>
                    <a:pt x="270" y="1090"/>
                  </a:lnTo>
                  <a:lnTo>
                    <a:pt x="196" y="1049"/>
                  </a:lnTo>
                  <a:lnTo>
                    <a:pt x="91" y="1045"/>
                  </a:lnTo>
                  <a:lnTo>
                    <a:pt x="26" y="1058"/>
                  </a:lnTo>
                  <a:lnTo>
                    <a:pt x="0" y="1036"/>
                  </a:lnTo>
                  <a:lnTo>
                    <a:pt x="0" y="1003"/>
                  </a:lnTo>
                  <a:lnTo>
                    <a:pt x="35" y="966"/>
                  </a:lnTo>
                  <a:lnTo>
                    <a:pt x="91" y="907"/>
                  </a:lnTo>
                  <a:lnTo>
                    <a:pt x="191" y="756"/>
                  </a:lnTo>
                  <a:lnTo>
                    <a:pt x="235" y="623"/>
                  </a:lnTo>
                  <a:lnTo>
                    <a:pt x="248" y="495"/>
                  </a:lnTo>
                  <a:lnTo>
                    <a:pt x="244" y="426"/>
                  </a:lnTo>
                  <a:lnTo>
                    <a:pt x="209" y="303"/>
                  </a:lnTo>
                  <a:lnTo>
                    <a:pt x="118" y="170"/>
                  </a:lnTo>
                  <a:lnTo>
                    <a:pt x="52" y="102"/>
                  </a:lnTo>
                  <a:lnTo>
                    <a:pt x="74" y="129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29707" name="Freeform 11"/>
            <p:cNvSpPr>
              <a:spLocks/>
            </p:cNvSpPr>
            <p:nvPr/>
          </p:nvSpPr>
          <p:spPr bwMode="auto">
            <a:xfrm>
              <a:off x="337" y="1181"/>
              <a:ext cx="147" cy="307"/>
            </a:xfrm>
            <a:custGeom>
              <a:avLst/>
              <a:gdLst>
                <a:gd name="T0" fmla="*/ 344 w 588"/>
                <a:gd name="T1" fmla="*/ 215 h 1231"/>
                <a:gd name="T2" fmla="*/ 430 w 588"/>
                <a:gd name="T3" fmla="*/ 96 h 1231"/>
                <a:gd name="T4" fmla="*/ 509 w 588"/>
                <a:gd name="T5" fmla="*/ 0 h 1231"/>
                <a:gd name="T6" fmla="*/ 562 w 588"/>
                <a:gd name="T7" fmla="*/ 10 h 1231"/>
                <a:gd name="T8" fmla="*/ 588 w 588"/>
                <a:gd name="T9" fmla="*/ 50 h 1231"/>
                <a:gd name="T10" fmla="*/ 588 w 588"/>
                <a:gd name="T11" fmla="*/ 124 h 1231"/>
                <a:gd name="T12" fmla="*/ 539 w 588"/>
                <a:gd name="T13" fmla="*/ 165 h 1231"/>
                <a:gd name="T14" fmla="*/ 457 w 588"/>
                <a:gd name="T15" fmla="*/ 220 h 1231"/>
                <a:gd name="T16" fmla="*/ 392 w 588"/>
                <a:gd name="T17" fmla="*/ 288 h 1231"/>
                <a:gd name="T18" fmla="*/ 318 w 588"/>
                <a:gd name="T19" fmla="*/ 380 h 1231"/>
                <a:gd name="T20" fmla="*/ 288 w 588"/>
                <a:gd name="T21" fmla="*/ 449 h 1231"/>
                <a:gd name="T22" fmla="*/ 253 w 588"/>
                <a:gd name="T23" fmla="*/ 532 h 1231"/>
                <a:gd name="T24" fmla="*/ 235 w 588"/>
                <a:gd name="T25" fmla="*/ 641 h 1231"/>
                <a:gd name="T26" fmla="*/ 235 w 588"/>
                <a:gd name="T27" fmla="*/ 742 h 1231"/>
                <a:gd name="T28" fmla="*/ 253 w 588"/>
                <a:gd name="T29" fmla="*/ 865 h 1231"/>
                <a:gd name="T30" fmla="*/ 300 w 588"/>
                <a:gd name="T31" fmla="*/ 984 h 1231"/>
                <a:gd name="T32" fmla="*/ 339 w 588"/>
                <a:gd name="T33" fmla="*/ 1053 h 1231"/>
                <a:gd name="T34" fmla="*/ 365 w 588"/>
                <a:gd name="T35" fmla="*/ 1098 h 1231"/>
                <a:gd name="T36" fmla="*/ 365 w 588"/>
                <a:gd name="T37" fmla="*/ 1136 h 1231"/>
                <a:gd name="T38" fmla="*/ 339 w 588"/>
                <a:gd name="T39" fmla="*/ 1149 h 1231"/>
                <a:gd name="T40" fmla="*/ 279 w 588"/>
                <a:gd name="T41" fmla="*/ 1149 h 1231"/>
                <a:gd name="T42" fmla="*/ 182 w 588"/>
                <a:gd name="T43" fmla="*/ 1167 h 1231"/>
                <a:gd name="T44" fmla="*/ 108 w 588"/>
                <a:gd name="T45" fmla="*/ 1195 h 1231"/>
                <a:gd name="T46" fmla="*/ 65 w 588"/>
                <a:gd name="T47" fmla="*/ 1231 h 1231"/>
                <a:gd name="T48" fmla="*/ 26 w 588"/>
                <a:gd name="T49" fmla="*/ 1217 h 1231"/>
                <a:gd name="T50" fmla="*/ 0 w 588"/>
                <a:gd name="T51" fmla="*/ 1167 h 1231"/>
                <a:gd name="T52" fmla="*/ 3 w 588"/>
                <a:gd name="T53" fmla="*/ 1125 h 1231"/>
                <a:gd name="T54" fmla="*/ 77 w 588"/>
                <a:gd name="T55" fmla="*/ 1094 h 1231"/>
                <a:gd name="T56" fmla="*/ 195 w 588"/>
                <a:gd name="T57" fmla="*/ 1084 h 1231"/>
                <a:gd name="T58" fmla="*/ 304 w 588"/>
                <a:gd name="T59" fmla="*/ 1084 h 1231"/>
                <a:gd name="T60" fmla="*/ 261 w 588"/>
                <a:gd name="T61" fmla="*/ 1030 h 1231"/>
                <a:gd name="T62" fmla="*/ 239 w 588"/>
                <a:gd name="T63" fmla="*/ 962 h 1231"/>
                <a:gd name="T64" fmla="*/ 209 w 588"/>
                <a:gd name="T65" fmla="*/ 865 h 1231"/>
                <a:gd name="T66" fmla="*/ 174 w 588"/>
                <a:gd name="T67" fmla="*/ 765 h 1231"/>
                <a:gd name="T68" fmla="*/ 174 w 588"/>
                <a:gd name="T69" fmla="*/ 645 h 1231"/>
                <a:gd name="T70" fmla="*/ 182 w 588"/>
                <a:gd name="T71" fmla="*/ 532 h 1231"/>
                <a:gd name="T72" fmla="*/ 221 w 588"/>
                <a:gd name="T73" fmla="*/ 426 h 1231"/>
                <a:gd name="T74" fmla="*/ 291 w 588"/>
                <a:gd name="T75" fmla="*/ 288 h 1231"/>
                <a:gd name="T76" fmla="*/ 344 w 588"/>
                <a:gd name="T77" fmla="*/ 215 h 123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88" h="1231">
                  <a:moveTo>
                    <a:pt x="344" y="215"/>
                  </a:moveTo>
                  <a:lnTo>
                    <a:pt x="430" y="96"/>
                  </a:lnTo>
                  <a:lnTo>
                    <a:pt x="509" y="0"/>
                  </a:lnTo>
                  <a:lnTo>
                    <a:pt x="562" y="10"/>
                  </a:lnTo>
                  <a:lnTo>
                    <a:pt x="588" y="50"/>
                  </a:lnTo>
                  <a:lnTo>
                    <a:pt x="588" y="124"/>
                  </a:lnTo>
                  <a:lnTo>
                    <a:pt x="539" y="165"/>
                  </a:lnTo>
                  <a:lnTo>
                    <a:pt x="457" y="220"/>
                  </a:lnTo>
                  <a:lnTo>
                    <a:pt x="392" y="288"/>
                  </a:lnTo>
                  <a:lnTo>
                    <a:pt x="318" y="380"/>
                  </a:lnTo>
                  <a:lnTo>
                    <a:pt x="288" y="449"/>
                  </a:lnTo>
                  <a:lnTo>
                    <a:pt x="253" y="532"/>
                  </a:lnTo>
                  <a:lnTo>
                    <a:pt x="235" y="641"/>
                  </a:lnTo>
                  <a:lnTo>
                    <a:pt x="235" y="742"/>
                  </a:lnTo>
                  <a:lnTo>
                    <a:pt x="253" y="865"/>
                  </a:lnTo>
                  <a:lnTo>
                    <a:pt x="300" y="984"/>
                  </a:lnTo>
                  <a:lnTo>
                    <a:pt x="339" y="1053"/>
                  </a:lnTo>
                  <a:lnTo>
                    <a:pt x="365" y="1098"/>
                  </a:lnTo>
                  <a:lnTo>
                    <a:pt x="365" y="1136"/>
                  </a:lnTo>
                  <a:lnTo>
                    <a:pt x="339" y="1149"/>
                  </a:lnTo>
                  <a:lnTo>
                    <a:pt x="279" y="1149"/>
                  </a:lnTo>
                  <a:lnTo>
                    <a:pt x="182" y="1167"/>
                  </a:lnTo>
                  <a:lnTo>
                    <a:pt x="108" y="1195"/>
                  </a:lnTo>
                  <a:lnTo>
                    <a:pt x="65" y="1231"/>
                  </a:lnTo>
                  <a:lnTo>
                    <a:pt x="26" y="1217"/>
                  </a:lnTo>
                  <a:lnTo>
                    <a:pt x="0" y="1167"/>
                  </a:lnTo>
                  <a:lnTo>
                    <a:pt x="3" y="1125"/>
                  </a:lnTo>
                  <a:lnTo>
                    <a:pt x="77" y="1094"/>
                  </a:lnTo>
                  <a:lnTo>
                    <a:pt x="195" y="1084"/>
                  </a:lnTo>
                  <a:lnTo>
                    <a:pt x="304" y="1084"/>
                  </a:lnTo>
                  <a:lnTo>
                    <a:pt x="261" y="1030"/>
                  </a:lnTo>
                  <a:lnTo>
                    <a:pt x="239" y="962"/>
                  </a:lnTo>
                  <a:lnTo>
                    <a:pt x="209" y="865"/>
                  </a:lnTo>
                  <a:lnTo>
                    <a:pt x="174" y="765"/>
                  </a:lnTo>
                  <a:lnTo>
                    <a:pt x="174" y="645"/>
                  </a:lnTo>
                  <a:lnTo>
                    <a:pt x="182" y="532"/>
                  </a:lnTo>
                  <a:lnTo>
                    <a:pt x="221" y="426"/>
                  </a:lnTo>
                  <a:lnTo>
                    <a:pt x="291" y="288"/>
                  </a:lnTo>
                  <a:lnTo>
                    <a:pt x="344" y="215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29708" name="AutoShape 12"/>
          <p:cNvSpPr>
            <a:spLocks noChangeArrowheads="1"/>
          </p:cNvSpPr>
          <p:nvPr/>
        </p:nvSpPr>
        <p:spPr bwMode="auto">
          <a:xfrm>
            <a:off x="4876800" y="3657600"/>
            <a:ext cx="3733800" cy="1676400"/>
          </a:xfrm>
          <a:prstGeom prst="wedgeRoundRectCallout">
            <a:avLst>
              <a:gd name="adj1" fmla="val -58931"/>
              <a:gd name="adj2" fmla="val -378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Hint: How would you estimate </a:t>
            </a:r>
          </a:p>
          <a:p>
            <a:pPr algn="ctr"/>
            <a:r>
              <a:rPr lang="en-US" sz="2000" b="1"/>
              <a:t>each mode using numerical </a:t>
            </a:r>
          </a:p>
          <a:p>
            <a:pPr algn="ctr"/>
            <a:r>
              <a:rPr lang="en-US" sz="2000" b="1"/>
              <a:t>methods?</a:t>
            </a:r>
          </a:p>
        </p:txBody>
      </p:sp>
      <p:sp>
        <p:nvSpPr>
          <p:cNvPr id="29709" name="Text Box 13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2131737"/>
              </p:ext>
            </p:extLst>
          </p:nvPr>
        </p:nvGraphicFramePr>
        <p:xfrm>
          <a:off x="1736677" y="1032468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6565" name="Equation" r:id="rId3" imgW="2844800" imgH="508000" progId="Equation.3">
                  <p:embed/>
                </p:oleObj>
              </mc:Choice>
              <mc:Fallback>
                <p:oleObj name="Equation" r:id="rId3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36677" y="1032468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0724" name="Text Box 4"/>
          <p:cNvSpPr txBox="1">
            <a:spLocks noChangeArrowheads="1"/>
          </p:cNvSpPr>
          <p:nvPr/>
        </p:nvSpPr>
        <p:spPr bwMode="auto">
          <a:xfrm>
            <a:off x="493713" y="28956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Proportional: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Integral: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Derivative:</a:t>
            </a:r>
          </a:p>
        </p:txBody>
      </p:sp>
      <p:sp>
        <p:nvSpPr>
          <p:cNvPr id="30733" name="Text Box 13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sp>
        <p:nvSpPr>
          <p:cNvPr id="30734" name="Rectangle 14"/>
          <p:cNvSpPr>
            <a:spLocks noChangeArrowheads="1"/>
          </p:cNvSpPr>
          <p:nvPr/>
        </p:nvSpPr>
        <p:spPr bwMode="auto">
          <a:xfrm>
            <a:off x="457200" y="2819400"/>
            <a:ext cx="1981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0735" name="Line 15"/>
          <p:cNvSpPr>
            <a:spLocks noChangeShapeType="1"/>
          </p:cNvSpPr>
          <p:nvPr/>
        </p:nvSpPr>
        <p:spPr bwMode="auto">
          <a:xfrm>
            <a:off x="2438400" y="31242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0736" name="Object 16"/>
          <p:cNvGraphicFramePr>
            <a:graphicFrameLocks noChangeAspect="1"/>
          </p:cNvGraphicFramePr>
          <p:nvPr/>
        </p:nvGraphicFramePr>
        <p:xfrm>
          <a:off x="3352800" y="3200400"/>
          <a:ext cx="4438650" cy="1393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7" name="Equation" r:id="rId3" imgW="1409400" imgH="444240" progId="Equation.3">
                  <p:embed/>
                </p:oleObj>
              </mc:Choice>
              <mc:Fallback>
                <p:oleObj name="Equation" r:id="rId3" imgW="1409400" imgH="444240" progId="Equation.3">
                  <p:embed/>
                  <p:pic>
                    <p:nvPicPr>
                      <p:cNvPr id="0" name="Object 1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200400"/>
                        <a:ext cx="4438650" cy="1393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737" name="Object 17"/>
          <p:cNvGraphicFramePr>
            <a:graphicFrameLocks noChangeAspect="1"/>
          </p:cNvGraphicFramePr>
          <p:nvPr/>
        </p:nvGraphicFramePr>
        <p:xfrm>
          <a:off x="3733800" y="49530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8" name="Clip" r:id="rId5" imgW="1395360" imgH="3927240" progId="MS_ClipArt_Gallery.5">
                  <p:embed/>
                </p:oleObj>
              </mc:Choice>
              <mc:Fallback>
                <p:oleObj name="Clip" r:id="rId5" imgW="1395360" imgH="3927240" progId="MS_ClipArt_Gallery.5">
                  <p:embed/>
                  <p:pic>
                    <p:nvPicPr>
                      <p:cNvPr id="0" name="Object 1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3800" y="49530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38" name="AutoShape 18"/>
          <p:cNvSpPr>
            <a:spLocks noChangeArrowheads="1"/>
          </p:cNvSpPr>
          <p:nvPr/>
        </p:nvSpPr>
        <p:spPr bwMode="auto">
          <a:xfrm>
            <a:off x="4876800" y="4953000"/>
            <a:ext cx="3276600" cy="838200"/>
          </a:xfrm>
          <a:prstGeom prst="wedgeRoundRectCallout">
            <a:avLst>
              <a:gd name="adj1" fmla="val -67829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Calculated every time the</a:t>
            </a:r>
          </a:p>
          <a:p>
            <a:pPr algn="ctr"/>
            <a:r>
              <a:rPr lang="en-US" sz="2000" b="1"/>
              <a:t>controller is executed.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9522894"/>
              </p:ext>
            </p:extLst>
          </p:nvPr>
        </p:nvGraphicFramePr>
        <p:xfrm>
          <a:off x="1659459" y="1066800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7599" name="Equation" r:id="rId7" imgW="2844800" imgH="508000" progId="Equation.3">
                  <p:embed/>
                </p:oleObj>
              </mc:Choice>
              <mc:Fallback>
                <p:oleObj name="Equation" r:id="rId7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459" y="1066800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1748" name="Text Box 4"/>
          <p:cNvSpPr txBox="1">
            <a:spLocks noChangeArrowheads="1"/>
          </p:cNvSpPr>
          <p:nvPr/>
        </p:nvSpPr>
        <p:spPr bwMode="auto">
          <a:xfrm>
            <a:off x="493713" y="28956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Proportional: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Integral: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Derivative:</a:t>
            </a:r>
          </a:p>
        </p:txBody>
      </p:sp>
      <p:sp>
        <p:nvSpPr>
          <p:cNvPr id="31749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sp>
        <p:nvSpPr>
          <p:cNvPr id="31750" name="Rectangle 6"/>
          <p:cNvSpPr>
            <a:spLocks noChangeArrowheads="1"/>
          </p:cNvSpPr>
          <p:nvPr/>
        </p:nvSpPr>
        <p:spPr bwMode="auto">
          <a:xfrm>
            <a:off x="395288" y="4502150"/>
            <a:ext cx="1981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1751" name="Line 7"/>
          <p:cNvSpPr>
            <a:spLocks noChangeShapeType="1"/>
          </p:cNvSpPr>
          <p:nvPr/>
        </p:nvSpPr>
        <p:spPr bwMode="auto">
          <a:xfrm>
            <a:off x="2376488" y="480695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1753" name="Object 9"/>
          <p:cNvGraphicFramePr>
            <a:graphicFrameLocks noChangeAspect="1"/>
          </p:cNvGraphicFramePr>
          <p:nvPr/>
        </p:nvGraphicFramePr>
        <p:xfrm>
          <a:off x="3429000" y="49530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5" name="Clip" r:id="rId3" imgW="1395360" imgH="3927240" progId="MS_ClipArt_Gallery.5">
                  <p:embed/>
                </p:oleObj>
              </mc:Choice>
              <mc:Fallback>
                <p:oleObj name="Clip" r:id="rId3" imgW="1395360" imgH="3927240" progId="MS_ClipArt_Gallery.5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29000" y="49530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1754" name="AutoShape 10"/>
          <p:cNvSpPr>
            <a:spLocks noChangeArrowheads="1"/>
          </p:cNvSpPr>
          <p:nvPr/>
        </p:nvSpPr>
        <p:spPr bwMode="auto">
          <a:xfrm>
            <a:off x="4572000" y="4953000"/>
            <a:ext cx="3733800" cy="1524000"/>
          </a:xfrm>
          <a:prstGeom prst="wedgeRoundRectCallout">
            <a:avLst>
              <a:gd name="adj1" fmla="val -65648"/>
              <a:gd name="adj2" fmla="val -30519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2250"/>
            <a:r>
              <a:rPr lang="en-US" sz="2000" b="1"/>
              <a:t>Calculated every time the</a:t>
            </a:r>
          </a:p>
          <a:p>
            <a:pPr marL="222250" indent="-222250"/>
            <a:r>
              <a:rPr lang="en-US" sz="2000" b="1"/>
              <a:t>controller is executed.</a:t>
            </a:r>
          </a:p>
          <a:p>
            <a:pPr marL="222250" indent="-222250">
              <a:buFontTx/>
              <a:buChar char="•"/>
            </a:pPr>
            <a:r>
              <a:rPr lang="en-US" sz="2000" b="1">
                <a:sym typeface="Symbol" pitchFamily="18" charset="2"/>
              </a:rPr>
              <a:t>t = constant</a:t>
            </a:r>
          </a:p>
          <a:p>
            <a:pPr marL="222250" indent="-222250">
              <a:buFontTx/>
              <a:buChar char="•"/>
            </a:pPr>
            <a:r>
              <a:rPr lang="en-US" sz="2000" b="1">
                <a:sym typeface="Symbol" pitchFamily="18" charset="2"/>
              </a:rPr>
              <a:t>How many elements in sum?</a:t>
            </a:r>
            <a:endParaRPr lang="en-US" sz="2000" b="1"/>
          </a:p>
        </p:txBody>
      </p:sp>
      <p:graphicFrame>
        <p:nvGraphicFramePr>
          <p:cNvPr id="31755" name="Object 11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6" name="Equation" r:id="rId5" imgW="114120" imgH="203040" progId="Equation.3">
                  <p:embed/>
                </p:oleObj>
              </mc:Choice>
              <mc:Fallback>
                <p:oleObj name="Equation" r:id="rId5" imgW="114120" imgH="20304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756" name="Object 12"/>
          <p:cNvGraphicFramePr>
            <a:graphicFrameLocks noChangeAspect="1"/>
          </p:cNvGraphicFramePr>
          <p:nvPr/>
        </p:nvGraphicFramePr>
        <p:xfrm>
          <a:off x="3352800" y="3043238"/>
          <a:ext cx="4759325" cy="1831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7" name="Equation" r:id="rId7" imgW="1612800" imgH="622080" progId="Equation.3">
                  <p:embed/>
                </p:oleObj>
              </mc:Choice>
              <mc:Fallback>
                <p:oleObj name="Equation" r:id="rId7" imgW="1612800" imgH="622080" progId="Equation.3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3043238"/>
                        <a:ext cx="4759325" cy="18319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7242879"/>
              </p:ext>
            </p:extLst>
          </p:nvPr>
        </p:nvGraphicFramePr>
        <p:xfrm>
          <a:off x="1620791" y="1074429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8628" name="Equation" r:id="rId9" imgW="2844800" imgH="508000" progId="Equation.3">
                  <p:embed/>
                </p:oleObj>
              </mc:Choice>
              <mc:Fallback>
                <p:oleObj name="Equation" r:id="rId9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0791" y="1074429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1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2772" name="Text Box 4"/>
          <p:cNvSpPr txBox="1">
            <a:spLocks noChangeArrowheads="1"/>
          </p:cNvSpPr>
          <p:nvPr/>
        </p:nvSpPr>
        <p:spPr bwMode="auto">
          <a:xfrm>
            <a:off x="493713" y="28956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Proportional: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Integral: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Derivative:</a:t>
            </a:r>
          </a:p>
        </p:txBody>
      </p:sp>
      <p:sp>
        <p:nvSpPr>
          <p:cNvPr id="32773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sp>
        <p:nvSpPr>
          <p:cNvPr id="32774" name="Rectangle 6"/>
          <p:cNvSpPr>
            <a:spLocks noChangeArrowheads="1"/>
          </p:cNvSpPr>
          <p:nvPr/>
        </p:nvSpPr>
        <p:spPr bwMode="auto">
          <a:xfrm>
            <a:off x="395288" y="4502150"/>
            <a:ext cx="1981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2775" name="Line 7"/>
          <p:cNvSpPr>
            <a:spLocks noChangeShapeType="1"/>
          </p:cNvSpPr>
          <p:nvPr/>
        </p:nvSpPr>
        <p:spPr bwMode="auto">
          <a:xfrm>
            <a:off x="2376488" y="480695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2778" name="Object 10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49" name="Equation" r:id="rId3" imgW="114120" imgH="203040" progId="Equation.3">
                  <p:embed/>
                </p:oleObj>
              </mc:Choice>
              <mc:Fallback>
                <p:oleObj name="Equation" r:id="rId3" imgW="114120" imgH="203040" progId="Equation.3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79" name="Object 11"/>
          <p:cNvGraphicFramePr>
            <a:graphicFrameLocks noChangeAspect="1"/>
          </p:cNvGraphicFramePr>
          <p:nvPr/>
        </p:nvGraphicFramePr>
        <p:xfrm>
          <a:off x="3276600" y="3200400"/>
          <a:ext cx="5187950" cy="2360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0" name="Equation" r:id="rId5" imgW="1841400" imgH="838080" progId="Equation.3">
                  <p:embed/>
                </p:oleObj>
              </mc:Choice>
              <mc:Fallback>
                <p:oleObj name="Equation" r:id="rId5" imgW="1841400" imgH="838080" progId="Equation.3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6600" y="3200400"/>
                        <a:ext cx="5187950" cy="2360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780" name="Object 12"/>
          <p:cNvGraphicFramePr>
            <a:graphicFrameLocks noChangeAspect="1"/>
          </p:cNvGraphicFramePr>
          <p:nvPr/>
        </p:nvGraphicFramePr>
        <p:xfrm>
          <a:off x="3352800" y="54102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1" name="Clip" r:id="rId7" imgW="1395360" imgH="3927240" progId="MS_ClipArt_Gallery.5">
                  <p:embed/>
                </p:oleObj>
              </mc:Choice>
              <mc:Fallback>
                <p:oleObj name="Clip" r:id="rId7" imgW="1395360" imgH="3927240" progId="MS_ClipArt_Gallery.5">
                  <p:embed/>
                  <p:pic>
                    <p:nvPicPr>
                      <p:cNvPr id="0" name="Object 1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52800" y="54102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2781" name="AutoShape 13"/>
          <p:cNvSpPr>
            <a:spLocks noChangeArrowheads="1"/>
          </p:cNvSpPr>
          <p:nvPr/>
        </p:nvSpPr>
        <p:spPr bwMode="auto">
          <a:xfrm>
            <a:off x="4114800" y="5867400"/>
            <a:ext cx="3886200" cy="609600"/>
          </a:xfrm>
          <a:prstGeom prst="wedgeRoundRectCallout">
            <a:avLst>
              <a:gd name="adj1" fmla="val -55227"/>
              <a:gd name="adj2" fmla="val -88801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2250" indent="-222250"/>
            <a:r>
              <a:rPr lang="en-US" sz="2000" b="1">
                <a:sym typeface="Symbol" pitchFamily="18" charset="2"/>
              </a:rPr>
              <a:t>Efficient calculation in realtime!</a:t>
            </a:r>
            <a:endParaRPr lang="en-US" sz="2000" b="1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6567071"/>
              </p:ext>
            </p:extLst>
          </p:nvPr>
        </p:nvGraphicFramePr>
        <p:xfrm>
          <a:off x="1683544" y="979441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9652" name="Equation" r:id="rId9" imgW="2844800" imgH="508000" progId="Equation.3">
                  <p:embed/>
                </p:oleObj>
              </mc:Choice>
              <mc:Fallback>
                <p:oleObj name="Equation" r:id="rId9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3544" y="979441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5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3796" name="Text Box 4"/>
          <p:cNvSpPr txBox="1">
            <a:spLocks noChangeArrowheads="1"/>
          </p:cNvSpPr>
          <p:nvPr/>
        </p:nvSpPr>
        <p:spPr bwMode="auto">
          <a:xfrm>
            <a:off x="493713" y="2895600"/>
            <a:ext cx="22860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Proportional: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Integral:</a:t>
            </a:r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Derivative:</a:t>
            </a:r>
          </a:p>
        </p:txBody>
      </p:sp>
      <p:sp>
        <p:nvSpPr>
          <p:cNvPr id="33797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sp>
        <p:nvSpPr>
          <p:cNvPr id="33798" name="Rectangle 6"/>
          <p:cNvSpPr>
            <a:spLocks noChangeArrowheads="1"/>
          </p:cNvSpPr>
          <p:nvPr/>
        </p:nvSpPr>
        <p:spPr bwMode="auto">
          <a:xfrm>
            <a:off x="401638" y="6076950"/>
            <a:ext cx="1981200" cy="609600"/>
          </a:xfrm>
          <a:prstGeom prst="rect">
            <a:avLst/>
          </a:prstGeom>
          <a:noFill/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3799" name="Line 7"/>
          <p:cNvSpPr>
            <a:spLocks noChangeShapeType="1"/>
          </p:cNvSpPr>
          <p:nvPr/>
        </p:nvSpPr>
        <p:spPr bwMode="auto">
          <a:xfrm>
            <a:off x="2397125" y="6388100"/>
            <a:ext cx="381000" cy="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33800" name="Object 8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3" name="Equation" r:id="rId3" imgW="114120" imgH="203040" progId="Equation.3">
                  <p:embed/>
                </p:oleObj>
              </mc:Choice>
              <mc:Fallback>
                <p:oleObj name="Equation" r:id="rId3" imgW="1141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1" name="Object 9"/>
          <p:cNvGraphicFramePr>
            <a:graphicFrameLocks noChangeAspect="1"/>
          </p:cNvGraphicFramePr>
          <p:nvPr/>
        </p:nvGraphicFramePr>
        <p:xfrm>
          <a:off x="2514600" y="4114800"/>
          <a:ext cx="6238875" cy="1033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4" name="Equation" r:id="rId5" imgW="2222280" imgH="368280" progId="Equation.3">
                  <p:embed/>
                </p:oleObj>
              </mc:Choice>
              <mc:Fallback>
                <p:oleObj name="Equation" r:id="rId5" imgW="2222280" imgH="368280" progId="Equation.3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4600" y="4114800"/>
                        <a:ext cx="6238875" cy="1033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802" name="Object 10"/>
          <p:cNvGraphicFramePr>
            <a:graphicFrameLocks noChangeAspect="1"/>
          </p:cNvGraphicFramePr>
          <p:nvPr/>
        </p:nvGraphicFramePr>
        <p:xfrm>
          <a:off x="3886200" y="52578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5" name="Clip" r:id="rId7" imgW="1395360" imgH="3927240" progId="MS_ClipArt_Gallery.5">
                  <p:embed/>
                </p:oleObj>
              </mc:Choice>
              <mc:Fallback>
                <p:oleObj name="Clip" r:id="rId7" imgW="1395360" imgH="3927240" progId="MS_ClipArt_Gallery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6200" y="52578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3803" name="AutoShape 11"/>
          <p:cNvSpPr>
            <a:spLocks noChangeArrowheads="1"/>
          </p:cNvSpPr>
          <p:nvPr/>
        </p:nvSpPr>
        <p:spPr bwMode="auto">
          <a:xfrm>
            <a:off x="5029200" y="5257800"/>
            <a:ext cx="3276600" cy="838200"/>
          </a:xfrm>
          <a:prstGeom prst="wedgeRoundRectCallout">
            <a:avLst>
              <a:gd name="adj1" fmla="val -67829"/>
              <a:gd name="adj2" fmla="val -1458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Calculated every time the</a:t>
            </a:r>
          </a:p>
          <a:p>
            <a:pPr algn="ctr"/>
            <a:r>
              <a:rPr lang="en-US" sz="2000" b="1"/>
              <a:t>controller is executed.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9434366"/>
              </p:ext>
            </p:extLst>
          </p:nvPr>
        </p:nvGraphicFramePr>
        <p:xfrm>
          <a:off x="1629889" y="1066800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0676" name="Equation" r:id="rId9" imgW="2844800" imgH="508000" progId="Equation.3">
                  <p:embed/>
                </p:oleObj>
              </mc:Choice>
              <mc:Fallback>
                <p:oleObj name="Equation" r:id="rId9" imgW="2844800" imgH="50800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29889" y="1066800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3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5845" name="Text Box 5"/>
          <p:cNvSpPr txBox="1">
            <a:spLocks noChangeArrowheads="1"/>
          </p:cNvSpPr>
          <p:nvPr/>
        </p:nvSpPr>
        <p:spPr bwMode="auto">
          <a:xfrm>
            <a:off x="838200" y="2209800"/>
            <a:ext cx="7696200" cy="4667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We have a sample of values;  CV</a:t>
            </a:r>
            <a:r>
              <a:rPr lang="en-US" b="1" baseline="-25000"/>
              <a:t>1</a:t>
            </a:r>
            <a:r>
              <a:rPr lang="en-US" b="1"/>
              <a:t>, CV</a:t>
            </a:r>
            <a:r>
              <a:rPr lang="en-US" b="1" baseline="-25000"/>
              <a:t>2</a:t>
            </a:r>
            <a:r>
              <a:rPr lang="en-US" b="1"/>
              <a:t>, …., CV</a:t>
            </a:r>
            <a:r>
              <a:rPr lang="en-US" b="1" baseline="-25000"/>
              <a:t>N</a:t>
            </a:r>
            <a:endParaRPr lang="en-US"/>
          </a:p>
        </p:txBody>
      </p:sp>
      <p:graphicFrame>
        <p:nvGraphicFramePr>
          <p:cNvPr id="35848" name="Object 8"/>
          <p:cNvGraphicFramePr>
            <a:graphicFrameLocks noChangeAspect="1"/>
          </p:cNvGraphicFramePr>
          <p:nvPr/>
        </p:nvGraphicFramePr>
        <p:xfrm>
          <a:off x="4514850" y="3327400"/>
          <a:ext cx="112713" cy="2016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4" name="Equation" r:id="rId3" imgW="114120" imgH="203040" progId="Equation.3">
                  <p:embed/>
                </p:oleObj>
              </mc:Choice>
              <mc:Fallback>
                <p:oleObj name="Equation" r:id="rId3" imgW="114120" imgH="203040" progId="Equation.3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14850" y="3327400"/>
                        <a:ext cx="112713" cy="2016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850" name="Object 10"/>
          <p:cNvGraphicFramePr>
            <a:graphicFrameLocks noChangeAspect="1"/>
          </p:cNvGraphicFramePr>
          <p:nvPr/>
        </p:nvGraphicFramePr>
        <p:xfrm>
          <a:off x="2743200" y="41910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5" name="Clip" r:id="rId5" imgW="1395360" imgH="3927240" progId="MS_ClipArt_Gallery.5">
                  <p:embed/>
                </p:oleObj>
              </mc:Choice>
              <mc:Fallback>
                <p:oleObj name="Clip" r:id="rId5" imgW="1395360" imgH="3927240" progId="MS_ClipArt_Gallery.5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43200" y="41910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1" name="AutoShape 11"/>
          <p:cNvSpPr>
            <a:spLocks noChangeArrowheads="1"/>
          </p:cNvSpPr>
          <p:nvPr/>
        </p:nvSpPr>
        <p:spPr bwMode="auto">
          <a:xfrm>
            <a:off x="3810000" y="4343400"/>
            <a:ext cx="3810000" cy="1066800"/>
          </a:xfrm>
          <a:prstGeom prst="wedgeRoundRectCallout">
            <a:avLst>
              <a:gd name="adj1" fmla="val -65333"/>
              <a:gd name="adj2" fmla="val -3363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Calculated only when </a:t>
            </a:r>
          </a:p>
          <a:p>
            <a:pPr algn="ctr"/>
            <a:r>
              <a:rPr lang="en-US" sz="2000" b="1"/>
              <a:t>the controller is turned on, N=1. </a:t>
            </a:r>
          </a:p>
          <a:p>
            <a:pPr algn="ctr"/>
            <a:r>
              <a:rPr lang="en-US" sz="2000" b="1">
                <a:solidFill>
                  <a:srgbClr val="FF0000"/>
                </a:solidFill>
              </a:rPr>
              <a:t>Thereafter, I is constant</a:t>
            </a:r>
          </a:p>
        </p:txBody>
      </p:sp>
      <p:sp>
        <p:nvSpPr>
          <p:cNvPr id="35853" name="Freeform 13"/>
          <p:cNvSpPr>
            <a:spLocks/>
          </p:cNvSpPr>
          <p:nvPr/>
        </p:nvSpPr>
        <p:spPr bwMode="auto">
          <a:xfrm>
            <a:off x="1844675" y="1952767"/>
            <a:ext cx="5546725" cy="1230171"/>
          </a:xfrm>
          <a:custGeom>
            <a:avLst/>
            <a:gdLst>
              <a:gd name="T0" fmla="*/ 4070 w 4070"/>
              <a:gd name="T1" fmla="*/ 0 h 757"/>
              <a:gd name="T2" fmla="*/ 0 w 4070"/>
              <a:gd name="T3" fmla="*/ 757 h 757"/>
            </a:gdLst>
            <a:ahLst/>
            <a:cxnLst>
              <a:cxn ang="0">
                <a:pos x="T0" y="T1"/>
              </a:cxn>
              <a:cxn ang="0">
                <a:pos x="T2" y="T3"/>
              </a:cxn>
            </a:cxnLst>
            <a:rect l="0" t="0" r="r" b="b"/>
            <a:pathLst>
              <a:path w="4070" h="757">
                <a:moveTo>
                  <a:pt x="4070" y="0"/>
                </a:moveTo>
                <a:lnTo>
                  <a:pt x="0" y="757"/>
                </a:lnTo>
              </a:path>
            </a:pathLst>
          </a:custGeom>
          <a:noFill/>
          <a:ln w="9525">
            <a:solidFill>
              <a:srgbClr val="FF0000"/>
            </a:solidFill>
            <a:round/>
            <a:headEnd type="none" w="med" len="med"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5" name="Text Box 15"/>
          <p:cNvSpPr txBox="1">
            <a:spLocks noChangeArrowheads="1"/>
          </p:cNvSpPr>
          <p:nvPr/>
        </p:nvSpPr>
        <p:spPr bwMode="auto">
          <a:xfrm>
            <a:off x="664191" y="5638800"/>
            <a:ext cx="7870209" cy="830997"/>
          </a:xfrm>
          <a:prstGeom prst="rect">
            <a:avLst/>
          </a:prstGeom>
          <a:noFill/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 err="1" smtClean="0">
                <a:solidFill>
                  <a:schemeClr val="accent2"/>
                </a:solidFill>
              </a:rPr>
              <a:t>Bumpless</a:t>
            </a:r>
            <a:r>
              <a:rPr lang="en-US" b="1" dirty="0" smtClean="0">
                <a:solidFill>
                  <a:schemeClr val="accent2"/>
                </a:solidFill>
              </a:rPr>
              <a:t> </a:t>
            </a:r>
            <a:r>
              <a:rPr lang="en-US" b="1" dirty="0" err="1">
                <a:solidFill>
                  <a:schemeClr val="accent2"/>
                </a:solidFill>
              </a:rPr>
              <a:t>transfer</a:t>
            </a:r>
            <a:r>
              <a:rPr lang="en-US" b="1" dirty="0" err="1"/>
              <a:t>:No</a:t>
            </a:r>
            <a:r>
              <a:rPr lang="en-US" b="1" dirty="0"/>
              <a:t> change to the MV when controller is first executed</a:t>
            </a:r>
          </a:p>
        </p:txBody>
      </p:sp>
      <p:sp>
        <p:nvSpPr>
          <p:cNvPr id="35856" name="Oval 16"/>
          <p:cNvSpPr>
            <a:spLocks noChangeArrowheads="1"/>
          </p:cNvSpPr>
          <p:nvPr/>
        </p:nvSpPr>
        <p:spPr bwMode="auto">
          <a:xfrm>
            <a:off x="1431925" y="3186113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35857" name="Text Box 17"/>
          <p:cNvSpPr txBox="1">
            <a:spLocks noChangeArrowheads="1"/>
          </p:cNvSpPr>
          <p:nvPr/>
        </p:nvSpPr>
        <p:spPr bwMode="auto">
          <a:xfrm>
            <a:off x="304800" y="4114800"/>
            <a:ext cx="1600200" cy="83502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“I” is sometimes called the bias.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13955"/>
              </p:ext>
            </p:extLst>
          </p:nvPr>
        </p:nvGraphicFramePr>
        <p:xfrm>
          <a:off x="1802002" y="1035334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696" name="Equation" r:id="rId7" imgW="2844720" imgH="507960" progId="Equation.3">
                  <p:embed/>
                </p:oleObj>
              </mc:Choice>
              <mc:Fallback>
                <p:oleObj name="Equation" r:id="rId7" imgW="2844720" imgH="507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2002" y="1035334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p:sp>
        <p:nvSpPr>
          <p:cNvPr id="35852" name="Oval 12"/>
          <p:cNvSpPr>
            <a:spLocks noChangeArrowheads="1"/>
          </p:cNvSpPr>
          <p:nvPr/>
        </p:nvSpPr>
        <p:spPr bwMode="auto">
          <a:xfrm>
            <a:off x="7239000" y="1190767"/>
            <a:ext cx="762000" cy="7620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64191" y="3154434"/>
                <a:ext cx="6934200" cy="79367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𝑡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−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0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64191" y="3154434"/>
                <a:ext cx="6934200" cy="793679"/>
              </a:xfrm>
              <a:prstGeom prst="rect">
                <a:avLst/>
              </a:prstGeom>
              <a:blipFill rotWithShape="1">
                <a:blip r:embed="rId9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graphicFrame>
        <p:nvGraphicFramePr>
          <p:cNvPr id="36870" name="Object 6"/>
          <p:cNvGraphicFramePr>
            <a:graphicFrameLocks noChangeAspect="1"/>
          </p:cNvGraphicFramePr>
          <p:nvPr/>
        </p:nvGraphicFramePr>
        <p:xfrm>
          <a:off x="2667000" y="5410200"/>
          <a:ext cx="488950" cy="12017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0" name="Clip" r:id="rId3" imgW="1395360" imgH="3927240" progId="MS_ClipArt_Gallery.5">
                  <p:embed/>
                </p:oleObj>
              </mc:Choice>
              <mc:Fallback>
                <p:oleObj name="Clip" r:id="rId3" imgW="1395360" imgH="392724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67000" y="5410200"/>
                        <a:ext cx="488950" cy="120173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AutoShape 7"/>
          <p:cNvSpPr>
            <a:spLocks noChangeArrowheads="1"/>
          </p:cNvSpPr>
          <p:nvPr/>
        </p:nvSpPr>
        <p:spPr bwMode="auto">
          <a:xfrm>
            <a:off x="3733800" y="5562600"/>
            <a:ext cx="3810000" cy="838200"/>
          </a:xfrm>
          <a:prstGeom prst="wedgeRoundRectCallout">
            <a:avLst>
              <a:gd name="adj1" fmla="val -65333"/>
              <a:gd name="adj2" fmla="val -29167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Put all modes together.</a:t>
            </a:r>
          </a:p>
        </p:txBody>
      </p:sp>
      <p:sp>
        <p:nvSpPr>
          <p:cNvPr id="36877" name="Text Box 13"/>
          <p:cNvSpPr txBox="1">
            <a:spLocks noChangeArrowheads="1"/>
          </p:cNvSpPr>
          <p:nvPr/>
        </p:nvSpPr>
        <p:spPr bwMode="auto">
          <a:xfrm>
            <a:off x="762000" y="26670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Digital PID, positional form</a:t>
            </a:r>
            <a:r>
              <a:rPr lang="en-US" b="1"/>
              <a:t> calculates the output to the final element</a:t>
            </a:r>
            <a:endParaRPr lang="en-US"/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28913955"/>
              </p:ext>
            </p:extLst>
          </p:nvPr>
        </p:nvGraphicFramePr>
        <p:xfrm>
          <a:off x="1801813" y="1035050"/>
          <a:ext cx="5853112" cy="1041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91" name="Equation" r:id="rId5" imgW="2844720" imgH="507960" progId="Equation.3">
                  <p:embed/>
                </p:oleObj>
              </mc:Choice>
              <mc:Fallback>
                <p:oleObj name="Equation" r:id="rId5" imgW="2844720" imgH="507960" progId="Equation.3">
                  <p:embed/>
                  <p:pic>
                    <p:nvPicPr>
                      <p:cNvPr id="0" name="Object 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1813" y="1035050"/>
                        <a:ext cx="5853112" cy="1041400"/>
                      </a:xfrm>
                      <a:prstGeom prst="rect">
                        <a:avLst/>
                      </a:prstGeom>
                      <a:solidFill>
                        <a:srgbClr val="C2FFF0"/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</p:spPr>
                  </p:pic>
                </p:oleObj>
              </mc:Fallback>
            </mc:AlternateContent>
          </a:graphicData>
        </a:graphic>
      </p:graphicFrame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/>
              <p:cNvSpPr txBox="1"/>
              <p:nvPr/>
            </p:nvSpPr>
            <p:spPr>
              <a:xfrm>
                <a:off x="685800" y="3962400"/>
                <a:ext cx="7620000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3" name="TextBox 2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3962400"/>
                <a:ext cx="7620000" cy="1282787"/>
              </a:xfrm>
              <a:prstGeom prst="rect">
                <a:avLst/>
              </a:prstGeom>
              <a:blipFill rotWithShape="1"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ChangeAspect="1"/>
          </p:cNvGraphicFramePr>
          <p:nvPr/>
        </p:nvGraphicFramePr>
        <p:xfrm>
          <a:off x="762000" y="2057400"/>
          <a:ext cx="1352550" cy="1828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2057400"/>
                        <a:ext cx="1352550" cy="18288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3" name="AutoShape 3"/>
          <p:cNvSpPr>
            <a:spLocks noChangeArrowheads="1"/>
          </p:cNvSpPr>
          <p:nvPr/>
        </p:nvSpPr>
        <p:spPr bwMode="auto">
          <a:xfrm>
            <a:off x="2590800" y="1600200"/>
            <a:ext cx="5867400" cy="685800"/>
          </a:xfrm>
          <a:prstGeom prst="wedgeRoundRectCallout">
            <a:avLst>
              <a:gd name="adj1" fmla="val -66208"/>
              <a:gd name="adj2" fmla="val 34028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Outline of the lesson.</a:t>
            </a:r>
          </a:p>
        </p:txBody>
      </p:sp>
      <p:sp>
        <p:nvSpPr>
          <p:cNvPr id="10244" name="Text Box 4"/>
          <p:cNvSpPr txBox="1">
            <a:spLocks noChangeArrowheads="1"/>
          </p:cNvSpPr>
          <p:nvPr/>
        </p:nvSpPr>
        <p:spPr bwMode="auto">
          <a:xfrm>
            <a:off x="2514600" y="2819400"/>
            <a:ext cx="5791200" cy="24749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04813" indent="-4048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191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Brief history of control equipment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Sampling the measurement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Digital PID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Effect of digital execution period on tuning and performance</a:t>
            </a:r>
          </a:p>
        </p:txBody>
      </p:sp>
      <p:sp>
        <p:nvSpPr>
          <p:cNvPr id="10245" name="Text Box 5"/>
          <p:cNvSpPr txBox="1">
            <a:spLocks noChangeArrowheads="1"/>
          </p:cNvSpPr>
          <p:nvPr/>
        </p:nvSpPr>
        <p:spPr bwMode="auto">
          <a:xfrm>
            <a:off x="685800" y="533400"/>
            <a:ext cx="7848600" cy="588963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4820" name="Text Box 4"/>
          <p:cNvSpPr txBox="1">
            <a:spLocks noChangeArrowheads="1"/>
          </p:cNvSpPr>
          <p:nvPr/>
        </p:nvSpPr>
        <p:spPr bwMode="auto">
          <a:xfrm>
            <a:off x="533400" y="3352800"/>
            <a:ext cx="82296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Digital PID, Velocity form</a:t>
            </a:r>
            <a:r>
              <a:rPr lang="en-US" b="1"/>
              <a:t> - Alternatively, we can calculate the </a:t>
            </a:r>
            <a:r>
              <a:rPr lang="en-US" b="1" u="sng"/>
              <a:t>change</a:t>
            </a:r>
            <a:r>
              <a:rPr lang="en-US" b="1"/>
              <a:t> in the signal at every execution.  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/>
              <p:cNvSpPr txBox="1"/>
              <p:nvPr/>
            </p:nvSpPr>
            <p:spPr>
              <a:xfrm>
                <a:off x="800100" y="1447800"/>
                <a:ext cx="7620000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8" name="TextBox 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1447800"/>
                <a:ext cx="7620000" cy="12827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/>
              <p:cNvSpPr txBox="1"/>
              <p:nvPr/>
            </p:nvSpPr>
            <p:spPr>
              <a:xfrm>
                <a:off x="209550" y="4724400"/>
                <a:ext cx="8686800" cy="91422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−2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+ 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−2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9" name="TextBox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09550" y="4724400"/>
                <a:ext cx="8686800" cy="914225"/>
              </a:xfrm>
              <a:prstGeom prst="rect">
                <a:avLst/>
              </a:prstGeom>
              <a:blipFill rotWithShape="1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/>
              <p:cNvSpPr txBox="1"/>
              <p:nvPr/>
            </p:nvSpPr>
            <p:spPr>
              <a:xfrm>
                <a:off x="800100" y="5867400"/>
                <a:ext cx="75057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  <m:r>
                            <a:rPr lang="en-US" b="0" i="1" smtClean="0">
                              <a:latin typeface="Cambria Math"/>
                            </a:rPr>
                            <m:t>−1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  <a:ea typeface="Cambria Math"/>
                        </a:rPr>
                        <m:t>∆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  <a:ea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  <a:ea typeface="Cambria Math"/>
                            </a:rPr>
                            <m:t>𝑁</m:t>
                          </m:r>
                        </m:sub>
                      </m:sSub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2" name="TextBox 1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00100" y="5867400"/>
                <a:ext cx="7505700" cy="461665"/>
              </a:xfrm>
              <a:prstGeom prst="rect">
                <a:avLst/>
              </a:prstGeom>
              <a:blipFill rotWithShape="1"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39987" name="Text Box 51"/>
          <p:cNvSpPr txBox="1">
            <a:spLocks noChangeArrowheads="1"/>
          </p:cNvSpPr>
          <p:nvPr/>
        </p:nvSpPr>
        <p:spPr bwMode="auto">
          <a:xfrm>
            <a:off x="685800" y="1143000"/>
            <a:ext cx="76962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What is the effect of digital execution of the PID controller on tuning and performance?</a:t>
            </a:r>
          </a:p>
        </p:txBody>
      </p:sp>
      <p:grpSp>
        <p:nvGrpSpPr>
          <p:cNvPr id="39988" name="Group 52"/>
          <p:cNvGrpSpPr>
            <a:grpSpLocks/>
          </p:cNvGrpSpPr>
          <p:nvPr/>
        </p:nvGrpSpPr>
        <p:grpSpPr bwMode="auto">
          <a:xfrm>
            <a:off x="7620000" y="4038600"/>
            <a:ext cx="409575" cy="917575"/>
            <a:chOff x="2064" y="1901"/>
            <a:chExt cx="389" cy="979"/>
          </a:xfrm>
        </p:grpSpPr>
        <p:sp>
          <p:nvSpPr>
            <p:cNvPr id="39989" name="Freeform 53"/>
            <p:cNvSpPr>
              <a:spLocks/>
            </p:cNvSpPr>
            <p:nvPr/>
          </p:nvSpPr>
          <p:spPr bwMode="auto">
            <a:xfrm>
              <a:off x="2163" y="1940"/>
              <a:ext cx="228" cy="223"/>
            </a:xfrm>
            <a:custGeom>
              <a:avLst/>
              <a:gdLst>
                <a:gd name="T0" fmla="*/ 208 w 685"/>
                <a:gd name="T1" fmla="*/ 283 h 671"/>
                <a:gd name="T2" fmla="*/ 268 w 685"/>
                <a:gd name="T3" fmla="*/ 193 h 671"/>
                <a:gd name="T4" fmla="*/ 335 w 685"/>
                <a:gd name="T5" fmla="*/ 127 h 671"/>
                <a:gd name="T6" fmla="*/ 403 w 685"/>
                <a:gd name="T7" fmla="*/ 45 h 671"/>
                <a:gd name="T8" fmla="*/ 484 w 685"/>
                <a:gd name="T9" fmla="*/ 8 h 671"/>
                <a:gd name="T10" fmla="*/ 551 w 685"/>
                <a:gd name="T11" fmla="*/ 0 h 671"/>
                <a:gd name="T12" fmla="*/ 618 w 685"/>
                <a:gd name="T13" fmla="*/ 22 h 671"/>
                <a:gd name="T14" fmla="*/ 655 w 685"/>
                <a:gd name="T15" fmla="*/ 74 h 671"/>
                <a:gd name="T16" fmla="*/ 685 w 685"/>
                <a:gd name="T17" fmla="*/ 172 h 671"/>
                <a:gd name="T18" fmla="*/ 677 w 685"/>
                <a:gd name="T19" fmla="*/ 275 h 671"/>
                <a:gd name="T20" fmla="*/ 648 w 685"/>
                <a:gd name="T21" fmla="*/ 365 h 671"/>
                <a:gd name="T22" fmla="*/ 574 w 685"/>
                <a:gd name="T23" fmla="*/ 470 h 671"/>
                <a:gd name="T24" fmla="*/ 492 w 685"/>
                <a:gd name="T25" fmla="*/ 544 h 671"/>
                <a:gd name="T26" fmla="*/ 403 w 685"/>
                <a:gd name="T27" fmla="*/ 611 h 671"/>
                <a:gd name="T28" fmla="*/ 305 w 685"/>
                <a:gd name="T29" fmla="*/ 656 h 671"/>
                <a:gd name="T30" fmla="*/ 224 w 685"/>
                <a:gd name="T31" fmla="*/ 671 h 671"/>
                <a:gd name="T32" fmla="*/ 187 w 685"/>
                <a:gd name="T33" fmla="*/ 649 h 671"/>
                <a:gd name="T34" fmla="*/ 156 w 685"/>
                <a:gd name="T35" fmla="*/ 560 h 671"/>
                <a:gd name="T36" fmla="*/ 164 w 685"/>
                <a:gd name="T37" fmla="*/ 441 h 671"/>
                <a:gd name="T38" fmla="*/ 22 w 685"/>
                <a:gd name="T39" fmla="*/ 447 h 671"/>
                <a:gd name="T40" fmla="*/ 0 w 685"/>
                <a:gd name="T41" fmla="*/ 425 h 671"/>
                <a:gd name="T42" fmla="*/ 22 w 685"/>
                <a:gd name="T43" fmla="*/ 380 h 671"/>
                <a:gd name="T44" fmla="*/ 171 w 685"/>
                <a:gd name="T45" fmla="*/ 373 h 671"/>
                <a:gd name="T46" fmla="*/ 208 w 685"/>
                <a:gd name="T47" fmla="*/ 283 h 67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</a:cxnLst>
              <a:rect l="0" t="0" r="r" b="b"/>
              <a:pathLst>
                <a:path w="685" h="671">
                  <a:moveTo>
                    <a:pt x="208" y="283"/>
                  </a:moveTo>
                  <a:lnTo>
                    <a:pt x="268" y="193"/>
                  </a:lnTo>
                  <a:lnTo>
                    <a:pt x="335" y="127"/>
                  </a:lnTo>
                  <a:lnTo>
                    <a:pt x="403" y="45"/>
                  </a:lnTo>
                  <a:lnTo>
                    <a:pt x="484" y="8"/>
                  </a:lnTo>
                  <a:lnTo>
                    <a:pt x="551" y="0"/>
                  </a:lnTo>
                  <a:lnTo>
                    <a:pt x="618" y="22"/>
                  </a:lnTo>
                  <a:lnTo>
                    <a:pt x="655" y="74"/>
                  </a:lnTo>
                  <a:lnTo>
                    <a:pt x="685" y="172"/>
                  </a:lnTo>
                  <a:lnTo>
                    <a:pt x="677" y="275"/>
                  </a:lnTo>
                  <a:lnTo>
                    <a:pt x="648" y="365"/>
                  </a:lnTo>
                  <a:lnTo>
                    <a:pt x="574" y="470"/>
                  </a:lnTo>
                  <a:lnTo>
                    <a:pt x="492" y="544"/>
                  </a:lnTo>
                  <a:lnTo>
                    <a:pt x="403" y="611"/>
                  </a:lnTo>
                  <a:lnTo>
                    <a:pt x="305" y="656"/>
                  </a:lnTo>
                  <a:lnTo>
                    <a:pt x="224" y="671"/>
                  </a:lnTo>
                  <a:lnTo>
                    <a:pt x="187" y="649"/>
                  </a:lnTo>
                  <a:lnTo>
                    <a:pt x="156" y="560"/>
                  </a:lnTo>
                  <a:lnTo>
                    <a:pt x="164" y="441"/>
                  </a:lnTo>
                  <a:lnTo>
                    <a:pt x="22" y="447"/>
                  </a:lnTo>
                  <a:lnTo>
                    <a:pt x="0" y="425"/>
                  </a:lnTo>
                  <a:lnTo>
                    <a:pt x="22" y="380"/>
                  </a:lnTo>
                  <a:lnTo>
                    <a:pt x="171" y="373"/>
                  </a:lnTo>
                  <a:lnTo>
                    <a:pt x="208" y="2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0" name="Freeform 54"/>
            <p:cNvSpPr>
              <a:spLocks/>
            </p:cNvSpPr>
            <p:nvPr/>
          </p:nvSpPr>
          <p:spPr bwMode="auto">
            <a:xfrm>
              <a:off x="2151" y="2175"/>
              <a:ext cx="158" cy="329"/>
            </a:xfrm>
            <a:custGeom>
              <a:avLst/>
              <a:gdLst>
                <a:gd name="T0" fmla="*/ 134 w 475"/>
                <a:gd name="T1" fmla="*/ 83 h 986"/>
                <a:gd name="T2" fmla="*/ 201 w 475"/>
                <a:gd name="T3" fmla="*/ 23 h 986"/>
                <a:gd name="T4" fmla="*/ 304 w 475"/>
                <a:gd name="T5" fmla="*/ 0 h 986"/>
                <a:gd name="T6" fmla="*/ 394 w 475"/>
                <a:gd name="T7" fmla="*/ 15 h 986"/>
                <a:gd name="T8" fmla="*/ 460 w 475"/>
                <a:gd name="T9" fmla="*/ 75 h 986"/>
                <a:gd name="T10" fmla="*/ 475 w 475"/>
                <a:gd name="T11" fmla="*/ 120 h 986"/>
                <a:gd name="T12" fmla="*/ 475 w 475"/>
                <a:gd name="T13" fmla="*/ 179 h 986"/>
                <a:gd name="T14" fmla="*/ 446 w 475"/>
                <a:gd name="T15" fmla="*/ 232 h 986"/>
                <a:gd name="T16" fmla="*/ 394 w 475"/>
                <a:gd name="T17" fmla="*/ 321 h 986"/>
                <a:gd name="T18" fmla="*/ 372 w 475"/>
                <a:gd name="T19" fmla="*/ 426 h 986"/>
                <a:gd name="T20" fmla="*/ 364 w 475"/>
                <a:gd name="T21" fmla="*/ 515 h 986"/>
                <a:gd name="T22" fmla="*/ 386 w 475"/>
                <a:gd name="T23" fmla="*/ 612 h 986"/>
                <a:gd name="T24" fmla="*/ 446 w 475"/>
                <a:gd name="T25" fmla="*/ 702 h 986"/>
                <a:gd name="T26" fmla="*/ 468 w 475"/>
                <a:gd name="T27" fmla="*/ 791 h 986"/>
                <a:gd name="T28" fmla="*/ 460 w 475"/>
                <a:gd name="T29" fmla="*/ 873 h 986"/>
                <a:gd name="T30" fmla="*/ 417 w 475"/>
                <a:gd name="T31" fmla="*/ 941 h 986"/>
                <a:gd name="T32" fmla="*/ 357 w 475"/>
                <a:gd name="T33" fmla="*/ 978 h 986"/>
                <a:gd name="T34" fmla="*/ 283 w 475"/>
                <a:gd name="T35" fmla="*/ 986 h 986"/>
                <a:gd name="T36" fmla="*/ 193 w 475"/>
                <a:gd name="T37" fmla="*/ 986 h 986"/>
                <a:gd name="T38" fmla="*/ 127 w 475"/>
                <a:gd name="T39" fmla="*/ 947 h 986"/>
                <a:gd name="T40" fmla="*/ 59 w 475"/>
                <a:gd name="T41" fmla="*/ 836 h 986"/>
                <a:gd name="T42" fmla="*/ 16 w 475"/>
                <a:gd name="T43" fmla="*/ 739 h 986"/>
                <a:gd name="T44" fmla="*/ 0 w 475"/>
                <a:gd name="T45" fmla="*/ 590 h 986"/>
                <a:gd name="T46" fmla="*/ 16 w 475"/>
                <a:gd name="T47" fmla="*/ 456 h 986"/>
                <a:gd name="T48" fmla="*/ 45 w 475"/>
                <a:gd name="T49" fmla="*/ 314 h 986"/>
                <a:gd name="T50" fmla="*/ 90 w 475"/>
                <a:gd name="T51" fmla="*/ 171 h 986"/>
                <a:gd name="T52" fmla="*/ 134 w 475"/>
                <a:gd name="T53" fmla="*/ 83 h 98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</a:cxnLst>
              <a:rect l="0" t="0" r="r" b="b"/>
              <a:pathLst>
                <a:path w="475" h="986">
                  <a:moveTo>
                    <a:pt x="134" y="83"/>
                  </a:moveTo>
                  <a:lnTo>
                    <a:pt x="201" y="23"/>
                  </a:lnTo>
                  <a:lnTo>
                    <a:pt x="304" y="0"/>
                  </a:lnTo>
                  <a:lnTo>
                    <a:pt x="394" y="15"/>
                  </a:lnTo>
                  <a:lnTo>
                    <a:pt x="460" y="75"/>
                  </a:lnTo>
                  <a:lnTo>
                    <a:pt x="475" y="120"/>
                  </a:lnTo>
                  <a:lnTo>
                    <a:pt x="475" y="179"/>
                  </a:lnTo>
                  <a:lnTo>
                    <a:pt x="446" y="232"/>
                  </a:lnTo>
                  <a:lnTo>
                    <a:pt x="394" y="321"/>
                  </a:lnTo>
                  <a:lnTo>
                    <a:pt x="372" y="426"/>
                  </a:lnTo>
                  <a:lnTo>
                    <a:pt x="364" y="515"/>
                  </a:lnTo>
                  <a:lnTo>
                    <a:pt x="386" y="612"/>
                  </a:lnTo>
                  <a:lnTo>
                    <a:pt x="446" y="702"/>
                  </a:lnTo>
                  <a:lnTo>
                    <a:pt x="468" y="791"/>
                  </a:lnTo>
                  <a:lnTo>
                    <a:pt x="460" y="873"/>
                  </a:lnTo>
                  <a:lnTo>
                    <a:pt x="417" y="941"/>
                  </a:lnTo>
                  <a:lnTo>
                    <a:pt x="357" y="978"/>
                  </a:lnTo>
                  <a:lnTo>
                    <a:pt x="283" y="986"/>
                  </a:lnTo>
                  <a:lnTo>
                    <a:pt x="193" y="986"/>
                  </a:lnTo>
                  <a:lnTo>
                    <a:pt x="127" y="947"/>
                  </a:lnTo>
                  <a:lnTo>
                    <a:pt x="59" y="836"/>
                  </a:lnTo>
                  <a:lnTo>
                    <a:pt x="16" y="739"/>
                  </a:lnTo>
                  <a:lnTo>
                    <a:pt x="0" y="590"/>
                  </a:lnTo>
                  <a:lnTo>
                    <a:pt x="16" y="456"/>
                  </a:lnTo>
                  <a:lnTo>
                    <a:pt x="45" y="314"/>
                  </a:lnTo>
                  <a:lnTo>
                    <a:pt x="90" y="171"/>
                  </a:lnTo>
                  <a:lnTo>
                    <a:pt x="134" y="8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1" name="Freeform 55"/>
            <p:cNvSpPr>
              <a:spLocks/>
            </p:cNvSpPr>
            <p:nvPr/>
          </p:nvSpPr>
          <p:spPr bwMode="auto">
            <a:xfrm>
              <a:off x="2277" y="2186"/>
              <a:ext cx="176" cy="296"/>
            </a:xfrm>
            <a:custGeom>
              <a:avLst/>
              <a:gdLst>
                <a:gd name="T0" fmla="*/ 0 w 527"/>
                <a:gd name="T1" fmla="*/ 43 h 887"/>
                <a:gd name="T2" fmla="*/ 6 w 527"/>
                <a:gd name="T3" fmla="*/ 6 h 887"/>
                <a:gd name="T4" fmla="*/ 88 w 527"/>
                <a:gd name="T5" fmla="*/ 0 h 887"/>
                <a:gd name="T6" fmla="*/ 132 w 527"/>
                <a:gd name="T7" fmla="*/ 37 h 887"/>
                <a:gd name="T8" fmla="*/ 200 w 527"/>
                <a:gd name="T9" fmla="*/ 133 h 887"/>
                <a:gd name="T10" fmla="*/ 288 w 527"/>
                <a:gd name="T11" fmla="*/ 260 h 887"/>
                <a:gd name="T12" fmla="*/ 370 w 527"/>
                <a:gd name="T13" fmla="*/ 349 h 887"/>
                <a:gd name="T14" fmla="*/ 519 w 527"/>
                <a:gd name="T15" fmla="*/ 513 h 887"/>
                <a:gd name="T16" fmla="*/ 527 w 527"/>
                <a:gd name="T17" fmla="*/ 551 h 887"/>
                <a:gd name="T18" fmla="*/ 496 w 527"/>
                <a:gd name="T19" fmla="*/ 574 h 887"/>
                <a:gd name="T20" fmla="*/ 422 w 527"/>
                <a:gd name="T21" fmla="*/ 603 h 887"/>
                <a:gd name="T22" fmla="*/ 319 w 527"/>
                <a:gd name="T23" fmla="*/ 626 h 887"/>
                <a:gd name="T24" fmla="*/ 192 w 527"/>
                <a:gd name="T25" fmla="*/ 634 h 887"/>
                <a:gd name="T26" fmla="*/ 148 w 527"/>
                <a:gd name="T27" fmla="*/ 640 h 887"/>
                <a:gd name="T28" fmla="*/ 132 w 527"/>
                <a:gd name="T29" fmla="*/ 671 h 887"/>
                <a:gd name="T30" fmla="*/ 162 w 527"/>
                <a:gd name="T31" fmla="*/ 722 h 887"/>
                <a:gd name="T32" fmla="*/ 266 w 527"/>
                <a:gd name="T33" fmla="*/ 812 h 887"/>
                <a:gd name="T34" fmla="*/ 340 w 527"/>
                <a:gd name="T35" fmla="*/ 835 h 887"/>
                <a:gd name="T36" fmla="*/ 356 w 527"/>
                <a:gd name="T37" fmla="*/ 864 h 887"/>
                <a:gd name="T38" fmla="*/ 325 w 527"/>
                <a:gd name="T39" fmla="*/ 887 h 887"/>
                <a:gd name="T40" fmla="*/ 259 w 527"/>
                <a:gd name="T41" fmla="*/ 887 h 887"/>
                <a:gd name="T42" fmla="*/ 169 w 527"/>
                <a:gd name="T43" fmla="*/ 835 h 887"/>
                <a:gd name="T44" fmla="*/ 95 w 527"/>
                <a:gd name="T45" fmla="*/ 761 h 887"/>
                <a:gd name="T46" fmla="*/ 51 w 527"/>
                <a:gd name="T47" fmla="*/ 693 h 887"/>
                <a:gd name="T48" fmla="*/ 51 w 527"/>
                <a:gd name="T49" fmla="*/ 640 h 887"/>
                <a:gd name="T50" fmla="*/ 80 w 527"/>
                <a:gd name="T51" fmla="*/ 603 h 887"/>
                <a:gd name="T52" fmla="*/ 125 w 527"/>
                <a:gd name="T53" fmla="*/ 589 h 887"/>
                <a:gd name="T54" fmla="*/ 192 w 527"/>
                <a:gd name="T55" fmla="*/ 581 h 887"/>
                <a:gd name="T56" fmla="*/ 266 w 527"/>
                <a:gd name="T57" fmla="*/ 581 h 887"/>
                <a:gd name="T58" fmla="*/ 356 w 527"/>
                <a:gd name="T59" fmla="*/ 566 h 887"/>
                <a:gd name="T60" fmla="*/ 400 w 527"/>
                <a:gd name="T61" fmla="*/ 551 h 887"/>
                <a:gd name="T62" fmla="*/ 422 w 527"/>
                <a:gd name="T63" fmla="*/ 529 h 887"/>
                <a:gd name="T64" fmla="*/ 414 w 527"/>
                <a:gd name="T65" fmla="*/ 507 h 887"/>
                <a:gd name="T66" fmla="*/ 348 w 527"/>
                <a:gd name="T67" fmla="*/ 447 h 887"/>
                <a:gd name="T68" fmla="*/ 243 w 527"/>
                <a:gd name="T69" fmla="*/ 342 h 887"/>
                <a:gd name="T70" fmla="*/ 148 w 527"/>
                <a:gd name="T71" fmla="*/ 253 h 887"/>
                <a:gd name="T72" fmla="*/ 43 w 527"/>
                <a:gd name="T73" fmla="*/ 156 h 887"/>
                <a:gd name="T74" fmla="*/ 6 w 527"/>
                <a:gd name="T75" fmla="*/ 88 h 887"/>
                <a:gd name="T76" fmla="*/ 0 w 527"/>
                <a:gd name="T77" fmla="*/ 43 h 88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</a:cxnLst>
              <a:rect l="0" t="0" r="r" b="b"/>
              <a:pathLst>
                <a:path w="527" h="887">
                  <a:moveTo>
                    <a:pt x="0" y="43"/>
                  </a:moveTo>
                  <a:lnTo>
                    <a:pt x="6" y="6"/>
                  </a:lnTo>
                  <a:lnTo>
                    <a:pt x="88" y="0"/>
                  </a:lnTo>
                  <a:lnTo>
                    <a:pt x="132" y="37"/>
                  </a:lnTo>
                  <a:lnTo>
                    <a:pt x="200" y="133"/>
                  </a:lnTo>
                  <a:lnTo>
                    <a:pt x="288" y="260"/>
                  </a:lnTo>
                  <a:lnTo>
                    <a:pt x="370" y="349"/>
                  </a:lnTo>
                  <a:lnTo>
                    <a:pt x="519" y="513"/>
                  </a:lnTo>
                  <a:lnTo>
                    <a:pt x="527" y="551"/>
                  </a:lnTo>
                  <a:lnTo>
                    <a:pt x="496" y="574"/>
                  </a:lnTo>
                  <a:lnTo>
                    <a:pt x="422" y="603"/>
                  </a:lnTo>
                  <a:lnTo>
                    <a:pt x="319" y="626"/>
                  </a:lnTo>
                  <a:lnTo>
                    <a:pt x="192" y="634"/>
                  </a:lnTo>
                  <a:lnTo>
                    <a:pt x="148" y="640"/>
                  </a:lnTo>
                  <a:lnTo>
                    <a:pt x="132" y="671"/>
                  </a:lnTo>
                  <a:lnTo>
                    <a:pt x="162" y="722"/>
                  </a:lnTo>
                  <a:lnTo>
                    <a:pt x="266" y="812"/>
                  </a:lnTo>
                  <a:lnTo>
                    <a:pt x="340" y="835"/>
                  </a:lnTo>
                  <a:lnTo>
                    <a:pt x="356" y="864"/>
                  </a:lnTo>
                  <a:lnTo>
                    <a:pt x="325" y="887"/>
                  </a:lnTo>
                  <a:lnTo>
                    <a:pt x="259" y="887"/>
                  </a:lnTo>
                  <a:lnTo>
                    <a:pt x="169" y="835"/>
                  </a:lnTo>
                  <a:lnTo>
                    <a:pt x="95" y="761"/>
                  </a:lnTo>
                  <a:lnTo>
                    <a:pt x="51" y="693"/>
                  </a:lnTo>
                  <a:lnTo>
                    <a:pt x="51" y="640"/>
                  </a:lnTo>
                  <a:lnTo>
                    <a:pt x="80" y="603"/>
                  </a:lnTo>
                  <a:lnTo>
                    <a:pt x="125" y="589"/>
                  </a:lnTo>
                  <a:lnTo>
                    <a:pt x="192" y="581"/>
                  </a:lnTo>
                  <a:lnTo>
                    <a:pt x="266" y="581"/>
                  </a:lnTo>
                  <a:lnTo>
                    <a:pt x="356" y="566"/>
                  </a:lnTo>
                  <a:lnTo>
                    <a:pt x="400" y="551"/>
                  </a:lnTo>
                  <a:lnTo>
                    <a:pt x="422" y="529"/>
                  </a:lnTo>
                  <a:lnTo>
                    <a:pt x="414" y="507"/>
                  </a:lnTo>
                  <a:lnTo>
                    <a:pt x="348" y="447"/>
                  </a:lnTo>
                  <a:lnTo>
                    <a:pt x="243" y="342"/>
                  </a:lnTo>
                  <a:lnTo>
                    <a:pt x="148" y="253"/>
                  </a:lnTo>
                  <a:lnTo>
                    <a:pt x="43" y="156"/>
                  </a:lnTo>
                  <a:lnTo>
                    <a:pt x="6" y="88"/>
                  </a:lnTo>
                  <a:lnTo>
                    <a:pt x="0" y="43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2" name="Freeform 56"/>
            <p:cNvSpPr>
              <a:spLocks/>
            </p:cNvSpPr>
            <p:nvPr/>
          </p:nvSpPr>
          <p:spPr bwMode="auto">
            <a:xfrm>
              <a:off x="2163" y="2434"/>
              <a:ext cx="191" cy="446"/>
            </a:xfrm>
            <a:custGeom>
              <a:avLst/>
              <a:gdLst>
                <a:gd name="T0" fmla="*/ 283 w 572"/>
                <a:gd name="T1" fmla="*/ 0 h 1337"/>
                <a:gd name="T2" fmla="*/ 364 w 572"/>
                <a:gd name="T3" fmla="*/ 15 h 1337"/>
                <a:gd name="T4" fmla="*/ 401 w 572"/>
                <a:gd name="T5" fmla="*/ 75 h 1337"/>
                <a:gd name="T6" fmla="*/ 394 w 572"/>
                <a:gd name="T7" fmla="*/ 216 h 1337"/>
                <a:gd name="T8" fmla="*/ 380 w 572"/>
                <a:gd name="T9" fmla="*/ 366 h 1337"/>
                <a:gd name="T10" fmla="*/ 380 w 572"/>
                <a:gd name="T11" fmla="*/ 522 h 1337"/>
                <a:gd name="T12" fmla="*/ 454 w 572"/>
                <a:gd name="T13" fmla="*/ 709 h 1337"/>
                <a:gd name="T14" fmla="*/ 512 w 572"/>
                <a:gd name="T15" fmla="*/ 844 h 1337"/>
                <a:gd name="T16" fmla="*/ 543 w 572"/>
                <a:gd name="T17" fmla="*/ 978 h 1337"/>
                <a:gd name="T18" fmla="*/ 535 w 572"/>
                <a:gd name="T19" fmla="*/ 1097 h 1337"/>
                <a:gd name="T20" fmla="*/ 535 w 572"/>
                <a:gd name="T21" fmla="*/ 1142 h 1337"/>
                <a:gd name="T22" fmla="*/ 565 w 572"/>
                <a:gd name="T23" fmla="*/ 1187 h 1337"/>
                <a:gd name="T24" fmla="*/ 572 w 572"/>
                <a:gd name="T25" fmla="*/ 1232 h 1337"/>
                <a:gd name="T26" fmla="*/ 551 w 572"/>
                <a:gd name="T27" fmla="*/ 1253 h 1337"/>
                <a:gd name="T28" fmla="*/ 491 w 572"/>
                <a:gd name="T29" fmla="*/ 1239 h 1337"/>
                <a:gd name="T30" fmla="*/ 380 w 572"/>
                <a:gd name="T31" fmla="*/ 1224 h 1337"/>
                <a:gd name="T32" fmla="*/ 246 w 572"/>
                <a:gd name="T33" fmla="*/ 1253 h 1337"/>
                <a:gd name="T34" fmla="*/ 156 w 572"/>
                <a:gd name="T35" fmla="*/ 1306 h 1337"/>
                <a:gd name="T36" fmla="*/ 111 w 572"/>
                <a:gd name="T37" fmla="*/ 1337 h 1337"/>
                <a:gd name="T38" fmla="*/ 67 w 572"/>
                <a:gd name="T39" fmla="*/ 1337 h 1337"/>
                <a:gd name="T40" fmla="*/ 0 w 572"/>
                <a:gd name="T41" fmla="*/ 1239 h 1337"/>
                <a:gd name="T42" fmla="*/ 8 w 572"/>
                <a:gd name="T43" fmla="*/ 1224 h 1337"/>
                <a:gd name="T44" fmla="*/ 142 w 572"/>
                <a:gd name="T45" fmla="*/ 1179 h 1337"/>
                <a:gd name="T46" fmla="*/ 298 w 572"/>
                <a:gd name="T47" fmla="*/ 1157 h 1337"/>
                <a:gd name="T48" fmla="*/ 409 w 572"/>
                <a:gd name="T49" fmla="*/ 1150 h 1337"/>
                <a:gd name="T50" fmla="*/ 475 w 572"/>
                <a:gd name="T51" fmla="*/ 1150 h 1337"/>
                <a:gd name="T52" fmla="*/ 491 w 572"/>
                <a:gd name="T53" fmla="*/ 1105 h 1337"/>
                <a:gd name="T54" fmla="*/ 469 w 572"/>
                <a:gd name="T55" fmla="*/ 978 h 1337"/>
                <a:gd name="T56" fmla="*/ 417 w 572"/>
                <a:gd name="T57" fmla="*/ 844 h 1337"/>
                <a:gd name="T58" fmla="*/ 335 w 572"/>
                <a:gd name="T59" fmla="*/ 672 h 1337"/>
                <a:gd name="T60" fmla="*/ 267 w 572"/>
                <a:gd name="T61" fmla="*/ 522 h 1337"/>
                <a:gd name="T62" fmla="*/ 238 w 572"/>
                <a:gd name="T63" fmla="*/ 388 h 1337"/>
                <a:gd name="T64" fmla="*/ 230 w 572"/>
                <a:gd name="T65" fmla="*/ 239 h 1337"/>
                <a:gd name="T66" fmla="*/ 230 w 572"/>
                <a:gd name="T67" fmla="*/ 97 h 1337"/>
                <a:gd name="T68" fmla="*/ 261 w 572"/>
                <a:gd name="T69" fmla="*/ 38 h 1337"/>
                <a:gd name="T70" fmla="*/ 283 w 572"/>
                <a:gd name="T71" fmla="*/ 0 h 133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</a:cxnLst>
              <a:rect l="0" t="0" r="r" b="b"/>
              <a:pathLst>
                <a:path w="572" h="1337">
                  <a:moveTo>
                    <a:pt x="283" y="0"/>
                  </a:moveTo>
                  <a:lnTo>
                    <a:pt x="364" y="15"/>
                  </a:lnTo>
                  <a:lnTo>
                    <a:pt x="401" y="75"/>
                  </a:lnTo>
                  <a:lnTo>
                    <a:pt x="394" y="216"/>
                  </a:lnTo>
                  <a:lnTo>
                    <a:pt x="380" y="366"/>
                  </a:lnTo>
                  <a:lnTo>
                    <a:pt x="380" y="522"/>
                  </a:lnTo>
                  <a:lnTo>
                    <a:pt x="454" y="709"/>
                  </a:lnTo>
                  <a:lnTo>
                    <a:pt x="512" y="844"/>
                  </a:lnTo>
                  <a:lnTo>
                    <a:pt x="543" y="978"/>
                  </a:lnTo>
                  <a:lnTo>
                    <a:pt x="535" y="1097"/>
                  </a:lnTo>
                  <a:lnTo>
                    <a:pt x="535" y="1142"/>
                  </a:lnTo>
                  <a:lnTo>
                    <a:pt x="565" y="1187"/>
                  </a:lnTo>
                  <a:lnTo>
                    <a:pt x="572" y="1232"/>
                  </a:lnTo>
                  <a:lnTo>
                    <a:pt x="551" y="1253"/>
                  </a:lnTo>
                  <a:lnTo>
                    <a:pt x="491" y="1239"/>
                  </a:lnTo>
                  <a:lnTo>
                    <a:pt x="380" y="1224"/>
                  </a:lnTo>
                  <a:lnTo>
                    <a:pt x="246" y="1253"/>
                  </a:lnTo>
                  <a:lnTo>
                    <a:pt x="156" y="1306"/>
                  </a:lnTo>
                  <a:lnTo>
                    <a:pt x="111" y="1337"/>
                  </a:lnTo>
                  <a:lnTo>
                    <a:pt x="67" y="1337"/>
                  </a:lnTo>
                  <a:lnTo>
                    <a:pt x="0" y="1239"/>
                  </a:lnTo>
                  <a:lnTo>
                    <a:pt x="8" y="1224"/>
                  </a:lnTo>
                  <a:lnTo>
                    <a:pt x="142" y="1179"/>
                  </a:lnTo>
                  <a:lnTo>
                    <a:pt x="298" y="1157"/>
                  </a:lnTo>
                  <a:lnTo>
                    <a:pt x="409" y="1150"/>
                  </a:lnTo>
                  <a:lnTo>
                    <a:pt x="475" y="1150"/>
                  </a:lnTo>
                  <a:lnTo>
                    <a:pt x="491" y="1105"/>
                  </a:lnTo>
                  <a:lnTo>
                    <a:pt x="469" y="978"/>
                  </a:lnTo>
                  <a:lnTo>
                    <a:pt x="417" y="844"/>
                  </a:lnTo>
                  <a:lnTo>
                    <a:pt x="335" y="672"/>
                  </a:lnTo>
                  <a:lnTo>
                    <a:pt x="267" y="522"/>
                  </a:lnTo>
                  <a:lnTo>
                    <a:pt x="238" y="388"/>
                  </a:lnTo>
                  <a:lnTo>
                    <a:pt x="230" y="239"/>
                  </a:lnTo>
                  <a:lnTo>
                    <a:pt x="230" y="97"/>
                  </a:lnTo>
                  <a:lnTo>
                    <a:pt x="261" y="38"/>
                  </a:lnTo>
                  <a:lnTo>
                    <a:pt x="283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3" name="Freeform 57"/>
            <p:cNvSpPr>
              <a:spLocks/>
            </p:cNvSpPr>
            <p:nvPr/>
          </p:nvSpPr>
          <p:spPr bwMode="auto">
            <a:xfrm>
              <a:off x="2069" y="2447"/>
              <a:ext cx="158" cy="370"/>
            </a:xfrm>
            <a:custGeom>
              <a:avLst/>
              <a:gdLst>
                <a:gd name="T0" fmla="*/ 356 w 475"/>
                <a:gd name="T1" fmla="*/ 0 h 1112"/>
                <a:gd name="T2" fmla="*/ 423 w 475"/>
                <a:gd name="T3" fmla="*/ 0 h 1112"/>
                <a:gd name="T4" fmla="*/ 446 w 475"/>
                <a:gd name="T5" fmla="*/ 45 h 1112"/>
                <a:gd name="T6" fmla="*/ 460 w 475"/>
                <a:gd name="T7" fmla="*/ 142 h 1112"/>
                <a:gd name="T8" fmla="*/ 446 w 475"/>
                <a:gd name="T9" fmla="*/ 246 h 1112"/>
                <a:gd name="T10" fmla="*/ 409 w 475"/>
                <a:gd name="T11" fmla="*/ 455 h 1112"/>
                <a:gd name="T12" fmla="*/ 415 w 475"/>
                <a:gd name="T13" fmla="*/ 544 h 1112"/>
                <a:gd name="T14" fmla="*/ 460 w 475"/>
                <a:gd name="T15" fmla="*/ 724 h 1112"/>
                <a:gd name="T16" fmla="*/ 475 w 475"/>
                <a:gd name="T17" fmla="*/ 851 h 1112"/>
                <a:gd name="T18" fmla="*/ 475 w 475"/>
                <a:gd name="T19" fmla="*/ 948 h 1112"/>
                <a:gd name="T20" fmla="*/ 453 w 475"/>
                <a:gd name="T21" fmla="*/ 970 h 1112"/>
                <a:gd name="T22" fmla="*/ 386 w 475"/>
                <a:gd name="T23" fmla="*/ 985 h 1112"/>
                <a:gd name="T24" fmla="*/ 296 w 475"/>
                <a:gd name="T25" fmla="*/ 1007 h 1112"/>
                <a:gd name="T26" fmla="*/ 208 w 475"/>
                <a:gd name="T27" fmla="*/ 1052 h 1112"/>
                <a:gd name="T28" fmla="*/ 119 w 475"/>
                <a:gd name="T29" fmla="*/ 1112 h 1112"/>
                <a:gd name="T30" fmla="*/ 82 w 475"/>
                <a:gd name="T31" fmla="*/ 1112 h 1112"/>
                <a:gd name="T32" fmla="*/ 0 w 475"/>
                <a:gd name="T33" fmla="*/ 1045 h 1112"/>
                <a:gd name="T34" fmla="*/ 8 w 475"/>
                <a:gd name="T35" fmla="*/ 1014 h 1112"/>
                <a:gd name="T36" fmla="*/ 111 w 475"/>
                <a:gd name="T37" fmla="*/ 970 h 1112"/>
                <a:gd name="T38" fmla="*/ 290 w 475"/>
                <a:gd name="T39" fmla="*/ 925 h 1112"/>
                <a:gd name="T40" fmla="*/ 372 w 475"/>
                <a:gd name="T41" fmla="*/ 895 h 1112"/>
                <a:gd name="T42" fmla="*/ 386 w 475"/>
                <a:gd name="T43" fmla="*/ 866 h 1112"/>
                <a:gd name="T44" fmla="*/ 386 w 475"/>
                <a:gd name="T45" fmla="*/ 739 h 1112"/>
                <a:gd name="T46" fmla="*/ 356 w 475"/>
                <a:gd name="T47" fmla="*/ 575 h 1112"/>
                <a:gd name="T48" fmla="*/ 341 w 475"/>
                <a:gd name="T49" fmla="*/ 470 h 1112"/>
                <a:gd name="T50" fmla="*/ 327 w 475"/>
                <a:gd name="T51" fmla="*/ 306 h 1112"/>
                <a:gd name="T52" fmla="*/ 319 w 475"/>
                <a:gd name="T53" fmla="*/ 127 h 1112"/>
                <a:gd name="T54" fmla="*/ 327 w 475"/>
                <a:gd name="T55" fmla="*/ 45 h 1112"/>
                <a:gd name="T56" fmla="*/ 356 w 475"/>
                <a:gd name="T57" fmla="*/ 0 h 111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</a:cxnLst>
              <a:rect l="0" t="0" r="r" b="b"/>
              <a:pathLst>
                <a:path w="475" h="1112">
                  <a:moveTo>
                    <a:pt x="356" y="0"/>
                  </a:moveTo>
                  <a:lnTo>
                    <a:pt x="423" y="0"/>
                  </a:lnTo>
                  <a:lnTo>
                    <a:pt x="446" y="45"/>
                  </a:lnTo>
                  <a:lnTo>
                    <a:pt x="460" y="142"/>
                  </a:lnTo>
                  <a:lnTo>
                    <a:pt x="446" y="246"/>
                  </a:lnTo>
                  <a:lnTo>
                    <a:pt x="409" y="455"/>
                  </a:lnTo>
                  <a:lnTo>
                    <a:pt x="415" y="544"/>
                  </a:lnTo>
                  <a:lnTo>
                    <a:pt x="460" y="724"/>
                  </a:lnTo>
                  <a:lnTo>
                    <a:pt x="475" y="851"/>
                  </a:lnTo>
                  <a:lnTo>
                    <a:pt x="475" y="948"/>
                  </a:lnTo>
                  <a:lnTo>
                    <a:pt x="453" y="970"/>
                  </a:lnTo>
                  <a:lnTo>
                    <a:pt x="386" y="985"/>
                  </a:lnTo>
                  <a:lnTo>
                    <a:pt x="296" y="1007"/>
                  </a:lnTo>
                  <a:lnTo>
                    <a:pt x="208" y="1052"/>
                  </a:lnTo>
                  <a:lnTo>
                    <a:pt x="119" y="1112"/>
                  </a:lnTo>
                  <a:lnTo>
                    <a:pt x="82" y="1112"/>
                  </a:lnTo>
                  <a:lnTo>
                    <a:pt x="0" y="1045"/>
                  </a:lnTo>
                  <a:lnTo>
                    <a:pt x="8" y="1014"/>
                  </a:lnTo>
                  <a:lnTo>
                    <a:pt x="111" y="970"/>
                  </a:lnTo>
                  <a:lnTo>
                    <a:pt x="290" y="925"/>
                  </a:lnTo>
                  <a:lnTo>
                    <a:pt x="372" y="895"/>
                  </a:lnTo>
                  <a:lnTo>
                    <a:pt x="386" y="866"/>
                  </a:lnTo>
                  <a:lnTo>
                    <a:pt x="386" y="739"/>
                  </a:lnTo>
                  <a:lnTo>
                    <a:pt x="356" y="575"/>
                  </a:lnTo>
                  <a:lnTo>
                    <a:pt x="341" y="470"/>
                  </a:lnTo>
                  <a:lnTo>
                    <a:pt x="327" y="306"/>
                  </a:lnTo>
                  <a:lnTo>
                    <a:pt x="319" y="127"/>
                  </a:lnTo>
                  <a:lnTo>
                    <a:pt x="327" y="45"/>
                  </a:lnTo>
                  <a:lnTo>
                    <a:pt x="356" y="0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9994" name="Freeform 58"/>
            <p:cNvSpPr>
              <a:spLocks/>
            </p:cNvSpPr>
            <p:nvPr/>
          </p:nvSpPr>
          <p:spPr bwMode="auto">
            <a:xfrm>
              <a:off x="2064" y="1901"/>
              <a:ext cx="260" cy="331"/>
            </a:xfrm>
            <a:custGeom>
              <a:avLst/>
              <a:gdLst>
                <a:gd name="T0" fmla="*/ 415 w 780"/>
                <a:gd name="T1" fmla="*/ 991 h 991"/>
                <a:gd name="T2" fmla="*/ 452 w 780"/>
                <a:gd name="T3" fmla="*/ 946 h 991"/>
                <a:gd name="T4" fmla="*/ 438 w 780"/>
                <a:gd name="T5" fmla="*/ 879 h 991"/>
                <a:gd name="T6" fmla="*/ 408 w 780"/>
                <a:gd name="T7" fmla="*/ 790 h 991"/>
                <a:gd name="T8" fmla="*/ 296 w 780"/>
                <a:gd name="T9" fmla="*/ 685 h 991"/>
                <a:gd name="T10" fmla="*/ 185 w 780"/>
                <a:gd name="T11" fmla="*/ 589 h 991"/>
                <a:gd name="T12" fmla="*/ 133 w 780"/>
                <a:gd name="T13" fmla="*/ 484 h 991"/>
                <a:gd name="T14" fmla="*/ 111 w 780"/>
                <a:gd name="T15" fmla="*/ 320 h 991"/>
                <a:gd name="T16" fmla="*/ 237 w 780"/>
                <a:gd name="T17" fmla="*/ 275 h 991"/>
                <a:gd name="T18" fmla="*/ 438 w 780"/>
                <a:gd name="T19" fmla="*/ 253 h 991"/>
                <a:gd name="T20" fmla="*/ 520 w 780"/>
                <a:gd name="T21" fmla="*/ 261 h 991"/>
                <a:gd name="T22" fmla="*/ 541 w 780"/>
                <a:gd name="T23" fmla="*/ 283 h 991"/>
                <a:gd name="T24" fmla="*/ 578 w 780"/>
                <a:gd name="T25" fmla="*/ 246 h 991"/>
                <a:gd name="T26" fmla="*/ 564 w 780"/>
                <a:gd name="T27" fmla="*/ 208 h 991"/>
                <a:gd name="T28" fmla="*/ 586 w 780"/>
                <a:gd name="T29" fmla="*/ 142 h 991"/>
                <a:gd name="T30" fmla="*/ 646 w 780"/>
                <a:gd name="T31" fmla="*/ 82 h 991"/>
                <a:gd name="T32" fmla="*/ 691 w 780"/>
                <a:gd name="T33" fmla="*/ 66 h 991"/>
                <a:gd name="T34" fmla="*/ 749 w 780"/>
                <a:gd name="T35" fmla="*/ 103 h 991"/>
                <a:gd name="T36" fmla="*/ 780 w 780"/>
                <a:gd name="T37" fmla="*/ 66 h 991"/>
                <a:gd name="T38" fmla="*/ 728 w 780"/>
                <a:gd name="T39" fmla="*/ 0 h 991"/>
                <a:gd name="T40" fmla="*/ 660 w 780"/>
                <a:gd name="T41" fmla="*/ 0 h 991"/>
                <a:gd name="T42" fmla="*/ 578 w 780"/>
                <a:gd name="T43" fmla="*/ 37 h 991"/>
                <a:gd name="T44" fmla="*/ 527 w 780"/>
                <a:gd name="T45" fmla="*/ 134 h 991"/>
                <a:gd name="T46" fmla="*/ 460 w 780"/>
                <a:gd name="T47" fmla="*/ 179 h 991"/>
                <a:gd name="T48" fmla="*/ 356 w 780"/>
                <a:gd name="T49" fmla="*/ 193 h 991"/>
                <a:gd name="T50" fmla="*/ 170 w 780"/>
                <a:gd name="T51" fmla="*/ 216 h 991"/>
                <a:gd name="T52" fmla="*/ 22 w 780"/>
                <a:gd name="T53" fmla="*/ 261 h 991"/>
                <a:gd name="T54" fmla="*/ 0 w 780"/>
                <a:gd name="T55" fmla="*/ 298 h 991"/>
                <a:gd name="T56" fmla="*/ 14 w 780"/>
                <a:gd name="T57" fmla="*/ 417 h 991"/>
                <a:gd name="T58" fmla="*/ 66 w 780"/>
                <a:gd name="T59" fmla="*/ 581 h 991"/>
                <a:gd name="T60" fmla="*/ 140 w 780"/>
                <a:gd name="T61" fmla="*/ 716 h 991"/>
                <a:gd name="T62" fmla="*/ 214 w 780"/>
                <a:gd name="T63" fmla="*/ 835 h 991"/>
                <a:gd name="T64" fmla="*/ 282 w 780"/>
                <a:gd name="T65" fmla="*/ 917 h 991"/>
                <a:gd name="T66" fmla="*/ 348 w 780"/>
                <a:gd name="T67" fmla="*/ 976 h 991"/>
                <a:gd name="T68" fmla="*/ 415 w 780"/>
                <a:gd name="T69" fmla="*/ 991 h 9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</a:cxnLst>
              <a:rect l="0" t="0" r="r" b="b"/>
              <a:pathLst>
                <a:path w="780" h="991">
                  <a:moveTo>
                    <a:pt x="415" y="991"/>
                  </a:moveTo>
                  <a:lnTo>
                    <a:pt x="452" y="946"/>
                  </a:lnTo>
                  <a:lnTo>
                    <a:pt x="438" y="879"/>
                  </a:lnTo>
                  <a:lnTo>
                    <a:pt x="408" y="790"/>
                  </a:lnTo>
                  <a:lnTo>
                    <a:pt x="296" y="685"/>
                  </a:lnTo>
                  <a:lnTo>
                    <a:pt x="185" y="589"/>
                  </a:lnTo>
                  <a:lnTo>
                    <a:pt x="133" y="484"/>
                  </a:lnTo>
                  <a:lnTo>
                    <a:pt x="111" y="320"/>
                  </a:lnTo>
                  <a:lnTo>
                    <a:pt x="237" y="275"/>
                  </a:lnTo>
                  <a:lnTo>
                    <a:pt x="438" y="253"/>
                  </a:lnTo>
                  <a:lnTo>
                    <a:pt x="520" y="261"/>
                  </a:lnTo>
                  <a:lnTo>
                    <a:pt x="541" y="283"/>
                  </a:lnTo>
                  <a:lnTo>
                    <a:pt x="578" y="246"/>
                  </a:lnTo>
                  <a:lnTo>
                    <a:pt x="564" y="208"/>
                  </a:lnTo>
                  <a:lnTo>
                    <a:pt x="586" y="142"/>
                  </a:lnTo>
                  <a:lnTo>
                    <a:pt x="646" y="82"/>
                  </a:lnTo>
                  <a:lnTo>
                    <a:pt x="691" y="66"/>
                  </a:lnTo>
                  <a:lnTo>
                    <a:pt x="749" y="103"/>
                  </a:lnTo>
                  <a:lnTo>
                    <a:pt x="780" y="66"/>
                  </a:lnTo>
                  <a:lnTo>
                    <a:pt x="728" y="0"/>
                  </a:lnTo>
                  <a:lnTo>
                    <a:pt x="660" y="0"/>
                  </a:lnTo>
                  <a:lnTo>
                    <a:pt x="578" y="37"/>
                  </a:lnTo>
                  <a:lnTo>
                    <a:pt x="527" y="134"/>
                  </a:lnTo>
                  <a:lnTo>
                    <a:pt x="460" y="179"/>
                  </a:lnTo>
                  <a:lnTo>
                    <a:pt x="356" y="193"/>
                  </a:lnTo>
                  <a:lnTo>
                    <a:pt x="170" y="216"/>
                  </a:lnTo>
                  <a:lnTo>
                    <a:pt x="22" y="261"/>
                  </a:lnTo>
                  <a:lnTo>
                    <a:pt x="0" y="298"/>
                  </a:lnTo>
                  <a:lnTo>
                    <a:pt x="14" y="417"/>
                  </a:lnTo>
                  <a:lnTo>
                    <a:pt x="66" y="581"/>
                  </a:lnTo>
                  <a:lnTo>
                    <a:pt x="140" y="716"/>
                  </a:lnTo>
                  <a:lnTo>
                    <a:pt x="214" y="835"/>
                  </a:lnTo>
                  <a:lnTo>
                    <a:pt x="282" y="917"/>
                  </a:lnTo>
                  <a:lnTo>
                    <a:pt x="348" y="976"/>
                  </a:lnTo>
                  <a:lnTo>
                    <a:pt x="415" y="991"/>
                  </a:lnTo>
                  <a:close/>
                </a:path>
              </a:pathLst>
            </a:custGeom>
            <a:solidFill>
              <a:srgbClr val="000000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9995" name="AutoShape 59"/>
          <p:cNvSpPr>
            <a:spLocks noChangeArrowheads="1"/>
          </p:cNvSpPr>
          <p:nvPr/>
        </p:nvSpPr>
        <p:spPr bwMode="auto">
          <a:xfrm>
            <a:off x="6858000" y="2060575"/>
            <a:ext cx="1600200" cy="1749425"/>
          </a:xfrm>
          <a:prstGeom prst="wedgeRoundRectCallout">
            <a:avLst>
              <a:gd name="adj1" fmla="val 24704"/>
              <a:gd name="adj2" fmla="val 61523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Hint: things</a:t>
            </a:r>
          </a:p>
          <a:p>
            <a:pPr algn="ctr"/>
            <a:r>
              <a:rPr lang="en-US" sz="2000" b="1"/>
              <a:t>don’t get </a:t>
            </a:r>
          </a:p>
          <a:p>
            <a:pPr algn="ctr"/>
            <a:r>
              <a:rPr lang="en-US" sz="2000" b="1"/>
              <a:t>better by </a:t>
            </a:r>
          </a:p>
          <a:p>
            <a:pPr algn="ctr"/>
            <a:r>
              <a:rPr lang="en-US" sz="2000" b="1"/>
              <a:t>slowing the </a:t>
            </a:r>
          </a:p>
          <a:p>
            <a:pPr algn="ctr"/>
            <a:r>
              <a:rPr lang="en-US" sz="2000" b="1"/>
              <a:t>loop.</a:t>
            </a:r>
          </a:p>
        </p:txBody>
      </p:sp>
      <p:grpSp>
        <p:nvGrpSpPr>
          <p:cNvPr id="40040" name="Group 104"/>
          <p:cNvGrpSpPr>
            <a:grpSpLocks/>
          </p:cNvGrpSpPr>
          <p:nvPr/>
        </p:nvGrpSpPr>
        <p:grpSpPr bwMode="auto">
          <a:xfrm>
            <a:off x="838200" y="2514600"/>
            <a:ext cx="6211888" cy="2286000"/>
            <a:chOff x="528" y="1584"/>
            <a:chExt cx="3913" cy="1440"/>
          </a:xfrm>
        </p:grpSpPr>
        <p:sp>
          <p:nvSpPr>
            <p:cNvPr id="39997" name="AutoShape 61"/>
            <p:cNvSpPr>
              <a:spLocks noChangeArrowheads="1"/>
            </p:cNvSpPr>
            <p:nvPr/>
          </p:nvSpPr>
          <p:spPr bwMode="auto">
            <a:xfrm>
              <a:off x="2345" y="2115"/>
              <a:ext cx="416" cy="416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8" name="AutoShape 62"/>
            <p:cNvSpPr>
              <a:spLocks noChangeArrowheads="1"/>
            </p:cNvSpPr>
            <p:nvPr/>
          </p:nvSpPr>
          <p:spPr bwMode="auto">
            <a:xfrm>
              <a:off x="2951" y="2342"/>
              <a:ext cx="416" cy="417"/>
            </a:xfrm>
            <a:prstGeom prst="can">
              <a:avLst>
                <a:gd name="adj" fmla="val 2506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9999" name="AutoShape 63"/>
            <p:cNvSpPr>
              <a:spLocks noChangeArrowheads="1"/>
            </p:cNvSpPr>
            <p:nvPr/>
          </p:nvSpPr>
          <p:spPr bwMode="auto">
            <a:xfrm rot="5400000" flipH="1">
              <a:off x="3310" y="2437"/>
              <a:ext cx="75" cy="114"/>
            </a:xfrm>
            <a:prstGeom prst="can">
              <a:avLst>
                <a:gd name="adj" fmla="val 38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0" name="Freeform 64"/>
            <p:cNvSpPr>
              <a:spLocks/>
            </p:cNvSpPr>
            <p:nvPr/>
          </p:nvSpPr>
          <p:spPr bwMode="auto">
            <a:xfrm>
              <a:off x="3405" y="2493"/>
              <a:ext cx="705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1" name="AutoShape 65"/>
            <p:cNvSpPr>
              <a:spLocks noChangeArrowheads="1"/>
            </p:cNvSpPr>
            <p:nvPr/>
          </p:nvSpPr>
          <p:spPr bwMode="auto">
            <a:xfrm>
              <a:off x="1701" y="1887"/>
              <a:ext cx="417" cy="417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2" name="AutoShape 66"/>
            <p:cNvSpPr>
              <a:spLocks noChangeArrowheads="1"/>
            </p:cNvSpPr>
            <p:nvPr/>
          </p:nvSpPr>
          <p:spPr bwMode="auto">
            <a:xfrm rot="5400000" flipH="1">
              <a:off x="2061" y="1982"/>
              <a:ext cx="76" cy="11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3" name="Line 67"/>
            <p:cNvSpPr>
              <a:spLocks noChangeShapeType="1"/>
            </p:cNvSpPr>
            <p:nvPr/>
          </p:nvSpPr>
          <p:spPr bwMode="auto">
            <a:xfrm>
              <a:off x="2156" y="2039"/>
              <a:ext cx="37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4" name="Line 68"/>
            <p:cNvSpPr>
              <a:spLocks noChangeShapeType="1"/>
            </p:cNvSpPr>
            <p:nvPr/>
          </p:nvSpPr>
          <p:spPr bwMode="auto">
            <a:xfrm>
              <a:off x="2534" y="2039"/>
              <a:ext cx="0" cy="113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5" name="AutoShape 69"/>
            <p:cNvSpPr>
              <a:spLocks noChangeArrowheads="1"/>
            </p:cNvSpPr>
            <p:nvPr/>
          </p:nvSpPr>
          <p:spPr bwMode="auto">
            <a:xfrm rot="5400000" flipH="1">
              <a:off x="2705" y="2209"/>
              <a:ext cx="76" cy="113"/>
            </a:xfrm>
            <a:prstGeom prst="can">
              <a:avLst>
                <a:gd name="adj" fmla="val 37171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6" name="Line 70"/>
            <p:cNvSpPr>
              <a:spLocks noChangeShapeType="1"/>
            </p:cNvSpPr>
            <p:nvPr/>
          </p:nvSpPr>
          <p:spPr bwMode="auto">
            <a:xfrm>
              <a:off x="2799" y="2266"/>
              <a:ext cx="379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7" name="Line 71"/>
            <p:cNvSpPr>
              <a:spLocks noChangeShapeType="1"/>
            </p:cNvSpPr>
            <p:nvPr/>
          </p:nvSpPr>
          <p:spPr bwMode="auto">
            <a:xfrm>
              <a:off x="3178" y="2266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8" name="Freeform 72"/>
            <p:cNvSpPr>
              <a:spLocks/>
            </p:cNvSpPr>
            <p:nvPr/>
          </p:nvSpPr>
          <p:spPr bwMode="auto">
            <a:xfrm>
              <a:off x="920" y="1731"/>
              <a:ext cx="1039" cy="5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09" name="Line 73"/>
            <p:cNvSpPr>
              <a:spLocks noChangeShapeType="1"/>
            </p:cNvSpPr>
            <p:nvPr/>
          </p:nvSpPr>
          <p:spPr bwMode="auto">
            <a:xfrm>
              <a:off x="1948" y="1745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10" name="Line 74"/>
            <p:cNvSpPr>
              <a:spLocks noChangeShapeType="1"/>
            </p:cNvSpPr>
            <p:nvPr/>
          </p:nvSpPr>
          <p:spPr bwMode="auto">
            <a:xfrm flipV="1">
              <a:off x="1323" y="1736"/>
              <a:ext cx="0" cy="341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011" name="Group 75"/>
            <p:cNvGrpSpPr>
              <a:grpSpLocks/>
            </p:cNvGrpSpPr>
            <p:nvPr/>
          </p:nvGrpSpPr>
          <p:grpSpPr bwMode="auto">
            <a:xfrm rot="-5400000">
              <a:off x="787" y="1649"/>
              <a:ext cx="124" cy="146"/>
              <a:chOff x="306" y="575"/>
              <a:chExt cx="1142" cy="625"/>
            </a:xfrm>
          </p:grpSpPr>
          <p:sp>
            <p:nvSpPr>
              <p:cNvPr id="40012" name="Line 76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3" name="Line 77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4" name="Line 78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5" name="Line 79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6" name="Line 80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7" name="Line 81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18" name="Freeform 82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019" name="Group 83"/>
            <p:cNvGrpSpPr>
              <a:grpSpLocks/>
            </p:cNvGrpSpPr>
            <p:nvPr/>
          </p:nvGrpSpPr>
          <p:grpSpPr bwMode="auto">
            <a:xfrm rot="10800000" flipH="1">
              <a:off x="1275" y="2077"/>
              <a:ext cx="124" cy="146"/>
              <a:chOff x="306" y="575"/>
              <a:chExt cx="1142" cy="625"/>
            </a:xfrm>
          </p:grpSpPr>
          <p:sp>
            <p:nvSpPr>
              <p:cNvPr id="40020" name="Line 84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1" name="Line 85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2" name="Line 86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3" name="Line 87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4" name="Line 88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5" name="Line 89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026" name="Freeform 90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027" name="Line 91"/>
            <p:cNvSpPr>
              <a:spLocks noChangeShapeType="1"/>
            </p:cNvSpPr>
            <p:nvPr/>
          </p:nvSpPr>
          <p:spPr bwMode="auto">
            <a:xfrm>
              <a:off x="1323" y="2228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28" name="Text Box 92"/>
            <p:cNvSpPr txBox="1">
              <a:spLocks noChangeArrowheads="1"/>
            </p:cNvSpPr>
            <p:nvPr/>
          </p:nvSpPr>
          <p:spPr bwMode="auto">
            <a:xfrm>
              <a:off x="679" y="1795"/>
              <a:ext cx="50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solvent</a:t>
              </a:r>
              <a:endParaRPr lang="en-US" sz="1600"/>
            </a:p>
          </p:txBody>
        </p:sp>
        <p:sp>
          <p:nvSpPr>
            <p:cNvPr id="40029" name="Text Box 93"/>
            <p:cNvSpPr txBox="1">
              <a:spLocks noChangeArrowheads="1"/>
            </p:cNvSpPr>
            <p:nvPr/>
          </p:nvSpPr>
          <p:spPr bwMode="auto">
            <a:xfrm>
              <a:off x="1058" y="2364"/>
              <a:ext cx="528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 pure A</a:t>
              </a:r>
              <a:endParaRPr lang="en-US" sz="1600"/>
            </a:p>
          </p:txBody>
        </p:sp>
        <p:sp>
          <p:nvSpPr>
            <p:cNvPr id="40030" name="Oval 94"/>
            <p:cNvSpPr>
              <a:spLocks noChangeArrowheads="1"/>
            </p:cNvSpPr>
            <p:nvPr/>
          </p:nvSpPr>
          <p:spPr bwMode="auto">
            <a:xfrm>
              <a:off x="3649" y="2607"/>
              <a:ext cx="265" cy="265"/>
            </a:xfrm>
            <a:prstGeom prst="ellipse">
              <a:avLst/>
            </a:prstGeom>
            <a:solidFill>
              <a:srgbClr val="FFFFCC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600" b="1">
                  <a:latin typeface="Arial" charset="0"/>
                </a:rPr>
                <a:t>AC</a:t>
              </a:r>
            </a:p>
          </p:txBody>
        </p:sp>
        <p:sp>
          <p:nvSpPr>
            <p:cNvPr id="40031" name="Line 95"/>
            <p:cNvSpPr>
              <a:spLocks noChangeShapeType="1"/>
            </p:cNvSpPr>
            <p:nvPr/>
          </p:nvSpPr>
          <p:spPr bwMode="auto">
            <a:xfrm flipV="1">
              <a:off x="3784" y="2493"/>
              <a:ext cx="0" cy="11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2" name="Line 96"/>
            <p:cNvSpPr>
              <a:spLocks noChangeShapeType="1"/>
            </p:cNvSpPr>
            <p:nvPr/>
          </p:nvSpPr>
          <p:spPr bwMode="auto">
            <a:xfrm>
              <a:off x="3784" y="2872"/>
              <a:ext cx="0" cy="15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3" name="Line 97"/>
            <p:cNvSpPr>
              <a:spLocks noChangeShapeType="1"/>
            </p:cNvSpPr>
            <p:nvPr/>
          </p:nvSpPr>
          <p:spPr bwMode="auto">
            <a:xfrm flipH="1">
              <a:off x="1626" y="3024"/>
              <a:ext cx="215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4" name="Freeform 98"/>
            <p:cNvSpPr>
              <a:spLocks/>
            </p:cNvSpPr>
            <p:nvPr/>
          </p:nvSpPr>
          <p:spPr bwMode="auto">
            <a:xfrm>
              <a:off x="1625" y="2152"/>
              <a:ext cx="2" cy="854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5" name="Line 99"/>
            <p:cNvSpPr>
              <a:spLocks noChangeShapeType="1"/>
            </p:cNvSpPr>
            <p:nvPr/>
          </p:nvSpPr>
          <p:spPr bwMode="auto">
            <a:xfrm flipH="1">
              <a:off x="1399" y="2152"/>
              <a:ext cx="227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6" name="Text Box 100"/>
            <p:cNvSpPr txBox="1">
              <a:spLocks noChangeArrowheads="1"/>
            </p:cNvSpPr>
            <p:nvPr/>
          </p:nvSpPr>
          <p:spPr bwMode="auto">
            <a:xfrm>
              <a:off x="528" y="1584"/>
              <a:ext cx="341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S</a:t>
              </a:r>
              <a:endParaRPr lang="en-US" sz="1600" b="1"/>
            </a:p>
          </p:txBody>
        </p:sp>
        <p:sp>
          <p:nvSpPr>
            <p:cNvPr id="40037" name="Text Box 101"/>
            <p:cNvSpPr txBox="1">
              <a:spLocks noChangeArrowheads="1"/>
            </p:cNvSpPr>
            <p:nvPr/>
          </p:nvSpPr>
          <p:spPr bwMode="auto">
            <a:xfrm>
              <a:off x="944" y="2228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600" b="1"/>
                <a:t>F</a:t>
              </a:r>
              <a:r>
                <a:rPr lang="en-US" sz="1600" b="1" baseline="-25000"/>
                <a:t>A</a:t>
              </a:r>
              <a:endParaRPr lang="en-US" sz="1600" b="1"/>
            </a:p>
          </p:txBody>
        </p:sp>
        <p:sp>
          <p:nvSpPr>
            <p:cNvPr id="40038" name="Line 102"/>
            <p:cNvSpPr>
              <a:spLocks noChangeShapeType="1"/>
            </p:cNvSpPr>
            <p:nvPr/>
          </p:nvSpPr>
          <p:spPr bwMode="auto">
            <a:xfrm flipH="1">
              <a:off x="3888" y="2736"/>
              <a:ext cx="24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039" name="Text Box 103"/>
            <p:cNvSpPr txBox="1">
              <a:spLocks noChangeArrowheads="1"/>
            </p:cNvSpPr>
            <p:nvPr/>
          </p:nvSpPr>
          <p:spPr bwMode="auto">
            <a:xfrm>
              <a:off x="4176" y="2640"/>
              <a:ext cx="265" cy="21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600" b="1"/>
                <a:t>SP</a:t>
              </a:r>
              <a:endParaRPr lang="en-US"/>
            </a:p>
          </p:txBody>
        </p:sp>
      </p:grpSp>
      <p:sp>
        <p:nvSpPr>
          <p:cNvPr id="40041" name="Line 105"/>
          <p:cNvSpPr>
            <a:spLocks noChangeShapeType="1"/>
          </p:cNvSpPr>
          <p:nvPr/>
        </p:nvSpPr>
        <p:spPr bwMode="auto">
          <a:xfrm flipV="1">
            <a:off x="4343400" y="4876800"/>
            <a:ext cx="114300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0042" name="Text Box 106"/>
          <p:cNvSpPr txBox="1">
            <a:spLocks noChangeArrowheads="1"/>
          </p:cNvSpPr>
          <p:nvPr/>
        </p:nvSpPr>
        <p:spPr bwMode="auto">
          <a:xfrm>
            <a:off x="457200" y="4343400"/>
            <a:ext cx="1524000" cy="2073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Continuous tuning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Kc = 30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= 11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= 0.80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61" name="TextBox 60"/>
              <p:cNvSpPr txBox="1"/>
              <p:nvPr/>
            </p:nvSpPr>
            <p:spPr>
              <a:xfrm>
                <a:off x="1873251" y="5575213"/>
                <a:ext cx="7620000" cy="1282787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𝑀𝑉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𝑁</m:t>
                          </m:r>
                        </m:sub>
                      </m:sSub>
                      <m:r>
                        <a:rPr lang="en-US" b="0" i="1" smtClean="0">
                          <a:latin typeface="Cambria Math"/>
                        </a:rPr>
                        <m:t>=</m:t>
                      </m:r>
                      <m:sSub>
                        <m:sSubPr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/>
                            </a:rPr>
                            <m:t>𝐾</m:t>
                          </m:r>
                        </m:e>
                        <m:sub>
                          <m:r>
                            <a:rPr lang="en-US" b="0" i="1" smtClean="0">
                              <a:latin typeface="Cambria Math"/>
                            </a:rPr>
                            <m:t>𝐶</m:t>
                          </m:r>
                        </m:sub>
                      </m:sSub>
                      <m:d>
                        <m:dPr>
                          <m:begChr m:val="["/>
                          <m:endChr m:val="]"/>
                          <m:ctrlPr>
                            <a:rPr lang="en-US" b="0" i="1" smtClean="0">
                              <a:latin typeface="Cambria Math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𝐸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+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num>
                            <m:den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𝐼</m:t>
                                  </m:r>
                                </m:sub>
                              </m:sSub>
                            </m:den>
                          </m:f>
                          <m:nary>
                            <m:naryPr>
                              <m:chr m:val="∑"/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naryPr>
                            <m:sub>
                              <m:r>
                                <m:rPr>
                                  <m:brk m:alnAt="23"/>
                                </m:rPr>
                                <a:rPr lang="en-US" b="0" i="1" smtClean="0">
                                  <a:latin typeface="Cambria Math"/>
                                </a:rPr>
                                <m:t>𝑖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=1</m:t>
                              </m:r>
                            </m:sub>
                            <m:sup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𝐸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𝑖</m:t>
                                  </m:r>
                                </m:sub>
                              </m:sSub>
                            </m:e>
                          </m:nary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f>
                            <m:f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en-US" b="0" i="1" smtClean="0">
                                      <a:latin typeface="Cambria Math"/>
                                    </a:rPr>
                                  </m:ctrlPr>
                                </m:sSubPr>
                                <m:e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b="0" i="1" smtClean="0">
                                      <a:latin typeface="Cambria Math"/>
                                    </a:rPr>
                                    <m:t>𝑑</m:t>
                                  </m:r>
                                </m:sub>
                              </m:sSub>
                            </m:num>
                            <m:den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∆</m:t>
                              </m:r>
                              <m:r>
                                <a:rPr lang="en-US" b="0" i="1" smtClean="0">
                                  <a:latin typeface="Cambria Math"/>
                                  <a:ea typeface="Cambria Math"/>
                                </a:rPr>
                                <m:t>𝑡</m:t>
                              </m:r>
                            </m:den>
                          </m:f>
                          <m:r>
                            <a:rPr lang="en-US" b="0" i="1" smtClean="0">
                              <a:latin typeface="Cambria Math"/>
                            </a:rPr>
                            <m:t>(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−</m:t>
                          </m:r>
                          <m:sSub>
                            <m:sSubPr>
                              <m:ctrlPr>
                                <a:rPr lang="en-US" b="0" i="1" smtClean="0">
                                  <a:latin typeface="Cambria Math"/>
                                </a:rPr>
                              </m:ctrlPr>
                            </m:sSubPr>
                            <m:e>
                              <m:r>
                                <a:rPr lang="en-US" b="0" i="1" smtClean="0">
                                  <a:latin typeface="Cambria Math"/>
                                </a:rPr>
                                <m:t>𝐶𝑉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/>
                                </a:rPr>
                                <m:t>𝑁</m:t>
                              </m:r>
                              <m:r>
                                <a:rPr lang="en-US" b="0" i="1" smtClean="0">
                                  <a:latin typeface="Cambria Math"/>
                                </a:rPr>
                                <m:t>−1</m:t>
                              </m:r>
                            </m:sub>
                          </m:sSub>
                          <m:r>
                            <a:rPr lang="en-US" b="0" i="1" smtClean="0">
                              <a:latin typeface="Cambria Math"/>
                            </a:rPr>
                            <m:t>)</m:t>
                          </m:r>
                        </m:e>
                      </m:d>
                      <m:r>
                        <a:rPr lang="en-US" b="0" i="1" smtClean="0">
                          <a:latin typeface="Cambria Math"/>
                        </a:rPr>
                        <m:t>+</m:t>
                      </m:r>
                      <m:r>
                        <a:rPr lang="en-US" b="0" i="1" smtClean="0">
                          <a:latin typeface="Cambria Math"/>
                        </a:rPr>
                        <m:t>𝐼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61" name="TextBox 60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873251" y="5575213"/>
                <a:ext cx="7620000" cy="1282787"/>
              </a:xfrm>
              <a:prstGeom prst="rect">
                <a:avLst/>
              </a:prstGeom>
              <a:blipFill rotWithShape="1"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398" name="Rectangle 390"/>
          <p:cNvSpPr>
            <a:spLocks noChangeArrowheads="1"/>
          </p:cNvSpPr>
          <p:nvPr/>
        </p:nvSpPr>
        <p:spPr bwMode="auto">
          <a:xfrm>
            <a:off x="4799013" y="38862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97" name="Rectangle 389"/>
          <p:cNvSpPr>
            <a:spLocks noChangeArrowheads="1"/>
          </p:cNvSpPr>
          <p:nvPr/>
        </p:nvSpPr>
        <p:spPr bwMode="auto">
          <a:xfrm>
            <a:off x="608013" y="38862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96" name="Rectangle 388"/>
          <p:cNvSpPr>
            <a:spLocks noChangeArrowheads="1"/>
          </p:cNvSpPr>
          <p:nvPr/>
        </p:nvSpPr>
        <p:spPr bwMode="auto">
          <a:xfrm>
            <a:off x="4799013" y="11430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395" name="Rectangle 387"/>
          <p:cNvSpPr>
            <a:spLocks noChangeArrowheads="1"/>
          </p:cNvSpPr>
          <p:nvPr/>
        </p:nvSpPr>
        <p:spPr bwMode="auto">
          <a:xfrm>
            <a:off x="601663" y="11430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301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grpSp>
        <p:nvGrpSpPr>
          <p:cNvPr id="43104" name="Group 96"/>
          <p:cNvGrpSpPr>
            <a:grpSpLocks/>
          </p:cNvGrpSpPr>
          <p:nvPr/>
        </p:nvGrpSpPr>
        <p:grpSpPr bwMode="auto">
          <a:xfrm>
            <a:off x="684213" y="1295400"/>
            <a:ext cx="3660775" cy="2514600"/>
            <a:chOff x="599" y="1198"/>
            <a:chExt cx="2349" cy="1573"/>
          </a:xfrm>
        </p:grpSpPr>
        <p:sp>
          <p:nvSpPr>
            <p:cNvPr id="43013" name="Rectangle 5"/>
            <p:cNvSpPr>
              <a:spLocks noChangeArrowheads="1"/>
            </p:cNvSpPr>
            <p:nvPr/>
          </p:nvSpPr>
          <p:spPr bwMode="auto">
            <a:xfrm>
              <a:off x="746" y="1278"/>
              <a:ext cx="2154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4" name="Rectangle 6"/>
            <p:cNvSpPr>
              <a:spLocks noChangeArrowheads="1"/>
            </p:cNvSpPr>
            <p:nvPr/>
          </p:nvSpPr>
          <p:spPr bwMode="auto">
            <a:xfrm>
              <a:off x="746" y="1278"/>
              <a:ext cx="2154" cy="5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5" name="Line 7"/>
            <p:cNvSpPr>
              <a:spLocks noChangeShapeType="1"/>
            </p:cNvSpPr>
            <p:nvPr/>
          </p:nvSpPr>
          <p:spPr bwMode="auto">
            <a:xfrm>
              <a:off x="746" y="1278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6" name="Freeform 8"/>
            <p:cNvSpPr>
              <a:spLocks/>
            </p:cNvSpPr>
            <p:nvPr/>
          </p:nvSpPr>
          <p:spPr bwMode="auto">
            <a:xfrm>
              <a:off x="746" y="1278"/>
              <a:ext cx="2154" cy="57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7" name="Line 9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8" name="Line 10"/>
            <p:cNvSpPr>
              <a:spLocks noChangeShapeType="1"/>
            </p:cNvSpPr>
            <p:nvPr/>
          </p:nvSpPr>
          <p:spPr bwMode="auto">
            <a:xfrm>
              <a:off x="746" y="1852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19" name="Line 11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0" name="Line 12"/>
            <p:cNvSpPr>
              <a:spLocks noChangeShapeType="1"/>
            </p:cNvSpPr>
            <p:nvPr/>
          </p:nvSpPr>
          <p:spPr bwMode="auto">
            <a:xfrm flipV="1">
              <a:off x="746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1" name="Line 13"/>
            <p:cNvSpPr>
              <a:spLocks noChangeShapeType="1"/>
            </p:cNvSpPr>
            <p:nvPr/>
          </p:nvSpPr>
          <p:spPr bwMode="auto">
            <a:xfrm>
              <a:off x="746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2" name="Rectangle 14"/>
            <p:cNvSpPr>
              <a:spLocks noChangeArrowheads="1"/>
            </p:cNvSpPr>
            <p:nvPr/>
          </p:nvSpPr>
          <p:spPr bwMode="auto">
            <a:xfrm>
              <a:off x="735" y="1866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023" name="Line 15"/>
            <p:cNvSpPr>
              <a:spLocks noChangeShapeType="1"/>
            </p:cNvSpPr>
            <p:nvPr/>
          </p:nvSpPr>
          <p:spPr bwMode="auto">
            <a:xfrm flipV="1">
              <a:off x="1177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4" name="Line 16"/>
            <p:cNvSpPr>
              <a:spLocks noChangeShapeType="1"/>
            </p:cNvSpPr>
            <p:nvPr/>
          </p:nvSpPr>
          <p:spPr bwMode="auto">
            <a:xfrm>
              <a:off x="1177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5" name="Rectangle 17"/>
            <p:cNvSpPr>
              <a:spLocks noChangeArrowheads="1"/>
            </p:cNvSpPr>
            <p:nvPr/>
          </p:nvSpPr>
          <p:spPr bwMode="auto">
            <a:xfrm>
              <a:off x="1153" y="1866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026" name="Line 18"/>
            <p:cNvSpPr>
              <a:spLocks noChangeShapeType="1"/>
            </p:cNvSpPr>
            <p:nvPr/>
          </p:nvSpPr>
          <p:spPr bwMode="auto">
            <a:xfrm flipV="1">
              <a:off x="1609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7" name="Line 19"/>
            <p:cNvSpPr>
              <a:spLocks noChangeShapeType="1"/>
            </p:cNvSpPr>
            <p:nvPr/>
          </p:nvSpPr>
          <p:spPr bwMode="auto">
            <a:xfrm>
              <a:off x="1609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28" name="Rectangle 20"/>
            <p:cNvSpPr>
              <a:spLocks noChangeArrowheads="1"/>
            </p:cNvSpPr>
            <p:nvPr/>
          </p:nvSpPr>
          <p:spPr bwMode="auto">
            <a:xfrm>
              <a:off x="1574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029" name="Line 21"/>
            <p:cNvSpPr>
              <a:spLocks noChangeShapeType="1"/>
            </p:cNvSpPr>
            <p:nvPr/>
          </p:nvSpPr>
          <p:spPr bwMode="auto">
            <a:xfrm flipV="1">
              <a:off x="2037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0" name="Line 22"/>
            <p:cNvSpPr>
              <a:spLocks noChangeShapeType="1"/>
            </p:cNvSpPr>
            <p:nvPr/>
          </p:nvSpPr>
          <p:spPr bwMode="auto">
            <a:xfrm>
              <a:off x="2037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1" name="Rectangle 23"/>
            <p:cNvSpPr>
              <a:spLocks noChangeArrowheads="1"/>
            </p:cNvSpPr>
            <p:nvPr/>
          </p:nvSpPr>
          <p:spPr bwMode="auto">
            <a:xfrm>
              <a:off x="2002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032" name="Line 24"/>
            <p:cNvSpPr>
              <a:spLocks noChangeShapeType="1"/>
            </p:cNvSpPr>
            <p:nvPr/>
          </p:nvSpPr>
          <p:spPr bwMode="auto">
            <a:xfrm flipV="1">
              <a:off x="2469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3" name="Line 25"/>
            <p:cNvSpPr>
              <a:spLocks noChangeShapeType="1"/>
            </p:cNvSpPr>
            <p:nvPr/>
          </p:nvSpPr>
          <p:spPr bwMode="auto">
            <a:xfrm>
              <a:off x="2469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4" name="Rectangle 26"/>
            <p:cNvSpPr>
              <a:spLocks noChangeArrowheads="1"/>
            </p:cNvSpPr>
            <p:nvPr/>
          </p:nvSpPr>
          <p:spPr bwMode="auto">
            <a:xfrm>
              <a:off x="2433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035" name="Line 27"/>
            <p:cNvSpPr>
              <a:spLocks noChangeShapeType="1"/>
            </p:cNvSpPr>
            <p:nvPr/>
          </p:nvSpPr>
          <p:spPr bwMode="auto">
            <a:xfrm flipV="1">
              <a:off x="2900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6" name="Line 28"/>
            <p:cNvSpPr>
              <a:spLocks noChangeShapeType="1"/>
            </p:cNvSpPr>
            <p:nvPr/>
          </p:nvSpPr>
          <p:spPr bwMode="auto">
            <a:xfrm>
              <a:off x="2900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7" name="Rectangle 29"/>
            <p:cNvSpPr>
              <a:spLocks noChangeArrowheads="1"/>
            </p:cNvSpPr>
            <p:nvPr/>
          </p:nvSpPr>
          <p:spPr bwMode="auto">
            <a:xfrm>
              <a:off x="2865" y="1866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038" name="Line 30"/>
            <p:cNvSpPr>
              <a:spLocks noChangeShapeType="1"/>
            </p:cNvSpPr>
            <p:nvPr/>
          </p:nvSpPr>
          <p:spPr bwMode="auto">
            <a:xfrm>
              <a:off x="746" y="185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39" name="Line 31"/>
            <p:cNvSpPr>
              <a:spLocks noChangeShapeType="1"/>
            </p:cNvSpPr>
            <p:nvPr/>
          </p:nvSpPr>
          <p:spPr bwMode="auto">
            <a:xfrm flipH="1">
              <a:off x="2879" y="185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0" name="Rectangle 32"/>
            <p:cNvSpPr>
              <a:spLocks noChangeArrowheads="1"/>
            </p:cNvSpPr>
            <p:nvPr/>
          </p:nvSpPr>
          <p:spPr bwMode="auto">
            <a:xfrm>
              <a:off x="708" y="1824"/>
              <a:ext cx="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041" name="Line 33"/>
            <p:cNvSpPr>
              <a:spLocks noChangeShapeType="1"/>
            </p:cNvSpPr>
            <p:nvPr/>
          </p:nvSpPr>
          <p:spPr bwMode="auto">
            <a:xfrm>
              <a:off x="746" y="16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2" name="Line 34"/>
            <p:cNvSpPr>
              <a:spLocks noChangeShapeType="1"/>
            </p:cNvSpPr>
            <p:nvPr/>
          </p:nvSpPr>
          <p:spPr bwMode="auto">
            <a:xfrm flipH="1">
              <a:off x="2879" y="16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3" name="Rectangle 35"/>
            <p:cNvSpPr>
              <a:spLocks noChangeArrowheads="1"/>
            </p:cNvSpPr>
            <p:nvPr/>
          </p:nvSpPr>
          <p:spPr bwMode="auto">
            <a:xfrm>
              <a:off x="669" y="1632"/>
              <a:ext cx="6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3044" name="Line 36"/>
            <p:cNvSpPr>
              <a:spLocks noChangeShapeType="1"/>
            </p:cNvSpPr>
            <p:nvPr/>
          </p:nvSpPr>
          <p:spPr bwMode="auto">
            <a:xfrm>
              <a:off x="746" y="14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5" name="Line 37"/>
            <p:cNvSpPr>
              <a:spLocks noChangeShapeType="1"/>
            </p:cNvSpPr>
            <p:nvPr/>
          </p:nvSpPr>
          <p:spPr bwMode="auto">
            <a:xfrm flipH="1">
              <a:off x="2879" y="14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6" name="Rectangle 38"/>
            <p:cNvSpPr>
              <a:spLocks noChangeArrowheads="1"/>
            </p:cNvSpPr>
            <p:nvPr/>
          </p:nvSpPr>
          <p:spPr bwMode="auto">
            <a:xfrm>
              <a:off x="708" y="144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3047" name="Line 39"/>
            <p:cNvSpPr>
              <a:spLocks noChangeShapeType="1"/>
            </p:cNvSpPr>
            <p:nvPr/>
          </p:nvSpPr>
          <p:spPr bwMode="auto">
            <a:xfrm>
              <a:off x="746" y="12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8" name="Line 40"/>
            <p:cNvSpPr>
              <a:spLocks noChangeShapeType="1"/>
            </p:cNvSpPr>
            <p:nvPr/>
          </p:nvSpPr>
          <p:spPr bwMode="auto">
            <a:xfrm flipH="1">
              <a:off x="2879" y="12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49" name="Rectangle 41"/>
            <p:cNvSpPr>
              <a:spLocks noChangeArrowheads="1"/>
            </p:cNvSpPr>
            <p:nvPr/>
          </p:nvSpPr>
          <p:spPr bwMode="auto">
            <a:xfrm>
              <a:off x="669" y="1250"/>
              <a:ext cx="6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3050" name="Line 42"/>
            <p:cNvSpPr>
              <a:spLocks noChangeShapeType="1"/>
            </p:cNvSpPr>
            <p:nvPr/>
          </p:nvSpPr>
          <p:spPr bwMode="auto">
            <a:xfrm>
              <a:off x="746" y="1278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1" name="Freeform 43"/>
            <p:cNvSpPr>
              <a:spLocks/>
            </p:cNvSpPr>
            <p:nvPr/>
          </p:nvSpPr>
          <p:spPr bwMode="auto">
            <a:xfrm>
              <a:off x="746" y="1278"/>
              <a:ext cx="2154" cy="57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2" name="Line 44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3" name="Freeform 45"/>
            <p:cNvSpPr>
              <a:spLocks/>
            </p:cNvSpPr>
            <p:nvPr/>
          </p:nvSpPr>
          <p:spPr bwMode="auto">
            <a:xfrm>
              <a:off x="746" y="1471"/>
              <a:ext cx="1726" cy="381"/>
            </a:xfrm>
            <a:custGeom>
              <a:avLst/>
              <a:gdLst>
                <a:gd name="T0" fmla="*/ 24 w 1726"/>
                <a:gd name="T1" fmla="*/ 381 h 381"/>
                <a:gd name="T2" fmla="*/ 52 w 1726"/>
                <a:gd name="T3" fmla="*/ 381 h 381"/>
                <a:gd name="T4" fmla="*/ 80 w 1726"/>
                <a:gd name="T5" fmla="*/ 381 h 381"/>
                <a:gd name="T6" fmla="*/ 108 w 1726"/>
                <a:gd name="T7" fmla="*/ 0 h 381"/>
                <a:gd name="T8" fmla="*/ 136 w 1726"/>
                <a:gd name="T9" fmla="*/ 0 h 381"/>
                <a:gd name="T10" fmla="*/ 163 w 1726"/>
                <a:gd name="T11" fmla="*/ 0 h 381"/>
                <a:gd name="T12" fmla="*/ 191 w 1726"/>
                <a:gd name="T13" fmla="*/ 0 h 381"/>
                <a:gd name="T14" fmla="*/ 219 w 1726"/>
                <a:gd name="T15" fmla="*/ 0 h 381"/>
                <a:gd name="T16" fmla="*/ 247 w 1726"/>
                <a:gd name="T17" fmla="*/ 0 h 381"/>
                <a:gd name="T18" fmla="*/ 275 w 1726"/>
                <a:gd name="T19" fmla="*/ 0 h 381"/>
                <a:gd name="T20" fmla="*/ 303 w 1726"/>
                <a:gd name="T21" fmla="*/ 0 h 381"/>
                <a:gd name="T22" fmla="*/ 331 w 1726"/>
                <a:gd name="T23" fmla="*/ 0 h 381"/>
                <a:gd name="T24" fmla="*/ 358 w 1726"/>
                <a:gd name="T25" fmla="*/ 0 h 381"/>
                <a:gd name="T26" fmla="*/ 386 w 1726"/>
                <a:gd name="T27" fmla="*/ 0 h 381"/>
                <a:gd name="T28" fmla="*/ 414 w 1726"/>
                <a:gd name="T29" fmla="*/ 0 h 381"/>
                <a:gd name="T30" fmla="*/ 442 w 1726"/>
                <a:gd name="T31" fmla="*/ 0 h 381"/>
                <a:gd name="T32" fmla="*/ 470 w 1726"/>
                <a:gd name="T33" fmla="*/ 0 h 381"/>
                <a:gd name="T34" fmla="*/ 498 w 1726"/>
                <a:gd name="T35" fmla="*/ 0 h 381"/>
                <a:gd name="T36" fmla="*/ 525 w 1726"/>
                <a:gd name="T37" fmla="*/ 0 h 381"/>
                <a:gd name="T38" fmla="*/ 553 w 1726"/>
                <a:gd name="T39" fmla="*/ 0 h 381"/>
                <a:gd name="T40" fmla="*/ 581 w 1726"/>
                <a:gd name="T41" fmla="*/ 0 h 381"/>
                <a:gd name="T42" fmla="*/ 609 w 1726"/>
                <a:gd name="T43" fmla="*/ 0 h 381"/>
                <a:gd name="T44" fmla="*/ 637 w 1726"/>
                <a:gd name="T45" fmla="*/ 0 h 381"/>
                <a:gd name="T46" fmla="*/ 665 w 1726"/>
                <a:gd name="T47" fmla="*/ 0 h 381"/>
                <a:gd name="T48" fmla="*/ 692 w 1726"/>
                <a:gd name="T49" fmla="*/ 0 h 381"/>
                <a:gd name="T50" fmla="*/ 720 w 1726"/>
                <a:gd name="T51" fmla="*/ 0 h 381"/>
                <a:gd name="T52" fmla="*/ 748 w 1726"/>
                <a:gd name="T53" fmla="*/ 0 h 381"/>
                <a:gd name="T54" fmla="*/ 776 w 1726"/>
                <a:gd name="T55" fmla="*/ 0 h 381"/>
                <a:gd name="T56" fmla="*/ 804 w 1726"/>
                <a:gd name="T57" fmla="*/ 0 h 381"/>
                <a:gd name="T58" fmla="*/ 832 w 1726"/>
                <a:gd name="T59" fmla="*/ 0 h 381"/>
                <a:gd name="T60" fmla="*/ 859 w 1726"/>
                <a:gd name="T61" fmla="*/ 0 h 381"/>
                <a:gd name="T62" fmla="*/ 887 w 1726"/>
                <a:gd name="T63" fmla="*/ 0 h 381"/>
                <a:gd name="T64" fmla="*/ 915 w 1726"/>
                <a:gd name="T65" fmla="*/ 0 h 381"/>
                <a:gd name="T66" fmla="*/ 943 w 1726"/>
                <a:gd name="T67" fmla="*/ 0 h 381"/>
                <a:gd name="T68" fmla="*/ 971 w 1726"/>
                <a:gd name="T69" fmla="*/ 0 h 381"/>
                <a:gd name="T70" fmla="*/ 999 w 1726"/>
                <a:gd name="T71" fmla="*/ 0 h 381"/>
                <a:gd name="T72" fmla="*/ 1027 w 1726"/>
                <a:gd name="T73" fmla="*/ 0 h 381"/>
                <a:gd name="T74" fmla="*/ 1054 w 1726"/>
                <a:gd name="T75" fmla="*/ 0 h 381"/>
                <a:gd name="T76" fmla="*/ 1082 w 1726"/>
                <a:gd name="T77" fmla="*/ 0 h 381"/>
                <a:gd name="T78" fmla="*/ 1110 w 1726"/>
                <a:gd name="T79" fmla="*/ 0 h 381"/>
                <a:gd name="T80" fmla="*/ 1138 w 1726"/>
                <a:gd name="T81" fmla="*/ 0 h 381"/>
                <a:gd name="T82" fmla="*/ 1166 w 1726"/>
                <a:gd name="T83" fmla="*/ 0 h 381"/>
                <a:gd name="T84" fmla="*/ 1194 w 1726"/>
                <a:gd name="T85" fmla="*/ 0 h 381"/>
                <a:gd name="T86" fmla="*/ 1221 w 1726"/>
                <a:gd name="T87" fmla="*/ 0 h 381"/>
                <a:gd name="T88" fmla="*/ 1249 w 1726"/>
                <a:gd name="T89" fmla="*/ 0 h 381"/>
                <a:gd name="T90" fmla="*/ 1277 w 1726"/>
                <a:gd name="T91" fmla="*/ 0 h 381"/>
                <a:gd name="T92" fmla="*/ 1305 w 1726"/>
                <a:gd name="T93" fmla="*/ 0 h 381"/>
                <a:gd name="T94" fmla="*/ 1333 w 1726"/>
                <a:gd name="T95" fmla="*/ 0 h 381"/>
                <a:gd name="T96" fmla="*/ 1361 w 1726"/>
                <a:gd name="T97" fmla="*/ 0 h 381"/>
                <a:gd name="T98" fmla="*/ 1388 w 1726"/>
                <a:gd name="T99" fmla="*/ 0 h 381"/>
                <a:gd name="T100" fmla="*/ 1416 w 1726"/>
                <a:gd name="T101" fmla="*/ 0 h 381"/>
                <a:gd name="T102" fmla="*/ 1444 w 1726"/>
                <a:gd name="T103" fmla="*/ 0 h 381"/>
                <a:gd name="T104" fmla="*/ 1472 w 1726"/>
                <a:gd name="T105" fmla="*/ 0 h 381"/>
                <a:gd name="T106" fmla="*/ 1500 w 1726"/>
                <a:gd name="T107" fmla="*/ 0 h 381"/>
                <a:gd name="T108" fmla="*/ 1528 w 1726"/>
                <a:gd name="T109" fmla="*/ 0 h 381"/>
                <a:gd name="T110" fmla="*/ 1555 w 1726"/>
                <a:gd name="T111" fmla="*/ 0 h 381"/>
                <a:gd name="T112" fmla="*/ 1583 w 1726"/>
                <a:gd name="T113" fmla="*/ 0 h 381"/>
                <a:gd name="T114" fmla="*/ 1611 w 1726"/>
                <a:gd name="T115" fmla="*/ 0 h 381"/>
                <a:gd name="T116" fmla="*/ 1639 w 1726"/>
                <a:gd name="T117" fmla="*/ 0 h 381"/>
                <a:gd name="T118" fmla="*/ 1667 w 1726"/>
                <a:gd name="T119" fmla="*/ 0 h 381"/>
                <a:gd name="T120" fmla="*/ 1695 w 1726"/>
                <a:gd name="T121" fmla="*/ 0 h 381"/>
                <a:gd name="T122" fmla="*/ 1723 w 1726"/>
                <a:gd name="T1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6" h="381">
                  <a:moveTo>
                    <a:pt x="0" y="381"/>
                  </a:moveTo>
                  <a:lnTo>
                    <a:pt x="3" y="381"/>
                  </a:lnTo>
                  <a:lnTo>
                    <a:pt x="7" y="381"/>
                  </a:lnTo>
                  <a:lnTo>
                    <a:pt x="10" y="381"/>
                  </a:lnTo>
                  <a:lnTo>
                    <a:pt x="14" y="381"/>
                  </a:lnTo>
                  <a:lnTo>
                    <a:pt x="17" y="381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28" y="381"/>
                  </a:lnTo>
                  <a:lnTo>
                    <a:pt x="31" y="381"/>
                  </a:lnTo>
                  <a:lnTo>
                    <a:pt x="35" y="381"/>
                  </a:lnTo>
                  <a:lnTo>
                    <a:pt x="38" y="381"/>
                  </a:lnTo>
                  <a:lnTo>
                    <a:pt x="42" y="381"/>
                  </a:lnTo>
                  <a:lnTo>
                    <a:pt x="45" y="381"/>
                  </a:lnTo>
                  <a:lnTo>
                    <a:pt x="49" y="381"/>
                  </a:lnTo>
                  <a:lnTo>
                    <a:pt x="52" y="381"/>
                  </a:lnTo>
                  <a:lnTo>
                    <a:pt x="56" y="381"/>
                  </a:lnTo>
                  <a:lnTo>
                    <a:pt x="59" y="381"/>
                  </a:lnTo>
                  <a:lnTo>
                    <a:pt x="63" y="381"/>
                  </a:lnTo>
                  <a:lnTo>
                    <a:pt x="66" y="381"/>
                  </a:lnTo>
                  <a:lnTo>
                    <a:pt x="70" y="381"/>
                  </a:lnTo>
                  <a:lnTo>
                    <a:pt x="73" y="381"/>
                  </a:lnTo>
                  <a:lnTo>
                    <a:pt x="76" y="381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7" y="381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7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1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2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6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70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8" y="0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2" y="0"/>
                  </a:lnTo>
                  <a:lnTo>
                    <a:pt x="525" y="0"/>
                  </a:lnTo>
                  <a:lnTo>
                    <a:pt x="529" y="0"/>
                  </a:lnTo>
                  <a:lnTo>
                    <a:pt x="532" y="0"/>
                  </a:lnTo>
                  <a:lnTo>
                    <a:pt x="536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60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8" y="0"/>
                  </a:lnTo>
                  <a:lnTo>
                    <a:pt x="581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5" y="0"/>
                  </a:lnTo>
                  <a:lnTo>
                    <a:pt x="598" y="0"/>
                  </a:lnTo>
                  <a:lnTo>
                    <a:pt x="602" y="0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7" y="0"/>
                  </a:lnTo>
                  <a:lnTo>
                    <a:pt x="640" y="0"/>
                  </a:lnTo>
                  <a:lnTo>
                    <a:pt x="644" y="0"/>
                  </a:lnTo>
                  <a:lnTo>
                    <a:pt x="647" y="0"/>
                  </a:lnTo>
                  <a:lnTo>
                    <a:pt x="651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1" y="0"/>
                  </a:lnTo>
                  <a:lnTo>
                    <a:pt x="665" y="0"/>
                  </a:lnTo>
                  <a:lnTo>
                    <a:pt x="668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9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9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3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4" y="0"/>
                  </a:lnTo>
                  <a:lnTo>
                    <a:pt x="727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5" y="0"/>
                  </a:lnTo>
                  <a:lnTo>
                    <a:pt x="748" y="0"/>
                  </a:lnTo>
                  <a:lnTo>
                    <a:pt x="752" y="0"/>
                  </a:lnTo>
                  <a:lnTo>
                    <a:pt x="755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6" y="0"/>
                  </a:lnTo>
                  <a:lnTo>
                    <a:pt x="779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90" y="0"/>
                  </a:lnTo>
                  <a:lnTo>
                    <a:pt x="793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4" y="0"/>
                  </a:lnTo>
                  <a:lnTo>
                    <a:pt x="818" y="0"/>
                  </a:lnTo>
                  <a:lnTo>
                    <a:pt x="821" y="0"/>
                  </a:lnTo>
                  <a:lnTo>
                    <a:pt x="825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35" y="0"/>
                  </a:lnTo>
                  <a:lnTo>
                    <a:pt x="839" y="0"/>
                  </a:lnTo>
                  <a:lnTo>
                    <a:pt x="842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3" y="0"/>
                  </a:lnTo>
                  <a:lnTo>
                    <a:pt x="856" y="0"/>
                  </a:lnTo>
                  <a:lnTo>
                    <a:pt x="859" y="0"/>
                  </a:lnTo>
                  <a:lnTo>
                    <a:pt x="863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0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5" y="0"/>
                  </a:lnTo>
                  <a:lnTo>
                    <a:pt x="908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6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40" y="0"/>
                  </a:lnTo>
                  <a:lnTo>
                    <a:pt x="943" y="0"/>
                  </a:lnTo>
                  <a:lnTo>
                    <a:pt x="946" y="0"/>
                  </a:lnTo>
                  <a:lnTo>
                    <a:pt x="950" y="0"/>
                  </a:lnTo>
                  <a:lnTo>
                    <a:pt x="953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4" y="0"/>
                  </a:lnTo>
                  <a:lnTo>
                    <a:pt x="967" y="0"/>
                  </a:lnTo>
                  <a:lnTo>
                    <a:pt x="971" y="0"/>
                  </a:lnTo>
                  <a:lnTo>
                    <a:pt x="974" y="0"/>
                  </a:lnTo>
                  <a:lnTo>
                    <a:pt x="978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6" y="0"/>
                  </a:lnTo>
                  <a:lnTo>
                    <a:pt x="1009" y="0"/>
                  </a:lnTo>
                  <a:lnTo>
                    <a:pt x="1013" y="0"/>
                  </a:lnTo>
                  <a:lnTo>
                    <a:pt x="1016" y="0"/>
                  </a:lnTo>
                  <a:lnTo>
                    <a:pt x="1020" y="0"/>
                  </a:lnTo>
                  <a:lnTo>
                    <a:pt x="1023" y="0"/>
                  </a:lnTo>
                  <a:lnTo>
                    <a:pt x="1027" y="0"/>
                  </a:lnTo>
                  <a:lnTo>
                    <a:pt x="1030" y="0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0" y="0"/>
                  </a:lnTo>
                  <a:lnTo>
                    <a:pt x="1044" y="0"/>
                  </a:lnTo>
                  <a:lnTo>
                    <a:pt x="1047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8" y="0"/>
                  </a:lnTo>
                  <a:lnTo>
                    <a:pt x="1061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2" y="0"/>
                  </a:lnTo>
                  <a:lnTo>
                    <a:pt x="1075" y="0"/>
                  </a:lnTo>
                  <a:lnTo>
                    <a:pt x="1079" y="0"/>
                  </a:lnTo>
                  <a:lnTo>
                    <a:pt x="1082" y="0"/>
                  </a:lnTo>
                  <a:lnTo>
                    <a:pt x="1086" y="0"/>
                  </a:lnTo>
                  <a:lnTo>
                    <a:pt x="1089" y="0"/>
                  </a:lnTo>
                  <a:lnTo>
                    <a:pt x="1093" y="0"/>
                  </a:lnTo>
                  <a:lnTo>
                    <a:pt x="1096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7" y="0"/>
                  </a:lnTo>
                  <a:lnTo>
                    <a:pt x="1110" y="0"/>
                  </a:lnTo>
                  <a:lnTo>
                    <a:pt x="1114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7" y="0"/>
                  </a:lnTo>
                  <a:lnTo>
                    <a:pt x="1131" y="0"/>
                  </a:lnTo>
                  <a:lnTo>
                    <a:pt x="1134" y="0"/>
                  </a:lnTo>
                  <a:lnTo>
                    <a:pt x="1138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2" y="0"/>
                  </a:lnTo>
                  <a:lnTo>
                    <a:pt x="1155" y="0"/>
                  </a:lnTo>
                  <a:lnTo>
                    <a:pt x="1159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0" y="0"/>
                  </a:lnTo>
                  <a:lnTo>
                    <a:pt x="1194" y="0"/>
                  </a:lnTo>
                  <a:lnTo>
                    <a:pt x="1197" y="0"/>
                  </a:lnTo>
                  <a:lnTo>
                    <a:pt x="1201" y="0"/>
                  </a:lnTo>
                  <a:lnTo>
                    <a:pt x="1204" y="0"/>
                  </a:lnTo>
                  <a:lnTo>
                    <a:pt x="1207" y="0"/>
                  </a:lnTo>
                  <a:lnTo>
                    <a:pt x="1211" y="0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5" y="0"/>
                  </a:lnTo>
                  <a:lnTo>
                    <a:pt x="1228" y="0"/>
                  </a:lnTo>
                  <a:lnTo>
                    <a:pt x="1232" y="0"/>
                  </a:lnTo>
                  <a:lnTo>
                    <a:pt x="1235" y="0"/>
                  </a:lnTo>
                  <a:lnTo>
                    <a:pt x="1239" y="0"/>
                  </a:lnTo>
                  <a:lnTo>
                    <a:pt x="1242" y="0"/>
                  </a:lnTo>
                  <a:lnTo>
                    <a:pt x="1246" y="0"/>
                  </a:lnTo>
                  <a:lnTo>
                    <a:pt x="1249" y="0"/>
                  </a:lnTo>
                  <a:lnTo>
                    <a:pt x="1253" y="0"/>
                  </a:lnTo>
                  <a:lnTo>
                    <a:pt x="1256" y="0"/>
                  </a:lnTo>
                  <a:lnTo>
                    <a:pt x="1260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270" y="0"/>
                  </a:lnTo>
                  <a:lnTo>
                    <a:pt x="1274" y="0"/>
                  </a:lnTo>
                  <a:lnTo>
                    <a:pt x="1277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5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6" y="0"/>
                  </a:lnTo>
                  <a:lnTo>
                    <a:pt x="1329" y="0"/>
                  </a:lnTo>
                  <a:lnTo>
                    <a:pt x="1333" y="0"/>
                  </a:lnTo>
                  <a:lnTo>
                    <a:pt x="1336" y="0"/>
                  </a:lnTo>
                  <a:lnTo>
                    <a:pt x="1340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0" y="0"/>
                  </a:lnTo>
                  <a:lnTo>
                    <a:pt x="1354" y="0"/>
                  </a:lnTo>
                  <a:lnTo>
                    <a:pt x="1357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8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8" y="0"/>
                  </a:lnTo>
                  <a:lnTo>
                    <a:pt x="1381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5" y="0"/>
                  </a:lnTo>
                  <a:lnTo>
                    <a:pt x="1399" y="0"/>
                  </a:lnTo>
                  <a:lnTo>
                    <a:pt x="1402" y="0"/>
                  </a:lnTo>
                  <a:lnTo>
                    <a:pt x="1406" y="0"/>
                  </a:lnTo>
                  <a:lnTo>
                    <a:pt x="1409" y="0"/>
                  </a:lnTo>
                  <a:lnTo>
                    <a:pt x="1413" y="0"/>
                  </a:lnTo>
                  <a:lnTo>
                    <a:pt x="1416" y="0"/>
                  </a:lnTo>
                  <a:lnTo>
                    <a:pt x="1420" y="0"/>
                  </a:lnTo>
                  <a:lnTo>
                    <a:pt x="1423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1" y="0"/>
                  </a:lnTo>
                  <a:lnTo>
                    <a:pt x="1444" y="0"/>
                  </a:lnTo>
                  <a:lnTo>
                    <a:pt x="1448" y="0"/>
                  </a:lnTo>
                  <a:lnTo>
                    <a:pt x="1451" y="0"/>
                  </a:lnTo>
                  <a:lnTo>
                    <a:pt x="1455" y="0"/>
                  </a:lnTo>
                  <a:lnTo>
                    <a:pt x="1458" y="0"/>
                  </a:lnTo>
                  <a:lnTo>
                    <a:pt x="1462" y="0"/>
                  </a:lnTo>
                  <a:lnTo>
                    <a:pt x="1465" y="0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3" y="0"/>
                  </a:lnTo>
                  <a:lnTo>
                    <a:pt x="1496" y="0"/>
                  </a:lnTo>
                  <a:lnTo>
                    <a:pt x="1500" y="0"/>
                  </a:lnTo>
                  <a:lnTo>
                    <a:pt x="1503" y="0"/>
                  </a:lnTo>
                  <a:lnTo>
                    <a:pt x="1507" y="0"/>
                  </a:lnTo>
                  <a:lnTo>
                    <a:pt x="1510" y="0"/>
                  </a:lnTo>
                  <a:lnTo>
                    <a:pt x="1514" y="0"/>
                  </a:lnTo>
                  <a:lnTo>
                    <a:pt x="1517" y="0"/>
                  </a:lnTo>
                  <a:lnTo>
                    <a:pt x="1521" y="0"/>
                  </a:lnTo>
                  <a:lnTo>
                    <a:pt x="1524" y="0"/>
                  </a:lnTo>
                  <a:lnTo>
                    <a:pt x="1528" y="0"/>
                  </a:lnTo>
                  <a:lnTo>
                    <a:pt x="1531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9" y="0"/>
                  </a:lnTo>
                  <a:lnTo>
                    <a:pt x="1552" y="0"/>
                  </a:lnTo>
                  <a:lnTo>
                    <a:pt x="1555" y="0"/>
                  </a:lnTo>
                  <a:lnTo>
                    <a:pt x="1559" y="0"/>
                  </a:lnTo>
                  <a:lnTo>
                    <a:pt x="1562" y="0"/>
                  </a:lnTo>
                  <a:lnTo>
                    <a:pt x="1566" y="0"/>
                  </a:lnTo>
                  <a:lnTo>
                    <a:pt x="1569" y="0"/>
                  </a:lnTo>
                  <a:lnTo>
                    <a:pt x="1573" y="0"/>
                  </a:lnTo>
                  <a:lnTo>
                    <a:pt x="1576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4" y="0"/>
                  </a:lnTo>
                  <a:lnTo>
                    <a:pt x="1597" y="0"/>
                  </a:lnTo>
                  <a:lnTo>
                    <a:pt x="1601" y="0"/>
                  </a:lnTo>
                  <a:lnTo>
                    <a:pt x="1604" y="0"/>
                  </a:lnTo>
                  <a:lnTo>
                    <a:pt x="1608" y="0"/>
                  </a:lnTo>
                  <a:lnTo>
                    <a:pt x="1611" y="0"/>
                  </a:lnTo>
                  <a:lnTo>
                    <a:pt x="1615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5" y="0"/>
                  </a:lnTo>
                  <a:lnTo>
                    <a:pt x="1629" y="0"/>
                  </a:lnTo>
                  <a:lnTo>
                    <a:pt x="1632" y="0"/>
                  </a:lnTo>
                  <a:lnTo>
                    <a:pt x="1636" y="0"/>
                  </a:lnTo>
                  <a:lnTo>
                    <a:pt x="1639" y="0"/>
                  </a:lnTo>
                  <a:lnTo>
                    <a:pt x="1642" y="0"/>
                  </a:lnTo>
                  <a:lnTo>
                    <a:pt x="1646" y="0"/>
                  </a:lnTo>
                  <a:lnTo>
                    <a:pt x="1649" y="0"/>
                  </a:lnTo>
                  <a:lnTo>
                    <a:pt x="1653" y="0"/>
                  </a:lnTo>
                  <a:lnTo>
                    <a:pt x="1656" y="0"/>
                  </a:lnTo>
                  <a:lnTo>
                    <a:pt x="1660" y="0"/>
                  </a:lnTo>
                  <a:lnTo>
                    <a:pt x="1663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1" y="0"/>
                  </a:lnTo>
                  <a:lnTo>
                    <a:pt x="1684" y="0"/>
                  </a:lnTo>
                  <a:lnTo>
                    <a:pt x="1688" y="0"/>
                  </a:lnTo>
                  <a:lnTo>
                    <a:pt x="1691" y="0"/>
                  </a:lnTo>
                  <a:lnTo>
                    <a:pt x="1695" y="0"/>
                  </a:lnTo>
                  <a:lnTo>
                    <a:pt x="1698" y="0"/>
                  </a:lnTo>
                  <a:lnTo>
                    <a:pt x="1702" y="0"/>
                  </a:lnTo>
                  <a:lnTo>
                    <a:pt x="1705" y="0"/>
                  </a:lnTo>
                  <a:lnTo>
                    <a:pt x="1709" y="0"/>
                  </a:lnTo>
                  <a:lnTo>
                    <a:pt x="1712" y="0"/>
                  </a:lnTo>
                  <a:lnTo>
                    <a:pt x="1716" y="0"/>
                  </a:lnTo>
                  <a:lnTo>
                    <a:pt x="1719" y="0"/>
                  </a:lnTo>
                  <a:lnTo>
                    <a:pt x="1723" y="0"/>
                  </a:lnTo>
                  <a:lnTo>
                    <a:pt x="172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4" name="Freeform 46"/>
            <p:cNvSpPr>
              <a:spLocks/>
            </p:cNvSpPr>
            <p:nvPr/>
          </p:nvSpPr>
          <p:spPr bwMode="auto">
            <a:xfrm>
              <a:off x="746" y="1422"/>
              <a:ext cx="1726" cy="430"/>
            </a:xfrm>
            <a:custGeom>
              <a:avLst/>
              <a:gdLst>
                <a:gd name="T0" fmla="*/ 28 w 1726"/>
                <a:gd name="T1" fmla="*/ 430 h 430"/>
                <a:gd name="T2" fmla="*/ 59 w 1726"/>
                <a:gd name="T3" fmla="*/ 430 h 430"/>
                <a:gd name="T4" fmla="*/ 90 w 1726"/>
                <a:gd name="T5" fmla="*/ 430 h 430"/>
                <a:gd name="T6" fmla="*/ 122 w 1726"/>
                <a:gd name="T7" fmla="*/ 409 h 430"/>
                <a:gd name="T8" fmla="*/ 139 w 1726"/>
                <a:gd name="T9" fmla="*/ 374 h 430"/>
                <a:gd name="T10" fmla="*/ 153 w 1726"/>
                <a:gd name="T11" fmla="*/ 329 h 430"/>
                <a:gd name="T12" fmla="*/ 170 w 1726"/>
                <a:gd name="T13" fmla="*/ 273 h 430"/>
                <a:gd name="T14" fmla="*/ 184 w 1726"/>
                <a:gd name="T15" fmla="*/ 217 h 430"/>
                <a:gd name="T16" fmla="*/ 198 w 1726"/>
                <a:gd name="T17" fmla="*/ 164 h 430"/>
                <a:gd name="T18" fmla="*/ 216 w 1726"/>
                <a:gd name="T19" fmla="*/ 115 h 430"/>
                <a:gd name="T20" fmla="*/ 230 w 1726"/>
                <a:gd name="T21" fmla="*/ 77 h 430"/>
                <a:gd name="T22" fmla="*/ 247 w 1726"/>
                <a:gd name="T23" fmla="*/ 45 h 430"/>
                <a:gd name="T24" fmla="*/ 271 w 1726"/>
                <a:gd name="T25" fmla="*/ 14 h 430"/>
                <a:gd name="T26" fmla="*/ 303 w 1726"/>
                <a:gd name="T27" fmla="*/ 0 h 430"/>
                <a:gd name="T28" fmla="*/ 334 w 1726"/>
                <a:gd name="T29" fmla="*/ 10 h 430"/>
                <a:gd name="T30" fmla="*/ 365 w 1726"/>
                <a:gd name="T31" fmla="*/ 28 h 430"/>
                <a:gd name="T32" fmla="*/ 397 w 1726"/>
                <a:gd name="T33" fmla="*/ 45 h 430"/>
                <a:gd name="T34" fmla="*/ 428 w 1726"/>
                <a:gd name="T35" fmla="*/ 56 h 430"/>
                <a:gd name="T36" fmla="*/ 459 w 1726"/>
                <a:gd name="T37" fmla="*/ 59 h 430"/>
                <a:gd name="T38" fmla="*/ 491 w 1726"/>
                <a:gd name="T39" fmla="*/ 59 h 430"/>
                <a:gd name="T40" fmla="*/ 522 w 1726"/>
                <a:gd name="T41" fmla="*/ 56 h 430"/>
                <a:gd name="T42" fmla="*/ 553 w 1726"/>
                <a:gd name="T43" fmla="*/ 52 h 430"/>
                <a:gd name="T44" fmla="*/ 585 w 1726"/>
                <a:gd name="T45" fmla="*/ 49 h 430"/>
                <a:gd name="T46" fmla="*/ 616 w 1726"/>
                <a:gd name="T47" fmla="*/ 45 h 430"/>
                <a:gd name="T48" fmla="*/ 647 w 1726"/>
                <a:gd name="T49" fmla="*/ 45 h 430"/>
                <a:gd name="T50" fmla="*/ 679 w 1726"/>
                <a:gd name="T51" fmla="*/ 45 h 430"/>
                <a:gd name="T52" fmla="*/ 710 w 1726"/>
                <a:gd name="T53" fmla="*/ 45 h 430"/>
                <a:gd name="T54" fmla="*/ 741 w 1726"/>
                <a:gd name="T55" fmla="*/ 49 h 430"/>
                <a:gd name="T56" fmla="*/ 772 w 1726"/>
                <a:gd name="T57" fmla="*/ 49 h 430"/>
                <a:gd name="T58" fmla="*/ 804 w 1726"/>
                <a:gd name="T59" fmla="*/ 49 h 430"/>
                <a:gd name="T60" fmla="*/ 835 w 1726"/>
                <a:gd name="T61" fmla="*/ 49 h 430"/>
                <a:gd name="T62" fmla="*/ 866 w 1726"/>
                <a:gd name="T63" fmla="*/ 49 h 430"/>
                <a:gd name="T64" fmla="*/ 898 w 1726"/>
                <a:gd name="T65" fmla="*/ 49 h 430"/>
                <a:gd name="T66" fmla="*/ 929 w 1726"/>
                <a:gd name="T67" fmla="*/ 49 h 430"/>
                <a:gd name="T68" fmla="*/ 960 w 1726"/>
                <a:gd name="T69" fmla="*/ 49 h 430"/>
                <a:gd name="T70" fmla="*/ 992 w 1726"/>
                <a:gd name="T71" fmla="*/ 49 h 430"/>
                <a:gd name="T72" fmla="*/ 1023 w 1726"/>
                <a:gd name="T73" fmla="*/ 49 h 430"/>
                <a:gd name="T74" fmla="*/ 1054 w 1726"/>
                <a:gd name="T75" fmla="*/ 49 h 430"/>
                <a:gd name="T76" fmla="*/ 1086 w 1726"/>
                <a:gd name="T77" fmla="*/ 49 h 430"/>
                <a:gd name="T78" fmla="*/ 1117 w 1726"/>
                <a:gd name="T79" fmla="*/ 49 h 430"/>
                <a:gd name="T80" fmla="*/ 1148 w 1726"/>
                <a:gd name="T81" fmla="*/ 49 h 430"/>
                <a:gd name="T82" fmla="*/ 1180 w 1726"/>
                <a:gd name="T83" fmla="*/ 49 h 430"/>
                <a:gd name="T84" fmla="*/ 1211 w 1726"/>
                <a:gd name="T85" fmla="*/ 49 h 430"/>
                <a:gd name="T86" fmla="*/ 1242 w 1726"/>
                <a:gd name="T87" fmla="*/ 49 h 430"/>
                <a:gd name="T88" fmla="*/ 1274 w 1726"/>
                <a:gd name="T89" fmla="*/ 49 h 430"/>
                <a:gd name="T90" fmla="*/ 1305 w 1726"/>
                <a:gd name="T91" fmla="*/ 49 h 430"/>
                <a:gd name="T92" fmla="*/ 1336 w 1726"/>
                <a:gd name="T93" fmla="*/ 49 h 430"/>
                <a:gd name="T94" fmla="*/ 1368 w 1726"/>
                <a:gd name="T95" fmla="*/ 49 h 430"/>
                <a:gd name="T96" fmla="*/ 1399 w 1726"/>
                <a:gd name="T97" fmla="*/ 49 h 430"/>
                <a:gd name="T98" fmla="*/ 1430 w 1726"/>
                <a:gd name="T99" fmla="*/ 49 h 430"/>
                <a:gd name="T100" fmla="*/ 1462 w 1726"/>
                <a:gd name="T101" fmla="*/ 49 h 430"/>
                <a:gd name="T102" fmla="*/ 1493 w 1726"/>
                <a:gd name="T103" fmla="*/ 49 h 430"/>
                <a:gd name="T104" fmla="*/ 1524 w 1726"/>
                <a:gd name="T105" fmla="*/ 49 h 430"/>
                <a:gd name="T106" fmla="*/ 1555 w 1726"/>
                <a:gd name="T107" fmla="*/ 49 h 430"/>
                <a:gd name="T108" fmla="*/ 1587 w 1726"/>
                <a:gd name="T109" fmla="*/ 49 h 430"/>
                <a:gd name="T110" fmla="*/ 1618 w 1726"/>
                <a:gd name="T111" fmla="*/ 49 h 430"/>
                <a:gd name="T112" fmla="*/ 1649 w 1726"/>
                <a:gd name="T113" fmla="*/ 49 h 430"/>
                <a:gd name="T114" fmla="*/ 1681 w 1726"/>
                <a:gd name="T115" fmla="*/ 49 h 430"/>
                <a:gd name="T116" fmla="*/ 1712 w 1726"/>
                <a:gd name="T117" fmla="*/ 4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6" h="430">
                  <a:moveTo>
                    <a:pt x="0" y="430"/>
                  </a:moveTo>
                  <a:lnTo>
                    <a:pt x="3" y="430"/>
                  </a:lnTo>
                  <a:lnTo>
                    <a:pt x="7" y="430"/>
                  </a:lnTo>
                  <a:lnTo>
                    <a:pt x="10" y="430"/>
                  </a:lnTo>
                  <a:lnTo>
                    <a:pt x="14" y="430"/>
                  </a:lnTo>
                  <a:lnTo>
                    <a:pt x="17" y="430"/>
                  </a:lnTo>
                  <a:lnTo>
                    <a:pt x="21" y="430"/>
                  </a:lnTo>
                  <a:lnTo>
                    <a:pt x="24" y="430"/>
                  </a:lnTo>
                  <a:lnTo>
                    <a:pt x="28" y="430"/>
                  </a:lnTo>
                  <a:lnTo>
                    <a:pt x="31" y="430"/>
                  </a:lnTo>
                  <a:lnTo>
                    <a:pt x="35" y="430"/>
                  </a:lnTo>
                  <a:lnTo>
                    <a:pt x="38" y="430"/>
                  </a:lnTo>
                  <a:lnTo>
                    <a:pt x="42" y="430"/>
                  </a:lnTo>
                  <a:lnTo>
                    <a:pt x="45" y="430"/>
                  </a:lnTo>
                  <a:lnTo>
                    <a:pt x="49" y="430"/>
                  </a:lnTo>
                  <a:lnTo>
                    <a:pt x="52" y="430"/>
                  </a:lnTo>
                  <a:lnTo>
                    <a:pt x="56" y="430"/>
                  </a:lnTo>
                  <a:lnTo>
                    <a:pt x="59" y="430"/>
                  </a:lnTo>
                  <a:lnTo>
                    <a:pt x="63" y="430"/>
                  </a:lnTo>
                  <a:lnTo>
                    <a:pt x="66" y="430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6" y="430"/>
                  </a:lnTo>
                  <a:lnTo>
                    <a:pt x="80" y="430"/>
                  </a:lnTo>
                  <a:lnTo>
                    <a:pt x="83" y="430"/>
                  </a:lnTo>
                  <a:lnTo>
                    <a:pt x="87" y="430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7" y="430"/>
                  </a:lnTo>
                  <a:lnTo>
                    <a:pt x="101" y="427"/>
                  </a:lnTo>
                  <a:lnTo>
                    <a:pt x="104" y="427"/>
                  </a:lnTo>
                  <a:lnTo>
                    <a:pt x="108" y="423"/>
                  </a:lnTo>
                  <a:lnTo>
                    <a:pt x="111" y="420"/>
                  </a:lnTo>
                  <a:lnTo>
                    <a:pt x="115" y="416"/>
                  </a:lnTo>
                  <a:lnTo>
                    <a:pt x="118" y="413"/>
                  </a:lnTo>
                  <a:lnTo>
                    <a:pt x="122" y="409"/>
                  </a:lnTo>
                  <a:lnTo>
                    <a:pt x="122" y="406"/>
                  </a:lnTo>
                  <a:lnTo>
                    <a:pt x="125" y="402"/>
                  </a:lnTo>
                  <a:lnTo>
                    <a:pt x="129" y="399"/>
                  </a:lnTo>
                  <a:lnTo>
                    <a:pt x="129" y="395"/>
                  </a:lnTo>
                  <a:lnTo>
                    <a:pt x="132" y="388"/>
                  </a:lnTo>
                  <a:lnTo>
                    <a:pt x="132" y="385"/>
                  </a:lnTo>
                  <a:lnTo>
                    <a:pt x="136" y="381"/>
                  </a:lnTo>
                  <a:lnTo>
                    <a:pt x="136" y="378"/>
                  </a:lnTo>
                  <a:lnTo>
                    <a:pt x="139" y="374"/>
                  </a:lnTo>
                  <a:lnTo>
                    <a:pt x="139" y="367"/>
                  </a:lnTo>
                  <a:lnTo>
                    <a:pt x="143" y="364"/>
                  </a:lnTo>
                  <a:lnTo>
                    <a:pt x="143" y="360"/>
                  </a:lnTo>
                  <a:lnTo>
                    <a:pt x="146" y="353"/>
                  </a:lnTo>
                  <a:lnTo>
                    <a:pt x="146" y="350"/>
                  </a:lnTo>
                  <a:lnTo>
                    <a:pt x="150" y="343"/>
                  </a:lnTo>
                  <a:lnTo>
                    <a:pt x="150" y="339"/>
                  </a:lnTo>
                  <a:lnTo>
                    <a:pt x="153" y="332"/>
                  </a:lnTo>
                  <a:lnTo>
                    <a:pt x="153" y="329"/>
                  </a:lnTo>
                  <a:lnTo>
                    <a:pt x="157" y="322"/>
                  </a:lnTo>
                  <a:lnTo>
                    <a:pt x="157" y="315"/>
                  </a:lnTo>
                  <a:lnTo>
                    <a:pt x="160" y="311"/>
                  </a:lnTo>
                  <a:lnTo>
                    <a:pt x="160" y="304"/>
                  </a:lnTo>
                  <a:lnTo>
                    <a:pt x="163" y="297"/>
                  </a:lnTo>
                  <a:lnTo>
                    <a:pt x="163" y="294"/>
                  </a:lnTo>
                  <a:lnTo>
                    <a:pt x="167" y="287"/>
                  </a:lnTo>
                  <a:lnTo>
                    <a:pt x="167" y="280"/>
                  </a:lnTo>
                  <a:lnTo>
                    <a:pt x="170" y="273"/>
                  </a:lnTo>
                  <a:lnTo>
                    <a:pt x="170" y="269"/>
                  </a:lnTo>
                  <a:lnTo>
                    <a:pt x="174" y="262"/>
                  </a:lnTo>
                  <a:lnTo>
                    <a:pt x="174" y="255"/>
                  </a:lnTo>
                  <a:lnTo>
                    <a:pt x="177" y="248"/>
                  </a:lnTo>
                  <a:lnTo>
                    <a:pt x="177" y="245"/>
                  </a:lnTo>
                  <a:lnTo>
                    <a:pt x="181" y="238"/>
                  </a:lnTo>
                  <a:lnTo>
                    <a:pt x="181" y="231"/>
                  </a:lnTo>
                  <a:lnTo>
                    <a:pt x="181" y="224"/>
                  </a:lnTo>
                  <a:lnTo>
                    <a:pt x="184" y="217"/>
                  </a:lnTo>
                  <a:lnTo>
                    <a:pt x="184" y="213"/>
                  </a:lnTo>
                  <a:lnTo>
                    <a:pt x="188" y="206"/>
                  </a:lnTo>
                  <a:lnTo>
                    <a:pt x="188" y="199"/>
                  </a:lnTo>
                  <a:lnTo>
                    <a:pt x="191" y="196"/>
                  </a:lnTo>
                  <a:lnTo>
                    <a:pt x="191" y="189"/>
                  </a:lnTo>
                  <a:lnTo>
                    <a:pt x="195" y="182"/>
                  </a:lnTo>
                  <a:lnTo>
                    <a:pt x="195" y="175"/>
                  </a:lnTo>
                  <a:lnTo>
                    <a:pt x="198" y="171"/>
                  </a:lnTo>
                  <a:lnTo>
                    <a:pt x="198" y="164"/>
                  </a:lnTo>
                  <a:lnTo>
                    <a:pt x="202" y="161"/>
                  </a:lnTo>
                  <a:lnTo>
                    <a:pt x="202" y="154"/>
                  </a:lnTo>
                  <a:lnTo>
                    <a:pt x="205" y="147"/>
                  </a:lnTo>
                  <a:lnTo>
                    <a:pt x="205" y="143"/>
                  </a:lnTo>
                  <a:lnTo>
                    <a:pt x="209" y="136"/>
                  </a:lnTo>
                  <a:lnTo>
                    <a:pt x="209" y="133"/>
                  </a:lnTo>
                  <a:lnTo>
                    <a:pt x="212" y="126"/>
                  </a:lnTo>
                  <a:lnTo>
                    <a:pt x="212" y="122"/>
                  </a:lnTo>
                  <a:lnTo>
                    <a:pt x="216" y="115"/>
                  </a:lnTo>
                  <a:lnTo>
                    <a:pt x="216" y="112"/>
                  </a:lnTo>
                  <a:lnTo>
                    <a:pt x="219" y="108"/>
                  </a:lnTo>
                  <a:lnTo>
                    <a:pt x="219" y="101"/>
                  </a:lnTo>
                  <a:lnTo>
                    <a:pt x="223" y="98"/>
                  </a:lnTo>
                  <a:lnTo>
                    <a:pt x="223" y="94"/>
                  </a:lnTo>
                  <a:lnTo>
                    <a:pt x="226" y="87"/>
                  </a:lnTo>
                  <a:lnTo>
                    <a:pt x="226" y="84"/>
                  </a:lnTo>
                  <a:lnTo>
                    <a:pt x="230" y="80"/>
                  </a:lnTo>
                  <a:lnTo>
                    <a:pt x="230" y="77"/>
                  </a:lnTo>
                  <a:lnTo>
                    <a:pt x="233" y="73"/>
                  </a:lnTo>
                  <a:lnTo>
                    <a:pt x="233" y="70"/>
                  </a:lnTo>
                  <a:lnTo>
                    <a:pt x="237" y="66"/>
                  </a:lnTo>
                  <a:lnTo>
                    <a:pt x="237" y="63"/>
                  </a:lnTo>
                  <a:lnTo>
                    <a:pt x="240" y="59"/>
                  </a:lnTo>
                  <a:lnTo>
                    <a:pt x="240" y="56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7" y="45"/>
                  </a:lnTo>
                  <a:lnTo>
                    <a:pt x="247" y="42"/>
                  </a:lnTo>
                  <a:lnTo>
                    <a:pt x="250" y="38"/>
                  </a:lnTo>
                  <a:lnTo>
                    <a:pt x="254" y="35"/>
                  </a:lnTo>
                  <a:lnTo>
                    <a:pt x="254" y="31"/>
                  </a:lnTo>
                  <a:lnTo>
                    <a:pt x="257" y="28"/>
                  </a:lnTo>
                  <a:lnTo>
                    <a:pt x="261" y="24"/>
                  </a:lnTo>
                  <a:lnTo>
                    <a:pt x="264" y="21"/>
                  </a:lnTo>
                  <a:lnTo>
                    <a:pt x="268" y="17"/>
                  </a:lnTo>
                  <a:lnTo>
                    <a:pt x="271" y="14"/>
                  </a:lnTo>
                  <a:lnTo>
                    <a:pt x="275" y="10"/>
                  </a:lnTo>
                  <a:lnTo>
                    <a:pt x="278" y="7"/>
                  </a:lnTo>
                  <a:lnTo>
                    <a:pt x="282" y="7"/>
                  </a:lnTo>
                  <a:lnTo>
                    <a:pt x="285" y="3"/>
                  </a:lnTo>
                  <a:lnTo>
                    <a:pt x="289" y="3"/>
                  </a:lnTo>
                  <a:lnTo>
                    <a:pt x="292" y="3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3"/>
                  </a:lnTo>
                  <a:lnTo>
                    <a:pt x="317" y="3"/>
                  </a:lnTo>
                  <a:lnTo>
                    <a:pt x="320" y="3"/>
                  </a:lnTo>
                  <a:lnTo>
                    <a:pt x="324" y="7"/>
                  </a:lnTo>
                  <a:lnTo>
                    <a:pt x="327" y="7"/>
                  </a:lnTo>
                  <a:lnTo>
                    <a:pt x="331" y="7"/>
                  </a:lnTo>
                  <a:lnTo>
                    <a:pt x="334" y="10"/>
                  </a:lnTo>
                  <a:lnTo>
                    <a:pt x="337" y="10"/>
                  </a:lnTo>
                  <a:lnTo>
                    <a:pt x="341" y="14"/>
                  </a:lnTo>
                  <a:lnTo>
                    <a:pt x="344" y="14"/>
                  </a:lnTo>
                  <a:lnTo>
                    <a:pt x="348" y="17"/>
                  </a:lnTo>
                  <a:lnTo>
                    <a:pt x="351" y="17"/>
                  </a:lnTo>
                  <a:lnTo>
                    <a:pt x="355" y="21"/>
                  </a:lnTo>
                  <a:lnTo>
                    <a:pt x="358" y="24"/>
                  </a:lnTo>
                  <a:lnTo>
                    <a:pt x="362" y="24"/>
                  </a:lnTo>
                  <a:lnTo>
                    <a:pt x="365" y="28"/>
                  </a:lnTo>
                  <a:lnTo>
                    <a:pt x="369" y="28"/>
                  </a:lnTo>
                  <a:lnTo>
                    <a:pt x="372" y="31"/>
                  </a:lnTo>
                  <a:lnTo>
                    <a:pt x="376" y="35"/>
                  </a:lnTo>
                  <a:lnTo>
                    <a:pt x="379" y="35"/>
                  </a:lnTo>
                  <a:lnTo>
                    <a:pt x="383" y="38"/>
                  </a:lnTo>
                  <a:lnTo>
                    <a:pt x="386" y="38"/>
                  </a:lnTo>
                  <a:lnTo>
                    <a:pt x="390" y="42"/>
                  </a:lnTo>
                  <a:lnTo>
                    <a:pt x="393" y="42"/>
                  </a:lnTo>
                  <a:lnTo>
                    <a:pt x="397" y="45"/>
                  </a:lnTo>
                  <a:lnTo>
                    <a:pt x="400" y="45"/>
                  </a:lnTo>
                  <a:lnTo>
                    <a:pt x="404" y="45"/>
                  </a:lnTo>
                  <a:lnTo>
                    <a:pt x="407" y="49"/>
                  </a:lnTo>
                  <a:lnTo>
                    <a:pt x="411" y="49"/>
                  </a:lnTo>
                  <a:lnTo>
                    <a:pt x="414" y="52"/>
                  </a:lnTo>
                  <a:lnTo>
                    <a:pt x="418" y="52"/>
                  </a:lnTo>
                  <a:lnTo>
                    <a:pt x="421" y="52"/>
                  </a:lnTo>
                  <a:lnTo>
                    <a:pt x="424" y="52"/>
                  </a:lnTo>
                  <a:lnTo>
                    <a:pt x="428" y="56"/>
                  </a:lnTo>
                  <a:lnTo>
                    <a:pt x="431" y="56"/>
                  </a:lnTo>
                  <a:lnTo>
                    <a:pt x="435" y="56"/>
                  </a:lnTo>
                  <a:lnTo>
                    <a:pt x="438" y="56"/>
                  </a:lnTo>
                  <a:lnTo>
                    <a:pt x="442" y="59"/>
                  </a:lnTo>
                  <a:lnTo>
                    <a:pt x="445" y="59"/>
                  </a:lnTo>
                  <a:lnTo>
                    <a:pt x="449" y="59"/>
                  </a:lnTo>
                  <a:lnTo>
                    <a:pt x="452" y="59"/>
                  </a:lnTo>
                  <a:lnTo>
                    <a:pt x="456" y="59"/>
                  </a:lnTo>
                  <a:lnTo>
                    <a:pt x="459" y="59"/>
                  </a:lnTo>
                  <a:lnTo>
                    <a:pt x="463" y="59"/>
                  </a:lnTo>
                  <a:lnTo>
                    <a:pt x="466" y="59"/>
                  </a:lnTo>
                  <a:lnTo>
                    <a:pt x="470" y="59"/>
                  </a:lnTo>
                  <a:lnTo>
                    <a:pt x="473" y="59"/>
                  </a:lnTo>
                  <a:lnTo>
                    <a:pt x="477" y="59"/>
                  </a:lnTo>
                  <a:lnTo>
                    <a:pt x="480" y="59"/>
                  </a:lnTo>
                  <a:lnTo>
                    <a:pt x="484" y="59"/>
                  </a:lnTo>
                  <a:lnTo>
                    <a:pt x="487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8" y="59"/>
                  </a:lnTo>
                  <a:lnTo>
                    <a:pt x="501" y="59"/>
                  </a:lnTo>
                  <a:lnTo>
                    <a:pt x="505" y="59"/>
                  </a:lnTo>
                  <a:lnTo>
                    <a:pt x="508" y="59"/>
                  </a:lnTo>
                  <a:lnTo>
                    <a:pt x="511" y="59"/>
                  </a:lnTo>
                  <a:lnTo>
                    <a:pt x="515" y="56"/>
                  </a:lnTo>
                  <a:lnTo>
                    <a:pt x="518" y="56"/>
                  </a:lnTo>
                  <a:lnTo>
                    <a:pt x="522" y="56"/>
                  </a:lnTo>
                  <a:lnTo>
                    <a:pt x="525" y="56"/>
                  </a:lnTo>
                  <a:lnTo>
                    <a:pt x="529" y="56"/>
                  </a:lnTo>
                  <a:lnTo>
                    <a:pt x="532" y="56"/>
                  </a:lnTo>
                  <a:lnTo>
                    <a:pt x="536" y="56"/>
                  </a:lnTo>
                  <a:lnTo>
                    <a:pt x="539" y="52"/>
                  </a:lnTo>
                  <a:lnTo>
                    <a:pt x="543" y="52"/>
                  </a:lnTo>
                  <a:lnTo>
                    <a:pt x="546" y="52"/>
                  </a:lnTo>
                  <a:lnTo>
                    <a:pt x="550" y="52"/>
                  </a:lnTo>
                  <a:lnTo>
                    <a:pt x="553" y="52"/>
                  </a:lnTo>
                  <a:lnTo>
                    <a:pt x="557" y="52"/>
                  </a:lnTo>
                  <a:lnTo>
                    <a:pt x="560" y="52"/>
                  </a:lnTo>
                  <a:lnTo>
                    <a:pt x="564" y="52"/>
                  </a:lnTo>
                  <a:lnTo>
                    <a:pt x="567" y="52"/>
                  </a:lnTo>
                  <a:lnTo>
                    <a:pt x="571" y="49"/>
                  </a:lnTo>
                  <a:lnTo>
                    <a:pt x="574" y="49"/>
                  </a:lnTo>
                  <a:lnTo>
                    <a:pt x="578" y="49"/>
                  </a:lnTo>
                  <a:lnTo>
                    <a:pt x="581" y="49"/>
                  </a:lnTo>
                  <a:lnTo>
                    <a:pt x="585" y="49"/>
                  </a:lnTo>
                  <a:lnTo>
                    <a:pt x="588" y="49"/>
                  </a:lnTo>
                  <a:lnTo>
                    <a:pt x="592" y="49"/>
                  </a:lnTo>
                  <a:lnTo>
                    <a:pt x="595" y="49"/>
                  </a:lnTo>
                  <a:lnTo>
                    <a:pt x="598" y="49"/>
                  </a:lnTo>
                  <a:lnTo>
                    <a:pt x="602" y="49"/>
                  </a:lnTo>
                  <a:lnTo>
                    <a:pt x="605" y="49"/>
                  </a:lnTo>
                  <a:lnTo>
                    <a:pt x="609" y="49"/>
                  </a:lnTo>
                  <a:lnTo>
                    <a:pt x="612" y="45"/>
                  </a:lnTo>
                  <a:lnTo>
                    <a:pt x="616" y="45"/>
                  </a:lnTo>
                  <a:lnTo>
                    <a:pt x="619" y="45"/>
                  </a:lnTo>
                  <a:lnTo>
                    <a:pt x="623" y="45"/>
                  </a:lnTo>
                  <a:lnTo>
                    <a:pt x="626" y="45"/>
                  </a:lnTo>
                  <a:lnTo>
                    <a:pt x="630" y="45"/>
                  </a:lnTo>
                  <a:lnTo>
                    <a:pt x="633" y="45"/>
                  </a:lnTo>
                  <a:lnTo>
                    <a:pt x="637" y="45"/>
                  </a:lnTo>
                  <a:lnTo>
                    <a:pt x="640" y="45"/>
                  </a:lnTo>
                  <a:lnTo>
                    <a:pt x="644" y="45"/>
                  </a:lnTo>
                  <a:lnTo>
                    <a:pt x="647" y="45"/>
                  </a:lnTo>
                  <a:lnTo>
                    <a:pt x="651" y="45"/>
                  </a:lnTo>
                  <a:lnTo>
                    <a:pt x="654" y="45"/>
                  </a:lnTo>
                  <a:lnTo>
                    <a:pt x="658" y="45"/>
                  </a:lnTo>
                  <a:lnTo>
                    <a:pt x="661" y="45"/>
                  </a:lnTo>
                  <a:lnTo>
                    <a:pt x="665" y="45"/>
                  </a:lnTo>
                  <a:lnTo>
                    <a:pt x="668" y="45"/>
                  </a:lnTo>
                  <a:lnTo>
                    <a:pt x="672" y="45"/>
                  </a:lnTo>
                  <a:lnTo>
                    <a:pt x="675" y="45"/>
                  </a:lnTo>
                  <a:lnTo>
                    <a:pt x="679" y="45"/>
                  </a:lnTo>
                  <a:lnTo>
                    <a:pt x="682" y="45"/>
                  </a:lnTo>
                  <a:lnTo>
                    <a:pt x="685" y="45"/>
                  </a:lnTo>
                  <a:lnTo>
                    <a:pt x="689" y="45"/>
                  </a:lnTo>
                  <a:lnTo>
                    <a:pt x="692" y="45"/>
                  </a:lnTo>
                  <a:lnTo>
                    <a:pt x="696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6" y="45"/>
                  </a:lnTo>
                  <a:lnTo>
                    <a:pt x="710" y="45"/>
                  </a:lnTo>
                  <a:lnTo>
                    <a:pt x="713" y="45"/>
                  </a:lnTo>
                  <a:lnTo>
                    <a:pt x="717" y="45"/>
                  </a:lnTo>
                  <a:lnTo>
                    <a:pt x="720" y="45"/>
                  </a:lnTo>
                  <a:lnTo>
                    <a:pt x="724" y="45"/>
                  </a:lnTo>
                  <a:lnTo>
                    <a:pt x="727" y="45"/>
                  </a:lnTo>
                  <a:lnTo>
                    <a:pt x="731" y="45"/>
                  </a:lnTo>
                  <a:lnTo>
                    <a:pt x="734" y="49"/>
                  </a:lnTo>
                  <a:lnTo>
                    <a:pt x="738" y="49"/>
                  </a:lnTo>
                  <a:lnTo>
                    <a:pt x="741" y="49"/>
                  </a:lnTo>
                  <a:lnTo>
                    <a:pt x="745" y="49"/>
                  </a:lnTo>
                  <a:lnTo>
                    <a:pt x="748" y="49"/>
                  </a:lnTo>
                  <a:lnTo>
                    <a:pt x="752" y="49"/>
                  </a:lnTo>
                  <a:lnTo>
                    <a:pt x="755" y="49"/>
                  </a:lnTo>
                  <a:lnTo>
                    <a:pt x="759" y="49"/>
                  </a:lnTo>
                  <a:lnTo>
                    <a:pt x="762" y="49"/>
                  </a:lnTo>
                  <a:lnTo>
                    <a:pt x="766" y="49"/>
                  </a:lnTo>
                  <a:lnTo>
                    <a:pt x="769" y="49"/>
                  </a:lnTo>
                  <a:lnTo>
                    <a:pt x="772" y="49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83" y="49"/>
                  </a:lnTo>
                  <a:lnTo>
                    <a:pt x="786" y="49"/>
                  </a:lnTo>
                  <a:lnTo>
                    <a:pt x="790" y="49"/>
                  </a:lnTo>
                  <a:lnTo>
                    <a:pt x="793" y="49"/>
                  </a:lnTo>
                  <a:lnTo>
                    <a:pt x="797" y="49"/>
                  </a:lnTo>
                  <a:lnTo>
                    <a:pt x="800" y="49"/>
                  </a:lnTo>
                  <a:lnTo>
                    <a:pt x="804" y="49"/>
                  </a:lnTo>
                  <a:lnTo>
                    <a:pt x="807" y="49"/>
                  </a:lnTo>
                  <a:lnTo>
                    <a:pt x="811" y="49"/>
                  </a:lnTo>
                  <a:lnTo>
                    <a:pt x="814" y="49"/>
                  </a:lnTo>
                  <a:lnTo>
                    <a:pt x="818" y="49"/>
                  </a:lnTo>
                  <a:lnTo>
                    <a:pt x="821" y="49"/>
                  </a:lnTo>
                  <a:lnTo>
                    <a:pt x="825" y="49"/>
                  </a:lnTo>
                  <a:lnTo>
                    <a:pt x="828" y="49"/>
                  </a:lnTo>
                  <a:lnTo>
                    <a:pt x="832" y="49"/>
                  </a:lnTo>
                  <a:lnTo>
                    <a:pt x="835" y="49"/>
                  </a:lnTo>
                  <a:lnTo>
                    <a:pt x="839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49" y="49"/>
                  </a:lnTo>
                  <a:lnTo>
                    <a:pt x="853" y="49"/>
                  </a:lnTo>
                  <a:lnTo>
                    <a:pt x="856" y="49"/>
                  </a:lnTo>
                  <a:lnTo>
                    <a:pt x="859" y="49"/>
                  </a:lnTo>
                  <a:lnTo>
                    <a:pt x="863" y="49"/>
                  </a:lnTo>
                  <a:lnTo>
                    <a:pt x="866" y="49"/>
                  </a:lnTo>
                  <a:lnTo>
                    <a:pt x="870" y="49"/>
                  </a:lnTo>
                  <a:lnTo>
                    <a:pt x="873" y="49"/>
                  </a:lnTo>
                  <a:lnTo>
                    <a:pt x="877" y="49"/>
                  </a:lnTo>
                  <a:lnTo>
                    <a:pt x="880" y="49"/>
                  </a:lnTo>
                  <a:lnTo>
                    <a:pt x="884" y="49"/>
                  </a:lnTo>
                  <a:lnTo>
                    <a:pt x="887" y="49"/>
                  </a:lnTo>
                  <a:lnTo>
                    <a:pt x="891" y="49"/>
                  </a:lnTo>
                  <a:lnTo>
                    <a:pt x="894" y="49"/>
                  </a:lnTo>
                  <a:lnTo>
                    <a:pt x="898" y="49"/>
                  </a:lnTo>
                  <a:lnTo>
                    <a:pt x="901" y="49"/>
                  </a:lnTo>
                  <a:lnTo>
                    <a:pt x="905" y="49"/>
                  </a:lnTo>
                  <a:lnTo>
                    <a:pt x="908" y="49"/>
                  </a:lnTo>
                  <a:lnTo>
                    <a:pt x="912" y="49"/>
                  </a:lnTo>
                  <a:lnTo>
                    <a:pt x="915" y="49"/>
                  </a:lnTo>
                  <a:lnTo>
                    <a:pt x="919" y="49"/>
                  </a:lnTo>
                  <a:lnTo>
                    <a:pt x="922" y="49"/>
                  </a:lnTo>
                  <a:lnTo>
                    <a:pt x="926" y="49"/>
                  </a:lnTo>
                  <a:lnTo>
                    <a:pt x="929" y="49"/>
                  </a:lnTo>
                  <a:lnTo>
                    <a:pt x="933" y="49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43" y="49"/>
                  </a:lnTo>
                  <a:lnTo>
                    <a:pt x="946" y="49"/>
                  </a:lnTo>
                  <a:lnTo>
                    <a:pt x="950" y="49"/>
                  </a:lnTo>
                  <a:lnTo>
                    <a:pt x="953" y="49"/>
                  </a:lnTo>
                  <a:lnTo>
                    <a:pt x="957" y="49"/>
                  </a:lnTo>
                  <a:lnTo>
                    <a:pt x="960" y="49"/>
                  </a:lnTo>
                  <a:lnTo>
                    <a:pt x="964" y="49"/>
                  </a:lnTo>
                  <a:lnTo>
                    <a:pt x="967" y="49"/>
                  </a:lnTo>
                  <a:lnTo>
                    <a:pt x="971" y="49"/>
                  </a:lnTo>
                  <a:lnTo>
                    <a:pt x="974" y="49"/>
                  </a:lnTo>
                  <a:lnTo>
                    <a:pt x="978" y="49"/>
                  </a:lnTo>
                  <a:lnTo>
                    <a:pt x="981" y="49"/>
                  </a:lnTo>
                  <a:lnTo>
                    <a:pt x="985" y="49"/>
                  </a:lnTo>
                  <a:lnTo>
                    <a:pt x="988" y="49"/>
                  </a:lnTo>
                  <a:lnTo>
                    <a:pt x="992" y="49"/>
                  </a:lnTo>
                  <a:lnTo>
                    <a:pt x="995" y="49"/>
                  </a:lnTo>
                  <a:lnTo>
                    <a:pt x="999" y="49"/>
                  </a:lnTo>
                  <a:lnTo>
                    <a:pt x="1002" y="49"/>
                  </a:lnTo>
                  <a:lnTo>
                    <a:pt x="1006" y="49"/>
                  </a:lnTo>
                  <a:lnTo>
                    <a:pt x="1009" y="49"/>
                  </a:lnTo>
                  <a:lnTo>
                    <a:pt x="1013" y="49"/>
                  </a:lnTo>
                  <a:lnTo>
                    <a:pt x="1016" y="49"/>
                  </a:lnTo>
                  <a:lnTo>
                    <a:pt x="1020" y="49"/>
                  </a:lnTo>
                  <a:lnTo>
                    <a:pt x="1023" y="49"/>
                  </a:lnTo>
                  <a:lnTo>
                    <a:pt x="1027" y="49"/>
                  </a:lnTo>
                  <a:lnTo>
                    <a:pt x="1030" y="49"/>
                  </a:lnTo>
                  <a:lnTo>
                    <a:pt x="1033" y="49"/>
                  </a:lnTo>
                  <a:lnTo>
                    <a:pt x="1037" y="49"/>
                  </a:lnTo>
                  <a:lnTo>
                    <a:pt x="1040" y="49"/>
                  </a:lnTo>
                  <a:lnTo>
                    <a:pt x="1044" y="49"/>
                  </a:lnTo>
                  <a:lnTo>
                    <a:pt x="1047" y="49"/>
                  </a:lnTo>
                  <a:lnTo>
                    <a:pt x="1051" y="49"/>
                  </a:lnTo>
                  <a:lnTo>
                    <a:pt x="1054" y="49"/>
                  </a:lnTo>
                  <a:lnTo>
                    <a:pt x="1058" y="49"/>
                  </a:lnTo>
                  <a:lnTo>
                    <a:pt x="1061" y="49"/>
                  </a:lnTo>
                  <a:lnTo>
                    <a:pt x="1065" y="49"/>
                  </a:lnTo>
                  <a:lnTo>
                    <a:pt x="1068" y="49"/>
                  </a:lnTo>
                  <a:lnTo>
                    <a:pt x="1072" y="49"/>
                  </a:lnTo>
                  <a:lnTo>
                    <a:pt x="1075" y="49"/>
                  </a:lnTo>
                  <a:lnTo>
                    <a:pt x="1079" y="49"/>
                  </a:lnTo>
                  <a:lnTo>
                    <a:pt x="1082" y="49"/>
                  </a:lnTo>
                  <a:lnTo>
                    <a:pt x="1086" y="49"/>
                  </a:lnTo>
                  <a:lnTo>
                    <a:pt x="1089" y="49"/>
                  </a:lnTo>
                  <a:lnTo>
                    <a:pt x="1093" y="49"/>
                  </a:lnTo>
                  <a:lnTo>
                    <a:pt x="1096" y="49"/>
                  </a:lnTo>
                  <a:lnTo>
                    <a:pt x="1100" y="49"/>
                  </a:lnTo>
                  <a:lnTo>
                    <a:pt x="1103" y="49"/>
                  </a:lnTo>
                  <a:lnTo>
                    <a:pt x="1107" y="49"/>
                  </a:lnTo>
                  <a:lnTo>
                    <a:pt x="1110" y="49"/>
                  </a:lnTo>
                  <a:lnTo>
                    <a:pt x="1114" y="49"/>
                  </a:lnTo>
                  <a:lnTo>
                    <a:pt x="1117" y="49"/>
                  </a:lnTo>
                  <a:lnTo>
                    <a:pt x="1120" y="49"/>
                  </a:lnTo>
                  <a:lnTo>
                    <a:pt x="1124" y="49"/>
                  </a:lnTo>
                  <a:lnTo>
                    <a:pt x="1127" y="49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9"/>
                  </a:lnTo>
                  <a:lnTo>
                    <a:pt x="1141" y="49"/>
                  </a:lnTo>
                  <a:lnTo>
                    <a:pt x="1145" y="49"/>
                  </a:lnTo>
                  <a:lnTo>
                    <a:pt x="1148" y="49"/>
                  </a:lnTo>
                  <a:lnTo>
                    <a:pt x="1152" y="49"/>
                  </a:lnTo>
                  <a:lnTo>
                    <a:pt x="1155" y="49"/>
                  </a:lnTo>
                  <a:lnTo>
                    <a:pt x="1159" y="49"/>
                  </a:lnTo>
                  <a:lnTo>
                    <a:pt x="1162" y="49"/>
                  </a:lnTo>
                  <a:lnTo>
                    <a:pt x="1166" y="49"/>
                  </a:lnTo>
                  <a:lnTo>
                    <a:pt x="1169" y="49"/>
                  </a:lnTo>
                  <a:lnTo>
                    <a:pt x="1173" y="49"/>
                  </a:lnTo>
                  <a:lnTo>
                    <a:pt x="1176" y="49"/>
                  </a:lnTo>
                  <a:lnTo>
                    <a:pt x="1180" y="49"/>
                  </a:lnTo>
                  <a:lnTo>
                    <a:pt x="1183" y="49"/>
                  </a:lnTo>
                  <a:lnTo>
                    <a:pt x="1187" y="49"/>
                  </a:lnTo>
                  <a:lnTo>
                    <a:pt x="1190" y="49"/>
                  </a:lnTo>
                  <a:lnTo>
                    <a:pt x="1194" y="49"/>
                  </a:lnTo>
                  <a:lnTo>
                    <a:pt x="1197" y="49"/>
                  </a:lnTo>
                  <a:lnTo>
                    <a:pt x="1201" y="49"/>
                  </a:lnTo>
                  <a:lnTo>
                    <a:pt x="1204" y="49"/>
                  </a:lnTo>
                  <a:lnTo>
                    <a:pt x="1207" y="49"/>
                  </a:lnTo>
                  <a:lnTo>
                    <a:pt x="1211" y="49"/>
                  </a:lnTo>
                  <a:lnTo>
                    <a:pt x="1214" y="49"/>
                  </a:lnTo>
                  <a:lnTo>
                    <a:pt x="1218" y="49"/>
                  </a:lnTo>
                  <a:lnTo>
                    <a:pt x="1221" y="49"/>
                  </a:lnTo>
                  <a:lnTo>
                    <a:pt x="1225" y="49"/>
                  </a:lnTo>
                  <a:lnTo>
                    <a:pt x="1228" y="49"/>
                  </a:lnTo>
                  <a:lnTo>
                    <a:pt x="1232" y="49"/>
                  </a:lnTo>
                  <a:lnTo>
                    <a:pt x="1235" y="49"/>
                  </a:lnTo>
                  <a:lnTo>
                    <a:pt x="1239" y="49"/>
                  </a:lnTo>
                  <a:lnTo>
                    <a:pt x="1242" y="49"/>
                  </a:lnTo>
                  <a:lnTo>
                    <a:pt x="1246" y="49"/>
                  </a:lnTo>
                  <a:lnTo>
                    <a:pt x="1249" y="49"/>
                  </a:lnTo>
                  <a:lnTo>
                    <a:pt x="1253" y="49"/>
                  </a:lnTo>
                  <a:lnTo>
                    <a:pt x="1256" y="49"/>
                  </a:lnTo>
                  <a:lnTo>
                    <a:pt x="1260" y="49"/>
                  </a:lnTo>
                  <a:lnTo>
                    <a:pt x="1263" y="49"/>
                  </a:lnTo>
                  <a:lnTo>
                    <a:pt x="1267" y="49"/>
                  </a:lnTo>
                  <a:lnTo>
                    <a:pt x="1270" y="49"/>
                  </a:lnTo>
                  <a:lnTo>
                    <a:pt x="1274" y="49"/>
                  </a:lnTo>
                  <a:lnTo>
                    <a:pt x="1277" y="49"/>
                  </a:lnTo>
                  <a:lnTo>
                    <a:pt x="1281" y="49"/>
                  </a:lnTo>
                  <a:lnTo>
                    <a:pt x="1284" y="49"/>
                  </a:lnTo>
                  <a:lnTo>
                    <a:pt x="1288" y="49"/>
                  </a:lnTo>
                  <a:lnTo>
                    <a:pt x="1291" y="49"/>
                  </a:lnTo>
                  <a:lnTo>
                    <a:pt x="1294" y="49"/>
                  </a:lnTo>
                  <a:lnTo>
                    <a:pt x="1298" y="49"/>
                  </a:lnTo>
                  <a:lnTo>
                    <a:pt x="1301" y="49"/>
                  </a:lnTo>
                  <a:lnTo>
                    <a:pt x="1305" y="49"/>
                  </a:lnTo>
                  <a:lnTo>
                    <a:pt x="1308" y="49"/>
                  </a:lnTo>
                  <a:lnTo>
                    <a:pt x="1312" y="49"/>
                  </a:lnTo>
                  <a:lnTo>
                    <a:pt x="1315" y="49"/>
                  </a:lnTo>
                  <a:lnTo>
                    <a:pt x="1319" y="49"/>
                  </a:lnTo>
                  <a:lnTo>
                    <a:pt x="1322" y="49"/>
                  </a:lnTo>
                  <a:lnTo>
                    <a:pt x="1326" y="49"/>
                  </a:lnTo>
                  <a:lnTo>
                    <a:pt x="1329" y="49"/>
                  </a:lnTo>
                  <a:lnTo>
                    <a:pt x="1333" y="49"/>
                  </a:lnTo>
                  <a:lnTo>
                    <a:pt x="1336" y="49"/>
                  </a:lnTo>
                  <a:lnTo>
                    <a:pt x="1340" y="49"/>
                  </a:lnTo>
                  <a:lnTo>
                    <a:pt x="1343" y="49"/>
                  </a:lnTo>
                  <a:lnTo>
                    <a:pt x="1347" y="49"/>
                  </a:lnTo>
                  <a:lnTo>
                    <a:pt x="1350" y="49"/>
                  </a:lnTo>
                  <a:lnTo>
                    <a:pt x="1354" y="49"/>
                  </a:lnTo>
                  <a:lnTo>
                    <a:pt x="1357" y="49"/>
                  </a:lnTo>
                  <a:lnTo>
                    <a:pt x="1361" y="49"/>
                  </a:lnTo>
                  <a:lnTo>
                    <a:pt x="1364" y="49"/>
                  </a:lnTo>
                  <a:lnTo>
                    <a:pt x="1368" y="49"/>
                  </a:lnTo>
                  <a:lnTo>
                    <a:pt x="1371" y="49"/>
                  </a:lnTo>
                  <a:lnTo>
                    <a:pt x="1375" y="49"/>
                  </a:lnTo>
                  <a:lnTo>
                    <a:pt x="1378" y="49"/>
                  </a:lnTo>
                  <a:lnTo>
                    <a:pt x="1381" y="49"/>
                  </a:lnTo>
                  <a:lnTo>
                    <a:pt x="1385" y="49"/>
                  </a:lnTo>
                  <a:lnTo>
                    <a:pt x="1388" y="49"/>
                  </a:lnTo>
                  <a:lnTo>
                    <a:pt x="1392" y="49"/>
                  </a:lnTo>
                  <a:lnTo>
                    <a:pt x="1395" y="49"/>
                  </a:lnTo>
                  <a:lnTo>
                    <a:pt x="1399" y="49"/>
                  </a:lnTo>
                  <a:lnTo>
                    <a:pt x="1402" y="49"/>
                  </a:lnTo>
                  <a:lnTo>
                    <a:pt x="1406" y="49"/>
                  </a:lnTo>
                  <a:lnTo>
                    <a:pt x="1409" y="49"/>
                  </a:lnTo>
                  <a:lnTo>
                    <a:pt x="1413" y="49"/>
                  </a:lnTo>
                  <a:lnTo>
                    <a:pt x="1416" y="49"/>
                  </a:lnTo>
                  <a:lnTo>
                    <a:pt x="1420" y="49"/>
                  </a:lnTo>
                  <a:lnTo>
                    <a:pt x="1423" y="49"/>
                  </a:lnTo>
                  <a:lnTo>
                    <a:pt x="1427" y="49"/>
                  </a:lnTo>
                  <a:lnTo>
                    <a:pt x="1430" y="49"/>
                  </a:lnTo>
                  <a:lnTo>
                    <a:pt x="1434" y="49"/>
                  </a:lnTo>
                  <a:lnTo>
                    <a:pt x="1437" y="49"/>
                  </a:lnTo>
                  <a:lnTo>
                    <a:pt x="1441" y="49"/>
                  </a:lnTo>
                  <a:lnTo>
                    <a:pt x="1444" y="49"/>
                  </a:lnTo>
                  <a:lnTo>
                    <a:pt x="1448" y="49"/>
                  </a:lnTo>
                  <a:lnTo>
                    <a:pt x="1451" y="49"/>
                  </a:lnTo>
                  <a:lnTo>
                    <a:pt x="1455" y="49"/>
                  </a:lnTo>
                  <a:lnTo>
                    <a:pt x="1458" y="49"/>
                  </a:lnTo>
                  <a:lnTo>
                    <a:pt x="1462" y="49"/>
                  </a:lnTo>
                  <a:lnTo>
                    <a:pt x="1465" y="49"/>
                  </a:lnTo>
                  <a:lnTo>
                    <a:pt x="1468" y="49"/>
                  </a:lnTo>
                  <a:lnTo>
                    <a:pt x="1472" y="49"/>
                  </a:lnTo>
                  <a:lnTo>
                    <a:pt x="1475" y="49"/>
                  </a:lnTo>
                  <a:lnTo>
                    <a:pt x="1479" y="49"/>
                  </a:lnTo>
                  <a:lnTo>
                    <a:pt x="1482" y="49"/>
                  </a:lnTo>
                  <a:lnTo>
                    <a:pt x="1486" y="49"/>
                  </a:lnTo>
                  <a:lnTo>
                    <a:pt x="1489" y="49"/>
                  </a:lnTo>
                  <a:lnTo>
                    <a:pt x="1493" y="49"/>
                  </a:lnTo>
                  <a:lnTo>
                    <a:pt x="1496" y="49"/>
                  </a:lnTo>
                  <a:lnTo>
                    <a:pt x="1500" y="49"/>
                  </a:lnTo>
                  <a:lnTo>
                    <a:pt x="1503" y="49"/>
                  </a:lnTo>
                  <a:lnTo>
                    <a:pt x="1507" y="49"/>
                  </a:lnTo>
                  <a:lnTo>
                    <a:pt x="1510" y="49"/>
                  </a:lnTo>
                  <a:lnTo>
                    <a:pt x="1514" y="49"/>
                  </a:lnTo>
                  <a:lnTo>
                    <a:pt x="1517" y="49"/>
                  </a:lnTo>
                  <a:lnTo>
                    <a:pt x="1521" y="49"/>
                  </a:lnTo>
                  <a:lnTo>
                    <a:pt x="1524" y="49"/>
                  </a:lnTo>
                  <a:lnTo>
                    <a:pt x="1528" y="49"/>
                  </a:lnTo>
                  <a:lnTo>
                    <a:pt x="1531" y="49"/>
                  </a:lnTo>
                  <a:lnTo>
                    <a:pt x="1535" y="49"/>
                  </a:lnTo>
                  <a:lnTo>
                    <a:pt x="1538" y="49"/>
                  </a:lnTo>
                  <a:lnTo>
                    <a:pt x="1542" y="49"/>
                  </a:lnTo>
                  <a:lnTo>
                    <a:pt x="1545" y="49"/>
                  </a:lnTo>
                  <a:lnTo>
                    <a:pt x="1549" y="49"/>
                  </a:lnTo>
                  <a:lnTo>
                    <a:pt x="1552" y="49"/>
                  </a:lnTo>
                  <a:lnTo>
                    <a:pt x="1555" y="49"/>
                  </a:lnTo>
                  <a:lnTo>
                    <a:pt x="1559" y="49"/>
                  </a:lnTo>
                  <a:lnTo>
                    <a:pt x="1562" y="49"/>
                  </a:lnTo>
                  <a:lnTo>
                    <a:pt x="1566" y="49"/>
                  </a:lnTo>
                  <a:lnTo>
                    <a:pt x="1569" y="49"/>
                  </a:lnTo>
                  <a:lnTo>
                    <a:pt x="1573" y="49"/>
                  </a:lnTo>
                  <a:lnTo>
                    <a:pt x="1576" y="49"/>
                  </a:lnTo>
                  <a:lnTo>
                    <a:pt x="1580" y="49"/>
                  </a:lnTo>
                  <a:lnTo>
                    <a:pt x="1583" y="49"/>
                  </a:lnTo>
                  <a:lnTo>
                    <a:pt x="1587" y="49"/>
                  </a:lnTo>
                  <a:lnTo>
                    <a:pt x="1590" y="49"/>
                  </a:lnTo>
                  <a:lnTo>
                    <a:pt x="1594" y="49"/>
                  </a:lnTo>
                  <a:lnTo>
                    <a:pt x="1597" y="49"/>
                  </a:lnTo>
                  <a:lnTo>
                    <a:pt x="1601" y="49"/>
                  </a:lnTo>
                  <a:lnTo>
                    <a:pt x="1604" y="49"/>
                  </a:lnTo>
                  <a:lnTo>
                    <a:pt x="1608" y="49"/>
                  </a:lnTo>
                  <a:lnTo>
                    <a:pt x="1611" y="49"/>
                  </a:lnTo>
                  <a:lnTo>
                    <a:pt x="1615" y="49"/>
                  </a:lnTo>
                  <a:lnTo>
                    <a:pt x="1618" y="49"/>
                  </a:lnTo>
                  <a:lnTo>
                    <a:pt x="1622" y="49"/>
                  </a:lnTo>
                  <a:lnTo>
                    <a:pt x="1625" y="49"/>
                  </a:lnTo>
                  <a:lnTo>
                    <a:pt x="1629" y="49"/>
                  </a:lnTo>
                  <a:lnTo>
                    <a:pt x="1632" y="49"/>
                  </a:lnTo>
                  <a:lnTo>
                    <a:pt x="1636" y="49"/>
                  </a:lnTo>
                  <a:lnTo>
                    <a:pt x="1639" y="49"/>
                  </a:lnTo>
                  <a:lnTo>
                    <a:pt x="1642" y="49"/>
                  </a:lnTo>
                  <a:lnTo>
                    <a:pt x="1646" y="49"/>
                  </a:lnTo>
                  <a:lnTo>
                    <a:pt x="1649" y="49"/>
                  </a:lnTo>
                  <a:lnTo>
                    <a:pt x="1653" y="49"/>
                  </a:lnTo>
                  <a:lnTo>
                    <a:pt x="1656" y="49"/>
                  </a:lnTo>
                  <a:lnTo>
                    <a:pt x="1660" y="49"/>
                  </a:lnTo>
                  <a:lnTo>
                    <a:pt x="1663" y="49"/>
                  </a:lnTo>
                  <a:lnTo>
                    <a:pt x="1667" y="49"/>
                  </a:lnTo>
                  <a:lnTo>
                    <a:pt x="1670" y="49"/>
                  </a:lnTo>
                  <a:lnTo>
                    <a:pt x="1674" y="49"/>
                  </a:lnTo>
                  <a:lnTo>
                    <a:pt x="1677" y="49"/>
                  </a:lnTo>
                  <a:lnTo>
                    <a:pt x="1681" y="49"/>
                  </a:lnTo>
                  <a:lnTo>
                    <a:pt x="1684" y="49"/>
                  </a:lnTo>
                  <a:lnTo>
                    <a:pt x="1688" y="49"/>
                  </a:lnTo>
                  <a:lnTo>
                    <a:pt x="1691" y="49"/>
                  </a:lnTo>
                  <a:lnTo>
                    <a:pt x="1695" y="49"/>
                  </a:lnTo>
                  <a:lnTo>
                    <a:pt x="1698" y="49"/>
                  </a:lnTo>
                  <a:lnTo>
                    <a:pt x="1702" y="49"/>
                  </a:lnTo>
                  <a:lnTo>
                    <a:pt x="1705" y="49"/>
                  </a:lnTo>
                  <a:lnTo>
                    <a:pt x="1709" y="49"/>
                  </a:lnTo>
                  <a:lnTo>
                    <a:pt x="1712" y="49"/>
                  </a:lnTo>
                  <a:lnTo>
                    <a:pt x="1716" y="49"/>
                  </a:lnTo>
                  <a:lnTo>
                    <a:pt x="1719" y="49"/>
                  </a:lnTo>
                  <a:lnTo>
                    <a:pt x="1723" y="49"/>
                  </a:lnTo>
                  <a:lnTo>
                    <a:pt x="1726" y="4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5" name="Rectangle 47"/>
            <p:cNvSpPr>
              <a:spLocks noChangeArrowheads="1"/>
            </p:cNvSpPr>
            <p:nvPr/>
          </p:nvSpPr>
          <p:spPr bwMode="auto">
            <a:xfrm>
              <a:off x="1327" y="1198"/>
              <a:ext cx="10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12.2909)</a:t>
              </a:r>
              <a:endParaRPr lang="en-US"/>
            </a:p>
          </p:txBody>
        </p:sp>
        <p:sp>
          <p:nvSpPr>
            <p:cNvPr id="43056" name="Rectangle 48"/>
            <p:cNvSpPr>
              <a:spLocks noChangeArrowheads="1"/>
            </p:cNvSpPr>
            <p:nvPr/>
          </p:nvSpPr>
          <p:spPr bwMode="auto">
            <a:xfrm>
              <a:off x="1772" y="1925"/>
              <a:ext cx="1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057" name="Rectangle 49"/>
            <p:cNvSpPr>
              <a:spLocks noChangeArrowheads="1"/>
            </p:cNvSpPr>
            <p:nvPr/>
          </p:nvSpPr>
          <p:spPr bwMode="auto">
            <a:xfrm rot="16200000">
              <a:off x="424" y="1521"/>
              <a:ext cx="40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3058" name="Rectangle 50"/>
            <p:cNvSpPr>
              <a:spLocks noChangeArrowheads="1"/>
            </p:cNvSpPr>
            <p:nvPr/>
          </p:nvSpPr>
          <p:spPr bwMode="auto">
            <a:xfrm>
              <a:off x="746" y="2069"/>
              <a:ext cx="2154" cy="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59" name="Rectangle 51"/>
            <p:cNvSpPr>
              <a:spLocks noChangeArrowheads="1"/>
            </p:cNvSpPr>
            <p:nvPr/>
          </p:nvSpPr>
          <p:spPr bwMode="auto">
            <a:xfrm>
              <a:off x="746" y="2069"/>
              <a:ext cx="2154" cy="5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0" name="Line 52"/>
            <p:cNvSpPr>
              <a:spLocks noChangeShapeType="1"/>
            </p:cNvSpPr>
            <p:nvPr/>
          </p:nvSpPr>
          <p:spPr bwMode="auto">
            <a:xfrm>
              <a:off x="746" y="2069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1" name="Freeform 53"/>
            <p:cNvSpPr>
              <a:spLocks/>
            </p:cNvSpPr>
            <p:nvPr/>
          </p:nvSpPr>
          <p:spPr bwMode="auto">
            <a:xfrm>
              <a:off x="746" y="2069"/>
              <a:ext cx="2154" cy="57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2" name="Line 54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3" name="Line 55"/>
            <p:cNvSpPr>
              <a:spLocks noChangeShapeType="1"/>
            </p:cNvSpPr>
            <p:nvPr/>
          </p:nvSpPr>
          <p:spPr bwMode="auto">
            <a:xfrm>
              <a:off x="746" y="2640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4" name="Line 56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5" name="Line 57"/>
            <p:cNvSpPr>
              <a:spLocks noChangeShapeType="1"/>
            </p:cNvSpPr>
            <p:nvPr/>
          </p:nvSpPr>
          <p:spPr bwMode="auto">
            <a:xfrm flipV="1">
              <a:off x="746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6" name="Line 58"/>
            <p:cNvSpPr>
              <a:spLocks noChangeShapeType="1"/>
            </p:cNvSpPr>
            <p:nvPr/>
          </p:nvSpPr>
          <p:spPr bwMode="auto">
            <a:xfrm>
              <a:off x="746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7" name="Rectangle 59"/>
            <p:cNvSpPr>
              <a:spLocks noChangeArrowheads="1"/>
            </p:cNvSpPr>
            <p:nvPr/>
          </p:nvSpPr>
          <p:spPr bwMode="auto">
            <a:xfrm>
              <a:off x="735" y="2655"/>
              <a:ext cx="2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068" name="Line 60"/>
            <p:cNvSpPr>
              <a:spLocks noChangeShapeType="1"/>
            </p:cNvSpPr>
            <p:nvPr/>
          </p:nvSpPr>
          <p:spPr bwMode="auto">
            <a:xfrm flipV="1">
              <a:off x="1177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69" name="Line 61"/>
            <p:cNvSpPr>
              <a:spLocks noChangeShapeType="1"/>
            </p:cNvSpPr>
            <p:nvPr/>
          </p:nvSpPr>
          <p:spPr bwMode="auto">
            <a:xfrm>
              <a:off x="1177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0" name="Rectangle 62"/>
            <p:cNvSpPr>
              <a:spLocks noChangeArrowheads="1"/>
            </p:cNvSpPr>
            <p:nvPr/>
          </p:nvSpPr>
          <p:spPr bwMode="auto">
            <a:xfrm>
              <a:off x="1153" y="2655"/>
              <a:ext cx="5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071" name="Line 63"/>
            <p:cNvSpPr>
              <a:spLocks noChangeShapeType="1"/>
            </p:cNvSpPr>
            <p:nvPr/>
          </p:nvSpPr>
          <p:spPr bwMode="auto">
            <a:xfrm flipV="1">
              <a:off x="1609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2" name="Line 64"/>
            <p:cNvSpPr>
              <a:spLocks noChangeShapeType="1"/>
            </p:cNvSpPr>
            <p:nvPr/>
          </p:nvSpPr>
          <p:spPr bwMode="auto">
            <a:xfrm>
              <a:off x="1609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3" name="Rectangle 65"/>
            <p:cNvSpPr>
              <a:spLocks noChangeArrowheads="1"/>
            </p:cNvSpPr>
            <p:nvPr/>
          </p:nvSpPr>
          <p:spPr bwMode="auto">
            <a:xfrm>
              <a:off x="1574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074" name="Line 66"/>
            <p:cNvSpPr>
              <a:spLocks noChangeShapeType="1"/>
            </p:cNvSpPr>
            <p:nvPr/>
          </p:nvSpPr>
          <p:spPr bwMode="auto">
            <a:xfrm flipV="1">
              <a:off x="2037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5" name="Line 67"/>
            <p:cNvSpPr>
              <a:spLocks noChangeShapeType="1"/>
            </p:cNvSpPr>
            <p:nvPr/>
          </p:nvSpPr>
          <p:spPr bwMode="auto">
            <a:xfrm>
              <a:off x="2037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6" name="Rectangle 68"/>
            <p:cNvSpPr>
              <a:spLocks noChangeArrowheads="1"/>
            </p:cNvSpPr>
            <p:nvPr/>
          </p:nvSpPr>
          <p:spPr bwMode="auto">
            <a:xfrm>
              <a:off x="2002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077" name="Line 69"/>
            <p:cNvSpPr>
              <a:spLocks noChangeShapeType="1"/>
            </p:cNvSpPr>
            <p:nvPr/>
          </p:nvSpPr>
          <p:spPr bwMode="auto">
            <a:xfrm flipV="1">
              <a:off x="2469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8" name="Line 70"/>
            <p:cNvSpPr>
              <a:spLocks noChangeShapeType="1"/>
            </p:cNvSpPr>
            <p:nvPr/>
          </p:nvSpPr>
          <p:spPr bwMode="auto">
            <a:xfrm>
              <a:off x="2469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79" name="Rectangle 71"/>
            <p:cNvSpPr>
              <a:spLocks noChangeArrowheads="1"/>
            </p:cNvSpPr>
            <p:nvPr/>
          </p:nvSpPr>
          <p:spPr bwMode="auto">
            <a:xfrm>
              <a:off x="2433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080" name="Line 72"/>
            <p:cNvSpPr>
              <a:spLocks noChangeShapeType="1"/>
            </p:cNvSpPr>
            <p:nvPr/>
          </p:nvSpPr>
          <p:spPr bwMode="auto">
            <a:xfrm flipV="1">
              <a:off x="2900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1" name="Line 73"/>
            <p:cNvSpPr>
              <a:spLocks noChangeShapeType="1"/>
            </p:cNvSpPr>
            <p:nvPr/>
          </p:nvSpPr>
          <p:spPr bwMode="auto">
            <a:xfrm>
              <a:off x="2900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2" name="Rectangle 74"/>
            <p:cNvSpPr>
              <a:spLocks noChangeArrowheads="1"/>
            </p:cNvSpPr>
            <p:nvPr/>
          </p:nvSpPr>
          <p:spPr bwMode="auto">
            <a:xfrm>
              <a:off x="2865" y="2655"/>
              <a:ext cx="8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083" name="Line 75"/>
            <p:cNvSpPr>
              <a:spLocks noChangeShapeType="1"/>
            </p:cNvSpPr>
            <p:nvPr/>
          </p:nvSpPr>
          <p:spPr bwMode="auto">
            <a:xfrm>
              <a:off x="746" y="264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4" name="Line 76"/>
            <p:cNvSpPr>
              <a:spLocks noChangeShapeType="1"/>
            </p:cNvSpPr>
            <p:nvPr/>
          </p:nvSpPr>
          <p:spPr bwMode="auto">
            <a:xfrm flipH="1">
              <a:off x="2879" y="264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5" name="Rectangle 77"/>
            <p:cNvSpPr>
              <a:spLocks noChangeArrowheads="1"/>
            </p:cNvSpPr>
            <p:nvPr/>
          </p:nvSpPr>
          <p:spPr bwMode="auto">
            <a:xfrm>
              <a:off x="708" y="261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086" name="Line 78"/>
            <p:cNvSpPr>
              <a:spLocks noChangeShapeType="1"/>
            </p:cNvSpPr>
            <p:nvPr/>
          </p:nvSpPr>
          <p:spPr bwMode="auto">
            <a:xfrm>
              <a:off x="746" y="249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7" name="Line 79"/>
            <p:cNvSpPr>
              <a:spLocks noChangeShapeType="1"/>
            </p:cNvSpPr>
            <p:nvPr/>
          </p:nvSpPr>
          <p:spPr bwMode="auto">
            <a:xfrm flipH="1">
              <a:off x="2879" y="249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88" name="Rectangle 80"/>
            <p:cNvSpPr>
              <a:spLocks noChangeArrowheads="1"/>
            </p:cNvSpPr>
            <p:nvPr/>
          </p:nvSpPr>
          <p:spPr bwMode="auto">
            <a:xfrm>
              <a:off x="683" y="2469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43089" name="Line 81"/>
            <p:cNvSpPr>
              <a:spLocks noChangeShapeType="1"/>
            </p:cNvSpPr>
            <p:nvPr/>
          </p:nvSpPr>
          <p:spPr bwMode="auto">
            <a:xfrm>
              <a:off x="746" y="235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0" name="Line 82"/>
            <p:cNvSpPr>
              <a:spLocks noChangeShapeType="1"/>
            </p:cNvSpPr>
            <p:nvPr/>
          </p:nvSpPr>
          <p:spPr bwMode="auto">
            <a:xfrm flipH="1">
              <a:off x="2879" y="235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1" name="Rectangle 83"/>
            <p:cNvSpPr>
              <a:spLocks noChangeArrowheads="1"/>
            </p:cNvSpPr>
            <p:nvPr/>
          </p:nvSpPr>
          <p:spPr bwMode="auto">
            <a:xfrm>
              <a:off x="683" y="2327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3092" name="Line 84"/>
            <p:cNvSpPr>
              <a:spLocks noChangeShapeType="1"/>
            </p:cNvSpPr>
            <p:nvPr/>
          </p:nvSpPr>
          <p:spPr bwMode="auto">
            <a:xfrm>
              <a:off x="746" y="22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3" name="Line 85"/>
            <p:cNvSpPr>
              <a:spLocks noChangeShapeType="1"/>
            </p:cNvSpPr>
            <p:nvPr/>
          </p:nvSpPr>
          <p:spPr bwMode="auto">
            <a:xfrm flipH="1">
              <a:off x="2879" y="22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4" name="Rectangle 86"/>
            <p:cNvSpPr>
              <a:spLocks noChangeArrowheads="1"/>
            </p:cNvSpPr>
            <p:nvPr/>
          </p:nvSpPr>
          <p:spPr bwMode="auto">
            <a:xfrm>
              <a:off x="683" y="2185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43095" name="Line 87"/>
            <p:cNvSpPr>
              <a:spLocks noChangeShapeType="1"/>
            </p:cNvSpPr>
            <p:nvPr/>
          </p:nvSpPr>
          <p:spPr bwMode="auto">
            <a:xfrm>
              <a:off x="746" y="206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6" name="Line 88"/>
            <p:cNvSpPr>
              <a:spLocks noChangeShapeType="1"/>
            </p:cNvSpPr>
            <p:nvPr/>
          </p:nvSpPr>
          <p:spPr bwMode="auto">
            <a:xfrm flipH="1">
              <a:off x="2879" y="206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7" name="Rectangle 89"/>
            <p:cNvSpPr>
              <a:spLocks noChangeArrowheads="1"/>
            </p:cNvSpPr>
            <p:nvPr/>
          </p:nvSpPr>
          <p:spPr bwMode="auto">
            <a:xfrm>
              <a:off x="683" y="2041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3098" name="Line 90"/>
            <p:cNvSpPr>
              <a:spLocks noChangeShapeType="1"/>
            </p:cNvSpPr>
            <p:nvPr/>
          </p:nvSpPr>
          <p:spPr bwMode="auto">
            <a:xfrm>
              <a:off x="746" y="2069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099" name="Freeform 91"/>
            <p:cNvSpPr>
              <a:spLocks/>
            </p:cNvSpPr>
            <p:nvPr/>
          </p:nvSpPr>
          <p:spPr bwMode="auto">
            <a:xfrm>
              <a:off x="746" y="2069"/>
              <a:ext cx="2154" cy="57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0" name="Line 92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1" name="Freeform 93"/>
            <p:cNvSpPr>
              <a:spLocks/>
            </p:cNvSpPr>
            <p:nvPr/>
          </p:nvSpPr>
          <p:spPr bwMode="auto">
            <a:xfrm>
              <a:off x="746" y="2080"/>
              <a:ext cx="1726" cy="560"/>
            </a:xfrm>
            <a:custGeom>
              <a:avLst/>
              <a:gdLst>
                <a:gd name="T0" fmla="*/ 28 w 1726"/>
                <a:gd name="T1" fmla="*/ 560 h 560"/>
                <a:gd name="T2" fmla="*/ 59 w 1726"/>
                <a:gd name="T3" fmla="*/ 560 h 560"/>
                <a:gd name="T4" fmla="*/ 90 w 1726"/>
                <a:gd name="T5" fmla="*/ 126 h 560"/>
                <a:gd name="T6" fmla="*/ 104 w 1726"/>
                <a:gd name="T7" fmla="*/ 63 h 560"/>
                <a:gd name="T8" fmla="*/ 122 w 1726"/>
                <a:gd name="T9" fmla="*/ 21 h 560"/>
                <a:gd name="T10" fmla="*/ 150 w 1726"/>
                <a:gd name="T11" fmla="*/ 0 h 560"/>
                <a:gd name="T12" fmla="*/ 177 w 1726"/>
                <a:gd name="T13" fmla="*/ 28 h 560"/>
                <a:gd name="T14" fmla="*/ 191 w 1726"/>
                <a:gd name="T15" fmla="*/ 59 h 560"/>
                <a:gd name="T16" fmla="*/ 205 w 1726"/>
                <a:gd name="T17" fmla="*/ 91 h 560"/>
                <a:gd name="T18" fmla="*/ 223 w 1726"/>
                <a:gd name="T19" fmla="*/ 126 h 560"/>
                <a:gd name="T20" fmla="*/ 237 w 1726"/>
                <a:gd name="T21" fmla="*/ 157 h 560"/>
                <a:gd name="T22" fmla="*/ 257 w 1726"/>
                <a:gd name="T23" fmla="*/ 189 h 560"/>
                <a:gd name="T24" fmla="*/ 285 w 1726"/>
                <a:gd name="T25" fmla="*/ 220 h 560"/>
                <a:gd name="T26" fmla="*/ 317 w 1726"/>
                <a:gd name="T27" fmla="*/ 234 h 560"/>
                <a:gd name="T28" fmla="*/ 348 w 1726"/>
                <a:gd name="T29" fmla="*/ 231 h 560"/>
                <a:gd name="T30" fmla="*/ 379 w 1726"/>
                <a:gd name="T31" fmla="*/ 217 h 560"/>
                <a:gd name="T32" fmla="*/ 411 w 1726"/>
                <a:gd name="T33" fmla="*/ 203 h 560"/>
                <a:gd name="T34" fmla="*/ 442 w 1726"/>
                <a:gd name="T35" fmla="*/ 196 h 560"/>
                <a:gd name="T36" fmla="*/ 473 w 1726"/>
                <a:gd name="T37" fmla="*/ 189 h 560"/>
                <a:gd name="T38" fmla="*/ 505 w 1726"/>
                <a:gd name="T39" fmla="*/ 185 h 560"/>
                <a:gd name="T40" fmla="*/ 536 w 1726"/>
                <a:gd name="T41" fmla="*/ 189 h 560"/>
                <a:gd name="T42" fmla="*/ 567 w 1726"/>
                <a:gd name="T43" fmla="*/ 192 h 560"/>
                <a:gd name="T44" fmla="*/ 598 w 1726"/>
                <a:gd name="T45" fmla="*/ 192 h 560"/>
                <a:gd name="T46" fmla="*/ 630 w 1726"/>
                <a:gd name="T47" fmla="*/ 196 h 560"/>
                <a:gd name="T48" fmla="*/ 661 w 1726"/>
                <a:gd name="T49" fmla="*/ 196 h 560"/>
                <a:gd name="T50" fmla="*/ 692 w 1726"/>
                <a:gd name="T51" fmla="*/ 196 h 560"/>
                <a:gd name="T52" fmla="*/ 724 w 1726"/>
                <a:gd name="T53" fmla="*/ 196 h 560"/>
                <a:gd name="T54" fmla="*/ 755 w 1726"/>
                <a:gd name="T55" fmla="*/ 196 h 560"/>
                <a:gd name="T56" fmla="*/ 786 w 1726"/>
                <a:gd name="T57" fmla="*/ 196 h 560"/>
                <a:gd name="T58" fmla="*/ 818 w 1726"/>
                <a:gd name="T59" fmla="*/ 192 h 560"/>
                <a:gd name="T60" fmla="*/ 849 w 1726"/>
                <a:gd name="T61" fmla="*/ 192 h 560"/>
                <a:gd name="T62" fmla="*/ 880 w 1726"/>
                <a:gd name="T63" fmla="*/ 192 h 560"/>
                <a:gd name="T64" fmla="*/ 912 w 1726"/>
                <a:gd name="T65" fmla="*/ 192 h 560"/>
                <a:gd name="T66" fmla="*/ 943 w 1726"/>
                <a:gd name="T67" fmla="*/ 192 h 560"/>
                <a:gd name="T68" fmla="*/ 974 w 1726"/>
                <a:gd name="T69" fmla="*/ 196 h 560"/>
                <a:gd name="T70" fmla="*/ 1006 w 1726"/>
                <a:gd name="T71" fmla="*/ 196 h 560"/>
                <a:gd name="T72" fmla="*/ 1037 w 1726"/>
                <a:gd name="T73" fmla="*/ 196 h 560"/>
                <a:gd name="T74" fmla="*/ 1068 w 1726"/>
                <a:gd name="T75" fmla="*/ 196 h 560"/>
                <a:gd name="T76" fmla="*/ 1100 w 1726"/>
                <a:gd name="T77" fmla="*/ 196 h 560"/>
                <a:gd name="T78" fmla="*/ 1131 w 1726"/>
                <a:gd name="T79" fmla="*/ 196 h 560"/>
                <a:gd name="T80" fmla="*/ 1162 w 1726"/>
                <a:gd name="T81" fmla="*/ 196 h 560"/>
                <a:gd name="T82" fmla="*/ 1194 w 1726"/>
                <a:gd name="T83" fmla="*/ 196 h 560"/>
                <a:gd name="T84" fmla="*/ 1225 w 1726"/>
                <a:gd name="T85" fmla="*/ 196 h 560"/>
                <a:gd name="T86" fmla="*/ 1256 w 1726"/>
                <a:gd name="T87" fmla="*/ 196 h 560"/>
                <a:gd name="T88" fmla="*/ 1288 w 1726"/>
                <a:gd name="T89" fmla="*/ 196 h 560"/>
                <a:gd name="T90" fmla="*/ 1319 w 1726"/>
                <a:gd name="T91" fmla="*/ 196 h 560"/>
                <a:gd name="T92" fmla="*/ 1350 w 1726"/>
                <a:gd name="T93" fmla="*/ 196 h 560"/>
                <a:gd name="T94" fmla="*/ 1381 w 1726"/>
                <a:gd name="T95" fmla="*/ 196 h 560"/>
                <a:gd name="T96" fmla="*/ 1413 w 1726"/>
                <a:gd name="T97" fmla="*/ 196 h 560"/>
                <a:gd name="T98" fmla="*/ 1444 w 1726"/>
                <a:gd name="T99" fmla="*/ 196 h 560"/>
                <a:gd name="T100" fmla="*/ 1475 w 1726"/>
                <a:gd name="T101" fmla="*/ 196 h 560"/>
                <a:gd name="T102" fmla="*/ 1507 w 1726"/>
                <a:gd name="T103" fmla="*/ 196 h 560"/>
                <a:gd name="T104" fmla="*/ 1538 w 1726"/>
                <a:gd name="T105" fmla="*/ 196 h 560"/>
                <a:gd name="T106" fmla="*/ 1569 w 1726"/>
                <a:gd name="T107" fmla="*/ 196 h 560"/>
                <a:gd name="T108" fmla="*/ 1601 w 1726"/>
                <a:gd name="T109" fmla="*/ 196 h 560"/>
                <a:gd name="T110" fmla="*/ 1632 w 1726"/>
                <a:gd name="T111" fmla="*/ 196 h 560"/>
                <a:gd name="T112" fmla="*/ 1663 w 1726"/>
                <a:gd name="T113" fmla="*/ 196 h 560"/>
                <a:gd name="T114" fmla="*/ 1695 w 1726"/>
                <a:gd name="T115" fmla="*/ 196 h 560"/>
                <a:gd name="T116" fmla="*/ 1726 w 1726"/>
                <a:gd name="T117" fmla="*/ 19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6" h="560">
                  <a:moveTo>
                    <a:pt x="0" y="560"/>
                  </a:moveTo>
                  <a:lnTo>
                    <a:pt x="3" y="560"/>
                  </a:lnTo>
                  <a:lnTo>
                    <a:pt x="7" y="560"/>
                  </a:lnTo>
                  <a:lnTo>
                    <a:pt x="10" y="560"/>
                  </a:lnTo>
                  <a:lnTo>
                    <a:pt x="14" y="560"/>
                  </a:lnTo>
                  <a:lnTo>
                    <a:pt x="17" y="560"/>
                  </a:lnTo>
                  <a:lnTo>
                    <a:pt x="21" y="560"/>
                  </a:lnTo>
                  <a:lnTo>
                    <a:pt x="24" y="560"/>
                  </a:lnTo>
                  <a:lnTo>
                    <a:pt x="28" y="560"/>
                  </a:lnTo>
                  <a:lnTo>
                    <a:pt x="31" y="560"/>
                  </a:lnTo>
                  <a:lnTo>
                    <a:pt x="35" y="560"/>
                  </a:lnTo>
                  <a:lnTo>
                    <a:pt x="38" y="560"/>
                  </a:lnTo>
                  <a:lnTo>
                    <a:pt x="42" y="560"/>
                  </a:lnTo>
                  <a:lnTo>
                    <a:pt x="45" y="560"/>
                  </a:lnTo>
                  <a:lnTo>
                    <a:pt x="49" y="560"/>
                  </a:lnTo>
                  <a:lnTo>
                    <a:pt x="52" y="560"/>
                  </a:lnTo>
                  <a:lnTo>
                    <a:pt x="56" y="560"/>
                  </a:lnTo>
                  <a:lnTo>
                    <a:pt x="59" y="560"/>
                  </a:lnTo>
                  <a:lnTo>
                    <a:pt x="63" y="560"/>
                  </a:lnTo>
                  <a:lnTo>
                    <a:pt x="66" y="560"/>
                  </a:lnTo>
                  <a:lnTo>
                    <a:pt x="70" y="560"/>
                  </a:lnTo>
                  <a:lnTo>
                    <a:pt x="73" y="560"/>
                  </a:lnTo>
                  <a:lnTo>
                    <a:pt x="76" y="560"/>
                  </a:lnTo>
                  <a:lnTo>
                    <a:pt x="80" y="560"/>
                  </a:lnTo>
                  <a:lnTo>
                    <a:pt x="83" y="560"/>
                  </a:lnTo>
                  <a:lnTo>
                    <a:pt x="87" y="560"/>
                  </a:lnTo>
                  <a:lnTo>
                    <a:pt x="90" y="126"/>
                  </a:lnTo>
                  <a:lnTo>
                    <a:pt x="90" y="115"/>
                  </a:lnTo>
                  <a:lnTo>
                    <a:pt x="94" y="108"/>
                  </a:lnTo>
                  <a:lnTo>
                    <a:pt x="94" y="101"/>
                  </a:lnTo>
                  <a:lnTo>
                    <a:pt x="97" y="94"/>
                  </a:lnTo>
                  <a:lnTo>
                    <a:pt x="97" y="87"/>
                  </a:lnTo>
                  <a:lnTo>
                    <a:pt x="101" y="80"/>
                  </a:lnTo>
                  <a:lnTo>
                    <a:pt x="101" y="73"/>
                  </a:lnTo>
                  <a:lnTo>
                    <a:pt x="104" y="70"/>
                  </a:lnTo>
                  <a:lnTo>
                    <a:pt x="104" y="63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15" y="38"/>
                  </a:lnTo>
                  <a:lnTo>
                    <a:pt x="115" y="31"/>
                  </a:lnTo>
                  <a:lnTo>
                    <a:pt x="118" y="28"/>
                  </a:lnTo>
                  <a:lnTo>
                    <a:pt x="118" y="24"/>
                  </a:lnTo>
                  <a:lnTo>
                    <a:pt x="122" y="21"/>
                  </a:lnTo>
                  <a:lnTo>
                    <a:pt x="122" y="17"/>
                  </a:lnTo>
                  <a:lnTo>
                    <a:pt x="125" y="14"/>
                  </a:lnTo>
                  <a:lnTo>
                    <a:pt x="129" y="10"/>
                  </a:lnTo>
                  <a:lnTo>
                    <a:pt x="132" y="7"/>
                  </a:lnTo>
                  <a:lnTo>
                    <a:pt x="136" y="3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3"/>
                  </a:lnTo>
                  <a:lnTo>
                    <a:pt x="157" y="3"/>
                  </a:lnTo>
                  <a:lnTo>
                    <a:pt x="160" y="7"/>
                  </a:lnTo>
                  <a:lnTo>
                    <a:pt x="163" y="10"/>
                  </a:lnTo>
                  <a:lnTo>
                    <a:pt x="167" y="14"/>
                  </a:lnTo>
                  <a:lnTo>
                    <a:pt x="170" y="17"/>
                  </a:lnTo>
                  <a:lnTo>
                    <a:pt x="170" y="21"/>
                  </a:lnTo>
                  <a:lnTo>
                    <a:pt x="174" y="24"/>
                  </a:lnTo>
                  <a:lnTo>
                    <a:pt x="177" y="28"/>
                  </a:lnTo>
                  <a:lnTo>
                    <a:pt x="177" y="31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4" y="49"/>
                  </a:lnTo>
                  <a:lnTo>
                    <a:pt x="188" y="52"/>
                  </a:lnTo>
                  <a:lnTo>
                    <a:pt x="188" y="56"/>
                  </a:lnTo>
                  <a:lnTo>
                    <a:pt x="191" y="59"/>
                  </a:lnTo>
                  <a:lnTo>
                    <a:pt x="191" y="63"/>
                  </a:lnTo>
                  <a:lnTo>
                    <a:pt x="195" y="66"/>
                  </a:lnTo>
                  <a:lnTo>
                    <a:pt x="195" y="70"/>
                  </a:lnTo>
                  <a:lnTo>
                    <a:pt x="198" y="73"/>
                  </a:lnTo>
                  <a:lnTo>
                    <a:pt x="198" y="77"/>
                  </a:lnTo>
                  <a:lnTo>
                    <a:pt x="202" y="80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5" y="91"/>
                  </a:lnTo>
                  <a:lnTo>
                    <a:pt x="209" y="94"/>
                  </a:lnTo>
                  <a:lnTo>
                    <a:pt x="209" y="101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6" y="112"/>
                  </a:lnTo>
                  <a:lnTo>
                    <a:pt x="216" y="115"/>
                  </a:lnTo>
                  <a:lnTo>
                    <a:pt x="219" y="119"/>
                  </a:lnTo>
                  <a:lnTo>
                    <a:pt x="219" y="122"/>
                  </a:lnTo>
                  <a:lnTo>
                    <a:pt x="223" y="126"/>
                  </a:lnTo>
                  <a:lnTo>
                    <a:pt x="223" y="129"/>
                  </a:lnTo>
                  <a:lnTo>
                    <a:pt x="226" y="133"/>
                  </a:lnTo>
                  <a:lnTo>
                    <a:pt x="226" y="136"/>
                  </a:lnTo>
                  <a:lnTo>
                    <a:pt x="230" y="140"/>
                  </a:lnTo>
                  <a:lnTo>
                    <a:pt x="230" y="143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7" y="154"/>
                  </a:lnTo>
                  <a:lnTo>
                    <a:pt x="237" y="157"/>
                  </a:lnTo>
                  <a:lnTo>
                    <a:pt x="240" y="161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7" y="171"/>
                  </a:lnTo>
                  <a:lnTo>
                    <a:pt x="247" y="175"/>
                  </a:lnTo>
                  <a:lnTo>
                    <a:pt x="250" y="178"/>
                  </a:lnTo>
                  <a:lnTo>
                    <a:pt x="254" y="182"/>
                  </a:lnTo>
                  <a:lnTo>
                    <a:pt x="254" y="185"/>
                  </a:lnTo>
                  <a:lnTo>
                    <a:pt x="257" y="189"/>
                  </a:lnTo>
                  <a:lnTo>
                    <a:pt x="261" y="192"/>
                  </a:lnTo>
                  <a:lnTo>
                    <a:pt x="261" y="196"/>
                  </a:lnTo>
                  <a:lnTo>
                    <a:pt x="264" y="199"/>
                  </a:lnTo>
                  <a:lnTo>
                    <a:pt x="268" y="203"/>
                  </a:lnTo>
                  <a:lnTo>
                    <a:pt x="271" y="206"/>
                  </a:lnTo>
                  <a:lnTo>
                    <a:pt x="275" y="210"/>
                  </a:lnTo>
                  <a:lnTo>
                    <a:pt x="278" y="213"/>
                  </a:lnTo>
                  <a:lnTo>
                    <a:pt x="282" y="217"/>
                  </a:lnTo>
                  <a:lnTo>
                    <a:pt x="285" y="220"/>
                  </a:lnTo>
                  <a:lnTo>
                    <a:pt x="289" y="224"/>
                  </a:lnTo>
                  <a:lnTo>
                    <a:pt x="292" y="224"/>
                  </a:lnTo>
                  <a:lnTo>
                    <a:pt x="296" y="227"/>
                  </a:lnTo>
                  <a:lnTo>
                    <a:pt x="299" y="227"/>
                  </a:lnTo>
                  <a:lnTo>
                    <a:pt x="303" y="231"/>
                  </a:lnTo>
                  <a:lnTo>
                    <a:pt x="306" y="231"/>
                  </a:lnTo>
                  <a:lnTo>
                    <a:pt x="310" y="231"/>
                  </a:lnTo>
                  <a:lnTo>
                    <a:pt x="313" y="234"/>
                  </a:lnTo>
                  <a:lnTo>
                    <a:pt x="317" y="234"/>
                  </a:lnTo>
                  <a:lnTo>
                    <a:pt x="320" y="234"/>
                  </a:lnTo>
                  <a:lnTo>
                    <a:pt x="324" y="234"/>
                  </a:lnTo>
                  <a:lnTo>
                    <a:pt x="327" y="234"/>
                  </a:lnTo>
                  <a:lnTo>
                    <a:pt x="331" y="234"/>
                  </a:lnTo>
                  <a:lnTo>
                    <a:pt x="334" y="234"/>
                  </a:lnTo>
                  <a:lnTo>
                    <a:pt x="337" y="231"/>
                  </a:lnTo>
                  <a:lnTo>
                    <a:pt x="341" y="231"/>
                  </a:lnTo>
                  <a:lnTo>
                    <a:pt x="344" y="231"/>
                  </a:lnTo>
                  <a:lnTo>
                    <a:pt x="348" y="231"/>
                  </a:lnTo>
                  <a:lnTo>
                    <a:pt x="351" y="227"/>
                  </a:lnTo>
                  <a:lnTo>
                    <a:pt x="355" y="227"/>
                  </a:lnTo>
                  <a:lnTo>
                    <a:pt x="358" y="227"/>
                  </a:lnTo>
                  <a:lnTo>
                    <a:pt x="362" y="224"/>
                  </a:lnTo>
                  <a:lnTo>
                    <a:pt x="365" y="224"/>
                  </a:lnTo>
                  <a:lnTo>
                    <a:pt x="369" y="220"/>
                  </a:lnTo>
                  <a:lnTo>
                    <a:pt x="372" y="220"/>
                  </a:lnTo>
                  <a:lnTo>
                    <a:pt x="376" y="220"/>
                  </a:lnTo>
                  <a:lnTo>
                    <a:pt x="379" y="217"/>
                  </a:lnTo>
                  <a:lnTo>
                    <a:pt x="383" y="217"/>
                  </a:lnTo>
                  <a:lnTo>
                    <a:pt x="386" y="213"/>
                  </a:lnTo>
                  <a:lnTo>
                    <a:pt x="390" y="213"/>
                  </a:lnTo>
                  <a:lnTo>
                    <a:pt x="393" y="210"/>
                  </a:lnTo>
                  <a:lnTo>
                    <a:pt x="397" y="210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07" y="206"/>
                  </a:lnTo>
                  <a:lnTo>
                    <a:pt x="411" y="203"/>
                  </a:lnTo>
                  <a:lnTo>
                    <a:pt x="414" y="203"/>
                  </a:lnTo>
                  <a:lnTo>
                    <a:pt x="418" y="203"/>
                  </a:lnTo>
                  <a:lnTo>
                    <a:pt x="421" y="199"/>
                  </a:lnTo>
                  <a:lnTo>
                    <a:pt x="424" y="199"/>
                  </a:lnTo>
                  <a:lnTo>
                    <a:pt x="428" y="199"/>
                  </a:lnTo>
                  <a:lnTo>
                    <a:pt x="431" y="196"/>
                  </a:lnTo>
                  <a:lnTo>
                    <a:pt x="435" y="196"/>
                  </a:lnTo>
                  <a:lnTo>
                    <a:pt x="438" y="196"/>
                  </a:lnTo>
                  <a:lnTo>
                    <a:pt x="442" y="196"/>
                  </a:lnTo>
                  <a:lnTo>
                    <a:pt x="445" y="192"/>
                  </a:lnTo>
                  <a:lnTo>
                    <a:pt x="449" y="192"/>
                  </a:lnTo>
                  <a:lnTo>
                    <a:pt x="452" y="192"/>
                  </a:lnTo>
                  <a:lnTo>
                    <a:pt x="456" y="192"/>
                  </a:lnTo>
                  <a:lnTo>
                    <a:pt x="459" y="189"/>
                  </a:lnTo>
                  <a:lnTo>
                    <a:pt x="463" y="189"/>
                  </a:lnTo>
                  <a:lnTo>
                    <a:pt x="466" y="189"/>
                  </a:lnTo>
                  <a:lnTo>
                    <a:pt x="470" y="189"/>
                  </a:lnTo>
                  <a:lnTo>
                    <a:pt x="473" y="189"/>
                  </a:lnTo>
                  <a:lnTo>
                    <a:pt x="477" y="189"/>
                  </a:lnTo>
                  <a:lnTo>
                    <a:pt x="480" y="189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91" y="189"/>
                  </a:lnTo>
                  <a:lnTo>
                    <a:pt x="494" y="189"/>
                  </a:lnTo>
                  <a:lnTo>
                    <a:pt x="498" y="185"/>
                  </a:lnTo>
                  <a:lnTo>
                    <a:pt x="501" y="185"/>
                  </a:lnTo>
                  <a:lnTo>
                    <a:pt x="505" y="185"/>
                  </a:lnTo>
                  <a:lnTo>
                    <a:pt x="508" y="185"/>
                  </a:lnTo>
                  <a:lnTo>
                    <a:pt x="511" y="189"/>
                  </a:lnTo>
                  <a:lnTo>
                    <a:pt x="515" y="189"/>
                  </a:lnTo>
                  <a:lnTo>
                    <a:pt x="518" y="189"/>
                  </a:lnTo>
                  <a:lnTo>
                    <a:pt x="522" y="189"/>
                  </a:lnTo>
                  <a:lnTo>
                    <a:pt x="525" y="189"/>
                  </a:lnTo>
                  <a:lnTo>
                    <a:pt x="529" y="189"/>
                  </a:lnTo>
                  <a:lnTo>
                    <a:pt x="532" y="189"/>
                  </a:lnTo>
                  <a:lnTo>
                    <a:pt x="536" y="189"/>
                  </a:lnTo>
                  <a:lnTo>
                    <a:pt x="539" y="189"/>
                  </a:lnTo>
                  <a:lnTo>
                    <a:pt x="543" y="189"/>
                  </a:lnTo>
                  <a:lnTo>
                    <a:pt x="546" y="189"/>
                  </a:lnTo>
                  <a:lnTo>
                    <a:pt x="550" y="189"/>
                  </a:lnTo>
                  <a:lnTo>
                    <a:pt x="553" y="189"/>
                  </a:lnTo>
                  <a:lnTo>
                    <a:pt x="557" y="189"/>
                  </a:lnTo>
                  <a:lnTo>
                    <a:pt x="560" y="189"/>
                  </a:lnTo>
                  <a:lnTo>
                    <a:pt x="564" y="189"/>
                  </a:lnTo>
                  <a:lnTo>
                    <a:pt x="567" y="192"/>
                  </a:lnTo>
                  <a:lnTo>
                    <a:pt x="571" y="192"/>
                  </a:lnTo>
                  <a:lnTo>
                    <a:pt x="574" y="192"/>
                  </a:lnTo>
                  <a:lnTo>
                    <a:pt x="578" y="192"/>
                  </a:lnTo>
                  <a:lnTo>
                    <a:pt x="581" y="192"/>
                  </a:lnTo>
                  <a:lnTo>
                    <a:pt x="585" y="192"/>
                  </a:lnTo>
                  <a:lnTo>
                    <a:pt x="588" y="192"/>
                  </a:lnTo>
                  <a:lnTo>
                    <a:pt x="592" y="192"/>
                  </a:lnTo>
                  <a:lnTo>
                    <a:pt x="595" y="192"/>
                  </a:lnTo>
                  <a:lnTo>
                    <a:pt x="598" y="192"/>
                  </a:lnTo>
                  <a:lnTo>
                    <a:pt x="602" y="192"/>
                  </a:lnTo>
                  <a:lnTo>
                    <a:pt x="605" y="192"/>
                  </a:lnTo>
                  <a:lnTo>
                    <a:pt x="609" y="192"/>
                  </a:lnTo>
                  <a:lnTo>
                    <a:pt x="612" y="192"/>
                  </a:lnTo>
                  <a:lnTo>
                    <a:pt x="616" y="192"/>
                  </a:lnTo>
                  <a:lnTo>
                    <a:pt x="619" y="196"/>
                  </a:lnTo>
                  <a:lnTo>
                    <a:pt x="623" y="196"/>
                  </a:lnTo>
                  <a:lnTo>
                    <a:pt x="626" y="196"/>
                  </a:lnTo>
                  <a:lnTo>
                    <a:pt x="630" y="196"/>
                  </a:lnTo>
                  <a:lnTo>
                    <a:pt x="633" y="196"/>
                  </a:lnTo>
                  <a:lnTo>
                    <a:pt x="637" y="196"/>
                  </a:lnTo>
                  <a:lnTo>
                    <a:pt x="640" y="196"/>
                  </a:lnTo>
                  <a:lnTo>
                    <a:pt x="644" y="196"/>
                  </a:lnTo>
                  <a:lnTo>
                    <a:pt x="647" y="196"/>
                  </a:lnTo>
                  <a:lnTo>
                    <a:pt x="651" y="196"/>
                  </a:lnTo>
                  <a:lnTo>
                    <a:pt x="654" y="196"/>
                  </a:lnTo>
                  <a:lnTo>
                    <a:pt x="658" y="196"/>
                  </a:lnTo>
                  <a:lnTo>
                    <a:pt x="661" y="196"/>
                  </a:lnTo>
                  <a:lnTo>
                    <a:pt x="665" y="196"/>
                  </a:lnTo>
                  <a:lnTo>
                    <a:pt x="668" y="196"/>
                  </a:lnTo>
                  <a:lnTo>
                    <a:pt x="672" y="196"/>
                  </a:lnTo>
                  <a:lnTo>
                    <a:pt x="675" y="196"/>
                  </a:lnTo>
                  <a:lnTo>
                    <a:pt x="679" y="196"/>
                  </a:lnTo>
                  <a:lnTo>
                    <a:pt x="682" y="196"/>
                  </a:lnTo>
                  <a:lnTo>
                    <a:pt x="685" y="196"/>
                  </a:lnTo>
                  <a:lnTo>
                    <a:pt x="689" y="196"/>
                  </a:lnTo>
                  <a:lnTo>
                    <a:pt x="692" y="196"/>
                  </a:lnTo>
                  <a:lnTo>
                    <a:pt x="696" y="196"/>
                  </a:lnTo>
                  <a:lnTo>
                    <a:pt x="699" y="196"/>
                  </a:lnTo>
                  <a:lnTo>
                    <a:pt x="703" y="196"/>
                  </a:lnTo>
                  <a:lnTo>
                    <a:pt x="706" y="196"/>
                  </a:lnTo>
                  <a:lnTo>
                    <a:pt x="710" y="196"/>
                  </a:lnTo>
                  <a:lnTo>
                    <a:pt x="713" y="196"/>
                  </a:lnTo>
                  <a:lnTo>
                    <a:pt x="717" y="196"/>
                  </a:lnTo>
                  <a:lnTo>
                    <a:pt x="720" y="196"/>
                  </a:lnTo>
                  <a:lnTo>
                    <a:pt x="724" y="196"/>
                  </a:lnTo>
                  <a:lnTo>
                    <a:pt x="727" y="196"/>
                  </a:lnTo>
                  <a:lnTo>
                    <a:pt x="731" y="196"/>
                  </a:lnTo>
                  <a:lnTo>
                    <a:pt x="734" y="196"/>
                  </a:lnTo>
                  <a:lnTo>
                    <a:pt x="738" y="196"/>
                  </a:lnTo>
                  <a:lnTo>
                    <a:pt x="741" y="196"/>
                  </a:lnTo>
                  <a:lnTo>
                    <a:pt x="745" y="196"/>
                  </a:lnTo>
                  <a:lnTo>
                    <a:pt x="748" y="196"/>
                  </a:lnTo>
                  <a:lnTo>
                    <a:pt x="752" y="196"/>
                  </a:lnTo>
                  <a:lnTo>
                    <a:pt x="755" y="196"/>
                  </a:lnTo>
                  <a:lnTo>
                    <a:pt x="759" y="196"/>
                  </a:lnTo>
                  <a:lnTo>
                    <a:pt x="762" y="196"/>
                  </a:lnTo>
                  <a:lnTo>
                    <a:pt x="766" y="196"/>
                  </a:lnTo>
                  <a:lnTo>
                    <a:pt x="769" y="196"/>
                  </a:lnTo>
                  <a:lnTo>
                    <a:pt x="772" y="196"/>
                  </a:lnTo>
                  <a:lnTo>
                    <a:pt x="776" y="196"/>
                  </a:lnTo>
                  <a:lnTo>
                    <a:pt x="779" y="196"/>
                  </a:lnTo>
                  <a:lnTo>
                    <a:pt x="783" y="196"/>
                  </a:lnTo>
                  <a:lnTo>
                    <a:pt x="786" y="196"/>
                  </a:lnTo>
                  <a:lnTo>
                    <a:pt x="790" y="196"/>
                  </a:lnTo>
                  <a:lnTo>
                    <a:pt x="793" y="196"/>
                  </a:lnTo>
                  <a:lnTo>
                    <a:pt x="797" y="196"/>
                  </a:lnTo>
                  <a:lnTo>
                    <a:pt x="800" y="196"/>
                  </a:lnTo>
                  <a:lnTo>
                    <a:pt x="804" y="196"/>
                  </a:lnTo>
                  <a:lnTo>
                    <a:pt x="807" y="192"/>
                  </a:lnTo>
                  <a:lnTo>
                    <a:pt x="811" y="192"/>
                  </a:lnTo>
                  <a:lnTo>
                    <a:pt x="814" y="192"/>
                  </a:lnTo>
                  <a:lnTo>
                    <a:pt x="818" y="192"/>
                  </a:lnTo>
                  <a:lnTo>
                    <a:pt x="821" y="192"/>
                  </a:lnTo>
                  <a:lnTo>
                    <a:pt x="825" y="192"/>
                  </a:lnTo>
                  <a:lnTo>
                    <a:pt x="828" y="192"/>
                  </a:lnTo>
                  <a:lnTo>
                    <a:pt x="832" y="192"/>
                  </a:lnTo>
                  <a:lnTo>
                    <a:pt x="835" y="192"/>
                  </a:lnTo>
                  <a:lnTo>
                    <a:pt x="839" y="192"/>
                  </a:lnTo>
                  <a:lnTo>
                    <a:pt x="842" y="192"/>
                  </a:lnTo>
                  <a:lnTo>
                    <a:pt x="846" y="192"/>
                  </a:lnTo>
                  <a:lnTo>
                    <a:pt x="849" y="192"/>
                  </a:lnTo>
                  <a:lnTo>
                    <a:pt x="853" y="192"/>
                  </a:lnTo>
                  <a:lnTo>
                    <a:pt x="856" y="192"/>
                  </a:lnTo>
                  <a:lnTo>
                    <a:pt x="859" y="192"/>
                  </a:lnTo>
                  <a:lnTo>
                    <a:pt x="863" y="192"/>
                  </a:lnTo>
                  <a:lnTo>
                    <a:pt x="866" y="192"/>
                  </a:lnTo>
                  <a:lnTo>
                    <a:pt x="870" y="192"/>
                  </a:lnTo>
                  <a:lnTo>
                    <a:pt x="873" y="192"/>
                  </a:lnTo>
                  <a:lnTo>
                    <a:pt x="877" y="192"/>
                  </a:lnTo>
                  <a:lnTo>
                    <a:pt x="880" y="192"/>
                  </a:lnTo>
                  <a:lnTo>
                    <a:pt x="884" y="192"/>
                  </a:lnTo>
                  <a:lnTo>
                    <a:pt x="887" y="192"/>
                  </a:lnTo>
                  <a:lnTo>
                    <a:pt x="891" y="192"/>
                  </a:lnTo>
                  <a:lnTo>
                    <a:pt x="894" y="192"/>
                  </a:lnTo>
                  <a:lnTo>
                    <a:pt x="898" y="192"/>
                  </a:lnTo>
                  <a:lnTo>
                    <a:pt x="901" y="192"/>
                  </a:lnTo>
                  <a:lnTo>
                    <a:pt x="905" y="192"/>
                  </a:lnTo>
                  <a:lnTo>
                    <a:pt x="908" y="192"/>
                  </a:lnTo>
                  <a:lnTo>
                    <a:pt x="912" y="192"/>
                  </a:lnTo>
                  <a:lnTo>
                    <a:pt x="915" y="192"/>
                  </a:lnTo>
                  <a:lnTo>
                    <a:pt x="919" y="192"/>
                  </a:lnTo>
                  <a:lnTo>
                    <a:pt x="922" y="192"/>
                  </a:lnTo>
                  <a:lnTo>
                    <a:pt x="926" y="192"/>
                  </a:lnTo>
                  <a:lnTo>
                    <a:pt x="929" y="192"/>
                  </a:lnTo>
                  <a:lnTo>
                    <a:pt x="933" y="192"/>
                  </a:lnTo>
                  <a:lnTo>
                    <a:pt x="936" y="192"/>
                  </a:lnTo>
                  <a:lnTo>
                    <a:pt x="940" y="192"/>
                  </a:lnTo>
                  <a:lnTo>
                    <a:pt x="943" y="192"/>
                  </a:lnTo>
                  <a:lnTo>
                    <a:pt x="946" y="192"/>
                  </a:lnTo>
                  <a:lnTo>
                    <a:pt x="950" y="192"/>
                  </a:lnTo>
                  <a:lnTo>
                    <a:pt x="953" y="192"/>
                  </a:lnTo>
                  <a:lnTo>
                    <a:pt x="957" y="196"/>
                  </a:lnTo>
                  <a:lnTo>
                    <a:pt x="960" y="196"/>
                  </a:lnTo>
                  <a:lnTo>
                    <a:pt x="964" y="196"/>
                  </a:lnTo>
                  <a:lnTo>
                    <a:pt x="967" y="196"/>
                  </a:lnTo>
                  <a:lnTo>
                    <a:pt x="971" y="196"/>
                  </a:lnTo>
                  <a:lnTo>
                    <a:pt x="974" y="196"/>
                  </a:lnTo>
                  <a:lnTo>
                    <a:pt x="978" y="196"/>
                  </a:lnTo>
                  <a:lnTo>
                    <a:pt x="981" y="196"/>
                  </a:lnTo>
                  <a:lnTo>
                    <a:pt x="985" y="196"/>
                  </a:lnTo>
                  <a:lnTo>
                    <a:pt x="988" y="196"/>
                  </a:lnTo>
                  <a:lnTo>
                    <a:pt x="992" y="196"/>
                  </a:lnTo>
                  <a:lnTo>
                    <a:pt x="995" y="196"/>
                  </a:lnTo>
                  <a:lnTo>
                    <a:pt x="999" y="196"/>
                  </a:lnTo>
                  <a:lnTo>
                    <a:pt x="1002" y="196"/>
                  </a:lnTo>
                  <a:lnTo>
                    <a:pt x="1006" y="196"/>
                  </a:lnTo>
                  <a:lnTo>
                    <a:pt x="1009" y="196"/>
                  </a:lnTo>
                  <a:lnTo>
                    <a:pt x="1013" y="196"/>
                  </a:lnTo>
                  <a:lnTo>
                    <a:pt x="1016" y="196"/>
                  </a:lnTo>
                  <a:lnTo>
                    <a:pt x="1020" y="196"/>
                  </a:lnTo>
                  <a:lnTo>
                    <a:pt x="1023" y="196"/>
                  </a:lnTo>
                  <a:lnTo>
                    <a:pt x="1027" y="196"/>
                  </a:lnTo>
                  <a:lnTo>
                    <a:pt x="1030" y="196"/>
                  </a:lnTo>
                  <a:lnTo>
                    <a:pt x="1033" y="196"/>
                  </a:lnTo>
                  <a:lnTo>
                    <a:pt x="1037" y="196"/>
                  </a:lnTo>
                  <a:lnTo>
                    <a:pt x="1040" y="196"/>
                  </a:lnTo>
                  <a:lnTo>
                    <a:pt x="1044" y="196"/>
                  </a:lnTo>
                  <a:lnTo>
                    <a:pt x="1047" y="196"/>
                  </a:lnTo>
                  <a:lnTo>
                    <a:pt x="1051" y="196"/>
                  </a:lnTo>
                  <a:lnTo>
                    <a:pt x="1054" y="196"/>
                  </a:lnTo>
                  <a:lnTo>
                    <a:pt x="1058" y="196"/>
                  </a:lnTo>
                  <a:lnTo>
                    <a:pt x="1061" y="196"/>
                  </a:lnTo>
                  <a:lnTo>
                    <a:pt x="1065" y="196"/>
                  </a:lnTo>
                  <a:lnTo>
                    <a:pt x="1068" y="196"/>
                  </a:lnTo>
                  <a:lnTo>
                    <a:pt x="1072" y="196"/>
                  </a:lnTo>
                  <a:lnTo>
                    <a:pt x="1075" y="196"/>
                  </a:lnTo>
                  <a:lnTo>
                    <a:pt x="1079" y="196"/>
                  </a:lnTo>
                  <a:lnTo>
                    <a:pt x="1082" y="196"/>
                  </a:lnTo>
                  <a:lnTo>
                    <a:pt x="1086" y="196"/>
                  </a:lnTo>
                  <a:lnTo>
                    <a:pt x="1089" y="196"/>
                  </a:lnTo>
                  <a:lnTo>
                    <a:pt x="1093" y="196"/>
                  </a:lnTo>
                  <a:lnTo>
                    <a:pt x="1096" y="196"/>
                  </a:lnTo>
                  <a:lnTo>
                    <a:pt x="1100" y="196"/>
                  </a:lnTo>
                  <a:lnTo>
                    <a:pt x="1103" y="196"/>
                  </a:lnTo>
                  <a:lnTo>
                    <a:pt x="1107" y="196"/>
                  </a:lnTo>
                  <a:lnTo>
                    <a:pt x="1110" y="196"/>
                  </a:lnTo>
                  <a:lnTo>
                    <a:pt x="1114" y="196"/>
                  </a:lnTo>
                  <a:lnTo>
                    <a:pt x="1117" y="196"/>
                  </a:lnTo>
                  <a:lnTo>
                    <a:pt x="1120" y="196"/>
                  </a:lnTo>
                  <a:lnTo>
                    <a:pt x="1124" y="196"/>
                  </a:lnTo>
                  <a:lnTo>
                    <a:pt x="1127" y="196"/>
                  </a:lnTo>
                  <a:lnTo>
                    <a:pt x="1131" y="196"/>
                  </a:lnTo>
                  <a:lnTo>
                    <a:pt x="1134" y="196"/>
                  </a:lnTo>
                  <a:lnTo>
                    <a:pt x="1138" y="196"/>
                  </a:lnTo>
                  <a:lnTo>
                    <a:pt x="1141" y="196"/>
                  </a:lnTo>
                  <a:lnTo>
                    <a:pt x="1145" y="196"/>
                  </a:lnTo>
                  <a:lnTo>
                    <a:pt x="1148" y="196"/>
                  </a:lnTo>
                  <a:lnTo>
                    <a:pt x="1152" y="196"/>
                  </a:lnTo>
                  <a:lnTo>
                    <a:pt x="1155" y="196"/>
                  </a:lnTo>
                  <a:lnTo>
                    <a:pt x="1159" y="196"/>
                  </a:lnTo>
                  <a:lnTo>
                    <a:pt x="1162" y="196"/>
                  </a:lnTo>
                  <a:lnTo>
                    <a:pt x="1166" y="196"/>
                  </a:lnTo>
                  <a:lnTo>
                    <a:pt x="1169" y="196"/>
                  </a:lnTo>
                  <a:lnTo>
                    <a:pt x="1173" y="196"/>
                  </a:lnTo>
                  <a:lnTo>
                    <a:pt x="1176" y="196"/>
                  </a:lnTo>
                  <a:lnTo>
                    <a:pt x="1180" y="196"/>
                  </a:lnTo>
                  <a:lnTo>
                    <a:pt x="1183" y="196"/>
                  </a:lnTo>
                  <a:lnTo>
                    <a:pt x="1187" y="196"/>
                  </a:lnTo>
                  <a:lnTo>
                    <a:pt x="1190" y="196"/>
                  </a:lnTo>
                  <a:lnTo>
                    <a:pt x="1194" y="196"/>
                  </a:lnTo>
                  <a:lnTo>
                    <a:pt x="1197" y="196"/>
                  </a:lnTo>
                  <a:lnTo>
                    <a:pt x="1201" y="196"/>
                  </a:lnTo>
                  <a:lnTo>
                    <a:pt x="1204" y="196"/>
                  </a:lnTo>
                  <a:lnTo>
                    <a:pt x="1207" y="196"/>
                  </a:lnTo>
                  <a:lnTo>
                    <a:pt x="1211" y="196"/>
                  </a:lnTo>
                  <a:lnTo>
                    <a:pt x="1214" y="196"/>
                  </a:lnTo>
                  <a:lnTo>
                    <a:pt x="1218" y="196"/>
                  </a:lnTo>
                  <a:lnTo>
                    <a:pt x="1221" y="196"/>
                  </a:lnTo>
                  <a:lnTo>
                    <a:pt x="1225" y="196"/>
                  </a:lnTo>
                  <a:lnTo>
                    <a:pt x="1228" y="196"/>
                  </a:lnTo>
                  <a:lnTo>
                    <a:pt x="1232" y="196"/>
                  </a:lnTo>
                  <a:lnTo>
                    <a:pt x="1235" y="196"/>
                  </a:lnTo>
                  <a:lnTo>
                    <a:pt x="1239" y="196"/>
                  </a:lnTo>
                  <a:lnTo>
                    <a:pt x="1242" y="196"/>
                  </a:lnTo>
                  <a:lnTo>
                    <a:pt x="1246" y="196"/>
                  </a:lnTo>
                  <a:lnTo>
                    <a:pt x="1249" y="196"/>
                  </a:lnTo>
                  <a:lnTo>
                    <a:pt x="1253" y="196"/>
                  </a:lnTo>
                  <a:lnTo>
                    <a:pt x="1256" y="196"/>
                  </a:lnTo>
                  <a:lnTo>
                    <a:pt x="1260" y="196"/>
                  </a:lnTo>
                  <a:lnTo>
                    <a:pt x="1263" y="196"/>
                  </a:lnTo>
                  <a:lnTo>
                    <a:pt x="1267" y="196"/>
                  </a:lnTo>
                  <a:lnTo>
                    <a:pt x="1270" y="196"/>
                  </a:lnTo>
                  <a:lnTo>
                    <a:pt x="1274" y="196"/>
                  </a:lnTo>
                  <a:lnTo>
                    <a:pt x="1277" y="196"/>
                  </a:lnTo>
                  <a:lnTo>
                    <a:pt x="1281" y="196"/>
                  </a:lnTo>
                  <a:lnTo>
                    <a:pt x="1284" y="196"/>
                  </a:lnTo>
                  <a:lnTo>
                    <a:pt x="1288" y="196"/>
                  </a:lnTo>
                  <a:lnTo>
                    <a:pt x="1291" y="196"/>
                  </a:lnTo>
                  <a:lnTo>
                    <a:pt x="1294" y="196"/>
                  </a:lnTo>
                  <a:lnTo>
                    <a:pt x="1298" y="196"/>
                  </a:lnTo>
                  <a:lnTo>
                    <a:pt x="1301" y="196"/>
                  </a:lnTo>
                  <a:lnTo>
                    <a:pt x="1305" y="196"/>
                  </a:lnTo>
                  <a:lnTo>
                    <a:pt x="1308" y="196"/>
                  </a:lnTo>
                  <a:lnTo>
                    <a:pt x="1312" y="196"/>
                  </a:lnTo>
                  <a:lnTo>
                    <a:pt x="1315" y="196"/>
                  </a:lnTo>
                  <a:lnTo>
                    <a:pt x="1319" y="196"/>
                  </a:lnTo>
                  <a:lnTo>
                    <a:pt x="1322" y="196"/>
                  </a:lnTo>
                  <a:lnTo>
                    <a:pt x="1326" y="196"/>
                  </a:lnTo>
                  <a:lnTo>
                    <a:pt x="1329" y="196"/>
                  </a:lnTo>
                  <a:lnTo>
                    <a:pt x="1333" y="196"/>
                  </a:lnTo>
                  <a:lnTo>
                    <a:pt x="1336" y="196"/>
                  </a:lnTo>
                  <a:lnTo>
                    <a:pt x="1340" y="196"/>
                  </a:lnTo>
                  <a:lnTo>
                    <a:pt x="1343" y="196"/>
                  </a:lnTo>
                  <a:lnTo>
                    <a:pt x="1347" y="196"/>
                  </a:lnTo>
                  <a:lnTo>
                    <a:pt x="1350" y="196"/>
                  </a:lnTo>
                  <a:lnTo>
                    <a:pt x="1354" y="196"/>
                  </a:lnTo>
                  <a:lnTo>
                    <a:pt x="1357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8" y="196"/>
                  </a:lnTo>
                  <a:lnTo>
                    <a:pt x="1371" y="196"/>
                  </a:lnTo>
                  <a:lnTo>
                    <a:pt x="1375" y="196"/>
                  </a:lnTo>
                  <a:lnTo>
                    <a:pt x="1378" y="196"/>
                  </a:lnTo>
                  <a:lnTo>
                    <a:pt x="1381" y="196"/>
                  </a:lnTo>
                  <a:lnTo>
                    <a:pt x="1385" y="196"/>
                  </a:lnTo>
                  <a:lnTo>
                    <a:pt x="1388" y="196"/>
                  </a:lnTo>
                  <a:lnTo>
                    <a:pt x="1392" y="196"/>
                  </a:lnTo>
                  <a:lnTo>
                    <a:pt x="1395" y="196"/>
                  </a:lnTo>
                  <a:lnTo>
                    <a:pt x="1399" y="196"/>
                  </a:lnTo>
                  <a:lnTo>
                    <a:pt x="1402" y="196"/>
                  </a:lnTo>
                  <a:lnTo>
                    <a:pt x="1406" y="196"/>
                  </a:lnTo>
                  <a:lnTo>
                    <a:pt x="1409" y="196"/>
                  </a:lnTo>
                  <a:lnTo>
                    <a:pt x="1413" y="196"/>
                  </a:lnTo>
                  <a:lnTo>
                    <a:pt x="1416" y="196"/>
                  </a:lnTo>
                  <a:lnTo>
                    <a:pt x="1420" y="196"/>
                  </a:lnTo>
                  <a:lnTo>
                    <a:pt x="1423" y="196"/>
                  </a:lnTo>
                  <a:lnTo>
                    <a:pt x="1427" y="196"/>
                  </a:lnTo>
                  <a:lnTo>
                    <a:pt x="1430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41" y="196"/>
                  </a:lnTo>
                  <a:lnTo>
                    <a:pt x="1444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5" y="196"/>
                  </a:lnTo>
                  <a:lnTo>
                    <a:pt x="1458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2" y="196"/>
                  </a:lnTo>
                  <a:lnTo>
                    <a:pt x="1475" y="196"/>
                  </a:lnTo>
                  <a:lnTo>
                    <a:pt x="1479" y="196"/>
                  </a:lnTo>
                  <a:lnTo>
                    <a:pt x="1482" y="196"/>
                  </a:lnTo>
                  <a:lnTo>
                    <a:pt x="1486" y="196"/>
                  </a:lnTo>
                  <a:lnTo>
                    <a:pt x="1489" y="196"/>
                  </a:lnTo>
                  <a:lnTo>
                    <a:pt x="1493" y="196"/>
                  </a:lnTo>
                  <a:lnTo>
                    <a:pt x="1496" y="196"/>
                  </a:lnTo>
                  <a:lnTo>
                    <a:pt x="1500" y="196"/>
                  </a:lnTo>
                  <a:lnTo>
                    <a:pt x="1503" y="196"/>
                  </a:lnTo>
                  <a:lnTo>
                    <a:pt x="1507" y="196"/>
                  </a:lnTo>
                  <a:lnTo>
                    <a:pt x="1510" y="196"/>
                  </a:lnTo>
                  <a:lnTo>
                    <a:pt x="1514" y="196"/>
                  </a:lnTo>
                  <a:lnTo>
                    <a:pt x="1517" y="196"/>
                  </a:lnTo>
                  <a:lnTo>
                    <a:pt x="1521" y="196"/>
                  </a:lnTo>
                  <a:lnTo>
                    <a:pt x="1524" y="196"/>
                  </a:lnTo>
                  <a:lnTo>
                    <a:pt x="1528" y="196"/>
                  </a:lnTo>
                  <a:lnTo>
                    <a:pt x="1531" y="196"/>
                  </a:lnTo>
                  <a:lnTo>
                    <a:pt x="1535" y="196"/>
                  </a:lnTo>
                  <a:lnTo>
                    <a:pt x="1538" y="196"/>
                  </a:lnTo>
                  <a:lnTo>
                    <a:pt x="1542" y="196"/>
                  </a:lnTo>
                  <a:lnTo>
                    <a:pt x="1545" y="196"/>
                  </a:lnTo>
                  <a:lnTo>
                    <a:pt x="1549" y="196"/>
                  </a:lnTo>
                  <a:lnTo>
                    <a:pt x="1552" y="196"/>
                  </a:lnTo>
                  <a:lnTo>
                    <a:pt x="1555" y="196"/>
                  </a:lnTo>
                  <a:lnTo>
                    <a:pt x="1559" y="196"/>
                  </a:lnTo>
                  <a:lnTo>
                    <a:pt x="1562" y="196"/>
                  </a:lnTo>
                  <a:lnTo>
                    <a:pt x="1566" y="196"/>
                  </a:lnTo>
                  <a:lnTo>
                    <a:pt x="1569" y="196"/>
                  </a:lnTo>
                  <a:lnTo>
                    <a:pt x="1573" y="196"/>
                  </a:lnTo>
                  <a:lnTo>
                    <a:pt x="1576" y="196"/>
                  </a:lnTo>
                  <a:lnTo>
                    <a:pt x="1580" y="196"/>
                  </a:lnTo>
                  <a:lnTo>
                    <a:pt x="1583" y="196"/>
                  </a:lnTo>
                  <a:lnTo>
                    <a:pt x="1587" y="196"/>
                  </a:lnTo>
                  <a:lnTo>
                    <a:pt x="1590" y="196"/>
                  </a:lnTo>
                  <a:lnTo>
                    <a:pt x="1594" y="196"/>
                  </a:lnTo>
                  <a:lnTo>
                    <a:pt x="1597" y="196"/>
                  </a:lnTo>
                  <a:lnTo>
                    <a:pt x="1601" y="196"/>
                  </a:lnTo>
                  <a:lnTo>
                    <a:pt x="1604" y="196"/>
                  </a:lnTo>
                  <a:lnTo>
                    <a:pt x="1608" y="196"/>
                  </a:lnTo>
                  <a:lnTo>
                    <a:pt x="1611" y="196"/>
                  </a:lnTo>
                  <a:lnTo>
                    <a:pt x="1615" y="196"/>
                  </a:lnTo>
                  <a:lnTo>
                    <a:pt x="1618" y="196"/>
                  </a:lnTo>
                  <a:lnTo>
                    <a:pt x="1622" y="196"/>
                  </a:lnTo>
                  <a:lnTo>
                    <a:pt x="1625" y="196"/>
                  </a:lnTo>
                  <a:lnTo>
                    <a:pt x="1629" y="196"/>
                  </a:lnTo>
                  <a:lnTo>
                    <a:pt x="1632" y="196"/>
                  </a:lnTo>
                  <a:lnTo>
                    <a:pt x="1636" y="196"/>
                  </a:lnTo>
                  <a:lnTo>
                    <a:pt x="1639" y="196"/>
                  </a:lnTo>
                  <a:lnTo>
                    <a:pt x="1642" y="196"/>
                  </a:lnTo>
                  <a:lnTo>
                    <a:pt x="1646" y="196"/>
                  </a:lnTo>
                  <a:lnTo>
                    <a:pt x="1649" y="196"/>
                  </a:lnTo>
                  <a:lnTo>
                    <a:pt x="1653" y="196"/>
                  </a:lnTo>
                  <a:lnTo>
                    <a:pt x="1656" y="196"/>
                  </a:lnTo>
                  <a:lnTo>
                    <a:pt x="1660" y="196"/>
                  </a:lnTo>
                  <a:lnTo>
                    <a:pt x="1663" y="196"/>
                  </a:lnTo>
                  <a:lnTo>
                    <a:pt x="1667" y="196"/>
                  </a:lnTo>
                  <a:lnTo>
                    <a:pt x="1670" y="196"/>
                  </a:lnTo>
                  <a:lnTo>
                    <a:pt x="1674" y="196"/>
                  </a:lnTo>
                  <a:lnTo>
                    <a:pt x="1677" y="196"/>
                  </a:lnTo>
                  <a:lnTo>
                    <a:pt x="1681" y="196"/>
                  </a:lnTo>
                  <a:lnTo>
                    <a:pt x="1684" y="196"/>
                  </a:lnTo>
                  <a:lnTo>
                    <a:pt x="1688" y="196"/>
                  </a:lnTo>
                  <a:lnTo>
                    <a:pt x="1691" y="196"/>
                  </a:lnTo>
                  <a:lnTo>
                    <a:pt x="1695" y="196"/>
                  </a:lnTo>
                  <a:lnTo>
                    <a:pt x="1698" y="196"/>
                  </a:lnTo>
                  <a:lnTo>
                    <a:pt x="1702" y="196"/>
                  </a:lnTo>
                  <a:lnTo>
                    <a:pt x="1705" y="196"/>
                  </a:lnTo>
                  <a:lnTo>
                    <a:pt x="1709" y="196"/>
                  </a:lnTo>
                  <a:lnTo>
                    <a:pt x="1712" y="196"/>
                  </a:lnTo>
                  <a:lnTo>
                    <a:pt x="1716" y="196"/>
                  </a:lnTo>
                  <a:lnTo>
                    <a:pt x="1719" y="196"/>
                  </a:lnTo>
                  <a:lnTo>
                    <a:pt x="1723" y="196"/>
                  </a:lnTo>
                  <a:lnTo>
                    <a:pt x="1726" y="19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2" name="Rectangle 94"/>
            <p:cNvSpPr>
              <a:spLocks noChangeArrowheads="1"/>
            </p:cNvSpPr>
            <p:nvPr/>
          </p:nvSpPr>
          <p:spPr bwMode="auto">
            <a:xfrm>
              <a:off x="1773" y="2713"/>
              <a:ext cx="1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103" name="Rectangle 95"/>
            <p:cNvSpPr>
              <a:spLocks noChangeArrowheads="1"/>
            </p:cNvSpPr>
            <p:nvPr/>
          </p:nvSpPr>
          <p:spPr bwMode="auto">
            <a:xfrm rot="16200000">
              <a:off x="417" y="2310"/>
              <a:ext cx="45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43196" name="Group 188"/>
          <p:cNvGrpSpPr>
            <a:grpSpLocks/>
          </p:cNvGrpSpPr>
          <p:nvPr/>
        </p:nvGrpSpPr>
        <p:grpSpPr bwMode="auto">
          <a:xfrm>
            <a:off x="4876800" y="1219200"/>
            <a:ext cx="3665538" cy="2592388"/>
            <a:chOff x="3019" y="2152"/>
            <a:chExt cx="2506" cy="1678"/>
          </a:xfrm>
        </p:grpSpPr>
        <p:sp>
          <p:nvSpPr>
            <p:cNvPr id="43108" name="Rectangle 100"/>
            <p:cNvSpPr>
              <a:spLocks noChangeArrowheads="1"/>
            </p:cNvSpPr>
            <p:nvPr/>
          </p:nvSpPr>
          <p:spPr bwMode="auto">
            <a:xfrm>
              <a:off x="3174" y="2238"/>
              <a:ext cx="2300" cy="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09" name="Rectangle 101"/>
            <p:cNvSpPr>
              <a:spLocks noChangeArrowheads="1"/>
            </p:cNvSpPr>
            <p:nvPr/>
          </p:nvSpPr>
          <p:spPr bwMode="auto">
            <a:xfrm>
              <a:off x="3174" y="2238"/>
              <a:ext cx="2300" cy="6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0" name="Line 102"/>
            <p:cNvSpPr>
              <a:spLocks noChangeShapeType="1"/>
            </p:cNvSpPr>
            <p:nvPr/>
          </p:nvSpPr>
          <p:spPr bwMode="auto">
            <a:xfrm>
              <a:off x="3174" y="2238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1" name="Freeform 103"/>
            <p:cNvSpPr>
              <a:spLocks/>
            </p:cNvSpPr>
            <p:nvPr/>
          </p:nvSpPr>
          <p:spPr bwMode="auto">
            <a:xfrm>
              <a:off x="3174" y="2238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2" name="Line 104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3" name="Line 105"/>
            <p:cNvSpPr>
              <a:spLocks noChangeShapeType="1"/>
            </p:cNvSpPr>
            <p:nvPr/>
          </p:nvSpPr>
          <p:spPr bwMode="auto">
            <a:xfrm>
              <a:off x="3174" y="2850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4" name="Line 106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5" name="Line 107"/>
            <p:cNvSpPr>
              <a:spLocks noChangeShapeType="1"/>
            </p:cNvSpPr>
            <p:nvPr/>
          </p:nvSpPr>
          <p:spPr bwMode="auto">
            <a:xfrm flipV="1">
              <a:off x="3174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6" name="Line 108"/>
            <p:cNvSpPr>
              <a:spLocks noChangeShapeType="1"/>
            </p:cNvSpPr>
            <p:nvPr/>
          </p:nvSpPr>
          <p:spPr bwMode="auto">
            <a:xfrm>
              <a:off x="3174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7" name="Rectangle 109"/>
            <p:cNvSpPr>
              <a:spLocks noChangeArrowheads="1"/>
            </p:cNvSpPr>
            <p:nvPr/>
          </p:nvSpPr>
          <p:spPr bwMode="auto">
            <a:xfrm>
              <a:off x="3163" y="2865"/>
              <a:ext cx="3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118" name="Line 110"/>
            <p:cNvSpPr>
              <a:spLocks noChangeShapeType="1"/>
            </p:cNvSpPr>
            <p:nvPr/>
          </p:nvSpPr>
          <p:spPr bwMode="auto">
            <a:xfrm flipV="1">
              <a:off x="3635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19" name="Line 111"/>
            <p:cNvSpPr>
              <a:spLocks noChangeShapeType="1"/>
            </p:cNvSpPr>
            <p:nvPr/>
          </p:nvSpPr>
          <p:spPr bwMode="auto">
            <a:xfrm>
              <a:off x="3635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0" name="Rectangle 112"/>
            <p:cNvSpPr>
              <a:spLocks noChangeArrowheads="1"/>
            </p:cNvSpPr>
            <p:nvPr/>
          </p:nvSpPr>
          <p:spPr bwMode="auto">
            <a:xfrm>
              <a:off x="3609" y="2865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121" name="Line 113"/>
            <p:cNvSpPr>
              <a:spLocks noChangeShapeType="1"/>
            </p:cNvSpPr>
            <p:nvPr/>
          </p:nvSpPr>
          <p:spPr bwMode="auto">
            <a:xfrm flipV="1">
              <a:off x="4096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2" name="Line 114"/>
            <p:cNvSpPr>
              <a:spLocks noChangeShapeType="1"/>
            </p:cNvSpPr>
            <p:nvPr/>
          </p:nvSpPr>
          <p:spPr bwMode="auto">
            <a:xfrm>
              <a:off x="4096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3" name="Rectangle 115"/>
            <p:cNvSpPr>
              <a:spLocks noChangeArrowheads="1"/>
            </p:cNvSpPr>
            <p:nvPr/>
          </p:nvSpPr>
          <p:spPr bwMode="auto">
            <a:xfrm>
              <a:off x="4059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124" name="Line 116"/>
            <p:cNvSpPr>
              <a:spLocks noChangeShapeType="1"/>
            </p:cNvSpPr>
            <p:nvPr/>
          </p:nvSpPr>
          <p:spPr bwMode="auto">
            <a:xfrm flipV="1">
              <a:off x="4553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5" name="Line 117"/>
            <p:cNvSpPr>
              <a:spLocks noChangeShapeType="1"/>
            </p:cNvSpPr>
            <p:nvPr/>
          </p:nvSpPr>
          <p:spPr bwMode="auto">
            <a:xfrm>
              <a:off x="4553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6" name="Rectangle 118"/>
            <p:cNvSpPr>
              <a:spLocks noChangeArrowheads="1"/>
            </p:cNvSpPr>
            <p:nvPr/>
          </p:nvSpPr>
          <p:spPr bwMode="auto">
            <a:xfrm>
              <a:off x="4516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127" name="Line 119"/>
            <p:cNvSpPr>
              <a:spLocks noChangeShapeType="1"/>
            </p:cNvSpPr>
            <p:nvPr/>
          </p:nvSpPr>
          <p:spPr bwMode="auto">
            <a:xfrm flipV="1">
              <a:off x="5013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8" name="Line 120"/>
            <p:cNvSpPr>
              <a:spLocks noChangeShapeType="1"/>
            </p:cNvSpPr>
            <p:nvPr/>
          </p:nvSpPr>
          <p:spPr bwMode="auto">
            <a:xfrm>
              <a:off x="5013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29" name="Rectangle 121"/>
            <p:cNvSpPr>
              <a:spLocks noChangeArrowheads="1"/>
            </p:cNvSpPr>
            <p:nvPr/>
          </p:nvSpPr>
          <p:spPr bwMode="auto">
            <a:xfrm>
              <a:off x="4976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130" name="Line 122"/>
            <p:cNvSpPr>
              <a:spLocks noChangeShapeType="1"/>
            </p:cNvSpPr>
            <p:nvPr/>
          </p:nvSpPr>
          <p:spPr bwMode="auto">
            <a:xfrm flipV="1">
              <a:off x="5474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1" name="Line 123"/>
            <p:cNvSpPr>
              <a:spLocks noChangeShapeType="1"/>
            </p:cNvSpPr>
            <p:nvPr/>
          </p:nvSpPr>
          <p:spPr bwMode="auto">
            <a:xfrm>
              <a:off x="5474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2" name="Rectangle 124"/>
            <p:cNvSpPr>
              <a:spLocks noChangeArrowheads="1"/>
            </p:cNvSpPr>
            <p:nvPr/>
          </p:nvSpPr>
          <p:spPr bwMode="auto">
            <a:xfrm>
              <a:off x="5437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133" name="Line 125"/>
            <p:cNvSpPr>
              <a:spLocks noChangeShapeType="1"/>
            </p:cNvSpPr>
            <p:nvPr/>
          </p:nvSpPr>
          <p:spPr bwMode="auto">
            <a:xfrm>
              <a:off x="3174" y="285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4" name="Line 126"/>
            <p:cNvSpPr>
              <a:spLocks noChangeShapeType="1"/>
            </p:cNvSpPr>
            <p:nvPr/>
          </p:nvSpPr>
          <p:spPr bwMode="auto">
            <a:xfrm flipH="1">
              <a:off x="5452" y="28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5" name="Rectangle 127"/>
            <p:cNvSpPr>
              <a:spLocks noChangeArrowheads="1"/>
            </p:cNvSpPr>
            <p:nvPr/>
          </p:nvSpPr>
          <p:spPr bwMode="auto">
            <a:xfrm>
              <a:off x="3133" y="2820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136" name="Line 128"/>
            <p:cNvSpPr>
              <a:spLocks noChangeShapeType="1"/>
            </p:cNvSpPr>
            <p:nvPr/>
          </p:nvSpPr>
          <p:spPr bwMode="auto">
            <a:xfrm>
              <a:off x="3174" y="264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7" name="Line 129"/>
            <p:cNvSpPr>
              <a:spLocks noChangeShapeType="1"/>
            </p:cNvSpPr>
            <p:nvPr/>
          </p:nvSpPr>
          <p:spPr bwMode="auto">
            <a:xfrm flipH="1">
              <a:off x="5452" y="264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38" name="Rectangle 130"/>
            <p:cNvSpPr>
              <a:spLocks noChangeArrowheads="1"/>
            </p:cNvSpPr>
            <p:nvPr/>
          </p:nvSpPr>
          <p:spPr bwMode="auto">
            <a:xfrm>
              <a:off x="3093" y="2615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3139" name="Line 131"/>
            <p:cNvSpPr>
              <a:spLocks noChangeShapeType="1"/>
            </p:cNvSpPr>
            <p:nvPr/>
          </p:nvSpPr>
          <p:spPr bwMode="auto">
            <a:xfrm>
              <a:off x="3174" y="244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0" name="Line 132"/>
            <p:cNvSpPr>
              <a:spLocks noChangeShapeType="1"/>
            </p:cNvSpPr>
            <p:nvPr/>
          </p:nvSpPr>
          <p:spPr bwMode="auto">
            <a:xfrm flipH="1">
              <a:off x="5452" y="244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1" name="Rectangle 133"/>
            <p:cNvSpPr>
              <a:spLocks noChangeArrowheads="1"/>
            </p:cNvSpPr>
            <p:nvPr/>
          </p:nvSpPr>
          <p:spPr bwMode="auto">
            <a:xfrm>
              <a:off x="3133" y="2413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3142" name="Line 134"/>
            <p:cNvSpPr>
              <a:spLocks noChangeShapeType="1"/>
            </p:cNvSpPr>
            <p:nvPr/>
          </p:nvSpPr>
          <p:spPr bwMode="auto">
            <a:xfrm>
              <a:off x="3174" y="223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3" name="Line 135"/>
            <p:cNvSpPr>
              <a:spLocks noChangeShapeType="1"/>
            </p:cNvSpPr>
            <p:nvPr/>
          </p:nvSpPr>
          <p:spPr bwMode="auto">
            <a:xfrm flipH="1">
              <a:off x="5452" y="223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4" name="Rectangle 136"/>
            <p:cNvSpPr>
              <a:spLocks noChangeArrowheads="1"/>
            </p:cNvSpPr>
            <p:nvPr/>
          </p:nvSpPr>
          <p:spPr bwMode="auto">
            <a:xfrm>
              <a:off x="3093" y="2207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3145" name="Line 137"/>
            <p:cNvSpPr>
              <a:spLocks noChangeShapeType="1"/>
            </p:cNvSpPr>
            <p:nvPr/>
          </p:nvSpPr>
          <p:spPr bwMode="auto">
            <a:xfrm>
              <a:off x="3174" y="2238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6" name="Freeform 138"/>
            <p:cNvSpPr>
              <a:spLocks/>
            </p:cNvSpPr>
            <p:nvPr/>
          </p:nvSpPr>
          <p:spPr bwMode="auto">
            <a:xfrm>
              <a:off x="3174" y="2238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7" name="Line 139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8" name="Freeform 140"/>
            <p:cNvSpPr>
              <a:spLocks/>
            </p:cNvSpPr>
            <p:nvPr/>
          </p:nvSpPr>
          <p:spPr bwMode="auto">
            <a:xfrm>
              <a:off x="3174" y="2443"/>
              <a:ext cx="1843" cy="407"/>
            </a:xfrm>
            <a:custGeom>
              <a:avLst/>
              <a:gdLst>
                <a:gd name="T0" fmla="*/ 26 w 1843"/>
                <a:gd name="T1" fmla="*/ 407 h 407"/>
                <a:gd name="T2" fmla="*/ 56 w 1843"/>
                <a:gd name="T3" fmla="*/ 407 h 407"/>
                <a:gd name="T4" fmla="*/ 86 w 1843"/>
                <a:gd name="T5" fmla="*/ 407 h 407"/>
                <a:gd name="T6" fmla="*/ 116 w 1843"/>
                <a:gd name="T7" fmla="*/ 0 h 407"/>
                <a:gd name="T8" fmla="*/ 145 w 1843"/>
                <a:gd name="T9" fmla="*/ 0 h 407"/>
                <a:gd name="T10" fmla="*/ 175 w 1843"/>
                <a:gd name="T11" fmla="*/ 0 h 407"/>
                <a:gd name="T12" fmla="*/ 205 w 1843"/>
                <a:gd name="T13" fmla="*/ 0 h 407"/>
                <a:gd name="T14" fmla="*/ 234 w 1843"/>
                <a:gd name="T15" fmla="*/ 0 h 407"/>
                <a:gd name="T16" fmla="*/ 264 w 1843"/>
                <a:gd name="T17" fmla="*/ 0 h 407"/>
                <a:gd name="T18" fmla="*/ 294 w 1843"/>
                <a:gd name="T19" fmla="*/ 0 h 407"/>
                <a:gd name="T20" fmla="*/ 324 w 1843"/>
                <a:gd name="T21" fmla="*/ 0 h 407"/>
                <a:gd name="T22" fmla="*/ 353 w 1843"/>
                <a:gd name="T23" fmla="*/ 0 h 407"/>
                <a:gd name="T24" fmla="*/ 383 w 1843"/>
                <a:gd name="T25" fmla="*/ 0 h 407"/>
                <a:gd name="T26" fmla="*/ 413 w 1843"/>
                <a:gd name="T27" fmla="*/ 0 h 407"/>
                <a:gd name="T28" fmla="*/ 442 w 1843"/>
                <a:gd name="T29" fmla="*/ 0 h 407"/>
                <a:gd name="T30" fmla="*/ 472 w 1843"/>
                <a:gd name="T31" fmla="*/ 0 h 407"/>
                <a:gd name="T32" fmla="*/ 502 w 1843"/>
                <a:gd name="T33" fmla="*/ 0 h 407"/>
                <a:gd name="T34" fmla="*/ 532 w 1843"/>
                <a:gd name="T35" fmla="*/ 0 h 407"/>
                <a:gd name="T36" fmla="*/ 561 w 1843"/>
                <a:gd name="T37" fmla="*/ 0 h 407"/>
                <a:gd name="T38" fmla="*/ 591 w 1843"/>
                <a:gd name="T39" fmla="*/ 0 h 407"/>
                <a:gd name="T40" fmla="*/ 621 w 1843"/>
                <a:gd name="T41" fmla="*/ 0 h 407"/>
                <a:gd name="T42" fmla="*/ 650 w 1843"/>
                <a:gd name="T43" fmla="*/ 0 h 407"/>
                <a:gd name="T44" fmla="*/ 680 w 1843"/>
                <a:gd name="T45" fmla="*/ 0 h 407"/>
                <a:gd name="T46" fmla="*/ 710 w 1843"/>
                <a:gd name="T47" fmla="*/ 0 h 407"/>
                <a:gd name="T48" fmla="*/ 740 w 1843"/>
                <a:gd name="T49" fmla="*/ 0 h 407"/>
                <a:gd name="T50" fmla="*/ 769 w 1843"/>
                <a:gd name="T51" fmla="*/ 0 h 407"/>
                <a:gd name="T52" fmla="*/ 799 w 1843"/>
                <a:gd name="T53" fmla="*/ 0 h 407"/>
                <a:gd name="T54" fmla="*/ 829 w 1843"/>
                <a:gd name="T55" fmla="*/ 0 h 407"/>
                <a:gd name="T56" fmla="*/ 859 w 1843"/>
                <a:gd name="T57" fmla="*/ 0 h 407"/>
                <a:gd name="T58" fmla="*/ 888 w 1843"/>
                <a:gd name="T59" fmla="*/ 0 h 407"/>
                <a:gd name="T60" fmla="*/ 918 w 1843"/>
                <a:gd name="T61" fmla="*/ 0 h 407"/>
                <a:gd name="T62" fmla="*/ 948 w 1843"/>
                <a:gd name="T63" fmla="*/ 0 h 407"/>
                <a:gd name="T64" fmla="*/ 977 w 1843"/>
                <a:gd name="T65" fmla="*/ 0 h 407"/>
                <a:gd name="T66" fmla="*/ 1007 w 1843"/>
                <a:gd name="T67" fmla="*/ 0 h 407"/>
                <a:gd name="T68" fmla="*/ 1037 w 1843"/>
                <a:gd name="T69" fmla="*/ 0 h 407"/>
                <a:gd name="T70" fmla="*/ 1067 w 1843"/>
                <a:gd name="T71" fmla="*/ 0 h 407"/>
                <a:gd name="T72" fmla="*/ 1096 w 1843"/>
                <a:gd name="T73" fmla="*/ 0 h 407"/>
                <a:gd name="T74" fmla="*/ 1126 w 1843"/>
                <a:gd name="T75" fmla="*/ 0 h 407"/>
                <a:gd name="T76" fmla="*/ 1156 w 1843"/>
                <a:gd name="T77" fmla="*/ 0 h 407"/>
                <a:gd name="T78" fmla="*/ 1185 w 1843"/>
                <a:gd name="T79" fmla="*/ 0 h 407"/>
                <a:gd name="T80" fmla="*/ 1215 w 1843"/>
                <a:gd name="T81" fmla="*/ 0 h 407"/>
                <a:gd name="T82" fmla="*/ 1245 w 1843"/>
                <a:gd name="T83" fmla="*/ 0 h 407"/>
                <a:gd name="T84" fmla="*/ 1275 w 1843"/>
                <a:gd name="T85" fmla="*/ 0 h 407"/>
                <a:gd name="T86" fmla="*/ 1304 w 1843"/>
                <a:gd name="T87" fmla="*/ 0 h 407"/>
                <a:gd name="T88" fmla="*/ 1334 w 1843"/>
                <a:gd name="T89" fmla="*/ 0 h 407"/>
                <a:gd name="T90" fmla="*/ 1364 w 1843"/>
                <a:gd name="T91" fmla="*/ 0 h 407"/>
                <a:gd name="T92" fmla="*/ 1393 w 1843"/>
                <a:gd name="T93" fmla="*/ 0 h 407"/>
                <a:gd name="T94" fmla="*/ 1423 w 1843"/>
                <a:gd name="T95" fmla="*/ 0 h 407"/>
                <a:gd name="T96" fmla="*/ 1453 w 1843"/>
                <a:gd name="T97" fmla="*/ 0 h 407"/>
                <a:gd name="T98" fmla="*/ 1483 w 1843"/>
                <a:gd name="T99" fmla="*/ 0 h 407"/>
                <a:gd name="T100" fmla="*/ 1512 w 1843"/>
                <a:gd name="T101" fmla="*/ 0 h 407"/>
                <a:gd name="T102" fmla="*/ 1542 w 1843"/>
                <a:gd name="T103" fmla="*/ 0 h 407"/>
                <a:gd name="T104" fmla="*/ 1572 w 1843"/>
                <a:gd name="T105" fmla="*/ 0 h 407"/>
                <a:gd name="T106" fmla="*/ 1602 w 1843"/>
                <a:gd name="T107" fmla="*/ 0 h 407"/>
                <a:gd name="T108" fmla="*/ 1631 w 1843"/>
                <a:gd name="T109" fmla="*/ 0 h 407"/>
                <a:gd name="T110" fmla="*/ 1661 w 1843"/>
                <a:gd name="T111" fmla="*/ 0 h 407"/>
                <a:gd name="T112" fmla="*/ 1691 w 1843"/>
                <a:gd name="T113" fmla="*/ 0 h 407"/>
                <a:gd name="T114" fmla="*/ 1720 w 1843"/>
                <a:gd name="T115" fmla="*/ 0 h 407"/>
                <a:gd name="T116" fmla="*/ 1750 w 1843"/>
                <a:gd name="T117" fmla="*/ 0 h 407"/>
                <a:gd name="T118" fmla="*/ 1780 w 1843"/>
                <a:gd name="T119" fmla="*/ 0 h 407"/>
                <a:gd name="T120" fmla="*/ 1810 w 1843"/>
                <a:gd name="T121" fmla="*/ 0 h 407"/>
                <a:gd name="T122" fmla="*/ 1839 w 1843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3" h="407">
                  <a:moveTo>
                    <a:pt x="0" y="407"/>
                  </a:moveTo>
                  <a:lnTo>
                    <a:pt x="4" y="407"/>
                  </a:lnTo>
                  <a:lnTo>
                    <a:pt x="8" y="407"/>
                  </a:lnTo>
                  <a:lnTo>
                    <a:pt x="12" y="407"/>
                  </a:lnTo>
                  <a:lnTo>
                    <a:pt x="15" y="407"/>
                  </a:lnTo>
                  <a:lnTo>
                    <a:pt x="19" y="407"/>
                  </a:lnTo>
                  <a:lnTo>
                    <a:pt x="23" y="407"/>
                  </a:lnTo>
                  <a:lnTo>
                    <a:pt x="26" y="407"/>
                  </a:lnTo>
                  <a:lnTo>
                    <a:pt x="30" y="407"/>
                  </a:lnTo>
                  <a:lnTo>
                    <a:pt x="34" y="407"/>
                  </a:lnTo>
                  <a:lnTo>
                    <a:pt x="38" y="407"/>
                  </a:lnTo>
                  <a:lnTo>
                    <a:pt x="41" y="407"/>
                  </a:lnTo>
                  <a:lnTo>
                    <a:pt x="45" y="407"/>
                  </a:lnTo>
                  <a:lnTo>
                    <a:pt x="49" y="407"/>
                  </a:lnTo>
                  <a:lnTo>
                    <a:pt x="52" y="407"/>
                  </a:lnTo>
                  <a:lnTo>
                    <a:pt x="56" y="407"/>
                  </a:lnTo>
                  <a:lnTo>
                    <a:pt x="60" y="407"/>
                  </a:lnTo>
                  <a:lnTo>
                    <a:pt x="64" y="407"/>
                  </a:lnTo>
                  <a:lnTo>
                    <a:pt x="67" y="407"/>
                  </a:lnTo>
                  <a:lnTo>
                    <a:pt x="71" y="407"/>
                  </a:lnTo>
                  <a:lnTo>
                    <a:pt x="75" y="407"/>
                  </a:lnTo>
                  <a:lnTo>
                    <a:pt x="78" y="407"/>
                  </a:lnTo>
                  <a:lnTo>
                    <a:pt x="82" y="407"/>
                  </a:lnTo>
                  <a:lnTo>
                    <a:pt x="86" y="407"/>
                  </a:lnTo>
                  <a:lnTo>
                    <a:pt x="90" y="407"/>
                  </a:lnTo>
                  <a:lnTo>
                    <a:pt x="93" y="407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2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5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7" y="0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598" y="0"/>
                  </a:lnTo>
                  <a:lnTo>
                    <a:pt x="602" y="0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1" y="0"/>
                  </a:lnTo>
                  <a:lnTo>
                    <a:pt x="624" y="0"/>
                  </a:lnTo>
                  <a:lnTo>
                    <a:pt x="628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7" y="0"/>
                  </a:lnTo>
                  <a:lnTo>
                    <a:pt x="650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1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1" y="0"/>
                  </a:lnTo>
                  <a:lnTo>
                    <a:pt x="725" y="0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7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8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3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8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8" y="0"/>
                  </a:lnTo>
                  <a:lnTo>
                    <a:pt x="821" y="0"/>
                  </a:lnTo>
                  <a:lnTo>
                    <a:pt x="825" y="0"/>
                  </a:lnTo>
                  <a:lnTo>
                    <a:pt x="829" y="0"/>
                  </a:lnTo>
                  <a:lnTo>
                    <a:pt x="833" y="0"/>
                  </a:lnTo>
                  <a:lnTo>
                    <a:pt x="836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51" y="0"/>
                  </a:lnTo>
                  <a:lnTo>
                    <a:pt x="855" y="0"/>
                  </a:lnTo>
                  <a:lnTo>
                    <a:pt x="859" y="0"/>
                  </a:lnTo>
                  <a:lnTo>
                    <a:pt x="862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88" y="0"/>
                  </a:lnTo>
                  <a:lnTo>
                    <a:pt x="892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3" y="0"/>
                  </a:lnTo>
                  <a:lnTo>
                    <a:pt x="907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7" y="0"/>
                  </a:lnTo>
                  <a:lnTo>
                    <a:pt x="940" y="0"/>
                  </a:lnTo>
                  <a:lnTo>
                    <a:pt x="944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7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9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3" y="0"/>
                  </a:lnTo>
                  <a:lnTo>
                    <a:pt x="1007" y="0"/>
                  </a:lnTo>
                  <a:lnTo>
                    <a:pt x="1011" y="0"/>
                  </a:lnTo>
                  <a:lnTo>
                    <a:pt x="1015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29" y="0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1" y="0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3" y="0"/>
                  </a:lnTo>
                  <a:lnTo>
                    <a:pt x="1067" y="0"/>
                  </a:lnTo>
                  <a:lnTo>
                    <a:pt x="1070" y="0"/>
                  </a:lnTo>
                  <a:lnTo>
                    <a:pt x="1074" y="0"/>
                  </a:lnTo>
                  <a:lnTo>
                    <a:pt x="1078" y="0"/>
                  </a:lnTo>
                  <a:lnTo>
                    <a:pt x="1081" y="0"/>
                  </a:lnTo>
                  <a:lnTo>
                    <a:pt x="1085" y="0"/>
                  </a:lnTo>
                  <a:lnTo>
                    <a:pt x="1089" y="0"/>
                  </a:lnTo>
                  <a:lnTo>
                    <a:pt x="1093" y="0"/>
                  </a:lnTo>
                  <a:lnTo>
                    <a:pt x="1096" y="0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19" y="0"/>
                  </a:lnTo>
                  <a:lnTo>
                    <a:pt x="1122" y="0"/>
                  </a:lnTo>
                  <a:lnTo>
                    <a:pt x="1126" y="0"/>
                  </a:lnTo>
                  <a:lnTo>
                    <a:pt x="1130" y="0"/>
                  </a:lnTo>
                  <a:lnTo>
                    <a:pt x="1133" y="0"/>
                  </a:lnTo>
                  <a:lnTo>
                    <a:pt x="1137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9" y="0"/>
                  </a:lnTo>
                  <a:lnTo>
                    <a:pt x="1163" y="0"/>
                  </a:lnTo>
                  <a:lnTo>
                    <a:pt x="1167" y="0"/>
                  </a:lnTo>
                  <a:lnTo>
                    <a:pt x="1171" y="0"/>
                  </a:lnTo>
                  <a:lnTo>
                    <a:pt x="1174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85" y="0"/>
                  </a:lnTo>
                  <a:lnTo>
                    <a:pt x="1189" y="0"/>
                  </a:lnTo>
                  <a:lnTo>
                    <a:pt x="1193" y="0"/>
                  </a:lnTo>
                  <a:lnTo>
                    <a:pt x="1197" y="0"/>
                  </a:lnTo>
                  <a:lnTo>
                    <a:pt x="1200" y="0"/>
                  </a:lnTo>
                  <a:lnTo>
                    <a:pt x="1204" y="0"/>
                  </a:lnTo>
                  <a:lnTo>
                    <a:pt x="1208" y="0"/>
                  </a:lnTo>
                  <a:lnTo>
                    <a:pt x="1211" y="0"/>
                  </a:lnTo>
                  <a:lnTo>
                    <a:pt x="1215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26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1" y="0"/>
                  </a:lnTo>
                  <a:lnTo>
                    <a:pt x="1245" y="0"/>
                  </a:lnTo>
                  <a:lnTo>
                    <a:pt x="1249" y="0"/>
                  </a:lnTo>
                  <a:lnTo>
                    <a:pt x="1252" y="0"/>
                  </a:lnTo>
                  <a:lnTo>
                    <a:pt x="1256" y="0"/>
                  </a:lnTo>
                  <a:lnTo>
                    <a:pt x="1260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271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2" y="0"/>
                  </a:lnTo>
                  <a:lnTo>
                    <a:pt x="1286" y="0"/>
                  </a:lnTo>
                  <a:lnTo>
                    <a:pt x="1289" y="0"/>
                  </a:lnTo>
                  <a:lnTo>
                    <a:pt x="1293" y="0"/>
                  </a:lnTo>
                  <a:lnTo>
                    <a:pt x="1297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5" y="0"/>
                  </a:lnTo>
                  <a:lnTo>
                    <a:pt x="1319" y="0"/>
                  </a:lnTo>
                  <a:lnTo>
                    <a:pt x="1323" y="0"/>
                  </a:lnTo>
                  <a:lnTo>
                    <a:pt x="1327" y="0"/>
                  </a:lnTo>
                  <a:lnTo>
                    <a:pt x="1330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  <a:lnTo>
                    <a:pt x="1345" y="0"/>
                  </a:lnTo>
                  <a:lnTo>
                    <a:pt x="1349" y="0"/>
                  </a:lnTo>
                  <a:lnTo>
                    <a:pt x="1353" y="0"/>
                  </a:lnTo>
                  <a:lnTo>
                    <a:pt x="1356" y="0"/>
                  </a:lnTo>
                  <a:lnTo>
                    <a:pt x="1360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9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1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6" y="0"/>
                  </a:lnTo>
                  <a:lnTo>
                    <a:pt x="1419" y="0"/>
                  </a:lnTo>
                  <a:lnTo>
                    <a:pt x="1423" y="0"/>
                  </a:lnTo>
                  <a:lnTo>
                    <a:pt x="1427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8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9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60" y="0"/>
                  </a:lnTo>
                  <a:lnTo>
                    <a:pt x="1464" y="0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483" y="0"/>
                  </a:lnTo>
                  <a:lnTo>
                    <a:pt x="1486" y="0"/>
                  </a:lnTo>
                  <a:lnTo>
                    <a:pt x="1490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1" y="0"/>
                  </a:lnTo>
                  <a:lnTo>
                    <a:pt x="1505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6" y="0"/>
                  </a:lnTo>
                  <a:lnTo>
                    <a:pt x="1520" y="0"/>
                  </a:lnTo>
                  <a:lnTo>
                    <a:pt x="1524" y="0"/>
                  </a:lnTo>
                  <a:lnTo>
                    <a:pt x="1527" y="0"/>
                  </a:lnTo>
                  <a:lnTo>
                    <a:pt x="1531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6" y="0"/>
                  </a:lnTo>
                  <a:lnTo>
                    <a:pt x="1550" y="0"/>
                  </a:lnTo>
                  <a:lnTo>
                    <a:pt x="1553" y="0"/>
                  </a:lnTo>
                  <a:lnTo>
                    <a:pt x="1557" y="0"/>
                  </a:lnTo>
                  <a:lnTo>
                    <a:pt x="1561" y="0"/>
                  </a:lnTo>
                  <a:lnTo>
                    <a:pt x="1564" y="0"/>
                  </a:lnTo>
                  <a:lnTo>
                    <a:pt x="1568" y="0"/>
                  </a:lnTo>
                  <a:lnTo>
                    <a:pt x="1572" y="0"/>
                  </a:lnTo>
                  <a:lnTo>
                    <a:pt x="1576" y="0"/>
                  </a:lnTo>
                  <a:lnTo>
                    <a:pt x="1579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4" y="0"/>
                  </a:lnTo>
                  <a:lnTo>
                    <a:pt x="1598" y="0"/>
                  </a:lnTo>
                  <a:lnTo>
                    <a:pt x="1602" y="0"/>
                  </a:lnTo>
                  <a:lnTo>
                    <a:pt x="1605" y="0"/>
                  </a:lnTo>
                  <a:lnTo>
                    <a:pt x="1609" y="0"/>
                  </a:lnTo>
                  <a:lnTo>
                    <a:pt x="1613" y="0"/>
                  </a:lnTo>
                  <a:lnTo>
                    <a:pt x="1616" y="0"/>
                  </a:lnTo>
                  <a:lnTo>
                    <a:pt x="1620" y="0"/>
                  </a:lnTo>
                  <a:lnTo>
                    <a:pt x="1624" y="0"/>
                  </a:lnTo>
                  <a:lnTo>
                    <a:pt x="1628" y="0"/>
                  </a:lnTo>
                  <a:lnTo>
                    <a:pt x="1631" y="0"/>
                  </a:lnTo>
                  <a:lnTo>
                    <a:pt x="1635" y="0"/>
                  </a:lnTo>
                  <a:lnTo>
                    <a:pt x="1639" y="0"/>
                  </a:lnTo>
                  <a:lnTo>
                    <a:pt x="1642" y="0"/>
                  </a:lnTo>
                  <a:lnTo>
                    <a:pt x="1646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68" y="0"/>
                  </a:lnTo>
                  <a:lnTo>
                    <a:pt x="1672" y="0"/>
                  </a:lnTo>
                  <a:lnTo>
                    <a:pt x="1676" y="0"/>
                  </a:lnTo>
                  <a:lnTo>
                    <a:pt x="1680" y="0"/>
                  </a:lnTo>
                  <a:lnTo>
                    <a:pt x="1683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4" y="0"/>
                  </a:lnTo>
                  <a:lnTo>
                    <a:pt x="1698" y="0"/>
                  </a:lnTo>
                  <a:lnTo>
                    <a:pt x="1702" y="0"/>
                  </a:lnTo>
                  <a:lnTo>
                    <a:pt x="1706" y="0"/>
                  </a:lnTo>
                  <a:lnTo>
                    <a:pt x="1709" y="0"/>
                  </a:lnTo>
                  <a:lnTo>
                    <a:pt x="1713" y="0"/>
                  </a:lnTo>
                  <a:lnTo>
                    <a:pt x="1717" y="0"/>
                  </a:lnTo>
                  <a:lnTo>
                    <a:pt x="1720" y="0"/>
                  </a:lnTo>
                  <a:lnTo>
                    <a:pt x="1724" y="0"/>
                  </a:lnTo>
                  <a:lnTo>
                    <a:pt x="1728" y="0"/>
                  </a:lnTo>
                  <a:lnTo>
                    <a:pt x="1732" y="0"/>
                  </a:lnTo>
                  <a:lnTo>
                    <a:pt x="1735" y="0"/>
                  </a:lnTo>
                  <a:lnTo>
                    <a:pt x="1739" y="0"/>
                  </a:lnTo>
                  <a:lnTo>
                    <a:pt x="1743" y="0"/>
                  </a:lnTo>
                  <a:lnTo>
                    <a:pt x="1746" y="0"/>
                  </a:lnTo>
                  <a:lnTo>
                    <a:pt x="1750" y="0"/>
                  </a:lnTo>
                  <a:lnTo>
                    <a:pt x="1754" y="0"/>
                  </a:lnTo>
                  <a:lnTo>
                    <a:pt x="1758" y="0"/>
                  </a:lnTo>
                  <a:lnTo>
                    <a:pt x="1761" y="0"/>
                  </a:lnTo>
                  <a:lnTo>
                    <a:pt x="1765" y="0"/>
                  </a:lnTo>
                  <a:lnTo>
                    <a:pt x="1769" y="0"/>
                  </a:lnTo>
                  <a:lnTo>
                    <a:pt x="1772" y="0"/>
                  </a:lnTo>
                  <a:lnTo>
                    <a:pt x="1776" y="0"/>
                  </a:lnTo>
                  <a:lnTo>
                    <a:pt x="1780" y="0"/>
                  </a:lnTo>
                  <a:lnTo>
                    <a:pt x="1784" y="0"/>
                  </a:lnTo>
                  <a:lnTo>
                    <a:pt x="1787" y="0"/>
                  </a:lnTo>
                  <a:lnTo>
                    <a:pt x="1791" y="0"/>
                  </a:lnTo>
                  <a:lnTo>
                    <a:pt x="1795" y="0"/>
                  </a:lnTo>
                  <a:lnTo>
                    <a:pt x="1798" y="0"/>
                  </a:lnTo>
                  <a:lnTo>
                    <a:pt x="1802" y="0"/>
                  </a:lnTo>
                  <a:lnTo>
                    <a:pt x="1806" y="0"/>
                  </a:lnTo>
                  <a:lnTo>
                    <a:pt x="1810" y="0"/>
                  </a:lnTo>
                  <a:lnTo>
                    <a:pt x="1813" y="0"/>
                  </a:lnTo>
                  <a:lnTo>
                    <a:pt x="1817" y="0"/>
                  </a:lnTo>
                  <a:lnTo>
                    <a:pt x="1821" y="0"/>
                  </a:lnTo>
                  <a:lnTo>
                    <a:pt x="1824" y="0"/>
                  </a:lnTo>
                  <a:lnTo>
                    <a:pt x="1828" y="0"/>
                  </a:lnTo>
                  <a:lnTo>
                    <a:pt x="1832" y="0"/>
                  </a:lnTo>
                  <a:lnTo>
                    <a:pt x="1836" y="0"/>
                  </a:lnTo>
                  <a:lnTo>
                    <a:pt x="1839" y="0"/>
                  </a:lnTo>
                  <a:lnTo>
                    <a:pt x="184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49" name="Freeform 141"/>
            <p:cNvSpPr>
              <a:spLocks/>
            </p:cNvSpPr>
            <p:nvPr/>
          </p:nvSpPr>
          <p:spPr bwMode="auto">
            <a:xfrm>
              <a:off x="3174" y="2320"/>
              <a:ext cx="1843" cy="530"/>
            </a:xfrm>
            <a:custGeom>
              <a:avLst/>
              <a:gdLst>
                <a:gd name="T0" fmla="*/ 30 w 1843"/>
                <a:gd name="T1" fmla="*/ 530 h 530"/>
                <a:gd name="T2" fmla="*/ 64 w 1843"/>
                <a:gd name="T3" fmla="*/ 530 h 530"/>
                <a:gd name="T4" fmla="*/ 97 w 1843"/>
                <a:gd name="T5" fmla="*/ 530 h 530"/>
                <a:gd name="T6" fmla="*/ 130 w 1843"/>
                <a:gd name="T7" fmla="*/ 530 h 530"/>
                <a:gd name="T8" fmla="*/ 164 w 1843"/>
                <a:gd name="T9" fmla="*/ 515 h 530"/>
                <a:gd name="T10" fmla="*/ 182 w 1843"/>
                <a:gd name="T11" fmla="*/ 478 h 530"/>
                <a:gd name="T12" fmla="*/ 197 w 1843"/>
                <a:gd name="T13" fmla="*/ 426 h 530"/>
                <a:gd name="T14" fmla="*/ 212 w 1843"/>
                <a:gd name="T15" fmla="*/ 362 h 530"/>
                <a:gd name="T16" fmla="*/ 231 w 1843"/>
                <a:gd name="T17" fmla="*/ 287 h 530"/>
                <a:gd name="T18" fmla="*/ 246 w 1843"/>
                <a:gd name="T19" fmla="*/ 216 h 530"/>
                <a:gd name="T20" fmla="*/ 264 w 1843"/>
                <a:gd name="T21" fmla="*/ 149 h 530"/>
                <a:gd name="T22" fmla="*/ 279 w 1843"/>
                <a:gd name="T23" fmla="*/ 89 h 530"/>
                <a:gd name="T24" fmla="*/ 298 w 1843"/>
                <a:gd name="T25" fmla="*/ 45 h 530"/>
                <a:gd name="T26" fmla="*/ 316 w 1843"/>
                <a:gd name="T27" fmla="*/ 11 h 530"/>
                <a:gd name="T28" fmla="*/ 350 w 1843"/>
                <a:gd name="T29" fmla="*/ 0 h 530"/>
                <a:gd name="T30" fmla="*/ 379 w 1843"/>
                <a:gd name="T31" fmla="*/ 30 h 530"/>
                <a:gd name="T32" fmla="*/ 398 w 1843"/>
                <a:gd name="T33" fmla="*/ 63 h 530"/>
                <a:gd name="T34" fmla="*/ 420 w 1843"/>
                <a:gd name="T35" fmla="*/ 97 h 530"/>
                <a:gd name="T36" fmla="*/ 439 w 1843"/>
                <a:gd name="T37" fmla="*/ 131 h 530"/>
                <a:gd name="T38" fmla="*/ 468 w 1843"/>
                <a:gd name="T39" fmla="*/ 164 h 530"/>
                <a:gd name="T40" fmla="*/ 502 w 1843"/>
                <a:gd name="T41" fmla="*/ 183 h 530"/>
                <a:gd name="T42" fmla="*/ 535 w 1843"/>
                <a:gd name="T43" fmla="*/ 179 h 530"/>
                <a:gd name="T44" fmla="*/ 569 w 1843"/>
                <a:gd name="T45" fmla="*/ 157 h 530"/>
                <a:gd name="T46" fmla="*/ 602 w 1843"/>
                <a:gd name="T47" fmla="*/ 131 h 530"/>
                <a:gd name="T48" fmla="*/ 636 w 1843"/>
                <a:gd name="T49" fmla="*/ 112 h 530"/>
                <a:gd name="T50" fmla="*/ 669 w 1843"/>
                <a:gd name="T51" fmla="*/ 101 h 530"/>
                <a:gd name="T52" fmla="*/ 702 w 1843"/>
                <a:gd name="T53" fmla="*/ 101 h 530"/>
                <a:gd name="T54" fmla="*/ 736 w 1843"/>
                <a:gd name="T55" fmla="*/ 104 h 530"/>
                <a:gd name="T56" fmla="*/ 769 w 1843"/>
                <a:gd name="T57" fmla="*/ 116 h 530"/>
                <a:gd name="T58" fmla="*/ 803 w 1843"/>
                <a:gd name="T59" fmla="*/ 127 h 530"/>
                <a:gd name="T60" fmla="*/ 836 w 1843"/>
                <a:gd name="T61" fmla="*/ 131 h 530"/>
                <a:gd name="T62" fmla="*/ 870 w 1843"/>
                <a:gd name="T63" fmla="*/ 134 h 530"/>
                <a:gd name="T64" fmla="*/ 903 w 1843"/>
                <a:gd name="T65" fmla="*/ 131 h 530"/>
                <a:gd name="T66" fmla="*/ 937 w 1843"/>
                <a:gd name="T67" fmla="*/ 127 h 530"/>
                <a:gd name="T68" fmla="*/ 970 w 1843"/>
                <a:gd name="T69" fmla="*/ 119 h 530"/>
                <a:gd name="T70" fmla="*/ 1003 w 1843"/>
                <a:gd name="T71" fmla="*/ 119 h 530"/>
                <a:gd name="T72" fmla="*/ 1037 w 1843"/>
                <a:gd name="T73" fmla="*/ 116 h 530"/>
                <a:gd name="T74" fmla="*/ 1070 w 1843"/>
                <a:gd name="T75" fmla="*/ 119 h 530"/>
                <a:gd name="T76" fmla="*/ 1104 w 1843"/>
                <a:gd name="T77" fmla="*/ 119 h 530"/>
                <a:gd name="T78" fmla="*/ 1137 w 1843"/>
                <a:gd name="T79" fmla="*/ 123 h 530"/>
                <a:gd name="T80" fmla="*/ 1171 w 1843"/>
                <a:gd name="T81" fmla="*/ 123 h 530"/>
                <a:gd name="T82" fmla="*/ 1204 w 1843"/>
                <a:gd name="T83" fmla="*/ 123 h 530"/>
                <a:gd name="T84" fmla="*/ 1237 w 1843"/>
                <a:gd name="T85" fmla="*/ 123 h 530"/>
                <a:gd name="T86" fmla="*/ 1271 w 1843"/>
                <a:gd name="T87" fmla="*/ 123 h 530"/>
                <a:gd name="T88" fmla="*/ 1304 w 1843"/>
                <a:gd name="T89" fmla="*/ 123 h 530"/>
                <a:gd name="T90" fmla="*/ 1338 w 1843"/>
                <a:gd name="T91" fmla="*/ 123 h 530"/>
                <a:gd name="T92" fmla="*/ 1371 w 1843"/>
                <a:gd name="T93" fmla="*/ 119 h 530"/>
                <a:gd name="T94" fmla="*/ 1405 w 1843"/>
                <a:gd name="T95" fmla="*/ 119 h 530"/>
                <a:gd name="T96" fmla="*/ 1438 w 1843"/>
                <a:gd name="T97" fmla="*/ 123 h 530"/>
                <a:gd name="T98" fmla="*/ 1472 w 1843"/>
                <a:gd name="T99" fmla="*/ 123 h 530"/>
                <a:gd name="T100" fmla="*/ 1505 w 1843"/>
                <a:gd name="T101" fmla="*/ 123 h 530"/>
                <a:gd name="T102" fmla="*/ 1538 w 1843"/>
                <a:gd name="T103" fmla="*/ 123 h 530"/>
                <a:gd name="T104" fmla="*/ 1572 w 1843"/>
                <a:gd name="T105" fmla="*/ 123 h 530"/>
                <a:gd name="T106" fmla="*/ 1605 w 1843"/>
                <a:gd name="T107" fmla="*/ 123 h 530"/>
                <a:gd name="T108" fmla="*/ 1639 w 1843"/>
                <a:gd name="T109" fmla="*/ 123 h 530"/>
                <a:gd name="T110" fmla="*/ 1672 w 1843"/>
                <a:gd name="T111" fmla="*/ 123 h 530"/>
                <a:gd name="T112" fmla="*/ 1706 w 1843"/>
                <a:gd name="T113" fmla="*/ 123 h 530"/>
                <a:gd name="T114" fmla="*/ 1739 w 1843"/>
                <a:gd name="T115" fmla="*/ 123 h 530"/>
                <a:gd name="T116" fmla="*/ 1772 w 1843"/>
                <a:gd name="T117" fmla="*/ 123 h 530"/>
                <a:gd name="T118" fmla="*/ 1806 w 1843"/>
                <a:gd name="T119" fmla="*/ 123 h 530"/>
                <a:gd name="T120" fmla="*/ 1839 w 1843"/>
                <a:gd name="T121" fmla="*/ 12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3" h="530">
                  <a:moveTo>
                    <a:pt x="0" y="530"/>
                  </a:moveTo>
                  <a:lnTo>
                    <a:pt x="4" y="530"/>
                  </a:lnTo>
                  <a:lnTo>
                    <a:pt x="8" y="530"/>
                  </a:lnTo>
                  <a:lnTo>
                    <a:pt x="12" y="530"/>
                  </a:lnTo>
                  <a:lnTo>
                    <a:pt x="15" y="530"/>
                  </a:lnTo>
                  <a:lnTo>
                    <a:pt x="19" y="530"/>
                  </a:lnTo>
                  <a:lnTo>
                    <a:pt x="23" y="530"/>
                  </a:lnTo>
                  <a:lnTo>
                    <a:pt x="26" y="530"/>
                  </a:lnTo>
                  <a:lnTo>
                    <a:pt x="30" y="530"/>
                  </a:lnTo>
                  <a:lnTo>
                    <a:pt x="34" y="530"/>
                  </a:lnTo>
                  <a:lnTo>
                    <a:pt x="38" y="530"/>
                  </a:lnTo>
                  <a:lnTo>
                    <a:pt x="41" y="530"/>
                  </a:lnTo>
                  <a:lnTo>
                    <a:pt x="45" y="530"/>
                  </a:lnTo>
                  <a:lnTo>
                    <a:pt x="49" y="530"/>
                  </a:lnTo>
                  <a:lnTo>
                    <a:pt x="52" y="530"/>
                  </a:lnTo>
                  <a:lnTo>
                    <a:pt x="56" y="530"/>
                  </a:lnTo>
                  <a:lnTo>
                    <a:pt x="60" y="530"/>
                  </a:lnTo>
                  <a:lnTo>
                    <a:pt x="64" y="530"/>
                  </a:lnTo>
                  <a:lnTo>
                    <a:pt x="67" y="530"/>
                  </a:lnTo>
                  <a:lnTo>
                    <a:pt x="71" y="530"/>
                  </a:lnTo>
                  <a:lnTo>
                    <a:pt x="75" y="530"/>
                  </a:lnTo>
                  <a:lnTo>
                    <a:pt x="78" y="530"/>
                  </a:lnTo>
                  <a:lnTo>
                    <a:pt x="82" y="530"/>
                  </a:lnTo>
                  <a:lnTo>
                    <a:pt x="86" y="530"/>
                  </a:lnTo>
                  <a:lnTo>
                    <a:pt x="90" y="530"/>
                  </a:lnTo>
                  <a:lnTo>
                    <a:pt x="93" y="530"/>
                  </a:lnTo>
                  <a:lnTo>
                    <a:pt x="97" y="530"/>
                  </a:lnTo>
                  <a:lnTo>
                    <a:pt x="101" y="530"/>
                  </a:lnTo>
                  <a:lnTo>
                    <a:pt x="104" y="530"/>
                  </a:lnTo>
                  <a:lnTo>
                    <a:pt x="108" y="530"/>
                  </a:lnTo>
                  <a:lnTo>
                    <a:pt x="112" y="530"/>
                  </a:lnTo>
                  <a:lnTo>
                    <a:pt x="116" y="530"/>
                  </a:lnTo>
                  <a:lnTo>
                    <a:pt x="119" y="530"/>
                  </a:lnTo>
                  <a:lnTo>
                    <a:pt x="123" y="530"/>
                  </a:lnTo>
                  <a:lnTo>
                    <a:pt x="127" y="530"/>
                  </a:lnTo>
                  <a:lnTo>
                    <a:pt x="130" y="530"/>
                  </a:lnTo>
                  <a:lnTo>
                    <a:pt x="134" y="530"/>
                  </a:lnTo>
                  <a:lnTo>
                    <a:pt x="138" y="530"/>
                  </a:lnTo>
                  <a:lnTo>
                    <a:pt x="142" y="530"/>
                  </a:lnTo>
                  <a:lnTo>
                    <a:pt x="145" y="530"/>
                  </a:lnTo>
                  <a:lnTo>
                    <a:pt x="149" y="527"/>
                  </a:lnTo>
                  <a:lnTo>
                    <a:pt x="153" y="527"/>
                  </a:lnTo>
                  <a:lnTo>
                    <a:pt x="156" y="523"/>
                  </a:lnTo>
                  <a:lnTo>
                    <a:pt x="160" y="519"/>
                  </a:lnTo>
                  <a:lnTo>
                    <a:pt x="164" y="515"/>
                  </a:lnTo>
                  <a:lnTo>
                    <a:pt x="168" y="512"/>
                  </a:lnTo>
                  <a:lnTo>
                    <a:pt x="168" y="508"/>
                  </a:lnTo>
                  <a:lnTo>
                    <a:pt x="171" y="504"/>
                  </a:lnTo>
                  <a:lnTo>
                    <a:pt x="171" y="500"/>
                  </a:lnTo>
                  <a:lnTo>
                    <a:pt x="175" y="497"/>
                  </a:lnTo>
                  <a:lnTo>
                    <a:pt x="175" y="493"/>
                  </a:lnTo>
                  <a:lnTo>
                    <a:pt x="179" y="489"/>
                  </a:lnTo>
                  <a:lnTo>
                    <a:pt x="179" y="486"/>
                  </a:lnTo>
                  <a:lnTo>
                    <a:pt x="182" y="478"/>
                  </a:lnTo>
                  <a:lnTo>
                    <a:pt x="182" y="474"/>
                  </a:lnTo>
                  <a:lnTo>
                    <a:pt x="186" y="471"/>
                  </a:lnTo>
                  <a:lnTo>
                    <a:pt x="186" y="463"/>
                  </a:lnTo>
                  <a:lnTo>
                    <a:pt x="190" y="459"/>
                  </a:lnTo>
                  <a:lnTo>
                    <a:pt x="190" y="452"/>
                  </a:lnTo>
                  <a:lnTo>
                    <a:pt x="194" y="448"/>
                  </a:lnTo>
                  <a:lnTo>
                    <a:pt x="194" y="441"/>
                  </a:lnTo>
                  <a:lnTo>
                    <a:pt x="194" y="433"/>
                  </a:lnTo>
                  <a:lnTo>
                    <a:pt x="197" y="426"/>
                  </a:lnTo>
                  <a:lnTo>
                    <a:pt x="197" y="422"/>
                  </a:lnTo>
                  <a:lnTo>
                    <a:pt x="201" y="415"/>
                  </a:lnTo>
                  <a:lnTo>
                    <a:pt x="201" y="407"/>
                  </a:lnTo>
                  <a:lnTo>
                    <a:pt x="205" y="400"/>
                  </a:lnTo>
                  <a:lnTo>
                    <a:pt x="205" y="392"/>
                  </a:lnTo>
                  <a:lnTo>
                    <a:pt x="208" y="385"/>
                  </a:lnTo>
                  <a:lnTo>
                    <a:pt x="208" y="377"/>
                  </a:lnTo>
                  <a:lnTo>
                    <a:pt x="212" y="370"/>
                  </a:lnTo>
                  <a:lnTo>
                    <a:pt x="212" y="362"/>
                  </a:lnTo>
                  <a:lnTo>
                    <a:pt x="216" y="355"/>
                  </a:lnTo>
                  <a:lnTo>
                    <a:pt x="216" y="347"/>
                  </a:lnTo>
                  <a:lnTo>
                    <a:pt x="220" y="340"/>
                  </a:lnTo>
                  <a:lnTo>
                    <a:pt x="220" y="329"/>
                  </a:lnTo>
                  <a:lnTo>
                    <a:pt x="223" y="321"/>
                  </a:lnTo>
                  <a:lnTo>
                    <a:pt x="223" y="314"/>
                  </a:lnTo>
                  <a:lnTo>
                    <a:pt x="227" y="306"/>
                  </a:lnTo>
                  <a:lnTo>
                    <a:pt x="227" y="299"/>
                  </a:lnTo>
                  <a:lnTo>
                    <a:pt x="231" y="287"/>
                  </a:lnTo>
                  <a:lnTo>
                    <a:pt x="231" y="280"/>
                  </a:lnTo>
                  <a:lnTo>
                    <a:pt x="234" y="273"/>
                  </a:lnTo>
                  <a:lnTo>
                    <a:pt x="234" y="265"/>
                  </a:lnTo>
                  <a:lnTo>
                    <a:pt x="238" y="258"/>
                  </a:lnTo>
                  <a:lnTo>
                    <a:pt x="238" y="246"/>
                  </a:lnTo>
                  <a:lnTo>
                    <a:pt x="242" y="239"/>
                  </a:lnTo>
                  <a:lnTo>
                    <a:pt x="242" y="231"/>
                  </a:lnTo>
                  <a:lnTo>
                    <a:pt x="246" y="224"/>
                  </a:lnTo>
                  <a:lnTo>
                    <a:pt x="246" y="216"/>
                  </a:lnTo>
                  <a:lnTo>
                    <a:pt x="249" y="209"/>
                  </a:lnTo>
                  <a:lnTo>
                    <a:pt x="249" y="202"/>
                  </a:lnTo>
                  <a:lnTo>
                    <a:pt x="253" y="190"/>
                  </a:lnTo>
                  <a:lnTo>
                    <a:pt x="253" y="183"/>
                  </a:lnTo>
                  <a:lnTo>
                    <a:pt x="257" y="175"/>
                  </a:lnTo>
                  <a:lnTo>
                    <a:pt x="257" y="168"/>
                  </a:lnTo>
                  <a:lnTo>
                    <a:pt x="260" y="160"/>
                  </a:lnTo>
                  <a:lnTo>
                    <a:pt x="260" y="157"/>
                  </a:lnTo>
                  <a:lnTo>
                    <a:pt x="264" y="149"/>
                  </a:lnTo>
                  <a:lnTo>
                    <a:pt x="264" y="142"/>
                  </a:lnTo>
                  <a:lnTo>
                    <a:pt x="268" y="134"/>
                  </a:lnTo>
                  <a:lnTo>
                    <a:pt x="268" y="127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5" y="108"/>
                  </a:lnTo>
                  <a:lnTo>
                    <a:pt x="275" y="101"/>
                  </a:lnTo>
                  <a:lnTo>
                    <a:pt x="279" y="97"/>
                  </a:lnTo>
                  <a:lnTo>
                    <a:pt x="279" y="89"/>
                  </a:lnTo>
                  <a:lnTo>
                    <a:pt x="283" y="86"/>
                  </a:lnTo>
                  <a:lnTo>
                    <a:pt x="283" y="78"/>
                  </a:lnTo>
                  <a:lnTo>
                    <a:pt x="286" y="74"/>
                  </a:lnTo>
                  <a:lnTo>
                    <a:pt x="286" y="67"/>
                  </a:lnTo>
                  <a:lnTo>
                    <a:pt x="290" y="63"/>
                  </a:lnTo>
                  <a:lnTo>
                    <a:pt x="290" y="60"/>
                  </a:lnTo>
                  <a:lnTo>
                    <a:pt x="294" y="52"/>
                  </a:lnTo>
                  <a:lnTo>
                    <a:pt x="294" y="48"/>
                  </a:lnTo>
                  <a:lnTo>
                    <a:pt x="298" y="45"/>
                  </a:lnTo>
                  <a:lnTo>
                    <a:pt x="298" y="41"/>
                  </a:lnTo>
                  <a:lnTo>
                    <a:pt x="301" y="37"/>
                  </a:lnTo>
                  <a:lnTo>
                    <a:pt x="301" y="33"/>
                  </a:lnTo>
                  <a:lnTo>
                    <a:pt x="305" y="30"/>
                  </a:lnTo>
                  <a:lnTo>
                    <a:pt x="305" y="26"/>
                  </a:lnTo>
                  <a:lnTo>
                    <a:pt x="309" y="22"/>
                  </a:lnTo>
                  <a:lnTo>
                    <a:pt x="312" y="18"/>
                  </a:lnTo>
                  <a:lnTo>
                    <a:pt x="316" y="15"/>
                  </a:lnTo>
                  <a:lnTo>
                    <a:pt x="316" y="11"/>
                  </a:lnTo>
                  <a:lnTo>
                    <a:pt x="320" y="7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3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4" y="11"/>
                  </a:lnTo>
                  <a:lnTo>
                    <a:pt x="368" y="15"/>
                  </a:lnTo>
                  <a:lnTo>
                    <a:pt x="372" y="18"/>
                  </a:lnTo>
                  <a:lnTo>
                    <a:pt x="376" y="22"/>
                  </a:lnTo>
                  <a:lnTo>
                    <a:pt x="376" y="26"/>
                  </a:lnTo>
                  <a:lnTo>
                    <a:pt x="379" y="30"/>
                  </a:lnTo>
                  <a:lnTo>
                    <a:pt x="383" y="33"/>
                  </a:lnTo>
                  <a:lnTo>
                    <a:pt x="383" y="37"/>
                  </a:lnTo>
                  <a:lnTo>
                    <a:pt x="387" y="41"/>
                  </a:lnTo>
                  <a:lnTo>
                    <a:pt x="387" y="45"/>
                  </a:lnTo>
                  <a:lnTo>
                    <a:pt x="390" y="48"/>
                  </a:lnTo>
                  <a:lnTo>
                    <a:pt x="394" y="52"/>
                  </a:lnTo>
                  <a:lnTo>
                    <a:pt x="394" y="56"/>
                  </a:lnTo>
                  <a:lnTo>
                    <a:pt x="398" y="60"/>
                  </a:lnTo>
                  <a:lnTo>
                    <a:pt x="398" y="63"/>
                  </a:lnTo>
                  <a:lnTo>
                    <a:pt x="402" y="67"/>
                  </a:lnTo>
                  <a:lnTo>
                    <a:pt x="405" y="71"/>
                  </a:lnTo>
                  <a:lnTo>
                    <a:pt x="405" y="74"/>
                  </a:lnTo>
                  <a:lnTo>
                    <a:pt x="409" y="78"/>
                  </a:lnTo>
                  <a:lnTo>
                    <a:pt x="409" y="82"/>
                  </a:lnTo>
                  <a:lnTo>
                    <a:pt x="413" y="86"/>
                  </a:lnTo>
                  <a:lnTo>
                    <a:pt x="413" y="89"/>
                  </a:lnTo>
                  <a:lnTo>
                    <a:pt x="416" y="93"/>
                  </a:lnTo>
                  <a:lnTo>
                    <a:pt x="420" y="97"/>
                  </a:lnTo>
                  <a:lnTo>
                    <a:pt x="420" y="101"/>
                  </a:lnTo>
                  <a:lnTo>
                    <a:pt x="424" y="104"/>
                  </a:lnTo>
                  <a:lnTo>
                    <a:pt x="424" y="108"/>
                  </a:lnTo>
                  <a:lnTo>
                    <a:pt x="428" y="112"/>
                  </a:lnTo>
                  <a:lnTo>
                    <a:pt x="431" y="116"/>
                  </a:lnTo>
                  <a:lnTo>
                    <a:pt x="431" y="119"/>
                  </a:lnTo>
                  <a:lnTo>
                    <a:pt x="435" y="123"/>
                  </a:lnTo>
                  <a:lnTo>
                    <a:pt x="439" y="127"/>
                  </a:lnTo>
                  <a:lnTo>
                    <a:pt x="439" y="131"/>
                  </a:lnTo>
                  <a:lnTo>
                    <a:pt x="442" y="134"/>
                  </a:lnTo>
                  <a:lnTo>
                    <a:pt x="446" y="138"/>
                  </a:lnTo>
                  <a:lnTo>
                    <a:pt x="450" y="142"/>
                  </a:lnTo>
                  <a:lnTo>
                    <a:pt x="450" y="145"/>
                  </a:lnTo>
                  <a:lnTo>
                    <a:pt x="454" y="149"/>
                  </a:lnTo>
                  <a:lnTo>
                    <a:pt x="457" y="153"/>
                  </a:lnTo>
                  <a:lnTo>
                    <a:pt x="461" y="157"/>
                  </a:lnTo>
                  <a:lnTo>
                    <a:pt x="465" y="160"/>
                  </a:lnTo>
                  <a:lnTo>
                    <a:pt x="468" y="164"/>
                  </a:lnTo>
                  <a:lnTo>
                    <a:pt x="472" y="168"/>
                  </a:lnTo>
                  <a:lnTo>
                    <a:pt x="476" y="172"/>
                  </a:lnTo>
                  <a:lnTo>
                    <a:pt x="480" y="175"/>
                  </a:lnTo>
                  <a:lnTo>
                    <a:pt x="483" y="175"/>
                  </a:lnTo>
                  <a:lnTo>
                    <a:pt x="487" y="179"/>
                  </a:lnTo>
                  <a:lnTo>
                    <a:pt x="491" y="179"/>
                  </a:lnTo>
                  <a:lnTo>
                    <a:pt x="494" y="183"/>
                  </a:lnTo>
                  <a:lnTo>
                    <a:pt x="498" y="183"/>
                  </a:lnTo>
                  <a:lnTo>
                    <a:pt x="502" y="183"/>
                  </a:lnTo>
                  <a:lnTo>
                    <a:pt x="506" y="183"/>
                  </a:lnTo>
                  <a:lnTo>
                    <a:pt x="509" y="183"/>
                  </a:lnTo>
                  <a:lnTo>
                    <a:pt x="513" y="183"/>
                  </a:lnTo>
                  <a:lnTo>
                    <a:pt x="517" y="183"/>
                  </a:lnTo>
                  <a:lnTo>
                    <a:pt x="520" y="183"/>
                  </a:lnTo>
                  <a:lnTo>
                    <a:pt x="524" y="183"/>
                  </a:lnTo>
                  <a:lnTo>
                    <a:pt x="528" y="183"/>
                  </a:lnTo>
                  <a:lnTo>
                    <a:pt x="532" y="179"/>
                  </a:lnTo>
                  <a:lnTo>
                    <a:pt x="535" y="179"/>
                  </a:lnTo>
                  <a:lnTo>
                    <a:pt x="539" y="175"/>
                  </a:lnTo>
                  <a:lnTo>
                    <a:pt x="543" y="175"/>
                  </a:lnTo>
                  <a:lnTo>
                    <a:pt x="546" y="172"/>
                  </a:lnTo>
                  <a:lnTo>
                    <a:pt x="550" y="172"/>
                  </a:lnTo>
                  <a:lnTo>
                    <a:pt x="554" y="168"/>
                  </a:lnTo>
                  <a:lnTo>
                    <a:pt x="558" y="164"/>
                  </a:lnTo>
                  <a:lnTo>
                    <a:pt x="561" y="164"/>
                  </a:lnTo>
                  <a:lnTo>
                    <a:pt x="565" y="160"/>
                  </a:lnTo>
                  <a:lnTo>
                    <a:pt x="569" y="157"/>
                  </a:lnTo>
                  <a:lnTo>
                    <a:pt x="572" y="153"/>
                  </a:lnTo>
                  <a:lnTo>
                    <a:pt x="576" y="149"/>
                  </a:lnTo>
                  <a:lnTo>
                    <a:pt x="580" y="149"/>
                  </a:lnTo>
                  <a:lnTo>
                    <a:pt x="584" y="145"/>
                  </a:lnTo>
                  <a:lnTo>
                    <a:pt x="587" y="142"/>
                  </a:lnTo>
                  <a:lnTo>
                    <a:pt x="591" y="138"/>
                  </a:lnTo>
                  <a:lnTo>
                    <a:pt x="595" y="138"/>
                  </a:lnTo>
                  <a:lnTo>
                    <a:pt x="598" y="134"/>
                  </a:lnTo>
                  <a:lnTo>
                    <a:pt x="602" y="131"/>
                  </a:lnTo>
                  <a:lnTo>
                    <a:pt x="606" y="127"/>
                  </a:lnTo>
                  <a:lnTo>
                    <a:pt x="610" y="127"/>
                  </a:lnTo>
                  <a:lnTo>
                    <a:pt x="613" y="123"/>
                  </a:lnTo>
                  <a:lnTo>
                    <a:pt x="617" y="119"/>
                  </a:lnTo>
                  <a:lnTo>
                    <a:pt x="621" y="119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32" y="112"/>
                  </a:lnTo>
                  <a:lnTo>
                    <a:pt x="636" y="112"/>
                  </a:lnTo>
                  <a:lnTo>
                    <a:pt x="639" y="108"/>
                  </a:lnTo>
                  <a:lnTo>
                    <a:pt x="643" y="108"/>
                  </a:lnTo>
                  <a:lnTo>
                    <a:pt x="647" y="104"/>
                  </a:lnTo>
                  <a:lnTo>
                    <a:pt x="650" y="104"/>
                  </a:lnTo>
                  <a:lnTo>
                    <a:pt x="654" y="104"/>
                  </a:lnTo>
                  <a:lnTo>
                    <a:pt x="658" y="101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6" y="97"/>
                  </a:lnTo>
                  <a:lnTo>
                    <a:pt x="680" y="97"/>
                  </a:lnTo>
                  <a:lnTo>
                    <a:pt x="684" y="97"/>
                  </a:lnTo>
                  <a:lnTo>
                    <a:pt x="688" y="97"/>
                  </a:lnTo>
                  <a:lnTo>
                    <a:pt x="691" y="97"/>
                  </a:lnTo>
                  <a:lnTo>
                    <a:pt x="695" y="97"/>
                  </a:lnTo>
                  <a:lnTo>
                    <a:pt x="699" y="97"/>
                  </a:lnTo>
                  <a:lnTo>
                    <a:pt x="702" y="101"/>
                  </a:lnTo>
                  <a:lnTo>
                    <a:pt x="706" y="101"/>
                  </a:lnTo>
                  <a:lnTo>
                    <a:pt x="710" y="101"/>
                  </a:lnTo>
                  <a:lnTo>
                    <a:pt x="714" y="101"/>
                  </a:lnTo>
                  <a:lnTo>
                    <a:pt x="717" y="101"/>
                  </a:lnTo>
                  <a:lnTo>
                    <a:pt x="721" y="101"/>
                  </a:lnTo>
                  <a:lnTo>
                    <a:pt x="725" y="104"/>
                  </a:lnTo>
                  <a:lnTo>
                    <a:pt x="729" y="104"/>
                  </a:lnTo>
                  <a:lnTo>
                    <a:pt x="732" y="104"/>
                  </a:lnTo>
                  <a:lnTo>
                    <a:pt x="736" y="104"/>
                  </a:lnTo>
                  <a:lnTo>
                    <a:pt x="740" y="108"/>
                  </a:lnTo>
                  <a:lnTo>
                    <a:pt x="743" y="108"/>
                  </a:lnTo>
                  <a:lnTo>
                    <a:pt x="747" y="108"/>
                  </a:lnTo>
                  <a:lnTo>
                    <a:pt x="751" y="112"/>
                  </a:lnTo>
                  <a:lnTo>
                    <a:pt x="755" y="112"/>
                  </a:lnTo>
                  <a:lnTo>
                    <a:pt x="758" y="112"/>
                  </a:lnTo>
                  <a:lnTo>
                    <a:pt x="762" y="116"/>
                  </a:lnTo>
                  <a:lnTo>
                    <a:pt x="766" y="116"/>
                  </a:lnTo>
                  <a:lnTo>
                    <a:pt x="769" y="116"/>
                  </a:lnTo>
                  <a:lnTo>
                    <a:pt x="773" y="119"/>
                  </a:lnTo>
                  <a:lnTo>
                    <a:pt x="777" y="119"/>
                  </a:lnTo>
                  <a:lnTo>
                    <a:pt x="781" y="119"/>
                  </a:lnTo>
                  <a:lnTo>
                    <a:pt x="784" y="123"/>
                  </a:lnTo>
                  <a:lnTo>
                    <a:pt x="788" y="123"/>
                  </a:lnTo>
                  <a:lnTo>
                    <a:pt x="792" y="123"/>
                  </a:lnTo>
                  <a:lnTo>
                    <a:pt x="795" y="123"/>
                  </a:lnTo>
                  <a:lnTo>
                    <a:pt x="799" y="127"/>
                  </a:lnTo>
                  <a:lnTo>
                    <a:pt x="803" y="127"/>
                  </a:lnTo>
                  <a:lnTo>
                    <a:pt x="807" y="127"/>
                  </a:lnTo>
                  <a:lnTo>
                    <a:pt x="810" y="127"/>
                  </a:lnTo>
                  <a:lnTo>
                    <a:pt x="814" y="127"/>
                  </a:lnTo>
                  <a:lnTo>
                    <a:pt x="818" y="131"/>
                  </a:lnTo>
                  <a:lnTo>
                    <a:pt x="821" y="131"/>
                  </a:lnTo>
                  <a:lnTo>
                    <a:pt x="825" y="131"/>
                  </a:lnTo>
                  <a:lnTo>
                    <a:pt x="829" y="131"/>
                  </a:lnTo>
                  <a:lnTo>
                    <a:pt x="833" y="131"/>
                  </a:lnTo>
                  <a:lnTo>
                    <a:pt x="836" y="131"/>
                  </a:lnTo>
                  <a:lnTo>
                    <a:pt x="840" y="131"/>
                  </a:lnTo>
                  <a:lnTo>
                    <a:pt x="844" y="131"/>
                  </a:lnTo>
                  <a:lnTo>
                    <a:pt x="847" y="134"/>
                  </a:lnTo>
                  <a:lnTo>
                    <a:pt x="851" y="134"/>
                  </a:lnTo>
                  <a:lnTo>
                    <a:pt x="855" y="134"/>
                  </a:lnTo>
                  <a:lnTo>
                    <a:pt x="859" y="134"/>
                  </a:lnTo>
                  <a:lnTo>
                    <a:pt x="862" y="134"/>
                  </a:lnTo>
                  <a:lnTo>
                    <a:pt x="866" y="134"/>
                  </a:lnTo>
                  <a:lnTo>
                    <a:pt x="870" y="134"/>
                  </a:lnTo>
                  <a:lnTo>
                    <a:pt x="873" y="134"/>
                  </a:lnTo>
                  <a:lnTo>
                    <a:pt x="877" y="131"/>
                  </a:lnTo>
                  <a:lnTo>
                    <a:pt x="881" y="131"/>
                  </a:lnTo>
                  <a:lnTo>
                    <a:pt x="885" y="131"/>
                  </a:lnTo>
                  <a:lnTo>
                    <a:pt x="888" y="131"/>
                  </a:lnTo>
                  <a:lnTo>
                    <a:pt x="892" y="131"/>
                  </a:lnTo>
                  <a:lnTo>
                    <a:pt x="896" y="131"/>
                  </a:lnTo>
                  <a:lnTo>
                    <a:pt x="899" y="131"/>
                  </a:lnTo>
                  <a:lnTo>
                    <a:pt x="903" y="131"/>
                  </a:lnTo>
                  <a:lnTo>
                    <a:pt x="907" y="131"/>
                  </a:lnTo>
                  <a:lnTo>
                    <a:pt x="911" y="131"/>
                  </a:lnTo>
                  <a:lnTo>
                    <a:pt x="914" y="127"/>
                  </a:lnTo>
                  <a:lnTo>
                    <a:pt x="918" y="127"/>
                  </a:lnTo>
                  <a:lnTo>
                    <a:pt x="922" y="127"/>
                  </a:lnTo>
                  <a:lnTo>
                    <a:pt x="925" y="127"/>
                  </a:lnTo>
                  <a:lnTo>
                    <a:pt x="929" y="127"/>
                  </a:lnTo>
                  <a:lnTo>
                    <a:pt x="933" y="127"/>
                  </a:lnTo>
                  <a:lnTo>
                    <a:pt x="937" y="127"/>
                  </a:lnTo>
                  <a:lnTo>
                    <a:pt x="940" y="127"/>
                  </a:lnTo>
                  <a:lnTo>
                    <a:pt x="944" y="123"/>
                  </a:lnTo>
                  <a:lnTo>
                    <a:pt x="948" y="123"/>
                  </a:lnTo>
                  <a:lnTo>
                    <a:pt x="951" y="123"/>
                  </a:lnTo>
                  <a:lnTo>
                    <a:pt x="955" y="123"/>
                  </a:lnTo>
                  <a:lnTo>
                    <a:pt x="959" y="123"/>
                  </a:lnTo>
                  <a:lnTo>
                    <a:pt x="963" y="123"/>
                  </a:lnTo>
                  <a:lnTo>
                    <a:pt x="966" y="123"/>
                  </a:lnTo>
                  <a:lnTo>
                    <a:pt x="970" y="119"/>
                  </a:lnTo>
                  <a:lnTo>
                    <a:pt x="974" y="119"/>
                  </a:lnTo>
                  <a:lnTo>
                    <a:pt x="977" y="119"/>
                  </a:lnTo>
                  <a:lnTo>
                    <a:pt x="981" y="119"/>
                  </a:lnTo>
                  <a:lnTo>
                    <a:pt x="985" y="119"/>
                  </a:lnTo>
                  <a:lnTo>
                    <a:pt x="989" y="119"/>
                  </a:lnTo>
                  <a:lnTo>
                    <a:pt x="992" y="119"/>
                  </a:lnTo>
                  <a:lnTo>
                    <a:pt x="996" y="119"/>
                  </a:lnTo>
                  <a:lnTo>
                    <a:pt x="1000" y="119"/>
                  </a:lnTo>
                  <a:lnTo>
                    <a:pt x="1003" y="119"/>
                  </a:lnTo>
                  <a:lnTo>
                    <a:pt x="1007" y="119"/>
                  </a:lnTo>
                  <a:lnTo>
                    <a:pt x="1011" y="119"/>
                  </a:lnTo>
                  <a:lnTo>
                    <a:pt x="1015" y="119"/>
                  </a:lnTo>
                  <a:lnTo>
                    <a:pt x="1018" y="119"/>
                  </a:lnTo>
                  <a:lnTo>
                    <a:pt x="1022" y="119"/>
                  </a:lnTo>
                  <a:lnTo>
                    <a:pt x="1026" y="116"/>
                  </a:lnTo>
                  <a:lnTo>
                    <a:pt x="1029" y="116"/>
                  </a:lnTo>
                  <a:lnTo>
                    <a:pt x="1033" y="116"/>
                  </a:lnTo>
                  <a:lnTo>
                    <a:pt x="1037" y="116"/>
                  </a:lnTo>
                  <a:lnTo>
                    <a:pt x="1041" y="116"/>
                  </a:lnTo>
                  <a:lnTo>
                    <a:pt x="1044" y="116"/>
                  </a:lnTo>
                  <a:lnTo>
                    <a:pt x="1048" y="119"/>
                  </a:lnTo>
                  <a:lnTo>
                    <a:pt x="1052" y="119"/>
                  </a:lnTo>
                  <a:lnTo>
                    <a:pt x="1055" y="119"/>
                  </a:lnTo>
                  <a:lnTo>
                    <a:pt x="1059" y="119"/>
                  </a:lnTo>
                  <a:lnTo>
                    <a:pt x="1063" y="119"/>
                  </a:lnTo>
                  <a:lnTo>
                    <a:pt x="1067" y="119"/>
                  </a:lnTo>
                  <a:lnTo>
                    <a:pt x="1070" y="119"/>
                  </a:lnTo>
                  <a:lnTo>
                    <a:pt x="1074" y="119"/>
                  </a:lnTo>
                  <a:lnTo>
                    <a:pt x="1078" y="119"/>
                  </a:lnTo>
                  <a:lnTo>
                    <a:pt x="1081" y="119"/>
                  </a:lnTo>
                  <a:lnTo>
                    <a:pt x="1085" y="119"/>
                  </a:lnTo>
                  <a:lnTo>
                    <a:pt x="1089" y="119"/>
                  </a:lnTo>
                  <a:lnTo>
                    <a:pt x="1093" y="119"/>
                  </a:lnTo>
                  <a:lnTo>
                    <a:pt x="1096" y="119"/>
                  </a:lnTo>
                  <a:lnTo>
                    <a:pt x="1100" y="119"/>
                  </a:lnTo>
                  <a:lnTo>
                    <a:pt x="1104" y="119"/>
                  </a:lnTo>
                  <a:lnTo>
                    <a:pt x="1107" y="119"/>
                  </a:lnTo>
                  <a:lnTo>
                    <a:pt x="1111" y="119"/>
                  </a:lnTo>
                  <a:lnTo>
                    <a:pt x="1115" y="119"/>
                  </a:lnTo>
                  <a:lnTo>
                    <a:pt x="1119" y="119"/>
                  </a:lnTo>
                  <a:lnTo>
                    <a:pt x="1122" y="119"/>
                  </a:lnTo>
                  <a:lnTo>
                    <a:pt x="1126" y="123"/>
                  </a:lnTo>
                  <a:lnTo>
                    <a:pt x="1130" y="123"/>
                  </a:lnTo>
                  <a:lnTo>
                    <a:pt x="1133" y="123"/>
                  </a:lnTo>
                  <a:lnTo>
                    <a:pt x="1137" y="123"/>
                  </a:lnTo>
                  <a:lnTo>
                    <a:pt x="1141" y="123"/>
                  </a:lnTo>
                  <a:lnTo>
                    <a:pt x="1145" y="123"/>
                  </a:lnTo>
                  <a:lnTo>
                    <a:pt x="1148" y="123"/>
                  </a:lnTo>
                  <a:lnTo>
                    <a:pt x="1152" y="123"/>
                  </a:lnTo>
                  <a:lnTo>
                    <a:pt x="1156" y="123"/>
                  </a:lnTo>
                  <a:lnTo>
                    <a:pt x="1159" y="123"/>
                  </a:lnTo>
                  <a:lnTo>
                    <a:pt x="1163" y="123"/>
                  </a:lnTo>
                  <a:lnTo>
                    <a:pt x="1167" y="123"/>
                  </a:lnTo>
                  <a:lnTo>
                    <a:pt x="1171" y="123"/>
                  </a:lnTo>
                  <a:lnTo>
                    <a:pt x="1174" y="123"/>
                  </a:lnTo>
                  <a:lnTo>
                    <a:pt x="1178" y="123"/>
                  </a:lnTo>
                  <a:lnTo>
                    <a:pt x="1182" y="123"/>
                  </a:lnTo>
                  <a:lnTo>
                    <a:pt x="1185" y="123"/>
                  </a:lnTo>
                  <a:lnTo>
                    <a:pt x="1189" y="123"/>
                  </a:lnTo>
                  <a:lnTo>
                    <a:pt x="1193" y="123"/>
                  </a:lnTo>
                  <a:lnTo>
                    <a:pt x="1197" y="123"/>
                  </a:lnTo>
                  <a:lnTo>
                    <a:pt x="1200" y="123"/>
                  </a:lnTo>
                  <a:lnTo>
                    <a:pt x="1204" y="123"/>
                  </a:lnTo>
                  <a:lnTo>
                    <a:pt x="1208" y="123"/>
                  </a:lnTo>
                  <a:lnTo>
                    <a:pt x="1211" y="123"/>
                  </a:lnTo>
                  <a:lnTo>
                    <a:pt x="1215" y="123"/>
                  </a:lnTo>
                  <a:lnTo>
                    <a:pt x="1219" y="123"/>
                  </a:lnTo>
                  <a:lnTo>
                    <a:pt x="1223" y="123"/>
                  </a:lnTo>
                  <a:lnTo>
                    <a:pt x="1226" y="123"/>
                  </a:lnTo>
                  <a:lnTo>
                    <a:pt x="1230" y="123"/>
                  </a:lnTo>
                  <a:lnTo>
                    <a:pt x="1234" y="123"/>
                  </a:lnTo>
                  <a:lnTo>
                    <a:pt x="1237" y="123"/>
                  </a:lnTo>
                  <a:lnTo>
                    <a:pt x="1241" y="123"/>
                  </a:lnTo>
                  <a:lnTo>
                    <a:pt x="1245" y="123"/>
                  </a:lnTo>
                  <a:lnTo>
                    <a:pt x="1249" y="123"/>
                  </a:lnTo>
                  <a:lnTo>
                    <a:pt x="1252" y="123"/>
                  </a:lnTo>
                  <a:lnTo>
                    <a:pt x="1256" y="123"/>
                  </a:lnTo>
                  <a:lnTo>
                    <a:pt x="1260" y="123"/>
                  </a:lnTo>
                  <a:lnTo>
                    <a:pt x="1263" y="123"/>
                  </a:lnTo>
                  <a:lnTo>
                    <a:pt x="1267" y="123"/>
                  </a:lnTo>
                  <a:lnTo>
                    <a:pt x="1271" y="123"/>
                  </a:lnTo>
                  <a:lnTo>
                    <a:pt x="1275" y="123"/>
                  </a:lnTo>
                  <a:lnTo>
                    <a:pt x="1278" y="123"/>
                  </a:lnTo>
                  <a:lnTo>
                    <a:pt x="1282" y="123"/>
                  </a:lnTo>
                  <a:lnTo>
                    <a:pt x="1286" y="123"/>
                  </a:lnTo>
                  <a:lnTo>
                    <a:pt x="1289" y="123"/>
                  </a:lnTo>
                  <a:lnTo>
                    <a:pt x="1293" y="123"/>
                  </a:lnTo>
                  <a:lnTo>
                    <a:pt x="1297" y="123"/>
                  </a:lnTo>
                  <a:lnTo>
                    <a:pt x="1301" y="123"/>
                  </a:lnTo>
                  <a:lnTo>
                    <a:pt x="1304" y="123"/>
                  </a:lnTo>
                  <a:lnTo>
                    <a:pt x="1308" y="123"/>
                  </a:lnTo>
                  <a:lnTo>
                    <a:pt x="1312" y="123"/>
                  </a:lnTo>
                  <a:lnTo>
                    <a:pt x="1315" y="123"/>
                  </a:lnTo>
                  <a:lnTo>
                    <a:pt x="1319" y="123"/>
                  </a:lnTo>
                  <a:lnTo>
                    <a:pt x="1323" y="123"/>
                  </a:lnTo>
                  <a:lnTo>
                    <a:pt x="1327" y="123"/>
                  </a:lnTo>
                  <a:lnTo>
                    <a:pt x="1330" y="123"/>
                  </a:lnTo>
                  <a:lnTo>
                    <a:pt x="1334" y="123"/>
                  </a:lnTo>
                  <a:lnTo>
                    <a:pt x="1338" y="123"/>
                  </a:lnTo>
                  <a:lnTo>
                    <a:pt x="1341" y="123"/>
                  </a:lnTo>
                  <a:lnTo>
                    <a:pt x="1345" y="123"/>
                  </a:lnTo>
                  <a:lnTo>
                    <a:pt x="1349" y="123"/>
                  </a:lnTo>
                  <a:lnTo>
                    <a:pt x="1353" y="119"/>
                  </a:lnTo>
                  <a:lnTo>
                    <a:pt x="1356" y="119"/>
                  </a:lnTo>
                  <a:lnTo>
                    <a:pt x="1360" y="119"/>
                  </a:lnTo>
                  <a:lnTo>
                    <a:pt x="1364" y="119"/>
                  </a:lnTo>
                  <a:lnTo>
                    <a:pt x="1367" y="119"/>
                  </a:lnTo>
                  <a:lnTo>
                    <a:pt x="1371" y="119"/>
                  </a:lnTo>
                  <a:lnTo>
                    <a:pt x="1375" y="119"/>
                  </a:lnTo>
                  <a:lnTo>
                    <a:pt x="1379" y="119"/>
                  </a:lnTo>
                  <a:lnTo>
                    <a:pt x="1382" y="119"/>
                  </a:lnTo>
                  <a:lnTo>
                    <a:pt x="1386" y="119"/>
                  </a:lnTo>
                  <a:lnTo>
                    <a:pt x="1390" y="119"/>
                  </a:lnTo>
                  <a:lnTo>
                    <a:pt x="1393" y="119"/>
                  </a:lnTo>
                  <a:lnTo>
                    <a:pt x="1397" y="119"/>
                  </a:lnTo>
                  <a:lnTo>
                    <a:pt x="1401" y="119"/>
                  </a:lnTo>
                  <a:lnTo>
                    <a:pt x="1405" y="119"/>
                  </a:lnTo>
                  <a:lnTo>
                    <a:pt x="1408" y="119"/>
                  </a:lnTo>
                  <a:lnTo>
                    <a:pt x="1412" y="119"/>
                  </a:lnTo>
                  <a:lnTo>
                    <a:pt x="1416" y="119"/>
                  </a:lnTo>
                  <a:lnTo>
                    <a:pt x="1419" y="119"/>
                  </a:lnTo>
                  <a:lnTo>
                    <a:pt x="1423" y="119"/>
                  </a:lnTo>
                  <a:lnTo>
                    <a:pt x="1427" y="123"/>
                  </a:lnTo>
                  <a:lnTo>
                    <a:pt x="1431" y="123"/>
                  </a:lnTo>
                  <a:lnTo>
                    <a:pt x="1434" y="123"/>
                  </a:lnTo>
                  <a:lnTo>
                    <a:pt x="1438" y="123"/>
                  </a:lnTo>
                  <a:lnTo>
                    <a:pt x="1442" y="123"/>
                  </a:lnTo>
                  <a:lnTo>
                    <a:pt x="1445" y="123"/>
                  </a:lnTo>
                  <a:lnTo>
                    <a:pt x="1449" y="123"/>
                  </a:lnTo>
                  <a:lnTo>
                    <a:pt x="1453" y="123"/>
                  </a:lnTo>
                  <a:lnTo>
                    <a:pt x="1457" y="123"/>
                  </a:lnTo>
                  <a:lnTo>
                    <a:pt x="1460" y="123"/>
                  </a:lnTo>
                  <a:lnTo>
                    <a:pt x="1464" y="123"/>
                  </a:lnTo>
                  <a:lnTo>
                    <a:pt x="1468" y="123"/>
                  </a:lnTo>
                  <a:lnTo>
                    <a:pt x="1472" y="123"/>
                  </a:lnTo>
                  <a:lnTo>
                    <a:pt x="1475" y="123"/>
                  </a:lnTo>
                  <a:lnTo>
                    <a:pt x="1479" y="123"/>
                  </a:lnTo>
                  <a:lnTo>
                    <a:pt x="1483" y="123"/>
                  </a:lnTo>
                  <a:lnTo>
                    <a:pt x="1486" y="123"/>
                  </a:lnTo>
                  <a:lnTo>
                    <a:pt x="1490" y="123"/>
                  </a:lnTo>
                  <a:lnTo>
                    <a:pt x="1494" y="123"/>
                  </a:lnTo>
                  <a:lnTo>
                    <a:pt x="1498" y="123"/>
                  </a:lnTo>
                  <a:lnTo>
                    <a:pt x="1501" y="123"/>
                  </a:lnTo>
                  <a:lnTo>
                    <a:pt x="1505" y="123"/>
                  </a:lnTo>
                  <a:lnTo>
                    <a:pt x="1509" y="123"/>
                  </a:lnTo>
                  <a:lnTo>
                    <a:pt x="1512" y="123"/>
                  </a:lnTo>
                  <a:lnTo>
                    <a:pt x="1516" y="123"/>
                  </a:lnTo>
                  <a:lnTo>
                    <a:pt x="1520" y="123"/>
                  </a:lnTo>
                  <a:lnTo>
                    <a:pt x="1524" y="123"/>
                  </a:lnTo>
                  <a:lnTo>
                    <a:pt x="1527" y="123"/>
                  </a:lnTo>
                  <a:lnTo>
                    <a:pt x="1531" y="123"/>
                  </a:lnTo>
                  <a:lnTo>
                    <a:pt x="1535" y="123"/>
                  </a:lnTo>
                  <a:lnTo>
                    <a:pt x="1538" y="123"/>
                  </a:lnTo>
                  <a:lnTo>
                    <a:pt x="1542" y="123"/>
                  </a:lnTo>
                  <a:lnTo>
                    <a:pt x="1546" y="123"/>
                  </a:lnTo>
                  <a:lnTo>
                    <a:pt x="1550" y="123"/>
                  </a:lnTo>
                  <a:lnTo>
                    <a:pt x="1553" y="123"/>
                  </a:lnTo>
                  <a:lnTo>
                    <a:pt x="1557" y="123"/>
                  </a:lnTo>
                  <a:lnTo>
                    <a:pt x="1561" y="123"/>
                  </a:lnTo>
                  <a:lnTo>
                    <a:pt x="1564" y="123"/>
                  </a:lnTo>
                  <a:lnTo>
                    <a:pt x="1568" y="123"/>
                  </a:lnTo>
                  <a:lnTo>
                    <a:pt x="1572" y="123"/>
                  </a:lnTo>
                  <a:lnTo>
                    <a:pt x="1576" y="123"/>
                  </a:lnTo>
                  <a:lnTo>
                    <a:pt x="1579" y="123"/>
                  </a:lnTo>
                  <a:lnTo>
                    <a:pt x="1583" y="123"/>
                  </a:lnTo>
                  <a:lnTo>
                    <a:pt x="1587" y="123"/>
                  </a:lnTo>
                  <a:lnTo>
                    <a:pt x="1590" y="123"/>
                  </a:lnTo>
                  <a:lnTo>
                    <a:pt x="1594" y="123"/>
                  </a:lnTo>
                  <a:lnTo>
                    <a:pt x="1598" y="123"/>
                  </a:lnTo>
                  <a:lnTo>
                    <a:pt x="1602" y="123"/>
                  </a:lnTo>
                  <a:lnTo>
                    <a:pt x="1605" y="123"/>
                  </a:lnTo>
                  <a:lnTo>
                    <a:pt x="1609" y="123"/>
                  </a:lnTo>
                  <a:lnTo>
                    <a:pt x="1613" y="123"/>
                  </a:lnTo>
                  <a:lnTo>
                    <a:pt x="1616" y="123"/>
                  </a:lnTo>
                  <a:lnTo>
                    <a:pt x="1620" y="123"/>
                  </a:lnTo>
                  <a:lnTo>
                    <a:pt x="1624" y="123"/>
                  </a:lnTo>
                  <a:lnTo>
                    <a:pt x="1628" y="123"/>
                  </a:lnTo>
                  <a:lnTo>
                    <a:pt x="1631" y="123"/>
                  </a:lnTo>
                  <a:lnTo>
                    <a:pt x="1635" y="123"/>
                  </a:lnTo>
                  <a:lnTo>
                    <a:pt x="1639" y="123"/>
                  </a:lnTo>
                  <a:lnTo>
                    <a:pt x="1642" y="123"/>
                  </a:lnTo>
                  <a:lnTo>
                    <a:pt x="1646" y="123"/>
                  </a:lnTo>
                  <a:lnTo>
                    <a:pt x="1650" y="123"/>
                  </a:lnTo>
                  <a:lnTo>
                    <a:pt x="1654" y="123"/>
                  </a:lnTo>
                  <a:lnTo>
                    <a:pt x="1657" y="123"/>
                  </a:lnTo>
                  <a:lnTo>
                    <a:pt x="1661" y="123"/>
                  </a:lnTo>
                  <a:lnTo>
                    <a:pt x="1665" y="123"/>
                  </a:lnTo>
                  <a:lnTo>
                    <a:pt x="1668" y="123"/>
                  </a:lnTo>
                  <a:lnTo>
                    <a:pt x="1672" y="123"/>
                  </a:lnTo>
                  <a:lnTo>
                    <a:pt x="1676" y="123"/>
                  </a:lnTo>
                  <a:lnTo>
                    <a:pt x="1680" y="123"/>
                  </a:lnTo>
                  <a:lnTo>
                    <a:pt x="1683" y="123"/>
                  </a:lnTo>
                  <a:lnTo>
                    <a:pt x="1687" y="123"/>
                  </a:lnTo>
                  <a:lnTo>
                    <a:pt x="1691" y="123"/>
                  </a:lnTo>
                  <a:lnTo>
                    <a:pt x="1694" y="123"/>
                  </a:lnTo>
                  <a:lnTo>
                    <a:pt x="1698" y="123"/>
                  </a:lnTo>
                  <a:lnTo>
                    <a:pt x="1702" y="123"/>
                  </a:lnTo>
                  <a:lnTo>
                    <a:pt x="1706" y="123"/>
                  </a:lnTo>
                  <a:lnTo>
                    <a:pt x="1709" y="123"/>
                  </a:lnTo>
                  <a:lnTo>
                    <a:pt x="1713" y="123"/>
                  </a:lnTo>
                  <a:lnTo>
                    <a:pt x="1717" y="123"/>
                  </a:lnTo>
                  <a:lnTo>
                    <a:pt x="1720" y="123"/>
                  </a:lnTo>
                  <a:lnTo>
                    <a:pt x="1724" y="123"/>
                  </a:lnTo>
                  <a:lnTo>
                    <a:pt x="1728" y="123"/>
                  </a:lnTo>
                  <a:lnTo>
                    <a:pt x="1732" y="123"/>
                  </a:lnTo>
                  <a:lnTo>
                    <a:pt x="1735" y="123"/>
                  </a:lnTo>
                  <a:lnTo>
                    <a:pt x="1739" y="123"/>
                  </a:lnTo>
                  <a:lnTo>
                    <a:pt x="1743" y="123"/>
                  </a:lnTo>
                  <a:lnTo>
                    <a:pt x="1746" y="123"/>
                  </a:lnTo>
                  <a:lnTo>
                    <a:pt x="1750" y="123"/>
                  </a:lnTo>
                  <a:lnTo>
                    <a:pt x="1754" y="123"/>
                  </a:lnTo>
                  <a:lnTo>
                    <a:pt x="1758" y="123"/>
                  </a:lnTo>
                  <a:lnTo>
                    <a:pt x="1761" y="123"/>
                  </a:lnTo>
                  <a:lnTo>
                    <a:pt x="1765" y="123"/>
                  </a:lnTo>
                  <a:lnTo>
                    <a:pt x="1769" y="123"/>
                  </a:lnTo>
                  <a:lnTo>
                    <a:pt x="1772" y="123"/>
                  </a:lnTo>
                  <a:lnTo>
                    <a:pt x="1776" y="123"/>
                  </a:lnTo>
                  <a:lnTo>
                    <a:pt x="1780" y="123"/>
                  </a:lnTo>
                  <a:lnTo>
                    <a:pt x="1784" y="123"/>
                  </a:lnTo>
                  <a:lnTo>
                    <a:pt x="1787" y="123"/>
                  </a:lnTo>
                  <a:lnTo>
                    <a:pt x="1791" y="123"/>
                  </a:lnTo>
                  <a:lnTo>
                    <a:pt x="1795" y="123"/>
                  </a:lnTo>
                  <a:lnTo>
                    <a:pt x="1798" y="123"/>
                  </a:lnTo>
                  <a:lnTo>
                    <a:pt x="1802" y="123"/>
                  </a:lnTo>
                  <a:lnTo>
                    <a:pt x="1806" y="123"/>
                  </a:lnTo>
                  <a:lnTo>
                    <a:pt x="1810" y="123"/>
                  </a:lnTo>
                  <a:lnTo>
                    <a:pt x="1813" y="123"/>
                  </a:lnTo>
                  <a:lnTo>
                    <a:pt x="1817" y="123"/>
                  </a:lnTo>
                  <a:lnTo>
                    <a:pt x="1821" y="123"/>
                  </a:lnTo>
                  <a:lnTo>
                    <a:pt x="1824" y="123"/>
                  </a:lnTo>
                  <a:lnTo>
                    <a:pt x="1828" y="123"/>
                  </a:lnTo>
                  <a:lnTo>
                    <a:pt x="1832" y="123"/>
                  </a:lnTo>
                  <a:lnTo>
                    <a:pt x="1836" y="123"/>
                  </a:lnTo>
                  <a:lnTo>
                    <a:pt x="1839" y="123"/>
                  </a:lnTo>
                  <a:lnTo>
                    <a:pt x="1843" y="1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0" name="Rectangle 142"/>
            <p:cNvSpPr>
              <a:spLocks noChangeArrowheads="1"/>
            </p:cNvSpPr>
            <p:nvPr/>
          </p:nvSpPr>
          <p:spPr bwMode="auto">
            <a:xfrm>
              <a:off x="3795" y="2152"/>
              <a:ext cx="1152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20.0491)</a:t>
              </a:r>
              <a:endParaRPr lang="en-US"/>
            </a:p>
          </p:txBody>
        </p:sp>
        <p:sp>
          <p:nvSpPr>
            <p:cNvPr id="43151" name="Rectangle 143"/>
            <p:cNvSpPr>
              <a:spLocks noChangeArrowheads="1"/>
            </p:cNvSpPr>
            <p:nvPr/>
          </p:nvSpPr>
          <p:spPr bwMode="auto">
            <a:xfrm>
              <a:off x="4270" y="2929"/>
              <a:ext cx="11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152" name="Rectangle 144"/>
            <p:cNvSpPr>
              <a:spLocks noChangeArrowheads="1"/>
            </p:cNvSpPr>
            <p:nvPr/>
          </p:nvSpPr>
          <p:spPr bwMode="auto">
            <a:xfrm rot="16200000">
              <a:off x="2839" y="2502"/>
              <a:ext cx="42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3153" name="Rectangle 145"/>
            <p:cNvSpPr>
              <a:spLocks noChangeArrowheads="1"/>
            </p:cNvSpPr>
            <p:nvPr/>
          </p:nvSpPr>
          <p:spPr bwMode="auto">
            <a:xfrm>
              <a:off x="3174" y="3082"/>
              <a:ext cx="2300" cy="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4" name="Rectangle 146"/>
            <p:cNvSpPr>
              <a:spLocks noChangeArrowheads="1"/>
            </p:cNvSpPr>
            <p:nvPr/>
          </p:nvSpPr>
          <p:spPr bwMode="auto">
            <a:xfrm>
              <a:off x="3174" y="3082"/>
              <a:ext cx="2300" cy="60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5" name="Line 147"/>
            <p:cNvSpPr>
              <a:spLocks noChangeShapeType="1"/>
            </p:cNvSpPr>
            <p:nvPr/>
          </p:nvSpPr>
          <p:spPr bwMode="auto">
            <a:xfrm>
              <a:off x="3174" y="3082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6" name="Freeform 148"/>
            <p:cNvSpPr>
              <a:spLocks/>
            </p:cNvSpPr>
            <p:nvPr/>
          </p:nvSpPr>
          <p:spPr bwMode="auto">
            <a:xfrm>
              <a:off x="3174" y="3082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7" name="Line 149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8" name="Line 150"/>
            <p:cNvSpPr>
              <a:spLocks noChangeShapeType="1"/>
            </p:cNvSpPr>
            <p:nvPr/>
          </p:nvSpPr>
          <p:spPr bwMode="auto">
            <a:xfrm>
              <a:off x="3174" y="3691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59" name="Line 151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0" name="Line 152"/>
            <p:cNvSpPr>
              <a:spLocks noChangeShapeType="1"/>
            </p:cNvSpPr>
            <p:nvPr/>
          </p:nvSpPr>
          <p:spPr bwMode="auto">
            <a:xfrm flipV="1">
              <a:off x="3174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1" name="Line 153"/>
            <p:cNvSpPr>
              <a:spLocks noChangeShapeType="1"/>
            </p:cNvSpPr>
            <p:nvPr/>
          </p:nvSpPr>
          <p:spPr bwMode="auto">
            <a:xfrm>
              <a:off x="3174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2" name="Rectangle 154"/>
            <p:cNvSpPr>
              <a:spLocks noChangeArrowheads="1"/>
            </p:cNvSpPr>
            <p:nvPr/>
          </p:nvSpPr>
          <p:spPr bwMode="auto">
            <a:xfrm>
              <a:off x="3163" y="3706"/>
              <a:ext cx="3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163" name="Line 155"/>
            <p:cNvSpPr>
              <a:spLocks noChangeShapeType="1"/>
            </p:cNvSpPr>
            <p:nvPr/>
          </p:nvSpPr>
          <p:spPr bwMode="auto">
            <a:xfrm flipV="1">
              <a:off x="3635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4" name="Line 156"/>
            <p:cNvSpPr>
              <a:spLocks noChangeShapeType="1"/>
            </p:cNvSpPr>
            <p:nvPr/>
          </p:nvSpPr>
          <p:spPr bwMode="auto">
            <a:xfrm>
              <a:off x="3635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5" name="Rectangle 157"/>
            <p:cNvSpPr>
              <a:spLocks noChangeArrowheads="1"/>
            </p:cNvSpPr>
            <p:nvPr/>
          </p:nvSpPr>
          <p:spPr bwMode="auto">
            <a:xfrm>
              <a:off x="3609" y="3706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166" name="Line 158"/>
            <p:cNvSpPr>
              <a:spLocks noChangeShapeType="1"/>
            </p:cNvSpPr>
            <p:nvPr/>
          </p:nvSpPr>
          <p:spPr bwMode="auto">
            <a:xfrm flipV="1">
              <a:off x="4096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7" name="Line 159"/>
            <p:cNvSpPr>
              <a:spLocks noChangeShapeType="1"/>
            </p:cNvSpPr>
            <p:nvPr/>
          </p:nvSpPr>
          <p:spPr bwMode="auto">
            <a:xfrm>
              <a:off x="4096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68" name="Rectangle 160"/>
            <p:cNvSpPr>
              <a:spLocks noChangeArrowheads="1"/>
            </p:cNvSpPr>
            <p:nvPr/>
          </p:nvSpPr>
          <p:spPr bwMode="auto">
            <a:xfrm>
              <a:off x="4059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169" name="Line 161"/>
            <p:cNvSpPr>
              <a:spLocks noChangeShapeType="1"/>
            </p:cNvSpPr>
            <p:nvPr/>
          </p:nvSpPr>
          <p:spPr bwMode="auto">
            <a:xfrm flipV="1">
              <a:off x="4553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0" name="Line 162"/>
            <p:cNvSpPr>
              <a:spLocks noChangeShapeType="1"/>
            </p:cNvSpPr>
            <p:nvPr/>
          </p:nvSpPr>
          <p:spPr bwMode="auto">
            <a:xfrm>
              <a:off x="4553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1" name="Rectangle 163"/>
            <p:cNvSpPr>
              <a:spLocks noChangeArrowheads="1"/>
            </p:cNvSpPr>
            <p:nvPr/>
          </p:nvSpPr>
          <p:spPr bwMode="auto">
            <a:xfrm>
              <a:off x="4516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172" name="Line 164"/>
            <p:cNvSpPr>
              <a:spLocks noChangeShapeType="1"/>
            </p:cNvSpPr>
            <p:nvPr/>
          </p:nvSpPr>
          <p:spPr bwMode="auto">
            <a:xfrm flipV="1">
              <a:off x="5013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3" name="Line 165"/>
            <p:cNvSpPr>
              <a:spLocks noChangeShapeType="1"/>
            </p:cNvSpPr>
            <p:nvPr/>
          </p:nvSpPr>
          <p:spPr bwMode="auto">
            <a:xfrm>
              <a:off x="5013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4" name="Rectangle 166"/>
            <p:cNvSpPr>
              <a:spLocks noChangeArrowheads="1"/>
            </p:cNvSpPr>
            <p:nvPr/>
          </p:nvSpPr>
          <p:spPr bwMode="auto">
            <a:xfrm>
              <a:off x="4976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175" name="Line 167"/>
            <p:cNvSpPr>
              <a:spLocks noChangeShapeType="1"/>
            </p:cNvSpPr>
            <p:nvPr/>
          </p:nvSpPr>
          <p:spPr bwMode="auto">
            <a:xfrm flipV="1">
              <a:off x="5474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6" name="Line 168"/>
            <p:cNvSpPr>
              <a:spLocks noChangeShapeType="1"/>
            </p:cNvSpPr>
            <p:nvPr/>
          </p:nvSpPr>
          <p:spPr bwMode="auto">
            <a:xfrm>
              <a:off x="5474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7" name="Rectangle 169"/>
            <p:cNvSpPr>
              <a:spLocks noChangeArrowheads="1"/>
            </p:cNvSpPr>
            <p:nvPr/>
          </p:nvSpPr>
          <p:spPr bwMode="auto">
            <a:xfrm>
              <a:off x="5437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178" name="Line 170"/>
            <p:cNvSpPr>
              <a:spLocks noChangeShapeType="1"/>
            </p:cNvSpPr>
            <p:nvPr/>
          </p:nvSpPr>
          <p:spPr bwMode="auto">
            <a:xfrm>
              <a:off x="3174" y="369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79" name="Line 171"/>
            <p:cNvSpPr>
              <a:spLocks noChangeShapeType="1"/>
            </p:cNvSpPr>
            <p:nvPr/>
          </p:nvSpPr>
          <p:spPr bwMode="auto">
            <a:xfrm flipH="1">
              <a:off x="5452" y="369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0" name="Rectangle 172"/>
            <p:cNvSpPr>
              <a:spLocks noChangeArrowheads="1"/>
            </p:cNvSpPr>
            <p:nvPr/>
          </p:nvSpPr>
          <p:spPr bwMode="auto">
            <a:xfrm>
              <a:off x="3133" y="3660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181" name="Line 173"/>
            <p:cNvSpPr>
              <a:spLocks noChangeShapeType="1"/>
            </p:cNvSpPr>
            <p:nvPr/>
          </p:nvSpPr>
          <p:spPr bwMode="auto">
            <a:xfrm>
              <a:off x="3174" y="348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2" name="Line 174"/>
            <p:cNvSpPr>
              <a:spLocks noChangeShapeType="1"/>
            </p:cNvSpPr>
            <p:nvPr/>
          </p:nvSpPr>
          <p:spPr bwMode="auto">
            <a:xfrm flipH="1">
              <a:off x="5452" y="348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3" name="Rectangle 175"/>
            <p:cNvSpPr>
              <a:spLocks noChangeArrowheads="1"/>
            </p:cNvSpPr>
            <p:nvPr/>
          </p:nvSpPr>
          <p:spPr bwMode="auto">
            <a:xfrm>
              <a:off x="3107" y="3460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3184" name="Line 176"/>
            <p:cNvSpPr>
              <a:spLocks noChangeShapeType="1"/>
            </p:cNvSpPr>
            <p:nvPr/>
          </p:nvSpPr>
          <p:spPr bwMode="auto">
            <a:xfrm>
              <a:off x="3174" y="328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5" name="Line 177"/>
            <p:cNvSpPr>
              <a:spLocks noChangeShapeType="1"/>
            </p:cNvSpPr>
            <p:nvPr/>
          </p:nvSpPr>
          <p:spPr bwMode="auto">
            <a:xfrm flipH="1">
              <a:off x="5452" y="328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6" name="Rectangle 178"/>
            <p:cNvSpPr>
              <a:spLocks noChangeArrowheads="1"/>
            </p:cNvSpPr>
            <p:nvPr/>
          </p:nvSpPr>
          <p:spPr bwMode="auto">
            <a:xfrm>
              <a:off x="3107" y="3253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3187" name="Line 179"/>
            <p:cNvSpPr>
              <a:spLocks noChangeShapeType="1"/>
            </p:cNvSpPr>
            <p:nvPr/>
          </p:nvSpPr>
          <p:spPr bwMode="auto">
            <a:xfrm>
              <a:off x="3174" y="30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8" name="Line 180"/>
            <p:cNvSpPr>
              <a:spLocks noChangeShapeType="1"/>
            </p:cNvSpPr>
            <p:nvPr/>
          </p:nvSpPr>
          <p:spPr bwMode="auto">
            <a:xfrm flipH="1">
              <a:off x="5452" y="308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89" name="Rectangle 181"/>
            <p:cNvSpPr>
              <a:spLocks noChangeArrowheads="1"/>
            </p:cNvSpPr>
            <p:nvPr/>
          </p:nvSpPr>
          <p:spPr bwMode="auto">
            <a:xfrm>
              <a:off x="3107" y="3051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43190" name="Line 182"/>
            <p:cNvSpPr>
              <a:spLocks noChangeShapeType="1"/>
            </p:cNvSpPr>
            <p:nvPr/>
          </p:nvSpPr>
          <p:spPr bwMode="auto">
            <a:xfrm>
              <a:off x="3174" y="3082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1" name="Freeform 183"/>
            <p:cNvSpPr>
              <a:spLocks/>
            </p:cNvSpPr>
            <p:nvPr/>
          </p:nvSpPr>
          <p:spPr bwMode="auto">
            <a:xfrm>
              <a:off x="3174" y="3082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2" name="Line 184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3" name="Freeform 185"/>
            <p:cNvSpPr>
              <a:spLocks/>
            </p:cNvSpPr>
            <p:nvPr/>
          </p:nvSpPr>
          <p:spPr bwMode="auto">
            <a:xfrm>
              <a:off x="3174" y="3183"/>
              <a:ext cx="1843" cy="508"/>
            </a:xfrm>
            <a:custGeom>
              <a:avLst/>
              <a:gdLst>
                <a:gd name="T0" fmla="*/ 26 w 1843"/>
                <a:gd name="T1" fmla="*/ 508 h 508"/>
                <a:gd name="T2" fmla="*/ 56 w 1843"/>
                <a:gd name="T3" fmla="*/ 508 h 508"/>
                <a:gd name="T4" fmla="*/ 86 w 1843"/>
                <a:gd name="T5" fmla="*/ 508 h 508"/>
                <a:gd name="T6" fmla="*/ 116 w 1843"/>
                <a:gd name="T7" fmla="*/ 508 h 508"/>
                <a:gd name="T8" fmla="*/ 142 w 1843"/>
                <a:gd name="T9" fmla="*/ 64 h 508"/>
                <a:gd name="T10" fmla="*/ 171 w 1843"/>
                <a:gd name="T11" fmla="*/ 64 h 508"/>
                <a:gd name="T12" fmla="*/ 201 w 1843"/>
                <a:gd name="T13" fmla="*/ 0 h 508"/>
                <a:gd name="T14" fmla="*/ 231 w 1843"/>
                <a:gd name="T15" fmla="*/ 93 h 508"/>
                <a:gd name="T16" fmla="*/ 260 w 1843"/>
                <a:gd name="T17" fmla="*/ 93 h 508"/>
                <a:gd name="T18" fmla="*/ 286 w 1843"/>
                <a:gd name="T19" fmla="*/ 239 h 508"/>
                <a:gd name="T20" fmla="*/ 316 w 1843"/>
                <a:gd name="T21" fmla="*/ 239 h 508"/>
                <a:gd name="T22" fmla="*/ 346 w 1843"/>
                <a:gd name="T23" fmla="*/ 340 h 508"/>
                <a:gd name="T24" fmla="*/ 372 w 1843"/>
                <a:gd name="T25" fmla="*/ 355 h 508"/>
                <a:gd name="T26" fmla="*/ 402 w 1843"/>
                <a:gd name="T27" fmla="*/ 355 h 508"/>
                <a:gd name="T28" fmla="*/ 428 w 1843"/>
                <a:gd name="T29" fmla="*/ 306 h 508"/>
                <a:gd name="T30" fmla="*/ 457 w 1843"/>
                <a:gd name="T31" fmla="*/ 306 h 508"/>
                <a:gd name="T32" fmla="*/ 487 w 1843"/>
                <a:gd name="T33" fmla="*/ 243 h 508"/>
                <a:gd name="T34" fmla="*/ 513 w 1843"/>
                <a:gd name="T35" fmla="*/ 206 h 508"/>
                <a:gd name="T36" fmla="*/ 543 w 1843"/>
                <a:gd name="T37" fmla="*/ 206 h 508"/>
                <a:gd name="T38" fmla="*/ 572 w 1843"/>
                <a:gd name="T39" fmla="*/ 206 h 508"/>
                <a:gd name="T40" fmla="*/ 602 w 1843"/>
                <a:gd name="T41" fmla="*/ 228 h 508"/>
                <a:gd name="T42" fmla="*/ 632 w 1843"/>
                <a:gd name="T43" fmla="*/ 228 h 508"/>
                <a:gd name="T44" fmla="*/ 658 w 1843"/>
                <a:gd name="T45" fmla="*/ 254 h 508"/>
                <a:gd name="T46" fmla="*/ 688 w 1843"/>
                <a:gd name="T47" fmla="*/ 254 h 508"/>
                <a:gd name="T48" fmla="*/ 717 w 1843"/>
                <a:gd name="T49" fmla="*/ 269 h 508"/>
                <a:gd name="T50" fmla="*/ 747 w 1843"/>
                <a:gd name="T51" fmla="*/ 265 h 508"/>
                <a:gd name="T52" fmla="*/ 777 w 1843"/>
                <a:gd name="T53" fmla="*/ 265 h 508"/>
                <a:gd name="T54" fmla="*/ 803 w 1843"/>
                <a:gd name="T55" fmla="*/ 254 h 508"/>
                <a:gd name="T56" fmla="*/ 833 w 1843"/>
                <a:gd name="T57" fmla="*/ 243 h 508"/>
                <a:gd name="T58" fmla="*/ 862 w 1843"/>
                <a:gd name="T59" fmla="*/ 243 h 508"/>
                <a:gd name="T60" fmla="*/ 892 w 1843"/>
                <a:gd name="T61" fmla="*/ 239 h 508"/>
                <a:gd name="T62" fmla="*/ 922 w 1843"/>
                <a:gd name="T63" fmla="*/ 243 h 508"/>
                <a:gd name="T64" fmla="*/ 951 w 1843"/>
                <a:gd name="T65" fmla="*/ 243 h 508"/>
                <a:gd name="T66" fmla="*/ 981 w 1843"/>
                <a:gd name="T67" fmla="*/ 247 h 508"/>
                <a:gd name="T68" fmla="*/ 1011 w 1843"/>
                <a:gd name="T69" fmla="*/ 250 h 508"/>
                <a:gd name="T70" fmla="*/ 1041 w 1843"/>
                <a:gd name="T71" fmla="*/ 250 h 508"/>
                <a:gd name="T72" fmla="*/ 1070 w 1843"/>
                <a:gd name="T73" fmla="*/ 250 h 508"/>
                <a:gd name="T74" fmla="*/ 1100 w 1843"/>
                <a:gd name="T75" fmla="*/ 250 h 508"/>
                <a:gd name="T76" fmla="*/ 1130 w 1843"/>
                <a:gd name="T77" fmla="*/ 250 h 508"/>
                <a:gd name="T78" fmla="*/ 1159 w 1843"/>
                <a:gd name="T79" fmla="*/ 247 h 508"/>
                <a:gd name="T80" fmla="*/ 1189 w 1843"/>
                <a:gd name="T81" fmla="*/ 247 h 508"/>
                <a:gd name="T82" fmla="*/ 1219 w 1843"/>
                <a:gd name="T83" fmla="*/ 247 h 508"/>
                <a:gd name="T84" fmla="*/ 1249 w 1843"/>
                <a:gd name="T85" fmla="*/ 247 h 508"/>
                <a:gd name="T86" fmla="*/ 1278 w 1843"/>
                <a:gd name="T87" fmla="*/ 247 h 508"/>
                <a:gd name="T88" fmla="*/ 1308 w 1843"/>
                <a:gd name="T89" fmla="*/ 247 h 508"/>
                <a:gd name="T90" fmla="*/ 1338 w 1843"/>
                <a:gd name="T91" fmla="*/ 247 h 508"/>
                <a:gd name="T92" fmla="*/ 1367 w 1843"/>
                <a:gd name="T93" fmla="*/ 247 h 508"/>
                <a:gd name="T94" fmla="*/ 1397 w 1843"/>
                <a:gd name="T95" fmla="*/ 250 h 508"/>
                <a:gd name="T96" fmla="*/ 1427 w 1843"/>
                <a:gd name="T97" fmla="*/ 250 h 508"/>
                <a:gd name="T98" fmla="*/ 1457 w 1843"/>
                <a:gd name="T99" fmla="*/ 250 h 508"/>
                <a:gd name="T100" fmla="*/ 1486 w 1843"/>
                <a:gd name="T101" fmla="*/ 247 h 508"/>
                <a:gd name="T102" fmla="*/ 1516 w 1843"/>
                <a:gd name="T103" fmla="*/ 247 h 508"/>
                <a:gd name="T104" fmla="*/ 1546 w 1843"/>
                <a:gd name="T105" fmla="*/ 247 h 508"/>
                <a:gd name="T106" fmla="*/ 1576 w 1843"/>
                <a:gd name="T107" fmla="*/ 247 h 508"/>
                <a:gd name="T108" fmla="*/ 1605 w 1843"/>
                <a:gd name="T109" fmla="*/ 247 h 508"/>
                <a:gd name="T110" fmla="*/ 1635 w 1843"/>
                <a:gd name="T111" fmla="*/ 247 h 508"/>
                <a:gd name="T112" fmla="*/ 1665 w 1843"/>
                <a:gd name="T113" fmla="*/ 247 h 508"/>
                <a:gd name="T114" fmla="*/ 1694 w 1843"/>
                <a:gd name="T115" fmla="*/ 247 h 508"/>
                <a:gd name="T116" fmla="*/ 1724 w 1843"/>
                <a:gd name="T117" fmla="*/ 247 h 508"/>
                <a:gd name="T118" fmla="*/ 1754 w 1843"/>
                <a:gd name="T119" fmla="*/ 247 h 508"/>
                <a:gd name="T120" fmla="*/ 1784 w 1843"/>
                <a:gd name="T121" fmla="*/ 247 h 508"/>
                <a:gd name="T122" fmla="*/ 1813 w 1843"/>
                <a:gd name="T123" fmla="*/ 247 h 508"/>
                <a:gd name="T124" fmla="*/ 1843 w 1843"/>
                <a:gd name="T125" fmla="*/ 24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3" h="508">
                  <a:moveTo>
                    <a:pt x="0" y="508"/>
                  </a:moveTo>
                  <a:lnTo>
                    <a:pt x="4" y="508"/>
                  </a:lnTo>
                  <a:lnTo>
                    <a:pt x="8" y="508"/>
                  </a:lnTo>
                  <a:lnTo>
                    <a:pt x="12" y="508"/>
                  </a:lnTo>
                  <a:lnTo>
                    <a:pt x="15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34" y="508"/>
                  </a:lnTo>
                  <a:lnTo>
                    <a:pt x="38" y="508"/>
                  </a:lnTo>
                  <a:lnTo>
                    <a:pt x="41" y="508"/>
                  </a:lnTo>
                  <a:lnTo>
                    <a:pt x="45" y="508"/>
                  </a:lnTo>
                  <a:lnTo>
                    <a:pt x="49" y="508"/>
                  </a:lnTo>
                  <a:lnTo>
                    <a:pt x="52" y="508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4" y="508"/>
                  </a:lnTo>
                  <a:lnTo>
                    <a:pt x="67" y="508"/>
                  </a:lnTo>
                  <a:lnTo>
                    <a:pt x="71" y="508"/>
                  </a:lnTo>
                  <a:lnTo>
                    <a:pt x="75" y="508"/>
                  </a:lnTo>
                  <a:lnTo>
                    <a:pt x="78" y="508"/>
                  </a:lnTo>
                  <a:lnTo>
                    <a:pt x="82" y="508"/>
                  </a:lnTo>
                  <a:lnTo>
                    <a:pt x="86" y="508"/>
                  </a:lnTo>
                  <a:lnTo>
                    <a:pt x="90" y="508"/>
                  </a:lnTo>
                  <a:lnTo>
                    <a:pt x="93" y="508"/>
                  </a:lnTo>
                  <a:lnTo>
                    <a:pt x="97" y="508"/>
                  </a:lnTo>
                  <a:lnTo>
                    <a:pt x="101" y="508"/>
                  </a:lnTo>
                  <a:lnTo>
                    <a:pt x="104" y="508"/>
                  </a:lnTo>
                  <a:lnTo>
                    <a:pt x="108" y="508"/>
                  </a:lnTo>
                  <a:lnTo>
                    <a:pt x="112" y="508"/>
                  </a:lnTo>
                  <a:lnTo>
                    <a:pt x="116" y="508"/>
                  </a:lnTo>
                  <a:lnTo>
                    <a:pt x="119" y="508"/>
                  </a:lnTo>
                  <a:lnTo>
                    <a:pt x="123" y="508"/>
                  </a:lnTo>
                  <a:lnTo>
                    <a:pt x="127" y="508"/>
                  </a:lnTo>
                  <a:lnTo>
                    <a:pt x="130" y="508"/>
                  </a:lnTo>
                  <a:lnTo>
                    <a:pt x="134" y="508"/>
                  </a:lnTo>
                  <a:lnTo>
                    <a:pt x="138" y="508"/>
                  </a:lnTo>
                  <a:lnTo>
                    <a:pt x="138" y="64"/>
                  </a:lnTo>
                  <a:lnTo>
                    <a:pt x="142" y="64"/>
                  </a:lnTo>
                  <a:lnTo>
                    <a:pt x="145" y="64"/>
                  </a:lnTo>
                  <a:lnTo>
                    <a:pt x="149" y="64"/>
                  </a:lnTo>
                  <a:lnTo>
                    <a:pt x="153" y="64"/>
                  </a:lnTo>
                  <a:lnTo>
                    <a:pt x="156" y="64"/>
                  </a:lnTo>
                  <a:lnTo>
                    <a:pt x="160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71" y="64"/>
                  </a:lnTo>
                  <a:lnTo>
                    <a:pt x="175" y="64"/>
                  </a:lnTo>
                  <a:lnTo>
                    <a:pt x="179" y="64"/>
                  </a:lnTo>
                  <a:lnTo>
                    <a:pt x="182" y="64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93"/>
                  </a:lnTo>
                  <a:lnTo>
                    <a:pt x="234" y="93"/>
                  </a:lnTo>
                  <a:lnTo>
                    <a:pt x="238" y="93"/>
                  </a:lnTo>
                  <a:lnTo>
                    <a:pt x="242" y="93"/>
                  </a:lnTo>
                  <a:lnTo>
                    <a:pt x="246" y="93"/>
                  </a:lnTo>
                  <a:lnTo>
                    <a:pt x="249" y="93"/>
                  </a:lnTo>
                  <a:lnTo>
                    <a:pt x="253" y="93"/>
                  </a:lnTo>
                  <a:lnTo>
                    <a:pt x="257" y="93"/>
                  </a:lnTo>
                  <a:lnTo>
                    <a:pt x="260" y="93"/>
                  </a:lnTo>
                  <a:lnTo>
                    <a:pt x="264" y="93"/>
                  </a:lnTo>
                  <a:lnTo>
                    <a:pt x="268" y="93"/>
                  </a:lnTo>
                  <a:lnTo>
                    <a:pt x="272" y="93"/>
                  </a:lnTo>
                  <a:lnTo>
                    <a:pt x="275" y="93"/>
                  </a:lnTo>
                  <a:lnTo>
                    <a:pt x="275" y="239"/>
                  </a:lnTo>
                  <a:lnTo>
                    <a:pt x="279" y="239"/>
                  </a:lnTo>
                  <a:lnTo>
                    <a:pt x="283" y="239"/>
                  </a:lnTo>
                  <a:lnTo>
                    <a:pt x="286" y="239"/>
                  </a:lnTo>
                  <a:lnTo>
                    <a:pt x="290" y="239"/>
                  </a:lnTo>
                  <a:lnTo>
                    <a:pt x="294" y="239"/>
                  </a:lnTo>
                  <a:lnTo>
                    <a:pt x="298" y="239"/>
                  </a:lnTo>
                  <a:lnTo>
                    <a:pt x="301" y="239"/>
                  </a:lnTo>
                  <a:lnTo>
                    <a:pt x="305" y="239"/>
                  </a:lnTo>
                  <a:lnTo>
                    <a:pt x="309" y="239"/>
                  </a:lnTo>
                  <a:lnTo>
                    <a:pt x="312" y="239"/>
                  </a:lnTo>
                  <a:lnTo>
                    <a:pt x="316" y="239"/>
                  </a:lnTo>
                  <a:lnTo>
                    <a:pt x="320" y="239"/>
                  </a:lnTo>
                  <a:lnTo>
                    <a:pt x="324" y="340"/>
                  </a:lnTo>
                  <a:lnTo>
                    <a:pt x="327" y="340"/>
                  </a:lnTo>
                  <a:lnTo>
                    <a:pt x="331" y="340"/>
                  </a:lnTo>
                  <a:lnTo>
                    <a:pt x="335" y="340"/>
                  </a:lnTo>
                  <a:lnTo>
                    <a:pt x="338" y="340"/>
                  </a:lnTo>
                  <a:lnTo>
                    <a:pt x="342" y="340"/>
                  </a:lnTo>
                  <a:lnTo>
                    <a:pt x="346" y="340"/>
                  </a:lnTo>
                  <a:lnTo>
                    <a:pt x="350" y="340"/>
                  </a:lnTo>
                  <a:lnTo>
                    <a:pt x="353" y="340"/>
                  </a:lnTo>
                  <a:lnTo>
                    <a:pt x="357" y="340"/>
                  </a:lnTo>
                  <a:lnTo>
                    <a:pt x="361" y="340"/>
                  </a:lnTo>
                  <a:lnTo>
                    <a:pt x="364" y="340"/>
                  </a:lnTo>
                  <a:lnTo>
                    <a:pt x="368" y="340"/>
                  </a:lnTo>
                  <a:lnTo>
                    <a:pt x="368" y="355"/>
                  </a:lnTo>
                  <a:lnTo>
                    <a:pt x="372" y="355"/>
                  </a:lnTo>
                  <a:lnTo>
                    <a:pt x="376" y="355"/>
                  </a:lnTo>
                  <a:lnTo>
                    <a:pt x="379" y="355"/>
                  </a:lnTo>
                  <a:lnTo>
                    <a:pt x="383" y="355"/>
                  </a:lnTo>
                  <a:lnTo>
                    <a:pt x="387" y="355"/>
                  </a:lnTo>
                  <a:lnTo>
                    <a:pt x="390" y="355"/>
                  </a:lnTo>
                  <a:lnTo>
                    <a:pt x="394" y="355"/>
                  </a:lnTo>
                  <a:lnTo>
                    <a:pt x="398" y="355"/>
                  </a:lnTo>
                  <a:lnTo>
                    <a:pt x="402" y="355"/>
                  </a:lnTo>
                  <a:lnTo>
                    <a:pt x="405" y="355"/>
                  </a:lnTo>
                  <a:lnTo>
                    <a:pt x="409" y="355"/>
                  </a:lnTo>
                  <a:lnTo>
                    <a:pt x="413" y="355"/>
                  </a:lnTo>
                  <a:lnTo>
                    <a:pt x="413" y="306"/>
                  </a:lnTo>
                  <a:lnTo>
                    <a:pt x="416" y="306"/>
                  </a:lnTo>
                  <a:lnTo>
                    <a:pt x="420" y="306"/>
                  </a:lnTo>
                  <a:lnTo>
                    <a:pt x="424" y="306"/>
                  </a:lnTo>
                  <a:lnTo>
                    <a:pt x="428" y="306"/>
                  </a:lnTo>
                  <a:lnTo>
                    <a:pt x="431" y="306"/>
                  </a:lnTo>
                  <a:lnTo>
                    <a:pt x="435" y="306"/>
                  </a:lnTo>
                  <a:lnTo>
                    <a:pt x="439" y="306"/>
                  </a:lnTo>
                  <a:lnTo>
                    <a:pt x="442" y="306"/>
                  </a:lnTo>
                  <a:lnTo>
                    <a:pt x="446" y="306"/>
                  </a:lnTo>
                  <a:lnTo>
                    <a:pt x="450" y="306"/>
                  </a:lnTo>
                  <a:lnTo>
                    <a:pt x="454" y="306"/>
                  </a:lnTo>
                  <a:lnTo>
                    <a:pt x="457" y="306"/>
                  </a:lnTo>
                  <a:lnTo>
                    <a:pt x="461" y="243"/>
                  </a:lnTo>
                  <a:lnTo>
                    <a:pt x="465" y="243"/>
                  </a:lnTo>
                  <a:lnTo>
                    <a:pt x="468" y="243"/>
                  </a:lnTo>
                  <a:lnTo>
                    <a:pt x="472" y="243"/>
                  </a:lnTo>
                  <a:lnTo>
                    <a:pt x="476" y="243"/>
                  </a:lnTo>
                  <a:lnTo>
                    <a:pt x="480" y="243"/>
                  </a:lnTo>
                  <a:lnTo>
                    <a:pt x="483" y="243"/>
                  </a:lnTo>
                  <a:lnTo>
                    <a:pt x="487" y="243"/>
                  </a:lnTo>
                  <a:lnTo>
                    <a:pt x="491" y="243"/>
                  </a:lnTo>
                  <a:lnTo>
                    <a:pt x="494" y="243"/>
                  </a:lnTo>
                  <a:lnTo>
                    <a:pt x="498" y="243"/>
                  </a:lnTo>
                  <a:lnTo>
                    <a:pt x="502" y="243"/>
                  </a:lnTo>
                  <a:lnTo>
                    <a:pt x="506" y="243"/>
                  </a:lnTo>
                  <a:lnTo>
                    <a:pt x="506" y="206"/>
                  </a:lnTo>
                  <a:lnTo>
                    <a:pt x="509" y="206"/>
                  </a:lnTo>
                  <a:lnTo>
                    <a:pt x="513" y="206"/>
                  </a:lnTo>
                  <a:lnTo>
                    <a:pt x="517" y="206"/>
                  </a:lnTo>
                  <a:lnTo>
                    <a:pt x="520" y="206"/>
                  </a:lnTo>
                  <a:lnTo>
                    <a:pt x="524" y="206"/>
                  </a:lnTo>
                  <a:lnTo>
                    <a:pt x="528" y="206"/>
                  </a:lnTo>
                  <a:lnTo>
                    <a:pt x="532" y="206"/>
                  </a:lnTo>
                  <a:lnTo>
                    <a:pt x="535" y="206"/>
                  </a:lnTo>
                  <a:lnTo>
                    <a:pt x="539" y="206"/>
                  </a:lnTo>
                  <a:lnTo>
                    <a:pt x="543" y="206"/>
                  </a:lnTo>
                  <a:lnTo>
                    <a:pt x="546" y="206"/>
                  </a:lnTo>
                  <a:lnTo>
                    <a:pt x="550" y="206"/>
                  </a:lnTo>
                  <a:lnTo>
                    <a:pt x="554" y="206"/>
                  </a:lnTo>
                  <a:lnTo>
                    <a:pt x="558" y="206"/>
                  </a:lnTo>
                  <a:lnTo>
                    <a:pt x="561" y="206"/>
                  </a:lnTo>
                  <a:lnTo>
                    <a:pt x="565" y="206"/>
                  </a:lnTo>
                  <a:lnTo>
                    <a:pt x="569" y="206"/>
                  </a:lnTo>
                  <a:lnTo>
                    <a:pt x="572" y="206"/>
                  </a:lnTo>
                  <a:lnTo>
                    <a:pt x="576" y="206"/>
                  </a:lnTo>
                  <a:lnTo>
                    <a:pt x="580" y="206"/>
                  </a:lnTo>
                  <a:lnTo>
                    <a:pt x="584" y="206"/>
                  </a:lnTo>
                  <a:lnTo>
                    <a:pt x="587" y="206"/>
                  </a:lnTo>
                  <a:lnTo>
                    <a:pt x="591" y="206"/>
                  </a:lnTo>
                  <a:lnTo>
                    <a:pt x="595" y="206"/>
                  </a:lnTo>
                  <a:lnTo>
                    <a:pt x="598" y="228"/>
                  </a:lnTo>
                  <a:lnTo>
                    <a:pt x="602" y="228"/>
                  </a:lnTo>
                  <a:lnTo>
                    <a:pt x="606" y="228"/>
                  </a:lnTo>
                  <a:lnTo>
                    <a:pt x="610" y="228"/>
                  </a:lnTo>
                  <a:lnTo>
                    <a:pt x="613" y="228"/>
                  </a:lnTo>
                  <a:lnTo>
                    <a:pt x="617" y="228"/>
                  </a:lnTo>
                  <a:lnTo>
                    <a:pt x="621" y="228"/>
                  </a:lnTo>
                  <a:lnTo>
                    <a:pt x="624" y="228"/>
                  </a:lnTo>
                  <a:lnTo>
                    <a:pt x="628" y="228"/>
                  </a:lnTo>
                  <a:lnTo>
                    <a:pt x="632" y="228"/>
                  </a:lnTo>
                  <a:lnTo>
                    <a:pt x="636" y="228"/>
                  </a:lnTo>
                  <a:lnTo>
                    <a:pt x="639" y="228"/>
                  </a:lnTo>
                  <a:lnTo>
                    <a:pt x="643" y="228"/>
                  </a:lnTo>
                  <a:lnTo>
                    <a:pt x="643" y="254"/>
                  </a:lnTo>
                  <a:lnTo>
                    <a:pt x="647" y="254"/>
                  </a:lnTo>
                  <a:lnTo>
                    <a:pt x="650" y="254"/>
                  </a:lnTo>
                  <a:lnTo>
                    <a:pt x="654" y="254"/>
                  </a:lnTo>
                  <a:lnTo>
                    <a:pt x="658" y="254"/>
                  </a:lnTo>
                  <a:lnTo>
                    <a:pt x="662" y="254"/>
                  </a:lnTo>
                  <a:lnTo>
                    <a:pt x="665" y="254"/>
                  </a:lnTo>
                  <a:lnTo>
                    <a:pt x="669" y="254"/>
                  </a:lnTo>
                  <a:lnTo>
                    <a:pt x="673" y="254"/>
                  </a:lnTo>
                  <a:lnTo>
                    <a:pt x="676" y="254"/>
                  </a:lnTo>
                  <a:lnTo>
                    <a:pt x="680" y="254"/>
                  </a:lnTo>
                  <a:lnTo>
                    <a:pt x="684" y="254"/>
                  </a:lnTo>
                  <a:lnTo>
                    <a:pt x="688" y="254"/>
                  </a:lnTo>
                  <a:lnTo>
                    <a:pt x="691" y="269"/>
                  </a:lnTo>
                  <a:lnTo>
                    <a:pt x="695" y="269"/>
                  </a:lnTo>
                  <a:lnTo>
                    <a:pt x="699" y="269"/>
                  </a:lnTo>
                  <a:lnTo>
                    <a:pt x="702" y="269"/>
                  </a:lnTo>
                  <a:lnTo>
                    <a:pt x="706" y="269"/>
                  </a:lnTo>
                  <a:lnTo>
                    <a:pt x="710" y="269"/>
                  </a:lnTo>
                  <a:lnTo>
                    <a:pt x="714" y="269"/>
                  </a:lnTo>
                  <a:lnTo>
                    <a:pt x="717" y="269"/>
                  </a:lnTo>
                  <a:lnTo>
                    <a:pt x="721" y="269"/>
                  </a:lnTo>
                  <a:lnTo>
                    <a:pt x="725" y="269"/>
                  </a:lnTo>
                  <a:lnTo>
                    <a:pt x="729" y="269"/>
                  </a:lnTo>
                  <a:lnTo>
                    <a:pt x="732" y="269"/>
                  </a:lnTo>
                  <a:lnTo>
                    <a:pt x="736" y="265"/>
                  </a:lnTo>
                  <a:lnTo>
                    <a:pt x="740" y="265"/>
                  </a:lnTo>
                  <a:lnTo>
                    <a:pt x="743" y="265"/>
                  </a:lnTo>
                  <a:lnTo>
                    <a:pt x="747" y="265"/>
                  </a:lnTo>
                  <a:lnTo>
                    <a:pt x="751" y="265"/>
                  </a:lnTo>
                  <a:lnTo>
                    <a:pt x="755" y="265"/>
                  </a:lnTo>
                  <a:lnTo>
                    <a:pt x="758" y="265"/>
                  </a:lnTo>
                  <a:lnTo>
                    <a:pt x="762" y="265"/>
                  </a:lnTo>
                  <a:lnTo>
                    <a:pt x="766" y="265"/>
                  </a:lnTo>
                  <a:lnTo>
                    <a:pt x="769" y="265"/>
                  </a:lnTo>
                  <a:lnTo>
                    <a:pt x="773" y="265"/>
                  </a:lnTo>
                  <a:lnTo>
                    <a:pt x="777" y="265"/>
                  </a:lnTo>
                  <a:lnTo>
                    <a:pt x="781" y="265"/>
                  </a:lnTo>
                  <a:lnTo>
                    <a:pt x="781" y="254"/>
                  </a:lnTo>
                  <a:lnTo>
                    <a:pt x="784" y="254"/>
                  </a:lnTo>
                  <a:lnTo>
                    <a:pt x="788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803" y="254"/>
                  </a:lnTo>
                  <a:lnTo>
                    <a:pt x="807" y="254"/>
                  </a:lnTo>
                  <a:lnTo>
                    <a:pt x="810" y="254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21" y="254"/>
                  </a:lnTo>
                  <a:lnTo>
                    <a:pt x="825" y="254"/>
                  </a:lnTo>
                  <a:lnTo>
                    <a:pt x="829" y="243"/>
                  </a:lnTo>
                  <a:lnTo>
                    <a:pt x="833" y="243"/>
                  </a:lnTo>
                  <a:lnTo>
                    <a:pt x="836" y="243"/>
                  </a:lnTo>
                  <a:lnTo>
                    <a:pt x="840" y="243"/>
                  </a:lnTo>
                  <a:lnTo>
                    <a:pt x="844" y="243"/>
                  </a:lnTo>
                  <a:lnTo>
                    <a:pt x="847" y="243"/>
                  </a:lnTo>
                  <a:lnTo>
                    <a:pt x="851" y="243"/>
                  </a:lnTo>
                  <a:lnTo>
                    <a:pt x="855" y="243"/>
                  </a:lnTo>
                  <a:lnTo>
                    <a:pt x="859" y="243"/>
                  </a:lnTo>
                  <a:lnTo>
                    <a:pt x="862" y="243"/>
                  </a:lnTo>
                  <a:lnTo>
                    <a:pt x="866" y="243"/>
                  </a:lnTo>
                  <a:lnTo>
                    <a:pt x="870" y="243"/>
                  </a:lnTo>
                  <a:lnTo>
                    <a:pt x="873" y="239"/>
                  </a:lnTo>
                  <a:lnTo>
                    <a:pt x="877" y="239"/>
                  </a:lnTo>
                  <a:lnTo>
                    <a:pt x="881" y="239"/>
                  </a:lnTo>
                  <a:lnTo>
                    <a:pt x="885" y="239"/>
                  </a:lnTo>
                  <a:lnTo>
                    <a:pt x="888" y="239"/>
                  </a:lnTo>
                  <a:lnTo>
                    <a:pt x="892" y="239"/>
                  </a:lnTo>
                  <a:lnTo>
                    <a:pt x="896" y="239"/>
                  </a:lnTo>
                  <a:lnTo>
                    <a:pt x="899" y="239"/>
                  </a:lnTo>
                  <a:lnTo>
                    <a:pt x="903" y="239"/>
                  </a:lnTo>
                  <a:lnTo>
                    <a:pt x="907" y="239"/>
                  </a:lnTo>
                  <a:lnTo>
                    <a:pt x="911" y="239"/>
                  </a:lnTo>
                  <a:lnTo>
                    <a:pt x="914" y="239"/>
                  </a:lnTo>
                  <a:lnTo>
                    <a:pt x="918" y="239"/>
                  </a:lnTo>
                  <a:lnTo>
                    <a:pt x="922" y="243"/>
                  </a:lnTo>
                  <a:lnTo>
                    <a:pt x="925" y="243"/>
                  </a:lnTo>
                  <a:lnTo>
                    <a:pt x="929" y="243"/>
                  </a:lnTo>
                  <a:lnTo>
                    <a:pt x="933" y="243"/>
                  </a:lnTo>
                  <a:lnTo>
                    <a:pt x="937" y="243"/>
                  </a:lnTo>
                  <a:lnTo>
                    <a:pt x="940" y="243"/>
                  </a:lnTo>
                  <a:lnTo>
                    <a:pt x="944" y="243"/>
                  </a:lnTo>
                  <a:lnTo>
                    <a:pt x="948" y="243"/>
                  </a:lnTo>
                  <a:lnTo>
                    <a:pt x="951" y="243"/>
                  </a:lnTo>
                  <a:lnTo>
                    <a:pt x="955" y="243"/>
                  </a:lnTo>
                  <a:lnTo>
                    <a:pt x="959" y="243"/>
                  </a:lnTo>
                  <a:lnTo>
                    <a:pt x="963" y="243"/>
                  </a:lnTo>
                  <a:lnTo>
                    <a:pt x="966" y="247"/>
                  </a:lnTo>
                  <a:lnTo>
                    <a:pt x="970" y="247"/>
                  </a:lnTo>
                  <a:lnTo>
                    <a:pt x="974" y="247"/>
                  </a:lnTo>
                  <a:lnTo>
                    <a:pt x="977" y="247"/>
                  </a:lnTo>
                  <a:lnTo>
                    <a:pt x="981" y="247"/>
                  </a:lnTo>
                  <a:lnTo>
                    <a:pt x="985" y="247"/>
                  </a:lnTo>
                  <a:lnTo>
                    <a:pt x="989" y="247"/>
                  </a:lnTo>
                  <a:lnTo>
                    <a:pt x="992" y="247"/>
                  </a:lnTo>
                  <a:lnTo>
                    <a:pt x="996" y="247"/>
                  </a:lnTo>
                  <a:lnTo>
                    <a:pt x="1000" y="247"/>
                  </a:lnTo>
                  <a:lnTo>
                    <a:pt x="1003" y="247"/>
                  </a:lnTo>
                  <a:lnTo>
                    <a:pt x="1007" y="247"/>
                  </a:lnTo>
                  <a:lnTo>
                    <a:pt x="1011" y="250"/>
                  </a:lnTo>
                  <a:lnTo>
                    <a:pt x="1015" y="250"/>
                  </a:lnTo>
                  <a:lnTo>
                    <a:pt x="1018" y="250"/>
                  </a:lnTo>
                  <a:lnTo>
                    <a:pt x="1022" y="250"/>
                  </a:lnTo>
                  <a:lnTo>
                    <a:pt x="1026" y="250"/>
                  </a:lnTo>
                  <a:lnTo>
                    <a:pt x="1029" y="250"/>
                  </a:lnTo>
                  <a:lnTo>
                    <a:pt x="1033" y="250"/>
                  </a:lnTo>
                  <a:lnTo>
                    <a:pt x="1037" y="250"/>
                  </a:lnTo>
                  <a:lnTo>
                    <a:pt x="1041" y="250"/>
                  </a:lnTo>
                  <a:lnTo>
                    <a:pt x="1044" y="250"/>
                  </a:lnTo>
                  <a:lnTo>
                    <a:pt x="1048" y="250"/>
                  </a:lnTo>
                  <a:lnTo>
                    <a:pt x="1052" y="250"/>
                  </a:lnTo>
                  <a:lnTo>
                    <a:pt x="1055" y="250"/>
                  </a:lnTo>
                  <a:lnTo>
                    <a:pt x="1059" y="250"/>
                  </a:lnTo>
                  <a:lnTo>
                    <a:pt x="1063" y="250"/>
                  </a:lnTo>
                  <a:lnTo>
                    <a:pt x="1067" y="250"/>
                  </a:lnTo>
                  <a:lnTo>
                    <a:pt x="1070" y="250"/>
                  </a:lnTo>
                  <a:lnTo>
                    <a:pt x="1074" y="250"/>
                  </a:lnTo>
                  <a:lnTo>
                    <a:pt x="1078" y="250"/>
                  </a:lnTo>
                  <a:lnTo>
                    <a:pt x="1081" y="250"/>
                  </a:lnTo>
                  <a:lnTo>
                    <a:pt x="1085" y="250"/>
                  </a:lnTo>
                  <a:lnTo>
                    <a:pt x="1089" y="250"/>
                  </a:lnTo>
                  <a:lnTo>
                    <a:pt x="1093" y="250"/>
                  </a:lnTo>
                  <a:lnTo>
                    <a:pt x="1096" y="250"/>
                  </a:lnTo>
                  <a:lnTo>
                    <a:pt x="1100" y="250"/>
                  </a:lnTo>
                  <a:lnTo>
                    <a:pt x="1104" y="250"/>
                  </a:lnTo>
                  <a:lnTo>
                    <a:pt x="1107" y="250"/>
                  </a:lnTo>
                  <a:lnTo>
                    <a:pt x="1111" y="250"/>
                  </a:lnTo>
                  <a:lnTo>
                    <a:pt x="1115" y="250"/>
                  </a:lnTo>
                  <a:lnTo>
                    <a:pt x="1119" y="250"/>
                  </a:lnTo>
                  <a:lnTo>
                    <a:pt x="1122" y="250"/>
                  </a:lnTo>
                  <a:lnTo>
                    <a:pt x="1126" y="250"/>
                  </a:lnTo>
                  <a:lnTo>
                    <a:pt x="1130" y="250"/>
                  </a:lnTo>
                  <a:lnTo>
                    <a:pt x="1133" y="250"/>
                  </a:lnTo>
                  <a:lnTo>
                    <a:pt x="1137" y="250"/>
                  </a:lnTo>
                  <a:lnTo>
                    <a:pt x="1141" y="250"/>
                  </a:lnTo>
                  <a:lnTo>
                    <a:pt x="1145" y="250"/>
                  </a:lnTo>
                  <a:lnTo>
                    <a:pt x="1148" y="250"/>
                  </a:lnTo>
                  <a:lnTo>
                    <a:pt x="1152" y="247"/>
                  </a:lnTo>
                  <a:lnTo>
                    <a:pt x="1156" y="247"/>
                  </a:lnTo>
                  <a:lnTo>
                    <a:pt x="1159" y="247"/>
                  </a:lnTo>
                  <a:lnTo>
                    <a:pt x="1163" y="247"/>
                  </a:lnTo>
                  <a:lnTo>
                    <a:pt x="1167" y="247"/>
                  </a:lnTo>
                  <a:lnTo>
                    <a:pt x="1171" y="247"/>
                  </a:lnTo>
                  <a:lnTo>
                    <a:pt x="1174" y="247"/>
                  </a:lnTo>
                  <a:lnTo>
                    <a:pt x="1178" y="247"/>
                  </a:lnTo>
                  <a:lnTo>
                    <a:pt x="1182" y="247"/>
                  </a:lnTo>
                  <a:lnTo>
                    <a:pt x="1185" y="247"/>
                  </a:lnTo>
                  <a:lnTo>
                    <a:pt x="1189" y="247"/>
                  </a:lnTo>
                  <a:lnTo>
                    <a:pt x="1193" y="247"/>
                  </a:lnTo>
                  <a:lnTo>
                    <a:pt x="1197" y="247"/>
                  </a:lnTo>
                  <a:lnTo>
                    <a:pt x="1200" y="247"/>
                  </a:lnTo>
                  <a:lnTo>
                    <a:pt x="1204" y="247"/>
                  </a:lnTo>
                  <a:lnTo>
                    <a:pt x="1208" y="247"/>
                  </a:lnTo>
                  <a:lnTo>
                    <a:pt x="1211" y="247"/>
                  </a:lnTo>
                  <a:lnTo>
                    <a:pt x="1215" y="247"/>
                  </a:lnTo>
                  <a:lnTo>
                    <a:pt x="1219" y="247"/>
                  </a:lnTo>
                  <a:lnTo>
                    <a:pt x="1223" y="247"/>
                  </a:lnTo>
                  <a:lnTo>
                    <a:pt x="1226" y="247"/>
                  </a:lnTo>
                  <a:lnTo>
                    <a:pt x="1230" y="247"/>
                  </a:lnTo>
                  <a:lnTo>
                    <a:pt x="1234" y="247"/>
                  </a:lnTo>
                  <a:lnTo>
                    <a:pt x="1237" y="247"/>
                  </a:lnTo>
                  <a:lnTo>
                    <a:pt x="1241" y="247"/>
                  </a:lnTo>
                  <a:lnTo>
                    <a:pt x="1245" y="247"/>
                  </a:lnTo>
                  <a:lnTo>
                    <a:pt x="1249" y="247"/>
                  </a:lnTo>
                  <a:lnTo>
                    <a:pt x="1252" y="247"/>
                  </a:lnTo>
                  <a:lnTo>
                    <a:pt x="1256" y="247"/>
                  </a:lnTo>
                  <a:lnTo>
                    <a:pt x="1260" y="247"/>
                  </a:lnTo>
                  <a:lnTo>
                    <a:pt x="1263" y="247"/>
                  </a:lnTo>
                  <a:lnTo>
                    <a:pt x="1267" y="247"/>
                  </a:lnTo>
                  <a:lnTo>
                    <a:pt x="1271" y="247"/>
                  </a:lnTo>
                  <a:lnTo>
                    <a:pt x="1275" y="247"/>
                  </a:lnTo>
                  <a:lnTo>
                    <a:pt x="1278" y="247"/>
                  </a:lnTo>
                  <a:lnTo>
                    <a:pt x="1282" y="247"/>
                  </a:lnTo>
                  <a:lnTo>
                    <a:pt x="1286" y="247"/>
                  </a:lnTo>
                  <a:lnTo>
                    <a:pt x="1289" y="247"/>
                  </a:lnTo>
                  <a:lnTo>
                    <a:pt x="1293" y="247"/>
                  </a:lnTo>
                  <a:lnTo>
                    <a:pt x="1297" y="247"/>
                  </a:lnTo>
                  <a:lnTo>
                    <a:pt x="1301" y="247"/>
                  </a:lnTo>
                  <a:lnTo>
                    <a:pt x="1304" y="247"/>
                  </a:lnTo>
                  <a:lnTo>
                    <a:pt x="1308" y="247"/>
                  </a:lnTo>
                  <a:lnTo>
                    <a:pt x="1312" y="247"/>
                  </a:lnTo>
                  <a:lnTo>
                    <a:pt x="1315" y="247"/>
                  </a:lnTo>
                  <a:lnTo>
                    <a:pt x="1319" y="247"/>
                  </a:lnTo>
                  <a:lnTo>
                    <a:pt x="1323" y="247"/>
                  </a:lnTo>
                  <a:lnTo>
                    <a:pt x="1327" y="247"/>
                  </a:lnTo>
                  <a:lnTo>
                    <a:pt x="1330" y="247"/>
                  </a:lnTo>
                  <a:lnTo>
                    <a:pt x="1334" y="247"/>
                  </a:lnTo>
                  <a:lnTo>
                    <a:pt x="1338" y="247"/>
                  </a:lnTo>
                  <a:lnTo>
                    <a:pt x="1341" y="247"/>
                  </a:lnTo>
                  <a:lnTo>
                    <a:pt x="1345" y="247"/>
                  </a:lnTo>
                  <a:lnTo>
                    <a:pt x="1349" y="247"/>
                  </a:lnTo>
                  <a:lnTo>
                    <a:pt x="1353" y="247"/>
                  </a:lnTo>
                  <a:lnTo>
                    <a:pt x="1356" y="247"/>
                  </a:lnTo>
                  <a:lnTo>
                    <a:pt x="1360" y="247"/>
                  </a:lnTo>
                  <a:lnTo>
                    <a:pt x="1364" y="247"/>
                  </a:lnTo>
                  <a:lnTo>
                    <a:pt x="1367" y="247"/>
                  </a:lnTo>
                  <a:lnTo>
                    <a:pt x="1371" y="247"/>
                  </a:lnTo>
                  <a:lnTo>
                    <a:pt x="1375" y="247"/>
                  </a:lnTo>
                  <a:lnTo>
                    <a:pt x="1379" y="250"/>
                  </a:lnTo>
                  <a:lnTo>
                    <a:pt x="1382" y="250"/>
                  </a:lnTo>
                  <a:lnTo>
                    <a:pt x="1386" y="250"/>
                  </a:lnTo>
                  <a:lnTo>
                    <a:pt x="1390" y="250"/>
                  </a:lnTo>
                  <a:lnTo>
                    <a:pt x="1393" y="250"/>
                  </a:lnTo>
                  <a:lnTo>
                    <a:pt x="1397" y="250"/>
                  </a:lnTo>
                  <a:lnTo>
                    <a:pt x="1401" y="250"/>
                  </a:lnTo>
                  <a:lnTo>
                    <a:pt x="1405" y="250"/>
                  </a:lnTo>
                  <a:lnTo>
                    <a:pt x="1408" y="250"/>
                  </a:lnTo>
                  <a:lnTo>
                    <a:pt x="1412" y="250"/>
                  </a:lnTo>
                  <a:lnTo>
                    <a:pt x="1416" y="250"/>
                  </a:lnTo>
                  <a:lnTo>
                    <a:pt x="1419" y="250"/>
                  </a:lnTo>
                  <a:lnTo>
                    <a:pt x="1423" y="250"/>
                  </a:lnTo>
                  <a:lnTo>
                    <a:pt x="1427" y="250"/>
                  </a:lnTo>
                  <a:lnTo>
                    <a:pt x="1431" y="250"/>
                  </a:lnTo>
                  <a:lnTo>
                    <a:pt x="1434" y="250"/>
                  </a:lnTo>
                  <a:lnTo>
                    <a:pt x="1438" y="250"/>
                  </a:lnTo>
                  <a:lnTo>
                    <a:pt x="1442" y="250"/>
                  </a:lnTo>
                  <a:lnTo>
                    <a:pt x="1445" y="250"/>
                  </a:lnTo>
                  <a:lnTo>
                    <a:pt x="1449" y="250"/>
                  </a:lnTo>
                  <a:lnTo>
                    <a:pt x="1453" y="250"/>
                  </a:lnTo>
                  <a:lnTo>
                    <a:pt x="1457" y="250"/>
                  </a:lnTo>
                  <a:lnTo>
                    <a:pt x="1460" y="250"/>
                  </a:lnTo>
                  <a:lnTo>
                    <a:pt x="1464" y="250"/>
                  </a:lnTo>
                  <a:lnTo>
                    <a:pt x="1468" y="250"/>
                  </a:lnTo>
                  <a:lnTo>
                    <a:pt x="1472" y="247"/>
                  </a:lnTo>
                  <a:lnTo>
                    <a:pt x="1475" y="247"/>
                  </a:lnTo>
                  <a:lnTo>
                    <a:pt x="1479" y="247"/>
                  </a:lnTo>
                  <a:lnTo>
                    <a:pt x="1483" y="247"/>
                  </a:lnTo>
                  <a:lnTo>
                    <a:pt x="1486" y="247"/>
                  </a:lnTo>
                  <a:lnTo>
                    <a:pt x="1490" y="247"/>
                  </a:lnTo>
                  <a:lnTo>
                    <a:pt x="1494" y="247"/>
                  </a:lnTo>
                  <a:lnTo>
                    <a:pt x="1498" y="247"/>
                  </a:lnTo>
                  <a:lnTo>
                    <a:pt x="1501" y="247"/>
                  </a:lnTo>
                  <a:lnTo>
                    <a:pt x="1505" y="247"/>
                  </a:lnTo>
                  <a:lnTo>
                    <a:pt x="1509" y="247"/>
                  </a:lnTo>
                  <a:lnTo>
                    <a:pt x="1512" y="247"/>
                  </a:lnTo>
                  <a:lnTo>
                    <a:pt x="1516" y="247"/>
                  </a:lnTo>
                  <a:lnTo>
                    <a:pt x="1520" y="247"/>
                  </a:lnTo>
                  <a:lnTo>
                    <a:pt x="1524" y="247"/>
                  </a:lnTo>
                  <a:lnTo>
                    <a:pt x="1527" y="247"/>
                  </a:lnTo>
                  <a:lnTo>
                    <a:pt x="1531" y="247"/>
                  </a:lnTo>
                  <a:lnTo>
                    <a:pt x="1535" y="247"/>
                  </a:lnTo>
                  <a:lnTo>
                    <a:pt x="1538" y="247"/>
                  </a:lnTo>
                  <a:lnTo>
                    <a:pt x="1542" y="247"/>
                  </a:lnTo>
                  <a:lnTo>
                    <a:pt x="1546" y="247"/>
                  </a:lnTo>
                  <a:lnTo>
                    <a:pt x="1550" y="247"/>
                  </a:lnTo>
                  <a:lnTo>
                    <a:pt x="1553" y="247"/>
                  </a:lnTo>
                  <a:lnTo>
                    <a:pt x="1557" y="247"/>
                  </a:lnTo>
                  <a:lnTo>
                    <a:pt x="1561" y="247"/>
                  </a:lnTo>
                  <a:lnTo>
                    <a:pt x="1564" y="247"/>
                  </a:lnTo>
                  <a:lnTo>
                    <a:pt x="1568" y="247"/>
                  </a:lnTo>
                  <a:lnTo>
                    <a:pt x="1572" y="247"/>
                  </a:lnTo>
                  <a:lnTo>
                    <a:pt x="1576" y="247"/>
                  </a:lnTo>
                  <a:lnTo>
                    <a:pt x="1579" y="247"/>
                  </a:lnTo>
                  <a:lnTo>
                    <a:pt x="1583" y="247"/>
                  </a:lnTo>
                  <a:lnTo>
                    <a:pt x="1587" y="247"/>
                  </a:lnTo>
                  <a:lnTo>
                    <a:pt x="1590" y="247"/>
                  </a:lnTo>
                  <a:lnTo>
                    <a:pt x="1594" y="247"/>
                  </a:lnTo>
                  <a:lnTo>
                    <a:pt x="1598" y="247"/>
                  </a:lnTo>
                  <a:lnTo>
                    <a:pt x="1602" y="247"/>
                  </a:lnTo>
                  <a:lnTo>
                    <a:pt x="1605" y="247"/>
                  </a:lnTo>
                  <a:lnTo>
                    <a:pt x="1609" y="247"/>
                  </a:lnTo>
                  <a:lnTo>
                    <a:pt x="1613" y="247"/>
                  </a:lnTo>
                  <a:lnTo>
                    <a:pt x="1616" y="247"/>
                  </a:lnTo>
                  <a:lnTo>
                    <a:pt x="1620" y="247"/>
                  </a:lnTo>
                  <a:lnTo>
                    <a:pt x="1624" y="247"/>
                  </a:lnTo>
                  <a:lnTo>
                    <a:pt x="1628" y="247"/>
                  </a:lnTo>
                  <a:lnTo>
                    <a:pt x="1631" y="247"/>
                  </a:lnTo>
                  <a:lnTo>
                    <a:pt x="1635" y="247"/>
                  </a:lnTo>
                  <a:lnTo>
                    <a:pt x="1639" y="247"/>
                  </a:lnTo>
                  <a:lnTo>
                    <a:pt x="1642" y="247"/>
                  </a:lnTo>
                  <a:lnTo>
                    <a:pt x="1646" y="247"/>
                  </a:lnTo>
                  <a:lnTo>
                    <a:pt x="1650" y="247"/>
                  </a:lnTo>
                  <a:lnTo>
                    <a:pt x="1654" y="247"/>
                  </a:lnTo>
                  <a:lnTo>
                    <a:pt x="1657" y="247"/>
                  </a:lnTo>
                  <a:lnTo>
                    <a:pt x="1661" y="247"/>
                  </a:lnTo>
                  <a:lnTo>
                    <a:pt x="1665" y="247"/>
                  </a:lnTo>
                  <a:lnTo>
                    <a:pt x="1668" y="247"/>
                  </a:lnTo>
                  <a:lnTo>
                    <a:pt x="1672" y="247"/>
                  </a:lnTo>
                  <a:lnTo>
                    <a:pt x="1676" y="247"/>
                  </a:lnTo>
                  <a:lnTo>
                    <a:pt x="1680" y="247"/>
                  </a:lnTo>
                  <a:lnTo>
                    <a:pt x="1683" y="247"/>
                  </a:lnTo>
                  <a:lnTo>
                    <a:pt x="1687" y="247"/>
                  </a:lnTo>
                  <a:lnTo>
                    <a:pt x="1691" y="247"/>
                  </a:lnTo>
                  <a:lnTo>
                    <a:pt x="1694" y="247"/>
                  </a:lnTo>
                  <a:lnTo>
                    <a:pt x="1698" y="247"/>
                  </a:lnTo>
                  <a:lnTo>
                    <a:pt x="1702" y="247"/>
                  </a:lnTo>
                  <a:lnTo>
                    <a:pt x="1706" y="247"/>
                  </a:lnTo>
                  <a:lnTo>
                    <a:pt x="1709" y="247"/>
                  </a:lnTo>
                  <a:lnTo>
                    <a:pt x="1713" y="247"/>
                  </a:lnTo>
                  <a:lnTo>
                    <a:pt x="1717" y="247"/>
                  </a:lnTo>
                  <a:lnTo>
                    <a:pt x="1720" y="247"/>
                  </a:lnTo>
                  <a:lnTo>
                    <a:pt x="1724" y="247"/>
                  </a:lnTo>
                  <a:lnTo>
                    <a:pt x="1728" y="247"/>
                  </a:lnTo>
                  <a:lnTo>
                    <a:pt x="1732" y="247"/>
                  </a:lnTo>
                  <a:lnTo>
                    <a:pt x="1735" y="247"/>
                  </a:lnTo>
                  <a:lnTo>
                    <a:pt x="1739" y="247"/>
                  </a:lnTo>
                  <a:lnTo>
                    <a:pt x="1743" y="247"/>
                  </a:lnTo>
                  <a:lnTo>
                    <a:pt x="1746" y="247"/>
                  </a:lnTo>
                  <a:lnTo>
                    <a:pt x="1750" y="247"/>
                  </a:lnTo>
                  <a:lnTo>
                    <a:pt x="1754" y="247"/>
                  </a:lnTo>
                  <a:lnTo>
                    <a:pt x="1758" y="247"/>
                  </a:lnTo>
                  <a:lnTo>
                    <a:pt x="1761" y="247"/>
                  </a:lnTo>
                  <a:lnTo>
                    <a:pt x="1765" y="247"/>
                  </a:lnTo>
                  <a:lnTo>
                    <a:pt x="1769" y="247"/>
                  </a:lnTo>
                  <a:lnTo>
                    <a:pt x="1772" y="247"/>
                  </a:lnTo>
                  <a:lnTo>
                    <a:pt x="1776" y="247"/>
                  </a:lnTo>
                  <a:lnTo>
                    <a:pt x="1780" y="247"/>
                  </a:lnTo>
                  <a:lnTo>
                    <a:pt x="1784" y="247"/>
                  </a:lnTo>
                  <a:lnTo>
                    <a:pt x="1787" y="247"/>
                  </a:lnTo>
                  <a:lnTo>
                    <a:pt x="1791" y="247"/>
                  </a:lnTo>
                  <a:lnTo>
                    <a:pt x="1795" y="247"/>
                  </a:lnTo>
                  <a:lnTo>
                    <a:pt x="1798" y="247"/>
                  </a:lnTo>
                  <a:lnTo>
                    <a:pt x="1802" y="247"/>
                  </a:lnTo>
                  <a:lnTo>
                    <a:pt x="1806" y="247"/>
                  </a:lnTo>
                  <a:lnTo>
                    <a:pt x="1810" y="247"/>
                  </a:lnTo>
                  <a:lnTo>
                    <a:pt x="1813" y="247"/>
                  </a:lnTo>
                  <a:lnTo>
                    <a:pt x="1817" y="247"/>
                  </a:lnTo>
                  <a:lnTo>
                    <a:pt x="1821" y="247"/>
                  </a:lnTo>
                  <a:lnTo>
                    <a:pt x="1824" y="247"/>
                  </a:lnTo>
                  <a:lnTo>
                    <a:pt x="1828" y="247"/>
                  </a:lnTo>
                  <a:lnTo>
                    <a:pt x="1832" y="247"/>
                  </a:lnTo>
                  <a:lnTo>
                    <a:pt x="1836" y="247"/>
                  </a:lnTo>
                  <a:lnTo>
                    <a:pt x="1839" y="247"/>
                  </a:lnTo>
                  <a:lnTo>
                    <a:pt x="1843" y="24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194" name="Rectangle 186"/>
            <p:cNvSpPr>
              <a:spLocks noChangeArrowheads="1"/>
            </p:cNvSpPr>
            <p:nvPr/>
          </p:nvSpPr>
          <p:spPr bwMode="auto">
            <a:xfrm>
              <a:off x="4270" y="3770"/>
              <a:ext cx="11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195" name="Rectangle 187"/>
            <p:cNvSpPr>
              <a:spLocks noChangeArrowheads="1"/>
            </p:cNvSpPr>
            <p:nvPr/>
          </p:nvSpPr>
          <p:spPr bwMode="auto">
            <a:xfrm rot="16200000">
              <a:off x="2832" y="3347"/>
              <a:ext cx="46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43290" name="Group 282"/>
          <p:cNvGrpSpPr>
            <a:grpSpLocks/>
          </p:cNvGrpSpPr>
          <p:nvPr/>
        </p:nvGrpSpPr>
        <p:grpSpPr bwMode="auto">
          <a:xfrm>
            <a:off x="684213" y="3886200"/>
            <a:ext cx="3667125" cy="2679700"/>
            <a:chOff x="1861" y="2401"/>
            <a:chExt cx="2511" cy="1679"/>
          </a:xfrm>
        </p:grpSpPr>
        <p:sp>
          <p:nvSpPr>
            <p:cNvPr id="43199" name="Rectangle 191"/>
            <p:cNvSpPr>
              <a:spLocks noChangeArrowheads="1"/>
            </p:cNvSpPr>
            <p:nvPr/>
          </p:nvSpPr>
          <p:spPr bwMode="auto">
            <a:xfrm>
              <a:off x="2019" y="2487"/>
              <a:ext cx="2303" cy="61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0" name="Rectangle 192"/>
            <p:cNvSpPr>
              <a:spLocks noChangeArrowheads="1"/>
            </p:cNvSpPr>
            <p:nvPr/>
          </p:nvSpPr>
          <p:spPr bwMode="auto">
            <a:xfrm>
              <a:off x="2019" y="2487"/>
              <a:ext cx="2303" cy="61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1" name="Line 193"/>
            <p:cNvSpPr>
              <a:spLocks noChangeShapeType="1"/>
            </p:cNvSpPr>
            <p:nvPr/>
          </p:nvSpPr>
          <p:spPr bwMode="auto">
            <a:xfrm>
              <a:off x="2019" y="2487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2" name="Freeform 194"/>
            <p:cNvSpPr>
              <a:spLocks/>
            </p:cNvSpPr>
            <p:nvPr/>
          </p:nvSpPr>
          <p:spPr bwMode="auto">
            <a:xfrm>
              <a:off x="2019" y="2487"/>
              <a:ext cx="2303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3" name="Line 195"/>
            <p:cNvSpPr>
              <a:spLocks noChangeShapeType="1"/>
            </p:cNvSpPr>
            <p:nvPr/>
          </p:nvSpPr>
          <p:spPr bwMode="auto">
            <a:xfrm flipV="1">
              <a:off x="2019" y="2487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4" name="Line 196"/>
            <p:cNvSpPr>
              <a:spLocks noChangeShapeType="1"/>
            </p:cNvSpPr>
            <p:nvPr/>
          </p:nvSpPr>
          <p:spPr bwMode="auto">
            <a:xfrm>
              <a:off x="2019" y="3101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5" name="Line 197"/>
            <p:cNvSpPr>
              <a:spLocks noChangeShapeType="1"/>
            </p:cNvSpPr>
            <p:nvPr/>
          </p:nvSpPr>
          <p:spPr bwMode="auto">
            <a:xfrm flipV="1">
              <a:off x="2019" y="2487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6" name="Line 198"/>
            <p:cNvSpPr>
              <a:spLocks noChangeShapeType="1"/>
            </p:cNvSpPr>
            <p:nvPr/>
          </p:nvSpPr>
          <p:spPr bwMode="auto">
            <a:xfrm flipV="1">
              <a:off x="2019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7" name="Line 199"/>
            <p:cNvSpPr>
              <a:spLocks noChangeShapeType="1"/>
            </p:cNvSpPr>
            <p:nvPr/>
          </p:nvSpPr>
          <p:spPr bwMode="auto">
            <a:xfrm>
              <a:off x="2019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08" name="Rectangle 200"/>
            <p:cNvSpPr>
              <a:spLocks noChangeArrowheads="1"/>
            </p:cNvSpPr>
            <p:nvPr/>
          </p:nvSpPr>
          <p:spPr bwMode="auto">
            <a:xfrm>
              <a:off x="2009" y="3115"/>
              <a:ext cx="2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209" name="Line 201"/>
            <p:cNvSpPr>
              <a:spLocks noChangeShapeType="1"/>
            </p:cNvSpPr>
            <p:nvPr/>
          </p:nvSpPr>
          <p:spPr bwMode="auto">
            <a:xfrm flipV="1">
              <a:off x="2480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0" name="Line 202"/>
            <p:cNvSpPr>
              <a:spLocks noChangeShapeType="1"/>
            </p:cNvSpPr>
            <p:nvPr/>
          </p:nvSpPr>
          <p:spPr bwMode="auto">
            <a:xfrm>
              <a:off x="2480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1" name="Rectangle 203"/>
            <p:cNvSpPr>
              <a:spLocks noChangeArrowheads="1"/>
            </p:cNvSpPr>
            <p:nvPr/>
          </p:nvSpPr>
          <p:spPr bwMode="auto">
            <a:xfrm>
              <a:off x="2455" y="3115"/>
              <a:ext cx="5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212" name="Line 204"/>
            <p:cNvSpPr>
              <a:spLocks noChangeShapeType="1"/>
            </p:cNvSpPr>
            <p:nvPr/>
          </p:nvSpPr>
          <p:spPr bwMode="auto">
            <a:xfrm flipV="1">
              <a:off x="2941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3" name="Line 205"/>
            <p:cNvSpPr>
              <a:spLocks noChangeShapeType="1"/>
            </p:cNvSpPr>
            <p:nvPr/>
          </p:nvSpPr>
          <p:spPr bwMode="auto">
            <a:xfrm>
              <a:off x="2941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4" name="Rectangle 206"/>
            <p:cNvSpPr>
              <a:spLocks noChangeArrowheads="1"/>
            </p:cNvSpPr>
            <p:nvPr/>
          </p:nvSpPr>
          <p:spPr bwMode="auto">
            <a:xfrm>
              <a:off x="2903" y="3115"/>
              <a:ext cx="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215" name="Line 207"/>
            <p:cNvSpPr>
              <a:spLocks noChangeShapeType="1"/>
            </p:cNvSpPr>
            <p:nvPr/>
          </p:nvSpPr>
          <p:spPr bwMode="auto">
            <a:xfrm flipV="1">
              <a:off x="3399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6" name="Line 208"/>
            <p:cNvSpPr>
              <a:spLocks noChangeShapeType="1"/>
            </p:cNvSpPr>
            <p:nvPr/>
          </p:nvSpPr>
          <p:spPr bwMode="auto">
            <a:xfrm>
              <a:off x="3399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7" name="Rectangle 209"/>
            <p:cNvSpPr>
              <a:spLocks noChangeArrowheads="1"/>
            </p:cNvSpPr>
            <p:nvPr/>
          </p:nvSpPr>
          <p:spPr bwMode="auto">
            <a:xfrm>
              <a:off x="3361" y="3115"/>
              <a:ext cx="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218" name="Line 210"/>
            <p:cNvSpPr>
              <a:spLocks noChangeShapeType="1"/>
            </p:cNvSpPr>
            <p:nvPr/>
          </p:nvSpPr>
          <p:spPr bwMode="auto">
            <a:xfrm flipV="1">
              <a:off x="3860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19" name="Line 211"/>
            <p:cNvSpPr>
              <a:spLocks noChangeShapeType="1"/>
            </p:cNvSpPr>
            <p:nvPr/>
          </p:nvSpPr>
          <p:spPr bwMode="auto">
            <a:xfrm>
              <a:off x="3860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0" name="Rectangle 212"/>
            <p:cNvSpPr>
              <a:spLocks noChangeArrowheads="1"/>
            </p:cNvSpPr>
            <p:nvPr/>
          </p:nvSpPr>
          <p:spPr bwMode="auto">
            <a:xfrm>
              <a:off x="3824" y="3115"/>
              <a:ext cx="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221" name="Line 213"/>
            <p:cNvSpPr>
              <a:spLocks noChangeShapeType="1"/>
            </p:cNvSpPr>
            <p:nvPr/>
          </p:nvSpPr>
          <p:spPr bwMode="auto">
            <a:xfrm flipV="1">
              <a:off x="4322" y="3078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2" name="Line 214"/>
            <p:cNvSpPr>
              <a:spLocks noChangeShapeType="1"/>
            </p:cNvSpPr>
            <p:nvPr/>
          </p:nvSpPr>
          <p:spPr bwMode="auto">
            <a:xfrm>
              <a:off x="4322" y="2487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3" name="Rectangle 215"/>
            <p:cNvSpPr>
              <a:spLocks noChangeArrowheads="1"/>
            </p:cNvSpPr>
            <p:nvPr/>
          </p:nvSpPr>
          <p:spPr bwMode="auto">
            <a:xfrm>
              <a:off x="4284" y="3115"/>
              <a:ext cx="8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224" name="Line 216"/>
            <p:cNvSpPr>
              <a:spLocks noChangeShapeType="1"/>
            </p:cNvSpPr>
            <p:nvPr/>
          </p:nvSpPr>
          <p:spPr bwMode="auto">
            <a:xfrm>
              <a:off x="2019" y="310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5" name="Line 217"/>
            <p:cNvSpPr>
              <a:spLocks noChangeShapeType="1"/>
            </p:cNvSpPr>
            <p:nvPr/>
          </p:nvSpPr>
          <p:spPr bwMode="auto">
            <a:xfrm flipH="1">
              <a:off x="4299" y="310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6" name="Rectangle 218"/>
            <p:cNvSpPr>
              <a:spLocks noChangeArrowheads="1"/>
            </p:cNvSpPr>
            <p:nvPr/>
          </p:nvSpPr>
          <p:spPr bwMode="auto">
            <a:xfrm>
              <a:off x="1978" y="3071"/>
              <a:ext cx="3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227" name="Line 219"/>
            <p:cNvSpPr>
              <a:spLocks noChangeShapeType="1"/>
            </p:cNvSpPr>
            <p:nvPr/>
          </p:nvSpPr>
          <p:spPr bwMode="auto">
            <a:xfrm>
              <a:off x="2019" y="294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8" name="Line 220"/>
            <p:cNvSpPr>
              <a:spLocks noChangeShapeType="1"/>
            </p:cNvSpPr>
            <p:nvPr/>
          </p:nvSpPr>
          <p:spPr bwMode="auto">
            <a:xfrm flipH="1">
              <a:off x="4299" y="294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29" name="Rectangle 221"/>
            <p:cNvSpPr>
              <a:spLocks noChangeArrowheads="1"/>
            </p:cNvSpPr>
            <p:nvPr/>
          </p:nvSpPr>
          <p:spPr bwMode="auto">
            <a:xfrm>
              <a:off x="1937" y="2917"/>
              <a:ext cx="7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3230" name="Line 222"/>
            <p:cNvSpPr>
              <a:spLocks noChangeShapeType="1"/>
            </p:cNvSpPr>
            <p:nvPr/>
          </p:nvSpPr>
          <p:spPr bwMode="auto">
            <a:xfrm>
              <a:off x="2019" y="279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1" name="Line 223"/>
            <p:cNvSpPr>
              <a:spLocks noChangeShapeType="1"/>
            </p:cNvSpPr>
            <p:nvPr/>
          </p:nvSpPr>
          <p:spPr bwMode="auto">
            <a:xfrm flipH="1">
              <a:off x="4299" y="279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2" name="Rectangle 224"/>
            <p:cNvSpPr>
              <a:spLocks noChangeArrowheads="1"/>
            </p:cNvSpPr>
            <p:nvPr/>
          </p:nvSpPr>
          <p:spPr bwMode="auto">
            <a:xfrm>
              <a:off x="1978" y="2764"/>
              <a:ext cx="3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3233" name="Line 225"/>
            <p:cNvSpPr>
              <a:spLocks noChangeShapeType="1"/>
            </p:cNvSpPr>
            <p:nvPr/>
          </p:nvSpPr>
          <p:spPr bwMode="auto">
            <a:xfrm>
              <a:off x="2019" y="264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4" name="Line 226"/>
            <p:cNvSpPr>
              <a:spLocks noChangeShapeType="1"/>
            </p:cNvSpPr>
            <p:nvPr/>
          </p:nvSpPr>
          <p:spPr bwMode="auto">
            <a:xfrm flipH="1">
              <a:off x="4299" y="264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5" name="Rectangle 227"/>
            <p:cNvSpPr>
              <a:spLocks noChangeArrowheads="1"/>
            </p:cNvSpPr>
            <p:nvPr/>
          </p:nvSpPr>
          <p:spPr bwMode="auto">
            <a:xfrm>
              <a:off x="1937" y="2610"/>
              <a:ext cx="7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3236" name="Line 228"/>
            <p:cNvSpPr>
              <a:spLocks noChangeShapeType="1"/>
            </p:cNvSpPr>
            <p:nvPr/>
          </p:nvSpPr>
          <p:spPr bwMode="auto">
            <a:xfrm>
              <a:off x="2019" y="248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7" name="Line 229"/>
            <p:cNvSpPr>
              <a:spLocks noChangeShapeType="1"/>
            </p:cNvSpPr>
            <p:nvPr/>
          </p:nvSpPr>
          <p:spPr bwMode="auto">
            <a:xfrm flipH="1">
              <a:off x="4299" y="248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38" name="Rectangle 230"/>
            <p:cNvSpPr>
              <a:spLocks noChangeArrowheads="1"/>
            </p:cNvSpPr>
            <p:nvPr/>
          </p:nvSpPr>
          <p:spPr bwMode="auto">
            <a:xfrm>
              <a:off x="1978" y="2457"/>
              <a:ext cx="30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43239" name="Line 231"/>
            <p:cNvSpPr>
              <a:spLocks noChangeShapeType="1"/>
            </p:cNvSpPr>
            <p:nvPr/>
          </p:nvSpPr>
          <p:spPr bwMode="auto">
            <a:xfrm>
              <a:off x="2019" y="2487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0" name="Freeform 232"/>
            <p:cNvSpPr>
              <a:spLocks/>
            </p:cNvSpPr>
            <p:nvPr/>
          </p:nvSpPr>
          <p:spPr bwMode="auto">
            <a:xfrm>
              <a:off x="2019" y="2487"/>
              <a:ext cx="2303" cy="61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1" name="Line 233"/>
            <p:cNvSpPr>
              <a:spLocks noChangeShapeType="1"/>
            </p:cNvSpPr>
            <p:nvPr/>
          </p:nvSpPr>
          <p:spPr bwMode="auto">
            <a:xfrm flipV="1">
              <a:off x="2019" y="2487"/>
              <a:ext cx="1" cy="61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2" name="Freeform 234"/>
            <p:cNvSpPr>
              <a:spLocks/>
            </p:cNvSpPr>
            <p:nvPr/>
          </p:nvSpPr>
          <p:spPr bwMode="auto">
            <a:xfrm>
              <a:off x="2019" y="2794"/>
              <a:ext cx="1845" cy="307"/>
            </a:xfrm>
            <a:custGeom>
              <a:avLst/>
              <a:gdLst>
                <a:gd name="T0" fmla="*/ 26 w 1845"/>
                <a:gd name="T1" fmla="*/ 307 h 307"/>
                <a:gd name="T2" fmla="*/ 56 w 1845"/>
                <a:gd name="T3" fmla="*/ 307 h 307"/>
                <a:gd name="T4" fmla="*/ 85 w 1845"/>
                <a:gd name="T5" fmla="*/ 307 h 307"/>
                <a:gd name="T6" fmla="*/ 115 w 1845"/>
                <a:gd name="T7" fmla="*/ 0 h 307"/>
                <a:gd name="T8" fmla="*/ 145 w 1845"/>
                <a:gd name="T9" fmla="*/ 0 h 307"/>
                <a:gd name="T10" fmla="*/ 175 w 1845"/>
                <a:gd name="T11" fmla="*/ 0 h 307"/>
                <a:gd name="T12" fmla="*/ 204 w 1845"/>
                <a:gd name="T13" fmla="*/ 0 h 307"/>
                <a:gd name="T14" fmla="*/ 234 w 1845"/>
                <a:gd name="T15" fmla="*/ 0 h 307"/>
                <a:gd name="T16" fmla="*/ 264 w 1845"/>
                <a:gd name="T17" fmla="*/ 0 h 307"/>
                <a:gd name="T18" fmla="*/ 294 w 1845"/>
                <a:gd name="T19" fmla="*/ 0 h 307"/>
                <a:gd name="T20" fmla="*/ 324 w 1845"/>
                <a:gd name="T21" fmla="*/ 0 h 307"/>
                <a:gd name="T22" fmla="*/ 353 w 1845"/>
                <a:gd name="T23" fmla="*/ 0 h 307"/>
                <a:gd name="T24" fmla="*/ 383 w 1845"/>
                <a:gd name="T25" fmla="*/ 0 h 307"/>
                <a:gd name="T26" fmla="*/ 413 w 1845"/>
                <a:gd name="T27" fmla="*/ 0 h 307"/>
                <a:gd name="T28" fmla="*/ 443 w 1845"/>
                <a:gd name="T29" fmla="*/ 0 h 307"/>
                <a:gd name="T30" fmla="*/ 472 w 1845"/>
                <a:gd name="T31" fmla="*/ 0 h 307"/>
                <a:gd name="T32" fmla="*/ 502 w 1845"/>
                <a:gd name="T33" fmla="*/ 0 h 307"/>
                <a:gd name="T34" fmla="*/ 532 w 1845"/>
                <a:gd name="T35" fmla="*/ 0 h 307"/>
                <a:gd name="T36" fmla="*/ 562 w 1845"/>
                <a:gd name="T37" fmla="*/ 0 h 307"/>
                <a:gd name="T38" fmla="*/ 591 w 1845"/>
                <a:gd name="T39" fmla="*/ 0 h 307"/>
                <a:gd name="T40" fmla="*/ 621 w 1845"/>
                <a:gd name="T41" fmla="*/ 0 h 307"/>
                <a:gd name="T42" fmla="*/ 651 w 1845"/>
                <a:gd name="T43" fmla="*/ 0 h 307"/>
                <a:gd name="T44" fmla="*/ 681 w 1845"/>
                <a:gd name="T45" fmla="*/ 0 h 307"/>
                <a:gd name="T46" fmla="*/ 710 w 1845"/>
                <a:gd name="T47" fmla="*/ 0 h 307"/>
                <a:gd name="T48" fmla="*/ 740 w 1845"/>
                <a:gd name="T49" fmla="*/ 0 h 307"/>
                <a:gd name="T50" fmla="*/ 770 w 1845"/>
                <a:gd name="T51" fmla="*/ 0 h 307"/>
                <a:gd name="T52" fmla="*/ 800 w 1845"/>
                <a:gd name="T53" fmla="*/ 0 h 307"/>
                <a:gd name="T54" fmla="*/ 829 w 1845"/>
                <a:gd name="T55" fmla="*/ 0 h 307"/>
                <a:gd name="T56" fmla="*/ 859 w 1845"/>
                <a:gd name="T57" fmla="*/ 0 h 307"/>
                <a:gd name="T58" fmla="*/ 889 w 1845"/>
                <a:gd name="T59" fmla="*/ 0 h 307"/>
                <a:gd name="T60" fmla="*/ 919 w 1845"/>
                <a:gd name="T61" fmla="*/ 0 h 307"/>
                <a:gd name="T62" fmla="*/ 948 w 1845"/>
                <a:gd name="T63" fmla="*/ 0 h 307"/>
                <a:gd name="T64" fmla="*/ 978 w 1845"/>
                <a:gd name="T65" fmla="*/ 0 h 307"/>
                <a:gd name="T66" fmla="*/ 1008 w 1845"/>
                <a:gd name="T67" fmla="*/ 0 h 307"/>
                <a:gd name="T68" fmla="*/ 1038 w 1845"/>
                <a:gd name="T69" fmla="*/ 0 h 307"/>
                <a:gd name="T70" fmla="*/ 1068 w 1845"/>
                <a:gd name="T71" fmla="*/ 0 h 307"/>
                <a:gd name="T72" fmla="*/ 1097 w 1845"/>
                <a:gd name="T73" fmla="*/ 0 h 307"/>
                <a:gd name="T74" fmla="*/ 1127 w 1845"/>
                <a:gd name="T75" fmla="*/ 0 h 307"/>
                <a:gd name="T76" fmla="*/ 1157 w 1845"/>
                <a:gd name="T77" fmla="*/ 0 h 307"/>
                <a:gd name="T78" fmla="*/ 1187 w 1845"/>
                <a:gd name="T79" fmla="*/ 0 h 307"/>
                <a:gd name="T80" fmla="*/ 1216 w 1845"/>
                <a:gd name="T81" fmla="*/ 0 h 307"/>
                <a:gd name="T82" fmla="*/ 1246 w 1845"/>
                <a:gd name="T83" fmla="*/ 0 h 307"/>
                <a:gd name="T84" fmla="*/ 1276 w 1845"/>
                <a:gd name="T85" fmla="*/ 0 h 307"/>
                <a:gd name="T86" fmla="*/ 1306 w 1845"/>
                <a:gd name="T87" fmla="*/ 0 h 307"/>
                <a:gd name="T88" fmla="*/ 1335 w 1845"/>
                <a:gd name="T89" fmla="*/ 0 h 307"/>
                <a:gd name="T90" fmla="*/ 1365 w 1845"/>
                <a:gd name="T91" fmla="*/ 0 h 307"/>
                <a:gd name="T92" fmla="*/ 1395 w 1845"/>
                <a:gd name="T93" fmla="*/ 0 h 307"/>
                <a:gd name="T94" fmla="*/ 1425 w 1845"/>
                <a:gd name="T95" fmla="*/ 0 h 307"/>
                <a:gd name="T96" fmla="*/ 1454 w 1845"/>
                <a:gd name="T97" fmla="*/ 0 h 307"/>
                <a:gd name="T98" fmla="*/ 1484 w 1845"/>
                <a:gd name="T99" fmla="*/ 0 h 307"/>
                <a:gd name="T100" fmla="*/ 1514 w 1845"/>
                <a:gd name="T101" fmla="*/ 0 h 307"/>
                <a:gd name="T102" fmla="*/ 1544 w 1845"/>
                <a:gd name="T103" fmla="*/ 0 h 307"/>
                <a:gd name="T104" fmla="*/ 1573 w 1845"/>
                <a:gd name="T105" fmla="*/ 0 h 307"/>
                <a:gd name="T106" fmla="*/ 1603 w 1845"/>
                <a:gd name="T107" fmla="*/ 0 h 307"/>
                <a:gd name="T108" fmla="*/ 1633 w 1845"/>
                <a:gd name="T109" fmla="*/ 0 h 307"/>
                <a:gd name="T110" fmla="*/ 1663 w 1845"/>
                <a:gd name="T111" fmla="*/ 0 h 307"/>
                <a:gd name="T112" fmla="*/ 1692 w 1845"/>
                <a:gd name="T113" fmla="*/ 0 h 307"/>
                <a:gd name="T114" fmla="*/ 1722 w 1845"/>
                <a:gd name="T115" fmla="*/ 0 h 307"/>
                <a:gd name="T116" fmla="*/ 1752 w 1845"/>
                <a:gd name="T117" fmla="*/ 0 h 307"/>
                <a:gd name="T118" fmla="*/ 1782 w 1845"/>
                <a:gd name="T119" fmla="*/ 0 h 307"/>
                <a:gd name="T120" fmla="*/ 1812 w 1845"/>
                <a:gd name="T121" fmla="*/ 0 h 307"/>
                <a:gd name="T122" fmla="*/ 1841 w 1845"/>
                <a:gd name="T123" fmla="*/ 0 h 3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5" h="307">
                  <a:moveTo>
                    <a:pt x="0" y="307"/>
                  </a:moveTo>
                  <a:lnTo>
                    <a:pt x="4" y="307"/>
                  </a:lnTo>
                  <a:lnTo>
                    <a:pt x="7" y="307"/>
                  </a:lnTo>
                  <a:lnTo>
                    <a:pt x="11" y="307"/>
                  </a:lnTo>
                  <a:lnTo>
                    <a:pt x="15" y="307"/>
                  </a:lnTo>
                  <a:lnTo>
                    <a:pt x="18" y="307"/>
                  </a:lnTo>
                  <a:lnTo>
                    <a:pt x="22" y="307"/>
                  </a:lnTo>
                  <a:lnTo>
                    <a:pt x="26" y="307"/>
                  </a:lnTo>
                  <a:lnTo>
                    <a:pt x="30" y="307"/>
                  </a:lnTo>
                  <a:lnTo>
                    <a:pt x="33" y="307"/>
                  </a:lnTo>
                  <a:lnTo>
                    <a:pt x="37" y="307"/>
                  </a:lnTo>
                  <a:lnTo>
                    <a:pt x="41" y="307"/>
                  </a:lnTo>
                  <a:lnTo>
                    <a:pt x="45" y="307"/>
                  </a:lnTo>
                  <a:lnTo>
                    <a:pt x="48" y="307"/>
                  </a:lnTo>
                  <a:lnTo>
                    <a:pt x="52" y="307"/>
                  </a:lnTo>
                  <a:lnTo>
                    <a:pt x="56" y="307"/>
                  </a:lnTo>
                  <a:lnTo>
                    <a:pt x="59" y="307"/>
                  </a:lnTo>
                  <a:lnTo>
                    <a:pt x="63" y="307"/>
                  </a:lnTo>
                  <a:lnTo>
                    <a:pt x="67" y="307"/>
                  </a:lnTo>
                  <a:lnTo>
                    <a:pt x="71" y="307"/>
                  </a:lnTo>
                  <a:lnTo>
                    <a:pt x="74" y="307"/>
                  </a:lnTo>
                  <a:lnTo>
                    <a:pt x="78" y="307"/>
                  </a:lnTo>
                  <a:lnTo>
                    <a:pt x="82" y="307"/>
                  </a:lnTo>
                  <a:lnTo>
                    <a:pt x="85" y="307"/>
                  </a:lnTo>
                  <a:lnTo>
                    <a:pt x="89" y="307"/>
                  </a:lnTo>
                  <a:lnTo>
                    <a:pt x="93" y="307"/>
                  </a:lnTo>
                  <a:lnTo>
                    <a:pt x="97" y="0"/>
                  </a:lnTo>
                  <a:lnTo>
                    <a:pt x="100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6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1" y="0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2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7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8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7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7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3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9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5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10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1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6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7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2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3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8" y="0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599" y="0"/>
                  </a:lnTo>
                  <a:lnTo>
                    <a:pt x="603" y="0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4" y="0"/>
                  </a:lnTo>
                  <a:lnTo>
                    <a:pt x="617" y="0"/>
                  </a:lnTo>
                  <a:lnTo>
                    <a:pt x="621" y="0"/>
                  </a:lnTo>
                  <a:lnTo>
                    <a:pt x="625" y="0"/>
                  </a:lnTo>
                  <a:lnTo>
                    <a:pt x="629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40" y="0"/>
                  </a:lnTo>
                  <a:lnTo>
                    <a:pt x="643" y="0"/>
                  </a:lnTo>
                  <a:lnTo>
                    <a:pt x="647" y="0"/>
                  </a:lnTo>
                  <a:lnTo>
                    <a:pt x="651" y="0"/>
                  </a:lnTo>
                  <a:lnTo>
                    <a:pt x="655" y="0"/>
                  </a:lnTo>
                  <a:lnTo>
                    <a:pt x="658" y="0"/>
                  </a:lnTo>
                  <a:lnTo>
                    <a:pt x="662" y="0"/>
                  </a:lnTo>
                  <a:lnTo>
                    <a:pt x="666" y="0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77" y="0"/>
                  </a:lnTo>
                  <a:lnTo>
                    <a:pt x="681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7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8" y="0"/>
                  </a:lnTo>
                  <a:lnTo>
                    <a:pt x="722" y="0"/>
                  </a:lnTo>
                  <a:lnTo>
                    <a:pt x="725" y="0"/>
                  </a:lnTo>
                  <a:lnTo>
                    <a:pt x="729" y="0"/>
                  </a:lnTo>
                  <a:lnTo>
                    <a:pt x="733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4" y="0"/>
                  </a:lnTo>
                  <a:lnTo>
                    <a:pt x="748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70" y="0"/>
                  </a:lnTo>
                  <a:lnTo>
                    <a:pt x="774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5" y="0"/>
                  </a:lnTo>
                  <a:lnTo>
                    <a:pt x="789" y="0"/>
                  </a:lnTo>
                  <a:lnTo>
                    <a:pt x="792" y="0"/>
                  </a:lnTo>
                  <a:lnTo>
                    <a:pt x="796" y="0"/>
                  </a:lnTo>
                  <a:lnTo>
                    <a:pt x="800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5" y="0"/>
                  </a:lnTo>
                  <a:lnTo>
                    <a:pt x="818" y="0"/>
                  </a:lnTo>
                  <a:lnTo>
                    <a:pt x="822" y="0"/>
                  </a:lnTo>
                  <a:lnTo>
                    <a:pt x="826" y="0"/>
                  </a:lnTo>
                  <a:lnTo>
                    <a:pt x="829" y="0"/>
                  </a:lnTo>
                  <a:lnTo>
                    <a:pt x="833" y="0"/>
                  </a:lnTo>
                  <a:lnTo>
                    <a:pt x="837" y="0"/>
                  </a:lnTo>
                  <a:lnTo>
                    <a:pt x="841" y="0"/>
                  </a:lnTo>
                  <a:lnTo>
                    <a:pt x="844" y="0"/>
                  </a:lnTo>
                  <a:lnTo>
                    <a:pt x="848" y="0"/>
                  </a:lnTo>
                  <a:lnTo>
                    <a:pt x="852" y="0"/>
                  </a:lnTo>
                  <a:lnTo>
                    <a:pt x="855" y="0"/>
                  </a:lnTo>
                  <a:lnTo>
                    <a:pt x="859" y="0"/>
                  </a:lnTo>
                  <a:lnTo>
                    <a:pt x="863" y="0"/>
                  </a:lnTo>
                  <a:lnTo>
                    <a:pt x="867" y="0"/>
                  </a:lnTo>
                  <a:lnTo>
                    <a:pt x="870" y="0"/>
                  </a:lnTo>
                  <a:lnTo>
                    <a:pt x="874" y="0"/>
                  </a:lnTo>
                  <a:lnTo>
                    <a:pt x="878" y="0"/>
                  </a:lnTo>
                  <a:lnTo>
                    <a:pt x="882" y="0"/>
                  </a:lnTo>
                  <a:lnTo>
                    <a:pt x="885" y="0"/>
                  </a:lnTo>
                  <a:lnTo>
                    <a:pt x="889" y="0"/>
                  </a:lnTo>
                  <a:lnTo>
                    <a:pt x="893" y="0"/>
                  </a:lnTo>
                  <a:lnTo>
                    <a:pt x="896" y="0"/>
                  </a:lnTo>
                  <a:lnTo>
                    <a:pt x="900" y="0"/>
                  </a:lnTo>
                  <a:lnTo>
                    <a:pt x="904" y="0"/>
                  </a:lnTo>
                  <a:lnTo>
                    <a:pt x="908" y="0"/>
                  </a:lnTo>
                  <a:lnTo>
                    <a:pt x="911" y="0"/>
                  </a:lnTo>
                  <a:lnTo>
                    <a:pt x="915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6" y="0"/>
                  </a:lnTo>
                  <a:lnTo>
                    <a:pt x="930" y="0"/>
                  </a:lnTo>
                  <a:lnTo>
                    <a:pt x="934" y="0"/>
                  </a:lnTo>
                  <a:lnTo>
                    <a:pt x="937" y="0"/>
                  </a:lnTo>
                  <a:lnTo>
                    <a:pt x="941" y="0"/>
                  </a:lnTo>
                  <a:lnTo>
                    <a:pt x="945" y="0"/>
                  </a:lnTo>
                  <a:lnTo>
                    <a:pt x="948" y="0"/>
                  </a:lnTo>
                  <a:lnTo>
                    <a:pt x="952" y="0"/>
                  </a:lnTo>
                  <a:lnTo>
                    <a:pt x="956" y="0"/>
                  </a:lnTo>
                  <a:lnTo>
                    <a:pt x="960" y="0"/>
                  </a:lnTo>
                  <a:lnTo>
                    <a:pt x="963" y="0"/>
                  </a:lnTo>
                  <a:lnTo>
                    <a:pt x="967" y="0"/>
                  </a:lnTo>
                  <a:lnTo>
                    <a:pt x="971" y="0"/>
                  </a:lnTo>
                  <a:lnTo>
                    <a:pt x="975" y="0"/>
                  </a:lnTo>
                  <a:lnTo>
                    <a:pt x="978" y="0"/>
                  </a:lnTo>
                  <a:lnTo>
                    <a:pt x="982" y="0"/>
                  </a:lnTo>
                  <a:lnTo>
                    <a:pt x="986" y="0"/>
                  </a:lnTo>
                  <a:lnTo>
                    <a:pt x="989" y="0"/>
                  </a:lnTo>
                  <a:lnTo>
                    <a:pt x="993" y="0"/>
                  </a:lnTo>
                  <a:lnTo>
                    <a:pt x="997" y="0"/>
                  </a:lnTo>
                  <a:lnTo>
                    <a:pt x="1001" y="0"/>
                  </a:lnTo>
                  <a:lnTo>
                    <a:pt x="1004" y="0"/>
                  </a:lnTo>
                  <a:lnTo>
                    <a:pt x="1008" y="0"/>
                  </a:lnTo>
                  <a:lnTo>
                    <a:pt x="1012" y="0"/>
                  </a:lnTo>
                  <a:lnTo>
                    <a:pt x="1015" y="0"/>
                  </a:lnTo>
                  <a:lnTo>
                    <a:pt x="1019" y="0"/>
                  </a:lnTo>
                  <a:lnTo>
                    <a:pt x="1023" y="0"/>
                  </a:lnTo>
                  <a:lnTo>
                    <a:pt x="1027" y="0"/>
                  </a:lnTo>
                  <a:lnTo>
                    <a:pt x="1030" y="0"/>
                  </a:lnTo>
                  <a:lnTo>
                    <a:pt x="1034" y="0"/>
                  </a:lnTo>
                  <a:lnTo>
                    <a:pt x="1038" y="0"/>
                  </a:lnTo>
                  <a:lnTo>
                    <a:pt x="1041" y="0"/>
                  </a:lnTo>
                  <a:lnTo>
                    <a:pt x="1045" y="0"/>
                  </a:lnTo>
                  <a:lnTo>
                    <a:pt x="1049" y="0"/>
                  </a:lnTo>
                  <a:lnTo>
                    <a:pt x="1053" y="0"/>
                  </a:lnTo>
                  <a:lnTo>
                    <a:pt x="1056" y="0"/>
                  </a:lnTo>
                  <a:lnTo>
                    <a:pt x="1060" y="0"/>
                  </a:lnTo>
                  <a:lnTo>
                    <a:pt x="1064" y="0"/>
                  </a:lnTo>
                  <a:lnTo>
                    <a:pt x="1068" y="0"/>
                  </a:lnTo>
                  <a:lnTo>
                    <a:pt x="1071" y="0"/>
                  </a:lnTo>
                  <a:lnTo>
                    <a:pt x="1075" y="0"/>
                  </a:lnTo>
                  <a:lnTo>
                    <a:pt x="1079" y="0"/>
                  </a:lnTo>
                  <a:lnTo>
                    <a:pt x="1082" y="0"/>
                  </a:lnTo>
                  <a:lnTo>
                    <a:pt x="1086" y="0"/>
                  </a:lnTo>
                  <a:lnTo>
                    <a:pt x="1090" y="0"/>
                  </a:lnTo>
                  <a:lnTo>
                    <a:pt x="1094" y="0"/>
                  </a:lnTo>
                  <a:lnTo>
                    <a:pt x="1097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08" y="0"/>
                  </a:lnTo>
                  <a:lnTo>
                    <a:pt x="1112" y="0"/>
                  </a:lnTo>
                  <a:lnTo>
                    <a:pt x="1116" y="0"/>
                  </a:lnTo>
                  <a:lnTo>
                    <a:pt x="1120" y="0"/>
                  </a:lnTo>
                  <a:lnTo>
                    <a:pt x="1123" y="0"/>
                  </a:lnTo>
                  <a:lnTo>
                    <a:pt x="1127" y="0"/>
                  </a:lnTo>
                  <a:lnTo>
                    <a:pt x="1131" y="0"/>
                  </a:lnTo>
                  <a:lnTo>
                    <a:pt x="1134" y="0"/>
                  </a:lnTo>
                  <a:lnTo>
                    <a:pt x="1138" y="0"/>
                  </a:lnTo>
                  <a:lnTo>
                    <a:pt x="1142" y="0"/>
                  </a:lnTo>
                  <a:lnTo>
                    <a:pt x="1146" y="0"/>
                  </a:lnTo>
                  <a:lnTo>
                    <a:pt x="1149" y="0"/>
                  </a:lnTo>
                  <a:lnTo>
                    <a:pt x="1153" y="0"/>
                  </a:lnTo>
                  <a:lnTo>
                    <a:pt x="1157" y="0"/>
                  </a:lnTo>
                  <a:lnTo>
                    <a:pt x="1161" y="0"/>
                  </a:lnTo>
                  <a:lnTo>
                    <a:pt x="1164" y="0"/>
                  </a:lnTo>
                  <a:lnTo>
                    <a:pt x="1168" y="0"/>
                  </a:lnTo>
                  <a:lnTo>
                    <a:pt x="1172" y="0"/>
                  </a:lnTo>
                  <a:lnTo>
                    <a:pt x="1175" y="0"/>
                  </a:lnTo>
                  <a:lnTo>
                    <a:pt x="1179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0" y="0"/>
                  </a:lnTo>
                  <a:lnTo>
                    <a:pt x="1194" y="0"/>
                  </a:lnTo>
                  <a:lnTo>
                    <a:pt x="1198" y="0"/>
                  </a:lnTo>
                  <a:lnTo>
                    <a:pt x="1201" y="0"/>
                  </a:lnTo>
                  <a:lnTo>
                    <a:pt x="1205" y="0"/>
                  </a:lnTo>
                  <a:lnTo>
                    <a:pt x="1209" y="0"/>
                  </a:lnTo>
                  <a:lnTo>
                    <a:pt x="1213" y="0"/>
                  </a:lnTo>
                  <a:lnTo>
                    <a:pt x="1216" y="0"/>
                  </a:lnTo>
                  <a:lnTo>
                    <a:pt x="1220" y="0"/>
                  </a:lnTo>
                  <a:lnTo>
                    <a:pt x="1224" y="0"/>
                  </a:lnTo>
                  <a:lnTo>
                    <a:pt x="1227" y="0"/>
                  </a:lnTo>
                  <a:lnTo>
                    <a:pt x="1231" y="0"/>
                  </a:lnTo>
                  <a:lnTo>
                    <a:pt x="1235" y="0"/>
                  </a:lnTo>
                  <a:lnTo>
                    <a:pt x="1239" y="0"/>
                  </a:lnTo>
                  <a:lnTo>
                    <a:pt x="1242" y="0"/>
                  </a:lnTo>
                  <a:lnTo>
                    <a:pt x="1246" y="0"/>
                  </a:lnTo>
                  <a:lnTo>
                    <a:pt x="1250" y="0"/>
                  </a:lnTo>
                  <a:lnTo>
                    <a:pt x="1254" y="0"/>
                  </a:lnTo>
                  <a:lnTo>
                    <a:pt x="1257" y="0"/>
                  </a:lnTo>
                  <a:lnTo>
                    <a:pt x="1261" y="0"/>
                  </a:lnTo>
                  <a:lnTo>
                    <a:pt x="1265" y="0"/>
                  </a:lnTo>
                  <a:lnTo>
                    <a:pt x="1268" y="0"/>
                  </a:lnTo>
                  <a:lnTo>
                    <a:pt x="1272" y="0"/>
                  </a:lnTo>
                  <a:lnTo>
                    <a:pt x="1276" y="0"/>
                  </a:lnTo>
                  <a:lnTo>
                    <a:pt x="1280" y="0"/>
                  </a:lnTo>
                  <a:lnTo>
                    <a:pt x="1283" y="0"/>
                  </a:lnTo>
                  <a:lnTo>
                    <a:pt x="1287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8" y="0"/>
                  </a:lnTo>
                  <a:lnTo>
                    <a:pt x="1302" y="0"/>
                  </a:lnTo>
                  <a:lnTo>
                    <a:pt x="1306" y="0"/>
                  </a:lnTo>
                  <a:lnTo>
                    <a:pt x="1309" y="0"/>
                  </a:lnTo>
                  <a:lnTo>
                    <a:pt x="1313" y="0"/>
                  </a:lnTo>
                  <a:lnTo>
                    <a:pt x="1317" y="0"/>
                  </a:lnTo>
                  <a:lnTo>
                    <a:pt x="1320" y="0"/>
                  </a:lnTo>
                  <a:lnTo>
                    <a:pt x="1324" y="0"/>
                  </a:lnTo>
                  <a:lnTo>
                    <a:pt x="1328" y="0"/>
                  </a:lnTo>
                  <a:lnTo>
                    <a:pt x="1332" y="0"/>
                  </a:lnTo>
                  <a:lnTo>
                    <a:pt x="1335" y="0"/>
                  </a:lnTo>
                  <a:lnTo>
                    <a:pt x="1339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0" y="0"/>
                  </a:lnTo>
                  <a:lnTo>
                    <a:pt x="1354" y="0"/>
                  </a:lnTo>
                  <a:lnTo>
                    <a:pt x="1358" y="0"/>
                  </a:lnTo>
                  <a:lnTo>
                    <a:pt x="1361" y="0"/>
                  </a:lnTo>
                  <a:lnTo>
                    <a:pt x="1365" y="0"/>
                  </a:lnTo>
                  <a:lnTo>
                    <a:pt x="1369" y="0"/>
                  </a:lnTo>
                  <a:lnTo>
                    <a:pt x="1373" y="0"/>
                  </a:lnTo>
                  <a:lnTo>
                    <a:pt x="1376" y="0"/>
                  </a:lnTo>
                  <a:lnTo>
                    <a:pt x="1380" y="0"/>
                  </a:lnTo>
                  <a:lnTo>
                    <a:pt x="1384" y="0"/>
                  </a:lnTo>
                  <a:lnTo>
                    <a:pt x="1387" y="0"/>
                  </a:lnTo>
                  <a:lnTo>
                    <a:pt x="1391" y="0"/>
                  </a:lnTo>
                  <a:lnTo>
                    <a:pt x="1395" y="0"/>
                  </a:lnTo>
                  <a:lnTo>
                    <a:pt x="1399" y="0"/>
                  </a:lnTo>
                  <a:lnTo>
                    <a:pt x="1402" y="0"/>
                  </a:lnTo>
                  <a:lnTo>
                    <a:pt x="1406" y="0"/>
                  </a:lnTo>
                  <a:lnTo>
                    <a:pt x="1410" y="0"/>
                  </a:lnTo>
                  <a:lnTo>
                    <a:pt x="1413" y="0"/>
                  </a:lnTo>
                  <a:lnTo>
                    <a:pt x="1417" y="0"/>
                  </a:lnTo>
                  <a:lnTo>
                    <a:pt x="1421" y="0"/>
                  </a:lnTo>
                  <a:lnTo>
                    <a:pt x="1425" y="0"/>
                  </a:lnTo>
                  <a:lnTo>
                    <a:pt x="1428" y="0"/>
                  </a:lnTo>
                  <a:lnTo>
                    <a:pt x="1432" y="0"/>
                  </a:lnTo>
                  <a:lnTo>
                    <a:pt x="1436" y="0"/>
                  </a:lnTo>
                  <a:lnTo>
                    <a:pt x="1440" y="0"/>
                  </a:lnTo>
                  <a:lnTo>
                    <a:pt x="1443" y="0"/>
                  </a:lnTo>
                  <a:lnTo>
                    <a:pt x="1447" y="0"/>
                  </a:lnTo>
                  <a:lnTo>
                    <a:pt x="1451" y="0"/>
                  </a:lnTo>
                  <a:lnTo>
                    <a:pt x="1454" y="0"/>
                  </a:lnTo>
                  <a:lnTo>
                    <a:pt x="1458" y="0"/>
                  </a:lnTo>
                  <a:lnTo>
                    <a:pt x="1462" y="0"/>
                  </a:lnTo>
                  <a:lnTo>
                    <a:pt x="1466" y="0"/>
                  </a:lnTo>
                  <a:lnTo>
                    <a:pt x="1469" y="0"/>
                  </a:lnTo>
                  <a:lnTo>
                    <a:pt x="1473" y="0"/>
                  </a:lnTo>
                  <a:lnTo>
                    <a:pt x="1477" y="0"/>
                  </a:lnTo>
                  <a:lnTo>
                    <a:pt x="1480" y="0"/>
                  </a:lnTo>
                  <a:lnTo>
                    <a:pt x="1484" y="0"/>
                  </a:lnTo>
                  <a:lnTo>
                    <a:pt x="1488" y="0"/>
                  </a:lnTo>
                  <a:lnTo>
                    <a:pt x="1492" y="0"/>
                  </a:lnTo>
                  <a:lnTo>
                    <a:pt x="1495" y="0"/>
                  </a:lnTo>
                  <a:lnTo>
                    <a:pt x="1499" y="0"/>
                  </a:lnTo>
                  <a:lnTo>
                    <a:pt x="1503" y="0"/>
                  </a:lnTo>
                  <a:lnTo>
                    <a:pt x="1506" y="0"/>
                  </a:lnTo>
                  <a:lnTo>
                    <a:pt x="1510" y="0"/>
                  </a:lnTo>
                  <a:lnTo>
                    <a:pt x="1514" y="0"/>
                  </a:lnTo>
                  <a:lnTo>
                    <a:pt x="1518" y="0"/>
                  </a:lnTo>
                  <a:lnTo>
                    <a:pt x="1521" y="0"/>
                  </a:lnTo>
                  <a:lnTo>
                    <a:pt x="1525" y="0"/>
                  </a:lnTo>
                  <a:lnTo>
                    <a:pt x="1529" y="0"/>
                  </a:lnTo>
                  <a:lnTo>
                    <a:pt x="1533" y="0"/>
                  </a:lnTo>
                  <a:lnTo>
                    <a:pt x="1536" y="0"/>
                  </a:lnTo>
                  <a:lnTo>
                    <a:pt x="1540" y="0"/>
                  </a:lnTo>
                  <a:lnTo>
                    <a:pt x="1544" y="0"/>
                  </a:lnTo>
                  <a:lnTo>
                    <a:pt x="1547" y="0"/>
                  </a:lnTo>
                  <a:lnTo>
                    <a:pt x="1551" y="0"/>
                  </a:lnTo>
                  <a:lnTo>
                    <a:pt x="1555" y="0"/>
                  </a:lnTo>
                  <a:lnTo>
                    <a:pt x="1559" y="0"/>
                  </a:lnTo>
                  <a:lnTo>
                    <a:pt x="1562" y="0"/>
                  </a:lnTo>
                  <a:lnTo>
                    <a:pt x="1566" y="0"/>
                  </a:lnTo>
                  <a:lnTo>
                    <a:pt x="1570" y="0"/>
                  </a:lnTo>
                  <a:lnTo>
                    <a:pt x="1573" y="0"/>
                  </a:lnTo>
                  <a:lnTo>
                    <a:pt x="1577" y="0"/>
                  </a:lnTo>
                  <a:lnTo>
                    <a:pt x="1581" y="0"/>
                  </a:lnTo>
                  <a:lnTo>
                    <a:pt x="1585" y="0"/>
                  </a:lnTo>
                  <a:lnTo>
                    <a:pt x="1588" y="0"/>
                  </a:lnTo>
                  <a:lnTo>
                    <a:pt x="1592" y="0"/>
                  </a:lnTo>
                  <a:lnTo>
                    <a:pt x="1596" y="0"/>
                  </a:lnTo>
                  <a:lnTo>
                    <a:pt x="1599" y="0"/>
                  </a:lnTo>
                  <a:lnTo>
                    <a:pt x="1603" y="0"/>
                  </a:lnTo>
                  <a:lnTo>
                    <a:pt x="1607" y="0"/>
                  </a:lnTo>
                  <a:lnTo>
                    <a:pt x="1611" y="0"/>
                  </a:lnTo>
                  <a:lnTo>
                    <a:pt x="1614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6" y="0"/>
                  </a:lnTo>
                  <a:lnTo>
                    <a:pt x="1629" y="0"/>
                  </a:lnTo>
                  <a:lnTo>
                    <a:pt x="1633" y="0"/>
                  </a:lnTo>
                  <a:lnTo>
                    <a:pt x="1637" y="0"/>
                  </a:lnTo>
                  <a:lnTo>
                    <a:pt x="1640" y="0"/>
                  </a:lnTo>
                  <a:lnTo>
                    <a:pt x="1644" y="0"/>
                  </a:lnTo>
                  <a:lnTo>
                    <a:pt x="1648" y="0"/>
                  </a:lnTo>
                  <a:lnTo>
                    <a:pt x="1652" y="0"/>
                  </a:lnTo>
                  <a:lnTo>
                    <a:pt x="1655" y="0"/>
                  </a:lnTo>
                  <a:lnTo>
                    <a:pt x="1659" y="0"/>
                  </a:lnTo>
                  <a:lnTo>
                    <a:pt x="1663" y="0"/>
                  </a:lnTo>
                  <a:lnTo>
                    <a:pt x="1666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8" y="0"/>
                  </a:lnTo>
                  <a:lnTo>
                    <a:pt x="1681" y="0"/>
                  </a:lnTo>
                  <a:lnTo>
                    <a:pt x="1685" y="0"/>
                  </a:lnTo>
                  <a:lnTo>
                    <a:pt x="1689" y="0"/>
                  </a:lnTo>
                  <a:lnTo>
                    <a:pt x="1692" y="0"/>
                  </a:lnTo>
                  <a:lnTo>
                    <a:pt x="1696" y="0"/>
                  </a:lnTo>
                  <a:lnTo>
                    <a:pt x="1700" y="0"/>
                  </a:lnTo>
                  <a:lnTo>
                    <a:pt x="1704" y="0"/>
                  </a:lnTo>
                  <a:lnTo>
                    <a:pt x="1707" y="0"/>
                  </a:lnTo>
                  <a:lnTo>
                    <a:pt x="1711" y="0"/>
                  </a:lnTo>
                  <a:lnTo>
                    <a:pt x="1715" y="0"/>
                  </a:lnTo>
                  <a:lnTo>
                    <a:pt x="1719" y="0"/>
                  </a:lnTo>
                  <a:lnTo>
                    <a:pt x="1722" y="0"/>
                  </a:lnTo>
                  <a:lnTo>
                    <a:pt x="1726" y="0"/>
                  </a:lnTo>
                  <a:lnTo>
                    <a:pt x="1730" y="0"/>
                  </a:lnTo>
                  <a:lnTo>
                    <a:pt x="1733" y="0"/>
                  </a:lnTo>
                  <a:lnTo>
                    <a:pt x="1737" y="0"/>
                  </a:lnTo>
                  <a:lnTo>
                    <a:pt x="1741" y="0"/>
                  </a:lnTo>
                  <a:lnTo>
                    <a:pt x="1745" y="0"/>
                  </a:lnTo>
                  <a:lnTo>
                    <a:pt x="1748" y="0"/>
                  </a:lnTo>
                  <a:lnTo>
                    <a:pt x="1752" y="0"/>
                  </a:lnTo>
                  <a:lnTo>
                    <a:pt x="1756" y="0"/>
                  </a:lnTo>
                  <a:lnTo>
                    <a:pt x="1759" y="0"/>
                  </a:lnTo>
                  <a:lnTo>
                    <a:pt x="1763" y="0"/>
                  </a:lnTo>
                  <a:lnTo>
                    <a:pt x="1767" y="0"/>
                  </a:lnTo>
                  <a:lnTo>
                    <a:pt x="1771" y="0"/>
                  </a:lnTo>
                  <a:lnTo>
                    <a:pt x="1774" y="0"/>
                  </a:lnTo>
                  <a:lnTo>
                    <a:pt x="1778" y="0"/>
                  </a:lnTo>
                  <a:lnTo>
                    <a:pt x="1782" y="0"/>
                  </a:lnTo>
                  <a:lnTo>
                    <a:pt x="1785" y="0"/>
                  </a:lnTo>
                  <a:lnTo>
                    <a:pt x="1789" y="0"/>
                  </a:lnTo>
                  <a:lnTo>
                    <a:pt x="1793" y="0"/>
                  </a:lnTo>
                  <a:lnTo>
                    <a:pt x="1797" y="0"/>
                  </a:lnTo>
                  <a:lnTo>
                    <a:pt x="1800" y="0"/>
                  </a:lnTo>
                  <a:lnTo>
                    <a:pt x="1804" y="0"/>
                  </a:lnTo>
                  <a:lnTo>
                    <a:pt x="1808" y="0"/>
                  </a:lnTo>
                  <a:lnTo>
                    <a:pt x="1812" y="0"/>
                  </a:lnTo>
                  <a:lnTo>
                    <a:pt x="1815" y="0"/>
                  </a:lnTo>
                  <a:lnTo>
                    <a:pt x="1819" y="0"/>
                  </a:lnTo>
                  <a:lnTo>
                    <a:pt x="1823" y="0"/>
                  </a:lnTo>
                  <a:lnTo>
                    <a:pt x="1826" y="0"/>
                  </a:lnTo>
                  <a:lnTo>
                    <a:pt x="1830" y="0"/>
                  </a:lnTo>
                  <a:lnTo>
                    <a:pt x="1834" y="0"/>
                  </a:lnTo>
                  <a:lnTo>
                    <a:pt x="1838" y="0"/>
                  </a:lnTo>
                  <a:lnTo>
                    <a:pt x="1841" y="0"/>
                  </a:lnTo>
                  <a:lnTo>
                    <a:pt x="1845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3" name="Freeform 235"/>
            <p:cNvSpPr>
              <a:spLocks/>
            </p:cNvSpPr>
            <p:nvPr/>
          </p:nvSpPr>
          <p:spPr bwMode="auto">
            <a:xfrm>
              <a:off x="2019" y="2633"/>
              <a:ext cx="1845" cy="468"/>
            </a:xfrm>
            <a:custGeom>
              <a:avLst/>
              <a:gdLst>
                <a:gd name="T0" fmla="*/ 30 w 1845"/>
                <a:gd name="T1" fmla="*/ 468 h 468"/>
                <a:gd name="T2" fmla="*/ 63 w 1845"/>
                <a:gd name="T3" fmla="*/ 468 h 468"/>
                <a:gd name="T4" fmla="*/ 97 w 1845"/>
                <a:gd name="T5" fmla="*/ 468 h 468"/>
                <a:gd name="T6" fmla="*/ 130 w 1845"/>
                <a:gd name="T7" fmla="*/ 468 h 468"/>
                <a:gd name="T8" fmla="*/ 164 w 1845"/>
                <a:gd name="T9" fmla="*/ 468 h 468"/>
                <a:gd name="T10" fmla="*/ 197 w 1845"/>
                <a:gd name="T11" fmla="*/ 464 h 468"/>
                <a:gd name="T12" fmla="*/ 219 w 1845"/>
                <a:gd name="T13" fmla="*/ 430 h 468"/>
                <a:gd name="T14" fmla="*/ 238 w 1845"/>
                <a:gd name="T15" fmla="*/ 385 h 468"/>
                <a:gd name="T16" fmla="*/ 253 w 1845"/>
                <a:gd name="T17" fmla="*/ 325 h 468"/>
                <a:gd name="T18" fmla="*/ 271 w 1845"/>
                <a:gd name="T19" fmla="*/ 262 h 468"/>
                <a:gd name="T20" fmla="*/ 286 w 1845"/>
                <a:gd name="T21" fmla="*/ 194 h 468"/>
                <a:gd name="T22" fmla="*/ 305 w 1845"/>
                <a:gd name="T23" fmla="*/ 134 h 468"/>
                <a:gd name="T24" fmla="*/ 320 w 1845"/>
                <a:gd name="T25" fmla="*/ 90 h 468"/>
                <a:gd name="T26" fmla="*/ 338 w 1845"/>
                <a:gd name="T27" fmla="*/ 52 h 468"/>
                <a:gd name="T28" fmla="*/ 361 w 1845"/>
                <a:gd name="T29" fmla="*/ 18 h 468"/>
                <a:gd name="T30" fmla="*/ 394 w 1845"/>
                <a:gd name="T31" fmla="*/ 3 h 468"/>
                <a:gd name="T32" fmla="*/ 420 w 1845"/>
                <a:gd name="T33" fmla="*/ 37 h 468"/>
                <a:gd name="T34" fmla="*/ 439 w 1845"/>
                <a:gd name="T35" fmla="*/ 71 h 468"/>
                <a:gd name="T36" fmla="*/ 454 w 1845"/>
                <a:gd name="T37" fmla="*/ 112 h 468"/>
                <a:gd name="T38" fmla="*/ 472 w 1845"/>
                <a:gd name="T39" fmla="*/ 153 h 468"/>
                <a:gd name="T40" fmla="*/ 487 w 1845"/>
                <a:gd name="T41" fmla="*/ 191 h 468"/>
                <a:gd name="T42" fmla="*/ 510 w 1845"/>
                <a:gd name="T43" fmla="*/ 224 h 468"/>
                <a:gd name="T44" fmla="*/ 536 w 1845"/>
                <a:gd name="T45" fmla="*/ 258 h 468"/>
                <a:gd name="T46" fmla="*/ 569 w 1845"/>
                <a:gd name="T47" fmla="*/ 277 h 468"/>
                <a:gd name="T48" fmla="*/ 603 w 1845"/>
                <a:gd name="T49" fmla="*/ 258 h 468"/>
                <a:gd name="T50" fmla="*/ 625 w 1845"/>
                <a:gd name="T51" fmla="*/ 224 h 468"/>
                <a:gd name="T52" fmla="*/ 647 w 1845"/>
                <a:gd name="T53" fmla="*/ 191 h 468"/>
                <a:gd name="T54" fmla="*/ 669 w 1845"/>
                <a:gd name="T55" fmla="*/ 157 h 468"/>
                <a:gd name="T56" fmla="*/ 696 w 1845"/>
                <a:gd name="T57" fmla="*/ 123 h 468"/>
                <a:gd name="T58" fmla="*/ 729 w 1845"/>
                <a:gd name="T59" fmla="*/ 97 h 468"/>
                <a:gd name="T60" fmla="*/ 762 w 1845"/>
                <a:gd name="T61" fmla="*/ 86 h 468"/>
                <a:gd name="T62" fmla="*/ 796 w 1845"/>
                <a:gd name="T63" fmla="*/ 105 h 468"/>
                <a:gd name="T64" fmla="*/ 829 w 1845"/>
                <a:gd name="T65" fmla="*/ 138 h 468"/>
                <a:gd name="T66" fmla="*/ 863 w 1845"/>
                <a:gd name="T67" fmla="*/ 172 h 468"/>
                <a:gd name="T68" fmla="*/ 896 w 1845"/>
                <a:gd name="T69" fmla="*/ 198 h 468"/>
                <a:gd name="T70" fmla="*/ 930 w 1845"/>
                <a:gd name="T71" fmla="*/ 209 h 468"/>
                <a:gd name="T72" fmla="*/ 963 w 1845"/>
                <a:gd name="T73" fmla="*/ 206 h 468"/>
                <a:gd name="T74" fmla="*/ 997 w 1845"/>
                <a:gd name="T75" fmla="*/ 187 h 468"/>
                <a:gd name="T76" fmla="*/ 1030 w 1845"/>
                <a:gd name="T77" fmla="*/ 164 h 468"/>
                <a:gd name="T78" fmla="*/ 1064 w 1845"/>
                <a:gd name="T79" fmla="*/ 146 h 468"/>
                <a:gd name="T80" fmla="*/ 1097 w 1845"/>
                <a:gd name="T81" fmla="*/ 134 h 468"/>
                <a:gd name="T82" fmla="*/ 1131 w 1845"/>
                <a:gd name="T83" fmla="*/ 127 h 468"/>
                <a:gd name="T84" fmla="*/ 1164 w 1845"/>
                <a:gd name="T85" fmla="*/ 134 h 468"/>
                <a:gd name="T86" fmla="*/ 1198 w 1845"/>
                <a:gd name="T87" fmla="*/ 149 h 468"/>
                <a:gd name="T88" fmla="*/ 1231 w 1845"/>
                <a:gd name="T89" fmla="*/ 164 h 468"/>
                <a:gd name="T90" fmla="*/ 1265 w 1845"/>
                <a:gd name="T91" fmla="*/ 176 h 468"/>
                <a:gd name="T92" fmla="*/ 1298 w 1845"/>
                <a:gd name="T93" fmla="*/ 183 h 468"/>
                <a:gd name="T94" fmla="*/ 1332 w 1845"/>
                <a:gd name="T95" fmla="*/ 183 h 468"/>
                <a:gd name="T96" fmla="*/ 1365 w 1845"/>
                <a:gd name="T97" fmla="*/ 176 h 468"/>
                <a:gd name="T98" fmla="*/ 1399 w 1845"/>
                <a:gd name="T99" fmla="*/ 164 h 468"/>
                <a:gd name="T100" fmla="*/ 1432 w 1845"/>
                <a:gd name="T101" fmla="*/ 153 h 468"/>
                <a:gd name="T102" fmla="*/ 1466 w 1845"/>
                <a:gd name="T103" fmla="*/ 149 h 468"/>
                <a:gd name="T104" fmla="*/ 1499 w 1845"/>
                <a:gd name="T105" fmla="*/ 146 h 468"/>
                <a:gd name="T106" fmla="*/ 1533 w 1845"/>
                <a:gd name="T107" fmla="*/ 149 h 468"/>
                <a:gd name="T108" fmla="*/ 1566 w 1845"/>
                <a:gd name="T109" fmla="*/ 153 h 468"/>
                <a:gd name="T110" fmla="*/ 1599 w 1845"/>
                <a:gd name="T111" fmla="*/ 161 h 468"/>
                <a:gd name="T112" fmla="*/ 1633 w 1845"/>
                <a:gd name="T113" fmla="*/ 168 h 468"/>
                <a:gd name="T114" fmla="*/ 1666 w 1845"/>
                <a:gd name="T115" fmla="*/ 168 h 468"/>
                <a:gd name="T116" fmla="*/ 1700 w 1845"/>
                <a:gd name="T117" fmla="*/ 172 h 468"/>
                <a:gd name="T118" fmla="*/ 1733 w 1845"/>
                <a:gd name="T119" fmla="*/ 168 h 468"/>
                <a:gd name="T120" fmla="*/ 1767 w 1845"/>
                <a:gd name="T121" fmla="*/ 164 h 468"/>
                <a:gd name="T122" fmla="*/ 1800 w 1845"/>
                <a:gd name="T123" fmla="*/ 157 h 468"/>
                <a:gd name="T124" fmla="*/ 1834 w 1845"/>
                <a:gd name="T125" fmla="*/ 157 h 46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5" h="468">
                  <a:moveTo>
                    <a:pt x="0" y="468"/>
                  </a:moveTo>
                  <a:lnTo>
                    <a:pt x="4" y="468"/>
                  </a:lnTo>
                  <a:lnTo>
                    <a:pt x="7" y="468"/>
                  </a:lnTo>
                  <a:lnTo>
                    <a:pt x="11" y="468"/>
                  </a:lnTo>
                  <a:lnTo>
                    <a:pt x="15" y="468"/>
                  </a:lnTo>
                  <a:lnTo>
                    <a:pt x="18" y="468"/>
                  </a:lnTo>
                  <a:lnTo>
                    <a:pt x="22" y="468"/>
                  </a:lnTo>
                  <a:lnTo>
                    <a:pt x="26" y="468"/>
                  </a:lnTo>
                  <a:lnTo>
                    <a:pt x="30" y="468"/>
                  </a:lnTo>
                  <a:lnTo>
                    <a:pt x="33" y="468"/>
                  </a:lnTo>
                  <a:lnTo>
                    <a:pt x="37" y="468"/>
                  </a:lnTo>
                  <a:lnTo>
                    <a:pt x="41" y="468"/>
                  </a:lnTo>
                  <a:lnTo>
                    <a:pt x="45" y="468"/>
                  </a:lnTo>
                  <a:lnTo>
                    <a:pt x="48" y="468"/>
                  </a:lnTo>
                  <a:lnTo>
                    <a:pt x="52" y="468"/>
                  </a:lnTo>
                  <a:lnTo>
                    <a:pt x="56" y="468"/>
                  </a:lnTo>
                  <a:lnTo>
                    <a:pt x="59" y="468"/>
                  </a:lnTo>
                  <a:lnTo>
                    <a:pt x="63" y="468"/>
                  </a:lnTo>
                  <a:lnTo>
                    <a:pt x="67" y="468"/>
                  </a:lnTo>
                  <a:lnTo>
                    <a:pt x="71" y="468"/>
                  </a:lnTo>
                  <a:lnTo>
                    <a:pt x="74" y="468"/>
                  </a:lnTo>
                  <a:lnTo>
                    <a:pt x="78" y="468"/>
                  </a:lnTo>
                  <a:lnTo>
                    <a:pt x="82" y="468"/>
                  </a:lnTo>
                  <a:lnTo>
                    <a:pt x="85" y="468"/>
                  </a:lnTo>
                  <a:lnTo>
                    <a:pt x="89" y="468"/>
                  </a:lnTo>
                  <a:lnTo>
                    <a:pt x="93" y="468"/>
                  </a:lnTo>
                  <a:lnTo>
                    <a:pt x="97" y="468"/>
                  </a:lnTo>
                  <a:lnTo>
                    <a:pt x="100" y="468"/>
                  </a:lnTo>
                  <a:lnTo>
                    <a:pt x="104" y="468"/>
                  </a:lnTo>
                  <a:lnTo>
                    <a:pt x="108" y="468"/>
                  </a:lnTo>
                  <a:lnTo>
                    <a:pt x="111" y="468"/>
                  </a:lnTo>
                  <a:lnTo>
                    <a:pt x="115" y="468"/>
                  </a:lnTo>
                  <a:lnTo>
                    <a:pt x="119" y="468"/>
                  </a:lnTo>
                  <a:lnTo>
                    <a:pt x="123" y="468"/>
                  </a:lnTo>
                  <a:lnTo>
                    <a:pt x="126" y="468"/>
                  </a:lnTo>
                  <a:lnTo>
                    <a:pt x="130" y="468"/>
                  </a:lnTo>
                  <a:lnTo>
                    <a:pt x="134" y="468"/>
                  </a:lnTo>
                  <a:lnTo>
                    <a:pt x="138" y="468"/>
                  </a:lnTo>
                  <a:lnTo>
                    <a:pt x="141" y="468"/>
                  </a:lnTo>
                  <a:lnTo>
                    <a:pt x="145" y="468"/>
                  </a:lnTo>
                  <a:lnTo>
                    <a:pt x="149" y="468"/>
                  </a:lnTo>
                  <a:lnTo>
                    <a:pt x="152" y="468"/>
                  </a:lnTo>
                  <a:lnTo>
                    <a:pt x="156" y="468"/>
                  </a:lnTo>
                  <a:lnTo>
                    <a:pt x="160" y="468"/>
                  </a:lnTo>
                  <a:lnTo>
                    <a:pt x="164" y="468"/>
                  </a:lnTo>
                  <a:lnTo>
                    <a:pt x="167" y="468"/>
                  </a:lnTo>
                  <a:lnTo>
                    <a:pt x="171" y="468"/>
                  </a:lnTo>
                  <a:lnTo>
                    <a:pt x="175" y="468"/>
                  </a:lnTo>
                  <a:lnTo>
                    <a:pt x="178" y="468"/>
                  </a:lnTo>
                  <a:lnTo>
                    <a:pt x="182" y="468"/>
                  </a:lnTo>
                  <a:lnTo>
                    <a:pt x="186" y="468"/>
                  </a:lnTo>
                  <a:lnTo>
                    <a:pt x="190" y="468"/>
                  </a:lnTo>
                  <a:lnTo>
                    <a:pt x="193" y="464"/>
                  </a:lnTo>
                  <a:lnTo>
                    <a:pt x="197" y="464"/>
                  </a:lnTo>
                  <a:lnTo>
                    <a:pt x="201" y="460"/>
                  </a:lnTo>
                  <a:lnTo>
                    <a:pt x="204" y="456"/>
                  </a:lnTo>
                  <a:lnTo>
                    <a:pt x="208" y="453"/>
                  </a:lnTo>
                  <a:lnTo>
                    <a:pt x="212" y="449"/>
                  </a:lnTo>
                  <a:lnTo>
                    <a:pt x="212" y="445"/>
                  </a:lnTo>
                  <a:lnTo>
                    <a:pt x="216" y="441"/>
                  </a:lnTo>
                  <a:lnTo>
                    <a:pt x="216" y="438"/>
                  </a:lnTo>
                  <a:lnTo>
                    <a:pt x="219" y="434"/>
                  </a:lnTo>
                  <a:lnTo>
                    <a:pt x="219" y="430"/>
                  </a:lnTo>
                  <a:lnTo>
                    <a:pt x="223" y="426"/>
                  </a:lnTo>
                  <a:lnTo>
                    <a:pt x="223" y="423"/>
                  </a:lnTo>
                  <a:lnTo>
                    <a:pt x="227" y="419"/>
                  </a:lnTo>
                  <a:lnTo>
                    <a:pt x="227" y="411"/>
                  </a:lnTo>
                  <a:lnTo>
                    <a:pt x="231" y="408"/>
                  </a:lnTo>
                  <a:lnTo>
                    <a:pt x="231" y="404"/>
                  </a:lnTo>
                  <a:lnTo>
                    <a:pt x="234" y="397"/>
                  </a:lnTo>
                  <a:lnTo>
                    <a:pt x="234" y="393"/>
                  </a:lnTo>
                  <a:lnTo>
                    <a:pt x="238" y="385"/>
                  </a:lnTo>
                  <a:lnTo>
                    <a:pt x="238" y="378"/>
                  </a:lnTo>
                  <a:lnTo>
                    <a:pt x="242" y="374"/>
                  </a:lnTo>
                  <a:lnTo>
                    <a:pt x="242" y="367"/>
                  </a:lnTo>
                  <a:lnTo>
                    <a:pt x="245" y="359"/>
                  </a:lnTo>
                  <a:lnTo>
                    <a:pt x="245" y="355"/>
                  </a:lnTo>
                  <a:lnTo>
                    <a:pt x="249" y="348"/>
                  </a:lnTo>
                  <a:lnTo>
                    <a:pt x="249" y="340"/>
                  </a:lnTo>
                  <a:lnTo>
                    <a:pt x="253" y="333"/>
                  </a:lnTo>
                  <a:lnTo>
                    <a:pt x="253" y="325"/>
                  </a:lnTo>
                  <a:lnTo>
                    <a:pt x="257" y="318"/>
                  </a:lnTo>
                  <a:lnTo>
                    <a:pt x="257" y="310"/>
                  </a:lnTo>
                  <a:lnTo>
                    <a:pt x="260" y="307"/>
                  </a:lnTo>
                  <a:lnTo>
                    <a:pt x="260" y="299"/>
                  </a:lnTo>
                  <a:lnTo>
                    <a:pt x="264" y="292"/>
                  </a:lnTo>
                  <a:lnTo>
                    <a:pt x="264" y="284"/>
                  </a:lnTo>
                  <a:lnTo>
                    <a:pt x="268" y="277"/>
                  </a:lnTo>
                  <a:lnTo>
                    <a:pt x="268" y="269"/>
                  </a:lnTo>
                  <a:lnTo>
                    <a:pt x="271" y="262"/>
                  </a:lnTo>
                  <a:lnTo>
                    <a:pt x="271" y="254"/>
                  </a:lnTo>
                  <a:lnTo>
                    <a:pt x="275" y="247"/>
                  </a:lnTo>
                  <a:lnTo>
                    <a:pt x="275" y="239"/>
                  </a:lnTo>
                  <a:lnTo>
                    <a:pt x="279" y="232"/>
                  </a:lnTo>
                  <a:lnTo>
                    <a:pt x="279" y="224"/>
                  </a:lnTo>
                  <a:lnTo>
                    <a:pt x="283" y="217"/>
                  </a:lnTo>
                  <a:lnTo>
                    <a:pt x="283" y="209"/>
                  </a:lnTo>
                  <a:lnTo>
                    <a:pt x="286" y="202"/>
                  </a:lnTo>
                  <a:lnTo>
                    <a:pt x="286" y="194"/>
                  </a:lnTo>
                  <a:lnTo>
                    <a:pt x="290" y="187"/>
                  </a:lnTo>
                  <a:lnTo>
                    <a:pt x="290" y="179"/>
                  </a:lnTo>
                  <a:lnTo>
                    <a:pt x="294" y="176"/>
                  </a:lnTo>
                  <a:lnTo>
                    <a:pt x="294" y="168"/>
                  </a:lnTo>
                  <a:lnTo>
                    <a:pt x="297" y="161"/>
                  </a:lnTo>
                  <a:lnTo>
                    <a:pt x="297" y="153"/>
                  </a:lnTo>
                  <a:lnTo>
                    <a:pt x="301" y="149"/>
                  </a:lnTo>
                  <a:lnTo>
                    <a:pt x="301" y="142"/>
                  </a:lnTo>
                  <a:lnTo>
                    <a:pt x="305" y="134"/>
                  </a:lnTo>
                  <a:lnTo>
                    <a:pt x="305" y="131"/>
                  </a:lnTo>
                  <a:lnTo>
                    <a:pt x="309" y="123"/>
                  </a:lnTo>
                  <a:lnTo>
                    <a:pt x="309" y="120"/>
                  </a:lnTo>
                  <a:lnTo>
                    <a:pt x="312" y="112"/>
                  </a:lnTo>
                  <a:lnTo>
                    <a:pt x="312" y="108"/>
                  </a:lnTo>
                  <a:lnTo>
                    <a:pt x="316" y="105"/>
                  </a:lnTo>
                  <a:lnTo>
                    <a:pt x="316" y="97"/>
                  </a:lnTo>
                  <a:lnTo>
                    <a:pt x="320" y="93"/>
                  </a:lnTo>
                  <a:lnTo>
                    <a:pt x="320" y="90"/>
                  </a:lnTo>
                  <a:lnTo>
                    <a:pt x="324" y="86"/>
                  </a:lnTo>
                  <a:lnTo>
                    <a:pt x="324" y="78"/>
                  </a:lnTo>
                  <a:lnTo>
                    <a:pt x="327" y="75"/>
                  </a:lnTo>
                  <a:lnTo>
                    <a:pt x="327" y="71"/>
                  </a:lnTo>
                  <a:lnTo>
                    <a:pt x="331" y="67"/>
                  </a:lnTo>
                  <a:lnTo>
                    <a:pt x="331" y="63"/>
                  </a:lnTo>
                  <a:lnTo>
                    <a:pt x="335" y="60"/>
                  </a:lnTo>
                  <a:lnTo>
                    <a:pt x="335" y="56"/>
                  </a:lnTo>
                  <a:lnTo>
                    <a:pt x="338" y="52"/>
                  </a:lnTo>
                  <a:lnTo>
                    <a:pt x="338" y="48"/>
                  </a:lnTo>
                  <a:lnTo>
                    <a:pt x="342" y="45"/>
                  </a:lnTo>
                  <a:lnTo>
                    <a:pt x="346" y="41"/>
                  </a:lnTo>
                  <a:lnTo>
                    <a:pt x="346" y="37"/>
                  </a:lnTo>
                  <a:lnTo>
                    <a:pt x="350" y="33"/>
                  </a:lnTo>
                  <a:lnTo>
                    <a:pt x="353" y="30"/>
                  </a:lnTo>
                  <a:lnTo>
                    <a:pt x="357" y="26"/>
                  </a:lnTo>
                  <a:lnTo>
                    <a:pt x="357" y="22"/>
                  </a:lnTo>
                  <a:lnTo>
                    <a:pt x="361" y="18"/>
                  </a:lnTo>
                  <a:lnTo>
                    <a:pt x="364" y="15"/>
                  </a:lnTo>
                  <a:lnTo>
                    <a:pt x="368" y="11"/>
                  </a:lnTo>
                  <a:lnTo>
                    <a:pt x="372" y="7"/>
                  </a:lnTo>
                  <a:lnTo>
                    <a:pt x="376" y="3"/>
                  </a:lnTo>
                  <a:lnTo>
                    <a:pt x="379" y="3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0" y="3"/>
                  </a:lnTo>
                  <a:lnTo>
                    <a:pt x="394" y="3"/>
                  </a:lnTo>
                  <a:lnTo>
                    <a:pt x="398" y="7"/>
                  </a:lnTo>
                  <a:lnTo>
                    <a:pt x="402" y="11"/>
                  </a:lnTo>
                  <a:lnTo>
                    <a:pt x="405" y="15"/>
                  </a:lnTo>
                  <a:lnTo>
                    <a:pt x="409" y="18"/>
                  </a:lnTo>
                  <a:lnTo>
                    <a:pt x="413" y="22"/>
                  </a:lnTo>
                  <a:lnTo>
                    <a:pt x="417" y="26"/>
                  </a:lnTo>
                  <a:lnTo>
                    <a:pt x="417" y="30"/>
                  </a:lnTo>
                  <a:lnTo>
                    <a:pt x="420" y="33"/>
                  </a:lnTo>
                  <a:lnTo>
                    <a:pt x="420" y="37"/>
                  </a:lnTo>
                  <a:lnTo>
                    <a:pt x="424" y="41"/>
                  </a:lnTo>
                  <a:lnTo>
                    <a:pt x="424" y="45"/>
                  </a:lnTo>
                  <a:lnTo>
                    <a:pt x="428" y="48"/>
                  </a:lnTo>
                  <a:lnTo>
                    <a:pt x="428" y="52"/>
                  </a:lnTo>
                  <a:lnTo>
                    <a:pt x="431" y="56"/>
                  </a:lnTo>
                  <a:lnTo>
                    <a:pt x="431" y="60"/>
                  </a:lnTo>
                  <a:lnTo>
                    <a:pt x="435" y="63"/>
                  </a:lnTo>
                  <a:lnTo>
                    <a:pt x="435" y="67"/>
                  </a:lnTo>
                  <a:lnTo>
                    <a:pt x="439" y="71"/>
                  </a:lnTo>
                  <a:lnTo>
                    <a:pt x="439" y="75"/>
                  </a:lnTo>
                  <a:lnTo>
                    <a:pt x="443" y="78"/>
                  </a:lnTo>
                  <a:lnTo>
                    <a:pt x="443" y="82"/>
                  </a:lnTo>
                  <a:lnTo>
                    <a:pt x="446" y="90"/>
                  </a:lnTo>
                  <a:lnTo>
                    <a:pt x="446" y="93"/>
                  </a:lnTo>
                  <a:lnTo>
                    <a:pt x="450" y="97"/>
                  </a:lnTo>
                  <a:lnTo>
                    <a:pt x="450" y="101"/>
                  </a:lnTo>
                  <a:lnTo>
                    <a:pt x="454" y="105"/>
                  </a:lnTo>
                  <a:lnTo>
                    <a:pt x="454" y="112"/>
                  </a:lnTo>
                  <a:lnTo>
                    <a:pt x="457" y="116"/>
                  </a:lnTo>
                  <a:lnTo>
                    <a:pt x="457" y="120"/>
                  </a:lnTo>
                  <a:lnTo>
                    <a:pt x="461" y="123"/>
                  </a:lnTo>
                  <a:lnTo>
                    <a:pt x="461" y="131"/>
                  </a:lnTo>
                  <a:lnTo>
                    <a:pt x="465" y="134"/>
                  </a:lnTo>
                  <a:lnTo>
                    <a:pt x="465" y="138"/>
                  </a:lnTo>
                  <a:lnTo>
                    <a:pt x="469" y="142"/>
                  </a:lnTo>
                  <a:lnTo>
                    <a:pt x="469" y="146"/>
                  </a:lnTo>
                  <a:lnTo>
                    <a:pt x="472" y="153"/>
                  </a:lnTo>
                  <a:lnTo>
                    <a:pt x="472" y="157"/>
                  </a:lnTo>
                  <a:lnTo>
                    <a:pt x="476" y="161"/>
                  </a:lnTo>
                  <a:lnTo>
                    <a:pt x="476" y="164"/>
                  </a:lnTo>
                  <a:lnTo>
                    <a:pt x="480" y="168"/>
                  </a:lnTo>
                  <a:lnTo>
                    <a:pt x="480" y="172"/>
                  </a:lnTo>
                  <a:lnTo>
                    <a:pt x="483" y="176"/>
                  </a:lnTo>
                  <a:lnTo>
                    <a:pt x="483" y="179"/>
                  </a:lnTo>
                  <a:lnTo>
                    <a:pt x="487" y="187"/>
                  </a:lnTo>
                  <a:lnTo>
                    <a:pt x="487" y="191"/>
                  </a:lnTo>
                  <a:lnTo>
                    <a:pt x="491" y="194"/>
                  </a:lnTo>
                  <a:lnTo>
                    <a:pt x="495" y="198"/>
                  </a:lnTo>
                  <a:lnTo>
                    <a:pt x="495" y="202"/>
                  </a:lnTo>
                  <a:lnTo>
                    <a:pt x="498" y="206"/>
                  </a:lnTo>
                  <a:lnTo>
                    <a:pt x="498" y="209"/>
                  </a:lnTo>
                  <a:lnTo>
                    <a:pt x="502" y="213"/>
                  </a:lnTo>
                  <a:lnTo>
                    <a:pt x="502" y="217"/>
                  </a:lnTo>
                  <a:lnTo>
                    <a:pt x="506" y="221"/>
                  </a:lnTo>
                  <a:lnTo>
                    <a:pt x="510" y="224"/>
                  </a:lnTo>
                  <a:lnTo>
                    <a:pt x="510" y="228"/>
                  </a:lnTo>
                  <a:lnTo>
                    <a:pt x="513" y="232"/>
                  </a:lnTo>
                  <a:lnTo>
                    <a:pt x="517" y="236"/>
                  </a:lnTo>
                  <a:lnTo>
                    <a:pt x="521" y="239"/>
                  </a:lnTo>
                  <a:lnTo>
                    <a:pt x="524" y="243"/>
                  </a:lnTo>
                  <a:lnTo>
                    <a:pt x="524" y="247"/>
                  </a:lnTo>
                  <a:lnTo>
                    <a:pt x="528" y="251"/>
                  </a:lnTo>
                  <a:lnTo>
                    <a:pt x="532" y="254"/>
                  </a:lnTo>
                  <a:lnTo>
                    <a:pt x="536" y="258"/>
                  </a:lnTo>
                  <a:lnTo>
                    <a:pt x="539" y="262"/>
                  </a:lnTo>
                  <a:lnTo>
                    <a:pt x="543" y="266"/>
                  </a:lnTo>
                  <a:lnTo>
                    <a:pt x="547" y="266"/>
                  </a:lnTo>
                  <a:lnTo>
                    <a:pt x="550" y="269"/>
                  </a:lnTo>
                  <a:lnTo>
                    <a:pt x="554" y="273"/>
                  </a:lnTo>
                  <a:lnTo>
                    <a:pt x="558" y="273"/>
                  </a:lnTo>
                  <a:lnTo>
                    <a:pt x="562" y="277"/>
                  </a:lnTo>
                  <a:lnTo>
                    <a:pt x="565" y="277"/>
                  </a:lnTo>
                  <a:lnTo>
                    <a:pt x="569" y="277"/>
                  </a:lnTo>
                  <a:lnTo>
                    <a:pt x="573" y="277"/>
                  </a:lnTo>
                  <a:lnTo>
                    <a:pt x="576" y="277"/>
                  </a:lnTo>
                  <a:lnTo>
                    <a:pt x="580" y="273"/>
                  </a:lnTo>
                  <a:lnTo>
                    <a:pt x="584" y="273"/>
                  </a:lnTo>
                  <a:lnTo>
                    <a:pt x="588" y="269"/>
                  </a:lnTo>
                  <a:lnTo>
                    <a:pt x="591" y="266"/>
                  </a:lnTo>
                  <a:lnTo>
                    <a:pt x="595" y="266"/>
                  </a:lnTo>
                  <a:lnTo>
                    <a:pt x="599" y="262"/>
                  </a:lnTo>
                  <a:lnTo>
                    <a:pt x="603" y="258"/>
                  </a:lnTo>
                  <a:lnTo>
                    <a:pt x="606" y="254"/>
                  </a:lnTo>
                  <a:lnTo>
                    <a:pt x="610" y="251"/>
                  </a:lnTo>
                  <a:lnTo>
                    <a:pt x="610" y="247"/>
                  </a:lnTo>
                  <a:lnTo>
                    <a:pt x="614" y="243"/>
                  </a:lnTo>
                  <a:lnTo>
                    <a:pt x="617" y="239"/>
                  </a:lnTo>
                  <a:lnTo>
                    <a:pt x="617" y="236"/>
                  </a:lnTo>
                  <a:lnTo>
                    <a:pt x="621" y="232"/>
                  </a:lnTo>
                  <a:lnTo>
                    <a:pt x="625" y="228"/>
                  </a:lnTo>
                  <a:lnTo>
                    <a:pt x="625" y="224"/>
                  </a:lnTo>
                  <a:lnTo>
                    <a:pt x="629" y="221"/>
                  </a:lnTo>
                  <a:lnTo>
                    <a:pt x="632" y="217"/>
                  </a:lnTo>
                  <a:lnTo>
                    <a:pt x="632" y="213"/>
                  </a:lnTo>
                  <a:lnTo>
                    <a:pt x="636" y="209"/>
                  </a:lnTo>
                  <a:lnTo>
                    <a:pt x="636" y="206"/>
                  </a:lnTo>
                  <a:lnTo>
                    <a:pt x="640" y="202"/>
                  </a:lnTo>
                  <a:lnTo>
                    <a:pt x="643" y="198"/>
                  </a:lnTo>
                  <a:lnTo>
                    <a:pt x="643" y="194"/>
                  </a:lnTo>
                  <a:lnTo>
                    <a:pt x="647" y="191"/>
                  </a:lnTo>
                  <a:lnTo>
                    <a:pt x="647" y="187"/>
                  </a:lnTo>
                  <a:lnTo>
                    <a:pt x="651" y="183"/>
                  </a:lnTo>
                  <a:lnTo>
                    <a:pt x="655" y="179"/>
                  </a:lnTo>
                  <a:lnTo>
                    <a:pt x="655" y="176"/>
                  </a:lnTo>
                  <a:lnTo>
                    <a:pt x="658" y="172"/>
                  </a:lnTo>
                  <a:lnTo>
                    <a:pt x="662" y="168"/>
                  </a:lnTo>
                  <a:lnTo>
                    <a:pt x="662" y="164"/>
                  </a:lnTo>
                  <a:lnTo>
                    <a:pt x="666" y="161"/>
                  </a:lnTo>
                  <a:lnTo>
                    <a:pt x="669" y="157"/>
                  </a:lnTo>
                  <a:lnTo>
                    <a:pt x="669" y="153"/>
                  </a:lnTo>
                  <a:lnTo>
                    <a:pt x="673" y="149"/>
                  </a:lnTo>
                  <a:lnTo>
                    <a:pt x="677" y="146"/>
                  </a:lnTo>
                  <a:lnTo>
                    <a:pt x="681" y="142"/>
                  </a:lnTo>
                  <a:lnTo>
                    <a:pt x="681" y="138"/>
                  </a:lnTo>
                  <a:lnTo>
                    <a:pt x="684" y="134"/>
                  </a:lnTo>
                  <a:lnTo>
                    <a:pt x="688" y="131"/>
                  </a:lnTo>
                  <a:lnTo>
                    <a:pt x="692" y="127"/>
                  </a:lnTo>
                  <a:lnTo>
                    <a:pt x="696" y="123"/>
                  </a:lnTo>
                  <a:lnTo>
                    <a:pt x="699" y="120"/>
                  </a:lnTo>
                  <a:lnTo>
                    <a:pt x="703" y="116"/>
                  </a:lnTo>
                  <a:lnTo>
                    <a:pt x="707" y="112"/>
                  </a:lnTo>
                  <a:lnTo>
                    <a:pt x="710" y="108"/>
                  </a:lnTo>
                  <a:lnTo>
                    <a:pt x="714" y="105"/>
                  </a:lnTo>
                  <a:lnTo>
                    <a:pt x="718" y="105"/>
                  </a:lnTo>
                  <a:lnTo>
                    <a:pt x="722" y="101"/>
                  </a:lnTo>
                  <a:lnTo>
                    <a:pt x="725" y="97"/>
                  </a:lnTo>
                  <a:lnTo>
                    <a:pt x="729" y="97"/>
                  </a:lnTo>
                  <a:lnTo>
                    <a:pt x="733" y="93"/>
                  </a:lnTo>
                  <a:lnTo>
                    <a:pt x="736" y="93"/>
                  </a:lnTo>
                  <a:lnTo>
                    <a:pt x="740" y="90"/>
                  </a:lnTo>
                  <a:lnTo>
                    <a:pt x="744" y="90"/>
                  </a:lnTo>
                  <a:lnTo>
                    <a:pt x="748" y="86"/>
                  </a:lnTo>
                  <a:lnTo>
                    <a:pt x="751" y="86"/>
                  </a:lnTo>
                  <a:lnTo>
                    <a:pt x="755" y="86"/>
                  </a:lnTo>
                  <a:lnTo>
                    <a:pt x="759" y="86"/>
                  </a:lnTo>
                  <a:lnTo>
                    <a:pt x="762" y="86"/>
                  </a:lnTo>
                  <a:lnTo>
                    <a:pt x="766" y="90"/>
                  </a:lnTo>
                  <a:lnTo>
                    <a:pt x="770" y="90"/>
                  </a:lnTo>
                  <a:lnTo>
                    <a:pt x="774" y="90"/>
                  </a:lnTo>
                  <a:lnTo>
                    <a:pt x="777" y="93"/>
                  </a:lnTo>
                  <a:lnTo>
                    <a:pt x="781" y="93"/>
                  </a:lnTo>
                  <a:lnTo>
                    <a:pt x="785" y="97"/>
                  </a:lnTo>
                  <a:lnTo>
                    <a:pt x="789" y="101"/>
                  </a:lnTo>
                  <a:lnTo>
                    <a:pt x="792" y="105"/>
                  </a:lnTo>
                  <a:lnTo>
                    <a:pt x="796" y="105"/>
                  </a:lnTo>
                  <a:lnTo>
                    <a:pt x="800" y="108"/>
                  </a:lnTo>
                  <a:lnTo>
                    <a:pt x="803" y="112"/>
                  </a:lnTo>
                  <a:lnTo>
                    <a:pt x="807" y="116"/>
                  </a:lnTo>
                  <a:lnTo>
                    <a:pt x="811" y="120"/>
                  </a:lnTo>
                  <a:lnTo>
                    <a:pt x="815" y="123"/>
                  </a:lnTo>
                  <a:lnTo>
                    <a:pt x="818" y="127"/>
                  </a:lnTo>
                  <a:lnTo>
                    <a:pt x="822" y="131"/>
                  </a:lnTo>
                  <a:lnTo>
                    <a:pt x="826" y="134"/>
                  </a:lnTo>
                  <a:lnTo>
                    <a:pt x="829" y="138"/>
                  </a:lnTo>
                  <a:lnTo>
                    <a:pt x="833" y="142"/>
                  </a:lnTo>
                  <a:lnTo>
                    <a:pt x="837" y="146"/>
                  </a:lnTo>
                  <a:lnTo>
                    <a:pt x="841" y="149"/>
                  </a:lnTo>
                  <a:lnTo>
                    <a:pt x="844" y="153"/>
                  </a:lnTo>
                  <a:lnTo>
                    <a:pt x="848" y="157"/>
                  </a:lnTo>
                  <a:lnTo>
                    <a:pt x="852" y="161"/>
                  </a:lnTo>
                  <a:lnTo>
                    <a:pt x="855" y="164"/>
                  </a:lnTo>
                  <a:lnTo>
                    <a:pt x="859" y="168"/>
                  </a:lnTo>
                  <a:lnTo>
                    <a:pt x="863" y="172"/>
                  </a:lnTo>
                  <a:lnTo>
                    <a:pt x="867" y="176"/>
                  </a:lnTo>
                  <a:lnTo>
                    <a:pt x="870" y="179"/>
                  </a:lnTo>
                  <a:lnTo>
                    <a:pt x="874" y="183"/>
                  </a:lnTo>
                  <a:lnTo>
                    <a:pt x="878" y="183"/>
                  </a:lnTo>
                  <a:lnTo>
                    <a:pt x="882" y="187"/>
                  </a:lnTo>
                  <a:lnTo>
                    <a:pt x="885" y="191"/>
                  </a:lnTo>
                  <a:lnTo>
                    <a:pt x="889" y="191"/>
                  </a:lnTo>
                  <a:lnTo>
                    <a:pt x="893" y="194"/>
                  </a:lnTo>
                  <a:lnTo>
                    <a:pt x="896" y="198"/>
                  </a:lnTo>
                  <a:lnTo>
                    <a:pt x="900" y="198"/>
                  </a:lnTo>
                  <a:lnTo>
                    <a:pt x="904" y="202"/>
                  </a:lnTo>
                  <a:lnTo>
                    <a:pt x="908" y="202"/>
                  </a:lnTo>
                  <a:lnTo>
                    <a:pt x="911" y="202"/>
                  </a:lnTo>
                  <a:lnTo>
                    <a:pt x="915" y="206"/>
                  </a:lnTo>
                  <a:lnTo>
                    <a:pt x="919" y="206"/>
                  </a:lnTo>
                  <a:lnTo>
                    <a:pt x="922" y="209"/>
                  </a:lnTo>
                  <a:lnTo>
                    <a:pt x="926" y="209"/>
                  </a:lnTo>
                  <a:lnTo>
                    <a:pt x="930" y="209"/>
                  </a:lnTo>
                  <a:lnTo>
                    <a:pt x="934" y="209"/>
                  </a:lnTo>
                  <a:lnTo>
                    <a:pt x="937" y="209"/>
                  </a:lnTo>
                  <a:lnTo>
                    <a:pt x="941" y="209"/>
                  </a:lnTo>
                  <a:lnTo>
                    <a:pt x="945" y="213"/>
                  </a:lnTo>
                  <a:lnTo>
                    <a:pt x="948" y="209"/>
                  </a:lnTo>
                  <a:lnTo>
                    <a:pt x="952" y="209"/>
                  </a:lnTo>
                  <a:lnTo>
                    <a:pt x="956" y="209"/>
                  </a:lnTo>
                  <a:lnTo>
                    <a:pt x="960" y="209"/>
                  </a:lnTo>
                  <a:lnTo>
                    <a:pt x="963" y="206"/>
                  </a:lnTo>
                  <a:lnTo>
                    <a:pt x="967" y="206"/>
                  </a:lnTo>
                  <a:lnTo>
                    <a:pt x="971" y="202"/>
                  </a:lnTo>
                  <a:lnTo>
                    <a:pt x="975" y="202"/>
                  </a:lnTo>
                  <a:lnTo>
                    <a:pt x="978" y="198"/>
                  </a:lnTo>
                  <a:lnTo>
                    <a:pt x="982" y="198"/>
                  </a:lnTo>
                  <a:lnTo>
                    <a:pt x="986" y="194"/>
                  </a:lnTo>
                  <a:lnTo>
                    <a:pt x="989" y="194"/>
                  </a:lnTo>
                  <a:lnTo>
                    <a:pt x="993" y="191"/>
                  </a:lnTo>
                  <a:lnTo>
                    <a:pt x="997" y="187"/>
                  </a:lnTo>
                  <a:lnTo>
                    <a:pt x="1001" y="187"/>
                  </a:lnTo>
                  <a:lnTo>
                    <a:pt x="1004" y="183"/>
                  </a:lnTo>
                  <a:lnTo>
                    <a:pt x="1008" y="179"/>
                  </a:lnTo>
                  <a:lnTo>
                    <a:pt x="1012" y="179"/>
                  </a:lnTo>
                  <a:lnTo>
                    <a:pt x="1015" y="176"/>
                  </a:lnTo>
                  <a:lnTo>
                    <a:pt x="1019" y="172"/>
                  </a:lnTo>
                  <a:lnTo>
                    <a:pt x="1023" y="168"/>
                  </a:lnTo>
                  <a:lnTo>
                    <a:pt x="1027" y="168"/>
                  </a:lnTo>
                  <a:lnTo>
                    <a:pt x="1030" y="164"/>
                  </a:lnTo>
                  <a:lnTo>
                    <a:pt x="1034" y="161"/>
                  </a:lnTo>
                  <a:lnTo>
                    <a:pt x="1038" y="161"/>
                  </a:lnTo>
                  <a:lnTo>
                    <a:pt x="1041" y="157"/>
                  </a:lnTo>
                  <a:lnTo>
                    <a:pt x="1045" y="157"/>
                  </a:lnTo>
                  <a:lnTo>
                    <a:pt x="1049" y="153"/>
                  </a:lnTo>
                  <a:lnTo>
                    <a:pt x="1053" y="149"/>
                  </a:lnTo>
                  <a:lnTo>
                    <a:pt x="1056" y="149"/>
                  </a:lnTo>
                  <a:lnTo>
                    <a:pt x="1060" y="146"/>
                  </a:lnTo>
                  <a:lnTo>
                    <a:pt x="1064" y="146"/>
                  </a:lnTo>
                  <a:lnTo>
                    <a:pt x="1068" y="142"/>
                  </a:lnTo>
                  <a:lnTo>
                    <a:pt x="1071" y="142"/>
                  </a:lnTo>
                  <a:lnTo>
                    <a:pt x="1075" y="142"/>
                  </a:lnTo>
                  <a:lnTo>
                    <a:pt x="1079" y="138"/>
                  </a:lnTo>
                  <a:lnTo>
                    <a:pt x="1082" y="138"/>
                  </a:lnTo>
                  <a:lnTo>
                    <a:pt x="1086" y="134"/>
                  </a:lnTo>
                  <a:lnTo>
                    <a:pt x="1090" y="134"/>
                  </a:lnTo>
                  <a:lnTo>
                    <a:pt x="1094" y="134"/>
                  </a:lnTo>
                  <a:lnTo>
                    <a:pt x="1097" y="134"/>
                  </a:lnTo>
                  <a:lnTo>
                    <a:pt x="1101" y="131"/>
                  </a:lnTo>
                  <a:lnTo>
                    <a:pt x="1105" y="131"/>
                  </a:lnTo>
                  <a:lnTo>
                    <a:pt x="1108" y="131"/>
                  </a:lnTo>
                  <a:lnTo>
                    <a:pt x="1112" y="131"/>
                  </a:lnTo>
                  <a:lnTo>
                    <a:pt x="1116" y="127"/>
                  </a:lnTo>
                  <a:lnTo>
                    <a:pt x="1120" y="127"/>
                  </a:lnTo>
                  <a:lnTo>
                    <a:pt x="1123" y="127"/>
                  </a:lnTo>
                  <a:lnTo>
                    <a:pt x="1127" y="127"/>
                  </a:lnTo>
                  <a:lnTo>
                    <a:pt x="1131" y="127"/>
                  </a:lnTo>
                  <a:lnTo>
                    <a:pt x="1134" y="127"/>
                  </a:lnTo>
                  <a:lnTo>
                    <a:pt x="1138" y="127"/>
                  </a:lnTo>
                  <a:lnTo>
                    <a:pt x="1142" y="127"/>
                  </a:lnTo>
                  <a:lnTo>
                    <a:pt x="1146" y="131"/>
                  </a:lnTo>
                  <a:lnTo>
                    <a:pt x="1149" y="131"/>
                  </a:lnTo>
                  <a:lnTo>
                    <a:pt x="1153" y="131"/>
                  </a:lnTo>
                  <a:lnTo>
                    <a:pt x="1157" y="131"/>
                  </a:lnTo>
                  <a:lnTo>
                    <a:pt x="1161" y="134"/>
                  </a:lnTo>
                  <a:lnTo>
                    <a:pt x="1164" y="134"/>
                  </a:lnTo>
                  <a:lnTo>
                    <a:pt x="1168" y="134"/>
                  </a:lnTo>
                  <a:lnTo>
                    <a:pt x="1172" y="138"/>
                  </a:lnTo>
                  <a:lnTo>
                    <a:pt x="1175" y="138"/>
                  </a:lnTo>
                  <a:lnTo>
                    <a:pt x="1179" y="142"/>
                  </a:lnTo>
                  <a:lnTo>
                    <a:pt x="1183" y="142"/>
                  </a:lnTo>
                  <a:lnTo>
                    <a:pt x="1187" y="146"/>
                  </a:lnTo>
                  <a:lnTo>
                    <a:pt x="1190" y="146"/>
                  </a:lnTo>
                  <a:lnTo>
                    <a:pt x="1194" y="149"/>
                  </a:lnTo>
                  <a:lnTo>
                    <a:pt x="1198" y="149"/>
                  </a:lnTo>
                  <a:lnTo>
                    <a:pt x="1201" y="149"/>
                  </a:lnTo>
                  <a:lnTo>
                    <a:pt x="1205" y="153"/>
                  </a:lnTo>
                  <a:lnTo>
                    <a:pt x="1209" y="153"/>
                  </a:lnTo>
                  <a:lnTo>
                    <a:pt x="1213" y="157"/>
                  </a:lnTo>
                  <a:lnTo>
                    <a:pt x="1216" y="157"/>
                  </a:lnTo>
                  <a:lnTo>
                    <a:pt x="1220" y="161"/>
                  </a:lnTo>
                  <a:lnTo>
                    <a:pt x="1224" y="161"/>
                  </a:lnTo>
                  <a:lnTo>
                    <a:pt x="1227" y="164"/>
                  </a:lnTo>
                  <a:lnTo>
                    <a:pt x="1231" y="164"/>
                  </a:lnTo>
                  <a:lnTo>
                    <a:pt x="1235" y="164"/>
                  </a:lnTo>
                  <a:lnTo>
                    <a:pt x="1239" y="168"/>
                  </a:lnTo>
                  <a:lnTo>
                    <a:pt x="1242" y="168"/>
                  </a:lnTo>
                  <a:lnTo>
                    <a:pt x="1246" y="168"/>
                  </a:lnTo>
                  <a:lnTo>
                    <a:pt x="1250" y="172"/>
                  </a:lnTo>
                  <a:lnTo>
                    <a:pt x="1254" y="172"/>
                  </a:lnTo>
                  <a:lnTo>
                    <a:pt x="1257" y="172"/>
                  </a:lnTo>
                  <a:lnTo>
                    <a:pt x="1261" y="176"/>
                  </a:lnTo>
                  <a:lnTo>
                    <a:pt x="1265" y="176"/>
                  </a:lnTo>
                  <a:lnTo>
                    <a:pt x="1268" y="176"/>
                  </a:lnTo>
                  <a:lnTo>
                    <a:pt x="1272" y="176"/>
                  </a:lnTo>
                  <a:lnTo>
                    <a:pt x="1276" y="179"/>
                  </a:lnTo>
                  <a:lnTo>
                    <a:pt x="1280" y="179"/>
                  </a:lnTo>
                  <a:lnTo>
                    <a:pt x="1283" y="179"/>
                  </a:lnTo>
                  <a:lnTo>
                    <a:pt x="1287" y="179"/>
                  </a:lnTo>
                  <a:lnTo>
                    <a:pt x="1291" y="179"/>
                  </a:lnTo>
                  <a:lnTo>
                    <a:pt x="1294" y="183"/>
                  </a:lnTo>
                  <a:lnTo>
                    <a:pt x="1298" y="183"/>
                  </a:lnTo>
                  <a:lnTo>
                    <a:pt x="1302" y="183"/>
                  </a:lnTo>
                  <a:lnTo>
                    <a:pt x="1306" y="183"/>
                  </a:lnTo>
                  <a:lnTo>
                    <a:pt x="1309" y="183"/>
                  </a:lnTo>
                  <a:lnTo>
                    <a:pt x="1313" y="183"/>
                  </a:lnTo>
                  <a:lnTo>
                    <a:pt x="1317" y="183"/>
                  </a:lnTo>
                  <a:lnTo>
                    <a:pt x="1320" y="183"/>
                  </a:lnTo>
                  <a:lnTo>
                    <a:pt x="1324" y="183"/>
                  </a:lnTo>
                  <a:lnTo>
                    <a:pt x="1328" y="183"/>
                  </a:lnTo>
                  <a:lnTo>
                    <a:pt x="1332" y="183"/>
                  </a:lnTo>
                  <a:lnTo>
                    <a:pt x="1335" y="183"/>
                  </a:lnTo>
                  <a:lnTo>
                    <a:pt x="1339" y="179"/>
                  </a:lnTo>
                  <a:lnTo>
                    <a:pt x="1343" y="179"/>
                  </a:lnTo>
                  <a:lnTo>
                    <a:pt x="1347" y="179"/>
                  </a:lnTo>
                  <a:lnTo>
                    <a:pt x="1350" y="179"/>
                  </a:lnTo>
                  <a:lnTo>
                    <a:pt x="1354" y="176"/>
                  </a:lnTo>
                  <a:lnTo>
                    <a:pt x="1358" y="176"/>
                  </a:lnTo>
                  <a:lnTo>
                    <a:pt x="1361" y="176"/>
                  </a:lnTo>
                  <a:lnTo>
                    <a:pt x="1365" y="176"/>
                  </a:lnTo>
                  <a:lnTo>
                    <a:pt x="1369" y="172"/>
                  </a:lnTo>
                  <a:lnTo>
                    <a:pt x="1373" y="172"/>
                  </a:lnTo>
                  <a:lnTo>
                    <a:pt x="1376" y="172"/>
                  </a:lnTo>
                  <a:lnTo>
                    <a:pt x="1380" y="168"/>
                  </a:lnTo>
                  <a:lnTo>
                    <a:pt x="1384" y="168"/>
                  </a:lnTo>
                  <a:lnTo>
                    <a:pt x="1387" y="168"/>
                  </a:lnTo>
                  <a:lnTo>
                    <a:pt x="1391" y="164"/>
                  </a:lnTo>
                  <a:lnTo>
                    <a:pt x="1395" y="164"/>
                  </a:lnTo>
                  <a:lnTo>
                    <a:pt x="1399" y="164"/>
                  </a:lnTo>
                  <a:lnTo>
                    <a:pt x="1402" y="164"/>
                  </a:lnTo>
                  <a:lnTo>
                    <a:pt x="1406" y="161"/>
                  </a:lnTo>
                  <a:lnTo>
                    <a:pt x="1410" y="161"/>
                  </a:lnTo>
                  <a:lnTo>
                    <a:pt x="1413" y="161"/>
                  </a:lnTo>
                  <a:lnTo>
                    <a:pt x="1417" y="157"/>
                  </a:lnTo>
                  <a:lnTo>
                    <a:pt x="1421" y="157"/>
                  </a:lnTo>
                  <a:lnTo>
                    <a:pt x="1425" y="157"/>
                  </a:lnTo>
                  <a:lnTo>
                    <a:pt x="1428" y="157"/>
                  </a:lnTo>
                  <a:lnTo>
                    <a:pt x="1432" y="153"/>
                  </a:lnTo>
                  <a:lnTo>
                    <a:pt x="1436" y="153"/>
                  </a:lnTo>
                  <a:lnTo>
                    <a:pt x="1440" y="153"/>
                  </a:lnTo>
                  <a:lnTo>
                    <a:pt x="1443" y="153"/>
                  </a:lnTo>
                  <a:lnTo>
                    <a:pt x="1447" y="153"/>
                  </a:lnTo>
                  <a:lnTo>
                    <a:pt x="1451" y="149"/>
                  </a:lnTo>
                  <a:lnTo>
                    <a:pt x="1454" y="149"/>
                  </a:lnTo>
                  <a:lnTo>
                    <a:pt x="1458" y="149"/>
                  </a:lnTo>
                  <a:lnTo>
                    <a:pt x="1462" y="149"/>
                  </a:lnTo>
                  <a:lnTo>
                    <a:pt x="1466" y="149"/>
                  </a:lnTo>
                  <a:lnTo>
                    <a:pt x="1469" y="149"/>
                  </a:lnTo>
                  <a:lnTo>
                    <a:pt x="1473" y="149"/>
                  </a:lnTo>
                  <a:lnTo>
                    <a:pt x="1477" y="146"/>
                  </a:lnTo>
                  <a:lnTo>
                    <a:pt x="1480" y="146"/>
                  </a:lnTo>
                  <a:lnTo>
                    <a:pt x="1484" y="146"/>
                  </a:lnTo>
                  <a:lnTo>
                    <a:pt x="1488" y="146"/>
                  </a:lnTo>
                  <a:lnTo>
                    <a:pt x="1492" y="146"/>
                  </a:lnTo>
                  <a:lnTo>
                    <a:pt x="1495" y="146"/>
                  </a:lnTo>
                  <a:lnTo>
                    <a:pt x="1499" y="146"/>
                  </a:lnTo>
                  <a:lnTo>
                    <a:pt x="1503" y="146"/>
                  </a:lnTo>
                  <a:lnTo>
                    <a:pt x="1506" y="146"/>
                  </a:lnTo>
                  <a:lnTo>
                    <a:pt x="1510" y="146"/>
                  </a:lnTo>
                  <a:lnTo>
                    <a:pt x="1514" y="146"/>
                  </a:lnTo>
                  <a:lnTo>
                    <a:pt x="1518" y="146"/>
                  </a:lnTo>
                  <a:lnTo>
                    <a:pt x="1521" y="146"/>
                  </a:lnTo>
                  <a:lnTo>
                    <a:pt x="1525" y="146"/>
                  </a:lnTo>
                  <a:lnTo>
                    <a:pt x="1529" y="149"/>
                  </a:lnTo>
                  <a:lnTo>
                    <a:pt x="1533" y="149"/>
                  </a:lnTo>
                  <a:lnTo>
                    <a:pt x="1536" y="149"/>
                  </a:lnTo>
                  <a:lnTo>
                    <a:pt x="1540" y="149"/>
                  </a:lnTo>
                  <a:lnTo>
                    <a:pt x="1544" y="149"/>
                  </a:lnTo>
                  <a:lnTo>
                    <a:pt x="1547" y="149"/>
                  </a:lnTo>
                  <a:lnTo>
                    <a:pt x="1551" y="153"/>
                  </a:lnTo>
                  <a:lnTo>
                    <a:pt x="1555" y="153"/>
                  </a:lnTo>
                  <a:lnTo>
                    <a:pt x="1559" y="153"/>
                  </a:lnTo>
                  <a:lnTo>
                    <a:pt x="1562" y="153"/>
                  </a:lnTo>
                  <a:lnTo>
                    <a:pt x="1566" y="153"/>
                  </a:lnTo>
                  <a:lnTo>
                    <a:pt x="1570" y="157"/>
                  </a:lnTo>
                  <a:lnTo>
                    <a:pt x="1573" y="157"/>
                  </a:lnTo>
                  <a:lnTo>
                    <a:pt x="1577" y="157"/>
                  </a:lnTo>
                  <a:lnTo>
                    <a:pt x="1581" y="157"/>
                  </a:lnTo>
                  <a:lnTo>
                    <a:pt x="1585" y="157"/>
                  </a:lnTo>
                  <a:lnTo>
                    <a:pt x="1588" y="161"/>
                  </a:lnTo>
                  <a:lnTo>
                    <a:pt x="1592" y="161"/>
                  </a:lnTo>
                  <a:lnTo>
                    <a:pt x="1596" y="161"/>
                  </a:lnTo>
                  <a:lnTo>
                    <a:pt x="1599" y="161"/>
                  </a:lnTo>
                  <a:lnTo>
                    <a:pt x="1603" y="161"/>
                  </a:lnTo>
                  <a:lnTo>
                    <a:pt x="1607" y="164"/>
                  </a:lnTo>
                  <a:lnTo>
                    <a:pt x="1611" y="164"/>
                  </a:lnTo>
                  <a:lnTo>
                    <a:pt x="1614" y="164"/>
                  </a:lnTo>
                  <a:lnTo>
                    <a:pt x="1618" y="164"/>
                  </a:lnTo>
                  <a:lnTo>
                    <a:pt x="1622" y="164"/>
                  </a:lnTo>
                  <a:lnTo>
                    <a:pt x="1626" y="164"/>
                  </a:lnTo>
                  <a:lnTo>
                    <a:pt x="1629" y="164"/>
                  </a:lnTo>
                  <a:lnTo>
                    <a:pt x="1633" y="168"/>
                  </a:lnTo>
                  <a:lnTo>
                    <a:pt x="1637" y="168"/>
                  </a:lnTo>
                  <a:lnTo>
                    <a:pt x="1640" y="168"/>
                  </a:lnTo>
                  <a:lnTo>
                    <a:pt x="1644" y="168"/>
                  </a:lnTo>
                  <a:lnTo>
                    <a:pt x="1648" y="168"/>
                  </a:lnTo>
                  <a:lnTo>
                    <a:pt x="1652" y="168"/>
                  </a:lnTo>
                  <a:lnTo>
                    <a:pt x="1655" y="168"/>
                  </a:lnTo>
                  <a:lnTo>
                    <a:pt x="1659" y="168"/>
                  </a:lnTo>
                  <a:lnTo>
                    <a:pt x="1663" y="168"/>
                  </a:lnTo>
                  <a:lnTo>
                    <a:pt x="1666" y="168"/>
                  </a:lnTo>
                  <a:lnTo>
                    <a:pt x="1670" y="172"/>
                  </a:lnTo>
                  <a:lnTo>
                    <a:pt x="1674" y="172"/>
                  </a:lnTo>
                  <a:lnTo>
                    <a:pt x="1678" y="172"/>
                  </a:lnTo>
                  <a:lnTo>
                    <a:pt x="1681" y="172"/>
                  </a:lnTo>
                  <a:lnTo>
                    <a:pt x="1685" y="172"/>
                  </a:lnTo>
                  <a:lnTo>
                    <a:pt x="1689" y="172"/>
                  </a:lnTo>
                  <a:lnTo>
                    <a:pt x="1692" y="172"/>
                  </a:lnTo>
                  <a:lnTo>
                    <a:pt x="1696" y="172"/>
                  </a:lnTo>
                  <a:lnTo>
                    <a:pt x="1700" y="172"/>
                  </a:lnTo>
                  <a:lnTo>
                    <a:pt x="1704" y="168"/>
                  </a:lnTo>
                  <a:lnTo>
                    <a:pt x="1707" y="168"/>
                  </a:lnTo>
                  <a:lnTo>
                    <a:pt x="1711" y="168"/>
                  </a:lnTo>
                  <a:lnTo>
                    <a:pt x="1715" y="168"/>
                  </a:lnTo>
                  <a:lnTo>
                    <a:pt x="1719" y="168"/>
                  </a:lnTo>
                  <a:lnTo>
                    <a:pt x="1722" y="168"/>
                  </a:lnTo>
                  <a:lnTo>
                    <a:pt x="1726" y="168"/>
                  </a:lnTo>
                  <a:lnTo>
                    <a:pt x="1730" y="168"/>
                  </a:lnTo>
                  <a:lnTo>
                    <a:pt x="1733" y="168"/>
                  </a:lnTo>
                  <a:lnTo>
                    <a:pt x="1737" y="168"/>
                  </a:lnTo>
                  <a:lnTo>
                    <a:pt x="1741" y="164"/>
                  </a:lnTo>
                  <a:lnTo>
                    <a:pt x="1745" y="164"/>
                  </a:lnTo>
                  <a:lnTo>
                    <a:pt x="1748" y="164"/>
                  </a:lnTo>
                  <a:lnTo>
                    <a:pt x="1752" y="164"/>
                  </a:lnTo>
                  <a:lnTo>
                    <a:pt x="1756" y="164"/>
                  </a:lnTo>
                  <a:lnTo>
                    <a:pt x="1759" y="164"/>
                  </a:lnTo>
                  <a:lnTo>
                    <a:pt x="1763" y="164"/>
                  </a:lnTo>
                  <a:lnTo>
                    <a:pt x="1767" y="164"/>
                  </a:lnTo>
                  <a:lnTo>
                    <a:pt x="1771" y="161"/>
                  </a:lnTo>
                  <a:lnTo>
                    <a:pt x="1774" y="161"/>
                  </a:lnTo>
                  <a:lnTo>
                    <a:pt x="1778" y="161"/>
                  </a:lnTo>
                  <a:lnTo>
                    <a:pt x="1782" y="161"/>
                  </a:lnTo>
                  <a:lnTo>
                    <a:pt x="1785" y="161"/>
                  </a:lnTo>
                  <a:lnTo>
                    <a:pt x="1789" y="161"/>
                  </a:lnTo>
                  <a:lnTo>
                    <a:pt x="1793" y="161"/>
                  </a:lnTo>
                  <a:lnTo>
                    <a:pt x="1797" y="161"/>
                  </a:lnTo>
                  <a:lnTo>
                    <a:pt x="1800" y="157"/>
                  </a:lnTo>
                  <a:lnTo>
                    <a:pt x="1804" y="157"/>
                  </a:lnTo>
                  <a:lnTo>
                    <a:pt x="1808" y="157"/>
                  </a:lnTo>
                  <a:lnTo>
                    <a:pt x="1812" y="157"/>
                  </a:lnTo>
                  <a:lnTo>
                    <a:pt x="1815" y="157"/>
                  </a:lnTo>
                  <a:lnTo>
                    <a:pt x="1819" y="157"/>
                  </a:lnTo>
                  <a:lnTo>
                    <a:pt x="1823" y="157"/>
                  </a:lnTo>
                  <a:lnTo>
                    <a:pt x="1826" y="157"/>
                  </a:lnTo>
                  <a:lnTo>
                    <a:pt x="1830" y="157"/>
                  </a:lnTo>
                  <a:lnTo>
                    <a:pt x="1834" y="157"/>
                  </a:lnTo>
                  <a:lnTo>
                    <a:pt x="1838" y="157"/>
                  </a:lnTo>
                  <a:lnTo>
                    <a:pt x="1841" y="157"/>
                  </a:lnTo>
                  <a:lnTo>
                    <a:pt x="1845" y="157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4" name="Rectangle 236"/>
            <p:cNvSpPr>
              <a:spLocks noChangeArrowheads="1"/>
            </p:cNvSpPr>
            <p:nvPr/>
          </p:nvSpPr>
          <p:spPr bwMode="auto">
            <a:xfrm>
              <a:off x="2641" y="2401"/>
              <a:ext cx="1154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37.1005)</a:t>
              </a:r>
              <a:endParaRPr lang="en-US"/>
            </a:p>
          </p:txBody>
        </p:sp>
        <p:sp>
          <p:nvSpPr>
            <p:cNvPr id="43245" name="Rectangle 237"/>
            <p:cNvSpPr>
              <a:spLocks noChangeArrowheads="1"/>
            </p:cNvSpPr>
            <p:nvPr/>
          </p:nvSpPr>
          <p:spPr bwMode="auto">
            <a:xfrm>
              <a:off x="3115" y="3179"/>
              <a:ext cx="11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246" name="Rectangle 238"/>
            <p:cNvSpPr>
              <a:spLocks noChangeArrowheads="1"/>
            </p:cNvSpPr>
            <p:nvPr/>
          </p:nvSpPr>
          <p:spPr bwMode="auto">
            <a:xfrm rot="16200000">
              <a:off x="1688" y="2756"/>
              <a:ext cx="410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3247" name="Rectangle 239"/>
            <p:cNvSpPr>
              <a:spLocks noChangeArrowheads="1"/>
            </p:cNvSpPr>
            <p:nvPr/>
          </p:nvSpPr>
          <p:spPr bwMode="auto">
            <a:xfrm>
              <a:off x="2019" y="3333"/>
              <a:ext cx="2303" cy="610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8" name="Rectangle 240"/>
            <p:cNvSpPr>
              <a:spLocks noChangeArrowheads="1"/>
            </p:cNvSpPr>
            <p:nvPr/>
          </p:nvSpPr>
          <p:spPr bwMode="auto">
            <a:xfrm>
              <a:off x="2019" y="3333"/>
              <a:ext cx="2303" cy="610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49" name="Line 241"/>
            <p:cNvSpPr>
              <a:spLocks noChangeShapeType="1"/>
            </p:cNvSpPr>
            <p:nvPr/>
          </p:nvSpPr>
          <p:spPr bwMode="auto">
            <a:xfrm>
              <a:off x="2019" y="3333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0" name="Freeform 242"/>
            <p:cNvSpPr>
              <a:spLocks/>
            </p:cNvSpPr>
            <p:nvPr/>
          </p:nvSpPr>
          <p:spPr bwMode="auto">
            <a:xfrm>
              <a:off x="2019" y="3333"/>
              <a:ext cx="2303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1" name="Line 243"/>
            <p:cNvSpPr>
              <a:spLocks noChangeShapeType="1"/>
            </p:cNvSpPr>
            <p:nvPr/>
          </p:nvSpPr>
          <p:spPr bwMode="auto">
            <a:xfrm flipV="1">
              <a:off x="2019" y="3333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2" name="Line 244"/>
            <p:cNvSpPr>
              <a:spLocks noChangeShapeType="1"/>
            </p:cNvSpPr>
            <p:nvPr/>
          </p:nvSpPr>
          <p:spPr bwMode="auto">
            <a:xfrm>
              <a:off x="2019" y="3943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3" name="Line 245"/>
            <p:cNvSpPr>
              <a:spLocks noChangeShapeType="1"/>
            </p:cNvSpPr>
            <p:nvPr/>
          </p:nvSpPr>
          <p:spPr bwMode="auto">
            <a:xfrm flipV="1">
              <a:off x="2019" y="3333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4" name="Line 246"/>
            <p:cNvSpPr>
              <a:spLocks noChangeShapeType="1"/>
            </p:cNvSpPr>
            <p:nvPr/>
          </p:nvSpPr>
          <p:spPr bwMode="auto">
            <a:xfrm flipV="1">
              <a:off x="2019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5" name="Line 247"/>
            <p:cNvSpPr>
              <a:spLocks noChangeShapeType="1"/>
            </p:cNvSpPr>
            <p:nvPr/>
          </p:nvSpPr>
          <p:spPr bwMode="auto">
            <a:xfrm>
              <a:off x="2019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6" name="Rectangle 248"/>
            <p:cNvSpPr>
              <a:spLocks noChangeArrowheads="1"/>
            </p:cNvSpPr>
            <p:nvPr/>
          </p:nvSpPr>
          <p:spPr bwMode="auto">
            <a:xfrm>
              <a:off x="2009" y="3957"/>
              <a:ext cx="2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257" name="Line 249"/>
            <p:cNvSpPr>
              <a:spLocks noChangeShapeType="1"/>
            </p:cNvSpPr>
            <p:nvPr/>
          </p:nvSpPr>
          <p:spPr bwMode="auto">
            <a:xfrm flipV="1">
              <a:off x="2480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8" name="Line 250"/>
            <p:cNvSpPr>
              <a:spLocks noChangeShapeType="1"/>
            </p:cNvSpPr>
            <p:nvPr/>
          </p:nvSpPr>
          <p:spPr bwMode="auto">
            <a:xfrm>
              <a:off x="2480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59" name="Rectangle 251"/>
            <p:cNvSpPr>
              <a:spLocks noChangeArrowheads="1"/>
            </p:cNvSpPr>
            <p:nvPr/>
          </p:nvSpPr>
          <p:spPr bwMode="auto">
            <a:xfrm>
              <a:off x="2454" y="3957"/>
              <a:ext cx="5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260" name="Line 252"/>
            <p:cNvSpPr>
              <a:spLocks noChangeShapeType="1"/>
            </p:cNvSpPr>
            <p:nvPr/>
          </p:nvSpPr>
          <p:spPr bwMode="auto">
            <a:xfrm flipV="1">
              <a:off x="2941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1" name="Line 253"/>
            <p:cNvSpPr>
              <a:spLocks noChangeShapeType="1"/>
            </p:cNvSpPr>
            <p:nvPr/>
          </p:nvSpPr>
          <p:spPr bwMode="auto">
            <a:xfrm>
              <a:off x="2941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2" name="Rectangle 254"/>
            <p:cNvSpPr>
              <a:spLocks noChangeArrowheads="1"/>
            </p:cNvSpPr>
            <p:nvPr/>
          </p:nvSpPr>
          <p:spPr bwMode="auto">
            <a:xfrm>
              <a:off x="2903" y="3957"/>
              <a:ext cx="8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263" name="Line 255"/>
            <p:cNvSpPr>
              <a:spLocks noChangeShapeType="1"/>
            </p:cNvSpPr>
            <p:nvPr/>
          </p:nvSpPr>
          <p:spPr bwMode="auto">
            <a:xfrm flipV="1">
              <a:off x="3399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4" name="Line 256"/>
            <p:cNvSpPr>
              <a:spLocks noChangeShapeType="1"/>
            </p:cNvSpPr>
            <p:nvPr/>
          </p:nvSpPr>
          <p:spPr bwMode="auto">
            <a:xfrm>
              <a:off x="3399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5" name="Rectangle 257"/>
            <p:cNvSpPr>
              <a:spLocks noChangeArrowheads="1"/>
            </p:cNvSpPr>
            <p:nvPr/>
          </p:nvSpPr>
          <p:spPr bwMode="auto">
            <a:xfrm>
              <a:off x="3362" y="3957"/>
              <a:ext cx="8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266" name="Line 258"/>
            <p:cNvSpPr>
              <a:spLocks noChangeShapeType="1"/>
            </p:cNvSpPr>
            <p:nvPr/>
          </p:nvSpPr>
          <p:spPr bwMode="auto">
            <a:xfrm flipV="1">
              <a:off x="3860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7" name="Line 259"/>
            <p:cNvSpPr>
              <a:spLocks noChangeShapeType="1"/>
            </p:cNvSpPr>
            <p:nvPr/>
          </p:nvSpPr>
          <p:spPr bwMode="auto">
            <a:xfrm>
              <a:off x="3860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68" name="Rectangle 260"/>
            <p:cNvSpPr>
              <a:spLocks noChangeArrowheads="1"/>
            </p:cNvSpPr>
            <p:nvPr/>
          </p:nvSpPr>
          <p:spPr bwMode="auto">
            <a:xfrm>
              <a:off x="3823" y="3957"/>
              <a:ext cx="8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269" name="Line 261"/>
            <p:cNvSpPr>
              <a:spLocks noChangeShapeType="1"/>
            </p:cNvSpPr>
            <p:nvPr/>
          </p:nvSpPr>
          <p:spPr bwMode="auto">
            <a:xfrm flipV="1">
              <a:off x="4322" y="3920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0" name="Line 262"/>
            <p:cNvSpPr>
              <a:spLocks noChangeShapeType="1"/>
            </p:cNvSpPr>
            <p:nvPr/>
          </p:nvSpPr>
          <p:spPr bwMode="auto">
            <a:xfrm>
              <a:off x="4322" y="3333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1" name="Rectangle 263"/>
            <p:cNvSpPr>
              <a:spLocks noChangeArrowheads="1"/>
            </p:cNvSpPr>
            <p:nvPr/>
          </p:nvSpPr>
          <p:spPr bwMode="auto">
            <a:xfrm>
              <a:off x="4284" y="3957"/>
              <a:ext cx="8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272" name="Line 264"/>
            <p:cNvSpPr>
              <a:spLocks noChangeShapeType="1"/>
            </p:cNvSpPr>
            <p:nvPr/>
          </p:nvSpPr>
          <p:spPr bwMode="auto">
            <a:xfrm>
              <a:off x="2019" y="394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3" name="Line 265"/>
            <p:cNvSpPr>
              <a:spLocks noChangeShapeType="1"/>
            </p:cNvSpPr>
            <p:nvPr/>
          </p:nvSpPr>
          <p:spPr bwMode="auto">
            <a:xfrm flipH="1">
              <a:off x="4299" y="394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4" name="Rectangle 266"/>
            <p:cNvSpPr>
              <a:spLocks noChangeArrowheads="1"/>
            </p:cNvSpPr>
            <p:nvPr/>
          </p:nvSpPr>
          <p:spPr bwMode="auto">
            <a:xfrm>
              <a:off x="1978" y="3913"/>
              <a:ext cx="30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275" name="Line 267"/>
            <p:cNvSpPr>
              <a:spLocks noChangeShapeType="1"/>
            </p:cNvSpPr>
            <p:nvPr/>
          </p:nvSpPr>
          <p:spPr bwMode="auto">
            <a:xfrm>
              <a:off x="2019" y="374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6" name="Line 268"/>
            <p:cNvSpPr>
              <a:spLocks noChangeShapeType="1"/>
            </p:cNvSpPr>
            <p:nvPr/>
          </p:nvSpPr>
          <p:spPr bwMode="auto">
            <a:xfrm flipH="1">
              <a:off x="4299" y="374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7" name="Rectangle 269"/>
            <p:cNvSpPr>
              <a:spLocks noChangeArrowheads="1"/>
            </p:cNvSpPr>
            <p:nvPr/>
          </p:nvSpPr>
          <p:spPr bwMode="auto">
            <a:xfrm>
              <a:off x="1952" y="3710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3278" name="Line 270"/>
            <p:cNvSpPr>
              <a:spLocks noChangeShapeType="1"/>
            </p:cNvSpPr>
            <p:nvPr/>
          </p:nvSpPr>
          <p:spPr bwMode="auto">
            <a:xfrm>
              <a:off x="2019" y="353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79" name="Line 271"/>
            <p:cNvSpPr>
              <a:spLocks noChangeShapeType="1"/>
            </p:cNvSpPr>
            <p:nvPr/>
          </p:nvSpPr>
          <p:spPr bwMode="auto">
            <a:xfrm flipH="1">
              <a:off x="4299" y="353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0" name="Rectangle 272"/>
            <p:cNvSpPr>
              <a:spLocks noChangeArrowheads="1"/>
            </p:cNvSpPr>
            <p:nvPr/>
          </p:nvSpPr>
          <p:spPr bwMode="auto">
            <a:xfrm>
              <a:off x="1952" y="3504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3281" name="Line 273"/>
            <p:cNvSpPr>
              <a:spLocks noChangeShapeType="1"/>
            </p:cNvSpPr>
            <p:nvPr/>
          </p:nvSpPr>
          <p:spPr bwMode="auto">
            <a:xfrm>
              <a:off x="2019" y="333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2" name="Line 274"/>
            <p:cNvSpPr>
              <a:spLocks noChangeShapeType="1"/>
            </p:cNvSpPr>
            <p:nvPr/>
          </p:nvSpPr>
          <p:spPr bwMode="auto">
            <a:xfrm flipH="1">
              <a:off x="4299" y="333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3" name="Rectangle 275"/>
            <p:cNvSpPr>
              <a:spLocks noChangeArrowheads="1"/>
            </p:cNvSpPr>
            <p:nvPr/>
          </p:nvSpPr>
          <p:spPr bwMode="auto">
            <a:xfrm>
              <a:off x="1952" y="3302"/>
              <a:ext cx="5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43284" name="Line 276"/>
            <p:cNvSpPr>
              <a:spLocks noChangeShapeType="1"/>
            </p:cNvSpPr>
            <p:nvPr/>
          </p:nvSpPr>
          <p:spPr bwMode="auto">
            <a:xfrm>
              <a:off x="2019" y="3333"/>
              <a:ext cx="230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5" name="Freeform 277"/>
            <p:cNvSpPr>
              <a:spLocks/>
            </p:cNvSpPr>
            <p:nvPr/>
          </p:nvSpPr>
          <p:spPr bwMode="auto">
            <a:xfrm>
              <a:off x="2019" y="3333"/>
              <a:ext cx="2303" cy="610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6" name="Line 278"/>
            <p:cNvSpPr>
              <a:spLocks noChangeShapeType="1"/>
            </p:cNvSpPr>
            <p:nvPr/>
          </p:nvSpPr>
          <p:spPr bwMode="auto">
            <a:xfrm flipV="1">
              <a:off x="2019" y="3333"/>
              <a:ext cx="1" cy="61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7" name="Freeform 279"/>
            <p:cNvSpPr>
              <a:spLocks/>
            </p:cNvSpPr>
            <p:nvPr/>
          </p:nvSpPr>
          <p:spPr bwMode="auto">
            <a:xfrm>
              <a:off x="2019" y="3359"/>
              <a:ext cx="1845" cy="584"/>
            </a:xfrm>
            <a:custGeom>
              <a:avLst/>
              <a:gdLst>
                <a:gd name="T0" fmla="*/ 26 w 1845"/>
                <a:gd name="T1" fmla="*/ 584 h 584"/>
                <a:gd name="T2" fmla="*/ 56 w 1845"/>
                <a:gd name="T3" fmla="*/ 584 h 584"/>
                <a:gd name="T4" fmla="*/ 85 w 1845"/>
                <a:gd name="T5" fmla="*/ 584 h 584"/>
                <a:gd name="T6" fmla="*/ 115 w 1845"/>
                <a:gd name="T7" fmla="*/ 584 h 584"/>
                <a:gd name="T8" fmla="*/ 145 w 1845"/>
                <a:gd name="T9" fmla="*/ 584 h 584"/>
                <a:gd name="T10" fmla="*/ 175 w 1845"/>
                <a:gd name="T11" fmla="*/ 584 h 584"/>
                <a:gd name="T12" fmla="*/ 204 w 1845"/>
                <a:gd name="T13" fmla="*/ 0 h 584"/>
                <a:gd name="T14" fmla="*/ 234 w 1845"/>
                <a:gd name="T15" fmla="*/ 0 h 584"/>
                <a:gd name="T16" fmla="*/ 264 w 1845"/>
                <a:gd name="T17" fmla="*/ 0 h 584"/>
                <a:gd name="T18" fmla="*/ 290 w 1845"/>
                <a:gd name="T19" fmla="*/ 176 h 584"/>
                <a:gd name="T20" fmla="*/ 320 w 1845"/>
                <a:gd name="T21" fmla="*/ 176 h 584"/>
                <a:gd name="T22" fmla="*/ 350 w 1845"/>
                <a:gd name="T23" fmla="*/ 176 h 584"/>
                <a:gd name="T24" fmla="*/ 376 w 1845"/>
                <a:gd name="T25" fmla="*/ 539 h 584"/>
                <a:gd name="T26" fmla="*/ 405 w 1845"/>
                <a:gd name="T27" fmla="*/ 539 h 584"/>
                <a:gd name="T28" fmla="*/ 435 w 1845"/>
                <a:gd name="T29" fmla="*/ 539 h 584"/>
                <a:gd name="T30" fmla="*/ 465 w 1845"/>
                <a:gd name="T31" fmla="*/ 430 h 584"/>
                <a:gd name="T32" fmla="*/ 495 w 1845"/>
                <a:gd name="T33" fmla="*/ 430 h 584"/>
                <a:gd name="T34" fmla="*/ 524 w 1845"/>
                <a:gd name="T35" fmla="*/ 430 h 584"/>
                <a:gd name="T36" fmla="*/ 554 w 1845"/>
                <a:gd name="T37" fmla="*/ 183 h 584"/>
                <a:gd name="T38" fmla="*/ 584 w 1845"/>
                <a:gd name="T39" fmla="*/ 183 h 584"/>
                <a:gd name="T40" fmla="*/ 614 w 1845"/>
                <a:gd name="T41" fmla="*/ 183 h 584"/>
                <a:gd name="T42" fmla="*/ 643 w 1845"/>
                <a:gd name="T43" fmla="*/ 183 h 584"/>
                <a:gd name="T44" fmla="*/ 669 w 1845"/>
                <a:gd name="T45" fmla="*/ 247 h 584"/>
                <a:gd name="T46" fmla="*/ 699 w 1845"/>
                <a:gd name="T47" fmla="*/ 247 h 584"/>
                <a:gd name="T48" fmla="*/ 729 w 1845"/>
                <a:gd name="T49" fmla="*/ 247 h 584"/>
                <a:gd name="T50" fmla="*/ 755 w 1845"/>
                <a:gd name="T51" fmla="*/ 415 h 584"/>
                <a:gd name="T52" fmla="*/ 785 w 1845"/>
                <a:gd name="T53" fmla="*/ 415 h 584"/>
                <a:gd name="T54" fmla="*/ 815 w 1845"/>
                <a:gd name="T55" fmla="*/ 415 h 584"/>
                <a:gd name="T56" fmla="*/ 844 w 1845"/>
                <a:gd name="T57" fmla="*/ 378 h 584"/>
                <a:gd name="T58" fmla="*/ 874 w 1845"/>
                <a:gd name="T59" fmla="*/ 378 h 584"/>
                <a:gd name="T60" fmla="*/ 904 w 1845"/>
                <a:gd name="T61" fmla="*/ 378 h 584"/>
                <a:gd name="T62" fmla="*/ 934 w 1845"/>
                <a:gd name="T63" fmla="*/ 266 h 584"/>
                <a:gd name="T64" fmla="*/ 963 w 1845"/>
                <a:gd name="T65" fmla="*/ 266 h 584"/>
                <a:gd name="T66" fmla="*/ 993 w 1845"/>
                <a:gd name="T67" fmla="*/ 266 h 584"/>
                <a:gd name="T68" fmla="*/ 1019 w 1845"/>
                <a:gd name="T69" fmla="*/ 284 h 584"/>
                <a:gd name="T70" fmla="*/ 1049 w 1845"/>
                <a:gd name="T71" fmla="*/ 284 h 584"/>
                <a:gd name="T72" fmla="*/ 1079 w 1845"/>
                <a:gd name="T73" fmla="*/ 284 h 584"/>
                <a:gd name="T74" fmla="*/ 1105 w 1845"/>
                <a:gd name="T75" fmla="*/ 359 h 584"/>
                <a:gd name="T76" fmla="*/ 1134 w 1845"/>
                <a:gd name="T77" fmla="*/ 359 h 584"/>
                <a:gd name="T78" fmla="*/ 1164 w 1845"/>
                <a:gd name="T79" fmla="*/ 359 h 584"/>
                <a:gd name="T80" fmla="*/ 1194 w 1845"/>
                <a:gd name="T81" fmla="*/ 359 h 584"/>
                <a:gd name="T82" fmla="*/ 1224 w 1845"/>
                <a:gd name="T83" fmla="*/ 348 h 584"/>
                <a:gd name="T84" fmla="*/ 1254 w 1845"/>
                <a:gd name="T85" fmla="*/ 348 h 584"/>
                <a:gd name="T86" fmla="*/ 1283 w 1845"/>
                <a:gd name="T87" fmla="*/ 348 h 584"/>
                <a:gd name="T88" fmla="*/ 1313 w 1845"/>
                <a:gd name="T89" fmla="*/ 299 h 584"/>
                <a:gd name="T90" fmla="*/ 1343 w 1845"/>
                <a:gd name="T91" fmla="*/ 299 h 584"/>
                <a:gd name="T92" fmla="*/ 1373 w 1845"/>
                <a:gd name="T93" fmla="*/ 299 h 584"/>
                <a:gd name="T94" fmla="*/ 1399 w 1845"/>
                <a:gd name="T95" fmla="*/ 307 h 584"/>
                <a:gd name="T96" fmla="*/ 1428 w 1845"/>
                <a:gd name="T97" fmla="*/ 307 h 584"/>
                <a:gd name="T98" fmla="*/ 1458 w 1845"/>
                <a:gd name="T99" fmla="*/ 307 h 584"/>
                <a:gd name="T100" fmla="*/ 1484 w 1845"/>
                <a:gd name="T101" fmla="*/ 341 h 584"/>
                <a:gd name="T102" fmla="*/ 1514 w 1845"/>
                <a:gd name="T103" fmla="*/ 341 h 584"/>
                <a:gd name="T104" fmla="*/ 1544 w 1845"/>
                <a:gd name="T105" fmla="*/ 341 h 584"/>
                <a:gd name="T106" fmla="*/ 1573 w 1845"/>
                <a:gd name="T107" fmla="*/ 337 h 584"/>
                <a:gd name="T108" fmla="*/ 1603 w 1845"/>
                <a:gd name="T109" fmla="*/ 337 h 584"/>
                <a:gd name="T110" fmla="*/ 1633 w 1845"/>
                <a:gd name="T111" fmla="*/ 337 h 584"/>
                <a:gd name="T112" fmla="*/ 1663 w 1845"/>
                <a:gd name="T113" fmla="*/ 314 h 584"/>
                <a:gd name="T114" fmla="*/ 1692 w 1845"/>
                <a:gd name="T115" fmla="*/ 314 h 584"/>
                <a:gd name="T116" fmla="*/ 1722 w 1845"/>
                <a:gd name="T117" fmla="*/ 314 h 584"/>
                <a:gd name="T118" fmla="*/ 1752 w 1845"/>
                <a:gd name="T119" fmla="*/ 314 h 584"/>
                <a:gd name="T120" fmla="*/ 1782 w 1845"/>
                <a:gd name="T121" fmla="*/ 314 h 584"/>
                <a:gd name="T122" fmla="*/ 1812 w 1845"/>
                <a:gd name="T123" fmla="*/ 314 h 584"/>
                <a:gd name="T124" fmla="*/ 1841 w 1845"/>
                <a:gd name="T125" fmla="*/ 314 h 5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5" h="584">
                  <a:moveTo>
                    <a:pt x="0" y="584"/>
                  </a:moveTo>
                  <a:lnTo>
                    <a:pt x="4" y="584"/>
                  </a:lnTo>
                  <a:lnTo>
                    <a:pt x="7" y="584"/>
                  </a:lnTo>
                  <a:lnTo>
                    <a:pt x="11" y="584"/>
                  </a:lnTo>
                  <a:lnTo>
                    <a:pt x="15" y="584"/>
                  </a:lnTo>
                  <a:lnTo>
                    <a:pt x="18" y="584"/>
                  </a:lnTo>
                  <a:lnTo>
                    <a:pt x="22" y="584"/>
                  </a:lnTo>
                  <a:lnTo>
                    <a:pt x="26" y="584"/>
                  </a:lnTo>
                  <a:lnTo>
                    <a:pt x="30" y="584"/>
                  </a:lnTo>
                  <a:lnTo>
                    <a:pt x="33" y="584"/>
                  </a:lnTo>
                  <a:lnTo>
                    <a:pt x="37" y="584"/>
                  </a:lnTo>
                  <a:lnTo>
                    <a:pt x="41" y="584"/>
                  </a:lnTo>
                  <a:lnTo>
                    <a:pt x="45" y="584"/>
                  </a:lnTo>
                  <a:lnTo>
                    <a:pt x="48" y="584"/>
                  </a:lnTo>
                  <a:lnTo>
                    <a:pt x="52" y="584"/>
                  </a:lnTo>
                  <a:lnTo>
                    <a:pt x="56" y="584"/>
                  </a:lnTo>
                  <a:lnTo>
                    <a:pt x="59" y="584"/>
                  </a:lnTo>
                  <a:lnTo>
                    <a:pt x="63" y="584"/>
                  </a:lnTo>
                  <a:lnTo>
                    <a:pt x="67" y="584"/>
                  </a:lnTo>
                  <a:lnTo>
                    <a:pt x="71" y="584"/>
                  </a:lnTo>
                  <a:lnTo>
                    <a:pt x="74" y="584"/>
                  </a:lnTo>
                  <a:lnTo>
                    <a:pt x="78" y="584"/>
                  </a:lnTo>
                  <a:lnTo>
                    <a:pt x="82" y="584"/>
                  </a:lnTo>
                  <a:lnTo>
                    <a:pt x="85" y="584"/>
                  </a:lnTo>
                  <a:lnTo>
                    <a:pt x="89" y="584"/>
                  </a:lnTo>
                  <a:lnTo>
                    <a:pt x="93" y="584"/>
                  </a:lnTo>
                  <a:lnTo>
                    <a:pt x="97" y="584"/>
                  </a:lnTo>
                  <a:lnTo>
                    <a:pt x="100" y="584"/>
                  </a:lnTo>
                  <a:lnTo>
                    <a:pt x="104" y="584"/>
                  </a:lnTo>
                  <a:lnTo>
                    <a:pt x="108" y="584"/>
                  </a:lnTo>
                  <a:lnTo>
                    <a:pt x="111" y="584"/>
                  </a:lnTo>
                  <a:lnTo>
                    <a:pt x="115" y="584"/>
                  </a:lnTo>
                  <a:lnTo>
                    <a:pt x="119" y="584"/>
                  </a:lnTo>
                  <a:lnTo>
                    <a:pt x="123" y="584"/>
                  </a:lnTo>
                  <a:lnTo>
                    <a:pt x="126" y="584"/>
                  </a:lnTo>
                  <a:lnTo>
                    <a:pt x="130" y="584"/>
                  </a:lnTo>
                  <a:lnTo>
                    <a:pt x="134" y="584"/>
                  </a:lnTo>
                  <a:lnTo>
                    <a:pt x="138" y="584"/>
                  </a:lnTo>
                  <a:lnTo>
                    <a:pt x="141" y="584"/>
                  </a:lnTo>
                  <a:lnTo>
                    <a:pt x="145" y="584"/>
                  </a:lnTo>
                  <a:lnTo>
                    <a:pt x="149" y="584"/>
                  </a:lnTo>
                  <a:lnTo>
                    <a:pt x="152" y="584"/>
                  </a:lnTo>
                  <a:lnTo>
                    <a:pt x="156" y="584"/>
                  </a:lnTo>
                  <a:lnTo>
                    <a:pt x="160" y="584"/>
                  </a:lnTo>
                  <a:lnTo>
                    <a:pt x="164" y="584"/>
                  </a:lnTo>
                  <a:lnTo>
                    <a:pt x="167" y="584"/>
                  </a:lnTo>
                  <a:lnTo>
                    <a:pt x="171" y="584"/>
                  </a:lnTo>
                  <a:lnTo>
                    <a:pt x="175" y="584"/>
                  </a:lnTo>
                  <a:lnTo>
                    <a:pt x="178" y="584"/>
                  </a:lnTo>
                  <a:lnTo>
                    <a:pt x="182" y="584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3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4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5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5" y="176"/>
                  </a:lnTo>
                  <a:lnTo>
                    <a:pt x="279" y="176"/>
                  </a:lnTo>
                  <a:lnTo>
                    <a:pt x="283" y="176"/>
                  </a:lnTo>
                  <a:lnTo>
                    <a:pt x="286" y="176"/>
                  </a:lnTo>
                  <a:lnTo>
                    <a:pt x="290" y="176"/>
                  </a:lnTo>
                  <a:lnTo>
                    <a:pt x="294" y="176"/>
                  </a:lnTo>
                  <a:lnTo>
                    <a:pt x="297" y="176"/>
                  </a:lnTo>
                  <a:lnTo>
                    <a:pt x="301" y="176"/>
                  </a:lnTo>
                  <a:lnTo>
                    <a:pt x="305" y="176"/>
                  </a:lnTo>
                  <a:lnTo>
                    <a:pt x="309" y="176"/>
                  </a:lnTo>
                  <a:lnTo>
                    <a:pt x="312" y="176"/>
                  </a:lnTo>
                  <a:lnTo>
                    <a:pt x="316" y="176"/>
                  </a:lnTo>
                  <a:lnTo>
                    <a:pt x="320" y="176"/>
                  </a:lnTo>
                  <a:lnTo>
                    <a:pt x="324" y="176"/>
                  </a:lnTo>
                  <a:lnTo>
                    <a:pt x="327" y="176"/>
                  </a:lnTo>
                  <a:lnTo>
                    <a:pt x="331" y="176"/>
                  </a:lnTo>
                  <a:lnTo>
                    <a:pt x="335" y="176"/>
                  </a:lnTo>
                  <a:lnTo>
                    <a:pt x="338" y="176"/>
                  </a:lnTo>
                  <a:lnTo>
                    <a:pt x="342" y="176"/>
                  </a:lnTo>
                  <a:lnTo>
                    <a:pt x="346" y="176"/>
                  </a:lnTo>
                  <a:lnTo>
                    <a:pt x="350" y="176"/>
                  </a:lnTo>
                  <a:lnTo>
                    <a:pt x="353" y="176"/>
                  </a:lnTo>
                  <a:lnTo>
                    <a:pt x="357" y="176"/>
                  </a:lnTo>
                  <a:lnTo>
                    <a:pt x="361" y="176"/>
                  </a:lnTo>
                  <a:lnTo>
                    <a:pt x="364" y="176"/>
                  </a:lnTo>
                  <a:lnTo>
                    <a:pt x="368" y="176"/>
                  </a:lnTo>
                  <a:lnTo>
                    <a:pt x="368" y="539"/>
                  </a:lnTo>
                  <a:lnTo>
                    <a:pt x="372" y="539"/>
                  </a:lnTo>
                  <a:lnTo>
                    <a:pt x="376" y="539"/>
                  </a:lnTo>
                  <a:lnTo>
                    <a:pt x="379" y="539"/>
                  </a:lnTo>
                  <a:lnTo>
                    <a:pt x="383" y="539"/>
                  </a:lnTo>
                  <a:lnTo>
                    <a:pt x="387" y="539"/>
                  </a:lnTo>
                  <a:lnTo>
                    <a:pt x="390" y="539"/>
                  </a:lnTo>
                  <a:lnTo>
                    <a:pt x="394" y="539"/>
                  </a:lnTo>
                  <a:lnTo>
                    <a:pt x="398" y="539"/>
                  </a:lnTo>
                  <a:lnTo>
                    <a:pt x="402" y="539"/>
                  </a:lnTo>
                  <a:lnTo>
                    <a:pt x="405" y="539"/>
                  </a:lnTo>
                  <a:lnTo>
                    <a:pt x="409" y="539"/>
                  </a:lnTo>
                  <a:lnTo>
                    <a:pt x="413" y="539"/>
                  </a:lnTo>
                  <a:lnTo>
                    <a:pt x="417" y="539"/>
                  </a:lnTo>
                  <a:lnTo>
                    <a:pt x="420" y="539"/>
                  </a:lnTo>
                  <a:lnTo>
                    <a:pt x="424" y="539"/>
                  </a:lnTo>
                  <a:lnTo>
                    <a:pt x="428" y="539"/>
                  </a:lnTo>
                  <a:lnTo>
                    <a:pt x="431" y="539"/>
                  </a:lnTo>
                  <a:lnTo>
                    <a:pt x="435" y="539"/>
                  </a:lnTo>
                  <a:lnTo>
                    <a:pt x="439" y="539"/>
                  </a:lnTo>
                  <a:lnTo>
                    <a:pt x="443" y="539"/>
                  </a:lnTo>
                  <a:lnTo>
                    <a:pt x="446" y="539"/>
                  </a:lnTo>
                  <a:lnTo>
                    <a:pt x="450" y="539"/>
                  </a:lnTo>
                  <a:lnTo>
                    <a:pt x="454" y="539"/>
                  </a:lnTo>
                  <a:lnTo>
                    <a:pt x="457" y="539"/>
                  </a:lnTo>
                  <a:lnTo>
                    <a:pt x="461" y="430"/>
                  </a:lnTo>
                  <a:lnTo>
                    <a:pt x="465" y="430"/>
                  </a:lnTo>
                  <a:lnTo>
                    <a:pt x="469" y="430"/>
                  </a:lnTo>
                  <a:lnTo>
                    <a:pt x="472" y="430"/>
                  </a:lnTo>
                  <a:lnTo>
                    <a:pt x="476" y="430"/>
                  </a:lnTo>
                  <a:lnTo>
                    <a:pt x="480" y="430"/>
                  </a:lnTo>
                  <a:lnTo>
                    <a:pt x="483" y="430"/>
                  </a:lnTo>
                  <a:lnTo>
                    <a:pt x="487" y="430"/>
                  </a:lnTo>
                  <a:lnTo>
                    <a:pt x="491" y="430"/>
                  </a:lnTo>
                  <a:lnTo>
                    <a:pt x="495" y="430"/>
                  </a:lnTo>
                  <a:lnTo>
                    <a:pt x="498" y="430"/>
                  </a:lnTo>
                  <a:lnTo>
                    <a:pt x="502" y="430"/>
                  </a:lnTo>
                  <a:lnTo>
                    <a:pt x="506" y="430"/>
                  </a:lnTo>
                  <a:lnTo>
                    <a:pt x="510" y="430"/>
                  </a:lnTo>
                  <a:lnTo>
                    <a:pt x="513" y="430"/>
                  </a:lnTo>
                  <a:lnTo>
                    <a:pt x="517" y="430"/>
                  </a:lnTo>
                  <a:lnTo>
                    <a:pt x="521" y="430"/>
                  </a:lnTo>
                  <a:lnTo>
                    <a:pt x="524" y="430"/>
                  </a:lnTo>
                  <a:lnTo>
                    <a:pt x="528" y="430"/>
                  </a:lnTo>
                  <a:lnTo>
                    <a:pt x="532" y="430"/>
                  </a:lnTo>
                  <a:lnTo>
                    <a:pt x="536" y="430"/>
                  </a:lnTo>
                  <a:lnTo>
                    <a:pt x="539" y="430"/>
                  </a:lnTo>
                  <a:lnTo>
                    <a:pt x="543" y="430"/>
                  </a:lnTo>
                  <a:lnTo>
                    <a:pt x="547" y="430"/>
                  </a:lnTo>
                  <a:lnTo>
                    <a:pt x="550" y="430"/>
                  </a:lnTo>
                  <a:lnTo>
                    <a:pt x="554" y="183"/>
                  </a:lnTo>
                  <a:lnTo>
                    <a:pt x="558" y="183"/>
                  </a:lnTo>
                  <a:lnTo>
                    <a:pt x="562" y="183"/>
                  </a:lnTo>
                  <a:lnTo>
                    <a:pt x="565" y="183"/>
                  </a:lnTo>
                  <a:lnTo>
                    <a:pt x="569" y="183"/>
                  </a:lnTo>
                  <a:lnTo>
                    <a:pt x="573" y="183"/>
                  </a:lnTo>
                  <a:lnTo>
                    <a:pt x="576" y="183"/>
                  </a:lnTo>
                  <a:lnTo>
                    <a:pt x="580" y="183"/>
                  </a:lnTo>
                  <a:lnTo>
                    <a:pt x="584" y="183"/>
                  </a:lnTo>
                  <a:lnTo>
                    <a:pt x="588" y="183"/>
                  </a:lnTo>
                  <a:lnTo>
                    <a:pt x="591" y="183"/>
                  </a:lnTo>
                  <a:lnTo>
                    <a:pt x="595" y="183"/>
                  </a:lnTo>
                  <a:lnTo>
                    <a:pt x="599" y="183"/>
                  </a:lnTo>
                  <a:lnTo>
                    <a:pt x="603" y="183"/>
                  </a:lnTo>
                  <a:lnTo>
                    <a:pt x="606" y="183"/>
                  </a:lnTo>
                  <a:lnTo>
                    <a:pt x="610" y="183"/>
                  </a:lnTo>
                  <a:lnTo>
                    <a:pt x="614" y="183"/>
                  </a:lnTo>
                  <a:lnTo>
                    <a:pt x="617" y="183"/>
                  </a:lnTo>
                  <a:lnTo>
                    <a:pt x="621" y="183"/>
                  </a:lnTo>
                  <a:lnTo>
                    <a:pt x="625" y="183"/>
                  </a:lnTo>
                  <a:lnTo>
                    <a:pt x="629" y="183"/>
                  </a:lnTo>
                  <a:lnTo>
                    <a:pt x="632" y="183"/>
                  </a:lnTo>
                  <a:lnTo>
                    <a:pt x="636" y="183"/>
                  </a:lnTo>
                  <a:lnTo>
                    <a:pt x="640" y="183"/>
                  </a:lnTo>
                  <a:lnTo>
                    <a:pt x="643" y="183"/>
                  </a:lnTo>
                  <a:lnTo>
                    <a:pt x="643" y="247"/>
                  </a:lnTo>
                  <a:lnTo>
                    <a:pt x="647" y="247"/>
                  </a:lnTo>
                  <a:lnTo>
                    <a:pt x="651" y="247"/>
                  </a:lnTo>
                  <a:lnTo>
                    <a:pt x="655" y="247"/>
                  </a:lnTo>
                  <a:lnTo>
                    <a:pt x="658" y="247"/>
                  </a:lnTo>
                  <a:lnTo>
                    <a:pt x="662" y="247"/>
                  </a:lnTo>
                  <a:lnTo>
                    <a:pt x="666" y="247"/>
                  </a:lnTo>
                  <a:lnTo>
                    <a:pt x="669" y="247"/>
                  </a:lnTo>
                  <a:lnTo>
                    <a:pt x="673" y="247"/>
                  </a:lnTo>
                  <a:lnTo>
                    <a:pt x="677" y="247"/>
                  </a:lnTo>
                  <a:lnTo>
                    <a:pt x="681" y="247"/>
                  </a:lnTo>
                  <a:lnTo>
                    <a:pt x="684" y="247"/>
                  </a:lnTo>
                  <a:lnTo>
                    <a:pt x="688" y="247"/>
                  </a:lnTo>
                  <a:lnTo>
                    <a:pt x="692" y="247"/>
                  </a:lnTo>
                  <a:lnTo>
                    <a:pt x="696" y="247"/>
                  </a:lnTo>
                  <a:lnTo>
                    <a:pt x="699" y="247"/>
                  </a:lnTo>
                  <a:lnTo>
                    <a:pt x="703" y="247"/>
                  </a:lnTo>
                  <a:lnTo>
                    <a:pt x="707" y="247"/>
                  </a:lnTo>
                  <a:lnTo>
                    <a:pt x="710" y="247"/>
                  </a:lnTo>
                  <a:lnTo>
                    <a:pt x="714" y="247"/>
                  </a:lnTo>
                  <a:lnTo>
                    <a:pt x="718" y="247"/>
                  </a:lnTo>
                  <a:lnTo>
                    <a:pt x="722" y="247"/>
                  </a:lnTo>
                  <a:lnTo>
                    <a:pt x="725" y="247"/>
                  </a:lnTo>
                  <a:lnTo>
                    <a:pt x="729" y="247"/>
                  </a:lnTo>
                  <a:lnTo>
                    <a:pt x="733" y="247"/>
                  </a:lnTo>
                  <a:lnTo>
                    <a:pt x="736" y="247"/>
                  </a:lnTo>
                  <a:lnTo>
                    <a:pt x="736" y="415"/>
                  </a:lnTo>
                  <a:lnTo>
                    <a:pt x="740" y="415"/>
                  </a:lnTo>
                  <a:lnTo>
                    <a:pt x="744" y="415"/>
                  </a:lnTo>
                  <a:lnTo>
                    <a:pt x="748" y="415"/>
                  </a:lnTo>
                  <a:lnTo>
                    <a:pt x="751" y="415"/>
                  </a:lnTo>
                  <a:lnTo>
                    <a:pt x="755" y="415"/>
                  </a:lnTo>
                  <a:lnTo>
                    <a:pt x="759" y="415"/>
                  </a:lnTo>
                  <a:lnTo>
                    <a:pt x="762" y="415"/>
                  </a:lnTo>
                  <a:lnTo>
                    <a:pt x="766" y="415"/>
                  </a:lnTo>
                  <a:lnTo>
                    <a:pt x="770" y="415"/>
                  </a:lnTo>
                  <a:lnTo>
                    <a:pt x="774" y="415"/>
                  </a:lnTo>
                  <a:lnTo>
                    <a:pt x="777" y="415"/>
                  </a:lnTo>
                  <a:lnTo>
                    <a:pt x="781" y="415"/>
                  </a:lnTo>
                  <a:lnTo>
                    <a:pt x="785" y="415"/>
                  </a:lnTo>
                  <a:lnTo>
                    <a:pt x="789" y="415"/>
                  </a:lnTo>
                  <a:lnTo>
                    <a:pt x="792" y="415"/>
                  </a:lnTo>
                  <a:lnTo>
                    <a:pt x="796" y="415"/>
                  </a:lnTo>
                  <a:lnTo>
                    <a:pt x="800" y="415"/>
                  </a:lnTo>
                  <a:lnTo>
                    <a:pt x="803" y="415"/>
                  </a:lnTo>
                  <a:lnTo>
                    <a:pt x="807" y="415"/>
                  </a:lnTo>
                  <a:lnTo>
                    <a:pt x="811" y="415"/>
                  </a:lnTo>
                  <a:lnTo>
                    <a:pt x="815" y="415"/>
                  </a:lnTo>
                  <a:lnTo>
                    <a:pt x="818" y="415"/>
                  </a:lnTo>
                  <a:lnTo>
                    <a:pt x="822" y="415"/>
                  </a:lnTo>
                  <a:lnTo>
                    <a:pt x="826" y="415"/>
                  </a:lnTo>
                  <a:lnTo>
                    <a:pt x="829" y="378"/>
                  </a:lnTo>
                  <a:lnTo>
                    <a:pt x="833" y="378"/>
                  </a:lnTo>
                  <a:lnTo>
                    <a:pt x="837" y="378"/>
                  </a:lnTo>
                  <a:lnTo>
                    <a:pt x="841" y="378"/>
                  </a:lnTo>
                  <a:lnTo>
                    <a:pt x="844" y="378"/>
                  </a:lnTo>
                  <a:lnTo>
                    <a:pt x="848" y="378"/>
                  </a:lnTo>
                  <a:lnTo>
                    <a:pt x="852" y="378"/>
                  </a:lnTo>
                  <a:lnTo>
                    <a:pt x="855" y="378"/>
                  </a:lnTo>
                  <a:lnTo>
                    <a:pt x="859" y="378"/>
                  </a:lnTo>
                  <a:lnTo>
                    <a:pt x="863" y="378"/>
                  </a:lnTo>
                  <a:lnTo>
                    <a:pt x="867" y="378"/>
                  </a:lnTo>
                  <a:lnTo>
                    <a:pt x="870" y="378"/>
                  </a:lnTo>
                  <a:lnTo>
                    <a:pt x="874" y="378"/>
                  </a:lnTo>
                  <a:lnTo>
                    <a:pt x="878" y="378"/>
                  </a:lnTo>
                  <a:lnTo>
                    <a:pt x="882" y="378"/>
                  </a:lnTo>
                  <a:lnTo>
                    <a:pt x="885" y="378"/>
                  </a:lnTo>
                  <a:lnTo>
                    <a:pt x="889" y="378"/>
                  </a:lnTo>
                  <a:lnTo>
                    <a:pt x="893" y="378"/>
                  </a:lnTo>
                  <a:lnTo>
                    <a:pt x="896" y="378"/>
                  </a:lnTo>
                  <a:lnTo>
                    <a:pt x="900" y="378"/>
                  </a:lnTo>
                  <a:lnTo>
                    <a:pt x="904" y="378"/>
                  </a:lnTo>
                  <a:lnTo>
                    <a:pt x="908" y="378"/>
                  </a:lnTo>
                  <a:lnTo>
                    <a:pt x="911" y="378"/>
                  </a:lnTo>
                  <a:lnTo>
                    <a:pt x="915" y="378"/>
                  </a:lnTo>
                  <a:lnTo>
                    <a:pt x="919" y="378"/>
                  </a:lnTo>
                  <a:lnTo>
                    <a:pt x="922" y="266"/>
                  </a:lnTo>
                  <a:lnTo>
                    <a:pt x="926" y="266"/>
                  </a:lnTo>
                  <a:lnTo>
                    <a:pt x="930" y="266"/>
                  </a:lnTo>
                  <a:lnTo>
                    <a:pt x="934" y="266"/>
                  </a:lnTo>
                  <a:lnTo>
                    <a:pt x="937" y="266"/>
                  </a:lnTo>
                  <a:lnTo>
                    <a:pt x="941" y="266"/>
                  </a:lnTo>
                  <a:lnTo>
                    <a:pt x="945" y="266"/>
                  </a:lnTo>
                  <a:lnTo>
                    <a:pt x="948" y="266"/>
                  </a:lnTo>
                  <a:lnTo>
                    <a:pt x="952" y="266"/>
                  </a:lnTo>
                  <a:lnTo>
                    <a:pt x="956" y="266"/>
                  </a:lnTo>
                  <a:lnTo>
                    <a:pt x="960" y="266"/>
                  </a:lnTo>
                  <a:lnTo>
                    <a:pt x="963" y="266"/>
                  </a:lnTo>
                  <a:lnTo>
                    <a:pt x="967" y="266"/>
                  </a:lnTo>
                  <a:lnTo>
                    <a:pt x="971" y="266"/>
                  </a:lnTo>
                  <a:lnTo>
                    <a:pt x="975" y="266"/>
                  </a:lnTo>
                  <a:lnTo>
                    <a:pt x="978" y="266"/>
                  </a:lnTo>
                  <a:lnTo>
                    <a:pt x="982" y="266"/>
                  </a:lnTo>
                  <a:lnTo>
                    <a:pt x="986" y="266"/>
                  </a:lnTo>
                  <a:lnTo>
                    <a:pt x="989" y="266"/>
                  </a:lnTo>
                  <a:lnTo>
                    <a:pt x="993" y="266"/>
                  </a:lnTo>
                  <a:lnTo>
                    <a:pt x="997" y="266"/>
                  </a:lnTo>
                  <a:lnTo>
                    <a:pt x="1001" y="266"/>
                  </a:lnTo>
                  <a:lnTo>
                    <a:pt x="1004" y="266"/>
                  </a:lnTo>
                  <a:lnTo>
                    <a:pt x="1008" y="266"/>
                  </a:lnTo>
                  <a:lnTo>
                    <a:pt x="1012" y="266"/>
                  </a:lnTo>
                  <a:lnTo>
                    <a:pt x="1012" y="284"/>
                  </a:lnTo>
                  <a:lnTo>
                    <a:pt x="1015" y="284"/>
                  </a:lnTo>
                  <a:lnTo>
                    <a:pt x="1019" y="284"/>
                  </a:lnTo>
                  <a:lnTo>
                    <a:pt x="1023" y="284"/>
                  </a:lnTo>
                  <a:lnTo>
                    <a:pt x="1027" y="284"/>
                  </a:lnTo>
                  <a:lnTo>
                    <a:pt x="1030" y="284"/>
                  </a:lnTo>
                  <a:lnTo>
                    <a:pt x="1034" y="284"/>
                  </a:lnTo>
                  <a:lnTo>
                    <a:pt x="1038" y="284"/>
                  </a:lnTo>
                  <a:lnTo>
                    <a:pt x="1041" y="284"/>
                  </a:lnTo>
                  <a:lnTo>
                    <a:pt x="1045" y="284"/>
                  </a:lnTo>
                  <a:lnTo>
                    <a:pt x="1049" y="284"/>
                  </a:lnTo>
                  <a:lnTo>
                    <a:pt x="1053" y="284"/>
                  </a:lnTo>
                  <a:lnTo>
                    <a:pt x="1056" y="284"/>
                  </a:lnTo>
                  <a:lnTo>
                    <a:pt x="1060" y="284"/>
                  </a:lnTo>
                  <a:lnTo>
                    <a:pt x="1064" y="284"/>
                  </a:lnTo>
                  <a:lnTo>
                    <a:pt x="1068" y="284"/>
                  </a:lnTo>
                  <a:lnTo>
                    <a:pt x="1071" y="284"/>
                  </a:lnTo>
                  <a:lnTo>
                    <a:pt x="1075" y="284"/>
                  </a:lnTo>
                  <a:lnTo>
                    <a:pt x="1079" y="284"/>
                  </a:lnTo>
                  <a:lnTo>
                    <a:pt x="1082" y="284"/>
                  </a:lnTo>
                  <a:lnTo>
                    <a:pt x="1086" y="284"/>
                  </a:lnTo>
                  <a:lnTo>
                    <a:pt x="1090" y="284"/>
                  </a:lnTo>
                  <a:lnTo>
                    <a:pt x="1094" y="284"/>
                  </a:lnTo>
                  <a:lnTo>
                    <a:pt x="1097" y="284"/>
                  </a:lnTo>
                  <a:lnTo>
                    <a:pt x="1101" y="284"/>
                  </a:lnTo>
                  <a:lnTo>
                    <a:pt x="1105" y="284"/>
                  </a:lnTo>
                  <a:lnTo>
                    <a:pt x="1105" y="359"/>
                  </a:lnTo>
                  <a:lnTo>
                    <a:pt x="1108" y="359"/>
                  </a:lnTo>
                  <a:lnTo>
                    <a:pt x="1112" y="359"/>
                  </a:lnTo>
                  <a:lnTo>
                    <a:pt x="1116" y="359"/>
                  </a:lnTo>
                  <a:lnTo>
                    <a:pt x="1120" y="359"/>
                  </a:lnTo>
                  <a:lnTo>
                    <a:pt x="1123" y="359"/>
                  </a:lnTo>
                  <a:lnTo>
                    <a:pt x="1127" y="359"/>
                  </a:lnTo>
                  <a:lnTo>
                    <a:pt x="1131" y="359"/>
                  </a:lnTo>
                  <a:lnTo>
                    <a:pt x="1134" y="359"/>
                  </a:lnTo>
                  <a:lnTo>
                    <a:pt x="1138" y="359"/>
                  </a:lnTo>
                  <a:lnTo>
                    <a:pt x="1142" y="359"/>
                  </a:lnTo>
                  <a:lnTo>
                    <a:pt x="1146" y="359"/>
                  </a:lnTo>
                  <a:lnTo>
                    <a:pt x="1149" y="359"/>
                  </a:lnTo>
                  <a:lnTo>
                    <a:pt x="1153" y="359"/>
                  </a:lnTo>
                  <a:lnTo>
                    <a:pt x="1157" y="359"/>
                  </a:lnTo>
                  <a:lnTo>
                    <a:pt x="1161" y="359"/>
                  </a:lnTo>
                  <a:lnTo>
                    <a:pt x="1164" y="359"/>
                  </a:lnTo>
                  <a:lnTo>
                    <a:pt x="1168" y="359"/>
                  </a:lnTo>
                  <a:lnTo>
                    <a:pt x="1172" y="359"/>
                  </a:lnTo>
                  <a:lnTo>
                    <a:pt x="1175" y="359"/>
                  </a:lnTo>
                  <a:lnTo>
                    <a:pt x="1179" y="359"/>
                  </a:lnTo>
                  <a:lnTo>
                    <a:pt x="1183" y="359"/>
                  </a:lnTo>
                  <a:lnTo>
                    <a:pt x="1187" y="359"/>
                  </a:lnTo>
                  <a:lnTo>
                    <a:pt x="1190" y="359"/>
                  </a:lnTo>
                  <a:lnTo>
                    <a:pt x="1194" y="359"/>
                  </a:lnTo>
                  <a:lnTo>
                    <a:pt x="1198" y="348"/>
                  </a:lnTo>
                  <a:lnTo>
                    <a:pt x="1201" y="348"/>
                  </a:lnTo>
                  <a:lnTo>
                    <a:pt x="1205" y="348"/>
                  </a:lnTo>
                  <a:lnTo>
                    <a:pt x="1209" y="348"/>
                  </a:lnTo>
                  <a:lnTo>
                    <a:pt x="1213" y="348"/>
                  </a:lnTo>
                  <a:lnTo>
                    <a:pt x="1216" y="348"/>
                  </a:lnTo>
                  <a:lnTo>
                    <a:pt x="1220" y="348"/>
                  </a:lnTo>
                  <a:lnTo>
                    <a:pt x="1224" y="348"/>
                  </a:lnTo>
                  <a:lnTo>
                    <a:pt x="1227" y="348"/>
                  </a:lnTo>
                  <a:lnTo>
                    <a:pt x="1231" y="348"/>
                  </a:lnTo>
                  <a:lnTo>
                    <a:pt x="1235" y="348"/>
                  </a:lnTo>
                  <a:lnTo>
                    <a:pt x="1239" y="348"/>
                  </a:lnTo>
                  <a:lnTo>
                    <a:pt x="1242" y="348"/>
                  </a:lnTo>
                  <a:lnTo>
                    <a:pt x="1246" y="348"/>
                  </a:lnTo>
                  <a:lnTo>
                    <a:pt x="1250" y="348"/>
                  </a:lnTo>
                  <a:lnTo>
                    <a:pt x="1254" y="348"/>
                  </a:lnTo>
                  <a:lnTo>
                    <a:pt x="1257" y="348"/>
                  </a:lnTo>
                  <a:lnTo>
                    <a:pt x="1261" y="348"/>
                  </a:lnTo>
                  <a:lnTo>
                    <a:pt x="1265" y="348"/>
                  </a:lnTo>
                  <a:lnTo>
                    <a:pt x="1268" y="348"/>
                  </a:lnTo>
                  <a:lnTo>
                    <a:pt x="1272" y="348"/>
                  </a:lnTo>
                  <a:lnTo>
                    <a:pt x="1276" y="348"/>
                  </a:lnTo>
                  <a:lnTo>
                    <a:pt x="1280" y="348"/>
                  </a:lnTo>
                  <a:lnTo>
                    <a:pt x="1283" y="348"/>
                  </a:lnTo>
                  <a:lnTo>
                    <a:pt x="1287" y="348"/>
                  </a:lnTo>
                  <a:lnTo>
                    <a:pt x="1291" y="299"/>
                  </a:lnTo>
                  <a:lnTo>
                    <a:pt x="1294" y="299"/>
                  </a:lnTo>
                  <a:lnTo>
                    <a:pt x="1298" y="299"/>
                  </a:lnTo>
                  <a:lnTo>
                    <a:pt x="1302" y="299"/>
                  </a:lnTo>
                  <a:lnTo>
                    <a:pt x="1306" y="299"/>
                  </a:lnTo>
                  <a:lnTo>
                    <a:pt x="1309" y="299"/>
                  </a:lnTo>
                  <a:lnTo>
                    <a:pt x="1313" y="299"/>
                  </a:lnTo>
                  <a:lnTo>
                    <a:pt x="1317" y="299"/>
                  </a:lnTo>
                  <a:lnTo>
                    <a:pt x="1320" y="299"/>
                  </a:lnTo>
                  <a:lnTo>
                    <a:pt x="1324" y="299"/>
                  </a:lnTo>
                  <a:lnTo>
                    <a:pt x="1328" y="299"/>
                  </a:lnTo>
                  <a:lnTo>
                    <a:pt x="1332" y="299"/>
                  </a:lnTo>
                  <a:lnTo>
                    <a:pt x="1335" y="299"/>
                  </a:lnTo>
                  <a:lnTo>
                    <a:pt x="1339" y="299"/>
                  </a:lnTo>
                  <a:lnTo>
                    <a:pt x="1343" y="299"/>
                  </a:lnTo>
                  <a:lnTo>
                    <a:pt x="1347" y="299"/>
                  </a:lnTo>
                  <a:lnTo>
                    <a:pt x="1350" y="299"/>
                  </a:lnTo>
                  <a:lnTo>
                    <a:pt x="1354" y="299"/>
                  </a:lnTo>
                  <a:lnTo>
                    <a:pt x="1358" y="299"/>
                  </a:lnTo>
                  <a:lnTo>
                    <a:pt x="1361" y="299"/>
                  </a:lnTo>
                  <a:lnTo>
                    <a:pt x="1365" y="299"/>
                  </a:lnTo>
                  <a:lnTo>
                    <a:pt x="1369" y="299"/>
                  </a:lnTo>
                  <a:lnTo>
                    <a:pt x="1373" y="299"/>
                  </a:lnTo>
                  <a:lnTo>
                    <a:pt x="1376" y="299"/>
                  </a:lnTo>
                  <a:lnTo>
                    <a:pt x="1380" y="299"/>
                  </a:lnTo>
                  <a:lnTo>
                    <a:pt x="1380" y="307"/>
                  </a:lnTo>
                  <a:lnTo>
                    <a:pt x="1384" y="307"/>
                  </a:lnTo>
                  <a:lnTo>
                    <a:pt x="1387" y="307"/>
                  </a:lnTo>
                  <a:lnTo>
                    <a:pt x="1391" y="307"/>
                  </a:lnTo>
                  <a:lnTo>
                    <a:pt x="1395" y="307"/>
                  </a:lnTo>
                  <a:lnTo>
                    <a:pt x="1399" y="307"/>
                  </a:lnTo>
                  <a:lnTo>
                    <a:pt x="1402" y="307"/>
                  </a:lnTo>
                  <a:lnTo>
                    <a:pt x="1406" y="307"/>
                  </a:lnTo>
                  <a:lnTo>
                    <a:pt x="1410" y="307"/>
                  </a:lnTo>
                  <a:lnTo>
                    <a:pt x="1413" y="307"/>
                  </a:lnTo>
                  <a:lnTo>
                    <a:pt x="1417" y="307"/>
                  </a:lnTo>
                  <a:lnTo>
                    <a:pt x="1421" y="307"/>
                  </a:lnTo>
                  <a:lnTo>
                    <a:pt x="1425" y="307"/>
                  </a:lnTo>
                  <a:lnTo>
                    <a:pt x="1428" y="307"/>
                  </a:lnTo>
                  <a:lnTo>
                    <a:pt x="1432" y="307"/>
                  </a:lnTo>
                  <a:lnTo>
                    <a:pt x="1436" y="307"/>
                  </a:lnTo>
                  <a:lnTo>
                    <a:pt x="1440" y="307"/>
                  </a:lnTo>
                  <a:lnTo>
                    <a:pt x="1443" y="307"/>
                  </a:lnTo>
                  <a:lnTo>
                    <a:pt x="1447" y="307"/>
                  </a:lnTo>
                  <a:lnTo>
                    <a:pt x="1451" y="307"/>
                  </a:lnTo>
                  <a:lnTo>
                    <a:pt x="1454" y="307"/>
                  </a:lnTo>
                  <a:lnTo>
                    <a:pt x="1458" y="307"/>
                  </a:lnTo>
                  <a:lnTo>
                    <a:pt x="1462" y="307"/>
                  </a:lnTo>
                  <a:lnTo>
                    <a:pt x="1466" y="307"/>
                  </a:lnTo>
                  <a:lnTo>
                    <a:pt x="1469" y="307"/>
                  </a:lnTo>
                  <a:lnTo>
                    <a:pt x="1473" y="307"/>
                  </a:lnTo>
                  <a:lnTo>
                    <a:pt x="1473" y="341"/>
                  </a:lnTo>
                  <a:lnTo>
                    <a:pt x="1477" y="341"/>
                  </a:lnTo>
                  <a:lnTo>
                    <a:pt x="1480" y="341"/>
                  </a:lnTo>
                  <a:lnTo>
                    <a:pt x="1484" y="341"/>
                  </a:lnTo>
                  <a:lnTo>
                    <a:pt x="1488" y="341"/>
                  </a:lnTo>
                  <a:lnTo>
                    <a:pt x="1492" y="341"/>
                  </a:lnTo>
                  <a:lnTo>
                    <a:pt x="1495" y="341"/>
                  </a:lnTo>
                  <a:lnTo>
                    <a:pt x="1499" y="341"/>
                  </a:lnTo>
                  <a:lnTo>
                    <a:pt x="1503" y="341"/>
                  </a:lnTo>
                  <a:lnTo>
                    <a:pt x="1506" y="341"/>
                  </a:lnTo>
                  <a:lnTo>
                    <a:pt x="1510" y="341"/>
                  </a:lnTo>
                  <a:lnTo>
                    <a:pt x="1514" y="341"/>
                  </a:lnTo>
                  <a:lnTo>
                    <a:pt x="1518" y="341"/>
                  </a:lnTo>
                  <a:lnTo>
                    <a:pt x="1521" y="341"/>
                  </a:lnTo>
                  <a:lnTo>
                    <a:pt x="1525" y="341"/>
                  </a:lnTo>
                  <a:lnTo>
                    <a:pt x="1529" y="341"/>
                  </a:lnTo>
                  <a:lnTo>
                    <a:pt x="1533" y="341"/>
                  </a:lnTo>
                  <a:lnTo>
                    <a:pt x="1536" y="341"/>
                  </a:lnTo>
                  <a:lnTo>
                    <a:pt x="1540" y="341"/>
                  </a:lnTo>
                  <a:lnTo>
                    <a:pt x="1544" y="341"/>
                  </a:lnTo>
                  <a:lnTo>
                    <a:pt x="1547" y="341"/>
                  </a:lnTo>
                  <a:lnTo>
                    <a:pt x="1551" y="341"/>
                  </a:lnTo>
                  <a:lnTo>
                    <a:pt x="1555" y="341"/>
                  </a:lnTo>
                  <a:lnTo>
                    <a:pt x="1559" y="341"/>
                  </a:lnTo>
                  <a:lnTo>
                    <a:pt x="1562" y="341"/>
                  </a:lnTo>
                  <a:lnTo>
                    <a:pt x="1566" y="337"/>
                  </a:lnTo>
                  <a:lnTo>
                    <a:pt x="1570" y="337"/>
                  </a:lnTo>
                  <a:lnTo>
                    <a:pt x="1573" y="337"/>
                  </a:lnTo>
                  <a:lnTo>
                    <a:pt x="1577" y="337"/>
                  </a:lnTo>
                  <a:lnTo>
                    <a:pt x="1581" y="337"/>
                  </a:lnTo>
                  <a:lnTo>
                    <a:pt x="1585" y="337"/>
                  </a:lnTo>
                  <a:lnTo>
                    <a:pt x="1588" y="337"/>
                  </a:lnTo>
                  <a:lnTo>
                    <a:pt x="1592" y="337"/>
                  </a:lnTo>
                  <a:lnTo>
                    <a:pt x="1596" y="337"/>
                  </a:lnTo>
                  <a:lnTo>
                    <a:pt x="1599" y="337"/>
                  </a:lnTo>
                  <a:lnTo>
                    <a:pt x="1603" y="337"/>
                  </a:lnTo>
                  <a:lnTo>
                    <a:pt x="1607" y="337"/>
                  </a:lnTo>
                  <a:lnTo>
                    <a:pt x="1611" y="337"/>
                  </a:lnTo>
                  <a:lnTo>
                    <a:pt x="1614" y="337"/>
                  </a:lnTo>
                  <a:lnTo>
                    <a:pt x="1618" y="337"/>
                  </a:lnTo>
                  <a:lnTo>
                    <a:pt x="1622" y="337"/>
                  </a:lnTo>
                  <a:lnTo>
                    <a:pt x="1626" y="337"/>
                  </a:lnTo>
                  <a:lnTo>
                    <a:pt x="1629" y="337"/>
                  </a:lnTo>
                  <a:lnTo>
                    <a:pt x="1633" y="337"/>
                  </a:lnTo>
                  <a:lnTo>
                    <a:pt x="1637" y="337"/>
                  </a:lnTo>
                  <a:lnTo>
                    <a:pt x="1640" y="337"/>
                  </a:lnTo>
                  <a:lnTo>
                    <a:pt x="1644" y="337"/>
                  </a:lnTo>
                  <a:lnTo>
                    <a:pt x="1648" y="337"/>
                  </a:lnTo>
                  <a:lnTo>
                    <a:pt x="1652" y="337"/>
                  </a:lnTo>
                  <a:lnTo>
                    <a:pt x="1655" y="337"/>
                  </a:lnTo>
                  <a:lnTo>
                    <a:pt x="1659" y="314"/>
                  </a:lnTo>
                  <a:lnTo>
                    <a:pt x="1663" y="314"/>
                  </a:lnTo>
                  <a:lnTo>
                    <a:pt x="1666" y="314"/>
                  </a:lnTo>
                  <a:lnTo>
                    <a:pt x="1670" y="314"/>
                  </a:lnTo>
                  <a:lnTo>
                    <a:pt x="1674" y="314"/>
                  </a:lnTo>
                  <a:lnTo>
                    <a:pt x="1678" y="314"/>
                  </a:lnTo>
                  <a:lnTo>
                    <a:pt x="1681" y="314"/>
                  </a:lnTo>
                  <a:lnTo>
                    <a:pt x="1685" y="314"/>
                  </a:lnTo>
                  <a:lnTo>
                    <a:pt x="1689" y="314"/>
                  </a:lnTo>
                  <a:lnTo>
                    <a:pt x="1692" y="314"/>
                  </a:lnTo>
                  <a:lnTo>
                    <a:pt x="1696" y="314"/>
                  </a:lnTo>
                  <a:lnTo>
                    <a:pt x="1700" y="314"/>
                  </a:lnTo>
                  <a:lnTo>
                    <a:pt x="1704" y="314"/>
                  </a:lnTo>
                  <a:lnTo>
                    <a:pt x="1707" y="314"/>
                  </a:lnTo>
                  <a:lnTo>
                    <a:pt x="1711" y="314"/>
                  </a:lnTo>
                  <a:lnTo>
                    <a:pt x="1715" y="314"/>
                  </a:lnTo>
                  <a:lnTo>
                    <a:pt x="1719" y="314"/>
                  </a:lnTo>
                  <a:lnTo>
                    <a:pt x="1722" y="314"/>
                  </a:lnTo>
                  <a:lnTo>
                    <a:pt x="1726" y="314"/>
                  </a:lnTo>
                  <a:lnTo>
                    <a:pt x="1730" y="314"/>
                  </a:lnTo>
                  <a:lnTo>
                    <a:pt x="1733" y="314"/>
                  </a:lnTo>
                  <a:lnTo>
                    <a:pt x="1737" y="314"/>
                  </a:lnTo>
                  <a:lnTo>
                    <a:pt x="1741" y="314"/>
                  </a:lnTo>
                  <a:lnTo>
                    <a:pt x="1745" y="314"/>
                  </a:lnTo>
                  <a:lnTo>
                    <a:pt x="1748" y="314"/>
                  </a:lnTo>
                  <a:lnTo>
                    <a:pt x="1752" y="314"/>
                  </a:lnTo>
                  <a:lnTo>
                    <a:pt x="1756" y="314"/>
                  </a:lnTo>
                  <a:lnTo>
                    <a:pt x="1759" y="314"/>
                  </a:lnTo>
                  <a:lnTo>
                    <a:pt x="1763" y="314"/>
                  </a:lnTo>
                  <a:lnTo>
                    <a:pt x="1767" y="314"/>
                  </a:lnTo>
                  <a:lnTo>
                    <a:pt x="1771" y="314"/>
                  </a:lnTo>
                  <a:lnTo>
                    <a:pt x="1774" y="314"/>
                  </a:lnTo>
                  <a:lnTo>
                    <a:pt x="1778" y="314"/>
                  </a:lnTo>
                  <a:lnTo>
                    <a:pt x="1782" y="314"/>
                  </a:lnTo>
                  <a:lnTo>
                    <a:pt x="1785" y="314"/>
                  </a:lnTo>
                  <a:lnTo>
                    <a:pt x="1789" y="314"/>
                  </a:lnTo>
                  <a:lnTo>
                    <a:pt x="1793" y="314"/>
                  </a:lnTo>
                  <a:lnTo>
                    <a:pt x="1797" y="314"/>
                  </a:lnTo>
                  <a:lnTo>
                    <a:pt x="1800" y="314"/>
                  </a:lnTo>
                  <a:lnTo>
                    <a:pt x="1804" y="314"/>
                  </a:lnTo>
                  <a:lnTo>
                    <a:pt x="1808" y="314"/>
                  </a:lnTo>
                  <a:lnTo>
                    <a:pt x="1812" y="314"/>
                  </a:lnTo>
                  <a:lnTo>
                    <a:pt x="1815" y="314"/>
                  </a:lnTo>
                  <a:lnTo>
                    <a:pt x="1819" y="314"/>
                  </a:lnTo>
                  <a:lnTo>
                    <a:pt x="1823" y="314"/>
                  </a:lnTo>
                  <a:lnTo>
                    <a:pt x="1826" y="314"/>
                  </a:lnTo>
                  <a:lnTo>
                    <a:pt x="1830" y="314"/>
                  </a:lnTo>
                  <a:lnTo>
                    <a:pt x="1834" y="314"/>
                  </a:lnTo>
                  <a:lnTo>
                    <a:pt x="1838" y="314"/>
                  </a:lnTo>
                  <a:lnTo>
                    <a:pt x="1841" y="314"/>
                  </a:lnTo>
                  <a:lnTo>
                    <a:pt x="1841" y="329"/>
                  </a:lnTo>
                  <a:lnTo>
                    <a:pt x="1845" y="329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88" name="Rectangle 280"/>
            <p:cNvSpPr>
              <a:spLocks noChangeArrowheads="1"/>
            </p:cNvSpPr>
            <p:nvPr/>
          </p:nvSpPr>
          <p:spPr bwMode="auto">
            <a:xfrm>
              <a:off x="3116" y="4022"/>
              <a:ext cx="11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289" name="Rectangle 281"/>
            <p:cNvSpPr>
              <a:spLocks noChangeArrowheads="1"/>
            </p:cNvSpPr>
            <p:nvPr/>
          </p:nvSpPr>
          <p:spPr bwMode="auto">
            <a:xfrm rot="16200000">
              <a:off x="1681" y="3603"/>
              <a:ext cx="452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43390" name="Group 382"/>
          <p:cNvGrpSpPr>
            <a:grpSpLocks/>
          </p:cNvGrpSpPr>
          <p:nvPr/>
        </p:nvGrpSpPr>
        <p:grpSpPr bwMode="auto">
          <a:xfrm>
            <a:off x="4875213" y="3886200"/>
            <a:ext cx="3667125" cy="2593975"/>
            <a:chOff x="3017" y="2579"/>
            <a:chExt cx="2508" cy="1678"/>
          </a:xfrm>
        </p:grpSpPr>
        <p:sp>
          <p:nvSpPr>
            <p:cNvPr id="43293" name="Rectangle 285"/>
            <p:cNvSpPr>
              <a:spLocks noChangeArrowheads="1"/>
            </p:cNvSpPr>
            <p:nvPr/>
          </p:nvSpPr>
          <p:spPr bwMode="auto">
            <a:xfrm>
              <a:off x="3174" y="2665"/>
              <a:ext cx="2300" cy="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4" name="Rectangle 286"/>
            <p:cNvSpPr>
              <a:spLocks noChangeArrowheads="1"/>
            </p:cNvSpPr>
            <p:nvPr/>
          </p:nvSpPr>
          <p:spPr bwMode="auto">
            <a:xfrm>
              <a:off x="3174" y="2665"/>
              <a:ext cx="2300" cy="6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5" name="Line 287"/>
            <p:cNvSpPr>
              <a:spLocks noChangeShapeType="1"/>
            </p:cNvSpPr>
            <p:nvPr/>
          </p:nvSpPr>
          <p:spPr bwMode="auto">
            <a:xfrm>
              <a:off x="3174" y="2665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6" name="Freeform 288"/>
            <p:cNvSpPr>
              <a:spLocks/>
            </p:cNvSpPr>
            <p:nvPr/>
          </p:nvSpPr>
          <p:spPr bwMode="auto">
            <a:xfrm>
              <a:off x="3174" y="2665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7" name="Line 289"/>
            <p:cNvSpPr>
              <a:spLocks noChangeShapeType="1"/>
            </p:cNvSpPr>
            <p:nvPr/>
          </p:nvSpPr>
          <p:spPr bwMode="auto">
            <a:xfrm flipV="1">
              <a:off x="3174" y="2665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8" name="Line 290"/>
            <p:cNvSpPr>
              <a:spLocks noChangeShapeType="1"/>
            </p:cNvSpPr>
            <p:nvPr/>
          </p:nvSpPr>
          <p:spPr bwMode="auto">
            <a:xfrm>
              <a:off x="3174" y="3277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299" name="Line 291"/>
            <p:cNvSpPr>
              <a:spLocks noChangeShapeType="1"/>
            </p:cNvSpPr>
            <p:nvPr/>
          </p:nvSpPr>
          <p:spPr bwMode="auto">
            <a:xfrm flipV="1">
              <a:off x="3174" y="2665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0" name="Line 292"/>
            <p:cNvSpPr>
              <a:spLocks noChangeShapeType="1"/>
            </p:cNvSpPr>
            <p:nvPr/>
          </p:nvSpPr>
          <p:spPr bwMode="auto">
            <a:xfrm flipV="1">
              <a:off x="3174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1" name="Line 293"/>
            <p:cNvSpPr>
              <a:spLocks noChangeShapeType="1"/>
            </p:cNvSpPr>
            <p:nvPr/>
          </p:nvSpPr>
          <p:spPr bwMode="auto">
            <a:xfrm>
              <a:off x="3174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2" name="Rectangle 294"/>
            <p:cNvSpPr>
              <a:spLocks noChangeArrowheads="1"/>
            </p:cNvSpPr>
            <p:nvPr/>
          </p:nvSpPr>
          <p:spPr bwMode="auto">
            <a:xfrm>
              <a:off x="3162" y="3292"/>
              <a:ext cx="3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303" name="Line 295"/>
            <p:cNvSpPr>
              <a:spLocks noChangeShapeType="1"/>
            </p:cNvSpPr>
            <p:nvPr/>
          </p:nvSpPr>
          <p:spPr bwMode="auto">
            <a:xfrm flipV="1">
              <a:off x="3635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4" name="Line 296"/>
            <p:cNvSpPr>
              <a:spLocks noChangeShapeType="1"/>
            </p:cNvSpPr>
            <p:nvPr/>
          </p:nvSpPr>
          <p:spPr bwMode="auto">
            <a:xfrm>
              <a:off x="3635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5" name="Rectangle 297"/>
            <p:cNvSpPr>
              <a:spLocks noChangeArrowheads="1"/>
            </p:cNvSpPr>
            <p:nvPr/>
          </p:nvSpPr>
          <p:spPr bwMode="auto">
            <a:xfrm>
              <a:off x="3609" y="3292"/>
              <a:ext cx="5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306" name="Line 298"/>
            <p:cNvSpPr>
              <a:spLocks noChangeShapeType="1"/>
            </p:cNvSpPr>
            <p:nvPr/>
          </p:nvSpPr>
          <p:spPr bwMode="auto">
            <a:xfrm flipV="1">
              <a:off x="4096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7" name="Line 299"/>
            <p:cNvSpPr>
              <a:spLocks noChangeShapeType="1"/>
            </p:cNvSpPr>
            <p:nvPr/>
          </p:nvSpPr>
          <p:spPr bwMode="auto">
            <a:xfrm>
              <a:off x="4096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08" name="Rectangle 300"/>
            <p:cNvSpPr>
              <a:spLocks noChangeArrowheads="1"/>
            </p:cNvSpPr>
            <p:nvPr/>
          </p:nvSpPr>
          <p:spPr bwMode="auto">
            <a:xfrm>
              <a:off x="4059" y="3292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309" name="Line 301"/>
            <p:cNvSpPr>
              <a:spLocks noChangeShapeType="1"/>
            </p:cNvSpPr>
            <p:nvPr/>
          </p:nvSpPr>
          <p:spPr bwMode="auto">
            <a:xfrm flipV="1">
              <a:off x="4553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0" name="Line 302"/>
            <p:cNvSpPr>
              <a:spLocks noChangeShapeType="1"/>
            </p:cNvSpPr>
            <p:nvPr/>
          </p:nvSpPr>
          <p:spPr bwMode="auto">
            <a:xfrm>
              <a:off x="4553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1" name="Rectangle 303"/>
            <p:cNvSpPr>
              <a:spLocks noChangeArrowheads="1"/>
            </p:cNvSpPr>
            <p:nvPr/>
          </p:nvSpPr>
          <p:spPr bwMode="auto">
            <a:xfrm>
              <a:off x="4515" y="3292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312" name="Line 304"/>
            <p:cNvSpPr>
              <a:spLocks noChangeShapeType="1"/>
            </p:cNvSpPr>
            <p:nvPr/>
          </p:nvSpPr>
          <p:spPr bwMode="auto">
            <a:xfrm flipV="1">
              <a:off x="5013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3" name="Line 305"/>
            <p:cNvSpPr>
              <a:spLocks noChangeShapeType="1"/>
            </p:cNvSpPr>
            <p:nvPr/>
          </p:nvSpPr>
          <p:spPr bwMode="auto">
            <a:xfrm>
              <a:off x="5013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4" name="Rectangle 306"/>
            <p:cNvSpPr>
              <a:spLocks noChangeArrowheads="1"/>
            </p:cNvSpPr>
            <p:nvPr/>
          </p:nvSpPr>
          <p:spPr bwMode="auto">
            <a:xfrm>
              <a:off x="4977" y="3292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315" name="Line 307"/>
            <p:cNvSpPr>
              <a:spLocks noChangeShapeType="1"/>
            </p:cNvSpPr>
            <p:nvPr/>
          </p:nvSpPr>
          <p:spPr bwMode="auto">
            <a:xfrm flipV="1">
              <a:off x="5474" y="325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6" name="Line 308"/>
            <p:cNvSpPr>
              <a:spLocks noChangeShapeType="1"/>
            </p:cNvSpPr>
            <p:nvPr/>
          </p:nvSpPr>
          <p:spPr bwMode="auto">
            <a:xfrm>
              <a:off x="5474" y="2665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7" name="Rectangle 309"/>
            <p:cNvSpPr>
              <a:spLocks noChangeArrowheads="1"/>
            </p:cNvSpPr>
            <p:nvPr/>
          </p:nvSpPr>
          <p:spPr bwMode="auto">
            <a:xfrm>
              <a:off x="5437" y="3292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318" name="Line 310"/>
            <p:cNvSpPr>
              <a:spLocks noChangeShapeType="1"/>
            </p:cNvSpPr>
            <p:nvPr/>
          </p:nvSpPr>
          <p:spPr bwMode="auto">
            <a:xfrm>
              <a:off x="3174" y="3277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19" name="Line 311"/>
            <p:cNvSpPr>
              <a:spLocks noChangeShapeType="1"/>
            </p:cNvSpPr>
            <p:nvPr/>
          </p:nvSpPr>
          <p:spPr bwMode="auto">
            <a:xfrm flipH="1">
              <a:off x="5452" y="3277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0" name="Rectangle 312"/>
            <p:cNvSpPr>
              <a:spLocks noChangeArrowheads="1"/>
            </p:cNvSpPr>
            <p:nvPr/>
          </p:nvSpPr>
          <p:spPr bwMode="auto">
            <a:xfrm>
              <a:off x="3133" y="3247"/>
              <a:ext cx="2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321" name="Line 313"/>
            <p:cNvSpPr>
              <a:spLocks noChangeShapeType="1"/>
            </p:cNvSpPr>
            <p:nvPr/>
          </p:nvSpPr>
          <p:spPr bwMode="auto">
            <a:xfrm>
              <a:off x="3174" y="312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2" name="Line 314"/>
            <p:cNvSpPr>
              <a:spLocks noChangeShapeType="1"/>
            </p:cNvSpPr>
            <p:nvPr/>
          </p:nvSpPr>
          <p:spPr bwMode="auto">
            <a:xfrm flipH="1">
              <a:off x="5452" y="312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3" name="Rectangle 315"/>
            <p:cNvSpPr>
              <a:spLocks noChangeArrowheads="1"/>
            </p:cNvSpPr>
            <p:nvPr/>
          </p:nvSpPr>
          <p:spPr bwMode="auto">
            <a:xfrm>
              <a:off x="3093" y="3093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3324" name="Line 316"/>
            <p:cNvSpPr>
              <a:spLocks noChangeShapeType="1"/>
            </p:cNvSpPr>
            <p:nvPr/>
          </p:nvSpPr>
          <p:spPr bwMode="auto">
            <a:xfrm>
              <a:off x="3174" y="297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5" name="Line 317"/>
            <p:cNvSpPr>
              <a:spLocks noChangeShapeType="1"/>
            </p:cNvSpPr>
            <p:nvPr/>
          </p:nvSpPr>
          <p:spPr bwMode="auto">
            <a:xfrm flipH="1">
              <a:off x="5452" y="297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6" name="Rectangle 318"/>
            <p:cNvSpPr>
              <a:spLocks noChangeArrowheads="1"/>
            </p:cNvSpPr>
            <p:nvPr/>
          </p:nvSpPr>
          <p:spPr bwMode="auto">
            <a:xfrm>
              <a:off x="3133" y="2940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3327" name="Line 319"/>
            <p:cNvSpPr>
              <a:spLocks noChangeShapeType="1"/>
            </p:cNvSpPr>
            <p:nvPr/>
          </p:nvSpPr>
          <p:spPr bwMode="auto">
            <a:xfrm>
              <a:off x="3174" y="28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8" name="Line 320"/>
            <p:cNvSpPr>
              <a:spLocks noChangeShapeType="1"/>
            </p:cNvSpPr>
            <p:nvPr/>
          </p:nvSpPr>
          <p:spPr bwMode="auto">
            <a:xfrm flipH="1">
              <a:off x="5452" y="281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29" name="Rectangle 321"/>
            <p:cNvSpPr>
              <a:spLocks noChangeArrowheads="1"/>
            </p:cNvSpPr>
            <p:nvPr/>
          </p:nvSpPr>
          <p:spPr bwMode="auto">
            <a:xfrm>
              <a:off x="3093" y="2788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3330" name="Line 322"/>
            <p:cNvSpPr>
              <a:spLocks noChangeShapeType="1"/>
            </p:cNvSpPr>
            <p:nvPr/>
          </p:nvSpPr>
          <p:spPr bwMode="auto">
            <a:xfrm>
              <a:off x="3174" y="266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1" name="Line 323"/>
            <p:cNvSpPr>
              <a:spLocks noChangeShapeType="1"/>
            </p:cNvSpPr>
            <p:nvPr/>
          </p:nvSpPr>
          <p:spPr bwMode="auto">
            <a:xfrm flipH="1">
              <a:off x="5452" y="266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2" name="Rectangle 324"/>
            <p:cNvSpPr>
              <a:spLocks noChangeArrowheads="1"/>
            </p:cNvSpPr>
            <p:nvPr/>
          </p:nvSpPr>
          <p:spPr bwMode="auto">
            <a:xfrm>
              <a:off x="3133" y="2635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</a:t>
              </a:r>
              <a:endParaRPr lang="en-US"/>
            </a:p>
          </p:txBody>
        </p:sp>
        <p:sp>
          <p:nvSpPr>
            <p:cNvPr id="43333" name="Line 325"/>
            <p:cNvSpPr>
              <a:spLocks noChangeShapeType="1"/>
            </p:cNvSpPr>
            <p:nvPr/>
          </p:nvSpPr>
          <p:spPr bwMode="auto">
            <a:xfrm>
              <a:off x="3174" y="2665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4" name="Freeform 326"/>
            <p:cNvSpPr>
              <a:spLocks/>
            </p:cNvSpPr>
            <p:nvPr/>
          </p:nvSpPr>
          <p:spPr bwMode="auto">
            <a:xfrm>
              <a:off x="3174" y="2665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5" name="Line 327"/>
            <p:cNvSpPr>
              <a:spLocks noChangeShapeType="1"/>
            </p:cNvSpPr>
            <p:nvPr/>
          </p:nvSpPr>
          <p:spPr bwMode="auto">
            <a:xfrm flipV="1">
              <a:off x="3174" y="2665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6" name="Freeform 328"/>
            <p:cNvSpPr>
              <a:spLocks/>
            </p:cNvSpPr>
            <p:nvPr/>
          </p:nvSpPr>
          <p:spPr bwMode="auto">
            <a:xfrm>
              <a:off x="3174" y="2971"/>
              <a:ext cx="1843" cy="306"/>
            </a:xfrm>
            <a:custGeom>
              <a:avLst/>
              <a:gdLst>
                <a:gd name="T0" fmla="*/ 26 w 1843"/>
                <a:gd name="T1" fmla="*/ 306 h 306"/>
                <a:gd name="T2" fmla="*/ 56 w 1843"/>
                <a:gd name="T3" fmla="*/ 306 h 306"/>
                <a:gd name="T4" fmla="*/ 86 w 1843"/>
                <a:gd name="T5" fmla="*/ 306 h 306"/>
                <a:gd name="T6" fmla="*/ 116 w 1843"/>
                <a:gd name="T7" fmla="*/ 0 h 306"/>
                <a:gd name="T8" fmla="*/ 145 w 1843"/>
                <a:gd name="T9" fmla="*/ 0 h 306"/>
                <a:gd name="T10" fmla="*/ 175 w 1843"/>
                <a:gd name="T11" fmla="*/ 0 h 306"/>
                <a:gd name="T12" fmla="*/ 205 w 1843"/>
                <a:gd name="T13" fmla="*/ 0 h 306"/>
                <a:gd name="T14" fmla="*/ 234 w 1843"/>
                <a:gd name="T15" fmla="*/ 0 h 306"/>
                <a:gd name="T16" fmla="*/ 264 w 1843"/>
                <a:gd name="T17" fmla="*/ 0 h 306"/>
                <a:gd name="T18" fmla="*/ 294 w 1843"/>
                <a:gd name="T19" fmla="*/ 0 h 306"/>
                <a:gd name="T20" fmla="*/ 324 w 1843"/>
                <a:gd name="T21" fmla="*/ 0 h 306"/>
                <a:gd name="T22" fmla="*/ 353 w 1843"/>
                <a:gd name="T23" fmla="*/ 0 h 306"/>
                <a:gd name="T24" fmla="*/ 383 w 1843"/>
                <a:gd name="T25" fmla="*/ 0 h 306"/>
                <a:gd name="T26" fmla="*/ 413 w 1843"/>
                <a:gd name="T27" fmla="*/ 0 h 306"/>
                <a:gd name="T28" fmla="*/ 442 w 1843"/>
                <a:gd name="T29" fmla="*/ 0 h 306"/>
                <a:gd name="T30" fmla="*/ 472 w 1843"/>
                <a:gd name="T31" fmla="*/ 0 h 306"/>
                <a:gd name="T32" fmla="*/ 502 w 1843"/>
                <a:gd name="T33" fmla="*/ 0 h 306"/>
                <a:gd name="T34" fmla="*/ 532 w 1843"/>
                <a:gd name="T35" fmla="*/ 0 h 306"/>
                <a:gd name="T36" fmla="*/ 561 w 1843"/>
                <a:gd name="T37" fmla="*/ 0 h 306"/>
                <a:gd name="T38" fmla="*/ 591 w 1843"/>
                <a:gd name="T39" fmla="*/ 0 h 306"/>
                <a:gd name="T40" fmla="*/ 621 w 1843"/>
                <a:gd name="T41" fmla="*/ 0 h 306"/>
                <a:gd name="T42" fmla="*/ 650 w 1843"/>
                <a:gd name="T43" fmla="*/ 0 h 306"/>
                <a:gd name="T44" fmla="*/ 680 w 1843"/>
                <a:gd name="T45" fmla="*/ 0 h 306"/>
                <a:gd name="T46" fmla="*/ 710 w 1843"/>
                <a:gd name="T47" fmla="*/ 0 h 306"/>
                <a:gd name="T48" fmla="*/ 740 w 1843"/>
                <a:gd name="T49" fmla="*/ 0 h 306"/>
                <a:gd name="T50" fmla="*/ 769 w 1843"/>
                <a:gd name="T51" fmla="*/ 0 h 306"/>
                <a:gd name="T52" fmla="*/ 799 w 1843"/>
                <a:gd name="T53" fmla="*/ 0 h 306"/>
                <a:gd name="T54" fmla="*/ 829 w 1843"/>
                <a:gd name="T55" fmla="*/ 0 h 306"/>
                <a:gd name="T56" fmla="*/ 859 w 1843"/>
                <a:gd name="T57" fmla="*/ 0 h 306"/>
                <a:gd name="T58" fmla="*/ 888 w 1843"/>
                <a:gd name="T59" fmla="*/ 0 h 306"/>
                <a:gd name="T60" fmla="*/ 918 w 1843"/>
                <a:gd name="T61" fmla="*/ 0 h 306"/>
                <a:gd name="T62" fmla="*/ 948 w 1843"/>
                <a:gd name="T63" fmla="*/ 0 h 306"/>
                <a:gd name="T64" fmla="*/ 977 w 1843"/>
                <a:gd name="T65" fmla="*/ 0 h 306"/>
                <a:gd name="T66" fmla="*/ 1007 w 1843"/>
                <a:gd name="T67" fmla="*/ 0 h 306"/>
                <a:gd name="T68" fmla="*/ 1037 w 1843"/>
                <a:gd name="T69" fmla="*/ 0 h 306"/>
                <a:gd name="T70" fmla="*/ 1067 w 1843"/>
                <a:gd name="T71" fmla="*/ 0 h 306"/>
                <a:gd name="T72" fmla="*/ 1096 w 1843"/>
                <a:gd name="T73" fmla="*/ 0 h 306"/>
                <a:gd name="T74" fmla="*/ 1126 w 1843"/>
                <a:gd name="T75" fmla="*/ 0 h 306"/>
                <a:gd name="T76" fmla="*/ 1156 w 1843"/>
                <a:gd name="T77" fmla="*/ 0 h 306"/>
                <a:gd name="T78" fmla="*/ 1185 w 1843"/>
                <a:gd name="T79" fmla="*/ 0 h 306"/>
                <a:gd name="T80" fmla="*/ 1215 w 1843"/>
                <a:gd name="T81" fmla="*/ 0 h 306"/>
                <a:gd name="T82" fmla="*/ 1245 w 1843"/>
                <a:gd name="T83" fmla="*/ 0 h 306"/>
                <a:gd name="T84" fmla="*/ 1275 w 1843"/>
                <a:gd name="T85" fmla="*/ 0 h 306"/>
                <a:gd name="T86" fmla="*/ 1304 w 1843"/>
                <a:gd name="T87" fmla="*/ 0 h 306"/>
                <a:gd name="T88" fmla="*/ 1334 w 1843"/>
                <a:gd name="T89" fmla="*/ 0 h 306"/>
                <a:gd name="T90" fmla="*/ 1364 w 1843"/>
                <a:gd name="T91" fmla="*/ 0 h 306"/>
                <a:gd name="T92" fmla="*/ 1393 w 1843"/>
                <a:gd name="T93" fmla="*/ 0 h 306"/>
                <a:gd name="T94" fmla="*/ 1423 w 1843"/>
                <a:gd name="T95" fmla="*/ 0 h 306"/>
                <a:gd name="T96" fmla="*/ 1453 w 1843"/>
                <a:gd name="T97" fmla="*/ 0 h 306"/>
                <a:gd name="T98" fmla="*/ 1483 w 1843"/>
                <a:gd name="T99" fmla="*/ 0 h 306"/>
                <a:gd name="T100" fmla="*/ 1512 w 1843"/>
                <a:gd name="T101" fmla="*/ 0 h 306"/>
                <a:gd name="T102" fmla="*/ 1542 w 1843"/>
                <a:gd name="T103" fmla="*/ 0 h 306"/>
                <a:gd name="T104" fmla="*/ 1572 w 1843"/>
                <a:gd name="T105" fmla="*/ 0 h 306"/>
                <a:gd name="T106" fmla="*/ 1602 w 1843"/>
                <a:gd name="T107" fmla="*/ 0 h 306"/>
                <a:gd name="T108" fmla="*/ 1631 w 1843"/>
                <a:gd name="T109" fmla="*/ 0 h 306"/>
                <a:gd name="T110" fmla="*/ 1661 w 1843"/>
                <a:gd name="T111" fmla="*/ 0 h 306"/>
                <a:gd name="T112" fmla="*/ 1691 w 1843"/>
                <a:gd name="T113" fmla="*/ 0 h 306"/>
                <a:gd name="T114" fmla="*/ 1720 w 1843"/>
                <a:gd name="T115" fmla="*/ 0 h 306"/>
                <a:gd name="T116" fmla="*/ 1750 w 1843"/>
                <a:gd name="T117" fmla="*/ 0 h 306"/>
                <a:gd name="T118" fmla="*/ 1780 w 1843"/>
                <a:gd name="T119" fmla="*/ 0 h 306"/>
                <a:gd name="T120" fmla="*/ 1810 w 1843"/>
                <a:gd name="T121" fmla="*/ 0 h 306"/>
                <a:gd name="T122" fmla="*/ 1839 w 1843"/>
                <a:gd name="T123" fmla="*/ 0 h 30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3" h="306">
                  <a:moveTo>
                    <a:pt x="0" y="306"/>
                  </a:moveTo>
                  <a:lnTo>
                    <a:pt x="4" y="306"/>
                  </a:lnTo>
                  <a:lnTo>
                    <a:pt x="8" y="306"/>
                  </a:lnTo>
                  <a:lnTo>
                    <a:pt x="12" y="306"/>
                  </a:lnTo>
                  <a:lnTo>
                    <a:pt x="15" y="306"/>
                  </a:lnTo>
                  <a:lnTo>
                    <a:pt x="19" y="306"/>
                  </a:lnTo>
                  <a:lnTo>
                    <a:pt x="23" y="306"/>
                  </a:lnTo>
                  <a:lnTo>
                    <a:pt x="26" y="306"/>
                  </a:lnTo>
                  <a:lnTo>
                    <a:pt x="30" y="306"/>
                  </a:lnTo>
                  <a:lnTo>
                    <a:pt x="34" y="306"/>
                  </a:lnTo>
                  <a:lnTo>
                    <a:pt x="38" y="306"/>
                  </a:lnTo>
                  <a:lnTo>
                    <a:pt x="41" y="306"/>
                  </a:lnTo>
                  <a:lnTo>
                    <a:pt x="45" y="306"/>
                  </a:lnTo>
                  <a:lnTo>
                    <a:pt x="49" y="306"/>
                  </a:lnTo>
                  <a:lnTo>
                    <a:pt x="52" y="306"/>
                  </a:lnTo>
                  <a:lnTo>
                    <a:pt x="56" y="306"/>
                  </a:lnTo>
                  <a:lnTo>
                    <a:pt x="60" y="306"/>
                  </a:lnTo>
                  <a:lnTo>
                    <a:pt x="64" y="306"/>
                  </a:lnTo>
                  <a:lnTo>
                    <a:pt x="67" y="306"/>
                  </a:lnTo>
                  <a:lnTo>
                    <a:pt x="71" y="306"/>
                  </a:lnTo>
                  <a:lnTo>
                    <a:pt x="75" y="306"/>
                  </a:lnTo>
                  <a:lnTo>
                    <a:pt x="78" y="306"/>
                  </a:lnTo>
                  <a:lnTo>
                    <a:pt x="82" y="306"/>
                  </a:lnTo>
                  <a:lnTo>
                    <a:pt x="86" y="306"/>
                  </a:lnTo>
                  <a:lnTo>
                    <a:pt x="90" y="306"/>
                  </a:lnTo>
                  <a:lnTo>
                    <a:pt x="93" y="306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2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5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7" y="0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598" y="0"/>
                  </a:lnTo>
                  <a:lnTo>
                    <a:pt x="602" y="0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1" y="0"/>
                  </a:lnTo>
                  <a:lnTo>
                    <a:pt x="624" y="0"/>
                  </a:lnTo>
                  <a:lnTo>
                    <a:pt x="628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7" y="0"/>
                  </a:lnTo>
                  <a:lnTo>
                    <a:pt x="650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1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1" y="0"/>
                  </a:lnTo>
                  <a:lnTo>
                    <a:pt x="725" y="0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7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8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3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8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8" y="0"/>
                  </a:lnTo>
                  <a:lnTo>
                    <a:pt x="821" y="0"/>
                  </a:lnTo>
                  <a:lnTo>
                    <a:pt x="825" y="0"/>
                  </a:lnTo>
                  <a:lnTo>
                    <a:pt x="829" y="0"/>
                  </a:lnTo>
                  <a:lnTo>
                    <a:pt x="833" y="0"/>
                  </a:lnTo>
                  <a:lnTo>
                    <a:pt x="836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51" y="0"/>
                  </a:lnTo>
                  <a:lnTo>
                    <a:pt x="855" y="0"/>
                  </a:lnTo>
                  <a:lnTo>
                    <a:pt x="859" y="0"/>
                  </a:lnTo>
                  <a:lnTo>
                    <a:pt x="862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88" y="0"/>
                  </a:lnTo>
                  <a:lnTo>
                    <a:pt x="892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3" y="0"/>
                  </a:lnTo>
                  <a:lnTo>
                    <a:pt x="907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7" y="0"/>
                  </a:lnTo>
                  <a:lnTo>
                    <a:pt x="940" y="0"/>
                  </a:lnTo>
                  <a:lnTo>
                    <a:pt x="944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7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9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3" y="0"/>
                  </a:lnTo>
                  <a:lnTo>
                    <a:pt x="1007" y="0"/>
                  </a:lnTo>
                  <a:lnTo>
                    <a:pt x="1011" y="0"/>
                  </a:lnTo>
                  <a:lnTo>
                    <a:pt x="1015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29" y="0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1" y="0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3" y="0"/>
                  </a:lnTo>
                  <a:lnTo>
                    <a:pt x="1067" y="0"/>
                  </a:lnTo>
                  <a:lnTo>
                    <a:pt x="1070" y="0"/>
                  </a:lnTo>
                  <a:lnTo>
                    <a:pt x="1074" y="0"/>
                  </a:lnTo>
                  <a:lnTo>
                    <a:pt x="1078" y="0"/>
                  </a:lnTo>
                  <a:lnTo>
                    <a:pt x="1081" y="0"/>
                  </a:lnTo>
                  <a:lnTo>
                    <a:pt x="1085" y="0"/>
                  </a:lnTo>
                  <a:lnTo>
                    <a:pt x="1089" y="0"/>
                  </a:lnTo>
                  <a:lnTo>
                    <a:pt x="1093" y="0"/>
                  </a:lnTo>
                  <a:lnTo>
                    <a:pt x="1096" y="0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19" y="0"/>
                  </a:lnTo>
                  <a:lnTo>
                    <a:pt x="1122" y="0"/>
                  </a:lnTo>
                  <a:lnTo>
                    <a:pt x="1126" y="0"/>
                  </a:lnTo>
                  <a:lnTo>
                    <a:pt x="1130" y="0"/>
                  </a:lnTo>
                  <a:lnTo>
                    <a:pt x="1133" y="0"/>
                  </a:lnTo>
                  <a:lnTo>
                    <a:pt x="1137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9" y="0"/>
                  </a:lnTo>
                  <a:lnTo>
                    <a:pt x="1163" y="0"/>
                  </a:lnTo>
                  <a:lnTo>
                    <a:pt x="1167" y="0"/>
                  </a:lnTo>
                  <a:lnTo>
                    <a:pt x="1171" y="0"/>
                  </a:lnTo>
                  <a:lnTo>
                    <a:pt x="1174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85" y="0"/>
                  </a:lnTo>
                  <a:lnTo>
                    <a:pt x="1189" y="0"/>
                  </a:lnTo>
                  <a:lnTo>
                    <a:pt x="1193" y="0"/>
                  </a:lnTo>
                  <a:lnTo>
                    <a:pt x="1197" y="0"/>
                  </a:lnTo>
                  <a:lnTo>
                    <a:pt x="1200" y="0"/>
                  </a:lnTo>
                  <a:lnTo>
                    <a:pt x="1204" y="0"/>
                  </a:lnTo>
                  <a:lnTo>
                    <a:pt x="1208" y="0"/>
                  </a:lnTo>
                  <a:lnTo>
                    <a:pt x="1211" y="0"/>
                  </a:lnTo>
                  <a:lnTo>
                    <a:pt x="1215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26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1" y="0"/>
                  </a:lnTo>
                  <a:lnTo>
                    <a:pt x="1245" y="0"/>
                  </a:lnTo>
                  <a:lnTo>
                    <a:pt x="1249" y="0"/>
                  </a:lnTo>
                  <a:lnTo>
                    <a:pt x="1252" y="0"/>
                  </a:lnTo>
                  <a:lnTo>
                    <a:pt x="1256" y="0"/>
                  </a:lnTo>
                  <a:lnTo>
                    <a:pt x="1260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271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2" y="0"/>
                  </a:lnTo>
                  <a:lnTo>
                    <a:pt x="1286" y="0"/>
                  </a:lnTo>
                  <a:lnTo>
                    <a:pt x="1289" y="0"/>
                  </a:lnTo>
                  <a:lnTo>
                    <a:pt x="1293" y="0"/>
                  </a:lnTo>
                  <a:lnTo>
                    <a:pt x="1297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5" y="0"/>
                  </a:lnTo>
                  <a:lnTo>
                    <a:pt x="1319" y="0"/>
                  </a:lnTo>
                  <a:lnTo>
                    <a:pt x="1323" y="0"/>
                  </a:lnTo>
                  <a:lnTo>
                    <a:pt x="1327" y="0"/>
                  </a:lnTo>
                  <a:lnTo>
                    <a:pt x="1330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  <a:lnTo>
                    <a:pt x="1345" y="0"/>
                  </a:lnTo>
                  <a:lnTo>
                    <a:pt x="1349" y="0"/>
                  </a:lnTo>
                  <a:lnTo>
                    <a:pt x="1353" y="0"/>
                  </a:lnTo>
                  <a:lnTo>
                    <a:pt x="1356" y="0"/>
                  </a:lnTo>
                  <a:lnTo>
                    <a:pt x="1360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9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1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6" y="0"/>
                  </a:lnTo>
                  <a:lnTo>
                    <a:pt x="1419" y="0"/>
                  </a:lnTo>
                  <a:lnTo>
                    <a:pt x="1423" y="0"/>
                  </a:lnTo>
                  <a:lnTo>
                    <a:pt x="1427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8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9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60" y="0"/>
                  </a:lnTo>
                  <a:lnTo>
                    <a:pt x="1464" y="0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483" y="0"/>
                  </a:lnTo>
                  <a:lnTo>
                    <a:pt x="1486" y="0"/>
                  </a:lnTo>
                  <a:lnTo>
                    <a:pt x="1490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1" y="0"/>
                  </a:lnTo>
                  <a:lnTo>
                    <a:pt x="1505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6" y="0"/>
                  </a:lnTo>
                  <a:lnTo>
                    <a:pt x="1520" y="0"/>
                  </a:lnTo>
                  <a:lnTo>
                    <a:pt x="1524" y="0"/>
                  </a:lnTo>
                  <a:lnTo>
                    <a:pt x="1527" y="0"/>
                  </a:lnTo>
                  <a:lnTo>
                    <a:pt x="1531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6" y="0"/>
                  </a:lnTo>
                  <a:lnTo>
                    <a:pt x="1550" y="0"/>
                  </a:lnTo>
                  <a:lnTo>
                    <a:pt x="1553" y="0"/>
                  </a:lnTo>
                  <a:lnTo>
                    <a:pt x="1557" y="0"/>
                  </a:lnTo>
                  <a:lnTo>
                    <a:pt x="1561" y="0"/>
                  </a:lnTo>
                  <a:lnTo>
                    <a:pt x="1564" y="0"/>
                  </a:lnTo>
                  <a:lnTo>
                    <a:pt x="1568" y="0"/>
                  </a:lnTo>
                  <a:lnTo>
                    <a:pt x="1572" y="0"/>
                  </a:lnTo>
                  <a:lnTo>
                    <a:pt x="1576" y="0"/>
                  </a:lnTo>
                  <a:lnTo>
                    <a:pt x="1579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4" y="0"/>
                  </a:lnTo>
                  <a:lnTo>
                    <a:pt x="1598" y="0"/>
                  </a:lnTo>
                  <a:lnTo>
                    <a:pt x="1602" y="0"/>
                  </a:lnTo>
                  <a:lnTo>
                    <a:pt x="1605" y="0"/>
                  </a:lnTo>
                  <a:lnTo>
                    <a:pt x="1609" y="0"/>
                  </a:lnTo>
                  <a:lnTo>
                    <a:pt x="1613" y="0"/>
                  </a:lnTo>
                  <a:lnTo>
                    <a:pt x="1616" y="0"/>
                  </a:lnTo>
                  <a:lnTo>
                    <a:pt x="1620" y="0"/>
                  </a:lnTo>
                  <a:lnTo>
                    <a:pt x="1624" y="0"/>
                  </a:lnTo>
                  <a:lnTo>
                    <a:pt x="1628" y="0"/>
                  </a:lnTo>
                  <a:lnTo>
                    <a:pt x="1631" y="0"/>
                  </a:lnTo>
                  <a:lnTo>
                    <a:pt x="1635" y="0"/>
                  </a:lnTo>
                  <a:lnTo>
                    <a:pt x="1639" y="0"/>
                  </a:lnTo>
                  <a:lnTo>
                    <a:pt x="1642" y="0"/>
                  </a:lnTo>
                  <a:lnTo>
                    <a:pt x="1646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68" y="0"/>
                  </a:lnTo>
                  <a:lnTo>
                    <a:pt x="1672" y="0"/>
                  </a:lnTo>
                  <a:lnTo>
                    <a:pt x="1676" y="0"/>
                  </a:lnTo>
                  <a:lnTo>
                    <a:pt x="1680" y="0"/>
                  </a:lnTo>
                  <a:lnTo>
                    <a:pt x="1683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4" y="0"/>
                  </a:lnTo>
                  <a:lnTo>
                    <a:pt x="1698" y="0"/>
                  </a:lnTo>
                  <a:lnTo>
                    <a:pt x="1702" y="0"/>
                  </a:lnTo>
                  <a:lnTo>
                    <a:pt x="1706" y="0"/>
                  </a:lnTo>
                  <a:lnTo>
                    <a:pt x="1709" y="0"/>
                  </a:lnTo>
                  <a:lnTo>
                    <a:pt x="1713" y="0"/>
                  </a:lnTo>
                  <a:lnTo>
                    <a:pt x="1717" y="0"/>
                  </a:lnTo>
                  <a:lnTo>
                    <a:pt x="1720" y="0"/>
                  </a:lnTo>
                  <a:lnTo>
                    <a:pt x="1724" y="0"/>
                  </a:lnTo>
                  <a:lnTo>
                    <a:pt x="1728" y="0"/>
                  </a:lnTo>
                  <a:lnTo>
                    <a:pt x="1732" y="0"/>
                  </a:lnTo>
                  <a:lnTo>
                    <a:pt x="1735" y="0"/>
                  </a:lnTo>
                  <a:lnTo>
                    <a:pt x="1739" y="0"/>
                  </a:lnTo>
                  <a:lnTo>
                    <a:pt x="1743" y="0"/>
                  </a:lnTo>
                  <a:lnTo>
                    <a:pt x="1746" y="0"/>
                  </a:lnTo>
                  <a:lnTo>
                    <a:pt x="1750" y="0"/>
                  </a:lnTo>
                  <a:lnTo>
                    <a:pt x="1754" y="0"/>
                  </a:lnTo>
                  <a:lnTo>
                    <a:pt x="1758" y="0"/>
                  </a:lnTo>
                  <a:lnTo>
                    <a:pt x="1761" y="0"/>
                  </a:lnTo>
                  <a:lnTo>
                    <a:pt x="1765" y="0"/>
                  </a:lnTo>
                  <a:lnTo>
                    <a:pt x="1769" y="0"/>
                  </a:lnTo>
                  <a:lnTo>
                    <a:pt x="1772" y="0"/>
                  </a:lnTo>
                  <a:lnTo>
                    <a:pt x="1776" y="0"/>
                  </a:lnTo>
                  <a:lnTo>
                    <a:pt x="1780" y="0"/>
                  </a:lnTo>
                  <a:lnTo>
                    <a:pt x="1784" y="0"/>
                  </a:lnTo>
                  <a:lnTo>
                    <a:pt x="1787" y="0"/>
                  </a:lnTo>
                  <a:lnTo>
                    <a:pt x="1791" y="0"/>
                  </a:lnTo>
                  <a:lnTo>
                    <a:pt x="1795" y="0"/>
                  </a:lnTo>
                  <a:lnTo>
                    <a:pt x="1798" y="0"/>
                  </a:lnTo>
                  <a:lnTo>
                    <a:pt x="1802" y="0"/>
                  </a:lnTo>
                  <a:lnTo>
                    <a:pt x="1806" y="0"/>
                  </a:lnTo>
                  <a:lnTo>
                    <a:pt x="1810" y="0"/>
                  </a:lnTo>
                  <a:lnTo>
                    <a:pt x="1813" y="0"/>
                  </a:lnTo>
                  <a:lnTo>
                    <a:pt x="1817" y="0"/>
                  </a:lnTo>
                  <a:lnTo>
                    <a:pt x="1821" y="0"/>
                  </a:lnTo>
                  <a:lnTo>
                    <a:pt x="1824" y="0"/>
                  </a:lnTo>
                  <a:lnTo>
                    <a:pt x="1828" y="0"/>
                  </a:lnTo>
                  <a:lnTo>
                    <a:pt x="1832" y="0"/>
                  </a:lnTo>
                  <a:lnTo>
                    <a:pt x="1836" y="0"/>
                  </a:lnTo>
                  <a:lnTo>
                    <a:pt x="1839" y="0"/>
                  </a:lnTo>
                  <a:lnTo>
                    <a:pt x="184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7" name="Freeform 329"/>
            <p:cNvSpPr>
              <a:spLocks/>
            </p:cNvSpPr>
            <p:nvPr/>
          </p:nvSpPr>
          <p:spPr bwMode="auto">
            <a:xfrm>
              <a:off x="3174" y="2702"/>
              <a:ext cx="1843" cy="575"/>
            </a:xfrm>
            <a:custGeom>
              <a:avLst/>
              <a:gdLst>
                <a:gd name="T0" fmla="*/ 34 w 1843"/>
                <a:gd name="T1" fmla="*/ 575 h 575"/>
                <a:gd name="T2" fmla="*/ 71 w 1843"/>
                <a:gd name="T3" fmla="*/ 575 h 575"/>
                <a:gd name="T4" fmla="*/ 108 w 1843"/>
                <a:gd name="T5" fmla="*/ 575 h 575"/>
                <a:gd name="T6" fmla="*/ 145 w 1843"/>
                <a:gd name="T7" fmla="*/ 575 h 575"/>
                <a:gd name="T8" fmla="*/ 171 w 1843"/>
                <a:gd name="T9" fmla="*/ 542 h 575"/>
                <a:gd name="T10" fmla="*/ 190 w 1843"/>
                <a:gd name="T11" fmla="*/ 482 h 575"/>
                <a:gd name="T12" fmla="*/ 208 w 1843"/>
                <a:gd name="T13" fmla="*/ 400 h 575"/>
                <a:gd name="T14" fmla="*/ 227 w 1843"/>
                <a:gd name="T15" fmla="*/ 310 h 575"/>
                <a:gd name="T16" fmla="*/ 246 w 1843"/>
                <a:gd name="T17" fmla="*/ 220 h 575"/>
                <a:gd name="T18" fmla="*/ 264 w 1843"/>
                <a:gd name="T19" fmla="*/ 134 h 575"/>
                <a:gd name="T20" fmla="*/ 283 w 1843"/>
                <a:gd name="T21" fmla="*/ 56 h 575"/>
                <a:gd name="T22" fmla="*/ 301 w 1843"/>
                <a:gd name="T23" fmla="*/ 7 h 575"/>
                <a:gd name="T24" fmla="*/ 335 w 1843"/>
                <a:gd name="T25" fmla="*/ 22 h 575"/>
                <a:gd name="T26" fmla="*/ 353 w 1843"/>
                <a:gd name="T27" fmla="*/ 75 h 575"/>
                <a:gd name="T28" fmla="*/ 372 w 1843"/>
                <a:gd name="T29" fmla="*/ 142 h 575"/>
                <a:gd name="T30" fmla="*/ 387 w 1843"/>
                <a:gd name="T31" fmla="*/ 217 h 575"/>
                <a:gd name="T32" fmla="*/ 405 w 1843"/>
                <a:gd name="T33" fmla="*/ 288 h 575"/>
                <a:gd name="T34" fmla="*/ 424 w 1843"/>
                <a:gd name="T35" fmla="*/ 351 h 575"/>
                <a:gd name="T36" fmla="*/ 446 w 1843"/>
                <a:gd name="T37" fmla="*/ 400 h 575"/>
                <a:gd name="T38" fmla="*/ 480 w 1843"/>
                <a:gd name="T39" fmla="*/ 426 h 575"/>
                <a:gd name="T40" fmla="*/ 517 w 1843"/>
                <a:gd name="T41" fmla="*/ 400 h 575"/>
                <a:gd name="T42" fmla="*/ 554 w 1843"/>
                <a:gd name="T43" fmla="*/ 362 h 575"/>
                <a:gd name="T44" fmla="*/ 580 w 1843"/>
                <a:gd name="T45" fmla="*/ 325 h 575"/>
                <a:gd name="T46" fmla="*/ 606 w 1843"/>
                <a:gd name="T47" fmla="*/ 288 h 575"/>
                <a:gd name="T48" fmla="*/ 628 w 1843"/>
                <a:gd name="T49" fmla="*/ 250 h 575"/>
                <a:gd name="T50" fmla="*/ 650 w 1843"/>
                <a:gd name="T51" fmla="*/ 213 h 575"/>
                <a:gd name="T52" fmla="*/ 676 w 1843"/>
                <a:gd name="T53" fmla="*/ 176 h 575"/>
                <a:gd name="T54" fmla="*/ 706 w 1843"/>
                <a:gd name="T55" fmla="*/ 138 h 575"/>
                <a:gd name="T56" fmla="*/ 743 w 1843"/>
                <a:gd name="T57" fmla="*/ 157 h 575"/>
                <a:gd name="T58" fmla="*/ 766 w 1843"/>
                <a:gd name="T59" fmla="*/ 194 h 575"/>
                <a:gd name="T60" fmla="*/ 781 w 1843"/>
                <a:gd name="T61" fmla="*/ 232 h 575"/>
                <a:gd name="T62" fmla="*/ 799 w 1843"/>
                <a:gd name="T63" fmla="*/ 273 h 575"/>
                <a:gd name="T64" fmla="*/ 818 w 1843"/>
                <a:gd name="T65" fmla="*/ 310 h 575"/>
                <a:gd name="T66" fmla="*/ 840 w 1843"/>
                <a:gd name="T67" fmla="*/ 347 h 575"/>
                <a:gd name="T68" fmla="*/ 873 w 1843"/>
                <a:gd name="T69" fmla="*/ 374 h 575"/>
                <a:gd name="T70" fmla="*/ 911 w 1843"/>
                <a:gd name="T71" fmla="*/ 351 h 575"/>
                <a:gd name="T72" fmla="*/ 944 w 1843"/>
                <a:gd name="T73" fmla="*/ 314 h 575"/>
                <a:gd name="T74" fmla="*/ 974 w 1843"/>
                <a:gd name="T75" fmla="*/ 276 h 575"/>
                <a:gd name="T76" fmla="*/ 1011 w 1843"/>
                <a:gd name="T77" fmla="*/ 243 h 575"/>
                <a:gd name="T78" fmla="*/ 1048 w 1843"/>
                <a:gd name="T79" fmla="*/ 224 h 575"/>
                <a:gd name="T80" fmla="*/ 1085 w 1843"/>
                <a:gd name="T81" fmla="*/ 220 h 575"/>
                <a:gd name="T82" fmla="*/ 1122 w 1843"/>
                <a:gd name="T83" fmla="*/ 217 h 575"/>
                <a:gd name="T84" fmla="*/ 1159 w 1843"/>
                <a:gd name="T85" fmla="*/ 239 h 575"/>
                <a:gd name="T86" fmla="*/ 1197 w 1843"/>
                <a:gd name="T87" fmla="*/ 273 h 575"/>
                <a:gd name="T88" fmla="*/ 1234 w 1843"/>
                <a:gd name="T89" fmla="*/ 306 h 575"/>
                <a:gd name="T90" fmla="*/ 1271 w 1843"/>
                <a:gd name="T91" fmla="*/ 325 h 575"/>
                <a:gd name="T92" fmla="*/ 1308 w 1843"/>
                <a:gd name="T93" fmla="*/ 318 h 575"/>
                <a:gd name="T94" fmla="*/ 1345 w 1843"/>
                <a:gd name="T95" fmla="*/ 288 h 575"/>
                <a:gd name="T96" fmla="*/ 1382 w 1843"/>
                <a:gd name="T97" fmla="*/ 258 h 575"/>
                <a:gd name="T98" fmla="*/ 1419 w 1843"/>
                <a:gd name="T99" fmla="*/ 239 h 575"/>
                <a:gd name="T100" fmla="*/ 1457 w 1843"/>
                <a:gd name="T101" fmla="*/ 239 h 575"/>
                <a:gd name="T102" fmla="*/ 1494 w 1843"/>
                <a:gd name="T103" fmla="*/ 247 h 575"/>
                <a:gd name="T104" fmla="*/ 1531 w 1843"/>
                <a:gd name="T105" fmla="*/ 254 h 575"/>
                <a:gd name="T106" fmla="*/ 1568 w 1843"/>
                <a:gd name="T107" fmla="*/ 265 h 575"/>
                <a:gd name="T108" fmla="*/ 1605 w 1843"/>
                <a:gd name="T109" fmla="*/ 280 h 575"/>
                <a:gd name="T110" fmla="*/ 1642 w 1843"/>
                <a:gd name="T111" fmla="*/ 288 h 575"/>
                <a:gd name="T112" fmla="*/ 1680 w 1843"/>
                <a:gd name="T113" fmla="*/ 295 h 575"/>
                <a:gd name="T114" fmla="*/ 1717 w 1843"/>
                <a:gd name="T115" fmla="*/ 288 h 575"/>
                <a:gd name="T116" fmla="*/ 1754 w 1843"/>
                <a:gd name="T117" fmla="*/ 273 h 575"/>
                <a:gd name="T118" fmla="*/ 1791 w 1843"/>
                <a:gd name="T119" fmla="*/ 258 h 575"/>
                <a:gd name="T120" fmla="*/ 1828 w 1843"/>
                <a:gd name="T121" fmla="*/ 247 h 575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3" h="575">
                  <a:moveTo>
                    <a:pt x="0" y="575"/>
                  </a:moveTo>
                  <a:lnTo>
                    <a:pt x="4" y="575"/>
                  </a:lnTo>
                  <a:lnTo>
                    <a:pt x="8" y="575"/>
                  </a:lnTo>
                  <a:lnTo>
                    <a:pt x="12" y="575"/>
                  </a:lnTo>
                  <a:lnTo>
                    <a:pt x="15" y="575"/>
                  </a:lnTo>
                  <a:lnTo>
                    <a:pt x="19" y="575"/>
                  </a:lnTo>
                  <a:lnTo>
                    <a:pt x="23" y="575"/>
                  </a:lnTo>
                  <a:lnTo>
                    <a:pt x="26" y="575"/>
                  </a:lnTo>
                  <a:lnTo>
                    <a:pt x="30" y="575"/>
                  </a:lnTo>
                  <a:lnTo>
                    <a:pt x="34" y="575"/>
                  </a:lnTo>
                  <a:lnTo>
                    <a:pt x="38" y="575"/>
                  </a:lnTo>
                  <a:lnTo>
                    <a:pt x="41" y="575"/>
                  </a:lnTo>
                  <a:lnTo>
                    <a:pt x="45" y="575"/>
                  </a:lnTo>
                  <a:lnTo>
                    <a:pt x="49" y="575"/>
                  </a:lnTo>
                  <a:lnTo>
                    <a:pt x="52" y="575"/>
                  </a:lnTo>
                  <a:lnTo>
                    <a:pt x="56" y="575"/>
                  </a:lnTo>
                  <a:lnTo>
                    <a:pt x="60" y="575"/>
                  </a:lnTo>
                  <a:lnTo>
                    <a:pt x="64" y="575"/>
                  </a:lnTo>
                  <a:lnTo>
                    <a:pt x="67" y="575"/>
                  </a:lnTo>
                  <a:lnTo>
                    <a:pt x="71" y="575"/>
                  </a:lnTo>
                  <a:lnTo>
                    <a:pt x="75" y="575"/>
                  </a:lnTo>
                  <a:lnTo>
                    <a:pt x="78" y="575"/>
                  </a:lnTo>
                  <a:lnTo>
                    <a:pt x="82" y="575"/>
                  </a:lnTo>
                  <a:lnTo>
                    <a:pt x="86" y="575"/>
                  </a:lnTo>
                  <a:lnTo>
                    <a:pt x="90" y="575"/>
                  </a:lnTo>
                  <a:lnTo>
                    <a:pt x="93" y="575"/>
                  </a:lnTo>
                  <a:lnTo>
                    <a:pt x="97" y="575"/>
                  </a:lnTo>
                  <a:lnTo>
                    <a:pt x="101" y="575"/>
                  </a:lnTo>
                  <a:lnTo>
                    <a:pt x="104" y="575"/>
                  </a:lnTo>
                  <a:lnTo>
                    <a:pt x="108" y="575"/>
                  </a:lnTo>
                  <a:lnTo>
                    <a:pt x="112" y="575"/>
                  </a:lnTo>
                  <a:lnTo>
                    <a:pt x="116" y="575"/>
                  </a:lnTo>
                  <a:lnTo>
                    <a:pt x="119" y="575"/>
                  </a:lnTo>
                  <a:lnTo>
                    <a:pt x="123" y="575"/>
                  </a:lnTo>
                  <a:lnTo>
                    <a:pt x="127" y="575"/>
                  </a:lnTo>
                  <a:lnTo>
                    <a:pt x="130" y="575"/>
                  </a:lnTo>
                  <a:lnTo>
                    <a:pt x="134" y="575"/>
                  </a:lnTo>
                  <a:lnTo>
                    <a:pt x="138" y="575"/>
                  </a:lnTo>
                  <a:lnTo>
                    <a:pt x="142" y="575"/>
                  </a:lnTo>
                  <a:lnTo>
                    <a:pt x="145" y="575"/>
                  </a:lnTo>
                  <a:lnTo>
                    <a:pt x="149" y="572"/>
                  </a:lnTo>
                  <a:lnTo>
                    <a:pt x="153" y="572"/>
                  </a:lnTo>
                  <a:lnTo>
                    <a:pt x="156" y="568"/>
                  </a:lnTo>
                  <a:lnTo>
                    <a:pt x="160" y="564"/>
                  </a:lnTo>
                  <a:lnTo>
                    <a:pt x="164" y="560"/>
                  </a:lnTo>
                  <a:lnTo>
                    <a:pt x="164" y="557"/>
                  </a:lnTo>
                  <a:lnTo>
                    <a:pt x="168" y="553"/>
                  </a:lnTo>
                  <a:lnTo>
                    <a:pt x="168" y="549"/>
                  </a:lnTo>
                  <a:lnTo>
                    <a:pt x="171" y="545"/>
                  </a:lnTo>
                  <a:lnTo>
                    <a:pt x="171" y="542"/>
                  </a:lnTo>
                  <a:lnTo>
                    <a:pt x="175" y="534"/>
                  </a:lnTo>
                  <a:lnTo>
                    <a:pt x="175" y="531"/>
                  </a:lnTo>
                  <a:lnTo>
                    <a:pt x="179" y="527"/>
                  </a:lnTo>
                  <a:lnTo>
                    <a:pt x="179" y="519"/>
                  </a:lnTo>
                  <a:lnTo>
                    <a:pt x="182" y="512"/>
                  </a:lnTo>
                  <a:lnTo>
                    <a:pt x="182" y="508"/>
                  </a:lnTo>
                  <a:lnTo>
                    <a:pt x="186" y="501"/>
                  </a:lnTo>
                  <a:lnTo>
                    <a:pt x="186" y="493"/>
                  </a:lnTo>
                  <a:lnTo>
                    <a:pt x="190" y="489"/>
                  </a:lnTo>
                  <a:lnTo>
                    <a:pt x="190" y="482"/>
                  </a:lnTo>
                  <a:lnTo>
                    <a:pt x="194" y="474"/>
                  </a:lnTo>
                  <a:lnTo>
                    <a:pt x="194" y="467"/>
                  </a:lnTo>
                  <a:lnTo>
                    <a:pt x="194" y="460"/>
                  </a:lnTo>
                  <a:lnTo>
                    <a:pt x="197" y="452"/>
                  </a:lnTo>
                  <a:lnTo>
                    <a:pt x="197" y="441"/>
                  </a:lnTo>
                  <a:lnTo>
                    <a:pt x="201" y="433"/>
                  </a:lnTo>
                  <a:lnTo>
                    <a:pt x="201" y="426"/>
                  </a:lnTo>
                  <a:lnTo>
                    <a:pt x="205" y="418"/>
                  </a:lnTo>
                  <a:lnTo>
                    <a:pt x="205" y="411"/>
                  </a:lnTo>
                  <a:lnTo>
                    <a:pt x="208" y="400"/>
                  </a:lnTo>
                  <a:lnTo>
                    <a:pt x="208" y="392"/>
                  </a:lnTo>
                  <a:lnTo>
                    <a:pt x="212" y="385"/>
                  </a:lnTo>
                  <a:lnTo>
                    <a:pt x="212" y="374"/>
                  </a:lnTo>
                  <a:lnTo>
                    <a:pt x="216" y="366"/>
                  </a:lnTo>
                  <a:lnTo>
                    <a:pt x="216" y="355"/>
                  </a:lnTo>
                  <a:lnTo>
                    <a:pt x="220" y="347"/>
                  </a:lnTo>
                  <a:lnTo>
                    <a:pt x="220" y="340"/>
                  </a:lnTo>
                  <a:lnTo>
                    <a:pt x="223" y="329"/>
                  </a:lnTo>
                  <a:lnTo>
                    <a:pt x="223" y="321"/>
                  </a:lnTo>
                  <a:lnTo>
                    <a:pt x="227" y="310"/>
                  </a:lnTo>
                  <a:lnTo>
                    <a:pt x="227" y="303"/>
                  </a:lnTo>
                  <a:lnTo>
                    <a:pt x="231" y="291"/>
                  </a:lnTo>
                  <a:lnTo>
                    <a:pt x="231" y="284"/>
                  </a:lnTo>
                  <a:lnTo>
                    <a:pt x="234" y="273"/>
                  </a:lnTo>
                  <a:lnTo>
                    <a:pt x="234" y="265"/>
                  </a:lnTo>
                  <a:lnTo>
                    <a:pt x="238" y="254"/>
                  </a:lnTo>
                  <a:lnTo>
                    <a:pt x="238" y="247"/>
                  </a:lnTo>
                  <a:lnTo>
                    <a:pt x="242" y="239"/>
                  </a:lnTo>
                  <a:lnTo>
                    <a:pt x="242" y="228"/>
                  </a:lnTo>
                  <a:lnTo>
                    <a:pt x="246" y="220"/>
                  </a:lnTo>
                  <a:lnTo>
                    <a:pt x="246" y="209"/>
                  </a:lnTo>
                  <a:lnTo>
                    <a:pt x="249" y="202"/>
                  </a:lnTo>
                  <a:lnTo>
                    <a:pt x="249" y="194"/>
                  </a:lnTo>
                  <a:lnTo>
                    <a:pt x="253" y="183"/>
                  </a:lnTo>
                  <a:lnTo>
                    <a:pt x="253" y="176"/>
                  </a:lnTo>
                  <a:lnTo>
                    <a:pt x="257" y="168"/>
                  </a:lnTo>
                  <a:lnTo>
                    <a:pt x="257" y="161"/>
                  </a:lnTo>
                  <a:lnTo>
                    <a:pt x="260" y="149"/>
                  </a:lnTo>
                  <a:lnTo>
                    <a:pt x="260" y="142"/>
                  </a:lnTo>
                  <a:lnTo>
                    <a:pt x="264" y="134"/>
                  </a:lnTo>
                  <a:lnTo>
                    <a:pt x="264" y="127"/>
                  </a:lnTo>
                  <a:lnTo>
                    <a:pt x="268" y="119"/>
                  </a:lnTo>
                  <a:lnTo>
                    <a:pt x="268" y="108"/>
                  </a:lnTo>
                  <a:lnTo>
                    <a:pt x="272" y="101"/>
                  </a:lnTo>
                  <a:lnTo>
                    <a:pt x="272" y="93"/>
                  </a:lnTo>
                  <a:lnTo>
                    <a:pt x="275" y="86"/>
                  </a:lnTo>
                  <a:lnTo>
                    <a:pt x="275" y="78"/>
                  </a:lnTo>
                  <a:lnTo>
                    <a:pt x="279" y="71"/>
                  </a:lnTo>
                  <a:lnTo>
                    <a:pt x="279" y="63"/>
                  </a:lnTo>
                  <a:lnTo>
                    <a:pt x="283" y="56"/>
                  </a:lnTo>
                  <a:lnTo>
                    <a:pt x="283" y="52"/>
                  </a:lnTo>
                  <a:lnTo>
                    <a:pt x="286" y="45"/>
                  </a:lnTo>
                  <a:lnTo>
                    <a:pt x="286" y="37"/>
                  </a:lnTo>
                  <a:lnTo>
                    <a:pt x="290" y="34"/>
                  </a:lnTo>
                  <a:lnTo>
                    <a:pt x="290" y="26"/>
                  </a:lnTo>
                  <a:lnTo>
                    <a:pt x="294" y="22"/>
                  </a:lnTo>
                  <a:lnTo>
                    <a:pt x="294" y="19"/>
                  </a:lnTo>
                  <a:lnTo>
                    <a:pt x="298" y="15"/>
                  </a:lnTo>
                  <a:lnTo>
                    <a:pt x="298" y="11"/>
                  </a:lnTo>
                  <a:lnTo>
                    <a:pt x="301" y="7"/>
                  </a:lnTo>
                  <a:lnTo>
                    <a:pt x="305" y="4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4"/>
                  </a:lnTo>
                  <a:lnTo>
                    <a:pt x="324" y="7"/>
                  </a:lnTo>
                  <a:lnTo>
                    <a:pt x="327" y="11"/>
                  </a:lnTo>
                  <a:lnTo>
                    <a:pt x="331" y="15"/>
                  </a:lnTo>
                  <a:lnTo>
                    <a:pt x="331" y="19"/>
                  </a:lnTo>
                  <a:lnTo>
                    <a:pt x="335" y="22"/>
                  </a:lnTo>
                  <a:lnTo>
                    <a:pt x="335" y="26"/>
                  </a:lnTo>
                  <a:lnTo>
                    <a:pt x="338" y="34"/>
                  </a:lnTo>
                  <a:lnTo>
                    <a:pt x="338" y="37"/>
                  </a:lnTo>
                  <a:lnTo>
                    <a:pt x="342" y="41"/>
                  </a:lnTo>
                  <a:lnTo>
                    <a:pt x="342" y="48"/>
                  </a:lnTo>
                  <a:lnTo>
                    <a:pt x="346" y="52"/>
                  </a:lnTo>
                  <a:lnTo>
                    <a:pt x="346" y="60"/>
                  </a:lnTo>
                  <a:lnTo>
                    <a:pt x="350" y="63"/>
                  </a:lnTo>
                  <a:lnTo>
                    <a:pt x="350" y="71"/>
                  </a:lnTo>
                  <a:lnTo>
                    <a:pt x="353" y="75"/>
                  </a:lnTo>
                  <a:lnTo>
                    <a:pt x="353" y="82"/>
                  </a:lnTo>
                  <a:lnTo>
                    <a:pt x="357" y="90"/>
                  </a:lnTo>
                  <a:lnTo>
                    <a:pt x="357" y="93"/>
                  </a:lnTo>
                  <a:lnTo>
                    <a:pt x="361" y="101"/>
                  </a:lnTo>
                  <a:lnTo>
                    <a:pt x="361" y="108"/>
                  </a:lnTo>
                  <a:lnTo>
                    <a:pt x="364" y="116"/>
                  </a:lnTo>
                  <a:lnTo>
                    <a:pt x="364" y="123"/>
                  </a:lnTo>
                  <a:lnTo>
                    <a:pt x="368" y="131"/>
                  </a:lnTo>
                  <a:lnTo>
                    <a:pt x="368" y="134"/>
                  </a:lnTo>
                  <a:lnTo>
                    <a:pt x="372" y="142"/>
                  </a:lnTo>
                  <a:lnTo>
                    <a:pt x="372" y="149"/>
                  </a:lnTo>
                  <a:lnTo>
                    <a:pt x="376" y="157"/>
                  </a:lnTo>
                  <a:lnTo>
                    <a:pt x="376" y="164"/>
                  </a:lnTo>
                  <a:lnTo>
                    <a:pt x="379" y="172"/>
                  </a:lnTo>
                  <a:lnTo>
                    <a:pt x="379" y="179"/>
                  </a:lnTo>
                  <a:lnTo>
                    <a:pt x="383" y="187"/>
                  </a:lnTo>
                  <a:lnTo>
                    <a:pt x="383" y="194"/>
                  </a:lnTo>
                  <a:lnTo>
                    <a:pt x="383" y="202"/>
                  </a:lnTo>
                  <a:lnTo>
                    <a:pt x="387" y="209"/>
                  </a:lnTo>
                  <a:lnTo>
                    <a:pt x="387" y="217"/>
                  </a:lnTo>
                  <a:lnTo>
                    <a:pt x="390" y="224"/>
                  </a:lnTo>
                  <a:lnTo>
                    <a:pt x="390" y="232"/>
                  </a:lnTo>
                  <a:lnTo>
                    <a:pt x="394" y="239"/>
                  </a:lnTo>
                  <a:lnTo>
                    <a:pt x="394" y="247"/>
                  </a:lnTo>
                  <a:lnTo>
                    <a:pt x="398" y="254"/>
                  </a:lnTo>
                  <a:lnTo>
                    <a:pt x="398" y="258"/>
                  </a:lnTo>
                  <a:lnTo>
                    <a:pt x="402" y="265"/>
                  </a:lnTo>
                  <a:lnTo>
                    <a:pt x="402" y="273"/>
                  </a:lnTo>
                  <a:lnTo>
                    <a:pt x="405" y="280"/>
                  </a:lnTo>
                  <a:lnTo>
                    <a:pt x="405" y="288"/>
                  </a:lnTo>
                  <a:lnTo>
                    <a:pt x="409" y="295"/>
                  </a:lnTo>
                  <a:lnTo>
                    <a:pt x="409" y="303"/>
                  </a:lnTo>
                  <a:lnTo>
                    <a:pt x="413" y="306"/>
                  </a:lnTo>
                  <a:lnTo>
                    <a:pt x="413" y="314"/>
                  </a:lnTo>
                  <a:lnTo>
                    <a:pt x="416" y="321"/>
                  </a:lnTo>
                  <a:lnTo>
                    <a:pt x="416" y="329"/>
                  </a:lnTo>
                  <a:lnTo>
                    <a:pt x="420" y="332"/>
                  </a:lnTo>
                  <a:lnTo>
                    <a:pt x="420" y="340"/>
                  </a:lnTo>
                  <a:lnTo>
                    <a:pt x="424" y="347"/>
                  </a:lnTo>
                  <a:lnTo>
                    <a:pt x="424" y="351"/>
                  </a:lnTo>
                  <a:lnTo>
                    <a:pt x="428" y="359"/>
                  </a:lnTo>
                  <a:lnTo>
                    <a:pt x="428" y="362"/>
                  </a:lnTo>
                  <a:lnTo>
                    <a:pt x="431" y="366"/>
                  </a:lnTo>
                  <a:lnTo>
                    <a:pt x="431" y="374"/>
                  </a:lnTo>
                  <a:lnTo>
                    <a:pt x="435" y="377"/>
                  </a:lnTo>
                  <a:lnTo>
                    <a:pt x="435" y="381"/>
                  </a:lnTo>
                  <a:lnTo>
                    <a:pt x="439" y="385"/>
                  </a:lnTo>
                  <a:lnTo>
                    <a:pt x="439" y="389"/>
                  </a:lnTo>
                  <a:lnTo>
                    <a:pt x="442" y="396"/>
                  </a:lnTo>
                  <a:lnTo>
                    <a:pt x="446" y="400"/>
                  </a:lnTo>
                  <a:lnTo>
                    <a:pt x="446" y="403"/>
                  </a:lnTo>
                  <a:lnTo>
                    <a:pt x="450" y="407"/>
                  </a:lnTo>
                  <a:lnTo>
                    <a:pt x="454" y="411"/>
                  </a:lnTo>
                  <a:lnTo>
                    <a:pt x="457" y="415"/>
                  </a:lnTo>
                  <a:lnTo>
                    <a:pt x="461" y="418"/>
                  </a:lnTo>
                  <a:lnTo>
                    <a:pt x="465" y="422"/>
                  </a:lnTo>
                  <a:lnTo>
                    <a:pt x="468" y="426"/>
                  </a:lnTo>
                  <a:lnTo>
                    <a:pt x="472" y="426"/>
                  </a:lnTo>
                  <a:lnTo>
                    <a:pt x="476" y="426"/>
                  </a:lnTo>
                  <a:lnTo>
                    <a:pt x="480" y="426"/>
                  </a:lnTo>
                  <a:lnTo>
                    <a:pt x="483" y="426"/>
                  </a:lnTo>
                  <a:lnTo>
                    <a:pt x="487" y="422"/>
                  </a:lnTo>
                  <a:lnTo>
                    <a:pt x="491" y="422"/>
                  </a:lnTo>
                  <a:lnTo>
                    <a:pt x="494" y="418"/>
                  </a:lnTo>
                  <a:lnTo>
                    <a:pt x="498" y="418"/>
                  </a:lnTo>
                  <a:lnTo>
                    <a:pt x="502" y="415"/>
                  </a:lnTo>
                  <a:lnTo>
                    <a:pt x="506" y="411"/>
                  </a:lnTo>
                  <a:lnTo>
                    <a:pt x="509" y="407"/>
                  </a:lnTo>
                  <a:lnTo>
                    <a:pt x="513" y="403"/>
                  </a:lnTo>
                  <a:lnTo>
                    <a:pt x="517" y="400"/>
                  </a:lnTo>
                  <a:lnTo>
                    <a:pt x="520" y="396"/>
                  </a:lnTo>
                  <a:lnTo>
                    <a:pt x="524" y="392"/>
                  </a:lnTo>
                  <a:lnTo>
                    <a:pt x="528" y="389"/>
                  </a:lnTo>
                  <a:lnTo>
                    <a:pt x="532" y="385"/>
                  </a:lnTo>
                  <a:lnTo>
                    <a:pt x="535" y="381"/>
                  </a:lnTo>
                  <a:lnTo>
                    <a:pt x="539" y="377"/>
                  </a:lnTo>
                  <a:lnTo>
                    <a:pt x="543" y="374"/>
                  </a:lnTo>
                  <a:lnTo>
                    <a:pt x="546" y="370"/>
                  </a:lnTo>
                  <a:lnTo>
                    <a:pt x="550" y="366"/>
                  </a:lnTo>
                  <a:lnTo>
                    <a:pt x="554" y="362"/>
                  </a:lnTo>
                  <a:lnTo>
                    <a:pt x="558" y="359"/>
                  </a:lnTo>
                  <a:lnTo>
                    <a:pt x="561" y="355"/>
                  </a:lnTo>
                  <a:lnTo>
                    <a:pt x="561" y="351"/>
                  </a:lnTo>
                  <a:lnTo>
                    <a:pt x="565" y="347"/>
                  </a:lnTo>
                  <a:lnTo>
                    <a:pt x="569" y="344"/>
                  </a:lnTo>
                  <a:lnTo>
                    <a:pt x="572" y="340"/>
                  </a:lnTo>
                  <a:lnTo>
                    <a:pt x="576" y="336"/>
                  </a:lnTo>
                  <a:lnTo>
                    <a:pt x="576" y="332"/>
                  </a:lnTo>
                  <a:lnTo>
                    <a:pt x="580" y="329"/>
                  </a:lnTo>
                  <a:lnTo>
                    <a:pt x="580" y="325"/>
                  </a:lnTo>
                  <a:lnTo>
                    <a:pt x="584" y="321"/>
                  </a:lnTo>
                  <a:lnTo>
                    <a:pt x="587" y="318"/>
                  </a:lnTo>
                  <a:lnTo>
                    <a:pt x="587" y="314"/>
                  </a:lnTo>
                  <a:lnTo>
                    <a:pt x="591" y="310"/>
                  </a:lnTo>
                  <a:lnTo>
                    <a:pt x="595" y="306"/>
                  </a:lnTo>
                  <a:lnTo>
                    <a:pt x="595" y="303"/>
                  </a:lnTo>
                  <a:lnTo>
                    <a:pt x="598" y="299"/>
                  </a:lnTo>
                  <a:lnTo>
                    <a:pt x="598" y="295"/>
                  </a:lnTo>
                  <a:lnTo>
                    <a:pt x="602" y="291"/>
                  </a:lnTo>
                  <a:lnTo>
                    <a:pt x="606" y="288"/>
                  </a:lnTo>
                  <a:lnTo>
                    <a:pt x="606" y="284"/>
                  </a:lnTo>
                  <a:lnTo>
                    <a:pt x="610" y="280"/>
                  </a:lnTo>
                  <a:lnTo>
                    <a:pt x="610" y="276"/>
                  </a:lnTo>
                  <a:lnTo>
                    <a:pt x="613" y="273"/>
                  </a:lnTo>
                  <a:lnTo>
                    <a:pt x="617" y="269"/>
                  </a:lnTo>
                  <a:lnTo>
                    <a:pt x="617" y="265"/>
                  </a:lnTo>
                  <a:lnTo>
                    <a:pt x="621" y="261"/>
                  </a:lnTo>
                  <a:lnTo>
                    <a:pt x="621" y="258"/>
                  </a:lnTo>
                  <a:lnTo>
                    <a:pt x="624" y="254"/>
                  </a:lnTo>
                  <a:lnTo>
                    <a:pt x="628" y="250"/>
                  </a:lnTo>
                  <a:lnTo>
                    <a:pt x="628" y="247"/>
                  </a:lnTo>
                  <a:lnTo>
                    <a:pt x="632" y="243"/>
                  </a:lnTo>
                  <a:lnTo>
                    <a:pt x="632" y="239"/>
                  </a:lnTo>
                  <a:lnTo>
                    <a:pt x="636" y="235"/>
                  </a:lnTo>
                  <a:lnTo>
                    <a:pt x="639" y="232"/>
                  </a:lnTo>
                  <a:lnTo>
                    <a:pt x="639" y="228"/>
                  </a:lnTo>
                  <a:lnTo>
                    <a:pt x="643" y="224"/>
                  </a:lnTo>
                  <a:lnTo>
                    <a:pt x="643" y="220"/>
                  </a:lnTo>
                  <a:lnTo>
                    <a:pt x="647" y="217"/>
                  </a:lnTo>
                  <a:lnTo>
                    <a:pt x="650" y="213"/>
                  </a:lnTo>
                  <a:lnTo>
                    <a:pt x="650" y="209"/>
                  </a:lnTo>
                  <a:lnTo>
                    <a:pt x="654" y="205"/>
                  </a:lnTo>
                  <a:lnTo>
                    <a:pt x="658" y="202"/>
                  </a:lnTo>
                  <a:lnTo>
                    <a:pt x="658" y="198"/>
                  </a:lnTo>
                  <a:lnTo>
                    <a:pt x="662" y="194"/>
                  </a:lnTo>
                  <a:lnTo>
                    <a:pt x="665" y="190"/>
                  </a:lnTo>
                  <a:lnTo>
                    <a:pt x="665" y="187"/>
                  </a:lnTo>
                  <a:lnTo>
                    <a:pt x="669" y="183"/>
                  </a:lnTo>
                  <a:lnTo>
                    <a:pt x="673" y="179"/>
                  </a:lnTo>
                  <a:lnTo>
                    <a:pt x="676" y="176"/>
                  </a:lnTo>
                  <a:lnTo>
                    <a:pt x="676" y="172"/>
                  </a:lnTo>
                  <a:lnTo>
                    <a:pt x="680" y="168"/>
                  </a:lnTo>
                  <a:lnTo>
                    <a:pt x="684" y="164"/>
                  </a:lnTo>
                  <a:lnTo>
                    <a:pt x="688" y="161"/>
                  </a:lnTo>
                  <a:lnTo>
                    <a:pt x="688" y="157"/>
                  </a:lnTo>
                  <a:lnTo>
                    <a:pt x="691" y="153"/>
                  </a:lnTo>
                  <a:lnTo>
                    <a:pt x="695" y="149"/>
                  </a:lnTo>
                  <a:lnTo>
                    <a:pt x="699" y="146"/>
                  </a:lnTo>
                  <a:lnTo>
                    <a:pt x="702" y="142"/>
                  </a:lnTo>
                  <a:lnTo>
                    <a:pt x="706" y="138"/>
                  </a:lnTo>
                  <a:lnTo>
                    <a:pt x="710" y="138"/>
                  </a:lnTo>
                  <a:lnTo>
                    <a:pt x="714" y="138"/>
                  </a:lnTo>
                  <a:lnTo>
                    <a:pt x="717" y="138"/>
                  </a:lnTo>
                  <a:lnTo>
                    <a:pt x="721" y="138"/>
                  </a:lnTo>
                  <a:lnTo>
                    <a:pt x="725" y="138"/>
                  </a:lnTo>
                  <a:lnTo>
                    <a:pt x="729" y="142"/>
                  </a:lnTo>
                  <a:lnTo>
                    <a:pt x="732" y="146"/>
                  </a:lnTo>
                  <a:lnTo>
                    <a:pt x="736" y="149"/>
                  </a:lnTo>
                  <a:lnTo>
                    <a:pt x="740" y="153"/>
                  </a:lnTo>
                  <a:lnTo>
                    <a:pt x="743" y="157"/>
                  </a:lnTo>
                  <a:lnTo>
                    <a:pt x="747" y="161"/>
                  </a:lnTo>
                  <a:lnTo>
                    <a:pt x="747" y="164"/>
                  </a:lnTo>
                  <a:lnTo>
                    <a:pt x="751" y="168"/>
                  </a:lnTo>
                  <a:lnTo>
                    <a:pt x="755" y="172"/>
                  </a:lnTo>
                  <a:lnTo>
                    <a:pt x="755" y="176"/>
                  </a:lnTo>
                  <a:lnTo>
                    <a:pt x="758" y="179"/>
                  </a:lnTo>
                  <a:lnTo>
                    <a:pt x="758" y="183"/>
                  </a:lnTo>
                  <a:lnTo>
                    <a:pt x="762" y="187"/>
                  </a:lnTo>
                  <a:lnTo>
                    <a:pt x="762" y="190"/>
                  </a:lnTo>
                  <a:lnTo>
                    <a:pt x="766" y="194"/>
                  </a:lnTo>
                  <a:lnTo>
                    <a:pt x="766" y="198"/>
                  </a:lnTo>
                  <a:lnTo>
                    <a:pt x="766" y="202"/>
                  </a:lnTo>
                  <a:lnTo>
                    <a:pt x="769" y="205"/>
                  </a:lnTo>
                  <a:lnTo>
                    <a:pt x="769" y="209"/>
                  </a:lnTo>
                  <a:lnTo>
                    <a:pt x="773" y="213"/>
                  </a:lnTo>
                  <a:lnTo>
                    <a:pt x="773" y="217"/>
                  </a:lnTo>
                  <a:lnTo>
                    <a:pt x="777" y="220"/>
                  </a:lnTo>
                  <a:lnTo>
                    <a:pt x="777" y="224"/>
                  </a:lnTo>
                  <a:lnTo>
                    <a:pt x="781" y="228"/>
                  </a:lnTo>
                  <a:lnTo>
                    <a:pt x="781" y="232"/>
                  </a:lnTo>
                  <a:lnTo>
                    <a:pt x="784" y="235"/>
                  </a:lnTo>
                  <a:lnTo>
                    <a:pt x="784" y="239"/>
                  </a:lnTo>
                  <a:lnTo>
                    <a:pt x="788" y="243"/>
                  </a:lnTo>
                  <a:lnTo>
                    <a:pt x="788" y="247"/>
                  </a:lnTo>
                  <a:lnTo>
                    <a:pt x="792" y="250"/>
                  </a:lnTo>
                  <a:lnTo>
                    <a:pt x="792" y="254"/>
                  </a:lnTo>
                  <a:lnTo>
                    <a:pt x="795" y="258"/>
                  </a:lnTo>
                  <a:lnTo>
                    <a:pt x="795" y="265"/>
                  </a:lnTo>
                  <a:lnTo>
                    <a:pt x="799" y="269"/>
                  </a:lnTo>
                  <a:lnTo>
                    <a:pt x="799" y="273"/>
                  </a:lnTo>
                  <a:lnTo>
                    <a:pt x="803" y="276"/>
                  </a:lnTo>
                  <a:lnTo>
                    <a:pt x="803" y="280"/>
                  </a:lnTo>
                  <a:lnTo>
                    <a:pt x="807" y="284"/>
                  </a:lnTo>
                  <a:lnTo>
                    <a:pt x="807" y="288"/>
                  </a:lnTo>
                  <a:lnTo>
                    <a:pt x="810" y="291"/>
                  </a:lnTo>
                  <a:lnTo>
                    <a:pt x="810" y="295"/>
                  </a:lnTo>
                  <a:lnTo>
                    <a:pt x="814" y="299"/>
                  </a:lnTo>
                  <a:lnTo>
                    <a:pt x="814" y="303"/>
                  </a:lnTo>
                  <a:lnTo>
                    <a:pt x="818" y="306"/>
                  </a:lnTo>
                  <a:lnTo>
                    <a:pt x="818" y="310"/>
                  </a:lnTo>
                  <a:lnTo>
                    <a:pt x="821" y="314"/>
                  </a:lnTo>
                  <a:lnTo>
                    <a:pt x="821" y="318"/>
                  </a:lnTo>
                  <a:lnTo>
                    <a:pt x="825" y="321"/>
                  </a:lnTo>
                  <a:lnTo>
                    <a:pt x="825" y="325"/>
                  </a:lnTo>
                  <a:lnTo>
                    <a:pt x="829" y="329"/>
                  </a:lnTo>
                  <a:lnTo>
                    <a:pt x="829" y="332"/>
                  </a:lnTo>
                  <a:lnTo>
                    <a:pt x="833" y="336"/>
                  </a:lnTo>
                  <a:lnTo>
                    <a:pt x="836" y="340"/>
                  </a:lnTo>
                  <a:lnTo>
                    <a:pt x="836" y="344"/>
                  </a:lnTo>
                  <a:lnTo>
                    <a:pt x="840" y="347"/>
                  </a:lnTo>
                  <a:lnTo>
                    <a:pt x="844" y="351"/>
                  </a:lnTo>
                  <a:lnTo>
                    <a:pt x="844" y="355"/>
                  </a:lnTo>
                  <a:lnTo>
                    <a:pt x="847" y="359"/>
                  </a:lnTo>
                  <a:lnTo>
                    <a:pt x="851" y="362"/>
                  </a:lnTo>
                  <a:lnTo>
                    <a:pt x="855" y="366"/>
                  </a:lnTo>
                  <a:lnTo>
                    <a:pt x="859" y="370"/>
                  </a:lnTo>
                  <a:lnTo>
                    <a:pt x="862" y="370"/>
                  </a:lnTo>
                  <a:lnTo>
                    <a:pt x="866" y="374"/>
                  </a:lnTo>
                  <a:lnTo>
                    <a:pt x="870" y="374"/>
                  </a:lnTo>
                  <a:lnTo>
                    <a:pt x="873" y="374"/>
                  </a:lnTo>
                  <a:lnTo>
                    <a:pt x="877" y="374"/>
                  </a:lnTo>
                  <a:lnTo>
                    <a:pt x="881" y="370"/>
                  </a:lnTo>
                  <a:lnTo>
                    <a:pt x="885" y="370"/>
                  </a:lnTo>
                  <a:lnTo>
                    <a:pt x="888" y="366"/>
                  </a:lnTo>
                  <a:lnTo>
                    <a:pt x="892" y="366"/>
                  </a:lnTo>
                  <a:lnTo>
                    <a:pt x="896" y="362"/>
                  </a:lnTo>
                  <a:lnTo>
                    <a:pt x="899" y="359"/>
                  </a:lnTo>
                  <a:lnTo>
                    <a:pt x="903" y="355"/>
                  </a:lnTo>
                  <a:lnTo>
                    <a:pt x="907" y="355"/>
                  </a:lnTo>
                  <a:lnTo>
                    <a:pt x="911" y="351"/>
                  </a:lnTo>
                  <a:lnTo>
                    <a:pt x="914" y="347"/>
                  </a:lnTo>
                  <a:lnTo>
                    <a:pt x="918" y="344"/>
                  </a:lnTo>
                  <a:lnTo>
                    <a:pt x="922" y="340"/>
                  </a:lnTo>
                  <a:lnTo>
                    <a:pt x="925" y="336"/>
                  </a:lnTo>
                  <a:lnTo>
                    <a:pt x="929" y="332"/>
                  </a:lnTo>
                  <a:lnTo>
                    <a:pt x="929" y="329"/>
                  </a:lnTo>
                  <a:lnTo>
                    <a:pt x="933" y="325"/>
                  </a:lnTo>
                  <a:lnTo>
                    <a:pt x="937" y="321"/>
                  </a:lnTo>
                  <a:lnTo>
                    <a:pt x="940" y="318"/>
                  </a:lnTo>
                  <a:lnTo>
                    <a:pt x="944" y="314"/>
                  </a:lnTo>
                  <a:lnTo>
                    <a:pt x="944" y="310"/>
                  </a:lnTo>
                  <a:lnTo>
                    <a:pt x="948" y="306"/>
                  </a:lnTo>
                  <a:lnTo>
                    <a:pt x="951" y="303"/>
                  </a:lnTo>
                  <a:lnTo>
                    <a:pt x="955" y="299"/>
                  </a:lnTo>
                  <a:lnTo>
                    <a:pt x="959" y="295"/>
                  </a:lnTo>
                  <a:lnTo>
                    <a:pt x="959" y="291"/>
                  </a:lnTo>
                  <a:lnTo>
                    <a:pt x="963" y="288"/>
                  </a:lnTo>
                  <a:lnTo>
                    <a:pt x="966" y="284"/>
                  </a:lnTo>
                  <a:lnTo>
                    <a:pt x="970" y="280"/>
                  </a:lnTo>
                  <a:lnTo>
                    <a:pt x="974" y="276"/>
                  </a:lnTo>
                  <a:lnTo>
                    <a:pt x="977" y="273"/>
                  </a:lnTo>
                  <a:lnTo>
                    <a:pt x="981" y="269"/>
                  </a:lnTo>
                  <a:lnTo>
                    <a:pt x="985" y="265"/>
                  </a:lnTo>
                  <a:lnTo>
                    <a:pt x="989" y="261"/>
                  </a:lnTo>
                  <a:lnTo>
                    <a:pt x="992" y="258"/>
                  </a:lnTo>
                  <a:lnTo>
                    <a:pt x="996" y="254"/>
                  </a:lnTo>
                  <a:lnTo>
                    <a:pt x="1000" y="250"/>
                  </a:lnTo>
                  <a:lnTo>
                    <a:pt x="1003" y="247"/>
                  </a:lnTo>
                  <a:lnTo>
                    <a:pt x="1007" y="247"/>
                  </a:lnTo>
                  <a:lnTo>
                    <a:pt x="1011" y="243"/>
                  </a:lnTo>
                  <a:lnTo>
                    <a:pt x="1015" y="239"/>
                  </a:lnTo>
                  <a:lnTo>
                    <a:pt x="1018" y="239"/>
                  </a:lnTo>
                  <a:lnTo>
                    <a:pt x="1022" y="235"/>
                  </a:lnTo>
                  <a:lnTo>
                    <a:pt x="1026" y="235"/>
                  </a:lnTo>
                  <a:lnTo>
                    <a:pt x="1029" y="232"/>
                  </a:lnTo>
                  <a:lnTo>
                    <a:pt x="1033" y="232"/>
                  </a:lnTo>
                  <a:lnTo>
                    <a:pt x="1037" y="228"/>
                  </a:lnTo>
                  <a:lnTo>
                    <a:pt x="1041" y="228"/>
                  </a:lnTo>
                  <a:lnTo>
                    <a:pt x="1044" y="228"/>
                  </a:lnTo>
                  <a:lnTo>
                    <a:pt x="1048" y="224"/>
                  </a:lnTo>
                  <a:lnTo>
                    <a:pt x="1052" y="224"/>
                  </a:lnTo>
                  <a:lnTo>
                    <a:pt x="1055" y="224"/>
                  </a:lnTo>
                  <a:lnTo>
                    <a:pt x="1059" y="224"/>
                  </a:lnTo>
                  <a:lnTo>
                    <a:pt x="1063" y="220"/>
                  </a:lnTo>
                  <a:lnTo>
                    <a:pt x="1067" y="220"/>
                  </a:lnTo>
                  <a:lnTo>
                    <a:pt x="1070" y="220"/>
                  </a:lnTo>
                  <a:lnTo>
                    <a:pt x="1074" y="220"/>
                  </a:lnTo>
                  <a:lnTo>
                    <a:pt x="1078" y="220"/>
                  </a:lnTo>
                  <a:lnTo>
                    <a:pt x="1081" y="220"/>
                  </a:lnTo>
                  <a:lnTo>
                    <a:pt x="1085" y="220"/>
                  </a:lnTo>
                  <a:lnTo>
                    <a:pt x="1089" y="217"/>
                  </a:lnTo>
                  <a:lnTo>
                    <a:pt x="1093" y="217"/>
                  </a:lnTo>
                  <a:lnTo>
                    <a:pt x="1096" y="217"/>
                  </a:lnTo>
                  <a:lnTo>
                    <a:pt x="1100" y="217"/>
                  </a:lnTo>
                  <a:lnTo>
                    <a:pt x="1104" y="217"/>
                  </a:lnTo>
                  <a:lnTo>
                    <a:pt x="1107" y="217"/>
                  </a:lnTo>
                  <a:lnTo>
                    <a:pt x="1111" y="217"/>
                  </a:lnTo>
                  <a:lnTo>
                    <a:pt x="1115" y="217"/>
                  </a:lnTo>
                  <a:lnTo>
                    <a:pt x="1119" y="217"/>
                  </a:lnTo>
                  <a:lnTo>
                    <a:pt x="1122" y="217"/>
                  </a:lnTo>
                  <a:lnTo>
                    <a:pt x="1126" y="220"/>
                  </a:lnTo>
                  <a:lnTo>
                    <a:pt x="1130" y="220"/>
                  </a:lnTo>
                  <a:lnTo>
                    <a:pt x="1133" y="220"/>
                  </a:lnTo>
                  <a:lnTo>
                    <a:pt x="1137" y="224"/>
                  </a:lnTo>
                  <a:lnTo>
                    <a:pt x="1141" y="224"/>
                  </a:lnTo>
                  <a:lnTo>
                    <a:pt x="1145" y="228"/>
                  </a:lnTo>
                  <a:lnTo>
                    <a:pt x="1148" y="228"/>
                  </a:lnTo>
                  <a:lnTo>
                    <a:pt x="1152" y="232"/>
                  </a:lnTo>
                  <a:lnTo>
                    <a:pt x="1156" y="235"/>
                  </a:lnTo>
                  <a:lnTo>
                    <a:pt x="1159" y="239"/>
                  </a:lnTo>
                  <a:lnTo>
                    <a:pt x="1163" y="243"/>
                  </a:lnTo>
                  <a:lnTo>
                    <a:pt x="1167" y="243"/>
                  </a:lnTo>
                  <a:lnTo>
                    <a:pt x="1171" y="247"/>
                  </a:lnTo>
                  <a:lnTo>
                    <a:pt x="1174" y="250"/>
                  </a:lnTo>
                  <a:lnTo>
                    <a:pt x="1178" y="254"/>
                  </a:lnTo>
                  <a:lnTo>
                    <a:pt x="1182" y="258"/>
                  </a:lnTo>
                  <a:lnTo>
                    <a:pt x="1185" y="261"/>
                  </a:lnTo>
                  <a:lnTo>
                    <a:pt x="1189" y="265"/>
                  </a:lnTo>
                  <a:lnTo>
                    <a:pt x="1193" y="269"/>
                  </a:lnTo>
                  <a:lnTo>
                    <a:pt x="1197" y="273"/>
                  </a:lnTo>
                  <a:lnTo>
                    <a:pt x="1200" y="276"/>
                  </a:lnTo>
                  <a:lnTo>
                    <a:pt x="1204" y="280"/>
                  </a:lnTo>
                  <a:lnTo>
                    <a:pt x="1208" y="284"/>
                  </a:lnTo>
                  <a:lnTo>
                    <a:pt x="1211" y="288"/>
                  </a:lnTo>
                  <a:lnTo>
                    <a:pt x="1215" y="291"/>
                  </a:lnTo>
                  <a:lnTo>
                    <a:pt x="1219" y="291"/>
                  </a:lnTo>
                  <a:lnTo>
                    <a:pt x="1223" y="295"/>
                  </a:lnTo>
                  <a:lnTo>
                    <a:pt x="1226" y="299"/>
                  </a:lnTo>
                  <a:lnTo>
                    <a:pt x="1230" y="303"/>
                  </a:lnTo>
                  <a:lnTo>
                    <a:pt x="1234" y="306"/>
                  </a:lnTo>
                  <a:lnTo>
                    <a:pt x="1237" y="310"/>
                  </a:lnTo>
                  <a:lnTo>
                    <a:pt x="1241" y="310"/>
                  </a:lnTo>
                  <a:lnTo>
                    <a:pt x="1245" y="314"/>
                  </a:lnTo>
                  <a:lnTo>
                    <a:pt x="1249" y="318"/>
                  </a:lnTo>
                  <a:lnTo>
                    <a:pt x="1252" y="321"/>
                  </a:lnTo>
                  <a:lnTo>
                    <a:pt x="1256" y="321"/>
                  </a:lnTo>
                  <a:lnTo>
                    <a:pt x="1260" y="325"/>
                  </a:lnTo>
                  <a:lnTo>
                    <a:pt x="1263" y="325"/>
                  </a:lnTo>
                  <a:lnTo>
                    <a:pt x="1267" y="325"/>
                  </a:lnTo>
                  <a:lnTo>
                    <a:pt x="1271" y="325"/>
                  </a:lnTo>
                  <a:lnTo>
                    <a:pt x="1275" y="325"/>
                  </a:lnTo>
                  <a:lnTo>
                    <a:pt x="1278" y="325"/>
                  </a:lnTo>
                  <a:lnTo>
                    <a:pt x="1282" y="325"/>
                  </a:lnTo>
                  <a:lnTo>
                    <a:pt x="1286" y="325"/>
                  </a:lnTo>
                  <a:lnTo>
                    <a:pt x="1289" y="325"/>
                  </a:lnTo>
                  <a:lnTo>
                    <a:pt x="1293" y="325"/>
                  </a:lnTo>
                  <a:lnTo>
                    <a:pt x="1297" y="321"/>
                  </a:lnTo>
                  <a:lnTo>
                    <a:pt x="1301" y="321"/>
                  </a:lnTo>
                  <a:lnTo>
                    <a:pt x="1304" y="318"/>
                  </a:lnTo>
                  <a:lnTo>
                    <a:pt x="1308" y="318"/>
                  </a:lnTo>
                  <a:lnTo>
                    <a:pt x="1312" y="314"/>
                  </a:lnTo>
                  <a:lnTo>
                    <a:pt x="1315" y="310"/>
                  </a:lnTo>
                  <a:lnTo>
                    <a:pt x="1319" y="306"/>
                  </a:lnTo>
                  <a:lnTo>
                    <a:pt x="1323" y="306"/>
                  </a:lnTo>
                  <a:lnTo>
                    <a:pt x="1327" y="303"/>
                  </a:lnTo>
                  <a:lnTo>
                    <a:pt x="1330" y="299"/>
                  </a:lnTo>
                  <a:lnTo>
                    <a:pt x="1334" y="295"/>
                  </a:lnTo>
                  <a:lnTo>
                    <a:pt x="1338" y="295"/>
                  </a:lnTo>
                  <a:lnTo>
                    <a:pt x="1341" y="291"/>
                  </a:lnTo>
                  <a:lnTo>
                    <a:pt x="1345" y="288"/>
                  </a:lnTo>
                  <a:lnTo>
                    <a:pt x="1349" y="284"/>
                  </a:lnTo>
                  <a:lnTo>
                    <a:pt x="1353" y="280"/>
                  </a:lnTo>
                  <a:lnTo>
                    <a:pt x="1356" y="276"/>
                  </a:lnTo>
                  <a:lnTo>
                    <a:pt x="1360" y="273"/>
                  </a:lnTo>
                  <a:lnTo>
                    <a:pt x="1364" y="269"/>
                  </a:lnTo>
                  <a:lnTo>
                    <a:pt x="1367" y="269"/>
                  </a:lnTo>
                  <a:lnTo>
                    <a:pt x="1371" y="265"/>
                  </a:lnTo>
                  <a:lnTo>
                    <a:pt x="1375" y="261"/>
                  </a:lnTo>
                  <a:lnTo>
                    <a:pt x="1379" y="258"/>
                  </a:lnTo>
                  <a:lnTo>
                    <a:pt x="1382" y="258"/>
                  </a:lnTo>
                  <a:lnTo>
                    <a:pt x="1386" y="254"/>
                  </a:lnTo>
                  <a:lnTo>
                    <a:pt x="1390" y="250"/>
                  </a:lnTo>
                  <a:lnTo>
                    <a:pt x="1393" y="250"/>
                  </a:lnTo>
                  <a:lnTo>
                    <a:pt x="1397" y="247"/>
                  </a:lnTo>
                  <a:lnTo>
                    <a:pt x="1401" y="247"/>
                  </a:lnTo>
                  <a:lnTo>
                    <a:pt x="1405" y="243"/>
                  </a:lnTo>
                  <a:lnTo>
                    <a:pt x="1408" y="243"/>
                  </a:lnTo>
                  <a:lnTo>
                    <a:pt x="1412" y="239"/>
                  </a:lnTo>
                  <a:lnTo>
                    <a:pt x="1416" y="239"/>
                  </a:lnTo>
                  <a:lnTo>
                    <a:pt x="1419" y="239"/>
                  </a:lnTo>
                  <a:lnTo>
                    <a:pt x="1423" y="239"/>
                  </a:lnTo>
                  <a:lnTo>
                    <a:pt x="1427" y="239"/>
                  </a:lnTo>
                  <a:lnTo>
                    <a:pt x="1431" y="235"/>
                  </a:lnTo>
                  <a:lnTo>
                    <a:pt x="1434" y="235"/>
                  </a:lnTo>
                  <a:lnTo>
                    <a:pt x="1438" y="235"/>
                  </a:lnTo>
                  <a:lnTo>
                    <a:pt x="1442" y="235"/>
                  </a:lnTo>
                  <a:lnTo>
                    <a:pt x="1445" y="235"/>
                  </a:lnTo>
                  <a:lnTo>
                    <a:pt x="1449" y="235"/>
                  </a:lnTo>
                  <a:lnTo>
                    <a:pt x="1453" y="239"/>
                  </a:lnTo>
                  <a:lnTo>
                    <a:pt x="1457" y="239"/>
                  </a:lnTo>
                  <a:lnTo>
                    <a:pt x="1460" y="239"/>
                  </a:lnTo>
                  <a:lnTo>
                    <a:pt x="1464" y="239"/>
                  </a:lnTo>
                  <a:lnTo>
                    <a:pt x="1468" y="239"/>
                  </a:lnTo>
                  <a:lnTo>
                    <a:pt x="1472" y="239"/>
                  </a:lnTo>
                  <a:lnTo>
                    <a:pt x="1475" y="243"/>
                  </a:lnTo>
                  <a:lnTo>
                    <a:pt x="1479" y="243"/>
                  </a:lnTo>
                  <a:lnTo>
                    <a:pt x="1483" y="243"/>
                  </a:lnTo>
                  <a:lnTo>
                    <a:pt x="1486" y="243"/>
                  </a:lnTo>
                  <a:lnTo>
                    <a:pt x="1490" y="243"/>
                  </a:lnTo>
                  <a:lnTo>
                    <a:pt x="1494" y="247"/>
                  </a:lnTo>
                  <a:lnTo>
                    <a:pt x="1498" y="247"/>
                  </a:lnTo>
                  <a:lnTo>
                    <a:pt x="1501" y="247"/>
                  </a:lnTo>
                  <a:lnTo>
                    <a:pt x="1505" y="247"/>
                  </a:lnTo>
                  <a:lnTo>
                    <a:pt x="1509" y="250"/>
                  </a:lnTo>
                  <a:lnTo>
                    <a:pt x="1512" y="250"/>
                  </a:lnTo>
                  <a:lnTo>
                    <a:pt x="1516" y="250"/>
                  </a:lnTo>
                  <a:lnTo>
                    <a:pt x="1520" y="250"/>
                  </a:lnTo>
                  <a:lnTo>
                    <a:pt x="1524" y="254"/>
                  </a:lnTo>
                  <a:lnTo>
                    <a:pt x="1527" y="254"/>
                  </a:lnTo>
                  <a:lnTo>
                    <a:pt x="1531" y="254"/>
                  </a:lnTo>
                  <a:lnTo>
                    <a:pt x="1535" y="258"/>
                  </a:lnTo>
                  <a:lnTo>
                    <a:pt x="1538" y="258"/>
                  </a:lnTo>
                  <a:lnTo>
                    <a:pt x="1542" y="258"/>
                  </a:lnTo>
                  <a:lnTo>
                    <a:pt x="1546" y="261"/>
                  </a:lnTo>
                  <a:lnTo>
                    <a:pt x="1550" y="261"/>
                  </a:lnTo>
                  <a:lnTo>
                    <a:pt x="1553" y="261"/>
                  </a:lnTo>
                  <a:lnTo>
                    <a:pt x="1557" y="261"/>
                  </a:lnTo>
                  <a:lnTo>
                    <a:pt x="1561" y="265"/>
                  </a:lnTo>
                  <a:lnTo>
                    <a:pt x="1564" y="265"/>
                  </a:lnTo>
                  <a:lnTo>
                    <a:pt x="1568" y="265"/>
                  </a:lnTo>
                  <a:lnTo>
                    <a:pt x="1572" y="269"/>
                  </a:lnTo>
                  <a:lnTo>
                    <a:pt x="1576" y="269"/>
                  </a:lnTo>
                  <a:lnTo>
                    <a:pt x="1579" y="269"/>
                  </a:lnTo>
                  <a:lnTo>
                    <a:pt x="1583" y="273"/>
                  </a:lnTo>
                  <a:lnTo>
                    <a:pt x="1587" y="273"/>
                  </a:lnTo>
                  <a:lnTo>
                    <a:pt x="1590" y="273"/>
                  </a:lnTo>
                  <a:lnTo>
                    <a:pt x="1594" y="276"/>
                  </a:lnTo>
                  <a:lnTo>
                    <a:pt x="1598" y="276"/>
                  </a:lnTo>
                  <a:lnTo>
                    <a:pt x="1602" y="276"/>
                  </a:lnTo>
                  <a:lnTo>
                    <a:pt x="1605" y="280"/>
                  </a:lnTo>
                  <a:lnTo>
                    <a:pt x="1609" y="280"/>
                  </a:lnTo>
                  <a:lnTo>
                    <a:pt x="1613" y="280"/>
                  </a:lnTo>
                  <a:lnTo>
                    <a:pt x="1616" y="284"/>
                  </a:lnTo>
                  <a:lnTo>
                    <a:pt x="1620" y="284"/>
                  </a:lnTo>
                  <a:lnTo>
                    <a:pt x="1624" y="284"/>
                  </a:lnTo>
                  <a:lnTo>
                    <a:pt x="1628" y="284"/>
                  </a:lnTo>
                  <a:lnTo>
                    <a:pt x="1631" y="288"/>
                  </a:lnTo>
                  <a:lnTo>
                    <a:pt x="1635" y="288"/>
                  </a:lnTo>
                  <a:lnTo>
                    <a:pt x="1639" y="288"/>
                  </a:lnTo>
                  <a:lnTo>
                    <a:pt x="1642" y="288"/>
                  </a:lnTo>
                  <a:lnTo>
                    <a:pt x="1646" y="291"/>
                  </a:lnTo>
                  <a:lnTo>
                    <a:pt x="1650" y="291"/>
                  </a:lnTo>
                  <a:lnTo>
                    <a:pt x="1654" y="291"/>
                  </a:lnTo>
                  <a:lnTo>
                    <a:pt x="1657" y="291"/>
                  </a:lnTo>
                  <a:lnTo>
                    <a:pt x="1661" y="295"/>
                  </a:lnTo>
                  <a:lnTo>
                    <a:pt x="1665" y="295"/>
                  </a:lnTo>
                  <a:lnTo>
                    <a:pt x="1668" y="295"/>
                  </a:lnTo>
                  <a:lnTo>
                    <a:pt x="1672" y="295"/>
                  </a:lnTo>
                  <a:lnTo>
                    <a:pt x="1676" y="295"/>
                  </a:lnTo>
                  <a:lnTo>
                    <a:pt x="1680" y="295"/>
                  </a:lnTo>
                  <a:lnTo>
                    <a:pt x="1683" y="295"/>
                  </a:lnTo>
                  <a:lnTo>
                    <a:pt x="1687" y="295"/>
                  </a:lnTo>
                  <a:lnTo>
                    <a:pt x="1691" y="295"/>
                  </a:lnTo>
                  <a:lnTo>
                    <a:pt x="1694" y="295"/>
                  </a:lnTo>
                  <a:lnTo>
                    <a:pt x="1698" y="295"/>
                  </a:lnTo>
                  <a:lnTo>
                    <a:pt x="1702" y="291"/>
                  </a:lnTo>
                  <a:lnTo>
                    <a:pt x="1706" y="291"/>
                  </a:lnTo>
                  <a:lnTo>
                    <a:pt x="1709" y="291"/>
                  </a:lnTo>
                  <a:lnTo>
                    <a:pt x="1713" y="291"/>
                  </a:lnTo>
                  <a:lnTo>
                    <a:pt x="1717" y="288"/>
                  </a:lnTo>
                  <a:lnTo>
                    <a:pt x="1720" y="288"/>
                  </a:lnTo>
                  <a:lnTo>
                    <a:pt x="1724" y="284"/>
                  </a:lnTo>
                  <a:lnTo>
                    <a:pt x="1728" y="284"/>
                  </a:lnTo>
                  <a:lnTo>
                    <a:pt x="1732" y="284"/>
                  </a:lnTo>
                  <a:lnTo>
                    <a:pt x="1735" y="280"/>
                  </a:lnTo>
                  <a:lnTo>
                    <a:pt x="1739" y="280"/>
                  </a:lnTo>
                  <a:lnTo>
                    <a:pt x="1743" y="276"/>
                  </a:lnTo>
                  <a:lnTo>
                    <a:pt x="1746" y="276"/>
                  </a:lnTo>
                  <a:lnTo>
                    <a:pt x="1750" y="273"/>
                  </a:lnTo>
                  <a:lnTo>
                    <a:pt x="1754" y="273"/>
                  </a:lnTo>
                  <a:lnTo>
                    <a:pt x="1758" y="273"/>
                  </a:lnTo>
                  <a:lnTo>
                    <a:pt x="1761" y="269"/>
                  </a:lnTo>
                  <a:lnTo>
                    <a:pt x="1765" y="269"/>
                  </a:lnTo>
                  <a:lnTo>
                    <a:pt x="1769" y="265"/>
                  </a:lnTo>
                  <a:lnTo>
                    <a:pt x="1772" y="265"/>
                  </a:lnTo>
                  <a:lnTo>
                    <a:pt x="1776" y="261"/>
                  </a:lnTo>
                  <a:lnTo>
                    <a:pt x="1780" y="261"/>
                  </a:lnTo>
                  <a:lnTo>
                    <a:pt x="1784" y="261"/>
                  </a:lnTo>
                  <a:lnTo>
                    <a:pt x="1787" y="258"/>
                  </a:lnTo>
                  <a:lnTo>
                    <a:pt x="1791" y="258"/>
                  </a:lnTo>
                  <a:lnTo>
                    <a:pt x="1795" y="254"/>
                  </a:lnTo>
                  <a:lnTo>
                    <a:pt x="1798" y="254"/>
                  </a:lnTo>
                  <a:lnTo>
                    <a:pt x="1802" y="254"/>
                  </a:lnTo>
                  <a:lnTo>
                    <a:pt x="1806" y="250"/>
                  </a:lnTo>
                  <a:lnTo>
                    <a:pt x="1810" y="250"/>
                  </a:lnTo>
                  <a:lnTo>
                    <a:pt x="1813" y="250"/>
                  </a:lnTo>
                  <a:lnTo>
                    <a:pt x="1817" y="250"/>
                  </a:lnTo>
                  <a:lnTo>
                    <a:pt x="1821" y="250"/>
                  </a:lnTo>
                  <a:lnTo>
                    <a:pt x="1824" y="247"/>
                  </a:lnTo>
                  <a:lnTo>
                    <a:pt x="1828" y="247"/>
                  </a:lnTo>
                  <a:lnTo>
                    <a:pt x="1832" y="247"/>
                  </a:lnTo>
                  <a:lnTo>
                    <a:pt x="1836" y="247"/>
                  </a:lnTo>
                  <a:lnTo>
                    <a:pt x="1839" y="247"/>
                  </a:lnTo>
                  <a:lnTo>
                    <a:pt x="1843" y="247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38" name="Rectangle 330"/>
            <p:cNvSpPr>
              <a:spLocks noChangeArrowheads="1"/>
            </p:cNvSpPr>
            <p:nvPr/>
          </p:nvSpPr>
          <p:spPr bwMode="auto">
            <a:xfrm>
              <a:off x="3795" y="2579"/>
              <a:ext cx="1152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45.5197)</a:t>
              </a:r>
              <a:endParaRPr lang="en-US"/>
            </a:p>
          </p:txBody>
        </p:sp>
        <p:sp>
          <p:nvSpPr>
            <p:cNvPr id="43339" name="Rectangle 331"/>
            <p:cNvSpPr>
              <a:spLocks noChangeArrowheads="1"/>
            </p:cNvSpPr>
            <p:nvPr/>
          </p:nvSpPr>
          <p:spPr bwMode="auto">
            <a:xfrm>
              <a:off x="4270" y="3356"/>
              <a:ext cx="11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340" name="Rectangle 332"/>
            <p:cNvSpPr>
              <a:spLocks noChangeArrowheads="1"/>
            </p:cNvSpPr>
            <p:nvPr/>
          </p:nvSpPr>
          <p:spPr bwMode="auto">
            <a:xfrm rot="16200000">
              <a:off x="2837" y="2933"/>
              <a:ext cx="42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3341" name="Rectangle 333"/>
            <p:cNvSpPr>
              <a:spLocks noChangeArrowheads="1"/>
            </p:cNvSpPr>
            <p:nvPr/>
          </p:nvSpPr>
          <p:spPr bwMode="auto">
            <a:xfrm>
              <a:off x="3174" y="3509"/>
              <a:ext cx="2300" cy="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2" name="Rectangle 334"/>
            <p:cNvSpPr>
              <a:spLocks noChangeArrowheads="1"/>
            </p:cNvSpPr>
            <p:nvPr/>
          </p:nvSpPr>
          <p:spPr bwMode="auto">
            <a:xfrm>
              <a:off x="3174" y="3509"/>
              <a:ext cx="2300" cy="60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3" name="Line 335"/>
            <p:cNvSpPr>
              <a:spLocks noChangeShapeType="1"/>
            </p:cNvSpPr>
            <p:nvPr/>
          </p:nvSpPr>
          <p:spPr bwMode="auto">
            <a:xfrm>
              <a:off x="3174" y="3509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4" name="Freeform 336"/>
            <p:cNvSpPr>
              <a:spLocks/>
            </p:cNvSpPr>
            <p:nvPr/>
          </p:nvSpPr>
          <p:spPr bwMode="auto">
            <a:xfrm>
              <a:off x="3174" y="3509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5" name="Line 337"/>
            <p:cNvSpPr>
              <a:spLocks noChangeShapeType="1"/>
            </p:cNvSpPr>
            <p:nvPr/>
          </p:nvSpPr>
          <p:spPr bwMode="auto">
            <a:xfrm flipV="1">
              <a:off x="3174" y="3509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6" name="Line 338"/>
            <p:cNvSpPr>
              <a:spLocks noChangeShapeType="1"/>
            </p:cNvSpPr>
            <p:nvPr/>
          </p:nvSpPr>
          <p:spPr bwMode="auto">
            <a:xfrm>
              <a:off x="3174" y="4118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7" name="Line 339"/>
            <p:cNvSpPr>
              <a:spLocks noChangeShapeType="1"/>
            </p:cNvSpPr>
            <p:nvPr/>
          </p:nvSpPr>
          <p:spPr bwMode="auto">
            <a:xfrm flipV="1">
              <a:off x="3174" y="3509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8" name="Line 340"/>
            <p:cNvSpPr>
              <a:spLocks noChangeShapeType="1"/>
            </p:cNvSpPr>
            <p:nvPr/>
          </p:nvSpPr>
          <p:spPr bwMode="auto">
            <a:xfrm flipV="1">
              <a:off x="3174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49" name="Line 341"/>
            <p:cNvSpPr>
              <a:spLocks noChangeShapeType="1"/>
            </p:cNvSpPr>
            <p:nvPr/>
          </p:nvSpPr>
          <p:spPr bwMode="auto">
            <a:xfrm>
              <a:off x="3174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0" name="Rectangle 342"/>
            <p:cNvSpPr>
              <a:spLocks noChangeArrowheads="1"/>
            </p:cNvSpPr>
            <p:nvPr/>
          </p:nvSpPr>
          <p:spPr bwMode="auto">
            <a:xfrm>
              <a:off x="3162" y="4133"/>
              <a:ext cx="3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351" name="Line 343"/>
            <p:cNvSpPr>
              <a:spLocks noChangeShapeType="1"/>
            </p:cNvSpPr>
            <p:nvPr/>
          </p:nvSpPr>
          <p:spPr bwMode="auto">
            <a:xfrm flipV="1">
              <a:off x="3635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2" name="Line 344"/>
            <p:cNvSpPr>
              <a:spLocks noChangeShapeType="1"/>
            </p:cNvSpPr>
            <p:nvPr/>
          </p:nvSpPr>
          <p:spPr bwMode="auto">
            <a:xfrm>
              <a:off x="3635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3" name="Rectangle 345"/>
            <p:cNvSpPr>
              <a:spLocks noChangeArrowheads="1"/>
            </p:cNvSpPr>
            <p:nvPr/>
          </p:nvSpPr>
          <p:spPr bwMode="auto">
            <a:xfrm>
              <a:off x="3609" y="4133"/>
              <a:ext cx="5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3354" name="Line 346"/>
            <p:cNvSpPr>
              <a:spLocks noChangeShapeType="1"/>
            </p:cNvSpPr>
            <p:nvPr/>
          </p:nvSpPr>
          <p:spPr bwMode="auto">
            <a:xfrm flipV="1">
              <a:off x="4096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5" name="Line 347"/>
            <p:cNvSpPr>
              <a:spLocks noChangeShapeType="1"/>
            </p:cNvSpPr>
            <p:nvPr/>
          </p:nvSpPr>
          <p:spPr bwMode="auto">
            <a:xfrm>
              <a:off x="4096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6" name="Rectangle 348"/>
            <p:cNvSpPr>
              <a:spLocks noChangeArrowheads="1"/>
            </p:cNvSpPr>
            <p:nvPr/>
          </p:nvSpPr>
          <p:spPr bwMode="auto">
            <a:xfrm>
              <a:off x="4059" y="4133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3357" name="Line 349"/>
            <p:cNvSpPr>
              <a:spLocks noChangeShapeType="1"/>
            </p:cNvSpPr>
            <p:nvPr/>
          </p:nvSpPr>
          <p:spPr bwMode="auto">
            <a:xfrm flipV="1">
              <a:off x="4553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8" name="Line 350"/>
            <p:cNvSpPr>
              <a:spLocks noChangeShapeType="1"/>
            </p:cNvSpPr>
            <p:nvPr/>
          </p:nvSpPr>
          <p:spPr bwMode="auto">
            <a:xfrm>
              <a:off x="4553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59" name="Rectangle 351"/>
            <p:cNvSpPr>
              <a:spLocks noChangeArrowheads="1"/>
            </p:cNvSpPr>
            <p:nvPr/>
          </p:nvSpPr>
          <p:spPr bwMode="auto">
            <a:xfrm>
              <a:off x="4515" y="4133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3360" name="Line 352"/>
            <p:cNvSpPr>
              <a:spLocks noChangeShapeType="1"/>
            </p:cNvSpPr>
            <p:nvPr/>
          </p:nvSpPr>
          <p:spPr bwMode="auto">
            <a:xfrm flipV="1">
              <a:off x="5013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1" name="Line 353"/>
            <p:cNvSpPr>
              <a:spLocks noChangeShapeType="1"/>
            </p:cNvSpPr>
            <p:nvPr/>
          </p:nvSpPr>
          <p:spPr bwMode="auto">
            <a:xfrm>
              <a:off x="5013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2" name="Rectangle 354"/>
            <p:cNvSpPr>
              <a:spLocks noChangeArrowheads="1"/>
            </p:cNvSpPr>
            <p:nvPr/>
          </p:nvSpPr>
          <p:spPr bwMode="auto">
            <a:xfrm>
              <a:off x="4977" y="4133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3363" name="Line 355"/>
            <p:cNvSpPr>
              <a:spLocks noChangeShapeType="1"/>
            </p:cNvSpPr>
            <p:nvPr/>
          </p:nvSpPr>
          <p:spPr bwMode="auto">
            <a:xfrm flipV="1">
              <a:off x="5474" y="4096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4" name="Line 356"/>
            <p:cNvSpPr>
              <a:spLocks noChangeShapeType="1"/>
            </p:cNvSpPr>
            <p:nvPr/>
          </p:nvSpPr>
          <p:spPr bwMode="auto">
            <a:xfrm>
              <a:off x="5474" y="3509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5" name="Rectangle 357"/>
            <p:cNvSpPr>
              <a:spLocks noChangeArrowheads="1"/>
            </p:cNvSpPr>
            <p:nvPr/>
          </p:nvSpPr>
          <p:spPr bwMode="auto">
            <a:xfrm>
              <a:off x="5437" y="4133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3366" name="Line 358"/>
            <p:cNvSpPr>
              <a:spLocks noChangeShapeType="1"/>
            </p:cNvSpPr>
            <p:nvPr/>
          </p:nvSpPr>
          <p:spPr bwMode="auto">
            <a:xfrm>
              <a:off x="3174" y="411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7" name="Line 359"/>
            <p:cNvSpPr>
              <a:spLocks noChangeShapeType="1"/>
            </p:cNvSpPr>
            <p:nvPr/>
          </p:nvSpPr>
          <p:spPr bwMode="auto">
            <a:xfrm flipH="1">
              <a:off x="5452" y="411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68" name="Rectangle 360"/>
            <p:cNvSpPr>
              <a:spLocks noChangeArrowheads="1"/>
            </p:cNvSpPr>
            <p:nvPr/>
          </p:nvSpPr>
          <p:spPr bwMode="auto">
            <a:xfrm>
              <a:off x="3093" y="4088"/>
              <a:ext cx="76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-20</a:t>
              </a:r>
              <a:endParaRPr lang="en-US"/>
            </a:p>
          </p:txBody>
        </p:sp>
        <p:sp>
          <p:nvSpPr>
            <p:cNvPr id="43369" name="Line 361"/>
            <p:cNvSpPr>
              <a:spLocks noChangeShapeType="1"/>
            </p:cNvSpPr>
            <p:nvPr/>
          </p:nvSpPr>
          <p:spPr bwMode="auto">
            <a:xfrm>
              <a:off x="3174" y="399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0" name="Line 362"/>
            <p:cNvSpPr>
              <a:spLocks noChangeShapeType="1"/>
            </p:cNvSpPr>
            <p:nvPr/>
          </p:nvSpPr>
          <p:spPr bwMode="auto">
            <a:xfrm flipH="1">
              <a:off x="5452" y="399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1" name="Rectangle 363"/>
            <p:cNvSpPr>
              <a:spLocks noChangeArrowheads="1"/>
            </p:cNvSpPr>
            <p:nvPr/>
          </p:nvSpPr>
          <p:spPr bwMode="auto">
            <a:xfrm>
              <a:off x="3133" y="3965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3372" name="Line 364"/>
            <p:cNvSpPr>
              <a:spLocks noChangeShapeType="1"/>
            </p:cNvSpPr>
            <p:nvPr/>
          </p:nvSpPr>
          <p:spPr bwMode="auto">
            <a:xfrm>
              <a:off x="3174" y="387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3" name="Line 365"/>
            <p:cNvSpPr>
              <a:spLocks noChangeShapeType="1"/>
            </p:cNvSpPr>
            <p:nvPr/>
          </p:nvSpPr>
          <p:spPr bwMode="auto">
            <a:xfrm flipH="1">
              <a:off x="5452" y="387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4" name="Rectangle 366"/>
            <p:cNvSpPr>
              <a:spLocks noChangeArrowheads="1"/>
            </p:cNvSpPr>
            <p:nvPr/>
          </p:nvSpPr>
          <p:spPr bwMode="auto">
            <a:xfrm>
              <a:off x="3107" y="3845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3375" name="Line 367"/>
            <p:cNvSpPr>
              <a:spLocks noChangeShapeType="1"/>
            </p:cNvSpPr>
            <p:nvPr/>
          </p:nvSpPr>
          <p:spPr bwMode="auto">
            <a:xfrm>
              <a:off x="3174" y="375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6" name="Line 368"/>
            <p:cNvSpPr>
              <a:spLocks noChangeShapeType="1"/>
            </p:cNvSpPr>
            <p:nvPr/>
          </p:nvSpPr>
          <p:spPr bwMode="auto">
            <a:xfrm flipH="1">
              <a:off x="5452" y="375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7" name="Rectangle 369"/>
            <p:cNvSpPr>
              <a:spLocks noChangeArrowheads="1"/>
            </p:cNvSpPr>
            <p:nvPr/>
          </p:nvSpPr>
          <p:spPr bwMode="auto">
            <a:xfrm>
              <a:off x="3107" y="3722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3378" name="Line 370"/>
            <p:cNvSpPr>
              <a:spLocks noChangeShapeType="1"/>
            </p:cNvSpPr>
            <p:nvPr/>
          </p:nvSpPr>
          <p:spPr bwMode="auto">
            <a:xfrm>
              <a:off x="3174" y="363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79" name="Line 371"/>
            <p:cNvSpPr>
              <a:spLocks noChangeShapeType="1"/>
            </p:cNvSpPr>
            <p:nvPr/>
          </p:nvSpPr>
          <p:spPr bwMode="auto">
            <a:xfrm flipH="1">
              <a:off x="5452" y="363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0" name="Rectangle 372"/>
            <p:cNvSpPr>
              <a:spLocks noChangeArrowheads="1"/>
            </p:cNvSpPr>
            <p:nvPr/>
          </p:nvSpPr>
          <p:spPr bwMode="auto">
            <a:xfrm>
              <a:off x="3107" y="3603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43381" name="Line 373"/>
            <p:cNvSpPr>
              <a:spLocks noChangeShapeType="1"/>
            </p:cNvSpPr>
            <p:nvPr/>
          </p:nvSpPr>
          <p:spPr bwMode="auto">
            <a:xfrm>
              <a:off x="3174" y="350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2" name="Line 374"/>
            <p:cNvSpPr>
              <a:spLocks noChangeShapeType="1"/>
            </p:cNvSpPr>
            <p:nvPr/>
          </p:nvSpPr>
          <p:spPr bwMode="auto">
            <a:xfrm flipH="1">
              <a:off x="5452" y="350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3" name="Rectangle 375"/>
            <p:cNvSpPr>
              <a:spLocks noChangeArrowheads="1"/>
            </p:cNvSpPr>
            <p:nvPr/>
          </p:nvSpPr>
          <p:spPr bwMode="auto">
            <a:xfrm>
              <a:off x="3107" y="3479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80</a:t>
              </a:r>
              <a:endParaRPr lang="en-US"/>
            </a:p>
          </p:txBody>
        </p:sp>
        <p:sp>
          <p:nvSpPr>
            <p:cNvPr id="43384" name="Line 376"/>
            <p:cNvSpPr>
              <a:spLocks noChangeShapeType="1"/>
            </p:cNvSpPr>
            <p:nvPr/>
          </p:nvSpPr>
          <p:spPr bwMode="auto">
            <a:xfrm>
              <a:off x="3174" y="3509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5" name="Freeform 377"/>
            <p:cNvSpPr>
              <a:spLocks/>
            </p:cNvSpPr>
            <p:nvPr/>
          </p:nvSpPr>
          <p:spPr bwMode="auto">
            <a:xfrm>
              <a:off x="3174" y="3509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6" name="Line 378"/>
            <p:cNvSpPr>
              <a:spLocks noChangeShapeType="1"/>
            </p:cNvSpPr>
            <p:nvPr/>
          </p:nvSpPr>
          <p:spPr bwMode="auto">
            <a:xfrm flipV="1">
              <a:off x="3174" y="3509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7" name="Freeform 379"/>
            <p:cNvSpPr>
              <a:spLocks/>
            </p:cNvSpPr>
            <p:nvPr/>
          </p:nvSpPr>
          <p:spPr bwMode="auto">
            <a:xfrm>
              <a:off x="3174" y="3565"/>
              <a:ext cx="1843" cy="467"/>
            </a:xfrm>
            <a:custGeom>
              <a:avLst/>
              <a:gdLst>
                <a:gd name="T0" fmla="*/ 26 w 1843"/>
                <a:gd name="T1" fmla="*/ 430 h 467"/>
                <a:gd name="T2" fmla="*/ 56 w 1843"/>
                <a:gd name="T3" fmla="*/ 430 h 467"/>
                <a:gd name="T4" fmla="*/ 86 w 1843"/>
                <a:gd name="T5" fmla="*/ 430 h 467"/>
                <a:gd name="T6" fmla="*/ 116 w 1843"/>
                <a:gd name="T7" fmla="*/ 430 h 467"/>
                <a:gd name="T8" fmla="*/ 142 w 1843"/>
                <a:gd name="T9" fmla="*/ 0 h 467"/>
                <a:gd name="T10" fmla="*/ 171 w 1843"/>
                <a:gd name="T11" fmla="*/ 0 h 467"/>
                <a:gd name="T12" fmla="*/ 201 w 1843"/>
                <a:gd name="T13" fmla="*/ 0 h 467"/>
                <a:gd name="T14" fmla="*/ 231 w 1843"/>
                <a:gd name="T15" fmla="*/ 0 h 467"/>
                <a:gd name="T16" fmla="*/ 260 w 1843"/>
                <a:gd name="T17" fmla="*/ 0 h 467"/>
                <a:gd name="T18" fmla="*/ 286 w 1843"/>
                <a:gd name="T19" fmla="*/ 467 h 467"/>
                <a:gd name="T20" fmla="*/ 316 w 1843"/>
                <a:gd name="T21" fmla="*/ 467 h 467"/>
                <a:gd name="T22" fmla="*/ 346 w 1843"/>
                <a:gd name="T23" fmla="*/ 467 h 467"/>
                <a:gd name="T24" fmla="*/ 376 w 1843"/>
                <a:gd name="T25" fmla="*/ 467 h 467"/>
                <a:gd name="T26" fmla="*/ 405 w 1843"/>
                <a:gd name="T27" fmla="*/ 467 h 467"/>
                <a:gd name="T28" fmla="*/ 431 w 1843"/>
                <a:gd name="T29" fmla="*/ 265 h 467"/>
                <a:gd name="T30" fmla="*/ 461 w 1843"/>
                <a:gd name="T31" fmla="*/ 265 h 467"/>
                <a:gd name="T32" fmla="*/ 491 w 1843"/>
                <a:gd name="T33" fmla="*/ 265 h 467"/>
                <a:gd name="T34" fmla="*/ 520 w 1843"/>
                <a:gd name="T35" fmla="*/ 265 h 467"/>
                <a:gd name="T36" fmla="*/ 550 w 1843"/>
                <a:gd name="T37" fmla="*/ 265 h 467"/>
                <a:gd name="T38" fmla="*/ 580 w 1843"/>
                <a:gd name="T39" fmla="*/ 168 h 467"/>
                <a:gd name="T40" fmla="*/ 610 w 1843"/>
                <a:gd name="T41" fmla="*/ 168 h 467"/>
                <a:gd name="T42" fmla="*/ 639 w 1843"/>
                <a:gd name="T43" fmla="*/ 168 h 467"/>
                <a:gd name="T44" fmla="*/ 669 w 1843"/>
                <a:gd name="T45" fmla="*/ 168 h 467"/>
                <a:gd name="T46" fmla="*/ 699 w 1843"/>
                <a:gd name="T47" fmla="*/ 393 h 467"/>
                <a:gd name="T48" fmla="*/ 729 w 1843"/>
                <a:gd name="T49" fmla="*/ 393 h 467"/>
                <a:gd name="T50" fmla="*/ 758 w 1843"/>
                <a:gd name="T51" fmla="*/ 393 h 467"/>
                <a:gd name="T52" fmla="*/ 788 w 1843"/>
                <a:gd name="T53" fmla="*/ 393 h 467"/>
                <a:gd name="T54" fmla="*/ 818 w 1843"/>
                <a:gd name="T55" fmla="*/ 393 h 467"/>
                <a:gd name="T56" fmla="*/ 847 w 1843"/>
                <a:gd name="T57" fmla="*/ 228 h 467"/>
                <a:gd name="T58" fmla="*/ 877 w 1843"/>
                <a:gd name="T59" fmla="*/ 228 h 467"/>
                <a:gd name="T60" fmla="*/ 907 w 1843"/>
                <a:gd name="T61" fmla="*/ 228 h 467"/>
                <a:gd name="T62" fmla="*/ 937 w 1843"/>
                <a:gd name="T63" fmla="*/ 228 h 467"/>
                <a:gd name="T64" fmla="*/ 966 w 1843"/>
                <a:gd name="T65" fmla="*/ 251 h 467"/>
                <a:gd name="T66" fmla="*/ 996 w 1843"/>
                <a:gd name="T67" fmla="*/ 251 h 467"/>
                <a:gd name="T68" fmla="*/ 1026 w 1843"/>
                <a:gd name="T69" fmla="*/ 251 h 467"/>
                <a:gd name="T70" fmla="*/ 1055 w 1843"/>
                <a:gd name="T71" fmla="*/ 251 h 467"/>
                <a:gd name="T72" fmla="*/ 1085 w 1843"/>
                <a:gd name="T73" fmla="*/ 251 h 467"/>
                <a:gd name="T74" fmla="*/ 1111 w 1843"/>
                <a:gd name="T75" fmla="*/ 333 h 467"/>
                <a:gd name="T76" fmla="*/ 1141 w 1843"/>
                <a:gd name="T77" fmla="*/ 333 h 467"/>
                <a:gd name="T78" fmla="*/ 1171 w 1843"/>
                <a:gd name="T79" fmla="*/ 333 h 467"/>
                <a:gd name="T80" fmla="*/ 1200 w 1843"/>
                <a:gd name="T81" fmla="*/ 333 h 467"/>
                <a:gd name="T82" fmla="*/ 1230 w 1843"/>
                <a:gd name="T83" fmla="*/ 333 h 467"/>
                <a:gd name="T84" fmla="*/ 1256 w 1843"/>
                <a:gd name="T85" fmla="*/ 236 h 467"/>
                <a:gd name="T86" fmla="*/ 1286 w 1843"/>
                <a:gd name="T87" fmla="*/ 236 h 467"/>
                <a:gd name="T88" fmla="*/ 1315 w 1843"/>
                <a:gd name="T89" fmla="*/ 236 h 467"/>
                <a:gd name="T90" fmla="*/ 1345 w 1843"/>
                <a:gd name="T91" fmla="*/ 236 h 467"/>
                <a:gd name="T92" fmla="*/ 1375 w 1843"/>
                <a:gd name="T93" fmla="*/ 236 h 467"/>
                <a:gd name="T94" fmla="*/ 1401 w 1843"/>
                <a:gd name="T95" fmla="*/ 280 h 467"/>
                <a:gd name="T96" fmla="*/ 1431 w 1843"/>
                <a:gd name="T97" fmla="*/ 280 h 467"/>
                <a:gd name="T98" fmla="*/ 1460 w 1843"/>
                <a:gd name="T99" fmla="*/ 280 h 467"/>
                <a:gd name="T100" fmla="*/ 1490 w 1843"/>
                <a:gd name="T101" fmla="*/ 280 h 467"/>
                <a:gd name="T102" fmla="*/ 1520 w 1843"/>
                <a:gd name="T103" fmla="*/ 295 h 467"/>
                <a:gd name="T104" fmla="*/ 1550 w 1843"/>
                <a:gd name="T105" fmla="*/ 295 h 467"/>
                <a:gd name="T106" fmla="*/ 1579 w 1843"/>
                <a:gd name="T107" fmla="*/ 295 h 467"/>
                <a:gd name="T108" fmla="*/ 1609 w 1843"/>
                <a:gd name="T109" fmla="*/ 295 h 467"/>
                <a:gd name="T110" fmla="*/ 1639 w 1843"/>
                <a:gd name="T111" fmla="*/ 295 h 467"/>
                <a:gd name="T112" fmla="*/ 1668 w 1843"/>
                <a:gd name="T113" fmla="*/ 251 h 467"/>
                <a:gd name="T114" fmla="*/ 1698 w 1843"/>
                <a:gd name="T115" fmla="*/ 251 h 467"/>
                <a:gd name="T116" fmla="*/ 1728 w 1843"/>
                <a:gd name="T117" fmla="*/ 251 h 467"/>
                <a:gd name="T118" fmla="*/ 1758 w 1843"/>
                <a:gd name="T119" fmla="*/ 251 h 467"/>
                <a:gd name="T120" fmla="*/ 1787 w 1843"/>
                <a:gd name="T121" fmla="*/ 251 h 467"/>
                <a:gd name="T122" fmla="*/ 1817 w 1843"/>
                <a:gd name="T123" fmla="*/ 284 h 46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3" h="467">
                  <a:moveTo>
                    <a:pt x="0" y="430"/>
                  </a:moveTo>
                  <a:lnTo>
                    <a:pt x="4" y="430"/>
                  </a:lnTo>
                  <a:lnTo>
                    <a:pt x="8" y="430"/>
                  </a:lnTo>
                  <a:lnTo>
                    <a:pt x="12" y="430"/>
                  </a:lnTo>
                  <a:lnTo>
                    <a:pt x="15" y="430"/>
                  </a:lnTo>
                  <a:lnTo>
                    <a:pt x="19" y="430"/>
                  </a:lnTo>
                  <a:lnTo>
                    <a:pt x="23" y="430"/>
                  </a:lnTo>
                  <a:lnTo>
                    <a:pt x="26" y="430"/>
                  </a:lnTo>
                  <a:lnTo>
                    <a:pt x="30" y="430"/>
                  </a:lnTo>
                  <a:lnTo>
                    <a:pt x="34" y="430"/>
                  </a:lnTo>
                  <a:lnTo>
                    <a:pt x="38" y="430"/>
                  </a:lnTo>
                  <a:lnTo>
                    <a:pt x="41" y="430"/>
                  </a:lnTo>
                  <a:lnTo>
                    <a:pt x="45" y="430"/>
                  </a:lnTo>
                  <a:lnTo>
                    <a:pt x="49" y="430"/>
                  </a:lnTo>
                  <a:lnTo>
                    <a:pt x="52" y="430"/>
                  </a:lnTo>
                  <a:lnTo>
                    <a:pt x="56" y="430"/>
                  </a:lnTo>
                  <a:lnTo>
                    <a:pt x="60" y="430"/>
                  </a:lnTo>
                  <a:lnTo>
                    <a:pt x="64" y="430"/>
                  </a:lnTo>
                  <a:lnTo>
                    <a:pt x="67" y="430"/>
                  </a:lnTo>
                  <a:lnTo>
                    <a:pt x="71" y="430"/>
                  </a:lnTo>
                  <a:lnTo>
                    <a:pt x="75" y="430"/>
                  </a:lnTo>
                  <a:lnTo>
                    <a:pt x="78" y="430"/>
                  </a:lnTo>
                  <a:lnTo>
                    <a:pt x="82" y="430"/>
                  </a:lnTo>
                  <a:lnTo>
                    <a:pt x="86" y="430"/>
                  </a:lnTo>
                  <a:lnTo>
                    <a:pt x="90" y="430"/>
                  </a:lnTo>
                  <a:lnTo>
                    <a:pt x="93" y="430"/>
                  </a:lnTo>
                  <a:lnTo>
                    <a:pt x="97" y="430"/>
                  </a:lnTo>
                  <a:lnTo>
                    <a:pt x="101" y="430"/>
                  </a:lnTo>
                  <a:lnTo>
                    <a:pt x="104" y="430"/>
                  </a:lnTo>
                  <a:lnTo>
                    <a:pt x="108" y="430"/>
                  </a:lnTo>
                  <a:lnTo>
                    <a:pt x="112" y="430"/>
                  </a:lnTo>
                  <a:lnTo>
                    <a:pt x="116" y="430"/>
                  </a:lnTo>
                  <a:lnTo>
                    <a:pt x="119" y="430"/>
                  </a:lnTo>
                  <a:lnTo>
                    <a:pt x="123" y="430"/>
                  </a:lnTo>
                  <a:lnTo>
                    <a:pt x="127" y="430"/>
                  </a:lnTo>
                  <a:lnTo>
                    <a:pt x="130" y="430"/>
                  </a:lnTo>
                  <a:lnTo>
                    <a:pt x="134" y="430"/>
                  </a:lnTo>
                  <a:lnTo>
                    <a:pt x="138" y="43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5" y="467"/>
                  </a:lnTo>
                  <a:lnTo>
                    <a:pt x="279" y="467"/>
                  </a:lnTo>
                  <a:lnTo>
                    <a:pt x="283" y="467"/>
                  </a:lnTo>
                  <a:lnTo>
                    <a:pt x="286" y="467"/>
                  </a:lnTo>
                  <a:lnTo>
                    <a:pt x="290" y="467"/>
                  </a:lnTo>
                  <a:lnTo>
                    <a:pt x="294" y="467"/>
                  </a:lnTo>
                  <a:lnTo>
                    <a:pt x="298" y="467"/>
                  </a:lnTo>
                  <a:lnTo>
                    <a:pt x="301" y="467"/>
                  </a:lnTo>
                  <a:lnTo>
                    <a:pt x="305" y="467"/>
                  </a:lnTo>
                  <a:lnTo>
                    <a:pt x="309" y="467"/>
                  </a:lnTo>
                  <a:lnTo>
                    <a:pt x="312" y="467"/>
                  </a:lnTo>
                  <a:lnTo>
                    <a:pt x="316" y="467"/>
                  </a:lnTo>
                  <a:lnTo>
                    <a:pt x="320" y="467"/>
                  </a:lnTo>
                  <a:lnTo>
                    <a:pt x="324" y="467"/>
                  </a:lnTo>
                  <a:lnTo>
                    <a:pt x="327" y="467"/>
                  </a:lnTo>
                  <a:lnTo>
                    <a:pt x="331" y="467"/>
                  </a:lnTo>
                  <a:lnTo>
                    <a:pt x="335" y="467"/>
                  </a:lnTo>
                  <a:lnTo>
                    <a:pt x="338" y="467"/>
                  </a:lnTo>
                  <a:lnTo>
                    <a:pt x="342" y="467"/>
                  </a:lnTo>
                  <a:lnTo>
                    <a:pt x="346" y="467"/>
                  </a:lnTo>
                  <a:lnTo>
                    <a:pt x="350" y="467"/>
                  </a:lnTo>
                  <a:lnTo>
                    <a:pt x="353" y="467"/>
                  </a:lnTo>
                  <a:lnTo>
                    <a:pt x="357" y="467"/>
                  </a:lnTo>
                  <a:lnTo>
                    <a:pt x="361" y="467"/>
                  </a:lnTo>
                  <a:lnTo>
                    <a:pt x="364" y="467"/>
                  </a:lnTo>
                  <a:lnTo>
                    <a:pt x="368" y="467"/>
                  </a:lnTo>
                  <a:lnTo>
                    <a:pt x="372" y="467"/>
                  </a:lnTo>
                  <a:lnTo>
                    <a:pt x="376" y="467"/>
                  </a:lnTo>
                  <a:lnTo>
                    <a:pt x="379" y="467"/>
                  </a:lnTo>
                  <a:lnTo>
                    <a:pt x="383" y="467"/>
                  </a:lnTo>
                  <a:lnTo>
                    <a:pt x="387" y="467"/>
                  </a:lnTo>
                  <a:lnTo>
                    <a:pt x="390" y="467"/>
                  </a:lnTo>
                  <a:lnTo>
                    <a:pt x="394" y="467"/>
                  </a:lnTo>
                  <a:lnTo>
                    <a:pt x="398" y="467"/>
                  </a:lnTo>
                  <a:lnTo>
                    <a:pt x="402" y="467"/>
                  </a:lnTo>
                  <a:lnTo>
                    <a:pt x="405" y="467"/>
                  </a:lnTo>
                  <a:lnTo>
                    <a:pt x="409" y="467"/>
                  </a:lnTo>
                  <a:lnTo>
                    <a:pt x="413" y="467"/>
                  </a:lnTo>
                  <a:lnTo>
                    <a:pt x="413" y="265"/>
                  </a:lnTo>
                  <a:lnTo>
                    <a:pt x="416" y="265"/>
                  </a:lnTo>
                  <a:lnTo>
                    <a:pt x="420" y="265"/>
                  </a:lnTo>
                  <a:lnTo>
                    <a:pt x="424" y="265"/>
                  </a:lnTo>
                  <a:lnTo>
                    <a:pt x="428" y="265"/>
                  </a:lnTo>
                  <a:lnTo>
                    <a:pt x="431" y="265"/>
                  </a:lnTo>
                  <a:lnTo>
                    <a:pt x="435" y="265"/>
                  </a:lnTo>
                  <a:lnTo>
                    <a:pt x="439" y="265"/>
                  </a:lnTo>
                  <a:lnTo>
                    <a:pt x="442" y="265"/>
                  </a:lnTo>
                  <a:lnTo>
                    <a:pt x="446" y="265"/>
                  </a:lnTo>
                  <a:lnTo>
                    <a:pt x="450" y="265"/>
                  </a:lnTo>
                  <a:lnTo>
                    <a:pt x="454" y="265"/>
                  </a:lnTo>
                  <a:lnTo>
                    <a:pt x="457" y="265"/>
                  </a:lnTo>
                  <a:lnTo>
                    <a:pt x="461" y="265"/>
                  </a:lnTo>
                  <a:lnTo>
                    <a:pt x="465" y="265"/>
                  </a:lnTo>
                  <a:lnTo>
                    <a:pt x="468" y="265"/>
                  </a:lnTo>
                  <a:lnTo>
                    <a:pt x="472" y="265"/>
                  </a:lnTo>
                  <a:lnTo>
                    <a:pt x="476" y="265"/>
                  </a:lnTo>
                  <a:lnTo>
                    <a:pt x="480" y="265"/>
                  </a:lnTo>
                  <a:lnTo>
                    <a:pt x="483" y="265"/>
                  </a:lnTo>
                  <a:lnTo>
                    <a:pt x="487" y="265"/>
                  </a:lnTo>
                  <a:lnTo>
                    <a:pt x="491" y="265"/>
                  </a:lnTo>
                  <a:lnTo>
                    <a:pt x="494" y="265"/>
                  </a:lnTo>
                  <a:lnTo>
                    <a:pt x="498" y="265"/>
                  </a:lnTo>
                  <a:lnTo>
                    <a:pt x="502" y="265"/>
                  </a:lnTo>
                  <a:lnTo>
                    <a:pt x="506" y="265"/>
                  </a:lnTo>
                  <a:lnTo>
                    <a:pt x="509" y="265"/>
                  </a:lnTo>
                  <a:lnTo>
                    <a:pt x="513" y="265"/>
                  </a:lnTo>
                  <a:lnTo>
                    <a:pt x="517" y="265"/>
                  </a:lnTo>
                  <a:lnTo>
                    <a:pt x="520" y="265"/>
                  </a:lnTo>
                  <a:lnTo>
                    <a:pt x="524" y="265"/>
                  </a:lnTo>
                  <a:lnTo>
                    <a:pt x="528" y="265"/>
                  </a:lnTo>
                  <a:lnTo>
                    <a:pt x="532" y="265"/>
                  </a:lnTo>
                  <a:lnTo>
                    <a:pt x="535" y="265"/>
                  </a:lnTo>
                  <a:lnTo>
                    <a:pt x="539" y="265"/>
                  </a:lnTo>
                  <a:lnTo>
                    <a:pt x="543" y="265"/>
                  </a:lnTo>
                  <a:lnTo>
                    <a:pt x="546" y="265"/>
                  </a:lnTo>
                  <a:lnTo>
                    <a:pt x="550" y="265"/>
                  </a:lnTo>
                  <a:lnTo>
                    <a:pt x="554" y="168"/>
                  </a:lnTo>
                  <a:lnTo>
                    <a:pt x="558" y="168"/>
                  </a:lnTo>
                  <a:lnTo>
                    <a:pt x="561" y="168"/>
                  </a:lnTo>
                  <a:lnTo>
                    <a:pt x="565" y="168"/>
                  </a:lnTo>
                  <a:lnTo>
                    <a:pt x="569" y="168"/>
                  </a:lnTo>
                  <a:lnTo>
                    <a:pt x="572" y="168"/>
                  </a:lnTo>
                  <a:lnTo>
                    <a:pt x="576" y="168"/>
                  </a:lnTo>
                  <a:lnTo>
                    <a:pt x="580" y="168"/>
                  </a:lnTo>
                  <a:lnTo>
                    <a:pt x="584" y="168"/>
                  </a:lnTo>
                  <a:lnTo>
                    <a:pt x="587" y="168"/>
                  </a:lnTo>
                  <a:lnTo>
                    <a:pt x="591" y="168"/>
                  </a:lnTo>
                  <a:lnTo>
                    <a:pt x="595" y="168"/>
                  </a:lnTo>
                  <a:lnTo>
                    <a:pt x="598" y="168"/>
                  </a:lnTo>
                  <a:lnTo>
                    <a:pt x="602" y="168"/>
                  </a:lnTo>
                  <a:lnTo>
                    <a:pt x="606" y="168"/>
                  </a:lnTo>
                  <a:lnTo>
                    <a:pt x="610" y="168"/>
                  </a:lnTo>
                  <a:lnTo>
                    <a:pt x="613" y="168"/>
                  </a:lnTo>
                  <a:lnTo>
                    <a:pt x="617" y="168"/>
                  </a:lnTo>
                  <a:lnTo>
                    <a:pt x="621" y="168"/>
                  </a:lnTo>
                  <a:lnTo>
                    <a:pt x="624" y="168"/>
                  </a:lnTo>
                  <a:lnTo>
                    <a:pt x="628" y="168"/>
                  </a:lnTo>
                  <a:lnTo>
                    <a:pt x="632" y="168"/>
                  </a:lnTo>
                  <a:lnTo>
                    <a:pt x="636" y="168"/>
                  </a:lnTo>
                  <a:lnTo>
                    <a:pt x="639" y="168"/>
                  </a:lnTo>
                  <a:lnTo>
                    <a:pt x="643" y="168"/>
                  </a:lnTo>
                  <a:lnTo>
                    <a:pt x="647" y="168"/>
                  </a:lnTo>
                  <a:lnTo>
                    <a:pt x="650" y="168"/>
                  </a:lnTo>
                  <a:lnTo>
                    <a:pt x="654" y="168"/>
                  </a:lnTo>
                  <a:lnTo>
                    <a:pt x="658" y="168"/>
                  </a:lnTo>
                  <a:lnTo>
                    <a:pt x="662" y="168"/>
                  </a:lnTo>
                  <a:lnTo>
                    <a:pt x="665" y="168"/>
                  </a:lnTo>
                  <a:lnTo>
                    <a:pt x="669" y="168"/>
                  </a:lnTo>
                  <a:lnTo>
                    <a:pt x="673" y="168"/>
                  </a:lnTo>
                  <a:lnTo>
                    <a:pt x="676" y="168"/>
                  </a:lnTo>
                  <a:lnTo>
                    <a:pt x="680" y="168"/>
                  </a:lnTo>
                  <a:lnTo>
                    <a:pt x="684" y="168"/>
                  </a:lnTo>
                  <a:lnTo>
                    <a:pt x="688" y="168"/>
                  </a:lnTo>
                  <a:lnTo>
                    <a:pt x="691" y="393"/>
                  </a:lnTo>
                  <a:lnTo>
                    <a:pt x="695" y="393"/>
                  </a:lnTo>
                  <a:lnTo>
                    <a:pt x="699" y="393"/>
                  </a:lnTo>
                  <a:lnTo>
                    <a:pt x="702" y="393"/>
                  </a:lnTo>
                  <a:lnTo>
                    <a:pt x="706" y="393"/>
                  </a:lnTo>
                  <a:lnTo>
                    <a:pt x="710" y="393"/>
                  </a:lnTo>
                  <a:lnTo>
                    <a:pt x="714" y="393"/>
                  </a:lnTo>
                  <a:lnTo>
                    <a:pt x="717" y="393"/>
                  </a:lnTo>
                  <a:lnTo>
                    <a:pt x="721" y="393"/>
                  </a:lnTo>
                  <a:lnTo>
                    <a:pt x="725" y="393"/>
                  </a:lnTo>
                  <a:lnTo>
                    <a:pt x="729" y="393"/>
                  </a:lnTo>
                  <a:lnTo>
                    <a:pt x="732" y="393"/>
                  </a:lnTo>
                  <a:lnTo>
                    <a:pt x="736" y="393"/>
                  </a:lnTo>
                  <a:lnTo>
                    <a:pt x="740" y="393"/>
                  </a:lnTo>
                  <a:lnTo>
                    <a:pt x="743" y="393"/>
                  </a:lnTo>
                  <a:lnTo>
                    <a:pt x="747" y="393"/>
                  </a:lnTo>
                  <a:lnTo>
                    <a:pt x="751" y="393"/>
                  </a:lnTo>
                  <a:lnTo>
                    <a:pt x="755" y="393"/>
                  </a:lnTo>
                  <a:lnTo>
                    <a:pt x="758" y="393"/>
                  </a:lnTo>
                  <a:lnTo>
                    <a:pt x="762" y="393"/>
                  </a:lnTo>
                  <a:lnTo>
                    <a:pt x="766" y="393"/>
                  </a:lnTo>
                  <a:lnTo>
                    <a:pt x="769" y="393"/>
                  </a:lnTo>
                  <a:lnTo>
                    <a:pt x="773" y="393"/>
                  </a:lnTo>
                  <a:lnTo>
                    <a:pt x="777" y="393"/>
                  </a:lnTo>
                  <a:lnTo>
                    <a:pt x="781" y="393"/>
                  </a:lnTo>
                  <a:lnTo>
                    <a:pt x="784" y="393"/>
                  </a:lnTo>
                  <a:lnTo>
                    <a:pt x="788" y="393"/>
                  </a:lnTo>
                  <a:lnTo>
                    <a:pt x="792" y="393"/>
                  </a:lnTo>
                  <a:lnTo>
                    <a:pt x="795" y="393"/>
                  </a:lnTo>
                  <a:lnTo>
                    <a:pt x="799" y="393"/>
                  </a:lnTo>
                  <a:lnTo>
                    <a:pt x="803" y="393"/>
                  </a:lnTo>
                  <a:lnTo>
                    <a:pt x="807" y="393"/>
                  </a:lnTo>
                  <a:lnTo>
                    <a:pt x="810" y="393"/>
                  </a:lnTo>
                  <a:lnTo>
                    <a:pt x="814" y="393"/>
                  </a:lnTo>
                  <a:lnTo>
                    <a:pt x="818" y="393"/>
                  </a:lnTo>
                  <a:lnTo>
                    <a:pt x="821" y="393"/>
                  </a:lnTo>
                  <a:lnTo>
                    <a:pt x="825" y="393"/>
                  </a:lnTo>
                  <a:lnTo>
                    <a:pt x="829" y="228"/>
                  </a:lnTo>
                  <a:lnTo>
                    <a:pt x="833" y="228"/>
                  </a:lnTo>
                  <a:lnTo>
                    <a:pt x="836" y="228"/>
                  </a:lnTo>
                  <a:lnTo>
                    <a:pt x="840" y="228"/>
                  </a:lnTo>
                  <a:lnTo>
                    <a:pt x="844" y="228"/>
                  </a:lnTo>
                  <a:lnTo>
                    <a:pt x="847" y="228"/>
                  </a:lnTo>
                  <a:lnTo>
                    <a:pt x="851" y="228"/>
                  </a:lnTo>
                  <a:lnTo>
                    <a:pt x="855" y="228"/>
                  </a:lnTo>
                  <a:lnTo>
                    <a:pt x="859" y="228"/>
                  </a:lnTo>
                  <a:lnTo>
                    <a:pt x="862" y="228"/>
                  </a:lnTo>
                  <a:lnTo>
                    <a:pt x="866" y="228"/>
                  </a:lnTo>
                  <a:lnTo>
                    <a:pt x="870" y="228"/>
                  </a:lnTo>
                  <a:lnTo>
                    <a:pt x="873" y="228"/>
                  </a:lnTo>
                  <a:lnTo>
                    <a:pt x="877" y="228"/>
                  </a:lnTo>
                  <a:lnTo>
                    <a:pt x="881" y="228"/>
                  </a:lnTo>
                  <a:lnTo>
                    <a:pt x="885" y="228"/>
                  </a:lnTo>
                  <a:lnTo>
                    <a:pt x="888" y="228"/>
                  </a:lnTo>
                  <a:lnTo>
                    <a:pt x="892" y="228"/>
                  </a:lnTo>
                  <a:lnTo>
                    <a:pt x="896" y="228"/>
                  </a:lnTo>
                  <a:lnTo>
                    <a:pt x="899" y="228"/>
                  </a:lnTo>
                  <a:lnTo>
                    <a:pt x="903" y="228"/>
                  </a:lnTo>
                  <a:lnTo>
                    <a:pt x="907" y="228"/>
                  </a:lnTo>
                  <a:lnTo>
                    <a:pt x="911" y="228"/>
                  </a:lnTo>
                  <a:lnTo>
                    <a:pt x="914" y="228"/>
                  </a:lnTo>
                  <a:lnTo>
                    <a:pt x="918" y="228"/>
                  </a:lnTo>
                  <a:lnTo>
                    <a:pt x="922" y="228"/>
                  </a:lnTo>
                  <a:lnTo>
                    <a:pt x="925" y="228"/>
                  </a:lnTo>
                  <a:lnTo>
                    <a:pt x="929" y="228"/>
                  </a:lnTo>
                  <a:lnTo>
                    <a:pt x="933" y="228"/>
                  </a:lnTo>
                  <a:lnTo>
                    <a:pt x="937" y="228"/>
                  </a:lnTo>
                  <a:lnTo>
                    <a:pt x="940" y="228"/>
                  </a:lnTo>
                  <a:lnTo>
                    <a:pt x="944" y="228"/>
                  </a:lnTo>
                  <a:lnTo>
                    <a:pt x="948" y="228"/>
                  </a:lnTo>
                  <a:lnTo>
                    <a:pt x="951" y="228"/>
                  </a:lnTo>
                  <a:lnTo>
                    <a:pt x="955" y="228"/>
                  </a:lnTo>
                  <a:lnTo>
                    <a:pt x="959" y="228"/>
                  </a:lnTo>
                  <a:lnTo>
                    <a:pt x="963" y="228"/>
                  </a:lnTo>
                  <a:lnTo>
                    <a:pt x="966" y="251"/>
                  </a:lnTo>
                  <a:lnTo>
                    <a:pt x="970" y="251"/>
                  </a:lnTo>
                  <a:lnTo>
                    <a:pt x="974" y="251"/>
                  </a:lnTo>
                  <a:lnTo>
                    <a:pt x="977" y="251"/>
                  </a:lnTo>
                  <a:lnTo>
                    <a:pt x="981" y="251"/>
                  </a:lnTo>
                  <a:lnTo>
                    <a:pt x="985" y="251"/>
                  </a:lnTo>
                  <a:lnTo>
                    <a:pt x="989" y="251"/>
                  </a:lnTo>
                  <a:lnTo>
                    <a:pt x="992" y="251"/>
                  </a:lnTo>
                  <a:lnTo>
                    <a:pt x="996" y="251"/>
                  </a:lnTo>
                  <a:lnTo>
                    <a:pt x="1000" y="251"/>
                  </a:lnTo>
                  <a:lnTo>
                    <a:pt x="1003" y="251"/>
                  </a:lnTo>
                  <a:lnTo>
                    <a:pt x="1007" y="251"/>
                  </a:lnTo>
                  <a:lnTo>
                    <a:pt x="1011" y="251"/>
                  </a:lnTo>
                  <a:lnTo>
                    <a:pt x="1015" y="251"/>
                  </a:lnTo>
                  <a:lnTo>
                    <a:pt x="1018" y="251"/>
                  </a:lnTo>
                  <a:lnTo>
                    <a:pt x="1022" y="251"/>
                  </a:lnTo>
                  <a:lnTo>
                    <a:pt x="1026" y="251"/>
                  </a:lnTo>
                  <a:lnTo>
                    <a:pt x="1029" y="251"/>
                  </a:lnTo>
                  <a:lnTo>
                    <a:pt x="1033" y="251"/>
                  </a:lnTo>
                  <a:lnTo>
                    <a:pt x="1037" y="251"/>
                  </a:lnTo>
                  <a:lnTo>
                    <a:pt x="1041" y="251"/>
                  </a:lnTo>
                  <a:lnTo>
                    <a:pt x="1044" y="251"/>
                  </a:lnTo>
                  <a:lnTo>
                    <a:pt x="1048" y="251"/>
                  </a:lnTo>
                  <a:lnTo>
                    <a:pt x="1052" y="251"/>
                  </a:lnTo>
                  <a:lnTo>
                    <a:pt x="1055" y="251"/>
                  </a:lnTo>
                  <a:lnTo>
                    <a:pt x="1059" y="251"/>
                  </a:lnTo>
                  <a:lnTo>
                    <a:pt x="1063" y="251"/>
                  </a:lnTo>
                  <a:lnTo>
                    <a:pt x="1067" y="251"/>
                  </a:lnTo>
                  <a:lnTo>
                    <a:pt x="1070" y="251"/>
                  </a:lnTo>
                  <a:lnTo>
                    <a:pt x="1074" y="251"/>
                  </a:lnTo>
                  <a:lnTo>
                    <a:pt x="1078" y="251"/>
                  </a:lnTo>
                  <a:lnTo>
                    <a:pt x="1081" y="251"/>
                  </a:lnTo>
                  <a:lnTo>
                    <a:pt x="1085" y="251"/>
                  </a:lnTo>
                  <a:lnTo>
                    <a:pt x="1089" y="251"/>
                  </a:lnTo>
                  <a:lnTo>
                    <a:pt x="1093" y="251"/>
                  </a:lnTo>
                  <a:lnTo>
                    <a:pt x="1096" y="251"/>
                  </a:lnTo>
                  <a:lnTo>
                    <a:pt x="1100" y="251"/>
                  </a:lnTo>
                  <a:lnTo>
                    <a:pt x="1104" y="251"/>
                  </a:lnTo>
                  <a:lnTo>
                    <a:pt x="1104" y="333"/>
                  </a:lnTo>
                  <a:lnTo>
                    <a:pt x="1107" y="333"/>
                  </a:lnTo>
                  <a:lnTo>
                    <a:pt x="1111" y="333"/>
                  </a:lnTo>
                  <a:lnTo>
                    <a:pt x="1115" y="333"/>
                  </a:lnTo>
                  <a:lnTo>
                    <a:pt x="1119" y="333"/>
                  </a:lnTo>
                  <a:lnTo>
                    <a:pt x="1122" y="333"/>
                  </a:lnTo>
                  <a:lnTo>
                    <a:pt x="1126" y="333"/>
                  </a:lnTo>
                  <a:lnTo>
                    <a:pt x="1130" y="333"/>
                  </a:lnTo>
                  <a:lnTo>
                    <a:pt x="1133" y="333"/>
                  </a:lnTo>
                  <a:lnTo>
                    <a:pt x="1137" y="333"/>
                  </a:lnTo>
                  <a:lnTo>
                    <a:pt x="1141" y="333"/>
                  </a:lnTo>
                  <a:lnTo>
                    <a:pt x="1145" y="333"/>
                  </a:lnTo>
                  <a:lnTo>
                    <a:pt x="1148" y="333"/>
                  </a:lnTo>
                  <a:lnTo>
                    <a:pt x="1152" y="333"/>
                  </a:lnTo>
                  <a:lnTo>
                    <a:pt x="1156" y="333"/>
                  </a:lnTo>
                  <a:lnTo>
                    <a:pt x="1159" y="333"/>
                  </a:lnTo>
                  <a:lnTo>
                    <a:pt x="1163" y="333"/>
                  </a:lnTo>
                  <a:lnTo>
                    <a:pt x="1167" y="333"/>
                  </a:lnTo>
                  <a:lnTo>
                    <a:pt x="1171" y="333"/>
                  </a:lnTo>
                  <a:lnTo>
                    <a:pt x="1174" y="333"/>
                  </a:lnTo>
                  <a:lnTo>
                    <a:pt x="1178" y="333"/>
                  </a:lnTo>
                  <a:lnTo>
                    <a:pt x="1182" y="333"/>
                  </a:lnTo>
                  <a:lnTo>
                    <a:pt x="1185" y="333"/>
                  </a:lnTo>
                  <a:lnTo>
                    <a:pt x="1189" y="333"/>
                  </a:lnTo>
                  <a:lnTo>
                    <a:pt x="1193" y="333"/>
                  </a:lnTo>
                  <a:lnTo>
                    <a:pt x="1197" y="333"/>
                  </a:lnTo>
                  <a:lnTo>
                    <a:pt x="1200" y="333"/>
                  </a:lnTo>
                  <a:lnTo>
                    <a:pt x="1204" y="333"/>
                  </a:lnTo>
                  <a:lnTo>
                    <a:pt x="1208" y="333"/>
                  </a:lnTo>
                  <a:lnTo>
                    <a:pt x="1211" y="333"/>
                  </a:lnTo>
                  <a:lnTo>
                    <a:pt x="1215" y="333"/>
                  </a:lnTo>
                  <a:lnTo>
                    <a:pt x="1219" y="333"/>
                  </a:lnTo>
                  <a:lnTo>
                    <a:pt x="1223" y="333"/>
                  </a:lnTo>
                  <a:lnTo>
                    <a:pt x="1226" y="333"/>
                  </a:lnTo>
                  <a:lnTo>
                    <a:pt x="1230" y="333"/>
                  </a:lnTo>
                  <a:lnTo>
                    <a:pt x="1234" y="333"/>
                  </a:lnTo>
                  <a:lnTo>
                    <a:pt x="1237" y="333"/>
                  </a:lnTo>
                  <a:lnTo>
                    <a:pt x="1241" y="333"/>
                  </a:lnTo>
                  <a:lnTo>
                    <a:pt x="1241" y="236"/>
                  </a:lnTo>
                  <a:lnTo>
                    <a:pt x="1245" y="236"/>
                  </a:lnTo>
                  <a:lnTo>
                    <a:pt x="1249" y="236"/>
                  </a:lnTo>
                  <a:lnTo>
                    <a:pt x="1252" y="236"/>
                  </a:lnTo>
                  <a:lnTo>
                    <a:pt x="1256" y="236"/>
                  </a:lnTo>
                  <a:lnTo>
                    <a:pt x="1260" y="236"/>
                  </a:lnTo>
                  <a:lnTo>
                    <a:pt x="1263" y="236"/>
                  </a:lnTo>
                  <a:lnTo>
                    <a:pt x="1267" y="236"/>
                  </a:lnTo>
                  <a:lnTo>
                    <a:pt x="1271" y="236"/>
                  </a:lnTo>
                  <a:lnTo>
                    <a:pt x="1275" y="236"/>
                  </a:lnTo>
                  <a:lnTo>
                    <a:pt x="1278" y="236"/>
                  </a:lnTo>
                  <a:lnTo>
                    <a:pt x="1282" y="236"/>
                  </a:lnTo>
                  <a:lnTo>
                    <a:pt x="1286" y="236"/>
                  </a:lnTo>
                  <a:lnTo>
                    <a:pt x="1289" y="236"/>
                  </a:lnTo>
                  <a:lnTo>
                    <a:pt x="1293" y="236"/>
                  </a:lnTo>
                  <a:lnTo>
                    <a:pt x="1297" y="236"/>
                  </a:lnTo>
                  <a:lnTo>
                    <a:pt x="1301" y="236"/>
                  </a:lnTo>
                  <a:lnTo>
                    <a:pt x="1304" y="236"/>
                  </a:lnTo>
                  <a:lnTo>
                    <a:pt x="1308" y="236"/>
                  </a:lnTo>
                  <a:lnTo>
                    <a:pt x="1312" y="236"/>
                  </a:lnTo>
                  <a:lnTo>
                    <a:pt x="1315" y="236"/>
                  </a:lnTo>
                  <a:lnTo>
                    <a:pt x="1319" y="236"/>
                  </a:lnTo>
                  <a:lnTo>
                    <a:pt x="1323" y="236"/>
                  </a:lnTo>
                  <a:lnTo>
                    <a:pt x="1327" y="236"/>
                  </a:lnTo>
                  <a:lnTo>
                    <a:pt x="1330" y="236"/>
                  </a:lnTo>
                  <a:lnTo>
                    <a:pt x="1334" y="236"/>
                  </a:lnTo>
                  <a:lnTo>
                    <a:pt x="1338" y="236"/>
                  </a:lnTo>
                  <a:lnTo>
                    <a:pt x="1341" y="236"/>
                  </a:lnTo>
                  <a:lnTo>
                    <a:pt x="1345" y="236"/>
                  </a:lnTo>
                  <a:lnTo>
                    <a:pt x="1349" y="236"/>
                  </a:lnTo>
                  <a:lnTo>
                    <a:pt x="1353" y="236"/>
                  </a:lnTo>
                  <a:lnTo>
                    <a:pt x="1356" y="236"/>
                  </a:lnTo>
                  <a:lnTo>
                    <a:pt x="1360" y="236"/>
                  </a:lnTo>
                  <a:lnTo>
                    <a:pt x="1364" y="236"/>
                  </a:lnTo>
                  <a:lnTo>
                    <a:pt x="1367" y="236"/>
                  </a:lnTo>
                  <a:lnTo>
                    <a:pt x="1371" y="236"/>
                  </a:lnTo>
                  <a:lnTo>
                    <a:pt x="1375" y="236"/>
                  </a:lnTo>
                  <a:lnTo>
                    <a:pt x="1379" y="236"/>
                  </a:lnTo>
                  <a:lnTo>
                    <a:pt x="1379" y="280"/>
                  </a:lnTo>
                  <a:lnTo>
                    <a:pt x="1382" y="280"/>
                  </a:lnTo>
                  <a:lnTo>
                    <a:pt x="1386" y="280"/>
                  </a:lnTo>
                  <a:lnTo>
                    <a:pt x="1390" y="280"/>
                  </a:lnTo>
                  <a:lnTo>
                    <a:pt x="1393" y="280"/>
                  </a:lnTo>
                  <a:lnTo>
                    <a:pt x="1397" y="280"/>
                  </a:lnTo>
                  <a:lnTo>
                    <a:pt x="1401" y="280"/>
                  </a:lnTo>
                  <a:lnTo>
                    <a:pt x="1405" y="280"/>
                  </a:lnTo>
                  <a:lnTo>
                    <a:pt x="1408" y="280"/>
                  </a:lnTo>
                  <a:lnTo>
                    <a:pt x="1412" y="280"/>
                  </a:lnTo>
                  <a:lnTo>
                    <a:pt x="1416" y="280"/>
                  </a:lnTo>
                  <a:lnTo>
                    <a:pt x="1419" y="280"/>
                  </a:lnTo>
                  <a:lnTo>
                    <a:pt x="1423" y="280"/>
                  </a:lnTo>
                  <a:lnTo>
                    <a:pt x="1427" y="280"/>
                  </a:lnTo>
                  <a:lnTo>
                    <a:pt x="1431" y="280"/>
                  </a:lnTo>
                  <a:lnTo>
                    <a:pt x="1434" y="280"/>
                  </a:lnTo>
                  <a:lnTo>
                    <a:pt x="1438" y="280"/>
                  </a:lnTo>
                  <a:lnTo>
                    <a:pt x="1442" y="280"/>
                  </a:lnTo>
                  <a:lnTo>
                    <a:pt x="1445" y="280"/>
                  </a:lnTo>
                  <a:lnTo>
                    <a:pt x="1449" y="280"/>
                  </a:lnTo>
                  <a:lnTo>
                    <a:pt x="1453" y="280"/>
                  </a:lnTo>
                  <a:lnTo>
                    <a:pt x="1457" y="280"/>
                  </a:lnTo>
                  <a:lnTo>
                    <a:pt x="1460" y="280"/>
                  </a:lnTo>
                  <a:lnTo>
                    <a:pt x="1464" y="280"/>
                  </a:lnTo>
                  <a:lnTo>
                    <a:pt x="1468" y="280"/>
                  </a:lnTo>
                  <a:lnTo>
                    <a:pt x="1472" y="280"/>
                  </a:lnTo>
                  <a:lnTo>
                    <a:pt x="1475" y="280"/>
                  </a:lnTo>
                  <a:lnTo>
                    <a:pt x="1479" y="280"/>
                  </a:lnTo>
                  <a:lnTo>
                    <a:pt x="1483" y="280"/>
                  </a:lnTo>
                  <a:lnTo>
                    <a:pt x="1486" y="280"/>
                  </a:lnTo>
                  <a:lnTo>
                    <a:pt x="1490" y="280"/>
                  </a:lnTo>
                  <a:lnTo>
                    <a:pt x="1494" y="280"/>
                  </a:lnTo>
                  <a:lnTo>
                    <a:pt x="1498" y="280"/>
                  </a:lnTo>
                  <a:lnTo>
                    <a:pt x="1501" y="280"/>
                  </a:lnTo>
                  <a:lnTo>
                    <a:pt x="1505" y="280"/>
                  </a:lnTo>
                  <a:lnTo>
                    <a:pt x="1509" y="280"/>
                  </a:lnTo>
                  <a:lnTo>
                    <a:pt x="1512" y="280"/>
                  </a:lnTo>
                  <a:lnTo>
                    <a:pt x="1516" y="280"/>
                  </a:lnTo>
                  <a:lnTo>
                    <a:pt x="1520" y="295"/>
                  </a:lnTo>
                  <a:lnTo>
                    <a:pt x="1524" y="295"/>
                  </a:lnTo>
                  <a:lnTo>
                    <a:pt x="1527" y="295"/>
                  </a:lnTo>
                  <a:lnTo>
                    <a:pt x="1531" y="295"/>
                  </a:lnTo>
                  <a:lnTo>
                    <a:pt x="1535" y="295"/>
                  </a:lnTo>
                  <a:lnTo>
                    <a:pt x="1538" y="295"/>
                  </a:lnTo>
                  <a:lnTo>
                    <a:pt x="1542" y="295"/>
                  </a:lnTo>
                  <a:lnTo>
                    <a:pt x="1546" y="295"/>
                  </a:lnTo>
                  <a:lnTo>
                    <a:pt x="1550" y="295"/>
                  </a:lnTo>
                  <a:lnTo>
                    <a:pt x="1553" y="295"/>
                  </a:lnTo>
                  <a:lnTo>
                    <a:pt x="1557" y="295"/>
                  </a:lnTo>
                  <a:lnTo>
                    <a:pt x="1561" y="295"/>
                  </a:lnTo>
                  <a:lnTo>
                    <a:pt x="1564" y="295"/>
                  </a:lnTo>
                  <a:lnTo>
                    <a:pt x="1568" y="295"/>
                  </a:lnTo>
                  <a:lnTo>
                    <a:pt x="1572" y="295"/>
                  </a:lnTo>
                  <a:lnTo>
                    <a:pt x="1576" y="295"/>
                  </a:lnTo>
                  <a:lnTo>
                    <a:pt x="1579" y="295"/>
                  </a:lnTo>
                  <a:lnTo>
                    <a:pt x="1583" y="295"/>
                  </a:lnTo>
                  <a:lnTo>
                    <a:pt x="1587" y="295"/>
                  </a:lnTo>
                  <a:lnTo>
                    <a:pt x="1590" y="295"/>
                  </a:lnTo>
                  <a:lnTo>
                    <a:pt x="1594" y="295"/>
                  </a:lnTo>
                  <a:lnTo>
                    <a:pt x="1598" y="295"/>
                  </a:lnTo>
                  <a:lnTo>
                    <a:pt x="1602" y="295"/>
                  </a:lnTo>
                  <a:lnTo>
                    <a:pt x="1605" y="295"/>
                  </a:lnTo>
                  <a:lnTo>
                    <a:pt x="1609" y="295"/>
                  </a:lnTo>
                  <a:lnTo>
                    <a:pt x="1613" y="295"/>
                  </a:lnTo>
                  <a:lnTo>
                    <a:pt x="1616" y="295"/>
                  </a:lnTo>
                  <a:lnTo>
                    <a:pt x="1620" y="295"/>
                  </a:lnTo>
                  <a:lnTo>
                    <a:pt x="1624" y="295"/>
                  </a:lnTo>
                  <a:lnTo>
                    <a:pt x="1628" y="295"/>
                  </a:lnTo>
                  <a:lnTo>
                    <a:pt x="1631" y="295"/>
                  </a:lnTo>
                  <a:lnTo>
                    <a:pt x="1635" y="295"/>
                  </a:lnTo>
                  <a:lnTo>
                    <a:pt x="1639" y="295"/>
                  </a:lnTo>
                  <a:lnTo>
                    <a:pt x="1642" y="295"/>
                  </a:lnTo>
                  <a:lnTo>
                    <a:pt x="1646" y="295"/>
                  </a:lnTo>
                  <a:lnTo>
                    <a:pt x="1650" y="295"/>
                  </a:lnTo>
                  <a:lnTo>
                    <a:pt x="1654" y="295"/>
                  </a:lnTo>
                  <a:lnTo>
                    <a:pt x="1657" y="251"/>
                  </a:lnTo>
                  <a:lnTo>
                    <a:pt x="1661" y="251"/>
                  </a:lnTo>
                  <a:lnTo>
                    <a:pt x="1665" y="251"/>
                  </a:lnTo>
                  <a:lnTo>
                    <a:pt x="1668" y="251"/>
                  </a:lnTo>
                  <a:lnTo>
                    <a:pt x="1672" y="251"/>
                  </a:lnTo>
                  <a:lnTo>
                    <a:pt x="1676" y="251"/>
                  </a:lnTo>
                  <a:lnTo>
                    <a:pt x="1680" y="251"/>
                  </a:lnTo>
                  <a:lnTo>
                    <a:pt x="1683" y="251"/>
                  </a:lnTo>
                  <a:lnTo>
                    <a:pt x="1687" y="251"/>
                  </a:lnTo>
                  <a:lnTo>
                    <a:pt x="1691" y="251"/>
                  </a:lnTo>
                  <a:lnTo>
                    <a:pt x="1694" y="251"/>
                  </a:lnTo>
                  <a:lnTo>
                    <a:pt x="1698" y="251"/>
                  </a:lnTo>
                  <a:lnTo>
                    <a:pt x="1702" y="251"/>
                  </a:lnTo>
                  <a:lnTo>
                    <a:pt x="1706" y="251"/>
                  </a:lnTo>
                  <a:lnTo>
                    <a:pt x="1709" y="251"/>
                  </a:lnTo>
                  <a:lnTo>
                    <a:pt x="1713" y="251"/>
                  </a:lnTo>
                  <a:lnTo>
                    <a:pt x="1717" y="251"/>
                  </a:lnTo>
                  <a:lnTo>
                    <a:pt x="1720" y="251"/>
                  </a:lnTo>
                  <a:lnTo>
                    <a:pt x="1724" y="251"/>
                  </a:lnTo>
                  <a:lnTo>
                    <a:pt x="1728" y="251"/>
                  </a:lnTo>
                  <a:lnTo>
                    <a:pt x="1732" y="251"/>
                  </a:lnTo>
                  <a:lnTo>
                    <a:pt x="1735" y="251"/>
                  </a:lnTo>
                  <a:lnTo>
                    <a:pt x="1739" y="251"/>
                  </a:lnTo>
                  <a:lnTo>
                    <a:pt x="1743" y="251"/>
                  </a:lnTo>
                  <a:lnTo>
                    <a:pt x="1746" y="251"/>
                  </a:lnTo>
                  <a:lnTo>
                    <a:pt x="1750" y="251"/>
                  </a:lnTo>
                  <a:lnTo>
                    <a:pt x="1754" y="251"/>
                  </a:lnTo>
                  <a:lnTo>
                    <a:pt x="1758" y="251"/>
                  </a:lnTo>
                  <a:lnTo>
                    <a:pt x="1761" y="251"/>
                  </a:lnTo>
                  <a:lnTo>
                    <a:pt x="1765" y="251"/>
                  </a:lnTo>
                  <a:lnTo>
                    <a:pt x="1769" y="251"/>
                  </a:lnTo>
                  <a:lnTo>
                    <a:pt x="1772" y="251"/>
                  </a:lnTo>
                  <a:lnTo>
                    <a:pt x="1776" y="251"/>
                  </a:lnTo>
                  <a:lnTo>
                    <a:pt x="1780" y="251"/>
                  </a:lnTo>
                  <a:lnTo>
                    <a:pt x="1784" y="251"/>
                  </a:lnTo>
                  <a:lnTo>
                    <a:pt x="1787" y="251"/>
                  </a:lnTo>
                  <a:lnTo>
                    <a:pt x="1791" y="251"/>
                  </a:lnTo>
                  <a:lnTo>
                    <a:pt x="1795" y="284"/>
                  </a:lnTo>
                  <a:lnTo>
                    <a:pt x="1798" y="284"/>
                  </a:lnTo>
                  <a:lnTo>
                    <a:pt x="1802" y="284"/>
                  </a:lnTo>
                  <a:lnTo>
                    <a:pt x="1806" y="284"/>
                  </a:lnTo>
                  <a:lnTo>
                    <a:pt x="1810" y="284"/>
                  </a:lnTo>
                  <a:lnTo>
                    <a:pt x="1813" y="284"/>
                  </a:lnTo>
                  <a:lnTo>
                    <a:pt x="1817" y="284"/>
                  </a:lnTo>
                  <a:lnTo>
                    <a:pt x="1821" y="284"/>
                  </a:lnTo>
                  <a:lnTo>
                    <a:pt x="1824" y="284"/>
                  </a:lnTo>
                  <a:lnTo>
                    <a:pt x="1828" y="284"/>
                  </a:lnTo>
                  <a:lnTo>
                    <a:pt x="1832" y="284"/>
                  </a:lnTo>
                  <a:lnTo>
                    <a:pt x="1836" y="284"/>
                  </a:lnTo>
                  <a:lnTo>
                    <a:pt x="1839" y="284"/>
                  </a:lnTo>
                  <a:lnTo>
                    <a:pt x="1843" y="284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3388" name="Rectangle 380"/>
            <p:cNvSpPr>
              <a:spLocks noChangeArrowheads="1"/>
            </p:cNvSpPr>
            <p:nvPr/>
          </p:nvSpPr>
          <p:spPr bwMode="auto">
            <a:xfrm>
              <a:off x="4270" y="4197"/>
              <a:ext cx="11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3389" name="Rectangle 381"/>
            <p:cNvSpPr>
              <a:spLocks noChangeArrowheads="1"/>
            </p:cNvSpPr>
            <p:nvPr/>
          </p:nvSpPr>
          <p:spPr bwMode="auto">
            <a:xfrm rot="16200000">
              <a:off x="2815" y="3779"/>
              <a:ext cx="46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43391" name="Text Box 383"/>
          <p:cNvSpPr txBox="1">
            <a:spLocks noChangeArrowheads="1"/>
          </p:cNvSpPr>
          <p:nvPr/>
        </p:nvSpPr>
        <p:spPr bwMode="auto">
          <a:xfrm>
            <a:off x="1979613" y="1905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Continuous PID</a:t>
            </a:r>
          </a:p>
        </p:txBody>
      </p:sp>
      <p:sp>
        <p:nvSpPr>
          <p:cNvPr id="43392" name="Text Box 384"/>
          <p:cNvSpPr txBox="1">
            <a:spLocks noChangeArrowheads="1"/>
          </p:cNvSpPr>
          <p:nvPr/>
        </p:nvSpPr>
        <p:spPr bwMode="auto">
          <a:xfrm>
            <a:off x="6323013" y="19050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Digital PID,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t=5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43393" name="Text Box 385"/>
          <p:cNvSpPr txBox="1">
            <a:spLocks noChangeArrowheads="1"/>
          </p:cNvSpPr>
          <p:nvPr/>
        </p:nvSpPr>
        <p:spPr bwMode="auto">
          <a:xfrm>
            <a:off x="2132013" y="4648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Digital PID,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t=10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43394" name="Text Box 386"/>
          <p:cNvSpPr txBox="1">
            <a:spLocks noChangeArrowheads="1"/>
          </p:cNvSpPr>
          <p:nvPr/>
        </p:nvSpPr>
        <p:spPr bwMode="auto">
          <a:xfrm>
            <a:off x="6399213" y="4648200"/>
            <a:ext cx="21336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Digital PID,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t=15</a:t>
            </a:r>
            <a:endParaRPr lang="en-US" sz="1800" b="1">
              <a:solidFill>
                <a:schemeClr val="accent2"/>
              </a:solidFill>
            </a:endParaRPr>
          </a:p>
        </p:txBody>
      </p:sp>
      <p:sp>
        <p:nvSpPr>
          <p:cNvPr id="43399" name="Text Box 391"/>
          <p:cNvSpPr txBox="1">
            <a:spLocks noChangeArrowheads="1"/>
          </p:cNvSpPr>
          <p:nvPr/>
        </p:nvSpPr>
        <p:spPr bwMode="auto">
          <a:xfrm>
            <a:off x="1779588" y="5057775"/>
            <a:ext cx="5334000" cy="1581150"/>
          </a:xfrm>
          <a:prstGeom prst="rect">
            <a:avLst/>
          </a:prstGeom>
          <a:solidFill>
            <a:srgbClr val="CCFFFF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  <a:latin typeface="Arial" charset="0"/>
              </a:rPr>
              <a:t>CONCLUSION</a:t>
            </a:r>
            <a:r>
              <a:rPr lang="en-US" b="1">
                <a:latin typeface="Arial" charset="0"/>
              </a:rPr>
              <a:t>: </a:t>
            </a:r>
            <a:r>
              <a:rPr lang="en-US" b="1">
                <a:solidFill>
                  <a:srgbClr val="FF0000"/>
                </a:solidFill>
                <a:latin typeface="Arial" charset="0"/>
              </a:rPr>
              <a:t>We should retune the controller when the execution is slow compared with the feedback dynamics!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3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4339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3399" grpId="0" animBg="1" autoUpdateAnimBg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440" name="Rectangle 1408"/>
          <p:cNvSpPr>
            <a:spLocks noChangeArrowheads="1"/>
          </p:cNvSpPr>
          <p:nvPr/>
        </p:nvSpPr>
        <p:spPr bwMode="auto">
          <a:xfrm>
            <a:off x="4495800" y="5257800"/>
            <a:ext cx="1974850" cy="461963"/>
          </a:xfrm>
          <a:prstGeom prst="rect">
            <a:avLst/>
          </a:prstGeom>
          <a:solidFill>
            <a:srgbClr val="FFE1E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0" name="Rectangle 1028"/>
          <p:cNvSpPr>
            <a:spLocks noChangeArrowheads="1"/>
          </p:cNvSpPr>
          <p:nvPr/>
        </p:nvSpPr>
        <p:spPr bwMode="auto">
          <a:xfrm>
            <a:off x="4799013" y="11430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1" name="Rectangle 1029"/>
          <p:cNvSpPr>
            <a:spLocks noChangeArrowheads="1"/>
          </p:cNvSpPr>
          <p:nvPr/>
        </p:nvSpPr>
        <p:spPr bwMode="auto">
          <a:xfrm>
            <a:off x="601663" y="1143000"/>
            <a:ext cx="3816350" cy="2667000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5062" name="Text Box 1030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grpSp>
        <p:nvGrpSpPr>
          <p:cNvPr id="45063" name="Group 1031"/>
          <p:cNvGrpSpPr>
            <a:grpSpLocks/>
          </p:cNvGrpSpPr>
          <p:nvPr/>
        </p:nvGrpSpPr>
        <p:grpSpPr bwMode="auto">
          <a:xfrm>
            <a:off x="684213" y="1295400"/>
            <a:ext cx="3660775" cy="2514600"/>
            <a:chOff x="599" y="1198"/>
            <a:chExt cx="2349" cy="1573"/>
          </a:xfrm>
        </p:grpSpPr>
        <p:sp>
          <p:nvSpPr>
            <p:cNvPr id="45064" name="Rectangle 1032"/>
            <p:cNvSpPr>
              <a:spLocks noChangeArrowheads="1"/>
            </p:cNvSpPr>
            <p:nvPr/>
          </p:nvSpPr>
          <p:spPr bwMode="auto">
            <a:xfrm>
              <a:off x="746" y="1278"/>
              <a:ext cx="2154" cy="57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5" name="Rectangle 1033"/>
            <p:cNvSpPr>
              <a:spLocks noChangeArrowheads="1"/>
            </p:cNvSpPr>
            <p:nvPr/>
          </p:nvSpPr>
          <p:spPr bwMode="auto">
            <a:xfrm>
              <a:off x="746" y="1278"/>
              <a:ext cx="2154" cy="574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6" name="Line 1034"/>
            <p:cNvSpPr>
              <a:spLocks noChangeShapeType="1"/>
            </p:cNvSpPr>
            <p:nvPr/>
          </p:nvSpPr>
          <p:spPr bwMode="auto">
            <a:xfrm>
              <a:off x="746" y="1278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7" name="Freeform 1035"/>
            <p:cNvSpPr>
              <a:spLocks/>
            </p:cNvSpPr>
            <p:nvPr/>
          </p:nvSpPr>
          <p:spPr bwMode="auto">
            <a:xfrm>
              <a:off x="746" y="1278"/>
              <a:ext cx="2154" cy="57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8" name="Line 1036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69" name="Line 1037"/>
            <p:cNvSpPr>
              <a:spLocks noChangeShapeType="1"/>
            </p:cNvSpPr>
            <p:nvPr/>
          </p:nvSpPr>
          <p:spPr bwMode="auto">
            <a:xfrm>
              <a:off x="746" y="1852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0" name="Line 1038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1" name="Line 1039"/>
            <p:cNvSpPr>
              <a:spLocks noChangeShapeType="1"/>
            </p:cNvSpPr>
            <p:nvPr/>
          </p:nvSpPr>
          <p:spPr bwMode="auto">
            <a:xfrm flipV="1">
              <a:off x="746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2" name="Line 1040"/>
            <p:cNvSpPr>
              <a:spLocks noChangeShapeType="1"/>
            </p:cNvSpPr>
            <p:nvPr/>
          </p:nvSpPr>
          <p:spPr bwMode="auto">
            <a:xfrm>
              <a:off x="746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3" name="Rectangle 1041"/>
            <p:cNvSpPr>
              <a:spLocks noChangeArrowheads="1"/>
            </p:cNvSpPr>
            <p:nvPr/>
          </p:nvSpPr>
          <p:spPr bwMode="auto">
            <a:xfrm>
              <a:off x="735" y="1866"/>
              <a:ext cx="28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074" name="Line 1042"/>
            <p:cNvSpPr>
              <a:spLocks noChangeShapeType="1"/>
            </p:cNvSpPr>
            <p:nvPr/>
          </p:nvSpPr>
          <p:spPr bwMode="auto">
            <a:xfrm flipV="1">
              <a:off x="1177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5" name="Line 1043"/>
            <p:cNvSpPr>
              <a:spLocks noChangeShapeType="1"/>
            </p:cNvSpPr>
            <p:nvPr/>
          </p:nvSpPr>
          <p:spPr bwMode="auto">
            <a:xfrm>
              <a:off x="1177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6" name="Rectangle 1044"/>
            <p:cNvSpPr>
              <a:spLocks noChangeArrowheads="1"/>
            </p:cNvSpPr>
            <p:nvPr/>
          </p:nvSpPr>
          <p:spPr bwMode="auto">
            <a:xfrm>
              <a:off x="1153" y="1866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5077" name="Line 1045"/>
            <p:cNvSpPr>
              <a:spLocks noChangeShapeType="1"/>
            </p:cNvSpPr>
            <p:nvPr/>
          </p:nvSpPr>
          <p:spPr bwMode="auto">
            <a:xfrm flipV="1">
              <a:off x="1609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8" name="Line 1046"/>
            <p:cNvSpPr>
              <a:spLocks noChangeShapeType="1"/>
            </p:cNvSpPr>
            <p:nvPr/>
          </p:nvSpPr>
          <p:spPr bwMode="auto">
            <a:xfrm>
              <a:off x="1609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79" name="Rectangle 1047"/>
            <p:cNvSpPr>
              <a:spLocks noChangeArrowheads="1"/>
            </p:cNvSpPr>
            <p:nvPr/>
          </p:nvSpPr>
          <p:spPr bwMode="auto">
            <a:xfrm>
              <a:off x="1574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5080" name="Line 1048"/>
            <p:cNvSpPr>
              <a:spLocks noChangeShapeType="1"/>
            </p:cNvSpPr>
            <p:nvPr/>
          </p:nvSpPr>
          <p:spPr bwMode="auto">
            <a:xfrm flipV="1">
              <a:off x="2037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1" name="Line 1049"/>
            <p:cNvSpPr>
              <a:spLocks noChangeShapeType="1"/>
            </p:cNvSpPr>
            <p:nvPr/>
          </p:nvSpPr>
          <p:spPr bwMode="auto">
            <a:xfrm>
              <a:off x="2037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2" name="Rectangle 1050"/>
            <p:cNvSpPr>
              <a:spLocks noChangeArrowheads="1"/>
            </p:cNvSpPr>
            <p:nvPr/>
          </p:nvSpPr>
          <p:spPr bwMode="auto">
            <a:xfrm>
              <a:off x="2002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5083" name="Line 1051"/>
            <p:cNvSpPr>
              <a:spLocks noChangeShapeType="1"/>
            </p:cNvSpPr>
            <p:nvPr/>
          </p:nvSpPr>
          <p:spPr bwMode="auto">
            <a:xfrm flipV="1">
              <a:off x="2469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4" name="Line 1052"/>
            <p:cNvSpPr>
              <a:spLocks noChangeShapeType="1"/>
            </p:cNvSpPr>
            <p:nvPr/>
          </p:nvSpPr>
          <p:spPr bwMode="auto">
            <a:xfrm>
              <a:off x="2469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5" name="Rectangle 1053"/>
            <p:cNvSpPr>
              <a:spLocks noChangeArrowheads="1"/>
            </p:cNvSpPr>
            <p:nvPr/>
          </p:nvSpPr>
          <p:spPr bwMode="auto">
            <a:xfrm>
              <a:off x="2433" y="1866"/>
              <a:ext cx="82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5086" name="Line 1054"/>
            <p:cNvSpPr>
              <a:spLocks noChangeShapeType="1"/>
            </p:cNvSpPr>
            <p:nvPr/>
          </p:nvSpPr>
          <p:spPr bwMode="auto">
            <a:xfrm flipV="1">
              <a:off x="2900" y="1831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7" name="Line 1055"/>
            <p:cNvSpPr>
              <a:spLocks noChangeShapeType="1"/>
            </p:cNvSpPr>
            <p:nvPr/>
          </p:nvSpPr>
          <p:spPr bwMode="auto">
            <a:xfrm>
              <a:off x="2900" y="1278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88" name="Rectangle 1056"/>
            <p:cNvSpPr>
              <a:spLocks noChangeArrowheads="1"/>
            </p:cNvSpPr>
            <p:nvPr/>
          </p:nvSpPr>
          <p:spPr bwMode="auto">
            <a:xfrm>
              <a:off x="2865" y="1866"/>
              <a:ext cx="83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5089" name="Line 1057"/>
            <p:cNvSpPr>
              <a:spLocks noChangeShapeType="1"/>
            </p:cNvSpPr>
            <p:nvPr/>
          </p:nvSpPr>
          <p:spPr bwMode="auto">
            <a:xfrm>
              <a:off x="746" y="185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0" name="Line 1058"/>
            <p:cNvSpPr>
              <a:spLocks noChangeShapeType="1"/>
            </p:cNvSpPr>
            <p:nvPr/>
          </p:nvSpPr>
          <p:spPr bwMode="auto">
            <a:xfrm flipH="1">
              <a:off x="2879" y="1852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1" name="Rectangle 1059"/>
            <p:cNvSpPr>
              <a:spLocks noChangeArrowheads="1"/>
            </p:cNvSpPr>
            <p:nvPr/>
          </p:nvSpPr>
          <p:spPr bwMode="auto">
            <a:xfrm>
              <a:off x="708" y="1824"/>
              <a:ext cx="27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092" name="Line 1060"/>
            <p:cNvSpPr>
              <a:spLocks noChangeShapeType="1"/>
            </p:cNvSpPr>
            <p:nvPr/>
          </p:nvSpPr>
          <p:spPr bwMode="auto">
            <a:xfrm>
              <a:off x="746" y="16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3" name="Line 1061"/>
            <p:cNvSpPr>
              <a:spLocks noChangeShapeType="1"/>
            </p:cNvSpPr>
            <p:nvPr/>
          </p:nvSpPr>
          <p:spPr bwMode="auto">
            <a:xfrm flipH="1">
              <a:off x="2879" y="166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4" name="Rectangle 1062"/>
            <p:cNvSpPr>
              <a:spLocks noChangeArrowheads="1"/>
            </p:cNvSpPr>
            <p:nvPr/>
          </p:nvSpPr>
          <p:spPr bwMode="auto">
            <a:xfrm>
              <a:off x="669" y="1632"/>
              <a:ext cx="6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5095" name="Line 1063"/>
            <p:cNvSpPr>
              <a:spLocks noChangeShapeType="1"/>
            </p:cNvSpPr>
            <p:nvPr/>
          </p:nvSpPr>
          <p:spPr bwMode="auto">
            <a:xfrm>
              <a:off x="746" y="14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6" name="Line 1064"/>
            <p:cNvSpPr>
              <a:spLocks noChangeShapeType="1"/>
            </p:cNvSpPr>
            <p:nvPr/>
          </p:nvSpPr>
          <p:spPr bwMode="auto">
            <a:xfrm flipH="1">
              <a:off x="2879" y="1471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7" name="Rectangle 1065"/>
            <p:cNvSpPr>
              <a:spLocks noChangeArrowheads="1"/>
            </p:cNvSpPr>
            <p:nvPr/>
          </p:nvSpPr>
          <p:spPr bwMode="auto">
            <a:xfrm>
              <a:off x="708" y="1443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5098" name="Line 1066"/>
            <p:cNvSpPr>
              <a:spLocks noChangeShapeType="1"/>
            </p:cNvSpPr>
            <p:nvPr/>
          </p:nvSpPr>
          <p:spPr bwMode="auto">
            <a:xfrm>
              <a:off x="746" y="12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099" name="Line 1067"/>
            <p:cNvSpPr>
              <a:spLocks noChangeShapeType="1"/>
            </p:cNvSpPr>
            <p:nvPr/>
          </p:nvSpPr>
          <p:spPr bwMode="auto">
            <a:xfrm flipH="1">
              <a:off x="2879" y="1278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0" name="Rectangle 1068"/>
            <p:cNvSpPr>
              <a:spLocks noChangeArrowheads="1"/>
            </p:cNvSpPr>
            <p:nvPr/>
          </p:nvSpPr>
          <p:spPr bwMode="auto">
            <a:xfrm>
              <a:off x="669" y="1250"/>
              <a:ext cx="69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5101" name="Line 1069"/>
            <p:cNvSpPr>
              <a:spLocks noChangeShapeType="1"/>
            </p:cNvSpPr>
            <p:nvPr/>
          </p:nvSpPr>
          <p:spPr bwMode="auto">
            <a:xfrm>
              <a:off x="746" y="1278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2" name="Freeform 1070"/>
            <p:cNvSpPr>
              <a:spLocks/>
            </p:cNvSpPr>
            <p:nvPr/>
          </p:nvSpPr>
          <p:spPr bwMode="auto">
            <a:xfrm>
              <a:off x="746" y="1278"/>
              <a:ext cx="2154" cy="574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3" name="Line 1071"/>
            <p:cNvSpPr>
              <a:spLocks noChangeShapeType="1"/>
            </p:cNvSpPr>
            <p:nvPr/>
          </p:nvSpPr>
          <p:spPr bwMode="auto">
            <a:xfrm flipV="1">
              <a:off x="746" y="1278"/>
              <a:ext cx="1" cy="574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4" name="Freeform 1072"/>
            <p:cNvSpPr>
              <a:spLocks/>
            </p:cNvSpPr>
            <p:nvPr/>
          </p:nvSpPr>
          <p:spPr bwMode="auto">
            <a:xfrm>
              <a:off x="746" y="1471"/>
              <a:ext cx="1726" cy="381"/>
            </a:xfrm>
            <a:custGeom>
              <a:avLst/>
              <a:gdLst>
                <a:gd name="T0" fmla="*/ 24 w 1726"/>
                <a:gd name="T1" fmla="*/ 381 h 381"/>
                <a:gd name="T2" fmla="*/ 52 w 1726"/>
                <a:gd name="T3" fmla="*/ 381 h 381"/>
                <a:gd name="T4" fmla="*/ 80 w 1726"/>
                <a:gd name="T5" fmla="*/ 381 h 381"/>
                <a:gd name="T6" fmla="*/ 108 w 1726"/>
                <a:gd name="T7" fmla="*/ 0 h 381"/>
                <a:gd name="T8" fmla="*/ 136 w 1726"/>
                <a:gd name="T9" fmla="*/ 0 h 381"/>
                <a:gd name="T10" fmla="*/ 163 w 1726"/>
                <a:gd name="T11" fmla="*/ 0 h 381"/>
                <a:gd name="T12" fmla="*/ 191 w 1726"/>
                <a:gd name="T13" fmla="*/ 0 h 381"/>
                <a:gd name="T14" fmla="*/ 219 w 1726"/>
                <a:gd name="T15" fmla="*/ 0 h 381"/>
                <a:gd name="T16" fmla="*/ 247 w 1726"/>
                <a:gd name="T17" fmla="*/ 0 h 381"/>
                <a:gd name="T18" fmla="*/ 275 w 1726"/>
                <a:gd name="T19" fmla="*/ 0 h 381"/>
                <a:gd name="T20" fmla="*/ 303 w 1726"/>
                <a:gd name="T21" fmla="*/ 0 h 381"/>
                <a:gd name="T22" fmla="*/ 331 w 1726"/>
                <a:gd name="T23" fmla="*/ 0 h 381"/>
                <a:gd name="T24" fmla="*/ 358 w 1726"/>
                <a:gd name="T25" fmla="*/ 0 h 381"/>
                <a:gd name="T26" fmla="*/ 386 w 1726"/>
                <a:gd name="T27" fmla="*/ 0 h 381"/>
                <a:gd name="T28" fmla="*/ 414 w 1726"/>
                <a:gd name="T29" fmla="*/ 0 h 381"/>
                <a:gd name="T30" fmla="*/ 442 w 1726"/>
                <a:gd name="T31" fmla="*/ 0 h 381"/>
                <a:gd name="T32" fmla="*/ 470 w 1726"/>
                <a:gd name="T33" fmla="*/ 0 h 381"/>
                <a:gd name="T34" fmla="*/ 498 w 1726"/>
                <a:gd name="T35" fmla="*/ 0 h 381"/>
                <a:gd name="T36" fmla="*/ 525 w 1726"/>
                <a:gd name="T37" fmla="*/ 0 h 381"/>
                <a:gd name="T38" fmla="*/ 553 w 1726"/>
                <a:gd name="T39" fmla="*/ 0 h 381"/>
                <a:gd name="T40" fmla="*/ 581 w 1726"/>
                <a:gd name="T41" fmla="*/ 0 h 381"/>
                <a:gd name="T42" fmla="*/ 609 w 1726"/>
                <a:gd name="T43" fmla="*/ 0 h 381"/>
                <a:gd name="T44" fmla="*/ 637 w 1726"/>
                <a:gd name="T45" fmla="*/ 0 h 381"/>
                <a:gd name="T46" fmla="*/ 665 w 1726"/>
                <a:gd name="T47" fmla="*/ 0 h 381"/>
                <a:gd name="T48" fmla="*/ 692 w 1726"/>
                <a:gd name="T49" fmla="*/ 0 h 381"/>
                <a:gd name="T50" fmla="*/ 720 w 1726"/>
                <a:gd name="T51" fmla="*/ 0 h 381"/>
                <a:gd name="T52" fmla="*/ 748 w 1726"/>
                <a:gd name="T53" fmla="*/ 0 h 381"/>
                <a:gd name="T54" fmla="*/ 776 w 1726"/>
                <a:gd name="T55" fmla="*/ 0 h 381"/>
                <a:gd name="T56" fmla="*/ 804 w 1726"/>
                <a:gd name="T57" fmla="*/ 0 h 381"/>
                <a:gd name="T58" fmla="*/ 832 w 1726"/>
                <a:gd name="T59" fmla="*/ 0 h 381"/>
                <a:gd name="T60" fmla="*/ 859 w 1726"/>
                <a:gd name="T61" fmla="*/ 0 h 381"/>
                <a:gd name="T62" fmla="*/ 887 w 1726"/>
                <a:gd name="T63" fmla="*/ 0 h 381"/>
                <a:gd name="T64" fmla="*/ 915 w 1726"/>
                <a:gd name="T65" fmla="*/ 0 h 381"/>
                <a:gd name="T66" fmla="*/ 943 w 1726"/>
                <a:gd name="T67" fmla="*/ 0 h 381"/>
                <a:gd name="T68" fmla="*/ 971 w 1726"/>
                <a:gd name="T69" fmla="*/ 0 h 381"/>
                <a:gd name="T70" fmla="*/ 999 w 1726"/>
                <a:gd name="T71" fmla="*/ 0 h 381"/>
                <a:gd name="T72" fmla="*/ 1027 w 1726"/>
                <a:gd name="T73" fmla="*/ 0 h 381"/>
                <a:gd name="T74" fmla="*/ 1054 w 1726"/>
                <a:gd name="T75" fmla="*/ 0 h 381"/>
                <a:gd name="T76" fmla="*/ 1082 w 1726"/>
                <a:gd name="T77" fmla="*/ 0 h 381"/>
                <a:gd name="T78" fmla="*/ 1110 w 1726"/>
                <a:gd name="T79" fmla="*/ 0 h 381"/>
                <a:gd name="T80" fmla="*/ 1138 w 1726"/>
                <a:gd name="T81" fmla="*/ 0 h 381"/>
                <a:gd name="T82" fmla="*/ 1166 w 1726"/>
                <a:gd name="T83" fmla="*/ 0 h 381"/>
                <a:gd name="T84" fmla="*/ 1194 w 1726"/>
                <a:gd name="T85" fmla="*/ 0 h 381"/>
                <a:gd name="T86" fmla="*/ 1221 w 1726"/>
                <a:gd name="T87" fmla="*/ 0 h 381"/>
                <a:gd name="T88" fmla="*/ 1249 w 1726"/>
                <a:gd name="T89" fmla="*/ 0 h 381"/>
                <a:gd name="T90" fmla="*/ 1277 w 1726"/>
                <a:gd name="T91" fmla="*/ 0 h 381"/>
                <a:gd name="T92" fmla="*/ 1305 w 1726"/>
                <a:gd name="T93" fmla="*/ 0 h 381"/>
                <a:gd name="T94" fmla="*/ 1333 w 1726"/>
                <a:gd name="T95" fmla="*/ 0 h 381"/>
                <a:gd name="T96" fmla="*/ 1361 w 1726"/>
                <a:gd name="T97" fmla="*/ 0 h 381"/>
                <a:gd name="T98" fmla="*/ 1388 w 1726"/>
                <a:gd name="T99" fmla="*/ 0 h 381"/>
                <a:gd name="T100" fmla="*/ 1416 w 1726"/>
                <a:gd name="T101" fmla="*/ 0 h 381"/>
                <a:gd name="T102" fmla="*/ 1444 w 1726"/>
                <a:gd name="T103" fmla="*/ 0 h 381"/>
                <a:gd name="T104" fmla="*/ 1472 w 1726"/>
                <a:gd name="T105" fmla="*/ 0 h 381"/>
                <a:gd name="T106" fmla="*/ 1500 w 1726"/>
                <a:gd name="T107" fmla="*/ 0 h 381"/>
                <a:gd name="T108" fmla="*/ 1528 w 1726"/>
                <a:gd name="T109" fmla="*/ 0 h 381"/>
                <a:gd name="T110" fmla="*/ 1555 w 1726"/>
                <a:gd name="T111" fmla="*/ 0 h 381"/>
                <a:gd name="T112" fmla="*/ 1583 w 1726"/>
                <a:gd name="T113" fmla="*/ 0 h 381"/>
                <a:gd name="T114" fmla="*/ 1611 w 1726"/>
                <a:gd name="T115" fmla="*/ 0 h 381"/>
                <a:gd name="T116" fmla="*/ 1639 w 1726"/>
                <a:gd name="T117" fmla="*/ 0 h 381"/>
                <a:gd name="T118" fmla="*/ 1667 w 1726"/>
                <a:gd name="T119" fmla="*/ 0 h 381"/>
                <a:gd name="T120" fmla="*/ 1695 w 1726"/>
                <a:gd name="T121" fmla="*/ 0 h 381"/>
                <a:gd name="T122" fmla="*/ 1723 w 1726"/>
                <a:gd name="T123" fmla="*/ 0 h 3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726" h="381">
                  <a:moveTo>
                    <a:pt x="0" y="381"/>
                  </a:moveTo>
                  <a:lnTo>
                    <a:pt x="3" y="381"/>
                  </a:lnTo>
                  <a:lnTo>
                    <a:pt x="7" y="381"/>
                  </a:lnTo>
                  <a:lnTo>
                    <a:pt x="10" y="381"/>
                  </a:lnTo>
                  <a:lnTo>
                    <a:pt x="14" y="381"/>
                  </a:lnTo>
                  <a:lnTo>
                    <a:pt x="17" y="381"/>
                  </a:lnTo>
                  <a:lnTo>
                    <a:pt x="21" y="381"/>
                  </a:lnTo>
                  <a:lnTo>
                    <a:pt x="24" y="381"/>
                  </a:lnTo>
                  <a:lnTo>
                    <a:pt x="28" y="381"/>
                  </a:lnTo>
                  <a:lnTo>
                    <a:pt x="31" y="381"/>
                  </a:lnTo>
                  <a:lnTo>
                    <a:pt x="35" y="381"/>
                  </a:lnTo>
                  <a:lnTo>
                    <a:pt x="38" y="381"/>
                  </a:lnTo>
                  <a:lnTo>
                    <a:pt x="42" y="381"/>
                  </a:lnTo>
                  <a:lnTo>
                    <a:pt x="45" y="381"/>
                  </a:lnTo>
                  <a:lnTo>
                    <a:pt x="49" y="381"/>
                  </a:lnTo>
                  <a:lnTo>
                    <a:pt x="52" y="381"/>
                  </a:lnTo>
                  <a:lnTo>
                    <a:pt x="56" y="381"/>
                  </a:lnTo>
                  <a:lnTo>
                    <a:pt x="59" y="381"/>
                  </a:lnTo>
                  <a:lnTo>
                    <a:pt x="63" y="381"/>
                  </a:lnTo>
                  <a:lnTo>
                    <a:pt x="66" y="381"/>
                  </a:lnTo>
                  <a:lnTo>
                    <a:pt x="70" y="381"/>
                  </a:lnTo>
                  <a:lnTo>
                    <a:pt x="73" y="381"/>
                  </a:lnTo>
                  <a:lnTo>
                    <a:pt x="76" y="381"/>
                  </a:lnTo>
                  <a:lnTo>
                    <a:pt x="80" y="381"/>
                  </a:lnTo>
                  <a:lnTo>
                    <a:pt x="83" y="381"/>
                  </a:lnTo>
                  <a:lnTo>
                    <a:pt x="87" y="381"/>
                  </a:lnTo>
                  <a:lnTo>
                    <a:pt x="90" y="0"/>
                  </a:lnTo>
                  <a:lnTo>
                    <a:pt x="94" y="0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1" y="0"/>
                  </a:lnTo>
                  <a:lnTo>
                    <a:pt x="115" y="0"/>
                  </a:lnTo>
                  <a:lnTo>
                    <a:pt x="118" y="0"/>
                  </a:lnTo>
                  <a:lnTo>
                    <a:pt x="122" y="0"/>
                  </a:lnTo>
                  <a:lnTo>
                    <a:pt x="125" y="0"/>
                  </a:lnTo>
                  <a:lnTo>
                    <a:pt x="129" y="0"/>
                  </a:lnTo>
                  <a:lnTo>
                    <a:pt x="132" y="0"/>
                  </a:lnTo>
                  <a:lnTo>
                    <a:pt x="136" y="0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0"/>
                  </a:lnTo>
                  <a:lnTo>
                    <a:pt x="157" y="0"/>
                  </a:lnTo>
                  <a:lnTo>
                    <a:pt x="160" y="0"/>
                  </a:lnTo>
                  <a:lnTo>
                    <a:pt x="163" y="0"/>
                  </a:lnTo>
                  <a:lnTo>
                    <a:pt x="167" y="0"/>
                  </a:lnTo>
                  <a:lnTo>
                    <a:pt x="170" y="0"/>
                  </a:lnTo>
                  <a:lnTo>
                    <a:pt x="174" y="0"/>
                  </a:lnTo>
                  <a:lnTo>
                    <a:pt x="177" y="0"/>
                  </a:lnTo>
                  <a:lnTo>
                    <a:pt x="181" y="0"/>
                  </a:lnTo>
                  <a:lnTo>
                    <a:pt x="184" y="0"/>
                  </a:lnTo>
                  <a:lnTo>
                    <a:pt x="188" y="0"/>
                  </a:lnTo>
                  <a:lnTo>
                    <a:pt x="191" y="0"/>
                  </a:lnTo>
                  <a:lnTo>
                    <a:pt x="195" y="0"/>
                  </a:lnTo>
                  <a:lnTo>
                    <a:pt x="198" y="0"/>
                  </a:lnTo>
                  <a:lnTo>
                    <a:pt x="202" y="0"/>
                  </a:lnTo>
                  <a:lnTo>
                    <a:pt x="205" y="0"/>
                  </a:lnTo>
                  <a:lnTo>
                    <a:pt x="209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19" y="0"/>
                  </a:lnTo>
                  <a:lnTo>
                    <a:pt x="223" y="0"/>
                  </a:lnTo>
                  <a:lnTo>
                    <a:pt x="226" y="0"/>
                  </a:lnTo>
                  <a:lnTo>
                    <a:pt x="230" y="0"/>
                  </a:lnTo>
                  <a:lnTo>
                    <a:pt x="233" y="0"/>
                  </a:lnTo>
                  <a:lnTo>
                    <a:pt x="237" y="0"/>
                  </a:lnTo>
                  <a:lnTo>
                    <a:pt x="240" y="0"/>
                  </a:lnTo>
                  <a:lnTo>
                    <a:pt x="244" y="0"/>
                  </a:lnTo>
                  <a:lnTo>
                    <a:pt x="247" y="0"/>
                  </a:lnTo>
                  <a:lnTo>
                    <a:pt x="250" y="0"/>
                  </a:lnTo>
                  <a:lnTo>
                    <a:pt x="254" y="0"/>
                  </a:lnTo>
                  <a:lnTo>
                    <a:pt x="257" y="0"/>
                  </a:lnTo>
                  <a:lnTo>
                    <a:pt x="261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1" y="0"/>
                  </a:lnTo>
                  <a:lnTo>
                    <a:pt x="275" y="0"/>
                  </a:lnTo>
                  <a:lnTo>
                    <a:pt x="278" y="0"/>
                  </a:lnTo>
                  <a:lnTo>
                    <a:pt x="282" y="0"/>
                  </a:lnTo>
                  <a:lnTo>
                    <a:pt x="285" y="0"/>
                  </a:lnTo>
                  <a:lnTo>
                    <a:pt x="289" y="0"/>
                  </a:lnTo>
                  <a:lnTo>
                    <a:pt x="292" y="0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0"/>
                  </a:lnTo>
                  <a:lnTo>
                    <a:pt x="317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4" y="0"/>
                  </a:lnTo>
                  <a:lnTo>
                    <a:pt x="337" y="0"/>
                  </a:lnTo>
                  <a:lnTo>
                    <a:pt x="341" y="0"/>
                  </a:lnTo>
                  <a:lnTo>
                    <a:pt x="344" y="0"/>
                  </a:lnTo>
                  <a:lnTo>
                    <a:pt x="348" y="0"/>
                  </a:lnTo>
                  <a:lnTo>
                    <a:pt x="351" y="0"/>
                  </a:lnTo>
                  <a:lnTo>
                    <a:pt x="355" y="0"/>
                  </a:lnTo>
                  <a:lnTo>
                    <a:pt x="358" y="0"/>
                  </a:lnTo>
                  <a:lnTo>
                    <a:pt x="362" y="0"/>
                  </a:lnTo>
                  <a:lnTo>
                    <a:pt x="365" y="0"/>
                  </a:lnTo>
                  <a:lnTo>
                    <a:pt x="369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6" y="0"/>
                  </a:lnTo>
                  <a:lnTo>
                    <a:pt x="390" y="0"/>
                  </a:lnTo>
                  <a:lnTo>
                    <a:pt x="393" y="0"/>
                  </a:lnTo>
                  <a:lnTo>
                    <a:pt x="397" y="0"/>
                  </a:lnTo>
                  <a:lnTo>
                    <a:pt x="400" y="0"/>
                  </a:lnTo>
                  <a:lnTo>
                    <a:pt x="404" y="0"/>
                  </a:lnTo>
                  <a:lnTo>
                    <a:pt x="407" y="0"/>
                  </a:lnTo>
                  <a:lnTo>
                    <a:pt x="411" y="0"/>
                  </a:lnTo>
                  <a:lnTo>
                    <a:pt x="414" y="0"/>
                  </a:lnTo>
                  <a:lnTo>
                    <a:pt x="418" y="0"/>
                  </a:lnTo>
                  <a:lnTo>
                    <a:pt x="421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8" y="0"/>
                  </a:lnTo>
                  <a:lnTo>
                    <a:pt x="442" y="0"/>
                  </a:lnTo>
                  <a:lnTo>
                    <a:pt x="445" y="0"/>
                  </a:lnTo>
                  <a:lnTo>
                    <a:pt x="449" y="0"/>
                  </a:lnTo>
                  <a:lnTo>
                    <a:pt x="452" y="0"/>
                  </a:lnTo>
                  <a:lnTo>
                    <a:pt x="456" y="0"/>
                  </a:lnTo>
                  <a:lnTo>
                    <a:pt x="459" y="0"/>
                  </a:lnTo>
                  <a:lnTo>
                    <a:pt x="463" y="0"/>
                  </a:lnTo>
                  <a:lnTo>
                    <a:pt x="466" y="0"/>
                  </a:lnTo>
                  <a:lnTo>
                    <a:pt x="470" y="0"/>
                  </a:lnTo>
                  <a:lnTo>
                    <a:pt x="473" y="0"/>
                  </a:lnTo>
                  <a:lnTo>
                    <a:pt x="477" y="0"/>
                  </a:lnTo>
                  <a:lnTo>
                    <a:pt x="480" y="0"/>
                  </a:lnTo>
                  <a:lnTo>
                    <a:pt x="484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1" y="0"/>
                  </a:lnTo>
                  <a:lnTo>
                    <a:pt x="505" y="0"/>
                  </a:lnTo>
                  <a:lnTo>
                    <a:pt x="508" y="0"/>
                  </a:lnTo>
                  <a:lnTo>
                    <a:pt x="511" y="0"/>
                  </a:lnTo>
                  <a:lnTo>
                    <a:pt x="515" y="0"/>
                  </a:lnTo>
                  <a:lnTo>
                    <a:pt x="518" y="0"/>
                  </a:lnTo>
                  <a:lnTo>
                    <a:pt x="522" y="0"/>
                  </a:lnTo>
                  <a:lnTo>
                    <a:pt x="525" y="0"/>
                  </a:lnTo>
                  <a:lnTo>
                    <a:pt x="529" y="0"/>
                  </a:lnTo>
                  <a:lnTo>
                    <a:pt x="532" y="0"/>
                  </a:lnTo>
                  <a:lnTo>
                    <a:pt x="536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3" y="0"/>
                  </a:lnTo>
                  <a:lnTo>
                    <a:pt x="557" y="0"/>
                  </a:lnTo>
                  <a:lnTo>
                    <a:pt x="560" y="0"/>
                  </a:lnTo>
                  <a:lnTo>
                    <a:pt x="564" y="0"/>
                  </a:lnTo>
                  <a:lnTo>
                    <a:pt x="567" y="0"/>
                  </a:lnTo>
                  <a:lnTo>
                    <a:pt x="571" y="0"/>
                  </a:lnTo>
                  <a:lnTo>
                    <a:pt x="574" y="0"/>
                  </a:lnTo>
                  <a:lnTo>
                    <a:pt x="578" y="0"/>
                  </a:lnTo>
                  <a:lnTo>
                    <a:pt x="581" y="0"/>
                  </a:lnTo>
                  <a:lnTo>
                    <a:pt x="585" y="0"/>
                  </a:lnTo>
                  <a:lnTo>
                    <a:pt x="588" y="0"/>
                  </a:lnTo>
                  <a:lnTo>
                    <a:pt x="592" y="0"/>
                  </a:lnTo>
                  <a:lnTo>
                    <a:pt x="595" y="0"/>
                  </a:lnTo>
                  <a:lnTo>
                    <a:pt x="598" y="0"/>
                  </a:lnTo>
                  <a:lnTo>
                    <a:pt x="602" y="0"/>
                  </a:lnTo>
                  <a:lnTo>
                    <a:pt x="605" y="0"/>
                  </a:lnTo>
                  <a:lnTo>
                    <a:pt x="609" y="0"/>
                  </a:lnTo>
                  <a:lnTo>
                    <a:pt x="612" y="0"/>
                  </a:lnTo>
                  <a:lnTo>
                    <a:pt x="616" y="0"/>
                  </a:lnTo>
                  <a:lnTo>
                    <a:pt x="619" y="0"/>
                  </a:lnTo>
                  <a:lnTo>
                    <a:pt x="623" y="0"/>
                  </a:lnTo>
                  <a:lnTo>
                    <a:pt x="626" y="0"/>
                  </a:lnTo>
                  <a:lnTo>
                    <a:pt x="630" y="0"/>
                  </a:lnTo>
                  <a:lnTo>
                    <a:pt x="633" y="0"/>
                  </a:lnTo>
                  <a:lnTo>
                    <a:pt x="637" y="0"/>
                  </a:lnTo>
                  <a:lnTo>
                    <a:pt x="640" y="0"/>
                  </a:lnTo>
                  <a:lnTo>
                    <a:pt x="644" y="0"/>
                  </a:lnTo>
                  <a:lnTo>
                    <a:pt x="647" y="0"/>
                  </a:lnTo>
                  <a:lnTo>
                    <a:pt x="651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1" y="0"/>
                  </a:lnTo>
                  <a:lnTo>
                    <a:pt x="665" y="0"/>
                  </a:lnTo>
                  <a:lnTo>
                    <a:pt x="668" y="0"/>
                  </a:lnTo>
                  <a:lnTo>
                    <a:pt x="672" y="0"/>
                  </a:lnTo>
                  <a:lnTo>
                    <a:pt x="675" y="0"/>
                  </a:lnTo>
                  <a:lnTo>
                    <a:pt x="679" y="0"/>
                  </a:lnTo>
                  <a:lnTo>
                    <a:pt x="682" y="0"/>
                  </a:lnTo>
                  <a:lnTo>
                    <a:pt x="685" y="0"/>
                  </a:lnTo>
                  <a:lnTo>
                    <a:pt x="689" y="0"/>
                  </a:lnTo>
                  <a:lnTo>
                    <a:pt x="692" y="0"/>
                  </a:lnTo>
                  <a:lnTo>
                    <a:pt x="696" y="0"/>
                  </a:lnTo>
                  <a:lnTo>
                    <a:pt x="699" y="0"/>
                  </a:lnTo>
                  <a:lnTo>
                    <a:pt x="703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3" y="0"/>
                  </a:lnTo>
                  <a:lnTo>
                    <a:pt x="717" y="0"/>
                  </a:lnTo>
                  <a:lnTo>
                    <a:pt x="720" y="0"/>
                  </a:lnTo>
                  <a:lnTo>
                    <a:pt x="724" y="0"/>
                  </a:lnTo>
                  <a:lnTo>
                    <a:pt x="727" y="0"/>
                  </a:lnTo>
                  <a:lnTo>
                    <a:pt x="731" y="0"/>
                  </a:lnTo>
                  <a:lnTo>
                    <a:pt x="734" y="0"/>
                  </a:lnTo>
                  <a:lnTo>
                    <a:pt x="738" y="0"/>
                  </a:lnTo>
                  <a:lnTo>
                    <a:pt x="741" y="0"/>
                  </a:lnTo>
                  <a:lnTo>
                    <a:pt x="745" y="0"/>
                  </a:lnTo>
                  <a:lnTo>
                    <a:pt x="748" y="0"/>
                  </a:lnTo>
                  <a:lnTo>
                    <a:pt x="752" y="0"/>
                  </a:lnTo>
                  <a:lnTo>
                    <a:pt x="755" y="0"/>
                  </a:lnTo>
                  <a:lnTo>
                    <a:pt x="759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2" y="0"/>
                  </a:lnTo>
                  <a:lnTo>
                    <a:pt x="776" y="0"/>
                  </a:lnTo>
                  <a:lnTo>
                    <a:pt x="779" y="0"/>
                  </a:lnTo>
                  <a:lnTo>
                    <a:pt x="783" y="0"/>
                  </a:lnTo>
                  <a:lnTo>
                    <a:pt x="786" y="0"/>
                  </a:lnTo>
                  <a:lnTo>
                    <a:pt x="790" y="0"/>
                  </a:lnTo>
                  <a:lnTo>
                    <a:pt x="793" y="0"/>
                  </a:lnTo>
                  <a:lnTo>
                    <a:pt x="797" y="0"/>
                  </a:lnTo>
                  <a:lnTo>
                    <a:pt x="800" y="0"/>
                  </a:lnTo>
                  <a:lnTo>
                    <a:pt x="804" y="0"/>
                  </a:lnTo>
                  <a:lnTo>
                    <a:pt x="807" y="0"/>
                  </a:lnTo>
                  <a:lnTo>
                    <a:pt x="811" y="0"/>
                  </a:lnTo>
                  <a:lnTo>
                    <a:pt x="814" y="0"/>
                  </a:lnTo>
                  <a:lnTo>
                    <a:pt x="818" y="0"/>
                  </a:lnTo>
                  <a:lnTo>
                    <a:pt x="821" y="0"/>
                  </a:lnTo>
                  <a:lnTo>
                    <a:pt x="825" y="0"/>
                  </a:lnTo>
                  <a:lnTo>
                    <a:pt x="828" y="0"/>
                  </a:lnTo>
                  <a:lnTo>
                    <a:pt x="832" y="0"/>
                  </a:lnTo>
                  <a:lnTo>
                    <a:pt x="835" y="0"/>
                  </a:lnTo>
                  <a:lnTo>
                    <a:pt x="839" y="0"/>
                  </a:lnTo>
                  <a:lnTo>
                    <a:pt x="842" y="0"/>
                  </a:lnTo>
                  <a:lnTo>
                    <a:pt x="846" y="0"/>
                  </a:lnTo>
                  <a:lnTo>
                    <a:pt x="849" y="0"/>
                  </a:lnTo>
                  <a:lnTo>
                    <a:pt x="853" y="0"/>
                  </a:lnTo>
                  <a:lnTo>
                    <a:pt x="856" y="0"/>
                  </a:lnTo>
                  <a:lnTo>
                    <a:pt x="859" y="0"/>
                  </a:lnTo>
                  <a:lnTo>
                    <a:pt x="863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0" y="0"/>
                  </a:lnTo>
                  <a:lnTo>
                    <a:pt x="884" y="0"/>
                  </a:lnTo>
                  <a:lnTo>
                    <a:pt x="887" y="0"/>
                  </a:lnTo>
                  <a:lnTo>
                    <a:pt x="891" y="0"/>
                  </a:lnTo>
                  <a:lnTo>
                    <a:pt x="894" y="0"/>
                  </a:lnTo>
                  <a:lnTo>
                    <a:pt x="898" y="0"/>
                  </a:lnTo>
                  <a:lnTo>
                    <a:pt x="901" y="0"/>
                  </a:lnTo>
                  <a:lnTo>
                    <a:pt x="905" y="0"/>
                  </a:lnTo>
                  <a:lnTo>
                    <a:pt x="908" y="0"/>
                  </a:lnTo>
                  <a:lnTo>
                    <a:pt x="912" y="0"/>
                  </a:lnTo>
                  <a:lnTo>
                    <a:pt x="915" y="0"/>
                  </a:lnTo>
                  <a:lnTo>
                    <a:pt x="919" y="0"/>
                  </a:lnTo>
                  <a:lnTo>
                    <a:pt x="922" y="0"/>
                  </a:lnTo>
                  <a:lnTo>
                    <a:pt x="926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6" y="0"/>
                  </a:lnTo>
                  <a:lnTo>
                    <a:pt x="940" y="0"/>
                  </a:lnTo>
                  <a:lnTo>
                    <a:pt x="943" y="0"/>
                  </a:lnTo>
                  <a:lnTo>
                    <a:pt x="946" y="0"/>
                  </a:lnTo>
                  <a:lnTo>
                    <a:pt x="950" y="0"/>
                  </a:lnTo>
                  <a:lnTo>
                    <a:pt x="953" y="0"/>
                  </a:lnTo>
                  <a:lnTo>
                    <a:pt x="957" y="0"/>
                  </a:lnTo>
                  <a:lnTo>
                    <a:pt x="960" y="0"/>
                  </a:lnTo>
                  <a:lnTo>
                    <a:pt x="964" y="0"/>
                  </a:lnTo>
                  <a:lnTo>
                    <a:pt x="967" y="0"/>
                  </a:lnTo>
                  <a:lnTo>
                    <a:pt x="971" y="0"/>
                  </a:lnTo>
                  <a:lnTo>
                    <a:pt x="974" y="0"/>
                  </a:lnTo>
                  <a:lnTo>
                    <a:pt x="978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8" y="0"/>
                  </a:lnTo>
                  <a:lnTo>
                    <a:pt x="992" y="0"/>
                  </a:lnTo>
                  <a:lnTo>
                    <a:pt x="995" y="0"/>
                  </a:lnTo>
                  <a:lnTo>
                    <a:pt x="999" y="0"/>
                  </a:lnTo>
                  <a:lnTo>
                    <a:pt x="1002" y="0"/>
                  </a:lnTo>
                  <a:lnTo>
                    <a:pt x="1006" y="0"/>
                  </a:lnTo>
                  <a:lnTo>
                    <a:pt x="1009" y="0"/>
                  </a:lnTo>
                  <a:lnTo>
                    <a:pt x="1013" y="0"/>
                  </a:lnTo>
                  <a:lnTo>
                    <a:pt x="1016" y="0"/>
                  </a:lnTo>
                  <a:lnTo>
                    <a:pt x="1020" y="0"/>
                  </a:lnTo>
                  <a:lnTo>
                    <a:pt x="1023" y="0"/>
                  </a:lnTo>
                  <a:lnTo>
                    <a:pt x="1027" y="0"/>
                  </a:lnTo>
                  <a:lnTo>
                    <a:pt x="1030" y="0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0" y="0"/>
                  </a:lnTo>
                  <a:lnTo>
                    <a:pt x="1044" y="0"/>
                  </a:lnTo>
                  <a:lnTo>
                    <a:pt x="1047" y="0"/>
                  </a:lnTo>
                  <a:lnTo>
                    <a:pt x="1051" y="0"/>
                  </a:lnTo>
                  <a:lnTo>
                    <a:pt x="1054" y="0"/>
                  </a:lnTo>
                  <a:lnTo>
                    <a:pt x="1058" y="0"/>
                  </a:lnTo>
                  <a:lnTo>
                    <a:pt x="1061" y="0"/>
                  </a:lnTo>
                  <a:lnTo>
                    <a:pt x="1065" y="0"/>
                  </a:lnTo>
                  <a:lnTo>
                    <a:pt x="1068" y="0"/>
                  </a:lnTo>
                  <a:lnTo>
                    <a:pt x="1072" y="0"/>
                  </a:lnTo>
                  <a:lnTo>
                    <a:pt x="1075" y="0"/>
                  </a:lnTo>
                  <a:lnTo>
                    <a:pt x="1079" y="0"/>
                  </a:lnTo>
                  <a:lnTo>
                    <a:pt x="1082" y="0"/>
                  </a:lnTo>
                  <a:lnTo>
                    <a:pt x="1086" y="0"/>
                  </a:lnTo>
                  <a:lnTo>
                    <a:pt x="1089" y="0"/>
                  </a:lnTo>
                  <a:lnTo>
                    <a:pt x="1093" y="0"/>
                  </a:lnTo>
                  <a:lnTo>
                    <a:pt x="1096" y="0"/>
                  </a:lnTo>
                  <a:lnTo>
                    <a:pt x="1100" y="0"/>
                  </a:lnTo>
                  <a:lnTo>
                    <a:pt x="1103" y="0"/>
                  </a:lnTo>
                  <a:lnTo>
                    <a:pt x="1107" y="0"/>
                  </a:lnTo>
                  <a:lnTo>
                    <a:pt x="1110" y="0"/>
                  </a:lnTo>
                  <a:lnTo>
                    <a:pt x="1114" y="0"/>
                  </a:lnTo>
                  <a:lnTo>
                    <a:pt x="1117" y="0"/>
                  </a:lnTo>
                  <a:lnTo>
                    <a:pt x="1120" y="0"/>
                  </a:lnTo>
                  <a:lnTo>
                    <a:pt x="1124" y="0"/>
                  </a:lnTo>
                  <a:lnTo>
                    <a:pt x="1127" y="0"/>
                  </a:lnTo>
                  <a:lnTo>
                    <a:pt x="1131" y="0"/>
                  </a:lnTo>
                  <a:lnTo>
                    <a:pt x="1134" y="0"/>
                  </a:lnTo>
                  <a:lnTo>
                    <a:pt x="1138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2" y="0"/>
                  </a:lnTo>
                  <a:lnTo>
                    <a:pt x="1155" y="0"/>
                  </a:lnTo>
                  <a:lnTo>
                    <a:pt x="1159" y="0"/>
                  </a:lnTo>
                  <a:lnTo>
                    <a:pt x="1162" y="0"/>
                  </a:lnTo>
                  <a:lnTo>
                    <a:pt x="1166" y="0"/>
                  </a:lnTo>
                  <a:lnTo>
                    <a:pt x="1169" y="0"/>
                  </a:lnTo>
                  <a:lnTo>
                    <a:pt x="1173" y="0"/>
                  </a:lnTo>
                  <a:lnTo>
                    <a:pt x="1176" y="0"/>
                  </a:lnTo>
                  <a:lnTo>
                    <a:pt x="1180" y="0"/>
                  </a:lnTo>
                  <a:lnTo>
                    <a:pt x="1183" y="0"/>
                  </a:lnTo>
                  <a:lnTo>
                    <a:pt x="1187" y="0"/>
                  </a:lnTo>
                  <a:lnTo>
                    <a:pt x="1190" y="0"/>
                  </a:lnTo>
                  <a:lnTo>
                    <a:pt x="1194" y="0"/>
                  </a:lnTo>
                  <a:lnTo>
                    <a:pt x="1197" y="0"/>
                  </a:lnTo>
                  <a:lnTo>
                    <a:pt x="1201" y="0"/>
                  </a:lnTo>
                  <a:lnTo>
                    <a:pt x="1204" y="0"/>
                  </a:lnTo>
                  <a:lnTo>
                    <a:pt x="1207" y="0"/>
                  </a:lnTo>
                  <a:lnTo>
                    <a:pt x="1211" y="0"/>
                  </a:lnTo>
                  <a:lnTo>
                    <a:pt x="1214" y="0"/>
                  </a:lnTo>
                  <a:lnTo>
                    <a:pt x="1218" y="0"/>
                  </a:lnTo>
                  <a:lnTo>
                    <a:pt x="1221" y="0"/>
                  </a:lnTo>
                  <a:lnTo>
                    <a:pt x="1225" y="0"/>
                  </a:lnTo>
                  <a:lnTo>
                    <a:pt x="1228" y="0"/>
                  </a:lnTo>
                  <a:lnTo>
                    <a:pt x="1232" y="0"/>
                  </a:lnTo>
                  <a:lnTo>
                    <a:pt x="1235" y="0"/>
                  </a:lnTo>
                  <a:lnTo>
                    <a:pt x="1239" y="0"/>
                  </a:lnTo>
                  <a:lnTo>
                    <a:pt x="1242" y="0"/>
                  </a:lnTo>
                  <a:lnTo>
                    <a:pt x="1246" y="0"/>
                  </a:lnTo>
                  <a:lnTo>
                    <a:pt x="1249" y="0"/>
                  </a:lnTo>
                  <a:lnTo>
                    <a:pt x="1253" y="0"/>
                  </a:lnTo>
                  <a:lnTo>
                    <a:pt x="1256" y="0"/>
                  </a:lnTo>
                  <a:lnTo>
                    <a:pt x="1260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270" y="0"/>
                  </a:lnTo>
                  <a:lnTo>
                    <a:pt x="1274" y="0"/>
                  </a:lnTo>
                  <a:lnTo>
                    <a:pt x="1277" y="0"/>
                  </a:lnTo>
                  <a:lnTo>
                    <a:pt x="1281" y="0"/>
                  </a:lnTo>
                  <a:lnTo>
                    <a:pt x="1284" y="0"/>
                  </a:lnTo>
                  <a:lnTo>
                    <a:pt x="1288" y="0"/>
                  </a:lnTo>
                  <a:lnTo>
                    <a:pt x="1291" y="0"/>
                  </a:lnTo>
                  <a:lnTo>
                    <a:pt x="1294" y="0"/>
                  </a:lnTo>
                  <a:lnTo>
                    <a:pt x="1298" y="0"/>
                  </a:lnTo>
                  <a:lnTo>
                    <a:pt x="1301" y="0"/>
                  </a:lnTo>
                  <a:lnTo>
                    <a:pt x="1305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5" y="0"/>
                  </a:lnTo>
                  <a:lnTo>
                    <a:pt x="1319" y="0"/>
                  </a:lnTo>
                  <a:lnTo>
                    <a:pt x="1322" y="0"/>
                  </a:lnTo>
                  <a:lnTo>
                    <a:pt x="1326" y="0"/>
                  </a:lnTo>
                  <a:lnTo>
                    <a:pt x="1329" y="0"/>
                  </a:lnTo>
                  <a:lnTo>
                    <a:pt x="1333" y="0"/>
                  </a:lnTo>
                  <a:lnTo>
                    <a:pt x="1336" y="0"/>
                  </a:lnTo>
                  <a:lnTo>
                    <a:pt x="1340" y="0"/>
                  </a:lnTo>
                  <a:lnTo>
                    <a:pt x="1343" y="0"/>
                  </a:lnTo>
                  <a:lnTo>
                    <a:pt x="1347" y="0"/>
                  </a:lnTo>
                  <a:lnTo>
                    <a:pt x="1350" y="0"/>
                  </a:lnTo>
                  <a:lnTo>
                    <a:pt x="1354" y="0"/>
                  </a:lnTo>
                  <a:lnTo>
                    <a:pt x="1357" y="0"/>
                  </a:lnTo>
                  <a:lnTo>
                    <a:pt x="1361" y="0"/>
                  </a:lnTo>
                  <a:lnTo>
                    <a:pt x="1364" y="0"/>
                  </a:lnTo>
                  <a:lnTo>
                    <a:pt x="1368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8" y="0"/>
                  </a:lnTo>
                  <a:lnTo>
                    <a:pt x="1381" y="0"/>
                  </a:lnTo>
                  <a:lnTo>
                    <a:pt x="1385" y="0"/>
                  </a:lnTo>
                  <a:lnTo>
                    <a:pt x="1388" y="0"/>
                  </a:lnTo>
                  <a:lnTo>
                    <a:pt x="1392" y="0"/>
                  </a:lnTo>
                  <a:lnTo>
                    <a:pt x="1395" y="0"/>
                  </a:lnTo>
                  <a:lnTo>
                    <a:pt x="1399" y="0"/>
                  </a:lnTo>
                  <a:lnTo>
                    <a:pt x="1402" y="0"/>
                  </a:lnTo>
                  <a:lnTo>
                    <a:pt x="1406" y="0"/>
                  </a:lnTo>
                  <a:lnTo>
                    <a:pt x="1409" y="0"/>
                  </a:lnTo>
                  <a:lnTo>
                    <a:pt x="1413" y="0"/>
                  </a:lnTo>
                  <a:lnTo>
                    <a:pt x="1416" y="0"/>
                  </a:lnTo>
                  <a:lnTo>
                    <a:pt x="1420" y="0"/>
                  </a:lnTo>
                  <a:lnTo>
                    <a:pt x="1423" y="0"/>
                  </a:lnTo>
                  <a:lnTo>
                    <a:pt x="1427" y="0"/>
                  </a:lnTo>
                  <a:lnTo>
                    <a:pt x="1430" y="0"/>
                  </a:lnTo>
                  <a:lnTo>
                    <a:pt x="1434" y="0"/>
                  </a:lnTo>
                  <a:lnTo>
                    <a:pt x="1437" y="0"/>
                  </a:lnTo>
                  <a:lnTo>
                    <a:pt x="1441" y="0"/>
                  </a:lnTo>
                  <a:lnTo>
                    <a:pt x="1444" y="0"/>
                  </a:lnTo>
                  <a:lnTo>
                    <a:pt x="1448" y="0"/>
                  </a:lnTo>
                  <a:lnTo>
                    <a:pt x="1451" y="0"/>
                  </a:lnTo>
                  <a:lnTo>
                    <a:pt x="1455" y="0"/>
                  </a:lnTo>
                  <a:lnTo>
                    <a:pt x="1458" y="0"/>
                  </a:lnTo>
                  <a:lnTo>
                    <a:pt x="1462" y="0"/>
                  </a:lnTo>
                  <a:lnTo>
                    <a:pt x="1465" y="0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482" y="0"/>
                  </a:lnTo>
                  <a:lnTo>
                    <a:pt x="1486" y="0"/>
                  </a:lnTo>
                  <a:lnTo>
                    <a:pt x="1489" y="0"/>
                  </a:lnTo>
                  <a:lnTo>
                    <a:pt x="1493" y="0"/>
                  </a:lnTo>
                  <a:lnTo>
                    <a:pt x="1496" y="0"/>
                  </a:lnTo>
                  <a:lnTo>
                    <a:pt x="1500" y="0"/>
                  </a:lnTo>
                  <a:lnTo>
                    <a:pt x="1503" y="0"/>
                  </a:lnTo>
                  <a:lnTo>
                    <a:pt x="1507" y="0"/>
                  </a:lnTo>
                  <a:lnTo>
                    <a:pt x="1510" y="0"/>
                  </a:lnTo>
                  <a:lnTo>
                    <a:pt x="1514" y="0"/>
                  </a:lnTo>
                  <a:lnTo>
                    <a:pt x="1517" y="0"/>
                  </a:lnTo>
                  <a:lnTo>
                    <a:pt x="1521" y="0"/>
                  </a:lnTo>
                  <a:lnTo>
                    <a:pt x="1524" y="0"/>
                  </a:lnTo>
                  <a:lnTo>
                    <a:pt x="1528" y="0"/>
                  </a:lnTo>
                  <a:lnTo>
                    <a:pt x="1531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5" y="0"/>
                  </a:lnTo>
                  <a:lnTo>
                    <a:pt x="1549" y="0"/>
                  </a:lnTo>
                  <a:lnTo>
                    <a:pt x="1552" y="0"/>
                  </a:lnTo>
                  <a:lnTo>
                    <a:pt x="1555" y="0"/>
                  </a:lnTo>
                  <a:lnTo>
                    <a:pt x="1559" y="0"/>
                  </a:lnTo>
                  <a:lnTo>
                    <a:pt x="1562" y="0"/>
                  </a:lnTo>
                  <a:lnTo>
                    <a:pt x="1566" y="0"/>
                  </a:lnTo>
                  <a:lnTo>
                    <a:pt x="1569" y="0"/>
                  </a:lnTo>
                  <a:lnTo>
                    <a:pt x="1573" y="0"/>
                  </a:lnTo>
                  <a:lnTo>
                    <a:pt x="1576" y="0"/>
                  </a:lnTo>
                  <a:lnTo>
                    <a:pt x="1580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4" y="0"/>
                  </a:lnTo>
                  <a:lnTo>
                    <a:pt x="1597" y="0"/>
                  </a:lnTo>
                  <a:lnTo>
                    <a:pt x="1601" y="0"/>
                  </a:lnTo>
                  <a:lnTo>
                    <a:pt x="1604" y="0"/>
                  </a:lnTo>
                  <a:lnTo>
                    <a:pt x="1608" y="0"/>
                  </a:lnTo>
                  <a:lnTo>
                    <a:pt x="1611" y="0"/>
                  </a:lnTo>
                  <a:lnTo>
                    <a:pt x="1615" y="0"/>
                  </a:lnTo>
                  <a:lnTo>
                    <a:pt x="1618" y="0"/>
                  </a:lnTo>
                  <a:lnTo>
                    <a:pt x="1622" y="0"/>
                  </a:lnTo>
                  <a:lnTo>
                    <a:pt x="1625" y="0"/>
                  </a:lnTo>
                  <a:lnTo>
                    <a:pt x="1629" y="0"/>
                  </a:lnTo>
                  <a:lnTo>
                    <a:pt x="1632" y="0"/>
                  </a:lnTo>
                  <a:lnTo>
                    <a:pt x="1636" y="0"/>
                  </a:lnTo>
                  <a:lnTo>
                    <a:pt x="1639" y="0"/>
                  </a:lnTo>
                  <a:lnTo>
                    <a:pt x="1642" y="0"/>
                  </a:lnTo>
                  <a:lnTo>
                    <a:pt x="1646" y="0"/>
                  </a:lnTo>
                  <a:lnTo>
                    <a:pt x="1649" y="0"/>
                  </a:lnTo>
                  <a:lnTo>
                    <a:pt x="1653" y="0"/>
                  </a:lnTo>
                  <a:lnTo>
                    <a:pt x="1656" y="0"/>
                  </a:lnTo>
                  <a:lnTo>
                    <a:pt x="1660" y="0"/>
                  </a:lnTo>
                  <a:lnTo>
                    <a:pt x="1663" y="0"/>
                  </a:lnTo>
                  <a:lnTo>
                    <a:pt x="1667" y="0"/>
                  </a:lnTo>
                  <a:lnTo>
                    <a:pt x="1670" y="0"/>
                  </a:lnTo>
                  <a:lnTo>
                    <a:pt x="1674" y="0"/>
                  </a:lnTo>
                  <a:lnTo>
                    <a:pt x="1677" y="0"/>
                  </a:lnTo>
                  <a:lnTo>
                    <a:pt x="1681" y="0"/>
                  </a:lnTo>
                  <a:lnTo>
                    <a:pt x="1684" y="0"/>
                  </a:lnTo>
                  <a:lnTo>
                    <a:pt x="1688" y="0"/>
                  </a:lnTo>
                  <a:lnTo>
                    <a:pt x="1691" y="0"/>
                  </a:lnTo>
                  <a:lnTo>
                    <a:pt x="1695" y="0"/>
                  </a:lnTo>
                  <a:lnTo>
                    <a:pt x="1698" y="0"/>
                  </a:lnTo>
                  <a:lnTo>
                    <a:pt x="1702" y="0"/>
                  </a:lnTo>
                  <a:lnTo>
                    <a:pt x="1705" y="0"/>
                  </a:lnTo>
                  <a:lnTo>
                    <a:pt x="1709" y="0"/>
                  </a:lnTo>
                  <a:lnTo>
                    <a:pt x="1712" y="0"/>
                  </a:lnTo>
                  <a:lnTo>
                    <a:pt x="1716" y="0"/>
                  </a:lnTo>
                  <a:lnTo>
                    <a:pt x="1719" y="0"/>
                  </a:lnTo>
                  <a:lnTo>
                    <a:pt x="1723" y="0"/>
                  </a:lnTo>
                  <a:lnTo>
                    <a:pt x="1726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5" name="Freeform 1073"/>
            <p:cNvSpPr>
              <a:spLocks/>
            </p:cNvSpPr>
            <p:nvPr/>
          </p:nvSpPr>
          <p:spPr bwMode="auto">
            <a:xfrm>
              <a:off x="746" y="1422"/>
              <a:ext cx="1726" cy="430"/>
            </a:xfrm>
            <a:custGeom>
              <a:avLst/>
              <a:gdLst>
                <a:gd name="T0" fmla="*/ 28 w 1726"/>
                <a:gd name="T1" fmla="*/ 430 h 430"/>
                <a:gd name="T2" fmla="*/ 59 w 1726"/>
                <a:gd name="T3" fmla="*/ 430 h 430"/>
                <a:gd name="T4" fmla="*/ 90 w 1726"/>
                <a:gd name="T5" fmla="*/ 430 h 430"/>
                <a:gd name="T6" fmla="*/ 122 w 1726"/>
                <a:gd name="T7" fmla="*/ 409 h 430"/>
                <a:gd name="T8" fmla="*/ 139 w 1726"/>
                <a:gd name="T9" fmla="*/ 374 h 430"/>
                <a:gd name="T10" fmla="*/ 153 w 1726"/>
                <a:gd name="T11" fmla="*/ 329 h 430"/>
                <a:gd name="T12" fmla="*/ 170 w 1726"/>
                <a:gd name="T13" fmla="*/ 273 h 430"/>
                <a:gd name="T14" fmla="*/ 184 w 1726"/>
                <a:gd name="T15" fmla="*/ 217 h 430"/>
                <a:gd name="T16" fmla="*/ 198 w 1726"/>
                <a:gd name="T17" fmla="*/ 164 h 430"/>
                <a:gd name="T18" fmla="*/ 216 w 1726"/>
                <a:gd name="T19" fmla="*/ 115 h 430"/>
                <a:gd name="T20" fmla="*/ 230 w 1726"/>
                <a:gd name="T21" fmla="*/ 77 h 430"/>
                <a:gd name="T22" fmla="*/ 247 w 1726"/>
                <a:gd name="T23" fmla="*/ 45 h 430"/>
                <a:gd name="T24" fmla="*/ 271 w 1726"/>
                <a:gd name="T25" fmla="*/ 14 h 430"/>
                <a:gd name="T26" fmla="*/ 303 w 1726"/>
                <a:gd name="T27" fmla="*/ 0 h 430"/>
                <a:gd name="T28" fmla="*/ 334 w 1726"/>
                <a:gd name="T29" fmla="*/ 10 h 430"/>
                <a:gd name="T30" fmla="*/ 365 w 1726"/>
                <a:gd name="T31" fmla="*/ 28 h 430"/>
                <a:gd name="T32" fmla="*/ 397 w 1726"/>
                <a:gd name="T33" fmla="*/ 45 h 430"/>
                <a:gd name="T34" fmla="*/ 428 w 1726"/>
                <a:gd name="T35" fmla="*/ 56 h 430"/>
                <a:gd name="T36" fmla="*/ 459 w 1726"/>
                <a:gd name="T37" fmla="*/ 59 h 430"/>
                <a:gd name="T38" fmla="*/ 491 w 1726"/>
                <a:gd name="T39" fmla="*/ 59 h 430"/>
                <a:gd name="T40" fmla="*/ 522 w 1726"/>
                <a:gd name="T41" fmla="*/ 56 h 430"/>
                <a:gd name="T42" fmla="*/ 553 w 1726"/>
                <a:gd name="T43" fmla="*/ 52 h 430"/>
                <a:gd name="T44" fmla="*/ 585 w 1726"/>
                <a:gd name="T45" fmla="*/ 49 h 430"/>
                <a:gd name="T46" fmla="*/ 616 w 1726"/>
                <a:gd name="T47" fmla="*/ 45 h 430"/>
                <a:gd name="T48" fmla="*/ 647 w 1726"/>
                <a:gd name="T49" fmla="*/ 45 h 430"/>
                <a:gd name="T50" fmla="*/ 679 w 1726"/>
                <a:gd name="T51" fmla="*/ 45 h 430"/>
                <a:gd name="T52" fmla="*/ 710 w 1726"/>
                <a:gd name="T53" fmla="*/ 45 h 430"/>
                <a:gd name="T54" fmla="*/ 741 w 1726"/>
                <a:gd name="T55" fmla="*/ 49 h 430"/>
                <a:gd name="T56" fmla="*/ 772 w 1726"/>
                <a:gd name="T57" fmla="*/ 49 h 430"/>
                <a:gd name="T58" fmla="*/ 804 w 1726"/>
                <a:gd name="T59" fmla="*/ 49 h 430"/>
                <a:gd name="T60" fmla="*/ 835 w 1726"/>
                <a:gd name="T61" fmla="*/ 49 h 430"/>
                <a:gd name="T62" fmla="*/ 866 w 1726"/>
                <a:gd name="T63" fmla="*/ 49 h 430"/>
                <a:gd name="T64" fmla="*/ 898 w 1726"/>
                <a:gd name="T65" fmla="*/ 49 h 430"/>
                <a:gd name="T66" fmla="*/ 929 w 1726"/>
                <a:gd name="T67" fmla="*/ 49 h 430"/>
                <a:gd name="T68" fmla="*/ 960 w 1726"/>
                <a:gd name="T69" fmla="*/ 49 h 430"/>
                <a:gd name="T70" fmla="*/ 992 w 1726"/>
                <a:gd name="T71" fmla="*/ 49 h 430"/>
                <a:gd name="T72" fmla="*/ 1023 w 1726"/>
                <a:gd name="T73" fmla="*/ 49 h 430"/>
                <a:gd name="T74" fmla="*/ 1054 w 1726"/>
                <a:gd name="T75" fmla="*/ 49 h 430"/>
                <a:gd name="T76" fmla="*/ 1086 w 1726"/>
                <a:gd name="T77" fmla="*/ 49 h 430"/>
                <a:gd name="T78" fmla="*/ 1117 w 1726"/>
                <a:gd name="T79" fmla="*/ 49 h 430"/>
                <a:gd name="T80" fmla="*/ 1148 w 1726"/>
                <a:gd name="T81" fmla="*/ 49 h 430"/>
                <a:gd name="T82" fmla="*/ 1180 w 1726"/>
                <a:gd name="T83" fmla="*/ 49 h 430"/>
                <a:gd name="T84" fmla="*/ 1211 w 1726"/>
                <a:gd name="T85" fmla="*/ 49 h 430"/>
                <a:gd name="T86" fmla="*/ 1242 w 1726"/>
                <a:gd name="T87" fmla="*/ 49 h 430"/>
                <a:gd name="T88" fmla="*/ 1274 w 1726"/>
                <a:gd name="T89" fmla="*/ 49 h 430"/>
                <a:gd name="T90" fmla="*/ 1305 w 1726"/>
                <a:gd name="T91" fmla="*/ 49 h 430"/>
                <a:gd name="T92" fmla="*/ 1336 w 1726"/>
                <a:gd name="T93" fmla="*/ 49 h 430"/>
                <a:gd name="T94" fmla="*/ 1368 w 1726"/>
                <a:gd name="T95" fmla="*/ 49 h 430"/>
                <a:gd name="T96" fmla="*/ 1399 w 1726"/>
                <a:gd name="T97" fmla="*/ 49 h 430"/>
                <a:gd name="T98" fmla="*/ 1430 w 1726"/>
                <a:gd name="T99" fmla="*/ 49 h 430"/>
                <a:gd name="T100" fmla="*/ 1462 w 1726"/>
                <a:gd name="T101" fmla="*/ 49 h 430"/>
                <a:gd name="T102" fmla="*/ 1493 w 1726"/>
                <a:gd name="T103" fmla="*/ 49 h 430"/>
                <a:gd name="T104" fmla="*/ 1524 w 1726"/>
                <a:gd name="T105" fmla="*/ 49 h 430"/>
                <a:gd name="T106" fmla="*/ 1555 w 1726"/>
                <a:gd name="T107" fmla="*/ 49 h 430"/>
                <a:gd name="T108" fmla="*/ 1587 w 1726"/>
                <a:gd name="T109" fmla="*/ 49 h 430"/>
                <a:gd name="T110" fmla="*/ 1618 w 1726"/>
                <a:gd name="T111" fmla="*/ 49 h 430"/>
                <a:gd name="T112" fmla="*/ 1649 w 1726"/>
                <a:gd name="T113" fmla="*/ 49 h 430"/>
                <a:gd name="T114" fmla="*/ 1681 w 1726"/>
                <a:gd name="T115" fmla="*/ 49 h 430"/>
                <a:gd name="T116" fmla="*/ 1712 w 1726"/>
                <a:gd name="T117" fmla="*/ 49 h 4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6" h="430">
                  <a:moveTo>
                    <a:pt x="0" y="430"/>
                  </a:moveTo>
                  <a:lnTo>
                    <a:pt x="3" y="430"/>
                  </a:lnTo>
                  <a:lnTo>
                    <a:pt x="7" y="430"/>
                  </a:lnTo>
                  <a:lnTo>
                    <a:pt x="10" y="430"/>
                  </a:lnTo>
                  <a:lnTo>
                    <a:pt x="14" y="430"/>
                  </a:lnTo>
                  <a:lnTo>
                    <a:pt x="17" y="430"/>
                  </a:lnTo>
                  <a:lnTo>
                    <a:pt x="21" y="430"/>
                  </a:lnTo>
                  <a:lnTo>
                    <a:pt x="24" y="430"/>
                  </a:lnTo>
                  <a:lnTo>
                    <a:pt x="28" y="430"/>
                  </a:lnTo>
                  <a:lnTo>
                    <a:pt x="31" y="430"/>
                  </a:lnTo>
                  <a:lnTo>
                    <a:pt x="35" y="430"/>
                  </a:lnTo>
                  <a:lnTo>
                    <a:pt x="38" y="430"/>
                  </a:lnTo>
                  <a:lnTo>
                    <a:pt x="42" y="430"/>
                  </a:lnTo>
                  <a:lnTo>
                    <a:pt x="45" y="430"/>
                  </a:lnTo>
                  <a:lnTo>
                    <a:pt x="49" y="430"/>
                  </a:lnTo>
                  <a:lnTo>
                    <a:pt x="52" y="430"/>
                  </a:lnTo>
                  <a:lnTo>
                    <a:pt x="56" y="430"/>
                  </a:lnTo>
                  <a:lnTo>
                    <a:pt x="59" y="430"/>
                  </a:lnTo>
                  <a:lnTo>
                    <a:pt x="63" y="430"/>
                  </a:lnTo>
                  <a:lnTo>
                    <a:pt x="66" y="430"/>
                  </a:lnTo>
                  <a:lnTo>
                    <a:pt x="70" y="430"/>
                  </a:lnTo>
                  <a:lnTo>
                    <a:pt x="73" y="430"/>
                  </a:lnTo>
                  <a:lnTo>
                    <a:pt x="76" y="430"/>
                  </a:lnTo>
                  <a:lnTo>
                    <a:pt x="80" y="430"/>
                  </a:lnTo>
                  <a:lnTo>
                    <a:pt x="83" y="430"/>
                  </a:lnTo>
                  <a:lnTo>
                    <a:pt x="87" y="430"/>
                  </a:lnTo>
                  <a:lnTo>
                    <a:pt x="90" y="430"/>
                  </a:lnTo>
                  <a:lnTo>
                    <a:pt x="94" y="430"/>
                  </a:lnTo>
                  <a:lnTo>
                    <a:pt x="97" y="430"/>
                  </a:lnTo>
                  <a:lnTo>
                    <a:pt x="101" y="427"/>
                  </a:lnTo>
                  <a:lnTo>
                    <a:pt x="104" y="427"/>
                  </a:lnTo>
                  <a:lnTo>
                    <a:pt x="108" y="423"/>
                  </a:lnTo>
                  <a:lnTo>
                    <a:pt x="111" y="420"/>
                  </a:lnTo>
                  <a:lnTo>
                    <a:pt x="115" y="416"/>
                  </a:lnTo>
                  <a:lnTo>
                    <a:pt x="118" y="413"/>
                  </a:lnTo>
                  <a:lnTo>
                    <a:pt x="122" y="409"/>
                  </a:lnTo>
                  <a:lnTo>
                    <a:pt x="122" y="406"/>
                  </a:lnTo>
                  <a:lnTo>
                    <a:pt x="125" y="402"/>
                  </a:lnTo>
                  <a:lnTo>
                    <a:pt x="129" y="399"/>
                  </a:lnTo>
                  <a:lnTo>
                    <a:pt x="129" y="395"/>
                  </a:lnTo>
                  <a:lnTo>
                    <a:pt x="132" y="388"/>
                  </a:lnTo>
                  <a:lnTo>
                    <a:pt x="132" y="385"/>
                  </a:lnTo>
                  <a:lnTo>
                    <a:pt x="136" y="381"/>
                  </a:lnTo>
                  <a:lnTo>
                    <a:pt x="136" y="378"/>
                  </a:lnTo>
                  <a:lnTo>
                    <a:pt x="139" y="374"/>
                  </a:lnTo>
                  <a:lnTo>
                    <a:pt x="139" y="367"/>
                  </a:lnTo>
                  <a:lnTo>
                    <a:pt x="143" y="364"/>
                  </a:lnTo>
                  <a:lnTo>
                    <a:pt x="143" y="360"/>
                  </a:lnTo>
                  <a:lnTo>
                    <a:pt x="146" y="353"/>
                  </a:lnTo>
                  <a:lnTo>
                    <a:pt x="146" y="350"/>
                  </a:lnTo>
                  <a:lnTo>
                    <a:pt x="150" y="343"/>
                  </a:lnTo>
                  <a:lnTo>
                    <a:pt x="150" y="339"/>
                  </a:lnTo>
                  <a:lnTo>
                    <a:pt x="153" y="332"/>
                  </a:lnTo>
                  <a:lnTo>
                    <a:pt x="153" y="329"/>
                  </a:lnTo>
                  <a:lnTo>
                    <a:pt x="157" y="322"/>
                  </a:lnTo>
                  <a:lnTo>
                    <a:pt x="157" y="315"/>
                  </a:lnTo>
                  <a:lnTo>
                    <a:pt x="160" y="311"/>
                  </a:lnTo>
                  <a:lnTo>
                    <a:pt x="160" y="304"/>
                  </a:lnTo>
                  <a:lnTo>
                    <a:pt x="163" y="297"/>
                  </a:lnTo>
                  <a:lnTo>
                    <a:pt x="163" y="294"/>
                  </a:lnTo>
                  <a:lnTo>
                    <a:pt x="167" y="287"/>
                  </a:lnTo>
                  <a:lnTo>
                    <a:pt x="167" y="280"/>
                  </a:lnTo>
                  <a:lnTo>
                    <a:pt x="170" y="273"/>
                  </a:lnTo>
                  <a:lnTo>
                    <a:pt x="170" y="269"/>
                  </a:lnTo>
                  <a:lnTo>
                    <a:pt x="174" y="262"/>
                  </a:lnTo>
                  <a:lnTo>
                    <a:pt x="174" y="255"/>
                  </a:lnTo>
                  <a:lnTo>
                    <a:pt x="177" y="248"/>
                  </a:lnTo>
                  <a:lnTo>
                    <a:pt x="177" y="245"/>
                  </a:lnTo>
                  <a:lnTo>
                    <a:pt x="181" y="238"/>
                  </a:lnTo>
                  <a:lnTo>
                    <a:pt x="181" y="231"/>
                  </a:lnTo>
                  <a:lnTo>
                    <a:pt x="181" y="224"/>
                  </a:lnTo>
                  <a:lnTo>
                    <a:pt x="184" y="217"/>
                  </a:lnTo>
                  <a:lnTo>
                    <a:pt x="184" y="213"/>
                  </a:lnTo>
                  <a:lnTo>
                    <a:pt x="188" y="206"/>
                  </a:lnTo>
                  <a:lnTo>
                    <a:pt x="188" y="199"/>
                  </a:lnTo>
                  <a:lnTo>
                    <a:pt x="191" y="196"/>
                  </a:lnTo>
                  <a:lnTo>
                    <a:pt x="191" y="189"/>
                  </a:lnTo>
                  <a:lnTo>
                    <a:pt x="195" y="182"/>
                  </a:lnTo>
                  <a:lnTo>
                    <a:pt x="195" y="175"/>
                  </a:lnTo>
                  <a:lnTo>
                    <a:pt x="198" y="171"/>
                  </a:lnTo>
                  <a:lnTo>
                    <a:pt x="198" y="164"/>
                  </a:lnTo>
                  <a:lnTo>
                    <a:pt x="202" y="161"/>
                  </a:lnTo>
                  <a:lnTo>
                    <a:pt x="202" y="154"/>
                  </a:lnTo>
                  <a:lnTo>
                    <a:pt x="205" y="147"/>
                  </a:lnTo>
                  <a:lnTo>
                    <a:pt x="205" y="143"/>
                  </a:lnTo>
                  <a:lnTo>
                    <a:pt x="209" y="136"/>
                  </a:lnTo>
                  <a:lnTo>
                    <a:pt x="209" y="133"/>
                  </a:lnTo>
                  <a:lnTo>
                    <a:pt x="212" y="126"/>
                  </a:lnTo>
                  <a:lnTo>
                    <a:pt x="212" y="122"/>
                  </a:lnTo>
                  <a:lnTo>
                    <a:pt x="216" y="115"/>
                  </a:lnTo>
                  <a:lnTo>
                    <a:pt x="216" y="112"/>
                  </a:lnTo>
                  <a:lnTo>
                    <a:pt x="219" y="108"/>
                  </a:lnTo>
                  <a:lnTo>
                    <a:pt x="219" y="101"/>
                  </a:lnTo>
                  <a:lnTo>
                    <a:pt x="223" y="98"/>
                  </a:lnTo>
                  <a:lnTo>
                    <a:pt x="223" y="94"/>
                  </a:lnTo>
                  <a:lnTo>
                    <a:pt x="226" y="87"/>
                  </a:lnTo>
                  <a:lnTo>
                    <a:pt x="226" y="84"/>
                  </a:lnTo>
                  <a:lnTo>
                    <a:pt x="230" y="80"/>
                  </a:lnTo>
                  <a:lnTo>
                    <a:pt x="230" y="77"/>
                  </a:lnTo>
                  <a:lnTo>
                    <a:pt x="233" y="73"/>
                  </a:lnTo>
                  <a:lnTo>
                    <a:pt x="233" y="70"/>
                  </a:lnTo>
                  <a:lnTo>
                    <a:pt x="237" y="66"/>
                  </a:lnTo>
                  <a:lnTo>
                    <a:pt x="237" y="63"/>
                  </a:lnTo>
                  <a:lnTo>
                    <a:pt x="240" y="59"/>
                  </a:lnTo>
                  <a:lnTo>
                    <a:pt x="240" y="56"/>
                  </a:lnTo>
                  <a:lnTo>
                    <a:pt x="244" y="52"/>
                  </a:lnTo>
                  <a:lnTo>
                    <a:pt x="244" y="49"/>
                  </a:lnTo>
                  <a:lnTo>
                    <a:pt x="247" y="45"/>
                  </a:lnTo>
                  <a:lnTo>
                    <a:pt x="247" y="42"/>
                  </a:lnTo>
                  <a:lnTo>
                    <a:pt x="250" y="38"/>
                  </a:lnTo>
                  <a:lnTo>
                    <a:pt x="254" y="35"/>
                  </a:lnTo>
                  <a:lnTo>
                    <a:pt x="254" y="31"/>
                  </a:lnTo>
                  <a:lnTo>
                    <a:pt x="257" y="28"/>
                  </a:lnTo>
                  <a:lnTo>
                    <a:pt x="261" y="24"/>
                  </a:lnTo>
                  <a:lnTo>
                    <a:pt x="264" y="21"/>
                  </a:lnTo>
                  <a:lnTo>
                    <a:pt x="268" y="17"/>
                  </a:lnTo>
                  <a:lnTo>
                    <a:pt x="271" y="14"/>
                  </a:lnTo>
                  <a:lnTo>
                    <a:pt x="275" y="10"/>
                  </a:lnTo>
                  <a:lnTo>
                    <a:pt x="278" y="7"/>
                  </a:lnTo>
                  <a:lnTo>
                    <a:pt x="282" y="7"/>
                  </a:lnTo>
                  <a:lnTo>
                    <a:pt x="285" y="3"/>
                  </a:lnTo>
                  <a:lnTo>
                    <a:pt x="289" y="3"/>
                  </a:lnTo>
                  <a:lnTo>
                    <a:pt x="292" y="3"/>
                  </a:lnTo>
                  <a:lnTo>
                    <a:pt x="296" y="0"/>
                  </a:lnTo>
                  <a:lnTo>
                    <a:pt x="299" y="0"/>
                  </a:lnTo>
                  <a:lnTo>
                    <a:pt x="303" y="0"/>
                  </a:lnTo>
                  <a:lnTo>
                    <a:pt x="306" y="0"/>
                  </a:lnTo>
                  <a:lnTo>
                    <a:pt x="310" y="0"/>
                  </a:lnTo>
                  <a:lnTo>
                    <a:pt x="313" y="3"/>
                  </a:lnTo>
                  <a:lnTo>
                    <a:pt x="317" y="3"/>
                  </a:lnTo>
                  <a:lnTo>
                    <a:pt x="320" y="3"/>
                  </a:lnTo>
                  <a:lnTo>
                    <a:pt x="324" y="7"/>
                  </a:lnTo>
                  <a:lnTo>
                    <a:pt x="327" y="7"/>
                  </a:lnTo>
                  <a:lnTo>
                    <a:pt x="331" y="7"/>
                  </a:lnTo>
                  <a:lnTo>
                    <a:pt x="334" y="10"/>
                  </a:lnTo>
                  <a:lnTo>
                    <a:pt x="337" y="10"/>
                  </a:lnTo>
                  <a:lnTo>
                    <a:pt x="341" y="14"/>
                  </a:lnTo>
                  <a:lnTo>
                    <a:pt x="344" y="14"/>
                  </a:lnTo>
                  <a:lnTo>
                    <a:pt x="348" y="17"/>
                  </a:lnTo>
                  <a:lnTo>
                    <a:pt x="351" y="17"/>
                  </a:lnTo>
                  <a:lnTo>
                    <a:pt x="355" y="21"/>
                  </a:lnTo>
                  <a:lnTo>
                    <a:pt x="358" y="24"/>
                  </a:lnTo>
                  <a:lnTo>
                    <a:pt x="362" y="24"/>
                  </a:lnTo>
                  <a:lnTo>
                    <a:pt x="365" y="28"/>
                  </a:lnTo>
                  <a:lnTo>
                    <a:pt x="369" y="28"/>
                  </a:lnTo>
                  <a:lnTo>
                    <a:pt x="372" y="31"/>
                  </a:lnTo>
                  <a:lnTo>
                    <a:pt x="376" y="35"/>
                  </a:lnTo>
                  <a:lnTo>
                    <a:pt x="379" y="35"/>
                  </a:lnTo>
                  <a:lnTo>
                    <a:pt x="383" y="38"/>
                  </a:lnTo>
                  <a:lnTo>
                    <a:pt x="386" y="38"/>
                  </a:lnTo>
                  <a:lnTo>
                    <a:pt x="390" y="42"/>
                  </a:lnTo>
                  <a:lnTo>
                    <a:pt x="393" y="42"/>
                  </a:lnTo>
                  <a:lnTo>
                    <a:pt x="397" y="45"/>
                  </a:lnTo>
                  <a:lnTo>
                    <a:pt x="400" y="45"/>
                  </a:lnTo>
                  <a:lnTo>
                    <a:pt x="404" y="45"/>
                  </a:lnTo>
                  <a:lnTo>
                    <a:pt x="407" y="49"/>
                  </a:lnTo>
                  <a:lnTo>
                    <a:pt x="411" y="49"/>
                  </a:lnTo>
                  <a:lnTo>
                    <a:pt x="414" y="52"/>
                  </a:lnTo>
                  <a:lnTo>
                    <a:pt x="418" y="52"/>
                  </a:lnTo>
                  <a:lnTo>
                    <a:pt x="421" y="52"/>
                  </a:lnTo>
                  <a:lnTo>
                    <a:pt x="424" y="52"/>
                  </a:lnTo>
                  <a:lnTo>
                    <a:pt x="428" y="56"/>
                  </a:lnTo>
                  <a:lnTo>
                    <a:pt x="431" y="56"/>
                  </a:lnTo>
                  <a:lnTo>
                    <a:pt x="435" y="56"/>
                  </a:lnTo>
                  <a:lnTo>
                    <a:pt x="438" y="56"/>
                  </a:lnTo>
                  <a:lnTo>
                    <a:pt x="442" y="59"/>
                  </a:lnTo>
                  <a:lnTo>
                    <a:pt x="445" y="59"/>
                  </a:lnTo>
                  <a:lnTo>
                    <a:pt x="449" y="59"/>
                  </a:lnTo>
                  <a:lnTo>
                    <a:pt x="452" y="59"/>
                  </a:lnTo>
                  <a:lnTo>
                    <a:pt x="456" y="59"/>
                  </a:lnTo>
                  <a:lnTo>
                    <a:pt x="459" y="59"/>
                  </a:lnTo>
                  <a:lnTo>
                    <a:pt x="463" y="59"/>
                  </a:lnTo>
                  <a:lnTo>
                    <a:pt x="466" y="59"/>
                  </a:lnTo>
                  <a:lnTo>
                    <a:pt x="470" y="59"/>
                  </a:lnTo>
                  <a:lnTo>
                    <a:pt x="473" y="59"/>
                  </a:lnTo>
                  <a:lnTo>
                    <a:pt x="477" y="59"/>
                  </a:lnTo>
                  <a:lnTo>
                    <a:pt x="480" y="59"/>
                  </a:lnTo>
                  <a:lnTo>
                    <a:pt x="484" y="59"/>
                  </a:lnTo>
                  <a:lnTo>
                    <a:pt x="487" y="59"/>
                  </a:lnTo>
                  <a:lnTo>
                    <a:pt x="491" y="59"/>
                  </a:lnTo>
                  <a:lnTo>
                    <a:pt x="494" y="59"/>
                  </a:lnTo>
                  <a:lnTo>
                    <a:pt x="498" y="59"/>
                  </a:lnTo>
                  <a:lnTo>
                    <a:pt x="501" y="59"/>
                  </a:lnTo>
                  <a:lnTo>
                    <a:pt x="505" y="59"/>
                  </a:lnTo>
                  <a:lnTo>
                    <a:pt x="508" y="59"/>
                  </a:lnTo>
                  <a:lnTo>
                    <a:pt x="511" y="59"/>
                  </a:lnTo>
                  <a:lnTo>
                    <a:pt x="515" y="56"/>
                  </a:lnTo>
                  <a:lnTo>
                    <a:pt x="518" y="56"/>
                  </a:lnTo>
                  <a:lnTo>
                    <a:pt x="522" y="56"/>
                  </a:lnTo>
                  <a:lnTo>
                    <a:pt x="525" y="56"/>
                  </a:lnTo>
                  <a:lnTo>
                    <a:pt x="529" y="56"/>
                  </a:lnTo>
                  <a:lnTo>
                    <a:pt x="532" y="56"/>
                  </a:lnTo>
                  <a:lnTo>
                    <a:pt x="536" y="56"/>
                  </a:lnTo>
                  <a:lnTo>
                    <a:pt x="539" y="52"/>
                  </a:lnTo>
                  <a:lnTo>
                    <a:pt x="543" y="52"/>
                  </a:lnTo>
                  <a:lnTo>
                    <a:pt x="546" y="52"/>
                  </a:lnTo>
                  <a:lnTo>
                    <a:pt x="550" y="52"/>
                  </a:lnTo>
                  <a:lnTo>
                    <a:pt x="553" y="52"/>
                  </a:lnTo>
                  <a:lnTo>
                    <a:pt x="557" y="52"/>
                  </a:lnTo>
                  <a:lnTo>
                    <a:pt x="560" y="52"/>
                  </a:lnTo>
                  <a:lnTo>
                    <a:pt x="564" y="52"/>
                  </a:lnTo>
                  <a:lnTo>
                    <a:pt x="567" y="52"/>
                  </a:lnTo>
                  <a:lnTo>
                    <a:pt x="571" y="49"/>
                  </a:lnTo>
                  <a:lnTo>
                    <a:pt x="574" y="49"/>
                  </a:lnTo>
                  <a:lnTo>
                    <a:pt x="578" y="49"/>
                  </a:lnTo>
                  <a:lnTo>
                    <a:pt x="581" y="49"/>
                  </a:lnTo>
                  <a:lnTo>
                    <a:pt x="585" y="49"/>
                  </a:lnTo>
                  <a:lnTo>
                    <a:pt x="588" y="49"/>
                  </a:lnTo>
                  <a:lnTo>
                    <a:pt x="592" y="49"/>
                  </a:lnTo>
                  <a:lnTo>
                    <a:pt x="595" y="49"/>
                  </a:lnTo>
                  <a:lnTo>
                    <a:pt x="598" y="49"/>
                  </a:lnTo>
                  <a:lnTo>
                    <a:pt x="602" y="49"/>
                  </a:lnTo>
                  <a:lnTo>
                    <a:pt x="605" y="49"/>
                  </a:lnTo>
                  <a:lnTo>
                    <a:pt x="609" y="49"/>
                  </a:lnTo>
                  <a:lnTo>
                    <a:pt x="612" y="45"/>
                  </a:lnTo>
                  <a:lnTo>
                    <a:pt x="616" y="45"/>
                  </a:lnTo>
                  <a:lnTo>
                    <a:pt x="619" y="45"/>
                  </a:lnTo>
                  <a:lnTo>
                    <a:pt x="623" y="45"/>
                  </a:lnTo>
                  <a:lnTo>
                    <a:pt x="626" y="45"/>
                  </a:lnTo>
                  <a:lnTo>
                    <a:pt x="630" y="45"/>
                  </a:lnTo>
                  <a:lnTo>
                    <a:pt x="633" y="45"/>
                  </a:lnTo>
                  <a:lnTo>
                    <a:pt x="637" y="45"/>
                  </a:lnTo>
                  <a:lnTo>
                    <a:pt x="640" y="45"/>
                  </a:lnTo>
                  <a:lnTo>
                    <a:pt x="644" y="45"/>
                  </a:lnTo>
                  <a:lnTo>
                    <a:pt x="647" y="45"/>
                  </a:lnTo>
                  <a:lnTo>
                    <a:pt x="651" y="45"/>
                  </a:lnTo>
                  <a:lnTo>
                    <a:pt x="654" y="45"/>
                  </a:lnTo>
                  <a:lnTo>
                    <a:pt x="658" y="45"/>
                  </a:lnTo>
                  <a:lnTo>
                    <a:pt x="661" y="45"/>
                  </a:lnTo>
                  <a:lnTo>
                    <a:pt x="665" y="45"/>
                  </a:lnTo>
                  <a:lnTo>
                    <a:pt x="668" y="45"/>
                  </a:lnTo>
                  <a:lnTo>
                    <a:pt x="672" y="45"/>
                  </a:lnTo>
                  <a:lnTo>
                    <a:pt x="675" y="45"/>
                  </a:lnTo>
                  <a:lnTo>
                    <a:pt x="679" y="45"/>
                  </a:lnTo>
                  <a:lnTo>
                    <a:pt x="682" y="45"/>
                  </a:lnTo>
                  <a:lnTo>
                    <a:pt x="685" y="45"/>
                  </a:lnTo>
                  <a:lnTo>
                    <a:pt x="689" y="45"/>
                  </a:lnTo>
                  <a:lnTo>
                    <a:pt x="692" y="45"/>
                  </a:lnTo>
                  <a:lnTo>
                    <a:pt x="696" y="45"/>
                  </a:lnTo>
                  <a:lnTo>
                    <a:pt x="699" y="45"/>
                  </a:lnTo>
                  <a:lnTo>
                    <a:pt x="703" y="45"/>
                  </a:lnTo>
                  <a:lnTo>
                    <a:pt x="706" y="45"/>
                  </a:lnTo>
                  <a:lnTo>
                    <a:pt x="710" y="45"/>
                  </a:lnTo>
                  <a:lnTo>
                    <a:pt x="713" y="45"/>
                  </a:lnTo>
                  <a:lnTo>
                    <a:pt x="717" y="45"/>
                  </a:lnTo>
                  <a:lnTo>
                    <a:pt x="720" y="45"/>
                  </a:lnTo>
                  <a:lnTo>
                    <a:pt x="724" y="45"/>
                  </a:lnTo>
                  <a:lnTo>
                    <a:pt x="727" y="45"/>
                  </a:lnTo>
                  <a:lnTo>
                    <a:pt x="731" y="45"/>
                  </a:lnTo>
                  <a:lnTo>
                    <a:pt x="734" y="49"/>
                  </a:lnTo>
                  <a:lnTo>
                    <a:pt x="738" y="49"/>
                  </a:lnTo>
                  <a:lnTo>
                    <a:pt x="741" y="49"/>
                  </a:lnTo>
                  <a:lnTo>
                    <a:pt x="745" y="49"/>
                  </a:lnTo>
                  <a:lnTo>
                    <a:pt x="748" y="49"/>
                  </a:lnTo>
                  <a:lnTo>
                    <a:pt x="752" y="49"/>
                  </a:lnTo>
                  <a:lnTo>
                    <a:pt x="755" y="49"/>
                  </a:lnTo>
                  <a:lnTo>
                    <a:pt x="759" y="49"/>
                  </a:lnTo>
                  <a:lnTo>
                    <a:pt x="762" y="49"/>
                  </a:lnTo>
                  <a:lnTo>
                    <a:pt x="766" y="49"/>
                  </a:lnTo>
                  <a:lnTo>
                    <a:pt x="769" y="49"/>
                  </a:lnTo>
                  <a:lnTo>
                    <a:pt x="772" y="49"/>
                  </a:lnTo>
                  <a:lnTo>
                    <a:pt x="776" y="49"/>
                  </a:lnTo>
                  <a:lnTo>
                    <a:pt x="779" y="49"/>
                  </a:lnTo>
                  <a:lnTo>
                    <a:pt x="783" y="49"/>
                  </a:lnTo>
                  <a:lnTo>
                    <a:pt x="786" y="49"/>
                  </a:lnTo>
                  <a:lnTo>
                    <a:pt x="790" y="49"/>
                  </a:lnTo>
                  <a:lnTo>
                    <a:pt x="793" y="49"/>
                  </a:lnTo>
                  <a:lnTo>
                    <a:pt x="797" y="49"/>
                  </a:lnTo>
                  <a:lnTo>
                    <a:pt x="800" y="49"/>
                  </a:lnTo>
                  <a:lnTo>
                    <a:pt x="804" y="49"/>
                  </a:lnTo>
                  <a:lnTo>
                    <a:pt x="807" y="49"/>
                  </a:lnTo>
                  <a:lnTo>
                    <a:pt x="811" y="49"/>
                  </a:lnTo>
                  <a:lnTo>
                    <a:pt x="814" y="49"/>
                  </a:lnTo>
                  <a:lnTo>
                    <a:pt x="818" y="49"/>
                  </a:lnTo>
                  <a:lnTo>
                    <a:pt x="821" y="49"/>
                  </a:lnTo>
                  <a:lnTo>
                    <a:pt x="825" y="49"/>
                  </a:lnTo>
                  <a:lnTo>
                    <a:pt x="828" y="49"/>
                  </a:lnTo>
                  <a:lnTo>
                    <a:pt x="832" y="49"/>
                  </a:lnTo>
                  <a:lnTo>
                    <a:pt x="835" y="49"/>
                  </a:lnTo>
                  <a:lnTo>
                    <a:pt x="839" y="49"/>
                  </a:lnTo>
                  <a:lnTo>
                    <a:pt x="842" y="49"/>
                  </a:lnTo>
                  <a:lnTo>
                    <a:pt x="846" y="49"/>
                  </a:lnTo>
                  <a:lnTo>
                    <a:pt x="849" y="49"/>
                  </a:lnTo>
                  <a:lnTo>
                    <a:pt x="853" y="49"/>
                  </a:lnTo>
                  <a:lnTo>
                    <a:pt x="856" y="49"/>
                  </a:lnTo>
                  <a:lnTo>
                    <a:pt x="859" y="49"/>
                  </a:lnTo>
                  <a:lnTo>
                    <a:pt x="863" y="49"/>
                  </a:lnTo>
                  <a:lnTo>
                    <a:pt x="866" y="49"/>
                  </a:lnTo>
                  <a:lnTo>
                    <a:pt x="870" y="49"/>
                  </a:lnTo>
                  <a:lnTo>
                    <a:pt x="873" y="49"/>
                  </a:lnTo>
                  <a:lnTo>
                    <a:pt x="877" y="49"/>
                  </a:lnTo>
                  <a:lnTo>
                    <a:pt x="880" y="49"/>
                  </a:lnTo>
                  <a:lnTo>
                    <a:pt x="884" y="49"/>
                  </a:lnTo>
                  <a:lnTo>
                    <a:pt x="887" y="49"/>
                  </a:lnTo>
                  <a:lnTo>
                    <a:pt x="891" y="49"/>
                  </a:lnTo>
                  <a:lnTo>
                    <a:pt x="894" y="49"/>
                  </a:lnTo>
                  <a:lnTo>
                    <a:pt x="898" y="49"/>
                  </a:lnTo>
                  <a:lnTo>
                    <a:pt x="901" y="49"/>
                  </a:lnTo>
                  <a:lnTo>
                    <a:pt x="905" y="49"/>
                  </a:lnTo>
                  <a:lnTo>
                    <a:pt x="908" y="49"/>
                  </a:lnTo>
                  <a:lnTo>
                    <a:pt x="912" y="49"/>
                  </a:lnTo>
                  <a:lnTo>
                    <a:pt x="915" y="49"/>
                  </a:lnTo>
                  <a:lnTo>
                    <a:pt x="919" y="49"/>
                  </a:lnTo>
                  <a:lnTo>
                    <a:pt x="922" y="49"/>
                  </a:lnTo>
                  <a:lnTo>
                    <a:pt x="926" y="49"/>
                  </a:lnTo>
                  <a:lnTo>
                    <a:pt x="929" y="49"/>
                  </a:lnTo>
                  <a:lnTo>
                    <a:pt x="933" y="49"/>
                  </a:lnTo>
                  <a:lnTo>
                    <a:pt x="936" y="49"/>
                  </a:lnTo>
                  <a:lnTo>
                    <a:pt x="940" y="49"/>
                  </a:lnTo>
                  <a:lnTo>
                    <a:pt x="943" y="49"/>
                  </a:lnTo>
                  <a:lnTo>
                    <a:pt x="946" y="49"/>
                  </a:lnTo>
                  <a:lnTo>
                    <a:pt x="950" y="49"/>
                  </a:lnTo>
                  <a:lnTo>
                    <a:pt x="953" y="49"/>
                  </a:lnTo>
                  <a:lnTo>
                    <a:pt x="957" y="49"/>
                  </a:lnTo>
                  <a:lnTo>
                    <a:pt x="960" y="49"/>
                  </a:lnTo>
                  <a:lnTo>
                    <a:pt x="964" y="49"/>
                  </a:lnTo>
                  <a:lnTo>
                    <a:pt x="967" y="49"/>
                  </a:lnTo>
                  <a:lnTo>
                    <a:pt x="971" y="49"/>
                  </a:lnTo>
                  <a:lnTo>
                    <a:pt x="974" y="49"/>
                  </a:lnTo>
                  <a:lnTo>
                    <a:pt x="978" y="49"/>
                  </a:lnTo>
                  <a:lnTo>
                    <a:pt x="981" y="49"/>
                  </a:lnTo>
                  <a:lnTo>
                    <a:pt x="985" y="49"/>
                  </a:lnTo>
                  <a:lnTo>
                    <a:pt x="988" y="49"/>
                  </a:lnTo>
                  <a:lnTo>
                    <a:pt x="992" y="49"/>
                  </a:lnTo>
                  <a:lnTo>
                    <a:pt x="995" y="49"/>
                  </a:lnTo>
                  <a:lnTo>
                    <a:pt x="999" y="49"/>
                  </a:lnTo>
                  <a:lnTo>
                    <a:pt x="1002" y="49"/>
                  </a:lnTo>
                  <a:lnTo>
                    <a:pt x="1006" y="49"/>
                  </a:lnTo>
                  <a:lnTo>
                    <a:pt x="1009" y="49"/>
                  </a:lnTo>
                  <a:lnTo>
                    <a:pt x="1013" y="49"/>
                  </a:lnTo>
                  <a:lnTo>
                    <a:pt x="1016" y="49"/>
                  </a:lnTo>
                  <a:lnTo>
                    <a:pt x="1020" y="49"/>
                  </a:lnTo>
                  <a:lnTo>
                    <a:pt x="1023" y="49"/>
                  </a:lnTo>
                  <a:lnTo>
                    <a:pt x="1027" y="49"/>
                  </a:lnTo>
                  <a:lnTo>
                    <a:pt x="1030" y="49"/>
                  </a:lnTo>
                  <a:lnTo>
                    <a:pt x="1033" y="49"/>
                  </a:lnTo>
                  <a:lnTo>
                    <a:pt x="1037" y="49"/>
                  </a:lnTo>
                  <a:lnTo>
                    <a:pt x="1040" y="49"/>
                  </a:lnTo>
                  <a:lnTo>
                    <a:pt x="1044" y="49"/>
                  </a:lnTo>
                  <a:lnTo>
                    <a:pt x="1047" y="49"/>
                  </a:lnTo>
                  <a:lnTo>
                    <a:pt x="1051" y="49"/>
                  </a:lnTo>
                  <a:lnTo>
                    <a:pt x="1054" y="49"/>
                  </a:lnTo>
                  <a:lnTo>
                    <a:pt x="1058" y="49"/>
                  </a:lnTo>
                  <a:lnTo>
                    <a:pt x="1061" y="49"/>
                  </a:lnTo>
                  <a:lnTo>
                    <a:pt x="1065" y="49"/>
                  </a:lnTo>
                  <a:lnTo>
                    <a:pt x="1068" y="49"/>
                  </a:lnTo>
                  <a:lnTo>
                    <a:pt x="1072" y="49"/>
                  </a:lnTo>
                  <a:lnTo>
                    <a:pt x="1075" y="49"/>
                  </a:lnTo>
                  <a:lnTo>
                    <a:pt x="1079" y="49"/>
                  </a:lnTo>
                  <a:lnTo>
                    <a:pt x="1082" y="49"/>
                  </a:lnTo>
                  <a:lnTo>
                    <a:pt x="1086" y="49"/>
                  </a:lnTo>
                  <a:lnTo>
                    <a:pt x="1089" y="49"/>
                  </a:lnTo>
                  <a:lnTo>
                    <a:pt x="1093" y="49"/>
                  </a:lnTo>
                  <a:lnTo>
                    <a:pt x="1096" y="49"/>
                  </a:lnTo>
                  <a:lnTo>
                    <a:pt x="1100" y="49"/>
                  </a:lnTo>
                  <a:lnTo>
                    <a:pt x="1103" y="49"/>
                  </a:lnTo>
                  <a:lnTo>
                    <a:pt x="1107" y="49"/>
                  </a:lnTo>
                  <a:lnTo>
                    <a:pt x="1110" y="49"/>
                  </a:lnTo>
                  <a:lnTo>
                    <a:pt x="1114" y="49"/>
                  </a:lnTo>
                  <a:lnTo>
                    <a:pt x="1117" y="49"/>
                  </a:lnTo>
                  <a:lnTo>
                    <a:pt x="1120" y="49"/>
                  </a:lnTo>
                  <a:lnTo>
                    <a:pt x="1124" y="49"/>
                  </a:lnTo>
                  <a:lnTo>
                    <a:pt x="1127" y="49"/>
                  </a:lnTo>
                  <a:lnTo>
                    <a:pt x="1131" y="49"/>
                  </a:lnTo>
                  <a:lnTo>
                    <a:pt x="1134" y="49"/>
                  </a:lnTo>
                  <a:lnTo>
                    <a:pt x="1138" y="49"/>
                  </a:lnTo>
                  <a:lnTo>
                    <a:pt x="1141" y="49"/>
                  </a:lnTo>
                  <a:lnTo>
                    <a:pt x="1145" y="49"/>
                  </a:lnTo>
                  <a:lnTo>
                    <a:pt x="1148" y="49"/>
                  </a:lnTo>
                  <a:lnTo>
                    <a:pt x="1152" y="49"/>
                  </a:lnTo>
                  <a:lnTo>
                    <a:pt x="1155" y="49"/>
                  </a:lnTo>
                  <a:lnTo>
                    <a:pt x="1159" y="49"/>
                  </a:lnTo>
                  <a:lnTo>
                    <a:pt x="1162" y="49"/>
                  </a:lnTo>
                  <a:lnTo>
                    <a:pt x="1166" y="49"/>
                  </a:lnTo>
                  <a:lnTo>
                    <a:pt x="1169" y="49"/>
                  </a:lnTo>
                  <a:lnTo>
                    <a:pt x="1173" y="49"/>
                  </a:lnTo>
                  <a:lnTo>
                    <a:pt x="1176" y="49"/>
                  </a:lnTo>
                  <a:lnTo>
                    <a:pt x="1180" y="49"/>
                  </a:lnTo>
                  <a:lnTo>
                    <a:pt x="1183" y="49"/>
                  </a:lnTo>
                  <a:lnTo>
                    <a:pt x="1187" y="49"/>
                  </a:lnTo>
                  <a:lnTo>
                    <a:pt x="1190" y="49"/>
                  </a:lnTo>
                  <a:lnTo>
                    <a:pt x="1194" y="49"/>
                  </a:lnTo>
                  <a:lnTo>
                    <a:pt x="1197" y="49"/>
                  </a:lnTo>
                  <a:lnTo>
                    <a:pt x="1201" y="49"/>
                  </a:lnTo>
                  <a:lnTo>
                    <a:pt x="1204" y="49"/>
                  </a:lnTo>
                  <a:lnTo>
                    <a:pt x="1207" y="49"/>
                  </a:lnTo>
                  <a:lnTo>
                    <a:pt x="1211" y="49"/>
                  </a:lnTo>
                  <a:lnTo>
                    <a:pt x="1214" y="49"/>
                  </a:lnTo>
                  <a:lnTo>
                    <a:pt x="1218" y="49"/>
                  </a:lnTo>
                  <a:lnTo>
                    <a:pt x="1221" y="49"/>
                  </a:lnTo>
                  <a:lnTo>
                    <a:pt x="1225" y="49"/>
                  </a:lnTo>
                  <a:lnTo>
                    <a:pt x="1228" y="49"/>
                  </a:lnTo>
                  <a:lnTo>
                    <a:pt x="1232" y="49"/>
                  </a:lnTo>
                  <a:lnTo>
                    <a:pt x="1235" y="49"/>
                  </a:lnTo>
                  <a:lnTo>
                    <a:pt x="1239" y="49"/>
                  </a:lnTo>
                  <a:lnTo>
                    <a:pt x="1242" y="49"/>
                  </a:lnTo>
                  <a:lnTo>
                    <a:pt x="1246" y="49"/>
                  </a:lnTo>
                  <a:lnTo>
                    <a:pt x="1249" y="49"/>
                  </a:lnTo>
                  <a:lnTo>
                    <a:pt x="1253" y="49"/>
                  </a:lnTo>
                  <a:lnTo>
                    <a:pt x="1256" y="49"/>
                  </a:lnTo>
                  <a:lnTo>
                    <a:pt x="1260" y="49"/>
                  </a:lnTo>
                  <a:lnTo>
                    <a:pt x="1263" y="49"/>
                  </a:lnTo>
                  <a:lnTo>
                    <a:pt x="1267" y="49"/>
                  </a:lnTo>
                  <a:lnTo>
                    <a:pt x="1270" y="49"/>
                  </a:lnTo>
                  <a:lnTo>
                    <a:pt x="1274" y="49"/>
                  </a:lnTo>
                  <a:lnTo>
                    <a:pt x="1277" y="49"/>
                  </a:lnTo>
                  <a:lnTo>
                    <a:pt x="1281" y="49"/>
                  </a:lnTo>
                  <a:lnTo>
                    <a:pt x="1284" y="49"/>
                  </a:lnTo>
                  <a:lnTo>
                    <a:pt x="1288" y="49"/>
                  </a:lnTo>
                  <a:lnTo>
                    <a:pt x="1291" y="49"/>
                  </a:lnTo>
                  <a:lnTo>
                    <a:pt x="1294" y="49"/>
                  </a:lnTo>
                  <a:lnTo>
                    <a:pt x="1298" y="49"/>
                  </a:lnTo>
                  <a:lnTo>
                    <a:pt x="1301" y="49"/>
                  </a:lnTo>
                  <a:lnTo>
                    <a:pt x="1305" y="49"/>
                  </a:lnTo>
                  <a:lnTo>
                    <a:pt x="1308" y="49"/>
                  </a:lnTo>
                  <a:lnTo>
                    <a:pt x="1312" y="49"/>
                  </a:lnTo>
                  <a:lnTo>
                    <a:pt x="1315" y="49"/>
                  </a:lnTo>
                  <a:lnTo>
                    <a:pt x="1319" y="49"/>
                  </a:lnTo>
                  <a:lnTo>
                    <a:pt x="1322" y="49"/>
                  </a:lnTo>
                  <a:lnTo>
                    <a:pt x="1326" y="49"/>
                  </a:lnTo>
                  <a:lnTo>
                    <a:pt x="1329" y="49"/>
                  </a:lnTo>
                  <a:lnTo>
                    <a:pt x="1333" y="49"/>
                  </a:lnTo>
                  <a:lnTo>
                    <a:pt x="1336" y="49"/>
                  </a:lnTo>
                  <a:lnTo>
                    <a:pt x="1340" y="49"/>
                  </a:lnTo>
                  <a:lnTo>
                    <a:pt x="1343" y="49"/>
                  </a:lnTo>
                  <a:lnTo>
                    <a:pt x="1347" y="49"/>
                  </a:lnTo>
                  <a:lnTo>
                    <a:pt x="1350" y="49"/>
                  </a:lnTo>
                  <a:lnTo>
                    <a:pt x="1354" y="49"/>
                  </a:lnTo>
                  <a:lnTo>
                    <a:pt x="1357" y="49"/>
                  </a:lnTo>
                  <a:lnTo>
                    <a:pt x="1361" y="49"/>
                  </a:lnTo>
                  <a:lnTo>
                    <a:pt x="1364" y="49"/>
                  </a:lnTo>
                  <a:lnTo>
                    <a:pt x="1368" y="49"/>
                  </a:lnTo>
                  <a:lnTo>
                    <a:pt x="1371" y="49"/>
                  </a:lnTo>
                  <a:lnTo>
                    <a:pt x="1375" y="49"/>
                  </a:lnTo>
                  <a:lnTo>
                    <a:pt x="1378" y="49"/>
                  </a:lnTo>
                  <a:lnTo>
                    <a:pt x="1381" y="49"/>
                  </a:lnTo>
                  <a:lnTo>
                    <a:pt x="1385" y="49"/>
                  </a:lnTo>
                  <a:lnTo>
                    <a:pt x="1388" y="49"/>
                  </a:lnTo>
                  <a:lnTo>
                    <a:pt x="1392" y="49"/>
                  </a:lnTo>
                  <a:lnTo>
                    <a:pt x="1395" y="49"/>
                  </a:lnTo>
                  <a:lnTo>
                    <a:pt x="1399" y="49"/>
                  </a:lnTo>
                  <a:lnTo>
                    <a:pt x="1402" y="49"/>
                  </a:lnTo>
                  <a:lnTo>
                    <a:pt x="1406" y="49"/>
                  </a:lnTo>
                  <a:lnTo>
                    <a:pt x="1409" y="49"/>
                  </a:lnTo>
                  <a:lnTo>
                    <a:pt x="1413" y="49"/>
                  </a:lnTo>
                  <a:lnTo>
                    <a:pt x="1416" y="49"/>
                  </a:lnTo>
                  <a:lnTo>
                    <a:pt x="1420" y="49"/>
                  </a:lnTo>
                  <a:lnTo>
                    <a:pt x="1423" y="49"/>
                  </a:lnTo>
                  <a:lnTo>
                    <a:pt x="1427" y="49"/>
                  </a:lnTo>
                  <a:lnTo>
                    <a:pt x="1430" y="49"/>
                  </a:lnTo>
                  <a:lnTo>
                    <a:pt x="1434" y="49"/>
                  </a:lnTo>
                  <a:lnTo>
                    <a:pt x="1437" y="49"/>
                  </a:lnTo>
                  <a:lnTo>
                    <a:pt x="1441" y="49"/>
                  </a:lnTo>
                  <a:lnTo>
                    <a:pt x="1444" y="49"/>
                  </a:lnTo>
                  <a:lnTo>
                    <a:pt x="1448" y="49"/>
                  </a:lnTo>
                  <a:lnTo>
                    <a:pt x="1451" y="49"/>
                  </a:lnTo>
                  <a:lnTo>
                    <a:pt x="1455" y="49"/>
                  </a:lnTo>
                  <a:lnTo>
                    <a:pt x="1458" y="49"/>
                  </a:lnTo>
                  <a:lnTo>
                    <a:pt x="1462" y="49"/>
                  </a:lnTo>
                  <a:lnTo>
                    <a:pt x="1465" y="49"/>
                  </a:lnTo>
                  <a:lnTo>
                    <a:pt x="1468" y="49"/>
                  </a:lnTo>
                  <a:lnTo>
                    <a:pt x="1472" y="49"/>
                  </a:lnTo>
                  <a:lnTo>
                    <a:pt x="1475" y="49"/>
                  </a:lnTo>
                  <a:lnTo>
                    <a:pt x="1479" y="49"/>
                  </a:lnTo>
                  <a:lnTo>
                    <a:pt x="1482" y="49"/>
                  </a:lnTo>
                  <a:lnTo>
                    <a:pt x="1486" y="49"/>
                  </a:lnTo>
                  <a:lnTo>
                    <a:pt x="1489" y="49"/>
                  </a:lnTo>
                  <a:lnTo>
                    <a:pt x="1493" y="49"/>
                  </a:lnTo>
                  <a:lnTo>
                    <a:pt x="1496" y="49"/>
                  </a:lnTo>
                  <a:lnTo>
                    <a:pt x="1500" y="49"/>
                  </a:lnTo>
                  <a:lnTo>
                    <a:pt x="1503" y="49"/>
                  </a:lnTo>
                  <a:lnTo>
                    <a:pt x="1507" y="49"/>
                  </a:lnTo>
                  <a:lnTo>
                    <a:pt x="1510" y="49"/>
                  </a:lnTo>
                  <a:lnTo>
                    <a:pt x="1514" y="49"/>
                  </a:lnTo>
                  <a:lnTo>
                    <a:pt x="1517" y="49"/>
                  </a:lnTo>
                  <a:lnTo>
                    <a:pt x="1521" y="49"/>
                  </a:lnTo>
                  <a:lnTo>
                    <a:pt x="1524" y="49"/>
                  </a:lnTo>
                  <a:lnTo>
                    <a:pt x="1528" y="49"/>
                  </a:lnTo>
                  <a:lnTo>
                    <a:pt x="1531" y="49"/>
                  </a:lnTo>
                  <a:lnTo>
                    <a:pt x="1535" y="49"/>
                  </a:lnTo>
                  <a:lnTo>
                    <a:pt x="1538" y="49"/>
                  </a:lnTo>
                  <a:lnTo>
                    <a:pt x="1542" y="49"/>
                  </a:lnTo>
                  <a:lnTo>
                    <a:pt x="1545" y="49"/>
                  </a:lnTo>
                  <a:lnTo>
                    <a:pt x="1549" y="49"/>
                  </a:lnTo>
                  <a:lnTo>
                    <a:pt x="1552" y="49"/>
                  </a:lnTo>
                  <a:lnTo>
                    <a:pt x="1555" y="49"/>
                  </a:lnTo>
                  <a:lnTo>
                    <a:pt x="1559" y="49"/>
                  </a:lnTo>
                  <a:lnTo>
                    <a:pt x="1562" y="49"/>
                  </a:lnTo>
                  <a:lnTo>
                    <a:pt x="1566" y="49"/>
                  </a:lnTo>
                  <a:lnTo>
                    <a:pt x="1569" y="49"/>
                  </a:lnTo>
                  <a:lnTo>
                    <a:pt x="1573" y="49"/>
                  </a:lnTo>
                  <a:lnTo>
                    <a:pt x="1576" y="49"/>
                  </a:lnTo>
                  <a:lnTo>
                    <a:pt x="1580" y="49"/>
                  </a:lnTo>
                  <a:lnTo>
                    <a:pt x="1583" y="49"/>
                  </a:lnTo>
                  <a:lnTo>
                    <a:pt x="1587" y="49"/>
                  </a:lnTo>
                  <a:lnTo>
                    <a:pt x="1590" y="49"/>
                  </a:lnTo>
                  <a:lnTo>
                    <a:pt x="1594" y="49"/>
                  </a:lnTo>
                  <a:lnTo>
                    <a:pt x="1597" y="49"/>
                  </a:lnTo>
                  <a:lnTo>
                    <a:pt x="1601" y="49"/>
                  </a:lnTo>
                  <a:lnTo>
                    <a:pt x="1604" y="49"/>
                  </a:lnTo>
                  <a:lnTo>
                    <a:pt x="1608" y="49"/>
                  </a:lnTo>
                  <a:lnTo>
                    <a:pt x="1611" y="49"/>
                  </a:lnTo>
                  <a:lnTo>
                    <a:pt x="1615" y="49"/>
                  </a:lnTo>
                  <a:lnTo>
                    <a:pt x="1618" y="49"/>
                  </a:lnTo>
                  <a:lnTo>
                    <a:pt x="1622" y="49"/>
                  </a:lnTo>
                  <a:lnTo>
                    <a:pt x="1625" y="49"/>
                  </a:lnTo>
                  <a:lnTo>
                    <a:pt x="1629" y="49"/>
                  </a:lnTo>
                  <a:lnTo>
                    <a:pt x="1632" y="49"/>
                  </a:lnTo>
                  <a:lnTo>
                    <a:pt x="1636" y="49"/>
                  </a:lnTo>
                  <a:lnTo>
                    <a:pt x="1639" y="49"/>
                  </a:lnTo>
                  <a:lnTo>
                    <a:pt x="1642" y="49"/>
                  </a:lnTo>
                  <a:lnTo>
                    <a:pt x="1646" y="49"/>
                  </a:lnTo>
                  <a:lnTo>
                    <a:pt x="1649" y="49"/>
                  </a:lnTo>
                  <a:lnTo>
                    <a:pt x="1653" y="49"/>
                  </a:lnTo>
                  <a:lnTo>
                    <a:pt x="1656" y="49"/>
                  </a:lnTo>
                  <a:lnTo>
                    <a:pt x="1660" y="49"/>
                  </a:lnTo>
                  <a:lnTo>
                    <a:pt x="1663" y="49"/>
                  </a:lnTo>
                  <a:lnTo>
                    <a:pt x="1667" y="49"/>
                  </a:lnTo>
                  <a:lnTo>
                    <a:pt x="1670" y="49"/>
                  </a:lnTo>
                  <a:lnTo>
                    <a:pt x="1674" y="49"/>
                  </a:lnTo>
                  <a:lnTo>
                    <a:pt x="1677" y="49"/>
                  </a:lnTo>
                  <a:lnTo>
                    <a:pt x="1681" y="49"/>
                  </a:lnTo>
                  <a:lnTo>
                    <a:pt x="1684" y="49"/>
                  </a:lnTo>
                  <a:lnTo>
                    <a:pt x="1688" y="49"/>
                  </a:lnTo>
                  <a:lnTo>
                    <a:pt x="1691" y="49"/>
                  </a:lnTo>
                  <a:lnTo>
                    <a:pt x="1695" y="49"/>
                  </a:lnTo>
                  <a:lnTo>
                    <a:pt x="1698" y="49"/>
                  </a:lnTo>
                  <a:lnTo>
                    <a:pt x="1702" y="49"/>
                  </a:lnTo>
                  <a:lnTo>
                    <a:pt x="1705" y="49"/>
                  </a:lnTo>
                  <a:lnTo>
                    <a:pt x="1709" y="49"/>
                  </a:lnTo>
                  <a:lnTo>
                    <a:pt x="1712" y="49"/>
                  </a:lnTo>
                  <a:lnTo>
                    <a:pt x="1716" y="49"/>
                  </a:lnTo>
                  <a:lnTo>
                    <a:pt x="1719" y="49"/>
                  </a:lnTo>
                  <a:lnTo>
                    <a:pt x="1723" y="49"/>
                  </a:lnTo>
                  <a:lnTo>
                    <a:pt x="1726" y="49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06" name="Rectangle 1074"/>
            <p:cNvSpPr>
              <a:spLocks noChangeArrowheads="1"/>
            </p:cNvSpPr>
            <p:nvPr/>
          </p:nvSpPr>
          <p:spPr bwMode="auto">
            <a:xfrm>
              <a:off x="1327" y="1198"/>
              <a:ext cx="1081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12.2909)</a:t>
              </a:r>
              <a:endParaRPr lang="en-US"/>
            </a:p>
          </p:txBody>
        </p:sp>
        <p:sp>
          <p:nvSpPr>
            <p:cNvPr id="45107" name="Rectangle 1075"/>
            <p:cNvSpPr>
              <a:spLocks noChangeArrowheads="1"/>
            </p:cNvSpPr>
            <p:nvPr/>
          </p:nvSpPr>
          <p:spPr bwMode="auto">
            <a:xfrm>
              <a:off x="1772" y="1925"/>
              <a:ext cx="1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5108" name="Rectangle 1076"/>
            <p:cNvSpPr>
              <a:spLocks noChangeArrowheads="1"/>
            </p:cNvSpPr>
            <p:nvPr/>
          </p:nvSpPr>
          <p:spPr bwMode="auto">
            <a:xfrm rot="16200000">
              <a:off x="424" y="1521"/>
              <a:ext cx="40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5109" name="Rectangle 1077"/>
            <p:cNvSpPr>
              <a:spLocks noChangeArrowheads="1"/>
            </p:cNvSpPr>
            <p:nvPr/>
          </p:nvSpPr>
          <p:spPr bwMode="auto">
            <a:xfrm>
              <a:off x="746" y="2069"/>
              <a:ext cx="2154" cy="571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0" name="Rectangle 1078"/>
            <p:cNvSpPr>
              <a:spLocks noChangeArrowheads="1"/>
            </p:cNvSpPr>
            <p:nvPr/>
          </p:nvSpPr>
          <p:spPr bwMode="auto">
            <a:xfrm>
              <a:off x="746" y="2069"/>
              <a:ext cx="2154" cy="571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1" name="Line 1079"/>
            <p:cNvSpPr>
              <a:spLocks noChangeShapeType="1"/>
            </p:cNvSpPr>
            <p:nvPr/>
          </p:nvSpPr>
          <p:spPr bwMode="auto">
            <a:xfrm>
              <a:off x="746" y="2069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2" name="Freeform 1080"/>
            <p:cNvSpPr>
              <a:spLocks/>
            </p:cNvSpPr>
            <p:nvPr/>
          </p:nvSpPr>
          <p:spPr bwMode="auto">
            <a:xfrm>
              <a:off x="746" y="2069"/>
              <a:ext cx="2154" cy="57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3" name="Line 1081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4" name="Line 1082"/>
            <p:cNvSpPr>
              <a:spLocks noChangeShapeType="1"/>
            </p:cNvSpPr>
            <p:nvPr/>
          </p:nvSpPr>
          <p:spPr bwMode="auto">
            <a:xfrm>
              <a:off x="746" y="2640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5" name="Line 1083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6" name="Line 1084"/>
            <p:cNvSpPr>
              <a:spLocks noChangeShapeType="1"/>
            </p:cNvSpPr>
            <p:nvPr/>
          </p:nvSpPr>
          <p:spPr bwMode="auto">
            <a:xfrm flipV="1">
              <a:off x="746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7" name="Line 1085"/>
            <p:cNvSpPr>
              <a:spLocks noChangeShapeType="1"/>
            </p:cNvSpPr>
            <p:nvPr/>
          </p:nvSpPr>
          <p:spPr bwMode="auto">
            <a:xfrm>
              <a:off x="746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18" name="Rectangle 1086"/>
            <p:cNvSpPr>
              <a:spLocks noChangeArrowheads="1"/>
            </p:cNvSpPr>
            <p:nvPr/>
          </p:nvSpPr>
          <p:spPr bwMode="auto">
            <a:xfrm>
              <a:off x="735" y="2655"/>
              <a:ext cx="28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119" name="Line 1087"/>
            <p:cNvSpPr>
              <a:spLocks noChangeShapeType="1"/>
            </p:cNvSpPr>
            <p:nvPr/>
          </p:nvSpPr>
          <p:spPr bwMode="auto">
            <a:xfrm flipV="1">
              <a:off x="1177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0" name="Line 1088"/>
            <p:cNvSpPr>
              <a:spLocks noChangeShapeType="1"/>
            </p:cNvSpPr>
            <p:nvPr/>
          </p:nvSpPr>
          <p:spPr bwMode="auto">
            <a:xfrm>
              <a:off x="1177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1" name="Rectangle 1089"/>
            <p:cNvSpPr>
              <a:spLocks noChangeArrowheads="1"/>
            </p:cNvSpPr>
            <p:nvPr/>
          </p:nvSpPr>
          <p:spPr bwMode="auto">
            <a:xfrm>
              <a:off x="1153" y="2655"/>
              <a:ext cx="55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5122" name="Line 1090"/>
            <p:cNvSpPr>
              <a:spLocks noChangeShapeType="1"/>
            </p:cNvSpPr>
            <p:nvPr/>
          </p:nvSpPr>
          <p:spPr bwMode="auto">
            <a:xfrm flipV="1">
              <a:off x="1609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3" name="Line 1091"/>
            <p:cNvSpPr>
              <a:spLocks noChangeShapeType="1"/>
            </p:cNvSpPr>
            <p:nvPr/>
          </p:nvSpPr>
          <p:spPr bwMode="auto">
            <a:xfrm>
              <a:off x="1609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4" name="Rectangle 1092"/>
            <p:cNvSpPr>
              <a:spLocks noChangeArrowheads="1"/>
            </p:cNvSpPr>
            <p:nvPr/>
          </p:nvSpPr>
          <p:spPr bwMode="auto">
            <a:xfrm>
              <a:off x="1574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5125" name="Line 1093"/>
            <p:cNvSpPr>
              <a:spLocks noChangeShapeType="1"/>
            </p:cNvSpPr>
            <p:nvPr/>
          </p:nvSpPr>
          <p:spPr bwMode="auto">
            <a:xfrm flipV="1">
              <a:off x="2037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6" name="Line 1094"/>
            <p:cNvSpPr>
              <a:spLocks noChangeShapeType="1"/>
            </p:cNvSpPr>
            <p:nvPr/>
          </p:nvSpPr>
          <p:spPr bwMode="auto">
            <a:xfrm>
              <a:off x="2037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7" name="Rectangle 1095"/>
            <p:cNvSpPr>
              <a:spLocks noChangeArrowheads="1"/>
            </p:cNvSpPr>
            <p:nvPr/>
          </p:nvSpPr>
          <p:spPr bwMode="auto">
            <a:xfrm>
              <a:off x="2002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5128" name="Line 1096"/>
            <p:cNvSpPr>
              <a:spLocks noChangeShapeType="1"/>
            </p:cNvSpPr>
            <p:nvPr/>
          </p:nvSpPr>
          <p:spPr bwMode="auto">
            <a:xfrm flipV="1">
              <a:off x="2469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29" name="Line 1097"/>
            <p:cNvSpPr>
              <a:spLocks noChangeShapeType="1"/>
            </p:cNvSpPr>
            <p:nvPr/>
          </p:nvSpPr>
          <p:spPr bwMode="auto">
            <a:xfrm>
              <a:off x="2469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0" name="Rectangle 1098"/>
            <p:cNvSpPr>
              <a:spLocks noChangeArrowheads="1"/>
            </p:cNvSpPr>
            <p:nvPr/>
          </p:nvSpPr>
          <p:spPr bwMode="auto">
            <a:xfrm>
              <a:off x="2433" y="2655"/>
              <a:ext cx="82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5131" name="Line 1099"/>
            <p:cNvSpPr>
              <a:spLocks noChangeShapeType="1"/>
            </p:cNvSpPr>
            <p:nvPr/>
          </p:nvSpPr>
          <p:spPr bwMode="auto">
            <a:xfrm flipV="1">
              <a:off x="2900" y="261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2" name="Line 1100"/>
            <p:cNvSpPr>
              <a:spLocks noChangeShapeType="1"/>
            </p:cNvSpPr>
            <p:nvPr/>
          </p:nvSpPr>
          <p:spPr bwMode="auto">
            <a:xfrm>
              <a:off x="2900" y="2069"/>
              <a:ext cx="1" cy="2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3" name="Rectangle 1101"/>
            <p:cNvSpPr>
              <a:spLocks noChangeArrowheads="1"/>
            </p:cNvSpPr>
            <p:nvPr/>
          </p:nvSpPr>
          <p:spPr bwMode="auto">
            <a:xfrm>
              <a:off x="2865" y="2655"/>
              <a:ext cx="83" cy="5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5134" name="Line 1102"/>
            <p:cNvSpPr>
              <a:spLocks noChangeShapeType="1"/>
            </p:cNvSpPr>
            <p:nvPr/>
          </p:nvSpPr>
          <p:spPr bwMode="auto">
            <a:xfrm>
              <a:off x="746" y="264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5" name="Line 1103"/>
            <p:cNvSpPr>
              <a:spLocks noChangeShapeType="1"/>
            </p:cNvSpPr>
            <p:nvPr/>
          </p:nvSpPr>
          <p:spPr bwMode="auto">
            <a:xfrm flipH="1">
              <a:off x="2879" y="2640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6" name="Rectangle 1104"/>
            <p:cNvSpPr>
              <a:spLocks noChangeArrowheads="1"/>
            </p:cNvSpPr>
            <p:nvPr/>
          </p:nvSpPr>
          <p:spPr bwMode="auto">
            <a:xfrm>
              <a:off x="708" y="2611"/>
              <a:ext cx="27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137" name="Line 1105"/>
            <p:cNvSpPr>
              <a:spLocks noChangeShapeType="1"/>
            </p:cNvSpPr>
            <p:nvPr/>
          </p:nvSpPr>
          <p:spPr bwMode="auto">
            <a:xfrm>
              <a:off x="746" y="249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8" name="Line 1106"/>
            <p:cNvSpPr>
              <a:spLocks noChangeShapeType="1"/>
            </p:cNvSpPr>
            <p:nvPr/>
          </p:nvSpPr>
          <p:spPr bwMode="auto">
            <a:xfrm flipH="1">
              <a:off x="2879" y="249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39" name="Rectangle 1107"/>
            <p:cNvSpPr>
              <a:spLocks noChangeArrowheads="1"/>
            </p:cNvSpPr>
            <p:nvPr/>
          </p:nvSpPr>
          <p:spPr bwMode="auto">
            <a:xfrm>
              <a:off x="683" y="2469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45140" name="Line 1108"/>
            <p:cNvSpPr>
              <a:spLocks noChangeShapeType="1"/>
            </p:cNvSpPr>
            <p:nvPr/>
          </p:nvSpPr>
          <p:spPr bwMode="auto">
            <a:xfrm>
              <a:off x="746" y="235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1" name="Line 1109"/>
            <p:cNvSpPr>
              <a:spLocks noChangeShapeType="1"/>
            </p:cNvSpPr>
            <p:nvPr/>
          </p:nvSpPr>
          <p:spPr bwMode="auto">
            <a:xfrm flipH="1">
              <a:off x="2879" y="2356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2" name="Rectangle 1110"/>
            <p:cNvSpPr>
              <a:spLocks noChangeArrowheads="1"/>
            </p:cNvSpPr>
            <p:nvPr/>
          </p:nvSpPr>
          <p:spPr bwMode="auto">
            <a:xfrm>
              <a:off x="683" y="2327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5143" name="Line 1111"/>
            <p:cNvSpPr>
              <a:spLocks noChangeShapeType="1"/>
            </p:cNvSpPr>
            <p:nvPr/>
          </p:nvSpPr>
          <p:spPr bwMode="auto">
            <a:xfrm>
              <a:off x="746" y="22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4" name="Line 1112"/>
            <p:cNvSpPr>
              <a:spLocks noChangeShapeType="1"/>
            </p:cNvSpPr>
            <p:nvPr/>
          </p:nvSpPr>
          <p:spPr bwMode="auto">
            <a:xfrm flipH="1">
              <a:off x="2879" y="2213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5" name="Rectangle 1113"/>
            <p:cNvSpPr>
              <a:spLocks noChangeArrowheads="1"/>
            </p:cNvSpPr>
            <p:nvPr/>
          </p:nvSpPr>
          <p:spPr bwMode="auto">
            <a:xfrm>
              <a:off x="683" y="2185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45146" name="Line 1114"/>
            <p:cNvSpPr>
              <a:spLocks noChangeShapeType="1"/>
            </p:cNvSpPr>
            <p:nvPr/>
          </p:nvSpPr>
          <p:spPr bwMode="auto">
            <a:xfrm>
              <a:off x="746" y="206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7" name="Line 1115"/>
            <p:cNvSpPr>
              <a:spLocks noChangeShapeType="1"/>
            </p:cNvSpPr>
            <p:nvPr/>
          </p:nvSpPr>
          <p:spPr bwMode="auto">
            <a:xfrm flipH="1">
              <a:off x="2879" y="2069"/>
              <a:ext cx="21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48" name="Rectangle 1116"/>
            <p:cNvSpPr>
              <a:spLocks noChangeArrowheads="1"/>
            </p:cNvSpPr>
            <p:nvPr/>
          </p:nvSpPr>
          <p:spPr bwMode="auto">
            <a:xfrm>
              <a:off x="683" y="2041"/>
              <a:ext cx="55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5149" name="Line 1117"/>
            <p:cNvSpPr>
              <a:spLocks noChangeShapeType="1"/>
            </p:cNvSpPr>
            <p:nvPr/>
          </p:nvSpPr>
          <p:spPr bwMode="auto">
            <a:xfrm>
              <a:off x="746" y="2069"/>
              <a:ext cx="2154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0" name="Freeform 1118"/>
            <p:cNvSpPr>
              <a:spLocks/>
            </p:cNvSpPr>
            <p:nvPr/>
          </p:nvSpPr>
          <p:spPr bwMode="auto">
            <a:xfrm>
              <a:off x="746" y="2069"/>
              <a:ext cx="2154" cy="571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1" name="Line 1119"/>
            <p:cNvSpPr>
              <a:spLocks noChangeShapeType="1"/>
            </p:cNvSpPr>
            <p:nvPr/>
          </p:nvSpPr>
          <p:spPr bwMode="auto">
            <a:xfrm flipV="1">
              <a:off x="746" y="2069"/>
              <a:ext cx="1" cy="57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2" name="Freeform 1120"/>
            <p:cNvSpPr>
              <a:spLocks/>
            </p:cNvSpPr>
            <p:nvPr/>
          </p:nvSpPr>
          <p:spPr bwMode="auto">
            <a:xfrm>
              <a:off x="746" y="2080"/>
              <a:ext cx="1726" cy="560"/>
            </a:xfrm>
            <a:custGeom>
              <a:avLst/>
              <a:gdLst>
                <a:gd name="T0" fmla="*/ 28 w 1726"/>
                <a:gd name="T1" fmla="*/ 560 h 560"/>
                <a:gd name="T2" fmla="*/ 59 w 1726"/>
                <a:gd name="T3" fmla="*/ 560 h 560"/>
                <a:gd name="T4" fmla="*/ 90 w 1726"/>
                <a:gd name="T5" fmla="*/ 126 h 560"/>
                <a:gd name="T6" fmla="*/ 104 w 1726"/>
                <a:gd name="T7" fmla="*/ 63 h 560"/>
                <a:gd name="T8" fmla="*/ 122 w 1726"/>
                <a:gd name="T9" fmla="*/ 21 h 560"/>
                <a:gd name="T10" fmla="*/ 150 w 1726"/>
                <a:gd name="T11" fmla="*/ 0 h 560"/>
                <a:gd name="T12" fmla="*/ 177 w 1726"/>
                <a:gd name="T13" fmla="*/ 28 h 560"/>
                <a:gd name="T14" fmla="*/ 191 w 1726"/>
                <a:gd name="T15" fmla="*/ 59 h 560"/>
                <a:gd name="T16" fmla="*/ 205 w 1726"/>
                <a:gd name="T17" fmla="*/ 91 h 560"/>
                <a:gd name="T18" fmla="*/ 223 w 1726"/>
                <a:gd name="T19" fmla="*/ 126 h 560"/>
                <a:gd name="T20" fmla="*/ 237 w 1726"/>
                <a:gd name="T21" fmla="*/ 157 h 560"/>
                <a:gd name="T22" fmla="*/ 257 w 1726"/>
                <a:gd name="T23" fmla="*/ 189 h 560"/>
                <a:gd name="T24" fmla="*/ 285 w 1726"/>
                <a:gd name="T25" fmla="*/ 220 h 560"/>
                <a:gd name="T26" fmla="*/ 317 w 1726"/>
                <a:gd name="T27" fmla="*/ 234 h 560"/>
                <a:gd name="T28" fmla="*/ 348 w 1726"/>
                <a:gd name="T29" fmla="*/ 231 h 560"/>
                <a:gd name="T30" fmla="*/ 379 w 1726"/>
                <a:gd name="T31" fmla="*/ 217 h 560"/>
                <a:gd name="T32" fmla="*/ 411 w 1726"/>
                <a:gd name="T33" fmla="*/ 203 h 560"/>
                <a:gd name="T34" fmla="*/ 442 w 1726"/>
                <a:gd name="T35" fmla="*/ 196 h 560"/>
                <a:gd name="T36" fmla="*/ 473 w 1726"/>
                <a:gd name="T37" fmla="*/ 189 h 560"/>
                <a:gd name="T38" fmla="*/ 505 w 1726"/>
                <a:gd name="T39" fmla="*/ 185 h 560"/>
                <a:gd name="T40" fmla="*/ 536 w 1726"/>
                <a:gd name="T41" fmla="*/ 189 h 560"/>
                <a:gd name="T42" fmla="*/ 567 w 1726"/>
                <a:gd name="T43" fmla="*/ 192 h 560"/>
                <a:gd name="T44" fmla="*/ 598 w 1726"/>
                <a:gd name="T45" fmla="*/ 192 h 560"/>
                <a:gd name="T46" fmla="*/ 630 w 1726"/>
                <a:gd name="T47" fmla="*/ 196 h 560"/>
                <a:gd name="T48" fmla="*/ 661 w 1726"/>
                <a:gd name="T49" fmla="*/ 196 h 560"/>
                <a:gd name="T50" fmla="*/ 692 w 1726"/>
                <a:gd name="T51" fmla="*/ 196 h 560"/>
                <a:gd name="T52" fmla="*/ 724 w 1726"/>
                <a:gd name="T53" fmla="*/ 196 h 560"/>
                <a:gd name="T54" fmla="*/ 755 w 1726"/>
                <a:gd name="T55" fmla="*/ 196 h 560"/>
                <a:gd name="T56" fmla="*/ 786 w 1726"/>
                <a:gd name="T57" fmla="*/ 196 h 560"/>
                <a:gd name="T58" fmla="*/ 818 w 1726"/>
                <a:gd name="T59" fmla="*/ 192 h 560"/>
                <a:gd name="T60" fmla="*/ 849 w 1726"/>
                <a:gd name="T61" fmla="*/ 192 h 560"/>
                <a:gd name="T62" fmla="*/ 880 w 1726"/>
                <a:gd name="T63" fmla="*/ 192 h 560"/>
                <a:gd name="T64" fmla="*/ 912 w 1726"/>
                <a:gd name="T65" fmla="*/ 192 h 560"/>
                <a:gd name="T66" fmla="*/ 943 w 1726"/>
                <a:gd name="T67" fmla="*/ 192 h 560"/>
                <a:gd name="T68" fmla="*/ 974 w 1726"/>
                <a:gd name="T69" fmla="*/ 196 h 560"/>
                <a:gd name="T70" fmla="*/ 1006 w 1726"/>
                <a:gd name="T71" fmla="*/ 196 h 560"/>
                <a:gd name="T72" fmla="*/ 1037 w 1726"/>
                <a:gd name="T73" fmla="*/ 196 h 560"/>
                <a:gd name="T74" fmla="*/ 1068 w 1726"/>
                <a:gd name="T75" fmla="*/ 196 h 560"/>
                <a:gd name="T76" fmla="*/ 1100 w 1726"/>
                <a:gd name="T77" fmla="*/ 196 h 560"/>
                <a:gd name="T78" fmla="*/ 1131 w 1726"/>
                <a:gd name="T79" fmla="*/ 196 h 560"/>
                <a:gd name="T80" fmla="*/ 1162 w 1726"/>
                <a:gd name="T81" fmla="*/ 196 h 560"/>
                <a:gd name="T82" fmla="*/ 1194 w 1726"/>
                <a:gd name="T83" fmla="*/ 196 h 560"/>
                <a:gd name="T84" fmla="*/ 1225 w 1726"/>
                <a:gd name="T85" fmla="*/ 196 h 560"/>
                <a:gd name="T86" fmla="*/ 1256 w 1726"/>
                <a:gd name="T87" fmla="*/ 196 h 560"/>
                <a:gd name="T88" fmla="*/ 1288 w 1726"/>
                <a:gd name="T89" fmla="*/ 196 h 560"/>
                <a:gd name="T90" fmla="*/ 1319 w 1726"/>
                <a:gd name="T91" fmla="*/ 196 h 560"/>
                <a:gd name="T92" fmla="*/ 1350 w 1726"/>
                <a:gd name="T93" fmla="*/ 196 h 560"/>
                <a:gd name="T94" fmla="*/ 1381 w 1726"/>
                <a:gd name="T95" fmla="*/ 196 h 560"/>
                <a:gd name="T96" fmla="*/ 1413 w 1726"/>
                <a:gd name="T97" fmla="*/ 196 h 560"/>
                <a:gd name="T98" fmla="*/ 1444 w 1726"/>
                <a:gd name="T99" fmla="*/ 196 h 560"/>
                <a:gd name="T100" fmla="*/ 1475 w 1726"/>
                <a:gd name="T101" fmla="*/ 196 h 560"/>
                <a:gd name="T102" fmla="*/ 1507 w 1726"/>
                <a:gd name="T103" fmla="*/ 196 h 560"/>
                <a:gd name="T104" fmla="*/ 1538 w 1726"/>
                <a:gd name="T105" fmla="*/ 196 h 560"/>
                <a:gd name="T106" fmla="*/ 1569 w 1726"/>
                <a:gd name="T107" fmla="*/ 196 h 560"/>
                <a:gd name="T108" fmla="*/ 1601 w 1726"/>
                <a:gd name="T109" fmla="*/ 196 h 560"/>
                <a:gd name="T110" fmla="*/ 1632 w 1726"/>
                <a:gd name="T111" fmla="*/ 196 h 560"/>
                <a:gd name="T112" fmla="*/ 1663 w 1726"/>
                <a:gd name="T113" fmla="*/ 196 h 560"/>
                <a:gd name="T114" fmla="*/ 1695 w 1726"/>
                <a:gd name="T115" fmla="*/ 196 h 560"/>
                <a:gd name="T116" fmla="*/ 1726 w 1726"/>
                <a:gd name="T117" fmla="*/ 196 h 56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1726" h="560">
                  <a:moveTo>
                    <a:pt x="0" y="560"/>
                  </a:moveTo>
                  <a:lnTo>
                    <a:pt x="3" y="560"/>
                  </a:lnTo>
                  <a:lnTo>
                    <a:pt x="7" y="560"/>
                  </a:lnTo>
                  <a:lnTo>
                    <a:pt x="10" y="560"/>
                  </a:lnTo>
                  <a:lnTo>
                    <a:pt x="14" y="560"/>
                  </a:lnTo>
                  <a:lnTo>
                    <a:pt x="17" y="560"/>
                  </a:lnTo>
                  <a:lnTo>
                    <a:pt x="21" y="560"/>
                  </a:lnTo>
                  <a:lnTo>
                    <a:pt x="24" y="560"/>
                  </a:lnTo>
                  <a:lnTo>
                    <a:pt x="28" y="560"/>
                  </a:lnTo>
                  <a:lnTo>
                    <a:pt x="31" y="560"/>
                  </a:lnTo>
                  <a:lnTo>
                    <a:pt x="35" y="560"/>
                  </a:lnTo>
                  <a:lnTo>
                    <a:pt x="38" y="560"/>
                  </a:lnTo>
                  <a:lnTo>
                    <a:pt x="42" y="560"/>
                  </a:lnTo>
                  <a:lnTo>
                    <a:pt x="45" y="560"/>
                  </a:lnTo>
                  <a:lnTo>
                    <a:pt x="49" y="560"/>
                  </a:lnTo>
                  <a:lnTo>
                    <a:pt x="52" y="560"/>
                  </a:lnTo>
                  <a:lnTo>
                    <a:pt x="56" y="560"/>
                  </a:lnTo>
                  <a:lnTo>
                    <a:pt x="59" y="560"/>
                  </a:lnTo>
                  <a:lnTo>
                    <a:pt x="63" y="560"/>
                  </a:lnTo>
                  <a:lnTo>
                    <a:pt x="66" y="560"/>
                  </a:lnTo>
                  <a:lnTo>
                    <a:pt x="70" y="560"/>
                  </a:lnTo>
                  <a:lnTo>
                    <a:pt x="73" y="560"/>
                  </a:lnTo>
                  <a:lnTo>
                    <a:pt x="76" y="560"/>
                  </a:lnTo>
                  <a:lnTo>
                    <a:pt x="80" y="560"/>
                  </a:lnTo>
                  <a:lnTo>
                    <a:pt x="83" y="560"/>
                  </a:lnTo>
                  <a:lnTo>
                    <a:pt x="87" y="560"/>
                  </a:lnTo>
                  <a:lnTo>
                    <a:pt x="90" y="126"/>
                  </a:lnTo>
                  <a:lnTo>
                    <a:pt x="90" y="115"/>
                  </a:lnTo>
                  <a:lnTo>
                    <a:pt x="94" y="108"/>
                  </a:lnTo>
                  <a:lnTo>
                    <a:pt x="94" y="101"/>
                  </a:lnTo>
                  <a:lnTo>
                    <a:pt x="97" y="94"/>
                  </a:lnTo>
                  <a:lnTo>
                    <a:pt x="97" y="87"/>
                  </a:lnTo>
                  <a:lnTo>
                    <a:pt x="101" y="80"/>
                  </a:lnTo>
                  <a:lnTo>
                    <a:pt x="101" y="73"/>
                  </a:lnTo>
                  <a:lnTo>
                    <a:pt x="104" y="70"/>
                  </a:lnTo>
                  <a:lnTo>
                    <a:pt x="104" y="63"/>
                  </a:lnTo>
                  <a:lnTo>
                    <a:pt x="108" y="56"/>
                  </a:lnTo>
                  <a:lnTo>
                    <a:pt x="108" y="52"/>
                  </a:lnTo>
                  <a:lnTo>
                    <a:pt x="111" y="45"/>
                  </a:lnTo>
                  <a:lnTo>
                    <a:pt x="111" y="42"/>
                  </a:lnTo>
                  <a:lnTo>
                    <a:pt x="115" y="38"/>
                  </a:lnTo>
                  <a:lnTo>
                    <a:pt x="115" y="31"/>
                  </a:lnTo>
                  <a:lnTo>
                    <a:pt x="118" y="28"/>
                  </a:lnTo>
                  <a:lnTo>
                    <a:pt x="118" y="24"/>
                  </a:lnTo>
                  <a:lnTo>
                    <a:pt x="122" y="21"/>
                  </a:lnTo>
                  <a:lnTo>
                    <a:pt x="122" y="17"/>
                  </a:lnTo>
                  <a:lnTo>
                    <a:pt x="125" y="14"/>
                  </a:lnTo>
                  <a:lnTo>
                    <a:pt x="129" y="10"/>
                  </a:lnTo>
                  <a:lnTo>
                    <a:pt x="132" y="7"/>
                  </a:lnTo>
                  <a:lnTo>
                    <a:pt x="136" y="3"/>
                  </a:lnTo>
                  <a:lnTo>
                    <a:pt x="139" y="0"/>
                  </a:lnTo>
                  <a:lnTo>
                    <a:pt x="143" y="0"/>
                  </a:lnTo>
                  <a:lnTo>
                    <a:pt x="146" y="0"/>
                  </a:lnTo>
                  <a:lnTo>
                    <a:pt x="150" y="0"/>
                  </a:lnTo>
                  <a:lnTo>
                    <a:pt x="153" y="3"/>
                  </a:lnTo>
                  <a:lnTo>
                    <a:pt x="157" y="3"/>
                  </a:lnTo>
                  <a:lnTo>
                    <a:pt x="160" y="7"/>
                  </a:lnTo>
                  <a:lnTo>
                    <a:pt x="163" y="10"/>
                  </a:lnTo>
                  <a:lnTo>
                    <a:pt x="167" y="14"/>
                  </a:lnTo>
                  <a:lnTo>
                    <a:pt x="170" y="17"/>
                  </a:lnTo>
                  <a:lnTo>
                    <a:pt x="170" y="21"/>
                  </a:lnTo>
                  <a:lnTo>
                    <a:pt x="174" y="24"/>
                  </a:lnTo>
                  <a:lnTo>
                    <a:pt x="177" y="28"/>
                  </a:lnTo>
                  <a:lnTo>
                    <a:pt x="177" y="31"/>
                  </a:lnTo>
                  <a:lnTo>
                    <a:pt x="181" y="35"/>
                  </a:lnTo>
                  <a:lnTo>
                    <a:pt x="181" y="38"/>
                  </a:lnTo>
                  <a:lnTo>
                    <a:pt x="181" y="42"/>
                  </a:lnTo>
                  <a:lnTo>
                    <a:pt x="184" y="45"/>
                  </a:lnTo>
                  <a:lnTo>
                    <a:pt x="184" y="49"/>
                  </a:lnTo>
                  <a:lnTo>
                    <a:pt x="188" y="52"/>
                  </a:lnTo>
                  <a:lnTo>
                    <a:pt x="188" y="56"/>
                  </a:lnTo>
                  <a:lnTo>
                    <a:pt x="191" y="59"/>
                  </a:lnTo>
                  <a:lnTo>
                    <a:pt x="191" y="63"/>
                  </a:lnTo>
                  <a:lnTo>
                    <a:pt x="195" y="66"/>
                  </a:lnTo>
                  <a:lnTo>
                    <a:pt x="195" y="70"/>
                  </a:lnTo>
                  <a:lnTo>
                    <a:pt x="198" y="73"/>
                  </a:lnTo>
                  <a:lnTo>
                    <a:pt x="198" y="77"/>
                  </a:lnTo>
                  <a:lnTo>
                    <a:pt x="202" y="80"/>
                  </a:lnTo>
                  <a:lnTo>
                    <a:pt x="202" y="84"/>
                  </a:lnTo>
                  <a:lnTo>
                    <a:pt x="205" y="87"/>
                  </a:lnTo>
                  <a:lnTo>
                    <a:pt x="205" y="91"/>
                  </a:lnTo>
                  <a:lnTo>
                    <a:pt x="209" y="94"/>
                  </a:lnTo>
                  <a:lnTo>
                    <a:pt x="209" y="101"/>
                  </a:lnTo>
                  <a:lnTo>
                    <a:pt x="212" y="105"/>
                  </a:lnTo>
                  <a:lnTo>
                    <a:pt x="212" y="108"/>
                  </a:lnTo>
                  <a:lnTo>
                    <a:pt x="216" y="112"/>
                  </a:lnTo>
                  <a:lnTo>
                    <a:pt x="216" y="115"/>
                  </a:lnTo>
                  <a:lnTo>
                    <a:pt x="219" y="119"/>
                  </a:lnTo>
                  <a:lnTo>
                    <a:pt x="219" y="122"/>
                  </a:lnTo>
                  <a:lnTo>
                    <a:pt x="223" y="126"/>
                  </a:lnTo>
                  <a:lnTo>
                    <a:pt x="223" y="129"/>
                  </a:lnTo>
                  <a:lnTo>
                    <a:pt x="226" y="133"/>
                  </a:lnTo>
                  <a:lnTo>
                    <a:pt x="226" y="136"/>
                  </a:lnTo>
                  <a:lnTo>
                    <a:pt x="230" y="140"/>
                  </a:lnTo>
                  <a:lnTo>
                    <a:pt x="230" y="143"/>
                  </a:lnTo>
                  <a:lnTo>
                    <a:pt x="233" y="147"/>
                  </a:lnTo>
                  <a:lnTo>
                    <a:pt x="233" y="150"/>
                  </a:lnTo>
                  <a:lnTo>
                    <a:pt x="237" y="154"/>
                  </a:lnTo>
                  <a:lnTo>
                    <a:pt x="237" y="157"/>
                  </a:lnTo>
                  <a:lnTo>
                    <a:pt x="240" y="161"/>
                  </a:lnTo>
                  <a:lnTo>
                    <a:pt x="240" y="164"/>
                  </a:lnTo>
                  <a:lnTo>
                    <a:pt x="244" y="168"/>
                  </a:lnTo>
                  <a:lnTo>
                    <a:pt x="247" y="171"/>
                  </a:lnTo>
                  <a:lnTo>
                    <a:pt x="247" y="175"/>
                  </a:lnTo>
                  <a:lnTo>
                    <a:pt x="250" y="178"/>
                  </a:lnTo>
                  <a:lnTo>
                    <a:pt x="254" y="182"/>
                  </a:lnTo>
                  <a:lnTo>
                    <a:pt x="254" y="185"/>
                  </a:lnTo>
                  <a:lnTo>
                    <a:pt x="257" y="189"/>
                  </a:lnTo>
                  <a:lnTo>
                    <a:pt x="261" y="192"/>
                  </a:lnTo>
                  <a:lnTo>
                    <a:pt x="261" y="196"/>
                  </a:lnTo>
                  <a:lnTo>
                    <a:pt x="264" y="199"/>
                  </a:lnTo>
                  <a:lnTo>
                    <a:pt x="268" y="203"/>
                  </a:lnTo>
                  <a:lnTo>
                    <a:pt x="271" y="206"/>
                  </a:lnTo>
                  <a:lnTo>
                    <a:pt x="275" y="210"/>
                  </a:lnTo>
                  <a:lnTo>
                    <a:pt x="278" y="213"/>
                  </a:lnTo>
                  <a:lnTo>
                    <a:pt x="282" y="217"/>
                  </a:lnTo>
                  <a:lnTo>
                    <a:pt x="285" y="220"/>
                  </a:lnTo>
                  <a:lnTo>
                    <a:pt x="289" y="224"/>
                  </a:lnTo>
                  <a:lnTo>
                    <a:pt x="292" y="224"/>
                  </a:lnTo>
                  <a:lnTo>
                    <a:pt x="296" y="227"/>
                  </a:lnTo>
                  <a:lnTo>
                    <a:pt x="299" y="227"/>
                  </a:lnTo>
                  <a:lnTo>
                    <a:pt x="303" y="231"/>
                  </a:lnTo>
                  <a:lnTo>
                    <a:pt x="306" y="231"/>
                  </a:lnTo>
                  <a:lnTo>
                    <a:pt x="310" y="231"/>
                  </a:lnTo>
                  <a:lnTo>
                    <a:pt x="313" y="234"/>
                  </a:lnTo>
                  <a:lnTo>
                    <a:pt x="317" y="234"/>
                  </a:lnTo>
                  <a:lnTo>
                    <a:pt x="320" y="234"/>
                  </a:lnTo>
                  <a:lnTo>
                    <a:pt x="324" y="234"/>
                  </a:lnTo>
                  <a:lnTo>
                    <a:pt x="327" y="234"/>
                  </a:lnTo>
                  <a:lnTo>
                    <a:pt x="331" y="234"/>
                  </a:lnTo>
                  <a:lnTo>
                    <a:pt x="334" y="234"/>
                  </a:lnTo>
                  <a:lnTo>
                    <a:pt x="337" y="231"/>
                  </a:lnTo>
                  <a:lnTo>
                    <a:pt x="341" y="231"/>
                  </a:lnTo>
                  <a:lnTo>
                    <a:pt x="344" y="231"/>
                  </a:lnTo>
                  <a:lnTo>
                    <a:pt x="348" y="231"/>
                  </a:lnTo>
                  <a:lnTo>
                    <a:pt x="351" y="227"/>
                  </a:lnTo>
                  <a:lnTo>
                    <a:pt x="355" y="227"/>
                  </a:lnTo>
                  <a:lnTo>
                    <a:pt x="358" y="227"/>
                  </a:lnTo>
                  <a:lnTo>
                    <a:pt x="362" y="224"/>
                  </a:lnTo>
                  <a:lnTo>
                    <a:pt x="365" y="224"/>
                  </a:lnTo>
                  <a:lnTo>
                    <a:pt x="369" y="220"/>
                  </a:lnTo>
                  <a:lnTo>
                    <a:pt x="372" y="220"/>
                  </a:lnTo>
                  <a:lnTo>
                    <a:pt x="376" y="220"/>
                  </a:lnTo>
                  <a:lnTo>
                    <a:pt x="379" y="217"/>
                  </a:lnTo>
                  <a:lnTo>
                    <a:pt x="383" y="217"/>
                  </a:lnTo>
                  <a:lnTo>
                    <a:pt x="386" y="213"/>
                  </a:lnTo>
                  <a:lnTo>
                    <a:pt x="390" y="213"/>
                  </a:lnTo>
                  <a:lnTo>
                    <a:pt x="393" y="210"/>
                  </a:lnTo>
                  <a:lnTo>
                    <a:pt x="397" y="210"/>
                  </a:lnTo>
                  <a:lnTo>
                    <a:pt x="400" y="210"/>
                  </a:lnTo>
                  <a:lnTo>
                    <a:pt x="404" y="206"/>
                  </a:lnTo>
                  <a:lnTo>
                    <a:pt x="407" y="206"/>
                  </a:lnTo>
                  <a:lnTo>
                    <a:pt x="411" y="203"/>
                  </a:lnTo>
                  <a:lnTo>
                    <a:pt x="414" y="203"/>
                  </a:lnTo>
                  <a:lnTo>
                    <a:pt x="418" y="203"/>
                  </a:lnTo>
                  <a:lnTo>
                    <a:pt x="421" y="199"/>
                  </a:lnTo>
                  <a:lnTo>
                    <a:pt x="424" y="199"/>
                  </a:lnTo>
                  <a:lnTo>
                    <a:pt x="428" y="199"/>
                  </a:lnTo>
                  <a:lnTo>
                    <a:pt x="431" y="196"/>
                  </a:lnTo>
                  <a:lnTo>
                    <a:pt x="435" y="196"/>
                  </a:lnTo>
                  <a:lnTo>
                    <a:pt x="438" y="196"/>
                  </a:lnTo>
                  <a:lnTo>
                    <a:pt x="442" y="196"/>
                  </a:lnTo>
                  <a:lnTo>
                    <a:pt x="445" y="192"/>
                  </a:lnTo>
                  <a:lnTo>
                    <a:pt x="449" y="192"/>
                  </a:lnTo>
                  <a:lnTo>
                    <a:pt x="452" y="192"/>
                  </a:lnTo>
                  <a:lnTo>
                    <a:pt x="456" y="192"/>
                  </a:lnTo>
                  <a:lnTo>
                    <a:pt x="459" y="189"/>
                  </a:lnTo>
                  <a:lnTo>
                    <a:pt x="463" y="189"/>
                  </a:lnTo>
                  <a:lnTo>
                    <a:pt x="466" y="189"/>
                  </a:lnTo>
                  <a:lnTo>
                    <a:pt x="470" y="189"/>
                  </a:lnTo>
                  <a:lnTo>
                    <a:pt x="473" y="189"/>
                  </a:lnTo>
                  <a:lnTo>
                    <a:pt x="477" y="189"/>
                  </a:lnTo>
                  <a:lnTo>
                    <a:pt x="480" y="189"/>
                  </a:lnTo>
                  <a:lnTo>
                    <a:pt x="484" y="189"/>
                  </a:lnTo>
                  <a:lnTo>
                    <a:pt x="487" y="189"/>
                  </a:lnTo>
                  <a:lnTo>
                    <a:pt x="491" y="189"/>
                  </a:lnTo>
                  <a:lnTo>
                    <a:pt x="494" y="189"/>
                  </a:lnTo>
                  <a:lnTo>
                    <a:pt x="498" y="185"/>
                  </a:lnTo>
                  <a:lnTo>
                    <a:pt x="501" y="185"/>
                  </a:lnTo>
                  <a:lnTo>
                    <a:pt x="505" y="185"/>
                  </a:lnTo>
                  <a:lnTo>
                    <a:pt x="508" y="185"/>
                  </a:lnTo>
                  <a:lnTo>
                    <a:pt x="511" y="189"/>
                  </a:lnTo>
                  <a:lnTo>
                    <a:pt x="515" y="189"/>
                  </a:lnTo>
                  <a:lnTo>
                    <a:pt x="518" y="189"/>
                  </a:lnTo>
                  <a:lnTo>
                    <a:pt x="522" y="189"/>
                  </a:lnTo>
                  <a:lnTo>
                    <a:pt x="525" y="189"/>
                  </a:lnTo>
                  <a:lnTo>
                    <a:pt x="529" y="189"/>
                  </a:lnTo>
                  <a:lnTo>
                    <a:pt x="532" y="189"/>
                  </a:lnTo>
                  <a:lnTo>
                    <a:pt x="536" y="189"/>
                  </a:lnTo>
                  <a:lnTo>
                    <a:pt x="539" y="189"/>
                  </a:lnTo>
                  <a:lnTo>
                    <a:pt x="543" y="189"/>
                  </a:lnTo>
                  <a:lnTo>
                    <a:pt x="546" y="189"/>
                  </a:lnTo>
                  <a:lnTo>
                    <a:pt x="550" y="189"/>
                  </a:lnTo>
                  <a:lnTo>
                    <a:pt x="553" y="189"/>
                  </a:lnTo>
                  <a:lnTo>
                    <a:pt x="557" y="189"/>
                  </a:lnTo>
                  <a:lnTo>
                    <a:pt x="560" y="189"/>
                  </a:lnTo>
                  <a:lnTo>
                    <a:pt x="564" y="189"/>
                  </a:lnTo>
                  <a:lnTo>
                    <a:pt x="567" y="192"/>
                  </a:lnTo>
                  <a:lnTo>
                    <a:pt x="571" y="192"/>
                  </a:lnTo>
                  <a:lnTo>
                    <a:pt x="574" y="192"/>
                  </a:lnTo>
                  <a:lnTo>
                    <a:pt x="578" y="192"/>
                  </a:lnTo>
                  <a:lnTo>
                    <a:pt x="581" y="192"/>
                  </a:lnTo>
                  <a:lnTo>
                    <a:pt x="585" y="192"/>
                  </a:lnTo>
                  <a:lnTo>
                    <a:pt x="588" y="192"/>
                  </a:lnTo>
                  <a:lnTo>
                    <a:pt x="592" y="192"/>
                  </a:lnTo>
                  <a:lnTo>
                    <a:pt x="595" y="192"/>
                  </a:lnTo>
                  <a:lnTo>
                    <a:pt x="598" y="192"/>
                  </a:lnTo>
                  <a:lnTo>
                    <a:pt x="602" y="192"/>
                  </a:lnTo>
                  <a:lnTo>
                    <a:pt x="605" y="192"/>
                  </a:lnTo>
                  <a:lnTo>
                    <a:pt x="609" y="192"/>
                  </a:lnTo>
                  <a:lnTo>
                    <a:pt x="612" y="192"/>
                  </a:lnTo>
                  <a:lnTo>
                    <a:pt x="616" y="192"/>
                  </a:lnTo>
                  <a:lnTo>
                    <a:pt x="619" y="196"/>
                  </a:lnTo>
                  <a:lnTo>
                    <a:pt x="623" y="196"/>
                  </a:lnTo>
                  <a:lnTo>
                    <a:pt x="626" y="196"/>
                  </a:lnTo>
                  <a:lnTo>
                    <a:pt x="630" y="196"/>
                  </a:lnTo>
                  <a:lnTo>
                    <a:pt x="633" y="196"/>
                  </a:lnTo>
                  <a:lnTo>
                    <a:pt x="637" y="196"/>
                  </a:lnTo>
                  <a:lnTo>
                    <a:pt x="640" y="196"/>
                  </a:lnTo>
                  <a:lnTo>
                    <a:pt x="644" y="196"/>
                  </a:lnTo>
                  <a:lnTo>
                    <a:pt x="647" y="196"/>
                  </a:lnTo>
                  <a:lnTo>
                    <a:pt x="651" y="196"/>
                  </a:lnTo>
                  <a:lnTo>
                    <a:pt x="654" y="196"/>
                  </a:lnTo>
                  <a:lnTo>
                    <a:pt x="658" y="196"/>
                  </a:lnTo>
                  <a:lnTo>
                    <a:pt x="661" y="196"/>
                  </a:lnTo>
                  <a:lnTo>
                    <a:pt x="665" y="196"/>
                  </a:lnTo>
                  <a:lnTo>
                    <a:pt x="668" y="196"/>
                  </a:lnTo>
                  <a:lnTo>
                    <a:pt x="672" y="196"/>
                  </a:lnTo>
                  <a:lnTo>
                    <a:pt x="675" y="196"/>
                  </a:lnTo>
                  <a:lnTo>
                    <a:pt x="679" y="196"/>
                  </a:lnTo>
                  <a:lnTo>
                    <a:pt x="682" y="196"/>
                  </a:lnTo>
                  <a:lnTo>
                    <a:pt x="685" y="196"/>
                  </a:lnTo>
                  <a:lnTo>
                    <a:pt x="689" y="196"/>
                  </a:lnTo>
                  <a:lnTo>
                    <a:pt x="692" y="196"/>
                  </a:lnTo>
                  <a:lnTo>
                    <a:pt x="696" y="196"/>
                  </a:lnTo>
                  <a:lnTo>
                    <a:pt x="699" y="196"/>
                  </a:lnTo>
                  <a:lnTo>
                    <a:pt x="703" y="196"/>
                  </a:lnTo>
                  <a:lnTo>
                    <a:pt x="706" y="196"/>
                  </a:lnTo>
                  <a:lnTo>
                    <a:pt x="710" y="196"/>
                  </a:lnTo>
                  <a:lnTo>
                    <a:pt x="713" y="196"/>
                  </a:lnTo>
                  <a:lnTo>
                    <a:pt x="717" y="196"/>
                  </a:lnTo>
                  <a:lnTo>
                    <a:pt x="720" y="196"/>
                  </a:lnTo>
                  <a:lnTo>
                    <a:pt x="724" y="196"/>
                  </a:lnTo>
                  <a:lnTo>
                    <a:pt x="727" y="196"/>
                  </a:lnTo>
                  <a:lnTo>
                    <a:pt x="731" y="196"/>
                  </a:lnTo>
                  <a:lnTo>
                    <a:pt x="734" y="196"/>
                  </a:lnTo>
                  <a:lnTo>
                    <a:pt x="738" y="196"/>
                  </a:lnTo>
                  <a:lnTo>
                    <a:pt x="741" y="196"/>
                  </a:lnTo>
                  <a:lnTo>
                    <a:pt x="745" y="196"/>
                  </a:lnTo>
                  <a:lnTo>
                    <a:pt x="748" y="196"/>
                  </a:lnTo>
                  <a:lnTo>
                    <a:pt x="752" y="196"/>
                  </a:lnTo>
                  <a:lnTo>
                    <a:pt x="755" y="196"/>
                  </a:lnTo>
                  <a:lnTo>
                    <a:pt x="759" y="196"/>
                  </a:lnTo>
                  <a:lnTo>
                    <a:pt x="762" y="196"/>
                  </a:lnTo>
                  <a:lnTo>
                    <a:pt x="766" y="196"/>
                  </a:lnTo>
                  <a:lnTo>
                    <a:pt x="769" y="196"/>
                  </a:lnTo>
                  <a:lnTo>
                    <a:pt x="772" y="196"/>
                  </a:lnTo>
                  <a:lnTo>
                    <a:pt x="776" y="196"/>
                  </a:lnTo>
                  <a:lnTo>
                    <a:pt x="779" y="196"/>
                  </a:lnTo>
                  <a:lnTo>
                    <a:pt x="783" y="196"/>
                  </a:lnTo>
                  <a:lnTo>
                    <a:pt x="786" y="196"/>
                  </a:lnTo>
                  <a:lnTo>
                    <a:pt x="790" y="196"/>
                  </a:lnTo>
                  <a:lnTo>
                    <a:pt x="793" y="196"/>
                  </a:lnTo>
                  <a:lnTo>
                    <a:pt x="797" y="196"/>
                  </a:lnTo>
                  <a:lnTo>
                    <a:pt x="800" y="196"/>
                  </a:lnTo>
                  <a:lnTo>
                    <a:pt x="804" y="196"/>
                  </a:lnTo>
                  <a:lnTo>
                    <a:pt x="807" y="192"/>
                  </a:lnTo>
                  <a:lnTo>
                    <a:pt x="811" y="192"/>
                  </a:lnTo>
                  <a:lnTo>
                    <a:pt x="814" y="192"/>
                  </a:lnTo>
                  <a:lnTo>
                    <a:pt x="818" y="192"/>
                  </a:lnTo>
                  <a:lnTo>
                    <a:pt x="821" y="192"/>
                  </a:lnTo>
                  <a:lnTo>
                    <a:pt x="825" y="192"/>
                  </a:lnTo>
                  <a:lnTo>
                    <a:pt x="828" y="192"/>
                  </a:lnTo>
                  <a:lnTo>
                    <a:pt x="832" y="192"/>
                  </a:lnTo>
                  <a:lnTo>
                    <a:pt x="835" y="192"/>
                  </a:lnTo>
                  <a:lnTo>
                    <a:pt x="839" y="192"/>
                  </a:lnTo>
                  <a:lnTo>
                    <a:pt x="842" y="192"/>
                  </a:lnTo>
                  <a:lnTo>
                    <a:pt x="846" y="192"/>
                  </a:lnTo>
                  <a:lnTo>
                    <a:pt x="849" y="192"/>
                  </a:lnTo>
                  <a:lnTo>
                    <a:pt x="853" y="192"/>
                  </a:lnTo>
                  <a:lnTo>
                    <a:pt x="856" y="192"/>
                  </a:lnTo>
                  <a:lnTo>
                    <a:pt x="859" y="192"/>
                  </a:lnTo>
                  <a:lnTo>
                    <a:pt x="863" y="192"/>
                  </a:lnTo>
                  <a:lnTo>
                    <a:pt x="866" y="192"/>
                  </a:lnTo>
                  <a:lnTo>
                    <a:pt x="870" y="192"/>
                  </a:lnTo>
                  <a:lnTo>
                    <a:pt x="873" y="192"/>
                  </a:lnTo>
                  <a:lnTo>
                    <a:pt x="877" y="192"/>
                  </a:lnTo>
                  <a:lnTo>
                    <a:pt x="880" y="192"/>
                  </a:lnTo>
                  <a:lnTo>
                    <a:pt x="884" y="192"/>
                  </a:lnTo>
                  <a:lnTo>
                    <a:pt x="887" y="192"/>
                  </a:lnTo>
                  <a:lnTo>
                    <a:pt x="891" y="192"/>
                  </a:lnTo>
                  <a:lnTo>
                    <a:pt x="894" y="192"/>
                  </a:lnTo>
                  <a:lnTo>
                    <a:pt x="898" y="192"/>
                  </a:lnTo>
                  <a:lnTo>
                    <a:pt x="901" y="192"/>
                  </a:lnTo>
                  <a:lnTo>
                    <a:pt x="905" y="192"/>
                  </a:lnTo>
                  <a:lnTo>
                    <a:pt x="908" y="192"/>
                  </a:lnTo>
                  <a:lnTo>
                    <a:pt x="912" y="192"/>
                  </a:lnTo>
                  <a:lnTo>
                    <a:pt x="915" y="192"/>
                  </a:lnTo>
                  <a:lnTo>
                    <a:pt x="919" y="192"/>
                  </a:lnTo>
                  <a:lnTo>
                    <a:pt x="922" y="192"/>
                  </a:lnTo>
                  <a:lnTo>
                    <a:pt x="926" y="192"/>
                  </a:lnTo>
                  <a:lnTo>
                    <a:pt x="929" y="192"/>
                  </a:lnTo>
                  <a:lnTo>
                    <a:pt x="933" y="192"/>
                  </a:lnTo>
                  <a:lnTo>
                    <a:pt x="936" y="192"/>
                  </a:lnTo>
                  <a:lnTo>
                    <a:pt x="940" y="192"/>
                  </a:lnTo>
                  <a:lnTo>
                    <a:pt x="943" y="192"/>
                  </a:lnTo>
                  <a:lnTo>
                    <a:pt x="946" y="192"/>
                  </a:lnTo>
                  <a:lnTo>
                    <a:pt x="950" y="192"/>
                  </a:lnTo>
                  <a:lnTo>
                    <a:pt x="953" y="192"/>
                  </a:lnTo>
                  <a:lnTo>
                    <a:pt x="957" y="196"/>
                  </a:lnTo>
                  <a:lnTo>
                    <a:pt x="960" y="196"/>
                  </a:lnTo>
                  <a:lnTo>
                    <a:pt x="964" y="196"/>
                  </a:lnTo>
                  <a:lnTo>
                    <a:pt x="967" y="196"/>
                  </a:lnTo>
                  <a:lnTo>
                    <a:pt x="971" y="196"/>
                  </a:lnTo>
                  <a:lnTo>
                    <a:pt x="974" y="196"/>
                  </a:lnTo>
                  <a:lnTo>
                    <a:pt x="978" y="196"/>
                  </a:lnTo>
                  <a:lnTo>
                    <a:pt x="981" y="196"/>
                  </a:lnTo>
                  <a:lnTo>
                    <a:pt x="985" y="196"/>
                  </a:lnTo>
                  <a:lnTo>
                    <a:pt x="988" y="196"/>
                  </a:lnTo>
                  <a:lnTo>
                    <a:pt x="992" y="196"/>
                  </a:lnTo>
                  <a:lnTo>
                    <a:pt x="995" y="196"/>
                  </a:lnTo>
                  <a:lnTo>
                    <a:pt x="999" y="196"/>
                  </a:lnTo>
                  <a:lnTo>
                    <a:pt x="1002" y="196"/>
                  </a:lnTo>
                  <a:lnTo>
                    <a:pt x="1006" y="196"/>
                  </a:lnTo>
                  <a:lnTo>
                    <a:pt x="1009" y="196"/>
                  </a:lnTo>
                  <a:lnTo>
                    <a:pt x="1013" y="196"/>
                  </a:lnTo>
                  <a:lnTo>
                    <a:pt x="1016" y="196"/>
                  </a:lnTo>
                  <a:lnTo>
                    <a:pt x="1020" y="196"/>
                  </a:lnTo>
                  <a:lnTo>
                    <a:pt x="1023" y="196"/>
                  </a:lnTo>
                  <a:lnTo>
                    <a:pt x="1027" y="196"/>
                  </a:lnTo>
                  <a:lnTo>
                    <a:pt x="1030" y="196"/>
                  </a:lnTo>
                  <a:lnTo>
                    <a:pt x="1033" y="196"/>
                  </a:lnTo>
                  <a:lnTo>
                    <a:pt x="1037" y="196"/>
                  </a:lnTo>
                  <a:lnTo>
                    <a:pt x="1040" y="196"/>
                  </a:lnTo>
                  <a:lnTo>
                    <a:pt x="1044" y="196"/>
                  </a:lnTo>
                  <a:lnTo>
                    <a:pt x="1047" y="196"/>
                  </a:lnTo>
                  <a:lnTo>
                    <a:pt x="1051" y="196"/>
                  </a:lnTo>
                  <a:lnTo>
                    <a:pt x="1054" y="196"/>
                  </a:lnTo>
                  <a:lnTo>
                    <a:pt x="1058" y="196"/>
                  </a:lnTo>
                  <a:lnTo>
                    <a:pt x="1061" y="196"/>
                  </a:lnTo>
                  <a:lnTo>
                    <a:pt x="1065" y="196"/>
                  </a:lnTo>
                  <a:lnTo>
                    <a:pt x="1068" y="196"/>
                  </a:lnTo>
                  <a:lnTo>
                    <a:pt x="1072" y="196"/>
                  </a:lnTo>
                  <a:lnTo>
                    <a:pt x="1075" y="196"/>
                  </a:lnTo>
                  <a:lnTo>
                    <a:pt x="1079" y="196"/>
                  </a:lnTo>
                  <a:lnTo>
                    <a:pt x="1082" y="196"/>
                  </a:lnTo>
                  <a:lnTo>
                    <a:pt x="1086" y="196"/>
                  </a:lnTo>
                  <a:lnTo>
                    <a:pt x="1089" y="196"/>
                  </a:lnTo>
                  <a:lnTo>
                    <a:pt x="1093" y="196"/>
                  </a:lnTo>
                  <a:lnTo>
                    <a:pt x="1096" y="196"/>
                  </a:lnTo>
                  <a:lnTo>
                    <a:pt x="1100" y="196"/>
                  </a:lnTo>
                  <a:lnTo>
                    <a:pt x="1103" y="196"/>
                  </a:lnTo>
                  <a:lnTo>
                    <a:pt x="1107" y="196"/>
                  </a:lnTo>
                  <a:lnTo>
                    <a:pt x="1110" y="196"/>
                  </a:lnTo>
                  <a:lnTo>
                    <a:pt x="1114" y="196"/>
                  </a:lnTo>
                  <a:lnTo>
                    <a:pt x="1117" y="196"/>
                  </a:lnTo>
                  <a:lnTo>
                    <a:pt x="1120" y="196"/>
                  </a:lnTo>
                  <a:lnTo>
                    <a:pt x="1124" y="196"/>
                  </a:lnTo>
                  <a:lnTo>
                    <a:pt x="1127" y="196"/>
                  </a:lnTo>
                  <a:lnTo>
                    <a:pt x="1131" y="196"/>
                  </a:lnTo>
                  <a:lnTo>
                    <a:pt x="1134" y="196"/>
                  </a:lnTo>
                  <a:lnTo>
                    <a:pt x="1138" y="196"/>
                  </a:lnTo>
                  <a:lnTo>
                    <a:pt x="1141" y="196"/>
                  </a:lnTo>
                  <a:lnTo>
                    <a:pt x="1145" y="196"/>
                  </a:lnTo>
                  <a:lnTo>
                    <a:pt x="1148" y="196"/>
                  </a:lnTo>
                  <a:lnTo>
                    <a:pt x="1152" y="196"/>
                  </a:lnTo>
                  <a:lnTo>
                    <a:pt x="1155" y="196"/>
                  </a:lnTo>
                  <a:lnTo>
                    <a:pt x="1159" y="196"/>
                  </a:lnTo>
                  <a:lnTo>
                    <a:pt x="1162" y="196"/>
                  </a:lnTo>
                  <a:lnTo>
                    <a:pt x="1166" y="196"/>
                  </a:lnTo>
                  <a:lnTo>
                    <a:pt x="1169" y="196"/>
                  </a:lnTo>
                  <a:lnTo>
                    <a:pt x="1173" y="196"/>
                  </a:lnTo>
                  <a:lnTo>
                    <a:pt x="1176" y="196"/>
                  </a:lnTo>
                  <a:lnTo>
                    <a:pt x="1180" y="196"/>
                  </a:lnTo>
                  <a:lnTo>
                    <a:pt x="1183" y="196"/>
                  </a:lnTo>
                  <a:lnTo>
                    <a:pt x="1187" y="196"/>
                  </a:lnTo>
                  <a:lnTo>
                    <a:pt x="1190" y="196"/>
                  </a:lnTo>
                  <a:lnTo>
                    <a:pt x="1194" y="196"/>
                  </a:lnTo>
                  <a:lnTo>
                    <a:pt x="1197" y="196"/>
                  </a:lnTo>
                  <a:lnTo>
                    <a:pt x="1201" y="196"/>
                  </a:lnTo>
                  <a:lnTo>
                    <a:pt x="1204" y="196"/>
                  </a:lnTo>
                  <a:lnTo>
                    <a:pt x="1207" y="196"/>
                  </a:lnTo>
                  <a:lnTo>
                    <a:pt x="1211" y="196"/>
                  </a:lnTo>
                  <a:lnTo>
                    <a:pt x="1214" y="196"/>
                  </a:lnTo>
                  <a:lnTo>
                    <a:pt x="1218" y="196"/>
                  </a:lnTo>
                  <a:lnTo>
                    <a:pt x="1221" y="196"/>
                  </a:lnTo>
                  <a:lnTo>
                    <a:pt x="1225" y="196"/>
                  </a:lnTo>
                  <a:lnTo>
                    <a:pt x="1228" y="196"/>
                  </a:lnTo>
                  <a:lnTo>
                    <a:pt x="1232" y="196"/>
                  </a:lnTo>
                  <a:lnTo>
                    <a:pt x="1235" y="196"/>
                  </a:lnTo>
                  <a:lnTo>
                    <a:pt x="1239" y="196"/>
                  </a:lnTo>
                  <a:lnTo>
                    <a:pt x="1242" y="196"/>
                  </a:lnTo>
                  <a:lnTo>
                    <a:pt x="1246" y="196"/>
                  </a:lnTo>
                  <a:lnTo>
                    <a:pt x="1249" y="196"/>
                  </a:lnTo>
                  <a:lnTo>
                    <a:pt x="1253" y="196"/>
                  </a:lnTo>
                  <a:lnTo>
                    <a:pt x="1256" y="196"/>
                  </a:lnTo>
                  <a:lnTo>
                    <a:pt x="1260" y="196"/>
                  </a:lnTo>
                  <a:lnTo>
                    <a:pt x="1263" y="196"/>
                  </a:lnTo>
                  <a:lnTo>
                    <a:pt x="1267" y="196"/>
                  </a:lnTo>
                  <a:lnTo>
                    <a:pt x="1270" y="196"/>
                  </a:lnTo>
                  <a:lnTo>
                    <a:pt x="1274" y="196"/>
                  </a:lnTo>
                  <a:lnTo>
                    <a:pt x="1277" y="196"/>
                  </a:lnTo>
                  <a:lnTo>
                    <a:pt x="1281" y="196"/>
                  </a:lnTo>
                  <a:lnTo>
                    <a:pt x="1284" y="196"/>
                  </a:lnTo>
                  <a:lnTo>
                    <a:pt x="1288" y="196"/>
                  </a:lnTo>
                  <a:lnTo>
                    <a:pt x="1291" y="196"/>
                  </a:lnTo>
                  <a:lnTo>
                    <a:pt x="1294" y="196"/>
                  </a:lnTo>
                  <a:lnTo>
                    <a:pt x="1298" y="196"/>
                  </a:lnTo>
                  <a:lnTo>
                    <a:pt x="1301" y="196"/>
                  </a:lnTo>
                  <a:lnTo>
                    <a:pt x="1305" y="196"/>
                  </a:lnTo>
                  <a:lnTo>
                    <a:pt x="1308" y="196"/>
                  </a:lnTo>
                  <a:lnTo>
                    <a:pt x="1312" y="196"/>
                  </a:lnTo>
                  <a:lnTo>
                    <a:pt x="1315" y="196"/>
                  </a:lnTo>
                  <a:lnTo>
                    <a:pt x="1319" y="196"/>
                  </a:lnTo>
                  <a:lnTo>
                    <a:pt x="1322" y="196"/>
                  </a:lnTo>
                  <a:lnTo>
                    <a:pt x="1326" y="196"/>
                  </a:lnTo>
                  <a:lnTo>
                    <a:pt x="1329" y="196"/>
                  </a:lnTo>
                  <a:lnTo>
                    <a:pt x="1333" y="196"/>
                  </a:lnTo>
                  <a:lnTo>
                    <a:pt x="1336" y="196"/>
                  </a:lnTo>
                  <a:lnTo>
                    <a:pt x="1340" y="196"/>
                  </a:lnTo>
                  <a:lnTo>
                    <a:pt x="1343" y="196"/>
                  </a:lnTo>
                  <a:lnTo>
                    <a:pt x="1347" y="196"/>
                  </a:lnTo>
                  <a:lnTo>
                    <a:pt x="1350" y="196"/>
                  </a:lnTo>
                  <a:lnTo>
                    <a:pt x="1354" y="196"/>
                  </a:lnTo>
                  <a:lnTo>
                    <a:pt x="1357" y="196"/>
                  </a:lnTo>
                  <a:lnTo>
                    <a:pt x="1361" y="196"/>
                  </a:lnTo>
                  <a:lnTo>
                    <a:pt x="1364" y="196"/>
                  </a:lnTo>
                  <a:lnTo>
                    <a:pt x="1368" y="196"/>
                  </a:lnTo>
                  <a:lnTo>
                    <a:pt x="1371" y="196"/>
                  </a:lnTo>
                  <a:lnTo>
                    <a:pt x="1375" y="196"/>
                  </a:lnTo>
                  <a:lnTo>
                    <a:pt x="1378" y="196"/>
                  </a:lnTo>
                  <a:lnTo>
                    <a:pt x="1381" y="196"/>
                  </a:lnTo>
                  <a:lnTo>
                    <a:pt x="1385" y="196"/>
                  </a:lnTo>
                  <a:lnTo>
                    <a:pt x="1388" y="196"/>
                  </a:lnTo>
                  <a:lnTo>
                    <a:pt x="1392" y="196"/>
                  </a:lnTo>
                  <a:lnTo>
                    <a:pt x="1395" y="196"/>
                  </a:lnTo>
                  <a:lnTo>
                    <a:pt x="1399" y="196"/>
                  </a:lnTo>
                  <a:lnTo>
                    <a:pt x="1402" y="196"/>
                  </a:lnTo>
                  <a:lnTo>
                    <a:pt x="1406" y="196"/>
                  </a:lnTo>
                  <a:lnTo>
                    <a:pt x="1409" y="196"/>
                  </a:lnTo>
                  <a:lnTo>
                    <a:pt x="1413" y="196"/>
                  </a:lnTo>
                  <a:lnTo>
                    <a:pt x="1416" y="196"/>
                  </a:lnTo>
                  <a:lnTo>
                    <a:pt x="1420" y="196"/>
                  </a:lnTo>
                  <a:lnTo>
                    <a:pt x="1423" y="196"/>
                  </a:lnTo>
                  <a:lnTo>
                    <a:pt x="1427" y="196"/>
                  </a:lnTo>
                  <a:lnTo>
                    <a:pt x="1430" y="196"/>
                  </a:lnTo>
                  <a:lnTo>
                    <a:pt x="1434" y="196"/>
                  </a:lnTo>
                  <a:lnTo>
                    <a:pt x="1437" y="196"/>
                  </a:lnTo>
                  <a:lnTo>
                    <a:pt x="1441" y="196"/>
                  </a:lnTo>
                  <a:lnTo>
                    <a:pt x="1444" y="196"/>
                  </a:lnTo>
                  <a:lnTo>
                    <a:pt x="1448" y="196"/>
                  </a:lnTo>
                  <a:lnTo>
                    <a:pt x="1451" y="196"/>
                  </a:lnTo>
                  <a:lnTo>
                    <a:pt x="1455" y="196"/>
                  </a:lnTo>
                  <a:lnTo>
                    <a:pt x="1458" y="196"/>
                  </a:lnTo>
                  <a:lnTo>
                    <a:pt x="1462" y="196"/>
                  </a:lnTo>
                  <a:lnTo>
                    <a:pt x="1465" y="196"/>
                  </a:lnTo>
                  <a:lnTo>
                    <a:pt x="1468" y="196"/>
                  </a:lnTo>
                  <a:lnTo>
                    <a:pt x="1472" y="196"/>
                  </a:lnTo>
                  <a:lnTo>
                    <a:pt x="1475" y="196"/>
                  </a:lnTo>
                  <a:lnTo>
                    <a:pt x="1479" y="196"/>
                  </a:lnTo>
                  <a:lnTo>
                    <a:pt x="1482" y="196"/>
                  </a:lnTo>
                  <a:lnTo>
                    <a:pt x="1486" y="196"/>
                  </a:lnTo>
                  <a:lnTo>
                    <a:pt x="1489" y="196"/>
                  </a:lnTo>
                  <a:lnTo>
                    <a:pt x="1493" y="196"/>
                  </a:lnTo>
                  <a:lnTo>
                    <a:pt x="1496" y="196"/>
                  </a:lnTo>
                  <a:lnTo>
                    <a:pt x="1500" y="196"/>
                  </a:lnTo>
                  <a:lnTo>
                    <a:pt x="1503" y="196"/>
                  </a:lnTo>
                  <a:lnTo>
                    <a:pt x="1507" y="196"/>
                  </a:lnTo>
                  <a:lnTo>
                    <a:pt x="1510" y="196"/>
                  </a:lnTo>
                  <a:lnTo>
                    <a:pt x="1514" y="196"/>
                  </a:lnTo>
                  <a:lnTo>
                    <a:pt x="1517" y="196"/>
                  </a:lnTo>
                  <a:lnTo>
                    <a:pt x="1521" y="196"/>
                  </a:lnTo>
                  <a:lnTo>
                    <a:pt x="1524" y="196"/>
                  </a:lnTo>
                  <a:lnTo>
                    <a:pt x="1528" y="196"/>
                  </a:lnTo>
                  <a:lnTo>
                    <a:pt x="1531" y="196"/>
                  </a:lnTo>
                  <a:lnTo>
                    <a:pt x="1535" y="196"/>
                  </a:lnTo>
                  <a:lnTo>
                    <a:pt x="1538" y="196"/>
                  </a:lnTo>
                  <a:lnTo>
                    <a:pt x="1542" y="196"/>
                  </a:lnTo>
                  <a:lnTo>
                    <a:pt x="1545" y="196"/>
                  </a:lnTo>
                  <a:lnTo>
                    <a:pt x="1549" y="196"/>
                  </a:lnTo>
                  <a:lnTo>
                    <a:pt x="1552" y="196"/>
                  </a:lnTo>
                  <a:lnTo>
                    <a:pt x="1555" y="196"/>
                  </a:lnTo>
                  <a:lnTo>
                    <a:pt x="1559" y="196"/>
                  </a:lnTo>
                  <a:lnTo>
                    <a:pt x="1562" y="196"/>
                  </a:lnTo>
                  <a:lnTo>
                    <a:pt x="1566" y="196"/>
                  </a:lnTo>
                  <a:lnTo>
                    <a:pt x="1569" y="196"/>
                  </a:lnTo>
                  <a:lnTo>
                    <a:pt x="1573" y="196"/>
                  </a:lnTo>
                  <a:lnTo>
                    <a:pt x="1576" y="196"/>
                  </a:lnTo>
                  <a:lnTo>
                    <a:pt x="1580" y="196"/>
                  </a:lnTo>
                  <a:lnTo>
                    <a:pt x="1583" y="196"/>
                  </a:lnTo>
                  <a:lnTo>
                    <a:pt x="1587" y="196"/>
                  </a:lnTo>
                  <a:lnTo>
                    <a:pt x="1590" y="196"/>
                  </a:lnTo>
                  <a:lnTo>
                    <a:pt x="1594" y="196"/>
                  </a:lnTo>
                  <a:lnTo>
                    <a:pt x="1597" y="196"/>
                  </a:lnTo>
                  <a:lnTo>
                    <a:pt x="1601" y="196"/>
                  </a:lnTo>
                  <a:lnTo>
                    <a:pt x="1604" y="196"/>
                  </a:lnTo>
                  <a:lnTo>
                    <a:pt x="1608" y="196"/>
                  </a:lnTo>
                  <a:lnTo>
                    <a:pt x="1611" y="196"/>
                  </a:lnTo>
                  <a:lnTo>
                    <a:pt x="1615" y="196"/>
                  </a:lnTo>
                  <a:lnTo>
                    <a:pt x="1618" y="196"/>
                  </a:lnTo>
                  <a:lnTo>
                    <a:pt x="1622" y="196"/>
                  </a:lnTo>
                  <a:lnTo>
                    <a:pt x="1625" y="196"/>
                  </a:lnTo>
                  <a:lnTo>
                    <a:pt x="1629" y="196"/>
                  </a:lnTo>
                  <a:lnTo>
                    <a:pt x="1632" y="196"/>
                  </a:lnTo>
                  <a:lnTo>
                    <a:pt x="1636" y="196"/>
                  </a:lnTo>
                  <a:lnTo>
                    <a:pt x="1639" y="196"/>
                  </a:lnTo>
                  <a:lnTo>
                    <a:pt x="1642" y="196"/>
                  </a:lnTo>
                  <a:lnTo>
                    <a:pt x="1646" y="196"/>
                  </a:lnTo>
                  <a:lnTo>
                    <a:pt x="1649" y="196"/>
                  </a:lnTo>
                  <a:lnTo>
                    <a:pt x="1653" y="196"/>
                  </a:lnTo>
                  <a:lnTo>
                    <a:pt x="1656" y="196"/>
                  </a:lnTo>
                  <a:lnTo>
                    <a:pt x="1660" y="196"/>
                  </a:lnTo>
                  <a:lnTo>
                    <a:pt x="1663" y="196"/>
                  </a:lnTo>
                  <a:lnTo>
                    <a:pt x="1667" y="196"/>
                  </a:lnTo>
                  <a:lnTo>
                    <a:pt x="1670" y="196"/>
                  </a:lnTo>
                  <a:lnTo>
                    <a:pt x="1674" y="196"/>
                  </a:lnTo>
                  <a:lnTo>
                    <a:pt x="1677" y="196"/>
                  </a:lnTo>
                  <a:lnTo>
                    <a:pt x="1681" y="196"/>
                  </a:lnTo>
                  <a:lnTo>
                    <a:pt x="1684" y="196"/>
                  </a:lnTo>
                  <a:lnTo>
                    <a:pt x="1688" y="196"/>
                  </a:lnTo>
                  <a:lnTo>
                    <a:pt x="1691" y="196"/>
                  </a:lnTo>
                  <a:lnTo>
                    <a:pt x="1695" y="196"/>
                  </a:lnTo>
                  <a:lnTo>
                    <a:pt x="1698" y="196"/>
                  </a:lnTo>
                  <a:lnTo>
                    <a:pt x="1702" y="196"/>
                  </a:lnTo>
                  <a:lnTo>
                    <a:pt x="1705" y="196"/>
                  </a:lnTo>
                  <a:lnTo>
                    <a:pt x="1709" y="196"/>
                  </a:lnTo>
                  <a:lnTo>
                    <a:pt x="1712" y="196"/>
                  </a:lnTo>
                  <a:lnTo>
                    <a:pt x="1716" y="196"/>
                  </a:lnTo>
                  <a:lnTo>
                    <a:pt x="1719" y="196"/>
                  </a:lnTo>
                  <a:lnTo>
                    <a:pt x="1723" y="196"/>
                  </a:lnTo>
                  <a:lnTo>
                    <a:pt x="1726" y="19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3" name="Rectangle 1121"/>
            <p:cNvSpPr>
              <a:spLocks noChangeArrowheads="1"/>
            </p:cNvSpPr>
            <p:nvPr/>
          </p:nvSpPr>
          <p:spPr bwMode="auto">
            <a:xfrm>
              <a:off x="1773" y="2713"/>
              <a:ext cx="109" cy="5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5154" name="Rectangle 1122"/>
            <p:cNvSpPr>
              <a:spLocks noChangeArrowheads="1"/>
            </p:cNvSpPr>
            <p:nvPr/>
          </p:nvSpPr>
          <p:spPr bwMode="auto">
            <a:xfrm rot="16200000">
              <a:off x="417" y="2310"/>
              <a:ext cx="451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grpSp>
        <p:nvGrpSpPr>
          <p:cNvPr id="45155" name="Group 1123"/>
          <p:cNvGrpSpPr>
            <a:grpSpLocks/>
          </p:cNvGrpSpPr>
          <p:nvPr/>
        </p:nvGrpSpPr>
        <p:grpSpPr bwMode="auto">
          <a:xfrm>
            <a:off x="4876800" y="1219200"/>
            <a:ext cx="3665538" cy="2592388"/>
            <a:chOff x="3019" y="2152"/>
            <a:chExt cx="2506" cy="1678"/>
          </a:xfrm>
        </p:grpSpPr>
        <p:sp>
          <p:nvSpPr>
            <p:cNvPr id="45156" name="Rectangle 1124"/>
            <p:cNvSpPr>
              <a:spLocks noChangeArrowheads="1"/>
            </p:cNvSpPr>
            <p:nvPr/>
          </p:nvSpPr>
          <p:spPr bwMode="auto">
            <a:xfrm>
              <a:off x="3174" y="2238"/>
              <a:ext cx="2300" cy="61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7" name="Rectangle 1125"/>
            <p:cNvSpPr>
              <a:spLocks noChangeArrowheads="1"/>
            </p:cNvSpPr>
            <p:nvPr/>
          </p:nvSpPr>
          <p:spPr bwMode="auto">
            <a:xfrm>
              <a:off x="3174" y="2238"/>
              <a:ext cx="2300" cy="61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8" name="Line 1126"/>
            <p:cNvSpPr>
              <a:spLocks noChangeShapeType="1"/>
            </p:cNvSpPr>
            <p:nvPr/>
          </p:nvSpPr>
          <p:spPr bwMode="auto">
            <a:xfrm>
              <a:off x="3174" y="2238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59" name="Freeform 1127"/>
            <p:cNvSpPr>
              <a:spLocks/>
            </p:cNvSpPr>
            <p:nvPr/>
          </p:nvSpPr>
          <p:spPr bwMode="auto">
            <a:xfrm>
              <a:off x="3174" y="2238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0" name="Line 1128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1" name="Line 1129"/>
            <p:cNvSpPr>
              <a:spLocks noChangeShapeType="1"/>
            </p:cNvSpPr>
            <p:nvPr/>
          </p:nvSpPr>
          <p:spPr bwMode="auto">
            <a:xfrm>
              <a:off x="3174" y="2850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2" name="Line 1130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3" name="Line 1131"/>
            <p:cNvSpPr>
              <a:spLocks noChangeShapeType="1"/>
            </p:cNvSpPr>
            <p:nvPr/>
          </p:nvSpPr>
          <p:spPr bwMode="auto">
            <a:xfrm flipV="1">
              <a:off x="3174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4" name="Line 1132"/>
            <p:cNvSpPr>
              <a:spLocks noChangeShapeType="1"/>
            </p:cNvSpPr>
            <p:nvPr/>
          </p:nvSpPr>
          <p:spPr bwMode="auto">
            <a:xfrm>
              <a:off x="3174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5" name="Rectangle 1133"/>
            <p:cNvSpPr>
              <a:spLocks noChangeArrowheads="1"/>
            </p:cNvSpPr>
            <p:nvPr/>
          </p:nvSpPr>
          <p:spPr bwMode="auto">
            <a:xfrm>
              <a:off x="3163" y="2865"/>
              <a:ext cx="30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166" name="Line 1134"/>
            <p:cNvSpPr>
              <a:spLocks noChangeShapeType="1"/>
            </p:cNvSpPr>
            <p:nvPr/>
          </p:nvSpPr>
          <p:spPr bwMode="auto">
            <a:xfrm flipV="1">
              <a:off x="3635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7" name="Line 1135"/>
            <p:cNvSpPr>
              <a:spLocks noChangeShapeType="1"/>
            </p:cNvSpPr>
            <p:nvPr/>
          </p:nvSpPr>
          <p:spPr bwMode="auto">
            <a:xfrm>
              <a:off x="3635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68" name="Rectangle 1136"/>
            <p:cNvSpPr>
              <a:spLocks noChangeArrowheads="1"/>
            </p:cNvSpPr>
            <p:nvPr/>
          </p:nvSpPr>
          <p:spPr bwMode="auto">
            <a:xfrm>
              <a:off x="3609" y="2865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5169" name="Line 1137"/>
            <p:cNvSpPr>
              <a:spLocks noChangeShapeType="1"/>
            </p:cNvSpPr>
            <p:nvPr/>
          </p:nvSpPr>
          <p:spPr bwMode="auto">
            <a:xfrm flipV="1">
              <a:off x="4096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0" name="Line 1138"/>
            <p:cNvSpPr>
              <a:spLocks noChangeShapeType="1"/>
            </p:cNvSpPr>
            <p:nvPr/>
          </p:nvSpPr>
          <p:spPr bwMode="auto">
            <a:xfrm>
              <a:off x="4096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1" name="Rectangle 1139"/>
            <p:cNvSpPr>
              <a:spLocks noChangeArrowheads="1"/>
            </p:cNvSpPr>
            <p:nvPr/>
          </p:nvSpPr>
          <p:spPr bwMode="auto">
            <a:xfrm>
              <a:off x="4059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5172" name="Line 1140"/>
            <p:cNvSpPr>
              <a:spLocks noChangeShapeType="1"/>
            </p:cNvSpPr>
            <p:nvPr/>
          </p:nvSpPr>
          <p:spPr bwMode="auto">
            <a:xfrm flipV="1">
              <a:off x="4553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3" name="Line 1141"/>
            <p:cNvSpPr>
              <a:spLocks noChangeShapeType="1"/>
            </p:cNvSpPr>
            <p:nvPr/>
          </p:nvSpPr>
          <p:spPr bwMode="auto">
            <a:xfrm>
              <a:off x="4553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4" name="Rectangle 1142"/>
            <p:cNvSpPr>
              <a:spLocks noChangeArrowheads="1"/>
            </p:cNvSpPr>
            <p:nvPr/>
          </p:nvSpPr>
          <p:spPr bwMode="auto">
            <a:xfrm>
              <a:off x="4516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5175" name="Line 1143"/>
            <p:cNvSpPr>
              <a:spLocks noChangeShapeType="1"/>
            </p:cNvSpPr>
            <p:nvPr/>
          </p:nvSpPr>
          <p:spPr bwMode="auto">
            <a:xfrm flipV="1">
              <a:off x="5013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6" name="Line 1144"/>
            <p:cNvSpPr>
              <a:spLocks noChangeShapeType="1"/>
            </p:cNvSpPr>
            <p:nvPr/>
          </p:nvSpPr>
          <p:spPr bwMode="auto">
            <a:xfrm>
              <a:off x="5013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7" name="Rectangle 1145"/>
            <p:cNvSpPr>
              <a:spLocks noChangeArrowheads="1"/>
            </p:cNvSpPr>
            <p:nvPr/>
          </p:nvSpPr>
          <p:spPr bwMode="auto">
            <a:xfrm>
              <a:off x="4976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5178" name="Line 1146"/>
            <p:cNvSpPr>
              <a:spLocks noChangeShapeType="1"/>
            </p:cNvSpPr>
            <p:nvPr/>
          </p:nvSpPr>
          <p:spPr bwMode="auto">
            <a:xfrm flipV="1">
              <a:off x="5474" y="282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79" name="Line 1147"/>
            <p:cNvSpPr>
              <a:spLocks noChangeShapeType="1"/>
            </p:cNvSpPr>
            <p:nvPr/>
          </p:nvSpPr>
          <p:spPr bwMode="auto">
            <a:xfrm>
              <a:off x="5474" y="2238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0" name="Rectangle 1148"/>
            <p:cNvSpPr>
              <a:spLocks noChangeArrowheads="1"/>
            </p:cNvSpPr>
            <p:nvPr/>
          </p:nvSpPr>
          <p:spPr bwMode="auto">
            <a:xfrm>
              <a:off x="5437" y="2865"/>
              <a:ext cx="88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5181" name="Line 1149"/>
            <p:cNvSpPr>
              <a:spLocks noChangeShapeType="1"/>
            </p:cNvSpPr>
            <p:nvPr/>
          </p:nvSpPr>
          <p:spPr bwMode="auto">
            <a:xfrm>
              <a:off x="3174" y="2850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2" name="Line 1150"/>
            <p:cNvSpPr>
              <a:spLocks noChangeShapeType="1"/>
            </p:cNvSpPr>
            <p:nvPr/>
          </p:nvSpPr>
          <p:spPr bwMode="auto">
            <a:xfrm flipH="1">
              <a:off x="5452" y="2850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3" name="Rectangle 1151"/>
            <p:cNvSpPr>
              <a:spLocks noChangeArrowheads="1"/>
            </p:cNvSpPr>
            <p:nvPr/>
          </p:nvSpPr>
          <p:spPr bwMode="auto">
            <a:xfrm>
              <a:off x="3133" y="2820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184" name="Line 1152"/>
            <p:cNvSpPr>
              <a:spLocks noChangeShapeType="1"/>
            </p:cNvSpPr>
            <p:nvPr/>
          </p:nvSpPr>
          <p:spPr bwMode="auto">
            <a:xfrm>
              <a:off x="3174" y="2645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5" name="Line 1153"/>
            <p:cNvSpPr>
              <a:spLocks noChangeShapeType="1"/>
            </p:cNvSpPr>
            <p:nvPr/>
          </p:nvSpPr>
          <p:spPr bwMode="auto">
            <a:xfrm flipH="1">
              <a:off x="5452" y="2645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6" name="Rectangle 1154"/>
            <p:cNvSpPr>
              <a:spLocks noChangeArrowheads="1"/>
            </p:cNvSpPr>
            <p:nvPr/>
          </p:nvSpPr>
          <p:spPr bwMode="auto">
            <a:xfrm>
              <a:off x="3093" y="2615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5187" name="Line 1155"/>
            <p:cNvSpPr>
              <a:spLocks noChangeShapeType="1"/>
            </p:cNvSpPr>
            <p:nvPr/>
          </p:nvSpPr>
          <p:spPr bwMode="auto">
            <a:xfrm>
              <a:off x="3174" y="2443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8" name="Line 1156"/>
            <p:cNvSpPr>
              <a:spLocks noChangeShapeType="1"/>
            </p:cNvSpPr>
            <p:nvPr/>
          </p:nvSpPr>
          <p:spPr bwMode="auto">
            <a:xfrm flipH="1">
              <a:off x="5452" y="2443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89" name="Rectangle 1157"/>
            <p:cNvSpPr>
              <a:spLocks noChangeArrowheads="1"/>
            </p:cNvSpPr>
            <p:nvPr/>
          </p:nvSpPr>
          <p:spPr bwMode="auto">
            <a:xfrm>
              <a:off x="3133" y="2413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5190" name="Line 1158"/>
            <p:cNvSpPr>
              <a:spLocks noChangeShapeType="1"/>
            </p:cNvSpPr>
            <p:nvPr/>
          </p:nvSpPr>
          <p:spPr bwMode="auto">
            <a:xfrm>
              <a:off x="3174" y="2238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1" name="Line 1159"/>
            <p:cNvSpPr>
              <a:spLocks noChangeShapeType="1"/>
            </p:cNvSpPr>
            <p:nvPr/>
          </p:nvSpPr>
          <p:spPr bwMode="auto">
            <a:xfrm flipH="1">
              <a:off x="5452" y="2238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2" name="Rectangle 1160"/>
            <p:cNvSpPr>
              <a:spLocks noChangeArrowheads="1"/>
            </p:cNvSpPr>
            <p:nvPr/>
          </p:nvSpPr>
          <p:spPr bwMode="auto">
            <a:xfrm>
              <a:off x="3093" y="2207"/>
              <a:ext cx="73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5193" name="Line 1161"/>
            <p:cNvSpPr>
              <a:spLocks noChangeShapeType="1"/>
            </p:cNvSpPr>
            <p:nvPr/>
          </p:nvSpPr>
          <p:spPr bwMode="auto">
            <a:xfrm>
              <a:off x="3174" y="2238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4" name="Freeform 1162"/>
            <p:cNvSpPr>
              <a:spLocks/>
            </p:cNvSpPr>
            <p:nvPr/>
          </p:nvSpPr>
          <p:spPr bwMode="auto">
            <a:xfrm>
              <a:off x="3174" y="2238"/>
              <a:ext cx="2300" cy="61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5" name="Line 1163"/>
            <p:cNvSpPr>
              <a:spLocks noChangeShapeType="1"/>
            </p:cNvSpPr>
            <p:nvPr/>
          </p:nvSpPr>
          <p:spPr bwMode="auto">
            <a:xfrm flipV="1">
              <a:off x="3174" y="2238"/>
              <a:ext cx="1" cy="61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6" name="Freeform 1164"/>
            <p:cNvSpPr>
              <a:spLocks/>
            </p:cNvSpPr>
            <p:nvPr/>
          </p:nvSpPr>
          <p:spPr bwMode="auto">
            <a:xfrm>
              <a:off x="3174" y="2443"/>
              <a:ext cx="1843" cy="407"/>
            </a:xfrm>
            <a:custGeom>
              <a:avLst/>
              <a:gdLst>
                <a:gd name="T0" fmla="*/ 26 w 1843"/>
                <a:gd name="T1" fmla="*/ 407 h 407"/>
                <a:gd name="T2" fmla="*/ 56 w 1843"/>
                <a:gd name="T3" fmla="*/ 407 h 407"/>
                <a:gd name="T4" fmla="*/ 86 w 1843"/>
                <a:gd name="T5" fmla="*/ 407 h 407"/>
                <a:gd name="T6" fmla="*/ 116 w 1843"/>
                <a:gd name="T7" fmla="*/ 0 h 407"/>
                <a:gd name="T8" fmla="*/ 145 w 1843"/>
                <a:gd name="T9" fmla="*/ 0 h 407"/>
                <a:gd name="T10" fmla="*/ 175 w 1843"/>
                <a:gd name="T11" fmla="*/ 0 h 407"/>
                <a:gd name="T12" fmla="*/ 205 w 1843"/>
                <a:gd name="T13" fmla="*/ 0 h 407"/>
                <a:gd name="T14" fmla="*/ 234 w 1843"/>
                <a:gd name="T15" fmla="*/ 0 h 407"/>
                <a:gd name="T16" fmla="*/ 264 w 1843"/>
                <a:gd name="T17" fmla="*/ 0 h 407"/>
                <a:gd name="T18" fmla="*/ 294 w 1843"/>
                <a:gd name="T19" fmla="*/ 0 h 407"/>
                <a:gd name="T20" fmla="*/ 324 w 1843"/>
                <a:gd name="T21" fmla="*/ 0 h 407"/>
                <a:gd name="T22" fmla="*/ 353 w 1843"/>
                <a:gd name="T23" fmla="*/ 0 h 407"/>
                <a:gd name="T24" fmla="*/ 383 w 1843"/>
                <a:gd name="T25" fmla="*/ 0 h 407"/>
                <a:gd name="T26" fmla="*/ 413 w 1843"/>
                <a:gd name="T27" fmla="*/ 0 h 407"/>
                <a:gd name="T28" fmla="*/ 442 w 1843"/>
                <a:gd name="T29" fmla="*/ 0 h 407"/>
                <a:gd name="T30" fmla="*/ 472 w 1843"/>
                <a:gd name="T31" fmla="*/ 0 h 407"/>
                <a:gd name="T32" fmla="*/ 502 w 1843"/>
                <a:gd name="T33" fmla="*/ 0 h 407"/>
                <a:gd name="T34" fmla="*/ 532 w 1843"/>
                <a:gd name="T35" fmla="*/ 0 h 407"/>
                <a:gd name="T36" fmla="*/ 561 w 1843"/>
                <a:gd name="T37" fmla="*/ 0 h 407"/>
                <a:gd name="T38" fmla="*/ 591 w 1843"/>
                <a:gd name="T39" fmla="*/ 0 h 407"/>
                <a:gd name="T40" fmla="*/ 621 w 1843"/>
                <a:gd name="T41" fmla="*/ 0 h 407"/>
                <a:gd name="T42" fmla="*/ 650 w 1843"/>
                <a:gd name="T43" fmla="*/ 0 h 407"/>
                <a:gd name="T44" fmla="*/ 680 w 1843"/>
                <a:gd name="T45" fmla="*/ 0 h 407"/>
                <a:gd name="T46" fmla="*/ 710 w 1843"/>
                <a:gd name="T47" fmla="*/ 0 h 407"/>
                <a:gd name="T48" fmla="*/ 740 w 1843"/>
                <a:gd name="T49" fmla="*/ 0 h 407"/>
                <a:gd name="T50" fmla="*/ 769 w 1843"/>
                <a:gd name="T51" fmla="*/ 0 h 407"/>
                <a:gd name="T52" fmla="*/ 799 w 1843"/>
                <a:gd name="T53" fmla="*/ 0 h 407"/>
                <a:gd name="T54" fmla="*/ 829 w 1843"/>
                <a:gd name="T55" fmla="*/ 0 h 407"/>
                <a:gd name="T56" fmla="*/ 859 w 1843"/>
                <a:gd name="T57" fmla="*/ 0 h 407"/>
                <a:gd name="T58" fmla="*/ 888 w 1843"/>
                <a:gd name="T59" fmla="*/ 0 h 407"/>
                <a:gd name="T60" fmla="*/ 918 w 1843"/>
                <a:gd name="T61" fmla="*/ 0 h 407"/>
                <a:gd name="T62" fmla="*/ 948 w 1843"/>
                <a:gd name="T63" fmla="*/ 0 h 407"/>
                <a:gd name="T64" fmla="*/ 977 w 1843"/>
                <a:gd name="T65" fmla="*/ 0 h 407"/>
                <a:gd name="T66" fmla="*/ 1007 w 1843"/>
                <a:gd name="T67" fmla="*/ 0 h 407"/>
                <a:gd name="T68" fmla="*/ 1037 w 1843"/>
                <a:gd name="T69" fmla="*/ 0 h 407"/>
                <a:gd name="T70" fmla="*/ 1067 w 1843"/>
                <a:gd name="T71" fmla="*/ 0 h 407"/>
                <a:gd name="T72" fmla="*/ 1096 w 1843"/>
                <a:gd name="T73" fmla="*/ 0 h 407"/>
                <a:gd name="T74" fmla="*/ 1126 w 1843"/>
                <a:gd name="T75" fmla="*/ 0 h 407"/>
                <a:gd name="T76" fmla="*/ 1156 w 1843"/>
                <a:gd name="T77" fmla="*/ 0 h 407"/>
                <a:gd name="T78" fmla="*/ 1185 w 1843"/>
                <a:gd name="T79" fmla="*/ 0 h 407"/>
                <a:gd name="T80" fmla="*/ 1215 w 1843"/>
                <a:gd name="T81" fmla="*/ 0 h 407"/>
                <a:gd name="T82" fmla="*/ 1245 w 1843"/>
                <a:gd name="T83" fmla="*/ 0 h 407"/>
                <a:gd name="T84" fmla="*/ 1275 w 1843"/>
                <a:gd name="T85" fmla="*/ 0 h 407"/>
                <a:gd name="T86" fmla="*/ 1304 w 1843"/>
                <a:gd name="T87" fmla="*/ 0 h 407"/>
                <a:gd name="T88" fmla="*/ 1334 w 1843"/>
                <a:gd name="T89" fmla="*/ 0 h 407"/>
                <a:gd name="T90" fmla="*/ 1364 w 1843"/>
                <a:gd name="T91" fmla="*/ 0 h 407"/>
                <a:gd name="T92" fmla="*/ 1393 w 1843"/>
                <a:gd name="T93" fmla="*/ 0 h 407"/>
                <a:gd name="T94" fmla="*/ 1423 w 1843"/>
                <a:gd name="T95" fmla="*/ 0 h 407"/>
                <a:gd name="T96" fmla="*/ 1453 w 1843"/>
                <a:gd name="T97" fmla="*/ 0 h 407"/>
                <a:gd name="T98" fmla="*/ 1483 w 1843"/>
                <a:gd name="T99" fmla="*/ 0 h 407"/>
                <a:gd name="T100" fmla="*/ 1512 w 1843"/>
                <a:gd name="T101" fmla="*/ 0 h 407"/>
                <a:gd name="T102" fmla="*/ 1542 w 1843"/>
                <a:gd name="T103" fmla="*/ 0 h 407"/>
                <a:gd name="T104" fmla="*/ 1572 w 1843"/>
                <a:gd name="T105" fmla="*/ 0 h 407"/>
                <a:gd name="T106" fmla="*/ 1602 w 1843"/>
                <a:gd name="T107" fmla="*/ 0 h 407"/>
                <a:gd name="T108" fmla="*/ 1631 w 1843"/>
                <a:gd name="T109" fmla="*/ 0 h 407"/>
                <a:gd name="T110" fmla="*/ 1661 w 1843"/>
                <a:gd name="T111" fmla="*/ 0 h 407"/>
                <a:gd name="T112" fmla="*/ 1691 w 1843"/>
                <a:gd name="T113" fmla="*/ 0 h 407"/>
                <a:gd name="T114" fmla="*/ 1720 w 1843"/>
                <a:gd name="T115" fmla="*/ 0 h 407"/>
                <a:gd name="T116" fmla="*/ 1750 w 1843"/>
                <a:gd name="T117" fmla="*/ 0 h 407"/>
                <a:gd name="T118" fmla="*/ 1780 w 1843"/>
                <a:gd name="T119" fmla="*/ 0 h 407"/>
                <a:gd name="T120" fmla="*/ 1810 w 1843"/>
                <a:gd name="T121" fmla="*/ 0 h 407"/>
                <a:gd name="T122" fmla="*/ 1839 w 1843"/>
                <a:gd name="T123" fmla="*/ 0 h 407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1843" h="407">
                  <a:moveTo>
                    <a:pt x="0" y="407"/>
                  </a:moveTo>
                  <a:lnTo>
                    <a:pt x="4" y="407"/>
                  </a:lnTo>
                  <a:lnTo>
                    <a:pt x="8" y="407"/>
                  </a:lnTo>
                  <a:lnTo>
                    <a:pt x="12" y="407"/>
                  </a:lnTo>
                  <a:lnTo>
                    <a:pt x="15" y="407"/>
                  </a:lnTo>
                  <a:lnTo>
                    <a:pt x="19" y="407"/>
                  </a:lnTo>
                  <a:lnTo>
                    <a:pt x="23" y="407"/>
                  </a:lnTo>
                  <a:lnTo>
                    <a:pt x="26" y="407"/>
                  </a:lnTo>
                  <a:lnTo>
                    <a:pt x="30" y="407"/>
                  </a:lnTo>
                  <a:lnTo>
                    <a:pt x="34" y="407"/>
                  </a:lnTo>
                  <a:lnTo>
                    <a:pt x="38" y="407"/>
                  </a:lnTo>
                  <a:lnTo>
                    <a:pt x="41" y="407"/>
                  </a:lnTo>
                  <a:lnTo>
                    <a:pt x="45" y="407"/>
                  </a:lnTo>
                  <a:lnTo>
                    <a:pt x="49" y="407"/>
                  </a:lnTo>
                  <a:lnTo>
                    <a:pt x="52" y="407"/>
                  </a:lnTo>
                  <a:lnTo>
                    <a:pt x="56" y="407"/>
                  </a:lnTo>
                  <a:lnTo>
                    <a:pt x="60" y="407"/>
                  </a:lnTo>
                  <a:lnTo>
                    <a:pt x="64" y="407"/>
                  </a:lnTo>
                  <a:lnTo>
                    <a:pt x="67" y="407"/>
                  </a:lnTo>
                  <a:lnTo>
                    <a:pt x="71" y="407"/>
                  </a:lnTo>
                  <a:lnTo>
                    <a:pt x="75" y="407"/>
                  </a:lnTo>
                  <a:lnTo>
                    <a:pt x="78" y="407"/>
                  </a:lnTo>
                  <a:lnTo>
                    <a:pt x="82" y="407"/>
                  </a:lnTo>
                  <a:lnTo>
                    <a:pt x="86" y="407"/>
                  </a:lnTo>
                  <a:lnTo>
                    <a:pt x="90" y="407"/>
                  </a:lnTo>
                  <a:lnTo>
                    <a:pt x="93" y="407"/>
                  </a:lnTo>
                  <a:lnTo>
                    <a:pt x="97" y="0"/>
                  </a:lnTo>
                  <a:lnTo>
                    <a:pt x="101" y="0"/>
                  </a:lnTo>
                  <a:lnTo>
                    <a:pt x="104" y="0"/>
                  </a:lnTo>
                  <a:lnTo>
                    <a:pt x="108" y="0"/>
                  </a:lnTo>
                  <a:lnTo>
                    <a:pt x="112" y="0"/>
                  </a:lnTo>
                  <a:lnTo>
                    <a:pt x="116" y="0"/>
                  </a:lnTo>
                  <a:lnTo>
                    <a:pt x="119" y="0"/>
                  </a:lnTo>
                  <a:lnTo>
                    <a:pt x="123" y="0"/>
                  </a:lnTo>
                  <a:lnTo>
                    <a:pt x="127" y="0"/>
                  </a:lnTo>
                  <a:lnTo>
                    <a:pt x="130" y="0"/>
                  </a:lnTo>
                  <a:lnTo>
                    <a:pt x="134" y="0"/>
                  </a:lnTo>
                  <a:lnTo>
                    <a:pt x="138" y="0"/>
                  </a:lnTo>
                  <a:lnTo>
                    <a:pt x="142" y="0"/>
                  </a:lnTo>
                  <a:lnTo>
                    <a:pt x="145" y="0"/>
                  </a:lnTo>
                  <a:lnTo>
                    <a:pt x="149" y="0"/>
                  </a:lnTo>
                  <a:lnTo>
                    <a:pt x="153" y="0"/>
                  </a:lnTo>
                  <a:lnTo>
                    <a:pt x="156" y="0"/>
                  </a:lnTo>
                  <a:lnTo>
                    <a:pt x="160" y="0"/>
                  </a:lnTo>
                  <a:lnTo>
                    <a:pt x="164" y="0"/>
                  </a:lnTo>
                  <a:lnTo>
                    <a:pt x="168" y="0"/>
                  </a:lnTo>
                  <a:lnTo>
                    <a:pt x="171" y="0"/>
                  </a:lnTo>
                  <a:lnTo>
                    <a:pt x="175" y="0"/>
                  </a:lnTo>
                  <a:lnTo>
                    <a:pt x="179" y="0"/>
                  </a:lnTo>
                  <a:lnTo>
                    <a:pt x="182" y="0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0"/>
                  </a:lnTo>
                  <a:lnTo>
                    <a:pt x="234" y="0"/>
                  </a:lnTo>
                  <a:lnTo>
                    <a:pt x="238" y="0"/>
                  </a:lnTo>
                  <a:lnTo>
                    <a:pt x="242" y="0"/>
                  </a:lnTo>
                  <a:lnTo>
                    <a:pt x="246" y="0"/>
                  </a:lnTo>
                  <a:lnTo>
                    <a:pt x="249" y="0"/>
                  </a:lnTo>
                  <a:lnTo>
                    <a:pt x="253" y="0"/>
                  </a:lnTo>
                  <a:lnTo>
                    <a:pt x="257" y="0"/>
                  </a:lnTo>
                  <a:lnTo>
                    <a:pt x="260" y="0"/>
                  </a:lnTo>
                  <a:lnTo>
                    <a:pt x="264" y="0"/>
                  </a:lnTo>
                  <a:lnTo>
                    <a:pt x="268" y="0"/>
                  </a:lnTo>
                  <a:lnTo>
                    <a:pt x="272" y="0"/>
                  </a:lnTo>
                  <a:lnTo>
                    <a:pt x="275" y="0"/>
                  </a:lnTo>
                  <a:lnTo>
                    <a:pt x="279" y="0"/>
                  </a:lnTo>
                  <a:lnTo>
                    <a:pt x="283" y="0"/>
                  </a:lnTo>
                  <a:lnTo>
                    <a:pt x="286" y="0"/>
                  </a:lnTo>
                  <a:lnTo>
                    <a:pt x="290" y="0"/>
                  </a:lnTo>
                  <a:lnTo>
                    <a:pt x="294" y="0"/>
                  </a:lnTo>
                  <a:lnTo>
                    <a:pt x="298" y="0"/>
                  </a:lnTo>
                  <a:lnTo>
                    <a:pt x="301" y="0"/>
                  </a:lnTo>
                  <a:lnTo>
                    <a:pt x="305" y="0"/>
                  </a:lnTo>
                  <a:lnTo>
                    <a:pt x="309" y="0"/>
                  </a:lnTo>
                  <a:lnTo>
                    <a:pt x="312" y="0"/>
                  </a:lnTo>
                  <a:lnTo>
                    <a:pt x="316" y="0"/>
                  </a:lnTo>
                  <a:lnTo>
                    <a:pt x="320" y="0"/>
                  </a:lnTo>
                  <a:lnTo>
                    <a:pt x="324" y="0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0"/>
                  </a:lnTo>
                  <a:lnTo>
                    <a:pt x="357" y="0"/>
                  </a:lnTo>
                  <a:lnTo>
                    <a:pt x="361" y="0"/>
                  </a:lnTo>
                  <a:lnTo>
                    <a:pt x="364" y="0"/>
                  </a:lnTo>
                  <a:lnTo>
                    <a:pt x="368" y="0"/>
                  </a:lnTo>
                  <a:lnTo>
                    <a:pt x="372" y="0"/>
                  </a:lnTo>
                  <a:lnTo>
                    <a:pt x="376" y="0"/>
                  </a:lnTo>
                  <a:lnTo>
                    <a:pt x="379" y="0"/>
                  </a:lnTo>
                  <a:lnTo>
                    <a:pt x="383" y="0"/>
                  </a:lnTo>
                  <a:lnTo>
                    <a:pt x="387" y="0"/>
                  </a:lnTo>
                  <a:lnTo>
                    <a:pt x="390" y="0"/>
                  </a:lnTo>
                  <a:lnTo>
                    <a:pt x="394" y="0"/>
                  </a:lnTo>
                  <a:lnTo>
                    <a:pt x="398" y="0"/>
                  </a:lnTo>
                  <a:lnTo>
                    <a:pt x="402" y="0"/>
                  </a:lnTo>
                  <a:lnTo>
                    <a:pt x="405" y="0"/>
                  </a:lnTo>
                  <a:lnTo>
                    <a:pt x="409" y="0"/>
                  </a:lnTo>
                  <a:lnTo>
                    <a:pt x="413" y="0"/>
                  </a:lnTo>
                  <a:lnTo>
                    <a:pt x="416" y="0"/>
                  </a:lnTo>
                  <a:lnTo>
                    <a:pt x="420" y="0"/>
                  </a:lnTo>
                  <a:lnTo>
                    <a:pt x="424" y="0"/>
                  </a:lnTo>
                  <a:lnTo>
                    <a:pt x="428" y="0"/>
                  </a:lnTo>
                  <a:lnTo>
                    <a:pt x="431" y="0"/>
                  </a:lnTo>
                  <a:lnTo>
                    <a:pt x="435" y="0"/>
                  </a:lnTo>
                  <a:lnTo>
                    <a:pt x="439" y="0"/>
                  </a:lnTo>
                  <a:lnTo>
                    <a:pt x="442" y="0"/>
                  </a:lnTo>
                  <a:lnTo>
                    <a:pt x="446" y="0"/>
                  </a:lnTo>
                  <a:lnTo>
                    <a:pt x="450" y="0"/>
                  </a:lnTo>
                  <a:lnTo>
                    <a:pt x="454" y="0"/>
                  </a:lnTo>
                  <a:lnTo>
                    <a:pt x="457" y="0"/>
                  </a:lnTo>
                  <a:lnTo>
                    <a:pt x="461" y="0"/>
                  </a:lnTo>
                  <a:lnTo>
                    <a:pt x="465" y="0"/>
                  </a:lnTo>
                  <a:lnTo>
                    <a:pt x="468" y="0"/>
                  </a:lnTo>
                  <a:lnTo>
                    <a:pt x="472" y="0"/>
                  </a:lnTo>
                  <a:lnTo>
                    <a:pt x="476" y="0"/>
                  </a:lnTo>
                  <a:lnTo>
                    <a:pt x="480" y="0"/>
                  </a:lnTo>
                  <a:lnTo>
                    <a:pt x="483" y="0"/>
                  </a:lnTo>
                  <a:lnTo>
                    <a:pt x="487" y="0"/>
                  </a:lnTo>
                  <a:lnTo>
                    <a:pt x="491" y="0"/>
                  </a:lnTo>
                  <a:lnTo>
                    <a:pt x="494" y="0"/>
                  </a:lnTo>
                  <a:lnTo>
                    <a:pt x="498" y="0"/>
                  </a:lnTo>
                  <a:lnTo>
                    <a:pt x="502" y="0"/>
                  </a:lnTo>
                  <a:lnTo>
                    <a:pt x="506" y="0"/>
                  </a:lnTo>
                  <a:lnTo>
                    <a:pt x="509" y="0"/>
                  </a:lnTo>
                  <a:lnTo>
                    <a:pt x="513" y="0"/>
                  </a:lnTo>
                  <a:lnTo>
                    <a:pt x="517" y="0"/>
                  </a:lnTo>
                  <a:lnTo>
                    <a:pt x="520" y="0"/>
                  </a:lnTo>
                  <a:lnTo>
                    <a:pt x="524" y="0"/>
                  </a:lnTo>
                  <a:lnTo>
                    <a:pt x="528" y="0"/>
                  </a:lnTo>
                  <a:lnTo>
                    <a:pt x="532" y="0"/>
                  </a:lnTo>
                  <a:lnTo>
                    <a:pt x="535" y="0"/>
                  </a:lnTo>
                  <a:lnTo>
                    <a:pt x="539" y="0"/>
                  </a:lnTo>
                  <a:lnTo>
                    <a:pt x="543" y="0"/>
                  </a:lnTo>
                  <a:lnTo>
                    <a:pt x="546" y="0"/>
                  </a:lnTo>
                  <a:lnTo>
                    <a:pt x="550" y="0"/>
                  </a:lnTo>
                  <a:lnTo>
                    <a:pt x="554" y="0"/>
                  </a:lnTo>
                  <a:lnTo>
                    <a:pt x="558" y="0"/>
                  </a:lnTo>
                  <a:lnTo>
                    <a:pt x="561" y="0"/>
                  </a:lnTo>
                  <a:lnTo>
                    <a:pt x="565" y="0"/>
                  </a:lnTo>
                  <a:lnTo>
                    <a:pt x="569" y="0"/>
                  </a:lnTo>
                  <a:lnTo>
                    <a:pt x="572" y="0"/>
                  </a:lnTo>
                  <a:lnTo>
                    <a:pt x="576" y="0"/>
                  </a:lnTo>
                  <a:lnTo>
                    <a:pt x="580" y="0"/>
                  </a:lnTo>
                  <a:lnTo>
                    <a:pt x="584" y="0"/>
                  </a:lnTo>
                  <a:lnTo>
                    <a:pt x="587" y="0"/>
                  </a:lnTo>
                  <a:lnTo>
                    <a:pt x="591" y="0"/>
                  </a:lnTo>
                  <a:lnTo>
                    <a:pt x="595" y="0"/>
                  </a:lnTo>
                  <a:lnTo>
                    <a:pt x="598" y="0"/>
                  </a:lnTo>
                  <a:lnTo>
                    <a:pt x="602" y="0"/>
                  </a:lnTo>
                  <a:lnTo>
                    <a:pt x="606" y="0"/>
                  </a:lnTo>
                  <a:lnTo>
                    <a:pt x="610" y="0"/>
                  </a:lnTo>
                  <a:lnTo>
                    <a:pt x="613" y="0"/>
                  </a:lnTo>
                  <a:lnTo>
                    <a:pt x="617" y="0"/>
                  </a:lnTo>
                  <a:lnTo>
                    <a:pt x="621" y="0"/>
                  </a:lnTo>
                  <a:lnTo>
                    <a:pt x="624" y="0"/>
                  </a:lnTo>
                  <a:lnTo>
                    <a:pt x="628" y="0"/>
                  </a:lnTo>
                  <a:lnTo>
                    <a:pt x="632" y="0"/>
                  </a:lnTo>
                  <a:lnTo>
                    <a:pt x="636" y="0"/>
                  </a:lnTo>
                  <a:lnTo>
                    <a:pt x="639" y="0"/>
                  </a:lnTo>
                  <a:lnTo>
                    <a:pt x="643" y="0"/>
                  </a:lnTo>
                  <a:lnTo>
                    <a:pt x="647" y="0"/>
                  </a:lnTo>
                  <a:lnTo>
                    <a:pt x="650" y="0"/>
                  </a:lnTo>
                  <a:lnTo>
                    <a:pt x="654" y="0"/>
                  </a:lnTo>
                  <a:lnTo>
                    <a:pt x="658" y="0"/>
                  </a:lnTo>
                  <a:lnTo>
                    <a:pt x="662" y="0"/>
                  </a:lnTo>
                  <a:lnTo>
                    <a:pt x="665" y="0"/>
                  </a:lnTo>
                  <a:lnTo>
                    <a:pt x="669" y="0"/>
                  </a:lnTo>
                  <a:lnTo>
                    <a:pt x="673" y="0"/>
                  </a:lnTo>
                  <a:lnTo>
                    <a:pt x="676" y="0"/>
                  </a:lnTo>
                  <a:lnTo>
                    <a:pt x="680" y="0"/>
                  </a:lnTo>
                  <a:lnTo>
                    <a:pt x="684" y="0"/>
                  </a:lnTo>
                  <a:lnTo>
                    <a:pt x="688" y="0"/>
                  </a:lnTo>
                  <a:lnTo>
                    <a:pt x="691" y="0"/>
                  </a:lnTo>
                  <a:lnTo>
                    <a:pt x="695" y="0"/>
                  </a:lnTo>
                  <a:lnTo>
                    <a:pt x="699" y="0"/>
                  </a:lnTo>
                  <a:lnTo>
                    <a:pt x="702" y="0"/>
                  </a:lnTo>
                  <a:lnTo>
                    <a:pt x="706" y="0"/>
                  </a:lnTo>
                  <a:lnTo>
                    <a:pt x="710" y="0"/>
                  </a:lnTo>
                  <a:lnTo>
                    <a:pt x="714" y="0"/>
                  </a:lnTo>
                  <a:lnTo>
                    <a:pt x="717" y="0"/>
                  </a:lnTo>
                  <a:lnTo>
                    <a:pt x="721" y="0"/>
                  </a:lnTo>
                  <a:lnTo>
                    <a:pt x="725" y="0"/>
                  </a:lnTo>
                  <a:lnTo>
                    <a:pt x="729" y="0"/>
                  </a:lnTo>
                  <a:lnTo>
                    <a:pt x="732" y="0"/>
                  </a:lnTo>
                  <a:lnTo>
                    <a:pt x="736" y="0"/>
                  </a:lnTo>
                  <a:lnTo>
                    <a:pt x="740" y="0"/>
                  </a:lnTo>
                  <a:lnTo>
                    <a:pt x="743" y="0"/>
                  </a:lnTo>
                  <a:lnTo>
                    <a:pt x="747" y="0"/>
                  </a:lnTo>
                  <a:lnTo>
                    <a:pt x="751" y="0"/>
                  </a:lnTo>
                  <a:lnTo>
                    <a:pt x="755" y="0"/>
                  </a:lnTo>
                  <a:lnTo>
                    <a:pt x="758" y="0"/>
                  </a:lnTo>
                  <a:lnTo>
                    <a:pt x="762" y="0"/>
                  </a:lnTo>
                  <a:lnTo>
                    <a:pt x="766" y="0"/>
                  </a:lnTo>
                  <a:lnTo>
                    <a:pt x="769" y="0"/>
                  </a:lnTo>
                  <a:lnTo>
                    <a:pt x="773" y="0"/>
                  </a:lnTo>
                  <a:lnTo>
                    <a:pt x="777" y="0"/>
                  </a:lnTo>
                  <a:lnTo>
                    <a:pt x="781" y="0"/>
                  </a:lnTo>
                  <a:lnTo>
                    <a:pt x="784" y="0"/>
                  </a:lnTo>
                  <a:lnTo>
                    <a:pt x="788" y="0"/>
                  </a:lnTo>
                  <a:lnTo>
                    <a:pt x="792" y="0"/>
                  </a:lnTo>
                  <a:lnTo>
                    <a:pt x="795" y="0"/>
                  </a:lnTo>
                  <a:lnTo>
                    <a:pt x="799" y="0"/>
                  </a:lnTo>
                  <a:lnTo>
                    <a:pt x="803" y="0"/>
                  </a:lnTo>
                  <a:lnTo>
                    <a:pt x="807" y="0"/>
                  </a:lnTo>
                  <a:lnTo>
                    <a:pt x="810" y="0"/>
                  </a:lnTo>
                  <a:lnTo>
                    <a:pt x="814" y="0"/>
                  </a:lnTo>
                  <a:lnTo>
                    <a:pt x="818" y="0"/>
                  </a:lnTo>
                  <a:lnTo>
                    <a:pt x="821" y="0"/>
                  </a:lnTo>
                  <a:lnTo>
                    <a:pt x="825" y="0"/>
                  </a:lnTo>
                  <a:lnTo>
                    <a:pt x="829" y="0"/>
                  </a:lnTo>
                  <a:lnTo>
                    <a:pt x="833" y="0"/>
                  </a:lnTo>
                  <a:lnTo>
                    <a:pt x="836" y="0"/>
                  </a:lnTo>
                  <a:lnTo>
                    <a:pt x="840" y="0"/>
                  </a:lnTo>
                  <a:lnTo>
                    <a:pt x="844" y="0"/>
                  </a:lnTo>
                  <a:lnTo>
                    <a:pt x="847" y="0"/>
                  </a:lnTo>
                  <a:lnTo>
                    <a:pt x="851" y="0"/>
                  </a:lnTo>
                  <a:lnTo>
                    <a:pt x="855" y="0"/>
                  </a:lnTo>
                  <a:lnTo>
                    <a:pt x="859" y="0"/>
                  </a:lnTo>
                  <a:lnTo>
                    <a:pt x="862" y="0"/>
                  </a:lnTo>
                  <a:lnTo>
                    <a:pt x="866" y="0"/>
                  </a:lnTo>
                  <a:lnTo>
                    <a:pt x="870" y="0"/>
                  </a:lnTo>
                  <a:lnTo>
                    <a:pt x="873" y="0"/>
                  </a:lnTo>
                  <a:lnTo>
                    <a:pt x="877" y="0"/>
                  </a:lnTo>
                  <a:lnTo>
                    <a:pt x="881" y="0"/>
                  </a:lnTo>
                  <a:lnTo>
                    <a:pt x="885" y="0"/>
                  </a:lnTo>
                  <a:lnTo>
                    <a:pt x="888" y="0"/>
                  </a:lnTo>
                  <a:lnTo>
                    <a:pt x="892" y="0"/>
                  </a:lnTo>
                  <a:lnTo>
                    <a:pt x="896" y="0"/>
                  </a:lnTo>
                  <a:lnTo>
                    <a:pt x="899" y="0"/>
                  </a:lnTo>
                  <a:lnTo>
                    <a:pt x="903" y="0"/>
                  </a:lnTo>
                  <a:lnTo>
                    <a:pt x="907" y="0"/>
                  </a:lnTo>
                  <a:lnTo>
                    <a:pt x="911" y="0"/>
                  </a:lnTo>
                  <a:lnTo>
                    <a:pt x="914" y="0"/>
                  </a:lnTo>
                  <a:lnTo>
                    <a:pt x="918" y="0"/>
                  </a:lnTo>
                  <a:lnTo>
                    <a:pt x="922" y="0"/>
                  </a:lnTo>
                  <a:lnTo>
                    <a:pt x="925" y="0"/>
                  </a:lnTo>
                  <a:lnTo>
                    <a:pt x="929" y="0"/>
                  </a:lnTo>
                  <a:lnTo>
                    <a:pt x="933" y="0"/>
                  </a:lnTo>
                  <a:lnTo>
                    <a:pt x="937" y="0"/>
                  </a:lnTo>
                  <a:lnTo>
                    <a:pt x="940" y="0"/>
                  </a:lnTo>
                  <a:lnTo>
                    <a:pt x="944" y="0"/>
                  </a:lnTo>
                  <a:lnTo>
                    <a:pt x="948" y="0"/>
                  </a:lnTo>
                  <a:lnTo>
                    <a:pt x="951" y="0"/>
                  </a:lnTo>
                  <a:lnTo>
                    <a:pt x="955" y="0"/>
                  </a:lnTo>
                  <a:lnTo>
                    <a:pt x="959" y="0"/>
                  </a:lnTo>
                  <a:lnTo>
                    <a:pt x="963" y="0"/>
                  </a:lnTo>
                  <a:lnTo>
                    <a:pt x="966" y="0"/>
                  </a:lnTo>
                  <a:lnTo>
                    <a:pt x="970" y="0"/>
                  </a:lnTo>
                  <a:lnTo>
                    <a:pt x="974" y="0"/>
                  </a:lnTo>
                  <a:lnTo>
                    <a:pt x="977" y="0"/>
                  </a:lnTo>
                  <a:lnTo>
                    <a:pt x="981" y="0"/>
                  </a:lnTo>
                  <a:lnTo>
                    <a:pt x="985" y="0"/>
                  </a:lnTo>
                  <a:lnTo>
                    <a:pt x="989" y="0"/>
                  </a:lnTo>
                  <a:lnTo>
                    <a:pt x="992" y="0"/>
                  </a:lnTo>
                  <a:lnTo>
                    <a:pt x="996" y="0"/>
                  </a:lnTo>
                  <a:lnTo>
                    <a:pt x="1000" y="0"/>
                  </a:lnTo>
                  <a:lnTo>
                    <a:pt x="1003" y="0"/>
                  </a:lnTo>
                  <a:lnTo>
                    <a:pt x="1007" y="0"/>
                  </a:lnTo>
                  <a:lnTo>
                    <a:pt x="1011" y="0"/>
                  </a:lnTo>
                  <a:lnTo>
                    <a:pt x="1015" y="0"/>
                  </a:lnTo>
                  <a:lnTo>
                    <a:pt x="1018" y="0"/>
                  </a:lnTo>
                  <a:lnTo>
                    <a:pt x="1022" y="0"/>
                  </a:lnTo>
                  <a:lnTo>
                    <a:pt x="1026" y="0"/>
                  </a:lnTo>
                  <a:lnTo>
                    <a:pt x="1029" y="0"/>
                  </a:lnTo>
                  <a:lnTo>
                    <a:pt x="1033" y="0"/>
                  </a:lnTo>
                  <a:lnTo>
                    <a:pt x="1037" y="0"/>
                  </a:lnTo>
                  <a:lnTo>
                    <a:pt x="1041" y="0"/>
                  </a:lnTo>
                  <a:lnTo>
                    <a:pt x="1044" y="0"/>
                  </a:lnTo>
                  <a:lnTo>
                    <a:pt x="1048" y="0"/>
                  </a:lnTo>
                  <a:lnTo>
                    <a:pt x="1052" y="0"/>
                  </a:lnTo>
                  <a:lnTo>
                    <a:pt x="1055" y="0"/>
                  </a:lnTo>
                  <a:lnTo>
                    <a:pt x="1059" y="0"/>
                  </a:lnTo>
                  <a:lnTo>
                    <a:pt x="1063" y="0"/>
                  </a:lnTo>
                  <a:lnTo>
                    <a:pt x="1067" y="0"/>
                  </a:lnTo>
                  <a:lnTo>
                    <a:pt x="1070" y="0"/>
                  </a:lnTo>
                  <a:lnTo>
                    <a:pt x="1074" y="0"/>
                  </a:lnTo>
                  <a:lnTo>
                    <a:pt x="1078" y="0"/>
                  </a:lnTo>
                  <a:lnTo>
                    <a:pt x="1081" y="0"/>
                  </a:lnTo>
                  <a:lnTo>
                    <a:pt x="1085" y="0"/>
                  </a:lnTo>
                  <a:lnTo>
                    <a:pt x="1089" y="0"/>
                  </a:lnTo>
                  <a:lnTo>
                    <a:pt x="1093" y="0"/>
                  </a:lnTo>
                  <a:lnTo>
                    <a:pt x="1096" y="0"/>
                  </a:lnTo>
                  <a:lnTo>
                    <a:pt x="1100" y="0"/>
                  </a:lnTo>
                  <a:lnTo>
                    <a:pt x="1104" y="0"/>
                  </a:lnTo>
                  <a:lnTo>
                    <a:pt x="1107" y="0"/>
                  </a:lnTo>
                  <a:lnTo>
                    <a:pt x="1111" y="0"/>
                  </a:lnTo>
                  <a:lnTo>
                    <a:pt x="1115" y="0"/>
                  </a:lnTo>
                  <a:lnTo>
                    <a:pt x="1119" y="0"/>
                  </a:lnTo>
                  <a:lnTo>
                    <a:pt x="1122" y="0"/>
                  </a:lnTo>
                  <a:lnTo>
                    <a:pt x="1126" y="0"/>
                  </a:lnTo>
                  <a:lnTo>
                    <a:pt x="1130" y="0"/>
                  </a:lnTo>
                  <a:lnTo>
                    <a:pt x="1133" y="0"/>
                  </a:lnTo>
                  <a:lnTo>
                    <a:pt x="1137" y="0"/>
                  </a:lnTo>
                  <a:lnTo>
                    <a:pt x="1141" y="0"/>
                  </a:lnTo>
                  <a:lnTo>
                    <a:pt x="1145" y="0"/>
                  </a:lnTo>
                  <a:lnTo>
                    <a:pt x="1148" y="0"/>
                  </a:lnTo>
                  <a:lnTo>
                    <a:pt x="1152" y="0"/>
                  </a:lnTo>
                  <a:lnTo>
                    <a:pt x="1156" y="0"/>
                  </a:lnTo>
                  <a:lnTo>
                    <a:pt x="1159" y="0"/>
                  </a:lnTo>
                  <a:lnTo>
                    <a:pt x="1163" y="0"/>
                  </a:lnTo>
                  <a:lnTo>
                    <a:pt x="1167" y="0"/>
                  </a:lnTo>
                  <a:lnTo>
                    <a:pt x="1171" y="0"/>
                  </a:lnTo>
                  <a:lnTo>
                    <a:pt x="1174" y="0"/>
                  </a:lnTo>
                  <a:lnTo>
                    <a:pt x="1178" y="0"/>
                  </a:lnTo>
                  <a:lnTo>
                    <a:pt x="1182" y="0"/>
                  </a:lnTo>
                  <a:lnTo>
                    <a:pt x="1185" y="0"/>
                  </a:lnTo>
                  <a:lnTo>
                    <a:pt x="1189" y="0"/>
                  </a:lnTo>
                  <a:lnTo>
                    <a:pt x="1193" y="0"/>
                  </a:lnTo>
                  <a:lnTo>
                    <a:pt x="1197" y="0"/>
                  </a:lnTo>
                  <a:lnTo>
                    <a:pt x="1200" y="0"/>
                  </a:lnTo>
                  <a:lnTo>
                    <a:pt x="1204" y="0"/>
                  </a:lnTo>
                  <a:lnTo>
                    <a:pt x="1208" y="0"/>
                  </a:lnTo>
                  <a:lnTo>
                    <a:pt x="1211" y="0"/>
                  </a:lnTo>
                  <a:lnTo>
                    <a:pt x="1215" y="0"/>
                  </a:lnTo>
                  <a:lnTo>
                    <a:pt x="1219" y="0"/>
                  </a:lnTo>
                  <a:lnTo>
                    <a:pt x="1223" y="0"/>
                  </a:lnTo>
                  <a:lnTo>
                    <a:pt x="1226" y="0"/>
                  </a:lnTo>
                  <a:lnTo>
                    <a:pt x="1230" y="0"/>
                  </a:lnTo>
                  <a:lnTo>
                    <a:pt x="1234" y="0"/>
                  </a:lnTo>
                  <a:lnTo>
                    <a:pt x="1237" y="0"/>
                  </a:lnTo>
                  <a:lnTo>
                    <a:pt x="1241" y="0"/>
                  </a:lnTo>
                  <a:lnTo>
                    <a:pt x="1245" y="0"/>
                  </a:lnTo>
                  <a:lnTo>
                    <a:pt x="1249" y="0"/>
                  </a:lnTo>
                  <a:lnTo>
                    <a:pt x="1252" y="0"/>
                  </a:lnTo>
                  <a:lnTo>
                    <a:pt x="1256" y="0"/>
                  </a:lnTo>
                  <a:lnTo>
                    <a:pt x="1260" y="0"/>
                  </a:lnTo>
                  <a:lnTo>
                    <a:pt x="1263" y="0"/>
                  </a:lnTo>
                  <a:lnTo>
                    <a:pt x="1267" y="0"/>
                  </a:lnTo>
                  <a:lnTo>
                    <a:pt x="1271" y="0"/>
                  </a:lnTo>
                  <a:lnTo>
                    <a:pt x="1275" y="0"/>
                  </a:lnTo>
                  <a:lnTo>
                    <a:pt x="1278" y="0"/>
                  </a:lnTo>
                  <a:lnTo>
                    <a:pt x="1282" y="0"/>
                  </a:lnTo>
                  <a:lnTo>
                    <a:pt x="1286" y="0"/>
                  </a:lnTo>
                  <a:lnTo>
                    <a:pt x="1289" y="0"/>
                  </a:lnTo>
                  <a:lnTo>
                    <a:pt x="1293" y="0"/>
                  </a:lnTo>
                  <a:lnTo>
                    <a:pt x="1297" y="0"/>
                  </a:lnTo>
                  <a:lnTo>
                    <a:pt x="1301" y="0"/>
                  </a:lnTo>
                  <a:lnTo>
                    <a:pt x="1304" y="0"/>
                  </a:lnTo>
                  <a:lnTo>
                    <a:pt x="1308" y="0"/>
                  </a:lnTo>
                  <a:lnTo>
                    <a:pt x="1312" y="0"/>
                  </a:lnTo>
                  <a:lnTo>
                    <a:pt x="1315" y="0"/>
                  </a:lnTo>
                  <a:lnTo>
                    <a:pt x="1319" y="0"/>
                  </a:lnTo>
                  <a:lnTo>
                    <a:pt x="1323" y="0"/>
                  </a:lnTo>
                  <a:lnTo>
                    <a:pt x="1327" y="0"/>
                  </a:lnTo>
                  <a:lnTo>
                    <a:pt x="1330" y="0"/>
                  </a:lnTo>
                  <a:lnTo>
                    <a:pt x="1334" y="0"/>
                  </a:lnTo>
                  <a:lnTo>
                    <a:pt x="1338" y="0"/>
                  </a:lnTo>
                  <a:lnTo>
                    <a:pt x="1341" y="0"/>
                  </a:lnTo>
                  <a:lnTo>
                    <a:pt x="1345" y="0"/>
                  </a:lnTo>
                  <a:lnTo>
                    <a:pt x="1349" y="0"/>
                  </a:lnTo>
                  <a:lnTo>
                    <a:pt x="1353" y="0"/>
                  </a:lnTo>
                  <a:lnTo>
                    <a:pt x="1356" y="0"/>
                  </a:lnTo>
                  <a:lnTo>
                    <a:pt x="1360" y="0"/>
                  </a:lnTo>
                  <a:lnTo>
                    <a:pt x="1364" y="0"/>
                  </a:lnTo>
                  <a:lnTo>
                    <a:pt x="1367" y="0"/>
                  </a:lnTo>
                  <a:lnTo>
                    <a:pt x="1371" y="0"/>
                  </a:lnTo>
                  <a:lnTo>
                    <a:pt x="1375" y="0"/>
                  </a:lnTo>
                  <a:lnTo>
                    <a:pt x="1379" y="0"/>
                  </a:lnTo>
                  <a:lnTo>
                    <a:pt x="1382" y="0"/>
                  </a:lnTo>
                  <a:lnTo>
                    <a:pt x="1386" y="0"/>
                  </a:lnTo>
                  <a:lnTo>
                    <a:pt x="1390" y="0"/>
                  </a:lnTo>
                  <a:lnTo>
                    <a:pt x="1393" y="0"/>
                  </a:lnTo>
                  <a:lnTo>
                    <a:pt x="1397" y="0"/>
                  </a:lnTo>
                  <a:lnTo>
                    <a:pt x="1401" y="0"/>
                  </a:lnTo>
                  <a:lnTo>
                    <a:pt x="1405" y="0"/>
                  </a:lnTo>
                  <a:lnTo>
                    <a:pt x="1408" y="0"/>
                  </a:lnTo>
                  <a:lnTo>
                    <a:pt x="1412" y="0"/>
                  </a:lnTo>
                  <a:lnTo>
                    <a:pt x="1416" y="0"/>
                  </a:lnTo>
                  <a:lnTo>
                    <a:pt x="1419" y="0"/>
                  </a:lnTo>
                  <a:lnTo>
                    <a:pt x="1423" y="0"/>
                  </a:lnTo>
                  <a:lnTo>
                    <a:pt x="1427" y="0"/>
                  </a:lnTo>
                  <a:lnTo>
                    <a:pt x="1431" y="0"/>
                  </a:lnTo>
                  <a:lnTo>
                    <a:pt x="1434" y="0"/>
                  </a:lnTo>
                  <a:lnTo>
                    <a:pt x="1438" y="0"/>
                  </a:lnTo>
                  <a:lnTo>
                    <a:pt x="1442" y="0"/>
                  </a:lnTo>
                  <a:lnTo>
                    <a:pt x="1445" y="0"/>
                  </a:lnTo>
                  <a:lnTo>
                    <a:pt x="1449" y="0"/>
                  </a:lnTo>
                  <a:lnTo>
                    <a:pt x="1453" y="0"/>
                  </a:lnTo>
                  <a:lnTo>
                    <a:pt x="1457" y="0"/>
                  </a:lnTo>
                  <a:lnTo>
                    <a:pt x="1460" y="0"/>
                  </a:lnTo>
                  <a:lnTo>
                    <a:pt x="1464" y="0"/>
                  </a:lnTo>
                  <a:lnTo>
                    <a:pt x="1468" y="0"/>
                  </a:lnTo>
                  <a:lnTo>
                    <a:pt x="1472" y="0"/>
                  </a:lnTo>
                  <a:lnTo>
                    <a:pt x="1475" y="0"/>
                  </a:lnTo>
                  <a:lnTo>
                    <a:pt x="1479" y="0"/>
                  </a:lnTo>
                  <a:lnTo>
                    <a:pt x="1483" y="0"/>
                  </a:lnTo>
                  <a:lnTo>
                    <a:pt x="1486" y="0"/>
                  </a:lnTo>
                  <a:lnTo>
                    <a:pt x="1490" y="0"/>
                  </a:lnTo>
                  <a:lnTo>
                    <a:pt x="1494" y="0"/>
                  </a:lnTo>
                  <a:lnTo>
                    <a:pt x="1498" y="0"/>
                  </a:lnTo>
                  <a:lnTo>
                    <a:pt x="1501" y="0"/>
                  </a:lnTo>
                  <a:lnTo>
                    <a:pt x="1505" y="0"/>
                  </a:lnTo>
                  <a:lnTo>
                    <a:pt x="1509" y="0"/>
                  </a:lnTo>
                  <a:lnTo>
                    <a:pt x="1512" y="0"/>
                  </a:lnTo>
                  <a:lnTo>
                    <a:pt x="1516" y="0"/>
                  </a:lnTo>
                  <a:lnTo>
                    <a:pt x="1520" y="0"/>
                  </a:lnTo>
                  <a:lnTo>
                    <a:pt x="1524" y="0"/>
                  </a:lnTo>
                  <a:lnTo>
                    <a:pt x="1527" y="0"/>
                  </a:lnTo>
                  <a:lnTo>
                    <a:pt x="1531" y="0"/>
                  </a:lnTo>
                  <a:lnTo>
                    <a:pt x="1535" y="0"/>
                  </a:lnTo>
                  <a:lnTo>
                    <a:pt x="1538" y="0"/>
                  </a:lnTo>
                  <a:lnTo>
                    <a:pt x="1542" y="0"/>
                  </a:lnTo>
                  <a:lnTo>
                    <a:pt x="1546" y="0"/>
                  </a:lnTo>
                  <a:lnTo>
                    <a:pt x="1550" y="0"/>
                  </a:lnTo>
                  <a:lnTo>
                    <a:pt x="1553" y="0"/>
                  </a:lnTo>
                  <a:lnTo>
                    <a:pt x="1557" y="0"/>
                  </a:lnTo>
                  <a:lnTo>
                    <a:pt x="1561" y="0"/>
                  </a:lnTo>
                  <a:lnTo>
                    <a:pt x="1564" y="0"/>
                  </a:lnTo>
                  <a:lnTo>
                    <a:pt x="1568" y="0"/>
                  </a:lnTo>
                  <a:lnTo>
                    <a:pt x="1572" y="0"/>
                  </a:lnTo>
                  <a:lnTo>
                    <a:pt x="1576" y="0"/>
                  </a:lnTo>
                  <a:lnTo>
                    <a:pt x="1579" y="0"/>
                  </a:lnTo>
                  <a:lnTo>
                    <a:pt x="1583" y="0"/>
                  </a:lnTo>
                  <a:lnTo>
                    <a:pt x="1587" y="0"/>
                  </a:lnTo>
                  <a:lnTo>
                    <a:pt x="1590" y="0"/>
                  </a:lnTo>
                  <a:lnTo>
                    <a:pt x="1594" y="0"/>
                  </a:lnTo>
                  <a:lnTo>
                    <a:pt x="1598" y="0"/>
                  </a:lnTo>
                  <a:lnTo>
                    <a:pt x="1602" y="0"/>
                  </a:lnTo>
                  <a:lnTo>
                    <a:pt x="1605" y="0"/>
                  </a:lnTo>
                  <a:lnTo>
                    <a:pt x="1609" y="0"/>
                  </a:lnTo>
                  <a:lnTo>
                    <a:pt x="1613" y="0"/>
                  </a:lnTo>
                  <a:lnTo>
                    <a:pt x="1616" y="0"/>
                  </a:lnTo>
                  <a:lnTo>
                    <a:pt x="1620" y="0"/>
                  </a:lnTo>
                  <a:lnTo>
                    <a:pt x="1624" y="0"/>
                  </a:lnTo>
                  <a:lnTo>
                    <a:pt x="1628" y="0"/>
                  </a:lnTo>
                  <a:lnTo>
                    <a:pt x="1631" y="0"/>
                  </a:lnTo>
                  <a:lnTo>
                    <a:pt x="1635" y="0"/>
                  </a:lnTo>
                  <a:lnTo>
                    <a:pt x="1639" y="0"/>
                  </a:lnTo>
                  <a:lnTo>
                    <a:pt x="1642" y="0"/>
                  </a:lnTo>
                  <a:lnTo>
                    <a:pt x="1646" y="0"/>
                  </a:lnTo>
                  <a:lnTo>
                    <a:pt x="1650" y="0"/>
                  </a:lnTo>
                  <a:lnTo>
                    <a:pt x="1654" y="0"/>
                  </a:lnTo>
                  <a:lnTo>
                    <a:pt x="1657" y="0"/>
                  </a:lnTo>
                  <a:lnTo>
                    <a:pt x="1661" y="0"/>
                  </a:lnTo>
                  <a:lnTo>
                    <a:pt x="1665" y="0"/>
                  </a:lnTo>
                  <a:lnTo>
                    <a:pt x="1668" y="0"/>
                  </a:lnTo>
                  <a:lnTo>
                    <a:pt x="1672" y="0"/>
                  </a:lnTo>
                  <a:lnTo>
                    <a:pt x="1676" y="0"/>
                  </a:lnTo>
                  <a:lnTo>
                    <a:pt x="1680" y="0"/>
                  </a:lnTo>
                  <a:lnTo>
                    <a:pt x="1683" y="0"/>
                  </a:lnTo>
                  <a:lnTo>
                    <a:pt x="1687" y="0"/>
                  </a:lnTo>
                  <a:lnTo>
                    <a:pt x="1691" y="0"/>
                  </a:lnTo>
                  <a:lnTo>
                    <a:pt x="1694" y="0"/>
                  </a:lnTo>
                  <a:lnTo>
                    <a:pt x="1698" y="0"/>
                  </a:lnTo>
                  <a:lnTo>
                    <a:pt x="1702" y="0"/>
                  </a:lnTo>
                  <a:lnTo>
                    <a:pt x="1706" y="0"/>
                  </a:lnTo>
                  <a:lnTo>
                    <a:pt x="1709" y="0"/>
                  </a:lnTo>
                  <a:lnTo>
                    <a:pt x="1713" y="0"/>
                  </a:lnTo>
                  <a:lnTo>
                    <a:pt x="1717" y="0"/>
                  </a:lnTo>
                  <a:lnTo>
                    <a:pt x="1720" y="0"/>
                  </a:lnTo>
                  <a:lnTo>
                    <a:pt x="1724" y="0"/>
                  </a:lnTo>
                  <a:lnTo>
                    <a:pt x="1728" y="0"/>
                  </a:lnTo>
                  <a:lnTo>
                    <a:pt x="1732" y="0"/>
                  </a:lnTo>
                  <a:lnTo>
                    <a:pt x="1735" y="0"/>
                  </a:lnTo>
                  <a:lnTo>
                    <a:pt x="1739" y="0"/>
                  </a:lnTo>
                  <a:lnTo>
                    <a:pt x="1743" y="0"/>
                  </a:lnTo>
                  <a:lnTo>
                    <a:pt x="1746" y="0"/>
                  </a:lnTo>
                  <a:lnTo>
                    <a:pt x="1750" y="0"/>
                  </a:lnTo>
                  <a:lnTo>
                    <a:pt x="1754" y="0"/>
                  </a:lnTo>
                  <a:lnTo>
                    <a:pt x="1758" y="0"/>
                  </a:lnTo>
                  <a:lnTo>
                    <a:pt x="1761" y="0"/>
                  </a:lnTo>
                  <a:lnTo>
                    <a:pt x="1765" y="0"/>
                  </a:lnTo>
                  <a:lnTo>
                    <a:pt x="1769" y="0"/>
                  </a:lnTo>
                  <a:lnTo>
                    <a:pt x="1772" y="0"/>
                  </a:lnTo>
                  <a:lnTo>
                    <a:pt x="1776" y="0"/>
                  </a:lnTo>
                  <a:lnTo>
                    <a:pt x="1780" y="0"/>
                  </a:lnTo>
                  <a:lnTo>
                    <a:pt x="1784" y="0"/>
                  </a:lnTo>
                  <a:lnTo>
                    <a:pt x="1787" y="0"/>
                  </a:lnTo>
                  <a:lnTo>
                    <a:pt x="1791" y="0"/>
                  </a:lnTo>
                  <a:lnTo>
                    <a:pt x="1795" y="0"/>
                  </a:lnTo>
                  <a:lnTo>
                    <a:pt x="1798" y="0"/>
                  </a:lnTo>
                  <a:lnTo>
                    <a:pt x="1802" y="0"/>
                  </a:lnTo>
                  <a:lnTo>
                    <a:pt x="1806" y="0"/>
                  </a:lnTo>
                  <a:lnTo>
                    <a:pt x="1810" y="0"/>
                  </a:lnTo>
                  <a:lnTo>
                    <a:pt x="1813" y="0"/>
                  </a:lnTo>
                  <a:lnTo>
                    <a:pt x="1817" y="0"/>
                  </a:lnTo>
                  <a:lnTo>
                    <a:pt x="1821" y="0"/>
                  </a:lnTo>
                  <a:lnTo>
                    <a:pt x="1824" y="0"/>
                  </a:lnTo>
                  <a:lnTo>
                    <a:pt x="1828" y="0"/>
                  </a:lnTo>
                  <a:lnTo>
                    <a:pt x="1832" y="0"/>
                  </a:lnTo>
                  <a:lnTo>
                    <a:pt x="1836" y="0"/>
                  </a:lnTo>
                  <a:lnTo>
                    <a:pt x="1839" y="0"/>
                  </a:lnTo>
                  <a:lnTo>
                    <a:pt x="1843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7" name="Freeform 1165"/>
            <p:cNvSpPr>
              <a:spLocks/>
            </p:cNvSpPr>
            <p:nvPr/>
          </p:nvSpPr>
          <p:spPr bwMode="auto">
            <a:xfrm>
              <a:off x="3174" y="2320"/>
              <a:ext cx="1843" cy="530"/>
            </a:xfrm>
            <a:custGeom>
              <a:avLst/>
              <a:gdLst>
                <a:gd name="T0" fmla="*/ 30 w 1843"/>
                <a:gd name="T1" fmla="*/ 530 h 530"/>
                <a:gd name="T2" fmla="*/ 64 w 1843"/>
                <a:gd name="T3" fmla="*/ 530 h 530"/>
                <a:gd name="T4" fmla="*/ 97 w 1843"/>
                <a:gd name="T5" fmla="*/ 530 h 530"/>
                <a:gd name="T6" fmla="*/ 130 w 1843"/>
                <a:gd name="T7" fmla="*/ 530 h 530"/>
                <a:gd name="T8" fmla="*/ 164 w 1843"/>
                <a:gd name="T9" fmla="*/ 515 h 530"/>
                <a:gd name="T10" fmla="*/ 182 w 1843"/>
                <a:gd name="T11" fmla="*/ 478 h 530"/>
                <a:gd name="T12" fmla="*/ 197 w 1843"/>
                <a:gd name="T13" fmla="*/ 426 h 530"/>
                <a:gd name="T14" fmla="*/ 212 w 1843"/>
                <a:gd name="T15" fmla="*/ 362 h 530"/>
                <a:gd name="T16" fmla="*/ 231 w 1843"/>
                <a:gd name="T17" fmla="*/ 287 h 530"/>
                <a:gd name="T18" fmla="*/ 246 w 1843"/>
                <a:gd name="T19" fmla="*/ 216 h 530"/>
                <a:gd name="T20" fmla="*/ 264 w 1843"/>
                <a:gd name="T21" fmla="*/ 149 h 530"/>
                <a:gd name="T22" fmla="*/ 279 w 1843"/>
                <a:gd name="T23" fmla="*/ 89 h 530"/>
                <a:gd name="T24" fmla="*/ 298 w 1843"/>
                <a:gd name="T25" fmla="*/ 45 h 530"/>
                <a:gd name="T26" fmla="*/ 316 w 1843"/>
                <a:gd name="T27" fmla="*/ 11 h 530"/>
                <a:gd name="T28" fmla="*/ 350 w 1843"/>
                <a:gd name="T29" fmla="*/ 0 h 530"/>
                <a:gd name="T30" fmla="*/ 379 w 1843"/>
                <a:gd name="T31" fmla="*/ 30 h 530"/>
                <a:gd name="T32" fmla="*/ 398 w 1843"/>
                <a:gd name="T33" fmla="*/ 63 h 530"/>
                <a:gd name="T34" fmla="*/ 420 w 1843"/>
                <a:gd name="T35" fmla="*/ 97 h 530"/>
                <a:gd name="T36" fmla="*/ 439 w 1843"/>
                <a:gd name="T37" fmla="*/ 131 h 530"/>
                <a:gd name="T38" fmla="*/ 468 w 1843"/>
                <a:gd name="T39" fmla="*/ 164 h 530"/>
                <a:gd name="T40" fmla="*/ 502 w 1843"/>
                <a:gd name="T41" fmla="*/ 183 h 530"/>
                <a:gd name="T42" fmla="*/ 535 w 1843"/>
                <a:gd name="T43" fmla="*/ 179 h 530"/>
                <a:gd name="T44" fmla="*/ 569 w 1843"/>
                <a:gd name="T45" fmla="*/ 157 h 530"/>
                <a:gd name="T46" fmla="*/ 602 w 1843"/>
                <a:gd name="T47" fmla="*/ 131 h 530"/>
                <a:gd name="T48" fmla="*/ 636 w 1843"/>
                <a:gd name="T49" fmla="*/ 112 h 530"/>
                <a:gd name="T50" fmla="*/ 669 w 1843"/>
                <a:gd name="T51" fmla="*/ 101 h 530"/>
                <a:gd name="T52" fmla="*/ 702 w 1843"/>
                <a:gd name="T53" fmla="*/ 101 h 530"/>
                <a:gd name="T54" fmla="*/ 736 w 1843"/>
                <a:gd name="T55" fmla="*/ 104 h 530"/>
                <a:gd name="T56" fmla="*/ 769 w 1843"/>
                <a:gd name="T57" fmla="*/ 116 h 530"/>
                <a:gd name="T58" fmla="*/ 803 w 1843"/>
                <a:gd name="T59" fmla="*/ 127 h 530"/>
                <a:gd name="T60" fmla="*/ 836 w 1843"/>
                <a:gd name="T61" fmla="*/ 131 h 530"/>
                <a:gd name="T62" fmla="*/ 870 w 1843"/>
                <a:gd name="T63" fmla="*/ 134 h 530"/>
                <a:gd name="T64" fmla="*/ 903 w 1843"/>
                <a:gd name="T65" fmla="*/ 131 h 530"/>
                <a:gd name="T66" fmla="*/ 937 w 1843"/>
                <a:gd name="T67" fmla="*/ 127 h 530"/>
                <a:gd name="T68" fmla="*/ 970 w 1843"/>
                <a:gd name="T69" fmla="*/ 119 h 530"/>
                <a:gd name="T70" fmla="*/ 1003 w 1843"/>
                <a:gd name="T71" fmla="*/ 119 h 530"/>
                <a:gd name="T72" fmla="*/ 1037 w 1843"/>
                <a:gd name="T73" fmla="*/ 116 h 530"/>
                <a:gd name="T74" fmla="*/ 1070 w 1843"/>
                <a:gd name="T75" fmla="*/ 119 h 530"/>
                <a:gd name="T76" fmla="*/ 1104 w 1843"/>
                <a:gd name="T77" fmla="*/ 119 h 530"/>
                <a:gd name="T78" fmla="*/ 1137 w 1843"/>
                <a:gd name="T79" fmla="*/ 123 h 530"/>
                <a:gd name="T80" fmla="*/ 1171 w 1843"/>
                <a:gd name="T81" fmla="*/ 123 h 530"/>
                <a:gd name="T82" fmla="*/ 1204 w 1843"/>
                <a:gd name="T83" fmla="*/ 123 h 530"/>
                <a:gd name="T84" fmla="*/ 1237 w 1843"/>
                <a:gd name="T85" fmla="*/ 123 h 530"/>
                <a:gd name="T86" fmla="*/ 1271 w 1843"/>
                <a:gd name="T87" fmla="*/ 123 h 530"/>
                <a:gd name="T88" fmla="*/ 1304 w 1843"/>
                <a:gd name="T89" fmla="*/ 123 h 530"/>
                <a:gd name="T90" fmla="*/ 1338 w 1843"/>
                <a:gd name="T91" fmla="*/ 123 h 530"/>
                <a:gd name="T92" fmla="*/ 1371 w 1843"/>
                <a:gd name="T93" fmla="*/ 119 h 530"/>
                <a:gd name="T94" fmla="*/ 1405 w 1843"/>
                <a:gd name="T95" fmla="*/ 119 h 530"/>
                <a:gd name="T96" fmla="*/ 1438 w 1843"/>
                <a:gd name="T97" fmla="*/ 123 h 530"/>
                <a:gd name="T98" fmla="*/ 1472 w 1843"/>
                <a:gd name="T99" fmla="*/ 123 h 530"/>
                <a:gd name="T100" fmla="*/ 1505 w 1843"/>
                <a:gd name="T101" fmla="*/ 123 h 530"/>
                <a:gd name="T102" fmla="*/ 1538 w 1843"/>
                <a:gd name="T103" fmla="*/ 123 h 530"/>
                <a:gd name="T104" fmla="*/ 1572 w 1843"/>
                <a:gd name="T105" fmla="*/ 123 h 530"/>
                <a:gd name="T106" fmla="*/ 1605 w 1843"/>
                <a:gd name="T107" fmla="*/ 123 h 530"/>
                <a:gd name="T108" fmla="*/ 1639 w 1843"/>
                <a:gd name="T109" fmla="*/ 123 h 530"/>
                <a:gd name="T110" fmla="*/ 1672 w 1843"/>
                <a:gd name="T111" fmla="*/ 123 h 530"/>
                <a:gd name="T112" fmla="*/ 1706 w 1843"/>
                <a:gd name="T113" fmla="*/ 123 h 530"/>
                <a:gd name="T114" fmla="*/ 1739 w 1843"/>
                <a:gd name="T115" fmla="*/ 123 h 530"/>
                <a:gd name="T116" fmla="*/ 1772 w 1843"/>
                <a:gd name="T117" fmla="*/ 123 h 530"/>
                <a:gd name="T118" fmla="*/ 1806 w 1843"/>
                <a:gd name="T119" fmla="*/ 123 h 530"/>
                <a:gd name="T120" fmla="*/ 1839 w 1843"/>
                <a:gd name="T121" fmla="*/ 123 h 53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</a:cxnLst>
              <a:rect l="0" t="0" r="r" b="b"/>
              <a:pathLst>
                <a:path w="1843" h="530">
                  <a:moveTo>
                    <a:pt x="0" y="530"/>
                  </a:moveTo>
                  <a:lnTo>
                    <a:pt x="4" y="530"/>
                  </a:lnTo>
                  <a:lnTo>
                    <a:pt x="8" y="530"/>
                  </a:lnTo>
                  <a:lnTo>
                    <a:pt x="12" y="530"/>
                  </a:lnTo>
                  <a:lnTo>
                    <a:pt x="15" y="530"/>
                  </a:lnTo>
                  <a:lnTo>
                    <a:pt x="19" y="530"/>
                  </a:lnTo>
                  <a:lnTo>
                    <a:pt x="23" y="530"/>
                  </a:lnTo>
                  <a:lnTo>
                    <a:pt x="26" y="530"/>
                  </a:lnTo>
                  <a:lnTo>
                    <a:pt x="30" y="530"/>
                  </a:lnTo>
                  <a:lnTo>
                    <a:pt x="34" y="530"/>
                  </a:lnTo>
                  <a:lnTo>
                    <a:pt x="38" y="530"/>
                  </a:lnTo>
                  <a:lnTo>
                    <a:pt x="41" y="530"/>
                  </a:lnTo>
                  <a:lnTo>
                    <a:pt x="45" y="530"/>
                  </a:lnTo>
                  <a:lnTo>
                    <a:pt x="49" y="530"/>
                  </a:lnTo>
                  <a:lnTo>
                    <a:pt x="52" y="530"/>
                  </a:lnTo>
                  <a:lnTo>
                    <a:pt x="56" y="530"/>
                  </a:lnTo>
                  <a:lnTo>
                    <a:pt x="60" y="530"/>
                  </a:lnTo>
                  <a:lnTo>
                    <a:pt x="64" y="530"/>
                  </a:lnTo>
                  <a:lnTo>
                    <a:pt x="67" y="530"/>
                  </a:lnTo>
                  <a:lnTo>
                    <a:pt x="71" y="530"/>
                  </a:lnTo>
                  <a:lnTo>
                    <a:pt x="75" y="530"/>
                  </a:lnTo>
                  <a:lnTo>
                    <a:pt x="78" y="530"/>
                  </a:lnTo>
                  <a:lnTo>
                    <a:pt x="82" y="530"/>
                  </a:lnTo>
                  <a:lnTo>
                    <a:pt x="86" y="530"/>
                  </a:lnTo>
                  <a:lnTo>
                    <a:pt x="90" y="530"/>
                  </a:lnTo>
                  <a:lnTo>
                    <a:pt x="93" y="530"/>
                  </a:lnTo>
                  <a:lnTo>
                    <a:pt x="97" y="530"/>
                  </a:lnTo>
                  <a:lnTo>
                    <a:pt x="101" y="530"/>
                  </a:lnTo>
                  <a:lnTo>
                    <a:pt x="104" y="530"/>
                  </a:lnTo>
                  <a:lnTo>
                    <a:pt x="108" y="530"/>
                  </a:lnTo>
                  <a:lnTo>
                    <a:pt x="112" y="530"/>
                  </a:lnTo>
                  <a:lnTo>
                    <a:pt x="116" y="530"/>
                  </a:lnTo>
                  <a:lnTo>
                    <a:pt x="119" y="530"/>
                  </a:lnTo>
                  <a:lnTo>
                    <a:pt x="123" y="530"/>
                  </a:lnTo>
                  <a:lnTo>
                    <a:pt x="127" y="530"/>
                  </a:lnTo>
                  <a:lnTo>
                    <a:pt x="130" y="530"/>
                  </a:lnTo>
                  <a:lnTo>
                    <a:pt x="134" y="530"/>
                  </a:lnTo>
                  <a:lnTo>
                    <a:pt x="138" y="530"/>
                  </a:lnTo>
                  <a:lnTo>
                    <a:pt x="142" y="530"/>
                  </a:lnTo>
                  <a:lnTo>
                    <a:pt x="145" y="530"/>
                  </a:lnTo>
                  <a:lnTo>
                    <a:pt x="149" y="527"/>
                  </a:lnTo>
                  <a:lnTo>
                    <a:pt x="153" y="527"/>
                  </a:lnTo>
                  <a:lnTo>
                    <a:pt x="156" y="523"/>
                  </a:lnTo>
                  <a:lnTo>
                    <a:pt x="160" y="519"/>
                  </a:lnTo>
                  <a:lnTo>
                    <a:pt x="164" y="515"/>
                  </a:lnTo>
                  <a:lnTo>
                    <a:pt x="168" y="512"/>
                  </a:lnTo>
                  <a:lnTo>
                    <a:pt x="168" y="508"/>
                  </a:lnTo>
                  <a:lnTo>
                    <a:pt x="171" y="504"/>
                  </a:lnTo>
                  <a:lnTo>
                    <a:pt x="171" y="500"/>
                  </a:lnTo>
                  <a:lnTo>
                    <a:pt x="175" y="497"/>
                  </a:lnTo>
                  <a:lnTo>
                    <a:pt x="175" y="493"/>
                  </a:lnTo>
                  <a:lnTo>
                    <a:pt x="179" y="489"/>
                  </a:lnTo>
                  <a:lnTo>
                    <a:pt x="179" y="486"/>
                  </a:lnTo>
                  <a:lnTo>
                    <a:pt x="182" y="478"/>
                  </a:lnTo>
                  <a:lnTo>
                    <a:pt x="182" y="474"/>
                  </a:lnTo>
                  <a:lnTo>
                    <a:pt x="186" y="471"/>
                  </a:lnTo>
                  <a:lnTo>
                    <a:pt x="186" y="463"/>
                  </a:lnTo>
                  <a:lnTo>
                    <a:pt x="190" y="459"/>
                  </a:lnTo>
                  <a:lnTo>
                    <a:pt x="190" y="452"/>
                  </a:lnTo>
                  <a:lnTo>
                    <a:pt x="194" y="448"/>
                  </a:lnTo>
                  <a:lnTo>
                    <a:pt x="194" y="441"/>
                  </a:lnTo>
                  <a:lnTo>
                    <a:pt x="194" y="433"/>
                  </a:lnTo>
                  <a:lnTo>
                    <a:pt x="197" y="426"/>
                  </a:lnTo>
                  <a:lnTo>
                    <a:pt x="197" y="422"/>
                  </a:lnTo>
                  <a:lnTo>
                    <a:pt x="201" y="415"/>
                  </a:lnTo>
                  <a:lnTo>
                    <a:pt x="201" y="407"/>
                  </a:lnTo>
                  <a:lnTo>
                    <a:pt x="205" y="400"/>
                  </a:lnTo>
                  <a:lnTo>
                    <a:pt x="205" y="392"/>
                  </a:lnTo>
                  <a:lnTo>
                    <a:pt x="208" y="385"/>
                  </a:lnTo>
                  <a:lnTo>
                    <a:pt x="208" y="377"/>
                  </a:lnTo>
                  <a:lnTo>
                    <a:pt x="212" y="370"/>
                  </a:lnTo>
                  <a:lnTo>
                    <a:pt x="212" y="362"/>
                  </a:lnTo>
                  <a:lnTo>
                    <a:pt x="216" y="355"/>
                  </a:lnTo>
                  <a:lnTo>
                    <a:pt x="216" y="347"/>
                  </a:lnTo>
                  <a:lnTo>
                    <a:pt x="220" y="340"/>
                  </a:lnTo>
                  <a:lnTo>
                    <a:pt x="220" y="329"/>
                  </a:lnTo>
                  <a:lnTo>
                    <a:pt x="223" y="321"/>
                  </a:lnTo>
                  <a:lnTo>
                    <a:pt x="223" y="314"/>
                  </a:lnTo>
                  <a:lnTo>
                    <a:pt x="227" y="306"/>
                  </a:lnTo>
                  <a:lnTo>
                    <a:pt x="227" y="299"/>
                  </a:lnTo>
                  <a:lnTo>
                    <a:pt x="231" y="287"/>
                  </a:lnTo>
                  <a:lnTo>
                    <a:pt x="231" y="280"/>
                  </a:lnTo>
                  <a:lnTo>
                    <a:pt x="234" y="273"/>
                  </a:lnTo>
                  <a:lnTo>
                    <a:pt x="234" y="265"/>
                  </a:lnTo>
                  <a:lnTo>
                    <a:pt x="238" y="258"/>
                  </a:lnTo>
                  <a:lnTo>
                    <a:pt x="238" y="246"/>
                  </a:lnTo>
                  <a:lnTo>
                    <a:pt x="242" y="239"/>
                  </a:lnTo>
                  <a:lnTo>
                    <a:pt x="242" y="231"/>
                  </a:lnTo>
                  <a:lnTo>
                    <a:pt x="246" y="224"/>
                  </a:lnTo>
                  <a:lnTo>
                    <a:pt x="246" y="216"/>
                  </a:lnTo>
                  <a:lnTo>
                    <a:pt x="249" y="209"/>
                  </a:lnTo>
                  <a:lnTo>
                    <a:pt x="249" y="202"/>
                  </a:lnTo>
                  <a:lnTo>
                    <a:pt x="253" y="190"/>
                  </a:lnTo>
                  <a:lnTo>
                    <a:pt x="253" y="183"/>
                  </a:lnTo>
                  <a:lnTo>
                    <a:pt x="257" y="175"/>
                  </a:lnTo>
                  <a:lnTo>
                    <a:pt x="257" y="168"/>
                  </a:lnTo>
                  <a:lnTo>
                    <a:pt x="260" y="160"/>
                  </a:lnTo>
                  <a:lnTo>
                    <a:pt x="260" y="157"/>
                  </a:lnTo>
                  <a:lnTo>
                    <a:pt x="264" y="149"/>
                  </a:lnTo>
                  <a:lnTo>
                    <a:pt x="264" y="142"/>
                  </a:lnTo>
                  <a:lnTo>
                    <a:pt x="268" y="134"/>
                  </a:lnTo>
                  <a:lnTo>
                    <a:pt x="268" y="127"/>
                  </a:lnTo>
                  <a:lnTo>
                    <a:pt x="272" y="119"/>
                  </a:lnTo>
                  <a:lnTo>
                    <a:pt x="272" y="116"/>
                  </a:lnTo>
                  <a:lnTo>
                    <a:pt x="275" y="108"/>
                  </a:lnTo>
                  <a:lnTo>
                    <a:pt x="275" y="101"/>
                  </a:lnTo>
                  <a:lnTo>
                    <a:pt x="279" y="97"/>
                  </a:lnTo>
                  <a:lnTo>
                    <a:pt x="279" y="89"/>
                  </a:lnTo>
                  <a:lnTo>
                    <a:pt x="283" y="86"/>
                  </a:lnTo>
                  <a:lnTo>
                    <a:pt x="283" y="78"/>
                  </a:lnTo>
                  <a:lnTo>
                    <a:pt x="286" y="74"/>
                  </a:lnTo>
                  <a:lnTo>
                    <a:pt x="286" y="67"/>
                  </a:lnTo>
                  <a:lnTo>
                    <a:pt x="290" y="63"/>
                  </a:lnTo>
                  <a:lnTo>
                    <a:pt x="290" y="60"/>
                  </a:lnTo>
                  <a:lnTo>
                    <a:pt x="294" y="52"/>
                  </a:lnTo>
                  <a:lnTo>
                    <a:pt x="294" y="48"/>
                  </a:lnTo>
                  <a:lnTo>
                    <a:pt x="298" y="45"/>
                  </a:lnTo>
                  <a:lnTo>
                    <a:pt x="298" y="41"/>
                  </a:lnTo>
                  <a:lnTo>
                    <a:pt x="301" y="37"/>
                  </a:lnTo>
                  <a:lnTo>
                    <a:pt x="301" y="33"/>
                  </a:lnTo>
                  <a:lnTo>
                    <a:pt x="305" y="30"/>
                  </a:lnTo>
                  <a:lnTo>
                    <a:pt x="305" y="26"/>
                  </a:lnTo>
                  <a:lnTo>
                    <a:pt x="309" y="22"/>
                  </a:lnTo>
                  <a:lnTo>
                    <a:pt x="312" y="18"/>
                  </a:lnTo>
                  <a:lnTo>
                    <a:pt x="316" y="15"/>
                  </a:lnTo>
                  <a:lnTo>
                    <a:pt x="316" y="11"/>
                  </a:lnTo>
                  <a:lnTo>
                    <a:pt x="320" y="7"/>
                  </a:lnTo>
                  <a:lnTo>
                    <a:pt x="324" y="3"/>
                  </a:lnTo>
                  <a:lnTo>
                    <a:pt x="327" y="0"/>
                  </a:lnTo>
                  <a:lnTo>
                    <a:pt x="331" y="0"/>
                  </a:lnTo>
                  <a:lnTo>
                    <a:pt x="335" y="0"/>
                  </a:lnTo>
                  <a:lnTo>
                    <a:pt x="338" y="0"/>
                  </a:lnTo>
                  <a:lnTo>
                    <a:pt x="342" y="0"/>
                  </a:lnTo>
                  <a:lnTo>
                    <a:pt x="346" y="0"/>
                  </a:lnTo>
                  <a:lnTo>
                    <a:pt x="350" y="0"/>
                  </a:lnTo>
                  <a:lnTo>
                    <a:pt x="353" y="3"/>
                  </a:lnTo>
                  <a:lnTo>
                    <a:pt x="357" y="7"/>
                  </a:lnTo>
                  <a:lnTo>
                    <a:pt x="361" y="7"/>
                  </a:lnTo>
                  <a:lnTo>
                    <a:pt x="364" y="11"/>
                  </a:lnTo>
                  <a:lnTo>
                    <a:pt x="368" y="15"/>
                  </a:lnTo>
                  <a:lnTo>
                    <a:pt x="372" y="18"/>
                  </a:lnTo>
                  <a:lnTo>
                    <a:pt x="376" y="22"/>
                  </a:lnTo>
                  <a:lnTo>
                    <a:pt x="376" y="26"/>
                  </a:lnTo>
                  <a:lnTo>
                    <a:pt x="379" y="30"/>
                  </a:lnTo>
                  <a:lnTo>
                    <a:pt x="383" y="33"/>
                  </a:lnTo>
                  <a:lnTo>
                    <a:pt x="383" y="37"/>
                  </a:lnTo>
                  <a:lnTo>
                    <a:pt x="387" y="41"/>
                  </a:lnTo>
                  <a:lnTo>
                    <a:pt x="387" y="45"/>
                  </a:lnTo>
                  <a:lnTo>
                    <a:pt x="390" y="48"/>
                  </a:lnTo>
                  <a:lnTo>
                    <a:pt x="394" y="52"/>
                  </a:lnTo>
                  <a:lnTo>
                    <a:pt x="394" y="56"/>
                  </a:lnTo>
                  <a:lnTo>
                    <a:pt x="398" y="60"/>
                  </a:lnTo>
                  <a:lnTo>
                    <a:pt x="398" y="63"/>
                  </a:lnTo>
                  <a:lnTo>
                    <a:pt x="402" y="67"/>
                  </a:lnTo>
                  <a:lnTo>
                    <a:pt x="405" y="71"/>
                  </a:lnTo>
                  <a:lnTo>
                    <a:pt x="405" y="74"/>
                  </a:lnTo>
                  <a:lnTo>
                    <a:pt x="409" y="78"/>
                  </a:lnTo>
                  <a:lnTo>
                    <a:pt x="409" y="82"/>
                  </a:lnTo>
                  <a:lnTo>
                    <a:pt x="413" y="86"/>
                  </a:lnTo>
                  <a:lnTo>
                    <a:pt x="413" y="89"/>
                  </a:lnTo>
                  <a:lnTo>
                    <a:pt x="416" y="93"/>
                  </a:lnTo>
                  <a:lnTo>
                    <a:pt x="420" y="97"/>
                  </a:lnTo>
                  <a:lnTo>
                    <a:pt x="420" y="101"/>
                  </a:lnTo>
                  <a:lnTo>
                    <a:pt x="424" y="104"/>
                  </a:lnTo>
                  <a:lnTo>
                    <a:pt x="424" y="108"/>
                  </a:lnTo>
                  <a:lnTo>
                    <a:pt x="428" y="112"/>
                  </a:lnTo>
                  <a:lnTo>
                    <a:pt x="431" y="116"/>
                  </a:lnTo>
                  <a:lnTo>
                    <a:pt x="431" y="119"/>
                  </a:lnTo>
                  <a:lnTo>
                    <a:pt x="435" y="123"/>
                  </a:lnTo>
                  <a:lnTo>
                    <a:pt x="439" y="127"/>
                  </a:lnTo>
                  <a:lnTo>
                    <a:pt x="439" y="131"/>
                  </a:lnTo>
                  <a:lnTo>
                    <a:pt x="442" y="134"/>
                  </a:lnTo>
                  <a:lnTo>
                    <a:pt x="446" y="138"/>
                  </a:lnTo>
                  <a:lnTo>
                    <a:pt x="450" y="142"/>
                  </a:lnTo>
                  <a:lnTo>
                    <a:pt x="450" y="145"/>
                  </a:lnTo>
                  <a:lnTo>
                    <a:pt x="454" y="149"/>
                  </a:lnTo>
                  <a:lnTo>
                    <a:pt x="457" y="153"/>
                  </a:lnTo>
                  <a:lnTo>
                    <a:pt x="461" y="157"/>
                  </a:lnTo>
                  <a:lnTo>
                    <a:pt x="465" y="160"/>
                  </a:lnTo>
                  <a:lnTo>
                    <a:pt x="468" y="164"/>
                  </a:lnTo>
                  <a:lnTo>
                    <a:pt x="472" y="168"/>
                  </a:lnTo>
                  <a:lnTo>
                    <a:pt x="476" y="172"/>
                  </a:lnTo>
                  <a:lnTo>
                    <a:pt x="480" y="175"/>
                  </a:lnTo>
                  <a:lnTo>
                    <a:pt x="483" y="175"/>
                  </a:lnTo>
                  <a:lnTo>
                    <a:pt x="487" y="179"/>
                  </a:lnTo>
                  <a:lnTo>
                    <a:pt x="491" y="179"/>
                  </a:lnTo>
                  <a:lnTo>
                    <a:pt x="494" y="183"/>
                  </a:lnTo>
                  <a:lnTo>
                    <a:pt x="498" y="183"/>
                  </a:lnTo>
                  <a:lnTo>
                    <a:pt x="502" y="183"/>
                  </a:lnTo>
                  <a:lnTo>
                    <a:pt x="506" y="183"/>
                  </a:lnTo>
                  <a:lnTo>
                    <a:pt x="509" y="183"/>
                  </a:lnTo>
                  <a:lnTo>
                    <a:pt x="513" y="183"/>
                  </a:lnTo>
                  <a:lnTo>
                    <a:pt x="517" y="183"/>
                  </a:lnTo>
                  <a:lnTo>
                    <a:pt x="520" y="183"/>
                  </a:lnTo>
                  <a:lnTo>
                    <a:pt x="524" y="183"/>
                  </a:lnTo>
                  <a:lnTo>
                    <a:pt x="528" y="183"/>
                  </a:lnTo>
                  <a:lnTo>
                    <a:pt x="532" y="179"/>
                  </a:lnTo>
                  <a:lnTo>
                    <a:pt x="535" y="179"/>
                  </a:lnTo>
                  <a:lnTo>
                    <a:pt x="539" y="175"/>
                  </a:lnTo>
                  <a:lnTo>
                    <a:pt x="543" y="175"/>
                  </a:lnTo>
                  <a:lnTo>
                    <a:pt x="546" y="172"/>
                  </a:lnTo>
                  <a:lnTo>
                    <a:pt x="550" y="172"/>
                  </a:lnTo>
                  <a:lnTo>
                    <a:pt x="554" y="168"/>
                  </a:lnTo>
                  <a:lnTo>
                    <a:pt x="558" y="164"/>
                  </a:lnTo>
                  <a:lnTo>
                    <a:pt x="561" y="164"/>
                  </a:lnTo>
                  <a:lnTo>
                    <a:pt x="565" y="160"/>
                  </a:lnTo>
                  <a:lnTo>
                    <a:pt x="569" y="157"/>
                  </a:lnTo>
                  <a:lnTo>
                    <a:pt x="572" y="153"/>
                  </a:lnTo>
                  <a:lnTo>
                    <a:pt x="576" y="149"/>
                  </a:lnTo>
                  <a:lnTo>
                    <a:pt x="580" y="149"/>
                  </a:lnTo>
                  <a:lnTo>
                    <a:pt x="584" y="145"/>
                  </a:lnTo>
                  <a:lnTo>
                    <a:pt x="587" y="142"/>
                  </a:lnTo>
                  <a:lnTo>
                    <a:pt x="591" y="138"/>
                  </a:lnTo>
                  <a:lnTo>
                    <a:pt x="595" y="138"/>
                  </a:lnTo>
                  <a:lnTo>
                    <a:pt x="598" y="134"/>
                  </a:lnTo>
                  <a:lnTo>
                    <a:pt x="602" y="131"/>
                  </a:lnTo>
                  <a:lnTo>
                    <a:pt x="606" y="127"/>
                  </a:lnTo>
                  <a:lnTo>
                    <a:pt x="610" y="127"/>
                  </a:lnTo>
                  <a:lnTo>
                    <a:pt x="613" y="123"/>
                  </a:lnTo>
                  <a:lnTo>
                    <a:pt x="617" y="119"/>
                  </a:lnTo>
                  <a:lnTo>
                    <a:pt x="621" y="119"/>
                  </a:lnTo>
                  <a:lnTo>
                    <a:pt x="624" y="116"/>
                  </a:lnTo>
                  <a:lnTo>
                    <a:pt x="628" y="116"/>
                  </a:lnTo>
                  <a:lnTo>
                    <a:pt x="632" y="112"/>
                  </a:lnTo>
                  <a:lnTo>
                    <a:pt x="636" y="112"/>
                  </a:lnTo>
                  <a:lnTo>
                    <a:pt x="639" y="108"/>
                  </a:lnTo>
                  <a:lnTo>
                    <a:pt x="643" y="108"/>
                  </a:lnTo>
                  <a:lnTo>
                    <a:pt x="647" y="104"/>
                  </a:lnTo>
                  <a:lnTo>
                    <a:pt x="650" y="104"/>
                  </a:lnTo>
                  <a:lnTo>
                    <a:pt x="654" y="104"/>
                  </a:lnTo>
                  <a:lnTo>
                    <a:pt x="658" y="101"/>
                  </a:lnTo>
                  <a:lnTo>
                    <a:pt x="662" y="101"/>
                  </a:lnTo>
                  <a:lnTo>
                    <a:pt x="665" y="101"/>
                  </a:lnTo>
                  <a:lnTo>
                    <a:pt x="669" y="101"/>
                  </a:lnTo>
                  <a:lnTo>
                    <a:pt x="673" y="101"/>
                  </a:lnTo>
                  <a:lnTo>
                    <a:pt x="676" y="97"/>
                  </a:lnTo>
                  <a:lnTo>
                    <a:pt x="680" y="97"/>
                  </a:lnTo>
                  <a:lnTo>
                    <a:pt x="684" y="97"/>
                  </a:lnTo>
                  <a:lnTo>
                    <a:pt x="688" y="97"/>
                  </a:lnTo>
                  <a:lnTo>
                    <a:pt x="691" y="97"/>
                  </a:lnTo>
                  <a:lnTo>
                    <a:pt x="695" y="97"/>
                  </a:lnTo>
                  <a:lnTo>
                    <a:pt x="699" y="97"/>
                  </a:lnTo>
                  <a:lnTo>
                    <a:pt x="702" y="101"/>
                  </a:lnTo>
                  <a:lnTo>
                    <a:pt x="706" y="101"/>
                  </a:lnTo>
                  <a:lnTo>
                    <a:pt x="710" y="101"/>
                  </a:lnTo>
                  <a:lnTo>
                    <a:pt x="714" y="101"/>
                  </a:lnTo>
                  <a:lnTo>
                    <a:pt x="717" y="101"/>
                  </a:lnTo>
                  <a:lnTo>
                    <a:pt x="721" y="101"/>
                  </a:lnTo>
                  <a:lnTo>
                    <a:pt x="725" y="104"/>
                  </a:lnTo>
                  <a:lnTo>
                    <a:pt x="729" y="104"/>
                  </a:lnTo>
                  <a:lnTo>
                    <a:pt x="732" y="104"/>
                  </a:lnTo>
                  <a:lnTo>
                    <a:pt x="736" y="104"/>
                  </a:lnTo>
                  <a:lnTo>
                    <a:pt x="740" y="108"/>
                  </a:lnTo>
                  <a:lnTo>
                    <a:pt x="743" y="108"/>
                  </a:lnTo>
                  <a:lnTo>
                    <a:pt x="747" y="108"/>
                  </a:lnTo>
                  <a:lnTo>
                    <a:pt x="751" y="112"/>
                  </a:lnTo>
                  <a:lnTo>
                    <a:pt x="755" y="112"/>
                  </a:lnTo>
                  <a:lnTo>
                    <a:pt x="758" y="112"/>
                  </a:lnTo>
                  <a:lnTo>
                    <a:pt x="762" y="116"/>
                  </a:lnTo>
                  <a:lnTo>
                    <a:pt x="766" y="116"/>
                  </a:lnTo>
                  <a:lnTo>
                    <a:pt x="769" y="116"/>
                  </a:lnTo>
                  <a:lnTo>
                    <a:pt x="773" y="119"/>
                  </a:lnTo>
                  <a:lnTo>
                    <a:pt x="777" y="119"/>
                  </a:lnTo>
                  <a:lnTo>
                    <a:pt x="781" y="119"/>
                  </a:lnTo>
                  <a:lnTo>
                    <a:pt x="784" y="123"/>
                  </a:lnTo>
                  <a:lnTo>
                    <a:pt x="788" y="123"/>
                  </a:lnTo>
                  <a:lnTo>
                    <a:pt x="792" y="123"/>
                  </a:lnTo>
                  <a:lnTo>
                    <a:pt x="795" y="123"/>
                  </a:lnTo>
                  <a:lnTo>
                    <a:pt x="799" y="127"/>
                  </a:lnTo>
                  <a:lnTo>
                    <a:pt x="803" y="127"/>
                  </a:lnTo>
                  <a:lnTo>
                    <a:pt x="807" y="127"/>
                  </a:lnTo>
                  <a:lnTo>
                    <a:pt x="810" y="127"/>
                  </a:lnTo>
                  <a:lnTo>
                    <a:pt x="814" y="127"/>
                  </a:lnTo>
                  <a:lnTo>
                    <a:pt x="818" y="131"/>
                  </a:lnTo>
                  <a:lnTo>
                    <a:pt x="821" y="131"/>
                  </a:lnTo>
                  <a:lnTo>
                    <a:pt x="825" y="131"/>
                  </a:lnTo>
                  <a:lnTo>
                    <a:pt x="829" y="131"/>
                  </a:lnTo>
                  <a:lnTo>
                    <a:pt x="833" y="131"/>
                  </a:lnTo>
                  <a:lnTo>
                    <a:pt x="836" y="131"/>
                  </a:lnTo>
                  <a:lnTo>
                    <a:pt x="840" y="131"/>
                  </a:lnTo>
                  <a:lnTo>
                    <a:pt x="844" y="131"/>
                  </a:lnTo>
                  <a:lnTo>
                    <a:pt x="847" y="134"/>
                  </a:lnTo>
                  <a:lnTo>
                    <a:pt x="851" y="134"/>
                  </a:lnTo>
                  <a:lnTo>
                    <a:pt x="855" y="134"/>
                  </a:lnTo>
                  <a:lnTo>
                    <a:pt x="859" y="134"/>
                  </a:lnTo>
                  <a:lnTo>
                    <a:pt x="862" y="134"/>
                  </a:lnTo>
                  <a:lnTo>
                    <a:pt x="866" y="134"/>
                  </a:lnTo>
                  <a:lnTo>
                    <a:pt x="870" y="134"/>
                  </a:lnTo>
                  <a:lnTo>
                    <a:pt x="873" y="134"/>
                  </a:lnTo>
                  <a:lnTo>
                    <a:pt x="877" y="131"/>
                  </a:lnTo>
                  <a:lnTo>
                    <a:pt x="881" y="131"/>
                  </a:lnTo>
                  <a:lnTo>
                    <a:pt x="885" y="131"/>
                  </a:lnTo>
                  <a:lnTo>
                    <a:pt x="888" y="131"/>
                  </a:lnTo>
                  <a:lnTo>
                    <a:pt x="892" y="131"/>
                  </a:lnTo>
                  <a:lnTo>
                    <a:pt x="896" y="131"/>
                  </a:lnTo>
                  <a:lnTo>
                    <a:pt x="899" y="131"/>
                  </a:lnTo>
                  <a:lnTo>
                    <a:pt x="903" y="131"/>
                  </a:lnTo>
                  <a:lnTo>
                    <a:pt x="907" y="131"/>
                  </a:lnTo>
                  <a:lnTo>
                    <a:pt x="911" y="131"/>
                  </a:lnTo>
                  <a:lnTo>
                    <a:pt x="914" y="127"/>
                  </a:lnTo>
                  <a:lnTo>
                    <a:pt x="918" y="127"/>
                  </a:lnTo>
                  <a:lnTo>
                    <a:pt x="922" y="127"/>
                  </a:lnTo>
                  <a:lnTo>
                    <a:pt x="925" y="127"/>
                  </a:lnTo>
                  <a:lnTo>
                    <a:pt x="929" y="127"/>
                  </a:lnTo>
                  <a:lnTo>
                    <a:pt x="933" y="127"/>
                  </a:lnTo>
                  <a:lnTo>
                    <a:pt x="937" y="127"/>
                  </a:lnTo>
                  <a:lnTo>
                    <a:pt x="940" y="127"/>
                  </a:lnTo>
                  <a:lnTo>
                    <a:pt x="944" y="123"/>
                  </a:lnTo>
                  <a:lnTo>
                    <a:pt x="948" y="123"/>
                  </a:lnTo>
                  <a:lnTo>
                    <a:pt x="951" y="123"/>
                  </a:lnTo>
                  <a:lnTo>
                    <a:pt x="955" y="123"/>
                  </a:lnTo>
                  <a:lnTo>
                    <a:pt x="959" y="123"/>
                  </a:lnTo>
                  <a:lnTo>
                    <a:pt x="963" y="123"/>
                  </a:lnTo>
                  <a:lnTo>
                    <a:pt x="966" y="123"/>
                  </a:lnTo>
                  <a:lnTo>
                    <a:pt x="970" y="119"/>
                  </a:lnTo>
                  <a:lnTo>
                    <a:pt x="974" y="119"/>
                  </a:lnTo>
                  <a:lnTo>
                    <a:pt x="977" y="119"/>
                  </a:lnTo>
                  <a:lnTo>
                    <a:pt x="981" y="119"/>
                  </a:lnTo>
                  <a:lnTo>
                    <a:pt x="985" y="119"/>
                  </a:lnTo>
                  <a:lnTo>
                    <a:pt x="989" y="119"/>
                  </a:lnTo>
                  <a:lnTo>
                    <a:pt x="992" y="119"/>
                  </a:lnTo>
                  <a:lnTo>
                    <a:pt x="996" y="119"/>
                  </a:lnTo>
                  <a:lnTo>
                    <a:pt x="1000" y="119"/>
                  </a:lnTo>
                  <a:lnTo>
                    <a:pt x="1003" y="119"/>
                  </a:lnTo>
                  <a:lnTo>
                    <a:pt x="1007" y="119"/>
                  </a:lnTo>
                  <a:lnTo>
                    <a:pt x="1011" y="119"/>
                  </a:lnTo>
                  <a:lnTo>
                    <a:pt x="1015" y="119"/>
                  </a:lnTo>
                  <a:lnTo>
                    <a:pt x="1018" y="119"/>
                  </a:lnTo>
                  <a:lnTo>
                    <a:pt x="1022" y="119"/>
                  </a:lnTo>
                  <a:lnTo>
                    <a:pt x="1026" y="116"/>
                  </a:lnTo>
                  <a:lnTo>
                    <a:pt x="1029" y="116"/>
                  </a:lnTo>
                  <a:lnTo>
                    <a:pt x="1033" y="116"/>
                  </a:lnTo>
                  <a:lnTo>
                    <a:pt x="1037" y="116"/>
                  </a:lnTo>
                  <a:lnTo>
                    <a:pt x="1041" y="116"/>
                  </a:lnTo>
                  <a:lnTo>
                    <a:pt x="1044" y="116"/>
                  </a:lnTo>
                  <a:lnTo>
                    <a:pt x="1048" y="119"/>
                  </a:lnTo>
                  <a:lnTo>
                    <a:pt x="1052" y="119"/>
                  </a:lnTo>
                  <a:lnTo>
                    <a:pt x="1055" y="119"/>
                  </a:lnTo>
                  <a:lnTo>
                    <a:pt x="1059" y="119"/>
                  </a:lnTo>
                  <a:lnTo>
                    <a:pt x="1063" y="119"/>
                  </a:lnTo>
                  <a:lnTo>
                    <a:pt x="1067" y="119"/>
                  </a:lnTo>
                  <a:lnTo>
                    <a:pt x="1070" y="119"/>
                  </a:lnTo>
                  <a:lnTo>
                    <a:pt x="1074" y="119"/>
                  </a:lnTo>
                  <a:lnTo>
                    <a:pt x="1078" y="119"/>
                  </a:lnTo>
                  <a:lnTo>
                    <a:pt x="1081" y="119"/>
                  </a:lnTo>
                  <a:lnTo>
                    <a:pt x="1085" y="119"/>
                  </a:lnTo>
                  <a:lnTo>
                    <a:pt x="1089" y="119"/>
                  </a:lnTo>
                  <a:lnTo>
                    <a:pt x="1093" y="119"/>
                  </a:lnTo>
                  <a:lnTo>
                    <a:pt x="1096" y="119"/>
                  </a:lnTo>
                  <a:lnTo>
                    <a:pt x="1100" y="119"/>
                  </a:lnTo>
                  <a:lnTo>
                    <a:pt x="1104" y="119"/>
                  </a:lnTo>
                  <a:lnTo>
                    <a:pt x="1107" y="119"/>
                  </a:lnTo>
                  <a:lnTo>
                    <a:pt x="1111" y="119"/>
                  </a:lnTo>
                  <a:lnTo>
                    <a:pt x="1115" y="119"/>
                  </a:lnTo>
                  <a:lnTo>
                    <a:pt x="1119" y="119"/>
                  </a:lnTo>
                  <a:lnTo>
                    <a:pt x="1122" y="119"/>
                  </a:lnTo>
                  <a:lnTo>
                    <a:pt x="1126" y="123"/>
                  </a:lnTo>
                  <a:lnTo>
                    <a:pt x="1130" y="123"/>
                  </a:lnTo>
                  <a:lnTo>
                    <a:pt x="1133" y="123"/>
                  </a:lnTo>
                  <a:lnTo>
                    <a:pt x="1137" y="123"/>
                  </a:lnTo>
                  <a:lnTo>
                    <a:pt x="1141" y="123"/>
                  </a:lnTo>
                  <a:lnTo>
                    <a:pt x="1145" y="123"/>
                  </a:lnTo>
                  <a:lnTo>
                    <a:pt x="1148" y="123"/>
                  </a:lnTo>
                  <a:lnTo>
                    <a:pt x="1152" y="123"/>
                  </a:lnTo>
                  <a:lnTo>
                    <a:pt x="1156" y="123"/>
                  </a:lnTo>
                  <a:lnTo>
                    <a:pt x="1159" y="123"/>
                  </a:lnTo>
                  <a:lnTo>
                    <a:pt x="1163" y="123"/>
                  </a:lnTo>
                  <a:lnTo>
                    <a:pt x="1167" y="123"/>
                  </a:lnTo>
                  <a:lnTo>
                    <a:pt x="1171" y="123"/>
                  </a:lnTo>
                  <a:lnTo>
                    <a:pt x="1174" y="123"/>
                  </a:lnTo>
                  <a:lnTo>
                    <a:pt x="1178" y="123"/>
                  </a:lnTo>
                  <a:lnTo>
                    <a:pt x="1182" y="123"/>
                  </a:lnTo>
                  <a:lnTo>
                    <a:pt x="1185" y="123"/>
                  </a:lnTo>
                  <a:lnTo>
                    <a:pt x="1189" y="123"/>
                  </a:lnTo>
                  <a:lnTo>
                    <a:pt x="1193" y="123"/>
                  </a:lnTo>
                  <a:lnTo>
                    <a:pt x="1197" y="123"/>
                  </a:lnTo>
                  <a:lnTo>
                    <a:pt x="1200" y="123"/>
                  </a:lnTo>
                  <a:lnTo>
                    <a:pt x="1204" y="123"/>
                  </a:lnTo>
                  <a:lnTo>
                    <a:pt x="1208" y="123"/>
                  </a:lnTo>
                  <a:lnTo>
                    <a:pt x="1211" y="123"/>
                  </a:lnTo>
                  <a:lnTo>
                    <a:pt x="1215" y="123"/>
                  </a:lnTo>
                  <a:lnTo>
                    <a:pt x="1219" y="123"/>
                  </a:lnTo>
                  <a:lnTo>
                    <a:pt x="1223" y="123"/>
                  </a:lnTo>
                  <a:lnTo>
                    <a:pt x="1226" y="123"/>
                  </a:lnTo>
                  <a:lnTo>
                    <a:pt x="1230" y="123"/>
                  </a:lnTo>
                  <a:lnTo>
                    <a:pt x="1234" y="123"/>
                  </a:lnTo>
                  <a:lnTo>
                    <a:pt x="1237" y="123"/>
                  </a:lnTo>
                  <a:lnTo>
                    <a:pt x="1241" y="123"/>
                  </a:lnTo>
                  <a:lnTo>
                    <a:pt x="1245" y="123"/>
                  </a:lnTo>
                  <a:lnTo>
                    <a:pt x="1249" y="123"/>
                  </a:lnTo>
                  <a:lnTo>
                    <a:pt x="1252" y="123"/>
                  </a:lnTo>
                  <a:lnTo>
                    <a:pt x="1256" y="123"/>
                  </a:lnTo>
                  <a:lnTo>
                    <a:pt x="1260" y="123"/>
                  </a:lnTo>
                  <a:lnTo>
                    <a:pt x="1263" y="123"/>
                  </a:lnTo>
                  <a:lnTo>
                    <a:pt x="1267" y="123"/>
                  </a:lnTo>
                  <a:lnTo>
                    <a:pt x="1271" y="123"/>
                  </a:lnTo>
                  <a:lnTo>
                    <a:pt x="1275" y="123"/>
                  </a:lnTo>
                  <a:lnTo>
                    <a:pt x="1278" y="123"/>
                  </a:lnTo>
                  <a:lnTo>
                    <a:pt x="1282" y="123"/>
                  </a:lnTo>
                  <a:lnTo>
                    <a:pt x="1286" y="123"/>
                  </a:lnTo>
                  <a:lnTo>
                    <a:pt x="1289" y="123"/>
                  </a:lnTo>
                  <a:lnTo>
                    <a:pt x="1293" y="123"/>
                  </a:lnTo>
                  <a:lnTo>
                    <a:pt x="1297" y="123"/>
                  </a:lnTo>
                  <a:lnTo>
                    <a:pt x="1301" y="123"/>
                  </a:lnTo>
                  <a:lnTo>
                    <a:pt x="1304" y="123"/>
                  </a:lnTo>
                  <a:lnTo>
                    <a:pt x="1308" y="123"/>
                  </a:lnTo>
                  <a:lnTo>
                    <a:pt x="1312" y="123"/>
                  </a:lnTo>
                  <a:lnTo>
                    <a:pt x="1315" y="123"/>
                  </a:lnTo>
                  <a:lnTo>
                    <a:pt x="1319" y="123"/>
                  </a:lnTo>
                  <a:lnTo>
                    <a:pt x="1323" y="123"/>
                  </a:lnTo>
                  <a:lnTo>
                    <a:pt x="1327" y="123"/>
                  </a:lnTo>
                  <a:lnTo>
                    <a:pt x="1330" y="123"/>
                  </a:lnTo>
                  <a:lnTo>
                    <a:pt x="1334" y="123"/>
                  </a:lnTo>
                  <a:lnTo>
                    <a:pt x="1338" y="123"/>
                  </a:lnTo>
                  <a:lnTo>
                    <a:pt x="1341" y="123"/>
                  </a:lnTo>
                  <a:lnTo>
                    <a:pt x="1345" y="123"/>
                  </a:lnTo>
                  <a:lnTo>
                    <a:pt x="1349" y="123"/>
                  </a:lnTo>
                  <a:lnTo>
                    <a:pt x="1353" y="119"/>
                  </a:lnTo>
                  <a:lnTo>
                    <a:pt x="1356" y="119"/>
                  </a:lnTo>
                  <a:lnTo>
                    <a:pt x="1360" y="119"/>
                  </a:lnTo>
                  <a:lnTo>
                    <a:pt x="1364" y="119"/>
                  </a:lnTo>
                  <a:lnTo>
                    <a:pt x="1367" y="119"/>
                  </a:lnTo>
                  <a:lnTo>
                    <a:pt x="1371" y="119"/>
                  </a:lnTo>
                  <a:lnTo>
                    <a:pt x="1375" y="119"/>
                  </a:lnTo>
                  <a:lnTo>
                    <a:pt x="1379" y="119"/>
                  </a:lnTo>
                  <a:lnTo>
                    <a:pt x="1382" y="119"/>
                  </a:lnTo>
                  <a:lnTo>
                    <a:pt x="1386" y="119"/>
                  </a:lnTo>
                  <a:lnTo>
                    <a:pt x="1390" y="119"/>
                  </a:lnTo>
                  <a:lnTo>
                    <a:pt x="1393" y="119"/>
                  </a:lnTo>
                  <a:lnTo>
                    <a:pt x="1397" y="119"/>
                  </a:lnTo>
                  <a:lnTo>
                    <a:pt x="1401" y="119"/>
                  </a:lnTo>
                  <a:lnTo>
                    <a:pt x="1405" y="119"/>
                  </a:lnTo>
                  <a:lnTo>
                    <a:pt x="1408" y="119"/>
                  </a:lnTo>
                  <a:lnTo>
                    <a:pt x="1412" y="119"/>
                  </a:lnTo>
                  <a:lnTo>
                    <a:pt x="1416" y="119"/>
                  </a:lnTo>
                  <a:lnTo>
                    <a:pt x="1419" y="119"/>
                  </a:lnTo>
                  <a:lnTo>
                    <a:pt x="1423" y="119"/>
                  </a:lnTo>
                  <a:lnTo>
                    <a:pt x="1427" y="123"/>
                  </a:lnTo>
                  <a:lnTo>
                    <a:pt x="1431" y="123"/>
                  </a:lnTo>
                  <a:lnTo>
                    <a:pt x="1434" y="123"/>
                  </a:lnTo>
                  <a:lnTo>
                    <a:pt x="1438" y="123"/>
                  </a:lnTo>
                  <a:lnTo>
                    <a:pt x="1442" y="123"/>
                  </a:lnTo>
                  <a:lnTo>
                    <a:pt x="1445" y="123"/>
                  </a:lnTo>
                  <a:lnTo>
                    <a:pt x="1449" y="123"/>
                  </a:lnTo>
                  <a:lnTo>
                    <a:pt x="1453" y="123"/>
                  </a:lnTo>
                  <a:lnTo>
                    <a:pt x="1457" y="123"/>
                  </a:lnTo>
                  <a:lnTo>
                    <a:pt x="1460" y="123"/>
                  </a:lnTo>
                  <a:lnTo>
                    <a:pt x="1464" y="123"/>
                  </a:lnTo>
                  <a:lnTo>
                    <a:pt x="1468" y="123"/>
                  </a:lnTo>
                  <a:lnTo>
                    <a:pt x="1472" y="123"/>
                  </a:lnTo>
                  <a:lnTo>
                    <a:pt x="1475" y="123"/>
                  </a:lnTo>
                  <a:lnTo>
                    <a:pt x="1479" y="123"/>
                  </a:lnTo>
                  <a:lnTo>
                    <a:pt x="1483" y="123"/>
                  </a:lnTo>
                  <a:lnTo>
                    <a:pt x="1486" y="123"/>
                  </a:lnTo>
                  <a:lnTo>
                    <a:pt x="1490" y="123"/>
                  </a:lnTo>
                  <a:lnTo>
                    <a:pt x="1494" y="123"/>
                  </a:lnTo>
                  <a:lnTo>
                    <a:pt x="1498" y="123"/>
                  </a:lnTo>
                  <a:lnTo>
                    <a:pt x="1501" y="123"/>
                  </a:lnTo>
                  <a:lnTo>
                    <a:pt x="1505" y="123"/>
                  </a:lnTo>
                  <a:lnTo>
                    <a:pt x="1509" y="123"/>
                  </a:lnTo>
                  <a:lnTo>
                    <a:pt x="1512" y="123"/>
                  </a:lnTo>
                  <a:lnTo>
                    <a:pt x="1516" y="123"/>
                  </a:lnTo>
                  <a:lnTo>
                    <a:pt x="1520" y="123"/>
                  </a:lnTo>
                  <a:lnTo>
                    <a:pt x="1524" y="123"/>
                  </a:lnTo>
                  <a:lnTo>
                    <a:pt x="1527" y="123"/>
                  </a:lnTo>
                  <a:lnTo>
                    <a:pt x="1531" y="123"/>
                  </a:lnTo>
                  <a:lnTo>
                    <a:pt x="1535" y="123"/>
                  </a:lnTo>
                  <a:lnTo>
                    <a:pt x="1538" y="123"/>
                  </a:lnTo>
                  <a:lnTo>
                    <a:pt x="1542" y="123"/>
                  </a:lnTo>
                  <a:lnTo>
                    <a:pt x="1546" y="123"/>
                  </a:lnTo>
                  <a:lnTo>
                    <a:pt x="1550" y="123"/>
                  </a:lnTo>
                  <a:lnTo>
                    <a:pt x="1553" y="123"/>
                  </a:lnTo>
                  <a:lnTo>
                    <a:pt x="1557" y="123"/>
                  </a:lnTo>
                  <a:lnTo>
                    <a:pt x="1561" y="123"/>
                  </a:lnTo>
                  <a:lnTo>
                    <a:pt x="1564" y="123"/>
                  </a:lnTo>
                  <a:lnTo>
                    <a:pt x="1568" y="123"/>
                  </a:lnTo>
                  <a:lnTo>
                    <a:pt x="1572" y="123"/>
                  </a:lnTo>
                  <a:lnTo>
                    <a:pt x="1576" y="123"/>
                  </a:lnTo>
                  <a:lnTo>
                    <a:pt x="1579" y="123"/>
                  </a:lnTo>
                  <a:lnTo>
                    <a:pt x="1583" y="123"/>
                  </a:lnTo>
                  <a:lnTo>
                    <a:pt x="1587" y="123"/>
                  </a:lnTo>
                  <a:lnTo>
                    <a:pt x="1590" y="123"/>
                  </a:lnTo>
                  <a:lnTo>
                    <a:pt x="1594" y="123"/>
                  </a:lnTo>
                  <a:lnTo>
                    <a:pt x="1598" y="123"/>
                  </a:lnTo>
                  <a:lnTo>
                    <a:pt x="1602" y="123"/>
                  </a:lnTo>
                  <a:lnTo>
                    <a:pt x="1605" y="123"/>
                  </a:lnTo>
                  <a:lnTo>
                    <a:pt x="1609" y="123"/>
                  </a:lnTo>
                  <a:lnTo>
                    <a:pt x="1613" y="123"/>
                  </a:lnTo>
                  <a:lnTo>
                    <a:pt x="1616" y="123"/>
                  </a:lnTo>
                  <a:lnTo>
                    <a:pt x="1620" y="123"/>
                  </a:lnTo>
                  <a:lnTo>
                    <a:pt x="1624" y="123"/>
                  </a:lnTo>
                  <a:lnTo>
                    <a:pt x="1628" y="123"/>
                  </a:lnTo>
                  <a:lnTo>
                    <a:pt x="1631" y="123"/>
                  </a:lnTo>
                  <a:lnTo>
                    <a:pt x="1635" y="123"/>
                  </a:lnTo>
                  <a:lnTo>
                    <a:pt x="1639" y="123"/>
                  </a:lnTo>
                  <a:lnTo>
                    <a:pt x="1642" y="123"/>
                  </a:lnTo>
                  <a:lnTo>
                    <a:pt x="1646" y="123"/>
                  </a:lnTo>
                  <a:lnTo>
                    <a:pt x="1650" y="123"/>
                  </a:lnTo>
                  <a:lnTo>
                    <a:pt x="1654" y="123"/>
                  </a:lnTo>
                  <a:lnTo>
                    <a:pt x="1657" y="123"/>
                  </a:lnTo>
                  <a:lnTo>
                    <a:pt x="1661" y="123"/>
                  </a:lnTo>
                  <a:lnTo>
                    <a:pt x="1665" y="123"/>
                  </a:lnTo>
                  <a:lnTo>
                    <a:pt x="1668" y="123"/>
                  </a:lnTo>
                  <a:lnTo>
                    <a:pt x="1672" y="123"/>
                  </a:lnTo>
                  <a:lnTo>
                    <a:pt x="1676" y="123"/>
                  </a:lnTo>
                  <a:lnTo>
                    <a:pt x="1680" y="123"/>
                  </a:lnTo>
                  <a:lnTo>
                    <a:pt x="1683" y="123"/>
                  </a:lnTo>
                  <a:lnTo>
                    <a:pt x="1687" y="123"/>
                  </a:lnTo>
                  <a:lnTo>
                    <a:pt x="1691" y="123"/>
                  </a:lnTo>
                  <a:lnTo>
                    <a:pt x="1694" y="123"/>
                  </a:lnTo>
                  <a:lnTo>
                    <a:pt x="1698" y="123"/>
                  </a:lnTo>
                  <a:lnTo>
                    <a:pt x="1702" y="123"/>
                  </a:lnTo>
                  <a:lnTo>
                    <a:pt x="1706" y="123"/>
                  </a:lnTo>
                  <a:lnTo>
                    <a:pt x="1709" y="123"/>
                  </a:lnTo>
                  <a:lnTo>
                    <a:pt x="1713" y="123"/>
                  </a:lnTo>
                  <a:lnTo>
                    <a:pt x="1717" y="123"/>
                  </a:lnTo>
                  <a:lnTo>
                    <a:pt x="1720" y="123"/>
                  </a:lnTo>
                  <a:lnTo>
                    <a:pt x="1724" y="123"/>
                  </a:lnTo>
                  <a:lnTo>
                    <a:pt x="1728" y="123"/>
                  </a:lnTo>
                  <a:lnTo>
                    <a:pt x="1732" y="123"/>
                  </a:lnTo>
                  <a:lnTo>
                    <a:pt x="1735" y="123"/>
                  </a:lnTo>
                  <a:lnTo>
                    <a:pt x="1739" y="123"/>
                  </a:lnTo>
                  <a:lnTo>
                    <a:pt x="1743" y="123"/>
                  </a:lnTo>
                  <a:lnTo>
                    <a:pt x="1746" y="123"/>
                  </a:lnTo>
                  <a:lnTo>
                    <a:pt x="1750" y="123"/>
                  </a:lnTo>
                  <a:lnTo>
                    <a:pt x="1754" y="123"/>
                  </a:lnTo>
                  <a:lnTo>
                    <a:pt x="1758" y="123"/>
                  </a:lnTo>
                  <a:lnTo>
                    <a:pt x="1761" y="123"/>
                  </a:lnTo>
                  <a:lnTo>
                    <a:pt x="1765" y="123"/>
                  </a:lnTo>
                  <a:lnTo>
                    <a:pt x="1769" y="123"/>
                  </a:lnTo>
                  <a:lnTo>
                    <a:pt x="1772" y="123"/>
                  </a:lnTo>
                  <a:lnTo>
                    <a:pt x="1776" y="123"/>
                  </a:lnTo>
                  <a:lnTo>
                    <a:pt x="1780" y="123"/>
                  </a:lnTo>
                  <a:lnTo>
                    <a:pt x="1784" y="123"/>
                  </a:lnTo>
                  <a:lnTo>
                    <a:pt x="1787" y="123"/>
                  </a:lnTo>
                  <a:lnTo>
                    <a:pt x="1791" y="123"/>
                  </a:lnTo>
                  <a:lnTo>
                    <a:pt x="1795" y="123"/>
                  </a:lnTo>
                  <a:lnTo>
                    <a:pt x="1798" y="123"/>
                  </a:lnTo>
                  <a:lnTo>
                    <a:pt x="1802" y="123"/>
                  </a:lnTo>
                  <a:lnTo>
                    <a:pt x="1806" y="123"/>
                  </a:lnTo>
                  <a:lnTo>
                    <a:pt x="1810" y="123"/>
                  </a:lnTo>
                  <a:lnTo>
                    <a:pt x="1813" y="123"/>
                  </a:lnTo>
                  <a:lnTo>
                    <a:pt x="1817" y="123"/>
                  </a:lnTo>
                  <a:lnTo>
                    <a:pt x="1821" y="123"/>
                  </a:lnTo>
                  <a:lnTo>
                    <a:pt x="1824" y="123"/>
                  </a:lnTo>
                  <a:lnTo>
                    <a:pt x="1828" y="123"/>
                  </a:lnTo>
                  <a:lnTo>
                    <a:pt x="1832" y="123"/>
                  </a:lnTo>
                  <a:lnTo>
                    <a:pt x="1836" y="123"/>
                  </a:lnTo>
                  <a:lnTo>
                    <a:pt x="1839" y="123"/>
                  </a:lnTo>
                  <a:lnTo>
                    <a:pt x="1843" y="123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198" name="Rectangle 1166"/>
            <p:cNvSpPr>
              <a:spLocks noChangeArrowheads="1"/>
            </p:cNvSpPr>
            <p:nvPr/>
          </p:nvSpPr>
          <p:spPr bwMode="auto">
            <a:xfrm>
              <a:off x="3795" y="2152"/>
              <a:ext cx="1152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20.0491)</a:t>
              </a:r>
              <a:endParaRPr lang="en-US"/>
            </a:p>
          </p:txBody>
        </p:sp>
        <p:sp>
          <p:nvSpPr>
            <p:cNvPr id="45199" name="Rectangle 1167"/>
            <p:cNvSpPr>
              <a:spLocks noChangeArrowheads="1"/>
            </p:cNvSpPr>
            <p:nvPr/>
          </p:nvSpPr>
          <p:spPr bwMode="auto">
            <a:xfrm>
              <a:off x="4270" y="2929"/>
              <a:ext cx="117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5200" name="Rectangle 1168"/>
            <p:cNvSpPr>
              <a:spLocks noChangeArrowheads="1"/>
            </p:cNvSpPr>
            <p:nvPr/>
          </p:nvSpPr>
          <p:spPr bwMode="auto">
            <a:xfrm rot="16200000">
              <a:off x="2839" y="2502"/>
              <a:ext cx="423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5201" name="Rectangle 1169"/>
            <p:cNvSpPr>
              <a:spLocks noChangeArrowheads="1"/>
            </p:cNvSpPr>
            <p:nvPr/>
          </p:nvSpPr>
          <p:spPr bwMode="auto">
            <a:xfrm>
              <a:off x="3174" y="3082"/>
              <a:ext cx="2300" cy="60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2" name="Rectangle 1170"/>
            <p:cNvSpPr>
              <a:spLocks noChangeArrowheads="1"/>
            </p:cNvSpPr>
            <p:nvPr/>
          </p:nvSpPr>
          <p:spPr bwMode="auto">
            <a:xfrm>
              <a:off x="3174" y="3082"/>
              <a:ext cx="2300" cy="60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3" name="Line 1171"/>
            <p:cNvSpPr>
              <a:spLocks noChangeShapeType="1"/>
            </p:cNvSpPr>
            <p:nvPr/>
          </p:nvSpPr>
          <p:spPr bwMode="auto">
            <a:xfrm>
              <a:off x="3174" y="3082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4" name="Freeform 1172"/>
            <p:cNvSpPr>
              <a:spLocks/>
            </p:cNvSpPr>
            <p:nvPr/>
          </p:nvSpPr>
          <p:spPr bwMode="auto">
            <a:xfrm>
              <a:off x="3174" y="3082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5" name="Line 1173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6" name="Line 1174"/>
            <p:cNvSpPr>
              <a:spLocks noChangeShapeType="1"/>
            </p:cNvSpPr>
            <p:nvPr/>
          </p:nvSpPr>
          <p:spPr bwMode="auto">
            <a:xfrm>
              <a:off x="3174" y="3691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7" name="Line 1175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8" name="Line 1176"/>
            <p:cNvSpPr>
              <a:spLocks noChangeShapeType="1"/>
            </p:cNvSpPr>
            <p:nvPr/>
          </p:nvSpPr>
          <p:spPr bwMode="auto">
            <a:xfrm flipV="1">
              <a:off x="3174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09" name="Line 1177"/>
            <p:cNvSpPr>
              <a:spLocks noChangeShapeType="1"/>
            </p:cNvSpPr>
            <p:nvPr/>
          </p:nvSpPr>
          <p:spPr bwMode="auto">
            <a:xfrm>
              <a:off x="3174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0" name="Rectangle 1178"/>
            <p:cNvSpPr>
              <a:spLocks noChangeArrowheads="1"/>
            </p:cNvSpPr>
            <p:nvPr/>
          </p:nvSpPr>
          <p:spPr bwMode="auto">
            <a:xfrm>
              <a:off x="3163" y="3706"/>
              <a:ext cx="30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211" name="Line 1179"/>
            <p:cNvSpPr>
              <a:spLocks noChangeShapeType="1"/>
            </p:cNvSpPr>
            <p:nvPr/>
          </p:nvSpPr>
          <p:spPr bwMode="auto">
            <a:xfrm flipV="1">
              <a:off x="3635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2" name="Line 1180"/>
            <p:cNvSpPr>
              <a:spLocks noChangeShapeType="1"/>
            </p:cNvSpPr>
            <p:nvPr/>
          </p:nvSpPr>
          <p:spPr bwMode="auto">
            <a:xfrm>
              <a:off x="3635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3" name="Rectangle 1181"/>
            <p:cNvSpPr>
              <a:spLocks noChangeArrowheads="1"/>
            </p:cNvSpPr>
            <p:nvPr/>
          </p:nvSpPr>
          <p:spPr bwMode="auto">
            <a:xfrm>
              <a:off x="3609" y="3706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5214" name="Line 1182"/>
            <p:cNvSpPr>
              <a:spLocks noChangeShapeType="1"/>
            </p:cNvSpPr>
            <p:nvPr/>
          </p:nvSpPr>
          <p:spPr bwMode="auto">
            <a:xfrm flipV="1">
              <a:off x="4096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5" name="Line 1183"/>
            <p:cNvSpPr>
              <a:spLocks noChangeShapeType="1"/>
            </p:cNvSpPr>
            <p:nvPr/>
          </p:nvSpPr>
          <p:spPr bwMode="auto">
            <a:xfrm>
              <a:off x="4096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6" name="Rectangle 1184"/>
            <p:cNvSpPr>
              <a:spLocks noChangeArrowheads="1"/>
            </p:cNvSpPr>
            <p:nvPr/>
          </p:nvSpPr>
          <p:spPr bwMode="auto">
            <a:xfrm>
              <a:off x="4059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5217" name="Line 1185"/>
            <p:cNvSpPr>
              <a:spLocks noChangeShapeType="1"/>
            </p:cNvSpPr>
            <p:nvPr/>
          </p:nvSpPr>
          <p:spPr bwMode="auto">
            <a:xfrm flipV="1">
              <a:off x="4553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8" name="Line 1186"/>
            <p:cNvSpPr>
              <a:spLocks noChangeShapeType="1"/>
            </p:cNvSpPr>
            <p:nvPr/>
          </p:nvSpPr>
          <p:spPr bwMode="auto">
            <a:xfrm>
              <a:off x="4553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19" name="Rectangle 1187"/>
            <p:cNvSpPr>
              <a:spLocks noChangeArrowheads="1"/>
            </p:cNvSpPr>
            <p:nvPr/>
          </p:nvSpPr>
          <p:spPr bwMode="auto">
            <a:xfrm>
              <a:off x="4516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5220" name="Line 1188"/>
            <p:cNvSpPr>
              <a:spLocks noChangeShapeType="1"/>
            </p:cNvSpPr>
            <p:nvPr/>
          </p:nvSpPr>
          <p:spPr bwMode="auto">
            <a:xfrm flipV="1">
              <a:off x="5013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1" name="Line 1189"/>
            <p:cNvSpPr>
              <a:spLocks noChangeShapeType="1"/>
            </p:cNvSpPr>
            <p:nvPr/>
          </p:nvSpPr>
          <p:spPr bwMode="auto">
            <a:xfrm>
              <a:off x="5013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2" name="Rectangle 1190"/>
            <p:cNvSpPr>
              <a:spLocks noChangeArrowheads="1"/>
            </p:cNvSpPr>
            <p:nvPr/>
          </p:nvSpPr>
          <p:spPr bwMode="auto">
            <a:xfrm>
              <a:off x="4976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5223" name="Line 1191"/>
            <p:cNvSpPr>
              <a:spLocks noChangeShapeType="1"/>
            </p:cNvSpPr>
            <p:nvPr/>
          </p:nvSpPr>
          <p:spPr bwMode="auto">
            <a:xfrm flipV="1">
              <a:off x="5474" y="3669"/>
              <a:ext cx="1" cy="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4" name="Line 1192"/>
            <p:cNvSpPr>
              <a:spLocks noChangeShapeType="1"/>
            </p:cNvSpPr>
            <p:nvPr/>
          </p:nvSpPr>
          <p:spPr bwMode="auto">
            <a:xfrm>
              <a:off x="5474" y="3082"/>
              <a:ext cx="1" cy="23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5" name="Rectangle 1193"/>
            <p:cNvSpPr>
              <a:spLocks noChangeArrowheads="1"/>
            </p:cNvSpPr>
            <p:nvPr/>
          </p:nvSpPr>
          <p:spPr bwMode="auto">
            <a:xfrm>
              <a:off x="5437" y="3706"/>
              <a:ext cx="88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5226" name="Line 1194"/>
            <p:cNvSpPr>
              <a:spLocks noChangeShapeType="1"/>
            </p:cNvSpPr>
            <p:nvPr/>
          </p:nvSpPr>
          <p:spPr bwMode="auto">
            <a:xfrm>
              <a:off x="3174" y="3691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7" name="Line 1195"/>
            <p:cNvSpPr>
              <a:spLocks noChangeShapeType="1"/>
            </p:cNvSpPr>
            <p:nvPr/>
          </p:nvSpPr>
          <p:spPr bwMode="auto">
            <a:xfrm flipH="1">
              <a:off x="5452" y="3691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28" name="Rectangle 1196"/>
            <p:cNvSpPr>
              <a:spLocks noChangeArrowheads="1"/>
            </p:cNvSpPr>
            <p:nvPr/>
          </p:nvSpPr>
          <p:spPr bwMode="auto">
            <a:xfrm>
              <a:off x="3133" y="3660"/>
              <a:ext cx="2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5229" name="Line 1197"/>
            <p:cNvSpPr>
              <a:spLocks noChangeShapeType="1"/>
            </p:cNvSpPr>
            <p:nvPr/>
          </p:nvSpPr>
          <p:spPr bwMode="auto">
            <a:xfrm>
              <a:off x="3174" y="3489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0" name="Line 1198"/>
            <p:cNvSpPr>
              <a:spLocks noChangeShapeType="1"/>
            </p:cNvSpPr>
            <p:nvPr/>
          </p:nvSpPr>
          <p:spPr bwMode="auto">
            <a:xfrm flipH="1">
              <a:off x="5452" y="3489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1" name="Rectangle 1199"/>
            <p:cNvSpPr>
              <a:spLocks noChangeArrowheads="1"/>
            </p:cNvSpPr>
            <p:nvPr/>
          </p:nvSpPr>
          <p:spPr bwMode="auto">
            <a:xfrm>
              <a:off x="3107" y="3460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5232" name="Line 1200"/>
            <p:cNvSpPr>
              <a:spLocks noChangeShapeType="1"/>
            </p:cNvSpPr>
            <p:nvPr/>
          </p:nvSpPr>
          <p:spPr bwMode="auto">
            <a:xfrm>
              <a:off x="3174" y="3284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3" name="Line 1201"/>
            <p:cNvSpPr>
              <a:spLocks noChangeShapeType="1"/>
            </p:cNvSpPr>
            <p:nvPr/>
          </p:nvSpPr>
          <p:spPr bwMode="auto">
            <a:xfrm flipH="1">
              <a:off x="5452" y="3284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4" name="Rectangle 1202"/>
            <p:cNvSpPr>
              <a:spLocks noChangeArrowheads="1"/>
            </p:cNvSpPr>
            <p:nvPr/>
          </p:nvSpPr>
          <p:spPr bwMode="auto">
            <a:xfrm>
              <a:off x="3107" y="3253"/>
              <a:ext cx="59" cy="5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5235" name="Line 1203"/>
            <p:cNvSpPr>
              <a:spLocks noChangeShapeType="1"/>
            </p:cNvSpPr>
            <p:nvPr/>
          </p:nvSpPr>
          <p:spPr bwMode="auto">
            <a:xfrm>
              <a:off x="3174" y="3082"/>
              <a:ext cx="2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6" name="Line 1204"/>
            <p:cNvSpPr>
              <a:spLocks noChangeShapeType="1"/>
            </p:cNvSpPr>
            <p:nvPr/>
          </p:nvSpPr>
          <p:spPr bwMode="auto">
            <a:xfrm flipH="1">
              <a:off x="5452" y="3082"/>
              <a:ext cx="22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7" name="Rectangle 1205"/>
            <p:cNvSpPr>
              <a:spLocks noChangeArrowheads="1"/>
            </p:cNvSpPr>
            <p:nvPr/>
          </p:nvSpPr>
          <p:spPr bwMode="auto">
            <a:xfrm>
              <a:off x="3107" y="3051"/>
              <a:ext cx="59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60</a:t>
              </a:r>
              <a:endParaRPr lang="en-US"/>
            </a:p>
          </p:txBody>
        </p:sp>
        <p:sp>
          <p:nvSpPr>
            <p:cNvPr id="45238" name="Line 1206"/>
            <p:cNvSpPr>
              <a:spLocks noChangeShapeType="1"/>
            </p:cNvSpPr>
            <p:nvPr/>
          </p:nvSpPr>
          <p:spPr bwMode="auto">
            <a:xfrm>
              <a:off x="3174" y="3082"/>
              <a:ext cx="230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39" name="Freeform 1207"/>
            <p:cNvSpPr>
              <a:spLocks/>
            </p:cNvSpPr>
            <p:nvPr/>
          </p:nvSpPr>
          <p:spPr bwMode="auto">
            <a:xfrm>
              <a:off x="3174" y="3082"/>
              <a:ext cx="2300" cy="609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0" name="Line 1208"/>
            <p:cNvSpPr>
              <a:spLocks noChangeShapeType="1"/>
            </p:cNvSpPr>
            <p:nvPr/>
          </p:nvSpPr>
          <p:spPr bwMode="auto">
            <a:xfrm flipV="1">
              <a:off x="3174" y="3082"/>
              <a:ext cx="1" cy="60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1" name="Freeform 1209"/>
            <p:cNvSpPr>
              <a:spLocks/>
            </p:cNvSpPr>
            <p:nvPr/>
          </p:nvSpPr>
          <p:spPr bwMode="auto">
            <a:xfrm>
              <a:off x="3174" y="3183"/>
              <a:ext cx="1843" cy="508"/>
            </a:xfrm>
            <a:custGeom>
              <a:avLst/>
              <a:gdLst>
                <a:gd name="T0" fmla="*/ 26 w 1843"/>
                <a:gd name="T1" fmla="*/ 508 h 508"/>
                <a:gd name="T2" fmla="*/ 56 w 1843"/>
                <a:gd name="T3" fmla="*/ 508 h 508"/>
                <a:gd name="T4" fmla="*/ 86 w 1843"/>
                <a:gd name="T5" fmla="*/ 508 h 508"/>
                <a:gd name="T6" fmla="*/ 116 w 1843"/>
                <a:gd name="T7" fmla="*/ 508 h 508"/>
                <a:gd name="T8" fmla="*/ 142 w 1843"/>
                <a:gd name="T9" fmla="*/ 64 h 508"/>
                <a:gd name="T10" fmla="*/ 171 w 1843"/>
                <a:gd name="T11" fmla="*/ 64 h 508"/>
                <a:gd name="T12" fmla="*/ 201 w 1843"/>
                <a:gd name="T13" fmla="*/ 0 h 508"/>
                <a:gd name="T14" fmla="*/ 231 w 1843"/>
                <a:gd name="T15" fmla="*/ 93 h 508"/>
                <a:gd name="T16" fmla="*/ 260 w 1843"/>
                <a:gd name="T17" fmla="*/ 93 h 508"/>
                <a:gd name="T18" fmla="*/ 286 w 1843"/>
                <a:gd name="T19" fmla="*/ 239 h 508"/>
                <a:gd name="T20" fmla="*/ 316 w 1843"/>
                <a:gd name="T21" fmla="*/ 239 h 508"/>
                <a:gd name="T22" fmla="*/ 346 w 1843"/>
                <a:gd name="T23" fmla="*/ 340 h 508"/>
                <a:gd name="T24" fmla="*/ 372 w 1843"/>
                <a:gd name="T25" fmla="*/ 355 h 508"/>
                <a:gd name="T26" fmla="*/ 402 w 1843"/>
                <a:gd name="T27" fmla="*/ 355 h 508"/>
                <a:gd name="T28" fmla="*/ 428 w 1843"/>
                <a:gd name="T29" fmla="*/ 306 h 508"/>
                <a:gd name="T30" fmla="*/ 457 w 1843"/>
                <a:gd name="T31" fmla="*/ 306 h 508"/>
                <a:gd name="T32" fmla="*/ 487 w 1843"/>
                <a:gd name="T33" fmla="*/ 243 h 508"/>
                <a:gd name="T34" fmla="*/ 513 w 1843"/>
                <a:gd name="T35" fmla="*/ 206 h 508"/>
                <a:gd name="T36" fmla="*/ 543 w 1843"/>
                <a:gd name="T37" fmla="*/ 206 h 508"/>
                <a:gd name="T38" fmla="*/ 572 w 1843"/>
                <a:gd name="T39" fmla="*/ 206 h 508"/>
                <a:gd name="T40" fmla="*/ 602 w 1843"/>
                <a:gd name="T41" fmla="*/ 228 h 508"/>
                <a:gd name="T42" fmla="*/ 632 w 1843"/>
                <a:gd name="T43" fmla="*/ 228 h 508"/>
                <a:gd name="T44" fmla="*/ 658 w 1843"/>
                <a:gd name="T45" fmla="*/ 254 h 508"/>
                <a:gd name="T46" fmla="*/ 688 w 1843"/>
                <a:gd name="T47" fmla="*/ 254 h 508"/>
                <a:gd name="T48" fmla="*/ 717 w 1843"/>
                <a:gd name="T49" fmla="*/ 269 h 508"/>
                <a:gd name="T50" fmla="*/ 747 w 1843"/>
                <a:gd name="T51" fmla="*/ 265 h 508"/>
                <a:gd name="T52" fmla="*/ 777 w 1843"/>
                <a:gd name="T53" fmla="*/ 265 h 508"/>
                <a:gd name="T54" fmla="*/ 803 w 1843"/>
                <a:gd name="T55" fmla="*/ 254 h 508"/>
                <a:gd name="T56" fmla="*/ 833 w 1843"/>
                <a:gd name="T57" fmla="*/ 243 h 508"/>
                <a:gd name="T58" fmla="*/ 862 w 1843"/>
                <a:gd name="T59" fmla="*/ 243 h 508"/>
                <a:gd name="T60" fmla="*/ 892 w 1843"/>
                <a:gd name="T61" fmla="*/ 239 h 508"/>
                <a:gd name="T62" fmla="*/ 922 w 1843"/>
                <a:gd name="T63" fmla="*/ 243 h 508"/>
                <a:gd name="T64" fmla="*/ 951 w 1843"/>
                <a:gd name="T65" fmla="*/ 243 h 508"/>
                <a:gd name="T66" fmla="*/ 981 w 1843"/>
                <a:gd name="T67" fmla="*/ 247 h 508"/>
                <a:gd name="T68" fmla="*/ 1011 w 1843"/>
                <a:gd name="T69" fmla="*/ 250 h 508"/>
                <a:gd name="T70" fmla="*/ 1041 w 1843"/>
                <a:gd name="T71" fmla="*/ 250 h 508"/>
                <a:gd name="T72" fmla="*/ 1070 w 1843"/>
                <a:gd name="T73" fmla="*/ 250 h 508"/>
                <a:gd name="T74" fmla="*/ 1100 w 1843"/>
                <a:gd name="T75" fmla="*/ 250 h 508"/>
                <a:gd name="T76" fmla="*/ 1130 w 1843"/>
                <a:gd name="T77" fmla="*/ 250 h 508"/>
                <a:gd name="T78" fmla="*/ 1159 w 1843"/>
                <a:gd name="T79" fmla="*/ 247 h 508"/>
                <a:gd name="T80" fmla="*/ 1189 w 1843"/>
                <a:gd name="T81" fmla="*/ 247 h 508"/>
                <a:gd name="T82" fmla="*/ 1219 w 1843"/>
                <a:gd name="T83" fmla="*/ 247 h 508"/>
                <a:gd name="T84" fmla="*/ 1249 w 1843"/>
                <a:gd name="T85" fmla="*/ 247 h 508"/>
                <a:gd name="T86" fmla="*/ 1278 w 1843"/>
                <a:gd name="T87" fmla="*/ 247 h 508"/>
                <a:gd name="T88" fmla="*/ 1308 w 1843"/>
                <a:gd name="T89" fmla="*/ 247 h 508"/>
                <a:gd name="T90" fmla="*/ 1338 w 1843"/>
                <a:gd name="T91" fmla="*/ 247 h 508"/>
                <a:gd name="T92" fmla="*/ 1367 w 1843"/>
                <a:gd name="T93" fmla="*/ 247 h 508"/>
                <a:gd name="T94" fmla="*/ 1397 w 1843"/>
                <a:gd name="T95" fmla="*/ 250 h 508"/>
                <a:gd name="T96" fmla="*/ 1427 w 1843"/>
                <a:gd name="T97" fmla="*/ 250 h 508"/>
                <a:gd name="T98" fmla="*/ 1457 w 1843"/>
                <a:gd name="T99" fmla="*/ 250 h 508"/>
                <a:gd name="T100" fmla="*/ 1486 w 1843"/>
                <a:gd name="T101" fmla="*/ 247 h 508"/>
                <a:gd name="T102" fmla="*/ 1516 w 1843"/>
                <a:gd name="T103" fmla="*/ 247 h 508"/>
                <a:gd name="T104" fmla="*/ 1546 w 1843"/>
                <a:gd name="T105" fmla="*/ 247 h 508"/>
                <a:gd name="T106" fmla="*/ 1576 w 1843"/>
                <a:gd name="T107" fmla="*/ 247 h 508"/>
                <a:gd name="T108" fmla="*/ 1605 w 1843"/>
                <a:gd name="T109" fmla="*/ 247 h 508"/>
                <a:gd name="T110" fmla="*/ 1635 w 1843"/>
                <a:gd name="T111" fmla="*/ 247 h 508"/>
                <a:gd name="T112" fmla="*/ 1665 w 1843"/>
                <a:gd name="T113" fmla="*/ 247 h 508"/>
                <a:gd name="T114" fmla="*/ 1694 w 1843"/>
                <a:gd name="T115" fmla="*/ 247 h 508"/>
                <a:gd name="T116" fmla="*/ 1724 w 1843"/>
                <a:gd name="T117" fmla="*/ 247 h 508"/>
                <a:gd name="T118" fmla="*/ 1754 w 1843"/>
                <a:gd name="T119" fmla="*/ 247 h 508"/>
                <a:gd name="T120" fmla="*/ 1784 w 1843"/>
                <a:gd name="T121" fmla="*/ 247 h 508"/>
                <a:gd name="T122" fmla="*/ 1813 w 1843"/>
                <a:gd name="T123" fmla="*/ 247 h 508"/>
                <a:gd name="T124" fmla="*/ 1843 w 1843"/>
                <a:gd name="T125" fmla="*/ 247 h 50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  <a:cxn ang="0">
                  <a:pos x="T124" y="T125"/>
                </a:cxn>
              </a:cxnLst>
              <a:rect l="0" t="0" r="r" b="b"/>
              <a:pathLst>
                <a:path w="1843" h="508">
                  <a:moveTo>
                    <a:pt x="0" y="508"/>
                  </a:moveTo>
                  <a:lnTo>
                    <a:pt x="4" y="508"/>
                  </a:lnTo>
                  <a:lnTo>
                    <a:pt x="8" y="508"/>
                  </a:lnTo>
                  <a:lnTo>
                    <a:pt x="12" y="508"/>
                  </a:lnTo>
                  <a:lnTo>
                    <a:pt x="15" y="508"/>
                  </a:lnTo>
                  <a:lnTo>
                    <a:pt x="19" y="508"/>
                  </a:lnTo>
                  <a:lnTo>
                    <a:pt x="23" y="508"/>
                  </a:lnTo>
                  <a:lnTo>
                    <a:pt x="26" y="508"/>
                  </a:lnTo>
                  <a:lnTo>
                    <a:pt x="30" y="508"/>
                  </a:lnTo>
                  <a:lnTo>
                    <a:pt x="34" y="508"/>
                  </a:lnTo>
                  <a:lnTo>
                    <a:pt x="38" y="508"/>
                  </a:lnTo>
                  <a:lnTo>
                    <a:pt x="41" y="508"/>
                  </a:lnTo>
                  <a:lnTo>
                    <a:pt x="45" y="508"/>
                  </a:lnTo>
                  <a:lnTo>
                    <a:pt x="49" y="508"/>
                  </a:lnTo>
                  <a:lnTo>
                    <a:pt x="52" y="508"/>
                  </a:lnTo>
                  <a:lnTo>
                    <a:pt x="56" y="508"/>
                  </a:lnTo>
                  <a:lnTo>
                    <a:pt x="60" y="508"/>
                  </a:lnTo>
                  <a:lnTo>
                    <a:pt x="64" y="508"/>
                  </a:lnTo>
                  <a:lnTo>
                    <a:pt x="67" y="508"/>
                  </a:lnTo>
                  <a:lnTo>
                    <a:pt x="71" y="508"/>
                  </a:lnTo>
                  <a:lnTo>
                    <a:pt x="75" y="508"/>
                  </a:lnTo>
                  <a:lnTo>
                    <a:pt x="78" y="508"/>
                  </a:lnTo>
                  <a:lnTo>
                    <a:pt x="82" y="508"/>
                  </a:lnTo>
                  <a:lnTo>
                    <a:pt x="86" y="508"/>
                  </a:lnTo>
                  <a:lnTo>
                    <a:pt x="90" y="508"/>
                  </a:lnTo>
                  <a:lnTo>
                    <a:pt x="93" y="508"/>
                  </a:lnTo>
                  <a:lnTo>
                    <a:pt x="97" y="508"/>
                  </a:lnTo>
                  <a:lnTo>
                    <a:pt x="101" y="508"/>
                  </a:lnTo>
                  <a:lnTo>
                    <a:pt x="104" y="508"/>
                  </a:lnTo>
                  <a:lnTo>
                    <a:pt x="108" y="508"/>
                  </a:lnTo>
                  <a:lnTo>
                    <a:pt x="112" y="508"/>
                  </a:lnTo>
                  <a:lnTo>
                    <a:pt x="116" y="508"/>
                  </a:lnTo>
                  <a:lnTo>
                    <a:pt x="119" y="508"/>
                  </a:lnTo>
                  <a:lnTo>
                    <a:pt x="123" y="508"/>
                  </a:lnTo>
                  <a:lnTo>
                    <a:pt x="127" y="508"/>
                  </a:lnTo>
                  <a:lnTo>
                    <a:pt x="130" y="508"/>
                  </a:lnTo>
                  <a:lnTo>
                    <a:pt x="134" y="508"/>
                  </a:lnTo>
                  <a:lnTo>
                    <a:pt x="138" y="508"/>
                  </a:lnTo>
                  <a:lnTo>
                    <a:pt x="138" y="64"/>
                  </a:lnTo>
                  <a:lnTo>
                    <a:pt x="142" y="64"/>
                  </a:lnTo>
                  <a:lnTo>
                    <a:pt x="145" y="64"/>
                  </a:lnTo>
                  <a:lnTo>
                    <a:pt x="149" y="64"/>
                  </a:lnTo>
                  <a:lnTo>
                    <a:pt x="153" y="64"/>
                  </a:lnTo>
                  <a:lnTo>
                    <a:pt x="156" y="64"/>
                  </a:lnTo>
                  <a:lnTo>
                    <a:pt x="160" y="64"/>
                  </a:lnTo>
                  <a:lnTo>
                    <a:pt x="164" y="64"/>
                  </a:lnTo>
                  <a:lnTo>
                    <a:pt x="168" y="64"/>
                  </a:lnTo>
                  <a:lnTo>
                    <a:pt x="171" y="64"/>
                  </a:lnTo>
                  <a:lnTo>
                    <a:pt x="175" y="64"/>
                  </a:lnTo>
                  <a:lnTo>
                    <a:pt x="179" y="64"/>
                  </a:lnTo>
                  <a:lnTo>
                    <a:pt x="182" y="64"/>
                  </a:lnTo>
                  <a:lnTo>
                    <a:pt x="186" y="0"/>
                  </a:lnTo>
                  <a:lnTo>
                    <a:pt x="190" y="0"/>
                  </a:lnTo>
                  <a:lnTo>
                    <a:pt x="194" y="0"/>
                  </a:lnTo>
                  <a:lnTo>
                    <a:pt x="197" y="0"/>
                  </a:lnTo>
                  <a:lnTo>
                    <a:pt x="201" y="0"/>
                  </a:lnTo>
                  <a:lnTo>
                    <a:pt x="205" y="0"/>
                  </a:lnTo>
                  <a:lnTo>
                    <a:pt x="208" y="0"/>
                  </a:lnTo>
                  <a:lnTo>
                    <a:pt x="212" y="0"/>
                  </a:lnTo>
                  <a:lnTo>
                    <a:pt x="216" y="0"/>
                  </a:lnTo>
                  <a:lnTo>
                    <a:pt x="220" y="0"/>
                  </a:lnTo>
                  <a:lnTo>
                    <a:pt x="223" y="0"/>
                  </a:lnTo>
                  <a:lnTo>
                    <a:pt x="227" y="0"/>
                  </a:lnTo>
                  <a:lnTo>
                    <a:pt x="231" y="93"/>
                  </a:lnTo>
                  <a:lnTo>
                    <a:pt x="234" y="93"/>
                  </a:lnTo>
                  <a:lnTo>
                    <a:pt x="238" y="93"/>
                  </a:lnTo>
                  <a:lnTo>
                    <a:pt x="242" y="93"/>
                  </a:lnTo>
                  <a:lnTo>
                    <a:pt x="246" y="93"/>
                  </a:lnTo>
                  <a:lnTo>
                    <a:pt x="249" y="93"/>
                  </a:lnTo>
                  <a:lnTo>
                    <a:pt x="253" y="93"/>
                  </a:lnTo>
                  <a:lnTo>
                    <a:pt x="257" y="93"/>
                  </a:lnTo>
                  <a:lnTo>
                    <a:pt x="260" y="93"/>
                  </a:lnTo>
                  <a:lnTo>
                    <a:pt x="264" y="93"/>
                  </a:lnTo>
                  <a:lnTo>
                    <a:pt x="268" y="93"/>
                  </a:lnTo>
                  <a:lnTo>
                    <a:pt x="272" y="93"/>
                  </a:lnTo>
                  <a:lnTo>
                    <a:pt x="275" y="93"/>
                  </a:lnTo>
                  <a:lnTo>
                    <a:pt x="275" y="239"/>
                  </a:lnTo>
                  <a:lnTo>
                    <a:pt x="279" y="239"/>
                  </a:lnTo>
                  <a:lnTo>
                    <a:pt x="283" y="239"/>
                  </a:lnTo>
                  <a:lnTo>
                    <a:pt x="286" y="239"/>
                  </a:lnTo>
                  <a:lnTo>
                    <a:pt x="290" y="239"/>
                  </a:lnTo>
                  <a:lnTo>
                    <a:pt x="294" y="239"/>
                  </a:lnTo>
                  <a:lnTo>
                    <a:pt x="298" y="239"/>
                  </a:lnTo>
                  <a:lnTo>
                    <a:pt x="301" y="239"/>
                  </a:lnTo>
                  <a:lnTo>
                    <a:pt x="305" y="239"/>
                  </a:lnTo>
                  <a:lnTo>
                    <a:pt x="309" y="239"/>
                  </a:lnTo>
                  <a:lnTo>
                    <a:pt x="312" y="239"/>
                  </a:lnTo>
                  <a:lnTo>
                    <a:pt x="316" y="239"/>
                  </a:lnTo>
                  <a:lnTo>
                    <a:pt x="320" y="239"/>
                  </a:lnTo>
                  <a:lnTo>
                    <a:pt x="324" y="340"/>
                  </a:lnTo>
                  <a:lnTo>
                    <a:pt x="327" y="340"/>
                  </a:lnTo>
                  <a:lnTo>
                    <a:pt x="331" y="340"/>
                  </a:lnTo>
                  <a:lnTo>
                    <a:pt x="335" y="340"/>
                  </a:lnTo>
                  <a:lnTo>
                    <a:pt x="338" y="340"/>
                  </a:lnTo>
                  <a:lnTo>
                    <a:pt x="342" y="340"/>
                  </a:lnTo>
                  <a:lnTo>
                    <a:pt x="346" y="340"/>
                  </a:lnTo>
                  <a:lnTo>
                    <a:pt x="350" y="340"/>
                  </a:lnTo>
                  <a:lnTo>
                    <a:pt x="353" y="340"/>
                  </a:lnTo>
                  <a:lnTo>
                    <a:pt x="357" y="340"/>
                  </a:lnTo>
                  <a:lnTo>
                    <a:pt x="361" y="340"/>
                  </a:lnTo>
                  <a:lnTo>
                    <a:pt x="364" y="340"/>
                  </a:lnTo>
                  <a:lnTo>
                    <a:pt x="368" y="340"/>
                  </a:lnTo>
                  <a:lnTo>
                    <a:pt x="368" y="355"/>
                  </a:lnTo>
                  <a:lnTo>
                    <a:pt x="372" y="355"/>
                  </a:lnTo>
                  <a:lnTo>
                    <a:pt x="376" y="355"/>
                  </a:lnTo>
                  <a:lnTo>
                    <a:pt x="379" y="355"/>
                  </a:lnTo>
                  <a:lnTo>
                    <a:pt x="383" y="355"/>
                  </a:lnTo>
                  <a:lnTo>
                    <a:pt x="387" y="355"/>
                  </a:lnTo>
                  <a:lnTo>
                    <a:pt x="390" y="355"/>
                  </a:lnTo>
                  <a:lnTo>
                    <a:pt x="394" y="355"/>
                  </a:lnTo>
                  <a:lnTo>
                    <a:pt x="398" y="355"/>
                  </a:lnTo>
                  <a:lnTo>
                    <a:pt x="402" y="355"/>
                  </a:lnTo>
                  <a:lnTo>
                    <a:pt x="405" y="355"/>
                  </a:lnTo>
                  <a:lnTo>
                    <a:pt x="409" y="355"/>
                  </a:lnTo>
                  <a:lnTo>
                    <a:pt x="413" y="355"/>
                  </a:lnTo>
                  <a:lnTo>
                    <a:pt x="413" y="306"/>
                  </a:lnTo>
                  <a:lnTo>
                    <a:pt x="416" y="306"/>
                  </a:lnTo>
                  <a:lnTo>
                    <a:pt x="420" y="306"/>
                  </a:lnTo>
                  <a:lnTo>
                    <a:pt x="424" y="306"/>
                  </a:lnTo>
                  <a:lnTo>
                    <a:pt x="428" y="306"/>
                  </a:lnTo>
                  <a:lnTo>
                    <a:pt x="431" y="306"/>
                  </a:lnTo>
                  <a:lnTo>
                    <a:pt x="435" y="306"/>
                  </a:lnTo>
                  <a:lnTo>
                    <a:pt x="439" y="306"/>
                  </a:lnTo>
                  <a:lnTo>
                    <a:pt x="442" y="306"/>
                  </a:lnTo>
                  <a:lnTo>
                    <a:pt x="446" y="306"/>
                  </a:lnTo>
                  <a:lnTo>
                    <a:pt x="450" y="306"/>
                  </a:lnTo>
                  <a:lnTo>
                    <a:pt x="454" y="306"/>
                  </a:lnTo>
                  <a:lnTo>
                    <a:pt x="457" y="306"/>
                  </a:lnTo>
                  <a:lnTo>
                    <a:pt x="461" y="243"/>
                  </a:lnTo>
                  <a:lnTo>
                    <a:pt x="465" y="243"/>
                  </a:lnTo>
                  <a:lnTo>
                    <a:pt x="468" y="243"/>
                  </a:lnTo>
                  <a:lnTo>
                    <a:pt x="472" y="243"/>
                  </a:lnTo>
                  <a:lnTo>
                    <a:pt x="476" y="243"/>
                  </a:lnTo>
                  <a:lnTo>
                    <a:pt x="480" y="243"/>
                  </a:lnTo>
                  <a:lnTo>
                    <a:pt x="483" y="243"/>
                  </a:lnTo>
                  <a:lnTo>
                    <a:pt x="487" y="243"/>
                  </a:lnTo>
                  <a:lnTo>
                    <a:pt x="491" y="243"/>
                  </a:lnTo>
                  <a:lnTo>
                    <a:pt x="494" y="243"/>
                  </a:lnTo>
                  <a:lnTo>
                    <a:pt x="498" y="243"/>
                  </a:lnTo>
                  <a:lnTo>
                    <a:pt x="502" y="243"/>
                  </a:lnTo>
                  <a:lnTo>
                    <a:pt x="506" y="243"/>
                  </a:lnTo>
                  <a:lnTo>
                    <a:pt x="506" y="206"/>
                  </a:lnTo>
                  <a:lnTo>
                    <a:pt x="509" y="206"/>
                  </a:lnTo>
                  <a:lnTo>
                    <a:pt x="513" y="206"/>
                  </a:lnTo>
                  <a:lnTo>
                    <a:pt x="517" y="206"/>
                  </a:lnTo>
                  <a:lnTo>
                    <a:pt x="520" y="206"/>
                  </a:lnTo>
                  <a:lnTo>
                    <a:pt x="524" y="206"/>
                  </a:lnTo>
                  <a:lnTo>
                    <a:pt x="528" y="206"/>
                  </a:lnTo>
                  <a:lnTo>
                    <a:pt x="532" y="206"/>
                  </a:lnTo>
                  <a:lnTo>
                    <a:pt x="535" y="206"/>
                  </a:lnTo>
                  <a:lnTo>
                    <a:pt x="539" y="206"/>
                  </a:lnTo>
                  <a:lnTo>
                    <a:pt x="543" y="206"/>
                  </a:lnTo>
                  <a:lnTo>
                    <a:pt x="546" y="206"/>
                  </a:lnTo>
                  <a:lnTo>
                    <a:pt x="550" y="206"/>
                  </a:lnTo>
                  <a:lnTo>
                    <a:pt x="554" y="206"/>
                  </a:lnTo>
                  <a:lnTo>
                    <a:pt x="558" y="206"/>
                  </a:lnTo>
                  <a:lnTo>
                    <a:pt x="561" y="206"/>
                  </a:lnTo>
                  <a:lnTo>
                    <a:pt x="565" y="206"/>
                  </a:lnTo>
                  <a:lnTo>
                    <a:pt x="569" y="206"/>
                  </a:lnTo>
                  <a:lnTo>
                    <a:pt x="572" y="206"/>
                  </a:lnTo>
                  <a:lnTo>
                    <a:pt x="576" y="206"/>
                  </a:lnTo>
                  <a:lnTo>
                    <a:pt x="580" y="206"/>
                  </a:lnTo>
                  <a:lnTo>
                    <a:pt x="584" y="206"/>
                  </a:lnTo>
                  <a:lnTo>
                    <a:pt x="587" y="206"/>
                  </a:lnTo>
                  <a:lnTo>
                    <a:pt x="591" y="206"/>
                  </a:lnTo>
                  <a:lnTo>
                    <a:pt x="595" y="206"/>
                  </a:lnTo>
                  <a:lnTo>
                    <a:pt x="598" y="228"/>
                  </a:lnTo>
                  <a:lnTo>
                    <a:pt x="602" y="228"/>
                  </a:lnTo>
                  <a:lnTo>
                    <a:pt x="606" y="228"/>
                  </a:lnTo>
                  <a:lnTo>
                    <a:pt x="610" y="228"/>
                  </a:lnTo>
                  <a:lnTo>
                    <a:pt x="613" y="228"/>
                  </a:lnTo>
                  <a:lnTo>
                    <a:pt x="617" y="228"/>
                  </a:lnTo>
                  <a:lnTo>
                    <a:pt x="621" y="228"/>
                  </a:lnTo>
                  <a:lnTo>
                    <a:pt x="624" y="228"/>
                  </a:lnTo>
                  <a:lnTo>
                    <a:pt x="628" y="228"/>
                  </a:lnTo>
                  <a:lnTo>
                    <a:pt x="632" y="228"/>
                  </a:lnTo>
                  <a:lnTo>
                    <a:pt x="636" y="228"/>
                  </a:lnTo>
                  <a:lnTo>
                    <a:pt x="639" y="228"/>
                  </a:lnTo>
                  <a:lnTo>
                    <a:pt x="643" y="228"/>
                  </a:lnTo>
                  <a:lnTo>
                    <a:pt x="643" y="254"/>
                  </a:lnTo>
                  <a:lnTo>
                    <a:pt x="647" y="254"/>
                  </a:lnTo>
                  <a:lnTo>
                    <a:pt x="650" y="254"/>
                  </a:lnTo>
                  <a:lnTo>
                    <a:pt x="654" y="254"/>
                  </a:lnTo>
                  <a:lnTo>
                    <a:pt x="658" y="254"/>
                  </a:lnTo>
                  <a:lnTo>
                    <a:pt x="662" y="254"/>
                  </a:lnTo>
                  <a:lnTo>
                    <a:pt x="665" y="254"/>
                  </a:lnTo>
                  <a:lnTo>
                    <a:pt x="669" y="254"/>
                  </a:lnTo>
                  <a:lnTo>
                    <a:pt x="673" y="254"/>
                  </a:lnTo>
                  <a:lnTo>
                    <a:pt x="676" y="254"/>
                  </a:lnTo>
                  <a:lnTo>
                    <a:pt x="680" y="254"/>
                  </a:lnTo>
                  <a:lnTo>
                    <a:pt x="684" y="254"/>
                  </a:lnTo>
                  <a:lnTo>
                    <a:pt x="688" y="254"/>
                  </a:lnTo>
                  <a:lnTo>
                    <a:pt x="691" y="269"/>
                  </a:lnTo>
                  <a:lnTo>
                    <a:pt x="695" y="269"/>
                  </a:lnTo>
                  <a:lnTo>
                    <a:pt x="699" y="269"/>
                  </a:lnTo>
                  <a:lnTo>
                    <a:pt x="702" y="269"/>
                  </a:lnTo>
                  <a:lnTo>
                    <a:pt x="706" y="269"/>
                  </a:lnTo>
                  <a:lnTo>
                    <a:pt x="710" y="269"/>
                  </a:lnTo>
                  <a:lnTo>
                    <a:pt x="714" y="269"/>
                  </a:lnTo>
                  <a:lnTo>
                    <a:pt x="717" y="269"/>
                  </a:lnTo>
                  <a:lnTo>
                    <a:pt x="721" y="269"/>
                  </a:lnTo>
                  <a:lnTo>
                    <a:pt x="725" y="269"/>
                  </a:lnTo>
                  <a:lnTo>
                    <a:pt x="729" y="269"/>
                  </a:lnTo>
                  <a:lnTo>
                    <a:pt x="732" y="269"/>
                  </a:lnTo>
                  <a:lnTo>
                    <a:pt x="736" y="265"/>
                  </a:lnTo>
                  <a:lnTo>
                    <a:pt x="740" y="265"/>
                  </a:lnTo>
                  <a:lnTo>
                    <a:pt x="743" y="265"/>
                  </a:lnTo>
                  <a:lnTo>
                    <a:pt x="747" y="265"/>
                  </a:lnTo>
                  <a:lnTo>
                    <a:pt x="751" y="265"/>
                  </a:lnTo>
                  <a:lnTo>
                    <a:pt x="755" y="265"/>
                  </a:lnTo>
                  <a:lnTo>
                    <a:pt x="758" y="265"/>
                  </a:lnTo>
                  <a:lnTo>
                    <a:pt x="762" y="265"/>
                  </a:lnTo>
                  <a:lnTo>
                    <a:pt x="766" y="265"/>
                  </a:lnTo>
                  <a:lnTo>
                    <a:pt x="769" y="265"/>
                  </a:lnTo>
                  <a:lnTo>
                    <a:pt x="773" y="265"/>
                  </a:lnTo>
                  <a:lnTo>
                    <a:pt x="777" y="265"/>
                  </a:lnTo>
                  <a:lnTo>
                    <a:pt x="781" y="265"/>
                  </a:lnTo>
                  <a:lnTo>
                    <a:pt x="781" y="254"/>
                  </a:lnTo>
                  <a:lnTo>
                    <a:pt x="784" y="254"/>
                  </a:lnTo>
                  <a:lnTo>
                    <a:pt x="788" y="254"/>
                  </a:lnTo>
                  <a:lnTo>
                    <a:pt x="792" y="254"/>
                  </a:lnTo>
                  <a:lnTo>
                    <a:pt x="795" y="254"/>
                  </a:lnTo>
                  <a:lnTo>
                    <a:pt x="799" y="254"/>
                  </a:lnTo>
                  <a:lnTo>
                    <a:pt x="803" y="254"/>
                  </a:lnTo>
                  <a:lnTo>
                    <a:pt x="807" y="254"/>
                  </a:lnTo>
                  <a:lnTo>
                    <a:pt x="810" y="254"/>
                  </a:lnTo>
                  <a:lnTo>
                    <a:pt x="814" y="254"/>
                  </a:lnTo>
                  <a:lnTo>
                    <a:pt x="818" y="254"/>
                  </a:lnTo>
                  <a:lnTo>
                    <a:pt x="821" y="254"/>
                  </a:lnTo>
                  <a:lnTo>
                    <a:pt x="825" y="254"/>
                  </a:lnTo>
                  <a:lnTo>
                    <a:pt x="829" y="243"/>
                  </a:lnTo>
                  <a:lnTo>
                    <a:pt x="833" y="243"/>
                  </a:lnTo>
                  <a:lnTo>
                    <a:pt x="836" y="243"/>
                  </a:lnTo>
                  <a:lnTo>
                    <a:pt x="840" y="243"/>
                  </a:lnTo>
                  <a:lnTo>
                    <a:pt x="844" y="243"/>
                  </a:lnTo>
                  <a:lnTo>
                    <a:pt x="847" y="243"/>
                  </a:lnTo>
                  <a:lnTo>
                    <a:pt x="851" y="243"/>
                  </a:lnTo>
                  <a:lnTo>
                    <a:pt x="855" y="243"/>
                  </a:lnTo>
                  <a:lnTo>
                    <a:pt x="859" y="243"/>
                  </a:lnTo>
                  <a:lnTo>
                    <a:pt x="862" y="243"/>
                  </a:lnTo>
                  <a:lnTo>
                    <a:pt x="866" y="243"/>
                  </a:lnTo>
                  <a:lnTo>
                    <a:pt x="870" y="243"/>
                  </a:lnTo>
                  <a:lnTo>
                    <a:pt x="873" y="239"/>
                  </a:lnTo>
                  <a:lnTo>
                    <a:pt x="877" y="239"/>
                  </a:lnTo>
                  <a:lnTo>
                    <a:pt x="881" y="239"/>
                  </a:lnTo>
                  <a:lnTo>
                    <a:pt x="885" y="239"/>
                  </a:lnTo>
                  <a:lnTo>
                    <a:pt x="888" y="239"/>
                  </a:lnTo>
                  <a:lnTo>
                    <a:pt x="892" y="239"/>
                  </a:lnTo>
                  <a:lnTo>
                    <a:pt x="896" y="239"/>
                  </a:lnTo>
                  <a:lnTo>
                    <a:pt x="899" y="239"/>
                  </a:lnTo>
                  <a:lnTo>
                    <a:pt x="903" y="239"/>
                  </a:lnTo>
                  <a:lnTo>
                    <a:pt x="907" y="239"/>
                  </a:lnTo>
                  <a:lnTo>
                    <a:pt x="911" y="239"/>
                  </a:lnTo>
                  <a:lnTo>
                    <a:pt x="914" y="239"/>
                  </a:lnTo>
                  <a:lnTo>
                    <a:pt x="918" y="239"/>
                  </a:lnTo>
                  <a:lnTo>
                    <a:pt x="922" y="243"/>
                  </a:lnTo>
                  <a:lnTo>
                    <a:pt x="925" y="243"/>
                  </a:lnTo>
                  <a:lnTo>
                    <a:pt x="929" y="243"/>
                  </a:lnTo>
                  <a:lnTo>
                    <a:pt x="933" y="243"/>
                  </a:lnTo>
                  <a:lnTo>
                    <a:pt x="937" y="243"/>
                  </a:lnTo>
                  <a:lnTo>
                    <a:pt x="940" y="243"/>
                  </a:lnTo>
                  <a:lnTo>
                    <a:pt x="944" y="243"/>
                  </a:lnTo>
                  <a:lnTo>
                    <a:pt x="948" y="243"/>
                  </a:lnTo>
                  <a:lnTo>
                    <a:pt x="951" y="243"/>
                  </a:lnTo>
                  <a:lnTo>
                    <a:pt x="955" y="243"/>
                  </a:lnTo>
                  <a:lnTo>
                    <a:pt x="959" y="243"/>
                  </a:lnTo>
                  <a:lnTo>
                    <a:pt x="963" y="243"/>
                  </a:lnTo>
                  <a:lnTo>
                    <a:pt x="966" y="247"/>
                  </a:lnTo>
                  <a:lnTo>
                    <a:pt x="970" y="247"/>
                  </a:lnTo>
                  <a:lnTo>
                    <a:pt x="974" y="247"/>
                  </a:lnTo>
                  <a:lnTo>
                    <a:pt x="977" y="247"/>
                  </a:lnTo>
                  <a:lnTo>
                    <a:pt x="981" y="247"/>
                  </a:lnTo>
                  <a:lnTo>
                    <a:pt x="985" y="247"/>
                  </a:lnTo>
                  <a:lnTo>
                    <a:pt x="989" y="247"/>
                  </a:lnTo>
                  <a:lnTo>
                    <a:pt x="992" y="247"/>
                  </a:lnTo>
                  <a:lnTo>
                    <a:pt x="996" y="247"/>
                  </a:lnTo>
                  <a:lnTo>
                    <a:pt x="1000" y="247"/>
                  </a:lnTo>
                  <a:lnTo>
                    <a:pt x="1003" y="247"/>
                  </a:lnTo>
                  <a:lnTo>
                    <a:pt x="1007" y="247"/>
                  </a:lnTo>
                  <a:lnTo>
                    <a:pt x="1011" y="250"/>
                  </a:lnTo>
                  <a:lnTo>
                    <a:pt x="1015" y="250"/>
                  </a:lnTo>
                  <a:lnTo>
                    <a:pt x="1018" y="250"/>
                  </a:lnTo>
                  <a:lnTo>
                    <a:pt x="1022" y="250"/>
                  </a:lnTo>
                  <a:lnTo>
                    <a:pt x="1026" y="250"/>
                  </a:lnTo>
                  <a:lnTo>
                    <a:pt x="1029" y="250"/>
                  </a:lnTo>
                  <a:lnTo>
                    <a:pt x="1033" y="250"/>
                  </a:lnTo>
                  <a:lnTo>
                    <a:pt x="1037" y="250"/>
                  </a:lnTo>
                  <a:lnTo>
                    <a:pt x="1041" y="250"/>
                  </a:lnTo>
                  <a:lnTo>
                    <a:pt x="1044" y="250"/>
                  </a:lnTo>
                  <a:lnTo>
                    <a:pt x="1048" y="250"/>
                  </a:lnTo>
                  <a:lnTo>
                    <a:pt x="1052" y="250"/>
                  </a:lnTo>
                  <a:lnTo>
                    <a:pt x="1055" y="250"/>
                  </a:lnTo>
                  <a:lnTo>
                    <a:pt x="1059" y="250"/>
                  </a:lnTo>
                  <a:lnTo>
                    <a:pt x="1063" y="250"/>
                  </a:lnTo>
                  <a:lnTo>
                    <a:pt x="1067" y="250"/>
                  </a:lnTo>
                  <a:lnTo>
                    <a:pt x="1070" y="250"/>
                  </a:lnTo>
                  <a:lnTo>
                    <a:pt x="1074" y="250"/>
                  </a:lnTo>
                  <a:lnTo>
                    <a:pt x="1078" y="250"/>
                  </a:lnTo>
                  <a:lnTo>
                    <a:pt x="1081" y="250"/>
                  </a:lnTo>
                  <a:lnTo>
                    <a:pt x="1085" y="250"/>
                  </a:lnTo>
                  <a:lnTo>
                    <a:pt x="1089" y="250"/>
                  </a:lnTo>
                  <a:lnTo>
                    <a:pt x="1093" y="250"/>
                  </a:lnTo>
                  <a:lnTo>
                    <a:pt x="1096" y="250"/>
                  </a:lnTo>
                  <a:lnTo>
                    <a:pt x="1100" y="250"/>
                  </a:lnTo>
                  <a:lnTo>
                    <a:pt x="1104" y="250"/>
                  </a:lnTo>
                  <a:lnTo>
                    <a:pt x="1107" y="250"/>
                  </a:lnTo>
                  <a:lnTo>
                    <a:pt x="1111" y="250"/>
                  </a:lnTo>
                  <a:lnTo>
                    <a:pt x="1115" y="250"/>
                  </a:lnTo>
                  <a:lnTo>
                    <a:pt x="1119" y="250"/>
                  </a:lnTo>
                  <a:lnTo>
                    <a:pt x="1122" y="250"/>
                  </a:lnTo>
                  <a:lnTo>
                    <a:pt x="1126" y="250"/>
                  </a:lnTo>
                  <a:lnTo>
                    <a:pt x="1130" y="250"/>
                  </a:lnTo>
                  <a:lnTo>
                    <a:pt x="1133" y="250"/>
                  </a:lnTo>
                  <a:lnTo>
                    <a:pt x="1137" y="250"/>
                  </a:lnTo>
                  <a:lnTo>
                    <a:pt x="1141" y="250"/>
                  </a:lnTo>
                  <a:lnTo>
                    <a:pt x="1145" y="250"/>
                  </a:lnTo>
                  <a:lnTo>
                    <a:pt x="1148" y="250"/>
                  </a:lnTo>
                  <a:lnTo>
                    <a:pt x="1152" y="247"/>
                  </a:lnTo>
                  <a:lnTo>
                    <a:pt x="1156" y="247"/>
                  </a:lnTo>
                  <a:lnTo>
                    <a:pt x="1159" y="247"/>
                  </a:lnTo>
                  <a:lnTo>
                    <a:pt x="1163" y="247"/>
                  </a:lnTo>
                  <a:lnTo>
                    <a:pt x="1167" y="247"/>
                  </a:lnTo>
                  <a:lnTo>
                    <a:pt x="1171" y="247"/>
                  </a:lnTo>
                  <a:lnTo>
                    <a:pt x="1174" y="247"/>
                  </a:lnTo>
                  <a:lnTo>
                    <a:pt x="1178" y="247"/>
                  </a:lnTo>
                  <a:lnTo>
                    <a:pt x="1182" y="247"/>
                  </a:lnTo>
                  <a:lnTo>
                    <a:pt x="1185" y="247"/>
                  </a:lnTo>
                  <a:lnTo>
                    <a:pt x="1189" y="247"/>
                  </a:lnTo>
                  <a:lnTo>
                    <a:pt x="1193" y="247"/>
                  </a:lnTo>
                  <a:lnTo>
                    <a:pt x="1197" y="247"/>
                  </a:lnTo>
                  <a:lnTo>
                    <a:pt x="1200" y="247"/>
                  </a:lnTo>
                  <a:lnTo>
                    <a:pt x="1204" y="247"/>
                  </a:lnTo>
                  <a:lnTo>
                    <a:pt x="1208" y="247"/>
                  </a:lnTo>
                  <a:lnTo>
                    <a:pt x="1211" y="247"/>
                  </a:lnTo>
                  <a:lnTo>
                    <a:pt x="1215" y="247"/>
                  </a:lnTo>
                  <a:lnTo>
                    <a:pt x="1219" y="247"/>
                  </a:lnTo>
                  <a:lnTo>
                    <a:pt x="1223" y="247"/>
                  </a:lnTo>
                  <a:lnTo>
                    <a:pt x="1226" y="247"/>
                  </a:lnTo>
                  <a:lnTo>
                    <a:pt x="1230" y="247"/>
                  </a:lnTo>
                  <a:lnTo>
                    <a:pt x="1234" y="247"/>
                  </a:lnTo>
                  <a:lnTo>
                    <a:pt x="1237" y="247"/>
                  </a:lnTo>
                  <a:lnTo>
                    <a:pt x="1241" y="247"/>
                  </a:lnTo>
                  <a:lnTo>
                    <a:pt x="1245" y="247"/>
                  </a:lnTo>
                  <a:lnTo>
                    <a:pt x="1249" y="247"/>
                  </a:lnTo>
                  <a:lnTo>
                    <a:pt x="1252" y="247"/>
                  </a:lnTo>
                  <a:lnTo>
                    <a:pt x="1256" y="247"/>
                  </a:lnTo>
                  <a:lnTo>
                    <a:pt x="1260" y="247"/>
                  </a:lnTo>
                  <a:lnTo>
                    <a:pt x="1263" y="247"/>
                  </a:lnTo>
                  <a:lnTo>
                    <a:pt x="1267" y="247"/>
                  </a:lnTo>
                  <a:lnTo>
                    <a:pt x="1271" y="247"/>
                  </a:lnTo>
                  <a:lnTo>
                    <a:pt x="1275" y="247"/>
                  </a:lnTo>
                  <a:lnTo>
                    <a:pt x="1278" y="247"/>
                  </a:lnTo>
                  <a:lnTo>
                    <a:pt x="1282" y="247"/>
                  </a:lnTo>
                  <a:lnTo>
                    <a:pt x="1286" y="247"/>
                  </a:lnTo>
                  <a:lnTo>
                    <a:pt x="1289" y="247"/>
                  </a:lnTo>
                  <a:lnTo>
                    <a:pt x="1293" y="247"/>
                  </a:lnTo>
                  <a:lnTo>
                    <a:pt x="1297" y="247"/>
                  </a:lnTo>
                  <a:lnTo>
                    <a:pt x="1301" y="247"/>
                  </a:lnTo>
                  <a:lnTo>
                    <a:pt x="1304" y="247"/>
                  </a:lnTo>
                  <a:lnTo>
                    <a:pt x="1308" y="247"/>
                  </a:lnTo>
                  <a:lnTo>
                    <a:pt x="1312" y="247"/>
                  </a:lnTo>
                  <a:lnTo>
                    <a:pt x="1315" y="247"/>
                  </a:lnTo>
                  <a:lnTo>
                    <a:pt x="1319" y="247"/>
                  </a:lnTo>
                  <a:lnTo>
                    <a:pt x="1323" y="247"/>
                  </a:lnTo>
                  <a:lnTo>
                    <a:pt x="1327" y="247"/>
                  </a:lnTo>
                  <a:lnTo>
                    <a:pt x="1330" y="247"/>
                  </a:lnTo>
                  <a:lnTo>
                    <a:pt x="1334" y="247"/>
                  </a:lnTo>
                  <a:lnTo>
                    <a:pt x="1338" y="247"/>
                  </a:lnTo>
                  <a:lnTo>
                    <a:pt x="1341" y="247"/>
                  </a:lnTo>
                  <a:lnTo>
                    <a:pt x="1345" y="247"/>
                  </a:lnTo>
                  <a:lnTo>
                    <a:pt x="1349" y="247"/>
                  </a:lnTo>
                  <a:lnTo>
                    <a:pt x="1353" y="247"/>
                  </a:lnTo>
                  <a:lnTo>
                    <a:pt x="1356" y="247"/>
                  </a:lnTo>
                  <a:lnTo>
                    <a:pt x="1360" y="247"/>
                  </a:lnTo>
                  <a:lnTo>
                    <a:pt x="1364" y="247"/>
                  </a:lnTo>
                  <a:lnTo>
                    <a:pt x="1367" y="247"/>
                  </a:lnTo>
                  <a:lnTo>
                    <a:pt x="1371" y="247"/>
                  </a:lnTo>
                  <a:lnTo>
                    <a:pt x="1375" y="247"/>
                  </a:lnTo>
                  <a:lnTo>
                    <a:pt x="1379" y="250"/>
                  </a:lnTo>
                  <a:lnTo>
                    <a:pt x="1382" y="250"/>
                  </a:lnTo>
                  <a:lnTo>
                    <a:pt x="1386" y="250"/>
                  </a:lnTo>
                  <a:lnTo>
                    <a:pt x="1390" y="250"/>
                  </a:lnTo>
                  <a:lnTo>
                    <a:pt x="1393" y="250"/>
                  </a:lnTo>
                  <a:lnTo>
                    <a:pt x="1397" y="250"/>
                  </a:lnTo>
                  <a:lnTo>
                    <a:pt x="1401" y="250"/>
                  </a:lnTo>
                  <a:lnTo>
                    <a:pt x="1405" y="250"/>
                  </a:lnTo>
                  <a:lnTo>
                    <a:pt x="1408" y="250"/>
                  </a:lnTo>
                  <a:lnTo>
                    <a:pt x="1412" y="250"/>
                  </a:lnTo>
                  <a:lnTo>
                    <a:pt x="1416" y="250"/>
                  </a:lnTo>
                  <a:lnTo>
                    <a:pt x="1419" y="250"/>
                  </a:lnTo>
                  <a:lnTo>
                    <a:pt x="1423" y="250"/>
                  </a:lnTo>
                  <a:lnTo>
                    <a:pt x="1427" y="250"/>
                  </a:lnTo>
                  <a:lnTo>
                    <a:pt x="1431" y="250"/>
                  </a:lnTo>
                  <a:lnTo>
                    <a:pt x="1434" y="250"/>
                  </a:lnTo>
                  <a:lnTo>
                    <a:pt x="1438" y="250"/>
                  </a:lnTo>
                  <a:lnTo>
                    <a:pt x="1442" y="250"/>
                  </a:lnTo>
                  <a:lnTo>
                    <a:pt x="1445" y="250"/>
                  </a:lnTo>
                  <a:lnTo>
                    <a:pt x="1449" y="250"/>
                  </a:lnTo>
                  <a:lnTo>
                    <a:pt x="1453" y="250"/>
                  </a:lnTo>
                  <a:lnTo>
                    <a:pt x="1457" y="250"/>
                  </a:lnTo>
                  <a:lnTo>
                    <a:pt x="1460" y="250"/>
                  </a:lnTo>
                  <a:lnTo>
                    <a:pt x="1464" y="250"/>
                  </a:lnTo>
                  <a:lnTo>
                    <a:pt x="1468" y="250"/>
                  </a:lnTo>
                  <a:lnTo>
                    <a:pt x="1472" y="247"/>
                  </a:lnTo>
                  <a:lnTo>
                    <a:pt x="1475" y="247"/>
                  </a:lnTo>
                  <a:lnTo>
                    <a:pt x="1479" y="247"/>
                  </a:lnTo>
                  <a:lnTo>
                    <a:pt x="1483" y="247"/>
                  </a:lnTo>
                  <a:lnTo>
                    <a:pt x="1486" y="247"/>
                  </a:lnTo>
                  <a:lnTo>
                    <a:pt x="1490" y="247"/>
                  </a:lnTo>
                  <a:lnTo>
                    <a:pt x="1494" y="247"/>
                  </a:lnTo>
                  <a:lnTo>
                    <a:pt x="1498" y="247"/>
                  </a:lnTo>
                  <a:lnTo>
                    <a:pt x="1501" y="247"/>
                  </a:lnTo>
                  <a:lnTo>
                    <a:pt x="1505" y="247"/>
                  </a:lnTo>
                  <a:lnTo>
                    <a:pt x="1509" y="247"/>
                  </a:lnTo>
                  <a:lnTo>
                    <a:pt x="1512" y="247"/>
                  </a:lnTo>
                  <a:lnTo>
                    <a:pt x="1516" y="247"/>
                  </a:lnTo>
                  <a:lnTo>
                    <a:pt x="1520" y="247"/>
                  </a:lnTo>
                  <a:lnTo>
                    <a:pt x="1524" y="247"/>
                  </a:lnTo>
                  <a:lnTo>
                    <a:pt x="1527" y="247"/>
                  </a:lnTo>
                  <a:lnTo>
                    <a:pt x="1531" y="247"/>
                  </a:lnTo>
                  <a:lnTo>
                    <a:pt x="1535" y="247"/>
                  </a:lnTo>
                  <a:lnTo>
                    <a:pt x="1538" y="247"/>
                  </a:lnTo>
                  <a:lnTo>
                    <a:pt x="1542" y="247"/>
                  </a:lnTo>
                  <a:lnTo>
                    <a:pt x="1546" y="247"/>
                  </a:lnTo>
                  <a:lnTo>
                    <a:pt x="1550" y="247"/>
                  </a:lnTo>
                  <a:lnTo>
                    <a:pt x="1553" y="247"/>
                  </a:lnTo>
                  <a:lnTo>
                    <a:pt x="1557" y="247"/>
                  </a:lnTo>
                  <a:lnTo>
                    <a:pt x="1561" y="247"/>
                  </a:lnTo>
                  <a:lnTo>
                    <a:pt x="1564" y="247"/>
                  </a:lnTo>
                  <a:lnTo>
                    <a:pt x="1568" y="247"/>
                  </a:lnTo>
                  <a:lnTo>
                    <a:pt x="1572" y="247"/>
                  </a:lnTo>
                  <a:lnTo>
                    <a:pt x="1576" y="247"/>
                  </a:lnTo>
                  <a:lnTo>
                    <a:pt x="1579" y="247"/>
                  </a:lnTo>
                  <a:lnTo>
                    <a:pt x="1583" y="247"/>
                  </a:lnTo>
                  <a:lnTo>
                    <a:pt x="1587" y="247"/>
                  </a:lnTo>
                  <a:lnTo>
                    <a:pt x="1590" y="247"/>
                  </a:lnTo>
                  <a:lnTo>
                    <a:pt x="1594" y="247"/>
                  </a:lnTo>
                  <a:lnTo>
                    <a:pt x="1598" y="247"/>
                  </a:lnTo>
                  <a:lnTo>
                    <a:pt x="1602" y="247"/>
                  </a:lnTo>
                  <a:lnTo>
                    <a:pt x="1605" y="247"/>
                  </a:lnTo>
                  <a:lnTo>
                    <a:pt x="1609" y="247"/>
                  </a:lnTo>
                  <a:lnTo>
                    <a:pt x="1613" y="247"/>
                  </a:lnTo>
                  <a:lnTo>
                    <a:pt x="1616" y="247"/>
                  </a:lnTo>
                  <a:lnTo>
                    <a:pt x="1620" y="247"/>
                  </a:lnTo>
                  <a:lnTo>
                    <a:pt x="1624" y="247"/>
                  </a:lnTo>
                  <a:lnTo>
                    <a:pt x="1628" y="247"/>
                  </a:lnTo>
                  <a:lnTo>
                    <a:pt x="1631" y="247"/>
                  </a:lnTo>
                  <a:lnTo>
                    <a:pt x="1635" y="247"/>
                  </a:lnTo>
                  <a:lnTo>
                    <a:pt x="1639" y="247"/>
                  </a:lnTo>
                  <a:lnTo>
                    <a:pt x="1642" y="247"/>
                  </a:lnTo>
                  <a:lnTo>
                    <a:pt x="1646" y="247"/>
                  </a:lnTo>
                  <a:lnTo>
                    <a:pt x="1650" y="247"/>
                  </a:lnTo>
                  <a:lnTo>
                    <a:pt x="1654" y="247"/>
                  </a:lnTo>
                  <a:lnTo>
                    <a:pt x="1657" y="247"/>
                  </a:lnTo>
                  <a:lnTo>
                    <a:pt x="1661" y="247"/>
                  </a:lnTo>
                  <a:lnTo>
                    <a:pt x="1665" y="247"/>
                  </a:lnTo>
                  <a:lnTo>
                    <a:pt x="1668" y="247"/>
                  </a:lnTo>
                  <a:lnTo>
                    <a:pt x="1672" y="247"/>
                  </a:lnTo>
                  <a:lnTo>
                    <a:pt x="1676" y="247"/>
                  </a:lnTo>
                  <a:lnTo>
                    <a:pt x="1680" y="247"/>
                  </a:lnTo>
                  <a:lnTo>
                    <a:pt x="1683" y="247"/>
                  </a:lnTo>
                  <a:lnTo>
                    <a:pt x="1687" y="247"/>
                  </a:lnTo>
                  <a:lnTo>
                    <a:pt x="1691" y="247"/>
                  </a:lnTo>
                  <a:lnTo>
                    <a:pt x="1694" y="247"/>
                  </a:lnTo>
                  <a:lnTo>
                    <a:pt x="1698" y="247"/>
                  </a:lnTo>
                  <a:lnTo>
                    <a:pt x="1702" y="247"/>
                  </a:lnTo>
                  <a:lnTo>
                    <a:pt x="1706" y="247"/>
                  </a:lnTo>
                  <a:lnTo>
                    <a:pt x="1709" y="247"/>
                  </a:lnTo>
                  <a:lnTo>
                    <a:pt x="1713" y="247"/>
                  </a:lnTo>
                  <a:lnTo>
                    <a:pt x="1717" y="247"/>
                  </a:lnTo>
                  <a:lnTo>
                    <a:pt x="1720" y="247"/>
                  </a:lnTo>
                  <a:lnTo>
                    <a:pt x="1724" y="247"/>
                  </a:lnTo>
                  <a:lnTo>
                    <a:pt x="1728" y="247"/>
                  </a:lnTo>
                  <a:lnTo>
                    <a:pt x="1732" y="247"/>
                  </a:lnTo>
                  <a:lnTo>
                    <a:pt x="1735" y="247"/>
                  </a:lnTo>
                  <a:lnTo>
                    <a:pt x="1739" y="247"/>
                  </a:lnTo>
                  <a:lnTo>
                    <a:pt x="1743" y="247"/>
                  </a:lnTo>
                  <a:lnTo>
                    <a:pt x="1746" y="247"/>
                  </a:lnTo>
                  <a:lnTo>
                    <a:pt x="1750" y="247"/>
                  </a:lnTo>
                  <a:lnTo>
                    <a:pt x="1754" y="247"/>
                  </a:lnTo>
                  <a:lnTo>
                    <a:pt x="1758" y="247"/>
                  </a:lnTo>
                  <a:lnTo>
                    <a:pt x="1761" y="247"/>
                  </a:lnTo>
                  <a:lnTo>
                    <a:pt x="1765" y="247"/>
                  </a:lnTo>
                  <a:lnTo>
                    <a:pt x="1769" y="247"/>
                  </a:lnTo>
                  <a:lnTo>
                    <a:pt x="1772" y="247"/>
                  </a:lnTo>
                  <a:lnTo>
                    <a:pt x="1776" y="247"/>
                  </a:lnTo>
                  <a:lnTo>
                    <a:pt x="1780" y="247"/>
                  </a:lnTo>
                  <a:lnTo>
                    <a:pt x="1784" y="247"/>
                  </a:lnTo>
                  <a:lnTo>
                    <a:pt x="1787" y="247"/>
                  </a:lnTo>
                  <a:lnTo>
                    <a:pt x="1791" y="247"/>
                  </a:lnTo>
                  <a:lnTo>
                    <a:pt x="1795" y="247"/>
                  </a:lnTo>
                  <a:lnTo>
                    <a:pt x="1798" y="247"/>
                  </a:lnTo>
                  <a:lnTo>
                    <a:pt x="1802" y="247"/>
                  </a:lnTo>
                  <a:lnTo>
                    <a:pt x="1806" y="247"/>
                  </a:lnTo>
                  <a:lnTo>
                    <a:pt x="1810" y="247"/>
                  </a:lnTo>
                  <a:lnTo>
                    <a:pt x="1813" y="247"/>
                  </a:lnTo>
                  <a:lnTo>
                    <a:pt x="1817" y="247"/>
                  </a:lnTo>
                  <a:lnTo>
                    <a:pt x="1821" y="247"/>
                  </a:lnTo>
                  <a:lnTo>
                    <a:pt x="1824" y="247"/>
                  </a:lnTo>
                  <a:lnTo>
                    <a:pt x="1828" y="247"/>
                  </a:lnTo>
                  <a:lnTo>
                    <a:pt x="1832" y="247"/>
                  </a:lnTo>
                  <a:lnTo>
                    <a:pt x="1836" y="247"/>
                  </a:lnTo>
                  <a:lnTo>
                    <a:pt x="1839" y="247"/>
                  </a:lnTo>
                  <a:lnTo>
                    <a:pt x="1843" y="247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5242" name="Rectangle 1210"/>
            <p:cNvSpPr>
              <a:spLocks noChangeArrowheads="1"/>
            </p:cNvSpPr>
            <p:nvPr/>
          </p:nvSpPr>
          <p:spPr bwMode="auto">
            <a:xfrm>
              <a:off x="4270" y="3770"/>
              <a:ext cx="116" cy="6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5243" name="Rectangle 1211"/>
            <p:cNvSpPr>
              <a:spLocks noChangeArrowheads="1"/>
            </p:cNvSpPr>
            <p:nvPr/>
          </p:nvSpPr>
          <p:spPr bwMode="auto">
            <a:xfrm rot="16200000">
              <a:off x="2832" y="3347"/>
              <a:ext cx="467" cy="6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6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45434" name="Text Box 1402"/>
          <p:cNvSpPr txBox="1">
            <a:spLocks noChangeArrowheads="1"/>
          </p:cNvSpPr>
          <p:nvPr/>
        </p:nvSpPr>
        <p:spPr bwMode="auto">
          <a:xfrm>
            <a:off x="1979613" y="19050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Continuous PID</a:t>
            </a:r>
          </a:p>
        </p:txBody>
      </p:sp>
      <p:sp>
        <p:nvSpPr>
          <p:cNvPr id="45435" name="Text Box 1403"/>
          <p:cNvSpPr txBox="1">
            <a:spLocks noChangeArrowheads="1"/>
          </p:cNvSpPr>
          <p:nvPr/>
        </p:nvSpPr>
        <p:spPr bwMode="auto">
          <a:xfrm>
            <a:off x="5867400" y="2057400"/>
            <a:ext cx="2971800" cy="788988"/>
          </a:xfrm>
          <a:prstGeom prst="rect">
            <a:avLst/>
          </a:prstGeom>
          <a:solidFill>
            <a:srgbClr val="CCFFFF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</a:rPr>
              <a:t>Digital PID, </a:t>
            </a: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t=5</a:t>
            </a:r>
          </a:p>
          <a:p>
            <a:pPr algn="ctr">
              <a:spcBef>
                <a:spcPct val="50000"/>
              </a:spcBef>
            </a:pPr>
            <a:r>
              <a:rPr lang="en-US" sz="1800" b="1">
                <a:solidFill>
                  <a:schemeClr val="accent2"/>
                </a:solidFill>
                <a:sym typeface="Symbol" pitchFamily="18" charset="2"/>
              </a:rPr>
              <a:t>t = 0.33(+) &gt;&gt; 0.05 (+) </a:t>
            </a:r>
          </a:p>
        </p:txBody>
      </p:sp>
      <p:sp>
        <p:nvSpPr>
          <p:cNvPr id="45438" name="Text Box 1406"/>
          <p:cNvSpPr txBox="1">
            <a:spLocks noChangeArrowheads="1"/>
          </p:cNvSpPr>
          <p:nvPr/>
        </p:nvSpPr>
        <p:spPr bwMode="auto">
          <a:xfrm>
            <a:off x="609600" y="4267200"/>
            <a:ext cx="7924800" cy="22923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Guideline</a:t>
            </a:r>
            <a:r>
              <a:rPr lang="en-US" b="1"/>
              <a:t> for selecting the execution time:</a:t>
            </a:r>
          </a:p>
          <a:p>
            <a:pPr>
              <a:spcBef>
                <a:spcPct val="50000"/>
              </a:spcBef>
            </a:pPr>
            <a:r>
              <a:rPr lang="en-US" b="1"/>
              <a:t>To prevent degradation of control loop performance, select a controller execution time of </a:t>
            </a:r>
            <a:r>
              <a:rPr lang="en-US" b="1">
                <a:sym typeface="Symbol" pitchFamily="18" charset="2"/>
              </a:rPr>
              <a:t>t  0.05(+).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Note:</a:t>
            </a:r>
            <a:r>
              <a:rPr lang="en-US" b="1"/>
              <a:t> Typical sample period for chemical process control is 1/3-1/2 second.  Much faster is possible, if needed.</a:t>
            </a:r>
            <a:endParaRPr lang="en-US" b="1">
              <a:sym typeface="Symbol" pitchFamily="18" charset="2"/>
            </a:endParaRPr>
          </a:p>
        </p:txBody>
      </p:sp>
      <p:sp>
        <p:nvSpPr>
          <p:cNvPr id="45439" name="Text Box 1407"/>
          <p:cNvSpPr txBox="1">
            <a:spLocks noChangeArrowheads="1"/>
          </p:cNvSpPr>
          <p:nvPr/>
        </p:nvSpPr>
        <p:spPr bwMode="auto">
          <a:xfrm>
            <a:off x="6461125" y="1870075"/>
            <a:ext cx="18415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endParaRPr lang="en-US"/>
          </a:p>
        </p:txBody>
      </p:sp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24" name="Rectangle 392"/>
          <p:cNvSpPr>
            <a:spLocks noChangeArrowheads="1"/>
          </p:cNvSpPr>
          <p:nvPr/>
        </p:nvSpPr>
        <p:spPr bwMode="auto">
          <a:xfrm>
            <a:off x="4924425" y="4926013"/>
            <a:ext cx="1865313" cy="344487"/>
          </a:xfrm>
          <a:prstGeom prst="rect">
            <a:avLst/>
          </a:prstGeom>
          <a:solidFill>
            <a:srgbClr val="FFE1E1"/>
          </a:solidFill>
          <a:ln w="2857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4038" name="Text Box 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44414" name="Text Box 382"/>
          <p:cNvSpPr txBox="1">
            <a:spLocks noChangeArrowheads="1"/>
          </p:cNvSpPr>
          <p:nvPr/>
        </p:nvSpPr>
        <p:spPr bwMode="auto">
          <a:xfrm>
            <a:off x="533400" y="1295400"/>
            <a:ext cx="36576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Modified PID tuning for digital controllers - this is a guideline that usually works adequately.</a:t>
            </a:r>
            <a:endParaRPr lang="en-US" sz="2000"/>
          </a:p>
        </p:txBody>
      </p:sp>
      <p:grpSp>
        <p:nvGrpSpPr>
          <p:cNvPr id="44415" name="Group 383"/>
          <p:cNvGrpSpPr>
            <a:grpSpLocks/>
          </p:cNvGrpSpPr>
          <p:nvPr/>
        </p:nvGrpSpPr>
        <p:grpSpPr bwMode="auto">
          <a:xfrm>
            <a:off x="4191000" y="1066800"/>
            <a:ext cx="4572000" cy="2590800"/>
            <a:chOff x="624" y="1536"/>
            <a:chExt cx="4558" cy="3146"/>
          </a:xfrm>
        </p:grpSpPr>
        <p:graphicFrame>
          <p:nvGraphicFramePr>
            <p:cNvPr id="44416" name="Object 384"/>
            <p:cNvGraphicFramePr>
              <a:graphicFrameLocks noChangeAspect="1"/>
            </p:cNvGraphicFramePr>
            <p:nvPr/>
          </p:nvGraphicFramePr>
          <p:xfrm>
            <a:off x="624" y="1536"/>
            <a:ext cx="4558" cy="3146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76804" name="Chart" r:id="rId3" imgW="7581960" imgH="3914640" progId="QuattroPro.Chart.7">
                    <p:embed/>
                  </p:oleObj>
                </mc:Choice>
                <mc:Fallback>
                  <p:oleObj name="Chart" r:id="rId3" imgW="7581960" imgH="3914640" progId="QuattroPro.Chart.7">
                    <p:embed/>
                    <p:pic>
                      <p:nvPicPr>
                        <p:cNvPr id="0" name="Object 384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624" y="1536"/>
                          <a:ext cx="4558" cy="3146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chemeClr val="accent1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chemeClr val="tx1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chemeClr val="bg2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44417" name="Text Box 385"/>
            <p:cNvSpPr txBox="1">
              <a:spLocks noChangeArrowheads="1"/>
            </p:cNvSpPr>
            <p:nvPr/>
          </p:nvSpPr>
          <p:spPr bwMode="auto">
            <a:xfrm>
              <a:off x="815" y="1777"/>
              <a:ext cx="816" cy="48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Continuous signal</a:t>
              </a:r>
              <a:endParaRPr lang="en-US" sz="1000"/>
            </a:p>
          </p:txBody>
        </p:sp>
        <p:sp>
          <p:nvSpPr>
            <p:cNvPr id="44418" name="Line 386"/>
            <p:cNvSpPr>
              <a:spLocks noChangeShapeType="1"/>
            </p:cNvSpPr>
            <p:nvPr/>
          </p:nvSpPr>
          <p:spPr bwMode="auto">
            <a:xfrm>
              <a:off x="1344" y="2064"/>
              <a:ext cx="240" cy="24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4419" name="Text Box 387"/>
            <p:cNvSpPr txBox="1">
              <a:spLocks noChangeArrowheads="1"/>
            </p:cNvSpPr>
            <p:nvPr/>
          </p:nvSpPr>
          <p:spPr bwMode="auto">
            <a:xfrm>
              <a:off x="2879" y="1777"/>
              <a:ext cx="1683" cy="956"/>
            </a:xfrm>
            <a:prstGeom prst="rect">
              <a:avLst/>
            </a:prstGeom>
            <a:noFill/>
            <a:ln w="9525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000" b="1"/>
                <a:t>Continuous signal that is approximately the output of the hold.</a:t>
              </a:r>
            </a:p>
            <a:p>
              <a:pPr>
                <a:spcBef>
                  <a:spcPct val="50000"/>
                </a:spcBef>
              </a:pPr>
              <a:r>
                <a:rPr lang="en-US" sz="1000" b="1">
                  <a:solidFill>
                    <a:schemeClr val="accent2"/>
                  </a:solidFill>
                  <a:sym typeface="Symbol" pitchFamily="18" charset="2"/>
                </a:rPr>
                <a:t>  t/2  due to sampling</a:t>
              </a:r>
              <a:endParaRPr lang="en-US" sz="1000" b="1">
                <a:solidFill>
                  <a:schemeClr val="accent2"/>
                </a:solidFill>
              </a:endParaRPr>
            </a:p>
          </p:txBody>
        </p:sp>
        <p:sp>
          <p:nvSpPr>
            <p:cNvPr id="44420" name="Line 388"/>
            <p:cNvSpPr>
              <a:spLocks noChangeShapeType="1"/>
            </p:cNvSpPr>
            <p:nvPr/>
          </p:nvSpPr>
          <p:spPr bwMode="auto">
            <a:xfrm flipH="1">
              <a:off x="2544" y="2064"/>
              <a:ext cx="336" cy="336"/>
            </a:xfrm>
            <a:prstGeom prst="line">
              <a:avLst/>
            </a:prstGeom>
            <a:noFill/>
            <a:ln w="9525">
              <a:solidFill>
                <a:srgbClr val="FF0000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44421" name="Text Box 389"/>
          <p:cNvSpPr txBox="1">
            <a:spLocks noChangeArrowheads="1"/>
          </p:cNvSpPr>
          <p:nvPr/>
        </p:nvSpPr>
        <p:spPr bwMode="auto">
          <a:xfrm>
            <a:off x="533400" y="2438400"/>
            <a:ext cx="33528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We learned that sampling introduces an additional dead time of about </a:t>
            </a:r>
            <a:r>
              <a:rPr lang="en-US" sz="2000" b="1">
                <a:sym typeface="Symbol" pitchFamily="18" charset="2"/>
              </a:rPr>
              <a:t>t/2.</a:t>
            </a:r>
            <a:endParaRPr lang="en-US" sz="2000" b="1"/>
          </a:p>
        </p:txBody>
      </p:sp>
      <p:sp>
        <p:nvSpPr>
          <p:cNvPr id="44423" name="Text Box 391"/>
          <p:cNvSpPr txBox="1">
            <a:spLocks noChangeArrowheads="1"/>
          </p:cNvSpPr>
          <p:nvPr/>
        </p:nvSpPr>
        <p:spPr bwMode="auto">
          <a:xfrm>
            <a:off x="609600" y="4114800"/>
            <a:ext cx="8077200" cy="19272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n-US" b="1"/>
              <a:t>1.  Obtain model, usually using empirical method</a:t>
            </a:r>
          </a:p>
          <a:p>
            <a:r>
              <a:rPr lang="en-US" b="1"/>
              <a:t>2.   Determine the sample period, </a:t>
            </a:r>
            <a:r>
              <a:rPr lang="en-US" b="1">
                <a:sym typeface="Symbol" pitchFamily="18" charset="2"/>
              </a:rPr>
              <a:t>t  0.05(+), if possible</a:t>
            </a:r>
          </a:p>
          <a:p>
            <a:r>
              <a:rPr lang="en-US" b="1">
                <a:sym typeface="Symbol" pitchFamily="18" charset="2"/>
              </a:rPr>
              <a:t>3.   Recalculate the dead time as ’  =   + t/2</a:t>
            </a:r>
          </a:p>
          <a:p>
            <a:r>
              <a:rPr lang="en-US" b="1">
                <a:sym typeface="Symbol" pitchFamily="18" charset="2"/>
              </a:rPr>
              <a:t>4.   Calculate tuning using continuous method</a:t>
            </a:r>
          </a:p>
          <a:p>
            <a:r>
              <a:rPr lang="en-US" b="1">
                <a:sym typeface="Symbol" pitchFamily="18" charset="2"/>
              </a:rPr>
              <a:t>5.   Implement and fine tune as needed</a:t>
            </a:r>
          </a:p>
        </p:txBody>
      </p:sp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967" name="Group 7"/>
          <p:cNvGrpSpPr>
            <a:grpSpLocks/>
          </p:cNvGrpSpPr>
          <p:nvPr/>
        </p:nvGrpSpPr>
        <p:grpSpPr bwMode="auto">
          <a:xfrm>
            <a:off x="1828800" y="2514600"/>
            <a:ext cx="5105400" cy="1905000"/>
            <a:chOff x="432" y="2304"/>
            <a:chExt cx="4542" cy="1824"/>
          </a:xfrm>
        </p:grpSpPr>
        <p:sp>
          <p:nvSpPr>
            <p:cNvPr id="40968" name="AutoShape 8"/>
            <p:cNvSpPr>
              <a:spLocks noChangeArrowheads="1"/>
            </p:cNvSpPr>
            <p:nvPr/>
          </p:nvSpPr>
          <p:spPr bwMode="auto">
            <a:xfrm>
              <a:off x="2736" y="2976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69" name="AutoShape 9"/>
            <p:cNvSpPr>
              <a:spLocks noChangeArrowheads="1"/>
            </p:cNvSpPr>
            <p:nvPr/>
          </p:nvSpPr>
          <p:spPr bwMode="auto">
            <a:xfrm>
              <a:off x="3504" y="3264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0" name="AutoShape 10"/>
            <p:cNvSpPr>
              <a:spLocks noChangeArrowheads="1"/>
            </p:cNvSpPr>
            <p:nvPr/>
          </p:nvSpPr>
          <p:spPr bwMode="auto">
            <a:xfrm rot="5400000" flipH="1">
              <a:off x="3960" y="3384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1" name="Freeform 11"/>
            <p:cNvSpPr>
              <a:spLocks/>
            </p:cNvSpPr>
            <p:nvPr/>
          </p:nvSpPr>
          <p:spPr bwMode="auto">
            <a:xfrm>
              <a:off x="4080" y="3456"/>
              <a:ext cx="894" cy="2"/>
            </a:xfrm>
            <a:custGeom>
              <a:avLst/>
              <a:gdLst>
                <a:gd name="T0" fmla="*/ 0 w 894"/>
                <a:gd name="T1" fmla="*/ 0 h 2"/>
                <a:gd name="T2" fmla="*/ 894 w 894"/>
                <a:gd name="T3" fmla="*/ 2 h 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894" h="2">
                  <a:moveTo>
                    <a:pt x="0" y="0"/>
                  </a:moveTo>
                  <a:lnTo>
                    <a:pt x="894" y="2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2" name="AutoShape 12"/>
            <p:cNvSpPr>
              <a:spLocks noChangeArrowheads="1"/>
            </p:cNvSpPr>
            <p:nvPr/>
          </p:nvSpPr>
          <p:spPr bwMode="auto">
            <a:xfrm>
              <a:off x="1920" y="2688"/>
              <a:ext cx="528" cy="528"/>
            </a:xfrm>
            <a:prstGeom prst="can">
              <a:avLst>
                <a:gd name="adj" fmla="val 25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3" name="AutoShape 13"/>
            <p:cNvSpPr>
              <a:spLocks noChangeArrowheads="1"/>
            </p:cNvSpPr>
            <p:nvPr/>
          </p:nvSpPr>
          <p:spPr bwMode="auto">
            <a:xfrm rot="5400000" flipH="1">
              <a:off x="2376" y="2808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4" name="Line 14"/>
            <p:cNvSpPr>
              <a:spLocks noChangeShapeType="1"/>
            </p:cNvSpPr>
            <p:nvPr/>
          </p:nvSpPr>
          <p:spPr bwMode="auto">
            <a:xfrm>
              <a:off x="2496" y="2880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5" name="Line 15"/>
            <p:cNvSpPr>
              <a:spLocks noChangeShapeType="1"/>
            </p:cNvSpPr>
            <p:nvPr/>
          </p:nvSpPr>
          <p:spPr bwMode="auto">
            <a:xfrm>
              <a:off x="2976" y="2880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6" name="AutoShape 16"/>
            <p:cNvSpPr>
              <a:spLocks noChangeArrowheads="1"/>
            </p:cNvSpPr>
            <p:nvPr/>
          </p:nvSpPr>
          <p:spPr bwMode="auto">
            <a:xfrm rot="5400000" flipH="1">
              <a:off x="3192" y="3096"/>
              <a:ext cx="96" cy="144"/>
            </a:xfrm>
            <a:prstGeom prst="can">
              <a:avLst>
                <a:gd name="adj" fmla="val 375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7" name="Line 17"/>
            <p:cNvSpPr>
              <a:spLocks noChangeShapeType="1"/>
            </p:cNvSpPr>
            <p:nvPr/>
          </p:nvSpPr>
          <p:spPr bwMode="auto">
            <a:xfrm>
              <a:off x="3312" y="3168"/>
              <a:ext cx="48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8" name="Line 18"/>
            <p:cNvSpPr>
              <a:spLocks noChangeShapeType="1"/>
            </p:cNvSpPr>
            <p:nvPr/>
          </p:nvSpPr>
          <p:spPr bwMode="auto">
            <a:xfrm>
              <a:off x="3792" y="316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79" name="Freeform 19"/>
            <p:cNvSpPr>
              <a:spLocks/>
            </p:cNvSpPr>
            <p:nvPr/>
          </p:nvSpPr>
          <p:spPr bwMode="auto">
            <a:xfrm>
              <a:off x="929" y="2490"/>
              <a:ext cx="1318" cy="6"/>
            </a:xfrm>
            <a:custGeom>
              <a:avLst/>
              <a:gdLst>
                <a:gd name="T0" fmla="*/ 0 w 1318"/>
                <a:gd name="T1" fmla="*/ 6 h 6"/>
                <a:gd name="T2" fmla="*/ 1318 w 1318"/>
                <a:gd name="T3" fmla="*/ 0 h 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318" h="6">
                  <a:moveTo>
                    <a:pt x="0" y="6"/>
                  </a:moveTo>
                  <a:lnTo>
                    <a:pt x="1318" y="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0" name="Line 20"/>
            <p:cNvSpPr>
              <a:spLocks noChangeShapeType="1"/>
            </p:cNvSpPr>
            <p:nvPr/>
          </p:nvSpPr>
          <p:spPr bwMode="auto">
            <a:xfrm>
              <a:off x="2233" y="2508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81" name="Line 21"/>
            <p:cNvSpPr>
              <a:spLocks noChangeShapeType="1"/>
            </p:cNvSpPr>
            <p:nvPr/>
          </p:nvSpPr>
          <p:spPr bwMode="auto">
            <a:xfrm flipV="1">
              <a:off x="1440" y="2496"/>
              <a:ext cx="0" cy="43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0982" name="Group 22"/>
            <p:cNvGrpSpPr>
              <a:grpSpLocks/>
            </p:cNvGrpSpPr>
            <p:nvPr/>
          </p:nvGrpSpPr>
          <p:grpSpPr bwMode="auto">
            <a:xfrm rot="-5400000">
              <a:off x="760" y="2386"/>
              <a:ext cx="157" cy="186"/>
              <a:chOff x="306" y="575"/>
              <a:chExt cx="1142" cy="625"/>
            </a:xfrm>
          </p:grpSpPr>
          <p:sp>
            <p:nvSpPr>
              <p:cNvPr id="40983" name="Line 23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4" name="Line 24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5" name="Line 25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6" name="Line 26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7" name="Line 27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8" name="Line 28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89" name="Freeform 29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grpSp>
          <p:nvGrpSpPr>
            <p:cNvPr id="40990" name="Group 30"/>
            <p:cNvGrpSpPr>
              <a:grpSpLocks/>
            </p:cNvGrpSpPr>
            <p:nvPr/>
          </p:nvGrpSpPr>
          <p:grpSpPr bwMode="auto">
            <a:xfrm rot="10800000" flipH="1">
              <a:off x="1379" y="2928"/>
              <a:ext cx="157" cy="186"/>
              <a:chOff x="306" y="575"/>
              <a:chExt cx="1142" cy="625"/>
            </a:xfrm>
          </p:grpSpPr>
          <p:sp>
            <p:nvSpPr>
              <p:cNvPr id="40991" name="Line 31"/>
              <p:cNvSpPr>
                <a:spLocks noChangeShapeType="1"/>
              </p:cNvSpPr>
              <p:nvPr/>
            </p:nvSpPr>
            <p:spPr bwMode="auto">
              <a:xfrm>
                <a:off x="336" y="576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2" name="Line 32"/>
              <p:cNvSpPr>
                <a:spLocks noChangeShapeType="1"/>
              </p:cNvSpPr>
              <p:nvPr/>
            </p:nvSpPr>
            <p:spPr bwMode="auto">
              <a:xfrm>
                <a:off x="336" y="1200"/>
                <a:ext cx="86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3" name="Line 33"/>
              <p:cNvSpPr>
                <a:spLocks noChangeShapeType="1"/>
              </p:cNvSpPr>
              <p:nvPr/>
            </p:nvSpPr>
            <p:spPr bwMode="auto">
              <a:xfrm flipH="1" flipV="1">
                <a:off x="332" y="575"/>
                <a:ext cx="868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4" name="Line 34"/>
              <p:cNvSpPr>
                <a:spLocks noChangeShapeType="1"/>
              </p:cNvSpPr>
              <p:nvPr/>
            </p:nvSpPr>
            <p:spPr bwMode="auto">
              <a:xfrm flipV="1">
                <a:off x="306" y="575"/>
                <a:ext cx="894" cy="625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5" name="Line 35"/>
              <p:cNvSpPr>
                <a:spLocks noChangeShapeType="1"/>
              </p:cNvSpPr>
              <p:nvPr/>
            </p:nvSpPr>
            <p:spPr bwMode="auto">
              <a:xfrm>
                <a:off x="766" y="881"/>
                <a:ext cx="47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6" name="Line 36"/>
              <p:cNvSpPr>
                <a:spLocks noChangeShapeType="1"/>
              </p:cNvSpPr>
              <p:nvPr/>
            </p:nvSpPr>
            <p:spPr bwMode="auto">
              <a:xfrm>
                <a:off x="1248" y="672"/>
                <a:ext cx="0" cy="38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0997" name="Freeform 37"/>
              <p:cNvSpPr>
                <a:spLocks/>
              </p:cNvSpPr>
              <p:nvPr/>
            </p:nvSpPr>
            <p:spPr bwMode="auto">
              <a:xfrm>
                <a:off x="1248" y="660"/>
                <a:ext cx="200" cy="396"/>
              </a:xfrm>
              <a:custGeom>
                <a:avLst/>
                <a:gdLst>
                  <a:gd name="T0" fmla="*/ 0 w 200"/>
                  <a:gd name="T1" fmla="*/ 396 h 396"/>
                  <a:gd name="T2" fmla="*/ 96 w 200"/>
                  <a:gd name="T3" fmla="*/ 348 h 396"/>
                  <a:gd name="T4" fmla="*/ 192 w 200"/>
                  <a:gd name="T5" fmla="*/ 204 h 396"/>
                  <a:gd name="T6" fmla="*/ 144 w 200"/>
                  <a:gd name="T7" fmla="*/ 60 h 396"/>
                  <a:gd name="T8" fmla="*/ 0 w 200"/>
                  <a:gd name="T9" fmla="*/ 0 h 39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</a:cxnLst>
                <a:rect l="0" t="0" r="r" b="b"/>
                <a:pathLst>
                  <a:path w="200" h="396">
                    <a:moveTo>
                      <a:pt x="0" y="396"/>
                    </a:moveTo>
                    <a:cubicBezTo>
                      <a:pt x="32" y="388"/>
                      <a:pt x="64" y="380"/>
                      <a:pt x="96" y="348"/>
                    </a:cubicBezTo>
                    <a:cubicBezTo>
                      <a:pt x="128" y="316"/>
                      <a:pt x="184" y="252"/>
                      <a:pt x="192" y="204"/>
                    </a:cubicBezTo>
                    <a:cubicBezTo>
                      <a:pt x="200" y="156"/>
                      <a:pt x="176" y="94"/>
                      <a:pt x="144" y="60"/>
                    </a:cubicBezTo>
                    <a:cubicBezTo>
                      <a:pt x="112" y="26"/>
                      <a:pt x="56" y="13"/>
                      <a:pt x="0" y="0"/>
                    </a:cubicBezTo>
                  </a:path>
                </a:pathLst>
              </a:cu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40998" name="Line 38"/>
            <p:cNvSpPr>
              <a:spLocks noChangeShapeType="1"/>
            </p:cNvSpPr>
            <p:nvPr/>
          </p:nvSpPr>
          <p:spPr bwMode="auto">
            <a:xfrm>
              <a:off x="1440" y="3120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0999" name="Text Box 39"/>
            <p:cNvSpPr txBox="1">
              <a:spLocks noChangeArrowheads="1"/>
            </p:cNvSpPr>
            <p:nvPr/>
          </p:nvSpPr>
          <p:spPr bwMode="auto">
            <a:xfrm>
              <a:off x="623" y="2596"/>
              <a:ext cx="638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solvent</a:t>
              </a:r>
              <a:endParaRPr lang="en-US" sz="1400"/>
            </a:p>
          </p:txBody>
        </p:sp>
        <p:sp>
          <p:nvSpPr>
            <p:cNvPr id="41000" name="Text Box 40"/>
            <p:cNvSpPr txBox="1">
              <a:spLocks noChangeArrowheads="1"/>
            </p:cNvSpPr>
            <p:nvPr/>
          </p:nvSpPr>
          <p:spPr bwMode="auto">
            <a:xfrm>
              <a:off x="1101" y="3316"/>
              <a:ext cx="674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1400" b="1"/>
                <a:t> pure A</a:t>
              </a:r>
              <a:endParaRPr lang="en-US" sz="1400"/>
            </a:p>
          </p:txBody>
        </p:sp>
        <p:sp>
          <p:nvSpPr>
            <p:cNvPr id="41001" name="Oval 41"/>
            <p:cNvSpPr>
              <a:spLocks noChangeArrowheads="1"/>
            </p:cNvSpPr>
            <p:nvPr/>
          </p:nvSpPr>
          <p:spPr bwMode="auto">
            <a:xfrm>
              <a:off x="4390" y="3600"/>
              <a:ext cx="336" cy="336"/>
            </a:xfrm>
            <a:prstGeom prst="ellips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1400" b="1">
                  <a:latin typeface="Arial" charset="0"/>
                </a:rPr>
                <a:t>AC</a:t>
              </a:r>
            </a:p>
          </p:txBody>
        </p:sp>
        <p:sp>
          <p:nvSpPr>
            <p:cNvPr id="41002" name="Line 42"/>
            <p:cNvSpPr>
              <a:spLocks noChangeShapeType="1"/>
            </p:cNvSpPr>
            <p:nvPr/>
          </p:nvSpPr>
          <p:spPr bwMode="auto">
            <a:xfrm flipV="1">
              <a:off x="4560" y="3456"/>
              <a:ext cx="0" cy="14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3" name="Line 43"/>
            <p:cNvSpPr>
              <a:spLocks noChangeShapeType="1"/>
            </p:cNvSpPr>
            <p:nvPr/>
          </p:nvSpPr>
          <p:spPr bwMode="auto">
            <a:xfrm>
              <a:off x="4560" y="3936"/>
              <a:ext cx="0" cy="192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4" name="Line 44"/>
            <p:cNvSpPr>
              <a:spLocks noChangeShapeType="1"/>
            </p:cNvSpPr>
            <p:nvPr/>
          </p:nvSpPr>
          <p:spPr bwMode="auto">
            <a:xfrm flipH="1">
              <a:off x="1824" y="4128"/>
              <a:ext cx="2736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5" name="Freeform 45"/>
            <p:cNvSpPr>
              <a:spLocks/>
            </p:cNvSpPr>
            <p:nvPr/>
          </p:nvSpPr>
          <p:spPr bwMode="auto">
            <a:xfrm>
              <a:off x="1823" y="3024"/>
              <a:ext cx="2" cy="1081"/>
            </a:xfrm>
            <a:custGeom>
              <a:avLst/>
              <a:gdLst>
                <a:gd name="T0" fmla="*/ 0 w 2"/>
                <a:gd name="T1" fmla="*/ 1081 h 1081"/>
                <a:gd name="T2" fmla="*/ 2 w 2"/>
                <a:gd name="T3" fmla="*/ 0 h 108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2" h="1081">
                  <a:moveTo>
                    <a:pt x="0" y="1081"/>
                  </a:moveTo>
                  <a:lnTo>
                    <a:pt x="2" y="0"/>
                  </a:lnTo>
                </a:path>
              </a:pathLst>
            </a:custGeom>
            <a:noFill/>
            <a:ln w="9525" cap="flat">
              <a:solidFill>
                <a:schemeClr val="tx1"/>
              </a:solidFill>
              <a:prstDash val="dash"/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6" name="Line 46"/>
            <p:cNvSpPr>
              <a:spLocks noChangeShapeType="1"/>
            </p:cNvSpPr>
            <p:nvPr/>
          </p:nvSpPr>
          <p:spPr bwMode="auto">
            <a:xfrm flipH="1">
              <a:off x="1536" y="3024"/>
              <a:ext cx="288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prstDash val="dash"/>
              <a:round/>
              <a:headEnd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41007" name="Text Box 47"/>
            <p:cNvSpPr txBox="1">
              <a:spLocks noChangeArrowheads="1"/>
            </p:cNvSpPr>
            <p:nvPr/>
          </p:nvSpPr>
          <p:spPr bwMode="auto">
            <a:xfrm>
              <a:off x="432" y="2304"/>
              <a:ext cx="431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S</a:t>
              </a:r>
              <a:endParaRPr lang="en-US" sz="1400" b="1"/>
            </a:p>
          </p:txBody>
        </p:sp>
        <p:sp>
          <p:nvSpPr>
            <p:cNvPr id="41008" name="Text Box 48"/>
            <p:cNvSpPr txBox="1">
              <a:spLocks noChangeArrowheads="1"/>
            </p:cNvSpPr>
            <p:nvPr/>
          </p:nvSpPr>
          <p:spPr bwMode="auto">
            <a:xfrm>
              <a:off x="960" y="3120"/>
              <a:ext cx="336" cy="292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1400" b="1"/>
                <a:t>F</a:t>
              </a:r>
              <a:r>
                <a:rPr lang="en-US" sz="1400" b="1" baseline="-25000"/>
                <a:t>A</a:t>
              </a:r>
              <a:endParaRPr lang="en-US" sz="1400" b="1"/>
            </a:p>
          </p:txBody>
        </p:sp>
      </p:grpSp>
      <p:sp>
        <p:nvSpPr>
          <p:cNvPr id="41009" name="Text Box 49"/>
          <p:cNvSpPr txBox="1">
            <a:spLocks noChangeArrowheads="1"/>
          </p:cNvSpPr>
          <p:nvPr/>
        </p:nvSpPr>
        <p:spPr bwMode="auto">
          <a:xfrm>
            <a:off x="4876800" y="4724400"/>
            <a:ext cx="2971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      </a:t>
            </a:r>
            <a:r>
              <a:rPr lang="en-US" sz="2000" b="1" u="sng"/>
              <a:t>Tuning from chart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Kc  =	??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 =	??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 =	??</a:t>
            </a:r>
          </a:p>
        </p:txBody>
      </p:sp>
      <p:sp>
        <p:nvSpPr>
          <p:cNvPr id="41010" name="AutoShape 50"/>
          <p:cNvSpPr>
            <a:spLocks noChangeArrowheads="1"/>
          </p:cNvSpPr>
          <p:nvPr/>
        </p:nvSpPr>
        <p:spPr bwMode="auto">
          <a:xfrm>
            <a:off x="3962400" y="5410200"/>
            <a:ext cx="685800" cy="533400"/>
          </a:xfrm>
          <a:prstGeom prst="rightArrow">
            <a:avLst>
              <a:gd name="adj1" fmla="val 50000"/>
              <a:gd name="adj2" fmla="val 32143"/>
            </a:avLst>
          </a:prstGeom>
          <a:solidFill>
            <a:schemeClr val="accent2"/>
          </a:solidFill>
          <a:ln w="9525">
            <a:solidFill>
              <a:schemeClr val="accent2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41011" name="Text Box 51"/>
          <p:cNvSpPr txBox="1">
            <a:spLocks noChangeArrowheads="1"/>
          </p:cNvSpPr>
          <p:nvPr/>
        </p:nvSpPr>
        <p:spPr bwMode="auto">
          <a:xfrm>
            <a:off x="762000" y="4724400"/>
            <a:ext cx="2971800" cy="1778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 u="sng"/>
              <a:t>Process reaction curve</a:t>
            </a:r>
            <a:r>
              <a:rPr lang="en-US" sz="2000" b="1"/>
              <a:t> 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Kp = 0.039 %A/%open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   = 5.5 + ?? = ?? min</a:t>
            </a:r>
          </a:p>
          <a:p>
            <a:pPr>
              <a:spcBef>
                <a:spcPct val="50000"/>
              </a:spcBef>
            </a:pPr>
            <a:r>
              <a:rPr lang="en-US" sz="2000" b="1">
                <a:sym typeface="Symbol" pitchFamily="18" charset="2"/>
              </a:rPr>
              <a:t>   = 10.5 min</a:t>
            </a:r>
            <a:endParaRPr lang="en-US" sz="2000" b="1"/>
          </a:p>
        </p:txBody>
      </p:sp>
      <p:sp>
        <p:nvSpPr>
          <p:cNvPr id="41012" name="Text Box 5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41013" name="Text Box 53"/>
          <p:cNvSpPr txBox="1">
            <a:spLocks noChangeArrowheads="1"/>
          </p:cNvSpPr>
          <p:nvPr/>
        </p:nvSpPr>
        <p:spPr bwMode="auto">
          <a:xfrm>
            <a:off x="685800" y="1371600"/>
            <a:ext cx="77724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Let’s apply this guideline for the three-tank mixer with a long sample time = 15 minutes.</a:t>
            </a:r>
          </a:p>
        </p:txBody>
      </p:sp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7" name="Text Box 3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grpSp>
        <p:nvGrpSpPr>
          <p:cNvPr id="42084" name="Group 100"/>
          <p:cNvGrpSpPr>
            <a:grpSpLocks/>
          </p:cNvGrpSpPr>
          <p:nvPr/>
        </p:nvGrpSpPr>
        <p:grpSpPr bwMode="auto">
          <a:xfrm>
            <a:off x="2971800" y="2743200"/>
            <a:ext cx="5614988" cy="3787775"/>
            <a:chOff x="1892" y="1649"/>
            <a:chExt cx="3345" cy="2242"/>
          </a:xfrm>
        </p:grpSpPr>
        <p:sp>
          <p:nvSpPr>
            <p:cNvPr id="41990" name="Rectangle 6"/>
            <p:cNvSpPr>
              <a:spLocks noChangeArrowheads="1"/>
            </p:cNvSpPr>
            <p:nvPr/>
          </p:nvSpPr>
          <p:spPr bwMode="auto">
            <a:xfrm>
              <a:off x="2102" y="1764"/>
              <a:ext cx="3083" cy="82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1" name="Rectangle 7"/>
            <p:cNvSpPr>
              <a:spLocks noChangeArrowheads="1"/>
            </p:cNvSpPr>
            <p:nvPr/>
          </p:nvSpPr>
          <p:spPr bwMode="auto">
            <a:xfrm>
              <a:off x="2102" y="1764"/>
              <a:ext cx="3083" cy="822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2" name="Line 8"/>
            <p:cNvSpPr>
              <a:spLocks noChangeShapeType="1"/>
            </p:cNvSpPr>
            <p:nvPr/>
          </p:nvSpPr>
          <p:spPr bwMode="auto">
            <a:xfrm>
              <a:off x="2102" y="1764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3" name="Freeform 9"/>
            <p:cNvSpPr>
              <a:spLocks/>
            </p:cNvSpPr>
            <p:nvPr/>
          </p:nvSpPr>
          <p:spPr bwMode="auto">
            <a:xfrm>
              <a:off x="2102" y="1764"/>
              <a:ext cx="3083" cy="82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4" name="Line 10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5" name="Line 11"/>
            <p:cNvSpPr>
              <a:spLocks noChangeShapeType="1"/>
            </p:cNvSpPr>
            <p:nvPr/>
          </p:nvSpPr>
          <p:spPr bwMode="auto">
            <a:xfrm>
              <a:off x="2102" y="2586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6" name="Line 12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7" name="Line 13"/>
            <p:cNvSpPr>
              <a:spLocks noChangeShapeType="1"/>
            </p:cNvSpPr>
            <p:nvPr/>
          </p:nvSpPr>
          <p:spPr bwMode="auto">
            <a:xfrm flipV="1">
              <a:off x="2102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8" name="Line 14"/>
            <p:cNvSpPr>
              <a:spLocks noChangeShapeType="1"/>
            </p:cNvSpPr>
            <p:nvPr/>
          </p:nvSpPr>
          <p:spPr bwMode="auto">
            <a:xfrm>
              <a:off x="2102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1999" name="Rectangle 15"/>
            <p:cNvSpPr>
              <a:spLocks noChangeArrowheads="1"/>
            </p:cNvSpPr>
            <p:nvPr/>
          </p:nvSpPr>
          <p:spPr bwMode="auto">
            <a:xfrm>
              <a:off x="2087" y="2606"/>
              <a:ext cx="3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2000" name="Line 16"/>
            <p:cNvSpPr>
              <a:spLocks noChangeShapeType="1"/>
            </p:cNvSpPr>
            <p:nvPr/>
          </p:nvSpPr>
          <p:spPr bwMode="auto">
            <a:xfrm flipV="1">
              <a:off x="2719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1" name="Line 17"/>
            <p:cNvSpPr>
              <a:spLocks noChangeShapeType="1"/>
            </p:cNvSpPr>
            <p:nvPr/>
          </p:nvSpPr>
          <p:spPr bwMode="auto">
            <a:xfrm>
              <a:off x="2719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2" name="Rectangle 18"/>
            <p:cNvSpPr>
              <a:spLocks noChangeArrowheads="1"/>
            </p:cNvSpPr>
            <p:nvPr/>
          </p:nvSpPr>
          <p:spPr bwMode="auto">
            <a:xfrm>
              <a:off x="2685" y="2606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2003" name="Line 19"/>
            <p:cNvSpPr>
              <a:spLocks noChangeShapeType="1"/>
            </p:cNvSpPr>
            <p:nvPr/>
          </p:nvSpPr>
          <p:spPr bwMode="auto">
            <a:xfrm flipV="1">
              <a:off x="3337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4" name="Line 20"/>
            <p:cNvSpPr>
              <a:spLocks noChangeShapeType="1"/>
            </p:cNvSpPr>
            <p:nvPr/>
          </p:nvSpPr>
          <p:spPr bwMode="auto">
            <a:xfrm>
              <a:off x="3337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5" name="Rectangle 21"/>
            <p:cNvSpPr>
              <a:spLocks noChangeArrowheads="1"/>
            </p:cNvSpPr>
            <p:nvPr/>
          </p:nvSpPr>
          <p:spPr bwMode="auto">
            <a:xfrm>
              <a:off x="3287" y="2606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2006" name="Line 22"/>
            <p:cNvSpPr>
              <a:spLocks noChangeShapeType="1"/>
            </p:cNvSpPr>
            <p:nvPr/>
          </p:nvSpPr>
          <p:spPr bwMode="auto">
            <a:xfrm flipV="1">
              <a:off x="3950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7" name="Line 23"/>
            <p:cNvSpPr>
              <a:spLocks noChangeShapeType="1"/>
            </p:cNvSpPr>
            <p:nvPr/>
          </p:nvSpPr>
          <p:spPr bwMode="auto">
            <a:xfrm>
              <a:off x="3950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08" name="Rectangle 24"/>
            <p:cNvSpPr>
              <a:spLocks noChangeArrowheads="1"/>
            </p:cNvSpPr>
            <p:nvPr/>
          </p:nvSpPr>
          <p:spPr bwMode="auto">
            <a:xfrm>
              <a:off x="3900" y="2606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2009" name="Line 25"/>
            <p:cNvSpPr>
              <a:spLocks noChangeShapeType="1"/>
            </p:cNvSpPr>
            <p:nvPr/>
          </p:nvSpPr>
          <p:spPr bwMode="auto">
            <a:xfrm flipV="1">
              <a:off x="4567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0" name="Line 26"/>
            <p:cNvSpPr>
              <a:spLocks noChangeShapeType="1"/>
            </p:cNvSpPr>
            <p:nvPr/>
          </p:nvSpPr>
          <p:spPr bwMode="auto">
            <a:xfrm>
              <a:off x="4567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1" name="Rectangle 27"/>
            <p:cNvSpPr>
              <a:spLocks noChangeArrowheads="1"/>
            </p:cNvSpPr>
            <p:nvPr/>
          </p:nvSpPr>
          <p:spPr bwMode="auto">
            <a:xfrm>
              <a:off x="4516" y="2606"/>
              <a:ext cx="103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2012" name="Line 28"/>
            <p:cNvSpPr>
              <a:spLocks noChangeShapeType="1"/>
            </p:cNvSpPr>
            <p:nvPr/>
          </p:nvSpPr>
          <p:spPr bwMode="auto">
            <a:xfrm flipV="1">
              <a:off x="5185" y="2556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3" name="Line 29"/>
            <p:cNvSpPr>
              <a:spLocks noChangeShapeType="1"/>
            </p:cNvSpPr>
            <p:nvPr/>
          </p:nvSpPr>
          <p:spPr bwMode="auto">
            <a:xfrm>
              <a:off x="5185" y="1764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4" name="Rectangle 30"/>
            <p:cNvSpPr>
              <a:spLocks noChangeArrowheads="1"/>
            </p:cNvSpPr>
            <p:nvPr/>
          </p:nvSpPr>
          <p:spPr bwMode="auto">
            <a:xfrm>
              <a:off x="5135" y="2606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2015" name="Line 31"/>
            <p:cNvSpPr>
              <a:spLocks noChangeShapeType="1"/>
            </p:cNvSpPr>
            <p:nvPr/>
          </p:nvSpPr>
          <p:spPr bwMode="auto">
            <a:xfrm>
              <a:off x="2102" y="258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6" name="Line 32"/>
            <p:cNvSpPr>
              <a:spLocks noChangeShapeType="1"/>
            </p:cNvSpPr>
            <p:nvPr/>
          </p:nvSpPr>
          <p:spPr bwMode="auto">
            <a:xfrm flipH="1">
              <a:off x="5155" y="2586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7" name="Rectangle 33"/>
            <p:cNvSpPr>
              <a:spLocks noChangeArrowheads="1"/>
            </p:cNvSpPr>
            <p:nvPr/>
          </p:nvSpPr>
          <p:spPr bwMode="auto">
            <a:xfrm>
              <a:off x="2047" y="2545"/>
              <a:ext cx="3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2018" name="Line 34"/>
            <p:cNvSpPr>
              <a:spLocks noChangeShapeType="1"/>
            </p:cNvSpPr>
            <p:nvPr/>
          </p:nvSpPr>
          <p:spPr bwMode="auto">
            <a:xfrm>
              <a:off x="2102" y="23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19" name="Line 35"/>
            <p:cNvSpPr>
              <a:spLocks noChangeShapeType="1"/>
            </p:cNvSpPr>
            <p:nvPr/>
          </p:nvSpPr>
          <p:spPr bwMode="auto">
            <a:xfrm flipH="1">
              <a:off x="5155" y="2311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0" name="Rectangle 36"/>
            <p:cNvSpPr>
              <a:spLocks noChangeArrowheads="1"/>
            </p:cNvSpPr>
            <p:nvPr/>
          </p:nvSpPr>
          <p:spPr bwMode="auto">
            <a:xfrm>
              <a:off x="1992" y="2270"/>
              <a:ext cx="85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0.5</a:t>
              </a:r>
              <a:endParaRPr lang="en-US"/>
            </a:p>
          </p:txBody>
        </p:sp>
        <p:sp>
          <p:nvSpPr>
            <p:cNvPr id="42021" name="Line 37"/>
            <p:cNvSpPr>
              <a:spLocks noChangeShapeType="1"/>
            </p:cNvSpPr>
            <p:nvPr/>
          </p:nvSpPr>
          <p:spPr bwMode="auto">
            <a:xfrm>
              <a:off x="2102" y="20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2" name="Line 38"/>
            <p:cNvSpPr>
              <a:spLocks noChangeShapeType="1"/>
            </p:cNvSpPr>
            <p:nvPr/>
          </p:nvSpPr>
          <p:spPr bwMode="auto">
            <a:xfrm flipH="1">
              <a:off x="5155" y="2040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3" name="Rectangle 39"/>
            <p:cNvSpPr>
              <a:spLocks noChangeArrowheads="1"/>
            </p:cNvSpPr>
            <p:nvPr/>
          </p:nvSpPr>
          <p:spPr bwMode="auto">
            <a:xfrm>
              <a:off x="2047" y="1999"/>
              <a:ext cx="3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</a:t>
              </a:r>
              <a:endParaRPr lang="en-US"/>
            </a:p>
          </p:txBody>
        </p:sp>
        <p:sp>
          <p:nvSpPr>
            <p:cNvPr id="42024" name="Line 40"/>
            <p:cNvSpPr>
              <a:spLocks noChangeShapeType="1"/>
            </p:cNvSpPr>
            <p:nvPr/>
          </p:nvSpPr>
          <p:spPr bwMode="auto">
            <a:xfrm>
              <a:off x="2102" y="17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5" name="Line 41"/>
            <p:cNvSpPr>
              <a:spLocks noChangeShapeType="1"/>
            </p:cNvSpPr>
            <p:nvPr/>
          </p:nvSpPr>
          <p:spPr bwMode="auto">
            <a:xfrm flipH="1">
              <a:off x="5155" y="1764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6" name="Rectangle 42"/>
            <p:cNvSpPr>
              <a:spLocks noChangeArrowheads="1"/>
            </p:cNvSpPr>
            <p:nvPr/>
          </p:nvSpPr>
          <p:spPr bwMode="auto">
            <a:xfrm>
              <a:off x="1992" y="1724"/>
              <a:ext cx="85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1.5</a:t>
              </a:r>
              <a:endParaRPr lang="en-US"/>
            </a:p>
          </p:txBody>
        </p:sp>
        <p:sp>
          <p:nvSpPr>
            <p:cNvPr id="42027" name="Line 43"/>
            <p:cNvSpPr>
              <a:spLocks noChangeShapeType="1"/>
            </p:cNvSpPr>
            <p:nvPr/>
          </p:nvSpPr>
          <p:spPr bwMode="auto">
            <a:xfrm>
              <a:off x="2102" y="1764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8" name="Freeform 44"/>
            <p:cNvSpPr>
              <a:spLocks/>
            </p:cNvSpPr>
            <p:nvPr/>
          </p:nvSpPr>
          <p:spPr bwMode="auto">
            <a:xfrm>
              <a:off x="2102" y="1764"/>
              <a:ext cx="3083" cy="822"/>
            </a:xfrm>
            <a:custGeom>
              <a:avLst/>
              <a:gdLst>
                <a:gd name="T0" fmla="*/ 0 w 619"/>
                <a:gd name="T1" fmla="*/ 164 h 164"/>
                <a:gd name="T2" fmla="*/ 619 w 619"/>
                <a:gd name="T3" fmla="*/ 164 h 164"/>
                <a:gd name="T4" fmla="*/ 619 w 619"/>
                <a:gd name="T5" fmla="*/ 0 h 16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4">
                  <a:moveTo>
                    <a:pt x="0" y="164"/>
                  </a:moveTo>
                  <a:lnTo>
                    <a:pt x="619" y="164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29" name="Line 45"/>
            <p:cNvSpPr>
              <a:spLocks noChangeShapeType="1"/>
            </p:cNvSpPr>
            <p:nvPr/>
          </p:nvSpPr>
          <p:spPr bwMode="auto">
            <a:xfrm flipV="1">
              <a:off x="2102" y="1764"/>
              <a:ext cx="1" cy="822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0" name="Freeform 46"/>
            <p:cNvSpPr>
              <a:spLocks/>
            </p:cNvSpPr>
            <p:nvPr/>
          </p:nvSpPr>
          <p:spPr bwMode="auto">
            <a:xfrm>
              <a:off x="2102" y="2040"/>
              <a:ext cx="2470" cy="546"/>
            </a:xfrm>
            <a:custGeom>
              <a:avLst/>
              <a:gdLst>
                <a:gd name="T0" fmla="*/ 35 w 2470"/>
                <a:gd name="T1" fmla="*/ 546 h 546"/>
                <a:gd name="T2" fmla="*/ 75 w 2470"/>
                <a:gd name="T3" fmla="*/ 546 h 546"/>
                <a:gd name="T4" fmla="*/ 114 w 2470"/>
                <a:gd name="T5" fmla="*/ 546 h 546"/>
                <a:gd name="T6" fmla="*/ 154 w 2470"/>
                <a:gd name="T7" fmla="*/ 0 h 546"/>
                <a:gd name="T8" fmla="*/ 194 w 2470"/>
                <a:gd name="T9" fmla="*/ 0 h 546"/>
                <a:gd name="T10" fmla="*/ 234 w 2470"/>
                <a:gd name="T11" fmla="*/ 0 h 546"/>
                <a:gd name="T12" fmla="*/ 274 w 2470"/>
                <a:gd name="T13" fmla="*/ 0 h 546"/>
                <a:gd name="T14" fmla="*/ 314 w 2470"/>
                <a:gd name="T15" fmla="*/ 0 h 546"/>
                <a:gd name="T16" fmla="*/ 354 w 2470"/>
                <a:gd name="T17" fmla="*/ 0 h 546"/>
                <a:gd name="T18" fmla="*/ 393 w 2470"/>
                <a:gd name="T19" fmla="*/ 0 h 546"/>
                <a:gd name="T20" fmla="*/ 433 w 2470"/>
                <a:gd name="T21" fmla="*/ 0 h 546"/>
                <a:gd name="T22" fmla="*/ 473 w 2470"/>
                <a:gd name="T23" fmla="*/ 0 h 546"/>
                <a:gd name="T24" fmla="*/ 513 w 2470"/>
                <a:gd name="T25" fmla="*/ 0 h 546"/>
                <a:gd name="T26" fmla="*/ 553 w 2470"/>
                <a:gd name="T27" fmla="*/ 0 h 546"/>
                <a:gd name="T28" fmla="*/ 593 w 2470"/>
                <a:gd name="T29" fmla="*/ 0 h 546"/>
                <a:gd name="T30" fmla="*/ 632 w 2470"/>
                <a:gd name="T31" fmla="*/ 0 h 546"/>
                <a:gd name="T32" fmla="*/ 672 w 2470"/>
                <a:gd name="T33" fmla="*/ 0 h 546"/>
                <a:gd name="T34" fmla="*/ 712 w 2470"/>
                <a:gd name="T35" fmla="*/ 0 h 546"/>
                <a:gd name="T36" fmla="*/ 752 w 2470"/>
                <a:gd name="T37" fmla="*/ 0 h 546"/>
                <a:gd name="T38" fmla="*/ 792 w 2470"/>
                <a:gd name="T39" fmla="*/ 0 h 546"/>
                <a:gd name="T40" fmla="*/ 832 w 2470"/>
                <a:gd name="T41" fmla="*/ 0 h 546"/>
                <a:gd name="T42" fmla="*/ 871 w 2470"/>
                <a:gd name="T43" fmla="*/ 0 h 546"/>
                <a:gd name="T44" fmla="*/ 911 w 2470"/>
                <a:gd name="T45" fmla="*/ 0 h 546"/>
                <a:gd name="T46" fmla="*/ 951 w 2470"/>
                <a:gd name="T47" fmla="*/ 0 h 546"/>
                <a:gd name="T48" fmla="*/ 991 w 2470"/>
                <a:gd name="T49" fmla="*/ 0 h 546"/>
                <a:gd name="T50" fmla="*/ 1031 w 2470"/>
                <a:gd name="T51" fmla="*/ 0 h 546"/>
                <a:gd name="T52" fmla="*/ 1071 w 2470"/>
                <a:gd name="T53" fmla="*/ 0 h 546"/>
                <a:gd name="T54" fmla="*/ 1110 w 2470"/>
                <a:gd name="T55" fmla="*/ 0 h 546"/>
                <a:gd name="T56" fmla="*/ 1150 w 2470"/>
                <a:gd name="T57" fmla="*/ 0 h 546"/>
                <a:gd name="T58" fmla="*/ 1190 w 2470"/>
                <a:gd name="T59" fmla="*/ 0 h 546"/>
                <a:gd name="T60" fmla="*/ 1230 w 2470"/>
                <a:gd name="T61" fmla="*/ 0 h 546"/>
                <a:gd name="T62" fmla="*/ 1270 w 2470"/>
                <a:gd name="T63" fmla="*/ 0 h 546"/>
                <a:gd name="T64" fmla="*/ 1310 w 2470"/>
                <a:gd name="T65" fmla="*/ 0 h 546"/>
                <a:gd name="T66" fmla="*/ 1350 w 2470"/>
                <a:gd name="T67" fmla="*/ 0 h 546"/>
                <a:gd name="T68" fmla="*/ 1389 w 2470"/>
                <a:gd name="T69" fmla="*/ 0 h 546"/>
                <a:gd name="T70" fmla="*/ 1429 w 2470"/>
                <a:gd name="T71" fmla="*/ 0 h 546"/>
                <a:gd name="T72" fmla="*/ 1469 w 2470"/>
                <a:gd name="T73" fmla="*/ 0 h 546"/>
                <a:gd name="T74" fmla="*/ 1509 w 2470"/>
                <a:gd name="T75" fmla="*/ 0 h 546"/>
                <a:gd name="T76" fmla="*/ 1549 w 2470"/>
                <a:gd name="T77" fmla="*/ 0 h 546"/>
                <a:gd name="T78" fmla="*/ 1589 w 2470"/>
                <a:gd name="T79" fmla="*/ 0 h 546"/>
                <a:gd name="T80" fmla="*/ 1628 w 2470"/>
                <a:gd name="T81" fmla="*/ 0 h 546"/>
                <a:gd name="T82" fmla="*/ 1668 w 2470"/>
                <a:gd name="T83" fmla="*/ 0 h 546"/>
                <a:gd name="T84" fmla="*/ 1708 w 2470"/>
                <a:gd name="T85" fmla="*/ 0 h 546"/>
                <a:gd name="T86" fmla="*/ 1748 w 2470"/>
                <a:gd name="T87" fmla="*/ 0 h 546"/>
                <a:gd name="T88" fmla="*/ 1788 w 2470"/>
                <a:gd name="T89" fmla="*/ 0 h 546"/>
                <a:gd name="T90" fmla="*/ 1828 w 2470"/>
                <a:gd name="T91" fmla="*/ 0 h 546"/>
                <a:gd name="T92" fmla="*/ 1867 w 2470"/>
                <a:gd name="T93" fmla="*/ 0 h 546"/>
                <a:gd name="T94" fmla="*/ 1907 w 2470"/>
                <a:gd name="T95" fmla="*/ 0 h 546"/>
                <a:gd name="T96" fmla="*/ 1947 w 2470"/>
                <a:gd name="T97" fmla="*/ 0 h 546"/>
                <a:gd name="T98" fmla="*/ 1987 w 2470"/>
                <a:gd name="T99" fmla="*/ 0 h 546"/>
                <a:gd name="T100" fmla="*/ 2027 w 2470"/>
                <a:gd name="T101" fmla="*/ 0 h 546"/>
                <a:gd name="T102" fmla="*/ 2067 w 2470"/>
                <a:gd name="T103" fmla="*/ 0 h 546"/>
                <a:gd name="T104" fmla="*/ 2106 w 2470"/>
                <a:gd name="T105" fmla="*/ 0 h 546"/>
                <a:gd name="T106" fmla="*/ 2146 w 2470"/>
                <a:gd name="T107" fmla="*/ 0 h 546"/>
                <a:gd name="T108" fmla="*/ 2186 w 2470"/>
                <a:gd name="T109" fmla="*/ 0 h 546"/>
                <a:gd name="T110" fmla="*/ 2226 w 2470"/>
                <a:gd name="T111" fmla="*/ 0 h 546"/>
                <a:gd name="T112" fmla="*/ 2266 w 2470"/>
                <a:gd name="T113" fmla="*/ 0 h 546"/>
                <a:gd name="T114" fmla="*/ 2306 w 2470"/>
                <a:gd name="T115" fmla="*/ 0 h 546"/>
                <a:gd name="T116" fmla="*/ 2346 w 2470"/>
                <a:gd name="T117" fmla="*/ 0 h 546"/>
                <a:gd name="T118" fmla="*/ 2385 w 2470"/>
                <a:gd name="T119" fmla="*/ 0 h 546"/>
                <a:gd name="T120" fmla="*/ 2425 w 2470"/>
                <a:gd name="T121" fmla="*/ 0 h 546"/>
                <a:gd name="T122" fmla="*/ 2465 w 2470"/>
                <a:gd name="T123" fmla="*/ 0 h 5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0" h="546">
                  <a:moveTo>
                    <a:pt x="0" y="546"/>
                  </a:moveTo>
                  <a:lnTo>
                    <a:pt x="5" y="546"/>
                  </a:lnTo>
                  <a:lnTo>
                    <a:pt x="10" y="546"/>
                  </a:lnTo>
                  <a:lnTo>
                    <a:pt x="15" y="546"/>
                  </a:lnTo>
                  <a:lnTo>
                    <a:pt x="20" y="546"/>
                  </a:lnTo>
                  <a:lnTo>
                    <a:pt x="25" y="546"/>
                  </a:lnTo>
                  <a:lnTo>
                    <a:pt x="30" y="546"/>
                  </a:lnTo>
                  <a:lnTo>
                    <a:pt x="35" y="546"/>
                  </a:lnTo>
                  <a:lnTo>
                    <a:pt x="40" y="546"/>
                  </a:lnTo>
                  <a:lnTo>
                    <a:pt x="45" y="546"/>
                  </a:lnTo>
                  <a:lnTo>
                    <a:pt x="50" y="546"/>
                  </a:lnTo>
                  <a:lnTo>
                    <a:pt x="55" y="546"/>
                  </a:lnTo>
                  <a:lnTo>
                    <a:pt x="60" y="546"/>
                  </a:lnTo>
                  <a:lnTo>
                    <a:pt x="65" y="546"/>
                  </a:lnTo>
                  <a:lnTo>
                    <a:pt x="70" y="546"/>
                  </a:lnTo>
                  <a:lnTo>
                    <a:pt x="75" y="546"/>
                  </a:lnTo>
                  <a:lnTo>
                    <a:pt x="80" y="546"/>
                  </a:lnTo>
                  <a:lnTo>
                    <a:pt x="85" y="546"/>
                  </a:lnTo>
                  <a:lnTo>
                    <a:pt x="90" y="546"/>
                  </a:lnTo>
                  <a:lnTo>
                    <a:pt x="95" y="546"/>
                  </a:lnTo>
                  <a:lnTo>
                    <a:pt x="100" y="546"/>
                  </a:lnTo>
                  <a:lnTo>
                    <a:pt x="105" y="546"/>
                  </a:lnTo>
                  <a:lnTo>
                    <a:pt x="109" y="546"/>
                  </a:lnTo>
                  <a:lnTo>
                    <a:pt x="114" y="546"/>
                  </a:lnTo>
                  <a:lnTo>
                    <a:pt x="119" y="546"/>
                  </a:lnTo>
                  <a:lnTo>
                    <a:pt x="124" y="546"/>
                  </a:lnTo>
                  <a:lnTo>
                    <a:pt x="129" y="0"/>
                  </a:lnTo>
                  <a:lnTo>
                    <a:pt x="134" y="0"/>
                  </a:lnTo>
                  <a:lnTo>
                    <a:pt x="139" y="0"/>
                  </a:lnTo>
                  <a:lnTo>
                    <a:pt x="144" y="0"/>
                  </a:lnTo>
                  <a:lnTo>
                    <a:pt x="149" y="0"/>
                  </a:lnTo>
                  <a:lnTo>
                    <a:pt x="154" y="0"/>
                  </a:lnTo>
                  <a:lnTo>
                    <a:pt x="159" y="0"/>
                  </a:lnTo>
                  <a:lnTo>
                    <a:pt x="164" y="0"/>
                  </a:lnTo>
                  <a:lnTo>
                    <a:pt x="169" y="0"/>
                  </a:lnTo>
                  <a:lnTo>
                    <a:pt x="174" y="0"/>
                  </a:lnTo>
                  <a:lnTo>
                    <a:pt x="179" y="0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73" y="0"/>
                  </a:lnTo>
                  <a:lnTo>
                    <a:pt x="378" y="0"/>
                  </a:lnTo>
                  <a:lnTo>
                    <a:pt x="383" y="0"/>
                  </a:lnTo>
                  <a:lnTo>
                    <a:pt x="388" y="0"/>
                  </a:lnTo>
                  <a:lnTo>
                    <a:pt x="393" y="0"/>
                  </a:lnTo>
                  <a:lnTo>
                    <a:pt x="398" y="0"/>
                  </a:lnTo>
                  <a:lnTo>
                    <a:pt x="403" y="0"/>
                  </a:lnTo>
                  <a:lnTo>
                    <a:pt x="408" y="0"/>
                  </a:lnTo>
                  <a:lnTo>
                    <a:pt x="413" y="0"/>
                  </a:lnTo>
                  <a:lnTo>
                    <a:pt x="418" y="0"/>
                  </a:lnTo>
                  <a:lnTo>
                    <a:pt x="423" y="0"/>
                  </a:lnTo>
                  <a:lnTo>
                    <a:pt x="428" y="0"/>
                  </a:lnTo>
                  <a:lnTo>
                    <a:pt x="433" y="0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8" y="0"/>
                  </a:lnTo>
                  <a:lnTo>
                    <a:pt x="473" y="0"/>
                  </a:lnTo>
                  <a:lnTo>
                    <a:pt x="478" y="0"/>
                  </a:lnTo>
                  <a:lnTo>
                    <a:pt x="483" y="0"/>
                  </a:lnTo>
                  <a:lnTo>
                    <a:pt x="488" y="0"/>
                  </a:lnTo>
                  <a:lnTo>
                    <a:pt x="493" y="0"/>
                  </a:lnTo>
                  <a:lnTo>
                    <a:pt x="498" y="0"/>
                  </a:lnTo>
                  <a:lnTo>
                    <a:pt x="503" y="0"/>
                  </a:lnTo>
                  <a:lnTo>
                    <a:pt x="508" y="0"/>
                  </a:lnTo>
                  <a:lnTo>
                    <a:pt x="513" y="0"/>
                  </a:lnTo>
                  <a:lnTo>
                    <a:pt x="518" y="0"/>
                  </a:lnTo>
                  <a:lnTo>
                    <a:pt x="523" y="0"/>
                  </a:lnTo>
                  <a:lnTo>
                    <a:pt x="528" y="0"/>
                  </a:lnTo>
                  <a:lnTo>
                    <a:pt x="533" y="0"/>
                  </a:lnTo>
                  <a:lnTo>
                    <a:pt x="538" y="0"/>
                  </a:lnTo>
                  <a:lnTo>
                    <a:pt x="543" y="0"/>
                  </a:lnTo>
                  <a:lnTo>
                    <a:pt x="548" y="0"/>
                  </a:lnTo>
                  <a:lnTo>
                    <a:pt x="553" y="0"/>
                  </a:lnTo>
                  <a:lnTo>
                    <a:pt x="558" y="0"/>
                  </a:lnTo>
                  <a:lnTo>
                    <a:pt x="563" y="0"/>
                  </a:lnTo>
                  <a:lnTo>
                    <a:pt x="568" y="0"/>
                  </a:lnTo>
                  <a:lnTo>
                    <a:pt x="573" y="0"/>
                  </a:lnTo>
                  <a:lnTo>
                    <a:pt x="578" y="0"/>
                  </a:lnTo>
                  <a:lnTo>
                    <a:pt x="583" y="0"/>
                  </a:lnTo>
                  <a:lnTo>
                    <a:pt x="588" y="0"/>
                  </a:lnTo>
                  <a:lnTo>
                    <a:pt x="593" y="0"/>
                  </a:lnTo>
                  <a:lnTo>
                    <a:pt x="598" y="0"/>
                  </a:lnTo>
                  <a:lnTo>
                    <a:pt x="603" y="0"/>
                  </a:lnTo>
                  <a:lnTo>
                    <a:pt x="607" y="0"/>
                  </a:lnTo>
                  <a:lnTo>
                    <a:pt x="612" y="0"/>
                  </a:lnTo>
                  <a:lnTo>
                    <a:pt x="617" y="0"/>
                  </a:lnTo>
                  <a:lnTo>
                    <a:pt x="622" y="0"/>
                  </a:lnTo>
                  <a:lnTo>
                    <a:pt x="627" y="0"/>
                  </a:lnTo>
                  <a:lnTo>
                    <a:pt x="632" y="0"/>
                  </a:lnTo>
                  <a:lnTo>
                    <a:pt x="637" y="0"/>
                  </a:lnTo>
                  <a:lnTo>
                    <a:pt x="642" y="0"/>
                  </a:lnTo>
                  <a:lnTo>
                    <a:pt x="647" y="0"/>
                  </a:lnTo>
                  <a:lnTo>
                    <a:pt x="652" y="0"/>
                  </a:lnTo>
                  <a:lnTo>
                    <a:pt x="657" y="0"/>
                  </a:lnTo>
                  <a:lnTo>
                    <a:pt x="662" y="0"/>
                  </a:lnTo>
                  <a:lnTo>
                    <a:pt x="667" y="0"/>
                  </a:lnTo>
                  <a:lnTo>
                    <a:pt x="672" y="0"/>
                  </a:lnTo>
                  <a:lnTo>
                    <a:pt x="677" y="0"/>
                  </a:lnTo>
                  <a:lnTo>
                    <a:pt x="682" y="0"/>
                  </a:lnTo>
                  <a:lnTo>
                    <a:pt x="687" y="0"/>
                  </a:lnTo>
                  <a:lnTo>
                    <a:pt x="692" y="0"/>
                  </a:lnTo>
                  <a:lnTo>
                    <a:pt x="697" y="0"/>
                  </a:lnTo>
                  <a:lnTo>
                    <a:pt x="702" y="0"/>
                  </a:lnTo>
                  <a:lnTo>
                    <a:pt x="707" y="0"/>
                  </a:lnTo>
                  <a:lnTo>
                    <a:pt x="712" y="0"/>
                  </a:lnTo>
                  <a:lnTo>
                    <a:pt x="717" y="0"/>
                  </a:lnTo>
                  <a:lnTo>
                    <a:pt x="722" y="0"/>
                  </a:lnTo>
                  <a:lnTo>
                    <a:pt x="727" y="0"/>
                  </a:lnTo>
                  <a:lnTo>
                    <a:pt x="732" y="0"/>
                  </a:lnTo>
                  <a:lnTo>
                    <a:pt x="737" y="0"/>
                  </a:lnTo>
                  <a:lnTo>
                    <a:pt x="742" y="0"/>
                  </a:lnTo>
                  <a:lnTo>
                    <a:pt x="747" y="0"/>
                  </a:lnTo>
                  <a:lnTo>
                    <a:pt x="752" y="0"/>
                  </a:lnTo>
                  <a:lnTo>
                    <a:pt x="757" y="0"/>
                  </a:lnTo>
                  <a:lnTo>
                    <a:pt x="762" y="0"/>
                  </a:lnTo>
                  <a:lnTo>
                    <a:pt x="767" y="0"/>
                  </a:lnTo>
                  <a:lnTo>
                    <a:pt x="772" y="0"/>
                  </a:lnTo>
                  <a:lnTo>
                    <a:pt x="777" y="0"/>
                  </a:lnTo>
                  <a:lnTo>
                    <a:pt x="782" y="0"/>
                  </a:lnTo>
                  <a:lnTo>
                    <a:pt x="787" y="0"/>
                  </a:lnTo>
                  <a:lnTo>
                    <a:pt x="792" y="0"/>
                  </a:lnTo>
                  <a:lnTo>
                    <a:pt x="797" y="0"/>
                  </a:lnTo>
                  <a:lnTo>
                    <a:pt x="802" y="0"/>
                  </a:lnTo>
                  <a:lnTo>
                    <a:pt x="807" y="0"/>
                  </a:lnTo>
                  <a:lnTo>
                    <a:pt x="812" y="0"/>
                  </a:lnTo>
                  <a:lnTo>
                    <a:pt x="817" y="0"/>
                  </a:lnTo>
                  <a:lnTo>
                    <a:pt x="822" y="0"/>
                  </a:lnTo>
                  <a:lnTo>
                    <a:pt x="827" y="0"/>
                  </a:lnTo>
                  <a:lnTo>
                    <a:pt x="832" y="0"/>
                  </a:lnTo>
                  <a:lnTo>
                    <a:pt x="837" y="0"/>
                  </a:lnTo>
                  <a:lnTo>
                    <a:pt x="842" y="0"/>
                  </a:lnTo>
                  <a:lnTo>
                    <a:pt x="847" y="0"/>
                  </a:lnTo>
                  <a:lnTo>
                    <a:pt x="852" y="0"/>
                  </a:lnTo>
                  <a:lnTo>
                    <a:pt x="856" y="0"/>
                  </a:lnTo>
                  <a:lnTo>
                    <a:pt x="861" y="0"/>
                  </a:lnTo>
                  <a:lnTo>
                    <a:pt x="866" y="0"/>
                  </a:lnTo>
                  <a:lnTo>
                    <a:pt x="871" y="0"/>
                  </a:lnTo>
                  <a:lnTo>
                    <a:pt x="876" y="0"/>
                  </a:lnTo>
                  <a:lnTo>
                    <a:pt x="881" y="0"/>
                  </a:lnTo>
                  <a:lnTo>
                    <a:pt x="886" y="0"/>
                  </a:lnTo>
                  <a:lnTo>
                    <a:pt x="891" y="0"/>
                  </a:lnTo>
                  <a:lnTo>
                    <a:pt x="896" y="0"/>
                  </a:lnTo>
                  <a:lnTo>
                    <a:pt x="901" y="0"/>
                  </a:lnTo>
                  <a:lnTo>
                    <a:pt x="906" y="0"/>
                  </a:lnTo>
                  <a:lnTo>
                    <a:pt x="911" y="0"/>
                  </a:lnTo>
                  <a:lnTo>
                    <a:pt x="916" y="0"/>
                  </a:lnTo>
                  <a:lnTo>
                    <a:pt x="921" y="0"/>
                  </a:lnTo>
                  <a:lnTo>
                    <a:pt x="926" y="0"/>
                  </a:lnTo>
                  <a:lnTo>
                    <a:pt x="931" y="0"/>
                  </a:lnTo>
                  <a:lnTo>
                    <a:pt x="936" y="0"/>
                  </a:lnTo>
                  <a:lnTo>
                    <a:pt x="941" y="0"/>
                  </a:lnTo>
                  <a:lnTo>
                    <a:pt x="946" y="0"/>
                  </a:lnTo>
                  <a:lnTo>
                    <a:pt x="951" y="0"/>
                  </a:lnTo>
                  <a:lnTo>
                    <a:pt x="956" y="0"/>
                  </a:lnTo>
                  <a:lnTo>
                    <a:pt x="961" y="0"/>
                  </a:lnTo>
                  <a:lnTo>
                    <a:pt x="966" y="0"/>
                  </a:lnTo>
                  <a:lnTo>
                    <a:pt x="971" y="0"/>
                  </a:lnTo>
                  <a:lnTo>
                    <a:pt x="976" y="0"/>
                  </a:lnTo>
                  <a:lnTo>
                    <a:pt x="981" y="0"/>
                  </a:lnTo>
                  <a:lnTo>
                    <a:pt x="986" y="0"/>
                  </a:lnTo>
                  <a:lnTo>
                    <a:pt x="991" y="0"/>
                  </a:lnTo>
                  <a:lnTo>
                    <a:pt x="996" y="0"/>
                  </a:lnTo>
                  <a:lnTo>
                    <a:pt x="1001" y="0"/>
                  </a:lnTo>
                  <a:lnTo>
                    <a:pt x="1006" y="0"/>
                  </a:lnTo>
                  <a:lnTo>
                    <a:pt x="1011" y="0"/>
                  </a:lnTo>
                  <a:lnTo>
                    <a:pt x="1016" y="0"/>
                  </a:lnTo>
                  <a:lnTo>
                    <a:pt x="1021" y="0"/>
                  </a:lnTo>
                  <a:lnTo>
                    <a:pt x="1026" y="0"/>
                  </a:lnTo>
                  <a:lnTo>
                    <a:pt x="1031" y="0"/>
                  </a:lnTo>
                  <a:lnTo>
                    <a:pt x="1036" y="0"/>
                  </a:lnTo>
                  <a:lnTo>
                    <a:pt x="1041" y="0"/>
                  </a:lnTo>
                  <a:lnTo>
                    <a:pt x="1046" y="0"/>
                  </a:lnTo>
                  <a:lnTo>
                    <a:pt x="1051" y="0"/>
                  </a:lnTo>
                  <a:lnTo>
                    <a:pt x="1056" y="0"/>
                  </a:lnTo>
                  <a:lnTo>
                    <a:pt x="1061" y="0"/>
                  </a:lnTo>
                  <a:lnTo>
                    <a:pt x="1066" y="0"/>
                  </a:lnTo>
                  <a:lnTo>
                    <a:pt x="1071" y="0"/>
                  </a:lnTo>
                  <a:lnTo>
                    <a:pt x="1076" y="0"/>
                  </a:lnTo>
                  <a:lnTo>
                    <a:pt x="1081" y="0"/>
                  </a:lnTo>
                  <a:lnTo>
                    <a:pt x="1086" y="0"/>
                  </a:lnTo>
                  <a:lnTo>
                    <a:pt x="1091" y="0"/>
                  </a:lnTo>
                  <a:lnTo>
                    <a:pt x="1096" y="0"/>
                  </a:lnTo>
                  <a:lnTo>
                    <a:pt x="1101" y="0"/>
                  </a:lnTo>
                  <a:lnTo>
                    <a:pt x="1105" y="0"/>
                  </a:lnTo>
                  <a:lnTo>
                    <a:pt x="1110" y="0"/>
                  </a:lnTo>
                  <a:lnTo>
                    <a:pt x="1115" y="0"/>
                  </a:lnTo>
                  <a:lnTo>
                    <a:pt x="1120" y="0"/>
                  </a:lnTo>
                  <a:lnTo>
                    <a:pt x="1125" y="0"/>
                  </a:lnTo>
                  <a:lnTo>
                    <a:pt x="1130" y="0"/>
                  </a:lnTo>
                  <a:lnTo>
                    <a:pt x="1135" y="0"/>
                  </a:lnTo>
                  <a:lnTo>
                    <a:pt x="1140" y="0"/>
                  </a:lnTo>
                  <a:lnTo>
                    <a:pt x="1145" y="0"/>
                  </a:lnTo>
                  <a:lnTo>
                    <a:pt x="1150" y="0"/>
                  </a:lnTo>
                  <a:lnTo>
                    <a:pt x="1155" y="0"/>
                  </a:lnTo>
                  <a:lnTo>
                    <a:pt x="1160" y="0"/>
                  </a:lnTo>
                  <a:lnTo>
                    <a:pt x="1165" y="0"/>
                  </a:lnTo>
                  <a:lnTo>
                    <a:pt x="1170" y="0"/>
                  </a:lnTo>
                  <a:lnTo>
                    <a:pt x="1175" y="0"/>
                  </a:lnTo>
                  <a:lnTo>
                    <a:pt x="1180" y="0"/>
                  </a:lnTo>
                  <a:lnTo>
                    <a:pt x="1185" y="0"/>
                  </a:lnTo>
                  <a:lnTo>
                    <a:pt x="1190" y="0"/>
                  </a:lnTo>
                  <a:lnTo>
                    <a:pt x="1195" y="0"/>
                  </a:lnTo>
                  <a:lnTo>
                    <a:pt x="1200" y="0"/>
                  </a:lnTo>
                  <a:lnTo>
                    <a:pt x="1205" y="0"/>
                  </a:lnTo>
                  <a:lnTo>
                    <a:pt x="1210" y="0"/>
                  </a:lnTo>
                  <a:lnTo>
                    <a:pt x="1215" y="0"/>
                  </a:lnTo>
                  <a:lnTo>
                    <a:pt x="1220" y="0"/>
                  </a:lnTo>
                  <a:lnTo>
                    <a:pt x="1225" y="0"/>
                  </a:lnTo>
                  <a:lnTo>
                    <a:pt x="1230" y="0"/>
                  </a:lnTo>
                  <a:lnTo>
                    <a:pt x="1235" y="0"/>
                  </a:lnTo>
                  <a:lnTo>
                    <a:pt x="1240" y="0"/>
                  </a:lnTo>
                  <a:lnTo>
                    <a:pt x="1245" y="0"/>
                  </a:lnTo>
                  <a:lnTo>
                    <a:pt x="1250" y="0"/>
                  </a:lnTo>
                  <a:lnTo>
                    <a:pt x="1255" y="0"/>
                  </a:lnTo>
                  <a:lnTo>
                    <a:pt x="1260" y="0"/>
                  </a:lnTo>
                  <a:lnTo>
                    <a:pt x="1265" y="0"/>
                  </a:lnTo>
                  <a:lnTo>
                    <a:pt x="1270" y="0"/>
                  </a:lnTo>
                  <a:lnTo>
                    <a:pt x="1275" y="0"/>
                  </a:lnTo>
                  <a:lnTo>
                    <a:pt x="1280" y="0"/>
                  </a:lnTo>
                  <a:lnTo>
                    <a:pt x="1285" y="0"/>
                  </a:lnTo>
                  <a:lnTo>
                    <a:pt x="1290" y="0"/>
                  </a:lnTo>
                  <a:lnTo>
                    <a:pt x="1295" y="0"/>
                  </a:lnTo>
                  <a:lnTo>
                    <a:pt x="1300" y="0"/>
                  </a:lnTo>
                  <a:lnTo>
                    <a:pt x="1305" y="0"/>
                  </a:lnTo>
                  <a:lnTo>
                    <a:pt x="1310" y="0"/>
                  </a:lnTo>
                  <a:lnTo>
                    <a:pt x="1315" y="0"/>
                  </a:lnTo>
                  <a:lnTo>
                    <a:pt x="1320" y="0"/>
                  </a:lnTo>
                  <a:lnTo>
                    <a:pt x="1325" y="0"/>
                  </a:lnTo>
                  <a:lnTo>
                    <a:pt x="1330" y="0"/>
                  </a:lnTo>
                  <a:lnTo>
                    <a:pt x="1335" y="0"/>
                  </a:lnTo>
                  <a:lnTo>
                    <a:pt x="1340" y="0"/>
                  </a:lnTo>
                  <a:lnTo>
                    <a:pt x="1345" y="0"/>
                  </a:lnTo>
                  <a:lnTo>
                    <a:pt x="1350" y="0"/>
                  </a:lnTo>
                  <a:lnTo>
                    <a:pt x="1354" y="0"/>
                  </a:lnTo>
                  <a:lnTo>
                    <a:pt x="1359" y="0"/>
                  </a:lnTo>
                  <a:lnTo>
                    <a:pt x="1364" y="0"/>
                  </a:lnTo>
                  <a:lnTo>
                    <a:pt x="1369" y="0"/>
                  </a:lnTo>
                  <a:lnTo>
                    <a:pt x="1374" y="0"/>
                  </a:lnTo>
                  <a:lnTo>
                    <a:pt x="1379" y="0"/>
                  </a:lnTo>
                  <a:lnTo>
                    <a:pt x="1384" y="0"/>
                  </a:lnTo>
                  <a:lnTo>
                    <a:pt x="1389" y="0"/>
                  </a:lnTo>
                  <a:lnTo>
                    <a:pt x="1394" y="0"/>
                  </a:lnTo>
                  <a:lnTo>
                    <a:pt x="1399" y="0"/>
                  </a:lnTo>
                  <a:lnTo>
                    <a:pt x="1404" y="0"/>
                  </a:lnTo>
                  <a:lnTo>
                    <a:pt x="1409" y="0"/>
                  </a:lnTo>
                  <a:lnTo>
                    <a:pt x="1414" y="0"/>
                  </a:lnTo>
                  <a:lnTo>
                    <a:pt x="1419" y="0"/>
                  </a:lnTo>
                  <a:lnTo>
                    <a:pt x="1424" y="0"/>
                  </a:lnTo>
                  <a:lnTo>
                    <a:pt x="1429" y="0"/>
                  </a:lnTo>
                  <a:lnTo>
                    <a:pt x="1434" y="0"/>
                  </a:lnTo>
                  <a:lnTo>
                    <a:pt x="1439" y="0"/>
                  </a:lnTo>
                  <a:lnTo>
                    <a:pt x="1444" y="0"/>
                  </a:lnTo>
                  <a:lnTo>
                    <a:pt x="1449" y="0"/>
                  </a:lnTo>
                  <a:lnTo>
                    <a:pt x="1454" y="0"/>
                  </a:lnTo>
                  <a:lnTo>
                    <a:pt x="1459" y="0"/>
                  </a:lnTo>
                  <a:lnTo>
                    <a:pt x="1464" y="0"/>
                  </a:lnTo>
                  <a:lnTo>
                    <a:pt x="1469" y="0"/>
                  </a:lnTo>
                  <a:lnTo>
                    <a:pt x="1474" y="0"/>
                  </a:lnTo>
                  <a:lnTo>
                    <a:pt x="1479" y="0"/>
                  </a:lnTo>
                  <a:lnTo>
                    <a:pt x="1484" y="0"/>
                  </a:lnTo>
                  <a:lnTo>
                    <a:pt x="1489" y="0"/>
                  </a:lnTo>
                  <a:lnTo>
                    <a:pt x="1494" y="0"/>
                  </a:lnTo>
                  <a:lnTo>
                    <a:pt x="1499" y="0"/>
                  </a:lnTo>
                  <a:lnTo>
                    <a:pt x="1504" y="0"/>
                  </a:lnTo>
                  <a:lnTo>
                    <a:pt x="1509" y="0"/>
                  </a:lnTo>
                  <a:lnTo>
                    <a:pt x="1514" y="0"/>
                  </a:lnTo>
                  <a:lnTo>
                    <a:pt x="1519" y="0"/>
                  </a:lnTo>
                  <a:lnTo>
                    <a:pt x="1524" y="0"/>
                  </a:lnTo>
                  <a:lnTo>
                    <a:pt x="1529" y="0"/>
                  </a:lnTo>
                  <a:lnTo>
                    <a:pt x="1534" y="0"/>
                  </a:lnTo>
                  <a:lnTo>
                    <a:pt x="1539" y="0"/>
                  </a:lnTo>
                  <a:lnTo>
                    <a:pt x="1544" y="0"/>
                  </a:lnTo>
                  <a:lnTo>
                    <a:pt x="1549" y="0"/>
                  </a:lnTo>
                  <a:lnTo>
                    <a:pt x="1554" y="0"/>
                  </a:lnTo>
                  <a:lnTo>
                    <a:pt x="1559" y="0"/>
                  </a:lnTo>
                  <a:lnTo>
                    <a:pt x="1564" y="0"/>
                  </a:lnTo>
                  <a:lnTo>
                    <a:pt x="1569" y="0"/>
                  </a:lnTo>
                  <a:lnTo>
                    <a:pt x="1574" y="0"/>
                  </a:lnTo>
                  <a:lnTo>
                    <a:pt x="1579" y="0"/>
                  </a:lnTo>
                  <a:lnTo>
                    <a:pt x="1584" y="0"/>
                  </a:lnTo>
                  <a:lnTo>
                    <a:pt x="1589" y="0"/>
                  </a:lnTo>
                  <a:lnTo>
                    <a:pt x="1594" y="0"/>
                  </a:lnTo>
                  <a:lnTo>
                    <a:pt x="1599" y="0"/>
                  </a:lnTo>
                  <a:lnTo>
                    <a:pt x="1603" y="0"/>
                  </a:lnTo>
                  <a:lnTo>
                    <a:pt x="1608" y="0"/>
                  </a:lnTo>
                  <a:lnTo>
                    <a:pt x="1613" y="0"/>
                  </a:lnTo>
                  <a:lnTo>
                    <a:pt x="1618" y="0"/>
                  </a:lnTo>
                  <a:lnTo>
                    <a:pt x="1623" y="0"/>
                  </a:lnTo>
                  <a:lnTo>
                    <a:pt x="1628" y="0"/>
                  </a:lnTo>
                  <a:lnTo>
                    <a:pt x="1633" y="0"/>
                  </a:lnTo>
                  <a:lnTo>
                    <a:pt x="1638" y="0"/>
                  </a:lnTo>
                  <a:lnTo>
                    <a:pt x="1643" y="0"/>
                  </a:lnTo>
                  <a:lnTo>
                    <a:pt x="1648" y="0"/>
                  </a:lnTo>
                  <a:lnTo>
                    <a:pt x="1653" y="0"/>
                  </a:lnTo>
                  <a:lnTo>
                    <a:pt x="1658" y="0"/>
                  </a:lnTo>
                  <a:lnTo>
                    <a:pt x="1663" y="0"/>
                  </a:lnTo>
                  <a:lnTo>
                    <a:pt x="1668" y="0"/>
                  </a:lnTo>
                  <a:lnTo>
                    <a:pt x="1673" y="0"/>
                  </a:lnTo>
                  <a:lnTo>
                    <a:pt x="1678" y="0"/>
                  </a:lnTo>
                  <a:lnTo>
                    <a:pt x="1683" y="0"/>
                  </a:lnTo>
                  <a:lnTo>
                    <a:pt x="1688" y="0"/>
                  </a:lnTo>
                  <a:lnTo>
                    <a:pt x="1693" y="0"/>
                  </a:lnTo>
                  <a:lnTo>
                    <a:pt x="1698" y="0"/>
                  </a:lnTo>
                  <a:lnTo>
                    <a:pt x="1703" y="0"/>
                  </a:lnTo>
                  <a:lnTo>
                    <a:pt x="1708" y="0"/>
                  </a:lnTo>
                  <a:lnTo>
                    <a:pt x="1713" y="0"/>
                  </a:lnTo>
                  <a:lnTo>
                    <a:pt x="1718" y="0"/>
                  </a:lnTo>
                  <a:lnTo>
                    <a:pt x="1723" y="0"/>
                  </a:lnTo>
                  <a:lnTo>
                    <a:pt x="1728" y="0"/>
                  </a:lnTo>
                  <a:lnTo>
                    <a:pt x="1733" y="0"/>
                  </a:lnTo>
                  <a:lnTo>
                    <a:pt x="1738" y="0"/>
                  </a:lnTo>
                  <a:lnTo>
                    <a:pt x="1743" y="0"/>
                  </a:lnTo>
                  <a:lnTo>
                    <a:pt x="1748" y="0"/>
                  </a:lnTo>
                  <a:lnTo>
                    <a:pt x="1753" y="0"/>
                  </a:lnTo>
                  <a:lnTo>
                    <a:pt x="1758" y="0"/>
                  </a:lnTo>
                  <a:lnTo>
                    <a:pt x="1763" y="0"/>
                  </a:lnTo>
                  <a:lnTo>
                    <a:pt x="1768" y="0"/>
                  </a:lnTo>
                  <a:lnTo>
                    <a:pt x="1773" y="0"/>
                  </a:lnTo>
                  <a:lnTo>
                    <a:pt x="1778" y="0"/>
                  </a:lnTo>
                  <a:lnTo>
                    <a:pt x="1783" y="0"/>
                  </a:lnTo>
                  <a:lnTo>
                    <a:pt x="1788" y="0"/>
                  </a:lnTo>
                  <a:lnTo>
                    <a:pt x="1793" y="0"/>
                  </a:lnTo>
                  <a:lnTo>
                    <a:pt x="1798" y="0"/>
                  </a:lnTo>
                  <a:lnTo>
                    <a:pt x="1803" y="0"/>
                  </a:lnTo>
                  <a:lnTo>
                    <a:pt x="1808" y="0"/>
                  </a:lnTo>
                  <a:lnTo>
                    <a:pt x="1813" y="0"/>
                  </a:lnTo>
                  <a:lnTo>
                    <a:pt x="1818" y="0"/>
                  </a:lnTo>
                  <a:lnTo>
                    <a:pt x="1823" y="0"/>
                  </a:lnTo>
                  <a:lnTo>
                    <a:pt x="1828" y="0"/>
                  </a:lnTo>
                  <a:lnTo>
                    <a:pt x="1833" y="0"/>
                  </a:lnTo>
                  <a:lnTo>
                    <a:pt x="1838" y="0"/>
                  </a:lnTo>
                  <a:lnTo>
                    <a:pt x="1843" y="0"/>
                  </a:lnTo>
                  <a:lnTo>
                    <a:pt x="1848" y="0"/>
                  </a:lnTo>
                  <a:lnTo>
                    <a:pt x="1852" y="0"/>
                  </a:lnTo>
                  <a:lnTo>
                    <a:pt x="1857" y="0"/>
                  </a:lnTo>
                  <a:lnTo>
                    <a:pt x="1862" y="0"/>
                  </a:lnTo>
                  <a:lnTo>
                    <a:pt x="1867" y="0"/>
                  </a:lnTo>
                  <a:lnTo>
                    <a:pt x="1872" y="0"/>
                  </a:lnTo>
                  <a:lnTo>
                    <a:pt x="1877" y="0"/>
                  </a:lnTo>
                  <a:lnTo>
                    <a:pt x="1882" y="0"/>
                  </a:lnTo>
                  <a:lnTo>
                    <a:pt x="1887" y="0"/>
                  </a:lnTo>
                  <a:lnTo>
                    <a:pt x="1892" y="0"/>
                  </a:lnTo>
                  <a:lnTo>
                    <a:pt x="1897" y="0"/>
                  </a:lnTo>
                  <a:lnTo>
                    <a:pt x="1902" y="0"/>
                  </a:lnTo>
                  <a:lnTo>
                    <a:pt x="1907" y="0"/>
                  </a:lnTo>
                  <a:lnTo>
                    <a:pt x="1912" y="0"/>
                  </a:lnTo>
                  <a:lnTo>
                    <a:pt x="1917" y="0"/>
                  </a:lnTo>
                  <a:lnTo>
                    <a:pt x="1922" y="0"/>
                  </a:lnTo>
                  <a:lnTo>
                    <a:pt x="1927" y="0"/>
                  </a:lnTo>
                  <a:lnTo>
                    <a:pt x="1932" y="0"/>
                  </a:lnTo>
                  <a:lnTo>
                    <a:pt x="1937" y="0"/>
                  </a:lnTo>
                  <a:lnTo>
                    <a:pt x="1942" y="0"/>
                  </a:lnTo>
                  <a:lnTo>
                    <a:pt x="1947" y="0"/>
                  </a:lnTo>
                  <a:lnTo>
                    <a:pt x="1952" y="0"/>
                  </a:lnTo>
                  <a:lnTo>
                    <a:pt x="1957" y="0"/>
                  </a:lnTo>
                  <a:lnTo>
                    <a:pt x="1962" y="0"/>
                  </a:lnTo>
                  <a:lnTo>
                    <a:pt x="1967" y="0"/>
                  </a:lnTo>
                  <a:lnTo>
                    <a:pt x="1972" y="0"/>
                  </a:lnTo>
                  <a:lnTo>
                    <a:pt x="1977" y="0"/>
                  </a:lnTo>
                  <a:lnTo>
                    <a:pt x="1982" y="0"/>
                  </a:lnTo>
                  <a:lnTo>
                    <a:pt x="1987" y="0"/>
                  </a:lnTo>
                  <a:lnTo>
                    <a:pt x="1992" y="0"/>
                  </a:lnTo>
                  <a:lnTo>
                    <a:pt x="1997" y="0"/>
                  </a:lnTo>
                  <a:lnTo>
                    <a:pt x="2002" y="0"/>
                  </a:lnTo>
                  <a:lnTo>
                    <a:pt x="2007" y="0"/>
                  </a:lnTo>
                  <a:lnTo>
                    <a:pt x="2012" y="0"/>
                  </a:lnTo>
                  <a:lnTo>
                    <a:pt x="2017" y="0"/>
                  </a:lnTo>
                  <a:lnTo>
                    <a:pt x="2022" y="0"/>
                  </a:lnTo>
                  <a:lnTo>
                    <a:pt x="2027" y="0"/>
                  </a:lnTo>
                  <a:lnTo>
                    <a:pt x="2032" y="0"/>
                  </a:lnTo>
                  <a:lnTo>
                    <a:pt x="2037" y="0"/>
                  </a:lnTo>
                  <a:lnTo>
                    <a:pt x="2042" y="0"/>
                  </a:lnTo>
                  <a:lnTo>
                    <a:pt x="2047" y="0"/>
                  </a:lnTo>
                  <a:lnTo>
                    <a:pt x="2052" y="0"/>
                  </a:lnTo>
                  <a:lnTo>
                    <a:pt x="2057" y="0"/>
                  </a:lnTo>
                  <a:lnTo>
                    <a:pt x="2062" y="0"/>
                  </a:lnTo>
                  <a:lnTo>
                    <a:pt x="2067" y="0"/>
                  </a:lnTo>
                  <a:lnTo>
                    <a:pt x="2072" y="0"/>
                  </a:lnTo>
                  <a:lnTo>
                    <a:pt x="2077" y="0"/>
                  </a:lnTo>
                  <a:lnTo>
                    <a:pt x="2082" y="0"/>
                  </a:lnTo>
                  <a:lnTo>
                    <a:pt x="2087" y="0"/>
                  </a:lnTo>
                  <a:lnTo>
                    <a:pt x="2092" y="0"/>
                  </a:lnTo>
                  <a:lnTo>
                    <a:pt x="2097" y="0"/>
                  </a:lnTo>
                  <a:lnTo>
                    <a:pt x="2101" y="0"/>
                  </a:lnTo>
                  <a:lnTo>
                    <a:pt x="2106" y="0"/>
                  </a:lnTo>
                  <a:lnTo>
                    <a:pt x="2111" y="0"/>
                  </a:lnTo>
                  <a:lnTo>
                    <a:pt x="2116" y="0"/>
                  </a:lnTo>
                  <a:lnTo>
                    <a:pt x="2121" y="0"/>
                  </a:lnTo>
                  <a:lnTo>
                    <a:pt x="2126" y="0"/>
                  </a:lnTo>
                  <a:lnTo>
                    <a:pt x="2131" y="0"/>
                  </a:lnTo>
                  <a:lnTo>
                    <a:pt x="2136" y="0"/>
                  </a:lnTo>
                  <a:lnTo>
                    <a:pt x="2141" y="0"/>
                  </a:lnTo>
                  <a:lnTo>
                    <a:pt x="2146" y="0"/>
                  </a:lnTo>
                  <a:lnTo>
                    <a:pt x="2151" y="0"/>
                  </a:lnTo>
                  <a:lnTo>
                    <a:pt x="2156" y="0"/>
                  </a:lnTo>
                  <a:lnTo>
                    <a:pt x="2161" y="0"/>
                  </a:lnTo>
                  <a:lnTo>
                    <a:pt x="2166" y="0"/>
                  </a:lnTo>
                  <a:lnTo>
                    <a:pt x="2171" y="0"/>
                  </a:lnTo>
                  <a:lnTo>
                    <a:pt x="2176" y="0"/>
                  </a:lnTo>
                  <a:lnTo>
                    <a:pt x="2181" y="0"/>
                  </a:lnTo>
                  <a:lnTo>
                    <a:pt x="2186" y="0"/>
                  </a:lnTo>
                  <a:lnTo>
                    <a:pt x="2191" y="0"/>
                  </a:lnTo>
                  <a:lnTo>
                    <a:pt x="2196" y="0"/>
                  </a:lnTo>
                  <a:lnTo>
                    <a:pt x="2201" y="0"/>
                  </a:lnTo>
                  <a:lnTo>
                    <a:pt x="2206" y="0"/>
                  </a:lnTo>
                  <a:lnTo>
                    <a:pt x="2211" y="0"/>
                  </a:lnTo>
                  <a:lnTo>
                    <a:pt x="2216" y="0"/>
                  </a:lnTo>
                  <a:lnTo>
                    <a:pt x="2221" y="0"/>
                  </a:lnTo>
                  <a:lnTo>
                    <a:pt x="2226" y="0"/>
                  </a:lnTo>
                  <a:lnTo>
                    <a:pt x="2231" y="0"/>
                  </a:lnTo>
                  <a:lnTo>
                    <a:pt x="2236" y="0"/>
                  </a:lnTo>
                  <a:lnTo>
                    <a:pt x="2241" y="0"/>
                  </a:lnTo>
                  <a:lnTo>
                    <a:pt x="2246" y="0"/>
                  </a:lnTo>
                  <a:lnTo>
                    <a:pt x="2251" y="0"/>
                  </a:lnTo>
                  <a:lnTo>
                    <a:pt x="2256" y="0"/>
                  </a:lnTo>
                  <a:lnTo>
                    <a:pt x="2261" y="0"/>
                  </a:lnTo>
                  <a:lnTo>
                    <a:pt x="2266" y="0"/>
                  </a:lnTo>
                  <a:lnTo>
                    <a:pt x="2271" y="0"/>
                  </a:lnTo>
                  <a:lnTo>
                    <a:pt x="2276" y="0"/>
                  </a:lnTo>
                  <a:lnTo>
                    <a:pt x="2281" y="0"/>
                  </a:lnTo>
                  <a:lnTo>
                    <a:pt x="2286" y="0"/>
                  </a:lnTo>
                  <a:lnTo>
                    <a:pt x="2291" y="0"/>
                  </a:lnTo>
                  <a:lnTo>
                    <a:pt x="2296" y="0"/>
                  </a:lnTo>
                  <a:lnTo>
                    <a:pt x="2301" y="0"/>
                  </a:lnTo>
                  <a:lnTo>
                    <a:pt x="2306" y="0"/>
                  </a:lnTo>
                  <a:lnTo>
                    <a:pt x="2311" y="0"/>
                  </a:lnTo>
                  <a:lnTo>
                    <a:pt x="2316" y="0"/>
                  </a:lnTo>
                  <a:lnTo>
                    <a:pt x="2321" y="0"/>
                  </a:lnTo>
                  <a:lnTo>
                    <a:pt x="2326" y="0"/>
                  </a:lnTo>
                  <a:lnTo>
                    <a:pt x="2331" y="0"/>
                  </a:lnTo>
                  <a:lnTo>
                    <a:pt x="2336" y="0"/>
                  </a:lnTo>
                  <a:lnTo>
                    <a:pt x="2341" y="0"/>
                  </a:lnTo>
                  <a:lnTo>
                    <a:pt x="2346" y="0"/>
                  </a:lnTo>
                  <a:lnTo>
                    <a:pt x="2350" y="0"/>
                  </a:lnTo>
                  <a:lnTo>
                    <a:pt x="2355" y="0"/>
                  </a:lnTo>
                  <a:lnTo>
                    <a:pt x="2360" y="0"/>
                  </a:lnTo>
                  <a:lnTo>
                    <a:pt x="2365" y="0"/>
                  </a:lnTo>
                  <a:lnTo>
                    <a:pt x="2370" y="0"/>
                  </a:lnTo>
                  <a:lnTo>
                    <a:pt x="2375" y="0"/>
                  </a:lnTo>
                  <a:lnTo>
                    <a:pt x="2380" y="0"/>
                  </a:lnTo>
                  <a:lnTo>
                    <a:pt x="2385" y="0"/>
                  </a:lnTo>
                  <a:lnTo>
                    <a:pt x="2390" y="0"/>
                  </a:lnTo>
                  <a:lnTo>
                    <a:pt x="2395" y="0"/>
                  </a:lnTo>
                  <a:lnTo>
                    <a:pt x="2400" y="0"/>
                  </a:lnTo>
                  <a:lnTo>
                    <a:pt x="2405" y="0"/>
                  </a:lnTo>
                  <a:lnTo>
                    <a:pt x="2410" y="0"/>
                  </a:lnTo>
                  <a:lnTo>
                    <a:pt x="2415" y="0"/>
                  </a:lnTo>
                  <a:lnTo>
                    <a:pt x="2420" y="0"/>
                  </a:lnTo>
                  <a:lnTo>
                    <a:pt x="2425" y="0"/>
                  </a:lnTo>
                  <a:lnTo>
                    <a:pt x="2430" y="0"/>
                  </a:lnTo>
                  <a:lnTo>
                    <a:pt x="2435" y="0"/>
                  </a:lnTo>
                  <a:lnTo>
                    <a:pt x="2440" y="0"/>
                  </a:lnTo>
                  <a:lnTo>
                    <a:pt x="2445" y="0"/>
                  </a:lnTo>
                  <a:lnTo>
                    <a:pt x="2450" y="0"/>
                  </a:lnTo>
                  <a:lnTo>
                    <a:pt x="2455" y="0"/>
                  </a:lnTo>
                  <a:lnTo>
                    <a:pt x="2460" y="0"/>
                  </a:lnTo>
                  <a:lnTo>
                    <a:pt x="2465" y="0"/>
                  </a:lnTo>
                  <a:lnTo>
                    <a:pt x="2470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1" name="Freeform 47"/>
            <p:cNvSpPr>
              <a:spLocks/>
            </p:cNvSpPr>
            <p:nvPr/>
          </p:nvSpPr>
          <p:spPr bwMode="auto">
            <a:xfrm>
              <a:off x="2102" y="1940"/>
              <a:ext cx="2470" cy="646"/>
            </a:xfrm>
            <a:custGeom>
              <a:avLst/>
              <a:gdLst>
                <a:gd name="T0" fmla="*/ 40 w 2470"/>
                <a:gd name="T1" fmla="*/ 646 h 646"/>
                <a:gd name="T2" fmla="*/ 85 w 2470"/>
                <a:gd name="T3" fmla="*/ 646 h 646"/>
                <a:gd name="T4" fmla="*/ 129 w 2470"/>
                <a:gd name="T5" fmla="*/ 646 h 646"/>
                <a:gd name="T6" fmla="*/ 174 w 2470"/>
                <a:gd name="T7" fmla="*/ 646 h 646"/>
                <a:gd name="T8" fmla="*/ 219 w 2470"/>
                <a:gd name="T9" fmla="*/ 626 h 646"/>
                <a:gd name="T10" fmla="*/ 244 w 2470"/>
                <a:gd name="T11" fmla="*/ 576 h 646"/>
                <a:gd name="T12" fmla="*/ 264 w 2470"/>
                <a:gd name="T13" fmla="*/ 506 h 646"/>
                <a:gd name="T14" fmla="*/ 289 w 2470"/>
                <a:gd name="T15" fmla="*/ 426 h 646"/>
                <a:gd name="T16" fmla="*/ 309 w 2470"/>
                <a:gd name="T17" fmla="*/ 340 h 646"/>
                <a:gd name="T18" fmla="*/ 334 w 2470"/>
                <a:gd name="T19" fmla="*/ 255 h 646"/>
                <a:gd name="T20" fmla="*/ 354 w 2470"/>
                <a:gd name="T21" fmla="*/ 175 h 646"/>
                <a:gd name="T22" fmla="*/ 378 w 2470"/>
                <a:gd name="T23" fmla="*/ 105 h 646"/>
                <a:gd name="T24" fmla="*/ 398 w 2470"/>
                <a:gd name="T25" fmla="*/ 50 h 646"/>
                <a:gd name="T26" fmla="*/ 433 w 2470"/>
                <a:gd name="T27" fmla="*/ 5 h 646"/>
                <a:gd name="T28" fmla="*/ 478 w 2470"/>
                <a:gd name="T29" fmla="*/ 5 h 646"/>
                <a:gd name="T30" fmla="*/ 523 w 2470"/>
                <a:gd name="T31" fmla="*/ 45 h 646"/>
                <a:gd name="T32" fmla="*/ 568 w 2470"/>
                <a:gd name="T33" fmla="*/ 90 h 646"/>
                <a:gd name="T34" fmla="*/ 612 w 2470"/>
                <a:gd name="T35" fmla="*/ 125 h 646"/>
                <a:gd name="T36" fmla="*/ 657 w 2470"/>
                <a:gd name="T37" fmla="*/ 155 h 646"/>
                <a:gd name="T38" fmla="*/ 702 w 2470"/>
                <a:gd name="T39" fmla="*/ 175 h 646"/>
                <a:gd name="T40" fmla="*/ 747 w 2470"/>
                <a:gd name="T41" fmla="*/ 190 h 646"/>
                <a:gd name="T42" fmla="*/ 792 w 2470"/>
                <a:gd name="T43" fmla="*/ 185 h 646"/>
                <a:gd name="T44" fmla="*/ 837 w 2470"/>
                <a:gd name="T45" fmla="*/ 160 h 646"/>
                <a:gd name="T46" fmla="*/ 881 w 2470"/>
                <a:gd name="T47" fmla="*/ 130 h 646"/>
                <a:gd name="T48" fmla="*/ 926 w 2470"/>
                <a:gd name="T49" fmla="*/ 100 h 646"/>
                <a:gd name="T50" fmla="*/ 971 w 2470"/>
                <a:gd name="T51" fmla="*/ 80 h 646"/>
                <a:gd name="T52" fmla="*/ 1016 w 2470"/>
                <a:gd name="T53" fmla="*/ 75 h 646"/>
                <a:gd name="T54" fmla="*/ 1061 w 2470"/>
                <a:gd name="T55" fmla="*/ 80 h 646"/>
                <a:gd name="T56" fmla="*/ 1105 w 2470"/>
                <a:gd name="T57" fmla="*/ 90 h 646"/>
                <a:gd name="T58" fmla="*/ 1150 w 2470"/>
                <a:gd name="T59" fmla="*/ 100 h 646"/>
                <a:gd name="T60" fmla="*/ 1195 w 2470"/>
                <a:gd name="T61" fmla="*/ 105 h 646"/>
                <a:gd name="T62" fmla="*/ 1240 w 2470"/>
                <a:gd name="T63" fmla="*/ 110 h 646"/>
                <a:gd name="T64" fmla="*/ 1285 w 2470"/>
                <a:gd name="T65" fmla="*/ 115 h 646"/>
                <a:gd name="T66" fmla="*/ 1330 w 2470"/>
                <a:gd name="T67" fmla="*/ 115 h 646"/>
                <a:gd name="T68" fmla="*/ 1374 w 2470"/>
                <a:gd name="T69" fmla="*/ 115 h 646"/>
                <a:gd name="T70" fmla="*/ 1419 w 2470"/>
                <a:gd name="T71" fmla="*/ 105 h 646"/>
                <a:gd name="T72" fmla="*/ 1464 w 2470"/>
                <a:gd name="T73" fmla="*/ 100 h 646"/>
                <a:gd name="T74" fmla="*/ 1509 w 2470"/>
                <a:gd name="T75" fmla="*/ 95 h 646"/>
                <a:gd name="T76" fmla="*/ 1554 w 2470"/>
                <a:gd name="T77" fmla="*/ 95 h 646"/>
                <a:gd name="T78" fmla="*/ 1599 w 2470"/>
                <a:gd name="T79" fmla="*/ 95 h 646"/>
                <a:gd name="T80" fmla="*/ 1643 w 2470"/>
                <a:gd name="T81" fmla="*/ 95 h 646"/>
                <a:gd name="T82" fmla="*/ 1688 w 2470"/>
                <a:gd name="T83" fmla="*/ 95 h 646"/>
                <a:gd name="T84" fmla="*/ 1733 w 2470"/>
                <a:gd name="T85" fmla="*/ 100 h 646"/>
                <a:gd name="T86" fmla="*/ 1778 w 2470"/>
                <a:gd name="T87" fmla="*/ 100 h 646"/>
                <a:gd name="T88" fmla="*/ 1823 w 2470"/>
                <a:gd name="T89" fmla="*/ 100 h 646"/>
                <a:gd name="T90" fmla="*/ 1867 w 2470"/>
                <a:gd name="T91" fmla="*/ 100 h 646"/>
                <a:gd name="T92" fmla="*/ 1912 w 2470"/>
                <a:gd name="T93" fmla="*/ 100 h 646"/>
                <a:gd name="T94" fmla="*/ 1957 w 2470"/>
                <a:gd name="T95" fmla="*/ 100 h 646"/>
                <a:gd name="T96" fmla="*/ 2002 w 2470"/>
                <a:gd name="T97" fmla="*/ 100 h 646"/>
                <a:gd name="T98" fmla="*/ 2047 w 2470"/>
                <a:gd name="T99" fmla="*/ 100 h 646"/>
                <a:gd name="T100" fmla="*/ 2092 w 2470"/>
                <a:gd name="T101" fmla="*/ 95 h 646"/>
                <a:gd name="T102" fmla="*/ 2136 w 2470"/>
                <a:gd name="T103" fmla="*/ 95 h 646"/>
                <a:gd name="T104" fmla="*/ 2181 w 2470"/>
                <a:gd name="T105" fmla="*/ 100 h 646"/>
                <a:gd name="T106" fmla="*/ 2226 w 2470"/>
                <a:gd name="T107" fmla="*/ 100 h 646"/>
                <a:gd name="T108" fmla="*/ 2271 w 2470"/>
                <a:gd name="T109" fmla="*/ 100 h 646"/>
                <a:gd name="T110" fmla="*/ 2316 w 2470"/>
                <a:gd name="T111" fmla="*/ 100 h 646"/>
                <a:gd name="T112" fmla="*/ 2360 w 2470"/>
                <a:gd name="T113" fmla="*/ 100 h 646"/>
                <a:gd name="T114" fmla="*/ 2405 w 2470"/>
                <a:gd name="T115" fmla="*/ 100 h 646"/>
                <a:gd name="T116" fmla="*/ 2450 w 2470"/>
                <a:gd name="T117" fmla="*/ 100 h 64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</a:cxnLst>
              <a:rect l="0" t="0" r="r" b="b"/>
              <a:pathLst>
                <a:path w="2470" h="646">
                  <a:moveTo>
                    <a:pt x="0" y="646"/>
                  </a:moveTo>
                  <a:lnTo>
                    <a:pt x="5" y="646"/>
                  </a:lnTo>
                  <a:lnTo>
                    <a:pt x="10" y="646"/>
                  </a:lnTo>
                  <a:lnTo>
                    <a:pt x="15" y="646"/>
                  </a:lnTo>
                  <a:lnTo>
                    <a:pt x="20" y="646"/>
                  </a:lnTo>
                  <a:lnTo>
                    <a:pt x="25" y="646"/>
                  </a:lnTo>
                  <a:lnTo>
                    <a:pt x="30" y="646"/>
                  </a:lnTo>
                  <a:lnTo>
                    <a:pt x="35" y="646"/>
                  </a:lnTo>
                  <a:lnTo>
                    <a:pt x="40" y="646"/>
                  </a:lnTo>
                  <a:lnTo>
                    <a:pt x="45" y="646"/>
                  </a:lnTo>
                  <a:lnTo>
                    <a:pt x="50" y="646"/>
                  </a:lnTo>
                  <a:lnTo>
                    <a:pt x="55" y="646"/>
                  </a:lnTo>
                  <a:lnTo>
                    <a:pt x="60" y="646"/>
                  </a:lnTo>
                  <a:lnTo>
                    <a:pt x="65" y="646"/>
                  </a:lnTo>
                  <a:lnTo>
                    <a:pt x="70" y="646"/>
                  </a:lnTo>
                  <a:lnTo>
                    <a:pt x="75" y="646"/>
                  </a:lnTo>
                  <a:lnTo>
                    <a:pt x="80" y="646"/>
                  </a:lnTo>
                  <a:lnTo>
                    <a:pt x="85" y="646"/>
                  </a:lnTo>
                  <a:lnTo>
                    <a:pt x="90" y="646"/>
                  </a:lnTo>
                  <a:lnTo>
                    <a:pt x="95" y="646"/>
                  </a:lnTo>
                  <a:lnTo>
                    <a:pt x="100" y="646"/>
                  </a:lnTo>
                  <a:lnTo>
                    <a:pt x="105" y="646"/>
                  </a:lnTo>
                  <a:lnTo>
                    <a:pt x="109" y="646"/>
                  </a:lnTo>
                  <a:lnTo>
                    <a:pt x="114" y="646"/>
                  </a:lnTo>
                  <a:lnTo>
                    <a:pt x="119" y="646"/>
                  </a:lnTo>
                  <a:lnTo>
                    <a:pt x="124" y="646"/>
                  </a:lnTo>
                  <a:lnTo>
                    <a:pt x="129" y="646"/>
                  </a:lnTo>
                  <a:lnTo>
                    <a:pt x="134" y="646"/>
                  </a:lnTo>
                  <a:lnTo>
                    <a:pt x="139" y="646"/>
                  </a:lnTo>
                  <a:lnTo>
                    <a:pt x="144" y="646"/>
                  </a:lnTo>
                  <a:lnTo>
                    <a:pt x="149" y="646"/>
                  </a:lnTo>
                  <a:lnTo>
                    <a:pt x="154" y="646"/>
                  </a:lnTo>
                  <a:lnTo>
                    <a:pt x="159" y="646"/>
                  </a:lnTo>
                  <a:lnTo>
                    <a:pt x="164" y="646"/>
                  </a:lnTo>
                  <a:lnTo>
                    <a:pt x="169" y="646"/>
                  </a:lnTo>
                  <a:lnTo>
                    <a:pt x="174" y="646"/>
                  </a:lnTo>
                  <a:lnTo>
                    <a:pt x="179" y="646"/>
                  </a:lnTo>
                  <a:lnTo>
                    <a:pt x="184" y="646"/>
                  </a:lnTo>
                  <a:lnTo>
                    <a:pt x="189" y="646"/>
                  </a:lnTo>
                  <a:lnTo>
                    <a:pt x="194" y="646"/>
                  </a:lnTo>
                  <a:lnTo>
                    <a:pt x="199" y="641"/>
                  </a:lnTo>
                  <a:lnTo>
                    <a:pt x="204" y="641"/>
                  </a:lnTo>
                  <a:lnTo>
                    <a:pt x="209" y="636"/>
                  </a:lnTo>
                  <a:lnTo>
                    <a:pt x="214" y="631"/>
                  </a:lnTo>
                  <a:lnTo>
                    <a:pt x="219" y="626"/>
                  </a:lnTo>
                  <a:lnTo>
                    <a:pt x="224" y="621"/>
                  </a:lnTo>
                  <a:lnTo>
                    <a:pt x="229" y="616"/>
                  </a:lnTo>
                  <a:lnTo>
                    <a:pt x="229" y="611"/>
                  </a:lnTo>
                  <a:lnTo>
                    <a:pt x="234" y="606"/>
                  </a:lnTo>
                  <a:lnTo>
                    <a:pt x="234" y="601"/>
                  </a:lnTo>
                  <a:lnTo>
                    <a:pt x="239" y="591"/>
                  </a:lnTo>
                  <a:lnTo>
                    <a:pt x="239" y="586"/>
                  </a:lnTo>
                  <a:lnTo>
                    <a:pt x="244" y="581"/>
                  </a:lnTo>
                  <a:lnTo>
                    <a:pt x="244" y="576"/>
                  </a:lnTo>
                  <a:lnTo>
                    <a:pt x="249" y="571"/>
                  </a:lnTo>
                  <a:lnTo>
                    <a:pt x="249" y="561"/>
                  </a:lnTo>
                  <a:lnTo>
                    <a:pt x="254" y="556"/>
                  </a:lnTo>
                  <a:lnTo>
                    <a:pt x="254" y="546"/>
                  </a:lnTo>
                  <a:lnTo>
                    <a:pt x="259" y="541"/>
                  </a:lnTo>
                  <a:lnTo>
                    <a:pt x="259" y="531"/>
                  </a:lnTo>
                  <a:lnTo>
                    <a:pt x="259" y="526"/>
                  </a:lnTo>
                  <a:lnTo>
                    <a:pt x="264" y="516"/>
                  </a:lnTo>
                  <a:lnTo>
                    <a:pt x="264" y="506"/>
                  </a:lnTo>
                  <a:lnTo>
                    <a:pt x="269" y="501"/>
                  </a:lnTo>
                  <a:lnTo>
                    <a:pt x="269" y="491"/>
                  </a:lnTo>
                  <a:lnTo>
                    <a:pt x="274" y="481"/>
                  </a:lnTo>
                  <a:lnTo>
                    <a:pt x="274" y="471"/>
                  </a:lnTo>
                  <a:lnTo>
                    <a:pt x="279" y="466"/>
                  </a:lnTo>
                  <a:lnTo>
                    <a:pt x="279" y="456"/>
                  </a:lnTo>
                  <a:lnTo>
                    <a:pt x="284" y="446"/>
                  </a:lnTo>
                  <a:lnTo>
                    <a:pt x="284" y="436"/>
                  </a:lnTo>
                  <a:lnTo>
                    <a:pt x="289" y="426"/>
                  </a:lnTo>
                  <a:lnTo>
                    <a:pt x="289" y="416"/>
                  </a:lnTo>
                  <a:lnTo>
                    <a:pt x="294" y="406"/>
                  </a:lnTo>
                  <a:lnTo>
                    <a:pt x="294" y="401"/>
                  </a:lnTo>
                  <a:lnTo>
                    <a:pt x="299" y="391"/>
                  </a:lnTo>
                  <a:lnTo>
                    <a:pt x="299" y="381"/>
                  </a:lnTo>
                  <a:lnTo>
                    <a:pt x="304" y="371"/>
                  </a:lnTo>
                  <a:lnTo>
                    <a:pt x="304" y="360"/>
                  </a:lnTo>
                  <a:lnTo>
                    <a:pt x="309" y="350"/>
                  </a:lnTo>
                  <a:lnTo>
                    <a:pt x="309" y="340"/>
                  </a:lnTo>
                  <a:lnTo>
                    <a:pt x="314" y="330"/>
                  </a:lnTo>
                  <a:lnTo>
                    <a:pt x="314" y="320"/>
                  </a:lnTo>
                  <a:lnTo>
                    <a:pt x="319" y="310"/>
                  </a:lnTo>
                  <a:lnTo>
                    <a:pt x="319" y="300"/>
                  </a:lnTo>
                  <a:lnTo>
                    <a:pt x="324" y="295"/>
                  </a:lnTo>
                  <a:lnTo>
                    <a:pt x="324" y="285"/>
                  </a:lnTo>
                  <a:lnTo>
                    <a:pt x="329" y="275"/>
                  </a:lnTo>
                  <a:lnTo>
                    <a:pt x="329" y="265"/>
                  </a:lnTo>
                  <a:lnTo>
                    <a:pt x="334" y="255"/>
                  </a:lnTo>
                  <a:lnTo>
                    <a:pt x="334" y="245"/>
                  </a:lnTo>
                  <a:lnTo>
                    <a:pt x="339" y="240"/>
                  </a:lnTo>
                  <a:lnTo>
                    <a:pt x="339" y="230"/>
                  </a:lnTo>
                  <a:lnTo>
                    <a:pt x="344" y="220"/>
                  </a:lnTo>
                  <a:lnTo>
                    <a:pt x="344" y="210"/>
                  </a:lnTo>
                  <a:lnTo>
                    <a:pt x="349" y="200"/>
                  </a:lnTo>
                  <a:lnTo>
                    <a:pt x="349" y="195"/>
                  </a:lnTo>
                  <a:lnTo>
                    <a:pt x="354" y="185"/>
                  </a:lnTo>
                  <a:lnTo>
                    <a:pt x="354" y="175"/>
                  </a:lnTo>
                  <a:lnTo>
                    <a:pt x="358" y="170"/>
                  </a:lnTo>
                  <a:lnTo>
                    <a:pt x="358" y="160"/>
                  </a:lnTo>
                  <a:lnTo>
                    <a:pt x="363" y="150"/>
                  </a:lnTo>
                  <a:lnTo>
                    <a:pt x="363" y="145"/>
                  </a:lnTo>
                  <a:lnTo>
                    <a:pt x="368" y="135"/>
                  </a:lnTo>
                  <a:lnTo>
                    <a:pt x="368" y="130"/>
                  </a:lnTo>
                  <a:lnTo>
                    <a:pt x="373" y="120"/>
                  </a:lnTo>
                  <a:lnTo>
                    <a:pt x="373" y="110"/>
                  </a:lnTo>
                  <a:lnTo>
                    <a:pt x="378" y="105"/>
                  </a:lnTo>
                  <a:lnTo>
                    <a:pt x="378" y="100"/>
                  </a:lnTo>
                  <a:lnTo>
                    <a:pt x="383" y="90"/>
                  </a:lnTo>
                  <a:lnTo>
                    <a:pt x="383" y="85"/>
                  </a:lnTo>
                  <a:lnTo>
                    <a:pt x="388" y="80"/>
                  </a:lnTo>
                  <a:lnTo>
                    <a:pt x="388" y="70"/>
                  </a:lnTo>
                  <a:lnTo>
                    <a:pt x="393" y="65"/>
                  </a:lnTo>
                  <a:lnTo>
                    <a:pt x="393" y="60"/>
                  </a:lnTo>
                  <a:lnTo>
                    <a:pt x="398" y="55"/>
                  </a:lnTo>
                  <a:lnTo>
                    <a:pt x="398" y="50"/>
                  </a:lnTo>
                  <a:lnTo>
                    <a:pt x="403" y="45"/>
                  </a:lnTo>
                  <a:lnTo>
                    <a:pt x="403" y="40"/>
                  </a:lnTo>
                  <a:lnTo>
                    <a:pt x="408" y="35"/>
                  </a:lnTo>
                  <a:lnTo>
                    <a:pt x="408" y="30"/>
                  </a:lnTo>
                  <a:lnTo>
                    <a:pt x="413" y="25"/>
                  </a:lnTo>
                  <a:lnTo>
                    <a:pt x="418" y="20"/>
                  </a:lnTo>
                  <a:lnTo>
                    <a:pt x="423" y="15"/>
                  </a:lnTo>
                  <a:lnTo>
                    <a:pt x="428" y="10"/>
                  </a:lnTo>
                  <a:lnTo>
                    <a:pt x="433" y="5"/>
                  </a:lnTo>
                  <a:lnTo>
                    <a:pt x="438" y="0"/>
                  </a:lnTo>
                  <a:lnTo>
                    <a:pt x="443" y="0"/>
                  </a:lnTo>
                  <a:lnTo>
                    <a:pt x="448" y="0"/>
                  </a:lnTo>
                  <a:lnTo>
                    <a:pt x="453" y="0"/>
                  </a:lnTo>
                  <a:lnTo>
                    <a:pt x="458" y="0"/>
                  </a:lnTo>
                  <a:lnTo>
                    <a:pt x="463" y="0"/>
                  </a:lnTo>
                  <a:lnTo>
                    <a:pt x="468" y="0"/>
                  </a:lnTo>
                  <a:lnTo>
                    <a:pt x="473" y="5"/>
                  </a:lnTo>
                  <a:lnTo>
                    <a:pt x="478" y="5"/>
                  </a:lnTo>
                  <a:lnTo>
                    <a:pt x="483" y="10"/>
                  </a:lnTo>
                  <a:lnTo>
                    <a:pt x="488" y="15"/>
                  </a:lnTo>
                  <a:lnTo>
                    <a:pt x="493" y="15"/>
                  </a:lnTo>
                  <a:lnTo>
                    <a:pt x="498" y="20"/>
                  </a:lnTo>
                  <a:lnTo>
                    <a:pt x="503" y="25"/>
                  </a:lnTo>
                  <a:lnTo>
                    <a:pt x="508" y="30"/>
                  </a:lnTo>
                  <a:lnTo>
                    <a:pt x="513" y="35"/>
                  </a:lnTo>
                  <a:lnTo>
                    <a:pt x="518" y="40"/>
                  </a:lnTo>
                  <a:lnTo>
                    <a:pt x="523" y="45"/>
                  </a:lnTo>
                  <a:lnTo>
                    <a:pt x="528" y="50"/>
                  </a:lnTo>
                  <a:lnTo>
                    <a:pt x="533" y="55"/>
                  </a:lnTo>
                  <a:lnTo>
                    <a:pt x="538" y="60"/>
                  </a:lnTo>
                  <a:lnTo>
                    <a:pt x="543" y="65"/>
                  </a:lnTo>
                  <a:lnTo>
                    <a:pt x="548" y="70"/>
                  </a:lnTo>
                  <a:lnTo>
                    <a:pt x="553" y="75"/>
                  </a:lnTo>
                  <a:lnTo>
                    <a:pt x="558" y="80"/>
                  </a:lnTo>
                  <a:lnTo>
                    <a:pt x="563" y="85"/>
                  </a:lnTo>
                  <a:lnTo>
                    <a:pt x="568" y="90"/>
                  </a:lnTo>
                  <a:lnTo>
                    <a:pt x="573" y="90"/>
                  </a:lnTo>
                  <a:lnTo>
                    <a:pt x="578" y="95"/>
                  </a:lnTo>
                  <a:lnTo>
                    <a:pt x="583" y="100"/>
                  </a:lnTo>
                  <a:lnTo>
                    <a:pt x="588" y="105"/>
                  </a:lnTo>
                  <a:lnTo>
                    <a:pt x="593" y="110"/>
                  </a:lnTo>
                  <a:lnTo>
                    <a:pt x="598" y="115"/>
                  </a:lnTo>
                  <a:lnTo>
                    <a:pt x="603" y="120"/>
                  </a:lnTo>
                  <a:lnTo>
                    <a:pt x="607" y="120"/>
                  </a:lnTo>
                  <a:lnTo>
                    <a:pt x="612" y="125"/>
                  </a:lnTo>
                  <a:lnTo>
                    <a:pt x="617" y="130"/>
                  </a:lnTo>
                  <a:lnTo>
                    <a:pt x="622" y="130"/>
                  </a:lnTo>
                  <a:lnTo>
                    <a:pt x="627" y="135"/>
                  </a:lnTo>
                  <a:lnTo>
                    <a:pt x="632" y="140"/>
                  </a:lnTo>
                  <a:lnTo>
                    <a:pt x="637" y="140"/>
                  </a:lnTo>
                  <a:lnTo>
                    <a:pt x="642" y="145"/>
                  </a:lnTo>
                  <a:lnTo>
                    <a:pt x="647" y="150"/>
                  </a:lnTo>
                  <a:lnTo>
                    <a:pt x="652" y="150"/>
                  </a:lnTo>
                  <a:lnTo>
                    <a:pt x="657" y="155"/>
                  </a:lnTo>
                  <a:lnTo>
                    <a:pt x="662" y="155"/>
                  </a:lnTo>
                  <a:lnTo>
                    <a:pt x="667" y="160"/>
                  </a:lnTo>
                  <a:lnTo>
                    <a:pt x="672" y="160"/>
                  </a:lnTo>
                  <a:lnTo>
                    <a:pt x="677" y="165"/>
                  </a:lnTo>
                  <a:lnTo>
                    <a:pt x="682" y="165"/>
                  </a:lnTo>
                  <a:lnTo>
                    <a:pt x="687" y="170"/>
                  </a:lnTo>
                  <a:lnTo>
                    <a:pt x="692" y="170"/>
                  </a:lnTo>
                  <a:lnTo>
                    <a:pt x="697" y="170"/>
                  </a:lnTo>
                  <a:lnTo>
                    <a:pt x="702" y="175"/>
                  </a:lnTo>
                  <a:lnTo>
                    <a:pt x="707" y="175"/>
                  </a:lnTo>
                  <a:lnTo>
                    <a:pt x="712" y="180"/>
                  </a:lnTo>
                  <a:lnTo>
                    <a:pt x="717" y="180"/>
                  </a:lnTo>
                  <a:lnTo>
                    <a:pt x="722" y="180"/>
                  </a:lnTo>
                  <a:lnTo>
                    <a:pt x="727" y="185"/>
                  </a:lnTo>
                  <a:lnTo>
                    <a:pt x="732" y="185"/>
                  </a:lnTo>
                  <a:lnTo>
                    <a:pt x="737" y="185"/>
                  </a:lnTo>
                  <a:lnTo>
                    <a:pt x="742" y="185"/>
                  </a:lnTo>
                  <a:lnTo>
                    <a:pt x="747" y="190"/>
                  </a:lnTo>
                  <a:lnTo>
                    <a:pt x="752" y="190"/>
                  </a:lnTo>
                  <a:lnTo>
                    <a:pt x="757" y="190"/>
                  </a:lnTo>
                  <a:lnTo>
                    <a:pt x="762" y="190"/>
                  </a:lnTo>
                  <a:lnTo>
                    <a:pt x="767" y="190"/>
                  </a:lnTo>
                  <a:lnTo>
                    <a:pt x="772" y="190"/>
                  </a:lnTo>
                  <a:lnTo>
                    <a:pt x="777" y="190"/>
                  </a:lnTo>
                  <a:lnTo>
                    <a:pt x="782" y="190"/>
                  </a:lnTo>
                  <a:lnTo>
                    <a:pt x="787" y="185"/>
                  </a:lnTo>
                  <a:lnTo>
                    <a:pt x="792" y="185"/>
                  </a:lnTo>
                  <a:lnTo>
                    <a:pt x="797" y="185"/>
                  </a:lnTo>
                  <a:lnTo>
                    <a:pt x="802" y="180"/>
                  </a:lnTo>
                  <a:lnTo>
                    <a:pt x="807" y="180"/>
                  </a:lnTo>
                  <a:lnTo>
                    <a:pt x="812" y="175"/>
                  </a:lnTo>
                  <a:lnTo>
                    <a:pt x="817" y="175"/>
                  </a:lnTo>
                  <a:lnTo>
                    <a:pt x="822" y="170"/>
                  </a:lnTo>
                  <a:lnTo>
                    <a:pt x="827" y="170"/>
                  </a:lnTo>
                  <a:lnTo>
                    <a:pt x="832" y="165"/>
                  </a:lnTo>
                  <a:lnTo>
                    <a:pt x="837" y="160"/>
                  </a:lnTo>
                  <a:lnTo>
                    <a:pt x="842" y="160"/>
                  </a:lnTo>
                  <a:lnTo>
                    <a:pt x="847" y="155"/>
                  </a:lnTo>
                  <a:lnTo>
                    <a:pt x="852" y="150"/>
                  </a:lnTo>
                  <a:lnTo>
                    <a:pt x="856" y="145"/>
                  </a:lnTo>
                  <a:lnTo>
                    <a:pt x="861" y="145"/>
                  </a:lnTo>
                  <a:lnTo>
                    <a:pt x="866" y="140"/>
                  </a:lnTo>
                  <a:lnTo>
                    <a:pt x="871" y="135"/>
                  </a:lnTo>
                  <a:lnTo>
                    <a:pt x="876" y="135"/>
                  </a:lnTo>
                  <a:lnTo>
                    <a:pt x="881" y="130"/>
                  </a:lnTo>
                  <a:lnTo>
                    <a:pt x="886" y="125"/>
                  </a:lnTo>
                  <a:lnTo>
                    <a:pt x="891" y="120"/>
                  </a:lnTo>
                  <a:lnTo>
                    <a:pt x="896" y="120"/>
                  </a:lnTo>
                  <a:lnTo>
                    <a:pt x="901" y="115"/>
                  </a:lnTo>
                  <a:lnTo>
                    <a:pt x="906" y="110"/>
                  </a:lnTo>
                  <a:lnTo>
                    <a:pt x="911" y="110"/>
                  </a:lnTo>
                  <a:lnTo>
                    <a:pt x="916" y="105"/>
                  </a:lnTo>
                  <a:lnTo>
                    <a:pt x="921" y="105"/>
                  </a:lnTo>
                  <a:lnTo>
                    <a:pt x="926" y="100"/>
                  </a:lnTo>
                  <a:lnTo>
                    <a:pt x="931" y="95"/>
                  </a:lnTo>
                  <a:lnTo>
                    <a:pt x="936" y="95"/>
                  </a:lnTo>
                  <a:lnTo>
                    <a:pt x="941" y="90"/>
                  </a:lnTo>
                  <a:lnTo>
                    <a:pt x="946" y="90"/>
                  </a:lnTo>
                  <a:lnTo>
                    <a:pt x="951" y="85"/>
                  </a:lnTo>
                  <a:lnTo>
                    <a:pt x="956" y="85"/>
                  </a:lnTo>
                  <a:lnTo>
                    <a:pt x="961" y="85"/>
                  </a:lnTo>
                  <a:lnTo>
                    <a:pt x="966" y="80"/>
                  </a:lnTo>
                  <a:lnTo>
                    <a:pt x="971" y="80"/>
                  </a:lnTo>
                  <a:lnTo>
                    <a:pt x="976" y="80"/>
                  </a:lnTo>
                  <a:lnTo>
                    <a:pt x="981" y="80"/>
                  </a:lnTo>
                  <a:lnTo>
                    <a:pt x="986" y="75"/>
                  </a:lnTo>
                  <a:lnTo>
                    <a:pt x="991" y="75"/>
                  </a:lnTo>
                  <a:lnTo>
                    <a:pt x="996" y="75"/>
                  </a:lnTo>
                  <a:lnTo>
                    <a:pt x="1001" y="75"/>
                  </a:lnTo>
                  <a:lnTo>
                    <a:pt x="1006" y="75"/>
                  </a:lnTo>
                  <a:lnTo>
                    <a:pt x="1011" y="75"/>
                  </a:lnTo>
                  <a:lnTo>
                    <a:pt x="1016" y="75"/>
                  </a:lnTo>
                  <a:lnTo>
                    <a:pt x="1021" y="75"/>
                  </a:lnTo>
                  <a:lnTo>
                    <a:pt x="1026" y="75"/>
                  </a:lnTo>
                  <a:lnTo>
                    <a:pt x="1031" y="80"/>
                  </a:lnTo>
                  <a:lnTo>
                    <a:pt x="1036" y="80"/>
                  </a:lnTo>
                  <a:lnTo>
                    <a:pt x="1041" y="80"/>
                  </a:lnTo>
                  <a:lnTo>
                    <a:pt x="1046" y="80"/>
                  </a:lnTo>
                  <a:lnTo>
                    <a:pt x="1051" y="80"/>
                  </a:lnTo>
                  <a:lnTo>
                    <a:pt x="1056" y="80"/>
                  </a:lnTo>
                  <a:lnTo>
                    <a:pt x="1061" y="80"/>
                  </a:lnTo>
                  <a:lnTo>
                    <a:pt x="1066" y="85"/>
                  </a:lnTo>
                  <a:lnTo>
                    <a:pt x="1071" y="85"/>
                  </a:lnTo>
                  <a:lnTo>
                    <a:pt x="1076" y="85"/>
                  </a:lnTo>
                  <a:lnTo>
                    <a:pt x="1081" y="85"/>
                  </a:lnTo>
                  <a:lnTo>
                    <a:pt x="1086" y="85"/>
                  </a:lnTo>
                  <a:lnTo>
                    <a:pt x="1091" y="90"/>
                  </a:lnTo>
                  <a:lnTo>
                    <a:pt x="1096" y="90"/>
                  </a:lnTo>
                  <a:lnTo>
                    <a:pt x="1101" y="90"/>
                  </a:lnTo>
                  <a:lnTo>
                    <a:pt x="1105" y="90"/>
                  </a:lnTo>
                  <a:lnTo>
                    <a:pt x="1110" y="90"/>
                  </a:lnTo>
                  <a:lnTo>
                    <a:pt x="1115" y="90"/>
                  </a:lnTo>
                  <a:lnTo>
                    <a:pt x="1120" y="95"/>
                  </a:lnTo>
                  <a:lnTo>
                    <a:pt x="1125" y="95"/>
                  </a:lnTo>
                  <a:lnTo>
                    <a:pt x="1130" y="95"/>
                  </a:lnTo>
                  <a:lnTo>
                    <a:pt x="1135" y="95"/>
                  </a:lnTo>
                  <a:lnTo>
                    <a:pt x="1140" y="95"/>
                  </a:lnTo>
                  <a:lnTo>
                    <a:pt x="1145" y="100"/>
                  </a:lnTo>
                  <a:lnTo>
                    <a:pt x="1150" y="100"/>
                  </a:lnTo>
                  <a:lnTo>
                    <a:pt x="1155" y="100"/>
                  </a:lnTo>
                  <a:lnTo>
                    <a:pt x="1160" y="100"/>
                  </a:lnTo>
                  <a:lnTo>
                    <a:pt x="1165" y="100"/>
                  </a:lnTo>
                  <a:lnTo>
                    <a:pt x="1170" y="100"/>
                  </a:lnTo>
                  <a:lnTo>
                    <a:pt x="1175" y="105"/>
                  </a:lnTo>
                  <a:lnTo>
                    <a:pt x="1180" y="105"/>
                  </a:lnTo>
                  <a:lnTo>
                    <a:pt x="1185" y="105"/>
                  </a:lnTo>
                  <a:lnTo>
                    <a:pt x="1190" y="105"/>
                  </a:lnTo>
                  <a:lnTo>
                    <a:pt x="1195" y="105"/>
                  </a:lnTo>
                  <a:lnTo>
                    <a:pt x="1200" y="105"/>
                  </a:lnTo>
                  <a:lnTo>
                    <a:pt x="1205" y="105"/>
                  </a:lnTo>
                  <a:lnTo>
                    <a:pt x="1210" y="105"/>
                  </a:lnTo>
                  <a:lnTo>
                    <a:pt x="1215" y="110"/>
                  </a:lnTo>
                  <a:lnTo>
                    <a:pt x="1220" y="110"/>
                  </a:lnTo>
                  <a:lnTo>
                    <a:pt x="1225" y="110"/>
                  </a:lnTo>
                  <a:lnTo>
                    <a:pt x="1230" y="110"/>
                  </a:lnTo>
                  <a:lnTo>
                    <a:pt x="1235" y="110"/>
                  </a:lnTo>
                  <a:lnTo>
                    <a:pt x="1240" y="110"/>
                  </a:lnTo>
                  <a:lnTo>
                    <a:pt x="1245" y="110"/>
                  </a:lnTo>
                  <a:lnTo>
                    <a:pt x="1250" y="110"/>
                  </a:lnTo>
                  <a:lnTo>
                    <a:pt x="1255" y="110"/>
                  </a:lnTo>
                  <a:lnTo>
                    <a:pt x="1260" y="115"/>
                  </a:lnTo>
                  <a:lnTo>
                    <a:pt x="1265" y="115"/>
                  </a:lnTo>
                  <a:lnTo>
                    <a:pt x="1270" y="115"/>
                  </a:lnTo>
                  <a:lnTo>
                    <a:pt x="1275" y="115"/>
                  </a:lnTo>
                  <a:lnTo>
                    <a:pt x="1280" y="115"/>
                  </a:lnTo>
                  <a:lnTo>
                    <a:pt x="1285" y="115"/>
                  </a:lnTo>
                  <a:lnTo>
                    <a:pt x="1290" y="115"/>
                  </a:lnTo>
                  <a:lnTo>
                    <a:pt x="1295" y="115"/>
                  </a:lnTo>
                  <a:lnTo>
                    <a:pt x="1300" y="115"/>
                  </a:lnTo>
                  <a:lnTo>
                    <a:pt x="1305" y="115"/>
                  </a:lnTo>
                  <a:lnTo>
                    <a:pt x="1310" y="115"/>
                  </a:lnTo>
                  <a:lnTo>
                    <a:pt x="1315" y="115"/>
                  </a:lnTo>
                  <a:lnTo>
                    <a:pt x="1320" y="115"/>
                  </a:lnTo>
                  <a:lnTo>
                    <a:pt x="1325" y="115"/>
                  </a:lnTo>
                  <a:lnTo>
                    <a:pt x="1330" y="115"/>
                  </a:lnTo>
                  <a:lnTo>
                    <a:pt x="1335" y="115"/>
                  </a:lnTo>
                  <a:lnTo>
                    <a:pt x="1340" y="115"/>
                  </a:lnTo>
                  <a:lnTo>
                    <a:pt x="1345" y="115"/>
                  </a:lnTo>
                  <a:lnTo>
                    <a:pt x="1350" y="115"/>
                  </a:lnTo>
                  <a:lnTo>
                    <a:pt x="1354" y="115"/>
                  </a:lnTo>
                  <a:lnTo>
                    <a:pt x="1359" y="115"/>
                  </a:lnTo>
                  <a:lnTo>
                    <a:pt x="1364" y="115"/>
                  </a:lnTo>
                  <a:lnTo>
                    <a:pt x="1369" y="115"/>
                  </a:lnTo>
                  <a:lnTo>
                    <a:pt x="1374" y="115"/>
                  </a:lnTo>
                  <a:lnTo>
                    <a:pt x="1379" y="115"/>
                  </a:lnTo>
                  <a:lnTo>
                    <a:pt x="1384" y="110"/>
                  </a:lnTo>
                  <a:lnTo>
                    <a:pt x="1389" y="110"/>
                  </a:lnTo>
                  <a:lnTo>
                    <a:pt x="1394" y="110"/>
                  </a:lnTo>
                  <a:lnTo>
                    <a:pt x="1399" y="110"/>
                  </a:lnTo>
                  <a:lnTo>
                    <a:pt x="1404" y="110"/>
                  </a:lnTo>
                  <a:lnTo>
                    <a:pt x="1409" y="110"/>
                  </a:lnTo>
                  <a:lnTo>
                    <a:pt x="1414" y="110"/>
                  </a:lnTo>
                  <a:lnTo>
                    <a:pt x="1419" y="105"/>
                  </a:lnTo>
                  <a:lnTo>
                    <a:pt x="1424" y="105"/>
                  </a:lnTo>
                  <a:lnTo>
                    <a:pt x="1429" y="105"/>
                  </a:lnTo>
                  <a:lnTo>
                    <a:pt x="1434" y="105"/>
                  </a:lnTo>
                  <a:lnTo>
                    <a:pt x="1439" y="105"/>
                  </a:lnTo>
                  <a:lnTo>
                    <a:pt x="1444" y="105"/>
                  </a:lnTo>
                  <a:lnTo>
                    <a:pt x="1449" y="105"/>
                  </a:lnTo>
                  <a:lnTo>
                    <a:pt x="1454" y="100"/>
                  </a:lnTo>
                  <a:lnTo>
                    <a:pt x="1459" y="100"/>
                  </a:lnTo>
                  <a:lnTo>
                    <a:pt x="1464" y="100"/>
                  </a:lnTo>
                  <a:lnTo>
                    <a:pt x="1469" y="100"/>
                  </a:lnTo>
                  <a:lnTo>
                    <a:pt x="1474" y="100"/>
                  </a:lnTo>
                  <a:lnTo>
                    <a:pt x="1479" y="100"/>
                  </a:lnTo>
                  <a:lnTo>
                    <a:pt x="1484" y="100"/>
                  </a:lnTo>
                  <a:lnTo>
                    <a:pt x="1489" y="100"/>
                  </a:lnTo>
                  <a:lnTo>
                    <a:pt x="1494" y="95"/>
                  </a:lnTo>
                  <a:lnTo>
                    <a:pt x="1499" y="95"/>
                  </a:lnTo>
                  <a:lnTo>
                    <a:pt x="1504" y="95"/>
                  </a:lnTo>
                  <a:lnTo>
                    <a:pt x="1509" y="95"/>
                  </a:lnTo>
                  <a:lnTo>
                    <a:pt x="1514" y="95"/>
                  </a:lnTo>
                  <a:lnTo>
                    <a:pt x="1519" y="95"/>
                  </a:lnTo>
                  <a:lnTo>
                    <a:pt x="1524" y="95"/>
                  </a:lnTo>
                  <a:lnTo>
                    <a:pt x="1529" y="95"/>
                  </a:lnTo>
                  <a:lnTo>
                    <a:pt x="1534" y="95"/>
                  </a:lnTo>
                  <a:lnTo>
                    <a:pt x="1539" y="95"/>
                  </a:lnTo>
                  <a:lnTo>
                    <a:pt x="1544" y="95"/>
                  </a:lnTo>
                  <a:lnTo>
                    <a:pt x="1549" y="95"/>
                  </a:lnTo>
                  <a:lnTo>
                    <a:pt x="1554" y="95"/>
                  </a:lnTo>
                  <a:lnTo>
                    <a:pt x="1559" y="95"/>
                  </a:lnTo>
                  <a:lnTo>
                    <a:pt x="1564" y="95"/>
                  </a:lnTo>
                  <a:lnTo>
                    <a:pt x="1569" y="95"/>
                  </a:lnTo>
                  <a:lnTo>
                    <a:pt x="1574" y="95"/>
                  </a:lnTo>
                  <a:lnTo>
                    <a:pt x="1579" y="95"/>
                  </a:lnTo>
                  <a:lnTo>
                    <a:pt x="1584" y="95"/>
                  </a:lnTo>
                  <a:lnTo>
                    <a:pt x="1589" y="95"/>
                  </a:lnTo>
                  <a:lnTo>
                    <a:pt x="1594" y="95"/>
                  </a:lnTo>
                  <a:lnTo>
                    <a:pt x="1599" y="95"/>
                  </a:lnTo>
                  <a:lnTo>
                    <a:pt x="1603" y="95"/>
                  </a:lnTo>
                  <a:lnTo>
                    <a:pt x="1608" y="95"/>
                  </a:lnTo>
                  <a:lnTo>
                    <a:pt x="1613" y="95"/>
                  </a:lnTo>
                  <a:lnTo>
                    <a:pt x="1618" y="95"/>
                  </a:lnTo>
                  <a:lnTo>
                    <a:pt x="1623" y="95"/>
                  </a:lnTo>
                  <a:lnTo>
                    <a:pt x="1628" y="95"/>
                  </a:lnTo>
                  <a:lnTo>
                    <a:pt x="1633" y="95"/>
                  </a:lnTo>
                  <a:lnTo>
                    <a:pt x="1638" y="95"/>
                  </a:lnTo>
                  <a:lnTo>
                    <a:pt x="1643" y="95"/>
                  </a:lnTo>
                  <a:lnTo>
                    <a:pt x="1648" y="95"/>
                  </a:lnTo>
                  <a:lnTo>
                    <a:pt x="1653" y="95"/>
                  </a:lnTo>
                  <a:lnTo>
                    <a:pt x="1658" y="95"/>
                  </a:lnTo>
                  <a:lnTo>
                    <a:pt x="1663" y="95"/>
                  </a:lnTo>
                  <a:lnTo>
                    <a:pt x="1668" y="95"/>
                  </a:lnTo>
                  <a:lnTo>
                    <a:pt x="1673" y="95"/>
                  </a:lnTo>
                  <a:lnTo>
                    <a:pt x="1678" y="95"/>
                  </a:lnTo>
                  <a:lnTo>
                    <a:pt x="1683" y="95"/>
                  </a:lnTo>
                  <a:lnTo>
                    <a:pt x="1688" y="95"/>
                  </a:lnTo>
                  <a:lnTo>
                    <a:pt x="1693" y="100"/>
                  </a:lnTo>
                  <a:lnTo>
                    <a:pt x="1698" y="100"/>
                  </a:lnTo>
                  <a:lnTo>
                    <a:pt x="1703" y="100"/>
                  </a:lnTo>
                  <a:lnTo>
                    <a:pt x="1708" y="100"/>
                  </a:lnTo>
                  <a:lnTo>
                    <a:pt x="1713" y="100"/>
                  </a:lnTo>
                  <a:lnTo>
                    <a:pt x="1718" y="100"/>
                  </a:lnTo>
                  <a:lnTo>
                    <a:pt x="1723" y="100"/>
                  </a:lnTo>
                  <a:lnTo>
                    <a:pt x="1728" y="100"/>
                  </a:lnTo>
                  <a:lnTo>
                    <a:pt x="1733" y="100"/>
                  </a:lnTo>
                  <a:lnTo>
                    <a:pt x="1738" y="100"/>
                  </a:lnTo>
                  <a:lnTo>
                    <a:pt x="1743" y="100"/>
                  </a:lnTo>
                  <a:lnTo>
                    <a:pt x="1748" y="100"/>
                  </a:lnTo>
                  <a:lnTo>
                    <a:pt x="1753" y="100"/>
                  </a:lnTo>
                  <a:lnTo>
                    <a:pt x="1758" y="100"/>
                  </a:lnTo>
                  <a:lnTo>
                    <a:pt x="1763" y="100"/>
                  </a:lnTo>
                  <a:lnTo>
                    <a:pt x="1768" y="100"/>
                  </a:lnTo>
                  <a:lnTo>
                    <a:pt x="1773" y="100"/>
                  </a:lnTo>
                  <a:lnTo>
                    <a:pt x="1778" y="100"/>
                  </a:lnTo>
                  <a:lnTo>
                    <a:pt x="1783" y="100"/>
                  </a:lnTo>
                  <a:lnTo>
                    <a:pt x="1788" y="100"/>
                  </a:lnTo>
                  <a:lnTo>
                    <a:pt x="1793" y="100"/>
                  </a:lnTo>
                  <a:lnTo>
                    <a:pt x="1798" y="100"/>
                  </a:lnTo>
                  <a:lnTo>
                    <a:pt x="1803" y="100"/>
                  </a:lnTo>
                  <a:lnTo>
                    <a:pt x="1808" y="100"/>
                  </a:lnTo>
                  <a:lnTo>
                    <a:pt x="1813" y="100"/>
                  </a:lnTo>
                  <a:lnTo>
                    <a:pt x="1818" y="100"/>
                  </a:lnTo>
                  <a:lnTo>
                    <a:pt x="1823" y="100"/>
                  </a:lnTo>
                  <a:lnTo>
                    <a:pt x="1828" y="100"/>
                  </a:lnTo>
                  <a:lnTo>
                    <a:pt x="1833" y="100"/>
                  </a:lnTo>
                  <a:lnTo>
                    <a:pt x="1838" y="100"/>
                  </a:lnTo>
                  <a:lnTo>
                    <a:pt x="1843" y="100"/>
                  </a:lnTo>
                  <a:lnTo>
                    <a:pt x="1848" y="100"/>
                  </a:lnTo>
                  <a:lnTo>
                    <a:pt x="1852" y="100"/>
                  </a:lnTo>
                  <a:lnTo>
                    <a:pt x="1857" y="100"/>
                  </a:lnTo>
                  <a:lnTo>
                    <a:pt x="1862" y="100"/>
                  </a:lnTo>
                  <a:lnTo>
                    <a:pt x="1867" y="100"/>
                  </a:lnTo>
                  <a:lnTo>
                    <a:pt x="1872" y="100"/>
                  </a:lnTo>
                  <a:lnTo>
                    <a:pt x="1877" y="100"/>
                  </a:lnTo>
                  <a:lnTo>
                    <a:pt x="1882" y="100"/>
                  </a:lnTo>
                  <a:lnTo>
                    <a:pt x="1887" y="100"/>
                  </a:lnTo>
                  <a:lnTo>
                    <a:pt x="1892" y="100"/>
                  </a:lnTo>
                  <a:lnTo>
                    <a:pt x="1897" y="100"/>
                  </a:lnTo>
                  <a:lnTo>
                    <a:pt x="1902" y="100"/>
                  </a:lnTo>
                  <a:lnTo>
                    <a:pt x="1907" y="100"/>
                  </a:lnTo>
                  <a:lnTo>
                    <a:pt x="1912" y="100"/>
                  </a:lnTo>
                  <a:lnTo>
                    <a:pt x="1917" y="100"/>
                  </a:lnTo>
                  <a:lnTo>
                    <a:pt x="1922" y="100"/>
                  </a:lnTo>
                  <a:lnTo>
                    <a:pt x="1927" y="100"/>
                  </a:lnTo>
                  <a:lnTo>
                    <a:pt x="1932" y="100"/>
                  </a:lnTo>
                  <a:lnTo>
                    <a:pt x="1937" y="100"/>
                  </a:lnTo>
                  <a:lnTo>
                    <a:pt x="1942" y="100"/>
                  </a:lnTo>
                  <a:lnTo>
                    <a:pt x="1947" y="100"/>
                  </a:lnTo>
                  <a:lnTo>
                    <a:pt x="1952" y="100"/>
                  </a:lnTo>
                  <a:lnTo>
                    <a:pt x="1957" y="100"/>
                  </a:lnTo>
                  <a:lnTo>
                    <a:pt x="1962" y="100"/>
                  </a:lnTo>
                  <a:lnTo>
                    <a:pt x="1967" y="100"/>
                  </a:lnTo>
                  <a:lnTo>
                    <a:pt x="1972" y="100"/>
                  </a:lnTo>
                  <a:lnTo>
                    <a:pt x="1977" y="100"/>
                  </a:lnTo>
                  <a:lnTo>
                    <a:pt x="1982" y="100"/>
                  </a:lnTo>
                  <a:lnTo>
                    <a:pt x="1987" y="100"/>
                  </a:lnTo>
                  <a:lnTo>
                    <a:pt x="1992" y="100"/>
                  </a:lnTo>
                  <a:lnTo>
                    <a:pt x="1997" y="100"/>
                  </a:lnTo>
                  <a:lnTo>
                    <a:pt x="2002" y="100"/>
                  </a:lnTo>
                  <a:lnTo>
                    <a:pt x="2007" y="100"/>
                  </a:lnTo>
                  <a:lnTo>
                    <a:pt x="2012" y="100"/>
                  </a:lnTo>
                  <a:lnTo>
                    <a:pt x="2017" y="100"/>
                  </a:lnTo>
                  <a:lnTo>
                    <a:pt x="2022" y="100"/>
                  </a:lnTo>
                  <a:lnTo>
                    <a:pt x="2027" y="100"/>
                  </a:lnTo>
                  <a:lnTo>
                    <a:pt x="2032" y="100"/>
                  </a:lnTo>
                  <a:lnTo>
                    <a:pt x="2037" y="100"/>
                  </a:lnTo>
                  <a:lnTo>
                    <a:pt x="2042" y="100"/>
                  </a:lnTo>
                  <a:lnTo>
                    <a:pt x="2047" y="100"/>
                  </a:lnTo>
                  <a:lnTo>
                    <a:pt x="2052" y="100"/>
                  </a:lnTo>
                  <a:lnTo>
                    <a:pt x="2057" y="100"/>
                  </a:lnTo>
                  <a:lnTo>
                    <a:pt x="2062" y="100"/>
                  </a:lnTo>
                  <a:lnTo>
                    <a:pt x="2067" y="100"/>
                  </a:lnTo>
                  <a:lnTo>
                    <a:pt x="2072" y="100"/>
                  </a:lnTo>
                  <a:lnTo>
                    <a:pt x="2077" y="100"/>
                  </a:lnTo>
                  <a:lnTo>
                    <a:pt x="2082" y="100"/>
                  </a:lnTo>
                  <a:lnTo>
                    <a:pt x="2087" y="100"/>
                  </a:lnTo>
                  <a:lnTo>
                    <a:pt x="2092" y="95"/>
                  </a:lnTo>
                  <a:lnTo>
                    <a:pt x="2097" y="95"/>
                  </a:lnTo>
                  <a:lnTo>
                    <a:pt x="2101" y="95"/>
                  </a:lnTo>
                  <a:lnTo>
                    <a:pt x="2106" y="95"/>
                  </a:lnTo>
                  <a:lnTo>
                    <a:pt x="2111" y="95"/>
                  </a:lnTo>
                  <a:lnTo>
                    <a:pt x="2116" y="95"/>
                  </a:lnTo>
                  <a:lnTo>
                    <a:pt x="2121" y="95"/>
                  </a:lnTo>
                  <a:lnTo>
                    <a:pt x="2126" y="95"/>
                  </a:lnTo>
                  <a:lnTo>
                    <a:pt x="2131" y="95"/>
                  </a:lnTo>
                  <a:lnTo>
                    <a:pt x="2136" y="95"/>
                  </a:lnTo>
                  <a:lnTo>
                    <a:pt x="2141" y="95"/>
                  </a:lnTo>
                  <a:lnTo>
                    <a:pt x="2146" y="95"/>
                  </a:lnTo>
                  <a:lnTo>
                    <a:pt x="2151" y="95"/>
                  </a:lnTo>
                  <a:lnTo>
                    <a:pt x="2156" y="95"/>
                  </a:lnTo>
                  <a:lnTo>
                    <a:pt x="2161" y="100"/>
                  </a:lnTo>
                  <a:lnTo>
                    <a:pt x="2166" y="100"/>
                  </a:lnTo>
                  <a:lnTo>
                    <a:pt x="2171" y="100"/>
                  </a:lnTo>
                  <a:lnTo>
                    <a:pt x="2176" y="100"/>
                  </a:lnTo>
                  <a:lnTo>
                    <a:pt x="2181" y="100"/>
                  </a:lnTo>
                  <a:lnTo>
                    <a:pt x="2186" y="100"/>
                  </a:lnTo>
                  <a:lnTo>
                    <a:pt x="2191" y="100"/>
                  </a:lnTo>
                  <a:lnTo>
                    <a:pt x="2196" y="100"/>
                  </a:lnTo>
                  <a:lnTo>
                    <a:pt x="2201" y="100"/>
                  </a:lnTo>
                  <a:lnTo>
                    <a:pt x="2206" y="100"/>
                  </a:lnTo>
                  <a:lnTo>
                    <a:pt x="2211" y="100"/>
                  </a:lnTo>
                  <a:lnTo>
                    <a:pt x="2216" y="100"/>
                  </a:lnTo>
                  <a:lnTo>
                    <a:pt x="2221" y="100"/>
                  </a:lnTo>
                  <a:lnTo>
                    <a:pt x="2226" y="100"/>
                  </a:lnTo>
                  <a:lnTo>
                    <a:pt x="2231" y="100"/>
                  </a:lnTo>
                  <a:lnTo>
                    <a:pt x="2236" y="100"/>
                  </a:lnTo>
                  <a:lnTo>
                    <a:pt x="2241" y="100"/>
                  </a:lnTo>
                  <a:lnTo>
                    <a:pt x="2246" y="100"/>
                  </a:lnTo>
                  <a:lnTo>
                    <a:pt x="2251" y="100"/>
                  </a:lnTo>
                  <a:lnTo>
                    <a:pt x="2256" y="100"/>
                  </a:lnTo>
                  <a:lnTo>
                    <a:pt x="2261" y="100"/>
                  </a:lnTo>
                  <a:lnTo>
                    <a:pt x="2266" y="100"/>
                  </a:lnTo>
                  <a:lnTo>
                    <a:pt x="2271" y="100"/>
                  </a:lnTo>
                  <a:lnTo>
                    <a:pt x="2276" y="100"/>
                  </a:lnTo>
                  <a:lnTo>
                    <a:pt x="2281" y="100"/>
                  </a:lnTo>
                  <a:lnTo>
                    <a:pt x="2286" y="100"/>
                  </a:lnTo>
                  <a:lnTo>
                    <a:pt x="2291" y="100"/>
                  </a:lnTo>
                  <a:lnTo>
                    <a:pt x="2296" y="100"/>
                  </a:lnTo>
                  <a:lnTo>
                    <a:pt x="2301" y="100"/>
                  </a:lnTo>
                  <a:lnTo>
                    <a:pt x="2306" y="100"/>
                  </a:lnTo>
                  <a:lnTo>
                    <a:pt x="2311" y="100"/>
                  </a:lnTo>
                  <a:lnTo>
                    <a:pt x="2316" y="100"/>
                  </a:lnTo>
                  <a:lnTo>
                    <a:pt x="2321" y="100"/>
                  </a:lnTo>
                  <a:lnTo>
                    <a:pt x="2326" y="100"/>
                  </a:lnTo>
                  <a:lnTo>
                    <a:pt x="2331" y="100"/>
                  </a:lnTo>
                  <a:lnTo>
                    <a:pt x="2336" y="100"/>
                  </a:lnTo>
                  <a:lnTo>
                    <a:pt x="2341" y="100"/>
                  </a:lnTo>
                  <a:lnTo>
                    <a:pt x="2346" y="100"/>
                  </a:lnTo>
                  <a:lnTo>
                    <a:pt x="2350" y="100"/>
                  </a:lnTo>
                  <a:lnTo>
                    <a:pt x="2355" y="100"/>
                  </a:lnTo>
                  <a:lnTo>
                    <a:pt x="2360" y="100"/>
                  </a:lnTo>
                  <a:lnTo>
                    <a:pt x="2365" y="100"/>
                  </a:lnTo>
                  <a:lnTo>
                    <a:pt x="2370" y="100"/>
                  </a:lnTo>
                  <a:lnTo>
                    <a:pt x="2375" y="100"/>
                  </a:lnTo>
                  <a:lnTo>
                    <a:pt x="2380" y="100"/>
                  </a:lnTo>
                  <a:lnTo>
                    <a:pt x="2385" y="100"/>
                  </a:lnTo>
                  <a:lnTo>
                    <a:pt x="2390" y="100"/>
                  </a:lnTo>
                  <a:lnTo>
                    <a:pt x="2395" y="100"/>
                  </a:lnTo>
                  <a:lnTo>
                    <a:pt x="2400" y="100"/>
                  </a:lnTo>
                  <a:lnTo>
                    <a:pt x="2405" y="100"/>
                  </a:lnTo>
                  <a:lnTo>
                    <a:pt x="2410" y="100"/>
                  </a:lnTo>
                  <a:lnTo>
                    <a:pt x="2415" y="100"/>
                  </a:lnTo>
                  <a:lnTo>
                    <a:pt x="2420" y="100"/>
                  </a:lnTo>
                  <a:lnTo>
                    <a:pt x="2425" y="100"/>
                  </a:lnTo>
                  <a:lnTo>
                    <a:pt x="2430" y="100"/>
                  </a:lnTo>
                  <a:lnTo>
                    <a:pt x="2435" y="100"/>
                  </a:lnTo>
                  <a:lnTo>
                    <a:pt x="2440" y="100"/>
                  </a:lnTo>
                  <a:lnTo>
                    <a:pt x="2445" y="100"/>
                  </a:lnTo>
                  <a:lnTo>
                    <a:pt x="2450" y="100"/>
                  </a:lnTo>
                  <a:lnTo>
                    <a:pt x="2455" y="100"/>
                  </a:lnTo>
                  <a:lnTo>
                    <a:pt x="2460" y="100"/>
                  </a:lnTo>
                  <a:lnTo>
                    <a:pt x="2465" y="100"/>
                  </a:lnTo>
                  <a:lnTo>
                    <a:pt x="2470" y="100"/>
                  </a:lnTo>
                </a:path>
              </a:pathLst>
            </a:custGeom>
            <a:noFill/>
            <a:ln w="19050" cmpd="sng">
              <a:solidFill>
                <a:srgbClr val="0000FF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2" name="Rectangle 48"/>
            <p:cNvSpPr>
              <a:spLocks noChangeArrowheads="1"/>
            </p:cNvSpPr>
            <p:nvPr/>
          </p:nvSpPr>
          <p:spPr bwMode="auto">
            <a:xfrm>
              <a:off x="2934" y="1649"/>
              <a:ext cx="134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S-LOOP plots deviation variables (IAE = 20.0383)</a:t>
              </a:r>
              <a:endParaRPr lang="en-US"/>
            </a:p>
          </p:txBody>
        </p:sp>
        <p:sp>
          <p:nvSpPr>
            <p:cNvPr id="42033" name="Rectangle 49"/>
            <p:cNvSpPr>
              <a:spLocks noChangeArrowheads="1"/>
            </p:cNvSpPr>
            <p:nvPr/>
          </p:nvSpPr>
          <p:spPr bwMode="auto">
            <a:xfrm>
              <a:off x="3571" y="2691"/>
              <a:ext cx="13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2034" name="Rectangle 50"/>
            <p:cNvSpPr>
              <a:spLocks noChangeArrowheads="1"/>
            </p:cNvSpPr>
            <p:nvPr/>
          </p:nvSpPr>
          <p:spPr bwMode="auto">
            <a:xfrm rot="16200000">
              <a:off x="1672" y="2159"/>
              <a:ext cx="514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Controlled Variable</a:t>
              </a:r>
              <a:endParaRPr lang="en-US"/>
            </a:p>
          </p:txBody>
        </p:sp>
        <p:sp>
          <p:nvSpPr>
            <p:cNvPr id="42035" name="Rectangle 51"/>
            <p:cNvSpPr>
              <a:spLocks noChangeArrowheads="1"/>
            </p:cNvSpPr>
            <p:nvPr/>
          </p:nvSpPr>
          <p:spPr bwMode="auto">
            <a:xfrm>
              <a:off x="2102" y="2897"/>
              <a:ext cx="3083" cy="81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6" name="Rectangle 52"/>
            <p:cNvSpPr>
              <a:spLocks noChangeArrowheads="1"/>
            </p:cNvSpPr>
            <p:nvPr/>
          </p:nvSpPr>
          <p:spPr bwMode="auto">
            <a:xfrm>
              <a:off x="2102" y="2897"/>
              <a:ext cx="3083" cy="816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7" name="Line 53"/>
            <p:cNvSpPr>
              <a:spLocks noChangeShapeType="1"/>
            </p:cNvSpPr>
            <p:nvPr/>
          </p:nvSpPr>
          <p:spPr bwMode="auto">
            <a:xfrm>
              <a:off x="2102" y="2897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8" name="Freeform 54"/>
            <p:cNvSpPr>
              <a:spLocks/>
            </p:cNvSpPr>
            <p:nvPr/>
          </p:nvSpPr>
          <p:spPr bwMode="auto">
            <a:xfrm>
              <a:off x="2102" y="2897"/>
              <a:ext cx="3083" cy="81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39" name="Line 55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0" name="Line 56"/>
            <p:cNvSpPr>
              <a:spLocks noChangeShapeType="1"/>
            </p:cNvSpPr>
            <p:nvPr/>
          </p:nvSpPr>
          <p:spPr bwMode="auto">
            <a:xfrm>
              <a:off x="2102" y="3713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1" name="Line 57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2" name="Line 58"/>
            <p:cNvSpPr>
              <a:spLocks noChangeShapeType="1"/>
            </p:cNvSpPr>
            <p:nvPr/>
          </p:nvSpPr>
          <p:spPr bwMode="auto">
            <a:xfrm flipV="1">
              <a:off x="2102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3" name="Line 59"/>
            <p:cNvSpPr>
              <a:spLocks noChangeShapeType="1"/>
            </p:cNvSpPr>
            <p:nvPr/>
          </p:nvSpPr>
          <p:spPr bwMode="auto">
            <a:xfrm>
              <a:off x="2102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4" name="Rectangle 60"/>
            <p:cNvSpPr>
              <a:spLocks noChangeArrowheads="1"/>
            </p:cNvSpPr>
            <p:nvPr/>
          </p:nvSpPr>
          <p:spPr bwMode="auto">
            <a:xfrm>
              <a:off x="2087" y="3733"/>
              <a:ext cx="3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2045" name="Line 61"/>
            <p:cNvSpPr>
              <a:spLocks noChangeShapeType="1"/>
            </p:cNvSpPr>
            <p:nvPr/>
          </p:nvSpPr>
          <p:spPr bwMode="auto">
            <a:xfrm flipV="1">
              <a:off x="2719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6" name="Line 62"/>
            <p:cNvSpPr>
              <a:spLocks noChangeShapeType="1"/>
            </p:cNvSpPr>
            <p:nvPr/>
          </p:nvSpPr>
          <p:spPr bwMode="auto">
            <a:xfrm>
              <a:off x="2719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7" name="Rectangle 63"/>
            <p:cNvSpPr>
              <a:spLocks noChangeArrowheads="1"/>
            </p:cNvSpPr>
            <p:nvPr/>
          </p:nvSpPr>
          <p:spPr bwMode="auto">
            <a:xfrm>
              <a:off x="2685" y="3733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2048" name="Line 64"/>
            <p:cNvSpPr>
              <a:spLocks noChangeShapeType="1"/>
            </p:cNvSpPr>
            <p:nvPr/>
          </p:nvSpPr>
          <p:spPr bwMode="auto">
            <a:xfrm flipV="1">
              <a:off x="3337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49" name="Line 65"/>
            <p:cNvSpPr>
              <a:spLocks noChangeShapeType="1"/>
            </p:cNvSpPr>
            <p:nvPr/>
          </p:nvSpPr>
          <p:spPr bwMode="auto">
            <a:xfrm>
              <a:off x="3337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0" name="Rectangle 66"/>
            <p:cNvSpPr>
              <a:spLocks noChangeArrowheads="1"/>
            </p:cNvSpPr>
            <p:nvPr/>
          </p:nvSpPr>
          <p:spPr bwMode="auto">
            <a:xfrm>
              <a:off x="3287" y="3733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/>
            </a:p>
          </p:txBody>
        </p:sp>
        <p:sp>
          <p:nvSpPr>
            <p:cNvPr id="42051" name="Line 67"/>
            <p:cNvSpPr>
              <a:spLocks noChangeShapeType="1"/>
            </p:cNvSpPr>
            <p:nvPr/>
          </p:nvSpPr>
          <p:spPr bwMode="auto">
            <a:xfrm flipV="1">
              <a:off x="3950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2" name="Line 68"/>
            <p:cNvSpPr>
              <a:spLocks noChangeShapeType="1"/>
            </p:cNvSpPr>
            <p:nvPr/>
          </p:nvSpPr>
          <p:spPr bwMode="auto">
            <a:xfrm>
              <a:off x="3950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3" name="Rectangle 69"/>
            <p:cNvSpPr>
              <a:spLocks noChangeArrowheads="1"/>
            </p:cNvSpPr>
            <p:nvPr/>
          </p:nvSpPr>
          <p:spPr bwMode="auto">
            <a:xfrm>
              <a:off x="3900" y="3733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/>
            </a:p>
          </p:txBody>
        </p:sp>
        <p:sp>
          <p:nvSpPr>
            <p:cNvPr id="42054" name="Line 70"/>
            <p:cNvSpPr>
              <a:spLocks noChangeShapeType="1"/>
            </p:cNvSpPr>
            <p:nvPr/>
          </p:nvSpPr>
          <p:spPr bwMode="auto">
            <a:xfrm flipV="1">
              <a:off x="4567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5" name="Line 71"/>
            <p:cNvSpPr>
              <a:spLocks noChangeShapeType="1"/>
            </p:cNvSpPr>
            <p:nvPr/>
          </p:nvSpPr>
          <p:spPr bwMode="auto">
            <a:xfrm>
              <a:off x="4567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6" name="Rectangle 72"/>
            <p:cNvSpPr>
              <a:spLocks noChangeArrowheads="1"/>
            </p:cNvSpPr>
            <p:nvPr/>
          </p:nvSpPr>
          <p:spPr bwMode="auto">
            <a:xfrm>
              <a:off x="4517" y="3733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/>
            </a:p>
          </p:txBody>
        </p:sp>
        <p:sp>
          <p:nvSpPr>
            <p:cNvPr id="42057" name="Line 73"/>
            <p:cNvSpPr>
              <a:spLocks noChangeShapeType="1"/>
            </p:cNvSpPr>
            <p:nvPr/>
          </p:nvSpPr>
          <p:spPr bwMode="auto">
            <a:xfrm flipV="1">
              <a:off x="5185" y="3683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8" name="Line 74"/>
            <p:cNvSpPr>
              <a:spLocks noChangeShapeType="1"/>
            </p:cNvSpPr>
            <p:nvPr/>
          </p:nvSpPr>
          <p:spPr bwMode="auto">
            <a:xfrm>
              <a:off x="5185" y="2897"/>
              <a:ext cx="1" cy="30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59" name="Rectangle 75"/>
            <p:cNvSpPr>
              <a:spLocks noChangeArrowheads="1"/>
            </p:cNvSpPr>
            <p:nvPr/>
          </p:nvSpPr>
          <p:spPr bwMode="auto">
            <a:xfrm>
              <a:off x="5135" y="3733"/>
              <a:ext cx="102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250</a:t>
              </a:r>
              <a:endParaRPr lang="en-US"/>
            </a:p>
          </p:txBody>
        </p:sp>
        <p:sp>
          <p:nvSpPr>
            <p:cNvPr id="42060" name="Line 76"/>
            <p:cNvSpPr>
              <a:spLocks noChangeShapeType="1"/>
            </p:cNvSpPr>
            <p:nvPr/>
          </p:nvSpPr>
          <p:spPr bwMode="auto">
            <a:xfrm>
              <a:off x="2102" y="37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1" name="Line 77"/>
            <p:cNvSpPr>
              <a:spLocks noChangeShapeType="1"/>
            </p:cNvSpPr>
            <p:nvPr/>
          </p:nvSpPr>
          <p:spPr bwMode="auto">
            <a:xfrm flipH="1">
              <a:off x="5155" y="3713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2" name="Rectangle 78"/>
            <p:cNvSpPr>
              <a:spLocks noChangeArrowheads="1"/>
            </p:cNvSpPr>
            <p:nvPr/>
          </p:nvSpPr>
          <p:spPr bwMode="auto">
            <a:xfrm>
              <a:off x="2047" y="3673"/>
              <a:ext cx="3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/>
            </a:p>
          </p:txBody>
        </p:sp>
        <p:sp>
          <p:nvSpPr>
            <p:cNvPr id="42063" name="Line 79"/>
            <p:cNvSpPr>
              <a:spLocks noChangeShapeType="1"/>
            </p:cNvSpPr>
            <p:nvPr/>
          </p:nvSpPr>
          <p:spPr bwMode="auto">
            <a:xfrm>
              <a:off x="2102" y="354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4" name="Line 80"/>
            <p:cNvSpPr>
              <a:spLocks noChangeShapeType="1"/>
            </p:cNvSpPr>
            <p:nvPr/>
          </p:nvSpPr>
          <p:spPr bwMode="auto">
            <a:xfrm flipH="1">
              <a:off x="5155" y="354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5" name="Rectangle 81"/>
            <p:cNvSpPr>
              <a:spLocks noChangeArrowheads="1"/>
            </p:cNvSpPr>
            <p:nvPr/>
          </p:nvSpPr>
          <p:spPr bwMode="auto">
            <a:xfrm>
              <a:off x="2012" y="3508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10</a:t>
              </a:r>
              <a:endParaRPr lang="en-US"/>
            </a:p>
          </p:txBody>
        </p:sp>
        <p:sp>
          <p:nvSpPr>
            <p:cNvPr id="42066" name="Line 82"/>
            <p:cNvSpPr>
              <a:spLocks noChangeShapeType="1"/>
            </p:cNvSpPr>
            <p:nvPr/>
          </p:nvSpPr>
          <p:spPr bwMode="auto">
            <a:xfrm>
              <a:off x="2102" y="33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7" name="Line 83"/>
            <p:cNvSpPr>
              <a:spLocks noChangeShapeType="1"/>
            </p:cNvSpPr>
            <p:nvPr/>
          </p:nvSpPr>
          <p:spPr bwMode="auto">
            <a:xfrm flipH="1">
              <a:off x="5155" y="3388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68" name="Rectangle 84"/>
            <p:cNvSpPr>
              <a:spLocks noChangeArrowheads="1"/>
            </p:cNvSpPr>
            <p:nvPr/>
          </p:nvSpPr>
          <p:spPr bwMode="auto">
            <a:xfrm>
              <a:off x="2012" y="3348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20</a:t>
              </a:r>
              <a:endParaRPr lang="en-US"/>
            </a:p>
          </p:txBody>
        </p:sp>
        <p:sp>
          <p:nvSpPr>
            <p:cNvPr id="42069" name="Line 85"/>
            <p:cNvSpPr>
              <a:spLocks noChangeShapeType="1"/>
            </p:cNvSpPr>
            <p:nvPr/>
          </p:nvSpPr>
          <p:spPr bwMode="auto">
            <a:xfrm>
              <a:off x="2102" y="32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0" name="Line 86"/>
            <p:cNvSpPr>
              <a:spLocks noChangeShapeType="1"/>
            </p:cNvSpPr>
            <p:nvPr/>
          </p:nvSpPr>
          <p:spPr bwMode="auto">
            <a:xfrm flipH="1">
              <a:off x="5155" y="322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1" name="Rectangle 87"/>
            <p:cNvSpPr>
              <a:spLocks noChangeArrowheads="1"/>
            </p:cNvSpPr>
            <p:nvPr/>
          </p:nvSpPr>
          <p:spPr bwMode="auto">
            <a:xfrm>
              <a:off x="2012" y="3182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30</a:t>
              </a:r>
              <a:endParaRPr lang="en-US"/>
            </a:p>
          </p:txBody>
        </p:sp>
        <p:sp>
          <p:nvSpPr>
            <p:cNvPr id="42072" name="Line 88"/>
            <p:cNvSpPr>
              <a:spLocks noChangeShapeType="1"/>
            </p:cNvSpPr>
            <p:nvPr/>
          </p:nvSpPr>
          <p:spPr bwMode="auto">
            <a:xfrm>
              <a:off x="2102" y="30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3" name="Line 89"/>
            <p:cNvSpPr>
              <a:spLocks noChangeShapeType="1"/>
            </p:cNvSpPr>
            <p:nvPr/>
          </p:nvSpPr>
          <p:spPr bwMode="auto">
            <a:xfrm flipH="1">
              <a:off x="5155" y="3062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4" name="Rectangle 90"/>
            <p:cNvSpPr>
              <a:spLocks noChangeArrowheads="1"/>
            </p:cNvSpPr>
            <p:nvPr/>
          </p:nvSpPr>
          <p:spPr bwMode="auto">
            <a:xfrm>
              <a:off x="2012" y="3022"/>
              <a:ext cx="68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40</a:t>
              </a:r>
              <a:endParaRPr lang="en-US"/>
            </a:p>
          </p:txBody>
        </p:sp>
        <p:sp>
          <p:nvSpPr>
            <p:cNvPr id="42075" name="Line 91"/>
            <p:cNvSpPr>
              <a:spLocks noChangeShapeType="1"/>
            </p:cNvSpPr>
            <p:nvPr/>
          </p:nvSpPr>
          <p:spPr bwMode="auto">
            <a:xfrm>
              <a:off x="2102" y="28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6" name="Line 92"/>
            <p:cNvSpPr>
              <a:spLocks noChangeShapeType="1"/>
            </p:cNvSpPr>
            <p:nvPr/>
          </p:nvSpPr>
          <p:spPr bwMode="auto">
            <a:xfrm flipH="1">
              <a:off x="5155" y="2897"/>
              <a:ext cx="30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7" name="Rectangle 93"/>
            <p:cNvSpPr>
              <a:spLocks noChangeArrowheads="1"/>
            </p:cNvSpPr>
            <p:nvPr/>
          </p:nvSpPr>
          <p:spPr bwMode="auto">
            <a:xfrm>
              <a:off x="2012" y="2856"/>
              <a:ext cx="68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/>
            </a:p>
          </p:txBody>
        </p:sp>
        <p:sp>
          <p:nvSpPr>
            <p:cNvPr id="42078" name="Line 94"/>
            <p:cNvSpPr>
              <a:spLocks noChangeShapeType="1"/>
            </p:cNvSpPr>
            <p:nvPr/>
          </p:nvSpPr>
          <p:spPr bwMode="auto">
            <a:xfrm>
              <a:off x="2102" y="2897"/>
              <a:ext cx="3083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79" name="Freeform 95"/>
            <p:cNvSpPr>
              <a:spLocks/>
            </p:cNvSpPr>
            <p:nvPr/>
          </p:nvSpPr>
          <p:spPr bwMode="auto">
            <a:xfrm>
              <a:off x="2102" y="2897"/>
              <a:ext cx="3083" cy="816"/>
            </a:xfrm>
            <a:custGeom>
              <a:avLst/>
              <a:gdLst>
                <a:gd name="T0" fmla="*/ 0 w 619"/>
                <a:gd name="T1" fmla="*/ 163 h 163"/>
                <a:gd name="T2" fmla="*/ 619 w 619"/>
                <a:gd name="T3" fmla="*/ 163 h 163"/>
                <a:gd name="T4" fmla="*/ 619 w 619"/>
                <a:gd name="T5" fmla="*/ 0 h 16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619" h="163">
                  <a:moveTo>
                    <a:pt x="0" y="163"/>
                  </a:moveTo>
                  <a:lnTo>
                    <a:pt x="619" y="163"/>
                  </a:lnTo>
                  <a:lnTo>
                    <a:pt x="619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0" name="Line 96"/>
            <p:cNvSpPr>
              <a:spLocks noChangeShapeType="1"/>
            </p:cNvSpPr>
            <p:nvPr/>
          </p:nvSpPr>
          <p:spPr bwMode="auto">
            <a:xfrm flipV="1">
              <a:off x="2102" y="2897"/>
              <a:ext cx="1" cy="816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1" name="Freeform 97"/>
            <p:cNvSpPr>
              <a:spLocks/>
            </p:cNvSpPr>
            <p:nvPr/>
          </p:nvSpPr>
          <p:spPr bwMode="auto">
            <a:xfrm>
              <a:off x="2102" y="3037"/>
              <a:ext cx="2470" cy="676"/>
            </a:xfrm>
            <a:custGeom>
              <a:avLst/>
              <a:gdLst>
                <a:gd name="T0" fmla="*/ 35 w 2470"/>
                <a:gd name="T1" fmla="*/ 676 h 676"/>
                <a:gd name="T2" fmla="*/ 75 w 2470"/>
                <a:gd name="T3" fmla="*/ 676 h 676"/>
                <a:gd name="T4" fmla="*/ 114 w 2470"/>
                <a:gd name="T5" fmla="*/ 676 h 676"/>
                <a:gd name="T6" fmla="*/ 154 w 2470"/>
                <a:gd name="T7" fmla="*/ 676 h 676"/>
                <a:gd name="T8" fmla="*/ 189 w 2470"/>
                <a:gd name="T9" fmla="*/ 0 h 676"/>
                <a:gd name="T10" fmla="*/ 229 w 2470"/>
                <a:gd name="T11" fmla="*/ 0 h 676"/>
                <a:gd name="T12" fmla="*/ 269 w 2470"/>
                <a:gd name="T13" fmla="*/ 0 h 676"/>
                <a:gd name="T14" fmla="*/ 309 w 2470"/>
                <a:gd name="T15" fmla="*/ 0 h 676"/>
                <a:gd name="T16" fmla="*/ 349 w 2470"/>
                <a:gd name="T17" fmla="*/ 0 h 676"/>
                <a:gd name="T18" fmla="*/ 383 w 2470"/>
                <a:gd name="T19" fmla="*/ 341 h 676"/>
                <a:gd name="T20" fmla="*/ 423 w 2470"/>
                <a:gd name="T21" fmla="*/ 341 h 676"/>
                <a:gd name="T22" fmla="*/ 463 w 2470"/>
                <a:gd name="T23" fmla="*/ 341 h 676"/>
                <a:gd name="T24" fmla="*/ 503 w 2470"/>
                <a:gd name="T25" fmla="*/ 341 h 676"/>
                <a:gd name="T26" fmla="*/ 543 w 2470"/>
                <a:gd name="T27" fmla="*/ 341 h 676"/>
                <a:gd name="T28" fmla="*/ 583 w 2470"/>
                <a:gd name="T29" fmla="*/ 341 h 676"/>
                <a:gd name="T30" fmla="*/ 622 w 2470"/>
                <a:gd name="T31" fmla="*/ 341 h 676"/>
                <a:gd name="T32" fmla="*/ 662 w 2470"/>
                <a:gd name="T33" fmla="*/ 341 h 676"/>
                <a:gd name="T34" fmla="*/ 702 w 2470"/>
                <a:gd name="T35" fmla="*/ 341 h 676"/>
                <a:gd name="T36" fmla="*/ 742 w 2470"/>
                <a:gd name="T37" fmla="*/ 205 h 676"/>
                <a:gd name="T38" fmla="*/ 782 w 2470"/>
                <a:gd name="T39" fmla="*/ 205 h 676"/>
                <a:gd name="T40" fmla="*/ 822 w 2470"/>
                <a:gd name="T41" fmla="*/ 205 h 676"/>
                <a:gd name="T42" fmla="*/ 861 w 2470"/>
                <a:gd name="T43" fmla="*/ 205 h 676"/>
                <a:gd name="T44" fmla="*/ 901 w 2470"/>
                <a:gd name="T45" fmla="*/ 205 h 676"/>
                <a:gd name="T46" fmla="*/ 941 w 2470"/>
                <a:gd name="T47" fmla="*/ 271 h 676"/>
                <a:gd name="T48" fmla="*/ 981 w 2470"/>
                <a:gd name="T49" fmla="*/ 271 h 676"/>
                <a:gd name="T50" fmla="*/ 1021 w 2470"/>
                <a:gd name="T51" fmla="*/ 271 h 676"/>
                <a:gd name="T52" fmla="*/ 1061 w 2470"/>
                <a:gd name="T53" fmla="*/ 271 h 676"/>
                <a:gd name="T54" fmla="*/ 1101 w 2470"/>
                <a:gd name="T55" fmla="*/ 271 h 676"/>
                <a:gd name="T56" fmla="*/ 1140 w 2470"/>
                <a:gd name="T57" fmla="*/ 276 h 676"/>
                <a:gd name="T58" fmla="*/ 1180 w 2470"/>
                <a:gd name="T59" fmla="*/ 276 h 676"/>
                <a:gd name="T60" fmla="*/ 1220 w 2470"/>
                <a:gd name="T61" fmla="*/ 276 h 676"/>
                <a:gd name="T62" fmla="*/ 1260 w 2470"/>
                <a:gd name="T63" fmla="*/ 276 h 676"/>
                <a:gd name="T64" fmla="*/ 1300 w 2470"/>
                <a:gd name="T65" fmla="*/ 246 h 676"/>
                <a:gd name="T66" fmla="*/ 1340 w 2470"/>
                <a:gd name="T67" fmla="*/ 246 h 676"/>
                <a:gd name="T68" fmla="*/ 1379 w 2470"/>
                <a:gd name="T69" fmla="*/ 246 h 676"/>
                <a:gd name="T70" fmla="*/ 1419 w 2470"/>
                <a:gd name="T71" fmla="*/ 246 h 676"/>
                <a:gd name="T72" fmla="*/ 1459 w 2470"/>
                <a:gd name="T73" fmla="*/ 246 h 676"/>
                <a:gd name="T74" fmla="*/ 1494 w 2470"/>
                <a:gd name="T75" fmla="*/ 261 h 676"/>
                <a:gd name="T76" fmla="*/ 1534 w 2470"/>
                <a:gd name="T77" fmla="*/ 261 h 676"/>
                <a:gd name="T78" fmla="*/ 1574 w 2470"/>
                <a:gd name="T79" fmla="*/ 261 h 676"/>
                <a:gd name="T80" fmla="*/ 1613 w 2470"/>
                <a:gd name="T81" fmla="*/ 261 h 676"/>
                <a:gd name="T82" fmla="*/ 1653 w 2470"/>
                <a:gd name="T83" fmla="*/ 261 h 676"/>
                <a:gd name="T84" fmla="*/ 1693 w 2470"/>
                <a:gd name="T85" fmla="*/ 261 h 676"/>
                <a:gd name="T86" fmla="*/ 1733 w 2470"/>
                <a:gd name="T87" fmla="*/ 261 h 676"/>
                <a:gd name="T88" fmla="*/ 1773 w 2470"/>
                <a:gd name="T89" fmla="*/ 261 h 676"/>
                <a:gd name="T90" fmla="*/ 1813 w 2470"/>
                <a:gd name="T91" fmla="*/ 261 h 676"/>
                <a:gd name="T92" fmla="*/ 1852 w 2470"/>
                <a:gd name="T93" fmla="*/ 256 h 676"/>
                <a:gd name="T94" fmla="*/ 1892 w 2470"/>
                <a:gd name="T95" fmla="*/ 256 h 676"/>
                <a:gd name="T96" fmla="*/ 1932 w 2470"/>
                <a:gd name="T97" fmla="*/ 256 h 676"/>
                <a:gd name="T98" fmla="*/ 1972 w 2470"/>
                <a:gd name="T99" fmla="*/ 256 h 676"/>
                <a:gd name="T100" fmla="*/ 2012 w 2470"/>
                <a:gd name="T101" fmla="*/ 256 h 676"/>
                <a:gd name="T102" fmla="*/ 2052 w 2470"/>
                <a:gd name="T103" fmla="*/ 256 h 676"/>
                <a:gd name="T104" fmla="*/ 2092 w 2470"/>
                <a:gd name="T105" fmla="*/ 256 h 676"/>
                <a:gd name="T106" fmla="*/ 2131 w 2470"/>
                <a:gd name="T107" fmla="*/ 256 h 676"/>
                <a:gd name="T108" fmla="*/ 2171 w 2470"/>
                <a:gd name="T109" fmla="*/ 256 h 676"/>
                <a:gd name="T110" fmla="*/ 2211 w 2470"/>
                <a:gd name="T111" fmla="*/ 256 h 676"/>
                <a:gd name="T112" fmla="*/ 2251 w 2470"/>
                <a:gd name="T113" fmla="*/ 261 h 676"/>
                <a:gd name="T114" fmla="*/ 2291 w 2470"/>
                <a:gd name="T115" fmla="*/ 261 h 676"/>
                <a:gd name="T116" fmla="*/ 2331 w 2470"/>
                <a:gd name="T117" fmla="*/ 261 h 676"/>
                <a:gd name="T118" fmla="*/ 2370 w 2470"/>
                <a:gd name="T119" fmla="*/ 261 h 676"/>
                <a:gd name="T120" fmla="*/ 2410 w 2470"/>
                <a:gd name="T121" fmla="*/ 256 h 676"/>
                <a:gd name="T122" fmla="*/ 2450 w 2470"/>
                <a:gd name="T123" fmla="*/ 256 h 67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  <a:cxn ang="0">
                  <a:pos x="T84" y="T85"/>
                </a:cxn>
                <a:cxn ang="0">
                  <a:pos x="T86" y="T87"/>
                </a:cxn>
                <a:cxn ang="0">
                  <a:pos x="T88" y="T89"/>
                </a:cxn>
                <a:cxn ang="0">
                  <a:pos x="T90" y="T91"/>
                </a:cxn>
                <a:cxn ang="0">
                  <a:pos x="T92" y="T93"/>
                </a:cxn>
                <a:cxn ang="0">
                  <a:pos x="T94" y="T95"/>
                </a:cxn>
                <a:cxn ang="0">
                  <a:pos x="T96" y="T97"/>
                </a:cxn>
                <a:cxn ang="0">
                  <a:pos x="T98" y="T99"/>
                </a:cxn>
                <a:cxn ang="0">
                  <a:pos x="T100" y="T101"/>
                </a:cxn>
                <a:cxn ang="0">
                  <a:pos x="T102" y="T103"/>
                </a:cxn>
                <a:cxn ang="0">
                  <a:pos x="T104" y="T105"/>
                </a:cxn>
                <a:cxn ang="0">
                  <a:pos x="T106" y="T107"/>
                </a:cxn>
                <a:cxn ang="0">
                  <a:pos x="T108" y="T109"/>
                </a:cxn>
                <a:cxn ang="0">
                  <a:pos x="T110" y="T111"/>
                </a:cxn>
                <a:cxn ang="0">
                  <a:pos x="T112" y="T113"/>
                </a:cxn>
                <a:cxn ang="0">
                  <a:pos x="T114" y="T115"/>
                </a:cxn>
                <a:cxn ang="0">
                  <a:pos x="T116" y="T117"/>
                </a:cxn>
                <a:cxn ang="0">
                  <a:pos x="T118" y="T119"/>
                </a:cxn>
                <a:cxn ang="0">
                  <a:pos x="T120" y="T121"/>
                </a:cxn>
                <a:cxn ang="0">
                  <a:pos x="T122" y="T123"/>
                </a:cxn>
              </a:cxnLst>
              <a:rect l="0" t="0" r="r" b="b"/>
              <a:pathLst>
                <a:path w="2470" h="676">
                  <a:moveTo>
                    <a:pt x="0" y="676"/>
                  </a:moveTo>
                  <a:lnTo>
                    <a:pt x="5" y="676"/>
                  </a:lnTo>
                  <a:lnTo>
                    <a:pt x="10" y="676"/>
                  </a:lnTo>
                  <a:lnTo>
                    <a:pt x="15" y="676"/>
                  </a:lnTo>
                  <a:lnTo>
                    <a:pt x="20" y="676"/>
                  </a:lnTo>
                  <a:lnTo>
                    <a:pt x="25" y="676"/>
                  </a:lnTo>
                  <a:lnTo>
                    <a:pt x="30" y="676"/>
                  </a:lnTo>
                  <a:lnTo>
                    <a:pt x="35" y="676"/>
                  </a:lnTo>
                  <a:lnTo>
                    <a:pt x="40" y="676"/>
                  </a:lnTo>
                  <a:lnTo>
                    <a:pt x="45" y="676"/>
                  </a:lnTo>
                  <a:lnTo>
                    <a:pt x="50" y="676"/>
                  </a:lnTo>
                  <a:lnTo>
                    <a:pt x="55" y="676"/>
                  </a:lnTo>
                  <a:lnTo>
                    <a:pt x="60" y="676"/>
                  </a:lnTo>
                  <a:lnTo>
                    <a:pt x="65" y="676"/>
                  </a:lnTo>
                  <a:lnTo>
                    <a:pt x="70" y="676"/>
                  </a:lnTo>
                  <a:lnTo>
                    <a:pt x="75" y="676"/>
                  </a:lnTo>
                  <a:lnTo>
                    <a:pt x="80" y="676"/>
                  </a:lnTo>
                  <a:lnTo>
                    <a:pt x="85" y="676"/>
                  </a:lnTo>
                  <a:lnTo>
                    <a:pt x="90" y="676"/>
                  </a:lnTo>
                  <a:lnTo>
                    <a:pt x="95" y="676"/>
                  </a:lnTo>
                  <a:lnTo>
                    <a:pt x="100" y="676"/>
                  </a:lnTo>
                  <a:lnTo>
                    <a:pt x="105" y="676"/>
                  </a:lnTo>
                  <a:lnTo>
                    <a:pt x="109" y="676"/>
                  </a:lnTo>
                  <a:lnTo>
                    <a:pt x="114" y="676"/>
                  </a:lnTo>
                  <a:lnTo>
                    <a:pt x="119" y="676"/>
                  </a:lnTo>
                  <a:lnTo>
                    <a:pt x="124" y="676"/>
                  </a:lnTo>
                  <a:lnTo>
                    <a:pt x="129" y="676"/>
                  </a:lnTo>
                  <a:lnTo>
                    <a:pt x="134" y="676"/>
                  </a:lnTo>
                  <a:lnTo>
                    <a:pt x="139" y="676"/>
                  </a:lnTo>
                  <a:lnTo>
                    <a:pt x="144" y="676"/>
                  </a:lnTo>
                  <a:lnTo>
                    <a:pt x="149" y="676"/>
                  </a:lnTo>
                  <a:lnTo>
                    <a:pt x="154" y="676"/>
                  </a:lnTo>
                  <a:lnTo>
                    <a:pt x="159" y="676"/>
                  </a:lnTo>
                  <a:lnTo>
                    <a:pt x="164" y="676"/>
                  </a:lnTo>
                  <a:lnTo>
                    <a:pt x="169" y="676"/>
                  </a:lnTo>
                  <a:lnTo>
                    <a:pt x="174" y="676"/>
                  </a:lnTo>
                  <a:lnTo>
                    <a:pt x="179" y="676"/>
                  </a:lnTo>
                  <a:lnTo>
                    <a:pt x="184" y="676"/>
                  </a:lnTo>
                  <a:lnTo>
                    <a:pt x="184" y="0"/>
                  </a:lnTo>
                  <a:lnTo>
                    <a:pt x="189" y="0"/>
                  </a:lnTo>
                  <a:lnTo>
                    <a:pt x="194" y="0"/>
                  </a:lnTo>
                  <a:lnTo>
                    <a:pt x="199" y="0"/>
                  </a:lnTo>
                  <a:lnTo>
                    <a:pt x="204" y="0"/>
                  </a:lnTo>
                  <a:lnTo>
                    <a:pt x="209" y="0"/>
                  </a:lnTo>
                  <a:lnTo>
                    <a:pt x="214" y="0"/>
                  </a:lnTo>
                  <a:lnTo>
                    <a:pt x="219" y="0"/>
                  </a:lnTo>
                  <a:lnTo>
                    <a:pt x="224" y="0"/>
                  </a:lnTo>
                  <a:lnTo>
                    <a:pt x="229" y="0"/>
                  </a:lnTo>
                  <a:lnTo>
                    <a:pt x="234" y="0"/>
                  </a:lnTo>
                  <a:lnTo>
                    <a:pt x="239" y="0"/>
                  </a:lnTo>
                  <a:lnTo>
                    <a:pt x="244" y="0"/>
                  </a:lnTo>
                  <a:lnTo>
                    <a:pt x="249" y="0"/>
                  </a:lnTo>
                  <a:lnTo>
                    <a:pt x="254" y="0"/>
                  </a:lnTo>
                  <a:lnTo>
                    <a:pt x="259" y="0"/>
                  </a:lnTo>
                  <a:lnTo>
                    <a:pt x="264" y="0"/>
                  </a:lnTo>
                  <a:lnTo>
                    <a:pt x="269" y="0"/>
                  </a:lnTo>
                  <a:lnTo>
                    <a:pt x="274" y="0"/>
                  </a:lnTo>
                  <a:lnTo>
                    <a:pt x="279" y="0"/>
                  </a:lnTo>
                  <a:lnTo>
                    <a:pt x="284" y="0"/>
                  </a:lnTo>
                  <a:lnTo>
                    <a:pt x="289" y="0"/>
                  </a:lnTo>
                  <a:lnTo>
                    <a:pt x="294" y="0"/>
                  </a:lnTo>
                  <a:lnTo>
                    <a:pt x="299" y="0"/>
                  </a:lnTo>
                  <a:lnTo>
                    <a:pt x="304" y="0"/>
                  </a:lnTo>
                  <a:lnTo>
                    <a:pt x="309" y="0"/>
                  </a:lnTo>
                  <a:lnTo>
                    <a:pt x="314" y="0"/>
                  </a:lnTo>
                  <a:lnTo>
                    <a:pt x="319" y="0"/>
                  </a:lnTo>
                  <a:lnTo>
                    <a:pt x="324" y="0"/>
                  </a:lnTo>
                  <a:lnTo>
                    <a:pt x="329" y="0"/>
                  </a:lnTo>
                  <a:lnTo>
                    <a:pt x="334" y="0"/>
                  </a:lnTo>
                  <a:lnTo>
                    <a:pt x="339" y="0"/>
                  </a:lnTo>
                  <a:lnTo>
                    <a:pt x="344" y="0"/>
                  </a:lnTo>
                  <a:lnTo>
                    <a:pt x="349" y="0"/>
                  </a:lnTo>
                  <a:lnTo>
                    <a:pt x="354" y="0"/>
                  </a:lnTo>
                  <a:lnTo>
                    <a:pt x="358" y="0"/>
                  </a:lnTo>
                  <a:lnTo>
                    <a:pt x="363" y="0"/>
                  </a:lnTo>
                  <a:lnTo>
                    <a:pt x="368" y="0"/>
                  </a:lnTo>
                  <a:lnTo>
                    <a:pt x="368" y="341"/>
                  </a:lnTo>
                  <a:lnTo>
                    <a:pt x="373" y="341"/>
                  </a:lnTo>
                  <a:lnTo>
                    <a:pt x="378" y="341"/>
                  </a:lnTo>
                  <a:lnTo>
                    <a:pt x="383" y="341"/>
                  </a:lnTo>
                  <a:lnTo>
                    <a:pt x="388" y="341"/>
                  </a:lnTo>
                  <a:lnTo>
                    <a:pt x="393" y="341"/>
                  </a:lnTo>
                  <a:lnTo>
                    <a:pt x="398" y="341"/>
                  </a:lnTo>
                  <a:lnTo>
                    <a:pt x="403" y="341"/>
                  </a:lnTo>
                  <a:lnTo>
                    <a:pt x="408" y="341"/>
                  </a:lnTo>
                  <a:lnTo>
                    <a:pt x="413" y="341"/>
                  </a:lnTo>
                  <a:lnTo>
                    <a:pt x="418" y="341"/>
                  </a:lnTo>
                  <a:lnTo>
                    <a:pt x="423" y="341"/>
                  </a:lnTo>
                  <a:lnTo>
                    <a:pt x="428" y="341"/>
                  </a:lnTo>
                  <a:lnTo>
                    <a:pt x="433" y="341"/>
                  </a:lnTo>
                  <a:lnTo>
                    <a:pt x="438" y="341"/>
                  </a:lnTo>
                  <a:lnTo>
                    <a:pt x="443" y="341"/>
                  </a:lnTo>
                  <a:lnTo>
                    <a:pt x="448" y="341"/>
                  </a:lnTo>
                  <a:lnTo>
                    <a:pt x="453" y="341"/>
                  </a:lnTo>
                  <a:lnTo>
                    <a:pt x="458" y="341"/>
                  </a:lnTo>
                  <a:lnTo>
                    <a:pt x="463" y="341"/>
                  </a:lnTo>
                  <a:lnTo>
                    <a:pt x="468" y="341"/>
                  </a:lnTo>
                  <a:lnTo>
                    <a:pt x="473" y="341"/>
                  </a:lnTo>
                  <a:lnTo>
                    <a:pt x="478" y="341"/>
                  </a:lnTo>
                  <a:lnTo>
                    <a:pt x="483" y="341"/>
                  </a:lnTo>
                  <a:lnTo>
                    <a:pt x="488" y="341"/>
                  </a:lnTo>
                  <a:lnTo>
                    <a:pt x="493" y="341"/>
                  </a:lnTo>
                  <a:lnTo>
                    <a:pt x="498" y="341"/>
                  </a:lnTo>
                  <a:lnTo>
                    <a:pt x="503" y="341"/>
                  </a:lnTo>
                  <a:lnTo>
                    <a:pt x="508" y="341"/>
                  </a:lnTo>
                  <a:lnTo>
                    <a:pt x="513" y="341"/>
                  </a:lnTo>
                  <a:lnTo>
                    <a:pt x="518" y="341"/>
                  </a:lnTo>
                  <a:lnTo>
                    <a:pt x="523" y="341"/>
                  </a:lnTo>
                  <a:lnTo>
                    <a:pt x="528" y="341"/>
                  </a:lnTo>
                  <a:lnTo>
                    <a:pt x="533" y="341"/>
                  </a:lnTo>
                  <a:lnTo>
                    <a:pt x="538" y="341"/>
                  </a:lnTo>
                  <a:lnTo>
                    <a:pt x="543" y="341"/>
                  </a:lnTo>
                  <a:lnTo>
                    <a:pt x="548" y="341"/>
                  </a:lnTo>
                  <a:lnTo>
                    <a:pt x="553" y="341"/>
                  </a:lnTo>
                  <a:lnTo>
                    <a:pt x="558" y="341"/>
                  </a:lnTo>
                  <a:lnTo>
                    <a:pt x="563" y="341"/>
                  </a:lnTo>
                  <a:lnTo>
                    <a:pt x="568" y="341"/>
                  </a:lnTo>
                  <a:lnTo>
                    <a:pt x="573" y="341"/>
                  </a:lnTo>
                  <a:lnTo>
                    <a:pt x="578" y="341"/>
                  </a:lnTo>
                  <a:lnTo>
                    <a:pt x="583" y="341"/>
                  </a:lnTo>
                  <a:lnTo>
                    <a:pt x="588" y="341"/>
                  </a:lnTo>
                  <a:lnTo>
                    <a:pt x="593" y="341"/>
                  </a:lnTo>
                  <a:lnTo>
                    <a:pt x="598" y="341"/>
                  </a:lnTo>
                  <a:lnTo>
                    <a:pt x="603" y="341"/>
                  </a:lnTo>
                  <a:lnTo>
                    <a:pt x="607" y="341"/>
                  </a:lnTo>
                  <a:lnTo>
                    <a:pt x="612" y="341"/>
                  </a:lnTo>
                  <a:lnTo>
                    <a:pt x="617" y="341"/>
                  </a:lnTo>
                  <a:lnTo>
                    <a:pt x="622" y="341"/>
                  </a:lnTo>
                  <a:lnTo>
                    <a:pt x="627" y="341"/>
                  </a:lnTo>
                  <a:lnTo>
                    <a:pt x="632" y="341"/>
                  </a:lnTo>
                  <a:lnTo>
                    <a:pt x="637" y="341"/>
                  </a:lnTo>
                  <a:lnTo>
                    <a:pt x="642" y="341"/>
                  </a:lnTo>
                  <a:lnTo>
                    <a:pt x="647" y="341"/>
                  </a:lnTo>
                  <a:lnTo>
                    <a:pt x="652" y="341"/>
                  </a:lnTo>
                  <a:lnTo>
                    <a:pt x="657" y="341"/>
                  </a:lnTo>
                  <a:lnTo>
                    <a:pt x="662" y="341"/>
                  </a:lnTo>
                  <a:lnTo>
                    <a:pt x="667" y="341"/>
                  </a:lnTo>
                  <a:lnTo>
                    <a:pt x="672" y="341"/>
                  </a:lnTo>
                  <a:lnTo>
                    <a:pt x="677" y="341"/>
                  </a:lnTo>
                  <a:lnTo>
                    <a:pt x="682" y="341"/>
                  </a:lnTo>
                  <a:lnTo>
                    <a:pt x="687" y="341"/>
                  </a:lnTo>
                  <a:lnTo>
                    <a:pt x="692" y="341"/>
                  </a:lnTo>
                  <a:lnTo>
                    <a:pt x="697" y="341"/>
                  </a:lnTo>
                  <a:lnTo>
                    <a:pt x="702" y="341"/>
                  </a:lnTo>
                  <a:lnTo>
                    <a:pt x="707" y="341"/>
                  </a:lnTo>
                  <a:lnTo>
                    <a:pt x="712" y="341"/>
                  </a:lnTo>
                  <a:lnTo>
                    <a:pt x="717" y="341"/>
                  </a:lnTo>
                  <a:lnTo>
                    <a:pt x="722" y="341"/>
                  </a:lnTo>
                  <a:lnTo>
                    <a:pt x="727" y="341"/>
                  </a:lnTo>
                  <a:lnTo>
                    <a:pt x="732" y="341"/>
                  </a:lnTo>
                  <a:lnTo>
                    <a:pt x="737" y="341"/>
                  </a:lnTo>
                  <a:lnTo>
                    <a:pt x="742" y="205"/>
                  </a:lnTo>
                  <a:lnTo>
                    <a:pt x="747" y="205"/>
                  </a:lnTo>
                  <a:lnTo>
                    <a:pt x="752" y="205"/>
                  </a:lnTo>
                  <a:lnTo>
                    <a:pt x="757" y="205"/>
                  </a:lnTo>
                  <a:lnTo>
                    <a:pt x="762" y="205"/>
                  </a:lnTo>
                  <a:lnTo>
                    <a:pt x="767" y="205"/>
                  </a:lnTo>
                  <a:lnTo>
                    <a:pt x="772" y="205"/>
                  </a:lnTo>
                  <a:lnTo>
                    <a:pt x="777" y="205"/>
                  </a:lnTo>
                  <a:lnTo>
                    <a:pt x="782" y="205"/>
                  </a:lnTo>
                  <a:lnTo>
                    <a:pt x="787" y="205"/>
                  </a:lnTo>
                  <a:lnTo>
                    <a:pt x="792" y="205"/>
                  </a:lnTo>
                  <a:lnTo>
                    <a:pt x="797" y="205"/>
                  </a:lnTo>
                  <a:lnTo>
                    <a:pt x="802" y="205"/>
                  </a:lnTo>
                  <a:lnTo>
                    <a:pt x="807" y="205"/>
                  </a:lnTo>
                  <a:lnTo>
                    <a:pt x="812" y="205"/>
                  </a:lnTo>
                  <a:lnTo>
                    <a:pt x="817" y="205"/>
                  </a:lnTo>
                  <a:lnTo>
                    <a:pt x="822" y="205"/>
                  </a:lnTo>
                  <a:lnTo>
                    <a:pt x="827" y="205"/>
                  </a:lnTo>
                  <a:lnTo>
                    <a:pt x="832" y="205"/>
                  </a:lnTo>
                  <a:lnTo>
                    <a:pt x="837" y="205"/>
                  </a:lnTo>
                  <a:lnTo>
                    <a:pt x="842" y="205"/>
                  </a:lnTo>
                  <a:lnTo>
                    <a:pt x="847" y="205"/>
                  </a:lnTo>
                  <a:lnTo>
                    <a:pt x="852" y="205"/>
                  </a:lnTo>
                  <a:lnTo>
                    <a:pt x="856" y="205"/>
                  </a:lnTo>
                  <a:lnTo>
                    <a:pt x="861" y="205"/>
                  </a:lnTo>
                  <a:lnTo>
                    <a:pt x="866" y="205"/>
                  </a:lnTo>
                  <a:lnTo>
                    <a:pt x="871" y="205"/>
                  </a:lnTo>
                  <a:lnTo>
                    <a:pt x="876" y="205"/>
                  </a:lnTo>
                  <a:lnTo>
                    <a:pt x="881" y="205"/>
                  </a:lnTo>
                  <a:lnTo>
                    <a:pt x="886" y="205"/>
                  </a:lnTo>
                  <a:lnTo>
                    <a:pt x="891" y="205"/>
                  </a:lnTo>
                  <a:lnTo>
                    <a:pt x="896" y="205"/>
                  </a:lnTo>
                  <a:lnTo>
                    <a:pt x="901" y="205"/>
                  </a:lnTo>
                  <a:lnTo>
                    <a:pt x="906" y="205"/>
                  </a:lnTo>
                  <a:lnTo>
                    <a:pt x="911" y="205"/>
                  </a:lnTo>
                  <a:lnTo>
                    <a:pt x="916" y="205"/>
                  </a:lnTo>
                  <a:lnTo>
                    <a:pt x="921" y="205"/>
                  </a:lnTo>
                  <a:lnTo>
                    <a:pt x="926" y="271"/>
                  </a:lnTo>
                  <a:lnTo>
                    <a:pt x="931" y="271"/>
                  </a:lnTo>
                  <a:lnTo>
                    <a:pt x="936" y="271"/>
                  </a:lnTo>
                  <a:lnTo>
                    <a:pt x="941" y="271"/>
                  </a:lnTo>
                  <a:lnTo>
                    <a:pt x="946" y="271"/>
                  </a:lnTo>
                  <a:lnTo>
                    <a:pt x="951" y="271"/>
                  </a:lnTo>
                  <a:lnTo>
                    <a:pt x="956" y="271"/>
                  </a:lnTo>
                  <a:lnTo>
                    <a:pt x="961" y="271"/>
                  </a:lnTo>
                  <a:lnTo>
                    <a:pt x="966" y="271"/>
                  </a:lnTo>
                  <a:lnTo>
                    <a:pt x="971" y="271"/>
                  </a:lnTo>
                  <a:lnTo>
                    <a:pt x="976" y="271"/>
                  </a:lnTo>
                  <a:lnTo>
                    <a:pt x="981" y="271"/>
                  </a:lnTo>
                  <a:lnTo>
                    <a:pt x="986" y="271"/>
                  </a:lnTo>
                  <a:lnTo>
                    <a:pt x="991" y="271"/>
                  </a:lnTo>
                  <a:lnTo>
                    <a:pt x="996" y="271"/>
                  </a:lnTo>
                  <a:lnTo>
                    <a:pt x="1001" y="271"/>
                  </a:lnTo>
                  <a:lnTo>
                    <a:pt x="1006" y="271"/>
                  </a:lnTo>
                  <a:lnTo>
                    <a:pt x="1011" y="271"/>
                  </a:lnTo>
                  <a:lnTo>
                    <a:pt x="1016" y="271"/>
                  </a:lnTo>
                  <a:lnTo>
                    <a:pt x="1021" y="271"/>
                  </a:lnTo>
                  <a:lnTo>
                    <a:pt x="1026" y="271"/>
                  </a:lnTo>
                  <a:lnTo>
                    <a:pt x="1031" y="271"/>
                  </a:lnTo>
                  <a:lnTo>
                    <a:pt x="1036" y="271"/>
                  </a:lnTo>
                  <a:lnTo>
                    <a:pt x="1041" y="271"/>
                  </a:lnTo>
                  <a:lnTo>
                    <a:pt x="1046" y="271"/>
                  </a:lnTo>
                  <a:lnTo>
                    <a:pt x="1051" y="271"/>
                  </a:lnTo>
                  <a:lnTo>
                    <a:pt x="1056" y="271"/>
                  </a:lnTo>
                  <a:lnTo>
                    <a:pt x="1061" y="271"/>
                  </a:lnTo>
                  <a:lnTo>
                    <a:pt x="1066" y="271"/>
                  </a:lnTo>
                  <a:lnTo>
                    <a:pt x="1071" y="271"/>
                  </a:lnTo>
                  <a:lnTo>
                    <a:pt x="1076" y="271"/>
                  </a:lnTo>
                  <a:lnTo>
                    <a:pt x="1081" y="271"/>
                  </a:lnTo>
                  <a:lnTo>
                    <a:pt x="1086" y="271"/>
                  </a:lnTo>
                  <a:lnTo>
                    <a:pt x="1091" y="271"/>
                  </a:lnTo>
                  <a:lnTo>
                    <a:pt x="1096" y="271"/>
                  </a:lnTo>
                  <a:lnTo>
                    <a:pt x="1101" y="271"/>
                  </a:lnTo>
                  <a:lnTo>
                    <a:pt x="1105" y="271"/>
                  </a:lnTo>
                  <a:lnTo>
                    <a:pt x="1110" y="276"/>
                  </a:lnTo>
                  <a:lnTo>
                    <a:pt x="1115" y="276"/>
                  </a:lnTo>
                  <a:lnTo>
                    <a:pt x="1120" y="276"/>
                  </a:lnTo>
                  <a:lnTo>
                    <a:pt x="1125" y="276"/>
                  </a:lnTo>
                  <a:lnTo>
                    <a:pt x="1130" y="276"/>
                  </a:lnTo>
                  <a:lnTo>
                    <a:pt x="1135" y="276"/>
                  </a:lnTo>
                  <a:lnTo>
                    <a:pt x="1140" y="276"/>
                  </a:lnTo>
                  <a:lnTo>
                    <a:pt x="1145" y="276"/>
                  </a:lnTo>
                  <a:lnTo>
                    <a:pt x="1150" y="276"/>
                  </a:lnTo>
                  <a:lnTo>
                    <a:pt x="1155" y="276"/>
                  </a:lnTo>
                  <a:lnTo>
                    <a:pt x="1160" y="276"/>
                  </a:lnTo>
                  <a:lnTo>
                    <a:pt x="1165" y="276"/>
                  </a:lnTo>
                  <a:lnTo>
                    <a:pt x="1170" y="276"/>
                  </a:lnTo>
                  <a:lnTo>
                    <a:pt x="1175" y="276"/>
                  </a:lnTo>
                  <a:lnTo>
                    <a:pt x="1180" y="276"/>
                  </a:lnTo>
                  <a:lnTo>
                    <a:pt x="1185" y="276"/>
                  </a:lnTo>
                  <a:lnTo>
                    <a:pt x="1190" y="276"/>
                  </a:lnTo>
                  <a:lnTo>
                    <a:pt x="1195" y="276"/>
                  </a:lnTo>
                  <a:lnTo>
                    <a:pt x="1200" y="276"/>
                  </a:lnTo>
                  <a:lnTo>
                    <a:pt x="1205" y="276"/>
                  </a:lnTo>
                  <a:lnTo>
                    <a:pt x="1210" y="276"/>
                  </a:lnTo>
                  <a:lnTo>
                    <a:pt x="1215" y="276"/>
                  </a:lnTo>
                  <a:lnTo>
                    <a:pt x="1220" y="276"/>
                  </a:lnTo>
                  <a:lnTo>
                    <a:pt x="1225" y="276"/>
                  </a:lnTo>
                  <a:lnTo>
                    <a:pt x="1230" y="276"/>
                  </a:lnTo>
                  <a:lnTo>
                    <a:pt x="1235" y="276"/>
                  </a:lnTo>
                  <a:lnTo>
                    <a:pt x="1240" y="276"/>
                  </a:lnTo>
                  <a:lnTo>
                    <a:pt x="1245" y="276"/>
                  </a:lnTo>
                  <a:lnTo>
                    <a:pt x="1250" y="276"/>
                  </a:lnTo>
                  <a:lnTo>
                    <a:pt x="1255" y="276"/>
                  </a:lnTo>
                  <a:lnTo>
                    <a:pt x="1260" y="276"/>
                  </a:lnTo>
                  <a:lnTo>
                    <a:pt x="1265" y="276"/>
                  </a:lnTo>
                  <a:lnTo>
                    <a:pt x="1270" y="276"/>
                  </a:lnTo>
                  <a:lnTo>
                    <a:pt x="1275" y="276"/>
                  </a:lnTo>
                  <a:lnTo>
                    <a:pt x="1280" y="276"/>
                  </a:lnTo>
                  <a:lnTo>
                    <a:pt x="1285" y="276"/>
                  </a:lnTo>
                  <a:lnTo>
                    <a:pt x="1290" y="276"/>
                  </a:lnTo>
                  <a:lnTo>
                    <a:pt x="1295" y="246"/>
                  </a:lnTo>
                  <a:lnTo>
                    <a:pt x="1300" y="246"/>
                  </a:lnTo>
                  <a:lnTo>
                    <a:pt x="1305" y="246"/>
                  </a:lnTo>
                  <a:lnTo>
                    <a:pt x="1310" y="246"/>
                  </a:lnTo>
                  <a:lnTo>
                    <a:pt x="1315" y="246"/>
                  </a:lnTo>
                  <a:lnTo>
                    <a:pt x="1320" y="246"/>
                  </a:lnTo>
                  <a:lnTo>
                    <a:pt x="1325" y="246"/>
                  </a:lnTo>
                  <a:lnTo>
                    <a:pt x="1330" y="246"/>
                  </a:lnTo>
                  <a:lnTo>
                    <a:pt x="1335" y="246"/>
                  </a:lnTo>
                  <a:lnTo>
                    <a:pt x="1340" y="246"/>
                  </a:lnTo>
                  <a:lnTo>
                    <a:pt x="1345" y="246"/>
                  </a:lnTo>
                  <a:lnTo>
                    <a:pt x="1350" y="246"/>
                  </a:lnTo>
                  <a:lnTo>
                    <a:pt x="1354" y="246"/>
                  </a:lnTo>
                  <a:lnTo>
                    <a:pt x="1359" y="246"/>
                  </a:lnTo>
                  <a:lnTo>
                    <a:pt x="1364" y="246"/>
                  </a:lnTo>
                  <a:lnTo>
                    <a:pt x="1369" y="246"/>
                  </a:lnTo>
                  <a:lnTo>
                    <a:pt x="1374" y="246"/>
                  </a:lnTo>
                  <a:lnTo>
                    <a:pt x="1379" y="246"/>
                  </a:lnTo>
                  <a:lnTo>
                    <a:pt x="1384" y="246"/>
                  </a:lnTo>
                  <a:lnTo>
                    <a:pt x="1389" y="246"/>
                  </a:lnTo>
                  <a:lnTo>
                    <a:pt x="1394" y="246"/>
                  </a:lnTo>
                  <a:lnTo>
                    <a:pt x="1399" y="246"/>
                  </a:lnTo>
                  <a:lnTo>
                    <a:pt x="1404" y="246"/>
                  </a:lnTo>
                  <a:lnTo>
                    <a:pt x="1409" y="246"/>
                  </a:lnTo>
                  <a:lnTo>
                    <a:pt x="1414" y="246"/>
                  </a:lnTo>
                  <a:lnTo>
                    <a:pt x="1419" y="246"/>
                  </a:lnTo>
                  <a:lnTo>
                    <a:pt x="1424" y="246"/>
                  </a:lnTo>
                  <a:lnTo>
                    <a:pt x="1429" y="246"/>
                  </a:lnTo>
                  <a:lnTo>
                    <a:pt x="1434" y="246"/>
                  </a:lnTo>
                  <a:lnTo>
                    <a:pt x="1439" y="246"/>
                  </a:lnTo>
                  <a:lnTo>
                    <a:pt x="1444" y="246"/>
                  </a:lnTo>
                  <a:lnTo>
                    <a:pt x="1449" y="246"/>
                  </a:lnTo>
                  <a:lnTo>
                    <a:pt x="1454" y="246"/>
                  </a:lnTo>
                  <a:lnTo>
                    <a:pt x="1459" y="246"/>
                  </a:lnTo>
                  <a:lnTo>
                    <a:pt x="1464" y="246"/>
                  </a:lnTo>
                  <a:lnTo>
                    <a:pt x="1469" y="246"/>
                  </a:lnTo>
                  <a:lnTo>
                    <a:pt x="1474" y="246"/>
                  </a:lnTo>
                  <a:lnTo>
                    <a:pt x="1479" y="246"/>
                  </a:lnTo>
                  <a:lnTo>
                    <a:pt x="1479" y="261"/>
                  </a:lnTo>
                  <a:lnTo>
                    <a:pt x="1484" y="261"/>
                  </a:lnTo>
                  <a:lnTo>
                    <a:pt x="1489" y="261"/>
                  </a:lnTo>
                  <a:lnTo>
                    <a:pt x="1494" y="261"/>
                  </a:lnTo>
                  <a:lnTo>
                    <a:pt x="1499" y="261"/>
                  </a:lnTo>
                  <a:lnTo>
                    <a:pt x="1504" y="261"/>
                  </a:lnTo>
                  <a:lnTo>
                    <a:pt x="1509" y="261"/>
                  </a:lnTo>
                  <a:lnTo>
                    <a:pt x="1514" y="261"/>
                  </a:lnTo>
                  <a:lnTo>
                    <a:pt x="1519" y="261"/>
                  </a:lnTo>
                  <a:lnTo>
                    <a:pt x="1524" y="261"/>
                  </a:lnTo>
                  <a:lnTo>
                    <a:pt x="1529" y="261"/>
                  </a:lnTo>
                  <a:lnTo>
                    <a:pt x="1534" y="261"/>
                  </a:lnTo>
                  <a:lnTo>
                    <a:pt x="1539" y="261"/>
                  </a:lnTo>
                  <a:lnTo>
                    <a:pt x="1544" y="261"/>
                  </a:lnTo>
                  <a:lnTo>
                    <a:pt x="1549" y="261"/>
                  </a:lnTo>
                  <a:lnTo>
                    <a:pt x="1554" y="261"/>
                  </a:lnTo>
                  <a:lnTo>
                    <a:pt x="1559" y="261"/>
                  </a:lnTo>
                  <a:lnTo>
                    <a:pt x="1564" y="261"/>
                  </a:lnTo>
                  <a:lnTo>
                    <a:pt x="1569" y="261"/>
                  </a:lnTo>
                  <a:lnTo>
                    <a:pt x="1574" y="261"/>
                  </a:lnTo>
                  <a:lnTo>
                    <a:pt x="1579" y="261"/>
                  </a:lnTo>
                  <a:lnTo>
                    <a:pt x="1584" y="261"/>
                  </a:lnTo>
                  <a:lnTo>
                    <a:pt x="1589" y="261"/>
                  </a:lnTo>
                  <a:lnTo>
                    <a:pt x="1594" y="261"/>
                  </a:lnTo>
                  <a:lnTo>
                    <a:pt x="1599" y="261"/>
                  </a:lnTo>
                  <a:lnTo>
                    <a:pt x="1603" y="261"/>
                  </a:lnTo>
                  <a:lnTo>
                    <a:pt x="1608" y="261"/>
                  </a:lnTo>
                  <a:lnTo>
                    <a:pt x="1613" y="261"/>
                  </a:lnTo>
                  <a:lnTo>
                    <a:pt x="1618" y="261"/>
                  </a:lnTo>
                  <a:lnTo>
                    <a:pt x="1623" y="261"/>
                  </a:lnTo>
                  <a:lnTo>
                    <a:pt x="1628" y="261"/>
                  </a:lnTo>
                  <a:lnTo>
                    <a:pt x="1633" y="261"/>
                  </a:lnTo>
                  <a:lnTo>
                    <a:pt x="1638" y="261"/>
                  </a:lnTo>
                  <a:lnTo>
                    <a:pt x="1643" y="261"/>
                  </a:lnTo>
                  <a:lnTo>
                    <a:pt x="1648" y="261"/>
                  </a:lnTo>
                  <a:lnTo>
                    <a:pt x="1653" y="261"/>
                  </a:lnTo>
                  <a:lnTo>
                    <a:pt x="1658" y="261"/>
                  </a:lnTo>
                  <a:lnTo>
                    <a:pt x="1663" y="261"/>
                  </a:lnTo>
                  <a:lnTo>
                    <a:pt x="1668" y="261"/>
                  </a:lnTo>
                  <a:lnTo>
                    <a:pt x="1673" y="261"/>
                  </a:lnTo>
                  <a:lnTo>
                    <a:pt x="1678" y="261"/>
                  </a:lnTo>
                  <a:lnTo>
                    <a:pt x="1683" y="261"/>
                  </a:lnTo>
                  <a:lnTo>
                    <a:pt x="1688" y="261"/>
                  </a:lnTo>
                  <a:lnTo>
                    <a:pt x="1693" y="261"/>
                  </a:lnTo>
                  <a:lnTo>
                    <a:pt x="1698" y="261"/>
                  </a:lnTo>
                  <a:lnTo>
                    <a:pt x="1703" y="261"/>
                  </a:lnTo>
                  <a:lnTo>
                    <a:pt x="1708" y="261"/>
                  </a:lnTo>
                  <a:lnTo>
                    <a:pt x="1713" y="261"/>
                  </a:lnTo>
                  <a:lnTo>
                    <a:pt x="1718" y="261"/>
                  </a:lnTo>
                  <a:lnTo>
                    <a:pt x="1723" y="261"/>
                  </a:lnTo>
                  <a:lnTo>
                    <a:pt x="1728" y="261"/>
                  </a:lnTo>
                  <a:lnTo>
                    <a:pt x="1733" y="261"/>
                  </a:lnTo>
                  <a:lnTo>
                    <a:pt x="1738" y="261"/>
                  </a:lnTo>
                  <a:lnTo>
                    <a:pt x="1743" y="261"/>
                  </a:lnTo>
                  <a:lnTo>
                    <a:pt x="1748" y="261"/>
                  </a:lnTo>
                  <a:lnTo>
                    <a:pt x="1753" y="261"/>
                  </a:lnTo>
                  <a:lnTo>
                    <a:pt x="1758" y="261"/>
                  </a:lnTo>
                  <a:lnTo>
                    <a:pt x="1763" y="261"/>
                  </a:lnTo>
                  <a:lnTo>
                    <a:pt x="1768" y="261"/>
                  </a:lnTo>
                  <a:lnTo>
                    <a:pt x="1773" y="261"/>
                  </a:lnTo>
                  <a:lnTo>
                    <a:pt x="1778" y="261"/>
                  </a:lnTo>
                  <a:lnTo>
                    <a:pt x="1783" y="261"/>
                  </a:lnTo>
                  <a:lnTo>
                    <a:pt x="1788" y="261"/>
                  </a:lnTo>
                  <a:lnTo>
                    <a:pt x="1793" y="261"/>
                  </a:lnTo>
                  <a:lnTo>
                    <a:pt x="1798" y="261"/>
                  </a:lnTo>
                  <a:lnTo>
                    <a:pt x="1803" y="261"/>
                  </a:lnTo>
                  <a:lnTo>
                    <a:pt x="1808" y="261"/>
                  </a:lnTo>
                  <a:lnTo>
                    <a:pt x="1813" y="261"/>
                  </a:lnTo>
                  <a:lnTo>
                    <a:pt x="1818" y="261"/>
                  </a:lnTo>
                  <a:lnTo>
                    <a:pt x="1823" y="261"/>
                  </a:lnTo>
                  <a:lnTo>
                    <a:pt x="1828" y="261"/>
                  </a:lnTo>
                  <a:lnTo>
                    <a:pt x="1833" y="261"/>
                  </a:lnTo>
                  <a:lnTo>
                    <a:pt x="1838" y="261"/>
                  </a:lnTo>
                  <a:lnTo>
                    <a:pt x="1843" y="261"/>
                  </a:lnTo>
                  <a:lnTo>
                    <a:pt x="1848" y="256"/>
                  </a:lnTo>
                  <a:lnTo>
                    <a:pt x="1852" y="256"/>
                  </a:lnTo>
                  <a:lnTo>
                    <a:pt x="1857" y="256"/>
                  </a:lnTo>
                  <a:lnTo>
                    <a:pt x="1862" y="256"/>
                  </a:lnTo>
                  <a:lnTo>
                    <a:pt x="1867" y="256"/>
                  </a:lnTo>
                  <a:lnTo>
                    <a:pt x="1872" y="256"/>
                  </a:lnTo>
                  <a:lnTo>
                    <a:pt x="1877" y="256"/>
                  </a:lnTo>
                  <a:lnTo>
                    <a:pt x="1882" y="256"/>
                  </a:lnTo>
                  <a:lnTo>
                    <a:pt x="1887" y="256"/>
                  </a:lnTo>
                  <a:lnTo>
                    <a:pt x="1892" y="256"/>
                  </a:lnTo>
                  <a:lnTo>
                    <a:pt x="1897" y="256"/>
                  </a:lnTo>
                  <a:lnTo>
                    <a:pt x="1902" y="256"/>
                  </a:lnTo>
                  <a:lnTo>
                    <a:pt x="1907" y="256"/>
                  </a:lnTo>
                  <a:lnTo>
                    <a:pt x="1912" y="256"/>
                  </a:lnTo>
                  <a:lnTo>
                    <a:pt x="1917" y="256"/>
                  </a:lnTo>
                  <a:lnTo>
                    <a:pt x="1922" y="256"/>
                  </a:lnTo>
                  <a:lnTo>
                    <a:pt x="1927" y="256"/>
                  </a:lnTo>
                  <a:lnTo>
                    <a:pt x="1932" y="256"/>
                  </a:lnTo>
                  <a:lnTo>
                    <a:pt x="1937" y="256"/>
                  </a:lnTo>
                  <a:lnTo>
                    <a:pt x="1942" y="256"/>
                  </a:lnTo>
                  <a:lnTo>
                    <a:pt x="1947" y="256"/>
                  </a:lnTo>
                  <a:lnTo>
                    <a:pt x="1952" y="256"/>
                  </a:lnTo>
                  <a:lnTo>
                    <a:pt x="1957" y="256"/>
                  </a:lnTo>
                  <a:lnTo>
                    <a:pt x="1962" y="256"/>
                  </a:lnTo>
                  <a:lnTo>
                    <a:pt x="1967" y="256"/>
                  </a:lnTo>
                  <a:lnTo>
                    <a:pt x="1972" y="256"/>
                  </a:lnTo>
                  <a:lnTo>
                    <a:pt x="1977" y="256"/>
                  </a:lnTo>
                  <a:lnTo>
                    <a:pt x="1982" y="256"/>
                  </a:lnTo>
                  <a:lnTo>
                    <a:pt x="1987" y="256"/>
                  </a:lnTo>
                  <a:lnTo>
                    <a:pt x="1992" y="256"/>
                  </a:lnTo>
                  <a:lnTo>
                    <a:pt x="1997" y="256"/>
                  </a:lnTo>
                  <a:lnTo>
                    <a:pt x="2002" y="256"/>
                  </a:lnTo>
                  <a:lnTo>
                    <a:pt x="2007" y="256"/>
                  </a:lnTo>
                  <a:lnTo>
                    <a:pt x="2012" y="256"/>
                  </a:lnTo>
                  <a:lnTo>
                    <a:pt x="2017" y="256"/>
                  </a:lnTo>
                  <a:lnTo>
                    <a:pt x="2022" y="256"/>
                  </a:lnTo>
                  <a:lnTo>
                    <a:pt x="2027" y="256"/>
                  </a:lnTo>
                  <a:lnTo>
                    <a:pt x="2032" y="256"/>
                  </a:lnTo>
                  <a:lnTo>
                    <a:pt x="2037" y="256"/>
                  </a:lnTo>
                  <a:lnTo>
                    <a:pt x="2042" y="256"/>
                  </a:lnTo>
                  <a:lnTo>
                    <a:pt x="2047" y="256"/>
                  </a:lnTo>
                  <a:lnTo>
                    <a:pt x="2052" y="256"/>
                  </a:lnTo>
                  <a:lnTo>
                    <a:pt x="2057" y="256"/>
                  </a:lnTo>
                  <a:lnTo>
                    <a:pt x="2062" y="256"/>
                  </a:lnTo>
                  <a:lnTo>
                    <a:pt x="2067" y="256"/>
                  </a:lnTo>
                  <a:lnTo>
                    <a:pt x="2072" y="256"/>
                  </a:lnTo>
                  <a:lnTo>
                    <a:pt x="2077" y="256"/>
                  </a:lnTo>
                  <a:lnTo>
                    <a:pt x="2082" y="256"/>
                  </a:lnTo>
                  <a:lnTo>
                    <a:pt x="2087" y="256"/>
                  </a:lnTo>
                  <a:lnTo>
                    <a:pt x="2092" y="256"/>
                  </a:lnTo>
                  <a:lnTo>
                    <a:pt x="2097" y="256"/>
                  </a:lnTo>
                  <a:lnTo>
                    <a:pt x="2101" y="256"/>
                  </a:lnTo>
                  <a:lnTo>
                    <a:pt x="2106" y="256"/>
                  </a:lnTo>
                  <a:lnTo>
                    <a:pt x="2111" y="256"/>
                  </a:lnTo>
                  <a:lnTo>
                    <a:pt x="2116" y="256"/>
                  </a:lnTo>
                  <a:lnTo>
                    <a:pt x="2121" y="256"/>
                  </a:lnTo>
                  <a:lnTo>
                    <a:pt x="2126" y="256"/>
                  </a:lnTo>
                  <a:lnTo>
                    <a:pt x="2131" y="256"/>
                  </a:lnTo>
                  <a:lnTo>
                    <a:pt x="2136" y="256"/>
                  </a:lnTo>
                  <a:lnTo>
                    <a:pt x="2141" y="256"/>
                  </a:lnTo>
                  <a:lnTo>
                    <a:pt x="2146" y="256"/>
                  </a:lnTo>
                  <a:lnTo>
                    <a:pt x="2151" y="256"/>
                  </a:lnTo>
                  <a:lnTo>
                    <a:pt x="2156" y="256"/>
                  </a:lnTo>
                  <a:lnTo>
                    <a:pt x="2161" y="256"/>
                  </a:lnTo>
                  <a:lnTo>
                    <a:pt x="2166" y="256"/>
                  </a:lnTo>
                  <a:lnTo>
                    <a:pt x="2171" y="256"/>
                  </a:lnTo>
                  <a:lnTo>
                    <a:pt x="2176" y="256"/>
                  </a:lnTo>
                  <a:lnTo>
                    <a:pt x="2181" y="256"/>
                  </a:lnTo>
                  <a:lnTo>
                    <a:pt x="2186" y="256"/>
                  </a:lnTo>
                  <a:lnTo>
                    <a:pt x="2191" y="256"/>
                  </a:lnTo>
                  <a:lnTo>
                    <a:pt x="2196" y="256"/>
                  </a:lnTo>
                  <a:lnTo>
                    <a:pt x="2201" y="256"/>
                  </a:lnTo>
                  <a:lnTo>
                    <a:pt x="2206" y="256"/>
                  </a:lnTo>
                  <a:lnTo>
                    <a:pt x="2211" y="256"/>
                  </a:lnTo>
                  <a:lnTo>
                    <a:pt x="2216" y="256"/>
                  </a:lnTo>
                  <a:lnTo>
                    <a:pt x="2221" y="261"/>
                  </a:lnTo>
                  <a:lnTo>
                    <a:pt x="2226" y="261"/>
                  </a:lnTo>
                  <a:lnTo>
                    <a:pt x="2231" y="261"/>
                  </a:lnTo>
                  <a:lnTo>
                    <a:pt x="2236" y="261"/>
                  </a:lnTo>
                  <a:lnTo>
                    <a:pt x="2241" y="261"/>
                  </a:lnTo>
                  <a:lnTo>
                    <a:pt x="2246" y="261"/>
                  </a:lnTo>
                  <a:lnTo>
                    <a:pt x="2251" y="261"/>
                  </a:lnTo>
                  <a:lnTo>
                    <a:pt x="2256" y="261"/>
                  </a:lnTo>
                  <a:lnTo>
                    <a:pt x="2261" y="261"/>
                  </a:lnTo>
                  <a:lnTo>
                    <a:pt x="2266" y="261"/>
                  </a:lnTo>
                  <a:lnTo>
                    <a:pt x="2271" y="261"/>
                  </a:lnTo>
                  <a:lnTo>
                    <a:pt x="2276" y="261"/>
                  </a:lnTo>
                  <a:lnTo>
                    <a:pt x="2281" y="261"/>
                  </a:lnTo>
                  <a:lnTo>
                    <a:pt x="2286" y="261"/>
                  </a:lnTo>
                  <a:lnTo>
                    <a:pt x="2291" y="261"/>
                  </a:lnTo>
                  <a:lnTo>
                    <a:pt x="2296" y="261"/>
                  </a:lnTo>
                  <a:lnTo>
                    <a:pt x="2301" y="261"/>
                  </a:lnTo>
                  <a:lnTo>
                    <a:pt x="2306" y="261"/>
                  </a:lnTo>
                  <a:lnTo>
                    <a:pt x="2311" y="261"/>
                  </a:lnTo>
                  <a:lnTo>
                    <a:pt x="2316" y="261"/>
                  </a:lnTo>
                  <a:lnTo>
                    <a:pt x="2321" y="261"/>
                  </a:lnTo>
                  <a:lnTo>
                    <a:pt x="2326" y="261"/>
                  </a:lnTo>
                  <a:lnTo>
                    <a:pt x="2331" y="261"/>
                  </a:lnTo>
                  <a:lnTo>
                    <a:pt x="2336" y="261"/>
                  </a:lnTo>
                  <a:lnTo>
                    <a:pt x="2341" y="261"/>
                  </a:lnTo>
                  <a:lnTo>
                    <a:pt x="2346" y="261"/>
                  </a:lnTo>
                  <a:lnTo>
                    <a:pt x="2350" y="261"/>
                  </a:lnTo>
                  <a:lnTo>
                    <a:pt x="2355" y="261"/>
                  </a:lnTo>
                  <a:lnTo>
                    <a:pt x="2360" y="261"/>
                  </a:lnTo>
                  <a:lnTo>
                    <a:pt x="2365" y="261"/>
                  </a:lnTo>
                  <a:lnTo>
                    <a:pt x="2370" y="261"/>
                  </a:lnTo>
                  <a:lnTo>
                    <a:pt x="2375" y="261"/>
                  </a:lnTo>
                  <a:lnTo>
                    <a:pt x="2380" y="261"/>
                  </a:lnTo>
                  <a:lnTo>
                    <a:pt x="2385" y="261"/>
                  </a:lnTo>
                  <a:lnTo>
                    <a:pt x="2390" y="261"/>
                  </a:lnTo>
                  <a:lnTo>
                    <a:pt x="2395" y="261"/>
                  </a:lnTo>
                  <a:lnTo>
                    <a:pt x="2400" y="261"/>
                  </a:lnTo>
                  <a:lnTo>
                    <a:pt x="2405" y="256"/>
                  </a:lnTo>
                  <a:lnTo>
                    <a:pt x="2410" y="256"/>
                  </a:lnTo>
                  <a:lnTo>
                    <a:pt x="2415" y="256"/>
                  </a:lnTo>
                  <a:lnTo>
                    <a:pt x="2420" y="256"/>
                  </a:lnTo>
                  <a:lnTo>
                    <a:pt x="2425" y="256"/>
                  </a:lnTo>
                  <a:lnTo>
                    <a:pt x="2430" y="256"/>
                  </a:lnTo>
                  <a:lnTo>
                    <a:pt x="2435" y="256"/>
                  </a:lnTo>
                  <a:lnTo>
                    <a:pt x="2440" y="256"/>
                  </a:lnTo>
                  <a:lnTo>
                    <a:pt x="2445" y="256"/>
                  </a:lnTo>
                  <a:lnTo>
                    <a:pt x="2450" y="256"/>
                  </a:lnTo>
                  <a:lnTo>
                    <a:pt x="2455" y="256"/>
                  </a:lnTo>
                  <a:lnTo>
                    <a:pt x="2460" y="256"/>
                  </a:lnTo>
                  <a:lnTo>
                    <a:pt x="2465" y="256"/>
                  </a:lnTo>
                  <a:lnTo>
                    <a:pt x="2470" y="256"/>
                  </a:lnTo>
                </a:path>
              </a:pathLst>
            </a:custGeom>
            <a:noFill/>
            <a:ln w="19050" cmpd="sng">
              <a:solidFill>
                <a:schemeClr val="tx1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42082" name="Rectangle 98"/>
            <p:cNvSpPr>
              <a:spLocks noChangeArrowheads="1"/>
            </p:cNvSpPr>
            <p:nvPr/>
          </p:nvSpPr>
          <p:spPr bwMode="auto">
            <a:xfrm>
              <a:off x="3571" y="3819"/>
              <a:ext cx="134" cy="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/>
            </a:p>
          </p:txBody>
        </p:sp>
        <p:sp>
          <p:nvSpPr>
            <p:cNvPr id="42083" name="Rectangle 99"/>
            <p:cNvSpPr>
              <a:spLocks noChangeArrowheads="1"/>
            </p:cNvSpPr>
            <p:nvPr/>
          </p:nvSpPr>
          <p:spPr bwMode="auto">
            <a:xfrm rot="16200000">
              <a:off x="1663" y="3294"/>
              <a:ext cx="569" cy="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800">
                  <a:solidFill>
                    <a:srgbClr val="000000"/>
                  </a:solidFill>
                  <a:latin typeface="Helvetica" pitchFamily="34" charset="0"/>
                </a:rPr>
                <a:t>Manipulated Variable</a:t>
              </a:r>
              <a:endParaRPr lang="en-US"/>
            </a:p>
          </p:txBody>
        </p:sp>
      </p:grpSp>
      <p:sp>
        <p:nvSpPr>
          <p:cNvPr id="42085" name="Text Box 101"/>
          <p:cNvSpPr txBox="1">
            <a:spLocks noChangeArrowheads="1"/>
          </p:cNvSpPr>
          <p:nvPr/>
        </p:nvSpPr>
        <p:spPr bwMode="auto">
          <a:xfrm>
            <a:off x="609600" y="2971800"/>
            <a:ext cx="2286000" cy="33020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000" b="1"/>
              <a:t>      </a:t>
            </a:r>
            <a:r>
              <a:rPr lang="en-US" sz="2000" b="1" u="sng"/>
              <a:t>Tuning from chart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Kc  =	20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TI  =	14</a:t>
            </a:r>
          </a:p>
          <a:p>
            <a:pPr>
              <a:spcBef>
                <a:spcPct val="50000"/>
              </a:spcBef>
            </a:pPr>
            <a:r>
              <a:rPr lang="en-US" sz="2000" b="1"/>
              <a:t>Td  =	2.35</a:t>
            </a:r>
          </a:p>
          <a:p>
            <a:pPr>
              <a:spcBef>
                <a:spcPct val="50000"/>
              </a:spcBef>
            </a:pPr>
            <a:endParaRPr lang="en-US" sz="2000" b="1"/>
          </a:p>
          <a:p>
            <a:pPr>
              <a:spcBef>
                <a:spcPct val="50000"/>
              </a:spcBef>
            </a:pPr>
            <a:r>
              <a:rPr lang="en-US" sz="2000" b="1">
                <a:solidFill>
                  <a:srgbClr val="FF0000"/>
                </a:solidFill>
              </a:rPr>
              <a:t>IAE increased from 12.2 to 20+</a:t>
            </a:r>
          </a:p>
        </p:txBody>
      </p:sp>
      <p:sp>
        <p:nvSpPr>
          <p:cNvPr id="42086" name="Text Box 102"/>
          <p:cNvSpPr txBox="1">
            <a:spLocks noChangeArrowheads="1"/>
          </p:cNvSpPr>
          <p:nvPr/>
        </p:nvSpPr>
        <p:spPr bwMode="auto">
          <a:xfrm>
            <a:off x="722313" y="1371600"/>
            <a:ext cx="7772400" cy="8318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The performance is about as good as possible with this very long sampling time!  Would you fine tune further?</a:t>
            </a:r>
          </a:p>
        </p:txBody>
      </p:sp>
    </p:spTree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pic>
        <p:nvPicPr>
          <p:cNvPr id="52325" name="Picture 101" descr="Q:\chap1-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133600"/>
            <a:ext cx="5821363" cy="44767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2326" name="Rectangle 102"/>
          <p:cNvSpPr>
            <a:spLocks noChangeArrowheads="1"/>
          </p:cNvSpPr>
          <p:nvPr/>
        </p:nvSpPr>
        <p:spPr bwMode="auto">
          <a:xfrm>
            <a:off x="3124200" y="2209800"/>
            <a:ext cx="3581400" cy="4648200"/>
          </a:xfrm>
          <a:prstGeom prst="rect">
            <a:avLst/>
          </a:prstGeom>
          <a:solidFill>
            <a:schemeClr val="bg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aphicFrame>
        <p:nvGraphicFramePr>
          <p:cNvPr id="52324" name="Object 100"/>
          <p:cNvGraphicFramePr>
            <a:graphicFrameLocks noChangeAspect="1"/>
          </p:cNvGraphicFramePr>
          <p:nvPr/>
        </p:nvGraphicFramePr>
        <p:xfrm>
          <a:off x="5610225" y="3352800"/>
          <a:ext cx="3048000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28" name="Clip" r:id="rId4" imgW="2747520" imgH="2362680" progId="MS_ClipArt_Gallery.5">
                  <p:embed/>
                </p:oleObj>
              </mc:Choice>
              <mc:Fallback>
                <p:oleObj name="Clip" r:id="rId4" imgW="2747520" imgH="2362680" progId="MS_ClipArt_Gallery.5">
                  <p:embed/>
                  <p:pic>
                    <p:nvPicPr>
                      <p:cNvPr id="0" name="Object 10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0225" y="3352800"/>
                        <a:ext cx="3048000" cy="2619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2327" name="AutoShape 103"/>
          <p:cNvSpPr>
            <a:spLocks noChangeArrowheads="1"/>
          </p:cNvSpPr>
          <p:nvPr/>
        </p:nvSpPr>
        <p:spPr bwMode="auto">
          <a:xfrm>
            <a:off x="3581400" y="4038600"/>
            <a:ext cx="1828800" cy="685800"/>
          </a:xfrm>
          <a:prstGeom prst="rightArrow">
            <a:avLst>
              <a:gd name="adj1" fmla="val 50000"/>
              <a:gd name="adj2" fmla="val 66667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2328" name="Text Box 104"/>
          <p:cNvSpPr txBox="1">
            <a:spLocks noChangeArrowheads="1"/>
          </p:cNvSpPr>
          <p:nvPr/>
        </p:nvSpPr>
        <p:spPr bwMode="auto">
          <a:xfrm>
            <a:off x="609600" y="1219200"/>
            <a:ext cx="8001000" cy="1196975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If the PID is no better in digital form, why did we spend decades of engineering time and billions of dollars converting the world’s control to digital?</a:t>
            </a:r>
          </a:p>
        </p:txBody>
      </p:sp>
    </p:spTree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53255" name="Text Box 7"/>
          <p:cNvSpPr txBox="1">
            <a:spLocks noChangeArrowheads="1"/>
          </p:cNvSpPr>
          <p:nvPr/>
        </p:nvSpPr>
        <p:spPr bwMode="auto">
          <a:xfrm>
            <a:off x="685800" y="1066800"/>
            <a:ext cx="54864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did we convert the world’s control to digital - </a:t>
            </a:r>
            <a:r>
              <a:rPr lang="en-US" b="1">
                <a:solidFill>
                  <a:schemeClr val="accent2"/>
                </a:solidFill>
              </a:rPr>
              <a:t>Complex controllers</a:t>
            </a:r>
            <a:endParaRPr lang="en-US" b="1"/>
          </a:p>
        </p:txBody>
      </p:sp>
      <p:graphicFrame>
        <p:nvGraphicFramePr>
          <p:cNvPr id="53256" name="Object 8"/>
          <p:cNvGraphicFramePr>
            <a:graphicFrameLocks noChangeAspect="1"/>
          </p:cNvGraphicFramePr>
          <p:nvPr/>
        </p:nvGraphicFramePr>
        <p:xfrm>
          <a:off x="6477000" y="990600"/>
          <a:ext cx="20574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852" name="Clip" r:id="rId3" imgW="2747520" imgH="2362680" progId="MS_ClipArt_Gallery.5">
                  <p:embed/>
                </p:oleObj>
              </mc:Choice>
              <mc:Fallback>
                <p:oleObj name="Clip" r:id="rId3" imgW="2747520" imgH="2362680" progId="MS_ClipArt_Gallery.5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20574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3257" name="Text Box 9"/>
          <p:cNvSpPr txBox="1">
            <a:spLocks noChangeArrowheads="1"/>
          </p:cNvSpPr>
          <p:nvPr/>
        </p:nvSpPr>
        <p:spPr bwMode="auto">
          <a:xfrm>
            <a:off x="5943600" y="2895600"/>
            <a:ext cx="2667000" cy="3425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Improved performance</a:t>
            </a:r>
            <a:r>
              <a:rPr lang="en-US" b="1"/>
              <a:t> can be achieved with algorithms that </a:t>
            </a:r>
            <a:r>
              <a:rPr lang="en-US" b="1">
                <a:solidFill>
                  <a:schemeClr val="accent2"/>
                </a:solidFill>
              </a:rPr>
              <a:t>optimize the path</a:t>
            </a:r>
            <a:r>
              <a:rPr lang="en-US" b="1"/>
              <a:t> to the set point, every controller execution</a:t>
            </a:r>
            <a:r>
              <a:rPr lang="en-US"/>
              <a:t>!</a:t>
            </a:r>
          </a:p>
          <a:p>
            <a:pPr>
              <a:spcBef>
                <a:spcPct val="50000"/>
              </a:spcBef>
            </a:pPr>
            <a:r>
              <a:rPr lang="en-US" sz="1800" b="1"/>
              <a:t>(See Chapters 19 and 23)</a:t>
            </a:r>
          </a:p>
        </p:txBody>
      </p:sp>
      <p:grpSp>
        <p:nvGrpSpPr>
          <p:cNvPr id="53375" name="Group 127"/>
          <p:cNvGrpSpPr>
            <a:grpSpLocks/>
          </p:cNvGrpSpPr>
          <p:nvPr/>
        </p:nvGrpSpPr>
        <p:grpSpPr bwMode="auto">
          <a:xfrm>
            <a:off x="228600" y="2362200"/>
            <a:ext cx="2208213" cy="3865563"/>
            <a:chOff x="144" y="1488"/>
            <a:chExt cx="1391" cy="2435"/>
          </a:xfrm>
        </p:grpSpPr>
        <p:grpSp>
          <p:nvGrpSpPr>
            <p:cNvPr id="53259" name="Group 11"/>
            <p:cNvGrpSpPr>
              <a:grpSpLocks/>
            </p:cNvGrpSpPr>
            <p:nvPr/>
          </p:nvGrpSpPr>
          <p:grpSpPr bwMode="auto">
            <a:xfrm>
              <a:off x="144" y="1488"/>
              <a:ext cx="1391" cy="2435"/>
              <a:chOff x="485" y="1488"/>
              <a:chExt cx="1825" cy="2466"/>
            </a:xfrm>
          </p:grpSpPr>
          <p:sp>
            <p:nvSpPr>
              <p:cNvPr id="53260" name="AutoShape 12"/>
              <p:cNvSpPr>
                <a:spLocks noChangeArrowheads="1"/>
              </p:cNvSpPr>
              <p:nvPr/>
            </p:nvSpPr>
            <p:spPr bwMode="auto">
              <a:xfrm rot="5400000">
                <a:off x="144" y="2544"/>
                <a:ext cx="1872" cy="336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1" name="Freeform 13"/>
              <p:cNvSpPr>
                <a:spLocks/>
              </p:cNvSpPr>
              <p:nvPr/>
            </p:nvSpPr>
            <p:spPr bwMode="auto">
              <a:xfrm>
                <a:off x="485" y="2732"/>
                <a:ext cx="427" cy="5"/>
              </a:xfrm>
              <a:custGeom>
                <a:avLst/>
                <a:gdLst>
                  <a:gd name="T0" fmla="*/ 0 w 427"/>
                  <a:gd name="T1" fmla="*/ 0 h 5"/>
                  <a:gd name="T2" fmla="*/ 427 w 427"/>
                  <a:gd name="T3" fmla="*/ 5 h 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427" h="5">
                    <a:moveTo>
                      <a:pt x="0" y="0"/>
                    </a:moveTo>
                    <a:lnTo>
                      <a:pt x="427" y="5"/>
                    </a:lnTo>
                  </a:path>
                </a:pathLst>
              </a:custGeom>
              <a:noFill/>
              <a:ln w="19050">
                <a:solidFill>
                  <a:schemeClr val="tx1"/>
                </a:solidFill>
                <a:round/>
                <a:headEnd type="none" w="med" len="med"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2" name="Oval 14"/>
              <p:cNvSpPr>
                <a:spLocks noChangeArrowheads="1"/>
              </p:cNvSpPr>
              <p:nvPr/>
            </p:nvSpPr>
            <p:spPr bwMode="auto">
              <a:xfrm>
                <a:off x="1440" y="3360"/>
                <a:ext cx="192" cy="192"/>
              </a:xfrm>
              <a:prstGeom prst="ellipse">
                <a:avLst/>
              </a:prstGeom>
              <a:solidFill>
                <a:srgbClr val="FF0000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3" name="Oval 15"/>
              <p:cNvSpPr>
                <a:spLocks noChangeArrowheads="1"/>
              </p:cNvSpPr>
              <p:nvPr/>
            </p:nvSpPr>
            <p:spPr bwMode="auto">
              <a:xfrm>
                <a:off x="1584" y="1632"/>
                <a:ext cx="192" cy="192"/>
              </a:xfrm>
              <a:prstGeom prst="ellipse">
                <a:avLst/>
              </a:prstGeom>
              <a:solidFill>
                <a:srgbClr val="00CCFF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4" name="Line 16"/>
              <p:cNvSpPr>
                <a:spLocks noChangeShapeType="1"/>
              </p:cNvSpPr>
              <p:nvPr/>
            </p:nvSpPr>
            <p:spPr bwMode="auto">
              <a:xfrm flipV="1">
                <a:off x="1680" y="1488"/>
                <a:ext cx="0" cy="144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5" name="Line 17"/>
              <p:cNvSpPr>
                <a:spLocks noChangeShapeType="1"/>
              </p:cNvSpPr>
              <p:nvPr/>
            </p:nvSpPr>
            <p:spPr bwMode="auto">
              <a:xfrm flipH="1">
                <a:off x="1056" y="1488"/>
                <a:ext cx="62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6" name="Line 18"/>
              <p:cNvSpPr>
                <a:spLocks noChangeShapeType="1"/>
              </p:cNvSpPr>
              <p:nvPr/>
            </p:nvSpPr>
            <p:spPr bwMode="auto">
              <a:xfrm>
                <a:off x="1056" y="1488"/>
                <a:ext cx="0" cy="28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7" name="Line 19"/>
              <p:cNvSpPr>
                <a:spLocks noChangeShapeType="1"/>
              </p:cNvSpPr>
              <p:nvPr/>
            </p:nvSpPr>
            <p:spPr bwMode="auto">
              <a:xfrm flipV="1">
                <a:off x="1530" y="3210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8" name="Line 20"/>
              <p:cNvSpPr>
                <a:spLocks noChangeShapeType="1"/>
              </p:cNvSpPr>
              <p:nvPr/>
            </p:nvSpPr>
            <p:spPr bwMode="auto">
              <a:xfrm flipH="1">
                <a:off x="1242" y="3210"/>
                <a:ext cx="288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69" name="Line 21"/>
              <p:cNvSpPr>
                <a:spLocks noChangeShapeType="1"/>
              </p:cNvSpPr>
              <p:nvPr/>
            </p:nvSpPr>
            <p:spPr bwMode="auto">
              <a:xfrm>
                <a:off x="1080" y="3642"/>
                <a:ext cx="0" cy="18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0" name="Line 22"/>
              <p:cNvSpPr>
                <a:spLocks noChangeShapeType="1"/>
              </p:cNvSpPr>
              <p:nvPr/>
            </p:nvSpPr>
            <p:spPr bwMode="auto">
              <a:xfrm>
                <a:off x="1074" y="3828"/>
                <a:ext cx="90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1" name="Line 23"/>
              <p:cNvSpPr>
                <a:spLocks noChangeShapeType="1"/>
              </p:cNvSpPr>
              <p:nvPr/>
            </p:nvSpPr>
            <p:spPr bwMode="auto">
              <a:xfrm>
                <a:off x="1530" y="3552"/>
                <a:ext cx="0" cy="276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2" name="Line 24"/>
              <p:cNvSpPr>
                <a:spLocks noChangeShapeType="1"/>
              </p:cNvSpPr>
              <p:nvPr/>
            </p:nvSpPr>
            <p:spPr bwMode="auto">
              <a:xfrm flipH="1">
                <a:off x="1344" y="3456"/>
                <a:ext cx="43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3" name="AutoShape 25"/>
              <p:cNvSpPr>
                <a:spLocks noChangeArrowheads="1"/>
              </p:cNvSpPr>
              <p:nvPr/>
            </p:nvSpPr>
            <p:spPr bwMode="auto">
              <a:xfrm>
                <a:off x="1488" y="1920"/>
                <a:ext cx="384" cy="144"/>
              </a:xfrm>
              <a:prstGeom prst="flowChartTerminator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540000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4" name="Line 26"/>
              <p:cNvSpPr>
                <a:spLocks noChangeShapeType="1"/>
              </p:cNvSpPr>
              <p:nvPr/>
            </p:nvSpPr>
            <p:spPr bwMode="auto">
              <a:xfrm>
                <a:off x="1680" y="1824"/>
                <a:ext cx="0" cy="9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5" name="Line 27"/>
              <p:cNvSpPr>
                <a:spLocks noChangeShapeType="1"/>
              </p:cNvSpPr>
              <p:nvPr/>
            </p:nvSpPr>
            <p:spPr bwMode="auto">
              <a:xfrm>
                <a:off x="1686" y="2106"/>
                <a:ext cx="0" cy="48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6" name="Line 28"/>
              <p:cNvSpPr>
                <a:spLocks noChangeShapeType="1"/>
              </p:cNvSpPr>
              <p:nvPr/>
            </p:nvSpPr>
            <p:spPr bwMode="auto">
              <a:xfrm flipV="1">
                <a:off x="1392" y="1968"/>
                <a:ext cx="0" cy="144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7" name="Line 29"/>
              <p:cNvSpPr>
                <a:spLocks noChangeShapeType="1"/>
              </p:cNvSpPr>
              <p:nvPr/>
            </p:nvSpPr>
            <p:spPr bwMode="auto">
              <a:xfrm flipH="1">
                <a:off x="1200" y="1968"/>
                <a:ext cx="19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78" name="Line 30"/>
              <p:cNvSpPr>
                <a:spLocks noChangeShapeType="1"/>
              </p:cNvSpPr>
              <p:nvPr/>
            </p:nvSpPr>
            <p:spPr bwMode="auto">
              <a:xfrm>
                <a:off x="1686" y="2154"/>
                <a:ext cx="38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279" name="Group 31"/>
              <p:cNvGrpSpPr>
                <a:grpSpLocks/>
              </p:cNvGrpSpPr>
              <p:nvPr/>
            </p:nvGrpSpPr>
            <p:grpSpPr bwMode="auto">
              <a:xfrm>
                <a:off x="2070" y="2046"/>
                <a:ext cx="144" cy="180"/>
                <a:chOff x="2400" y="1749"/>
                <a:chExt cx="215" cy="287"/>
              </a:xfrm>
            </p:grpSpPr>
            <p:sp>
              <p:nvSpPr>
                <p:cNvPr id="53280" name="Line 32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1" name="Line 33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2" name="Line 34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3" name="Line 35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4" name="Line 36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5" name="Line 37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6" name="Freeform 38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287" name="Group 39"/>
              <p:cNvGrpSpPr>
                <a:grpSpLocks/>
              </p:cNvGrpSpPr>
              <p:nvPr/>
            </p:nvGrpSpPr>
            <p:grpSpPr bwMode="auto">
              <a:xfrm flipV="1">
                <a:off x="1434" y="2100"/>
                <a:ext cx="144" cy="180"/>
                <a:chOff x="2400" y="1749"/>
                <a:chExt cx="215" cy="287"/>
              </a:xfrm>
            </p:grpSpPr>
            <p:sp>
              <p:nvSpPr>
                <p:cNvPr id="53288" name="Line 40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89" name="Line 41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0" name="Line 42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1" name="Line 43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2" name="Line 44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3" name="Line 45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294" name="Freeform 46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295" name="Line 47"/>
              <p:cNvSpPr>
                <a:spLocks noChangeShapeType="1"/>
              </p:cNvSpPr>
              <p:nvPr/>
            </p:nvSpPr>
            <p:spPr bwMode="auto">
              <a:xfrm>
                <a:off x="2214" y="2154"/>
                <a:ext cx="96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6" name="Line 48"/>
              <p:cNvSpPr>
                <a:spLocks noChangeShapeType="1"/>
              </p:cNvSpPr>
              <p:nvPr/>
            </p:nvSpPr>
            <p:spPr bwMode="auto">
              <a:xfrm>
                <a:off x="1680" y="2064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7" name="Line 49"/>
              <p:cNvSpPr>
                <a:spLocks noChangeShapeType="1"/>
              </p:cNvSpPr>
              <p:nvPr/>
            </p:nvSpPr>
            <p:spPr bwMode="auto">
              <a:xfrm flipH="1">
                <a:off x="1584" y="2160"/>
                <a:ext cx="96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8" name="Line 50"/>
              <p:cNvSpPr>
                <a:spLocks noChangeShapeType="1"/>
              </p:cNvSpPr>
              <p:nvPr/>
            </p:nvSpPr>
            <p:spPr bwMode="auto">
              <a:xfrm>
                <a:off x="1392" y="2112"/>
                <a:ext cx="0" cy="48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299" name="Line 51"/>
              <p:cNvSpPr>
                <a:spLocks noChangeShapeType="1"/>
              </p:cNvSpPr>
              <p:nvPr/>
            </p:nvSpPr>
            <p:spPr bwMode="auto">
              <a:xfrm>
                <a:off x="1392" y="2160"/>
                <a:ext cx="48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0" name="Oval 52"/>
              <p:cNvSpPr>
                <a:spLocks noChangeArrowheads="1"/>
              </p:cNvSpPr>
              <p:nvPr/>
            </p:nvSpPr>
            <p:spPr bwMode="auto">
              <a:xfrm>
                <a:off x="1902" y="1926"/>
                <a:ext cx="96" cy="96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1" name="Line 53"/>
              <p:cNvSpPr>
                <a:spLocks noChangeShapeType="1"/>
              </p:cNvSpPr>
              <p:nvPr/>
            </p:nvSpPr>
            <p:spPr bwMode="auto">
              <a:xfrm>
                <a:off x="1998" y="1968"/>
                <a:ext cx="126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2" name="Line 54"/>
              <p:cNvSpPr>
                <a:spLocks noChangeShapeType="1"/>
              </p:cNvSpPr>
              <p:nvPr/>
            </p:nvSpPr>
            <p:spPr bwMode="auto">
              <a:xfrm>
                <a:off x="2130" y="1962"/>
                <a:ext cx="0" cy="72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03" name="Line 55"/>
              <p:cNvSpPr>
                <a:spLocks noChangeShapeType="1"/>
              </p:cNvSpPr>
              <p:nvPr/>
            </p:nvSpPr>
            <p:spPr bwMode="auto">
              <a:xfrm flipH="1">
                <a:off x="1440" y="1728"/>
                <a:ext cx="384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53304" name="Group 56"/>
              <p:cNvGrpSpPr>
                <a:grpSpLocks/>
              </p:cNvGrpSpPr>
              <p:nvPr/>
            </p:nvGrpSpPr>
            <p:grpSpPr bwMode="auto">
              <a:xfrm flipV="1">
                <a:off x="1974" y="3744"/>
                <a:ext cx="144" cy="180"/>
                <a:chOff x="2400" y="1749"/>
                <a:chExt cx="215" cy="287"/>
              </a:xfrm>
            </p:grpSpPr>
            <p:sp>
              <p:nvSpPr>
                <p:cNvPr id="53305" name="Line 57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6" name="Line 58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7" name="Line 59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8" name="Line 60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09" name="Line 61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0" name="Line 62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1" name="Freeform 63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53312" name="Group 64"/>
              <p:cNvGrpSpPr>
                <a:grpSpLocks/>
              </p:cNvGrpSpPr>
              <p:nvPr/>
            </p:nvGrpSpPr>
            <p:grpSpPr bwMode="auto">
              <a:xfrm>
                <a:off x="1776" y="3348"/>
                <a:ext cx="144" cy="180"/>
                <a:chOff x="2400" y="1749"/>
                <a:chExt cx="215" cy="287"/>
              </a:xfrm>
            </p:grpSpPr>
            <p:sp>
              <p:nvSpPr>
                <p:cNvPr id="53313" name="Line 65"/>
                <p:cNvSpPr>
                  <a:spLocks noChangeShapeType="1"/>
                </p:cNvSpPr>
                <p:nvPr/>
              </p:nvSpPr>
              <p:spPr bwMode="auto">
                <a:xfrm rot="-5400000">
                  <a:off x="2291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4" name="Line 66"/>
                <p:cNvSpPr>
                  <a:spLocks noChangeShapeType="1"/>
                </p:cNvSpPr>
                <p:nvPr/>
              </p:nvSpPr>
              <p:spPr bwMode="auto">
                <a:xfrm rot="-5400000">
                  <a:off x="2506" y="1920"/>
                  <a:ext cx="217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5" name="Line 67"/>
                <p:cNvSpPr>
                  <a:spLocks noChangeShapeType="1"/>
                </p:cNvSpPr>
                <p:nvPr/>
              </p:nvSpPr>
              <p:spPr bwMode="auto">
                <a:xfrm rot="-5400000" flipH="1" flipV="1">
                  <a:off x="2399" y="1813"/>
                  <a:ext cx="218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6" name="Line 68"/>
                <p:cNvSpPr>
                  <a:spLocks noChangeShapeType="1"/>
                </p:cNvSpPr>
                <p:nvPr/>
              </p:nvSpPr>
              <p:spPr bwMode="auto">
                <a:xfrm rot="16200000" flipV="1">
                  <a:off x="2395" y="1816"/>
                  <a:ext cx="225" cy="21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7" name="Line 69"/>
                <p:cNvSpPr>
                  <a:spLocks noChangeShapeType="1"/>
                </p:cNvSpPr>
                <p:nvPr/>
              </p:nvSpPr>
              <p:spPr bwMode="auto">
                <a:xfrm rot="-5400000">
                  <a:off x="2445" y="1861"/>
                  <a:ext cx="119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8" name="Line 70"/>
                <p:cNvSpPr>
                  <a:spLocks noChangeShapeType="1"/>
                </p:cNvSpPr>
                <p:nvPr/>
              </p:nvSpPr>
              <p:spPr bwMode="auto">
                <a:xfrm rot="-5400000">
                  <a:off x="2499" y="1733"/>
                  <a:ext cx="0" cy="132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53319" name="Freeform 71"/>
                <p:cNvSpPr>
                  <a:spLocks/>
                </p:cNvSpPr>
                <p:nvPr/>
              </p:nvSpPr>
              <p:spPr bwMode="auto">
                <a:xfrm rot="-5400000">
                  <a:off x="2472" y="1706"/>
                  <a:ext cx="50" cy="13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53320" name="Oval 72"/>
              <p:cNvSpPr>
                <a:spLocks noChangeArrowheads="1"/>
              </p:cNvSpPr>
              <p:nvPr/>
            </p:nvSpPr>
            <p:spPr bwMode="auto">
              <a:xfrm>
                <a:off x="720" y="3408"/>
                <a:ext cx="144" cy="144"/>
              </a:xfrm>
              <a:prstGeom prst="ellips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1" name="Line 73"/>
              <p:cNvSpPr>
                <a:spLocks noChangeShapeType="1"/>
              </p:cNvSpPr>
              <p:nvPr/>
            </p:nvSpPr>
            <p:spPr bwMode="auto">
              <a:xfrm>
                <a:off x="792" y="3546"/>
                <a:ext cx="0" cy="402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2" name="Line 74"/>
              <p:cNvSpPr>
                <a:spLocks noChangeShapeType="1"/>
              </p:cNvSpPr>
              <p:nvPr/>
            </p:nvSpPr>
            <p:spPr bwMode="auto">
              <a:xfrm>
                <a:off x="792" y="3954"/>
                <a:ext cx="1254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3" name="Line 75"/>
              <p:cNvSpPr>
                <a:spLocks noChangeShapeType="1"/>
              </p:cNvSpPr>
              <p:nvPr/>
            </p:nvSpPr>
            <p:spPr bwMode="auto">
              <a:xfrm flipV="1">
                <a:off x="2052" y="3918"/>
                <a:ext cx="0" cy="36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53324" name="Line 76"/>
              <p:cNvSpPr>
                <a:spLocks noChangeShapeType="1"/>
              </p:cNvSpPr>
              <p:nvPr/>
            </p:nvSpPr>
            <p:spPr bwMode="auto">
              <a:xfrm>
                <a:off x="2112" y="3822"/>
                <a:ext cx="162" cy="0"/>
              </a:xfrm>
              <a:prstGeom prst="line">
                <a:avLst/>
              </a:prstGeom>
              <a:noFill/>
              <a:ln w="1905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  <p:sp>
          <p:nvSpPr>
            <p:cNvPr id="53325" name="Text Box 77"/>
            <p:cNvSpPr txBox="1">
              <a:spLocks noChangeArrowheads="1"/>
            </p:cNvSpPr>
            <p:nvPr/>
          </p:nvSpPr>
          <p:spPr bwMode="auto">
            <a:xfrm>
              <a:off x="758" y="2302"/>
              <a:ext cx="2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F</a:t>
              </a:r>
              <a:r>
                <a:rPr lang="en-US" sz="2000" b="1" baseline="-25000"/>
                <a:t>R</a:t>
              </a:r>
              <a:endParaRPr lang="en-US" sz="2000" b="1"/>
            </a:p>
          </p:txBody>
        </p:sp>
        <p:sp>
          <p:nvSpPr>
            <p:cNvPr id="53326" name="Text Box 78"/>
            <p:cNvSpPr txBox="1">
              <a:spLocks noChangeArrowheads="1"/>
            </p:cNvSpPr>
            <p:nvPr/>
          </p:nvSpPr>
          <p:spPr bwMode="auto">
            <a:xfrm>
              <a:off x="766" y="2862"/>
              <a:ext cx="289" cy="25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>
              <a:spAutoFit/>
            </a:bodyPr>
            <a:lstStyle/>
            <a:p>
              <a:r>
                <a:rPr lang="en-US" sz="2000" b="1"/>
                <a:t>F</a:t>
              </a:r>
              <a:r>
                <a:rPr lang="en-US" sz="2000" b="1" baseline="-25000"/>
                <a:t>V</a:t>
              </a:r>
              <a:endParaRPr lang="en-US" sz="2000" b="1"/>
            </a:p>
          </p:txBody>
        </p:sp>
      </p:grpSp>
      <p:grpSp>
        <p:nvGrpSpPr>
          <p:cNvPr id="53329" name="Group 81"/>
          <p:cNvGrpSpPr>
            <a:grpSpLocks/>
          </p:cNvGrpSpPr>
          <p:nvPr/>
        </p:nvGrpSpPr>
        <p:grpSpPr bwMode="auto">
          <a:xfrm>
            <a:off x="2513013" y="2438400"/>
            <a:ext cx="2549525" cy="1612900"/>
            <a:chOff x="424" y="272"/>
            <a:chExt cx="3031" cy="2059"/>
          </a:xfrm>
        </p:grpSpPr>
        <p:sp>
          <p:nvSpPr>
            <p:cNvPr id="53330" name="Rectangle 82"/>
            <p:cNvSpPr>
              <a:spLocks noChangeArrowheads="1"/>
            </p:cNvSpPr>
            <p:nvPr/>
          </p:nvSpPr>
          <p:spPr bwMode="auto">
            <a:xfrm>
              <a:off x="943" y="345"/>
              <a:ext cx="2377" cy="1569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1" name="Rectangle 83"/>
            <p:cNvSpPr>
              <a:spLocks noChangeArrowheads="1"/>
            </p:cNvSpPr>
            <p:nvPr/>
          </p:nvSpPr>
          <p:spPr bwMode="auto">
            <a:xfrm>
              <a:off x="943" y="345"/>
              <a:ext cx="2377" cy="1569"/>
            </a:xfrm>
            <a:prstGeom prst="rect">
              <a:avLst/>
            </a:prstGeom>
            <a:solidFill>
              <a:schemeClr val="bg1"/>
            </a:solidFill>
            <a:ln w="0">
              <a:solidFill>
                <a:srgbClr val="FFFFFF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2" name="Line 84"/>
            <p:cNvSpPr>
              <a:spLocks noChangeShapeType="1"/>
            </p:cNvSpPr>
            <p:nvPr/>
          </p:nvSpPr>
          <p:spPr bwMode="auto">
            <a:xfrm>
              <a:off x="943" y="345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3" name="Freeform 85"/>
            <p:cNvSpPr>
              <a:spLocks/>
            </p:cNvSpPr>
            <p:nvPr/>
          </p:nvSpPr>
          <p:spPr bwMode="auto">
            <a:xfrm>
              <a:off x="943" y="345"/>
              <a:ext cx="2377" cy="1569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34" name="Line 86"/>
            <p:cNvSpPr>
              <a:spLocks noChangeShapeType="1"/>
            </p:cNvSpPr>
            <p:nvPr/>
          </p:nvSpPr>
          <p:spPr bwMode="auto">
            <a:xfrm flipV="1">
              <a:off x="943" y="345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5" name="Line 87"/>
            <p:cNvSpPr>
              <a:spLocks noChangeShapeType="1"/>
            </p:cNvSpPr>
            <p:nvPr/>
          </p:nvSpPr>
          <p:spPr bwMode="auto">
            <a:xfrm>
              <a:off x="943" y="1914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6" name="Line 88"/>
            <p:cNvSpPr>
              <a:spLocks noChangeShapeType="1"/>
            </p:cNvSpPr>
            <p:nvPr/>
          </p:nvSpPr>
          <p:spPr bwMode="auto">
            <a:xfrm flipV="1">
              <a:off x="943" y="345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7" name="Line 89"/>
            <p:cNvSpPr>
              <a:spLocks noChangeShapeType="1"/>
            </p:cNvSpPr>
            <p:nvPr/>
          </p:nvSpPr>
          <p:spPr bwMode="auto">
            <a:xfrm flipV="1">
              <a:off x="943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8" name="Line 90"/>
            <p:cNvSpPr>
              <a:spLocks noChangeShapeType="1"/>
            </p:cNvSpPr>
            <p:nvPr/>
          </p:nvSpPr>
          <p:spPr bwMode="auto">
            <a:xfrm>
              <a:off x="943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39" name="Rectangle 91"/>
            <p:cNvSpPr>
              <a:spLocks noChangeArrowheads="1"/>
            </p:cNvSpPr>
            <p:nvPr/>
          </p:nvSpPr>
          <p:spPr bwMode="auto">
            <a:xfrm>
              <a:off x="917" y="1942"/>
              <a:ext cx="75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900"/>
            </a:p>
          </p:txBody>
        </p:sp>
        <p:sp>
          <p:nvSpPr>
            <p:cNvPr id="53340" name="Line 92"/>
            <p:cNvSpPr>
              <a:spLocks noChangeShapeType="1"/>
            </p:cNvSpPr>
            <p:nvPr/>
          </p:nvSpPr>
          <p:spPr bwMode="auto">
            <a:xfrm flipV="1">
              <a:off x="1533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1" name="Line 93"/>
            <p:cNvSpPr>
              <a:spLocks noChangeShapeType="1"/>
            </p:cNvSpPr>
            <p:nvPr/>
          </p:nvSpPr>
          <p:spPr bwMode="auto">
            <a:xfrm>
              <a:off x="1533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2" name="Rectangle 94"/>
            <p:cNvSpPr>
              <a:spLocks noChangeArrowheads="1"/>
            </p:cNvSpPr>
            <p:nvPr/>
          </p:nvSpPr>
          <p:spPr bwMode="auto">
            <a:xfrm>
              <a:off x="1472" y="1942"/>
              <a:ext cx="151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900"/>
            </a:p>
          </p:txBody>
        </p:sp>
        <p:sp>
          <p:nvSpPr>
            <p:cNvPr id="53343" name="Line 95"/>
            <p:cNvSpPr>
              <a:spLocks noChangeShapeType="1"/>
            </p:cNvSpPr>
            <p:nvPr/>
          </p:nvSpPr>
          <p:spPr bwMode="auto">
            <a:xfrm flipV="1">
              <a:off x="2132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4" name="Line 96"/>
            <p:cNvSpPr>
              <a:spLocks noChangeShapeType="1"/>
            </p:cNvSpPr>
            <p:nvPr/>
          </p:nvSpPr>
          <p:spPr bwMode="auto">
            <a:xfrm>
              <a:off x="2132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5" name="Rectangle 97"/>
            <p:cNvSpPr>
              <a:spLocks noChangeArrowheads="1"/>
            </p:cNvSpPr>
            <p:nvPr/>
          </p:nvSpPr>
          <p:spPr bwMode="auto">
            <a:xfrm>
              <a:off x="2042" y="1942"/>
              <a:ext cx="226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900"/>
            </a:p>
          </p:txBody>
        </p:sp>
        <p:sp>
          <p:nvSpPr>
            <p:cNvPr id="53346" name="Line 98"/>
            <p:cNvSpPr>
              <a:spLocks noChangeShapeType="1"/>
            </p:cNvSpPr>
            <p:nvPr/>
          </p:nvSpPr>
          <p:spPr bwMode="auto">
            <a:xfrm flipV="1">
              <a:off x="2721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7" name="Line 99"/>
            <p:cNvSpPr>
              <a:spLocks noChangeShapeType="1"/>
            </p:cNvSpPr>
            <p:nvPr/>
          </p:nvSpPr>
          <p:spPr bwMode="auto">
            <a:xfrm>
              <a:off x="2721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48" name="Rectangle 100"/>
            <p:cNvSpPr>
              <a:spLocks noChangeArrowheads="1"/>
            </p:cNvSpPr>
            <p:nvPr/>
          </p:nvSpPr>
          <p:spPr bwMode="auto">
            <a:xfrm>
              <a:off x="2631" y="1942"/>
              <a:ext cx="226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900"/>
            </a:p>
          </p:txBody>
        </p:sp>
        <p:sp>
          <p:nvSpPr>
            <p:cNvPr id="53349" name="Line 101"/>
            <p:cNvSpPr>
              <a:spLocks noChangeShapeType="1"/>
            </p:cNvSpPr>
            <p:nvPr/>
          </p:nvSpPr>
          <p:spPr bwMode="auto">
            <a:xfrm flipV="1">
              <a:off x="3320" y="1887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0" name="Line 102"/>
            <p:cNvSpPr>
              <a:spLocks noChangeShapeType="1"/>
            </p:cNvSpPr>
            <p:nvPr/>
          </p:nvSpPr>
          <p:spPr bwMode="auto">
            <a:xfrm>
              <a:off x="3320" y="345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1" name="Rectangle 103"/>
            <p:cNvSpPr>
              <a:spLocks noChangeArrowheads="1"/>
            </p:cNvSpPr>
            <p:nvPr/>
          </p:nvSpPr>
          <p:spPr bwMode="auto">
            <a:xfrm>
              <a:off x="3229" y="1942"/>
              <a:ext cx="226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900"/>
            </a:p>
          </p:txBody>
        </p:sp>
        <p:sp>
          <p:nvSpPr>
            <p:cNvPr id="53352" name="Line 104"/>
            <p:cNvSpPr>
              <a:spLocks noChangeShapeType="1"/>
            </p:cNvSpPr>
            <p:nvPr/>
          </p:nvSpPr>
          <p:spPr bwMode="auto">
            <a:xfrm>
              <a:off x="943" y="1914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3" name="Line 105"/>
            <p:cNvSpPr>
              <a:spLocks noChangeShapeType="1"/>
            </p:cNvSpPr>
            <p:nvPr/>
          </p:nvSpPr>
          <p:spPr bwMode="auto">
            <a:xfrm flipH="1">
              <a:off x="3293" y="1914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4" name="Rectangle 106"/>
            <p:cNvSpPr>
              <a:spLocks noChangeArrowheads="1"/>
            </p:cNvSpPr>
            <p:nvPr/>
          </p:nvSpPr>
          <p:spPr bwMode="auto">
            <a:xfrm>
              <a:off x="681" y="1842"/>
              <a:ext cx="264" cy="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0.98</a:t>
              </a:r>
              <a:endParaRPr lang="en-US" sz="900"/>
            </a:p>
          </p:txBody>
        </p:sp>
        <p:sp>
          <p:nvSpPr>
            <p:cNvPr id="53355" name="Line 107"/>
            <p:cNvSpPr>
              <a:spLocks noChangeShapeType="1"/>
            </p:cNvSpPr>
            <p:nvPr/>
          </p:nvSpPr>
          <p:spPr bwMode="auto">
            <a:xfrm>
              <a:off x="943" y="1388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6" name="Line 108"/>
            <p:cNvSpPr>
              <a:spLocks noChangeShapeType="1"/>
            </p:cNvSpPr>
            <p:nvPr/>
          </p:nvSpPr>
          <p:spPr bwMode="auto">
            <a:xfrm flipH="1">
              <a:off x="3293" y="1388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7" name="Rectangle 109"/>
            <p:cNvSpPr>
              <a:spLocks noChangeArrowheads="1"/>
            </p:cNvSpPr>
            <p:nvPr/>
          </p:nvSpPr>
          <p:spPr bwMode="auto">
            <a:xfrm>
              <a:off x="615" y="1314"/>
              <a:ext cx="33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0.985</a:t>
              </a:r>
              <a:endParaRPr lang="en-US" sz="900"/>
            </a:p>
          </p:txBody>
        </p:sp>
        <p:sp>
          <p:nvSpPr>
            <p:cNvPr id="53358" name="Line 110"/>
            <p:cNvSpPr>
              <a:spLocks noChangeShapeType="1"/>
            </p:cNvSpPr>
            <p:nvPr/>
          </p:nvSpPr>
          <p:spPr bwMode="auto">
            <a:xfrm>
              <a:off x="943" y="862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59" name="Line 111"/>
            <p:cNvSpPr>
              <a:spLocks noChangeShapeType="1"/>
            </p:cNvSpPr>
            <p:nvPr/>
          </p:nvSpPr>
          <p:spPr bwMode="auto">
            <a:xfrm flipH="1">
              <a:off x="3293" y="862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0" name="Rectangle 112"/>
            <p:cNvSpPr>
              <a:spLocks noChangeArrowheads="1"/>
            </p:cNvSpPr>
            <p:nvPr/>
          </p:nvSpPr>
          <p:spPr bwMode="auto">
            <a:xfrm>
              <a:off x="681" y="791"/>
              <a:ext cx="264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0.99</a:t>
              </a:r>
              <a:endParaRPr lang="en-US" sz="900"/>
            </a:p>
          </p:txBody>
        </p:sp>
        <p:sp>
          <p:nvSpPr>
            <p:cNvPr id="53361" name="Line 113"/>
            <p:cNvSpPr>
              <a:spLocks noChangeShapeType="1"/>
            </p:cNvSpPr>
            <p:nvPr/>
          </p:nvSpPr>
          <p:spPr bwMode="auto">
            <a:xfrm>
              <a:off x="943" y="345"/>
              <a:ext cx="19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2" name="Line 114"/>
            <p:cNvSpPr>
              <a:spLocks noChangeShapeType="1"/>
            </p:cNvSpPr>
            <p:nvPr/>
          </p:nvSpPr>
          <p:spPr bwMode="auto">
            <a:xfrm flipH="1">
              <a:off x="3293" y="345"/>
              <a:ext cx="2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3" name="Rectangle 115"/>
            <p:cNvSpPr>
              <a:spLocks noChangeArrowheads="1"/>
            </p:cNvSpPr>
            <p:nvPr/>
          </p:nvSpPr>
          <p:spPr bwMode="auto">
            <a:xfrm>
              <a:off x="615" y="272"/>
              <a:ext cx="339" cy="174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0.995</a:t>
              </a:r>
              <a:endParaRPr lang="en-US" sz="900"/>
            </a:p>
          </p:txBody>
        </p:sp>
        <p:sp>
          <p:nvSpPr>
            <p:cNvPr id="53364" name="Line 116"/>
            <p:cNvSpPr>
              <a:spLocks noChangeShapeType="1"/>
            </p:cNvSpPr>
            <p:nvPr/>
          </p:nvSpPr>
          <p:spPr bwMode="auto">
            <a:xfrm>
              <a:off x="943" y="345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5" name="Freeform 117"/>
            <p:cNvSpPr>
              <a:spLocks/>
            </p:cNvSpPr>
            <p:nvPr/>
          </p:nvSpPr>
          <p:spPr bwMode="auto">
            <a:xfrm>
              <a:off x="943" y="345"/>
              <a:ext cx="2377" cy="1569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6" name="Line 118"/>
            <p:cNvSpPr>
              <a:spLocks noChangeShapeType="1"/>
            </p:cNvSpPr>
            <p:nvPr/>
          </p:nvSpPr>
          <p:spPr bwMode="auto">
            <a:xfrm flipV="1">
              <a:off x="943" y="345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67" name="Freeform 119"/>
            <p:cNvSpPr>
              <a:spLocks/>
            </p:cNvSpPr>
            <p:nvPr/>
          </p:nvSpPr>
          <p:spPr bwMode="auto">
            <a:xfrm>
              <a:off x="943" y="862"/>
              <a:ext cx="1152" cy="1052"/>
            </a:xfrm>
            <a:custGeom>
              <a:avLst/>
              <a:gdLst>
                <a:gd name="T0" fmla="*/ 19 w 1152"/>
                <a:gd name="T1" fmla="*/ 1052 h 1052"/>
                <a:gd name="T2" fmla="*/ 46 w 1152"/>
                <a:gd name="T3" fmla="*/ 1052 h 1052"/>
                <a:gd name="T4" fmla="*/ 73 w 1152"/>
                <a:gd name="T5" fmla="*/ 1052 h 1052"/>
                <a:gd name="T6" fmla="*/ 100 w 1152"/>
                <a:gd name="T7" fmla="*/ 1052 h 1052"/>
                <a:gd name="T8" fmla="*/ 127 w 1152"/>
                <a:gd name="T9" fmla="*/ 0 h 1052"/>
                <a:gd name="T10" fmla="*/ 155 w 1152"/>
                <a:gd name="T11" fmla="*/ 0 h 1052"/>
                <a:gd name="T12" fmla="*/ 182 w 1152"/>
                <a:gd name="T13" fmla="*/ 0 h 1052"/>
                <a:gd name="T14" fmla="*/ 209 w 1152"/>
                <a:gd name="T15" fmla="*/ 0 h 1052"/>
                <a:gd name="T16" fmla="*/ 236 w 1152"/>
                <a:gd name="T17" fmla="*/ 0 h 1052"/>
                <a:gd name="T18" fmla="*/ 263 w 1152"/>
                <a:gd name="T19" fmla="*/ 0 h 1052"/>
                <a:gd name="T20" fmla="*/ 291 w 1152"/>
                <a:gd name="T21" fmla="*/ 0 h 1052"/>
                <a:gd name="T22" fmla="*/ 318 w 1152"/>
                <a:gd name="T23" fmla="*/ 0 h 1052"/>
                <a:gd name="T24" fmla="*/ 345 w 1152"/>
                <a:gd name="T25" fmla="*/ 0 h 1052"/>
                <a:gd name="T26" fmla="*/ 372 w 1152"/>
                <a:gd name="T27" fmla="*/ 0 h 1052"/>
                <a:gd name="T28" fmla="*/ 400 w 1152"/>
                <a:gd name="T29" fmla="*/ 0 h 1052"/>
                <a:gd name="T30" fmla="*/ 427 w 1152"/>
                <a:gd name="T31" fmla="*/ 0 h 1052"/>
                <a:gd name="T32" fmla="*/ 454 w 1152"/>
                <a:gd name="T33" fmla="*/ 0 h 1052"/>
                <a:gd name="T34" fmla="*/ 481 w 1152"/>
                <a:gd name="T35" fmla="*/ 0 h 1052"/>
                <a:gd name="T36" fmla="*/ 508 w 1152"/>
                <a:gd name="T37" fmla="*/ 0 h 1052"/>
                <a:gd name="T38" fmla="*/ 536 w 1152"/>
                <a:gd name="T39" fmla="*/ 0 h 1052"/>
                <a:gd name="T40" fmla="*/ 563 w 1152"/>
                <a:gd name="T41" fmla="*/ 0 h 1052"/>
                <a:gd name="T42" fmla="*/ 590 w 1152"/>
                <a:gd name="T43" fmla="*/ 0 h 1052"/>
                <a:gd name="T44" fmla="*/ 617 w 1152"/>
                <a:gd name="T45" fmla="*/ 0 h 1052"/>
                <a:gd name="T46" fmla="*/ 644 w 1152"/>
                <a:gd name="T47" fmla="*/ 0 h 1052"/>
                <a:gd name="T48" fmla="*/ 672 w 1152"/>
                <a:gd name="T49" fmla="*/ 0 h 1052"/>
                <a:gd name="T50" fmla="*/ 699 w 1152"/>
                <a:gd name="T51" fmla="*/ 0 h 1052"/>
                <a:gd name="T52" fmla="*/ 726 w 1152"/>
                <a:gd name="T53" fmla="*/ 0 h 1052"/>
                <a:gd name="T54" fmla="*/ 753 w 1152"/>
                <a:gd name="T55" fmla="*/ 0 h 1052"/>
                <a:gd name="T56" fmla="*/ 781 w 1152"/>
                <a:gd name="T57" fmla="*/ 0 h 1052"/>
                <a:gd name="T58" fmla="*/ 808 w 1152"/>
                <a:gd name="T59" fmla="*/ 0 h 1052"/>
                <a:gd name="T60" fmla="*/ 835 w 1152"/>
                <a:gd name="T61" fmla="*/ 0 h 1052"/>
                <a:gd name="T62" fmla="*/ 862 w 1152"/>
                <a:gd name="T63" fmla="*/ 0 h 1052"/>
                <a:gd name="T64" fmla="*/ 889 w 1152"/>
                <a:gd name="T65" fmla="*/ 0 h 1052"/>
                <a:gd name="T66" fmla="*/ 917 w 1152"/>
                <a:gd name="T67" fmla="*/ 0 h 1052"/>
                <a:gd name="T68" fmla="*/ 944 w 1152"/>
                <a:gd name="T69" fmla="*/ 0 h 1052"/>
                <a:gd name="T70" fmla="*/ 971 w 1152"/>
                <a:gd name="T71" fmla="*/ 0 h 1052"/>
                <a:gd name="T72" fmla="*/ 998 w 1152"/>
                <a:gd name="T73" fmla="*/ 0 h 1052"/>
                <a:gd name="T74" fmla="*/ 1025 w 1152"/>
                <a:gd name="T75" fmla="*/ 0 h 1052"/>
                <a:gd name="T76" fmla="*/ 1053 w 1152"/>
                <a:gd name="T77" fmla="*/ 0 h 1052"/>
                <a:gd name="T78" fmla="*/ 1080 w 1152"/>
                <a:gd name="T79" fmla="*/ 0 h 1052"/>
                <a:gd name="T80" fmla="*/ 1107 w 1152"/>
                <a:gd name="T81" fmla="*/ 0 h 1052"/>
                <a:gd name="T82" fmla="*/ 1134 w 1152"/>
                <a:gd name="T83" fmla="*/ 0 h 1052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052">
                  <a:moveTo>
                    <a:pt x="0" y="1052"/>
                  </a:moveTo>
                  <a:lnTo>
                    <a:pt x="9" y="1052"/>
                  </a:lnTo>
                  <a:lnTo>
                    <a:pt x="19" y="1052"/>
                  </a:lnTo>
                  <a:lnTo>
                    <a:pt x="28" y="1052"/>
                  </a:lnTo>
                  <a:lnTo>
                    <a:pt x="37" y="1052"/>
                  </a:lnTo>
                  <a:lnTo>
                    <a:pt x="46" y="1052"/>
                  </a:lnTo>
                  <a:lnTo>
                    <a:pt x="55" y="1052"/>
                  </a:lnTo>
                  <a:lnTo>
                    <a:pt x="64" y="1052"/>
                  </a:lnTo>
                  <a:lnTo>
                    <a:pt x="73" y="1052"/>
                  </a:lnTo>
                  <a:lnTo>
                    <a:pt x="82" y="1052"/>
                  </a:lnTo>
                  <a:lnTo>
                    <a:pt x="91" y="1052"/>
                  </a:lnTo>
                  <a:lnTo>
                    <a:pt x="100" y="1052"/>
                  </a:lnTo>
                  <a:lnTo>
                    <a:pt x="109" y="1052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8" name="Freeform 120"/>
            <p:cNvSpPr>
              <a:spLocks/>
            </p:cNvSpPr>
            <p:nvPr/>
          </p:nvSpPr>
          <p:spPr bwMode="auto">
            <a:xfrm>
              <a:off x="2095" y="862"/>
              <a:ext cx="1153" cy="1"/>
            </a:xfrm>
            <a:custGeom>
              <a:avLst/>
              <a:gdLst>
                <a:gd name="T0" fmla="*/ 19 w 1153"/>
                <a:gd name="T1" fmla="*/ 46 w 1153"/>
                <a:gd name="T2" fmla="*/ 73 w 1153"/>
                <a:gd name="T3" fmla="*/ 100 w 1153"/>
                <a:gd name="T4" fmla="*/ 127 w 1153"/>
                <a:gd name="T5" fmla="*/ 155 w 1153"/>
                <a:gd name="T6" fmla="*/ 182 w 1153"/>
                <a:gd name="T7" fmla="*/ 209 w 1153"/>
                <a:gd name="T8" fmla="*/ 236 w 1153"/>
                <a:gd name="T9" fmla="*/ 264 w 1153"/>
                <a:gd name="T10" fmla="*/ 291 w 1153"/>
                <a:gd name="T11" fmla="*/ 318 w 1153"/>
                <a:gd name="T12" fmla="*/ 345 w 1153"/>
                <a:gd name="T13" fmla="*/ 372 w 1153"/>
                <a:gd name="T14" fmla="*/ 400 w 1153"/>
                <a:gd name="T15" fmla="*/ 427 w 1153"/>
                <a:gd name="T16" fmla="*/ 454 w 1153"/>
                <a:gd name="T17" fmla="*/ 481 w 1153"/>
                <a:gd name="T18" fmla="*/ 508 w 1153"/>
                <a:gd name="T19" fmla="*/ 536 w 1153"/>
                <a:gd name="T20" fmla="*/ 563 w 1153"/>
                <a:gd name="T21" fmla="*/ 590 w 1153"/>
                <a:gd name="T22" fmla="*/ 617 w 1153"/>
                <a:gd name="T23" fmla="*/ 645 w 1153"/>
                <a:gd name="T24" fmla="*/ 672 w 1153"/>
                <a:gd name="T25" fmla="*/ 699 w 1153"/>
                <a:gd name="T26" fmla="*/ 726 w 1153"/>
                <a:gd name="T27" fmla="*/ 753 w 1153"/>
                <a:gd name="T28" fmla="*/ 781 w 1153"/>
                <a:gd name="T29" fmla="*/ 808 w 1153"/>
                <a:gd name="T30" fmla="*/ 835 w 1153"/>
                <a:gd name="T31" fmla="*/ 862 w 1153"/>
                <a:gd name="T32" fmla="*/ 889 w 1153"/>
                <a:gd name="T33" fmla="*/ 917 w 1153"/>
                <a:gd name="T34" fmla="*/ 944 w 1153"/>
                <a:gd name="T35" fmla="*/ 971 w 1153"/>
                <a:gd name="T36" fmla="*/ 998 w 1153"/>
                <a:gd name="T37" fmla="*/ 1026 w 1153"/>
                <a:gd name="T38" fmla="*/ 1053 w 1153"/>
                <a:gd name="T39" fmla="*/ 1080 w 1153"/>
                <a:gd name="T40" fmla="*/ 1107 w 1153"/>
                <a:gd name="T41" fmla="*/ 1134 w 1153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3">
                  <a:moveTo>
                    <a:pt x="0" y="0"/>
                  </a:moveTo>
                  <a:lnTo>
                    <a:pt x="10" y="0"/>
                  </a:lnTo>
                  <a:lnTo>
                    <a:pt x="19" y="0"/>
                  </a:lnTo>
                  <a:lnTo>
                    <a:pt x="28" y="0"/>
                  </a:lnTo>
                  <a:lnTo>
                    <a:pt x="37" y="0"/>
                  </a:lnTo>
                  <a:lnTo>
                    <a:pt x="46" y="0"/>
                  </a:lnTo>
                  <a:lnTo>
                    <a:pt x="55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7" y="0"/>
                  </a:lnTo>
                  <a:lnTo>
                    <a:pt x="146" y="0"/>
                  </a:lnTo>
                  <a:lnTo>
                    <a:pt x="155" y="0"/>
                  </a:lnTo>
                  <a:lnTo>
                    <a:pt x="164" y="0"/>
                  </a:lnTo>
                  <a:lnTo>
                    <a:pt x="173" y="0"/>
                  </a:lnTo>
                  <a:lnTo>
                    <a:pt x="182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4" y="0"/>
                  </a:lnTo>
                  <a:lnTo>
                    <a:pt x="273" y="0"/>
                  </a:lnTo>
                  <a:lnTo>
                    <a:pt x="282" y="0"/>
                  </a:lnTo>
                  <a:lnTo>
                    <a:pt x="291" y="0"/>
                  </a:lnTo>
                  <a:lnTo>
                    <a:pt x="300" y="0"/>
                  </a:lnTo>
                  <a:lnTo>
                    <a:pt x="309" y="0"/>
                  </a:lnTo>
                  <a:lnTo>
                    <a:pt x="318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1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8" y="0"/>
                  </a:lnTo>
                  <a:lnTo>
                    <a:pt x="527" y="0"/>
                  </a:lnTo>
                  <a:lnTo>
                    <a:pt x="536" y="0"/>
                  </a:lnTo>
                  <a:lnTo>
                    <a:pt x="545" y="0"/>
                  </a:lnTo>
                  <a:lnTo>
                    <a:pt x="554" y="0"/>
                  </a:lnTo>
                  <a:lnTo>
                    <a:pt x="563" y="0"/>
                  </a:lnTo>
                  <a:lnTo>
                    <a:pt x="572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5" y="0"/>
                  </a:lnTo>
                  <a:lnTo>
                    <a:pt x="654" y="0"/>
                  </a:lnTo>
                  <a:lnTo>
                    <a:pt x="663" y="0"/>
                  </a:lnTo>
                  <a:lnTo>
                    <a:pt x="672" y="0"/>
                  </a:lnTo>
                  <a:lnTo>
                    <a:pt x="681" y="0"/>
                  </a:lnTo>
                  <a:lnTo>
                    <a:pt x="690" y="0"/>
                  </a:lnTo>
                  <a:lnTo>
                    <a:pt x="699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2" y="0"/>
                  </a:lnTo>
                  <a:lnTo>
                    <a:pt x="781" y="0"/>
                  </a:lnTo>
                  <a:lnTo>
                    <a:pt x="790" y="0"/>
                  </a:lnTo>
                  <a:lnTo>
                    <a:pt x="799" y="0"/>
                  </a:lnTo>
                  <a:lnTo>
                    <a:pt x="808" y="0"/>
                  </a:lnTo>
                  <a:lnTo>
                    <a:pt x="817" y="0"/>
                  </a:lnTo>
                  <a:lnTo>
                    <a:pt x="826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9" y="0"/>
                  </a:lnTo>
                  <a:lnTo>
                    <a:pt x="908" y="0"/>
                  </a:lnTo>
                  <a:lnTo>
                    <a:pt x="917" y="0"/>
                  </a:lnTo>
                  <a:lnTo>
                    <a:pt x="926" y="0"/>
                  </a:lnTo>
                  <a:lnTo>
                    <a:pt x="935" y="0"/>
                  </a:lnTo>
                  <a:lnTo>
                    <a:pt x="944" y="0"/>
                  </a:lnTo>
                  <a:lnTo>
                    <a:pt x="953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6" y="0"/>
                  </a:lnTo>
                  <a:lnTo>
                    <a:pt x="1035" y="0"/>
                  </a:lnTo>
                  <a:lnTo>
                    <a:pt x="1044" y="0"/>
                  </a:lnTo>
                  <a:lnTo>
                    <a:pt x="1053" y="0"/>
                  </a:lnTo>
                  <a:lnTo>
                    <a:pt x="1062" y="0"/>
                  </a:lnTo>
                  <a:lnTo>
                    <a:pt x="1071" y="0"/>
                  </a:lnTo>
                  <a:lnTo>
                    <a:pt x="1080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3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69" name="Freeform 121"/>
            <p:cNvSpPr>
              <a:spLocks/>
            </p:cNvSpPr>
            <p:nvPr/>
          </p:nvSpPr>
          <p:spPr bwMode="auto">
            <a:xfrm>
              <a:off x="3248" y="862"/>
              <a:ext cx="54" cy="1"/>
            </a:xfrm>
            <a:custGeom>
              <a:avLst/>
              <a:gdLst>
                <a:gd name="T0" fmla="*/ 0 w 54"/>
                <a:gd name="T1" fmla="*/ 9 w 54"/>
                <a:gd name="T2" fmla="*/ 18 w 54"/>
                <a:gd name="T3" fmla="*/ 27 w 54"/>
                <a:gd name="T4" fmla="*/ 36 w 54"/>
                <a:gd name="T5" fmla="*/ 45 w 54"/>
                <a:gd name="T6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4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rgbClr val="FF0000"/>
              </a:solidFill>
              <a:prstDash val="sysDash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0" name="Freeform 122"/>
            <p:cNvSpPr>
              <a:spLocks/>
            </p:cNvSpPr>
            <p:nvPr/>
          </p:nvSpPr>
          <p:spPr bwMode="auto">
            <a:xfrm>
              <a:off x="943" y="844"/>
              <a:ext cx="962" cy="1070"/>
            </a:xfrm>
            <a:custGeom>
              <a:avLst/>
              <a:gdLst>
                <a:gd name="T0" fmla="*/ 19 w 962"/>
                <a:gd name="T1" fmla="*/ 1070 h 1070"/>
                <a:gd name="T2" fmla="*/ 46 w 962"/>
                <a:gd name="T3" fmla="*/ 1070 h 1070"/>
                <a:gd name="T4" fmla="*/ 73 w 962"/>
                <a:gd name="T5" fmla="*/ 1070 h 1070"/>
                <a:gd name="T6" fmla="*/ 100 w 962"/>
                <a:gd name="T7" fmla="*/ 1070 h 1070"/>
                <a:gd name="T8" fmla="*/ 127 w 962"/>
                <a:gd name="T9" fmla="*/ 1070 h 1070"/>
                <a:gd name="T10" fmla="*/ 155 w 962"/>
                <a:gd name="T11" fmla="*/ 1052 h 1070"/>
                <a:gd name="T12" fmla="*/ 164 w 962"/>
                <a:gd name="T13" fmla="*/ 970 h 1070"/>
                <a:gd name="T14" fmla="*/ 182 w 962"/>
                <a:gd name="T15" fmla="*/ 880 h 1070"/>
                <a:gd name="T16" fmla="*/ 191 w 962"/>
                <a:gd name="T17" fmla="*/ 762 h 1070"/>
                <a:gd name="T18" fmla="*/ 209 w 962"/>
                <a:gd name="T19" fmla="*/ 680 h 1070"/>
                <a:gd name="T20" fmla="*/ 218 w 962"/>
                <a:gd name="T21" fmla="*/ 589 h 1070"/>
                <a:gd name="T22" fmla="*/ 236 w 962"/>
                <a:gd name="T23" fmla="*/ 517 h 1070"/>
                <a:gd name="T24" fmla="*/ 245 w 962"/>
                <a:gd name="T25" fmla="*/ 426 h 1070"/>
                <a:gd name="T26" fmla="*/ 263 w 962"/>
                <a:gd name="T27" fmla="*/ 363 h 1070"/>
                <a:gd name="T28" fmla="*/ 273 w 962"/>
                <a:gd name="T29" fmla="*/ 290 h 1070"/>
                <a:gd name="T30" fmla="*/ 291 w 962"/>
                <a:gd name="T31" fmla="*/ 236 h 1070"/>
                <a:gd name="T32" fmla="*/ 300 w 962"/>
                <a:gd name="T33" fmla="*/ 181 h 1070"/>
                <a:gd name="T34" fmla="*/ 318 w 962"/>
                <a:gd name="T35" fmla="*/ 136 h 1070"/>
                <a:gd name="T36" fmla="*/ 327 w 962"/>
                <a:gd name="T37" fmla="*/ 90 h 1070"/>
                <a:gd name="T38" fmla="*/ 354 w 962"/>
                <a:gd name="T39" fmla="*/ 45 h 1070"/>
                <a:gd name="T40" fmla="*/ 372 w 962"/>
                <a:gd name="T41" fmla="*/ 18 h 1070"/>
                <a:gd name="T42" fmla="*/ 400 w 962"/>
                <a:gd name="T43" fmla="*/ 0 h 1070"/>
                <a:gd name="T44" fmla="*/ 427 w 962"/>
                <a:gd name="T45" fmla="*/ 0 h 1070"/>
                <a:gd name="T46" fmla="*/ 454 w 962"/>
                <a:gd name="T47" fmla="*/ 9 h 1070"/>
                <a:gd name="T48" fmla="*/ 481 w 962"/>
                <a:gd name="T49" fmla="*/ 18 h 1070"/>
                <a:gd name="T50" fmla="*/ 508 w 962"/>
                <a:gd name="T51" fmla="*/ 27 h 1070"/>
                <a:gd name="T52" fmla="*/ 536 w 962"/>
                <a:gd name="T53" fmla="*/ 45 h 1070"/>
                <a:gd name="T54" fmla="*/ 563 w 962"/>
                <a:gd name="T55" fmla="*/ 54 h 1070"/>
                <a:gd name="T56" fmla="*/ 590 w 962"/>
                <a:gd name="T57" fmla="*/ 54 h 1070"/>
                <a:gd name="T58" fmla="*/ 617 w 962"/>
                <a:gd name="T59" fmla="*/ 63 h 1070"/>
                <a:gd name="T60" fmla="*/ 644 w 962"/>
                <a:gd name="T61" fmla="*/ 63 h 1070"/>
                <a:gd name="T62" fmla="*/ 672 w 962"/>
                <a:gd name="T63" fmla="*/ 63 h 1070"/>
                <a:gd name="T64" fmla="*/ 699 w 962"/>
                <a:gd name="T65" fmla="*/ 54 h 1070"/>
                <a:gd name="T66" fmla="*/ 726 w 962"/>
                <a:gd name="T67" fmla="*/ 54 h 1070"/>
                <a:gd name="T68" fmla="*/ 753 w 962"/>
                <a:gd name="T69" fmla="*/ 54 h 1070"/>
                <a:gd name="T70" fmla="*/ 781 w 962"/>
                <a:gd name="T71" fmla="*/ 45 h 1070"/>
                <a:gd name="T72" fmla="*/ 808 w 962"/>
                <a:gd name="T73" fmla="*/ 45 h 1070"/>
                <a:gd name="T74" fmla="*/ 835 w 962"/>
                <a:gd name="T75" fmla="*/ 45 h 1070"/>
                <a:gd name="T76" fmla="*/ 862 w 962"/>
                <a:gd name="T77" fmla="*/ 45 h 1070"/>
                <a:gd name="T78" fmla="*/ 889 w 962"/>
                <a:gd name="T79" fmla="*/ 36 h 1070"/>
                <a:gd name="T80" fmla="*/ 917 w 962"/>
                <a:gd name="T81" fmla="*/ 36 h 1070"/>
                <a:gd name="T82" fmla="*/ 944 w 962"/>
                <a:gd name="T83" fmla="*/ 36 h 10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962" h="1070">
                  <a:moveTo>
                    <a:pt x="0" y="1070"/>
                  </a:moveTo>
                  <a:lnTo>
                    <a:pt x="9" y="1070"/>
                  </a:lnTo>
                  <a:lnTo>
                    <a:pt x="19" y="1070"/>
                  </a:lnTo>
                  <a:lnTo>
                    <a:pt x="28" y="1070"/>
                  </a:lnTo>
                  <a:lnTo>
                    <a:pt x="37" y="1070"/>
                  </a:lnTo>
                  <a:lnTo>
                    <a:pt x="46" y="1070"/>
                  </a:lnTo>
                  <a:lnTo>
                    <a:pt x="55" y="1070"/>
                  </a:lnTo>
                  <a:lnTo>
                    <a:pt x="64" y="1070"/>
                  </a:lnTo>
                  <a:lnTo>
                    <a:pt x="73" y="1070"/>
                  </a:lnTo>
                  <a:lnTo>
                    <a:pt x="82" y="1070"/>
                  </a:lnTo>
                  <a:lnTo>
                    <a:pt x="91" y="1070"/>
                  </a:lnTo>
                  <a:lnTo>
                    <a:pt x="100" y="1070"/>
                  </a:lnTo>
                  <a:lnTo>
                    <a:pt x="109" y="1070"/>
                  </a:lnTo>
                  <a:lnTo>
                    <a:pt x="118" y="1070"/>
                  </a:lnTo>
                  <a:lnTo>
                    <a:pt x="127" y="1070"/>
                  </a:lnTo>
                  <a:lnTo>
                    <a:pt x="136" y="1070"/>
                  </a:lnTo>
                  <a:lnTo>
                    <a:pt x="146" y="1061"/>
                  </a:lnTo>
                  <a:lnTo>
                    <a:pt x="155" y="1052"/>
                  </a:lnTo>
                  <a:lnTo>
                    <a:pt x="155" y="1043"/>
                  </a:lnTo>
                  <a:lnTo>
                    <a:pt x="164" y="1025"/>
                  </a:lnTo>
                  <a:lnTo>
                    <a:pt x="164" y="970"/>
                  </a:lnTo>
                  <a:lnTo>
                    <a:pt x="173" y="943"/>
                  </a:lnTo>
                  <a:lnTo>
                    <a:pt x="173" y="898"/>
                  </a:lnTo>
                  <a:lnTo>
                    <a:pt x="182" y="880"/>
                  </a:lnTo>
                  <a:lnTo>
                    <a:pt x="182" y="834"/>
                  </a:lnTo>
                  <a:lnTo>
                    <a:pt x="191" y="807"/>
                  </a:lnTo>
                  <a:lnTo>
                    <a:pt x="191" y="762"/>
                  </a:lnTo>
                  <a:lnTo>
                    <a:pt x="200" y="744"/>
                  </a:lnTo>
                  <a:lnTo>
                    <a:pt x="200" y="707"/>
                  </a:lnTo>
                  <a:lnTo>
                    <a:pt x="209" y="680"/>
                  </a:lnTo>
                  <a:lnTo>
                    <a:pt x="209" y="644"/>
                  </a:lnTo>
                  <a:lnTo>
                    <a:pt x="218" y="626"/>
                  </a:lnTo>
                  <a:lnTo>
                    <a:pt x="218" y="589"/>
                  </a:lnTo>
                  <a:lnTo>
                    <a:pt x="227" y="571"/>
                  </a:lnTo>
                  <a:lnTo>
                    <a:pt x="227" y="535"/>
                  </a:lnTo>
                  <a:lnTo>
                    <a:pt x="236" y="517"/>
                  </a:lnTo>
                  <a:lnTo>
                    <a:pt x="236" y="480"/>
                  </a:lnTo>
                  <a:lnTo>
                    <a:pt x="245" y="462"/>
                  </a:lnTo>
                  <a:lnTo>
                    <a:pt x="245" y="426"/>
                  </a:lnTo>
                  <a:lnTo>
                    <a:pt x="254" y="417"/>
                  </a:lnTo>
                  <a:lnTo>
                    <a:pt x="254" y="381"/>
                  </a:lnTo>
                  <a:lnTo>
                    <a:pt x="263" y="363"/>
                  </a:lnTo>
                  <a:lnTo>
                    <a:pt x="263" y="335"/>
                  </a:lnTo>
                  <a:lnTo>
                    <a:pt x="273" y="317"/>
                  </a:lnTo>
                  <a:lnTo>
                    <a:pt x="273" y="290"/>
                  </a:lnTo>
                  <a:lnTo>
                    <a:pt x="282" y="281"/>
                  </a:lnTo>
                  <a:lnTo>
                    <a:pt x="282" y="254"/>
                  </a:lnTo>
                  <a:lnTo>
                    <a:pt x="291" y="236"/>
                  </a:lnTo>
                  <a:lnTo>
                    <a:pt x="291" y="208"/>
                  </a:lnTo>
                  <a:lnTo>
                    <a:pt x="300" y="199"/>
                  </a:lnTo>
                  <a:lnTo>
                    <a:pt x="300" y="181"/>
                  </a:lnTo>
                  <a:lnTo>
                    <a:pt x="309" y="163"/>
                  </a:lnTo>
                  <a:lnTo>
                    <a:pt x="309" y="145"/>
                  </a:lnTo>
                  <a:lnTo>
                    <a:pt x="318" y="136"/>
                  </a:lnTo>
                  <a:lnTo>
                    <a:pt x="318" y="118"/>
                  </a:lnTo>
                  <a:lnTo>
                    <a:pt x="327" y="109"/>
                  </a:lnTo>
                  <a:lnTo>
                    <a:pt x="327" y="90"/>
                  </a:lnTo>
                  <a:lnTo>
                    <a:pt x="336" y="81"/>
                  </a:lnTo>
                  <a:lnTo>
                    <a:pt x="336" y="63"/>
                  </a:lnTo>
                  <a:lnTo>
                    <a:pt x="354" y="45"/>
                  </a:lnTo>
                  <a:lnTo>
                    <a:pt x="354" y="36"/>
                  </a:lnTo>
                  <a:lnTo>
                    <a:pt x="363" y="27"/>
                  </a:lnTo>
                  <a:lnTo>
                    <a:pt x="372" y="18"/>
                  </a:lnTo>
                  <a:lnTo>
                    <a:pt x="381" y="9"/>
                  </a:lnTo>
                  <a:lnTo>
                    <a:pt x="390" y="0"/>
                  </a:lnTo>
                  <a:lnTo>
                    <a:pt x="400" y="0"/>
                  </a:lnTo>
                  <a:lnTo>
                    <a:pt x="409" y="0"/>
                  </a:lnTo>
                  <a:lnTo>
                    <a:pt x="418" y="0"/>
                  </a:lnTo>
                  <a:lnTo>
                    <a:pt x="427" y="0"/>
                  </a:lnTo>
                  <a:lnTo>
                    <a:pt x="436" y="0"/>
                  </a:lnTo>
                  <a:lnTo>
                    <a:pt x="445" y="0"/>
                  </a:lnTo>
                  <a:lnTo>
                    <a:pt x="454" y="9"/>
                  </a:lnTo>
                  <a:lnTo>
                    <a:pt x="463" y="9"/>
                  </a:lnTo>
                  <a:lnTo>
                    <a:pt x="472" y="9"/>
                  </a:lnTo>
                  <a:lnTo>
                    <a:pt x="481" y="18"/>
                  </a:lnTo>
                  <a:lnTo>
                    <a:pt x="490" y="18"/>
                  </a:lnTo>
                  <a:lnTo>
                    <a:pt x="499" y="27"/>
                  </a:lnTo>
                  <a:lnTo>
                    <a:pt x="508" y="27"/>
                  </a:lnTo>
                  <a:lnTo>
                    <a:pt x="517" y="36"/>
                  </a:lnTo>
                  <a:lnTo>
                    <a:pt x="527" y="36"/>
                  </a:lnTo>
                  <a:lnTo>
                    <a:pt x="536" y="45"/>
                  </a:lnTo>
                  <a:lnTo>
                    <a:pt x="545" y="45"/>
                  </a:lnTo>
                  <a:lnTo>
                    <a:pt x="554" y="45"/>
                  </a:lnTo>
                  <a:lnTo>
                    <a:pt x="563" y="54"/>
                  </a:lnTo>
                  <a:lnTo>
                    <a:pt x="572" y="54"/>
                  </a:lnTo>
                  <a:lnTo>
                    <a:pt x="581" y="54"/>
                  </a:lnTo>
                  <a:lnTo>
                    <a:pt x="590" y="54"/>
                  </a:lnTo>
                  <a:lnTo>
                    <a:pt x="599" y="54"/>
                  </a:lnTo>
                  <a:lnTo>
                    <a:pt x="608" y="54"/>
                  </a:lnTo>
                  <a:lnTo>
                    <a:pt x="617" y="63"/>
                  </a:lnTo>
                  <a:lnTo>
                    <a:pt x="626" y="63"/>
                  </a:lnTo>
                  <a:lnTo>
                    <a:pt x="635" y="63"/>
                  </a:lnTo>
                  <a:lnTo>
                    <a:pt x="644" y="63"/>
                  </a:lnTo>
                  <a:lnTo>
                    <a:pt x="654" y="63"/>
                  </a:lnTo>
                  <a:lnTo>
                    <a:pt x="663" y="63"/>
                  </a:lnTo>
                  <a:lnTo>
                    <a:pt x="672" y="63"/>
                  </a:lnTo>
                  <a:lnTo>
                    <a:pt x="681" y="54"/>
                  </a:lnTo>
                  <a:lnTo>
                    <a:pt x="690" y="54"/>
                  </a:lnTo>
                  <a:lnTo>
                    <a:pt x="699" y="54"/>
                  </a:lnTo>
                  <a:lnTo>
                    <a:pt x="708" y="54"/>
                  </a:lnTo>
                  <a:lnTo>
                    <a:pt x="717" y="54"/>
                  </a:lnTo>
                  <a:lnTo>
                    <a:pt x="726" y="54"/>
                  </a:lnTo>
                  <a:lnTo>
                    <a:pt x="735" y="54"/>
                  </a:lnTo>
                  <a:lnTo>
                    <a:pt x="744" y="54"/>
                  </a:lnTo>
                  <a:lnTo>
                    <a:pt x="753" y="54"/>
                  </a:lnTo>
                  <a:lnTo>
                    <a:pt x="762" y="54"/>
                  </a:lnTo>
                  <a:lnTo>
                    <a:pt x="771" y="54"/>
                  </a:lnTo>
                  <a:lnTo>
                    <a:pt x="781" y="45"/>
                  </a:lnTo>
                  <a:lnTo>
                    <a:pt x="790" y="45"/>
                  </a:lnTo>
                  <a:lnTo>
                    <a:pt x="799" y="45"/>
                  </a:lnTo>
                  <a:lnTo>
                    <a:pt x="808" y="45"/>
                  </a:lnTo>
                  <a:lnTo>
                    <a:pt x="817" y="45"/>
                  </a:lnTo>
                  <a:lnTo>
                    <a:pt x="826" y="45"/>
                  </a:lnTo>
                  <a:lnTo>
                    <a:pt x="835" y="45"/>
                  </a:lnTo>
                  <a:lnTo>
                    <a:pt x="844" y="45"/>
                  </a:lnTo>
                  <a:lnTo>
                    <a:pt x="853" y="45"/>
                  </a:lnTo>
                  <a:lnTo>
                    <a:pt x="862" y="45"/>
                  </a:lnTo>
                  <a:lnTo>
                    <a:pt x="871" y="45"/>
                  </a:lnTo>
                  <a:lnTo>
                    <a:pt x="880" y="45"/>
                  </a:lnTo>
                  <a:lnTo>
                    <a:pt x="889" y="36"/>
                  </a:lnTo>
                  <a:lnTo>
                    <a:pt x="898" y="36"/>
                  </a:lnTo>
                  <a:lnTo>
                    <a:pt x="908" y="36"/>
                  </a:lnTo>
                  <a:lnTo>
                    <a:pt x="917" y="36"/>
                  </a:lnTo>
                  <a:lnTo>
                    <a:pt x="926" y="36"/>
                  </a:lnTo>
                  <a:lnTo>
                    <a:pt x="935" y="36"/>
                  </a:lnTo>
                  <a:lnTo>
                    <a:pt x="944" y="36"/>
                  </a:lnTo>
                  <a:lnTo>
                    <a:pt x="953" y="36"/>
                  </a:lnTo>
                  <a:lnTo>
                    <a:pt x="962" y="36"/>
                  </a:lnTo>
                </a:path>
              </a:pathLst>
            </a:custGeom>
            <a:solidFill>
              <a:schemeClr val="bg1"/>
            </a:solidFill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1" name="Freeform 123"/>
            <p:cNvSpPr>
              <a:spLocks/>
            </p:cNvSpPr>
            <p:nvPr/>
          </p:nvSpPr>
          <p:spPr bwMode="auto">
            <a:xfrm>
              <a:off x="1905" y="862"/>
              <a:ext cx="1152" cy="18"/>
            </a:xfrm>
            <a:custGeom>
              <a:avLst/>
              <a:gdLst>
                <a:gd name="T0" fmla="*/ 18 w 1152"/>
                <a:gd name="T1" fmla="*/ 18 h 18"/>
                <a:gd name="T2" fmla="*/ 45 w 1152"/>
                <a:gd name="T3" fmla="*/ 18 h 18"/>
                <a:gd name="T4" fmla="*/ 73 w 1152"/>
                <a:gd name="T5" fmla="*/ 18 h 18"/>
                <a:gd name="T6" fmla="*/ 100 w 1152"/>
                <a:gd name="T7" fmla="*/ 18 h 18"/>
                <a:gd name="T8" fmla="*/ 127 w 1152"/>
                <a:gd name="T9" fmla="*/ 18 h 18"/>
                <a:gd name="T10" fmla="*/ 154 w 1152"/>
                <a:gd name="T11" fmla="*/ 18 h 18"/>
                <a:gd name="T12" fmla="*/ 181 w 1152"/>
                <a:gd name="T13" fmla="*/ 18 h 18"/>
                <a:gd name="T14" fmla="*/ 209 w 1152"/>
                <a:gd name="T15" fmla="*/ 18 h 18"/>
                <a:gd name="T16" fmla="*/ 236 w 1152"/>
                <a:gd name="T17" fmla="*/ 9 h 18"/>
                <a:gd name="T18" fmla="*/ 263 w 1152"/>
                <a:gd name="T19" fmla="*/ 9 h 18"/>
                <a:gd name="T20" fmla="*/ 290 w 1152"/>
                <a:gd name="T21" fmla="*/ 9 h 18"/>
                <a:gd name="T22" fmla="*/ 317 w 1152"/>
                <a:gd name="T23" fmla="*/ 9 h 18"/>
                <a:gd name="T24" fmla="*/ 345 w 1152"/>
                <a:gd name="T25" fmla="*/ 9 h 18"/>
                <a:gd name="T26" fmla="*/ 372 w 1152"/>
                <a:gd name="T27" fmla="*/ 9 h 18"/>
                <a:gd name="T28" fmla="*/ 399 w 1152"/>
                <a:gd name="T29" fmla="*/ 9 h 18"/>
                <a:gd name="T30" fmla="*/ 426 w 1152"/>
                <a:gd name="T31" fmla="*/ 9 h 18"/>
                <a:gd name="T32" fmla="*/ 454 w 1152"/>
                <a:gd name="T33" fmla="*/ 9 h 18"/>
                <a:gd name="T34" fmla="*/ 481 w 1152"/>
                <a:gd name="T35" fmla="*/ 9 h 18"/>
                <a:gd name="T36" fmla="*/ 508 w 1152"/>
                <a:gd name="T37" fmla="*/ 9 h 18"/>
                <a:gd name="T38" fmla="*/ 535 w 1152"/>
                <a:gd name="T39" fmla="*/ 9 h 18"/>
                <a:gd name="T40" fmla="*/ 562 w 1152"/>
                <a:gd name="T41" fmla="*/ 9 h 18"/>
                <a:gd name="T42" fmla="*/ 590 w 1152"/>
                <a:gd name="T43" fmla="*/ 9 h 18"/>
                <a:gd name="T44" fmla="*/ 617 w 1152"/>
                <a:gd name="T45" fmla="*/ 9 h 18"/>
                <a:gd name="T46" fmla="*/ 644 w 1152"/>
                <a:gd name="T47" fmla="*/ 9 h 18"/>
                <a:gd name="T48" fmla="*/ 671 w 1152"/>
                <a:gd name="T49" fmla="*/ 9 h 18"/>
                <a:gd name="T50" fmla="*/ 698 w 1152"/>
                <a:gd name="T51" fmla="*/ 9 h 18"/>
                <a:gd name="T52" fmla="*/ 726 w 1152"/>
                <a:gd name="T53" fmla="*/ 9 h 18"/>
                <a:gd name="T54" fmla="*/ 753 w 1152"/>
                <a:gd name="T55" fmla="*/ 9 h 18"/>
                <a:gd name="T56" fmla="*/ 780 w 1152"/>
                <a:gd name="T57" fmla="*/ 9 h 18"/>
                <a:gd name="T58" fmla="*/ 807 w 1152"/>
                <a:gd name="T59" fmla="*/ 9 h 18"/>
                <a:gd name="T60" fmla="*/ 835 w 1152"/>
                <a:gd name="T61" fmla="*/ 9 h 18"/>
                <a:gd name="T62" fmla="*/ 862 w 1152"/>
                <a:gd name="T63" fmla="*/ 9 h 18"/>
                <a:gd name="T64" fmla="*/ 889 w 1152"/>
                <a:gd name="T65" fmla="*/ 9 h 18"/>
                <a:gd name="T66" fmla="*/ 916 w 1152"/>
                <a:gd name="T67" fmla="*/ 9 h 18"/>
                <a:gd name="T68" fmla="*/ 943 w 1152"/>
                <a:gd name="T69" fmla="*/ 0 h 18"/>
                <a:gd name="T70" fmla="*/ 971 w 1152"/>
                <a:gd name="T71" fmla="*/ 0 h 18"/>
                <a:gd name="T72" fmla="*/ 998 w 1152"/>
                <a:gd name="T73" fmla="*/ 0 h 18"/>
                <a:gd name="T74" fmla="*/ 1025 w 1152"/>
                <a:gd name="T75" fmla="*/ 0 h 18"/>
                <a:gd name="T76" fmla="*/ 1052 w 1152"/>
                <a:gd name="T77" fmla="*/ 0 h 18"/>
                <a:gd name="T78" fmla="*/ 1079 w 1152"/>
                <a:gd name="T79" fmla="*/ 0 h 18"/>
                <a:gd name="T80" fmla="*/ 1107 w 1152"/>
                <a:gd name="T81" fmla="*/ 0 h 18"/>
                <a:gd name="T82" fmla="*/ 1134 w 1152"/>
                <a:gd name="T83" fmla="*/ 0 h 18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52" h="18">
                  <a:moveTo>
                    <a:pt x="0" y="18"/>
                  </a:moveTo>
                  <a:lnTo>
                    <a:pt x="9" y="18"/>
                  </a:lnTo>
                  <a:lnTo>
                    <a:pt x="18" y="18"/>
                  </a:lnTo>
                  <a:lnTo>
                    <a:pt x="27" y="18"/>
                  </a:lnTo>
                  <a:lnTo>
                    <a:pt x="36" y="18"/>
                  </a:lnTo>
                  <a:lnTo>
                    <a:pt x="45" y="18"/>
                  </a:lnTo>
                  <a:lnTo>
                    <a:pt x="54" y="18"/>
                  </a:lnTo>
                  <a:lnTo>
                    <a:pt x="63" y="18"/>
                  </a:lnTo>
                  <a:lnTo>
                    <a:pt x="73" y="18"/>
                  </a:lnTo>
                  <a:lnTo>
                    <a:pt x="82" y="18"/>
                  </a:lnTo>
                  <a:lnTo>
                    <a:pt x="91" y="18"/>
                  </a:lnTo>
                  <a:lnTo>
                    <a:pt x="100" y="18"/>
                  </a:lnTo>
                  <a:lnTo>
                    <a:pt x="109" y="18"/>
                  </a:lnTo>
                  <a:lnTo>
                    <a:pt x="118" y="18"/>
                  </a:lnTo>
                  <a:lnTo>
                    <a:pt x="127" y="18"/>
                  </a:lnTo>
                  <a:lnTo>
                    <a:pt x="136" y="18"/>
                  </a:lnTo>
                  <a:lnTo>
                    <a:pt x="145" y="18"/>
                  </a:lnTo>
                  <a:lnTo>
                    <a:pt x="154" y="18"/>
                  </a:lnTo>
                  <a:lnTo>
                    <a:pt x="163" y="18"/>
                  </a:lnTo>
                  <a:lnTo>
                    <a:pt x="172" y="18"/>
                  </a:lnTo>
                  <a:lnTo>
                    <a:pt x="181" y="18"/>
                  </a:lnTo>
                  <a:lnTo>
                    <a:pt x="190" y="18"/>
                  </a:lnTo>
                  <a:lnTo>
                    <a:pt x="200" y="18"/>
                  </a:lnTo>
                  <a:lnTo>
                    <a:pt x="209" y="18"/>
                  </a:lnTo>
                  <a:lnTo>
                    <a:pt x="218" y="18"/>
                  </a:lnTo>
                  <a:lnTo>
                    <a:pt x="227" y="9"/>
                  </a:lnTo>
                  <a:lnTo>
                    <a:pt x="236" y="9"/>
                  </a:lnTo>
                  <a:lnTo>
                    <a:pt x="245" y="9"/>
                  </a:lnTo>
                  <a:lnTo>
                    <a:pt x="254" y="9"/>
                  </a:lnTo>
                  <a:lnTo>
                    <a:pt x="263" y="9"/>
                  </a:lnTo>
                  <a:lnTo>
                    <a:pt x="272" y="9"/>
                  </a:lnTo>
                  <a:lnTo>
                    <a:pt x="281" y="9"/>
                  </a:lnTo>
                  <a:lnTo>
                    <a:pt x="290" y="9"/>
                  </a:lnTo>
                  <a:lnTo>
                    <a:pt x="299" y="9"/>
                  </a:lnTo>
                  <a:lnTo>
                    <a:pt x="308" y="9"/>
                  </a:lnTo>
                  <a:lnTo>
                    <a:pt x="317" y="9"/>
                  </a:lnTo>
                  <a:lnTo>
                    <a:pt x="327" y="9"/>
                  </a:lnTo>
                  <a:lnTo>
                    <a:pt x="336" y="9"/>
                  </a:lnTo>
                  <a:lnTo>
                    <a:pt x="345" y="9"/>
                  </a:lnTo>
                  <a:lnTo>
                    <a:pt x="354" y="9"/>
                  </a:lnTo>
                  <a:lnTo>
                    <a:pt x="363" y="9"/>
                  </a:lnTo>
                  <a:lnTo>
                    <a:pt x="372" y="9"/>
                  </a:lnTo>
                  <a:lnTo>
                    <a:pt x="381" y="9"/>
                  </a:lnTo>
                  <a:lnTo>
                    <a:pt x="390" y="9"/>
                  </a:lnTo>
                  <a:lnTo>
                    <a:pt x="399" y="9"/>
                  </a:lnTo>
                  <a:lnTo>
                    <a:pt x="408" y="9"/>
                  </a:lnTo>
                  <a:lnTo>
                    <a:pt x="417" y="9"/>
                  </a:lnTo>
                  <a:lnTo>
                    <a:pt x="426" y="9"/>
                  </a:lnTo>
                  <a:lnTo>
                    <a:pt x="435" y="9"/>
                  </a:lnTo>
                  <a:lnTo>
                    <a:pt x="444" y="9"/>
                  </a:lnTo>
                  <a:lnTo>
                    <a:pt x="454" y="9"/>
                  </a:lnTo>
                  <a:lnTo>
                    <a:pt x="463" y="9"/>
                  </a:lnTo>
                  <a:lnTo>
                    <a:pt x="472" y="9"/>
                  </a:lnTo>
                  <a:lnTo>
                    <a:pt x="481" y="9"/>
                  </a:lnTo>
                  <a:lnTo>
                    <a:pt x="490" y="9"/>
                  </a:lnTo>
                  <a:lnTo>
                    <a:pt x="499" y="9"/>
                  </a:lnTo>
                  <a:lnTo>
                    <a:pt x="508" y="9"/>
                  </a:lnTo>
                  <a:lnTo>
                    <a:pt x="517" y="9"/>
                  </a:lnTo>
                  <a:lnTo>
                    <a:pt x="526" y="9"/>
                  </a:lnTo>
                  <a:lnTo>
                    <a:pt x="535" y="9"/>
                  </a:lnTo>
                  <a:lnTo>
                    <a:pt x="544" y="9"/>
                  </a:lnTo>
                  <a:lnTo>
                    <a:pt x="553" y="9"/>
                  </a:lnTo>
                  <a:lnTo>
                    <a:pt x="562" y="9"/>
                  </a:lnTo>
                  <a:lnTo>
                    <a:pt x="571" y="9"/>
                  </a:lnTo>
                  <a:lnTo>
                    <a:pt x="581" y="9"/>
                  </a:lnTo>
                  <a:lnTo>
                    <a:pt x="590" y="9"/>
                  </a:lnTo>
                  <a:lnTo>
                    <a:pt x="599" y="9"/>
                  </a:lnTo>
                  <a:lnTo>
                    <a:pt x="608" y="9"/>
                  </a:lnTo>
                  <a:lnTo>
                    <a:pt x="617" y="9"/>
                  </a:lnTo>
                  <a:lnTo>
                    <a:pt x="626" y="9"/>
                  </a:lnTo>
                  <a:lnTo>
                    <a:pt x="635" y="9"/>
                  </a:lnTo>
                  <a:lnTo>
                    <a:pt x="644" y="9"/>
                  </a:lnTo>
                  <a:lnTo>
                    <a:pt x="653" y="9"/>
                  </a:lnTo>
                  <a:lnTo>
                    <a:pt x="662" y="9"/>
                  </a:lnTo>
                  <a:lnTo>
                    <a:pt x="671" y="9"/>
                  </a:lnTo>
                  <a:lnTo>
                    <a:pt x="680" y="9"/>
                  </a:lnTo>
                  <a:lnTo>
                    <a:pt x="689" y="9"/>
                  </a:lnTo>
                  <a:lnTo>
                    <a:pt x="698" y="9"/>
                  </a:lnTo>
                  <a:lnTo>
                    <a:pt x="708" y="9"/>
                  </a:lnTo>
                  <a:lnTo>
                    <a:pt x="717" y="9"/>
                  </a:lnTo>
                  <a:lnTo>
                    <a:pt x="726" y="9"/>
                  </a:lnTo>
                  <a:lnTo>
                    <a:pt x="735" y="9"/>
                  </a:lnTo>
                  <a:lnTo>
                    <a:pt x="744" y="9"/>
                  </a:lnTo>
                  <a:lnTo>
                    <a:pt x="753" y="9"/>
                  </a:lnTo>
                  <a:lnTo>
                    <a:pt x="762" y="9"/>
                  </a:lnTo>
                  <a:lnTo>
                    <a:pt x="771" y="9"/>
                  </a:lnTo>
                  <a:lnTo>
                    <a:pt x="780" y="9"/>
                  </a:lnTo>
                  <a:lnTo>
                    <a:pt x="789" y="9"/>
                  </a:lnTo>
                  <a:lnTo>
                    <a:pt x="798" y="9"/>
                  </a:lnTo>
                  <a:lnTo>
                    <a:pt x="807" y="9"/>
                  </a:lnTo>
                  <a:lnTo>
                    <a:pt x="816" y="9"/>
                  </a:lnTo>
                  <a:lnTo>
                    <a:pt x="825" y="9"/>
                  </a:lnTo>
                  <a:lnTo>
                    <a:pt x="835" y="9"/>
                  </a:lnTo>
                  <a:lnTo>
                    <a:pt x="844" y="9"/>
                  </a:lnTo>
                  <a:lnTo>
                    <a:pt x="853" y="9"/>
                  </a:lnTo>
                  <a:lnTo>
                    <a:pt x="862" y="9"/>
                  </a:lnTo>
                  <a:lnTo>
                    <a:pt x="871" y="9"/>
                  </a:lnTo>
                  <a:lnTo>
                    <a:pt x="880" y="9"/>
                  </a:lnTo>
                  <a:lnTo>
                    <a:pt x="889" y="9"/>
                  </a:lnTo>
                  <a:lnTo>
                    <a:pt x="898" y="9"/>
                  </a:lnTo>
                  <a:lnTo>
                    <a:pt x="907" y="9"/>
                  </a:lnTo>
                  <a:lnTo>
                    <a:pt x="916" y="9"/>
                  </a:lnTo>
                  <a:lnTo>
                    <a:pt x="925" y="0"/>
                  </a:lnTo>
                  <a:lnTo>
                    <a:pt x="934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4" y="0"/>
                  </a:lnTo>
                  <a:lnTo>
                    <a:pt x="1043" y="0"/>
                  </a:lnTo>
                  <a:lnTo>
                    <a:pt x="1052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9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2" name="Freeform 124"/>
            <p:cNvSpPr>
              <a:spLocks/>
            </p:cNvSpPr>
            <p:nvPr/>
          </p:nvSpPr>
          <p:spPr bwMode="auto">
            <a:xfrm>
              <a:off x="3057" y="862"/>
              <a:ext cx="245" cy="1"/>
            </a:xfrm>
            <a:custGeom>
              <a:avLst/>
              <a:gdLst>
                <a:gd name="T0" fmla="*/ 0 w 245"/>
                <a:gd name="T1" fmla="*/ 9 w 245"/>
                <a:gd name="T2" fmla="*/ 18 w 245"/>
                <a:gd name="T3" fmla="*/ 27 w 245"/>
                <a:gd name="T4" fmla="*/ 36 w 245"/>
                <a:gd name="T5" fmla="*/ 45 w 245"/>
                <a:gd name="T6" fmla="*/ 54 w 245"/>
                <a:gd name="T7" fmla="*/ 64 w 245"/>
                <a:gd name="T8" fmla="*/ 73 w 245"/>
                <a:gd name="T9" fmla="*/ 82 w 245"/>
                <a:gd name="T10" fmla="*/ 91 w 245"/>
                <a:gd name="T11" fmla="*/ 100 w 245"/>
                <a:gd name="T12" fmla="*/ 109 w 245"/>
                <a:gd name="T13" fmla="*/ 118 w 245"/>
                <a:gd name="T14" fmla="*/ 127 w 245"/>
                <a:gd name="T15" fmla="*/ 136 w 245"/>
                <a:gd name="T16" fmla="*/ 145 w 245"/>
                <a:gd name="T17" fmla="*/ 154 w 245"/>
                <a:gd name="T18" fmla="*/ 163 w 245"/>
                <a:gd name="T19" fmla="*/ 172 w 245"/>
                <a:gd name="T20" fmla="*/ 181 w 245"/>
                <a:gd name="T21" fmla="*/ 191 w 245"/>
                <a:gd name="T22" fmla="*/ 200 w 245"/>
                <a:gd name="T23" fmla="*/ 209 w 245"/>
                <a:gd name="T24" fmla="*/ 218 w 245"/>
                <a:gd name="T25" fmla="*/ 227 w 245"/>
                <a:gd name="T26" fmla="*/ 236 w 245"/>
                <a:gd name="T27" fmla="*/ 245 w 245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</a:cxnLst>
              <a:rect l="0" t="0" r="r" b="b"/>
              <a:pathLst>
                <a:path w="245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4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1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</a:path>
              </a:pathLst>
            </a:custGeom>
            <a:solidFill>
              <a:schemeClr val="bg1"/>
            </a:solidFill>
            <a:ln w="0">
              <a:solidFill>
                <a:schemeClr val="accent2"/>
              </a:solidFill>
              <a:prstDash val="solid"/>
              <a:round/>
              <a:headEnd/>
              <a:tailEnd/>
            </a:ln>
          </p:spPr>
          <p:txBody>
            <a:bodyPr/>
            <a:lstStyle/>
            <a:p>
              <a:endParaRPr lang="en-US"/>
            </a:p>
          </p:txBody>
        </p:sp>
        <p:sp>
          <p:nvSpPr>
            <p:cNvPr id="53373" name="Rectangle 125"/>
            <p:cNvSpPr>
              <a:spLocks noChangeArrowheads="1"/>
            </p:cNvSpPr>
            <p:nvPr/>
          </p:nvSpPr>
          <p:spPr bwMode="auto">
            <a:xfrm rot="16200000">
              <a:off x="-82" y="942"/>
              <a:ext cx="1173" cy="162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Distillate Light key</a:t>
              </a:r>
              <a:endParaRPr lang="en-US" sz="900"/>
            </a:p>
          </p:txBody>
        </p:sp>
        <p:sp>
          <p:nvSpPr>
            <p:cNvPr id="53374" name="Rectangle 126"/>
            <p:cNvSpPr>
              <a:spLocks noChangeArrowheads="1"/>
            </p:cNvSpPr>
            <p:nvPr/>
          </p:nvSpPr>
          <p:spPr bwMode="auto">
            <a:xfrm>
              <a:off x="2023" y="2156"/>
              <a:ext cx="302" cy="175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900"/>
            </a:p>
          </p:txBody>
        </p:sp>
      </p:grpSp>
      <p:grpSp>
        <p:nvGrpSpPr>
          <p:cNvPr id="53376" name="Group 128"/>
          <p:cNvGrpSpPr>
            <a:grpSpLocks/>
          </p:cNvGrpSpPr>
          <p:nvPr/>
        </p:nvGrpSpPr>
        <p:grpSpPr bwMode="auto">
          <a:xfrm>
            <a:off x="2536825" y="4954588"/>
            <a:ext cx="2546350" cy="1636712"/>
            <a:chOff x="3677" y="263"/>
            <a:chExt cx="3028" cy="2068"/>
          </a:xfrm>
        </p:grpSpPr>
        <p:sp>
          <p:nvSpPr>
            <p:cNvPr id="53377" name="Rectangle 129"/>
            <p:cNvSpPr>
              <a:spLocks noChangeArrowheads="1"/>
            </p:cNvSpPr>
            <p:nvPr/>
          </p:nvSpPr>
          <p:spPr bwMode="auto">
            <a:xfrm>
              <a:off x="4191" y="336"/>
              <a:ext cx="2377" cy="1569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8" name="Rectangle 130"/>
            <p:cNvSpPr>
              <a:spLocks noChangeArrowheads="1"/>
            </p:cNvSpPr>
            <p:nvPr/>
          </p:nvSpPr>
          <p:spPr bwMode="auto">
            <a:xfrm>
              <a:off x="4191" y="336"/>
              <a:ext cx="2377" cy="1569"/>
            </a:xfrm>
            <a:prstGeom prst="rect">
              <a:avLst/>
            </a:prstGeom>
            <a:noFill/>
            <a:ln w="0">
              <a:solidFill>
                <a:srgbClr val="FFFFFF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79" name="Line 131"/>
            <p:cNvSpPr>
              <a:spLocks noChangeShapeType="1"/>
            </p:cNvSpPr>
            <p:nvPr/>
          </p:nvSpPr>
          <p:spPr bwMode="auto">
            <a:xfrm>
              <a:off x="4191" y="336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0" name="Freeform 132"/>
            <p:cNvSpPr>
              <a:spLocks/>
            </p:cNvSpPr>
            <p:nvPr/>
          </p:nvSpPr>
          <p:spPr bwMode="auto">
            <a:xfrm>
              <a:off x="4191" y="336"/>
              <a:ext cx="2377" cy="1569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1" name="Line 133"/>
            <p:cNvSpPr>
              <a:spLocks noChangeShapeType="1"/>
            </p:cNvSpPr>
            <p:nvPr/>
          </p:nvSpPr>
          <p:spPr bwMode="auto">
            <a:xfrm flipV="1">
              <a:off x="4191" y="336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2" name="Line 134"/>
            <p:cNvSpPr>
              <a:spLocks noChangeShapeType="1"/>
            </p:cNvSpPr>
            <p:nvPr/>
          </p:nvSpPr>
          <p:spPr bwMode="auto">
            <a:xfrm>
              <a:off x="4191" y="1905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3" name="Line 135"/>
            <p:cNvSpPr>
              <a:spLocks noChangeShapeType="1"/>
            </p:cNvSpPr>
            <p:nvPr/>
          </p:nvSpPr>
          <p:spPr bwMode="auto">
            <a:xfrm flipV="1">
              <a:off x="4191" y="336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4" name="Line 136"/>
            <p:cNvSpPr>
              <a:spLocks noChangeShapeType="1"/>
            </p:cNvSpPr>
            <p:nvPr/>
          </p:nvSpPr>
          <p:spPr bwMode="auto">
            <a:xfrm flipV="1">
              <a:off x="4191" y="188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5" name="Line 137"/>
            <p:cNvSpPr>
              <a:spLocks noChangeShapeType="1"/>
            </p:cNvSpPr>
            <p:nvPr/>
          </p:nvSpPr>
          <p:spPr bwMode="auto">
            <a:xfrm>
              <a:off x="4191" y="3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6" name="Rectangle 138"/>
            <p:cNvSpPr>
              <a:spLocks noChangeArrowheads="1"/>
            </p:cNvSpPr>
            <p:nvPr/>
          </p:nvSpPr>
          <p:spPr bwMode="auto">
            <a:xfrm>
              <a:off x="4164" y="1942"/>
              <a:ext cx="7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</a:t>
              </a:r>
              <a:endParaRPr lang="en-US" sz="900"/>
            </a:p>
          </p:txBody>
        </p:sp>
        <p:sp>
          <p:nvSpPr>
            <p:cNvPr id="53387" name="Line 139"/>
            <p:cNvSpPr>
              <a:spLocks noChangeShapeType="1"/>
            </p:cNvSpPr>
            <p:nvPr/>
          </p:nvSpPr>
          <p:spPr bwMode="auto">
            <a:xfrm flipV="1">
              <a:off x="4781" y="188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8" name="Line 140"/>
            <p:cNvSpPr>
              <a:spLocks noChangeShapeType="1"/>
            </p:cNvSpPr>
            <p:nvPr/>
          </p:nvSpPr>
          <p:spPr bwMode="auto">
            <a:xfrm>
              <a:off x="4781" y="3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89" name="Rectangle 141"/>
            <p:cNvSpPr>
              <a:spLocks noChangeArrowheads="1"/>
            </p:cNvSpPr>
            <p:nvPr/>
          </p:nvSpPr>
          <p:spPr bwMode="auto">
            <a:xfrm>
              <a:off x="4717" y="1942"/>
              <a:ext cx="151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50</a:t>
              </a:r>
              <a:endParaRPr lang="en-US" sz="900"/>
            </a:p>
          </p:txBody>
        </p:sp>
        <p:sp>
          <p:nvSpPr>
            <p:cNvPr id="53390" name="Line 142"/>
            <p:cNvSpPr>
              <a:spLocks noChangeShapeType="1"/>
            </p:cNvSpPr>
            <p:nvPr/>
          </p:nvSpPr>
          <p:spPr bwMode="auto">
            <a:xfrm flipV="1">
              <a:off x="5379" y="188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1" name="Line 143"/>
            <p:cNvSpPr>
              <a:spLocks noChangeShapeType="1"/>
            </p:cNvSpPr>
            <p:nvPr/>
          </p:nvSpPr>
          <p:spPr bwMode="auto">
            <a:xfrm>
              <a:off x="5379" y="3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2" name="Rectangle 144"/>
            <p:cNvSpPr>
              <a:spLocks noChangeArrowheads="1"/>
            </p:cNvSpPr>
            <p:nvPr/>
          </p:nvSpPr>
          <p:spPr bwMode="auto">
            <a:xfrm>
              <a:off x="5289" y="1942"/>
              <a:ext cx="22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100</a:t>
              </a:r>
              <a:endParaRPr lang="en-US" sz="900"/>
            </a:p>
          </p:txBody>
        </p:sp>
        <p:sp>
          <p:nvSpPr>
            <p:cNvPr id="53393" name="Line 145"/>
            <p:cNvSpPr>
              <a:spLocks noChangeShapeType="1"/>
            </p:cNvSpPr>
            <p:nvPr/>
          </p:nvSpPr>
          <p:spPr bwMode="auto">
            <a:xfrm flipV="1">
              <a:off x="5969" y="188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4" name="Line 146"/>
            <p:cNvSpPr>
              <a:spLocks noChangeShapeType="1"/>
            </p:cNvSpPr>
            <p:nvPr/>
          </p:nvSpPr>
          <p:spPr bwMode="auto">
            <a:xfrm>
              <a:off x="5969" y="3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5" name="Rectangle 147"/>
            <p:cNvSpPr>
              <a:spLocks noChangeArrowheads="1"/>
            </p:cNvSpPr>
            <p:nvPr/>
          </p:nvSpPr>
          <p:spPr bwMode="auto">
            <a:xfrm>
              <a:off x="5878" y="1942"/>
              <a:ext cx="227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150</a:t>
              </a:r>
              <a:endParaRPr lang="en-US" sz="900"/>
            </a:p>
          </p:txBody>
        </p:sp>
        <p:sp>
          <p:nvSpPr>
            <p:cNvPr id="53396" name="Line 148"/>
            <p:cNvSpPr>
              <a:spLocks noChangeShapeType="1"/>
            </p:cNvSpPr>
            <p:nvPr/>
          </p:nvSpPr>
          <p:spPr bwMode="auto">
            <a:xfrm flipV="1">
              <a:off x="6568" y="1887"/>
              <a:ext cx="1" cy="18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7" name="Line 149"/>
            <p:cNvSpPr>
              <a:spLocks noChangeShapeType="1"/>
            </p:cNvSpPr>
            <p:nvPr/>
          </p:nvSpPr>
          <p:spPr bwMode="auto">
            <a:xfrm>
              <a:off x="6568" y="336"/>
              <a:ext cx="1" cy="27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398" name="Rectangle 150"/>
            <p:cNvSpPr>
              <a:spLocks noChangeArrowheads="1"/>
            </p:cNvSpPr>
            <p:nvPr/>
          </p:nvSpPr>
          <p:spPr bwMode="auto">
            <a:xfrm>
              <a:off x="6479" y="1942"/>
              <a:ext cx="226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200</a:t>
              </a:r>
              <a:endParaRPr lang="en-US" sz="900"/>
            </a:p>
          </p:txBody>
        </p:sp>
        <p:sp>
          <p:nvSpPr>
            <p:cNvPr id="53399" name="Line 151"/>
            <p:cNvSpPr>
              <a:spLocks noChangeShapeType="1"/>
            </p:cNvSpPr>
            <p:nvPr/>
          </p:nvSpPr>
          <p:spPr bwMode="auto">
            <a:xfrm>
              <a:off x="4191" y="1869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0" name="Line 152"/>
            <p:cNvSpPr>
              <a:spLocks noChangeShapeType="1"/>
            </p:cNvSpPr>
            <p:nvPr/>
          </p:nvSpPr>
          <p:spPr bwMode="auto">
            <a:xfrm flipH="1">
              <a:off x="6540" y="1869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1" name="Rectangle 153"/>
            <p:cNvSpPr>
              <a:spLocks noChangeArrowheads="1"/>
            </p:cNvSpPr>
            <p:nvPr/>
          </p:nvSpPr>
          <p:spPr bwMode="auto">
            <a:xfrm>
              <a:off x="3928" y="1797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0.02</a:t>
              </a:r>
              <a:endParaRPr lang="en-US" sz="900"/>
            </a:p>
          </p:txBody>
        </p:sp>
        <p:sp>
          <p:nvSpPr>
            <p:cNvPr id="53402" name="Line 154"/>
            <p:cNvSpPr>
              <a:spLocks noChangeShapeType="1"/>
            </p:cNvSpPr>
            <p:nvPr/>
          </p:nvSpPr>
          <p:spPr bwMode="auto">
            <a:xfrm>
              <a:off x="4191" y="1488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3" name="Line 155"/>
            <p:cNvSpPr>
              <a:spLocks noChangeShapeType="1"/>
            </p:cNvSpPr>
            <p:nvPr/>
          </p:nvSpPr>
          <p:spPr bwMode="auto">
            <a:xfrm flipH="1">
              <a:off x="6540" y="1488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4" name="Rectangle 156"/>
            <p:cNvSpPr>
              <a:spLocks noChangeArrowheads="1"/>
            </p:cNvSpPr>
            <p:nvPr/>
          </p:nvSpPr>
          <p:spPr bwMode="auto">
            <a:xfrm>
              <a:off x="3864" y="1414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0.025</a:t>
              </a:r>
              <a:endParaRPr lang="en-US" sz="900"/>
            </a:p>
          </p:txBody>
        </p:sp>
        <p:sp>
          <p:nvSpPr>
            <p:cNvPr id="53405" name="Line 157"/>
            <p:cNvSpPr>
              <a:spLocks noChangeShapeType="1"/>
            </p:cNvSpPr>
            <p:nvPr/>
          </p:nvSpPr>
          <p:spPr bwMode="auto">
            <a:xfrm>
              <a:off x="4191" y="1107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6" name="Line 158"/>
            <p:cNvSpPr>
              <a:spLocks noChangeShapeType="1"/>
            </p:cNvSpPr>
            <p:nvPr/>
          </p:nvSpPr>
          <p:spPr bwMode="auto">
            <a:xfrm flipH="1">
              <a:off x="6540" y="1107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7" name="Rectangle 159"/>
            <p:cNvSpPr>
              <a:spLocks noChangeArrowheads="1"/>
            </p:cNvSpPr>
            <p:nvPr/>
          </p:nvSpPr>
          <p:spPr bwMode="auto">
            <a:xfrm>
              <a:off x="3928" y="1035"/>
              <a:ext cx="264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0.03</a:t>
              </a:r>
              <a:endParaRPr lang="en-US" sz="900"/>
            </a:p>
          </p:txBody>
        </p:sp>
        <p:sp>
          <p:nvSpPr>
            <p:cNvPr id="53408" name="Line 160"/>
            <p:cNvSpPr>
              <a:spLocks noChangeShapeType="1"/>
            </p:cNvSpPr>
            <p:nvPr/>
          </p:nvSpPr>
          <p:spPr bwMode="auto">
            <a:xfrm>
              <a:off x="4191" y="72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09" name="Line 161"/>
            <p:cNvSpPr>
              <a:spLocks noChangeShapeType="1"/>
            </p:cNvSpPr>
            <p:nvPr/>
          </p:nvSpPr>
          <p:spPr bwMode="auto">
            <a:xfrm flipH="1">
              <a:off x="6540" y="72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0" name="Rectangle 162"/>
            <p:cNvSpPr>
              <a:spLocks noChangeArrowheads="1"/>
            </p:cNvSpPr>
            <p:nvPr/>
          </p:nvSpPr>
          <p:spPr bwMode="auto">
            <a:xfrm>
              <a:off x="3864" y="652"/>
              <a:ext cx="340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0.035</a:t>
              </a:r>
              <a:endParaRPr lang="en-US" sz="900"/>
            </a:p>
          </p:txBody>
        </p:sp>
        <p:sp>
          <p:nvSpPr>
            <p:cNvPr id="53411" name="Line 163"/>
            <p:cNvSpPr>
              <a:spLocks noChangeShapeType="1"/>
            </p:cNvSpPr>
            <p:nvPr/>
          </p:nvSpPr>
          <p:spPr bwMode="auto">
            <a:xfrm>
              <a:off x="4191" y="336"/>
              <a:ext cx="1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2" name="Line 164"/>
            <p:cNvSpPr>
              <a:spLocks noChangeShapeType="1"/>
            </p:cNvSpPr>
            <p:nvPr/>
          </p:nvSpPr>
          <p:spPr bwMode="auto">
            <a:xfrm flipH="1">
              <a:off x="6540" y="336"/>
              <a:ext cx="28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3" name="Rectangle 165"/>
            <p:cNvSpPr>
              <a:spLocks noChangeArrowheads="1"/>
            </p:cNvSpPr>
            <p:nvPr/>
          </p:nvSpPr>
          <p:spPr bwMode="auto">
            <a:xfrm>
              <a:off x="3928" y="263"/>
              <a:ext cx="264" cy="17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0.04</a:t>
              </a:r>
              <a:endParaRPr lang="en-US" sz="900"/>
            </a:p>
          </p:txBody>
        </p:sp>
        <p:sp>
          <p:nvSpPr>
            <p:cNvPr id="53414" name="Line 166"/>
            <p:cNvSpPr>
              <a:spLocks noChangeShapeType="1"/>
            </p:cNvSpPr>
            <p:nvPr/>
          </p:nvSpPr>
          <p:spPr bwMode="auto">
            <a:xfrm>
              <a:off x="4191" y="336"/>
              <a:ext cx="2377" cy="1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5" name="Freeform 167"/>
            <p:cNvSpPr>
              <a:spLocks/>
            </p:cNvSpPr>
            <p:nvPr/>
          </p:nvSpPr>
          <p:spPr bwMode="auto">
            <a:xfrm>
              <a:off x="4191" y="336"/>
              <a:ext cx="2377" cy="1569"/>
            </a:xfrm>
            <a:custGeom>
              <a:avLst/>
              <a:gdLst>
                <a:gd name="T0" fmla="*/ 0 w 262"/>
                <a:gd name="T1" fmla="*/ 173 h 173"/>
                <a:gd name="T2" fmla="*/ 262 w 262"/>
                <a:gd name="T3" fmla="*/ 173 h 173"/>
                <a:gd name="T4" fmla="*/ 262 w 262"/>
                <a:gd name="T5" fmla="*/ 0 h 173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62" h="173">
                  <a:moveTo>
                    <a:pt x="0" y="173"/>
                  </a:moveTo>
                  <a:lnTo>
                    <a:pt x="262" y="173"/>
                  </a:lnTo>
                  <a:lnTo>
                    <a:pt x="262" y="0"/>
                  </a:lnTo>
                </a:path>
              </a:pathLst>
            </a:custGeom>
            <a:noFill/>
            <a:ln w="0">
              <a:solidFill>
                <a:srgbClr val="000000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6" name="Line 168"/>
            <p:cNvSpPr>
              <a:spLocks noChangeShapeType="1"/>
            </p:cNvSpPr>
            <p:nvPr/>
          </p:nvSpPr>
          <p:spPr bwMode="auto">
            <a:xfrm flipV="1">
              <a:off x="4191" y="336"/>
              <a:ext cx="1" cy="1569"/>
            </a:xfrm>
            <a:prstGeom prst="line">
              <a:avLst/>
            </a:prstGeom>
            <a:noFill/>
            <a:ln w="0">
              <a:solidFill>
                <a:srgbClr val="00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7" name="Freeform 169"/>
            <p:cNvSpPr>
              <a:spLocks/>
            </p:cNvSpPr>
            <p:nvPr/>
          </p:nvSpPr>
          <p:spPr bwMode="auto">
            <a:xfrm>
              <a:off x="4191" y="1869"/>
              <a:ext cx="1152" cy="1"/>
            </a:xfrm>
            <a:custGeom>
              <a:avLst/>
              <a:gdLst>
                <a:gd name="T0" fmla="*/ 18 w 1152"/>
                <a:gd name="T1" fmla="*/ 45 w 1152"/>
                <a:gd name="T2" fmla="*/ 72 w 1152"/>
                <a:gd name="T3" fmla="*/ 100 w 1152"/>
                <a:gd name="T4" fmla="*/ 127 w 1152"/>
                <a:gd name="T5" fmla="*/ 154 w 1152"/>
                <a:gd name="T6" fmla="*/ 181 w 1152"/>
                <a:gd name="T7" fmla="*/ 209 w 1152"/>
                <a:gd name="T8" fmla="*/ 236 w 1152"/>
                <a:gd name="T9" fmla="*/ 263 w 1152"/>
                <a:gd name="T10" fmla="*/ 290 w 1152"/>
                <a:gd name="T11" fmla="*/ 317 w 1152"/>
                <a:gd name="T12" fmla="*/ 345 w 1152"/>
                <a:gd name="T13" fmla="*/ 372 w 1152"/>
                <a:gd name="T14" fmla="*/ 399 w 1152"/>
                <a:gd name="T15" fmla="*/ 426 w 1152"/>
                <a:gd name="T16" fmla="*/ 453 w 1152"/>
                <a:gd name="T17" fmla="*/ 481 w 1152"/>
                <a:gd name="T18" fmla="*/ 508 w 1152"/>
                <a:gd name="T19" fmla="*/ 535 w 1152"/>
                <a:gd name="T20" fmla="*/ 562 w 1152"/>
                <a:gd name="T21" fmla="*/ 590 w 1152"/>
                <a:gd name="T22" fmla="*/ 617 w 1152"/>
                <a:gd name="T23" fmla="*/ 644 w 1152"/>
                <a:gd name="T24" fmla="*/ 671 w 1152"/>
                <a:gd name="T25" fmla="*/ 698 w 1152"/>
                <a:gd name="T26" fmla="*/ 726 w 1152"/>
                <a:gd name="T27" fmla="*/ 753 w 1152"/>
                <a:gd name="T28" fmla="*/ 780 w 1152"/>
                <a:gd name="T29" fmla="*/ 807 w 1152"/>
                <a:gd name="T30" fmla="*/ 834 w 1152"/>
                <a:gd name="T31" fmla="*/ 862 w 1152"/>
                <a:gd name="T32" fmla="*/ 889 w 1152"/>
                <a:gd name="T33" fmla="*/ 916 w 1152"/>
                <a:gd name="T34" fmla="*/ 943 w 1152"/>
                <a:gd name="T35" fmla="*/ 971 w 1152"/>
                <a:gd name="T36" fmla="*/ 998 w 1152"/>
                <a:gd name="T37" fmla="*/ 1025 w 1152"/>
                <a:gd name="T38" fmla="*/ 1052 w 1152"/>
                <a:gd name="T39" fmla="*/ 1079 w 1152"/>
                <a:gd name="T40" fmla="*/ 1107 w 1152"/>
                <a:gd name="T41" fmla="*/ 1134 w 1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2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90" y="0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7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4" y="0"/>
                  </a:lnTo>
                  <a:lnTo>
                    <a:pt x="453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6" y="0"/>
                  </a:lnTo>
                  <a:lnTo>
                    <a:pt x="535" y="0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1" y="0"/>
                  </a:lnTo>
                  <a:lnTo>
                    <a:pt x="580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80" y="0"/>
                  </a:lnTo>
                  <a:lnTo>
                    <a:pt x="689" y="0"/>
                  </a:lnTo>
                  <a:lnTo>
                    <a:pt x="698" y="0"/>
                  </a:lnTo>
                  <a:lnTo>
                    <a:pt x="707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0" y="0"/>
                  </a:lnTo>
                  <a:lnTo>
                    <a:pt x="789" y="0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4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7" y="0"/>
                  </a:lnTo>
                  <a:lnTo>
                    <a:pt x="916" y="0"/>
                  </a:lnTo>
                  <a:lnTo>
                    <a:pt x="925" y="0"/>
                  </a:lnTo>
                  <a:lnTo>
                    <a:pt x="934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4" y="0"/>
                  </a:lnTo>
                  <a:lnTo>
                    <a:pt x="1043" y="0"/>
                  </a:lnTo>
                  <a:lnTo>
                    <a:pt x="1052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9" y="0"/>
                  </a:lnTo>
                  <a:lnTo>
                    <a:pt x="1088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noFill/>
            <a:ln w="19050" cmpd="sng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8" name="Freeform 170"/>
            <p:cNvSpPr>
              <a:spLocks/>
            </p:cNvSpPr>
            <p:nvPr/>
          </p:nvSpPr>
          <p:spPr bwMode="auto">
            <a:xfrm>
              <a:off x="5343" y="1869"/>
              <a:ext cx="1152" cy="1"/>
            </a:xfrm>
            <a:custGeom>
              <a:avLst/>
              <a:gdLst>
                <a:gd name="T0" fmla="*/ 18 w 1152"/>
                <a:gd name="T1" fmla="*/ 45 w 1152"/>
                <a:gd name="T2" fmla="*/ 73 w 1152"/>
                <a:gd name="T3" fmla="*/ 100 w 1152"/>
                <a:gd name="T4" fmla="*/ 127 w 1152"/>
                <a:gd name="T5" fmla="*/ 154 w 1152"/>
                <a:gd name="T6" fmla="*/ 181 w 1152"/>
                <a:gd name="T7" fmla="*/ 209 w 1152"/>
                <a:gd name="T8" fmla="*/ 236 w 1152"/>
                <a:gd name="T9" fmla="*/ 263 w 1152"/>
                <a:gd name="T10" fmla="*/ 290 w 1152"/>
                <a:gd name="T11" fmla="*/ 317 w 1152"/>
                <a:gd name="T12" fmla="*/ 345 w 1152"/>
                <a:gd name="T13" fmla="*/ 372 w 1152"/>
                <a:gd name="T14" fmla="*/ 399 w 1152"/>
                <a:gd name="T15" fmla="*/ 426 w 1152"/>
                <a:gd name="T16" fmla="*/ 454 w 1152"/>
                <a:gd name="T17" fmla="*/ 481 w 1152"/>
                <a:gd name="T18" fmla="*/ 508 w 1152"/>
                <a:gd name="T19" fmla="*/ 535 w 1152"/>
                <a:gd name="T20" fmla="*/ 562 w 1152"/>
                <a:gd name="T21" fmla="*/ 590 w 1152"/>
                <a:gd name="T22" fmla="*/ 617 w 1152"/>
                <a:gd name="T23" fmla="*/ 644 w 1152"/>
                <a:gd name="T24" fmla="*/ 671 w 1152"/>
                <a:gd name="T25" fmla="*/ 698 w 1152"/>
                <a:gd name="T26" fmla="*/ 726 w 1152"/>
                <a:gd name="T27" fmla="*/ 753 w 1152"/>
                <a:gd name="T28" fmla="*/ 780 w 1152"/>
                <a:gd name="T29" fmla="*/ 807 w 1152"/>
                <a:gd name="T30" fmla="*/ 835 w 1152"/>
                <a:gd name="T31" fmla="*/ 862 w 1152"/>
                <a:gd name="T32" fmla="*/ 889 w 1152"/>
                <a:gd name="T33" fmla="*/ 916 w 1152"/>
                <a:gd name="T34" fmla="*/ 943 w 1152"/>
                <a:gd name="T35" fmla="*/ 971 w 1152"/>
                <a:gd name="T36" fmla="*/ 998 w 1152"/>
                <a:gd name="T37" fmla="*/ 1025 w 1152"/>
                <a:gd name="T38" fmla="*/ 1052 w 1152"/>
                <a:gd name="T39" fmla="*/ 1079 w 1152"/>
                <a:gd name="T40" fmla="*/ 1107 w 1152"/>
                <a:gd name="T41" fmla="*/ 1134 w 1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2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3" y="0"/>
                  </a:lnTo>
                  <a:lnTo>
                    <a:pt x="82" y="0"/>
                  </a:lnTo>
                  <a:lnTo>
                    <a:pt x="91" y="0"/>
                  </a:lnTo>
                  <a:lnTo>
                    <a:pt x="100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200" y="0"/>
                  </a:lnTo>
                  <a:lnTo>
                    <a:pt x="209" y="0"/>
                  </a:lnTo>
                  <a:lnTo>
                    <a:pt x="218" y="0"/>
                  </a:lnTo>
                  <a:lnTo>
                    <a:pt x="227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90" y="0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7" y="0"/>
                  </a:lnTo>
                  <a:lnTo>
                    <a:pt x="336" y="0"/>
                  </a:lnTo>
                  <a:lnTo>
                    <a:pt x="345" y="0"/>
                  </a:lnTo>
                  <a:lnTo>
                    <a:pt x="354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7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4" y="0"/>
                  </a:lnTo>
                  <a:lnTo>
                    <a:pt x="454" y="0"/>
                  </a:lnTo>
                  <a:lnTo>
                    <a:pt x="463" y="0"/>
                  </a:lnTo>
                  <a:lnTo>
                    <a:pt x="472" y="0"/>
                  </a:lnTo>
                  <a:lnTo>
                    <a:pt x="481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6" y="0"/>
                  </a:lnTo>
                  <a:lnTo>
                    <a:pt x="535" y="0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1" y="0"/>
                  </a:lnTo>
                  <a:lnTo>
                    <a:pt x="581" y="0"/>
                  </a:lnTo>
                  <a:lnTo>
                    <a:pt x="590" y="0"/>
                  </a:lnTo>
                  <a:lnTo>
                    <a:pt x="599" y="0"/>
                  </a:lnTo>
                  <a:lnTo>
                    <a:pt x="608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80" y="0"/>
                  </a:lnTo>
                  <a:lnTo>
                    <a:pt x="689" y="0"/>
                  </a:lnTo>
                  <a:lnTo>
                    <a:pt x="698" y="0"/>
                  </a:lnTo>
                  <a:lnTo>
                    <a:pt x="708" y="0"/>
                  </a:lnTo>
                  <a:lnTo>
                    <a:pt x="717" y="0"/>
                  </a:lnTo>
                  <a:lnTo>
                    <a:pt x="726" y="0"/>
                  </a:lnTo>
                  <a:lnTo>
                    <a:pt x="735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0" y="0"/>
                  </a:lnTo>
                  <a:lnTo>
                    <a:pt x="789" y="0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5" y="0"/>
                  </a:lnTo>
                  <a:lnTo>
                    <a:pt x="844" y="0"/>
                  </a:lnTo>
                  <a:lnTo>
                    <a:pt x="853" y="0"/>
                  </a:lnTo>
                  <a:lnTo>
                    <a:pt x="862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7" y="0"/>
                  </a:lnTo>
                  <a:lnTo>
                    <a:pt x="916" y="0"/>
                  </a:lnTo>
                  <a:lnTo>
                    <a:pt x="925" y="0"/>
                  </a:lnTo>
                  <a:lnTo>
                    <a:pt x="934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2" y="0"/>
                  </a:lnTo>
                  <a:lnTo>
                    <a:pt x="971" y="0"/>
                  </a:lnTo>
                  <a:lnTo>
                    <a:pt x="980" y="0"/>
                  </a:lnTo>
                  <a:lnTo>
                    <a:pt x="989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4" y="0"/>
                  </a:lnTo>
                  <a:lnTo>
                    <a:pt x="1043" y="0"/>
                  </a:lnTo>
                  <a:lnTo>
                    <a:pt x="1052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9" y="0"/>
                  </a:lnTo>
                  <a:lnTo>
                    <a:pt x="1089" y="0"/>
                  </a:lnTo>
                  <a:lnTo>
                    <a:pt x="1098" y="0"/>
                  </a:lnTo>
                  <a:lnTo>
                    <a:pt x="1107" y="0"/>
                  </a:lnTo>
                  <a:lnTo>
                    <a:pt x="1116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19" name="Freeform 171"/>
            <p:cNvSpPr>
              <a:spLocks/>
            </p:cNvSpPr>
            <p:nvPr/>
          </p:nvSpPr>
          <p:spPr bwMode="auto">
            <a:xfrm>
              <a:off x="6495" y="1869"/>
              <a:ext cx="54" cy="1"/>
            </a:xfrm>
            <a:custGeom>
              <a:avLst/>
              <a:gdLst>
                <a:gd name="T0" fmla="*/ 0 w 54"/>
                <a:gd name="T1" fmla="*/ 9 w 54"/>
                <a:gd name="T2" fmla="*/ 18 w 54"/>
                <a:gd name="T3" fmla="*/ 27 w 54"/>
                <a:gd name="T4" fmla="*/ 36 w 54"/>
                <a:gd name="T5" fmla="*/ 45 w 54"/>
                <a:gd name="T6" fmla="*/ 54 w 54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</a:cxnLst>
              <a:rect l="0" t="0" r="r" b="b"/>
              <a:pathLst>
                <a:path w="54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</a:path>
              </a:pathLst>
            </a:custGeom>
            <a:noFill/>
            <a:ln w="0">
              <a:solidFill>
                <a:srgbClr val="FF0000"/>
              </a:solidFill>
              <a:prstDash val="sysDash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0" name="Freeform 172"/>
            <p:cNvSpPr>
              <a:spLocks/>
            </p:cNvSpPr>
            <p:nvPr/>
          </p:nvSpPr>
          <p:spPr bwMode="auto">
            <a:xfrm>
              <a:off x="4191" y="1687"/>
              <a:ext cx="1116" cy="191"/>
            </a:xfrm>
            <a:custGeom>
              <a:avLst/>
              <a:gdLst>
                <a:gd name="T0" fmla="*/ 18 w 1116"/>
                <a:gd name="T1" fmla="*/ 182 h 191"/>
                <a:gd name="T2" fmla="*/ 45 w 1116"/>
                <a:gd name="T3" fmla="*/ 182 h 191"/>
                <a:gd name="T4" fmla="*/ 72 w 1116"/>
                <a:gd name="T5" fmla="*/ 182 h 191"/>
                <a:gd name="T6" fmla="*/ 100 w 1116"/>
                <a:gd name="T7" fmla="*/ 182 h 191"/>
                <a:gd name="T8" fmla="*/ 127 w 1116"/>
                <a:gd name="T9" fmla="*/ 182 h 191"/>
                <a:gd name="T10" fmla="*/ 154 w 1116"/>
                <a:gd name="T11" fmla="*/ 164 h 191"/>
                <a:gd name="T12" fmla="*/ 172 w 1116"/>
                <a:gd name="T13" fmla="*/ 91 h 191"/>
                <a:gd name="T14" fmla="*/ 181 w 1116"/>
                <a:gd name="T15" fmla="*/ 28 h 191"/>
                <a:gd name="T16" fmla="*/ 209 w 1116"/>
                <a:gd name="T17" fmla="*/ 0 h 191"/>
                <a:gd name="T18" fmla="*/ 236 w 1116"/>
                <a:gd name="T19" fmla="*/ 37 h 191"/>
                <a:gd name="T20" fmla="*/ 263 w 1116"/>
                <a:gd name="T21" fmla="*/ 73 h 191"/>
                <a:gd name="T22" fmla="*/ 281 w 1116"/>
                <a:gd name="T23" fmla="*/ 109 h 191"/>
                <a:gd name="T24" fmla="*/ 308 w 1116"/>
                <a:gd name="T25" fmla="*/ 145 h 191"/>
                <a:gd name="T26" fmla="*/ 336 w 1116"/>
                <a:gd name="T27" fmla="*/ 164 h 191"/>
                <a:gd name="T28" fmla="*/ 363 w 1116"/>
                <a:gd name="T29" fmla="*/ 182 h 191"/>
                <a:gd name="T30" fmla="*/ 390 w 1116"/>
                <a:gd name="T31" fmla="*/ 191 h 191"/>
                <a:gd name="T32" fmla="*/ 417 w 1116"/>
                <a:gd name="T33" fmla="*/ 191 h 191"/>
                <a:gd name="T34" fmla="*/ 444 w 1116"/>
                <a:gd name="T35" fmla="*/ 191 h 191"/>
                <a:gd name="T36" fmla="*/ 472 w 1116"/>
                <a:gd name="T37" fmla="*/ 191 h 191"/>
                <a:gd name="T38" fmla="*/ 499 w 1116"/>
                <a:gd name="T39" fmla="*/ 182 h 191"/>
                <a:gd name="T40" fmla="*/ 526 w 1116"/>
                <a:gd name="T41" fmla="*/ 182 h 191"/>
                <a:gd name="T42" fmla="*/ 553 w 1116"/>
                <a:gd name="T43" fmla="*/ 182 h 191"/>
                <a:gd name="T44" fmla="*/ 580 w 1116"/>
                <a:gd name="T45" fmla="*/ 173 h 191"/>
                <a:gd name="T46" fmla="*/ 608 w 1116"/>
                <a:gd name="T47" fmla="*/ 173 h 191"/>
                <a:gd name="T48" fmla="*/ 635 w 1116"/>
                <a:gd name="T49" fmla="*/ 173 h 191"/>
                <a:gd name="T50" fmla="*/ 662 w 1116"/>
                <a:gd name="T51" fmla="*/ 173 h 191"/>
                <a:gd name="T52" fmla="*/ 689 w 1116"/>
                <a:gd name="T53" fmla="*/ 173 h 191"/>
                <a:gd name="T54" fmla="*/ 717 w 1116"/>
                <a:gd name="T55" fmla="*/ 173 h 191"/>
                <a:gd name="T56" fmla="*/ 744 w 1116"/>
                <a:gd name="T57" fmla="*/ 173 h 191"/>
                <a:gd name="T58" fmla="*/ 771 w 1116"/>
                <a:gd name="T59" fmla="*/ 173 h 191"/>
                <a:gd name="T60" fmla="*/ 798 w 1116"/>
                <a:gd name="T61" fmla="*/ 173 h 191"/>
                <a:gd name="T62" fmla="*/ 825 w 1116"/>
                <a:gd name="T63" fmla="*/ 182 h 191"/>
                <a:gd name="T64" fmla="*/ 853 w 1116"/>
                <a:gd name="T65" fmla="*/ 182 h 191"/>
                <a:gd name="T66" fmla="*/ 880 w 1116"/>
                <a:gd name="T67" fmla="*/ 182 h 191"/>
                <a:gd name="T68" fmla="*/ 907 w 1116"/>
                <a:gd name="T69" fmla="*/ 182 h 191"/>
                <a:gd name="T70" fmla="*/ 934 w 1116"/>
                <a:gd name="T71" fmla="*/ 182 h 191"/>
                <a:gd name="T72" fmla="*/ 961 w 1116"/>
                <a:gd name="T73" fmla="*/ 182 h 191"/>
                <a:gd name="T74" fmla="*/ 989 w 1116"/>
                <a:gd name="T75" fmla="*/ 182 h 191"/>
                <a:gd name="T76" fmla="*/ 1016 w 1116"/>
                <a:gd name="T77" fmla="*/ 182 h 191"/>
                <a:gd name="T78" fmla="*/ 1043 w 1116"/>
                <a:gd name="T79" fmla="*/ 182 h 191"/>
                <a:gd name="T80" fmla="*/ 1070 w 1116"/>
                <a:gd name="T81" fmla="*/ 182 h 191"/>
                <a:gd name="T82" fmla="*/ 1098 w 1116"/>
                <a:gd name="T83" fmla="*/ 182 h 191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  <a:cxn ang="0">
                  <a:pos x="T12" y="T13"/>
                </a:cxn>
                <a:cxn ang="0">
                  <a:pos x="T14" y="T15"/>
                </a:cxn>
                <a:cxn ang="0">
                  <a:pos x="T16" y="T17"/>
                </a:cxn>
                <a:cxn ang="0">
                  <a:pos x="T18" y="T19"/>
                </a:cxn>
                <a:cxn ang="0">
                  <a:pos x="T20" y="T21"/>
                </a:cxn>
                <a:cxn ang="0">
                  <a:pos x="T22" y="T23"/>
                </a:cxn>
                <a:cxn ang="0">
                  <a:pos x="T24" y="T25"/>
                </a:cxn>
                <a:cxn ang="0">
                  <a:pos x="T26" y="T27"/>
                </a:cxn>
                <a:cxn ang="0">
                  <a:pos x="T28" y="T29"/>
                </a:cxn>
                <a:cxn ang="0">
                  <a:pos x="T30" y="T31"/>
                </a:cxn>
                <a:cxn ang="0">
                  <a:pos x="T32" y="T33"/>
                </a:cxn>
                <a:cxn ang="0">
                  <a:pos x="T34" y="T35"/>
                </a:cxn>
                <a:cxn ang="0">
                  <a:pos x="T36" y="T37"/>
                </a:cxn>
                <a:cxn ang="0">
                  <a:pos x="T38" y="T39"/>
                </a:cxn>
                <a:cxn ang="0">
                  <a:pos x="T40" y="T41"/>
                </a:cxn>
                <a:cxn ang="0">
                  <a:pos x="T42" y="T43"/>
                </a:cxn>
                <a:cxn ang="0">
                  <a:pos x="T44" y="T45"/>
                </a:cxn>
                <a:cxn ang="0">
                  <a:pos x="T46" y="T47"/>
                </a:cxn>
                <a:cxn ang="0">
                  <a:pos x="T48" y="T49"/>
                </a:cxn>
                <a:cxn ang="0">
                  <a:pos x="T50" y="T51"/>
                </a:cxn>
                <a:cxn ang="0">
                  <a:pos x="T52" y="T53"/>
                </a:cxn>
                <a:cxn ang="0">
                  <a:pos x="T54" y="T55"/>
                </a:cxn>
                <a:cxn ang="0">
                  <a:pos x="T56" y="T57"/>
                </a:cxn>
                <a:cxn ang="0">
                  <a:pos x="T58" y="T59"/>
                </a:cxn>
                <a:cxn ang="0">
                  <a:pos x="T60" y="T61"/>
                </a:cxn>
                <a:cxn ang="0">
                  <a:pos x="T62" y="T63"/>
                </a:cxn>
                <a:cxn ang="0">
                  <a:pos x="T64" y="T65"/>
                </a:cxn>
                <a:cxn ang="0">
                  <a:pos x="T66" y="T67"/>
                </a:cxn>
                <a:cxn ang="0">
                  <a:pos x="T68" y="T69"/>
                </a:cxn>
                <a:cxn ang="0">
                  <a:pos x="T70" y="T71"/>
                </a:cxn>
                <a:cxn ang="0">
                  <a:pos x="T72" y="T73"/>
                </a:cxn>
                <a:cxn ang="0">
                  <a:pos x="T74" y="T75"/>
                </a:cxn>
                <a:cxn ang="0">
                  <a:pos x="T76" y="T77"/>
                </a:cxn>
                <a:cxn ang="0">
                  <a:pos x="T78" y="T79"/>
                </a:cxn>
                <a:cxn ang="0">
                  <a:pos x="T80" y="T81"/>
                </a:cxn>
                <a:cxn ang="0">
                  <a:pos x="T82" y="T83"/>
                </a:cxn>
              </a:cxnLst>
              <a:rect l="0" t="0" r="r" b="b"/>
              <a:pathLst>
                <a:path w="1116" h="191">
                  <a:moveTo>
                    <a:pt x="0" y="182"/>
                  </a:moveTo>
                  <a:lnTo>
                    <a:pt x="9" y="182"/>
                  </a:lnTo>
                  <a:lnTo>
                    <a:pt x="18" y="182"/>
                  </a:lnTo>
                  <a:lnTo>
                    <a:pt x="27" y="182"/>
                  </a:lnTo>
                  <a:lnTo>
                    <a:pt x="36" y="182"/>
                  </a:lnTo>
                  <a:lnTo>
                    <a:pt x="45" y="182"/>
                  </a:lnTo>
                  <a:lnTo>
                    <a:pt x="54" y="182"/>
                  </a:lnTo>
                  <a:lnTo>
                    <a:pt x="63" y="182"/>
                  </a:lnTo>
                  <a:lnTo>
                    <a:pt x="72" y="182"/>
                  </a:lnTo>
                  <a:lnTo>
                    <a:pt x="82" y="182"/>
                  </a:lnTo>
                  <a:lnTo>
                    <a:pt x="91" y="182"/>
                  </a:lnTo>
                  <a:lnTo>
                    <a:pt x="100" y="182"/>
                  </a:lnTo>
                  <a:lnTo>
                    <a:pt x="109" y="182"/>
                  </a:lnTo>
                  <a:lnTo>
                    <a:pt x="118" y="182"/>
                  </a:lnTo>
                  <a:lnTo>
                    <a:pt x="127" y="182"/>
                  </a:lnTo>
                  <a:lnTo>
                    <a:pt x="136" y="182"/>
                  </a:lnTo>
                  <a:lnTo>
                    <a:pt x="145" y="173"/>
                  </a:lnTo>
                  <a:lnTo>
                    <a:pt x="154" y="164"/>
                  </a:lnTo>
                  <a:lnTo>
                    <a:pt x="163" y="145"/>
                  </a:lnTo>
                  <a:lnTo>
                    <a:pt x="163" y="109"/>
                  </a:lnTo>
                  <a:lnTo>
                    <a:pt x="172" y="91"/>
                  </a:lnTo>
                  <a:lnTo>
                    <a:pt x="172" y="64"/>
                  </a:lnTo>
                  <a:lnTo>
                    <a:pt x="181" y="46"/>
                  </a:lnTo>
                  <a:lnTo>
                    <a:pt x="181" y="28"/>
                  </a:lnTo>
                  <a:lnTo>
                    <a:pt x="190" y="18"/>
                  </a:lnTo>
                  <a:lnTo>
                    <a:pt x="190" y="9"/>
                  </a:lnTo>
                  <a:lnTo>
                    <a:pt x="209" y="0"/>
                  </a:lnTo>
                  <a:lnTo>
                    <a:pt x="218" y="9"/>
                  </a:lnTo>
                  <a:lnTo>
                    <a:pt x="236" y="28"/>
                  </a:lnTo>
                  <a:lnTo>
                    <a:pt x="236" y="37"/>
                  </a:lnTo>
                  <a:lnTo>
                    <a:pt x="245" y="46"/>
                  </a:lnTo>
                  <a:lnTo>
                    <a:pt x="245" y="55"/>
                  </a:lnTo>
                  <a:lnTo>
                    <a:pt x="263" y="73"/>
                  </a:lnTo>
                  <a:lnTo>
                    <a:pt x="263" y="82"/>
                  </a:lnTo>
                  <a:lnTo>
                    <a:pt x="281" y="100"/>
                  </a:lnTo>
                  <a:lnTo>
                    <a:pt x="281" y="109"/>
                  </a:lnTo>
                  <a:lnTo>
                    <a:pt x="299" y="127"/>
                  </a:lnTo>
                  <a:lnTo>
                    <a:pt x="299" y="136"/>
                  </a:lnTo>
                  <a:lnTo>
                    <a:pt x="308" y="145"/>
                  </a:lnTo>
                  <a:lnTo>
                    <a:pt x="317" y="155"/>
                  </a:lnTo>
                  <a:lnTo>
                    <a:pt x="326" y="155"/>
                  </a:lnTo>
                  <a:lnTo>
                    <a:pt x="336" y="164"/>
                  </a:lnTo>
                  <a:lnTo>
                    <a:pt x="345" y="173"/>
                  </a:lnTo>
                  <a:lnTo>
                    <a:pt x="354" y="173"/>
                  </a:lnTo>
                  <a:lnTo>
                    <a:pt x="363" y="182"/>
                  </a:lnTo>
                  <a:lnTo>
                    <a:pt x="372" y="182"/>
                  </a:lnTo>
                  <a:lnTo>
                    <a:pt x="381" y="191"/>
                  </a:lnTo>
                  <a:lnTo>
                    <a:pt x="390" y="191"/>
                  </a:lnTo>
                  <a:lnTo>
                    <a:pt x="399" y="191"/>
                  </a:lnTo>
                  <a:lnTo>
                    <a:pt x="408" y="191"/>
                  </a:lnTo>
                  <a:lnTo>
                    <a:pt x="417" y="191"/>
                  </a:lnTo>
                  <a:lnTo>
                    <a:pt x="426" y="191"/>
                  </a:lnTo>
                  <a:lnTo>
                    <a:pt x="435" y="191"/>
                  </a:lnTo>
                  <a:lnTo>
                    <a:pt x="444" y="191"/>
                  </a:lnTo>
                  <a:lnTo>
                    <a:pt x="453" y="191"/>
                  </a:lnTo>
                  <a:lnTo>
                    <a:pt x="463" y="191"/>
                  </a:lnTo>
                  <a:lnTo>
                    <a:pt x="472" y="191"/>
                  </a:lnTo>
                  <a:lnTo>
                    <a:pt x="481" y="191"/>
                  </a:lnTo>
                  <a:lnTo>
                    <a:pt x="490" y="182"/>
                  </a:lnTo>
                  <a:lnTo>
                    <a:pt x="499" y="182"/>
                  </a:lnTo>
                  <a:lnTo>
                    <a:pt x="508" y="182"/>
                  </a:lnTo>
                  <a:lnTo>
                    <a:pt x="517" y="182"/>
                  </a:lnTo>
                  <a:lnTo>
                    <a:pt x="526" y="182"/>
                  </a:lnTo>
                  <a:lnTo>
                    <a:pt x="535" y="182"/>
                  </a:lnTo>
                  <a:lnTo>
                    <a:pt x="544" y="182"/>
                  </a:lnTo>
                  <a:lnTo>
                    <a:pt x="553" y="182"/>
                  </a:lnTo>
                  <a:lnTo>
                    <a:pt x="562" y="182"/>
                  </a:lnTo>
                  <a:lnTo>
                    <a:pt x="571" y="173"/>
                  </a:lnTo>
                  <a:lnTo>
                    <a:pt x="580" y="173"/>
                  </a:lnTo>
                  <a:lnTo>
                    <a:pt x="590" y="173"/>
                  </a:lnTo>
                  <a:lnTo>
                    <a:pt x="599" y="173"/>
                  </a:lnTo>
                  <a:lnTo>
                    <a:pt x="608" y="173"/>
                  </a:lnTo>
                  <a:lnTo>
                    <a:pt x="617" y="173"/>
                  </a:lnTo>
                  <a:lnTo>
                    <a:pt x="626" y="173"/>
                  </a:lnTo>
                  <a:lnTo>
                    <a:pt x="635" y="173"/>
                  </a:lnTo>
                  <a:lnTo>
                    <a:pt x="644" y="173"/>
                  </a:lnTo>
                  <a:lnTo>
                    <a:pt x="653" y="173"/>
                  </a:lnTo>
                  <a:lnTo>
                    <a:pt x="662" y="173"/>
                  </a:lnTo>
                  <a:lnTo>
                    <a:pt x="671" y="173"/>
                  </a:lnTo>
                  <a:lnTo>
                    <a:pt x="680" y="173"/>
                  </a:lnTo>
                  <a:lnTo>
                    <a:pt x="689" y="173"/>
                  </a:lnTo>
                  <a:lnTo>
                    <a:pt x="698" y="173"/>
                  </a:lnTo>
                  <a:lnTo>
                    <a:pt x="707" y="173"/>
                  </a:lnTo>
                  <a:lnTo>
                    <a:pt x="717" y="173"/>
                  </a:lnTo>
                  <a:lnTo>
                    <a:pt x="726" y="173"/>
                  </a:lnTo>
                  <a:lnTo>
                    <a:pt x="735" y="173"/>
                  </a:lnTo>
                  <a:lnTo>
                    <a:pt x="744" y="173"/>
                  </a:lnTo>
                  <a:lnTo>
                    <a:pt x="753" y="173"/>
                  </a:lnTo>
                  <a:lnTo>
                    <a:pt x="762" y="173"/>
                  </a:lnTo>
                  <a:lnTo>
                    <a:pt x="771" y="173"/>
                  </a:lnTo>
                  <a:lnTo>
                    <a:pt x="780" y="173"/>
                  </a:lnTo>
                  <a:lnTo>
                    <a:pt x="789" y="173"/>
                  </a:lnTo>
                  <a:lnTo>
                    <a:pt x="798" y="173"/>
                  </a:lnTo>
                  <a:lnTo>
                    <a:pt x="807" y="182"/>
                  </a:lnTo>
                  <a:lnTo>
                    <a:pt x="816" y="182"/>
                  </a:lnTo>
                  <a:lnTo>
                    <a:pt x="825" y="182"/>
                  </a:lnTo>
                  <a:lnTo>
                    <a:pt x="834" y="182"/>
                  </a:lnTo>
                  <a:lnTo>
                    <a:pt x="844" y="182"/>
                  </a:lnTo>
                  <a:lnTo>
                    <a:pt x="853" y="182"/>
                  </a:lnTo>
                  <a:lnTo>
                    <a:pt x="862" y="182"/>
                  </a:lnTo>
                  <a:lnTo>
                    <a:pt x="871" y="182"/>
                  </a:lnTo>
                  <a:lnTo>
                    <a:pt x="880" y="182"/>
                  </a:lnTo>
                  <a:lnTo>
                    <a:pt x="889" y="182"/>
                  </a:lnTo>
                  <a:lnTo>
                    <a:pt x="898" y="182"/>
                  </a:lnTo>
                  <a:lnTo>
                    <a:pt x="907" y="182"/>
                  </a:lnTo>
                  <a:lnTo>
                    <a:pt x="916" y="182"/>
                  </a:lnTo>
                  <a:lnTo>
                    <a:pt x="925" y="182"/>
                  </a:lnTo>
                  <a:lnTo>
                    <a:pt x="934" y="182"/>
                  </a:lnTo>
                  <a:lnTo>
                    <a:pt x="943" y="182"/>
                  </a:lnTo>
                  <a:lnTo>
                    <a:pt x="952" y="182"/>
                  </a:lnTo>
                  <a:lnTo>
                    <a:pt x="961" y="182"/>
                  </a:lnTo>
                  <a:lnTo>
                    <a:pt x="971" y="182"/>
                  </a:lnTo>
                  <a:lnTo>
                    <a:pt x="980" y="182"/>
                  </a:lnTo>
                  <a:lnTo>
                    <a:pt x="989" y="182"/>
                  </a:lnTo>
                  <a:lnTo>
                    <a:pt x="998" y="182"/>
                  </a:lnTo>
                  <a:lnTo>
                    <a:pt x="1007" y="182"/>
                  </a:lnTo>
                  <a:lnTo>
                    <a:pt x="1016" y="182"/>
                  </a:lnTo>
                  <a:lnTo>
                    <a:pt x="1025" y="182"/>
                  </a:lnTo>
                  <a:lnTo>
                    <a:pt x="1034" y="182"/>
                  </a:lnTo>
                  <a:lnTo>
                    <a:pt x="1043" y="182"/>
                  </a:lnTo>
                  <a:lnTo>
                    <a:pt x="1052" y="182"/>
                  </a:lnTo>
                  <a:lnTo>
                    <a:pt x="1061" y="182"/>
                  </a:lnTo>
                  <a:lnTo>
                    <a:pt x="1070" y="182"/>
                  </a:lnTo>
                  <a:lnTo>
                    <a:pt x="1079" y="182"/>
                  </a:lnTo>
                  <a:lnTo>
                    <a:pt x="1088" y="182"/>
                  </a:lnTo>
                  <a:lnTo>
                    <a:pt x="1098" y="182"/>
                  </a:lnTo>
                  <a:lnTo>
                    <a:pt x="1107" y="182"/>
                  </a:lnTo>
                  <a:lnTo>
                    <a:pt x="1116" y="182"/>
                  </a:lnTo>
                </a:path>
              </a:pathLst>
            </a:custGeom>
            <a:noFill/>
            <a:ln w="19050" cmpd="sng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1" name="Freeform 173"/>
            <p:cNvSpPr>
              <a:spLocks/>
            </p:cNvSpPr>
            <p:nvPr/>
          </p:nvSpPr>
          <p:spPr bwMode="auto">
            <a:xfrm>
              <a:off x="5307" y="1869"/>
              <a:ext cx="1152" cy="1"/>
            </a:xfrm>
            <a:custGeom>
              <a:avLst/>
              <a:gdLst>
                <a:gd name="T0" fmla="*/ 18 w 1152"/>
                <a:gd name="T1" fmla="*/ 45 w 1152"/>
                <a:gd name="T2" fmla="*/ 72 w 1152"/>
                <a:gd name="T3" fmla="*/ 99 w 1152"/>
                <a:gd name="T4" fmla="*/ 127 w 1152"/>
                <a:gd name="T5" fmla="*/ 154 w 1152"/>
                <a:gd name="T6" fmla="*/ 181 w 1152"/>
                <a:gd name="T7" fmla="*/ 208 w 1152"/>
                <a:gd name="T8" fmla="*/ 236 w 1152"/>
                <a:gd name="T9" fmla="*/ 263 w 1152"/>
                <a:gd name="T10" fmla="*/ 290 w 1152"/>
                <a:gd name="T11" fmla="*/ 317 w 1152"/>
                <a:gd name="T12" fmla="*/ 344 w 1152"/>
                <a:gd name="T13" fmla="*/ 372 w 1152"/>
                <a:gd name="T14" fmla="*/ 399 w 1152"/>
                <a:gd name="T15" fmla="*/ 426 w 1152"/>
                <a:gd name="T16" fmla="*/ 453 w 1152"/>
                <a:gd name="T17" fmla="*/ 480 w 1152"/>
                <a:gd name="T18" fmla="*/ 508 w 1152"/>
                <a:gd name="T19" fmla="*/ 535 w 1152"/>
                <a:gd name="T20" fmla="*/ 562 w 1152"/>
                <a:gd name="T21" fmla="*/ 589 w 1152"/>
                <a:gd name="T22" fmla="*/ 617 w 1152"/>
                <a:gd name="T23" fmla="*/ 644 w 1152"/>
                <a:gd name="T24" fmla="*/ 671 w 1152"/>
                <a:gd name="T25" fmla="*/ 698 w 1152"/>
                <a:gd name="T26" fmla="*/ 725 w 1152"/>
                <a:gd name="T27" fmla="*/ 753 w 1152"/>
                <a:gd name="T28" fmla="*/ 780 w 1152"/>
                <a:gd name="T29" fmla="*/ 807 w 1152"/>
                <a:gd name="T30" fmla="*/ 834 w 1152"/>
                <a:gd name="T31" fmla="*/ 861 w 1152"/>
                <a:gd name="T32" fmla="*/ 889 w 1152"/>
                <a:gd name="T33" fmla="*/ 916 w 1152"/>
                <a:gd name="T34" fmla="*/ 943 w 1152"/>
                <a:gd name="T35" fmla="*/ 970 w 1152"/>
                <a:gd name="T36" fmla="*/ 998 w 1152"/>
                <a:gd name="T37" fmla="*/ 1025 w 1152"/>
                <a:gd name="T38" fmla="*/ 1052 w 1152"/>
                <a:gd name="T39" fmla="*/ 1079 w 1152"/>
                <a:gd name="T40" fmla="*/ 1106 w 1152"/>
                <a:gd name="T41" fmla="*/ 1134 w 1152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  <a:cxn ang="0">
                  <a:pos x="T11" y="0"/>
                </a:cxn>
                <a:cxn ang="0">
                  <a:pos x="T12" y="0"/>
                </a:cxn>
                <a:cxn ang="0">
                  <a:pos x="T13" y="0"/>
                </a:cxn>
                <a:cxn ang="0">
                  <a:pos x="T14" y="0"/>
                </a:cxn>
                <a:cxn ang="0">
                  <a:pos x="T15" y="0"/>
                </a:cxn>
                <a:cxn ang="0">
                  <a:pos x="T16" y="0"/>
                </a:cxn>
                <a:cxn ang="0">
                  <a:pos x="T17" y="0"/>
                </a:cxn>
                <a:cxn ang="0">
                  <a:pos x="T18" y="0"/>
                </a:cxn>
                <a:cxn ang="0">
                  <a:pos x="T19" y="0"/>
                </a:cxn>
                <a:cxn ang="0">
                  <a:pos x="T20" y="0"/>
                </a:cxn>
                <a:cxn ang="0">
                  <a:pos x="T21" y="0"/>
                </a:cxn>
                <a:cxn ang="0">
                  <a:pos x="T22" y="0"/>
                </a:cxn>
                <a:cxn ang="0">
                  <a:pos x="T23" y="0"/>
                </a:cxn>
                <a:cxn ang="0">
                  <a:pos x="T24" y="0"/>
                </a:cxn>
                <a:cxn ang="0">
                  <a:pos x="T25" y="0"/>
                </a:cxn>
                <a:cxn ang="0">
                  <a:pos x="T26" y="0"/>
                </a:cxn>
                <a:cxn ang="0">
                  <a:pos x="T27" y="0"/>
                </a:cxn>
                <a:cxn ang="0">
                  <a:pos x="T28" y="0"/>
                </a:cxn>
                <a:cxn ang="0">
                  <a:pos x="T29" y="0"/>
                </a:cxn>
                <a:cxn ang="0">
                  <a:pos x="T30" y="0"/>
                </a:cxn>
                <a:cxn ang="0">
                  <a:pos x="T31" y="0"/>
                </a:cxn>
                <a:cxn ang="0">
                  <a:pos x="T32" y="0"/>
                </a:cxn>
                <a:cxn ang="0">
                  <a:pos x="T33" y="0"/>
                </a:cxn>
                <a:cxn ang="0">
                  <a:pos x="T34" y="0"/>
                </a:cxn>
                <a:cxn ang="0">
                  <a:pos x="T35" y="0"/>
                </a:cxn>
                <a:cxn ang="0">
                  <a:pos x="T36" y="0"/>
                </a:cxn>
                <a:cxn ang="0">
                  <a:pos x="T37" y="0"/>
                </a:cxn>
                <a:cxn ang="0">
                  <a:pos x="T38" y="0"/>
                </a:cxn>
                <a:cxn ang="0">
                  <a:pos x="T39" y="0"/>
                </a:cxn>
                <a:cxn ang="0">
                  <a:pos x="T40" y="0"/>
                </a:cxn>
                <a:cxn ang="0">
                  <a:pos x="T41" y="0"/>
                </a:cxn>
              </a:cxnLst>
              <a:rect l="0" t="0" r="r" b="b"/>
              <a:pathLst>
                <a:path w="1152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0"/>
                  </a:lnTo>
                  <a:lnTo>
                    <a:pt x="99" y="0"/>
                  </a:lnTo>
                  <a:lnTo>
                    <a:pt x="109" y="0"/>
                  </a:lnTo>
                  <a:lnTo>
                    <a:pt x="118" y="0"/>
                  </a:lnTo>
                  <a:lnTo>
                    <a:pt x="127" y="0"/>
                  </a:lnTo>
                  <a:lnTo>
                    <a:pt x="136" y="0"/>
                  </a:lnTo>
                  <a:lnTo>
                    <a:pt x="145" y="0"/>
                  </a:lnTo>
                  <a:lnTo>
                    <a:pt x="154" y="0"/>
                  </a:lnTo>
                  <a:lnTo>
                    <a:pt x="163" y="0"/>
                  </a:lnTo>
                  <a:lnTo>
                    <a:pt x="172" y="0"/>
                  </a:lnTo>
                  <a:lnTo>
                    <a:pt x="181" y="0"/>
                  </a:lnTo>
                  <a:lnTo>
                    <a:pt x="190" y="0"/>
                  </a:lnTo>
                  <a:lnTo>
                    <a:pt x="199" y="0"/>
                  </a:lnTo>
                  <a:lnTo>
                    <a:pt x="208" y="0"/>
                  </a:lnTo>
                  <a:lnTo>
                    <a:pt x="217" y="0"/>
                  </a:lnTo>
                  <a:lnTo>
                    <a:pt x="226" y="0"/>
                  </a:lnTo>
                  <a:lnTo>
                    <a:pt x="236" y="0"/>
                  </a:lnTo>
                  <a:lnTo>
                    <a:pt x="245" y="0"/>
                  </a:lnTo>
                  <a:lnTo>
                    <a:pt x="254" y="0"/>
                  </a:lnTo>
                  <a:lnTo>
                    <a:pt x="263" y="0"/>
                  </a:lnTo>
                  <a:lnTo>
                    <a:pt x="272" y="0"/>
                  </a:lnTo>
                  <a:lnTo>
                    <a:pt x="281" y="0"/>
                  </a:lnTo>
                  <a:lnTo>
                    <a:pt x="290" y="0"/>
                  </a:lnTo>
                  <a:lnTo>
                    <a:pt x="299" y="0"/>
                  </a:lnTo>
                  <a:lnTo>
                    <a:pt x="308" y="0"/>
                  </a:lnTo>
                  <a:lnTo>
                    <a:pt x="317" y="0"/>
                  </a:lnTo>
                  <a:lnTo>
                    <a:pt x="326" y="0"/>
                  </a:lnTo>
                  <a:lnTo>
                    <a:pt x="335" y="0"/>
                  </a:lnTo>
                  <a:lnTo>
                    <a:pt x="344" y="0"/>
                  </a:lnTo>
                  <a:lnTo>
                    <a:pt x="353" y="0"/>
                  </a:lnTo>
                  <a:lnTo>
                    <a:pt x="363" y="0"/>
                  </a:lnTo>
                  <a:lnTo>
                    <a:pt x="372" y="0"/>
                  </a:lnTo>
                  <a:lnTo>
                    <a:pt x="381" y="0"/>
                  </a:lnTo>
                  <a:lnTo>
                    <a:pt x="390" y="0"/>
                  </a:lnTo>
                  <a:lnTo>
                    <a:pt x="399" y="0"/>
                  </a:lnTo>
                  <a:lnTo>
                    <a:pt x="408" y="0"/>
                  </a:lnTo>
                  <a:lnTo>
                    <a:pt x="417" y="0"/>
                  </a:lnTo>
                  <a:lnTo>
                    <a:pt x="426" y="0"/>
                  </a:lnTo>
                  <a:lnTo>
                    <a:pt x="435" y="0"/>
                  </a:lnTo>
                  <a:lnTo>
                    <a:pt x="444" y="0"/>
                  </a:lnTo>
                  <a:lnTo>
                    <a:pt x="453" y="0"/>
                  </a:lnTo>
                  <a:lnTo>
                    <a:pt x="462" y="0"/>
                  </a:lnTo>
                  <a:lnTo>
                    <a:pt x="471" y="0"/>
                  </a:lnTo>
                  <a:lnTo>
                    <a:pt x="480" y="0"/>
                  </a:lnTo>
                  <a:lnTo>
                    <a:pt x="490" y="0"/>
                  </a:lnTo>
                  <a:lnTo>
                    <a:pt x="499" y="0"/>
                  </a:lnTo>
                  <a:lnTo>
                    <a:pt x="508" y="0"/>
                  </a:lnTo>
                  <a:lnTo>
                    <a:pt x="517" y="0"/>
                  </a:lnTo>
                  <a:lnTo>
                    <a:pt x="526" y="0"/>
                  </a:lnTo>
                  <a:lnTo>
                    <a:pt x="535" y="0"/>
                  </a:lnTo>
                  <a:lnTo>
                    <a:pt x="544" y="0"/>
                  </a:lnTo>
                  <a:lnTo>
                    <a:pt x="553" y="0"/>
                  </a:lnTo>
                  <a:lnTo>
                    <a:pt x="562" y="0"/>
                  </a:lnTo>
                  <a:lnTo>
                    <a:pt x="571" y="0"/>
                  </a:lnTo>
                  <a:lnTo>
                    <a:pt x="580" y="0"/>
                  </a:lnTo>
                  <a:lnTo>
                    <a:pt x="589" y="0"/>
                  </a:lnTo>
                  <a:lnTo>
                    <a:pt x="598" y="0"/>
                  </a:lnTo>
                  <a:lnTo>
                    <a:pt x="607" y="0"/>
                  </a:lnTo>
                  <a:lnTo>
                    <a:pt x="617" y="0"/>
                  </a:lnTo>
                  <a:lnTo>
                    <a:pt x="626" y="0"/>
                  </a:lnTo>
                  <a:lnTo>
                    <a:pt x="635" y="0"/>
                  </a:lnTo>
                  <a:lnTo>
                    <a:pt x="644" y="0"/>
                  </a:lnTo>
                  <a:lnTo>
                    <a:pt x="653" y="0"/>
                  </a:lnTo>
                  <a:lnTo>
                    <a:pt x="662" y="0"/>
                  </a:lnTo>
                  <a:lnTo>
                    <a:pt x="671" y="0"/>
                  </a:lnTo>
                  <a:lnTo>
                    <a:pt x="680" y="0"/>
                  </a:lnTo>
                  <a:lnTo>
                    <a:pt x="689" y="0"/>
                  </a:lnTo>
                  <a:lnTo>
                    <a:pt x="698" y="0"/>
                  </a:lnTo>
                  <a:lnTo>
                    <a:pt x="707" y="0"/>
                  </a:lnTo>
                  <a:lnTo>
                    <a:pt x="716" y="0"/>
                  </a:lnTo>
                  <a:lnTo>
                    <a:pt x="725" y="0"/>
                  </a:lnTo>
                  <a:lnTo>
                    <a:pt x="734" y="0"/>
                  </a:lnTo>
                  <a:lnTo>
                    <a:pt x="744" y="0"/>
                  </a:lnTo>
                  <a:lnTo>
                    <a:pt x="753" y="0"/>
                  </a:lnTo>
                  <a:lnTo>
                    <a:pt x="762" y="0"/>
                  </a:lnTo>
                  <a:lnTo>
                    <a:pt x="771" y="0"/>
                  </a:lnTo>
                  <a:lnTo>
                    <a:pt x="780" y="0"/>
                  </a:lnTo>
                  <a:lnTo>
                    <a:pt x="789" y="0"/>
                  </a:lnTo>
                  <a:lnTo>
                    <a:pt x="798" y="0"/>
                  </a:lnTo>
                  <a:lnTo>
                    <a:pt x="807" y="0"/>
                  </a:lnTo>
                  <a:lnTo>
                    <a:pt x="816" y="0"/>
                  </a:lnTo>
                  <a:lnTo>
                    <a:pt x="825" y="0"/>
                  </a:lnTo>
                  <a:lnTo>
                    <a:pt x="834" y="0"/>
                  </a:lnTo>
                  <a:lnTo>
                    <a:pt x="843" y="0"/>
                  </a:lnTo>
                  <a:lnTo>
                    <a:pt x="852" y="0"/>
                  </a:lnTo>
                  <a:lnTo>
                    <a:pt x="861" y="0"/>
                  </a:lnTo>
                  <a:lnTo>
                    <a:pt x="871" y="0"/>
                  </a:lnTo>
                  <a:lnTo>
                    <a:pt x="880" y="0"/>
                  </a:lnTo>
                  <a:lnTo>
                    <a:pt x="889" y="0"/>
                  </a:lnTo>
                  <a:lnTo>
                    <a:pt x="898" y="0"/>
                  </a:lnTo>
                  <a:lnTo>
                    <a:pt x="907" y="0"/>
                  </a:lnTo>
                  <a:lnTo>
                    <a:pt x="916" y="0"/>
                  </a:lnTo>
                  <a:lnTo>
                    <a:pt x="925" y="0"/>
                  </a:lnTo>
                  <a:lnTo>
                    <a:pt x="934" y="0"/>
                  </a:lnTo>
                  <a:lnTo>
                    <a:pt x="943" y="0"/>
                  </a:lnTo>
                  <a:lnTo>
                    <a:pt x="952" y="0"/>
                  </a:lnTo>
                  <a:lnTo>
                    <a:pt x="961" y="0"/>
                  </a:lnTo>
                  <a:lnTo>
                    <a:pt x="970" y="0"/>
                  </a:lnTo>
                  <a:lnTo>
                    <a:pt x="979" y="0"/>
                  </a:lnTo>
                  <a:lnTo>
                    <a:pt x="988" y="0"/>
                  </a:lnTo>
                  <a:lnTo>
                    <a:pt x="998" y="0"/>
                  </a:lnTo>
                  <a:lnTo>
                    <a:pt x="1007" y="0"/>
                  </a:lnTo>
                  <a:lnTo>
                    <a:pt x="1016" y="0"/>
                  </a:lnTo>
                  <a:lnTo>
                    <a:pt x="1025" y="0"/>
                  </a:lnTo>
                  <a:lnTo>
                    <a:pt x="1034" y="0"/>
                  </a:lnTo>
                  <a:lnTo>
                    <a:pt x="1043" y="0"/>
                  </a:lnTo>
                  <a:lnTo>
                    <a:pt x="1052" y="0"/>
                  </a:lnTo>
                  <a:lnTo>
                    <a:pt x="1061" y="0"/>
                  </a:lnTo>
                  <a:lnTo>
                    <a:pt x="1070" y="0"/>
                  </a:lnTo>
                  <a:lnTo>
                    <a:pt x="1079" y="0"/>
                  </a:lnTo>
                  <a:lnTo>
                    <a:pt x="1088" y="0"/>
                  </a:lnTo>
                  <a:lnTo>
                    <a:pt x="1097" y="0"/>
                  </a:lnTo>
                  <a:lnTo>
                    <a:pt x="1106" y="0"/>
                  </a:lnTo>
                  <a:lnTo>
                    <a:pt x="1115" y="0"/>
                  </a:lnTo>
                  <a:lnTo>
                    <a:pt x="1125" y="0"/>
                  </a:lnTo>
                  <a:lnTo>
                    <a:pt x="1134" y="0"/>
                  </a:lnTo>
                  <a:lnTo>
                    <a:pt x="1143" y="0"/>
                  </a:lnTo>
                  <a:lnTo>
                    <a:pt x="1152" y="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2" name="Freeform 174"/>
            <p:cNvSpPr>
              <a:spLocks/>
            </p:cNvSpPr>
            <p:nvPr/>
          </p:nvSpPr>
          <p:spPr bwMode="auto">
            <a:xfrm>
              <a:off x="6459" y="1869"/>
              <a:ext cx="90" cy="1"/>
            </a:xfrm>
            <a:custGeom>
              <a:avLst/>
              <a:gdLst>
                <a:gd name="T0" fmla="*/ 0 w 90"/>
                <a:gd name="T1" fmla="*/ 9 w 90"/>
                <a:gd name="T2" fmla="*/ 18 w 90"/>
                <a:gd name="T3" fmla="*/ 27 w 90"/>
                <a:gd name="T4" fmla="*/ 36 w 90"/>
                <a:gd name="T5" fmla="*/ 45 w 90"/>
                <a:gd name="T6" fmla="*/ 54 w 90"/>
                <a:gd name="T7" fmla="*/ 63 w 90"/>
                <a:gd name="T8" fmla="*/ 72 w 90"/>
                <a:gd name="T9" fmla="*/ 81 w 90"/>
                <a:gd name="T10" fmla="*/ 90 w 90"/>
              </a:gdLst>
              <a:ahLst/>
              <a:cxnLst>
                <a:cxn ang="0">
                  <a:pos x="T0" y="0"/>
                </a:cxn>
                <a:cxn ang="0">
                  <a:pos x="T1" y="0"/>
                </a:cxn>
                <a:cxn ang="0">
                  <a:pos x="T2" y="0"/>
                </a:cxn>
                <a:cxn ang="0">
                  <a:pos x="T3" y="0"/>
                </a:cxn>
                <a:cxn ang="0">
                  <a:pos x="T4" y="0"/>
                </a:cxn>
                <a:cxn ang="0">
                  <a:pos x="T5" y="0"/>
                </a:cxn>
                <a:cxn ang="0">
                  <a:pos x="T6" y="0"/>
                </a:cxn>
                <a:cxn ang="0">
                  <a:pos x="T7" y="0"/>
                </a:cxn>
                <a:cxn ang="0">
                  <a:pos x="T8" y="0"/>
                </a:cxn>
                <a:cxn ang="0">
                  <a:pos x="T9" y="0"/>
                </a:cxn>
                <a:cxn ang="0">
                  <a:pos x="T10" y="0"/>
                </a:cxn>
              </a:cxnLst>
              <a:rect l="0" t="0" r="r" b="b"/>
              <a:pathLst>
                <a:path w="90">
                  <a:moveTo>
                    <a:pt x="0" y="0"/>
                  </a:moveTo>
                  <a:lnTo>
                    <a:pt x="9" y="0"/>
                  </a:lnTo>
                  <a:lnTo>
                    <a:pt x="18" y="0"/>
                  </a:lnTo>
                  <a:lnTo>
                    <a:pt x="27" y="0"/>
                  </a:lnTo>
                  <a:lnTo>
                    <a:pt x="36" y="0"/>
                  </a:lnTo>
                  <a:lnTo>
                    <a:pt x="45" y="0"/>
                  </a:lnTo>
                  <a:lnTo>
                    <a:pt x="54" y="0"/>
                  </a:lnTo>
                  <a:lnTo>
                    <a:pt x="63" y="0"/>
                  </a:lnTo>
                  <a:lnTo>
                    <a:pt x="72" y="0"/>
                  </a:lnTo>
                  <a:lnTo>
                    <a:pt x="81" y="0"/>
                  </a:lnTo>
                  <a:lnTo>
                    <a:pt x="90" y="0"/>
                  </a:lnTo>
                </a:path>
              </a:pathLst>
            </a:custGeom>
            <a:noFill/>
            <a:ln w="0">
              <a:solidFill>
                <a:schemeClr val="accent2"/>
              </a:solidFill>
              <a:prstDash val="solid"/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53423" name="Rectangle 175"/>
            <p:cNvSpPr>
              <a:spLocks noChangeArrowheads="1"/>
            </p:cNvSpPr>
            <p:nvPr/>
          </p:nvSpPr>
          <p:spPr bwMode="auto">
            <a:xfrm rot="16200000">
              <a:off x="3174" y="953"/>
              <a:ext cx="1167" cy="16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Bottoms Light Key</a:t>
              </a:r>
              <a:endParaRPr lang="en-US" sz="900"/>
            </a:p>
          </p:txBody>
        </p:sp>
        <p:sp>
          <p:nvSpPr>
            <p:cNvPr id="53424" name="Rectangle 176"/>
            <p:cNvSpPr>
              <a:spLocks noChangeArrowheads="1"/>
            </p:cNvSpPr>
            <p:nvPr/>
          </p:nvSpPr>
          <p:spPr bwMode="auto">
            <a:xfrm>
              <a:off x="5299" y="2158"/>
              <a:ext cx="302" cy="17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lIns="0" tIns="0" rIns="0" bIns="0">
              <a:spAutoFit/>
            </a:bodyPr>
            <a:lstStyle/>
            <a:p>
              <a:r>
                <a:rPr lang="en-US" sz="900">
                  <a:solidFill>
                    <a:srgbClr val="000000"/>
                  </a:solidFill>
                  <a:latin typeface="Helvetica" pitchFamily="34" charset="0"/>
                </a:rPr>
                <a:t>Time</a:t>
              </a:r>
              <a:endParaRPr lang="en-US" sz="900"/>
            </a:p>
          </p:txBody>
        </p:sp>
      </p:grpSp>
      <p:sp>
        <p:nvSpPr>
          <p:cNvPr id="53425" name="Text Box 177"/>
          <p:cNvSpPr txBox="1">
            <a:spLocks noChangeArrowheads="1"/>
          </p:cNvSpPr>
          <p:nvPr/>
        </p:nvSpPr>
        <p:spPr bwMode="auto">
          <a:xfrm>
            <a:off x="3200400" y="3124200"/>
            <a:ext cx="1828800" cy="30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Good performance!</a:t>
            </a:r>
            <a:endParaRPr lang="en-US"/>
          </a:p>
        </p:txBody>
      </p:sp>
      <p:sp>
        <p:nvSpPr>
          <p:cNvPr id="53426" name="Text Box 178"/>
          <p:cNvSpPr txBox="1">
            <a:spLocks noChangeArrowheads="1"/>
          </p:cNvSpPr>
          <p:nvPr/>
        </p:nvSpPr>
        <p:spPr bwMode="auto">
          <a:xfrm>
            <a:off x="3352800" y="5181600"/>
            <a:ext cx="1295400" cy="5175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/>
              <a:t>Almost no disturbance!</a:t>
            </a:r>
            <a:endParaRPr lang="en-US"/>
          </a:p>
        </p:txBody>
      </p:sp>
    </p:spTree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55299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54864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did we convert the world’s control to digital - </a:t>
            </a:r>
            <a:r>
              <a:rPr lang="en-US" b="1">
                <a:solidFill>
                  <a:schemeClr val="accent2"/>
                </a:solidFill>
              </a:rPr>
              <a:t>Process monitoring</a:t>
            </a:r>
            <a:endParaRPr lang="en-US" b="1"/>
          </a:p>
        </p:txBody>
      </p:sp>
      <p:graphicFrame>
        <p:nvGraphicFramePr>
          <p:cNvPr id="55300" name="Object 4"/>
          <p:cNvGraphicFramePr>
            <a:graphicFrameLocks noChangeAspect="1"/>
          </p:cNvGraphicFramePr>
          <p:nvPr/>
        </p:nvGraphicFramePr>
        <p:xfrm>
          <a:off x="6477000" y="990600"/>
          <a:ext cx="20574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5472" name="Clip" r:id="rId3" imgW="2747520" imgH="2362680" progId="MS_ClipArt_Gallery.5">
                  <p:embed/>
                </p:oleObj>
              </mc:Choice>
              <mc:Fallback>
                <p:oleObj name="Clip" r:id="rId3" imgW="2747520" imgH="236268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20574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5466" name="Text Box 170"/>
          <p:cNvSpPr txBox="1">
            <a:spLocks noChangeArrowheads="1"/>
          </p:cNvSpPr>
          <p:nvPr/>
        </p:nvSpPr>
        <p:spPr bwMode="auto">
          <a:xfrm>
            <a:off x="838200" y="2819400"/>
            <a:ext cx="63246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7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We have a digital history of measurements for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Recall at any time for trouble shooting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Calculation of process performance indicators, heat transfer coefficients, reactor yields, energy/kg of product, and so forth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Excellent graphical displays with data in context of process schematic</a:t>
            </a:r>
          </a:p>
        </p:txBody>
      </p:sp>
      <p:sp>
        <p:nvSpPr>
          <p:cNvPr id="55467" name="Text Box 171"/>
          <p:cNvSpPr txBox="1">
            <a:spLocks noChangeArrowheads="1"/>
          </p:cNvSpPr>
          <p:nvPr/>
        </p:nvSpPr>
        <p:spPr bwMode="auto">
          <a:xfrm>
            <a:off x="6781800" y="6172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(See Chapter 26)</a:t>
            </a:r>
            <a:endParaRPr lang="en-US"/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609600" y="1524000"/>
            <a:ext cx="7848600" cy="50783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84163" indent="-28416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50000"/>
              </a:spcBef>
            </a:pPr>
            <a:r>
              <a:rPr lang="en-US" b="1" dirty="0">
                <a:solidFill>
                  <a:schemeClr val="accent2"/>
                </a:solidFill>
              </a:rPr>
              <a:t>A BRIEF HISTORY OF PROCESS CONTROL</a:t>
            </a:r>
            <a:endParaRPr lang="en-US" b="1" dirty="0"/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A little history helps us to understand the common approaches to process control.  The realities of available equipment have shaped the theory and practice of process control.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While digital technology has revolutionized what is possible today, equipment has a life of many decades.  Therefore, we see older approaches in most plants, and will for a long time.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 dirty="0"/>
              <a:t>Let’s start from about the </a:t>
            </a:r>
            <a:r>
              <a:rPr lang="en-US" b="1" dirty="0" smtClean="0"/>
              <a:t>late 18</a:t>
            </a:r>
            <a:r>
              <a:rPr lang="en-US" b="1" baseline="30000" dirty="0" smtClean="0"/>
              <a:t>th</a:t>
            </a:r>
            <a:r>
              <a:rPr lang="en-US" b="1" dirty="0" smtClean="0"/>
              <a:t> and early </a:t>
            </a:r>
            <a:r>
              <a:rPr lang="en-US" b="1" dirty="0" smtClean="0"/>
              <a:t>19th </a:t>
            </a:r>
            <a:r>
              <a:rPr lang="en-US" b="1" dirty="0"/>
              <a:t>century to today.  </a:t>
            </a:r>
            <a:r>
              <a:rPr lang="en-US" b="1" dirty="0">
                <a:solidFill>
                  <a:srgbClr val="FF0000"/>
                </a:solidFill>
              </a:rPr>
              <a:t>What happened </a:t>
            </a:r>
            <a:r>
              <a:rPr lang="en-US" b="1" dirty="0" smtClean="0">
                <a:solidFill>
                  <a:srgbClr val="FF0000"/>
                </a:solidFill>
              </a:rPr>
              <a:t>that </a:t>
            </a:r>
            <a:r>
              <a:rPr lang="en-US" b="1" dirty="0">
                <a:solidFill>
                  <a:srgbClr val="FF0000"/>
                </a:solidFill>
              </a:rPr>
              <a:t>“got things going”?</a:t>
            </a:r>
            <a:endParaRPr lang="en-US" b="1" dirty="0"/>
          </a:p>
        </p:txBody>
      </p:sp>
    </p:spTree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ext Box 1026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58371" name="Text Box 1027"/>
          <p:cNvSpPr txBox="1">
            <a:spLocks noChangeArrowheads="1"/>
          </p:cNvSpPr>
          <p:nvPr/>
        </p:nvSpPr>
        <p:spPr bwMode="auto">
          <a:xfrm>
            <a:off x="685800" y="1066800"/>
            <a:ext cx="54864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did we convert the world’s control to digital - </a:t>
            </a:r>
            <a:r>
              <a:rPr lang="en-US" b="1">
                <a:solidFill>
                  <a:schemeClr val="accent2"/>
                </a:solidFill>
              </a:rPr>
              <a:t>Process optimization</a:t>
            </a:r>
            <a:endParaRPr lang="en-US" b="1"/>
          </a:p>
        </p:txBody>
      </p:sp>
      <p:graphicFrame>
        <p:nvGraphicFramePr>
          <p:cNvPr id="58372" name="Object 1028"/>
          <p:cNvGraphicFramePr>
            <a:graphicFrameLocks noChangeAspect="1"/>
          </p:cNvGraphicFramePr>
          <p:nvPr/>
        </p:nvGraphicFramePr>
        <p:xfrm>
          <a:off x="6477000" y="990600"/>
          <a:ext cx="20574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876" name="Clip" r:id="rId3" imgW="2747520" imgH="2362680" progId="MS_ClipArt_Gallery.5">
                  <p:embed/>
                </p:oleObj>
              </mc:Choice>
              <mc:Fallback>
                <p:oleObj name="Clip" r:id="rId3" imgW="2747520" imgH="2362680" progId="MS_ClipArt_Gallery.5">
                  <p:embed/>
                  <p:pic>
                    <p:nvPicPr>
                      <p:cNvPr id="0" name="Object 102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20574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8374" name="Text Box 1030"/>
          <p:cNvSpPr txBox="1">
            <a:spLocks noChangeArrowheads="1"/>
          </p:cNvSpPr>
          <p:nvPr/>
        </p:nvSpPr>
        <p:spPr bwMode="auto">
          <a:xfrm>
            <a:off x="6934200" y="6172200"/>
            <a:ext cx="1828800" cy="3667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800" b="1"/>
              <a:t>(See Chapter 26)</a:t>
            </a:r>
            <a:endParaRPr lang="en-US"/>
          </a:p>
        </p:txBody>
      </p:sp>
      <p:pic>
        <p:nvPicPr>
          <p:cNvPr id="58376" name="Picture 1032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95400" y="2514600"/>
            <a:ext cx="5686425" cy="37385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8377" name="Text Box 1033"/>
          <p:cNvSpPr txBox="1">
            <a:spLocks noChangeArrowheads="1"/>
          </p:cNvSpPr>
          <p:nvPr/>
        </p:nvSpPr>
        <p:spPr bwMode="auto">
          <a:xfrm>
            <a:off x="7010400" y="4953000"/>
            <a:ext cx="17526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Best product/ recycle purities?</a:t>
            </a:r>
          </a:p>
        </p:txBody>
      </p:sp>
      <p:sp>
        <p:nvSpPr>
          <p:cNvPr id="58378" name="Line 1034"/>
          <p:cNvSpPr>
            <a:spLocks noChangeShapeType="1"/>
          </p:cNvSpPr>
          <p:nvPr/>
        </p:nvSpPr>
        <p:spPr bwMode="auto">
          <a:xfrm>
            <a:off x="1219200" y="2971800"/>
            <a:ext cx="3810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79" name="Text Box 1035"/>
          <p:cNvSpPr txBox="1">
            <a:spLocks noChangeArrowheads="1"/>
          </p:cNvSpPr>
          <p:nvPr/>
        </p:nvSpPr>
        <p:spPr bwMode="auto">
          <a:xfrm>
            <a:off x="2971800" y="1981200"/>
            <a:ext cx="2590800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Best suction pressure?</a:t>
            </a:r>
          </a:p>
        </p:txBody>
      </p:sp>
      <p:sp>
        <p:nvSpPr>
          <p:cNvPr id="58380" name="Line 1036"/>
          <p:cNvSpPr>
            <a:spLocks noChangeShapeType="1"/>
          </p:cNvSpPr>
          <p:nvPr/>
        </p:nvSpPr>
        <p:spPr bwMode="auto">
          <a:xfrm>
            <a:off x="3124200" y="2362200"/>
            <a:ext cx="2286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1" name="Line 1037"/>
          <p:cNvSpPr>
            <a:spLocks noChangeShapeType="1"/>
          </p:cNvSpPr>
          <p:nvPr/>
        </p:nvSpPr>
        <p:spPr bwMode="auto">
          <a:xfrm flipH="1">
            <a:off x="5791200" y="5334000"/>
            <a:ext cx="11430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2" name="Line 1038"/>
          <p:cNvSpPr>
            <a:spLocks noChangeShapeType="1"/>
          </p:cNvSpPr>
          <p:nvPr/>
        </p:nvSpPr>
        <p:spPr bwMode="auto">
          <a:xfrm flipH="1" flipV="1">
            <a:off x="6705600" y="43434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58383" name="Text Box 1039"/>
          <p:cNvSpPr txBox="1">
            <a:spLocks noChangeArrowheads="1"/>
          </p:cNvSpPr>
          <p:nvPr/>
        </p:nvSpPr>
        <p:spPr bwMode="auto">
          <a:xfrm>
            <a:off x="381000" y="2362200"/>
            <a:ext cx="1524000" cy="590550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Best reactor conversions?</a:t>
            </a:r>
          </a:p>
        </p:txBody>
      </p:sp>
      <p:sp>
        <p:nvSpPr>
          <p:cNvPr id="58385" name="Text Box 1041"/>
          <p:cNvSpPr txBox="1">
            <a:spLocks noChangeArrowheads="1"/>
          </p:cNvSpPr>
          <p:nvPr/>
        </p:nvSpPr>
        <p:spPr bwMode="auto">
          <a:xfrm>
            <a:off x="381000" y="6248400"/>
            <a:ext cx="2971800" cy="346075"/>
          </a:xfrm>
          <a:prstGeom prst="rect">
            <a:avLst/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Best feed rates, each feed type</a:t>
            </a:r>
            <a:endParaRPr lang="en-US"/>
          </a:p>
        </p:txBody>
      </p:sp>
      <p:sp>
        <p:nvSpPr>
          <p:cNvPr id="58386" name="Line 1042"/>
          <p:cNvSpPr>
            <a:spLocks noChangeShapeType="1"/>
          </p:cNvSpPr>
          <p:nvPr/>
        </p:nvSpPr>
        <p:spPr bwMode="auto">
          <a:xfrm flipV="1">
            <a:off x="533400" y="5334000"/>
            <a:ext cx="838200" cy="914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Text Box 2"/>
          <p:cNvSpPr txBox="1">
            <a:spLocks noChangeArrowheads="1"/>
          </p:cNvSpPr>
          <p:nvPr/>
        </p:nvSpPr>
        <p:spPr bwMode="auto">
          <a:xfrm>
            <a:off x="685800" y="3810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56323" name="Text Box 3"/>
          <p:cNvSpPr txBox="1">
            <a:spLocks noChangeArrowheads="1"/>
          </p:cNvSpPr>
          <p:nvPr/>
        </p:nvSpPr>
        <p:spPr bwMode="auto">
          <a:xfrm>
            <a:off x="685800" y="1066800"/>
            <a:ext cx="5486400" cy="831850"/>
          </a:xfrm>
          <a:prstGeom prst="rect">
            <a:avLst/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Why did we convert the world’s control to digital -</a:t>
            </a:r>
            <a:r>
              <a:rPr lang="en-US" b="1">
                <a:solidFill>
                  <a:schemeClr val="accent2"/>
                </a:solidFill>
              </a:rPr>
              <a:t>Diagnostics</a:t>
            </a:r>
            <a:endParaRPr lang="en-US" b="1"/>
          </a:p>
        </p:txBody>
      </p:sp>
      <p:graphicFrame>
        <p:nvGraphicFramePr>
          <p:cNvPr id="56324" name="Object 4"/>
          <p:cNvGraphicFramePr>
            <a:graphicFrameLocks noChangeAspect="1"/>
          </p:cNvGraphicFramePr>
          <p:nvPr/>
        </p:nvGraphicFramePr>
        <p:xfrm>
          <a:off x="6477000" y="990600"/>
          <a:ext cx="2057400" cy="1768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4" name="Clip" r:id="rId3" imgW="2747520" imgH="2362680" progId="MS_ClipArt_Gallery.5">
                  <p:embed/>
                </p:oleObj>
              </mc:Choice>
              <mc:Fallback>
                <p:oleObj name="Clip" r:id="rId3" imgW="2747520" imgH="2362680" progId="MS_ClipArt_Gallery.5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77000" y="990600"/>
                        <a:ext cx="2057400" cy="17684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5" name="Text Box 5"/>
          <p:cNvSpPr txBox="1">
            <a:spLocks noChangeArrowheads="1"/>
          </p:cNvSpPr>
          <p:nvPr/>
        </p:nvSpPr>
        <p:spPr bwMode="auto">
          <a:xfrm>
            <a:off x="609600" y="2590800"/>
            <a:ext cx="6477000" cy="35607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8636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9779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	We have digital monitors at sensor, controller and valve!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Compare signal to valve with actual valve position - report  significant errors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Diagnose problems with sensor (voltage, etc.)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Do not take feedback control action on questionable loop - alarm operator</a:t>
            </a:r>
          </a:p>
        </p:txBody>
      </p:sp>
      <p:graphicFrame>
        <p:nvGraphicFramePr>
          <p:cNvPr id="56326" name="Object 6"/>
          <p:cNvGraphicFramePr>
            <a:graphicFrameLocks noChangeAspect="1"/>
          </p:cNvGraphicFramePr>
          <p:nvPr/>
        </p:nvGraphicFramePr>
        <p:xfrm>
          <a:off x="7315200" y="4953000"/>
          <a:ext cx="1343025" cy="1363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0905" name="Clip" r:id="rId5" imgW="3886200" imgH="3944880" progId="MS_ClipArt_Gallery.5">
                  <p:embed/>
                </p:oleObj>
              </mc:Choice>
              <mc:Fallback>
                <p:oleObj name="Clip" r:id="rId5" imgW="3886200" imgH="3944880" progId="MS_ClipArt_Gallery.5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15200" y="4953000"/>
                        <a:ext cx="1343025" cy="1363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6327" name="AutoShape 7"/>
          <p:cNvSpPr>
            <a:spLocks noChangeArrowheads="1"/>
          </p:cNvSpPr>
          <p:nvPr/>
        </p:nvSpPr>
        <p:spPr bwMode="auto">
          <a:xfrm>
            <a:off x="7086600" y="3048000"/>
            <a:ext cx="1838325" cy="1676400"/>
          </a:xfrm>
          <a:prstGeom prst="wedgeRoundRectCallout">
            <a:avLst>
              <a:gd name="adj1" fmla="val 5528"/>
              <a:gd name="adj2" fmla="val 64014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And many other</a:t>
            </a:r>
          </a:p>
          <a:p>
            <a:pPr algn="ctr"/>
            <a:r>
              <a:rPr lang="en-US" sz="2000" b="1"/>
              <a:t>reasons that </a:t>
            </a:r>
          </a:p>
          <a:p>
            <a:pPr algn="ctr"/>
            <a:r>
              <a:rPr lang="en-US" sz="2000" b="1"/>
              <a:t>digital is</a:t>
            </a:r>
          </a:p>
          <a:p>
            <a:pPr algn="ctr"/>
            <a:r>
              <a:rPr lang="en-US" sz="2000" b="1"/>
              <a:t> a winner.</a:t>
            </a: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180" name="Text Box 1124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11: DIGITAL CONTROL, WORKSHOP 1</a:t>
            </a:r>
            <a:endParaRPr lang="en-US" sz="3200"/>
          </a:p>
        </p:txBody>
      </p:sp>
      <p:sp>
        <p:nvSpPr>
          <p:cNvPr id="46181" name="Text Box 1125"/>
          <p:cNvSpPr txBox="1">
            <a:spLocks noChangeArrowheads="1"/>
          </p:cNvSpPr>
          <p:nvPr/>
        </p:nvSpPr>
        <p:spPr bwMode="auto">
          <a:xfrm>
            <a:off x="685800" y="1524000"/>
            <a:ext cx="7924800" cy="4473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620713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  Select all of the appropriate answers.  Mechanical implementation of feedback control employs</a:t>
            </a:r>
          </a:p>
          <a:p>
            <a:r>
              <a:rPr lang="en-US" b="1"/>
              <a:t>	a.	Digital computation</a:t>
            </a:r>
          </a:p>
          <a:p>
            <a:r>
              <a:rPr lang="en-US" b="1"/>
              <a:t>	b.	Analog computation</a:t>
            </a:r>
          </a:p>
          <a:p>
            <a:r>
              <a:rPr lang="en-US" b="1"/>
              <a:t>	c.	Neither a nor b</a:t>
            </a:r>
          </a:p>
          <a:p>
            <a:r>
              <a:rPr lang="en-US" b="1"/>
              <a:t>	d.	Both a and b</a:t>
            </a:r>
          </a:p>
          <a:p>
            <a:pPr>
              <a:spcBef>
                <a:spcPct val="50000"/>
              </a:spcBef>
            </a:pPr>
            <a:r>
              <a:rPr lang="en-US" b="1"/>
              <a:t>2.  A digital PID controller is operating “in automatic”, i.e., it is calculating the signal to the final element.  You are fine tuning the loop.  You change the controller gain by -30% of  its original value.</a:t>
            </a:r>
          </a:p>
          <a:p>
            <a:pPr>
              <a:spcBef>
                <a:spcPct val="50000"/>
              </a:spcBef>
            </a:pPr>
            <a:r>
              <a:rPr lang="en-US" b="1"/>
              <a:t>Describe what happens.</a:t>
            </a: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11: DIGITAL CONTROL, WORKSHOP 2</a:t>
            </a:r>
            <a:endParaRPr lang="en-US" sz="3200"/>
          </a:p>
        </p:txBody>
      </p:sp>
      <p:grpSp>
        <p:nvGrpSpPr>
          <p:cNvPr id="47107" name="Group 3"/>
          <p:cNvGrpSpPr>
            <a:grpSpLocks/>
          </p:cNvGrpSpPr>
          <p:nvPr/>
        </p:nvGrpSpPr>
        <p:grpSpPr bwMode="auto">
          <a:xfrm>
            <a:off x="5105400" y="2514600"/>
            <a:ext cx="3505200" cy="2486025"/>
            <a:chOff x="2592" y="3072"/>
            <a:chExt cx="1824" cy="1091"/>
          </a:xfrm>
        </p:grpSpPr>
        <p:sp>
          <p:nvSpPr>
            <p:cNvPr id="47108" name="Rectangle 4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47109" name="Group 5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47110" name="AutoShape 6"/>
              <p:cNvSpPr>
                <a:spLocks noChangeArrowheads="1"/>
              </p:cNvSpPr>
              <p:nvPr/>
            </p:nvSpPr>
            <p:spPr bwMode="auto">
              <a:xfrm>
                <a:off x="4091" y="1757"/>
                <a:ext cx="747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1" name="AutoShape 7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1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2" name="AutoShape 8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3" name="AutoShape 9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4" name="AutoShape 10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5" name="AutoShape 11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6" name="AutoShape 12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7" name="Line 13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18" name="Line 14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47119" name="Group 15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47120" name="Line 16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1" name="Line 17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2" name="Line 18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3" name="Line 19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4" name="Line 20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5" name="Line 21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6" name="Freeform 22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47127" name="Group 23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47128" name="Line 24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29" name="Line 25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0" name="Line 26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1" name="Line 27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2" name="Line 28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3" name="Line 29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47134" name="Freeform 30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47135" name="Oval 31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2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6" name="Line 32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7" name="Line 33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8" name="Line 34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39" name="Line 35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0" name="Line 36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1" name="Line 37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2" name="Oval 38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TC</a:t>
                </a:r>
              </a:p>
            </p:txBody>
          </p:sp>
          <p:sp>
            <p:nvSpPr>
              <p:cNvPr id="47143" name="Line 39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4" name="Text Box 40"/>
              <p:cNvSpPr txBox="1">
                <a:spLocks noChangeArrowheads="1"/>
              </p:cNvSpPr>
              <p:nvPr/>
            </p:nvSpPr>
            <p:spPr bwMode="auto">
              <a:xfrm>
                <a:off x="3605" y="1693"/>
                <a:ext cx="361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v1</a:t>
                </a:r>
              </a:p>
            </p:txBody>
          </p:sp>
          <p:sp>
            <p:nvSpPr>
              <p:cNvPr id="47145" name="Text Box 41"/>
              <p:cNvSpPr txBox="1">
                <a:spLocks noChangeArrowheads="1"/>
              </p:cNvSpPr>
              <p:nvPr/>
            </p:nvSpPr>
            <p:spPr bwMode="auto">
              <a:xfrm>
                <a:off x="4369" y="2804"/>
                <a:ext cx="359" cy="24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v2</a:t>
                </a:r>
              </a:p>
            </p:txBody>
          </p:sp>
          <p:sp>
            <p:nvSpPr>
              <p:cNvPr id="47146" name="Freeform 42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7" name="Line 43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8" name="Line 44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49" name="Line 45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47150" name="Line 46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47151" name="Text Box 47"/>
          <p:cNvSpPr txBox="1">
            <a:spLocks noChangeArrowheads="1"/>
          </p:cNvSpPr>
          <p:nvPr/>
        </p:nvSpPr>
        <p:spPr bwMode="auto">
          <a:xfrm>
            <a:off x="685800" y="1524000"/>
            <a:ext cx="8001000" cy="822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You are tuning the temperature controller shown in the figure.  You have determined the dynamic model below.  </a:t>
            </a:r>
          </a:p>
        </p:txBody>
      </p:sp>
      <p:sp>
        <p:nvSpPr>
          <p:cNvPr id="47152" name="Text Box 48"/>
          <p:cNvSpPr txBox="1">
            <a:spLocks noChangeArrowheads="1"/>
          </p:cNvSpPr>
          <p:nvPr/>
        </p:nvSpPr>
        <p:spPr bwMode="auto">
          <a:xfrm>
            <a:off x="762000" y="2667000"/>
            <a:ext cx="4267200" cy="31956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Determine the PID tuning for this loop for execution periods below and simulate the results using S_LOOP.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/>
              <a:t> 	</a:t>
            </a:r>
            <a:r>
              <a:rPr lang="en-US" b="1">
                <a:sym typeface="Symbol" pitchFamily="18" charset="2"/>
              </a:rPr>
              <a:t>t = 0.10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ym typeface="Symbol" pitchFamily="18" charset="2"/>
              </a:rPr>
              <a:t> 	t = 1.0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b="1">
                <a:sym typeface="Symbol" pitchFamily="18" charset="2"/>
              </a:rPr>
              <a:t> 	t = 5.0</a:t>
            </a:r>
            <a:endParaRPr lang="en-US" b="1"/>
          </a:p>
        </p:txBody>
      </p:sp>
      <p:graphicFrame>
        <p:nvGraphicFramePr>
          <p:cNvPr id="47153" name="Object 49"/>
          <p:cNvGraphicFramePr>
            <a:graphicFrameLocks noChangeAspect="1"/>
          </p:cNvGraphicFramePr>
          <p:nvPr/>
        </p:nvGraphicFramePr>
        <p:xfrm>
          <a:off x="5105400" y="5257800"/>
          <a:ext cx="3686175" cy="9842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924" name="Equation" r:id="rId3" imgW="1612800" imgH="431640" progId="Equation.3">
                  <p:embed/>
                </p:oleObj>
              </mc:Choice>
              <mc:Fallback>
                <p:oleObj name="Equation" r:id="rId3" imgW="1612800" imgH="43164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05400" y="5257800"/>
                        <a:ext cx="3686175" cy="9842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7154" name="Text Box 50"/>
          <p:cNvSpPr txBox="1">
            <a:spLocks noChangeArrowheads="1"/>
          </p:cNvSpPr>
          <p:nvPr/>
        </p:nvSpPr>
        <p:spPr bwMode="auto">
          <a:xfrm>
            <a:off x="838200" y="6248400"/>
            <a:ext cx="3657600" cy="336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600" b="1"/>
              <a:t>(All times are in minutes.)</a:t>
            </a:r>
            <a:endParaRPr lang="en-US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11: DIGITAL CONTROL, WORKSHOP 3</a:t>
            </a:r>
            <a:endParaRPr lang="en-US" sz="3200"/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762000" y="1295400"/>
            <a:ext cx="7772400" cy="1187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Develop a table with advantages and disadvantages for the six control equipment categories for many important issues.</a:t>
            </a:r>
          </a:p>
        </p:txBody>
      </p:sp>
      <p:grpSp>
        <p:nvGrpSpPr>
          <p:cNvPr id="24584" name="Group 8"/>
          <p:cNvGrpSpPr>
            <a:grpSpLocks/>
          </p:cNvGrpSpPr>
          <p:nvPr/>
        </p:nvGrpSpPr>
        <p:grpSpPr bwMode="auto">
          <a:xfrm>
            <a:off x="1295400" y="2514600"/>
            <a:ext cx="6324600" cy="4122738"/>
            <a:chOff x="817" y="1488"/>
            <a:chExt cx="3984" cy="2597"/>
          </a:xfrm>
        </p:grpSpPr>
        <p:graphicFrame>
          <p:nvGraphicFramePr>
            <p:cNvPr id="24581" name="Object 5"/>
            <p:cNvGraphicFramePr>
              <a:graphicFrameLocks noChangeAspect="1"/>
            </p:cNvGraphicFramePr>
            <p:nvPr/>
          </p:nvGraphicFramePr>
          <p:xfrm>
            <a:off x="817" y="1494"/>
            <a:ext cx="3983" cy="2591"/>
          </p:xfrm>
          <a:graphic>
            <a:graphicData uri="http://schemas.openxmlformats.org/presentationml/2006/ole">
              <mc:AlternateContent xmlns:mc="http://schemas.openxmlformats.org/markup-compatibility/2006">
                <mc:Choice xmlns:v="urn:schemas-microsoft-com:vml" Requires="v">
                  <p:oleObj spid="_x0000_s82948" name="Document" r:id="rId3" imgW="6079320" imgH="3952800" progId="Word.Document.8">
                    <p:embed/>
                  </p:oleObj>
                </mc:Choice>
                <mc:Fallback>
                  <p:oleObj name="Document" r:id="rId3" imgW="6079320" imgH="3952800" progId="Word.Document.8">
                    <p:embed/>
                    <p:pic>
                      <p:nvPicPr>
                        <p:cNvPr id="0" name="Object 5"/>
                        <p:cNvPicPr>
                          <a:picLocks noChangeAspect="1" noChangeArrowheads="1"/>
                        </p:cNvPicPr>
                        <p:nvPr/>
                      </p:nvPicPr>
                      <p:blipFill>
                        <a:blip r:embed="rId4">
                          <a:extLst>
                            <a:ext uri="{28A0092B-C50C-407E-A947-70E740481C1C}">
                              <a14:useLocalDpi xmlns:a14="http://schemas.microsoft.com/office/drawing/2010/main" val="0"/>
                            </a:ext>
                          </a:extLst>
                        </a:blip>
                        <a:srcRect/>
                        <a:stretch>
                          <a:fillRect/>
                        </a:stretch>
                      </p:blipFill>
                      <p:spPr bwMode="auto">
                        <a:xfrm>
                          <a:off x="817" y="1494"/>
                          <a:ext cx="3983" cy="2591"/>
                        </a:xfrm>
                        <a:prstGeom prst="rect">
                          <a:avLst/>
                        </a:prstGeom>
                        <a:noFill/>
                        <a:ln>
                          <a:noFill/>
                        </a:ln>
                        <a:effectLst/>
                        <a:extLst>
                          <a:ext uri="{909E8E84-426E-40DD-AFC4-6F175D3DCCD1}">
                            <a14:hiddenFill xmlns:a14="http://schemas.microsoft.com/office/drawing/2010/main">
                              <a:solidFill>
                                <a:srgbClr val="FFFFFF"/>
                              </a:solidFill>
                            </a14:hiddenFill>
                          </a:ext>
                          <a:ext uri="{91240B29-F687-4F45-9708-019B960494DF}">
                            <a14:hiddenLine xmlns:a14="http://schemas.microsoft.com/office/drawing/2010/main" w="9525">
                              <a:solidFill>
                                <a:srgbClr val="000000"/>
                              </a:solidFill>
                              <a:miter lim="800000"/>
                              <a:headEnd/>
                              <a:tailEnd/>
                            </a14:hiddenLine>
                          </a:ext>
                          <a:ext uri="{AF507438-7753-43E0-B8FC-AC1667EBCBE1}">
                            <a14:hiddenEffects xmlns:a14="http://schemas.microsoft.com/office/drawing/2010/main">
                              <a:effectLst>
                                <a:outerShdw dist="35921" dir="2700000" algn="ctr" rotWithShape="0">
                                  <a:srgbClr val="808080"/>
                                </a:outerShdw>
                              </a:effectLst>
                            </a14:hiddenEffects>
                          </a:ext>
                        </a:extLst>
                      </p:spPr>
                    </p:pic>
                  </p:oleObj>
                </mc:Fallback>
              </mc:AlternateContent>
            </a:graphicData>
          </a:graphic>
        </p:graphicFrame>
        <p:sp>
          <p:nvSpPr>
            <p:cNvPr id="24583" name="Freeform 7"/>
            <p:cNvSpPr>
              <a:spLocks/>
            </p:cNvSpPr>
            <p:nvPr/>
          </p:nvSpPr>
          <p:spPr bwMode="auto">
            <a:xfrm>
              <a:off x="4800" y="1488"/>
              <a:ext cx="1" cy="2470"/>
            </a:xfrm>
            <a:custGeom>
              <a:avLst/>
              <a:gdLst>
                <a:gd name="T0" fmla="*/ 0 w 1"/>
                <a:gd name="T1" fmla="*/ 0 h 2470"/>
                <a:gd name="T2" fmla="*/ 0 w 1"/>
                <a:gd name="T3" fmla="*/ 2470 h 247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</a:cxnLst>
              <a:rect l="0" t="0" r="r" b="b"/>
              <a:pathLst>
                <a:path w="1" h="2470">
                  <a:moveTo>
                    <a:pt x="0" y="0"/>
                  </a:moveTo>
                  <a:lnTo>
                    <a:pt x="0" y="2470"/>
                  </a:ln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8130" name="Object 2"/>
          <p:cNvGraphicFramePr>
            <a:graphicFrameLocks noChangeAspect="1"/>
          </p:cNvGraphicFramePr>
          <p:nvPr/>
        </p:nvGraphicFramePr>
        <p:xfrm>
          <a:off x="762000" y="1524000"/>
          <a:ext cx="1014413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5" name="Clip" r:id="rId3" imgW="2701800" imgH="4019400" progId="MS_ClipArt_Gallery.5">
                  <p:embed/>
                </p:oleObj>
              </mc:Choice>
              <mc:Fallback>
                <p:oleObj name="Clip" r:id="rId3" imgW="2701800" imgH="4019400" progId="MS_ClipArt_Gallery.5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0" y="1524000"/>
                        <a:ext cx="1014413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1" name="AutoShape 3"/>
          <p:cNvSpPr>
            <a:spLocks noChangeArrowheads="1"/>
          </p:cNvSpPr>
          <p:nvPr/>
        </p:nvSpPr>
        <p:spPr bwMode="auto">
          <a:xfrm>
            <a:off x="2590800" y="1295400"/>
            <a:ext cx="5867400" cy="914400"/>
          </a:xfrm>
          <a:prstGeom prst="wedgeRoundRectCallout">
            <a:avLst>
              <a:gd name="adj1" fmla="val -66560"/>
              <a:gd name="adj2" fmla="val -7463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When I complete this chapter, I want to be </a:t>
            </a:r>
          </a:p>
          <a:p>
            <a:pPr algn="ctr"/>
            <a:r>
              <a:rPr lang="en-US" sz="2000" b="1"/>
              <a:t>able to do the following.</a:t>
            </a:r>
          </a:p>
        </p:txBody>
      </p:sp>
      <p:sp>
        <p:nvSpPr>
          <p:cNvPr id="48132" name="Text Box 4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 DIGITAL CONTROL </a:t>
            </a:r>
            <a:endParaRPr lang="en-US" sz="3200"/>
          </a:p>
        </p:txBody>
      </p:sp>
      <p:graphicFrame>
        <p:nvGraphicFramePr>
          <p:cNvPr id="48133" name="Object 5"/>
          <p:cNvGraphicFramePr>
            <a:graphicFrameLocks noChangeAspect="1"/>
          </p:cNvGraphicFramePr>
          <p:nvPr/>
        </p:nvGraphicFramePr>
        <p:xfrm>
          <a:off x="685800" y="5029200"/>
          <a:ext cx="636588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8146" name="Clip" r:id="rId5" imgW="1857240" imgH="3995640" progId="MS_ClipArt_Gallery.5">
                  <p:embed/>
                </p:oleObj>
              </mc:Choice>
              <mc:Fallback>
                <p:oleObj name="Clip" r:id="rId5" imgW="1857240" imgH="3995640" progId="MS_ClipArt_Gallery.5">
                  <p:embed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5029200"/>
                        <a:ext cx="636588" cy="13716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8134" name="AutoShape 6"/>
          <p:cNvSpPr>
            <a:spLocks noChangeArrowheads="1"/>
          </p:cNvSpPr>
          <p:nvPr/>
        </p:nvSpPr>
        <p:spPr bwMode="auto">
          <a:xfrm>
            <a:off x="1960563" y="4987925"/>
            <a:ext cx="6477000" cy="1676400"/>
          </a:xfrm>
          <a:prstGeom prst="wedgeRoundRectCallout">
            <a:avLst>
              <a:gd name="adj1" fmla="val -59880"/>
              <a:gd name="adj2" fmla="val -32671"/>
              <a:gd name="adj3" fmla="val 16667"/>
            </a:avLst>
          </a:prstGeom>
          <a:solidFill>
            <a:srgbClr val="FFFF99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marL="228600" indent="-228600"/>
            <a:r>
              <a:rPr lang="en-US" sz="1800" b="1">
                <a:solidFill>
                  <a:schemeClr val="accent2"/>
                </a:solidFill>
              </a:rPr>
              <a:t>Lot’s of improvement</a:t>
            </a:r>
            <a:r>
              <a:rPr lang="en-US" sz="1800" b="1"/>
              <a:t>, but we need some more study!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Read the textbook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Review the notes, especially learning goals and workshop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Try out the self-study suggestions</a:t>
            </a:r>
          </a:p>
          <a:p>
            <a:pPr marL="228600" indent="-228600">
              <a:buFontTx/>
              <a:buChar char="•"/>
            </a:pPr>
            <a:r>
              <a:rPr lang="en-US" sz="1800" b="1"/>
              <a:t>Naturally, we’ll have an assignment!</a:t>
            </a:r>
          </a:p>
        </p:txBody>
      </p:sp>
      <p:sp>
        <p:nvSpPr>
          <p:cNvPr id="48136" name="Text Box 8"/>
          <p:cNvSpPr txBox="1">
            <a:spLocks noChangeArrowheads="1"/>
          </p:cNvSpPr>
          <p:nvPr/>
        </p:nvSpPr>
        <p:spPr bwMode="auto">
          <a:xfrm>
            <a:off x="2362200" y="2438400"/>
            <a:ext cx="6096000" cy="23876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344488" indent="-344488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458788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Identify examples of analog and digital computation and signal transmission.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Program a digital PID calculation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Select a proper execution rate for a feedback controller.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Tune a digital PID 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LEARNING RESOURCES</a:t>
            </a:r>
            <a:endParaRPr lang="en-US"/>
          </a:p>
        </p:txBody>
      </p:sp>
      <p:sp>
        <p:nvSpPr>
          <p:cNvPr id="49155" name="Text Box 3"/>
          <p:cNvSpPr txBox="1">
            <a:spLocks noChangeArrowheads="1"/>
          </p:cNvSpPr>
          <p:nvPr/>
        </p:nvSpPr>
        <p:spPr bwMode="auto">
          <a:xfrm>
            <a:off x="762000" y="1676400"/>
            <a:ext cx="7543800" cy="3743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466725" indent="-4667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581025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  <a:buFontTx/>
              <a:buChar char="•"/>
            </a:pPr>
            <a:r>
              <a:rPr lang="en-US" b="1" u="sng"/>
              <a:t>SITE PC-EDUCATION WEB </a:t>
            </a:r>
          </a:p>
          <a:p>
            <a:r>
              <a:rPr lang="en-US" b="1"/>
              <a:t>	- Instrumentation Notes</a:t>
            </a:r>
          </a:p>
          <a:p>
            <a:r>
              <a:rPr lang="en-US" b="1"/>
              <a:t>	- Interactive Learning Module (Chapter 11)</a:t>
            </a:r>
          </a:p>
          <a:p>
            <a:r>
              <a:rPr lang="en-US" b="1"/>
              <a:t>	- Tutorials (Chapter 11)</a:t>
            </a:r>
          </a:p>
          <a:p>
            <a:endParaRPr lang="en-US" b="1"/>
          </a:p>
          <a:p>
            <a:pPr>
              <a:buFontTx/>
              <a:buChar char="•"/>
            </a:pPr>
            <a:r>
              <a:rPr lang="en-US" b="1"/>
              <a:t>Software Laboratory, S_LOOP</a:t>
            </a:r>
          </a:p>
          <a:p>
            <a:endParaRPr lang="en-US" b="1"/>
          </a:p>
          <a:p>
            <a:r>
              <a:rPr lang="en-US" b="1"/>
              <a:t>	- You can simulate a PID loop with continuous of digital control to determine the effect of execution period.</a:t>
            </a:r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11: SUGGESTIONS FOR SELF-STUDY</a:t>
            </a:r>
            <a:endParaRPr lang="en-US"/>
          </a:p>
        </p:txBody>
      </p:sp>
      <p:sp>
        <p:nvSpPr>
          <p:cNvPr id="50179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1.	Find some process reaction curve plots in Chapters 3-5.  Determine the maximum PID execution period.  Then, for a controller execution period ten times the minimum, determine the tuning for PID and PI controllers using the tuning charts.  </a:t>
            </a:r>
          </a:p>
          <a:p>
            <a:pPr>
              <a:spcBef>
                <a:spcPct val="50000"/>
              </a:spcBef>
            </a:pPr>
            <a:r>
              <a:rPr lang="en-US" b="1"/>
              <a:t>2.	Using S_LOOP, simulate the system(s) in question 1.</a:t>
            </a:r>
          </a:p>
          <a:p>
            <a:pPr>
              <a:spcBef>
                <a:spcPct val="50000"/>
              </a:spcBef>
            </a:pPr>
            <a:r>
              <a:rPr lang="en-US" b="1"/>
              <a:t>3.	Develop a flowchart for an excellent computer program to calculate the PID control.  This should be a subroutine that can be called for every controller in the plant.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ext Box 2"/>
          <p:cNvSpPr txBox="1">
            <a:spLocks noChangeArrowheads="1"/>
          </p:cNvSpPr>
          <p:nvPr/>
        </p:nvSpPr>
        <p:spPr bwMode="auto">
          <a:xfrm>
            <a:off x="533400" y="527050"/>
            <a:ext cx="8001000" cy="466725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rgbClr val="FF0000"/>
                </a:solidFill>
              </a:rPr>
              <a:t>CHAPTER 11: SUGGESTIONS FOR SELF-STUDY</a:t>
            </a:r>
            <a:endParaRPr lang="en-US"/>
          </a:p>
        </p:txBody>
      </p:sp>
      <p:sp>
        <p:nvSpPr>
          <p:cNvPr id="51203" name="Text Box 3"/>
          <p:cNvSpPr txBox="1">
            <a:spLocks noChangeArrowheads="1"/>
          </p:cNvSpPr>
          <p:nvPr/>
        </p:nvSpPr>
        <p:spPr bwMode="auto">
          <a:xfrm>
            <a:off x="517525" y="1524000"/>
            <a:ext cx="8077200" cy="2100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506413" indent="-506413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 marL="965200"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 marL="1079500"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b="1"/>
              <a:t>4.	Take an inventory of your house and identify analog and digital control systems.</a:t>
            </a:r>
          </a:p>
          <a:p>
            <a:pPr>
              <a:spcBef>
                <a:spcPct val="50000"/>
              </a:spcBef>
            </a:pPr>
            <a:r>
              <a:rPr lang="en-US" b="1"/>
              <a:t>5.	Develop a simulation that accepts a continuous signal and determines the output of a zero-order hold and first-order hold.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61443" name="Text Box 1027"/>
          <p:cNvSpPr txBox="1">
            <a:spLocks noChangeArrowheads="1"/>
          </p:cNvSpPr>
          <p:nvPr/>
        </p:nvSpPr>
        <p:spPr bwMode="auto">
          <a:xfrm>
            <a:off x="609600" y="1295400"/>
            <a:ext cx="7924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200" b="1">
                <a:solidFill>
                  <a:schemeClr val="accent2"/>
                </a:solidFill>
              </a:rPr>
              <a:t>Making the steam engine work all the time</a:t>
            </a:r>
            <a:endParaRPr lang="en-US" sz="3200"/>
          </a:p>
        </p:txBody>
      </p:sp>
      <p:sp>
        <p:nvSpPr>
          <p:cNvPr id="61446" name="Text Box 1030"/>
          <p:cNvSpPr txBox="1">
            <a:spLocks noChangeArrowheads="1"/>
          </p:cNvSpPr>
          <p:nvPr/>
        </p:nvSpPr>
        <p:spPr bwMode="auto">
          <a:xfrm>
            <a:off x="4038600" y="2209800"/>
            <a:ext cx="4495800" cy="4108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/>
              <a:t>Inventors wanted to control the pressure of the boiler and the speed of the device driven by the steam (using a governor).</a:t>
            </a:r>
          </a:p>
          <a:p>
            <a:pPr>
              <a:spcBef>
                <a:spcPct val="50000"/>
              </a:spcBef>
            </a:pPr>
            <a:r>
              <a:rPr lang="en-US" b="1"/>
              <a:t>People experienced</a:t>
            </a:r>
          </a:p>
          <a:p>
            <a:pPr>
              <a:spcBef>
                <a:spcPct val="50000"/>
              </a:spcBef>
            </a:pPr>
            <a:r>
              <a:rPr lang="en-US" b="1"/>
              <a:t>- Explosions!</a:t>
            </a:r>
          </a:p>
          <a:p>
            <a:pPr>
              <a:spcBef>
                <a:spcPct val="50000"/>
              </a:spcBef>
            </a:pPr>
            <a:r>
              <a:rPr lang="en-US" b="1"/>
              <a:t>- Unstable behavior</a:t>
            </a:r>
          </a:p>
          <a:p>
            <a:pPr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And control engineering was born!</a:t>
            </a:r>
          </a:p>
        </p:txBody>
      </p:sp>
      <p:pic>
        <p:nvPicPr>
          <p:cNvPr id="61447" name="Picture 103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2133600"/>
            <a:ext cx="2568575" cy="4038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1448" name="Text Box 1032"/>
          <p:cNvSpPr txBox="1">
            <a:spLocks noChangeArrowheads="1"/>
          </p:cNvSpPr>
          <p:nvPr/>
        </p:nvSpPr>
        <p:spPr bwMode="auto">
          <a:xfrm>
            <a:off x="365125" y="6345238"/>
            <a:ext cx="3657600" cy="2746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200"/>
              <a:t>http://oldenginehouse.users.btopenworld.com/watt.htm</a:t>
            </a:r>
          </a:p>
        </p:txBody>
      </p:sp>
      <p:sp>
        <p:nvSpPr>
          <p:cNvPr id="61449" name="Text Box 1033"/>
          <p:cNvSpPr txBox="1">
            <a:spLocks noChangeArrowheads="1"/>
          </p:cNvSpPr>
          <p:nvPr/>
        </p:nvSpPr>
        <p:spPr bwMode="auto">
          <a:xfrm>
            <a:off x="304800" y="2133600"/>
            <a:ext cx="1371600" cy="4064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governor</a:t>
            </a:r>
            <a:endParaRPr lang="en-US"/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12292" name="Line 4"/>
          <p:cNvSpPr>
            <a:spLocks noChangeShapeType="1"/>
          </p:cNvSpPr>
          <p:nvPr/>
        </p:nvSpPr>
        <p:spPr bwMode="auto">
          <a:xfrm>
            <a:off x="1447800" y="19812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3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563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Manual Operation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People know more than machines, so leave decisions to them.</a:t>
            </a:r>
          </a:p>
        </p:txBody>
      </p:sp>
      <p:sp>
        <p:nvSpPr>
          <p:cNvPr id="12295" name="AutoShape 7"/>
          <p:cNvSpPr>
            <a:spLocks noChangeArrowheads="1"/>
          </p:cNvSpPr>
          <p:nvPr/>
        </p:nvSpPr>
        <p:spPr bwMode="auto">
          <a:xfrm rot="5400000">
            <a:off x="3162300" y="4457700"/>
            <a:ext cx="1600200" cy="1219200"/>
          </a:xfrm>
          <a:prstGeom prst="roundRect">
            <a:avLst>
              <a:gd name="adj" fmla="val 16667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296" name="Line 8"/>
          <p:cNvSpPr>
            <a:spLocks noChangeShapeType="1"/>
          </p:cNvSpPr>
          <p:nvPr/>
        </p:nvSpPr>
        <p:spPr bwMode="auto">
          <a:xfrm>
            <a:off x="4002088" y="3505200"/>
            <a:ext cx="0" cy="1676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02" name="Group 14"/>
          <p:cNvGrpSpPr>
            <a:grpSpLocks/>
          </p:cNvGrpSpPr>
          <p:nvPr/>
        </p:nvGrpSpPr>
        <p:grpSpPr bwMode="auto">
          <a:xfrm>
            <a:off x="3505200" y="4495800"/>
            <a:ext cx="990600" cy="152400"/>
            <a:chOff x="3696" y="2592"/>
            <a:chExt cx="624" cy="96"/>
          </a:xfrm>
        </p:grpSpPr>
        <p:sp>
          <p:nvSpPr>
            <p:cNvPr id="12299" name="Rectangle 11"/>
            <p:cNvSpPr>
              <a:spLocks noChangeArrowheads="1"/>
            </p:cNvSpPr>
            <p:nvPr/>
          </p:nvSpPr>
          <p:spPr bwMode="auto">
            <a:xfrm>
              <a:off x="3696" y="259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0" name="Rectangle 12"/>
            <p:cNvSpPr>
              <a:spLocks noChangeArrowheads="1"/>
            </p:cNvSpPr>
            <p:nvPr/>
          </p:nvSpPr>
          <p:spPr bwMode="auto">
            <a:xfrm>
              <a:off x="4128" y="259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1" name="Line 13"/>
            <p:cNvSpPr>
              <a:spLocks noChangeShapeType="1"/>
            </p:cNvSpPr>
            <p:nvPr/>
          </p:nvSpPr>
          <p:spPr bwMode="auto">
            <a:xfrm>
              <a:off x="3894" y="2643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grpSp>
        <p:nvGrpSpPr>
          <p:cNvPr id="12303" name="Group 15"/>
          <p:cNvGrpSpPr>
            <a:grpSpLocks/>
          </p:cNvGrpSpPr>
          <p:nvPr/>
        </p:nvGrpSpPr>
        <p:grpSpPr bwMode="auto">
          <a:xfrm>
            <a:off x="3505200" y="4876800"/>
            <a:ext cx="990600" cy="152400"/>
            <a:chOff x="3696" y="2592"/>
            <a:chExt cx="624" cy="96"/>
          </a:xfrm>
        </p:grpSpPr>
        <p:sp>
          <p:nvSpPr>
            <p:cNvPr id="12304" name="Rectangle 16"/>
            <p:cNvSpPr>
              <a:spLocks noChangeArrowheads="1"/>
            </p:cNvSpPr>
            <p:nvPr/>
          </p:nvSpPr>
          <p:spPr bwMode="auto">
            <a:xfrm>
              <a:off x="3696" y="259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5" name="Rectangle 17"/>
            <p:cNvSpPr>
              <a:spLocks noChangeArrowheads="1"/>
            </p:cNvSpPr>
            <p:nvPr/>
          </p:nvSpPr>
          <p:spPr bwMode="auto">
            <a:xfrm>
              <a:off x="4128" y="2592"/>
              <a:ext cx="192" cy="96"/>
            </a:xfrm>
            <a:prstGeom prst="rect">
              <a:avLst/>
            </a:prstGeom>
            <a:solidFill>
              <a:schemeClr val="tx1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06" name="Line 18"/>
            <p:cNvSpPr>
              <a:spLocks noChangeShapeType="1"/>
            </p:cNvSpPr>
            <p:nvPr/>
          </p:nvSpPr>
          <p:spPr bwMode="auto">
            <a:xfrm>
              <a:off x="3894" y="2643"/>
              <a:ext cx="230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07" name="Line 19"/>
          <p:cNvSpPr>
            <a:spLocks noChangeShapeType="1"/>
          </p:cNvSpPr>
          <p:nvPr/>
        </p:nvSpPr>
        <p:spPr bwMode="auto">
          <a:xfrm>
            <a:off x="2819400" y="3886200"/>
            <a:ext cx="609600" cy="457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08" name="Line 20"/>
          <p:cNvSpPr>
            <a:spLocks noChangeShapeType="1"/>
          </p:cNvSpPr>
          <p:nvPr/>
        </p:nvSpPr>
        <p:spPr bwMode="auto">
          <a:xfrm flipH="1">
            <a:off x="2362200" y="3886200"/>
            <a:ext cx="4572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0" name="AutoShape 22"/>
          <p:cNvSpPr>
            <a:spLocks noChangeArrowheads="1"/>
          </p:cNvSpPr>
          <p:nvPr/>
        </p:nvSpPr>
        <p:spPr bwMode="auto">
          <a:xfrm>
            <a:off x="3749675" y="5410200"/>
            <a:ext cx="220663" cy="306388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1" name="AutoShape 23"/>
          <p:cNvSpPr>
            <a:spLocks noChangeArrowheads="1"/>
          </p:cNvSpPr>
          <p:nvPr/>
        </p:nvSpPr>
        <p:spPr bwMode="auto">
          <a:xfrm>
            <a:off x="3657600" y="5410200"/>
            <a:ext cx="222250" cy="306388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2" name="AutoShape 24"/>
          <p:cNvSpPr>
            <a:spLocks noChangeArrowheads="1"/>
          </p:cNvSpPr>
          <p:nvPr/>
        </p:nvSpPr>
        <p:spPr bwMode="auto">
          <a:xfrm>
            <a:off x="3846513" y="5410200"/>
            <a:ext cx="219075" cy="306388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3" name="AutoShape 25"/>
          <p:cNvSpPr>
            <a:spLocks noChangeArrowheads="1"/>
          </p:cNvSpPr>
          <p:nvPr/>
        </p:nvSpPr>
        <p:spPr bwMode="auto">
          <a:xfrm>
            <a:off x="3908425" y="5410200"/>
            <a:ext cx="219075" cy="306388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4" name="AutoShape 26"/>
          <p:cNvSpPr>
            <a:spLocks noChangeArrowheads="1"/>
          </p:cNvSpPr>
          <p:nvPr/>
        </p:nvSpPr>
        <p:spPr bwMode="auto">
          <a:xfrm>
            <a:off x="4002088" y="5410200"/>
            <a:ext cx="220662" cy="306388"/>
          </a:xfrm>
          <a:prstGeom prst="flowChartConnector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5" name="Line 27"/>
          <p:cNvSpPr>
            <a:spLocks noChangeShapeType="1"/>
          </p:cNvSpPr>
          <p:nvPr/>
        </p:nvSpPr>
        <p:spPr bwMode="auto">
          <a:xfrm>
            <a:off x="3657600" y="5583238"/>
            <a:ext cx="0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 type="triangle" w="lg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16" name="Line 28"/>
          <p:cNvSpPr>
            <a:spLocks noChangeShapeType="1"/>
          </p:cNvSpPr>
          <p:nvPr/>
        </p:nvSpPr>
        <p:spPr bwMode="auto">
          <a:xfrm>
            <a:off x="4222750" y="5583238"/>
            <a:ext cx="0" cy="655637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17" name="Group 29"/>
          <p:cNvGrpSpPr>
            <a:grpSpLocks/>
          </p:cNvGrpSpPr>
          <p:nvPr/>
        </p:nvGrpSpPr>
        <p:grpSpPr bwMode="auto">
          <a:xfrm rot="-5400000">
            <a:off x="5004594" y="5995194"/>
            <a:ext cx="384175" cy="427037"/>
            <a:chOff x="306" y="575"/>
            <a:chExt cx="1142" cy="625"/>
          </a:xfrm>
        </p:grpSpPr>
        <p:sp>
          <p:nvSpPr>
            <p:cNvPr id="12318" name="Line 30"/>
            <p:cNvSpPr>
              <a:spLocks noChangeShapeType="1"/>
            </p:cNvSpPr>
            <p:nvPr/>
          </p:nvSpPr>
          <p:spPr bwMode="auto">
            <a:xfrm>
              <a:off x="336" y="576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19" name="Line 31"/>
            <p:cNvSpPr>
              <a:spLocks noChangeShapeType="1"/>
            </p:cNvSpPr>
            <p:nvPr/>
          </p:nvSpPr>
          <p:spPr bwMode="auto">
            <a:xfrm>
              <a:off x="336" y="1200"/>
              <a:ext cx="864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0" name="Line 32"/>
            <p:cNvSpPr>
              <a:spLocks noChangeShapeType="1"/>
            </p:cNvSpPr>
            <p:nvPr/>
          </p:nvSpPr>
          <p:spPr bwMode="auto">
            <a:xfrm flipH="1" flipV="1">
              <a:off x="332" y="575"/>
              <a:ext cx="868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1" name="Line 33"/>
            <p:cNvSpPr>
              <a:spLocks noChangeShapeType="1"/>
            </p:cNvSpPr>
            <p:nvPr/>
          </p:nvSpPr>
          <p:spPr bwMode="auto">
            <a:xfrm flipV="1">
              <a:off x="306" y="575"/>
              <a:ext cx="894" cy="625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2" name="Line 34"/>
            <p:cNvSpPr>
              <a:spLocks noChangeShapeType="1"/>
            </p:cNvSpPr>
            <p:nvPr/>
          </p:nvSpPr>
          <p:spPr bwMode="auto">
            <a:xfrm>
              <a:off x="766" y="881"/>
              <a:ext cx="472" cy="0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3" name="Line 35"/>
            <p:cNvSpPr>
              <a:spLocks noChangeShapeType="1"/>
            </p:cNvSpPr>
            <p:nvPr/>
          </p:nvSpPr>
          <p:spPr bwMode="auto">
            <a:xfrm>
              <a:off x="1248" y="672"/>
              <a:ext cx="0" cy="384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24" name="Freeform 36"/>
            <p:cNvSpPr>
              <a:spLocks/>
            </p:cNvSpPr>
            <p:nvPr/>
          </p:nvSpPr>
          <p:spPr bwMode="auto">
            <a:xfrm>
              <a:off x="1248" y="660"/>
              <a:ext cx="200" cy="396"/>
            </a:xfrm>
            <a:custGeom>
              <a:avLst/>
              <a:gdLst>
                <a:gd name="T0" fmla="*/ 0 w 200"/>
                <a:gd name="T1" fmla="*/ 396 h 396"/>
                <a:gd name="T2" fmla="*/ 96 w 200"/>
                <a:gd name="T3" fmla="*/ 348 h 396"/>
                <a:gd name="T4" fmla="*/ 192 w 200"/>
                <a:gd name="T5" fmla="*/ 204 h 396"/>
                <a:gd name="T6" fmla="*/ 144 w 200"/>
                <a:gd name="T7" fmla="*/ 60 h 396"/>
                <a:gd name="T8" fmla="*/ 0 w 200"/>
                <a:gd name="T9" fmla="*/ 0 h 396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</a:cxnLst>
              <a:rect l="0" t="0" r="r" b="b"/>
              <a:pathLst>
                <a:path w="200" h="396">
                  <a:moveTo>
                    <a:pt x="0" y="396"/>
                  </a:moveTo>
                  <a:cubicBezTo>
                    <a:pt x="32" y="388"/>
                    <a:pt x="64" y="380"/>
                    <a:pt x="96" y="348"/>
                  </a:cubicBezTo>
                  <a:cubicBezTo>
                    <a:pt x="128" y="316"/>
                    <a:pt x="184" y="252"/>
                    <a:pt x="192" y="204"/>
                  </a:cubicBezTo>
                  <a:cubicBezTo>
                    <a:pt x="200" y="156"/>
                    <a:pt x="176" y="94"/>
                    <a:pt x="144" y="60"/>
                  </a:cubicBezTo>
                  <a:cubicBezTo>
                    <a:pt x="112" y="26"/>
                    <a:pt x="56" y="13"/>
                    <a:pt x="0" y="0"/>
                  </a:cubicBezTo>
                </a:path>
              </a:pathLst>
            </a:cu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26" name="Line 38"/>
          <p:cNvSpPr>
            <a:spLocks noChangeShapeType="1"/>
          </p:cNvSpPr>
          <p:nvPr/>
        </p:nvSpPr>
        <p:spPr bwMode="auto">
          <a:xfrm>
            <a:off x="4211638" y="6227763"/>
            <a:ext cx="762000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7" name="Line 39"/>
          <p:cNvSpPr>
            <a:spLocks noChangeShapeType="1"/>
          </p:cNvSpPr>
          <p:nvPr/>
        </p:nvSpPr>
        <p:spPr bwMode="auto">
          <a:xfrm>
            <a:off x="5403850" y="6254750"/>
            <a:ext cx="385763" cy="0"/>
          </a:xfrm>
          <a:prstGeom prst="line">
            <a:avLst/>
          </a:prstGeom>
          <a:noFill/>
          <a:ln w="3810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29" name="Freeform 41"/>
          <p:cNvSpPr>
            <a:spLocks/>
          </p:cNvSpPr>
          <p:nvPr/>
        </p:nvSpPr>
        <p:spPr bwMode="auto">
          <a:xfrm flipH="1">
            <a:off x="4724400" y="3657600"/>
            <a:ext cx="919163" cy="2078038"/>
          </a:xfrm>
          <a:custGeom>
            <a:avLst/>
            <a:gdLst>
              <a:gd name="T0" fmla="*/ 744 w 849"/>
              <a:gd name="T1" fmla="*/ 62 h 1664"/>
              <a:gd name="T2" fmla="*/ 777 w 849"/>
              <a:gd name="T3" fmla="*/ 14 h 1664"/>
              <a:gd name="T4" fmla="*/ 767 w 849"/>
              <a:gd name="T5" fmla="*/ 102 h 1664"/>
              <a:gd name="T6" fmla="*/ 753 w 849"/>
              <a:gd name="T7" fmla="*/ 139 h 1664"/>
              <a:gd name="T8" fmla="*/ 758 w 849"/>
              <a:gd name="T9" fmla="*/ 155 h 1664"/>
              <a:gd name="T10" fmla="*/ 796 w 849"/>
              <a:gd name="T11" fmla="*/ 187 h 1664"/>
              <a:gd name="T12" fmla="*/ 781 w 849"/>
              <a:gd name="T13" fmla="*/ 205 h 1664"/>
              <a:gd name="T14" fmla="*/ 758 w 849"/>
              <a:gd name="T15" fmla="*/ 255 h 1664"/>
              <a:gd name="T16" fmla="*/ 767 w 849"/>
              <a:gd name="T17" fmla="*/ 321 h 1664"/>
              <a:gd name="T18" fmla="*/ 758 w 849"/>
              <a:gd name="T19" fmla="*/ 373 h 1664"/>
              <a:gd name="T20" fmla="*/ 708 w 849"/>
              <a:gd name="T21" fmla="*/ 412 h 1664"/>
              <a:gd name="T22" fmla="*/ 656 w 849"/>
              <a:gd name="T23" fmla="*/ 421 h 1664"/>
              <a:gd name="T24" fmla="*/ 642 w 849"/>
              <a:gd name="T25" fmla="*/ 464 h 1664"/>
              <a:gd name="T26" fmla="*/ 646 w 849"/>
              <a:gd name="T27" fmla="*/ 509 h 1664"/>
              <a:gd name="T28" fmla="*/ 683 w 849"/>
              <a:gd name="T29" fmla="*/ 490 h 1664"/>
              <a:gd name="T30" fmla="*/ 723 w 849"/>
              <a:gd name="T31" fmla="*/ 412 h 1664"/>
              <a:gd name="T32" fmla="*/ 770 w 849"/>
              <a:gd name="T33" fmla="*/ 428 h 1664"/>
              <a:gd name="T34" fmla="*/ 798 w 849"/>
              <a:gd name="T35" fmla="*/ 476 h 1664"/>
              <a:gd name="T36" fmla="*/ 820 w 849"/>
              <a:gd name="T37" fmla="*/ 555 h 1664"/>
              <a:gd name="T38" fmla="*/ 847 w 849"/>
              <a:gd name="T39" fmla="*/ 648 h 1664"/>
              <a:gd name="T40" fmla="*/ 776 w 849"/>
              <a:gd name="T41" fmla="*/ 712 h 1664"/>
              <a:gd name="T42" fmla="*/ 723 w 849"/>
              <a:gd name="T43" fmla="*/ 691 h 1664"/>
              <a:gd name="T44" fmla="*/ 625 w 849"/>
              <a:gd name="T45" fmla="*/ 725 h 1664"/>
              <a:gd name="T46" fmla="*/ 518 w 849"/>
              <a:gd name="T47" fmla="*/ 654 h 1664"/>
              <a:gd name="T48" fmla="*/ 481 w 849"/>
              <a:gd name="T49" fmla="*/ 771 h 1664"/>
              <a:gd name="T50" fmla="*/ 496 w 849"/>
              <a:gd name="T51" fmla="*/ 1034 h 1664"/>
              <a:gd name="T52" fmla="*/ 521 w 849"/>
              <a:gd name="T53" fmla="*/ 1273 h 1664"/>
              <a:gd name="T54" fmla="*/ 529 w 849"/>
              <a:gd name="T55" fmla="*/ 1528 h 1664"/>
              <a:gd name="T56" fmla="*/ 522 w 849"/>
              <a:gd name="T57" fmla="*/ 1547 h 1664"/>
              <a:gd name="T58" fmla="*/ 583 w 849"/>
              <a:gd name="T59" fmla="*/ 1592 h 1664"/>
              <a:gd name="T60" fmla="*/ 638 w 849"/>
              <a:gd name="T61" fmla="*/ 1616 h 1664"/>
              <a:gd name="T62" fmla="*/ 591 w 849"/>
              <a:gd name="T63" fmla="*/ 1651 h 1664"/>
              <a:gd name="T64" fmla="*/ 468 w 849"/>
              <a:gd name="T65" fmla="*/ 1651 h 1664"/>
              <a:gd name="T66" fmla="*/ 409 w 849"/>
              <a:gd name="T67" fmla="*/ 1637 h 1664"/>
              <a:gd name="T68" fmla="*/ 420 w 849"/>
              <a:gd name="T69" fmla="*/ 1538 h 1664"/>
              <a:gd name="T70" fmla="*/ 383 w 849"/>
              <a:gd name="T71" fmla="*/ 1212 h 1664"/>
              <a:gd name="T72" fmla="*/ 329 w 849"/>
              <a:gd name="T73" fmla="*/ 1088 h 1664"/>
              <a:gd name="T74" fmla="*/ 274 w 849"/>
              <a:gd name="T75" fmla="*/ 1158 h 1664"/>
              <a:gd name="T76" fmla="*/ 269 w 849"/>
              <a:gd name="T77" fmla="*/ 1352 h 1664"/>
              <a:gd name="T78" fmla="*/ 313 w 849"/>
              <a:gd name="T79" fmla="*/ 1547 h 1664"/>
              <a:gd name="T80" fmla="*/ 289 w 849"/>
              <a:gd name="T81" fmla="*/ 1563 h 1664"/>
              <a:gd name="T82" fmla="*/ 343 w 849"/>
              <a:gd name="T83" fmla="*/ 1618 h 1664"/>
              <a:gd name="T84" fmla="*/ 296 w 849"/>
              <a:gd name="T85" fmla="*/ 1664 h 1664"/>
              <a:gd name="T86" fmla="*/ 175 w 849"/>
              <a:gd name="T87" fmla="*/ 1642 h 1664"/>
              <a:gd name="T88" fmla="*/ 172 w 849"/>
              <a:gd name="T89" fmla="*/ 1575 h 1664"/>
              <a:gd name="T90" fmla="*/ 116 w 849"/>
              <a:gd name="T91" fmla="*/ 1283 h 1664"/>
              <a:gd name="T92" fmla="*/ 96 w 849"/>
              <a:gd name="T93" fmla="*/ 968 h 1664"/>
              <a:gd name="T94" fmla="*/ 100 w 849"/>
              <a:gd name="T95" fmla="*/ 717 h 1664"/>
              <a:gd name="T96" fmla="*/ 45 w 849"/>
              <a:gd name="T97" fmla="*/ 752 h 1664"/>
              <a:gd name="T98" fmla="*/ 5 w 849"/>
              <a:gd name="T99" fmla="*/ 725 h 1664"/>
              <a:gd name="T100" fmla="*/ 54 w 849"/>
              <a:gd name="T101" fmla="*/ 644 h 1664"/>
              <a:gd name="T102" fmla="*/ 149 w 849"/>
              <a:gd name="T103" fmla="*/ 630 h 1664"/>
              <a:gd name="T104" fmla="*/ 235 w 849"/>
              <a:gd name="T105" fmla="*/ 548 h 1664"/>
              <a:gd name="T106" fmla="*/ 357 w 849"/>
              <a:gd name="T107" fmla="*/ 447 h 1664"/>
              <a:gd name="T108" fmla="*/ 485 w 849"/>
              <a:gd name="T109" fmla="*/ 395 h 1664"/>
              <a:gd name="T110" fmla="*/ 525 w 849"/>
              <a:gd name="T111" fmla="*/ 392 h 1664"/>
              <a:gd name="T112" fmla="*/ 561 w 849"/>
              <a:gd name="T113" fmla="*/ 361 h 1664"/>
              <a:gd name="T114" fmla="*/ 532 w 849"/>
              <a:gd name="T115" fmla="*/ 312 h 1664"/>
              <a:gd name="T116" fmla="*/ 482 w 849"/>
              <a:gd name="T117" fmla="*/ 228 h 1664"/>
              <a:gd name="T118" fmla="*/ 567 w 849"/>
              <a:gd name="T119" fmla="*/ 105 h 1664"/>
              <a:gd name="T120" fmla="*/ 669 w 849"/>
              <a:gd name="T121" fmla="*/ 142 h 1664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  <a:cxn ang="0">
                <a:pos x="T16" y="T17"/>
              </a:cxn>
              <a:cxn ang="0">
                <a:pos x="T18" y="T19"/>
              </a:cxn>
              <a:cxn ang="0">
                <a:pos x="T20" y="T21"/>
              </a:cxn>
              <a:cxn ang="0">
                <a:pos x="T22" y="T23"/>
              </a:cxn>
              <a:cxn ang="0">
                <a:pos x="T24" y="T25"/>
              </a:cxn>
              <a:cxn ang="0">
                <a:pos x="T26" y="T27"/>
              </a:cxn>
              <a:cxn ang="0">
                <a:pos x="T28" y="T29"/>
              </a:cxn>
              <a:cxn ang="0">
                <a:pos x="T30" y="T31"/>
              </a:cxn>
              <a:cxn ang="0">
                <a:pos x="T32" y="T33"/>
              </a:cxn>
              <a:cxn ang="0">
                <a:pos x="T34" y="T35"/>
              </a:cxn>
              <a:cxn ang="0">
                <a:pos x="T36" y="T37"/>
              </a:cxn>
              <a:cxn ang="0">
                <a:pos x="T38" y="T39"/>
              </a:cxn>
              <a:cxn ang="0">
                <a:pos x="T40" y="T41"/>
              </a:cxn>
              <a:cxn ang="0">
                <a:pos x="T42" y="T43"/>
              </a:cxn>
              <a:cxn ang="0">
                <a:pos x="T44" y="T45"/>
              </a:cxn>
              <a:cxn ang="0">
                <a:pos x="T46" y="T47"/>
              </a:cxn>
              <a:cxn ang="0">
                <a:pos x="T48" y="T49"/>
              </a:cxn>
              <a:cxn ang="0">
                <a:pos x="T50" y="T51"/>
              </a:cxn>
              <a:cxn ang="0">
                <a:pos x="T52" y="T53"/>
              </a:cxn>
              <a:cxn ang="0">
                <a:pos x="T54" y="T55"/>
              </a:cxn>
              <a:cxn ang="0">
                <a:pos x="T56" y="T57"/>
              </a:cxn>
              <a:cxn ang="0">
                <a:pos x="T58" y="T59"/>
              </a:cxn>
              <a:cxn ang="0">
                <a:pos x="T60" y="T61"/>
              </a:cxn>
              <a:cxn ang="0">
                <a:pos x="T62" y="T63"/>
              </a:cxn>
              <a:cxn ang="0">
                <a:pos x="T64" y="T65"/>
              </a:cxn>
              <a:cxn ang="0">
                <a:pos x="T66" y="T67"/>
              </a:cxn>
              <a:cxn ang="0">
                <a:pos x="T68" y="T69"/>
              </a:cxn>
              <a:cxn ang="0">
                <a:pos x="T70" y="T71"/>
              </a:cxn>
              <a:cxn ang="0">
                <a:pos x="T72" y="T73"/>
              </a:cxn>
              <a:cxn ang="0">
                <a:pos x="T74" y="T75"/>
              </a:cxn>
              <a:cxn ang="0">
                <a:pos x="T76" y="T77"/>
              </a:cxn>
              <a:cxn ang="0">
                <a:pos x="T78" y="T79"/>
              </a:cxn>
              <a:cxn ang="0">
                <a:pos x="T80" y="T81"/>
              </a:cxn>
              <a:cxn ang="0">
                <a:pos x="T82" y="T83"/>
              </a:cxn>
              <a:cxn ang="0">
                <a:pos x="T84" y="T85"/>
              </a:cxn>
              <a:cxn ang="0">
                <a:pos x="T86" y="T87"/>
              </a:cxn>
              <a:cxn ang="0">
                <a:pos x="T88" y="T89"/>
              </a:cxn>
              <a:cxn ang="0">
                <a:pos x="T90" y="T91"/>
              </a:cxn>
              <a:cxn ang="0">
                <a:pos x="T92" y="T93"/>
              </a:cxn>
              <a:cxn ang="0">
                <a:pos x="T94" y="T95"/>
              </a:cxn>
              <a:cxn ang="0">
                <a:pos x="T96" y="T97"/>
              </a:cxn>
              <a:cxn ang="0">
                <a:pos x="T98" y="T99"/>
              </a:cxn>
              <a:cxn ang="0">
                <a:pos x="T100" y="T101"/>
              </a:cxn>
              <a:cxn ang="0">
                <a:pos x="T102" y="T103"/>
              </a:cxn>
              <a:cxn ang="0">
                <a:pos x="T104" y="T105"/>
              </a:cxn>
              <a:cxn ang="0">
                <a:pos x="T106" y="T107"/>
              </a:cxn>
              <a:cxn ang="0">
                <a:pos x="T108" y="T109"/>
              </a:cxn>
              <a:cxn ang="0">
                <a:pos x="T110" y="T111"/>
              </a:cxn>
              <a:cxn ang="0">
                <a:pos x="T112" y="T113"/>
              </a:cxn>
              <a:cxn ang="0">
                <a:pos x="T114" y="T115"/>
              </a:cxn>
              <a:cxn ang="0">
                <a:pos x="T116" y="T117"/>
              </a:cxn>
              <a:cxn ang="0">
                <a:pos x="T118" y="T119"/>
              </a:cxn>
              <a:cxn ang="0">
                <a:pos x="T120" y="T121"/>
              </a:cxn>
            </a:cxnLst>
            <a:rect l="0" t="0" r="r" b="b"/>
            <a:pathLst>
              <a:path w="849" h="1664">
                <a:moveTo>
                  <a:pt x="687" y="157"/>
                </a:moveTo>
                <a:lnTo>
                  <a:pt x="696" y="149"/>
                </a:lnTo>
                <a:lnTo>
                  <a:pt x="705" y="136"/>
                </a:lnTo>
                <a:lnTo>
                  <a:pt x="716" y="121"/>
                </a:lnTo>
                <a:lnTo>
                  <a:pt x="727" y="103"/>
                </a:lnTo>
                <a:lnTo>
                  <a:pt x="737" y="83"/>
                </a:lnTo>
                <a:lnTo>
                  <a:pt x="744" y="62"/>
                </a:lnTo>
                <a:lnTo>
                  <a:pt x="748" y="41"/>
                </a:lnTo>
                <a:lnTo>
                  <a:pt x="748" y="22"/>
                </a:lnTo>
                <a:lnTo>
                  <a:pt x="748" y="7"/>
                </a:lnTo>
                <a:lnTo>
                  <a:pt x="752" y="0"/>
                </a:lnTo>
                <a:lnTo>
                  <a:pt x="759" y="0"/>
                </a:lnTo>
                <a:lnTo>
                  <a:pt x="769" y="4"/>
                </a:lnTo>
                <a:lnTo>
                  <a:pt x="777" y="14"/>
                </a:lnTo>
                <a:lnTo>
                  <a:pt x="784" y="25"/>
                </a:lnTo>
                <a:lnTo>
                  <a:pt x="788" y="36"/>
                </a:lnTo>
                <a:lnTo>
                  <a:pt x="788" y="48"/>
                </a:lnTo>
                <a:lnTo>
                  <a:pt x="785" y="60"/>
                </a:lnTo>
                <a:lnTo>
                  <a:pt x="780" y="74"/>
                </a:lnTo>
                <a:lnTo>
                  <a:pt x="774" y="88"/>
                </a:lnTo>
                <a:lnTo>
                  <a:pt x="767" y="102"/>
                </a:lnTo>
                <a:lnTo>
                  <a:pt x="759" y="116"/>
                </a:lnTo>
                <a:lnTo>
                  <a:pt x="751" y="128"/>
                </a:lnTo>
                <a:lnTo>
                  <a:pt x="741" y="138"/>
                </a:lnTo>
                <a:lnTo>
                  <a:pt x="731" y="146"/>
                </a:lnTo>
                <a:lnTo>
                  <a:pt x="740" y="142"/>
                </a:lnTo>
                <a:lnTo>
                  <a:pt x="747" y="140"/>
                </a:lnTo>
                <a:lnTo>
                  <a:pt x="753" y="139"/>
                </a:lnTo>
                <a:lnTo>
                  <a:pt x="759" y="139"/>
                </a:lnTo>
                <a:lnTo>
                  <a:pt x="764" y="140"/>
                </a:lnTo>
                <a:lnTo>
                  <a:pt x="770" y="142"/>
                </a:lnTo>
                <a:lnTo>
                  <a:pt x="774" y="144"/>
                </a:lnTo>
                <a:lnTo>
                  <a:pt x="778" y="146"/>
                </a:lnTo>
                <a:lnTo>
                  <a:pt x="766" y="150"/>
                </a:lnTo>
                <a:lnTo>
                  <a:pt x="758" y="155"/>
                </a:lnTo>
                <a:lnTo>
                  <a:pt x="753" y="162"/>
                </a:lnTo>
                <a:lnTo>
                  <a:pt x="751" y="169"/>
                </a:lnTo>
                <a:lnTo>
                  <a:pt x="758" y="169"/>
                </a:lnTo>
                <a:lnTo>
                  <a:pt x="766" y="172"/>
                </a:lnTo>
                <a:lnTo>
                  <a:pt x="777" y="175"/>
                </a:lnTo>
                <a:lnTo>
                  <a:pt x="787" y="180"/>
                </a:lnTo>
                <a:lnTo>
                  <a:pt x="796" y="187"/>
                </a:lnTo>
                <a:lnTo>
                  <a:pt x="803" y="195"/>
                </a:lnTo>
                <a:lnTo>
                  <a:pt x="807" y="206"/>
                </a:lnTo>
                <a:lnTo>
                  <a:pt x="807" y="220"/>
                </a:lnTo>
                <a:lnTo>
                  <a:pt x="800" y="215"/>
                </a:lnTo>
                <a:lnTo>
                  <a:pt x="793" y="209"/>
                </a:lnTo>
                <a:lnTo>
                  <a:pt x="787" y="206"/>
                </a:lnTo>
                <a:lnTo>
                  <a:pt x="781" y="205"/>
                </a:lnTo>
                <a:lnTo>
                  <a:pt x="774" y="205"/>
                </a:lnTo>
                <a:lnTo>
                  <a:pt x="767" y="208"/>
                </a:lnTo>
                <a:lnTo>
                  <a:pt x="762" y="211"/>
                </a:lnTo>
                <a:lnTo>
                  <a:pt x="758" y="216"/>
                </a:lnTo>
                <a:lnTo>
                  <a:pt x="763" y="227"/>
                </a:lnTo>
                <a:lnTo>
                  <a:pt x="763" y="241"/>
                </a:lnTo>
                <a:lnTo>
                  <a:pt x="758" y="255"/>
                </a:lnTo>
                <a:lnTo>
                  <a:pt x="751" y="267"/>
                </a:lnTo>
                <a:lnTo>
                  <a:pt x="747" y="278"/>
                </a:lnTo>
                <a:lnTo>
                  <a:pt x="748" y="289"/>
                </a:lnTo>
                <a:lnTo>
                  <a:pt x="753" y="299"/>
                </a:lnTo>
                <a:lnTo>
                  <a:pt x="760" y="304"/>
                </a:lnTo>
                <a:lnTo>
                  <a:pt x="766" y="311"/>
                </a:lnTo>
                <a:lnTo>
                  <a:pt x="767" y="321"/>
                </a:lnTo>
                <a:lnTo>
                  <a:pt x="766" y="329"/>
                </a:lnTo>
                <a:lnTo>
                  <a:pt x="760" y="333"/>
                </a:lnTo>
                <a:lnTo>
                  <a:pt x="752" y="336"/>
                </a:lnTo>
                <a:lnTo>
                  <a:pt x="749" y="344"/>
                </a:lnTo>
                <a:lnTo>
                  <a:pt x="749" y="354"/>
                </a:lnTo>
                <a:lnTo>
                  <a:pt x="753" y="363"/>
                </a:lnTo>
                <a:lnTo>
                  <a:pt x="758" y="373"/>
                </a:lnTo>
                <a:lnTo>
                  <a:pt x="758" y="383"/>
                </a:lnTo>
                <a:lnTo>
                  <a:pt x="753" y="394"/>
                </a:lnTo>
                <a:lnTo>
                  <a:pt x="741" y="403"/>
                </a:lnTo>
                <a:lnTo>
                  <a:pt x="733" y="407"/>
                </a:lnTo>
                <a:lnTo>
                  <a:pt x="725" y="409"/>
                </a:lnTo>
                <a:lnTo>
                  <a:pt x="716" y="412"/>
                </a:lnTo>
                <a:lnTo>
                  <a:pt x="708" y="412"/>
                </a:lnTo>
                <a:lnTo>
                  <a:pt x="700" y="413"/>
                </a:lnTo>
                <a:lnTo>
                  <a:pt x="691" y="413"/>
                </a:lnTo>
                <a:lnTo>
                  <a:pt x="685" y="413"/>
                </a:lnTo>
                <a:lnTo>
                  <a:pt x="678" y="413"/>
                </a:lnTo>
                <a:lnTo>
                  <a:pt x="671" y="414"/>
                </a:lnTo>
                <a:lnTo>
                  <a:pt x="664" y="417"/>
                </a:lnTo>
                <a:lnTo>
                  <a:pt x="656" y="421"/>
                </a:lnTo>
                <a:lnTo>
                  <a:pt x="647" y="427"/>
                </a:lnTo>
                <a:lnTo>
                  <a:pt x="640" y="434"/>
                </a:lnTo>
                <a:lnTo>
                  <a:pt x="634" y="439"/>
                </a:lnTo>
                <a:lnTo>
                  <a:pt x="629" y="446"/>
                </a:lnTo>
                <a:lnTo>
                  <a:pt x="627" y="452"/>
                </a:lnTo>
                <a:lnTo>
                  <a:pt x="638" y="457"/>
                </a:lnTo>
                <a:lnTo>
                  <a:pt x="642" y="464"/>
                </a:lnTo>
                <a:lnTo>
                  <a:pt x="642" y="472"/>
                </a:lnTo>
                <a:lnTo>
                  <a:pt x="640" y="480"/>
                </a:lnTo>
                <a:lnTo>
                  <a:pt x="638" y="489"/>
                </a:lnTo>
                <a:lnTo>
                  <a:pt x="634" y="497"/>
                </a:lnTo>
                <a:lnTo>
                  <a:pt x="634" y="502"/>
                </a:lnTo>
                <a:lnTo>
                  <a:pt x="636" y="507"/>
                </a:lnTo>
                <a:lnTo>
                  <a:pt x="646" y="509"/>
                </a:lnTo>
                <a:lnTo>
                  <a:pt x="653" y="512"/>
                </a:lnTo>
                <a:lnTo>
                  <a:pt x="658" y="511"/>
                </a:lnTo>
                <a:lnTo>
                  <a:pt x="660" y="504"/>
                </a:lnTo>
                <a:lnTo>
                  <a:pt x="663" y="496"/>
                </a:lnTo>
                <a:lnTo>
                  <a:pt x="668" y="490"/>
                </a:lnTo>
                <a:lnTo>
                  <a:pt x="675" y="487"/>
                </a:lnTo>
                <a:lnTo>
                  <a:pt x="683" y="490"/>
                </a:lnTo>
                <a:lnTo>
                  <a:pt x="679" y="472"/>
                </a:lnTo>
                <a:lnTo>
                  <a:pt x="680" y="452"/>
                </a:lnTo>
                <a:lnTo>
                  <a:pt x="686" y="434"/>
                </a:lnTo>
                <a:lnTo>
                  <a:pt x="697" y="424"/>
                </a:lnTo>
                <a:lnTo>
                  <a:pt x="704" y="421"/>
                </a:lnTo>
                <a:lnTo>
                  <a:pt x="714" y="417"/>
                </a:lnTo>
                <a:lnTo>
                  <a:pt x="723" y="412"/>
                </a:lnTo>
                <a:lnTo>
                  <a:pt x="734" y="407"/>
                </a:lnTo>
                <a:lnTo>
                  <a:pt x="742" y="406"/>
                </a:lnTo>
                <a:lnTo>
                  <a:pt x="751" y="406"/>
                </a:lnTo>
                <a:lnTo>
                  <a:pt x="756" y="410"/>
                </a:lnTo>
                <a:lnTo>
                  <a:pt x="758" y="420"/>
                </a:lnTo>
                <a:lnTo>
                  <a:pt x="766" y="424"/>
                </a:lnTo>
                <a:lnTo>
                  <a:pt x="770" y="428"/>
                </a:lnTo>
                <a:lnTo>
                  <a:pt x="773" y="435"/>
                </a:lnTo>
                <a:lnTo>
                  <a:pt x="774" y="443"/>
                </a:lnTo>
                <a:lnTo>
                  <a:pt x="776" y="447"/>
                </a:lnTo>
                <a:lnTo>
                  <a:pt x="781" y="454"/>
                </a:lnTo>
                <a:lnTo>
                  <a:pt x="787" y="460"/>
                </a:lnTo>
                <a:lnTo>
                  <a:pt x="793" y="468"/>
                </a:lnTo>
                <a:lnTo>
                  <a:pt x="798" y="476"/>
                </a:lnTo>
                <a:lnTo>
                  <a:pt x="800" y="485"/>
                </a:lnTo>
                <a:lnTo>
                  <a:pt x="799" y="494"/>
                </a:lnTo>
                <a:lnTo>
                  <a:pt x="791" y="504"/>
                </a:lnTo>
                <a:lnTo>
                  <a:pt x="802" y="518"/>
                </a:lnTo>
                <a:lnTo>
                  <a:pt x="811" y="531"/>
                </a:lnTo>
                <a:lnTo>
                  <a:pt x="818" y="542"/>
                </a:lnTo>
                <a:lnTo>
                  <a:pt x="820" y="555"/>
                </a:lnTo>
                <a:lnTo>
                  <a:pt x="820" y="569"/>
                </a:lnTo>
                <a:lnTo>
                  <a:pt x="824" y="582"/>
                </a:lnTo>
                <a:lnTo>
                  <a:pt x="831" y="597"/>
                </a:lnTo>
                <a:lnTo>
                  <a:pt x="837" y="611"/>
                </a:lnTo>
                <a:lnTo>
                  <a:pt x="842" y="619"/>
                </a:lnTo>
                <a:lnTo>
                  <a:pt x="844" y="633"/>
                </a:lnTo>
                <a:lnTo>
                  <a:pt x="847" y="648"/>
                </a:lnTo>
                <a:lnTo>
                  <a:pt x="849" y="665"/>
                </a:lnTo>
                <a:lnTo>
                  <a:pt x="846" y="680"/>
                </a:lnTo>
                <a:lnTo>
                  <a:pt x="839" y="694"/>
                </a:lnTo>
                <a:lnTo>
                  <a:pt x="829" y="705"/>
                </a:lnTo>
                <a:lnTo>
                  <a:pt x="813" y="709"/>
                </a:lnTo>
                <a:lnTo>
                  <a:pt x="792" y="710"/>
                </a:lnTo>
                <a:lnTo>
                  <a:pt x="776" y="712"/>
                </a:lnTo>
                <a:lnTo>
                  <a:pt x="762" y="710"/>
                </a:lnTo>
                <a:lnTo>
                  <a:pt x="752" y="708"/>
                </a:lnTo>
                <a:lnTo>
                  <a:pt x="744" y="703"/>
                </a:lnTo>
                <a:lnTo>
                  <a:pt x="738" y="697"/>
                </a:lnTo>
                <a:lnTo>
                  <a:pt x="731" y="688"/>
                </a:lnTo>
                <a:lnTo>
                  <a:pt x="726" y="676"/>
                </a:lnTo>
                <a:lnTo>
                  <a:pt x="723" y="691"/>
                </a:lnTo>
                <a:lnTo>
                  <a:pt x="716" y="705"/>
                </a:lnTo>
                <a:lnTo>
                  <a:pt x="704" y="714"/>
                </a:lnTo>
                <a:lnTo>
                  <a:pt x="690" y="721"/>
                </a:lnTo>
                <a:lnTo>
                  <a:pt x="674" y="725"/>
                </a:lnTo>
                <a:lnTo>
                  <a:pt x="656" y="728"/>
                </a:lnTo>
                <a:lnTo>
                  <a:pt x="639" y="728"/>
                </a:lnTo>
                <a:lnTo>
                  <a:pt x="625" y="725"/>
                </a:lnTo>
                <a:lnTo>
                  <a:pt x="612" y="720"/>
                </a:lnTo>
                <a:lnTo>
                  <a:pt x="596" y="712"/>
                </a:lnTo>
                <a:lnTo>
                  <a:pt x="580" y="701"/>
                </a:lnTo>
                <a:lnTo>
                  <a:pt x="562" y="688"/>
                </a:lnTo>
                <a:lnTo>
                  <a:pt x="545" y="676"/>
                </a:lnTo>
                <a:lnTo>
                  <a:pt x="530" y="665"/>
                </a:lnTo>
                <a:lnTo>
                  <a:pt x="518" y="654"/>
                </a:lnTo>
                <a:lnTo>
                  <a:pt x="508" y="644"/>
                </a:lnTo>
                <a:lnTo>
                  <a:pt x="507" y="658"/>
                </a:lnTo>
                <a:lnTo>
                  <a:pt x="501" y="675"/>
                </a:lnTo>
                <a:lnTo>
                  <a:pt x="493" y="691"/>
                </a:lnTo>
                <a:lnTo>
                  <a:pt x="485" y="702"/>
                </a:lnTo>
                <a:lnTo>
                  <a:pt x="485" y="732"/>
                </a:lnTo>
                <a:lnTo>
                  <a:pt x="481" y="771"/>
                </a:lnTo>
                <a:lnTo>
                  <a:pt x="471" y="811"/>
                </a:lnTo>
                <a:lnTo>
                  <a:pt x="459" y="843"/>
                </a:lnTo>
                <a:lnTo>
                  <a:pt x="464" y="889"/>
                </a:lnTo>
                <a:lnTo>
                  <a:pt x="475" y="936"/>
                </a:lnTo>
                <a:lnTo>
                  <a:pt x="485" y="977"/>
                </a:lnTo>
                <a:lnTo>
                  <a:pt x="490" y="1008"/>
                </a:lnTo>
                <a:lnTo>
                  <a:pt x="496" y="1034"/>
                </a:lnTo>
                <a:lnTo>
                  <a:pt x="507" y="1070"/>
                </a:lnTo>
                <a:lnTo>
                  <a:pt x="517" y="1110"/>
                </a:lnTo>
                <a:lnTo>
                  <a:pt x="522" y="1150"/>
                </a:lnTo>
                <a:lnTo>
                  <a:pt x="523" y="1184"/>
                </a:lnTo>
                <a:lnTo>
                  <a:pt x="523" y="1213"/>
                </a:lnTo>
                <a:lnTo>
                  <a:pt x="523" y="1242"/>
                </a:lnTo>
                <a:lnTo>
                  <a:pt x="521" y="1273"/>
                </a:lnTo>
                <a:lnTo>
                  <a:pt x="519" y="1327"/>
                </a:lnTo>
                <a:lnTo>
                  <a:pt x="525" y="1400"/>
                </a:lnTo>
                <a:lnTo>
                  <a:pt x="533" y="1473"/>
                </a:lnTo>
                <a:lnTo>
                  <a:pt x="545" y="1527"/>
                </a:lnTo>
                <a:lnTo>
                  <a:pt x="541" y="1527"/>
                </a:lnTo>
                <a:lnTo>
                  <a:pt x="536" y="1527"/>
                </a:lnTo>
                <a:lnTo>
                  <a:pt x="529" y="1528"/>
                </a:lnTo>
                <a:lnTo>
                  <a:pt x="522" y="1528"/>
                </a:lnTo>
                <a:lnTo>
                  <a:pt x="515" y="1528"/>
                </a:lnTo>
                <a:lnTo>
                  <a:pt x="510" y="1530"/>
                </a:lnTo>
                <a:lnTo>
                  <a:pt x="505" y="1530"/>
                </a:lnTo>
                <a:lnTo>
                  <a:pt x="504" y="1530"/>
                </a:lnTo>
                <a:lnTo>
                  <a:pt x="512" y="1539"/>
                </a:lnTo>
                <a:lnTo>
                  <a:pt x="522" y="1547"/>
                </a:lnTo>
                <a:lnTo>
                  <a:pt x="530" y="1557"/>
                </a:lnTo>
                <a:lnTo>
                  <a:pt x="540" y="1567"/>
                </a:lnTo>
                <a:lnTo>
                  <a:pt x="548" y="1575"/>
                </a:lnTo>
                <a:lnTo>
                  <a:pt x="558" y="1582"/>
                </a:lnTo>
                <a:lnTo>
                  <a:pt x="566" y="1587"/>
                </a:lnTo>
                <a:lnTo>
                  <a:pt x="574" y="1590"/>
                </a:lnTo>
                <a:lnTo>
                  <a:pt x="583" y="1592"/>
                </a:lnTo>
                <a:lnTo>
                  <a:pt x="591" y="1594"/>
                </a:lnTo>
                <a:lnTo>
                  <a:pt x="601" y="1597"/>
                </a:lnTo>
                <a:lnTo>
                  <a:pt x="610" y="1601"/>
                </a:lnTo>
                <a:lnTo>
                  <a:pt x="620" y="1605"/>
                </a:lnTo>
                <a:lnTo>
                  <a:pt x="628" y="1608"/>
                </a:lnTo>
                <a:lnTo>
                  <a:pt x="634" y="1612"/>
                </a:lnTo>
                <a:lnTo>
                  <a:pt x="638" y="1616"/>
                </a:lnTo>
                <a:lnTo>
                  <a:pt x="642" y="1623"/>
                </a:lnTo>
                <a:lnTo>
                  <a:pt x="645" y="1633"/>
                </a:lnTo>
                <a:lnTo>
                  <a:pt x="643" y="1642"/>
                </a:lnTo>
                <a:lnTo>
                  <a:pt x="638" y="1651"/>
                </a:lnTo>
                <a:lnTo>
                  <a:pt x="624" y="1651"/>
                </a:lnTo>
                <a:lnTo>
                  <a:pt x="607" y="1651"/>
                </a:lnTo>
                <a:lnTo>
                  <a:pt x="591" y="1651"/>
                </a:lnTo>
                <a:lnTo>
                  <a:pt x="573" y="1651"/>
                </a:lnTo>
                <a:lnTo>
                  <a:pt x="555" y="1651"/>
                </a:lnTo>
                <a:lnTo>
                  <a:pt x="537" y="1651"/>
                </a:lnTo>
                <a:lnTo>
                  <a:pt x="519" y="1651"/>
                </a:lnTo>
                <a:lnTo>
                  <a:pt x="501" y="1651"/>
                </a:lnTo>
                <a:lnTo>
                  <a:pt x="485" y="1651"/>
                </a:lnTo>
                <a:lnTo>
                  <a:pt x="468" y="1651"/>
                </a:lnTo>
                <a:lnTo>
                  <a:pt x="455" y="1651"/>
                </a:lnTo>
                <a:lnTo>
                  <a:pt x="442" y="1651"/>
                </a:lnTo>
                <a:lnTo>
                  <a:pt x="431" y="1651"/>
                </a:lnTo>
                <a:lnTo>
                  <a:pt x="424" y="1651"/>
                </a:lnTo>
                <a:lnTo>
                  <a:pt x="419" y="1651"/>
                </a:lnTo>
                <a:lnTo>
                  <a:pt x="417" y="1651"/>
                </a:lnTo>
                <a:lnTo>
                  <a:pt x="409" y="1637"/>
                </a:lnTo>
                <a:lnTo>
                  <a:pt x="404" y="1622"/>
                </a:lnTo>
                <a:lnTo>
                  <a:pt x="401" y="1608"/>
                </a:lnTo>
                <a:lnTo>
                  <a:pt x="405" y="1594"/>
                </a:lnTo>
                <a:lnTo>
                  <a:pt x="412" y="1579"/>
                </a:lnTo>
                <a:lnTo>
                  <a:pt x="416" y="1563"/>
                </a:lnTo>
                <a:lnTo>
                  <a:pt x="419" y="1549"/>
                </a:lnTo>
                <a:lnTo>
                  <a:pt x="420" y="1538"/>
                </a:lnTo>
                <a:lnTo>
                  <a:pt x="397" y="1538"/>
                </a:lnTo>
                <a:lnTo>
                  <a:pt x="384" y="1466"/>
                </a:lnTo>
                <a:lnTo>
                  <a:pt x="376" y="1391"/>
                </a:lnTo>
                <a:lnTo>
                  <a:pt x="373" y="1313"/>
                </a:lnTo>
                <a:lnTo>
                  <a:pt x="380" y="1243"/>
                </a:lnTo>
                <a:lnTo>
                  <a:pt x="383" y="1224"/>
                </a:lnTo>
                <a:lnTo>
                  <a:pt x="383" y="1212"/>
                </a:lnTo>
                <a:lnTo>
                  <a:pt x="380" y="1202"/>
                </a:lnTo>
                <a:lnTo>
                  <a:pt x="373" y="1188"/>
                </a:lnTo>
                <a:lnTo>
                  <a:pt x="368" y="1177"/>
                </a:lnTo>
                <a:lnTo>
                  <a:pt x="359" y="1162"/>
                </a:lnTo>
                <a:lnTo>
                  <a:pt x="350" y="1143"/>
                </a:lnTo>
                <a:lnTo>
                  <a:pt x="340" y="1118"/>
                </a:lnTo>
                <a:lnTo>
                  <a:pt x="329" y="1088"/>
                </a:lnTo>
                <a:lnTo>
                  <a:pt x="320" y="1052"/>
                </a:lnTo>
                <a:lnTo>
                  <a:pt x="311" y="1011"/>
                </a:lnTo>
                <a:lnTo>
                  <a:pt x="304" y="964"/>
                </a:lnTo>
                <a:lnTo>
                  <a:pt x="289" y="1015"/>
                </a:lnTo>
                <a:lnTo>
                  <a:pt x="280" y="1071"/>
                </a:lnTo>
                <a:lnTo>
                  <a:pt x="274" y="1123"/>
                </a:lnTo>
                <a:lnTo>
                  <a:pt x="274" y="1158"/>
                </a:lnTo>
                <a:lnTo>
                  <a:pt x="275" y="1181"/>
                </a:lnTo>
                <a:lnTo>
                  <a:pt x="274" y="1209"/>
                </a:lnTo>
                <a:lnTo>
                  <a:pt x="270" y="1238"/>
                </a:lnTo>
                <a:lnTo>
                  <a:pt x="264" y="1267"/>
                </a:lnTo>
                <a:lnTo>
                  <a:pt x="263" y="1287"/>
                </a:lnTo>
                <a:lnTo>
                  <a:pt x="264" y="1316"/>
                </a:lnTo>
                <a:lnTo>
                  <a:pt x="269" y="1352"/>
                </a:lnTo>
                <a:lnTo>
                  <a:pt x="275" y="1393"/>
                </a:lnTo>
                <a:lnTo>
                  <a:pt x="285" y="1435"/>
                </a:lnTo>
                <a:lnTo>
                  <a:pt x="296" y="1476"/>
                </a:lnTo>
                <a:lnTo>
                  <a:pt x="310" y="1513"/>
                </a:lnTo>
                <a:lnTo>
                  <a:pt x="326" y="1543"/>
                </a:lnTo>
                <a:lnTo>
                  <a:pt x="320" y="1546"/>
                </a:lnTo>
                <a:lnTo>
                  <a:pt x="313" y="1547"/>
                </a:lnTo>
                <a:lnTo>
                  <a:pt x="306" y="1550"/>
                </a:lnTo>
                <a:lnTo>
                  <a:pt x="299" y="1552"/>
                </a:lnTo>
                <a:lnTo>
                  <a:pt x="293" y="1553"/>
                </a:lnTo>
                <a:lnTo>
                  <a:pt x="288" y="1553"/>
                </a:lnTo>
                <a:lnTo>
                  <a:pt x="285" y="1554"/>
                </a:lnTo>
                <a:lnTo>
                  <a:pt x="284" y="1554"/>
                </a:lnTo>
                <a:lnTo>
                  <a:pt x="289" y="1563"/>
                </a:lnTo>
                <a:lnTo>
                  <a:pt x="295" y="1572"/>
                </a:lnTo>
                <a:lnTo>
                  <a:pt x="302" y="1582"/>
                </a:lnTo>
                <a:lnTo>
                  <a:pt x="308" y="1592"/>
                </a:lnTo>
                <a:lnTo>
                  <a:pt x="315" y="1600"/>
                </a:lnTo>
                <a:lnTo>
                  <a:pt x="325" y="1608"/>
                </a:lnTo>
                <a:lnTo>
                  <a:pt x="333" y="1614"/>
                </a:lnTo>
                <a:lnTo>
                  <a:pt x="343" y="1618"/>
                </a:lnTo>
                <a:lnTo>
                  <a:pt x="358" y="1626"/>
                </a:lnTo>
                <a:lnTo>
                  <a:pt x="366" y="1638"/>
                </a:lnTo>
                <a:lnTo>
                  <a:pt x="369" y="1652"/>
                </a:lnTo>
                <a:lnTo>
                  <a:pt x="368" y="1664"/>
                </a:lnTo>
                <a:lnTo>
                  <a:pt x="350" y="1664"/>
                </a:lnTo>
                <a:lnTo>
                  <a:pt x="325" y="1664"/>
                </a:lnTo>
                <a:lnTo>
                  <a:pt x="296" y="1664"/>
                </a:lnTo>
                <a:lnTo>
                  <a:pt x="266" y="1664"/>
                </a:lnTo>
                <a:lnTo>
                  <a:pt x="235" y="1664"/>
                </a:lnTo>
                <a:lnTo>
                  <a:pt x="211" y="1664"/>
                </a:lnTo>
                <a:lnTo>
                  <a:pt x="194" y="1664"/>
                </a:lnTo>
                <a:lnTo>
                  <a:pt x="187" y="1664"/>
                </a:lnTo>
                <a:lnTo>
                  <a:pt x="180" y="1655"/>
                </a:lnTo>
                <a:lnTo>
                  <a:pt x="175" y="1642"/>
                </a:lnTo>
                <a:lnTo>
                  <a:pt x="172" y="1629"/>
                </a:lnTo>
                <a:lnTo>
                  <a:pt x="176" y="1611"/>
                </a:lnTo>
                <a:lnTo>
                  <a:pt x="180" y="1600"/>
                </a:lnTo>
                <a:lnTo>
                  <a:pt x="183" y="1587"/>
                </a:lnTo>
                <a:lnTo>
                  <a:pt x="186" y="1578"/>
                </a:lnTo>
                <a:lnTo>
                  <a:pt x="187" y="1574"/>
                </a:lnTo>
                <a:lnTo>
                  <a:pt x="172" y="1575"/>
                </a:lnTo>
                <a:lnTo>
                  <a:pt x="161" y="1575"/>
                </a:lnTo>
                <a:lnTo>
                  <a:pt x="156" y="1574"/>
                </a:lnTo>
                <a:lnTo>
                  <a:pt x="153" y="1574"/>
                </a:lnTo>
                <a:lnTo>
                  <a:pt x="142" y="1495"/>
                </a:lnTo>
                <a:lnTo>
                  <a:pt x="129" y="1408"/>
                </a:lnTo>
                <a:lnTo>
                  <a:pt x="120" y="1331"/>
                </a:lnTo>
                <a:lnTo>
                  <a:pt x="116" y="1283"/>
                </a:lnTo>
                <a:lnTo>
                  <a:pt x="118" y="1246"/>
                </a:lnTo>
                <a:lnTo>
                  <a:pt x="125" y="1212"/>
                </a:lnTo>
                <a:lnTo>
                  <a:pt x="129" y="1183"/>
                </a:lnTo>
                <a:lnTo>
                  <a:pt x="127" y="1162"/>
                </a:lnTo>
                <a:lnTo>
                  <a:pt x="117" y="1121"/>
                </a:lnTo>
                <a:lnTo>
                  <a:pt x="106" y="1048"/>
                </a:lnTo>
                <a:lnTo>
                  <a:pt x="96" y="968"/>
                </a:lnTo>
                <a:lnTo>
                  <a:pt x="94" y="910"/>
                </a:lnTo>
                <a:lnTo>
                  <a:pt x="91" y="860"/>
                </a:lnTo>
                <a:lnTo>
                  <a:pt x="98" y="805"/>
                </a:lnTo>
                <a:lnTo>
                  <a:pt x="107" y="757"/>
                </a:lnTo>
                <a:lnTo>
                  <a:pt x="117" y="731"/>
                </a:lnTo>
                <a:lnTo>
                  <a:pt x="109" y="725"/>
                </a:lnTo>
                <a:lnTo>
                  <a:pt x="100" y="717"/>
                </a:lnTo>
                <a:lnTo>
                  <a:pt x="95" y="712"/>
                </a:lnTo>
                <a:lnTo>
                  <a:pt x="92" y="709"/>
                </a:lnTo>
                <a:lnTo>
                  <a:pt x="84" y="734"/>
                </a:lnTo>
                <a:lnTo>
                  <a:pt x="76" y="750"/>
                </a:lnTo>
                <a:lnTo>
                  <a:pt x="66" y="759"/>
                </a:lnTo>
                <a:lnTo>
                  <a:pt x="55" y="759"/>
                </a:lnTo>
                <a:lnTo>
                  <a:pt x="45" y="752"/>
                </a:lnTo>
                <a:lnTo>
                  <a:pt x="41" y="738"/>
                </a:lnTo>
                <a:lnTo>
                  <a:pt x="40" y="727"/>
                </a:lnTo>
                <a:lnTo>
                  <a:pt x="40" y="721"/>
                </a:lnTo>
                <a:lnTo>
                  <a:pt x="30" y="727"/>
                </a:lnTo>
                <a:lnTo>
                  <a:pt x="22" y="728"/>
                </a:lnTo>
                <a:lnTo>
                  <a:pt x="12" y="728"/>
                </a:lnTo>
                <a:lnTo>
                  <a:pt x="5" y="725"/>
                </a:lnTo>
                <a:lnTo>
                  <a:pt x="1" y="719"/>
                </a:lnTo>
                <a:lnTo>
                  <a:pt x="0" y="710"/>
                </a:lnTo>
                <a:lnTo>
                  <a:pt x="4" y="698"/>
                </a:lnTo>
                <a:lnTo>
                  <a:pt x="12" y="684"/>
                </a:lnTo>
                <a:lnTo>
                  <a:pt x="25" y="669"/>
                </a:lnTo>
                <a:lnTo>
                  <a:pt x="38" y="655"/>
                </a:lnTo>
                <a:lnTo>
                  <a:pt x="54" y="644"/>
                </a:lnTo>
                <a:lnTo>
                  <a:pt x="69" y="636"/>
                </a:lnTo>
                <a:lnTo>
                  <a:pt x="85" y="633"/>
                </a:lnTo>
                <a:lnTo>
                  <a:pt x="102" y="636"/>
                </a:lnTo>
                <a:lnTo>
                  <a:pt x="118" y="644"/>
                </a:lnTo>
                <a:lnTo>
                  <a:pt x="134" y="661"/>
                </a:lnTo>
                <a:lnTo>
                  <a:pt x="140" y="647"/>
                </a:lnTo>
                <a:lnTo>
                  <a:pt x="149" y="630"/>
                </a:lnTo>
                <a:lnTo>
                  <a:pt x="157" y="615"/>
                </a:lnTo>
                <a:lnTo>
                  <a:pt x="160" y="608"/>
                </a:lnTo>
                <a:lnTo>
                  <a:pt x="179" y="615"/>
                </a:lnTo>
                <a:lnTo>
                  <a:pt x="187" y="600"/>
                </a:lnTo>
                <a:lnTo>
                  <a:pt x="200" y="584"/>
                </a:lnTo>
                <a:lnTo>
                  <a:pt x="216" y="566"/>
                </a:lnTo>
                <a:lnTo>
                  <a:pt x="235" y="548"/>
                </a:lnTo>
                <a:lnTo>
                  <a:pt x="255" y="530"/>
                </a:lnTo>
                <a:lnTo>
                  <a:pt x="274" y="513"/>
                </a:lnTo>
                <a:lnTo>
                  <a:pt x="292" y="500"/>
                </a:lnTo>
                <a:lnTo>
                  <a:pt x="307" y="487"/>
                </a:lnTo>
                <a:lnTo>
                  <a:pt x="322" y="475"/>
                </a:lnTo>
                <a:lnTo>
                  <a:pt x="339" y="461"/>
                </a:lnTo>
                <a:lnTo>
                  <a:pt x="357" y="447"/>
                </a:lnTo>
                <a:lnTo>
                  <a:pt x="377" y="434"/>
                </a:lnTo>
                <a:lnTo>
                  <a:pt x="401" y="423"/>
                </a:lnTo>
                <a:lnTo>
                  <a:pt x="426" y="416"/>
                </a:lnTo>
                <a:lnTo>
                  <a:pt x="453" y="414"/>
                </a:lnTo>
                <a:lnTo>
                  <a:pt x="482" y="421"/>
                </a:lnTo>
                <a:lnTo>
                  <a:pt x="482" y="407"/>
                </a:lnTo>
                <a:lnTo>
                  <a:pt x="485" y="395"/>
                </a:lnTo>
                <a:lnTo>
                  <a:pt x="486" y="387"/>
                </a:lnTo>
                <a:lnTo>
                  <a:pt x="488" y="383"/>
                </a:lnTo>
                <a:lnTo>
                  <a:pt x="496" y="385"/>
                </a:lnTo>
                <a:lnTo>
                  <a:pt x="504" y="388"/>
                </a:lnTo>
                <a:lnTo>
                  <a:pt x="511" y="390"/>
                </a:lnTo>
                <a:lnTo>
                  <a:pt x="519" y="391"/>
                </a:lnTo>
                <a:lnTo>
                  <a:pt x="525" y="392"/>
                </a:lnTo>
                <a:lnTo>
                  <a:pt x="530" y="394"/>
                </a:lnTo>
                <a:lnTo>
                  <a:pt x="533" y="394"/>
                </a:lnTo>
                <a:lnTo>
                  <a:pt x="534" y="394"/>
                </a:lnTo>
                <a:lnTo>
                  <a:pt x="544" y="383"/>
                </a:lnTo>
                <a:lnTo>
                  <a:pt x="552" y="372"/>
                </a:lnTo>
                <a:lnTo>
                  <a:pt x="558" y="363"/>
                </a:lnTo>
                <a:lnTo>
                  <a:pt x="561" y="361"/>
                </a:lnTo>
                <a:lnTo>
                  <a:pt x="552" y="361"/>
                </a:lnTo>
                <a:lnTo>
                  <a:pt x="545" y="357"/>
                </a:lnTo>
                <a:lnTo>
                  <a:pt x="537" y="350"/>
                </a:lnTo>
                <a:lnTo>
                  <a:pt x="532" y="341"/>
                </a:lnTo>
                <a:lnTo>
                  <a:pt x="528" y="333"/>
                </a:lnTo>
                <a:lnTo>
                  <a:pt x="528" y="322"/>
                </a:lnTo>
                <a:lnTo>
                  <a:pt x="532" y="312"/>
                </a:lnTo>
                <a:lnTo>
                  <a:pt x="541" y="303"/>
                </a:lnTo>
                <a:lnTo>
                  <a:pt x="533" y="299"/>
                </a:lnTo>
                <a:lnTo>
                  <a:pt x="522" y="292"/>
                </a:lnTo>
                <a:lnTo>
                  <a:pt x="508" y="279"/>
                </a:lnTo>
                <a:lnTo>
                  <a:pt x="496" y="264"/>
                </a:lnTo>
                <a:lnTo>
                  <a:pt x="486" y="248"/>
                </a:lnTo>
                <a:lnTo>
                  <a:pt x="482" y="228"/>
                </a:lnTo>
                <a:lnTo>
                  <a:pt x="482" y="208"/>
                </a:lnTo>
                <a:lnTo>
                  <a:pt x="492" y="186"/>
                </a:lnTo>
                <a:lnTo>
                  <a:pt x="505" y="164"/>
                </a:lnTo>
                <a:lnTo>
                  <a:pt x="521" y="144"/>
                </a:lnTo>
                <a:lnTo>
                  <a:pt x="536" y="128"/>
                </a:lnTo>
                <a:lnTo>
                  <a:pt x="551" y="114"/>
                </a:lnTo>
                <a:lnTo>
                  <a:pt x="567" y="105"/>
                </a:lnTo>
                <a:lnTo>
                  <a:pt x="584" y="99"/>
                </a:lnTo>
                <a:lnTo>
                  <a:pt x="601" y="99"/>
                </a:lnTo>
                <a:lnTo>
                  <a:pt x="617" y="106"/>
                </a:lnTo>
                <a:lnTo>
                  <a:pt x="634" y="116"/>
                </a:lnTo>
                <a:lnTo>
                  <a:pt x="647" y="125"/>
                </a:lnTo>
                <a:lnTo>
                  <a:pt x="660" y="133"/>
                </a:lnTo>
                <a:lnTo>
                  <a:pt x="669" y="142"/>
                </a:lnTo>
                <a:lnTo>
                  <a:pt x="678" y="147"/>
                </a:lnTo>
                <a:lnTo>
                  <a:pt x="683" y="153"/>
                </a:lnTo>
                <a:lnTo>
                  <a:pt x="686" y="155"/>
                </a:lnTo>
                <a:lnTo>
                  <a:pt x="687" y="157"/>
                </a:lnTo>
                <a:close/>
              </a:path>
            </a:pathLst>
          </a:custGeom>
          <a:solidFill>
            <a:srgbClr val="000000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2330" name="Text Box 42"/>
          <p:cNvSpPr txBox="1">
            <a:spLocks noChangeArrowheads="1"/>
          </p:cNvSpPr>
          <p:nvPr/>
        </p:nvSpPr>
        <p:spPr bwMode="auto">
          <a:xfrm>
            <a:off x="5867400" y="5867400"/>
            <a:ext cx="15240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Emergency cooling</a:t>
            </a:r>
            <a:endParaRPr lang="en-US"/>
          </a:p>
        </p:txBody>
      </p:sp>
      <p:sp>
        <p:nvSpPr>
          <p:cNvPr id="12331" name="Line 43"/>
          <p:cNvSpPr>
            <a:spLocks noChangeShapeType="1"/>
          </p:cNvSpPr>
          <p:nvPr/>
        </p:nvSpPr>
        <p:spPr bwMode="auto">
          <a:xfrm>
            <a:off x="4267200" y="4114800"/>
            <a:ext cx="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2334" name="Group 46"/>
          <p:cNvGrpSpPr>
            <a:grpSpLocks/>
          </p:cNvGrpSpPr>
          <p:nvPr/>
        </p:nvGrpSpPr>
        <p:grpSpPr bwMode="auto">
          <a:xfrm>
            <a:off x="4125913" y="3713163"/>
            <a:ext cx="304800" cy="381000"/>
            <a:chOff x="4608" y="2064"/>
            <a:chExt cx="192" cy="240"/>
          </a:xfrm>
        </p:grpSpPr>
        <p:sp>
          <p:nvSpPr>
            <p:cNvPr id="12332" name="AutoShape 44"/>
            <p:cNvSpPr>
              <a:spLocks noChangeArrowheads="1"/>
            </p:cNvSpPr>
            <p:nvPr/>
          </p:nvSpPr>
          <p:spPr bwMode="auto">
            <a:xfrm rot="5400000">
              <a:off x="4584" y="2088"/>
              <a:ext cx="240" cy="192"/>
            </a:xfrm>
            <a:prstGeom prst="can">
              <a:avLst>
                <a:gd name="adj" fmla="val 50000"/>
              </a:avLst>
            </a:prstGeom>
            <a:solidFill>
              <a:srgbClr val="DDDDDD"/>
            </a:solidFill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2333" name="Line 45"/>
            <p:cNvSpPr>
              <a:spLocks noChangeShapeType="1"/>
            </p:cNvSpPr>
            <p:nvPr/>
          </p:nvSpPr>
          <p:spPr bwMode="auto">
            <a:xfrm>
              <a:off x="4752" y="2160"/>
              <a:ext cx="48" cy="96"/>
            </a:xfrm>
            <a:prstGeom prst="line">
              <a:avLst/>
            </a:prstGeom>
            <a:noFill/>
            <a:ln w="9525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</p:grpSp>
      <p:sp>
        <p:nvSpPr>
          <p:cNvPr id="12335" name="Text Box 47"/>
          <p:cNvSpPr txBox="1">
            <a:spLocks noChangeArrowheads="1"/>
          </p:cNvSpPr>
          <p:nvPr/>
        </p:nvSpPr>
        <p:spPr bwMode="auto">
          <a:xfrm>
            <a:off x="3581400" y="2971800"/>
            <a:ext cx="2971800" cy="396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Temperature indicator</a:t>
            </a:r>
            <a:endParaRPr lang="en-US"/>
          </a:p>
        </p:txBody>
      </p:sp>
      <p:sp>
        <p:nvSpPr>
          <p:cNvPr id="12336" name="Line 48"/>
          <p:cNvSpPr>
            <a:spLocks noChangeShapeType="1"/>
          </p:cNvSpPr>
          <p:nvPr/>
        </p:nvSpPr>
        <p:spPr bwMode="auto">
          <a:xfrm flipH="1">
            <a:off x="4343400" y="3352800"/>
            <a:ext cx="152400" cy="228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2337" name="AutoShape 49"/>
          <p:cNvSpPr>
            <a:spLocks noChangeArrowheads="1"/>
          </p:cNvSpPr>
          <p:nvPr/>
        </p:nvSpPr>
        <p:spPr bwMode="auto">
          <a:xfrm>
            <a:off x="5943600" y="3048000"/>
            <a:ext cx="2895600" cy="1981200"/>
          </a:xfrm>
          <a:prstGeom prst="cloudCallout">
            <a:avLst>
              <a:gd name="adj1" fmla="val -73083"/>
              <a:gd name="adj2" fmla="val -3046"/>
            </a:avLst>
          </a:prstGeom>
          <a:solidFill>
            <a:srgbClr val="FFFFCC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Should I adjust the</a:t>
            </a:r>
          </a:p>
          <a:p>
            <a:pPr algn="ctr"/>
            <a:r>
              <a:rPr lang="en-US" sz="2000" b="1"/>
              <a:t>valve or should</a:t>
            </a:r>
          </a:p>
          <a:p>
            <a:pPr algn="ctr"/>
            <a:r>
              <a:rPr lang="en-US" sz="2000" b="1"/>
              <a:t>I run?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3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23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337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15364" name="Line 4"/>
          <p:cNvSpPr>
            <a:spLocks noChangeShapeType="1"/>
          </p:cNvSpPr>
          <p:nvPr/>
        </p:nvSpPr>
        <p:spPr bwMode="auto">
          <a:xfrm>
            <a:off x="1447800" y="29718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563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Mechanical Device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The value of the variable is represented by position of equipment.</a:t>
            </a:r>
          </a:p>
        </p:txBody>
      </p:sp>
      <p:sp>
        <p:nvSpPr>
          <p:cNvPr id="15367" name="AutoShape 7"/>
          <p:cNvSpPr>
            <a:spLocks noChangeArrowheads="1"/>
          </p:cNvSpPr>
          <p:nvPr/>
        </p:nvSpPr>
        <p:spPr bwMode="auto">
          <a:xfrm>
            <a:off x="3124200" y="4495800"/>
            <a:ext cx="1828800" cy="381000"/>
          </a:xfrm>
          <a:prstGeom prst="cube">
            <a:avLst>
              <a:gd name="adj" fmla="val 25000"/>
            </a:avLst>
          </a:prstGeom>
          <a:solidFill>
            <a:srgbClr val="CC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2" name="AutoShape 12"/>
          <p:cNvSpPr>
            <a:spLocks noChangeArrowheads="1"/>
          </p:cNvSpPr>
          <p:nvPr/>
        </p:nvSpPr>
        <p:spPr bwMode="auto">
          <a:xfrm>
            <a:off x="4038600" y="4495800"/>
            <a:ext cx="152400" cy="304800"/>
          </a:xfrm>
          <a:prstGeom prst="cube">
            <a:avLst>
              <a:gd name="adj" fmla="val 100000"/>
            </a:avLst>
          </a:prstGeom>
          <a:solidFill>
            <a:srgbClr val="99CCFF">
              <a:alpha val="50000"/>
            </a:srgbClr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3" name="AutoShape 13"/>
          <p:cNvSpPr>
            <a:spLocks noChangeArrowheads="1"/>
          </p:cNvSpPr>
          <p:nvPr/>
        </p:nvSpPr>
        <p:spPr bwMode="auto">
          <a:xfrm>
            <a:off x="4038600" y="4270375"/>
            <a:ext cx="152400" cy="381000"/>
          </a:xfrm>
          <a:prstGeom prst="cube">
            <a:avLst>
              <a:gd name="adj" fmla="val 100000"/>
            </a:avLst>
          </a:prstGeom>
          <a:solidFill>
            <a:srgbClr val="99CC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4" name="Line 14"/>
          <p:cNvSpPr>
            <a:spLocks noChangeShapeType="1"/>
          </p:cNvSpPr>
          <p:nvPr/>
        </p:nvSpPr>
        <p:spPr bwMode="auto">
          <a:xfrm>
            <a:off x="2819400" y="4724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6" name="Line 16"/>
          <p:cNvSpPr>
            <a:spLocks noChangeShapeType="1"/>
          </p:cNvSpPr>
          <p:nvPr/>
        </p:nvSpPr>
        <p:spPr bwMode="auto">
          <a:xfrm flipV="1">
            <a:off x="4114800" y="3581400"/>
            <a:ext cx="0" cy="762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77" name="AutoShape 17"/>
          <p:cNvSpPr>
            <a:spLocks noChangeArrowheads="1"/>
          </p:cNvSpPr>
          <p:nvPr/>
        </p:nvSpPr>
        <p:spPr bwMode="auto">
          <a:xfrm>
            <a:off x="4648200" y="4953000"/>
            <a:ext cx="1524000" cy="1447800"/>
          </a:xfrm>
          <a:prstGeom prst="can">
            <a:avLst>
              <a:gd name="adj" fmla="val 2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cxnSp>
        <p:nvCxnSpPr>
          <p:cNvPr id="15381" name="AutoShape 21"/>
          <p:cNvCxnSpPr>
            <a:cxnSpLocks noChangeShapeType="1"/>
            <a:stCxn id="15367" idx="5"/>
            <a:endCxn id="15377" idx="1"/>
          </p:cNvCxnSpPr>
          <p:nvPr/>
        </p:nvCxnSpPr>
        <p:spPr bwMode="auto">
          <a:xfrm>
            <a:off x="4953000" y="4638675"/>
            <a:ext cx="457200" cy="314325"/>
          </a:xfrm>
          <a:prstGeom prst="curvedConnector2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15382" name="AutoShape 22"/>
          <p:cNvSpPr>
            <a:spLocks noChangeArrowheads="1"/>
          </p:cNvSpPr>
          <p:nvPr/>
        </p:nvSpPr>
        <p:spPr bwMode="auto">
          <a:xfrm rot="5400000">
            <a:off x="6096000" y="5943600"/>
            <a:ext cx="152400" cy="457200"/>
          </a:xfrm>
          <a:prstGeom prst="can">
            <a:avLst>
              <a:gd name="adj" fmla="val 75000"/>
            </a:avLst>
          </a:prstGeom>
          <a:solidFill>
            <a:srgbClr val="DDDDDD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6" name="Line 26"/>
          <p:cNvSpPr>
            <a:spLocks noChangeShapeType="1"/>
          </p:cNvSpPr>
          <p:nvPr/>
        </p:nvSpPr>
        <p:spPr bwMode="auto">
          <a:xfrm>
            <a:off x="6324600" y="6172200"/>
            <a:ext cx="9906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7" name="Oval 27"/>
          <p:cNvSpPr>
            <a:spLocks noChangeArrowheads="1"/>
          </p:cNvSpPr>
          <p:nvPr/>
        </p:nvSpPr>
        <p:spPr bwMode="auto">
          <a:xfrm>
            <a:off x="5562600" y="5715000"/>
            <a:ext cx="304800" cy="304800"/>
          </a:xfrm>
          <a:prstGeom prst="ellipse">
            <a:avLst/>
          </a:prstGeom>
          <a:solidFill>
            <a:schemeClr val="tx1"/>
          </a:solidFill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8" name="Line 28"/>
          <p:cNvSpPr>
            <a:spLocks noChangeShapeType="1"/>
          </p:cNvSpPr>
          <p:nvPr/>
        </p:nvSpPr>
        <p:spPr bwMode="auto">
          <a:xfrm flipV="1">
            <a:off x="5694363" y="3941763"/>
            <a:ext cx="0" cy="1752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89" name="Line 29"/>
          <p:cNvSpPr>
            <a:spLocks noChangeShapeType="1"/>
          </p:cNvSpPr>
          <p:nvPr/>
        </p:nvSpPr>
        <p:spPr bwMode="auto">
          <a:xfrm flipH="1" flipV="1">
            <a:off x="4114800" y="3581400"/>
            <a:ext cx="1600200" cy="3810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0" name="AutoShape 30"/>
          <p:cNvSpPr>
            <a:spLocks noChangeArrowheads="1"/>
          </p:cNvSpPr>
          <p:nvPr/>
        </p:nvSpPr>
        <p:spPr bwMode="auto">
          <a:xfrm>
            <a:off x="4759325" y="3783013"/>
            <a:ext cx="381000" cy="304800"/>
          </a:xfrm>
          <a:prstGeom prst="triangle">
            <a:avLst>
              <a:gd name="adj" fmla="val 50000"/>
            </a:avLst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2" name="Text Box 32"/>
          <p:cNvSpPr txBox="1">
            <a:spLocks noChangeArrowheads="1"/>
          </p:cNvSpPr>
          <p:nvPr/>
        </p:nvSpPr>
        <p:spPr bwMode="auto">
          <a:xfrm>
            <a:off x="6924675" y="5011738"/>
            <a:ext cx="2057400" cy="701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Float measures the liquid level</a:t>
            </a:r>
            <a:endParaRPr lang="en-US"/>
          </a:p>
        </p:txBody>
      </p:sp>
      <p:sp>
        <p:nvSpPr>
          <p:cNvPr id="15394" name="Text Box 34"/>
          <p:cNvSpPr txBox="1">
            <a:spLocks noChangeArrowheads="1"/>
          </p:cNvSpPr>
          <p:nvPr/>
        </p:nvSpPr>
        <p:spPr bwMode="auto">
          <a:xfrm>
            <a:off x="2286000" y="5257800"/>
            <a:ext cx="2057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Raising and lowering the gate affects the flowin</a:t>
            </a:r>
          </a:p>
        </p:txBody>
      </p:sp>
      <p:sp>
        <p:nvSpPr>
          <p:cNvPr id="15395" name="Line 35"/>
          <p:cNvSpPr>
            <a:spLocks noChangeShapeType="1"/>
          </p:cNvSpPr>
          <p:nvPr/>
        </p:nvSpPr>
        <p:spPr bwMode="auto">
          <a:xfrm flipV="1">
            <a:off x="3200400" y="4953000"/>
            <a:ext cx="6096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7" name="Text Box 37"/>
          <p:cNvSpPr txBox="1">
            <a:spLocks noChangeArrowheads="1"/>
          </p:cNvSpPr>
          <p:nvPr/>
        </p:nvSpPr>
        <p:spPr bwMode="auto">
          <a:xfrm>
            <a:off x="6096000" y="3276600"/>
            <a:ext cx="28194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Location of the fulcrum determines the </a:t>
            </a:r>
            <a:r>
              <a:rPr lang="en-US" sz="2000" b="1">
                <a:sym typeface="Symbol" pitchFamily="18" charset="2"/>
              </a:rPr>
              <a:t>gate/level</a:t>
            </a:r>
            <a:endParaRPr lang="en-US" sz="2000" b="1"/>
          </a:p>
        </p:txBody>
      </p:sp>
      <p:sp>
        <p:nvSpPr>
          <p:cNvPr id="15398" name="Line 38"/>
          <p:cNvSpPr>
            <a:spLocks noChangeShapeType="1"/>
          </p:cNvSpPr>
          <p:nvPr/>
        </p:nvSpPr>
        <p:spPr bwMode="auto">
          <a:xfrm flipH="1">
            <a:off x="6019800" y="5410200"/>
            <a:ext cx="762000" cy="304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5399" name="Line 39"/>
          <p:cNvSpPr>
            <a:spLocks noChangeShapeType="1"/>
          </p:cNvSpPr>
          <p:nvPr/>
        </p:nvSpPr>
        <p:spPr bwMode="auto">
          <a:xfrm flipH="1">
            <a:off x="5334000" y="3581400"/>
            <a:ext cx="533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15412" name="Group 52"/>
          <p:cNvGrpSpPr>
            <a:grpSpLocks/>
          </p:cNvGrpSpPr>
          <p:nvPr/>
        </p:nvGrpSpPr>
        <p:grpSpPr bwMode="auto">
          <a:xfrm>
            <a:off x="2590800" y="2819400"/>
            <a:ext cx="5334000" cy="1066800"/>
            <a:chOff x="1632" y="1776"/>
            <a:chExt cx="3360" cy="672"/>
          </a:xfrm>
        </p:grpSpPr>
        <p:grpSp>
          <p:nvGrpSpPr>
            <p:cNvPr id="15400" name="Group 40"/>
            <p:cNvGrpSpPr>
              <a:grpSpLocks/>
            </p:cNvGrpSpPr>
            <p:nvPr/>
          </p:nvGrpSpPr>
          <p:grpSpPr bwMode="auto">
            <a:xfrm>
              <a:off x="1632" y="1824"/>
              <a:ext cx="288" cy="624"/>
              <a:chOff x="1344" y="912"/>
              <a:chExt cx="336" cy="720"/>
            </a:xfrm>
          </p:grpSpPr>
          <p:grpSp>
            <p:nvGrpSpPr>
              <p:cNvPr id="15401" name="Group 41"/>
              <p:cNvGrpSpPr>
                <a:grpSpLocks/>
              </p:cNvGrpSpPr>
              <p:nvPr/>
            </p:nvGrpSpPr>
            <p:grpSpPr bwMode="auto">
              <a:xfrm flipH="1">
                <a:off x="1379" y="965"/>
                <a:ext cx="301" cy="667"/>
                <a:chOff x="2064" y="1901"/>
                <a:chExt cx="389" cy="979"/>
              </a:xfrm>
            </p:grpSpPr>
            <p:sp>
              <p:nvSpPr>
                <p:cNvPr id="15402" name="Freeform 42"/>
                <p:cNvSpPr>
                  <a:spLocks/>
                </p:cNvSpPr>
                <p:nvPr/>
              </p:nvSpPr>
              <p:spPr bwMode="auto">
                <a:xfrm>
                  <a:off x="2163" y="1940"/>
                  <a:ext cx="228" cy="223"/>
                </a:xfrm>
                <a:custGeom>
                  <a:avLst/>
                  <a:gdLst>
                    <a:gd name="T0" fmla="*/ 208 w 685"/>
                    <a:gd name="T1" fmla="*/ 283 h 671"/>
                    <a:gd name="T2" fmla="*/ 268 w 685"/>
                    <a:gd name="T3" fmla="*/ 193 h 671"/>
                    <a:gd name="T4" fmla="*/ 335 w 685"/>
                    <a:gd name="T5" fmla="*/ 127 h 671"/>
                    <a:gd name="T6" fmla="*/ 403 w 685"/>
                    <a:gd name="T7" fmla="*/ 45 h 671"/>
                    <a:gd name="T8" fmla="*/ 484 w 685"/>
                    <a:gd name="T9" fmla="*/ 8 h 671"/>
                    <a:gd name="T10" fmla="*/ 551 w 685"/>
                    <a:gd name="T11" fmla="*/ 0 h 671"/>
                    <a:gd name="T12" fmla="*/ 618 w 685"/>
                    <a:gd name="T13" fmla="*/ 22 h 671"/>
                    <a:gd name="T14" fmla="*/ 655 w 685"/>
                    <a:gd name="T15" fmla="*/ 74 h 671"/>
                    <a:gd name="T16" fmla="*/ 685 w 685"/>
                    <a:gd name="T17" fmla="*/ 172 h 671"/>
                    <a:gd name="T18" fmla="*/ 677 w 685"/>
                    <a:gd name="T19" fmla="*/ 275 h 671"/>
                    <a:gd name="T20" fmla="*/ 648 w 685"/>
                    <a:gd name="T21" fmla="*/ 365 h 671"/>
                    <a:gd name="T22" fmla="*/ 574 w 685"/>
                    <a:gd name="T23" fmla="*/ 470 h 671"/>
                    <a:gd name="T24" fmla="*/ 492 w 685"/>
                    <a:gd name="T25" fmla="*/ 544 h 671"/>
                    <a:gd name="T26" fmla="*/ 403 w 685"/>
                    <a:gd name="T27" fmla="*/ 611 h 671"/>
                    <a:gd name="T28" fmla="*/ 305 w 685"/>
                    <a:gd name="T29" fmla="*/ 656 h 671"/>
                    <a:gd name="T30" fmla="*/ 224 w 685"/>
                    <a:gd name="T31" fmla="*/ 671 h 671"/>
                    <a:gd name="T32" fmla="*/ 187 w 685"/>
                    <a:gd name="T33" fmla="*/ 649 h 671"/>
                    <a:gd name="T34" fmla="*/ 156 w 685"/>
                    <a:gd name="T35" fmla="*/ 560 h 671"/>
                    <a:gd name="T36" fmla="*/ 164 w 685"/>
                    <a:gd name="T37" fmla="*/ 441 h 671"/>
                    <a:gd name="T38" fmla="*/ 22 w 685"/>
                    <a:gd name="T39" fmla="*/ 447 h 671"/>
                    <a:gd name="T40" fmla="*/ 0 w 685"/>
                    <a:gd name="T41" fmla="*/ 425 h 671"/>
                    <a:gd name="T42" fmla="*/ 22 w 685"/>
                    <a:gd name="T43" fmla="*/ 380 h 671"/>
                    <a:gd name="T44" fmla="*/ 171 w 685"/>
                    <a:gd name="T45" fmla="*/ 373 h 671"/>
                    <a:gd name="T46" fmla="*/ 208 w 685"/>
                    <a:gd name="T47" fmla="*/ 283 h 67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</a:cxnLst>
                  <a:rect l="0" t="0" r="r" b="b"/>
                  <a:pathLst>
                    <a:path w="685" h="671">
                      <a:moveTo>
                        <a:pt x="208" y="283"/>
                      </a:moveTo>
                      <a:lnTo>
                        <a:pt x="268" y="193"/>
                      </a:lnTo>
                      <a:lnTo>
                        <a:pt x="335" y="127"/>
                      </a:lnTo>
                      <a:lnTo>
                        <a:pt x="403" y="45"/>
                      </a:lnTo>
                      <a:lnTo>
                        <a:pt x="484" y="8"/>
                      </a:lnTo>
                      <a:lnTo>
                        <a:pt x="551" y="0"/>
                      </a:lnTo>
                      <a:lnTo>
                        <a:pt x="618" y="22"/>
                      </a:lnTo>
                      <a:lnTo>
                        <a:pt x="655" y="74"/>
                      </a:lnTo>
                      <a:lnTo>
                        <a:pt x="685" y="172"/>
                      </a:lnTo>
                      <a:lnTo>
                        <a:pt x="677" y="275"/>
                      </a:lnTo>
                      <a:lnTo>
                        <a:pt x="648" y="365"/>
                      </a:lnTo>
                      <a:lnTo>
                        <a:pt x="574" y="470"/>
                      </a:lnTo>
                      <a:lnTo>
                        <a:pt x="492" y="544"/>
                      </a:lnTo>
                      <a:lnTo>
                        <a:pt x="403" y="611"/>
                      </a:lnTo>
                      <a:lnTo>
                        <a:pt x="305" y="656"/>
                      </a:lnTo>
                      <a:lnTo>
                        <a:pt x="224" y="671"/>
                      </a:lnTo>
                      <a:lnTo>
                        <a:pt x="187" y="649"/>
                      </a:lnTo>
                      <a:lnTo>
                        <a:pt x="156" y="560"/>
                      </a:lnTo>
                      <a:lnTo>
                        <a:pt x="164" y="441"/>
                      </a:lnTo>
                      <a:lnTo>
                        <a:pt x="22" y="447"/>
                      </a:lnTo>
                      <a:lnTo>
                        <a:pt x="0" y="425"/>
                      </a:lnTo>
                      <a:lnTo>
                        <a:pt x="22" y="380"/>
                      </a:lnTo>
                      <a:lnTo>
                        <a:pt x="171" y="373"/>
                      </a:lnTo>
                      <a:lnTo>
                        <a:pt x="208" y="2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3" name="Freeform 43"/>
                <p:cNvSpPr>
                  <a:spLocks/>
                </p:cNvSpPr>
                <p:nvPr/>
              </p:nvSpPr>
              <p:spPr bwMode="auto">
                <a:xfrm>
                  <a:off x="2151" y="2175"/>
                  <a:ext cx="158" cy="329"/>
                </a:xfrm>
                <a:custGeom>
                  <a:avLst/>
                  <a:gdLst>
                    <a:gd name="T0" fmla="*/ 134 w 475"/>
                    <a:gd name="T1" fmla="*/ 83 h 986"/>
                    <a:gd name="T2" fmla="*/ 201 w 475"/>
                    <a:gd name="T3" fmla="*/ 23 h 986"/>
                    <a:gd name="T4" fmla="*/ 304 w 475"/>
                    <a:gd name="T5" fmla="*/ 0 h 986"/>
                    <a:gd name="T6" fmla="*/ 394 w 475"/>
                    <a:gd name="T7" fmla="*/ 15 h 986"/>
                    <a:gd name="T8" fmla="*/ 460 w 475"/>
                    <a:gd name="T9" fmla="*/ 75 h 986"/>
                    <a:gd name="T10" fmla="*/ 475 w 475"/>
                    <a:gd name="T11" fmla="*/ 120 h 986"/>
                    <a:gd name="T12" fmla="*/ 475 w 475"/>
                    <a:gd name="T13" fmla="*/ 179 h 986"/>
                    <a:gd name="T14" fmla="*/ 446 w 475"/>
                    <a:gd name="T15" fmla="*/ 232 h 986"/>
                    <a:gd name="T16" fmla="*/ 394 w 475"/>
                    <a:gd name="T17" fmla="*/ 321 h 986"/>
                    <a:gd name="T18" fmla="*/ 372 w 475"/>
                    <a:gd name="T19" fmla="*/ 426 h 986"/>
                    <a:gd name="T20" fmla="*/ 364 w 475"/>
                    <a:gd name="T21" fmla="*/ 515 h 986"/>
                    <a:gd name="T22" fmla="*/ 386 w 475"/>
                    <a:gd name="T23" fmla="*/ 612 h 986"/>
                    <a:gd name="T24" fmla="*/ 446 w 475"/>
                    <a:gd name="T25" fmla="*/ 702 h 986"/>
                    <a:gd name="T26" fmla="*/ 468 w 475"/>
                    <a:gd name="T27" fmla="*/ 791 h 986"/>
                    <a:gd name="T28" fmla="*/ 460 w 475"/>
                    <a:gd name="T29" fmla="*/ 873 h 986"/>
                    <a:gd name="T30" fmla="*/ 417 w 475"/>
                    <a:gd name="T31" fmla="*/ 941 h 986"/>
                    <a:gd name="T32" fmla="*/ 357 w 475"/>
                    <a:gd name="T33" fmla="*/ 978 h 986"/>
                    <a:gd name="T34" fmla="*/ 283 w 475"/>
                    <a:gd name="T35" fmla="*/ 986 h 986"/>
                    <a:gd name="T36" fmla="*/ 193 w 475"/>
                    <a:gd name="T37" fmla="*/ 986 h 986"/>
                    <a:gd name="T38" fmla="*/ 127 w 475"/>
                    <a:gd name="T39" fmla="*/ 947 h 986"/>
                    <a:gd name="T40" fmla="*/ 59 w 475"/>
                    <a:gd name="T41" fmla="*/ 836 h 986"/>
                    <a:gd name="T42" fmla="*/ 16 w 475"/>
                    <a:gd name="T43" fmla="*/ 739 h 986"/>
                    <a:gd name="T44" fmla="*/ 0 w 475"/>
                    <a:gd name="T45" fmla="*/ 590 h 986"/>
                    <a:gd name="T46" fmla="*/ 16 w 475"/>
                    <a:gd name="T47" fmla="*/ 456 h 986"/>
                    <a:gd name="T48" fmla="*/ 45 w 475"/>
                    <a:gd name="T49" fmla="*/ 314 h 986"/>
                    <a:gd name="T50" fmla="*/ 90 w 475"/>
                    <a:gd name="T51" fmla="*/ 171 h 986"/>
                    <a:gd name="T52" fmla="*/ 134 w 475"/>
                    <a:gd name="T53" fmla="*/ 83 h 98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</a:cxnLst>
                  <a:rect l="0" t="0" r="r" b="b"/>
                  <a:pathLst>
                    <a:path w="475" h="986">
                      <a:moveTo>
                        <a:pt x="134" y="83"/>
                      </a:moveTo>
                      <a:lnTo>
                        <a:pt x="201" y="23"/>
                      </a:lnTo>
                      <a:lnTo>
                        <a:pt x="304" y="0"/>
                      </a:lnTo>
                      <a:lnTo>
                        <a:pt x="394" y="15"/>
                      </a:lnTo>
                      <a:lnTo>
                        <a:pt x="460" y="75"/>
                      </a:lnTo>
                      <a:lnTo>
                        <a:pt x="475" y="120"/>
                      </a:lnTo>
                      <a:lnTo>
                        <a:pt x="475" y="179"/>
                      </a:lnTo>
                      <a:lnTo>
                        <a:pt x="446" y="232"/>
                      </a:lnTo>
                      <a:lnTo>
                        <a:pt x="394" y="321"/>
                      </a:lnTo>
                      <a:lnTo>
                        <a:pt x="372" y="426"/>
                      </a:lnTo>
                      <a:lnTo>
                        <a:pt x="364" y="515"/>
                      </a:lnTo>
                      <a:lnTo>
                        <a:pt x="386" y="612"/>
                      </a:lnTo>
                      <a:lnTo>
                        <a:pt x="446" y="702"/>
                      </a:lnTo>
                      <a:lnTo>
                        <a:pt x="468" y="791"/>
                      </a:lnTo>
                      <a:lnTo>
                        <a:pt x="460" y="873"/>
                      </a:lnTo>
                      <a:lnTo>
                        <a:pt x="417" y="941"/>
                      </a:lnTo>
                      <a:lnTo>
                        <a:pt x="357" y="978"/>
                      </a:lnTo>
                      <a:lnTo>
                        <a:pt x="283" y="986"/>
                      </a:lnTo>
                      <a:lnTo>
                        <a:pt x="193" y="986"/>
                      </a:lnTo>
                      <a:lnTo>
                        <a:pt x="127" y="947"/>
                      </a:lnTo>
                      <a:lnTo>
                        <a:pt x="59" y="836"/>
                      </a:lnTo>
                      <a:lnTo>
                        <a:pt x="16" y="739"/>
                      </a:lnTo>
                      <a:lnTo>
                        <a:pt x="0" y="590"/>
                      </a:lnTo>
                      <a:lnTo>
                        <a:pt x="16" y="456"/>
                      </a:lnTo>
                      <a:lnTo>
                        <a:pt x="45" y="314"/>
                      </a:lnTo>
                      <a:lnTo>
                        <a:pt x="90" y="171"/>
                      </a:lnTo>
                      <a:lnTo>
                        <a:pt x="134" y="8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4" name="Freeform 44"/>
                <p:cNvSpPr>
                  <a:spLocks/>
                </p:cNvSpPr>
                <p:nvPr/>
              </p:nvSpPr>
              <p:spPr bwMode="auto">
                <a:xfrm>
                  <a:off x="2277" y="2186"/>
                  <a:ext cx="176" cy="296"/>
                </a:xfrm>
                <a:custGeom>
                  <a:avLst/>
                  <a:gdLst>
                    <a:gd name="T0" fmla="*/ 0 w 527"/>
                    <a:gd name="T1" fmla="*/ 43 h 887"/>
                    <a:gd name="T2" fmla="*/ 6 w 527"/>
                    <a:gd name="T3" fmla="*/ 6 h 887"/>
                    <a:gd name="T4" fmla="*/ 88 w 527"/>
                    <a:gd name="T5" fmla="*/ 0 h 887"/>
                    <a:gd name="T6" fmla="*/ 132 w 527"/>
                    <a:gd name="T7" fmla="*/ 37 h 887"/>
                    <a:gd name="T8" fmla="*/ 200 w 527"/>
                    <a:gd name="T9" fmla="*/ 133 h 887"/>
                    <a:gd name="T10" fmla="*/ 288 w 527"/>
                    <a:gd name="T11" fmla="*/ 260 h 887"/>
                    <a:gd name="T12" fmla="*/ 370 w 527"/>
                    <a:gd name="T13" fmla="*/ 349 h 887"/>
                    <a:gd name="T14" fmla="*/ 519 w 527"/>
                    <a:gd name="T15" fmla="*/ 513 h 887"/>
                    <a:gd name="T16" fmla="*/ 527 w 527"/>
                    <a:gd name="T17" fmla="*/ 551 h 887"/>
                    <a:gd name="T18" fmla="*/ 496 w 527"/>
                    <a:gd name="T19" fmla="*/ 574 h 887"/>
                    <a:gd name="T20" fmla="*/ 422 w 527"/>
                    <a:gd name="T21" fmla="*/ 603 h 887"/>
                    <a:gd name="T22" fmla="*/ 319 w 527"/>
                    <a:gd name="T23" fmla="*/ 626 h 887"/>
                    <a:gd name="T24" fmla="*/ 192 w 527"/>
                    <a:gd name="T25" fmla="*/ 634 h 887"/>
                    <a:gd name="T26" fmla="*/ 148 w 527"/>
                    <a:gd name="T27" fmla="*/ 640 h 887"/>
                    <a:gd name="T28" fmla="*/ 132 w 527"/>
                    <a:gd name="T29" fmla="*/ 671 h 887"/>
                    <a:gd name="T30" fmla="*/ 162 w 527"/>
                    <a:gd name="T31" fmla="*/ 722 h 887"/>
                    <a:gd name="T32" fmla="*/ 266 w 527"/>
                    <a:gd name="T33" fmla="*/ 812 h 887"/>
                    <a:gd name="T34" fmla="*/ 340 w 527"/>
                    <a:gd name="T35" fmla="*/ 835 h 887"/>
                    <a:gd name="T36" fmla="*/ 356 w 527"/>
                    <a:gd name="T37" fmla="*/ 864 h 887"/>
                    <a:gd name="T38" fmla="*/ 325 w 527"/>
                    <a:gd name="T39" fmla="*/ 887 h 887"/>
                    <a:gd name="T40" fmla="*/ 259 w 527"/>
                    <a:gd name="T41" fmla="*/ 887 h 887"/>
                    <a:gd name="T42" fmla="*/ 169 w 527"/>
                    <a:gd name="T43" fmla="*/ 835 h 887"/>
                    <a:gd name="T44" fmla="*/ 95 w 527"/>
                    <a:gd name="T45" fmla="*/ 761 h 887"/>
                    <a:gd name="T46" fmla="*/ 51 w 527"/>
                    <a:gd name="T47" fmla="*/ 693 h 887"/>
                    <a:gd name="T48" fmla="*/ 51 w 527"/>
                    <a:gd name="T49" fmla="*/ 640 h 887"/>
                    <a:gd name="T50" fmla="*/ 80 w 527"/>
                    <a:gd name="T51" fmla="*/ 603 h 887"/>
                    <a:gd name="T52" fmla="*/ 125 w 527"/>
                    <a:gd name="T53" fmla="*/ 589 h 887"/>
                    <a:gd name="T54" fmla="*/ 192 w 527"/>
                    <a:gd name="T55" fmla="*/ 581 h 887"/>
                    <a:gd name="T56" fmla="*/ 266 w 527"/>
                    <a:gd name="T57" fmla="*/ 581 h 887"/>
                    <a:gd name="T58" fmla="*/ 356 w 527"/>
                    <a:gd name="T59" fmla="*/ 566 h 887"/>
                    <a:gd name="T60" fmla="*/ 400 w 527"/>
                    <a:gd name="T61" fmla="*/ 551 h 887"/>
                    <a:gd name="T62" fmla="*/ 422 w 527"/>
                    <a:gd name="T63" fmla="*/ 529 h 887"/>
                    <a:gd name="T64" fmla="*/ 414 w 527"/>
                    <a:gd name="T65" fmla="*/ 507 h 887"/>
                    <a:gd name="T66" fmla="*/ 348 w 527"/>
                    <a:gd name="T67" fmla="*/ 447 h 887"/>
                    <a:gd name="T68" fmla="*/ 243 w 527"/>
                    <a:gd name="T69" fmla="*/ 342 h 887"/>
                    <a:gd name="T70" fmla="*/ 148 w 527"/>
                    <a:gd name="T71" fmla="*/ 253 h 887"/>
                    <a:gd name="T72" fmla="*/ 43 w 527"/>
                    <a:gd name="T73" fmla="*/ 156 h 887"/>
                    <a:gd name="T74" fmla="*/ 6 w 527"/>
                    <a:gd name="T75" fmla="*/ 88 h 887"/>
                    <a:gd name="T76" fmla="*/ 0 w 527"/>
                    <a:gd name="T77" fmla="*/ 43 h 88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</a:cxnLst>
                  <a:rect l="0" t="0" r="r" b="b"/>
                  <a:pathLst>
                    <a:path w="527" h="887">
                      <a:moveTo>
                        <a:pt x="0" y="43"/>
                      </a:moveTo>
                      <a:lnTo>
                        <a:pt x="6" y="6"/>
                      </a:lnTo>
                      <a:lnTo>
                        <a:pt x="88" y="0"/>
                      </a:lnTo>
                      <a:lnTo>
                        <a:pt x="132" y="37"/>
                      </a:lnTo>
                      <a:lnTo>
                        <a:pt x="200" y="133"/>
                      </a:lnTo>
                      <a:lnTo>
                        <a:pt x="288" y="260"/>
                      </a:lnTo>
                      <a:lnTo>
                        <a:pt x="370" y="349"/>
                      </a:lnTo>
                      <a:lnTo>
                        <a:pt x="519" y="513"/>
                      </a:lnTo>
                      <a:lnTo>
                        <a:pt x="527" y="551"/>
                      </a:lnTo>
                      <a:lnTo>
                        <a:pt x="496" y="574"/>
                      </a:lnTo>
                      <a:lnTo>
                        <a:pt x="422" y="603"/>
                      </a:lnTo>
                      <a:lnTo>
                        <a:pt x="319" y="626"/>
                      </a:lnTo>
                      <a:lnTo>
                        <a:pt x="192" y="634"/>
                      </a:lnTo>
                      <a:lnTo>
                        <a:pt x="148" y="640"/>
                      </a:lnTo>
                      <a:lnTo>
                        <a:pt x="132" y="671"/>
                      </a:lnTo>
                      <a:lnTo>
                        <a:pt x="162" y="722"/>
                      </a:lnTo>
                      <a:lnTo>
                        <a:pt x="266" y="812"/>
                      </a:lnTo>
                      <a:lnTo>
                        <a:pt x="340" y="835"/>
                      </a:lnTo>
                      <a:lnTo>
                        <a:pt x="356" y="864"/>
                      </a:lnTo>
                      <a:lnTo>
                        <a:pt x="325" y="887"/>
                      </a:lnTo>
                      <a:lnTo>
                        <a:pt x="259" y="887"/>
                      </a:lnTo>
                      <a:lnTo>
                        <a:pt x="169" y="835"/>
                      </a:lnTo>
                      <a:lnTo>
                        <a:pt x="95" y="761"/>
                      </a:lnTo>
                      <a:lnTo>
                        <a:pt x="51" y="693"/>
                      </a:lnTo>
                      <a:lnTo>
                        <a:pt x="51" y="640"/>
                      </a:lnTo>
                      <a:lnTo>
                        <a:pt x="80" y="603"/>
                      </a:lnTo>
                      <a:lnTo>
                        <a:pt x="125" y="589"/>
                      </a:lnTo>
                      <a:lnTo>
                        <a:pt x="192" y="581"/>
                      </a:lnTo>
                      <a:lnTo>
                        <a:pt x="266" y="581"/>
                      </a:lnTo>
                      <a:lnTo>
                        <a:pt x="356" y="566"/>
                      </a:lnTo>
                      <a:lnTo>
                        <a:pt x="400" y="551"/>
                      </a:lnTo>
                      <a:lnTo>
                        <a:pt x="422" y="529"/>
                      </a:lnTo>
                      <a:lnTo>
                        <a:pt x="414" y="507"/>
                      </a:lnTo>
                      <a:lnTo>
                        <a:pt x="348" y="447"/>
                      </a:lnTo>
                      <a:lnTo>
                        <a:pt x="243" y="342"/>
                      </a:lnTo>
                      <a:lnTo>
                        <a:pt x="148" y="253"/>
                      </a:lnTo>
                      <a:lnTo>
                        <a:pt x="43" y="156"/>
                      </a:lnTo>
                      <a:lnTo>
                        <a:pt x="6" y="88"/>
                      </a:lnTo>
                      <a:lnTo>
                        <a:pt x="0" y="43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5" name="Freeform 45"/>
                <p:cNvSpPr>
                  <a:spLocks/>
                </p:cNvSpPr>
                <p:nvPr/>
              </p:nvSpPr>
              <p:spPr bwMode="auto">
                <a:xfrm>
                  <a:off x="2163" y="2434"/>
                  <a:ext cx="191" cy="446"/>
                </a:xfrm>
                <a:custGeom>
                  <a:avLst/>
                  <a:gdLst>
                    <a:gd name="T0" fmla="*/ 283 w 572"/>
                    <a:gd name="T1" fmla="*/ 0 h 1337"/>
                    <a:gd name="T2" fmla="*/ 364 w 572"/>
                    <a:gd name="T3" fmla="*/ 15 h 1337"/>
                    <a:gd name="T4" fmla="*/ 401 w 572"/>
                    <a:gd name="T5" fmla="*/ 75 h 1337"/>
                    <a:gd name="T6" fmla="*/ 394 w 572"/>
                    <a:gd name="T7" fmla="*/ 216 h 1337"/>
                    <a:gd name="T8" fmla="*/ 380 w 572"/>
                    <a:gd name="T9" fmla="*/ 366 h 1337"/>
                    <a:gd name="T10" fmla="*/ 380 w 572"/>
                    <a:gd name="T11" fmla="*/ 522 h 1337"/>
                    <a:gd name="T12" fmla="*/ 454 w 572"/>
                    <a:gd name="T13" fmla="*/ 709 h 1337"/>
                    <a:gd name="T14" fmla="*/ 512 w 572"/>
                    <a:gd name="T15" fmla="*/ 844 h 1337"/>
                    <a:gd name="T16" fmla="*/ 543 w 572"/>
                    <a:gd name="T17" fmla="*/ 978 h 1337"/>
                    <a:gd name="T18" fmla="*/ 535 w 572"/>
                    <a:gd name="T19" fmla="*/ 1097 h 1337"/>
                    <a:gd name="T20" fmla="*/ 535 w 572"/>
                    <a:gd name="T21" fmla="*/ 1142 h 1337"/>
                    <a:gd name="T22" fmla="*/ 565 w 572"/>
                    <a:gd name="T23" fmla="*/ 1187 h 1337"/>
                    <a:gd name="T24" fmla="*/ 572 w 572"/>
                    <a:gd name="T25" fmla="*/ 1232 h 1337"/>
                    <a:gd name="T26" fmla="*/ 551 w 572"/>
                    <a:gd name="T27" fmla="*/ 1253 h 1337"/>
                    <a:gd name="T28" fmla="*/ 491 w 572"/>
                    <a:gd name="T29" fmla="*/ 1239 h 1337"/>
                    <a:gd name="T30" fmla="*/ 380 w 572"/>
                    <a:gd name="T31" fmla="*/ 1224 h 1337"/>
                    <a:gd name="T32" fmla="*/ 246 w 572"/>
                    <a:gd name="T33" fmla="*/ 1253 h 1337"/>
                    <a:gd name="T34" fmla="*/ 156 w 572"/>
                    <a:gd name="T35" fmla="*/ 1306 h 1337"/>
                    <a:gd name="T36" fmla="*/ 111 w 572"/>
                    <a:gd name="T37" fmla="*/ 1337 h 1337"/>
                    <a:gd name="T38" fmla="*/ 67 w 572"/>
                    <a:gd name="T39" fmla="*/ 1337 h 1337"/>
                    <a:gd name="T40" fmla="*/ 0 w 572"/>
                    <a:gd name="T41" fmla="*/ 1239 h 1337"/>
                    <a:gd name="T42" fmla="*/ 8 w 572"/>
                    <a:gd name="T43" fmla="*/ 1224 h 1337"/>
                    <a:gd name="T44" fmla="*/ 142 w 572"/>
                    <a:gd name="T45" fmla="*/ 1179 h 1337"/>
                    <a:gd name="T46" fmla="*/ 298 w 572"/>
                    <a:gd name="T47" fmla="*/ 1157 h 1337"/>
                    <a:gd name="T48" fmla="*/ 409 w 572"/>
                    <a:gd name="T49" fmla="*/ 1150 h 1337"/>
                    <a:gd name="T50" fmla="*/ 475 w 572"/>
                    <a:gd name="T51" fmla="*/ 1150 h 1337"/>
                    <a:gd name="T52" fmla="*/ 491 w 572"/>
                    <a:gd name="T53" fmla="*/ 1105 h 1337"/>
                    <a:gd name="T54" fmla="*/ 469 w 572"/>
                    <a:gd name="T55" fmla="*/ 978 h 1337"/>
                    <a:gd name="T56" fmla="*/ 417 w 572"/>
                    <a:gd name="T57" fmla="*/ 844 h 1337"/>
                    <a:gd name="T58" fmla="*/ 335 w 572"/>
                    <a:gd name="T59" fmla="*/ 672 h 1337"/>
                    <a:gd name="T60" fmla="*/ 267 w 572"/>
                    <a:gd name="T61" fmla="*/ 522 h 1337"/>
                    <a:gd name="T62" fmla="*/ 238 w 572"/>
                    <a:gd name="T63" fmla="*/ 388 h 1337"/>
                    <a:gd name="T64" fmla="*/ 230 w 572"/>
                    <a:gd name="T65" fmla="*/ 239 h 1337"/>
                    <a:gd name="T66" fmla="*/ 230 w 572"/>
                    <a:gd name="T67" fmla="*/ 97 h 1337"/>
                    <a:gd name="T68" fmla="*/ 261 w 572"/>
                    <a:gd name="T69" fmla="*/ 38 h 1337"/>
                    <a:gd name="T70" fmla="*/ 283 w 572"/>
                    <a:gd name="T71" fmla="*/ 0 h 133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</a:cxnLst>
                  <a:rect l="0" t="0" r="r" b="b"/>
                  <a:pathLst>
                    <a:path w="572" h="1337">
                      <a:moveTo>
                        <a:pt x="283" y="0"/>
                      </a:moveTo>
                      <a:lnTo>
                        <a:pt x="364" y="15"/>
                      </a:lnTo>
                      <a:lnTo>
                        <a:pt x="401" y="75"/>
                      </a:lnTo>
                      <a:lnTo>
                        <a:pt x="394" y="216"/>
                      </a:lnTo>
                      <a:lnTo>
                        <a:pt x="380" y="366"/>
                      </a:lnTo>
                      <a:lnTo>
                        <a:pt x="380" y="522"/>
                      </a:lnTo>
                      <a:lnTo>
                        <a:pt x="454" y="709"/>
                      </a:lnTo>
                      <a:lnTo>
                        <a:pt x="512" y="844"/>
                      </a:lnTo>
                      <a:lnTo>
                        <a:pt x="543" y="978"/>
                      </a:lnTo>
                      <a:lnTo>
                        <a:pt x="535" y="1097"/>
                      </a:lnTo>
                      <a:lnTo>
                        <a:pt x="535" y="1142"/>
                      </a:lnTo>
                      <a:lnTo>
                        <a:pt x="565" y="1187"/>
                      </a:lnTo>
                      <a:lnTo>
                        <a:pt x="572" y="1232"/>
                      </a:lnTo>
                      <a:lnTo>
                        <a:pt x="551" y="1253"/>
                      </a:lnTo>
                      <a:lnTo>
                        <a:pt x="491" y="1239"/>
                      </a:lnTo>
                      <a:lnTo>
                        <a:pt x="380" y="1224"/>
                      </a:lnTo>
                      <a:lnTo>
                        <a:pt x="246" y="1253"/>
                      </a:lnTo>
                      <a:lnTo>
                        <a:pt x="156" y="1306"/>
                      </a:lnTo>
                      <a:lnTo>
                        <a:pt x="111" y="1337"/>
                      </a:lnTo>
                      <a:lnTo>
                        <a:pt x="67" y="1337"/>
                      </a:lnTo>
                      <a:lnTo>
                        <a:pt x="0" y="1239"/>
                      </a:lnTo>
                      <a:lnTo>
                        <a:pt x="8" y="1224"/>
                      </a:lnTo>
                      <a:lnTo>
                        <a:pt x="142" y="1179"/>
                      </a:lnTo>
                      <a:lnTo>
                        <a:pt x="298" y="1157"/>
                      </a:lnTo>
                      <a:lnTo>
                        <a:pt x="409" y="1150"/>
                      </a:lnTo>
                      <a:lnTo>
                        <a:pt x="475" y="1150"/>
                      </a:lnTo>
                      <a:lnTo>
                        <a:pt x="491" y="1105"/>
                      </a:lnTo>
                      <a:lnTo>
                        <a:pt x="469" y="978"/>
                      </a:lnTo>
                      <a:lnTo>
                        <a:pt x="417" y="844"/>
                      </a:lnTo>
                      <a:lnTo>
                        <a:pt x="335" y="672"/>
                      </a:lnTo>
                      <a:lnTo>
                        <a:pt x="267" y="522"/>
                      </a:lnTo>
                      <a:lnTo>
                        <a:pt x="238" y="388"/>
                      </a:lnTo>
                      <a:lnTo>
                        <a:pt x="230" y="239"/>
                      </a:lnTo>
                      <a:lnTo>
                        <a:pt x="230" y="97"/>
                      </a:lnTo>
                      <a:lnTo>
                        <a:pt x="261" y="38"/>
                      </a:lnTo>
                      <a:lnTo>
                        <a:pt x="28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6" name="Freeform 46"/>
                <p:cNvSpPr>
                  <a:spLocks/>
                </p:cNvSpPr>
                <p:nvPr/>
              </p:nvSpPr>
              <p:spPr bwMode="auto">
                <a:xfrm>
                  <a:off x="2069" y="2447"/>
                  <a:ext cx="158" cy="370"/>
                </a:xfrm>
                <a:custGeom>
                  <a:avLst/>
                  <a:gdLst>
                    <a:gd name="T0" fmla="*/ 356 w 475"/>
                    <a:gd name="T1" fmla="*/ 0 h 1112"/>
                    <a:gd name="T2" fmla="*/ 423 w 475"/>
                    <a:gd name="T3" fmla="*/ 0 h 1112"/>
                    <a:gd name="T4" fmla="*/ 446 w 475"/>
                    <a:gd name="T5" fmla="*/ 45 h 1112"/>
                    <a:gd name="T6" fmla="*/ 460 w 475"/>
                    <a:gd name="T7" fmla="*/ 142 h 1112"/>
                    <a:gd name="T8" fmla="*/ 446 w 475"/>
                    <a:gd name="T9" fmla="*/ 246 h 1112"/>
                    <a:gd name="T10" fmla="*/ 409 w 475"/>
                    <a:gd name="T11" fmla="*/ 455 h 1112"/>
                    <a:gd name="T12" fmla="*/ 415 w 475"/>
                    <a:gd name="T13" fmla="*/ 544 h 1112"/>
                    <a:gd name="T14" fmla="*/ 460 w 475"/>
                    <a:gd name="T15" fmla="*/ 724 h 1112"/>
                    <a:gd name="T16" fmla="*/ 475 w 475"/>
                    <a:gd name="T17" fmla="*/ 851 h 1112"/>
                    <a:gd name="T18" fmla="*/ 475 w 475"/>
                    <a:gd name="T19" fmla="*/ 948 h 1112"/>
                    <a:gd name="T20" fmla="*/ 453 w 475"/>
                    <a:gd name="T21" fmla="*/ 970 h 1112"/>
                    <a:gd name="T22" fmla="*/ 386 w 475"/>
                    <a:gd name="T23" fmla="*/ 985 h 1112"/>
                    <a:gd name="T24" fmla="*/ 296 w 475"/>
                    <a:gd name="T25" fmla="*/ 1007 h 1112"/>
                    <a:gd name="T26" fmla="*/ 208 w 475"/>
                    <a:gd name="T27" fmla="*/ 1052 h 1112"/>
                    <a:gd name="T28" fmla="*/ 119 w 475"/>
                    <a:gd name="T29" fmla="*/ 1112 h 1112"/>
                    <a:gd name="T30" fmla="*/ 82 w 475"/>
                    <a:gd name="T31" fmla="*/ 1112 h 1112"/>
                    <a:gd name="T32" fmla="*/ 0 w 475"/>
                    <a:gd name="T33" fmla="*/ 1045 h 1112"/>
                    <a:gd name="T34" fmla="*/ 8 w 475"/>
                    <a:gd name="T35" fmla="*/ 1014 h 1112"/>
                    <a:gd name="T36" fmla="*/ 111 w 475"/>
                    <a:gd name="T37" fmla="*/ 970 h 1112"/>
                    <a:gd name="T38" fmla="*/ 290 w 475"/>
                    <a:gd name="T39" fmla="*/ 925 h 1112"/>
                    <a:gd name="T40" fmla="*/ 372 w 475"/>
                    <a:gd name="T41" fmla="*/ 895 h 1112"/>
                    <a:gd name="T42" fmla="*/ 386 w 475"/>
                    <a:gd name="T43" fmla="*/ 866 h 1112"/>
                    <a:gd name="T44" fmla="*/ 386 w 475"/>
                    <a:gd name="T45" fmla="*/ 739 h 1112"/>
                    <a:gd name="T46" fmla="*/ 356 w 475"/>
                    <a:gd name="T47" fmla="*/ 575 h 1112"/>
                    <a:gd name="T48" fmla="*/ 341 w 475"/>
                    <a:gd name="T49" fmla="*/ 470 h 1112"/>
                    <a:gd name="T50" fmla="*/ 327 w 475"/>
                    <a:gd name="T51" fmla="*/ 306 h 1112"/>
                    <a:gd name="T52" fmla="*/ 319 w 475"/>
                    <a:gd name="T53" fmla="*/ 127 h 1112"/>
                    <a:gd name="T54" fmla="*/ 327 w 475"/>
                    <a:gd name="T55" fmla="*/ 45 h 1112"/>
                    <a:gd name="T56" fmla="*/ 356 w 475"/>
                    <a:gd name="T57" fmla="*/ 0 h 111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</a:cxnLst>
                  <a:rect l="0" t="0" r="r" b="b"/>
                  <a:pathLst>
                    <a:path w="475" h="1112">
                      <a:moveTo>
                        <a:pt x="356" y="0"/>
                      </a:moveTo>
                      <a:lnTo>
                        <a:pt x="423" y="0"/>
                      </a:lnTo>
                      <a:lnTo>
                        <a:pt x="446" y="45"/>
                      </a:lnTo>
                      <a:lnTo>
                        <a:pt x="460" y="142"/>
                      </a:lnTo>
                      <a:lnTo>
                        <a:pt x="446" y="246"/>
                      </a:lnTo>
                      <a:lnTo>
                        <a:pt x="409" y="455"/>
                      </a:lnTo>
                      <a:lnTo>
                        <a:pt x="415" y="544"/>
                      </a:lnTo>
                      <a:lnTo>
                        <a:pt x="460" y="724"/>
                      </a:lnTo>
                      <a:lnTo>
                        <a:pt x="475" y="851"/>
                      </a:lnTo>
                      <a:lnTo>
                        <a:pt x="475" y="948"/>
                      </a:lnTo>
                      <a:lnTo>
                        <a:pt x="453" y="970"/>
                      </a:lnTo>
                      <a:lnTo>
                        <a:pt x="386" y="985"/>
                      </a:lnTo>
                      <a:lnTo>
                        <a:pt x="296" y="1007"/>
                      </a:lnTo>
                      <a:lnTo>
                        <a:pt x="208" y="1052"/>
                      </a:lnTo>
                      <a:lnTo>
                        <a:pt x="119" y="1112"/>
                      </a:lnTo>
                      <a:lnTo>
                        <a:pt x="82" y="1112"/>
                      </a:lnTo>
                      <a:lnTo>
                        <a:pt x="0" y="1045"/>
                      </a:lnTo>
                      <a:lnTo>
                        <a:pt x="8" y="1014"/>
                      </a:lnTo>
                      <a:lnTo>
                        <a:pt x="111" y="970"/>
                      </a:lnTo>
                      <a:lnTo>
                        <a:pt x="290" y="925"/>
                      </a:lnTo>
                      <a:lnTo>
                        <a:pt x="372" y="895"/>
                      </a:lnTo>
                      <a:lnTo>
                        <a:pt x="386" y="866"/>
                      </a:lnTo>
                      <a:lnTo>
                        <a:pt x="386" y="739"/>
                      </a:lnTo>
                      <a:lnTo>
                        <a:pt x="356" y="575"/>
                      </a:lnTo>
                      <a:lnTo>
                        <a:pt x="341" y="470"/>
                      </a:lnTo>
                      <a:lnTo>
                        <a:pt x="327" y="306"/>
                      </a:lnTo>
                      <a:lnTo>
                        <a:pt x="319" y="127"/>
                      </a:lnTo>
                      <a:lnTo>
                        <a:pt x="327" y="45"/>
                      </a:lnTo>
                      <a:lnTo>
                        <a:pt x="356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07" name="Freeform 47"/>
                <p:cNvSpPr>
                  <a:spLocks/>
                </p:cNvSpPr>
                <p:nvPr/>
              </p:nvSpPr>
              <p:spPr bwMode="auto">
                <a:xfrm>
                  <a:off x="2064" y="1901"/>
                  <a:ext cx="260" cy="331"/>
                </a:xfrm>
                <a:custGeom>
                  <a:avLst/>
                  <a:gdLst>
                    <a:gd name="T0" fmla="*/ 415 w 780"/>
                    <a:gd name="T1" fmla="*/ 991 h 991"/>
                    <a:gd name="T2" fmla="*/ 452 w 780"/>
                    <a:gd name="T3" fmla="*/ 946 h 991"/>
                    <a:gd name="T4" fmla="*/ 438 w 780"/>
                    <a:gd name="T5" fmla="*/ 879 h 991"/>
                    <a:gd name="T6" fmla="*/ 408 w 780"/>
                    <a:gd name="T7" fmla="*/ 790 h 991"/>
                    <a:gd name="T8" fmla="*/ 296 w 780"/>
                    <a:gd name="T9" fmla="*/ 685 h 991"/>
                    <a:gd name="T10" fmla="*/ 185 w 780"/>
                    <a:gd name="T11" fmla="*/ 589 h 991"/>
                    <a:gd name="T12" fmla="*/ 133 w 780"/>
                    <a:gd name="T13" fmla="*/ 484 h 991"/>
                    <a:gd name="T14" fmla="*/ 111 w 780"/>
                    <a:gd name="T15" fmla="*/ 320 h 991"/>
                    <a:gd name="T16" fmla="*/ 237 w 780"/>
                    <a:gd name="T17" fmla="*/ 275 h 991"/>
                    <a:gd name="T18" fmla="*/ 438 w 780"/>
                    <a:gd name="T19" fmla="*/ 253 h 991"/>
                    <a:gd name="T20" fmla="*/ 520 w 780"/>
                    <a:gd name="T21" fmla="*/ 261 h 991"/>
                    <a:gd name="T22" fmla="*/ 541 w 780"/>
                    <a:gd name="T23" fmla="*/ 283 h 991"/>
                    <a:gd name="T24" fmla="*/ 578 w 780"/>
                    <a:gd name="T25" fmla="*/ 246 h 991"/>
                    <a:gd name="T26" fmla="*/ 564 w 780"/>
                    <a:gd name="T27" fmla="*/ 208 h 991"/>
                    <a:gd name="T28" fmla="*/ 586 w 780"/>
                    <a:gd name="T29" fmla="*/ 142 h 991"/>
                    <a:gd name="T30" fmla="*/ 646 w 780"/>
                    <a:gd name="T31" fmla="*/ 82 h 991"/>
                    <a:gd name="T32" fmla="*/ 691 w 780"/>
                    <a:gd name="T33" fmla="*/ 66 h 991"/>
                    <a:gd name="T34" fmla="*/ 749 w 780"/>
                    <a:gd name="T35" fmla="*/ 103 h 991"/>
                    <a:gd name="T36" fmla="*/ 780 w 780"/>
                    <a:gd name="T37" fmla="*/ 66 h 991"/>
                    <a:gd name="T38" fmla="*/ 728 w 780"/>
                    <a:gd name="T39" fmla="*/ 0 h 991"/>
                    <a:gd name="T40" fmla="*/ 660 w 780"/>
                    <a:gd name="T41" fmla="*/ 0 h 991"/>
                    <a:gd name="T42" fmla="*/ 578 w 780"/>
                    <a:gd name="T43" fmla="*/ 37 h 991"/>
                    <a:gd name="T44" fmla="*/ 527 w 780"/>
                    <a:gd name="T45" fmla="*/ 134 h 991"/>
                    <a:gd name="T46" fmla="*/ 460 w 780"/>
                    <a:gd name="T47" fmla="*/ 179 h 991"/>
                    <a:gd name="T48" fmla="*/ 356 w 780"/>
                    <a:gd name="T49" fmla="*/ 193 h 991"/>
                    <a:gd name="T50" fmla="*/ 170 w 780"/>
                    <a:gd name="T51" fmla="*/ 216 h 991"/>
                    <a:gd name="T52" fmla="*/ 22 w 780"/>
                    <a:gd name="T53" fmla="*/ 261 h 991"/>
                    <a:gd name="T54" fmla="*/ 0 w 780"/>
                    <a:gd name="T55" fmla="*/ 298 h 991"/>
                    <a:gd name="T56" fmla="*/ 14 w 780"/>
                    <a:gd name="T57" fmla="*/ 417 h 991"/>
                    <a:gd name="T58" fmla="*/ 66 w 780"/>
                    <a:gd name="T59" fmla="*/ 581 h 991"/>
                    <a:gd name="T60" fmla="*/ 140 w 780"/>
                    <a:gd name="T61" fmla="*/ 716 h 991"/>
                    <a:gd name="T62" fmla="*/ 214 w 780"/>
                    <a:gd name="T63" fmla="*/ 835 h 991"/>
                    <a:gd name="T64" fmla="*/ 282 w 780"/>
                    <a:gd name="T65" fmla="*/ 917 h 991"/>
                    <a:gd name="T66" fmla="*/ 348 w 780"/>
                    <a:gd name="T67" fmla="*/ 976 h 991"/>
                    <a:gd name="T68" fmla="*/ 415 w 780"/>
                    <a:gd name="T69" fmla="*/ 991 h 99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</a:cxnLst>
                  <a:rect l="0" t="0" r="r" b="b"/>
                  <a:pathLst>
                    <a:path w="780" h="991">
                      <a:moveTo>
                        <a:pt x="415" y="991"/>
                      </a:moveTo>
                      <a:lnTo>
                        <a:pt x="452" y="946"/>
                      </a:lnTo>
                      <a:lnTo>
                        <a:pt x="438" y="879"/>
                      </a:lnTo>
                      <a:lnTo>
                        <a:pt x="408" y="790"/>
                      </a:lnTo>
                      <a:lnTo>
                        <a:pt x="296" y="685"/>
                      </a:lnTo>
                      <a:lnTo>
                        <a:pt x="185" y="589"/>
                      </a:lnTo>
                      <a:lnTo>
                        <a:pt x="133" y="484"/>
                      </a:lnTo>
                      <a:lnTo>
                        <a:pt x="111" y="320"/>
                      </a:lnTo>
                      <a:lnTo>
                        <a:pt x="237" y="275"/>
                      </a:lnTo>
                      <a:lnTo>
                        <a:pt x="438" y="253"/>
                      </a:lnTo>
                      <a:lnTo>
                        <a:pt x="520" y="261"/>
                      </a:lnTo>
                      <a:lnTo>
                        <a:pt x="541" y="283"/>
                      </a:lnTo>
                      <a:lnTo>
                        <a:pt x="578" y="246"/>
                      </a:lnTo>
                      <a:lnTo>
                        <a:pt x="564" y="208"/>
                      </a:lnTo>
                      <a:lnTo>
                        <a:pt x="586" y="142"/>
                      </a:lnTo>
                      <a:lnTo>
                        <a:pt x="646" y="82"/>
                      </a:lnTo>
                      <a:lnTo>
                        <a:pt x="691" y="66"/>
                      </a:lnTo>
                      <a:lnTo>
                        <a:pt x="749" y="103"/>
                      </a:lnTo>
                      <a:lnTo>
                        <a:pt x="780" y="66"/>
                      </a:lnTo>
                      <a:lnTo>
                        <a:pt x="728" y="0"/>
                      </a:lnTo>
                      <a:lnTo>
                        <a:pt x="660" y="0"/>
                      </a:lnTo>
                      <a:lnTo>
                        <a:pt x="578" y="37"/>
                      </a:lnTo>
                      <a:lnTo>
                        <a:pt x="527" y="134"/>
                      </a:lnTo>
                      <a:lnTo>
                        <a:pt x="460" y="179"/>
                      </a:lnTo>
                      <a:lnTo>
                        <a:pt x="356" y="193"/>
                      </a:lnTo>
                      <a:lnTo>
                        <a:pt x="170" y="216"/>
                      </a:lnTo>
                      <a:lnTo>
                        <a:pt x="22" y="261"/>
                      </a:lnTo>
                      <a:lnTo>
                        <a:pt x="0" y="298"/>
                      </a:lnTo>
                      <a:lnTo>
                        <a:pt x="14" y="417"/>
                      </a:lnTo>
                      <a:lnTo>
                        <a:pt x="66" y="581"/>
                      </a:lnTo>
                      <a:lnTo>
                        <a:pt x="140" y="716"/>
                      </a:lnTo>
                      <a:lnTo>
                        <a:pt x="214" y="835"/>
                      </a:lnTo>
                      <a:lnTo>
                        <a:pt x="282" y="917"/>
                      </a:lnTo>
                      <a:lnTo>
                        <a:pt x="348" y="976"/>
                      </a:lnTo>
                      <a:lnTo>
                        <a:pt x="415" y="991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  <p:grpSp>
            <p:nvGrpSpPr>
              <p:cNvPr id="15408" name="Group 48"/>
              <p:cNvGrpSpPr>
                <a:grpSpLocks/>
              </p:cNvGrpSpPr>
              <p:nvPr/>
            </p:nvGrpSpPr>
            <p:grpSpPr bwMode="auto">
              <a:xfrm>
                <a:off x="1344" y="912"/>
                <a:ext cx="70" cy="77"/>
                <a:chOff x="2408" y="1824"/>
                <a:chExt cx="90" cy="113"/>
              </a:xfrm>
            </p:grpSpPr>
            <p:sp>
              <p:nvSpPr>
                <p:cNvPr id="15409" name="Freeform 49"/>
                <p:cNvSpPr>
                  <a:spLocks/>
                </p:cNvSpPr>
                <p:nvPr/>
              </p:nvSpPr>
              <p:spPr bwMode="auto">
                <a:xfrm>
                  <a:off x="2426" y="1824"/>
                  <a:ext cx="72" cy="82"/>
                </a:xfrm>
                <a:custGeom>
                  <a:avLst/>
                  <a:gdLst>
                    <a:gd name="T0" fmla="*/ 66 w 216"/>
                    <a:gd name="T1" fmla="*/ 15 h 246"/>
                    <a:gd name="T2" fmla="*/ 126 w 216"/>
                    <a:gd name="T3" fmla="*/ 0 h 246"/>
                    <a:gd name="T4" fmla="*/ 200 w 216"/>
                    <a:gd name="T5" fmla="*/ 22 h 246"/>
                    <a:gd name="T6" fmla="*/ 216 w 216"/>
                    <a:gd name="T7" fmla="*/ 74 h 246"/>
                    <a:gd name="T8" fmla="*/ 208 w 216"/>
                    <a:gd name="T9" fmla="*/ 142 h 246"/>
                    <a:gd name="T10" fmla="*/ 171 w 216"/>
                    <a:gd name="T11" fmla="*/ 186 h 246"/>
                    <a:gd name="T12" fmla="*/ 119 w 216"/>
                    <a:gd name="T13" fmla="*/ 193 h 246"/>
                    <a:gd name="T14" fmla="*/ 66 w 216"/>
                    <a:gd name="T15" fmla="*/ 193 h 246"/>
                    <a:gd name="T16" fmla="*/ 43 w 216"/>
                    <a:gd name="T17" fmla="*/ 216 h 246"/>
                    <a:gd name="T18" fmla="*/ 43 w 216"/>
                    <a:gd name="T19" fmla="*/ 230 h 246"/>
                    <a:gd name="T20" fmla="*/ 29 w 216"/>
                    <a:gd name="T21" fmla="*/ 246 h 246"/>
                    <a:gd name="T22" fmla="*/ 0 w 216"/>
                    <a:gd name="T23" fmla="*/ 238 h 246"/>
                    <a:gd name="T24" fmla="*/ 6 w 216"/>
                    <a:gd name="T25" fmla="*/ 201 h 246"/>
                    <a:gd name="T26" fmla="*/ 29 w 216"/>
                    <a:gd name="T27" fmla="*/ 172 h 246"/>
                    <a:gd name="T28" fmla="*/ 74 w 216"/>
                    <a:gd name="T29" fmla="*/ 149 h 246"/>
                    <a:gd name="T30" fmla="*/ 119 w 216"/>
                    <a:gd name="T31" fmla="*/ 156 h 246"/>
                    <a:gd name="T32" fmla="*/ 156 w 216"/>
                    <a:gd name="T33" fmla="*/ 149 h 246"/>
                    <a:gd name="T34" fmla="*/ 177 w 216"/>
                    <a:gd name="T35" fmla="*/ 111 h 246"/>
                    <a:gd name="T36" fmla="*/ 177 w 216"/>
                    <a:gd name="T37" fmla="*/ 67 h 246"/>
                    <a:gd name="T38" fmla="*/ 156 w 216"/>
                    <a:gd name="T39" fmla="*/ 45 h 246"/>
                    <a:gd name="T40" fmla="*/ 126 w 216"/>
                    <a:gd name="T41" fmla="*/ 45 h 246"/>
                    <a:gd name="T42" fmla="*/ 96 w 216"/>
                    <a:gd name="T43" fmla="*/ 53 h 246"/>
                    <a:gd name="T44" fmla="*/ 74 w 216"/>
                    <a:gd name="T45" fmla="*/ 67 h 246"/>
                    <a:gd name="T46" fmla="*/ 51 w 216"/>
                    <a:gd name="T47" fmla="*/ 53 h 246"/>
                    <a:gd name="T48" fmla="*/ 66 w 216"/>
                    <a:gd name="T49" fmla="*/ 15 h 24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216" h="246">
                      <a:moveTo>
                        <a:pt x="66" y="15"/>
                      </a:moveTo>
                      <a:lnTo>
                        <a:pt x="126" y="0"/>
                      </a:lnTo>
                      <a:lnTo>
                        <a:pt x="200" y="22"/>
                      </a:lnTo>
                      <a:lnTo>
                        <a:pt x="216" y="74"/>
                      </a:lnTo>
                      <a:lnTo>
                        <a:pt x="208" y="142"/>
                      </a:lnTo>
                      <a:lnTo>
                        <a:pt x="171" y="186"/>
                      </a:lnTo>
                      <a:lnTo>
                        <a:pt x="119" y="193"/>
                      </a:lnTo>
                      <a:lnTo>
                        <a:pt x="66" y="193"/>
                      </a:lnTo>
                      <a:lnTo>
                        <a:pt x="43" y="216"/>
                      </a:lnTo>
                      <a:lnTo>
                        <a:pt x="43" y="230"/>
                      </a:lnTo>
                      <a:lnTo>
                        <a:pt x="29" y="246"/>
                      </a:lnTo>
                      <a:lnTo>
                        <a:pt x="0" y="238"/>
                      </a:lnTo>
                      <a:lnTo>
                        <a:pt x="6" y="201"/>
                      </a:lnTo>
                      <a:lnTo>
                        <a:pt x="29" y="172"/>
                      </a:lnTo>
                      <a:lnTo>
                        <a:pt x="74" y="149"/>
                      </a:lnTo>
                      <a:lnTo>
                        <a:pt x="119" y="156"/>
                      </a:lnTo>
                      <a:lnTo>
                        <a:pt x="156" y="149"/>
                      </a:lnTo>
                      <a:lnTo>
                        <a:pt x="177" y="111"/>
                      </a:lnTo>
                      <a:lnTo>
                        <a:pt x="177" y="67"/>
                      </a:lnTo>
                      <a:lnTo>
                        <a:pt x="156" y="45"/>
                      </a:lnTo>
                      <a:lnTo>
                        <a:pt x="126" y="45"/>
                      </a:lnTo>
                      <a:lnTo>
                        <a:pt x="96" y="53"/>
                      </a:lnTo>
                      <a:lnTo>
                        <a:pt x="74" y="67"/>
                      </a:lnTo>
                      <a:lnTo>
                        <a:pt x="51" y="53"/>
                      </a:lnTo>
                      <a:lnTo>
                        <a:pt x="66" y="15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  <p:sp>
              <p:nvSpPr>
                <p:cNvPr id="15410" name="Oval 50"/>
                <p:cNvSpPr>
                  <a:spLocks noChangeArrowheads="1"/>
                </p:cNvSpPr>
                <p:nvPr/>
              </p:nvSpPr>
              <p:spPr bwMode="auto">
                <a:xfrm>
                  <a:off x="2408" y="1916"/>
                  <a:ext cx="21" cy="21"/>
                </a:xfrm>
                <a:prstGeom prst="ellipse">
                  <a:avLst/>
                </a:pr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/>
                <a:lstStyle/>
                <a:p>
                  <a:endParaRPr lang="en-US"/>
                </a:p>
              </p:txBody>
            </p:sp>
          </p:grpSp>
        </p:grpSp>
        <p:sp>
          <p:nvSpPr>
            <p:cNvPr id="15411" name="AutoShape 51"/>
            <p:cNvSpPr>
              <a:spLocks noChangeArrowheads="1"/>
            </p:cNvSpPr>
            <p:nvPr/>
          </p:nvSpPr>
          <p:spPr bwMode="auto">
            <a:xfrm>
              <a:off x="2064" y="1776"/>
              <a:ext cx="2928" cy="240"/>
            </a:xfrm>
            <a:prstGeom prst="wedgeRoundRectCallout">
              <a:avLst>
                <a:gd name="adj1" fmla="val -55944"/>
                <a:gd name="adj2" fmla="val -12500"/>
                <a:gd name="adj3" fmla="val 16667"/>
              </a:avLst>
            </a:prstGeom>
            <a:solidFill>
              <a:srgbClr val="FFFFCC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/>
                <a:t>How do I change the set point?</a:t>
              </a:r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4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 Box 1026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17411" name="Text Box 1027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17412" name="Line 1028"/>
          <p:cNvSpPr>
            <a:spLocks noChangeShapeType="1"/>
          </p:cNvSpPr>
          <p:nvPr/>
        </p:nvSpPr>
        <p:spPr bwMode="auto">
          <a:xfrm>
            <a:off x="1447800" y="3810000"/>
            <a:ext cx="914400" cy="0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13" name="Text Box 1029"/>
          <p:cNvSpPr txBox="1">
            <a:spLocks noChangeArrowheads="1"/>
          </p:cNvSpPr>
          <p:nvPr/>
        </p:nvSpPr>
        <p:spPr bwMode="auto">
          <a:xfrm>
            <a:off x="2743200" y="1219200"/>
            <a:ext cx="5638800" cy="137953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Pneumatic Device</a:t>
            </a:r>
            <a:endParaRPr lang="en-US" b="1"/>
          </a:p>
          <a:p>
            <a:pPr>
              <a:spcBef>
                <a:spcPct val="50000"/>
              </a:spcBef>
            </a:pPr>
            <a:r>
              <a:rPr lang="en-US" b="1"/>
              <a:t>The value of the variable is proportional to air pressure (</a:t>
            </a:r>
            <a:r>
              <a:rPr lang="en-US" sz="2000" b="1">
                <a:solidFill>
                  <a:schemeClr val="accent2"/>
                </a:solidFill>
              </a:rPr>
              <a:t>50 - 150 C = 3 -15 psi</a:t>
            </a:r>
            <a:r>
              <a:rPr lang="en-US" b="1"/>
              <a:t>).</a:t>
            </a:r>
          </a:p>
        </p:txBody>
      </p:sp>
      <p:grpSp>
        <p:nvGrpSpPr>
          <p:cNvPr id="17433" name="Group 1049"/>
          <p:cNvGrpSpPr>
            <a:grpSpLocks/>
          </p:cNvGrpSpPr>
          <p:nvPr/>
        </p:nvGrpSpPr>
        <p:grpSpPr bwMode="auto">
          <a:xfrm>
            <a:off x="2743200" y="2819400"/>
            <a:ext cx="4114800" cy="3200400"/>
            <a:chOff x="2592" y="3072"/>
            <a:chExt cx="1824" cy="1091"/>
          </a:xfrm>
        </p:grpSpPr>
        <p:sp>
          <p:nvSpPr>
            <p:cNvPr id="17434" name="Rectangle 1050"/>
            <p:cNvSpPr>
              <a:spLocks noChangeArrowheads="1"/>
            </p:cNvSpPr>
            <p:nvPr/>
          </p:nvSpPr>
          <p:spPr bwMode="auto">
            <a:xfrm>
              <a:off x="2592" y="3072"/>
              <a:ext cx="1824" cy="1091"/>
            </a:xfrm>
            <a:prstGeom prst="rect">
              <a:avLst/>
            </a:prstGeom>
            <a:solidFill>
              <a:srgbClr val="DDDDDD"/>
            </a:solidFill>
            <a:ln w="9525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grpSp>
          <p:nvGrpSpPr>
            <p:cNvPr id="17435" name="Group 1051"/>
            <p:cNvGrpSpPr>
              <a:grpSpLocks/>
            </p:cNvGrpSpPr>
            <p:nvPr/>
          </p:nvGrpSpPr>
          <p:grpSpPr bwMode="auto">
            <a:xfrm>
              <a:off x="2880" y="3120"/>
              <a:ext cx="1419" cy="928"/>
              <a:chOff x="3456" y="1488"/>
              <a:chExt cx="2139" cy="1696"/>
            </a:xfrm>
          </p:grpSpPr>
          <p:sp>
            <p:nvSpPr>
              <p:cNvPr id="17436" name="AutoShape 1052"/>
              <p:cNvSpPr>
                <a:spLocks noChangeArrowheads="1"/>
              </p:cNvSpPr>
              <p:nvPr/>
            </p:nvSpPr>
            <p:spPr bwMode="auto">
              <a:xfrm>
                <a:off x="4091" y="1757"/>
                <a:ext cx="747" cy="862"/>
              </a:xfrm>
              <a:prstGeom prst="can">
                <a:avLst>
                  <a:gd name="adj" fmla="val 28849"/>
                </a:avLst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7" name="AutoShape 1053"/>
              <p:cNvSpPr>
                <a:spLocks noChangeArrowheads="1"/>
              </p:cNvSpPr>
              <p:nvPr/>
            </p:nvSpPr>
            <p:spPr bwMode="auto">
              <a:xfrm flipV="1">
                <a:off x="5110" y="2538"/>
                <a:ext cx="201" cy="82"/>
              </a:xfrm>
              <a:prstGeom prst="flowChartManualOperation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8" name="AutoShape 1054"/>
              <p:cNvSpPr>
                <a:spLocks noChangeArrowheads="1"/>
              </p:cNvSpPr>
              <p:nvPr/>
            </p:nvSpPr>
            <p:spPr bwMode="auto">
              <a:xfrm>
                <a:off x="4290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39" name="AutoShape 1055"/>
              <p:cNvSpPr>
                <a:spLocks noChangeArrowheads="1"/>
              </p:cNvSpPr>
              <p:nvPr/>
            </p:nvSpPr>
            <p:spPr bwMode="auto">
              <a:xfrm>
                <a:off x="4205" y="2313"/>
                <a:ext cx="203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0" name="AutoShape 1056"/>
              <p:cNvSpPr>
                <a:spLocks noChangeArrowheads="1"/>
              </p:cNvSpPr>
              <p:nvPr/>
            </p:nvSpPr>
            <p:spPr bwMode="auto">
              <a:xfrm>
                <a:off x="4378" y="2313"/>
                <a:ext cx="201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1" name="AutoShape 1057"/>
              <p:cNvSpPr>
                <a:spLocks noChangeArrowheads="1"/>
              </p:cNvSpPr>
              <p:nvPr/>
            </p:nvSpPr>
            <p:spPr bwMode="auto">
              <a:xfrm>
                <a:off x="4436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2" name="AutoShape 1058"/>
              <p:cNvSpPr>
                <a:spLocks noChangeArrowheads="1"/>
              </p:cNvSpPr>
              <p:nvPr/>
            </p:nvSpPr>
            <p:spPr bwMode="auto">
              <a:xfrm>
                <a:off x="4522" y="2313"/>
                <a:ext cx="202" cy="195"/>
              </a:xfrm>
              <a:prstGeom prst="flowChartConnector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3" name="Line 1059"/>
              <p:cNvSpPr>
                <a:spLocks noChangeShapeType="1"/>
              </p:cNvSpPr>
              <p:nvPr/>
            </p:nvSpPr>
            <p:spPr bwMode="auto">
              <a:xfrm>
                <a:off x="4205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lg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44" name="Line 1060"/>
              <p:cNvSpPr>
                <a:spLocks noChangeShapeType="1"/>
              </p:cNvSpPr>
              <p:nvPr/>
            </p:nvSpPr>
            <p:spPr bwMode="auto">
              <a:xfrm>
                <a:off x="4724" y="2423"/>
                <a:ext cx="0" cy="418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grpSp>
            <p:nvGrpSpPr>
              <p:cNvPr id="17445" name="Group 1061"/>
              <p:cNvGrpSpPr>
                <a:grpSpLocks/>
              </p:cNvGrpSpPr>
              <p:nvPr/>
            </p:nvGrpSpPr>
            <p:grpSpPr bwMode="auto">
              <a:xfrm>
                <a:off x="4643" y="2837"/>
                <a:ext cx="179" cy="167"/>
                <a:chOff x="306" y="575"/>
                <a:chExt cx="1142" cy="625"/>
              </a:xfrm>
            </p:grpSpPr>
            <p:sp>
              <p:nvSpPr>
                <p:cNvPr id="17446" name="Line 1062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7" name="Line 1063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8" name="Line 1064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49" name="Line 1065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0" name="Line 1066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1" name="Line 1067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2" name="Freeform 1068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grpSp>
            <p:nvGrpSpPr>
              <p:cNvPr id="17453" name="Group 1069"/>
              <p:cNvGrpSpPr>
                <a:grpSpLocks/>
              </p:cNvGrpSpPr>
              <p:nvPr/>
            </p:nvGrpSpPr>
            <p:grpSpPr bwMode="auto">
              <a:xfrm rot="-5400000">
                <a:off x="3654" y="1488"/>
                <a:ext cx="172" cy="172"/>
                <a:chOff x="306" y="575"/>
                <a:chExt cx="1142" cy="625"/>
              </a:xfrm>
            </p:grpSpPr>
            <p:sp>
              <p:nvSpPr>
                <p:cNvPr id="17454" name="Line 1070"/>
                <p:cNvSpPr>
                  <a:spLocks noChangeShapeType="1"/>
                </p:cNvSpPr>
                <p:nvPr/>
              </p:nvSpPr>
              <p:spPr bwMode="auto">
                <a:xfrm>
                  <a:off x="336" y="576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5" name="Line 1071"/>
                <p:cNvSpPr>
                  <a:spLocks noChangeShapeType="1"/>
                </p:cNvSpPr>
                <p:nvPr/>
              </p:nvSpPr>
              <p:spPr bwMode="auto">
                <a:xfrm>
                  <a:off x="336" y="1200"/>
                  <a:ext cx="864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6" name="Line 1072"/>
                <p:cNvSpPr>
                  <a:spLocks noChangeShapeType="1"/>
                </p:cNvSpPr>
                <p:nvPr/>
              </p:nvSpPr>
              <p:spPr bwMode="auto">
                <a:xfrm flipH="1" flipV="1">
                  <a:off x="332" y="575"/>
                  <a:ext cx="868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7" name="Line 1073"/>
                <p:cNvSpPr>
                  <a:spLocks noChangeShapeType="1"/>
                </p:cNvSpPr>
                <p:nvPr/>
              </p:nvSpPr>
              <p:spPr bwMode="auto">
                <a:xfrm flipV="1">
                  <a:off x="306" y="575"/>
                  <a:ext cx="894" cy="625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8" name="Line 1074"/>
                <p:cNvSpPr>
                  <a:spLocks noChangeShapeType="1"/>
                </p:cNvSpPr>
                <p:nvPr/>
              </p:nvSpPr>
              <p:spPr bwMode="auto">
                <a:xfrm>
                  <a:off x="766" y="881"/>
                  <a:ext cx="472" cy="0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59" name="Line 1075"/>
                <p:cNvSpPr>
                  <a:spLocks noChangeShapeType="1"/>
                </p:cNvSpPr>
                <p:nvPr/>
              </p:nvSpPr>
              <p:spPr bwMode="auto">
                <a:xfrm>
                  <a:off x="1248" y="672"/>
                  <a:ext cx="0" cy="384"/>
                </a:xfrm>
                <a:prstGeom prst="line">
                  <a:avLst/>
                </a:pr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noFill/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  <p:sp>
              <p:nvSpPr>
                <p:cNvPr id="17460" name="Freeform 1076"/>
                <p:cNvSpPr>
                  <a:spLocks/>
                </p:cNvSpPr>
                <p:nvPr/>
              </p:nvSpPr>
              <p:spPr bwMode="auto">
                <a:xfrm>
                  <a:off x="1248" y="660"/>
                  <a:ext cx="200" cy="396"/>
                </a:xfrm>
                <a:custGeom>
                  <a:avLst/>
                  <a:gdLst>
                    <a:gd name="T0" fmla="*/ 0 w 200"/>
                    <a:gd name="T1" fmla="*/ 396 h 396"/>
                    <a:gd name="T2" fmla="*/ 96 w 200"/>
                    <a:gd name="T3" fmla="*/ 348 h 396"/>
                    <a:gd name="T4" fmla="*/ 192 w 200"/>
                    <a:gd name="T5" fmla="*/ 204 h 396"/>
                    <a:gd name="T6" fmla="*/ 144 w 200"/>
                    <a:gd name="T7" fmla="*/ 60 h 396"/>
                    <a:gd name="T8" fmla="*/ 0 w 200"/>
                    <a:gd name="T9" fmla="*/ 0 h 396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</a:cxnLst>
                  <a:rect l="0" t="0" r="r" b="b"/>
                  <a:pathLst>
                    <a:path w="200" h="396">
                      <a:moveTo>
                        <a:pt x="0" y="396"/>
                      </a:moveTo>
                      <a:cubicBezTo>
                        <a:pt x="32" y="388"/>
                        <a:pt x="64" y="380"/>
                        <a:pt x="96" y="348"/>
                      </a:cubicBezTo>
                      <a:cubicBezTo>
                        <a:pt x="128" y="316"/>
                        <a:pt x="184" y="252"/>
                        <a:pt x="192" y="204"/>
                      </a:cubicBezTo>
                      <a:cubicBezTo>
                        <a:pt x="200" y="156"/>
                        <a:pt x="176" y="94"/>
                        <a:pt x="144" y="60"/>
                      </a:cubicBezTo>
                      <a:cubicBezTo>
                        <a:pt x="112" y="26"/>
                        <a:pt x="56" y="13"/>
                        <a:pt x="0" y="0"/>
                      </a:cubicBezTo>
                    </a:path>
                  </a:pathLst>
                </a:custGeom>
                <a:noFill/>
                <a:ln w="9525">
                  <a:solidFill>
                    <a:schemeClr val="tx1"/>
                  </a:solidFill>
                  <a:round/>
                  <a:headEnd/>
                  <a:tailEnd/>
                </a:ln>
                <a:effectLst/>
                <a:extLst>
                  <a:ext uri="{909E8E84-426E-40DD-AFC4-6F175D3DCCD1}">
                    <a14:hiddenFill xmlns:a14="http://schemas.microsoft.com/office/drawing/2010/main">
                      <a:solidFill>
                        <a:schemeClr val="accent1"/>
                      </a:solidFill>
                    </a14:hiddenFill>
                  </a:ext>
                  <a:ext uri="{AF507438-7753-43E0-B8FC-AC1667EBCBE1}">
                    <a14:hiddenEffects xmlns:a14="http://schemas.microsoft.com/office/drawing/2010/main">
                      <a:effectLst>
                        <a:outerShdw dist="35921" dir="2700000" algn="ctr" rotWithShape="0">
                          <a:schemeClr val="bg2"/>
                        </a:outerShdw>
                      </a:effectLst>
                    </a14:hiddenEffects>
                  </a:ext>
                </a:extLst>
              </p:spPr>
              <p:txBody>
                <a:bodyPr wrap="none" anchor="ctr"/>
                <a:lstStyle/>
                <a:p>
                  <a:endParaRPr lang="en-US"/>
                </a:p>
              </p:txBody>
            </p:sp>
          </p:grpSp>
          <p:sp>
            <p:nvSpPr>
              <p:cNvPr id="17461" name="Oval 1077"/>
              <p:cNvSpPr>
                <a:spLocks noChangeArrowheads="1"/>
              </p:cNvSpPr>
              <p:nvPr/>
            </p:nvSpPr>
            <p:spPr bwMode="auto">
              <a:xfrm>
                <a:off x="5098" y="2369"/>
                <a:ext cx="232" cy="194"/>
              </a:xfrm>
              <a:prstGeom prst="ellipse">
                <a:avLst/>
              </a:prstGeom>
              <a:gradFill rotWithShape="0">
                <a:gsLst>
                  <a:gs pos="0">
                    <a:schemeClr val="folHlink">
                      <a:gamma/>
                      <a:shade val="46275"/>
                      <a:invGamma/>
                    </a:schemeClr>
                  </a:gs>
                  <a:gs pos="50000">
                    <a:schemeClr val="folHlink"/>
                  </a:gs>
                  <a:gs pos="100000">
                    <a:schemeClr val="folHlink">
                      <a:gamma/>
                      <a:shade val="46275"/>
                      <a:invGamma/>
                    </a:schemeClr>
                  </a:gs>
                </a:gsLst>
                <a:lin ang="0" scaled="1"/>
              </a:gra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2" name="Line 1078"/>
              <p:cNvSpPr>
                <a:spLocks noChangeShapeType="1"/>
              </p:cNvSpPr>
              <p:nvPr/>
            </p:nvSpPr>
            <p:spPr bwMode="auto">
              <a:xfrm flipH="1">
                <a:off x="4837" y="2476"/>
                <a:ext cx="374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3" name="Line 1079"/>
              <p:cNvSpPr>
                <a:spLocks noChangeShapeType="1"/>
              </p:cNvSpPr>
              <p:nvPr/>
            </p:nvSpPr>
            <p:spPr bwMode="auto">
              <a:xfrm>
                <a:off x="5205" y="2371"/>
                <a:ext cx="390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4" name="Line 1080"/>
              <p:cNvSpPr>
                <a:spLocks noChangeShapeType="1"/>
              </p:cNvSpPr>
              <p:nvPr/>
            </p:nvSpPr>
            <p:spPr bwMode="auto">
              <a:xfrm>
                <a:off x="4724" y="3008"/>
                <a:ext cx="0" cy="55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5" name="Line 1081"/>
              <p:cNvSpPr>
                <a:spLocks noChangeShapeType="1"/>
              </p:cNvSpPr>
              <p:nvPr/>
            </p:nvSpPr>
            <p:spPr bwMode="auto">
              <a:xfrm>
                <a:off x="4262" y="1591"/>
                <a:ext cx="0" cy="304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 type="triangle" w="med" len="med"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6" name="Line 1082"/>
              <p:cNvSpPr>
                <a:spLocks noChangeShapeType="1"/>
              </p:cNvSpPr>
              <p:nvPr/>
            </p:nvSpPr>
            <p:spPr bwMode="auto">
              <a:xfrm flipH="1">
                <a:off x="3830" y="1591"/>
                <a:ext cx="43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7" name="Line 1083"/>
              <p:cNvSpPr>
                <a:spLocks noChangeShapeType="1"/>
              </p:cNvSpPr>
              <p:nvPr/>
            </p:nvSpPr>
            <p:spPr bwMode="auto">
              <a:xfrm flipH="1">
                <a:off x="3456" y="1591"/>
                <a:ext cx="202" cy="0"/>
              </a:xfrm>
              <a:prstGeom prst="line">
                <a:avLst/>
              </a:prstGeom>
              <a:noFill/>
              <a:ln w="38100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68" name="Oval 1084"/>
              <p:cNvSpPr>
                <a:spLocks noChangeArrowheads="1"/>
              </p:cNvSpPr>
              <p:nvPr/>
            </p:nvSpPr>
            <p:spPr bwMode="auto">
              <a:xfrm>
                <a:off x="3600" y="1968"/>
                <a:ext cx="382" cy="336"/>
              </a:xfrm>
              <a:prstGeom prst="ellipse">
                <a:avLst/>
              </a:prstGeom>
              <a:solidFill>
                <a:srgbClr val="FFFF99"/>
              </a:solidFill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pPr algn="ctr"/>
                <a:r>
                  <a:rPr lang="en-US" sz="1400" b="1"/>
                  <a:t>TC</a:t>
                </a:r>
              </a:p>
            </p:txBody>
          </p:sp>
          <p:sp>
            <p:nvSpPr>
              <p:cNvPr id="17469" name="Line 1085"/>
              <p:cNvSpPr>
                <a:spLocks noChangeShapeType="1"/>
              </p:cNvSpPr>
              <p:nvPr/>
            </p:nvSpPr>
            <p:spPr bwMode="auto">
              <a:xfrm>
                <a:off x="3993" y="2149"/>
                <a:ext cx="92" cy="0"/>
              </a:xfrm>
              <a:prstGeom prst="line">
                <a:avLst/>
              </a:prstGeom>
              <a:noFill/>
              <a:ln w="9525">
                <a:solidFill>
                  <a:schemeClr val="tx1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0" name="Text Box 1086"/>
              <p:cNvSpPr txBox="1">
                <a:spLocks noChangeArrowheads="1"/>
              </p:cNvSpPr>
              <p:nvPr/>
            </p:nvSpPr>
            <p:spPr bwMode="auto">
              <a:xfrm>
                <a:off x="3607" y="1691"/>
                <a:ext cx="359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v1</a:t>
                </a:r>
              </a:p>
            </p:txBody>
          </p:sp>
          <p:sp>
            <p:nvSpPr>
              <p:cNvPr id="17471" name="Text Box 1087"/>
              <p:cNvSpPr txBox="1">
                <a:spLocks noChangeArrowheads="1"/>
              </p:cNvSpPr>
              <p:nvPr/>
            </p:nvSpPr>
            <p:spPr bwMode="auto">
              <a:xfrm>
                <a:off x="4371" y="2806"/>
                <a:ext cx="357" cy="190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>
                <a:spAutoFit/>
              </a:bodyPr>
              <a:lstStyle/>
              <a:p>
                <a:pPr>
                  <a:spcBef>
                    <a:spcPct val="50000"/>
                  </a:spcBef>
                </a:pPr>
                <a:r>
                  <a:rPr lang="en-US" sz="1400" b="1"/>
                  <a:t>v2</a:t>
                </a:r>
              </a:p>
            </p:txBody>
          </p:sp>
          <p:sp>
            <p:nvSpPr>
              <p:cNvPr id="17472" name="Freeform 1088"/>
              <p:cNvSpPr>
                <a:spLocks/>
              </p:cNvSpPr>
              <p:nvPr/>
            </p:nvSpPr>
            <p:spPr bwMode="auto">
              <a:xfrm>
                <a:off x="3456" y="2120"/>
                <a:ext cx="106" cy="15"/>
              </a:xfrm>
              <a:custGeom>
                <a:avLst/>
                <a:gdLst>
                  <a:gd name="T0" fmla="*/ 106 w 106"/>
                  <a:gd name="T1" fmla="*/ 0 h 15"/>
                  <a:gd name="T2" fmla="*/ 0 w 106"/>
                  <a:gd name="T3" fmla="*/ 15 h 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</a:cxnLst>
                <a:rect l="0" t="0" r="r" b="b"/>
                <a:pathLst>
                  <a:path w="106" h="15">
                    <a:moveTo>
                      <a:pt x="106" y="0"/>
                    </a:moveTo>
                    <a:lnTo>
                      <a:pt x="0" y="15"/>
                    </a:lnTo>
                  </a:path>
                </a:pathLst>
              </a:cu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3" name="Line 1089"/>
              <p:cNvSpPr>
                <a:spLocks noChangeShapeType="1"/>
              </p:cNvSpPr>
              <p:nvPr/>
            </p:nvSpPr>
            <p:spPr bwMode="auto">
              <a:xfrm>
                <a:off x="3456" y="2134"/>
                <a:ext cx="0" cy="105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4" name="Line 1090"/>
              <p:cNvSpPr>
                <a:spLocks noChangeShapeType="1"/>
              </p:cNvSpPr>
              <p:nvPr/>
            </p:nvSpPr>
            <p:spPr bwMode="auto">
              <a:xfrm flipV="1">
                <a:off x="3456" y="3179"/>
                <a:ext cx="1733" cy="5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5" name="Line 1091"/>
              <p:cNvSpPr>
                <a:spLocks noChangeShapeType="1"/>
              </p:cNvSpPr>
              <p:nvPr/>
            </p:nvSpPr>
            <p:spPr bwMode="auto">
              <a:xfrm flipV="1">
                <a:off x="5191" y="2901"/>
                <a:ext cx="0" cy="283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  <p:sp>
            <p:nvSpPr>
              <p:cNvPr id="17476" name="Line 1092"/>
              <p:cNvSpPr>
                <a:spLocks noChangeShapeType="1"/>
              </p:cNvSpPr>
              <p:nvPr/>
            </p:nvSpPr>
            <p:spPr bwMode="auto">
              <a:xfrm>
                <a:off x="4828" y="2901"/>
                <a:ext cx="363" cy="0"/>
              </a:xfrm>
              <a:prstGeom prst="line">
                <a:avLst/>
              </a:prstGeom>
              <a:noFill/>
              <a:ln w="12700">
                <a:solidFill>
                  <a:schemeClr val="tx1"/>
                </a:solidFill>
                <a:prstDash val="dash"/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/>
              <a:p>
                <a:endParaRPr lang="en-US"/>
              </a:p>
            </p:txBody>
          </p:sp>
        </p:grpSp>
      </p:grpSp>
      <p:sp>
        <p:nvSpPr>
          <p:cNvPr id="17477" name="Text Box 1093"/>
          <p:cNvSpPr txBox="1">
            <a:spLocks noChangeArrowheads="1"/>
          </p:cNvSpPr>
          <p:nvPr/>
        </p:nvSpPr>
        <p:spPr bwMode="auto">
          <a:xfrm>
            <a:off x="2438400" y="5867400"/>
            <a:ext cx="29718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The signal is 3-15 psi air pressure in a pipe.</a:t>
            </a:r>
          </a:p>
        </p:txBody>
      </p:sp>
      <p:grpSp>
        <p:nvGrpSpPr>
          <p:cNvPr id="17480" name="Group 1096"/>
          <p:cNvGrpSpPr>
            <a:grpSpLocks/>
          </p:cNvGrpSpPr>
          <p:nvPr/>
        </p:nvGrpSpPr>
        <p:grpSpPr bwMode="auto">
          <a:xfrm flipH="1">
            <a:off x="7696200" y="4572000"/>
            <a:ext cx="457200" cy="990600"/>
            <a:chOff x="1344" y="912"/>
            <a:chExt cx="336" cy="720"/>
          </a:xfrm>
        </p:grpSpPr>
        <p:grpSp>
          <p:nvGrpSpPr>
            <p:cNvPr id="17481" name="Group 1097"/>
            <p:cNvGrpSpPr>
              <a:grpSpLocks/>
            </p:cNvGrpSpPr>
            <p:nvPr/>
          </p:nvGrpSpPr>
          <p:grpSpPr bwMode="auto">
            <a:xfrm flipH="1">
              <a:off x="1379" y="965"/>
              <a:ext cx="301" cy="667"/>
              <a:chOff x="2064" y="1901"/>
              <a:chExt cx="389" cy="979"/>
            </a:xfrm>
          </p:grpSpPr>
          <p:sp>
            <p:nvSpPr>
              <p:cNvPr id="17482" name="Freeform 1098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208 w 685"/>
                  <a:gd name="T1" fmla="*/ 283 h 671"/>
                  <a:gd name="T2" fmla="*/ 268 w 685"/>
                  <a:gd name="T3" fmla="*/ 193 h 671"/>
                  <a:gd name="T4" fmla="*/ 335 w 685"/>
                  <a:gd name="T5" fmla="*/ 127 h 671"/>
                  <a:gd name="T6" fmla="*/ 403 w 685"/>
                  <a:gd name="T7" fmla="*/ 45 h 671"/>
                  <a:gd name="T8" fmla="*/ 484 w 685"/>
                  <a:gd name="T9" fmla="*/ 8 h 671"/>
                  <a:gd name="T10" fmla="*/ 551 w 685"/>
                  <a:gd name="T11" fmla="*/ 0 h 671"/>
                  <a:gd name="T12" fmla="*/ 618 w 685"/>
                  <a:gd name="T13" fmla="*/ 22 h 671"/>
                  <a:gd name="T14" fmla="*/ 655 w 685"/>
                  <a:gd name="T15" fmla="*/ 74 h 671"/>
                  <a:gd name="T16" fmla="*/ 685 w 685"/>
                  <a:gd name="T17" fmla="*/ 172 h 671"/>
                  <a:gd name="T18" fmla="*/ 677 w 685"/>
                  <a:gd name="T19" fmla="*/ 275 h 671"/>
                  <a:gd name="T20" fmla="*/ 648 w 685"/>
                  <a:gd name="T21" fmla="*/ 365 h 671"/>
                  <a:gd name="T22" fmla="*/ 574 w 685"/>
                  <a:gd name="T23" fmla="*/ 470 h 671"/>
                  <a:gd name="T24" fmla="*/ 492 w 685"/>
                  <a:gd name="T25" fmla="*/ 544 h 671"/>
                  <a:gd name="T26" fmla="*/ 403 w 685"/>
                  <a:gd name="T27" fmla="*/ 611 h 671"/>
                  <a:gd name="T28" fmla="*/ 305 w 685"/>
                  <a:gd name="T29" fmla="*/ 656 h 671"/>
                  <a:gd name="T30" fmla="*/ 224 w 685"/>
                  <a:gd name="T31" fmla="*/ 671 h 671"/>
                  <a:gd name="T32" fmla="*/ 187 w 685"/>
                  <a:gd name="T33" fmla="*/ 649 h 671"/>
                  <a:gd name="T34" fmla="*/ 156 w 685"/>
                  <a:gd name="T35" fmla="*/ 560 h 671"/>
                  <a:gd name="T36" fmla="*/ 164 w 685"/>
                  <a:gd name="T37" fmla="*/ 441 h 671"/>
                  <a:gd name="T38" fmla="*/ 22 w 685"/>
                  <a:gd name="T39" fmla="*/ 447 h 671"/>
                  <a:gd name="T40" fmla="*/ 0 w 685"/>
                  <a:gd name="T41" fmla="*/ 425 h 671"/>
                  <a:gd name="T42" fmla="*/ 22 w 685"/>
                  <a:gd name="T43" fmla="*/ 380 h 671"/>
                  <a:gd name="T44" fmla="*/ 171 w 685"/>
                  <a:gd name="T45" fmla="*/ 373 h 671"/>
                  <a:gd name="T46" fmla="*/ 208 w 685"/>
                  <a:gd name="T47" fmla="*/ 283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3" name="Freeform 1099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134 w 475"/>
                  <a:gd name="T1" fmla="*/ 83 h 986"/>
                  <a:gd name="T2" fmla="*/ 201 w 475"/>
                  <a:gd name="T3" fmla="*/ 23 h 986"/>
                  <a:gd name="T4" fmla="*/ 304 w 475"/>
                  <a:gd name="T5" fmla="*/ 0 h 986"/>
                  <a:gd name="T6" fmla="*/ 394 w 475"/>
                  <a:gd name="T7" fmla="*/ 15 h 986"/>
                  <a:gd name="T8" fmla="*/ 460 w 475"/>
                  <a:gd name="T9" fmla="*/ 75 h 986"/>
                  <a:gd name="T10" fmla="*/ 475 w 475"/>
                  <a:gd name="T11" fmla="*/ 120 h 986"/>
                  <a:gd name="T12" fmla="*/ 475 w 475"/>
                  <a:gd name="T13" fmla="*/ 179 h 986"/>
                  <a:gd name="T14" fmla="*/ 446 w 475"/>
                  <a:gd name="T15" fmla="*/ 232 h 986"/>
                  <a:gd name="T16" fmla="*/ 394 w 475"/>
                  <a:gd name="T17" fmla="*/ 321 h 986"/>
                  <a:gd name="T18" fmla="*/ 372 w 475"/>
                  <a:gd name="T19" fmla="*/ 426 h 986"/>
                  <a:gd name="T20" fmla="*/ 364 w 475"/>
                  <a:gd name="T21" fmla="*/ 515 h 986"/>
                  <a:gd name="T22" fmla="*/ 386 w 475"/>
                  <a:gd name="T23" fmla="*/ 612 h 986"/>
                  <a:gd name="T24" fmla="*/ 446 w 475"/>
                  <a:gd name="T25" fmla="*/ 702 h 986"/>
                  <a:gd name="T26" fmla="*/ 468 w 475"/>
                  <a:gd name="T27" fmla="*/ 791 h 986"/>
                  <a:gd name="T28" fmla="*/ 460 w 475"/>
                  <a:gd name="T29" fmla="*/ 873 h 986"/>
                  <a:gd name="T30" fmla="*/ 417 w 475"/>
                  <a:gd name="T31" fmla="*/ 941 h 986"/>
                  <a:gd name="T32" fmla="*/ 357 w 475"/>
                  <a:gd name="T33" fmla="*/ 978 h 986"/>
                  <a:gd name="T34" fmla="*/ 283 w 475"/>
                  <a:gd name="T35" fmla="*/ 986 h 986"/>
                  <a:gd name="T36" fmla="*/ 193 w 475"/>
                  <a:gd name="T37" fmla="*/ 986 h 986"/>
                  <a:gd name="T38" fmla="*/ 127 w 475"/>
                  <a:gd name="T39" fmla="*/ 947 h 986"/>
                  <a:gd name="T40" fmla="*/ 59 w 475"/>
                  <a:gd name="T41" fmla="*/ 836 h 986"/>
                  <a:gd name="T42" fmla="*/ 16 w 475"/>
                  <a:gd name="T43" fmla="*/ 739 h 986"/>
                  <a:gd name="T44" fmla="*/ 0 w 475"/>
                  <a:gd name="T45" fmla="*/ 590 h 986"/>
                  <a:gd name="T46" fmla="*/ 16 w 475"/>
                  <a:gd name="T47" fmla="*/ 456 h 986"/>
                  <a:gd name="T48" fmla="*/ 45 w 475"/>
                  <a:gd name="T49" fmla="*/ 314 h 986"/>
                  <a:gd name="T50" fmla="*/ 90 w 475"/>
                  <a:gd name="T51" fmla="*/ 171 h 986"/>
                  <a:gd name="T52" fmla="*/ 134 w 475"/>
                  <a:gd name="T53" fmla="*/ 8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4" name="Freeform 1100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43 h 887"/>
                  <a:gd name="T2" fmla="*/ 6 w 527"/>
                  <a:gd name="T3" fmla="*/ 6 h 887"/>
                  <a:gd name="T4" fmla="*/ 88 w 527"/>
                  <a:gd name="T5" fmla="*/ 0 h 887"/>
                  <a:gd name="T6" fmla="*/ 132 w 527"/>
                  <a:gd name="T7" fmla="*/ 37 h 887"/>
                  <a:gd name="T8" fmla="*/ 200 w 527"/>
                  <a:gd name="T9" fmla="*/ 133 h 887"/>
                  <a:gd name="T10" fmla="*/ 288 w 527"/>
                  <a:gd name="T11" fmla="*/ 260 h 887"/>
                  <a:gd name="T12" fmla="*/ 370 w 527"/>
                  <a:gd name="T13" fmla="*/ 349 h 887"/>
                  <a:gd name="T14" fmla="*/ 519 w 527"/>
                  <a:gd name="T15" fmla="*/ 513 h 887"/>
                  <a:gd name="T16" fmla="*/ 527 w 527"/>
                  <a:gd name="T17" fmla="*/ 551 h 887"/>
                  <a:gd name="T18" fmla="*/ 496 w 527"/>
                  <a:gd name="T19" fmla="*/ 574 h 887"/>
                  <a:gd name="T20" fmla="*/ 422 w 527"/>
                  <a:gd name="T21" fmla="*/ 603 h 887"/>
                  <a:gd name="T22" fmla="*/ 319 w 527"/>
                  <a:gd name="T23" fmla="*/ 626 h 887"/>
                  <a:gd name="T24" fmla="*/ 192 w 527"/>
                  <a:gd name="T25" fmla="*/ 634 h 887"/>
                  <a:gd name="T26" fmla="*/ 148 w 527"/>
                  <a:gd name="T27" fmla="*/ 640 h 887"/>
                  <a:gd name="T28" fmla="*/ 132 w 527"/>
                  <a:gd name="T29" fmla="*/ 671 h 887"/>
                  <a:gd name="T30" fmla="*/ 162 w 527"/>
                  <a:gd name="T31" fmla="*/ 722 h 887"/>
                  <a:gd name="T32" fmla="*/ 266 w 527"/>
                  <a:gd name="T33" fmla="*/ 812 h 887"/>
                  <a:gd name="T34" fmla="*/ 340 w 527"/>
                  <a:gd name="T35" fmla="*/ 835 h 887"/>
                  <a:gd name="T36" fmla="*/ 356 w 527"/>
                  <a:gd name="T37" fmla="*/ 864 h 887"/>
                  <a:gd name="T38" fmla="*/ 325 w 527"/>
                  <a:gd name="T39" fmla="*/ 887 h 887"/>
                  <a:gd name="T40" fmla="*/ 259 w 527"/>
                  <a:gd name="T41" fmla="*/ 887 h 887"/>
                  <a:gd name="T42" fmla="*/ 169 w 527"/>
                  <a:gd name="T43" fmla="*/ 835 h 887"/>
                  <a:gd name="T44" fmla="*/ 95 w 527"/>
                  <a:gd name="T45" fmla="*/ 761 h 887"/>
                  <a:gd name="T46" fmla="*/ 51 w 527"/>
                  <a:gd name="T47" fmla="*/ 693 h 887"/>
                  <a:gd name="T48" fmla="*/ 51 w 527"/>
                  <a:gd name="T49" fmla="*/ 640 h 887"/>
                  <a:gd name="T50" fmla="*/ 80 w 527"/>
                  <a:gd name="T51" fmla="*/ 603 h 887"/>
                  <a:gd name="T52" fmla="*/ 125 w 527"/>
                  <a:gd name="T53" fmla="*/ 589 h 887"/>
                  <a:gd name="T54" fmla="*/ 192 w 527"/>
                  <a:gd name="T55" fmla="*/ 581 h 887"/>
                  <a:gd name="T56" fmla="*/ 266 w 527"/>
                  <a:gd name="T57" fmla="*/ 581 h 887"/>
                  <a:gd name="T58" fmla="*/ 356 w 527"/>
                  <a:gd name="T59" fmla="*/ 566 h 887"/>
                  <a:gd name="T60" fmla="*/ 400 w 527"/>
                  <a:gd name="T61" fmla="*/ 551 h 887"/>
                  <a:gd name="T62" fmla="*/ 422 w 527"/>
                  <a:gd name="T63" fmla="*/ 529 h 887"/>
                  <a:gd name="T64" fmla="*/ 414 w 527"/>
                  <a:gd name="T65" fmla="*/ 507 h 887"/>
                  <a:gd name="T66" fmla="*/ 348 w 527"/>
                  <a:gd name="T67" fmla="*/ 447 h 887"/>
                  <a:gd name="T68" fmla="*/ 243 w 527"/>
                  <a:gd name="T69" fmla="*/ 342 h 887"/>
                  <a:gd name="T70" fmla="*/ 148 w 527"/>
                  <a:gd name="T71" fmla="*/ 253 h 887"/>
                  <a:gd name="T72" fmla="*/ 43 w 527"/>
                  <a:gd name="T73" fmla="*/ 156 h 887"/>
                  <a:gd name="T74" fmla="*/ 6 w 527"/>
                  <a:gd name="T75" fmla="*/ 88 h 887"/>
                  <a:gd name="T76" fmla="*/ 0 w 527"/>
                  <a:gd name="T77" fmla="*/ 4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5" name="Freeform 1101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283 w 572"/>
                  <a:gd name="T1" fmla="*/ 0 h 1337"/>
                  <a:gd name="T2" fmla="*/ 364 w 572"/>
                  <a:gd name="T3" fmla="*/ 15 h 1337"/>
                  <a:gd name="T4" fmla="*/ 401 w 572"/>
                  <a:gd name="T5" fmla="*/ 75 h 1337"/>
                  <a:gd name="T6" fmla="*/ 394 w 572"/>
                  <a:gd name="T7" fmla="*/ 216 h 1337"/>
                  <a:gd name="T8" fmla="*/ 380 w 572"/>
                  <a:gd name="T9" fmla="*/ 366 h 1337"/>
                  <a:gd name="T10" fmla="*/ 380 w 572"/>
                  <a:gd name="T11" fmla="*/ 522 h 1337"/>
                  <a:gd name="T12" fmla="*/ 454 w 572"/>
                  <a:gd name="T13" fmla="*/ 709 h 1337"/>
                  <a:gd name="T14" fmla="*/ 512 w 572"/>
                  <a:gd name="T15" fmla="*/ 844 h 1337"/>
                  <a:gd name="T16" fmla="*/ 543 w 572"/>
                  <a:gd name="T17" fmla="*/ 978 h 1337"/>
                  <a:gd name="T18" fmla="*/ 535 w 572"/>
                  <a:gd name="T19" fmla="*/ 1097 h 1337"/>
                  <a:gd name="T20" fmla="*/ 535 w 572"/>
                  <a:gd name="T21" fmla="*/ 1142 h 1337"/>
                  <a:gd name="T22" fmla="*/ 565 w 572"/>
                  <a:gd name="T23" fmla="*/ 1187 h 1337"/>
                  <a:gd name="T24" fmla="*/ 572 w 572"/>
                  <a:gd name="T25" fmla="*/ 1232 h 1337"/>
                  <a:gd name="T26" fmla="*/ 551 w 572"/>
                  <a:gd name="T27" fmla="*/ 1253 h 1337"/>
                  <a:gd name="T28" fmla="*/ 491 w 572"/>
                  <a:gd name="T29" fmla="*/ 1239 h 1337"/>
                  <a:gd name="T30" fmla="*/ 380 w 572"/>
                  <a:gd name="T31" fmla="*/ 1224 h 1337"/>
                  <a:gd name="T32" fmla="*/ 246 w 572"/>
                  <a:gd name="T33" fmla="*/ 1253 h 1337"/>
                  <a:gd name="T34" fmla="*/ 156 w 572"/>
                  <a:gd name="T35" fmla="*/ 1306 h 1337"/>
                  <a:gd name="T36" fmla="*/ 111 w 572"/>
                  <a:gd name="T37" fmla="*/ 1337 h 1337"/>
                  <a:gd name="T38" fmla="*/ 67 w 572"/>
                  <a:gd name="T39" fmla="*/ 1337 h 1337"/>
                  <a:gd name="T40" fmla="*/ 0 w 572"/>
                  <a:gd name="T41" fmla="*/ 1239 h 1337"/>
                  <a:gd name="T42" fmla="*/ 8 w 572"/>
                  <a:gd name="T43" fmla="*/ 1224 h 1337"/>
                  <a:gd name="T44" fmla="*/ 142 w 572"/>
                  <a:gd name="T45" fmla="*/ 1179 h 1337"/>
                  <a:gd name="T46" fmla="*/ 298 w 572"/>
                  <a:gd name="T47" fmla="*/ 1157 h 1337"/>
                  <a:gd name="T48" fmla="*/ 409 w 572"/>
                  <a:gd name="T49" fmla="*/ 1150 h 1337"/>
                  <a:gd name="T50" fmla="*/ 475 w 572"/>
                  <a:gd name="T51" fmla="*/ 1150 h 1337"/>
                  <a:gd name="T52" fmla="*/ 491 w 572"/>
                  <a:gd name="T53" fmla="*/ 1105 h 1337"/>
                  <a:gd name="T54" fmla="*/ 469 w 572"/>
                  <a:gd name="T55" fmla="*/ 978 h 1337"/>
                  <a:gd name="T56" fmla="*/ 417 w 572"/>
                  <a:gd name="T57" fmla="*/ 844 h 1337"/>
                  <a:gd name="T58" fmla="*/ 335 w 572"/>
                  <a:gd name="T59" fmla="*/ 672 h 1337"/>
                  <a:gd name="T60" fmla="*/ 267 w 572"/>
                  <a:gd name="T61" fmla="*/ 522 h 1337"/>
                  <a:gd name="T62" fmla="*/ 238 w 572"/>
                  <a:gd name="T63" fmla="*/ 388 h 1337"/>
                  <a:gd name="T64" fmla="*/ 230 w 572"/>
                  <a:gd name="T65" fmla="*/ 239 h 1337"/>
                  <a:gd name="T66" fmla="*/ 230 w 572"/>
                  <a:gd name="T67" fmla="*/ 97 h 1337"/>
                  <a:gd name="T68" fmla="*/ 261 w 572"/>
                  <a:gd name="T69" fmla="*/ 38 h 1337"/>
                  <a:gd name="T70" fmla="*/ 283 w 572"/>
                  <a:gd name="T71" fmla="*/ 0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6" name="Freeform 1102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356 w 475"/>
                  <a:gd name="T1" fmla="*/ 0 h 1112"/>
                  <a:gd name="T2" fmla="*/ 423 w 475"/>
                  <a:gd name="T3" fmla="*/ 0 h 1112"/>
                  <a:gd name="T4" fmla="*/ 446 w 475"/>
                  <a:gd name="T5" fmla="*/ 45 h 1112"/>
                  <a:gd name="T6" fmla="*/ 460 w 475"/>
                  <a:gd name="T7" fmla="*/ 142 h 1112"/>
                  <a:gd name="T8" fmla="*/ 446 w 475"/>
                  <a:gd name="T9" fmla="*/ 246 h 1112"/>
                  <a:gd name="T10" fmla="*/ 409 w 475"/>
                  <a:gd name="T11" fmla="*/ 455 h 1112"/>
                  <a:gd name="T12" fmla="*/ 415 w 475"/>
                  <a:gd name="T13" fmla="*/ 544 h 1112"/>
                  <a:gd name="T14" fmla="*/ 460 w 475"/>
                  <a:gd name="T15" fmla="*/ 724 h 1112"/>
                  <a:gd name="T16" fmla="*/ 475 w 475"/>
                  <a:gd name="T17" fmla="*/ 851 h 1112"/>
                  <a:gd name="T18" fmla="*/ 475 w 475"/>
                  <a:gd name="T19" fmla="*/ 948 h 1112"/>
                  <a:gd name="T20" fmla="*/ 453 w 475"/>
                  <a:gd name="T21" fmla="*/ 970 h 1112"/>
                  <a:gd name="T22" fmla="*/ 386 w 475"/>
                  <a:gd name="T23" fmla="*/ 985 h 1112"/>
                  <a:gd name="T24" fmla="*/ 296 w 475"/>
                  <a:gd name="T25" fmla="*/ 1007 h 1112"/>
                  <a:gd name="T26" fmla="*/ 208 w 475"/>
                  <a:gd name="T27" fmla="*/ 1052 h 1112"/>
                  <a:gd name="T28" fmla="*/ 119 w 475"/>
                  <a:gd name="T29" fmla="*/ 1112 h 1112"/>
                  <a:gd name="T30" fmla="*/ 82 w 475"/>
                  <a:gd name="T31" fmla="*/ 1112 h 1112"/>
                  <a:gd name="T32" fmla="*/ 0 w 475"/>
                  <a:gd name="T33" fmla="*/ 1045 h 1112"/>
                  <a:gd name="T34" fmla="*/ 8 w 475"/>
                  <a:gd name="T35" fmla="*/ 1014 h 1112"/>
                  <a:gd name="T36" fmla="*/ 111 w 475"/>
                  <a:gd name="T37" fmla="*/ 970 h 1112"/>
                  <a:gd name="T38" fmla="*/ 290 w 475"/>
                  <a:gd name="T39" fmla="*/ 925 h 1112"/>
                  <a:gd name="T40" fmla="*/ 372 w 475"/>
                  <a:gd name="T41" fmla="*/ 895 h 1112"/>
                  <a:gd name="T42" fmla="*/ 386 w 475"/>
                  <a:gd name="T43" fmla="*/ 866 h 1112"/>
                  <a:gd name="T44" fmla="*/ 386 w 475"/>
                  <a:gd name="T45" fmla="*/ 739 h 1112"/>
                  <a:gd name="T46" fmla="*/ 356 w 475"/>
                  <a:gd name="T47" fmla="*/ 575 h 1112"/>
                  <a:gd name="T48" fmla="*/ 341 w 475"/>
                  <a:gd name="T49" fmla="*/ 470 h 1112"/>
                  <a:gd name="T50" fmla="*/ 327 w 475"/>
                  <a:gd name="T51" fmla="*/ 306 h 1112"/>
                  <a:gd name="T52" fmla="*/ 319 w 475"/>
                  <a:gd name="T53" fmla="*/ 127 h 1112"/>
                  <a:gd name="T54" fmla="*/ 327 w 475"/>
                  <a:gd name="T55" fmla="*/ 45 h 1112"/>
                  <a:gd name="T56" fmla="*/ 356 w 475"/>
                  <a:gd name="T5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87" name="Freeform 1103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415 w 780"/>
                  <a:gd name="T1" fmla="*/ 991 h 991"/>
                  <a:gd name="T2" fmla="*/ 452 w 780"/>
                  <a:gd name="T3" fmla="*/ 946 h 991"/>
                  <a:gd name="T4" fmla="*/ 438 w 780"/>
                  <a:gd name="T5" fmla="*/ 879 h 991"/>
                  <a:gd name="T6" fmla="*/ 408 w 780"/>
                  <a:gd name="T7" fmla="*/ 790 h 991"/>
                  <a:gd name="T8" fmla="*/ 296 w 780"/>
                  <a:gd name="T9" fmla="*/ 685 h 991"/>
                  <a:gd name="T10" fmla="*/ 185 w 780"/>
                  <a:gd name="T11" fmla="*/ 589 h 991"/>
                  <a:gd name="T12" fmla="*/ 133 w 780"/>
                  <a:gd name="T13" fmla="*/ 484 h 991"/>
                  <a:gd name="T14" fmla="*/ 111 w 780"/>
                  <a:gd name="T15" fmla="*/ 320 h 991"/>
                  <a:gd name="T16" fmla="*/ 237 w 780"/>
                  <a:gd name="T17" fmla="*/ 275 h 991"/>
                  <a:gd name="T18" fmla="*/ 438 w 780"/>
                  <a:gd name="T19" fmla="*/ 253 h 991"/>
                  <a:gd name="T20" fmla="*/ 520 w 780"/>
                  <a:gd name="T21" fmla="*/ 261 h 991"/>
                  <a:gd name="T22" fmla="*/ 541 w 780"/>
                  <a:gd name="T23" fmla="*/ 283 h 991"/>
                  <a:gd name="T24" fmla="*/ 578 w 780"/>
                  <a:gd name="T25" fmla="*/ 246 h 991"/>
                  <a:gd name="T26" fmla="*/ 564 w 780"/>
                  <a:gd name="T27" fmla="*/ 208 h 991"/>
                  <a:gd name="T28" fmla="*/ 586 w 780"/>
                  <a:gd name="T29" fmla="*/ 142 h 991"/>
                  <a:gd name="T30" fmla="*/ 646 w 780"/>
                  <a:gd name="T31" fmla="*/ 82 h 991"/>
                  <a:gd name="T32" fmla="*/ 691 w 780"/>
                  <a:gd name="T33" fmla="*/ 66 h 991"/>
                  <a:gd name="T34" fmla="*/ 749 w 780"/>
                  <a:gd name="T35" fmla="*/ 103 h 991"/>
                  <a:gd name="T36" fmla="*/ 780 w 780"/>
                  <a:gd name="T37" fmla="*/ 66 h 991"/>
                  <a:gd name="T38" fmla="*/ 728 w 780"/>
                  <a:gd name="T39" fmla="*/ 0 h 991"/>
                  <a:gd name="T40" fmla="*/ 660 w 780"/>
                  <a:gd name="T41" fmla="*/ 0 h 991"/>
                  <a:gd name="T42" fmla="*/ 578 w 780"/>
                  <a:gd name="T43" fmla="*/ 37 h 991"/>
                  <a:gd name="T44" fmla="*/ 527 w 780"/>
                  <a:gd name="T45" fmla="*/ 134 h 991"/>
                  <a:gd name="T46" fmla="*/ 460 w 780"/>
                  <a:gd name="T47" fmla="*/ 179 h 991"/>
                  <a:gd name="T48" fmla="*/ 356 w 780"/>
                  <a:gd name="T49" fmla="*/ 193 h 991"/>
                  <a:gd name="T50" fmla="*/ 170 w 780"/>
                  <a:gd name="T51" fmla="*/ 216 h 991"/>
                  <a:gd name="T52" fmla="*/ 22 w 780"/>
                  <a:gd name="T53" fmla="*/ 261 h 991"/>
                  <a:gd name="T54" fmla="*/ 0 w 780"/>
                  <a:gd name="T55" fmla="*/ 298 h 991"/>
                  <a:gd name="T56" fmla="*/ 14 w 780"/>
                  <a:gd name="T57" fmla="*/ 417 h 991"/>
                  <a:gd name="T58" fmla="*/ 66 w 780"/>
                  <a:gd name="T59" fmla="*/ 581 h 991"/>
                  <a:gd name="T60" fmla="*/ 140 w 780"/>
                  <a:gd name="T61" fmla="*/ 716 h 991"/>
                  <a:gd name="T62" fmla="*/ 214 w 780"/>
                  <a:gd name="T63" fmla="*/ 835 h 991"/>
                  <a:gd name="T64" fmla="*/ 282 w 780"/>
                  <a:gd name="T65" fmla="*/ 917 h 991"/>
                  <a:gd name="T66" fmla="*/ 348 w 780"/>
                  <a:gd name="T67" fmla="*/ 976 h 991"/>
                  <a:gd name="T68" fmla="*/ 415 w 780"/>
                  <a:gd name="T69" fmla="*/ 991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7488" name="Group 1104"/>
            <p:cNvGrpSpPr>
              <a:grpSpLocks/>
            </p:cNvGrpSpPr>
            <p:nvPr/>
          </p:nvGrpSpPr>
          <p:grpSpPr bwMode="auto">
            <a:xfrm>
              <a:off x="1344" y="912"/>
              <a:ext cx="70" cy="77"/>
              <a:chOff x="2408" y="1824"/>
              <a:chExt cx="90" cy="113"/>
            </a:xfrm>
          </p:grpSpPr>
          <p:sp>
            <p:nvSpPr>
              <p:cNvPr id="17489" name="Freeform 1105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66 w 216"/>
                  <a:gd name="T1" fmla="*/ 15 h 246"/>
                  <a:gd name="T2" fmla="*/ 126 w 216"/>
                  <a:gd name="T3" fmla="*/ 0 h 246"/>
                  <a:gd name="T4" fmla="*/ 200 w 216"/>
                  <a:gd name="T5" fmla="*/ 22 h 246"/>
                  <a:gd name="T6" fmla="*/ 216 w 216"/>
                  <a:gd name="T7" fmla="*/ 74 h 246"/>
                  <a:gd name="T8" fmla="*/ 208 w 216"/>
                  <a:gd name="T9" fmla="*/ 142 h 246"/>
                  <a:gd name="T10" fmla="*/ 171 w 216"/>
                  <a:gd name="T11" fmla="*/ 186 h 246"/>
                  <a:gd name="T12" fmla="*/ 119 w 216"/>
                  <a:gd name="T13" fmla="*/ 193 h 246"/>
                  <a:gd name="T14" fmla="*/ 66 w 216"/>
                  <a:gd name="T15" fmla="*/ 193 h 246"/>
                  <a:gd name="T16" fmla="*/ 43 w 216"/>
                  <a:gd name="T17" fmla="*/ 216 h 246"/>
                  <a:gd name="T18" fmla="*/ 43 w 216"/>
                  <a:gd name="T19" fmla="*/ 230 h 246"/>
                  <a:gd name="T20" fmla="*/ 29 w 216"/>
                  <a:gd name="T21" fmla="*/ 246 h 246"/>
                  <a:gd name="T22" fmla="*/ 0 w 216"/>
                  <a:gd name="T23" fmla="*/ 238 h 246"/>
                  <a:gd name="T24" fmla="*/ 6 w 216"/>
                  <a:gd name="T25" fmla="*/ 201 h 246"/>
                  <a:gd name="T26" fmla="*/ 29 w 216"/>
                  <a:gd name="T27" fmla="*/ 172 h 246"/>
                  <a:gd name="T28" fmla="*/ 74 w 216"/>
                  <a:gd name="T29" fmla="*/ 149 h 246"/>
                  <a:gd name="T30" fmla="*/ 119 w 216"/>
                  <a:gd name="T31" fmla="*/ 156 h 246"/>
                  <a:gd name="T32" fmla="*/ 156 w 216"/>
                  <a:gd name="T33" fmla="*/ 149 h 246"/>
                  <a:gd name="T34" fmla="*/ 177 w 216"/>
                  <a:gd name="T35" fmla="*/ 111 h 246"/>
                  <a:gd name="T36" fmla="*/ 177 w 216"/>
                  <a:gd name="T37" fmla="*/ 67 h 246"/>
                  <a:gd name="T38" fmla="*/ 156 w 216"/>
                  <a:gd name="T39" fmla="*/ 45 h 246"/>
                  <a:gd name="T40" fmla="*/ 126 w 216"/>
                  <a:gd name="T41" fmla="*/ 45 h 246"/>
                  <a:gd name="T42" fmla="*/ 96 w 216"/>
                  <a:gd name="T43" fmla="*/ 53 h 246"/>
                  <a:gd name="T44" fmla="*/ 74 w 216"/>
                  <a:gd name="T45" fmla="*/ 67 h 246"/>
                  <a:gd name="T46" fmla="*/ 51 w 216"/>
                  <a:gd name="T47" fmla="*/ 53 h 246"/>
                  <a:gd name="T48" fmla="*/ 66 w 216"/>
                  <a:gd name="T49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7490" name="Oval 1106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7492" name="AutoShape 1108"/>
          <p:cNvSpPr>
            <a:spLocks noChangeArrowheads="1"/>
          </p:cNvSpPr>
          <p:nvPr/>
        </p:nvSpPr>
        <p:spPr bwMode="auto">
          <a:xfrm>
            <a:off x="7086600" y="2895600"/>
            <a:ext cx="1600200" cy="1371600"/>
          </a:xfrm>
          <a:prstGeom prst="wedgeRoundRectCallout">
            <a:avLst>
              <a:gd name="adj1" fmla="val 18352"/>
              <a:gd name="adj2" fmla="val 73032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How do I </a:t>
            </a:r>
          </a:p>
          <a:p>
            <a:pPr algn="ctr"/>
            <a:r>
              <a:rPr lang="en-US" sz="2000" b="1"/>
              <a:t>perform the</a:t>
            </a:r>
          </a:p>
          <a:p>
            <a:pPr algn="ctr"/>
            <a:r>
              <a:rPr lang="en-US" sz="2000" b="1"/>
              <a:t>PID </a:t>
            </a:r>
          </a:p>
          <a:p>
            <a:pPr algn="ctr"/>
            <a:r>
              <a:rPr lang="en-US" sz="2000" b="1"/>
              <a:t>calculation?</a:t>
            </a:r>
          </a:p>
        </p:txBody>
      </p:sp>
      <p:sp>
        <p:nvSpPr>
          <p:cNvPr id="17493" name="Text Box 1109"/>
          <p:cNvSpPr txBox="1">
            <a:spLocks noChangeArrowheads="1"/>
          </p:cNvSpPr>
          <p:nvPr/>
        </p:nvSpPr>
        <p:spPr bwMode="auto">
          <a:xfrm>
            <a:off x="6248400" y="5867400"/>
            <a:ext cx="2514600" cy="701675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b="1"/>
              <a:t>Air pressure moves flexible diaphragm</a:t>
            </a:r>
          </a:p>
        </p:txBody>
      </p:sp>
      <p:sp>
        <p:nvSpPr>
          <p:cNvPr id="17494" name="Line 1110"/>
          <p:cNvSpPr>
            <a:spLocks noChangeShapeType="1"/>
          </p:cNvSpPr>
          <p:nvPr/>
        </p:nvSpPr>
        <p:spPr bwMode="auto">
          <a:xfrm flipH="1" flipV="1">
            <a:off x="5486400" y="5334000"/>
            <a:ext cx="6858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7495" name="Line 1111"/>
          <p:cNvSpPr>
            <a:spLocks noChangeShapeType="1"/>
          </p:cNvSpPr>
          <p:nvPr/>
        </p:nvSpPr>
        <p:spPr bwMode="auto">
          <a:xfrm flipV="1">
            <a:off x="2819400" y="5410200"/>
            <a:ext cx="457200" cy="533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 Box 2"/>
          <p:cNvSpPr txBox="1">
            <a:spLocks noChangeArrowheads="1"/>
          </p:cNvSpPr>
          <p:nvPr/>
        </p:nvSpPr>
        <p:spPr bwMode="auto">
          <a:xfrm>
            <a:off x="685800" y="533400"/>
            <a:ext cx="7848600" cy="528638"/>
          </a:xfrm>
          <a:prstGeom prst="rect">
            <a:avLst/>
          </a:prstGeom>
          <a:solidFill>
            <a:srgbClr val="CCFFFF"/>
          </a:solidFill>
          <a:ln w="9525">
            <a:solidFill>
              <a:srgbClr val="FF0000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2800" b="1">
                <a:solidFill>
                  <a:srgbClr val="FF0000"/>
                </a:solidFill>
              </a:rPr>
              <a:t>CHAPTER 11: DIGITAL CONTROL</a:t>
            </a:r>
            <a:endParaRPr lang="en-US" sz="3200"/>
          </a:p>
        </p:txBody>
      </p:sp>
      <p:sp>
        <p:nvSpPr>
          <p:cNvPr id="18435" name="Text Box 3"/>
          <p:cNvSpPr txBox="1">
            <a:spLocks noChangeArrowheads="1"/>
          </p:cNvSpPr>
          <p:nvPr/>
        </p:nvSpPr>
        <p:spPr bwMode="auto">
          <a:xfrm>
            <a:off x="122238" y="1722438"/>
            <a:ext cx="1981200" cy="4770437"/>
          </a:xfrm>
          <a:prstGeom prst="rect">
            <a:avLst/>
          </a:prstGeom>
          <a:solidFill>
            <a:srgbClr val="DDDDDD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161925" indent="-161925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Manual operation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Mechanical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Pneumatic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Electronic devices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calculations</a:t>
            </a:r>
          </a:p>
          <a:p>
            <a:pPr>
              <a:spcBef>
                <a:spcPct val="100000"/>
              </a:spcBef>
              <a:buFontTx/>
              <a:buChar char="•"/>
            </a:pPr>
            <a:r>
              <a:rPr lang="en-US" sz="1800" b="1"/>
              <a:t>Digital calc. &amp; communication</a:t>
            </a:r>
            <a:endParaRPr lang="en-US"/>
          </a:p>
        </p:txBody>
      </p:sp>
      <p:sp>
        <p:nvSpPr>
          <p:cNvPr id="18437" name="Text Box 5"/>
          <p:cNvSpPr txBox="1">
            <a:spLocks noChangeArrowheads="1"/>
          </p:cNvSpPr>
          <p:nvPr/>
        </p:nvSpPr>
        <p:spPr bwMode="auto">
          <a:xfrm>
            <a:off x="2743200" y="1219200"/>
            <a:ext cx="5638800" cy="101441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b="1">
                <a:solidFill>
                  <a:schemeClr val="accent2"/>
                </a:solidFill>
              </a:rPr>
              <a:t>Pneumatic &amp; Electronic Devices</a:t>
            </a:r>
            <a:endParaRPr lang="en-US" b="1"/>
          </a:p>
          <a:p>
            <a:pPr algn="ctr">
              <a:spcBef>
                <a:spcPct val="50000"/>
              </a:spcBef>
            </a:pPr>
            <a:r>
              <a:rPr lang="en-US" b="1"/>
              <a:t>Principle of analog computation!</a:t>
            </a:r>
          </a:p>
        </p:txBody>
      </p:sp>
      <p:sp>
        <p:nvSpPr>
          <p:cNvPr id="18500" name="AutoShape 68"/>
          <p:cNvSpPr>
            <a:spLocks/>
          </p:cNvSpPr>
          <p:nvPr/>
        </p:nvSpPr>
        <p:spPr bwMode="auto">
          <a:xfrm>
            <a:off x="1447800" y="3352800"/>
            <a:ext cx="457200" cy="1447800"/>
          </a:xfrm>
          <a:prstGeom prst="rightBrace">
            <a:avLst>
              <a:gd name="adj1" fmla="val 26389"/>
              <a:gd name="adj2" fmla="val 50000"/>
            </a:avLst>
          </a:prstGeom>
          <a:noFill/>
          <a:ln w="19050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8501" name="Text Box 69"/>
          <p:cNvSpPr txBox="1">
            <a:spLocks noChangeArrowheads="1"/>
          </p:cNvSpPr>
          <p:nvPr/>
        </p:nvSpPr>
        <p:spPr bwMode="auto">
          <a:xfrm>
            <a:off x="2819400" y="3886200"/>
            <a:ext cx="5638800" cy="161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marL="222250" indent="-222250">
              <a:defRPr sz="2400">
                <a:solidFill>
                  <a:schemeClr val="tx1"/>
                </a:solidFill>
                <a:latin typeface="Times New Roman" pitchFamily="18" charset="0"/>
              </a:defRPr>
            </a:lvl1pPr>
            <a:lvl2pPr>
              <a:defRPr sz="2400">
                <a:solidFill>
                  <a:schemeClr val="tx1"/>
                </a:solidFill>
                <a:latin typeface="Times New Roman" pitchFamily="18" charset="0"/>
              </a:defRPr>
            </a:lvl2pPr>
            <a:lvl3pPr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>
              <a:defRPr sz="2400">
                <a:solidFill>
                  <a:schemeClr val="tx1"/>
                </a:solidFill>
                <a:latin typeface="Times New Roman" pitchFamily="18" charset="0"/>
              </a:defRPr>
            </a:lvl4pPr>
            <a:lvl5pPr>
              <a:defRPr sz="2400">
                <a:solidFill>
                  <a:schemeClr val="tx1"/>
                </a:solidFill>
                <a:latin typeface="Times New Roman" pitchFamily="18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2000" b="1"/>
              <a:t>	Build a physical system that (approximately) obeys the same model.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Pneumatic - force balance (Newton’s laws)</a:t>
            </a:r>
          </a:p>
          <a:p>
            <a:pPr>
              <a:spcBef>
                <a:spcPct val="50000"/>
              </a:spcBef>
              <a:buFontTx/>
              <a:buChar char="•"/>
            </a:pPr>
            <a:r>
              <a:rPr lang="en-US" sz="2000" b="1"/>
              <a:t>Electronic - current balance (Kirkoff’s laws)</a:t>
            </a:r>
          </a:p>
        </p:txBody>
      </p:sp>
      <p:grpSp>
        <p:nvGrpSpPr>
          <p:cNvPr id="18503" name="Group 71"/>
          <p:cNvGrpSpPr>
            <a:grpSpLocks/>
          </p:cNvGrpSpPr>
          <p:nvPr/>
        </p:nvGrpSpPr>
        <p:grpSpPr bwMode="auto">
          <a:xfrm>
            <a:off x="2794000" y="5692775"/>
            <a:ext cx="457200" cy="990600"/>
            <a:chOff x="1344" y="912"/>
            <a:chExt cx="336" cy="720"/>
          </a:xfrm>
        </p:grpSpPr>
        <p:grpSp>
          <p:nvGrpSpPr>
            <p:cNvPr id="18504" name="Group 72"/>
            <p:cNvGrpSpPr>
              <a:grpSpLocks/>
            </p:cNvGrpSpPr>
            <p:nvPr/>
          </p:nvGrpSpPr>
          <p:grpSpPr bwMode="auto">
            <a:xfrm flipH="1">
              <a:off x="1379" y="965"/>
              <a:ext cx="301" cy="667"/>
              <a:chOff x="2064" y="1901"/>
              <a:chExt cx="389" cy="979"/>
            </a:xfrm>
          </p:grpSpPr>
          <p:sp>
            <p:nvSpPr>
              <p:cNvPr id="18505" name="Freeform 73"/>
              <p:cNvSpPr>
                <a:spLocks/>
              </p:cNvSpPr>
              <p:nvPr/>
            </p:nvSpPr>
            <p:spPr bwMode="auto">
              <a:xfrm>
                <a:off x="2163" y="1940"/>
                <a:ext cx="228" cy="223"/>
              </a:xfrm>
              <a:custGeom>
                <a:avLst/>
                <a:gdLst>
                  <a:gd name="T0" fmla="*/ 208 w 685"/>
                  <a:gd name="T1" fmla="*/ 283 h 671"/>
                  <a:gd name="T2" fmla="*/ 268 w 685"/>
                  <a:gd name="T3" fmla="*/ 193 h 671"/>
                  <a:gd name="T4" fmla="*/ 335 w 685"/>
                  <a:gd name="T5" fmla="*/ 127 h 671"/>
                  <a:gd name="T6" fmla="*/ 403 w 685"/>
                  <a:gd name="T7" fmla="*/ 45 h 671"/>
                  <a:gd name="T8" fmla="*/ 484 w 685"/>
                  <a:gd name="T9" fmla="*/ 8 h 671"/>
                  <a:gd name="T10" fmla="*/ 551 w 685"/>
                  <a:gd name="T11" fmla="*/ 0 h 671"/>
                  <a:gd name="T12" fmla="*/ 618 w 685"/>
                  <a:gd name="T13" fmla="*/ 22 h 671"/>
                  <a:gd name="T14" fmla="*/ 655 w 685"/>
                  <a:gd name="T15" fmla="*/ 74 h 671"/>
                  <a:gd name="T16" fmla="*/ 685 w 685"/>
                  <a:gd name="T17" fmla="*/ 172 h 671"/>
                  <a:gd name="T18" fmla="*/ 677 w 685"/>
                  <a:gd name="T19" fmla="*/ 275 h 671"/>
                  <a:gd name="T20" fmla="*/ 648 w 685"/>
                  <a:gd name="T21" fmla="*/ 365 h 671"/>
                  <a:gd name="T22" fmla="*/ 574 w 685"/>
                  <a:gd name="T23" fmla="*/ 470 h 671"/>
                  <a:gd name="T24" fmla="*/ 492 w 685"/>
                  <a:gd name="T25" fmla="*/ 544 h 671"/>
                  <a:gd name="T26" fmla="*/ 403 w 685"/>
                  <a:gd name="T27" fmla="*/ 611 h 671"/>
                  <a:gd name="T28" fmla="*/ 305 w 685"/>
                  <a:gd name="T29" fmla="*/ 656 h 671"/>
                  <a:gd name="T30" fmla="*/ 224 w 685"/>
                  <a:gd name="T31" fmla="*/ 671 h 671"/>
                  <a:gd name="T32" fmla="*/ 187 w 685"/>
                  <a:gd name="T33" fmla="*/ 649 h 671"/>
                  <a:gd name="T34" fmla="*/ 156 w 685"/>
                  <a:gd name="T35" fmla="*/ 560 h 671"/>
                  <a:gd name="T36" fmla="*/ 164 w 685"/>
                  <a:gd name="T37" fmla="*/ 441 h 671"/>
                  <a:gd name="T38" fmla="*/ 22 w 685"/>
                  <a:gd name="T39" fmla="*/ 447 h 671"/>
                  <a:gd name="T40" fmla="*/ 0 w 685"/>
                  <a:gd name="T41" fmla="*/ 425 h 671"/>
                  <a:gd name="T42" fmla="*/ 22 w 685"/>
                  <a:gd name="T43" fmla="*/ 380 h 671"/>
                  <a:gd name="T44" fmla="*/ 171 w 685"/>
                  <a:gd name="T45" fmla="*/ 373 h 671"/>
                  <a:gd name="T46" fmla="*/ 208 w 685"/>
                  <a:gd name="T47" fmla="*/ 283 h 67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</a:cxnLst>
                <a:rect l="0" t="0" r="r" b="b"/>
                <a:pathLst>
                  <a:path w="685" h="671">
                    <a:moveTo>
                      <a:pt x="208" y="283"/>
                    </a:moveTo>
                    <a:lnTo>
                      <a:pt x="268" y="193"/>
                    </a:lnTo>
                    <a:lnTo>
                      <a:pt x="335" y="127"/>
                    </a:lnTo>
                    <a:lnTo>
                      <a:pt x="403" y="45"/>
                    </a:lnTo>
                    <a:lnTo>
                      <a:pt x="484" y="8"/>
                    </a:lnTo>
                    <a:lnTo>
                      <a:pt x="551" y="0"/>
                    </a:lnTo>
                    <a:lnTo>
                      <a:pt x="618" y="22"/>
                    </a:lnTo>
                    <a:lnTo>
                      <a:pt x="655" y="74"/>
                    </a:lnTo>
                    <a:lnTo>
                      <a:pt x="685" y="172"/>
                    </a:lnTo>
                    <a:lnTo>
                      <a:pt x="677" y="275"/>
                    </a:lnTo>
                    <a:lnTo>
                      <a:pt x="648" y="365"/>
                    </a:lnTo>
                    <a:lnTo>
                      <a:pt x="574" y="470"/>
                    </a:lnTo>
                    <a:lnTo>
                      <a:pt x="492" y="544"/>
                    </a:lnTo>
                    <a:lnTo>
                      <a:pt x="403" y="611"/>
                    </a:lnTo>
                    <a:lnTo>
                      <a:pt x="305" y="656"/>
                    </a:lnTo>
                    <a:lnTo>
                      <a:pt x="224" y="671"/>
                    </a:lnTo>
                    <a:lnTo>
                      <a:pt x="187" y="649"/>
                    </a:lnTo>
                    <a:lnTo>
                      <a:pt x="156" y="560"/>
                    </a:lnTo>
                    <a:lnTo>
                      <a:pt x="164" y="441"/>
                    </a:lnTo>
                    <a:lnTo>
                      <a:pt x="22" y="447"/>
                    </a:lnTo>
                    <a:lnTo>
                      <a:pt x="0" y="425"/>
                    </a:lnTo>
                    <a:lnTo>
                      <a:pt x="22" y="380"/>
                    </a:lnTo>
                    <a:lnTo>
                      <a:pt x="171" y="373"/>
                    </a:lnTo>
                    <a:lnTo>
                      <a:pt x="208" y="2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6" name="Freeform 74"/>
              <p:cNvSpPr>
                <a:spLocks/>
              </p:cNvSpPr>
              <p:nvPr/>
            </p:nvSpPr>
            <p:spPr bwMode="auto">
              <a:xfrm>
                <a:off x="2151" y="2175"/>
                <a:ext cx="158" cy="329"/>
              </a:xfrm>
              <a:custGeom>
                <a:avLst/>
                <a:gdLst>
                  <a:gd name="T0" fmla="*/ 134 w 475"/>
                  <a:gd name="T1" fmla="*/ 83 h 986"/>
                  <a:gd name="T2" fmla="*/ 201 w 475"/>
                  <a:gd name="T3" fmla="*/ 23 h 986"/>
                  <a:gd name="T4" fmla="*/ 304 w 475"/>
                  <a:gd name="T5" fmla="*/ 0 h 986"/>
                  <a:gd name="T6" fmla="*/ 394 w 475"/>
                  <a:gd name="T7" fmla="*/ 15 h 986"/>
                  <a:gd name="T8" fmla="*/ 460 w 475"/>
                  <a:gd name="T9" fmla="*/ 75 h 986"/>
                  <a:gd name="T10" fmla="*/ 475 w 475"/>
                  <a:gd name="T11" fmla="*/ 120 h 986"/>
                  <a:gd name="T12" fmla="*/ 475 w 475"/>
                  <a:gd name="T13" fmla="*/ 179 h 986"/>
                  <a:gd name="T14" fmla="*/ 446 w 475"/>
                  <a:gd name="T15" fmla="*/ 232 h 986"/>
                  <a:gd name="T16" fmla="*/ 394 w 475"/>
                  <a:gd name="T17" fmla="*/ 321 h 986"/>
                  <a:gd name="T18" fmla="*/ 372 w 475"/>
                  <a:gd name="T19" fmla="*/ 426 h 986"/>
                  <a:gd name="T20" fmla="*/ 364 w 475"/>
                  <a:gd name="T21" fmla="*/ 515 h 986"/>
                  <a:gd name="T22" fmla="*/ 386 w 475"/>
                  <a:gd name="T23" fmla="*/ 612 h 986"/>
                  <a:gd name="T24" fmla="*/ 446 w 475"/>
                  <a:gd name="T25" fmla="*/ 702 h 986"/>
                  <a:gd name="T26" fmla="*/ 468 w 475"/>
                  <a:gd name="T27" fmla="*/ 791 h 986"/>
                  <a:gd name="T28" fmla="*/ 460 w 475"/>
                  <a:gd name="T29" fmla="*/ 873 h 986"/>
                  <a:gd name="T30" fmla="*/ 417 w 475"/>
                  <a:gd name="T31" fmla="*/ 941 h 986"/>
                  <a:gd name="T32" fmla="*/ 357 w 475"/>
                  <a:gd name="T33" fmla="*/ 978 h 986"/>
                  <a:gd name="T34" fmla="*/ 283 w 475"/>
                  <a:gd name="T35" fmla="*/ 986 h 986"/>
                  <a:gd name="T36" fmla="*/ 193 w 475"/>
                  <a:gd name="T37" fmla="*/ 986 h 986"/>
                  <a:gd name="T38" fmla="*/ 127 w 475"/>
                  <a:gd name="T39" fmla="*/ 947 h 986"/>
                  <a:gd name="T40" fmla="*/ 59 w 475"/>
                  <a:gd name="T41" fmla="*/ 836 h 986"/>
                  <a:gd name="T42" fmla="*/ 16 w 475"/>
                  <a:gd name="T43" fmla="*/ 739 h 986"/>
                  <a:gd name="T44" fmla="*/ 0 w 475"/>
                  <a:gd name="T45" fmla="*/ 590 h 986"/>
                  <a:gd name="T46" fmla="*/ 16 w 475"/>
                  <a:gd name="T47" fmla="*/ 456 h 986"/>
                  <a:gd name="T48" fmla="*/ 45 w 475"/>
                  <a:gd name="T49" fmla="*/ 314 h 986"/>
                  <a:gd name="T50" fmla="*/ 90 w 475"/>
                  <a:gd name="T51" fmla="*/ 171 h 986"/>
                  <a:gd name="T52" fmla="*/ 134 w 475"/>
                  <a:gd name="T53" fmla="*/ 83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</a:cxnLst>
                <a:rect l="0" t="0" r="r" b="b"/>
                <a:pathLst>
                  <a:path w="475" h="986">
                    <a:moveTo>
                      <a:pt x="134" y="83"/>
                    </a:moveTo>
                    <a:lnTo>
                      <a:pt x="201" y="23"/>
                    </a:lnTo>
                    <a:lnTo>
                      <a:pt x="304" y="0"/>
                    </a:lnTo>
                    <a:lnTo>
                      <a:pt x="394" y="15"/>
                    </a:lnTo>
                    <a:lnTo>
                      <a:pt x="460" y="75"/>
                    </a:lnTo>
                    <a:lnTo>
                      <a:pt x="475" y="120"/>
                    </a:lnTo>
                    <a:lnTo>
                      <a:pt x="475" y="179"/>
                    </a:lnTo>
                    <a:lnTo>
                      <a:pt x="446" y="232"/>
                    </a:lnTo>
                    <a:lnTo>
                      <a:pt x="394" y="321"/>
                    </a:lnTo>
                    <a:lnTo>
                      <a:pt x="372" y="426"/>
                    </a:lnTo>
                    <a:lnTo>
                      <a:pt x="364" y="515"/>
                    </a:lnTo>
                    <a:lnTo>
                      <a:pt x="386" y="612"/>
                    </a:lnTo>
                    <a:lnTo>
                      <a:pt x="446" y="702"/>
                    </a:lnTo>
                    <a:lnTo>
                      <a:pt x="468" y="791"/>
                    </a:lnTo>
                    <a:lnTo>
                      <a:pt x="460" y="873"/>
                    </a:lnTo>
                    <a:lnTo>
                      <a:pt x="417" y="941"/>
                    </a:lnTo>
                    <a:lnTo>
                      <a:pt x="357" y="978"/>
                    </a:lnTo>
                    <a:lnTo>
                      <a:pt x="283" y="986"/>
                    </a:lnTo>
                    <a:lnTo>
                      <a:pt x="193" y="986"/>
                    </a:lnTo>
                    <a:lnTo>
                      <a:pt x="127" y="947"/>
                    </a:lnTo>
                    <a:lnTo>
                      <a:pt x="59" y="836"/>
                    </a:lnTo>
                    <a:lnTo>
                      <a:pt x="16" y="739"/>
                    </a:lnTo>
                    <a:lnTo>
                      <a:pt x="0" y="590"/>
                    </a:lnTo>
                    <a:lnTo>
                      <a:pt x="16" y="456"/>
                    </a:lnTo>
                    <a:lnTo>
                      <a:pt x="45" y="314"/>
                    </a:lnTo>
                    <a:lnTo>
                      <a:pt x="90" y="171"/>
                    </a:lnTo>
                    <a:lnTo>
                      <a:pt x="134" y="8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7" name="Freeform 75"/>
              <p:cNvSpPr>
                <a:spLocks/>
              </p:cNvSpPr>
              <p:nvPr/>
            </p:nvSpPr>
            <p:spPr bwMode="auto">
              <a:xfrm>
                <a:off x="2277" y="2186"/>
                <a:ext cx="176" cy="296"/>
              </a:xfrm>
              <a:custGeom>
                <a:avLst/>
                <a:gdLst>
                  <a:gd name="T0" fmla="*/ 0 w 527"/>
                  <a:gd name="T1" fmla="*/ 43 h 887"/>
                  <a:gd name="T2" fmla="*/ 6 w 527"/>
                  <a:gd name="T3" fmla="*/ 6 h 887"/>
                  <a:gd name="T4" fmla="*/ 88 w 527"/>
                  <a:gd name="T5" fmla="*/ 0 h 887"/>
                  <a:gd name="T6" fmla="*/ 132 w 527"/>
                  <a:gd name="T7" fmla="*/ 37 h 887"/>
                  <a:gd name="T8" fmla="*/ 200 w 527"/>
                  <a:gd name="T9" fmla="*/ 133 h 887"/>
                  <a:gd name="T10" fmla="*/ 288 w 527"/>
                  <a:gd name="T11" fmla="*/ 260 h 887"/>
                  <a:gd name="T12" fmla="*/ 370 w 527"/>
                  <a:gd name="T13" fmla="*/ 349 h 887"/>
                  <a:gd name="T14" fmla="*/ 519 w 527"/>
                  <a:gd name="T15" fmla="*/ 513 h 887"/>
                  <a:gd name="T16" fmla="*/ 527 w 527"/>
                  <a:gd name="T17" fmla="*/ 551 h 887"/>
                  <a:gd name="T18" fmla="*/ 496 w 527"/>
                  <a:gd name="T19" fmla="*/ 574 h 887"/>
                  <a:gd name="T20" fmla="*/ 422 w 527"/>
                  <a:gd name="T21" fmla="*/ 603 h 887"/>
                  <a:gd name="T22" fmla="*/ 319 w 527"/>
                  <a:gd name="T23" fmla="*/ 626 h 887"/>
                  <a:gd name="T24" fmla="*/ 192 w 527"/>
                  <a:gd name="T25" fmla="*/ 634 h 887"/>
                  <a:gd name="T26" fmla="*/ 148 w 527"/>
                  <a:gd name="T27" fmla="*/ 640 h 887"/>
                  <a:gd name="T28" fmla="*/ 132 w 527"/>
                  <a:gd name="T29" fmla="*/ 671 h 887"/>
                  <a:gd name="T30" fmla="*/ 162 w 527"/>
                  <a:gd name="T31" fmla="*/ 722 h 887"/>
                  <a:gd name="T32" fmla="*/ 266 w 527"/>
                  <a:gd name="T33" fmla="*/ 812 h 887"/>
                  <a:gd name="T34" fmla="*/ 340 w 527"/>
                  <a:gd name="T35" fmla="*/ 835 h 887"/>
                  <a:gd name="T36" fmla="*/ 356 w 527"/>
                  <a:gd name="T37" fmla="*/ 864 h 887"/>
                  <a:gd name="T38" fmla="*/ 325 w 527"/>
                  <a:gd name="T39" fmla="*/ 887 h 887"/>
                  <a:gd name="T40" fmla="*/ 259 w 527"/>
                  <a:gd name="T41" fmla="*/ 887 h 887"/>
                  <a:gd name="T42" fmla="*/ 169 w 527"/>
                  <a:gd name="T43" fmla="*/ 835 h 887"/>
                  <a:gd name="T44" fmla="*/ 95 w 527"/>
                  <a:gd name="T45" fmla="*/ 761 h 887"/>
                  <a:gd name="T46" fmla="*/ 51 w 527"/>
                  <a:gd name="T47" fmla="*/ 693 h 887"/>
                  <a:gd name="T48" fmla="*/ 51 w 527"/>
                  <a:gd name="T49" fmla="*/ 640 h 887"/>
                  <a:gd name="T50" fmla="*/ 80 w 527"/>
                  <a:gd name="T51" fmla="*/ 603 h 887"/>
                  <a:gd name="T52" fmla="*/ 125 w 527"/>
                  <a:gd name="T53" fmla="*/ 589 h 887"/>
                  <a:gd name="T54" fmla="*/ 192 w 527"/>
                  <a:gd name="T55" fmla="*/ 581 h 887"/>
                  <a:gd name="T56" fmla="*/ 266 w 527"/>
                  <a:gd name="T57" fmla="*/ 581 h 887"/>
                  <a:gd name="T58" fmla="*/ 356 w 527"/>
                  <a:gd name="T59" fmla="*/ 566 h 887"/>
                  <a:gd name="T60" fmla="*/ 400 w 527"/>
                  <a:gd name="T61" fmla="*/ 551 h 887"/>
                  <a:gd name="T62" fmla="*/ 422 w 527"/>
                  <a:gd name="T63" fmla="*/ 529 h 887"/>
                  <a:gd name="T64" fmla="*/ 414 w 527"/>
                  <a:gd name="T65" fmla="*/ 507 h 887"/>
                  <a:gd name="T66" fmla="*/ 348 w 527"/>
                  <a:gd name="T67" fmla="*/ 447 h 887"/>
                  <a:gd name="T68" fmla="*/ 243 w 527"/>
                  <a:gd name="T69" fmla="*/ 342 h 887"/>
                  <a:gd name="T70" fmla="*/ 148 w 527"/>
                  <a:gd name="T71" fmla="*/ 253 h 887"/>
                  <a:gd name="T72" fmla="*/ 43 w 527"/>
                  <a:gd name="T73" fmla="*/ 156 h 887"/>
                  <a:gd name="T74" fmla="*/ 6 w 527"/>
                  <a:gd name="T75" fmla="*/ 88 h 887"/>
                  <a:gd name="T76" fmla="*/ 0 w 527"/>
                  <a:gd name="T77" fmla="*/ 43 h 88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</a:cxnLst>
                <a:rect l="0" t="0" r="r" b="b"/>
                <a:pathLst>
                  <a:path w="527" h="887">
                    <a:moveTo>
                      <a:pt x="0" y="43"/>
                    </a:moveTo>
                    <a:lnTo>
                      <a:pt x="6" y="6"/>
                    </a:lnTo>
                    <a:lnTo>
                      <a:pt x="88" y="0"/>
                    </a:lnTo>
                    <a:lnTo>
                      <a:pt x="132" y="37"/>
                    </a:lnTo>
                    <a:lnTo>
                      <a:pt x="200" y="133"/>
                    </a:lnTo>
                    <a:lnTo>
                      <a:pt x="288" y="260"/>
                    </a:lnTo>
                    <a:lnTo>
                      <a:pt x="370" y="349"/>
                    </a:lnTo>
                    <a:lnTo>
                      <a:pt x="519" y="513"/>
                    </a:lnTo>
                    <a:lnTo>
                      <a:pt x="527" y="551"/>
                    </a:lnTo>
                    <a:lnTo>
                      <a:pt x="496" y="574"/>
                    </a:lnTo>
                    <a:lnTo>
                      <a:pt x="422" y="603"/>
                    </a:lnTo>
                    <a:lnTo>
                      <a:pt x="319" y="626"/>
                    </a:lnTo>
                    <a:lnTo>
                      <a:pt x="192" y="634"/>
                    </a:lnTo>
                    <a:lnTo>
                      <a:pt x="148" y="640"/>
                    </a:lnTo>
                    <a:lnTo>
                      <a:pt x="132" y="671"/>
                    </a:lnTo>
                    <a:lnTo>
                      <a:pt x="162" y="722"/>
                    </a:lnTo>
                    <a:lnTo>
                      <a:pt x="266" y="812"/>
                    </a:lnTo>
                    <a:lnTo>
                      <a:pt x="340" y="835"/>
                    </a:lnTo>
                    <a:lnTo>
                      <a:pt x="356" y="864"/>
                    </a:lnTo>
                    <a:lnTo>
                      <a:pt x="325" y="887"/>
                    </a:lnTo>
                    <a:lnTo>
                      <a:pt x="259" y="887"/>
                    </a:lnTo>
                    <a:lnTo>
                      <a:pt x="169" y="835"/>
                    </a:lnTo>
                    <a:lnTo>
                      <a:pt x="95" y="761"/>
                    </a:lnTo>
                    <a:lnTo>
                      <a:pt x="51" y="693"/>
                    </a:lnTo>
                    <a:lnTo>
                      <a:pt x="51" y="640"/>
                    </a:lnTo>
                    <a:lnTo>
                      <a:pt x="80" y="603"/>
                    </a:lnTo>
                    <a:lnTo>
                      <a:pt x="125" y="589"/>
                    </a:lnTo>
                    <a:lnTo>
                      <a:pt x="192" y="581"/>
                    </a:lnTo>
                    <a:lnTo>
                      <a:pt x="266" y="581"/>
                    </a:lnTo>
                    <a:lnTo>
                      <a:pt x="356" y="566"/>
                    </a:lnTo>
                    <a:lnTo>
                      <a:pt x="400" y="551"/>
                    </a:lnTo>
                    <a:lnTo>
                      <a:pt x="422" y="529"/>
                    </a:lnTo>
                    <a:lnTo>
                      <a:pt x="414" y="507"/>
                    </a:lnTo>
                    <a:lnTo>
                      <a:pt x="348" y="447"/>
                    </a:lnTo>
                    <a:lnTo>
                      <a:pt x="243" y="342"/>
                    </a:lnTo>
                    <a:lnTo>
                      <a:pt x="148" y="253"/>
                    </a:lnTo>
                    <a:lnTo>
                      <a:pt x="43" y="156"/>
                    </a:lnTo>
                    <a:lnTo>
                      <a:pt x="6" y="88"/>
                    </a:lnTo>
                    <a:lnTo>
                      <a:pt x="0" y="43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8" name="Freeform 76"/>
              <p:cNvSpPr>
                <a:spLocks/>
              </p:cNvSpPr>
              <p:nvPr/>
            </p:nvSpPr>
            <p:spPr bwMode="auto">
              <a:xfrm>
                <a:off x="2163" y="2434"/>
                <a:ext cx="191" cy="446"/>
              </a:xfrm>
              <a:custGeom>
                <a:avLst/>
                <a:gdLst>
                  <a:gd name="T0" fmla="*/ 283 w 572"/>
                  <a:gd name="T1" fmla="*/ 0 h 1337"/>
                  <a:gd name="T2" fmla="*/ 364 w 572"/>
                  <a:gd name="T3" fmla="*/ 15 h 1337"/>
                  <a:gd name="T4" fmla="*/ 401 w 572"/>
                  <a:gd name="T5" fmla="*/ 75 h 1337"/>
                  <a:gd name="T6" fmla="*/ 394 w 572"/>
                  <a:gd name="T7" fmla="*/ 216 h 1337"/>
                  <a:gd name="T8" fmla="*/ 380 w 572"/>
                  <a:gd name="T9" fmla="*/ 366 h 1337"/>
                  <a:gd name="T10" fmla="*/ 380 w 572"/>
                  <a:gd name="T11" fmla="*/ 522 h 1337"/>
                  <a:gd name="T12" fmla="*/ 454 w 572"/>
                  <a:gd name="T13" fmla="*/ 709 h 1337"/>
                  <a:gd name="T14" fmla="*/ 512 w 572"/>
                  <a:gd name="T15" fmla="*/ 844 h 1337"/>
                  <a:gd name="T16" fmla="*/ 543 w 572"/>
                  <a:gd name="T17" fmla="*/ 978 h 1337"/>
                  <a:gd name="T18" fmla="*/ 535 w 572"/>
                  <a:gd name="T19" fmla="*/ 1097 h 1337"/>
                  <a:gd name="T20" fmla="*/ 535 w 572"/>
                  <a:gd name="T21" fmla="*/ 1142 h 1337"/>
                  <a:gd name="T22" fmla="*/ 565 w 572"/>
                  <a:gd name="T23" fmla="*/ 1187 h 1337"/>
                  <a:gd name="T24" fmla="*/ 572 w 572"/>
                  <a:gd name="T25" fmla="*/ 1232 h 1337"/>
                  <a:gd name="T26" fmla="*/ 551 w 572"/>
                  <a:gd name="T27" fmla="*/ 1253 h 1337"/>
                  <a:gd name="T28" fmla="*/ 491 w 572"/>
                  <a:gd name="T29" fmla="*/ 1239 h 1337"/>
                  <a:gd name="T30" fmla="*/ 380 w 572"/>
                  <a:gd name="T31" fmla="*/ 1224 h 1337"/>
                  <a:gd name="T32" fmla="*/ 246 w 572"/>
                  <a:gd name="T33" fmla="*/ 1253 h 1337"/>
                  <a:gd name="T34" fmla="*/ 156 w 572"/>
                  <a:gd name="T35" fmla="*/ 1306 h 1337"/>
                  <a:gd name="T36" fmla="*/ 111 w 572"/>
                  <a:gd name="T37" fmla="*/ 1337 h 1337"/>
                  <a:gd name="T38" fmla="*/ 67 w 572"/>
                  <a:gd name="T39" fmla="*/ 1337 h 1337"/>
                  <a:gd name="T40" fmla="*/ 0 w 572"/>
                  <a:gd name="T41" fmla="*/ 1239 h 1337"/>
                  <a:gd name="T42" fmla="*/ 8 w 572"/>
                  <a:gd name="T43" fmla="*/ 1224 h 1337"/>
                  <a:gd name="T44" fmla="*/ 142 w 572"/>
                  <a:gd name="T45" fmla="*/ 1179 h 1337"/>
                  <a:gd name="T46" fmla="*/ 298 w 572"/>
                  <a:gd name="T47" fmla="*/ 1157 h 1337"/>
                  <a:gd name="T48" fmla="*/ 409 w 572"/>
                  <a:gd name="T49" fmla="*/ 1150 h 1337"/>
                  <a:gd name="T50" fmla="*/ 475 w 572"/>
                  <a:gd name="T51" fmla="*/ 1150 h 1337"/>
                  <a:gd name="T52" fmla="*/ 491 w 572"/>
                  <a:gd name="T53" fmla="*/ 1105 h 1337"/>
                  <a:gd name="T54" fmla="*/ 469 w 572"/>
                  <a:gd name="T55" fmla="*/ 978 h 1337"/>
                  <a:gd name="T56" fmla="*/ 417 w 572"/>
                  <a:gd name="T57" fmla="*/ 844 h 1337"/>
                  <a:gd name="T58" fmla="*/ 335 w 572"/>
                  <a:gd name="T59" fmla="*/ 672 h 1337"/>
                  <a:gd name="T60" fmla="*/ 267 w 572"/>
                  <a:gd name="T61" fmla="*/ 522 h 1337"/>
                  <a:gd name="T62" fmla="*/ 238 w 572"/>
                  <a:gd name="T63" fmla="*/ 388 h 1337"/>
                  <a:gd name="T64" fmla="*/ 230 w 572"/>
                  <a:gd name="T65" fmla="*/ 239 h 1337"/>
                  <a:gd name="T66" fmla="*/ 230 w 572"/>
                  <a:gd name="T67" fmla="*/ 97 h 1337"/>
                  <a:gd name="T68" fmla="*/ 261 w 572"/>
                  <a:gd name="T69" fmla="*/ 38 h 1337"/>
                  <a:gd name="T70" fmla="*/ 283 w 572"/>
                  <a:gd name="T71" fmla="*/ 0 h 1337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</a:cxnLst>
                <a:rect l="0" t="0" r="r" b="b"/>
                <a:pathLst>
                  <a:path w="572" h="1337">
                    <a:moveTo>
                      <a:pt x="283" y="0"/>
                    </a:moveTo>
                    <a:lnTo>
                      <a:pt x="364" y="15"/>
                    </a:lnTo>
                    <a:lnTo>
                      <a:pt x="401" y="75"/>
                    </a:lnTo>
                    <a:lnTo>
                      <a:pt x="394" y="216"/>
                    </a:lnTo>
                    <a:lnTo>
                      <a:pt x="380" y="366"/>
                    </a:lnTo>
                    <a:lnTo>
                      <a:pt x="380" y="522"/>
                    </a:lnTo>
                    <a:lnTo>
                      <a:pt x="454" y="709"/>
                    </a:lnTo>
                    <a:lnTo>
                      <a:pt x="512" y="844"/>
                    </a:lnTo>
                    <a:lnTo>
                      <a:pt x="543" y="978"/>
                    </a:lnTo>
                    <a:lnTo>
                      <a:pt x="535" y="1097"/>
                    </a:lnTo>
                    <a:lnTo>
                      <a:pt x="535" y="1142"/>
                    </a:lnTo>
                    <a:lnTo>
                      <a:pt x="565" y="1187"/>
                    </a:lnTo>
                    <a:lnTo>
                      <a:pt x="572" y="1232"/>
                    </a:lnTo>
                    <a:lnTo>
                      <a:pt x="551" y="1253"/>
                    </a:lnTo>
                    <a:lnTo>
                      <a:pt x="491" y="1239"/>
                    </a:lnTo>
                    <a:lnTo>
                      <a:pt x="380" y="1224"/>
                    </a:lnTo>
                    <a:lnTo>
                      <a:pt x="246" y="1253"/>
                    </a:lnTo>
                    <a:lnTo>
                      <a:pt x="156" y="1306"/>
                    </a:lnTo>
                    <a:lnTo>
                      <a:pt x="111" y="1337"/>
                    </a:lnTo>
                    <a:lnTo>
                      <a:pt x="67" y="1337"/>
                    </a:lnTo>
                    <a:lnTo>
                      <a:pt x="0" y="1239"/>
                    </a:lnTo>
                    <a:lnTo>
                      <a:pt x="8" y="1224"/>
                    </a:lnTo>
                    <a:lnTo>
                      <a:pt x="142" y="1179"/>
                    </a:lnTo>
                    <a:lnTo>
                      <a:pt x="298" y="1157"/>
                    </a:lnTo>
                    <a:lnTo>
                      <a:pt x="409" y="1150"/>
                    </a:lnTo>
                    <a:lnTo>
                      <a:pt x="475" y="1150"/>
                    </a:lnTo>
                    <a:lnTo>
                      <a:pt x="491" y="1105"/>
                    </a:lnTo>
                    <a:lnTo>
                      <a:pt x="469" y="978"/>
                    </a:lnTo>
                    <a:lnTo>
                      <a:pt x="417" y="844"/>
                    </a:lnTo>
                    <a:lnTo>
                      <a:pt x="335" y="672"/>
                    </a:lnTo>
                    <a:lnTo>
                      <a:pt x="267" y="522"/>
                    </a:lnTo>
                    <a:lnTo>
                      <a:pt x="238" y="388"/>
                    </a:lnTo>
                    <a:lnTo>
                      <a:pt x="230" y="239"/>
                    </a:lnTo>
                    <a:lnTo>
                      <a:pt x="230" y="97"/>
                    </a:lnTo>
                    <a:lnTo>
                      <a:pt x="261" y="38"/>
                    </a:lnTo>
                    <a:lnTo>
                      <a:pt x="283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09" name="Freeform 77"/>
              <p:cNvSpPr>
                <a:spLocks/>
              </p:cNvSpPr>
              <p:nvPr/>
            </p:nvSpPr>
            <p:spPr bwMode="auto">
              <a:xfrm>
                <a:off x="2069" y="2447"/>
                <a:ext cx="158" cy="370"/>
              </a:xfrm>
              <a:custGeom>
                <a:avLst/>
                <a:gdLst>
                  <a:gd name="T0" fmla="*/ 356 w 475"/>
                  <a:gd name="T1" fmla="*/ 0 h 1112"/>
                  <a:gd name="T2" fmla="*/ 423 w 475"/>
                  <a:gd name="T3" fmla="*/ 0 h 1112"/>
                  <a:gd name="T4" fmla="*/ 446 w 475"/>
                  <a:gd name="T5" fmla="*/ 45 h 1112"/>
                  <a:gd name="T6" fmla="*/ 460 w 475"/>
                  <a:gd name="T7" fmla="*/ 142 h 1112"/>
                  <a:gd name="T8" fmla="*/ 446 w 475"/>
                  <a:gd name="T9" fmla="*/ 246 h 1112"/>
                  <a:gd name="T10" fmla="*/ 409 w 475"/>
                  <a:gd name="T11" fmla="*/ 455 h 1112"/>
                  <a:gd name="T12" fmla="*/ 415 w 475"/>
                  <a:gd name="T13" fmla="*/ 544 h 1112"/>
                  <a:gd name="T14" fmla="*/ 460 w 475"/>
                  <a:gd name="T15" fmla="*/ 724 h 1112"/>
                  <a:gd name="T16" fmla="*/ 475 w 475"/>
                  <a:gd name="T17" fmla="*/ 851 h 1112"/>
                  <a:gd name="T18" fmla="*/ 475 w 475"/>
                  <a:gd name="T19" fmla="*/ 948 h 1112"/>
                  <a:gd name="T20" fmla="*/ 453 w 475"/>
                  <a:gd name="T21" fmla="*/ 970 h 1112"/>
                  <a:gd name="T22" fmla="*/ 386 w 475"/>
                  <a:gd name="T23" fmla="*/ 985 h 1112"/>
                  <a:gd name="T24" fmla="*/ 296 w 475"/>
                  <a:gd name="T25" fmla="*/ 1007 h 1112"/>
                  <a:gd name="T26" fmla="*/ 208 w 475"/>
                  <a:gd name="T27" fmla="*/ 1052 h 1112"/>
                  <a:gd name="T28" fmla="*/ 119 w 475"/>
                  <a:gd name="T29" fmla="*/ 1112 h 1112"/>
                  <a:gd name="T30" fmla="*/ 82 w 475"/>
                  <a:gd name="T31" fmla="*/ 1112 h 1112"/>
                  <a:gd name="T32" fmla="*/ 0 w 475"/>
                  <a:gd name="T33" fmla="*/ 1045 h 1112"/>
                  <a:gd name="T34" fmla="*/ 8 w 475"/>
                  <a:gd name="T35" fmla="*/ 1014 h 1112"/>
                  <a:gd name="T36" fmla="*/ 111 w 475"/>
                  <a:gd name="T37" fmla="*/ 970 h 1112"/>
                  <a:gd name="T38" fmla="*/ 290 w 475"/>
                  <a:gd name="T39" fmla="*/ 925 h 1112"/>
                  <a:gd name="T40" fmla="*/ 372 w 475"/>
                  <a:gd name="T41" fmla="*/ 895 h 1112"/>
                  <a:gd name="T42" fmla="*/ 386 w 475"/>
                  <a:gd name="T43" fmla="*/ 866 h 1112"/>
                  <a:gd name="T44" fmla="*/ 386 w 475"/>
                  <a:gd name="T45" fmla="*/ 739 h 1112"/>
                  <a:gd name="T46" fmla="*/ 356 w 475"/>
                  <a:gd name="T47" fmla="*/ 575 h 1112"/>
                  <a:gd name="T48" fmla="*/ 341 w 475"/>
                  <a:gd name="T49" fmla="*/ 470 h 1112"/>
                  <a:gd name="T50" fmla="*/ 327 w 475"/>
                  <a:gd name="T51" fmla="*/ 306 h 1112"/>
                  <a:gd name="T52" fmla="*/ 319 w 475"/>
                  <a:gd name="T53" fmla="*/ 127 h 1112"/>
                  <a:gd name="T54" fmla="*/ 327 w 475"/>
                  <a:gd name="T55" fmla="*/ 45 h 1112"/>
                  <a:gd name="T56" fmla="*/ 356 w 475"/>
                  <a:gd name="T57" fmla="*/ 0 h 111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</a:cxnLst>
                <a:rect l="0" t="0" r="r" b="b"/>
                <a:pathLst>
                  <a:path w="475" h="1112">
                    <a:moveTo>
                      <a:pt x="356" y="0"/>
                    </a:moveTo>
                    <a:lnTo>
                      <a:pt x="423" y="0"/>
                    </a:lnTo>
                    <a:lnTo>
                      <a:pt x="446" y="45"/>
                    </a:lnTo>
                    <a:lnTo>
                      <a:pt x="460" y="142"/>
                    </a:lnTo>
                    <a:lnTo>
                      <a:pt x="446" y="246"/>
                    </a:lnTo>
                    <a:lnTo>
                      <a:pt x="409" y="455"/>
                    </a:lnTo>
                    <a:lnTo>
                      <a:pt x="415" y="544"/>
                    </a:lnTo>
                    <a:lnTo>
                      <a:pt x="460" y="724"/>
                    </a:lnTo>
                    <a:lnTo>
                      <a:pt x="475" y="851"/>
                    </a:lnTo>
                    <a:lnTo>
                      <a:pt x="475" y="948"/>
                    </a:lnTo>
                    <a:lnTo>
                      <a:pt x="453" y="970"/>
                    </a:lnTo>
                    <a:lnTo>
                      <a:pt x="386" y="985"/>
                    </a:lnTo>
                    <a:lnTo>
                      <a:pt x="296" y="1007"/>
                    </a:lnTo>
                    <a:lnTo>
                      <a:pt x="208" y="1052"/>
                    </a:lnTo>
                    <a:lnTo>
                      <a:pt x="119" y="1112"/>
                    </a:lnTo>
                    <a:lnTo>
                      <a:pt x="82" y="1112"/>
                    </a:lnTo>
                    <a:lnTo>
                      <a:pt x="0" y="1045"/>
                    </a:lnTo>
                    <a:lnTo>
                      <a:pt x="8" y="1014"/>
                    </a:lnTo>
                    <a:lnTo>
                      <a:pt x="111" y="970"/>
                    </a:lnTo>
                    <a:lnTo>
                      <a:pt x="290" y="925"/>
                    </a:lnTo>
                    <a:lnTo>
                      <a:pt x="372" y="895"/>
                    </a:lnTo>
                    <a:lnTo>
                      <a:pt x="386" y="866"/>
                    </a:lnTo>
                    <a:lnTo>
                      <a:pt x="386" y="739"/>
                    </a:lnTo>
                    <a:lnTo>
                      <a:pt x="356" y="575"/>
                    </a:lnTo>
                    <a:lnTo>
                      <a:pt x="341" y="470"/>
                    </a:lnTo>
                    <a:lnTo>
                      <a:pt x="327" y="306"/>
                    </a:lnTo>
                    <a:lnTo>
                      <a:pt x="319" y="127"/>
                    </a:lnTo>
                    <a:lnTo>
                      <a:pt x="327" y="45"/>
                    </a:lnTo>
                    <a:lnTo>
                      <a:pt x="356" y="0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0" name="Freeform 78"/>
              <p:cNvSpPr>
                <a:spLocks/>
              </p:cNvSpPr>
              <p:nvPr/>
            </p:nvSpPr>
            <p:spPr bwMode="auto">
              <a:xfrm>
                <a:off x="2064" y="1901"/>
                <a:ext cx="260" cy="331"/>
              </a:xfrm>
              <a:custGeom>
                <a:avLst/>
                <a:gdLst>
                  <a:gd name="T0" fmla="*/ 415 w 780"/>
                  <a:gd name="T1" fmla="*/ 991 h 991"/>
                  <a:gd name="T2" fmla="*/ 452 w 780"/>
                  <a:gd name="T3" fmla="*/ 946 h 991"/>
                  <a:gd name="T4" fmla="*/ 438 w 780"/>
                  <a:gd name="T5" fmla="*/ 879 h 991"/>
                  <a:gd name="T6" fmla="*/ 408 w 780"/>
                  <a:gd name="T7" fmla="*/ 790 h 991"/>
                  <a:gd name="T8" fmla="*/ 296 w 780"/>
                  <a:gd name="T9" fmla="*/ 685 h 991"/>
                  <a:gd name="T10" fmla="*/ 185 w 780"/>
                  <a:gd name="T11" fmla="*/ 589 h 991"/>
                  <a:gd name="T12" fmla="*/ 133 w 780"/>
                  <a:gd name="T13" fmla="*/ 484 h 991"/>
                  <a:gd name="T14" fmla="*/ 111 w 780"/>
                  <a:gd name="T15" fmla="*/ 320 h 991"/>
                  <a:gd name="T16" fmla="*/ 237 w 780"/>
                  <a:gd name="T17" fmla="*/ 275 h 991"/>
                  <a:gd name="T18" fmla="*/ 438 w 780"/>
                  <a:gd name="T19" fmla="*/ 253 h 991"/>
                  <a:gd name="T20" fmla="*/ 520 w 780"/>
                  <a:gd name="T21" fmla="*/ 261 h 991"/>
                  <a:gd name="T22" fmla="*/ 541 w 780"/>
                  <a:gd name="T23" fmla="*/ 283 h 991"/>
                  <a:gd name="T24" fmla="*/ 578 w 780"/>
                  <a:gd name="T25" fmla="*/ 246 h 991"/>
                  <a:gd name="T26" fmla="*/ 564 w 780"/>
                  <a:gd name="T27" fmla="*/ 208 h 991"/>
                  <a:gd name="T28" fmla="*/ 586 w 780"/>
                  <a:gd name="T29" fmla="*/ 142 h 991"/>
                  <a:gd name="T30" fmla="*/ 646 w 780"/>
                  <a:gd name="T31" fmla="*/ 82 h 991"/>
                  <a:gd name="T32" fmla="*/ 691 w 780"/>
                  <a:gd name="T33" fmla="*/ 66 h 991"/>
                  <a:gd name="T34" fmla="*/ 749 w 780"/>
                  <a:gd name="T35" fmla="*/ 103 h 991"/>
                  <a:gd name="T36" fmla="*/ 780 w 780"/>
                  <a:gd name="T37" fmla="*/ 66 h 991"/>
                  <a:gd name="T38" fmla="*/ 728 w 780"/>
                  <a:gd name="T39" fmla="*/ 0 h 991"/>
                  <a:gd name="T40" fmla="*/ 660 w 780"/>
                  <a:gd name="T41" fmla="*/ 0 h 991"/>
                  <a:gd name="T42" fmla="*/ 578 w 780"/>
                  <a:gd name="T43" fmla="*/ 37 h 991"/>
                  <a:gd name="T44" fmla="*/ 527 w 780"/>
                  <a:gd name="T45" fmla="*/ 134 h 991"/>
                  <a:gd name="T46" fmla="*/ 460 w 780"/>
                  <a:gd name="T47" fmla="*/ 179 h 991"/>
                  <a:gd name="T48" fmla="*/ 356 w 780"/>
                  <a:gd name="T49" fmla="*/ 193 h 991"/>
                  <a:gd name="T50" fmla="*/ 170 w 780"/>
                  <a:gd name="T51" fmla="*/ 216 h 991"/>
                  <a:gd name="T52" fmla="*/ 22 w 780"/>
                  <a:gd name="T53" fmla="*/ 261 h 991"/>
                  <a:gd name="T54" fmla="*/ 0 w 780"/>
                  <a:gd name="T55" fmla="*/ 298 h 991"/>
                  <a:gd name="T56" fmla="*/ 14 w 780"/>
                  <a:gd name="T57" fmla="*/ 417 h 991"/>
                  <a:gd name="T58" fmla="*/ 66 w 780"/>
                  <a:gd name="T59" fmla="*/ 581 h 991"/>
                  <a:gd name="T60" fmla="*/ 140 w 780"/>
                  <a:gd name="T61" fmla="*/ 716 h 991"/>
                  <a:gd name="T62" fmla="*/ 214 w 780"/>
                  <a:gd name="T63" fmla="*/ 835 h 991"/>
                  <a:gd name="T64" fmla="*/ 282 w 780"/>
                  <a:gd name="T65" fmla="*/ 917 h 991"/>
                  <a:gd name="T66" fmla="*/ 348 w 780"/>
                  <a:gd name="T67" fmla="*/ 976 h 991"/>
                  <a:gd name="T68" fmla="*/ 415 w 780"/>
                  <a:gd name="T69" fmla="*/ 991 h 99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</a:cxnLst>
                <a:rect l="0" t="0" r="r" b="b"/>
                <a:pathLst>
                  <a:path w="780" h="991">
                    <a:moveTo>
                      <a:pt x="415" y="991"/>
                    </a:moveTo>
                    <a:lnTo>
                      <a:pt x="452" y="946"/>
                    </a:lnTo>
                    <a:lnTo>
                      <a:pt x="438" y="879"/>
                    </a:lnTo>
                    <a:lnTo>
                      <a:pt x="408" y="790"/>
                    </a:lnTo>
                    <a:lnTo>
                      <a:pt x="296" y="685"/>
                    </a:lnTo>
                    <a:lnTo>
                      <a:pt x="185" y="589"/>
                    </a:lnTo>
                    <a:lnTo>
                      <a:pt x="133" y="484"/>
                    </a:lnTo>
                    <a:lnTo>
                      <a:pt x="111" y="320"/>
                    </a:lnTo>
                    <a:lnTo>
                      <a:pt x="237" y="275"/>
                    </a:lnTo>
                    <a:lnTo>
                      <a:pt x="438" y="253"/>
                    </a:lnTo>
                    <a:lnTo>
                      <a:pt x="520" y="261"/>
                    </a:lnTo>
                    <a:lnTo>
                      <a:pt x="541" y="283"/>
                    </a:lnTo>
                    <a:lnTo>
                      <a:pt x="578" y="246"/>
                    </a:lnTo>
                    <a:lnTo>
                      <a:pt x="564" y="208"/>
                    </a:lnTo>
                    <a:lnTo>
                      <a:pt x="586" y="142"/>
                    </a:lnTo>
                    <a:lnTo>
                      <a:pt x="646" y="82"/>
                    </a:lnTo>
                    <a:lnTo>
                      <a:pt x="691" y="66"/>
                    </a:lnTo>
                    <a:lnTo>
                      <a:pt x="749" y="103"/>
                    </a:lnTo>
                    <a:lnTo>
                      <a:pt x="780" y="66"/>
                    </a:lnTo>
                    <a:lnTo>
                      <a:pt x="728" y="0"/>
                    </a:lnTo>
                    <a:lnTo>
                      <a:pt x="660" y="0"/>
                    </a:lnTo>
                    <a:lnTo>
                      <a:pt x="578" y="37"/>
                    </a:lnTo>
                    <a:lnTo>
                      <a:pt x="527" y="134"/>
                    </a:lnTo>
                    <a:lnTo>
                      <a:pt x="460" y="179"/>
                    </a:lnTo>
                    <a:lnTo>
                      <a:pt x="356" y="193"/>
                    </a:lnTo>
                    <a:lnTo>
                      <a:pt x="170" y="216"/>
                    </a:lnTo>
                    <a:lnTo>
                      <a:pt x="22" y="261"/>
                    </a:lnTo>
                    <a:lnTo>
                      <a:pt x="0" y="298"/>
                    </a:lnTo>
                    <a:lnTo>
                      <a:pt x="14" y="417"/>
                    </a:lnTo>
                    <a:lnTo>
                      <a:pt x="66" y="581"/>
                    </a:lnTo>
                    <a:lnTo>
                      <a:pt x="140" y="716"/>
                    </a:lnTo>
                    <a:lnTo>
                      <a:pt x="214" y="835"/>
                    </a:lnTo>
                    <a:lnTo>
                      <a:pt x="282" y="917"/>
                    </a:lnTo>
                    <a:lnTo>
                      <a:pt x="348" y="976"/>
                    </a:lnTo>
                    <a:lnTo>
                      <a:pt x="415" y="991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  <p:grpSp>
          <p:nvGrpSpPr>
            <p:cNvPr id="18511" name="Group 79"/>
            <p:cNvGrpSpPr>
              <a:grpSpLocks/>
            </p:cNvGrpSpPr>
            <p:nvPr/>
          </p:nvGrpSpPr>
          <p:grpSpPr bwMode="auto">
            <a:xfrm>
              <a:off x="1344" y="912"/>
              <a:ext cx="70" cy="77"/>
              <a:chOff x="2408" y="1824"/>
              <a:chExt cx="90" cy="113"/>
            </a:xfrm>
          </p:grpSpPr>
          <p:sp>
            <p:nvSpPr>
              <p:cNvPr id="18512" name="Freeform 80"/>
              <p:cNvSpPr>
                <a:spLocks/>
              </p:cNvSpPr>
              <p:nvPr/>
            </p:nvSpPr>
            <p:spPr bwMode="auto">
              <a:xfrm>
                <a:off x="2426" y="1824"/>
                <a:ext cx="72" cy="82"/>
              </a:xfrm>
              <a:custGeom>
                <a:avLst/>
                <a:gdLst>
                  <a:gd name="T0" fmla="*/ 66 w 216"/>
                  <a:gd name="T1" fmla="*/ 15 h 246"/>
                  <a:gd name="T2" fmla="*/ 126 w 216"/>
                  <a:gd name="T3" fmla="*/ 0 h 246"/>
                  <a:gd name="T4" fmla="*/ 200 w 216"/>
                  <a:gd name="T5" fmla="*/ 22 h 246"/>
                  <a:gd name="T6" fmla="*/ 216 w 216"/>
                  <a:gd name="T7" fmla="*/ 74 h 246"/>
                  <a:gd name="T8" fmla="*/ 208 w 216"/>
                  <a:gd name="T9" fmla="*/ 142 h 246"/>
                  <a:gd name="T10" fmla="*/ 171 w 216"/>
                  <a:gd name="T11" fmla="*/ 186 h 246"/>
                  <a:gd name="T12" fmla="*/ 119 w 216"/>
                  <a:gd name="T13" fmla="*/ 193 h 246"/>
                  <a:gd name="T14" fmla="*/ 66 w 216"/>
                  <a:gd name="T15" fmla="*/ 193 h 246"/>
                  <a:gd name="T16" fmla="*/ 43 w 216"/>
                  <a:gd name="T17" fmla="*/ 216 h 246"/>
                  <a:gd name="T18" fmla="*/ 43 w 216"/>
                  <a:gd name="T19" fmla="*/ 230 h 246"/>
                  <a:gd name="T20" fmla="*/ 29 w 216"/>
                  <a:gd name="T21" fmla="*/ 246 h 246"/>
                  <a:gd name="T22" fmla="*/ 0 w 216"/>
                  <a:gd name="T23" fmla="*/ 238 h 246"/>
                  <a:gd name="T24" fmla="*/ 6 w 216"/>
                  <a:gd name="T25" fmla="*/ 201 h 246"/>
                  <a:gd name="T26" fmla="*/ 29 w 216"/>
                  <a:gd name="T27" fmla="*/ 172 h 246"/>
                  <a:gd name="T28" fmla="*/ 74 w 216"/>
                  <a:gd name="T29" fmla="*/ 149 h 246"/>
                  <a:gd name="T30" fmla="*/ 119 w 216"/>
                  <a:gd name="T31" fmla="*/ 156 h 246"/>
                  <a:gd name="T32" fmla="*/ 156 w 216"/>
                  <a:gd name="T33" fmla="*/ 149 h 246"/>
                  <a:gd name="T34" fmla="*/ 177 w 216"/>
                  <a:gd name="T35" fmla="*/ 111 h 246"/>
                  <a:gd name="T36" fmla="*/ 177 w 216"/>
                  <a:gd name="T37" fmla="*/ 67 h 246"/>
                  <a:gd name="T38" fmla="*/ 156 w 216"/>
                  <a:gd name="T39" fmla="*/ 45 h 246"/>
                  <a:gd name="T40" fmla="*/ 126 w 216"/>
                  <a:gd name="T41" fmla="*/ 45 h 246"/>
                  <a:gd name="T42" fmla="*/ 96 w 216"/>
                  <a:gd name="T43" fmla="*/ 53 h 246"/>
                  <a:gd name="T44" fmla="*/ 74 w 216"/>
                  <a:gd name="T45" fmla="*/ 67 h 246"/>
                  <a:gd name="T46" fmla="*/ 51 w 216"/>
                  <a:gd name="T47" fmla="*/ 53 h 246"/>
                  <a:gd name="T48" fmla="*/ 66 w 216"/>
                  <a:gd name="T49" fmla="*/ 15 h 24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</a:cxnLst>
                <a:rect l="0" t="0" r="r" b="b"/>
                <a:pathLst>
                  <a:path w="216" h="246">
                    <a:moveTo>
                      <a:pt x="66" y="15"/>
                    </a:moveTo>
                    <a:lnTo>
                      <a:pt x="126" y="0"/>
                    </a:lnTo>
                    <a:lnTo>
                      <a:pt x="200" y="22"/>
                    </a:lnTo>
                    <a:lnTo>
                      <a:pt x="216" y="74"/>
                    </a:lnTo>
                    <a:lnTo>
                      <a:pt x="208" y="142"/>
                    </a:lnTo>
                    <a:lnTo>
                      <a:pt x="171" y="186"/>
                    </a:lnTo>
                    <a:lnTo>
                      <a:pt x="119" y="193"/>
                    </a:lnTo>
                    <a:lnTo>
                      <a:pt x="66" y="193"/>
                    </a:lnTo>
                    <a:lnTo>
                      <a:pt x="43" y="216"/>
                    </a:lnTo>
                    <a:lnTo>
                      <a:pt x="43" y="230"/>
                    </a:lnTo>
                    <a:lnTo>
                      <a:pt x="29" y="246"/>
                    </a:lnTo>
                    <a:lnTo>
                      <a:pt x="0" y="238"/>
                    </a:lnTo>
                    <a:lnTo>
                      <a:pt x="6" y="201"/>
                    </a:lnTo>
                    <a:lnTo>
                      <a:pt x="29" y="172"/>
                    </a:lnTo>
                    <a:lnTo>
                      <a:pt x="74" y="149"/>
                    </a:lnTo>
                    <a:lnTo>
                      <a:pt x="119" y="156"/>
                    </a:lnTo>
                    <a:lnTo>
                      <a:pt x="156" y="149"/>
                    </a:lnTo>
                    <a:lnTo>
                      <a:pt x="177" y="111"/>
                    </a:lnTo>
                    <a:lnTo>
                      <a:pt x="177" y="67"/>
                    </a:lnTo>
                    <a:lnTo>
                      <a:pt x="156" y="45"/>
                    </a:lnTo>
                    <a:lnTo>
                      <a:pt x="126" y="45"/>
                    </a:lnTo>
                    <a:lnTo>
                      <a:pt x="96" y="53"/>
                    </a:lnTo>
                    <a:lnTo>
                      <a:pt x="74" y="67"/>
                    </a:lnTo>
                    <a:lnTo>
                      <a:pt x="51" y="53"/>
                    </a:lnTo>
                    <a:lnTo>
                      <a:pt x="66" y="15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8513" name="Oval 81"/>
              <p:cNvSpPr>
                <a:spLocks noChangeArrowheads="1"/>
              </p:cNvSpPr>
              <p:nvPr/>
            </p:nvSpPr>
            <p:spPr bwMode="auto">
              <a:xfrm>
                <a:off x="2408" y="1916"/>
                <a:ext cx="21" cy="21"/>
              </a:xfrm>
              <a:prstGeom prst="ellipse">
                <a:avLst/>
              </a:pr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8514" name="AutoShape 82"/>
          <p:cNvSpPr>
            <a:spLocks noChangeArrowheads="1"/>
          </p:cNvSpPr>
          <p:nvPr/>
        </p:nvSpPr>
        <p:spPr bwMode="auto">
          <a:xfrm>
            <a:off x="3479800" y="5616575"/>
            <a:ext cx="4648200" cy="381000"/>
          </a:xfrm>
          <a:prstGeom prst="wedgeRoundRectCallout">
            <a:avLst>
              <a:gd name="adj1" fmla="val -55944"/>
              <a:gd name="adj2" fmla="val -12500"/>
              <a:gd name="adj3" fmla="val 16667"/>
            </a:avLst>
          </a:prstGeom>
          <a:solidFill>
            <a:srgbClr val="FFFFCC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pPr algn="ctr"/>
            <a:r>
              <a:rPr lang="en-US" sz="2000" b="1"/>
              <a:t>I wonder what these devices look like.</a:t>
            </a:r>
          </a:p>
        </p:txBody>
      </p:sp>
      <p:graphicFrame>
        <p:nvGraphicFramePr>
          <p:cNvPr id="2" name="Object 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08921844"/>
              </p:ext>
            </p:extLst>
          </p:nvPr>
        </p:nvGraphicFramePr>
        <p:xfrm>
          <a:off x="2528907" y="2667000"/>
          <a:ext cx="5853093" cy="104147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18" name="Equation" r:id="rId3" imgW="2844800" imgH="508000" progId="Equation.3">
                  <p:embed/>
                </p:oleObj>
              </mc:Choice>
              <mc:Fallback>
                <p:oleObj name="Equation" r:id="rId3" imgW="2844800" imgH="508000" progId="Equation.3">
                  <p:embed/>
                  <p:pic>
                    <p:nvPicPr>
                      <p:cNvPr id="0" name="Object 4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28907" y="2667000"/>
                        <a:ext cx="5853093" cy="1041472"/>
                      </a:xfrm>
                      <a:prstGeom prst="rect">
                        <a:avLst/>
                      </a:prstGeom>
                      <a:solidFill>
                        <a:schemeClr val="accent1">
                          <a:lumMod val="20000"/>
                          <a:lumOff val="80000"/>
                        </a:schemeClr>
                      </a:solidFill>
                      <a:ln w="9525">
                        <a:solidFill>
                          <a:schemeClr val="tx1"/>
                        </a:solidFill>
                        <a:miter lim="800000"/>
                        <a:headEnd/>
                        <a:tailEnd/>
                      </a:ln>
                      <a:effectLst/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Blank Presentation.pot">
  <a:themeElements>
    <a:clrScheme name="Blank Presentation.pot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.pot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Blank Presentation.pot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.pot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.pot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Office\Templates\Blank Presentation.pot</Template>
  <TotalTime>918</TotalTime>
  <Words>2668</Words>
  <Application>Microsoft Office PowerPoint</Application>
  <PresentationFormat>On-screen Show (4:3)</PresentationFormat>
  <Paragraphs>644</Paragraphs>
  <Slides>48</Slides>
  <Notes>0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4</vt:i4>
      </vt:variant>
      <vt:variant>
        <vt:lpstr>Slide Titles</vt:lpstr>
      </vt:variant>
      <vt:variant>
        <vt:i4>48</vt:i4>
      </vt:variant>
    </vt:vector>
  </HeadingPairs>
  <TitlesOfParts>
    <vt:vector size="53" baseType="lpstr">
      <vt:lpstr>Blank Presentation.pot</vt:lpstr>
      <vt:lpstr>Clip</vt:lpstr>
      <vt:lpstr>Equation</vt:lpstr>
      <vt:lpstr>Document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Thomas E. Marlin</dc:creator>
  <cp:lastModifiedBy>marlint</cp:lastModifiedBy>
  <cp:revision>45</cp:revision>
  <dcterms:created xsi:type="dcterms:W3CDTF">2002-11-14T02:16:03Z</dcterms:created>
  <dcterms:modified xsi:type="dcterms:W3CDTF">2013-06-24T18:40:27Z</dcterms:modified>
</cp:coreProperties>
</file>