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96" r:id="rId2"/>
    <p:sldId id="257" r:id="rId3"/>
    <p:sldId id="258" r:id="rId4"/>
    <p:sldId id="259" r:id="rId5"/>
    <p:sldId id="256" r:id="rId6"/>
    <p:sldId id="261" r:id="rId7"/>
    <p:sldId id="294" r:id="rId8"/>
    <p:sldId id="262" r:id="rId9"/>
    <p:sldId id="263" r:id="rId10"/>
    <p:sldId id="264" r:id="rId11"/>
    <p:sldId id="260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67" r:id="rId21"/>
    <p:sldId id="282" r:id="rId22"/>
    <p:sldId id="275" r:id="rId23"/>
    <p:sldId id="276" r:id="rId24"/>
    <p:sldId id="274" r:id="rId25"/>
    <p:sldId id="277" r:id="rId26"/>
    <p:sldId id="278" r:id="rId27"/>
    <p:sldId id="295" r:id="rId28"/>
    <p:sldId id="279" r:id="rId29"/>
    <p:sldId id="280" r:id="rId30"/>
    <p:sldId id="281" r:id="rId31"/>
    <p:sldId id="284" r:id="rId32"/>
    <p:sldId id="285" r:id="rId33"/>
    <p:sldId id="293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CC"/>
    <a:srgbClr val="DDDDDD"/>
    <a:srgbClr val="FF0000"/>
    <a:srgbClr val="33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1" autoAdjust="0"/>
    <p:restoredTop sz="90929"/>
  </p:normalViewPr>
  <p:slideViewPr>
    <p:cSldViewPr>
      <p:cViewPr varScale="1">
        <p:scale>
          <a:sx n="66" d="100"/>
          <a:sy n="66" d="100"/>
        </p:scale>
        <p:origin x="-17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14BD2-E350-4216-A1CE-FA68B086C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2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47C1D-D001-4DB1-9756-18AAEF2FA8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9274-9FC6-4236-8562-7E84F37F08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2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BB706-31CB-48E9-996B-E5227F3E04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FFA94-59E6-4A66-8A86-B5B505D9C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3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54715-9A16-4C48-9D44-9065D258A8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DAA92-7590-43E9-959B-9F7315774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6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9FBD7-475B-4430-A3D2-E97900FDF3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1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356C5-9FCC-4E71-AB7F-AD201F86A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D92C6-0845-40FA-AFC3-0DF602FA62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BC0A3-B5C7-473D-8729-1AB8326BD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561915-546C-4F25-B767-2A3DE1F65F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eaLnBrk="1" hangingPunct="1"/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10. Stability and Tuning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241834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1905000" y="4267200"/>
            <a:ext cx="5943600" cy="2286000"/>
            <a:chOff x="432" y="2304"/>
            <a:chExt cx="4542" cy="1824"/>
          </a:xfrm>
        </p:grpSpPr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85" name="Group 21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11286" name="Line 22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Line 23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Line 24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Line 25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Line 26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Line 27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3" name="Group 29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11294" name="Line 30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" name="Line 31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6" name="Line 32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Line 33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Line 34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35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Freeform 36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01" name="Line 37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Text Box 38"/>
            <p:cNvSpPr txBox="1">
              <a:spLocks noChangeArrowheads="1"/>
            </p:cNvSpPr>
            <p:nvPr/>
          </p:nvSpPr>
          <p:spPr bwMode="auto">
            <a:xfrm>
              <a:off x="624" y="2592"/>
              <a:ext cx="548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b="1"/>
                <a:t>solvent</a:t>
              </a:r>
              <a:endParaRPr lang="en-US"/>
            </a:p>
          </p:txBody>
        </p:sp>
        <p:sp>
          <p:nvSpPr>
            <p:cNvPr id="11303" name="Text Box 39"/>
            <p:cNvSpPr txBox="1">
              <a:spLocks noChangeArrowheads="1"/>
            </p:cNvSpPr>
            <p:nvPr/>
          </p:nvSpPr>
          <p:spPr bwMode="auto">
            <a:xfrm>
              <a:off x="1105" y="3312"/>
              <a:ext cx="57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b="1"/>
                <a:t> pure A</a:t>
              </a:r>
              <a:endParaRPr lang="en-US"/>
            </a:p>
          </p:txBody>
        </p:sp>
        <p:sp>
          <p:nvSpPr>
            <p:cNvPr id="11304" name="Oval 40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latin typeface="Arial" charset="0"/>
                </a:rPr>
                <a:t>AC</a:t>
              </a:r>
            </a:p>
          </p:txBody>
        </p:sp>
        <p:sp>
          <p:nvSpPr>
            <p:cNvPr id="11305" name="Line 41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Line 42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Line 43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Freeform 44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Line 45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Text Box 46"/>
            <p:cNvSpPr txBox="1">
              <a:spLocks noChangeArrowheads="1"/>
            </p:cNvSpPr>
            <p:nvPr/>
          </p:nvSpPr>
          <p:spPr bwMode="auto">
            <a:xfrm>
              <a:off x="432" y="2304"/>
              <a:ext cx="43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S</a:t>
              </a:r>
              <a:endParaRPr lang="en-US" sz="1600" b="1"/>
            </a:p>
          </p:txBody>
        </p:sp>
        <p:sp>
          <p:nvSpPr>
            <p:cNvPr id="11311" name="Text Box 47"/>
            <p:cNvSpPr txBox="1">
              <a:spLocks noChangeArrowheads="1"/>
            </p:cNvSpPr>
            <p:nvPr/>
          </p:nvSpPr>
          <p:spPr bwMode="auto">
            <a:xfrm>
              <a:off x="960" y="3120"/>
              <a:ext cx="336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A</a:t>
              </a:r>
              <a:endParaRPr lang="en-US" sz="1600" b="1"/>
            </a:p>
          </p:txBody>
        </p:sp>
      </p:grp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3200"/>
          </a:p>
        </p:txBody>
      </p:sp>
      <p:graphicFrame>
        <p:nvGraphicFramePr>
          <p:cNvPr id="11313" name="Object 49"/>
          <p:cNvGraphicFramePr>
            <a:graphicFrameLocks noChangeAspect="1"/>
          </p:cNvGraphicFramePr>
          <p:nvPr/>
        </p:nvGraphicFramePr>
        <p:xfrm>
          <a:off x="3810000" y="2057400"/>
          <a:ext cx="4191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3" imgW="2095200" imgH="888840" progId="Equation.3">
                  <p:embed/>
                </p:oleObj>
              </mc:Choice>
              <mc:Fallback>
                <p:oleObj name="Equation" r:id="rId3" imgW="2095200" imgH="8888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4191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533400" y="2057400"/>
            <a:ext cx="2667000" cy="1930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Controller is a P-only controller.  Is the system stable?  Let’s evaluate the roots of the characteristic equation.</a:t>
            </a:r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3505200" y="3392488"/>
            <a:ext cx="4572000" cy="4572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533400" y="1143000"/>
            <a:ext cx="822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Direction Solution for the Roots</a:t>
            </a:r>
            <a:r>
              <a:rPr lang="en-US" b="1"/>
              <a:t> to determine the stability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0" name="Rectangle 866"/>
          <p:cNvSpPr>
            <a:spLocks noChangeArrowheads="1"/>
          </p:cNvSpPr>
          <p:nvPr/>
        </p:nvSpPr>
        <p:spPr bwMode="auto">
          <a:xfrm>
            <a:off x="1363663" y="1604963"/>
            <a:ext cx="6543675" cy="4135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/>
          </a:p>
        </p:txBody>
      </p:sp>
      <p:sp>
        <p:nvSpPr>
          <p:cNvPr id="7011" name="Rectangle 867"/>
          <p:cNvSpPr>
            <a:spLocks noChangeArrowheads="1"/>
          </p:cNvSpPr>
          <p:nvPr/>
        </p:nvSpPr>
        <p:spPr bwMode="auto">
          <a:xfrm>
            <a:off x="1363663" y="1604963"/>
            <a:ext cx="6543675" cy="4135437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2" name="Line 868"/>
          <p:cNvSpPr>
            <a:spLocks noChangeShapeType="1"/>
          </p:cNvSpPr>
          <p:nvPr/>
        </p:nvSpPr>
        <p:spPr bwMode="auto">
          <a:xfrm>
            <a:off x="1363663" y="1604963"/>
            <a:ext cx="6543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3" name="Freeform 869"/>
          <p:cNvSpPr>
            <a:spLocks/>
          </p:cNvSpPr>
          <p:nvPr/>
        </p:nvSpPr>
        <p:spPr bwMode="auto">
          <a:xfrm>
            <a:off x="1363663" y="1604963"/>
            <a:ext cx="6543675" cy="4135437"/>
          </a:xfrm>
          <a:custGeom>
            <a:avLst/>
            <a:gdLst>
              <a:gd name="T0" fmla="*/ 0 w 619"/>
              <a:gd name="T1" fmla="*/ 389 h 389"/>
              <a:gd name="T2" fmla="*/ 619 w 619"/>
              <a:gd name="T3" fmla="*/ 389 h 389"/>
              <a:gd name="T4" fmla="*/ 619 w 619"/>
              <a:gd name="T5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9" h="389">
                <a:moveTo>
                  <a:pt x="0" y="389"/>
                </a:moveTo>
                <a:lnTo>
                  <a:pt x="619" y="389"/>
                </a:lnTo>
                <a:lnTo>
                  <a:pt x="6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" name="Line 870"/>
          <p:cNvSpPr>
            <a:spLocks noChangeShapeType="1"/>
          </p:cNvSpPr>
          <p:nvPr/>
        </p:nvSpPr>
        <p:spPr bwMode="auto">
          <a:xfrm flipV="1">
            <a:off x="1363663" y="1604963"/>
            <a:ext cx="1587" cy="4135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5" name="Line 871"/>
          <p:cNvSpPr>
            <a:spLocks noChangeShapeType="1"/>
          </p:cNvSpPr>
          <p:nvPr/>
        </p:nvSpPr>
        <p:spPr bwMode="auto">
          <a:xfrm>
            <a:off x="1363663" y="5740400"/>
            <a:ext cx="6543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6" name="Line 872"/>
          <p:cNvSpPr>
            <a:spLocks noChangeShapeType="1"/>
          </p:cNvSpPr>
          <p:nvPr/>
        </p:nvSpPr>
        <p:spPr bwMode="auto">
          <a:xfrm flipV="1">
            <a:off x="1363663" y="1604963"/>
            <a:ext cx="1587" cy="4135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7" name="Line 873"/>
          <p:cNvSpPr>
            <a:spLocks noChangeShapeType="1"/>
          </p:cNvSpPr>
          <p:nvPr/>
        </p:nvSpPr>
        <p:spPr bwMode="auto">
          <a:xfrm flipV="1">
            <a:off x="1363663" y="5676900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8" name="Line 874"/>
          <p:cNvSpPr>
            <a:spLocks noChangeShapeType="1"/>
          </p:cNvSpPr>
          <p:nvPr/>
        </p:nvSpPr>
        <p:spPr bwMode="auto">
          <a:xfrm>
            <a:off x="1363663" y="160496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9" name="Rectangle 875"/>
          <p:cNvSpPr>
            <a:spLocks noChangeArrowheads="1"/>
          </p:cNvSpPr>
          <p:nvPr/>
        </p:nvSpPr>
        <p:spPr bwMode="auto">
          <a:xfrm>
            <a:off x="1225550" y="5783263"/>
            <a:ext cx="2397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-0.7</a:t>
            </a:r>
            <a:endParaRPr lang="en-US"/>
          </a:p>
        </p:txBody>
      </p:sp>
      <p:sp>
        <p:nvSpPr>
          <p:cNvPr id="7020" name="Line 876"/>
          <p:cNvSpPr>
            <a:spLocks noChangeShapeType="1"/>
          </p:cNvSpPr>
          <p:nvPr/>
        </p:nvSpPr>
        <p:spPr bwMode="auto">
          <a:xfrm flipV="1">
            <a:off x="2176463" y="5676900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1" name="Line 877"/>
          <p:cNvSpPr>
            <a:spLocks noChangeShapeType="1"/>
          </p:cNvSpPr>
          <p:nvPr/>
        </p:nvSpPr>
        <p:spPr bwMode="auto">
          <a:xfrm>
            <a:off x="2176463" y="160496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2" name="Rectangle 878"/>
          <p:cNvSpPr>
            <a:spLocks noChangeArrowheads="1"/>
          </p:cNvSpPr>
          <p:nvPr/>
        </p:nvSpPr>
        <p:spPr bwMode="auto">
          <a:xfrm>
            <a:off x="2039938" y="5783263"/>
            <a:ext cx="2397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-0.6</a:t>
            </a:r>
            <a:endParaRPr lang="en-US"/>
          </a:p>
        </p:txBody>
      </p:sp>
      <p:sp>
        <p:nvSpPr>
          <p:cNvPr id="7023" name="Line 879"/>
          <p:cNvSpPr>
            <a:spLocks noChangeShapeType="1"/>
          </p:cNvSpPr>
          <p:nvPr/>
        </p:nvSpPr>
        <p:spPr bwMode="auto">
          <a:xfrm flipV="1">
            <a:off x="3001963" y="5676900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4" name="Line 880"/>
          <p:cNvSpPr>
            <a:spLocks noChangeShapeType="1"/>
          </p:cNvSpPr>
          <p:nvPr/>
        </p:nvSpPr>
        <p:spPr bwMode="auto">
          <a:xfrm>
            <a:off x="3001963" y="160496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5" name="Rectangle 881"/>
          <p:cNvSpPr>
            <a:spLocks noChangeArrowheads="1"/>
          </p:cNvSpPr>
          <p:nvPr/>
        </p:nvSpPr>
        <p:spPr bwMode="auto">
          <a:xfrm>
            <a:off x="2863850" y="5783263"/>
            <a:ext cx="2397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-0.5</a:t>
            </a:r>
            <a:endParaRPr lang="en-US"/>
          </a:p>
        </p:txBody>
      </p:sp>
      <p:sp>
        <p:nvSpPr>
          <p:cNvPr id="7026" name="Line 882"/>
          <p:cNvSpPr>
            <a:spLocks noChangeShapeType="1"/>
          </p:cNvSpPr>
          <p:nvPr/>
        </p:nvSpPr>
        <p:spPr bwMode="auto">
          <a:xfrm flipV="1">
            <a:off x="3816350" y="5676900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7" name="Line 883"/>
          <p:cNvSpPr>
            <a:spLocks noChangeShapeType="1"/>
          </p:cNvSpPr>
          <p:nvPr/>
        </p:nvSpPr>
        <p:spPr bwMode="auto">
          <a:xfrm>
            <a:off x="3816350" y="160496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8" name="Rectangle 884"/>
          <p:cNvSpPr>
            <a:spLocks noChangeArrowheads="1"/>
          </p:cNvSpPr>
          <p:nvPr/>
        </p:nvSpPr>
        <p:spPr bwMode="auto">
          <a:xfrm>
            <a:off x="3678238" y="5783263"/>
            <a:ext cx="2397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-0.4</a:t>
            </a:r>
            <a:endParaRPr lang="en-US"/>
          </a:p>
        </p:txBody>
      </p:sp>
      <p:sp>
        <p:nvSpPr>
          <p:cNvPr id="7029" name="Line 885"/>
          <p:cNvSpPr>
            <a:spLocks noChangeShapeType="1"/>
          </p:cNvSpPr>
          <p:nvPr/>
        </p:nvSpPr>
        <p:spPr bwMode="auto">
          <a:xfrm flipV="1">
            <a:off x="4640263" y="5676900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0" name="Line 886"/>
          <p:cNvSpPr>
            <a:spLocks noChangeShapeType="1"/>
          </p:cNvSpPr>
          <p:nvPr/>
        </p:nvSpPr>
        <p:spPr bwMode="auto">
          <a:xfrm>
            <a:off x="4640263" y="160496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1" name="Rectangle 887"/>
          <p:cNvSpPr>
            <a:spLocks noChangeArrowheads="1"/>
          </p:cNvSpPr>
          <p:nvPr/>
        </p:nvSpPr>
        <p:spPr bwMode="auto">
          <a:xfrm>
            <a:off x="4503738" y="5783263"/>
            <a:ext cx="2397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-0.3</a:t>
            </a:r>
            <a:endParaRPr lang="en-US"/>
          </a:p>
        </p:txBody>
      </p:sp>
      <p:sp>
        <p:nvSpPr>
          <p:cNvPr id="7032" name="Line 888"/>
          <p:cNvSpPr>
            <a:spLocks noChangeShapeType="1"/>
          </p:cNvSpPr>
          <p:nvPr/>
        </p:nvSpPr>
        <p:spPr bwMode="auto">
          <a:xfrm flipV="1">
            <a:off x="5454650" y="5676900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3" name="Line 889"/>
          <p:cNvSpPr>
            <a:spLocks noChangeShapeType="1"/>
          </p:cNvSpPr>
          <p:nvPr/>
        </p:nvSpPr>
        <p:spPr bwMode="auto">
          <a:xfrm>
            <a:off x="5454650" y="160496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4" name="Rectangle 890"/>
          <p:cNvSpPr>
            <a:spLocks noChangeArrowheads="1"/>
          </p:cNvSpPr>
          <p:nvPr/>
        </p:nvSpPr>
        <p:spPr bwMode="auto">
          <a:xfrm>
            <a:off x="5316538" y="5783263"/>
            <a:ext cx="2397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-0.2</a:t>
            </a:r>
            <a:endParaRPr lang="en-US"/>
          </a:p>
        </p:txBody>
      </p:sp>
      <p:sp>
        <p:nvSpPr>
          <p:cNvPr id="7035" name="Line 891"/>
          <p:cNvSpPr>
            <a:spLocks noChangeShapeType="1"/>
          </p:cNvSpPr>
          <p:nvPr/>
        </p:nvSpPr>
        <p:spPr bwMode="auto">
          <a:xfrm flipV="1">
            <a:off x="6269038" y="5676900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6" name="Line 892"/>
          <p:cNvSpPr>
            <a:spLocks noChangeShapeType="1"/>
          </p:cNvSpPr>
          <p:nvPr/>
        </p:nvSpPr>
        <p:spPr bwMode="auto">
          <a:xfrm>
            <a:off x="6269038" y="160496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7" name="Rectangle 893"/>
          <p:cNvSpPr>
            <a:spLocks noChangeArrowheads="1"/>
          </p:cNvSpPr>
          <p:nvPr/>
        </p:nvSpPr>
        <p:spPr bwMode="auto">
          <a:xfrm>
            <a:off x="6130925" y="5783263"/>
            <a:ext cx="2397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-0.1</a:t>
            </a:r>
            <a:endParaRPr lang="en-US"/>
          </a:p>
        </p:txBody>
      </p:sp>
      <p:sp>
        <p:nvSpPr>
          <p:cNvPr id="7038" name="Line 894"/>
          <p:cNvSpPr>
            <a:spLocks noChangeShapeType="1"/>
          </p:cNvSpPr>
          <p:nvPr/>
        </p:nvSpPr>
        <p:spPr bwMode="auto">
          <a:xfrm flipV="1">
            <a:off x="7092950" y="5676900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9" name="Line 895"/>
          <p:cNvSpPr>
            <a:spLocks noChangeShapeType="1"/>
          </p:cNvSpPr>
          <p:nvPr/>
        </p:nvSpPr>
        <p:spPr bwMode="auto">
          <a:xfrm>
            <a:off x="7092950" y="160496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0" name="Rectangle 896"/>
          <p:cNvSpPr>
            <a:spLocks noChangeArrowheads="1"/>
          </p:cNvSpPr>
          <p:nvPr/>
        </p:nvSpPr>
        <p:spPr bwMode="auto">
          <a:xfrm>
            <a:off x="7061200" y="5783263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7041" name="Line 897"/>
          <p:cNvSpPr>
            <a:spLocks noChangeShapeType="1"/>
          </p:cNvSpPr>
          <p:nvPr/>
        </p:nvSpPr>
        <p:spPr bwMode="auto">
          <a:xfrm flipV="1">
            <a:off x="7907338" y="5676900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2" name="Line 898"/>
          <p:cNvSpPr>
            <a:spLocks noChangeShapeType="1"/>
          </p:cNvSpPr>
          <p:nvPr/>
        </p:nvSpPr>
        <p:spPr bwMode="auto">
          <a:xfrm>
            <a:off x="7907338" y="160496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3" name="Rectangle 899"/>
          <p:cNvSpPr>
            <a:spLocks noChangeArrowheads="1"/>
          </p:cNvSpPr>
          <p:nvPr/>
        </p:nvSpPr>
        <p:spPr bwMode="auto">
          <a:xfrm>
            <a:off x="7812088" y="5783263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0.1</a:t>
            </a:r>
            <a:endParaRPr lang="en-US"/>
          </a:p>
        </p:txBody>
      </p:sp>
      <p:sp>
        <p:nvSpPr>
          <p:cNvPr id="7044" name="Line 900"/>
          <p:cNvSpPr>
            <a:spLocks noChangeShapeType="1"/>
          </p:cNvSpPr>
          <p:nvPr/>
        </p:nvSpPr>
        <p:spPr bwMode="auto">
          <a:xfrm>
            <a:off x="1363663" y="57404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5" name="Line 901"/>
          <p:cNvSpPr>
            <a:spLocks noChangeShapeType="1"/>
          </p:cNvSpPr>
          <p:nvPr/>
        </p:nvSpPr>
        <p:spPr bwMode="auto">
          <a:xfrm flipH="1">
            <a:off x="7843838" y="57404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6" name="Rectangle 902"/>
          <p:cNvSpPr>
            <a:spLocks noChangeArrowheads="1"/>
          </p:cNvSpPr>
          <p:nvPr/>
        </p:nvSpPr>
        <p:spPr bwMode="auto">
          <a:xfrm>
            <a:off x="1087438" y="5656263"/>
            <a:ext cx="2397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-0.5</a:t>
            </a:r>
            <a:endParaRPr lang="en-US"/>
          </a:p>
        </p:txBody>
      </p:sp>
      <p:sp>
        <p:nvSpPr>
          <p:cNvPr id="7047" name="Line 903"/>
          <p:cNvSpPr>
            <a:spLocks noChangeShapeType="1"/>
          </p:cNvSpPr>
          <p:nvPr/>
        </p:nvSpPr>
        <p:spPr bwMode="auto">
          <a:xfrm>
            <a:off x="1363663" y="5326063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8" name="Line 904"/>
          <p:cNvSpPr>
            <a:spLocks noChangeShapeType="1"/>
          </p:cNvSpPr>
          <p:nvPr/>
        </p:nvSpPr>
        <p:spPr bwMode="auto">
          <a:xfrm flipH="1">
            <a:off x="7843838" y="5326063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9" name="Rectangle 905"/>
          <p:cNvSpPr>
            <a:spLocks noChangeArrowheads="1"/>
          </p:cNvSpPr>
          <p:nvPr/>
        </p:nvSpPr>
        <p:spPr bwMode="auto">
          <a:xfrm>
            <a:off x="1087438" y="5241925"/>
            <a:ext cx="2397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-0.4</a:t>
            </a:r>
            <a:endParaRPr lang="en-US"/>
          </a:p>
        </p:txBody>
      </p:sp>
      <p:sp>
        <p:nvSpPr>
          <p:cNvPr id="7050" name="Line 906"/>
          <p:cNvSpPr>
            <a:spLocks noChangeShapeType="1"/>
          </p:cNvSpPr>
          <p:nvPr/>
        </p:nvSpPr>
        <p:spPr bwMode="auto">
          <a:xfrm>
            <a:off x="1363663" y="4911725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1" name="Line 907"/>
          <p:cNvSpPr>
            <a:spLocks noChangeShapeType="1"/>
          </p:cNvSpPr>
          <p:nvPr/>
        </p:nvSpPr>
        <p:spPr bwMode="auto">
          <a:xfrm flipH="1">
            <a:off x="7843838" y="4911725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2" name="Rectangle 908"/>
          <p:cNvSpPr>
            <a:spLocks noChangeArrowheads="1"/>
          </p:cNvSpPr>
          <p:nvPr/>
        </p:nvSpPr>
        <p:spPr bwMode="auto">
          <a:xfrm>
            <a:off x="1087438" y="4826000"/>
            <a:ext cx="2397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-0.3</a:t>
            </a:r>
            <a:endParaRPr lang="en-US"/>
          </a:p>
        </p:txBody>
      </p:sp>
      <p:sp>
        <p:nvSpPr>
          <p:cNvPr id="7053" name="Line 909"/>
          <p:cNvSpPr>
            <a:spLocks noChangeShapeType="1"/>
          </p:cNvSpPr>
          <p:nvPr/>
        </p:nvSpPr>
        <p:spPr bwMode="auto">
          <a:xfrm>
            <a:off x="1363663" y="4497388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4" name="Line 910"/>
          <p:cNvSpPr>
            <a:spLocks noChangeShapeType="1"/>
          </p:cNvSpPr>
          <p:nvPr/>
        </p:nvSpPr>
        <p:spPr bwMode="auto">
          <a:xfrm flipH="1">
            <a:off x="7843838" y="4497388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" name="Rectangle 911"/>
          <p:cNvSpPr>
            <a:spLocks noChangeArrowheads="1"/>
          </p:cNvSpPr>
          <p:nvPr/>
        </p:nvSpPr>
        <p:spPr bwMode="auto">
          <a:xfrm>
            <a:off x="1087438" y="4411663"/>
            <a:ext cx="2397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-0.2</a:t>
            </a:r>
            <a:endParaRPr lang="en-US"/>
          </a:p>
        </p:txBody>
      </p:sp>
      <p:sp>
        <p:nvSpPr>
          <p:cNvPr id="7056" name="Line 912"/>
          <p:cNvSpPr>
            <a:spLocks noChangeShapeType="1"/>
          </p:cNvSpPr>
          <p:nvPr/>
        </p:nvSpPr>
        <p:spPr bwMode="auto">
          <a:xfrm>
            <a:off x="1363663" y="408305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7" name="Line 913"/>
          <p:cNvSpPr>
            <a:spLocks noChangeShapeType="1"/>
          </p:cNvSpPr>
          <p:nvPr/>
        </p:nvSpPr>
        <p:spPr bwMode="auto">
          <a:xfrm flipH="1">
            <a:off x="7843838" y="408305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8" name="Rectangle 914"/>
          <p:cNvSpPr>
            <a:spLocks noChangeArrowheads="1"/>
          </p:cNvSpPr>
          <p:nvPr/>
        </p:nvSpPr>
        <p:spPr bwMode="auto">
          <a:xfrm>
            <a:off x="1087438" y="3997325"/>
            <a:ext cx="2397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-0.1</a:t>
            </a:r>
            <a:endParaRPr lang="en-US"/>
          </a:p>
        </p:txBody>
      </p:sp>
      <p:sp>
        <p:nvSpPr>
          <p:cNvPr id="7059" name="Line 915"/>
          <p:cNvSpPr>
            <a:spLocks noChangeShapeType="1"/>
          </p:cNvSpPr>
          <p:nvPr/>
        </p:nvSpPr>
        <p:spPr bwMode="auto">
          <a:xfrm>
            <a:off x="1363663" y="3678238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0" name="Line 916"/>
          <p:cNvSpPr>
            <a:spLocks noChangeShapeType="1"/>
          </p:cNvSpPr>
          <p:nvPr/>
        </p:nvSpPr>
        <p:spPr bwMode="auto">
          <a:xfrm flipH="1">
            <a:off x="7843838" y="3678238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1" name="Rectangle 917"/>
          <p:cNvSpPr>
            <a:spLocks noChangeArrowheads="1"/>
          </p:cNvSpPr>
          <p:nvPr/>
        </p:nvSpPr>
        <p:spPr bwMode="auto">
          <a:xfrm>
            <a:off x="1246188" y="3592513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7062" name="Line 918"/>
          <p:cNvSpPr>
            <a:spLocks noChangeShapeType="1"/>
          </p:cNvSpPr>
          <p:nvPr/>
        </p:nvSpPr>
        <p:spPr bwMode="auto">
          <a:xfrm>
            <a:off x="1363663" y="32639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3" name="Line 919"/>
          <p:cNvSpPr>
            <a:spLocks noChangeShapeType="1"/>
          </p:cNvSpPr>
          <p:nvPr/>
        </p:nvSpPr>
        <p:spPr bwMode="auto">
          <a:xfrm flipH="1">
            <a:off x="7843838" y="32639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4" name="Rectangle 920"/>
          <p:cNvSpPr>
            <a:spLocks noChangeArrowheads="1"/>
          </p:cNvSpPr>
          <p:nvPr/>
        </p:nvSpPr>
        <p:spPr bwMode="auto">
          <a:xfrm>
            <a:off x="1130300" y="3178175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0.1</a:t>
            </a:r>
            <a:endParaRPr lang="en-US"/>
          </a:p>
        </p:txBody>
      </p:sp>
      <p:sp>
        <p:nvSpPr>
          <p:cNvPr id="7065" name="Line 921"/>
          <p:cNvSpPr>
            <a:spLocks noChangeShapeType="1"/>
          </p:cNvSpPr>
          <p:nvPr/>
        </p:nvSpPr>
        <p:spPr bwMode="auto">
          <a:xfrm>
            <a:off x="1363663" y="2849563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" name="Line 922"/>
          <p:cNvSpPr>
            <a:spLocks noChangeShapeType="1"/>
          </p:cNvSpPr>
          <p:nvPr/>
        </p:nvSpPr>
        <p:spPr bwMode="auto">
          <a:xfrm flipH="1">
            <a:off x="7843838" y="2849563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" name="Rectangle 923"/>
          <p:cNvSpPr>
            <a:spLocks noChangeArrowheads="1"/>
          </p:cNvSpPr>
          <p:nvPr/>
        </p:nvSpPr>
        <p:spPr bwMode="auto">
          <a:xfrm>
            <a:off x="1130300" y="2763838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0.2</a:t>
            </a:r>
            <a:endParaRPr lang="en-US"/>
          </a:p>
        </p:txBody>
      </p:sp>
      <p:sp>
        <p:nvSpPr>
          <p:cNvPr id="7068" name="Line 924"/>
          <p:cNvSpPr>
            <a:spLocks noChangeShapeType="1"/>
          </p:cNvSpPr>
          <p:nvPr/>
        </p:nvSpPr>
        <p:spPr bwMode="auto">
          <a:xfrm>
            <a:off x="1363663" y="2433638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" name="Line 925"/>
          <p:cNvSpPr>
            <a:spLocks noChangeShapeType="1"/>
          </p:cNvSpPr>
          <p:nvPr/>
        </p:nvSpPr>
        <p:spPr bwMode="auto">
          <a:xfrm flipH="1">
            <a:off x="7843838" y="2433638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" name="Rectangle 926"/>
          <p:cNvSpPr>
            <a:spLocks noChangeArrowheads="1"/>
          </p:cNvSpPr>
          <p:nvPr/>
        </p:nvSpPr>
        <p:spPr bwMode="auto">
          <a:xfrm>
            <a:off x="1130300" y="2349500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0.3</a:t>
            </a:r>
            <a:endParaRPr lang="en-US"/>
          </a:p>
        </p:txBody>
      </p:sp>
      <p:sp>
        <p:nvSpPr>
          <p:cNvPr id="7071" name="Line 927"/>
          <p:cNvSpPr>
            <a:spLocks noChangeShapeType="1"/>
          </p:cNvSpPr>
          <p:nvPr/>
        </p:nvSpPr>
        <p:spPr bwMode="auto">
          <a:xfrm>
            <a:off x="1363663" y="20193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2" name="Line 928"/>
          <p:cNvSpPr>
            <a:spLocks noChangeShapeType="1"/>
          </p:cNvSpPr>
          <p:nvPr/>
        </p:nvSpPr>
        <p:spPr bwMode="auto">
          <a:xfrm flipH="1">
            <a:off x="7843838" y="20193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3" name="Rectangle 929"/>
          <p:cNvSpPr>
            <a:spLocks noChangeArrowheads="1"/>
          </p:cNvSpPr>
          <p:nvPr/>
        </p:nvSpPr>
        <p:spPr bwMode="auto">
          <a:xfrm>
            <a:off x="1130300" y="1935163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0.4</a:t>
            </a:r>
            <a:endParaRPr lang="en-US"/>
          </a:p>
        </p:txBody>
      </p:sp>
      <p:sp>
        <p:nvSpPr>
          <p:cNvPr id="7074" name="Line 930"/>
          <p:cNvSpPr>
            <a:spLocks noChangeShapeType="1"/>
          </p:cNvSpPr>
          <p:nvPr/>
        </p:nvSpPr>
        <p:spPr bwMode="auto">
          <a:xfrm>
            <a:off x="1363663" y="1604963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" name="Line 931"/>
          <p:cNvSpPr>
            <a:spLocks noChangeShapeType="1"/>
          </p:cNvSpPr>
          <p:nvPr/>
        </p:nvSpPr>
        <p:spPr bwMode="auto">
          <a:xfrm flipH="1">
            <a:off x="7843838" y="1604963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" name="Rectangle 932"/>
          <p:cNvSpPr>
            <a:spLocks noChangeArrowheads="1"/>
          </p:cNvSpPr>
          <p:nvPr/>
        </p:nvSpPr>
        <p:spPr bwMode="auto">
          <a:xfrm>
            <a:off x="1130300" y="1520825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0.5</a:t>
            </a:r>
            <a:endParaRPr lang="en-US"/>
          </a:p>
        </p:txBody>
      </p:sp>
      <p:sp>
        <p:nvSpPr>
          <p:cNvPr id="7077" name="Line 933"/>
          <p:cNvSpPr>
            <a:spLocks noChangeShapeType="1"/>
          </p:cNvSpPr>
          <p:nvPr/>
        </p:nvSpPr>
        <p:spPr bwMode="auto">
          <a:xfrm>
            <a:off x="1363663" y="1604963"/>
            <a:ext cx="6543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8" name="Freeform 934"/>
          <p:cNvSpPr>
            <a:spLocks/>
          </p:cNvSpPr>
          <p:nvPr/>
        </p:nvSpPr>
        <p:spPr bwMode="auto">
          <a:xfrm>
            <a:off x="1363663" y="1604963"/>
            <a:ext cx="6543675" cy="4135437"/>
          </a:xfrm>
          <a:custGeom>
            <a:avLst/>
            <a:gdLst>
              <a:gd name="T0" fmla="*/ 0 w 619"/>
              <a:gd name="T1" fmla="*/ 389 h 389"/>
              <a:gd name="T2" fmla="*/ 619 w 619"/>
              <a:gd name="T3" fmla="*/ 389 h 389"/>
              <a:gd name="T4" fmla="*/ 619 w 619"/>
              <a:gd name="T5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9" h="389">
                <a:moveTo>
                  <a:pt x="0" y="389"/>
                </a:moveTo>
                <a:lnTo>
                  <a:pt x="619" y="389"/>
                </a:lnTo>
                <a:lnTo>
                  <a:pt x="6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9" name="Line 935"/>
          <p:cNvSpPr>
            <a:spLocks noChangeShapeType="1"/>
          </p:cNvSpPr>
          <p:nvPr/>
        </p:nvSpPr>
        <p:spPr bwMode="auto">
          <a:xfrm flipV="1">
            <a:off x="1363663" y="1604963"/>
            <a:ext cx="1587" cy="4135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0" name="Freeform 936"/>
          <p:cNvSpPr>
            <a:spLocks/>
          </p:cNvSpPr>
          <p:nvPr/>
        </p:nvSpPr>
        <p:spPr bwMode="auto">
          <a:xfrm>
            <a:off x="1955800" y="3678238"/>
            <a:ext cx="3498850" cy="1587"/>
          </a:xfrm>
          <a:custGeom>
            <a:avLst/>
            <a:gdLst>
              <a:gd name="T0" fmla="*/ 2204 w 2204"/>
              <a:gd name="T1" fmla="*/ 919 w 2204"/>
              <a:gd name="T2" fmla="*/ 579 w 2204"/>
              <a:gd name="T3" fmla="*/ 346 w 2204"/>
              <a:gd name="T4" fmla="*/ 159 w 2204"/>
              <a:gd name="T5" fmla="*/ 0 w 220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204">
                <a:moveTo>
                  <a:pt x="2204" y="0"/>
                </a:moveTo>
                <a:lnTo>
                  <a:pt x="919" y="0"/>
                </a:lnTo>
                <a:lnTo>
                  <a:pt x="579" y="0"/>
                </a:lnTo>
                <a:lnTo>
                  <a:pt x="346" y="0"/>
                </a:lnTo>
                <a:lnTo>
                  <a:pt x="159" y="0"/>
                </a:lnTo>
                <a:lnTo>
                  <a:pt x="0" y="0"/>
                </a:lnTo>
              </a:path>
            </a:pathLst>
          </a:custGeom>
          <a:noFill/>
          <a:ln w="9525" cmpd="sng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1" name="Freeform 937"/>
          <p:cNvSpPr>
            <a:spLocks/>
          </p:cNvSpPr>
          <p:nvPr/>
        </p:nvSpPr>
        <p:spPr bwMode="auto">
          <a:xfrm>
            <a:off x="5454650" y="2147888"/>
            <a:ext cx="1744663" cy="1519237"/>
          </a:xfrm>
          <a:custGeom>
            <a:avLst/>
            <a:gdLst>
              <a:gd name="T0" fmla="*/ 0 w 1099"/>
              <a:gd name="T1" fmla="*/ 957 h 957"/>
              <a:gd name="T2" fmla="*/ 646 w 1099"/>
              <a:gd name="T3" fmla="*/ 395 h 957"/>
              <a:gd name="T4" fmla="*/ 813 w 1099"/>
              <a:gd name="T5" fmla="*/ 247 h 957"/>
              <a:gd name="T6" fmla="*/ 926 w 1099"/>
              <a:gd name="T7" fmla="*/ 147 h 957"/>
              <a:gd name="T8" fmla="*/ 1019 w 1099"/>
              <a:gd name="T9" fmla="*/ 67 h 957"/>
              <a:gd name="T10" fmla="*/ 1099 w 1099"/>
              <a:gd name="T11" fmla="*/ 0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9" h="957">
                <a:moveTo>
                  <a:pt x="0" y="957"/>
                </a:moveTo>
                <a:lnTo>
                  <a:pt x="646" y="395"/>
                </a:lnTo>
                <a:lnTo>
                  <a:pt x="813" y="247"/>
                </a:lnTo>
                <a:lnTo>
                  <a:pt x="926" y="147"/>
                </a:lnTo>
                <a:lnTo>
                  <a:pt x="1019" y="67"/>
                </a:lnTo>
                <a:lnTo>
                  <a:pt x="1099" y="0"/>
                </a:lnTo>
              </a:path>
            </a:pathLst>
          </a:custGeom>
          <a:noFill/>
          <a:ln w="9525" cmpd="sng">
            <a:solidFill>
              <a:srgbClr val="007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2" name="Freeform 938"/>
          <p:cNvSpPr>
            <a:spLocks/>
          </p:cNvSpPr>
          <p:nvPr/>
        </p:nvSpPr>
        <p:spPr bwMode="auto">
          <a:xfrm>
            <a:off x="5454650" y="3678238"/>
            <a:ext cx="1744663" cy="1520825"/>
          </a:xfrm>
          <a:custGeom>
            <a:avLst/>
            <a:gdLst>
              <a:gd name="T0" fmla="*/ 0 w 1099"/>
              <a:gd name="T1" fmla="*/ 0 h 958"/>
              <a:gd name="T2" fmla="*/ 646 w 1099"/>
              <a:gd name="T3" fmla="*/ 563 h 958"/>
              <a:gd name="T4" fmla="*/ 813 w 1099"/>
              <a:gd name="T5" fmla="*/ 710 h 958"/>
              <a:gd name="T6" fmla="*/ 926 w 1099"/>
              <a:gd name="T7" fmla="*/ 810 h 958"/>
              <a:gd name="T8" fmla="*/ 1019 w 1099"/>
              <a:gd name="T9" fmla="*/ 891 h 958"/>
              <a:gd name="T10" fmla="*/ 1099 w 1099"/>
              <a:gd name="T11" fmla="*/ 958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9" h="958">
                <a:moveTo>
                  <a:pt x="0" y="0"/>
                </a:moveTo>
                <a:lnTo>
                  <a:pt x="646" y="563"/>
                </a:lnTo>
                <a:lnTo>
                  <a:pt x="813" y="710"/>
                </a:lnTo>
                <a:lnTo>
                  <a:pt x="926" y="810"/>
                </a:lnTo>
                <a:lnTo>
                  <a:pt x="1019" y="891"/>
                </a:lnTo>
                <a:lnTo>
                  <a:pt x="1099" y="958"/>
                </a:lnTo>
              </a:path>
            </a:pathLst>
          </a:custGeom>
          <a:noFill/>
          <a:ln w="9525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3" name="Oval 939"/>
          <p:cNvSpPr>
            <a:spLocks noChangeArrowheads="1"/>
          </p:cNvSpPr>
          <p:nvPr/>
        </p:nvSpPr>
        <p:spPr bwMode="auto">
          <a:xfrm>
            <a:off x="5411788" y="3635375"/>
            <a:ext cx="95250" cy="96838"/>
          </a:xfrm>
          <a:prstGeom prst="ellipse">
            <a:avLst/>
          </a:prstGeom>
          <a:noFill/>
          <a:ln w="0">
            <a:solidFill>
              <a:srgbClr val="00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4" name="Oval 940"/>
          <p:cNvSpPr>
            <a:spLocks noChangeArrowheads="1"/>
          </p:cNvSpPr>
          <p:nvPr/>
        </p:nvSpPr>
        <p:spPr bwMode="auto">
          <a:xfrm>
            <a:off x="3371850" y="3635375"/>
            <a:ext cx="95250" cy="96838"/>
          </a:xfrm>
          <a:prstGeom prst="ellipse">
            <a:avLst/>
          </a:prstGeom>
          <a:solidFill>
            <a:schemeClr val="accent2"/>
          </a:solidFill>
          <a:ln w="0">
            <a:solidFill>
              <a:srgbClr val="00BF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5" name="Oval 941"/>
          <p:cNvSpPr>
            <a:spLocks noChangeArrowheads="1"/>
          </p:cNvSpPr>
          <p:nvPr/>
        </p:nvSpPr>
        <p:spPr bwMode="auto">
          <a:xfrm>
            <a:off x="2832100" y="3635375"/>
            <a:ext cx="95250" cy="96838"/>
          </a:xfrm>
          <a:prstGeom prst="ellipse">
            <a:avLst/>
          </a:prstGeom>
          <a:solidFill>
            <a:schemeClr val="accent2"/>
          </a:solidFill>
          <a:ln w="0">
            <a:solidFill>
              <a:srgbClr val="00BF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6" name="Oval 942"/>
          <p:cNvSpPr>
            <a:spLocks noChangeArrowheads="1"/>
          </p:cNvSpPr>
          <p:nvPr/>
        </p:nvSpPr>
        <p:spPr bwMode="auto">
          <a:xfrm>
            <a:off x="2462213" y="3635375"/>
            <a:ext cx="95250" cy="96838"/>
          </a:xfrm>
          <a:prstGeom prst="ellipse">
            <a:avLst/>
          </a:prstGeom>
          <a:solidFill>
            <a:schemeClr val="accent2"/>
          </a:solidFill>
          <a:ln w="0">
            <a:solidFill>
              <a:srgbClr val="00BF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7" name="Oval 943"/>
          <p:cNvSpPr>
            <a:spLocks noChangeArrowheads="1"/>
          </p:cNvSpPr>
          <p:nvPr/>
        </p:nvSpPr>
        <p:spPr bwMode="auto">
          <a:xfrm>
            <a:off x="2166938" y="3635375"/>
            <a:ext cx="95250" cy="96838"/>
          </a:xfrm>
          <a:prstGeom prst="ellipse">
            <a:avLst/>
          </a:prstGeom>
          <a:solidFill>
            <a:schemeClr val="accent2"/>
          </a:solidFill>
          <a:ln w="0">
            <a:solidFill>
              <a:srgbClr val="00BF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8" name="Oval 944"/>
          <p:cNvSpPr>
            <a:spLocks noChangeArrowheads="1"/>
          </p:cNvSpPr>
          <p:nvPr/>
        </p:nvSpPr>
        <p:spPr bwMode="auto">
          <a:xfrm>
            <a:off x="1912938" y="3635375"/>
            <a:ext cx="95250" cy="96838"/>
          </a:xfrm>
          <a:prstGeom prst="ellipse">
            <a:avLst/>
          </a:prstGeom>
          <a:solidFill>
            <a:schemeClr val="accent2"/>
          </a:solidFill>
          <a:ln w="0">
            <a:solidFill>
              <a:srgbClr val="00BF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9" name="Oval 945"/>
          <p:cNvSpPr>
            <a:spLocks noChangeArrowheads="1"/>
          </p:cNvSpPr>
          <p:nvPr/>
        </p:nvSpPr>
        <p:spPr bwMode="auto">
          <a:xfrm>
            <a:off x="5411788" y="3625850"/>
            <a:ext cx="95250" cy="95250"/>
          </a:xfrm>
          <a:prstGeom prst="ellipse">
            <a:avLst/>
          </a:prstGeom>
          <a:noFill/>
          <a:ln w="0">
            <a:solidFill>
              <a:srgbClr val="BF0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0" name="Oval 946"/>
          <p:cNvSpPr>
            <a:spLocks noChangeArrowheads="1"/>
          </p:cNvSpPr>
          <p:nvPr/>
        </p:nvSpPr>
        <p:spPr bwMode="auto">
          <a:xfrm>
            <a:off x="6437313" y="2732088"/>
            <a:ext cx="95250" cy="95250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00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1" name="Oval 947"/>
          <p:cNvSpPr>
            <a:spLocks noChangeArrowheads="1"/>
          </p:cNvSpPr>
          <p:nvPr/>
        </p:nvSpPr>
        <p:spPr bwMode="auto">
          <a:xfrm>
            <a:off x="6702425" y="2498725"/>
            <a:ext cx="95250" cy="95250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00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2" name="Oval 948"/>
          <p:cNvSpPr>
            <a:spLocks noChangeArrowheads="1"/>
          </p:cNvSpPr>
          <p:nvPr/>
        </p:nvSpPr>
        <p:spPr bwMode="auto">
          <a:xfrm>
            <a:off x="6881813" y="2338388"/>
            <a:ext cx="95250" cy="95250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00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3" name="Oval 949"/>
          <p:cNvSpPr>
            <a:spLocks noChangeArrowheads="1"/>
          </p:cNvSpPr>
          <p:nvPr/>
        </p:nvSpPr>
        <p:spPr bwMode="auto">
          <a:xfrm>
            <a:off x="7029450" y="2211388"/>
            <a:ext cx="95250" cy="95250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00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4" name="Oval 950"/>
          <p:cNvSpPr>
            <a:spLocks noChangeArrowheads="1"/>
          </p:cNvSpPr>
          <p:nvPr/>
        </p:nvSpPr>
        <p:spPr bwMode="auto">
          <a:xfrm>
            <a:off x="7156450" y="2105025"/>
            <a:ext cx="95250" cy="95250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00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5" name="Oval 951"/>
          <p:cNvSpPr>
            <a:spLocks noChangeArrowheads="1"/>
          </p:cNvSpPr>
          <p:nvPr/>
        </p:nvSpPr>
        <p:spPr bwMode="auto">
          <a:xfrm>
            <a:off x="5411788" y="3635375"/>
            <a:ext cx="95250" cy="96838"/>
          </a:xfrm>
          <a:prstGeom prst="ellipse">
            <a:avLst/>
          </a:prstGeom>
          <a:noFill/>
          <a:ln w="0">
            <a:solidFill>
              <a:srgbClr val="BFB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" name="Oval 952"/>
          <p:cNvSpPr>
            <a:spLocks noChangeArrowheads="1"/>
          </p:cNvSpPr>
          <p:nvPr/>
        </p:nvSpPr>
        <p:spPr bwMode="auto">
          <a:xfrm>
            <a:off x="6437313" y="4529138"/>
            <a:ext cx="95250" cy="95250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B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7" name="Oval 953"/>
          <p:cNvSpPr>
            <a:spLocks noChangeArrowheads="1"/>
          </p:cNvSpPr>
          <p:nvPr/>
        </p:nvSpPr>
        <p:spPr bwMode="auto">
          <a:xfrm>
            <a:off x="6702425" y="4762500"/>
            <a:ext cx="95250" cy="95250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B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8" name="Oval 954"/>
          <p:cNvSpPr>
            <a:spLocks noChangeArrowheads="1"/>
          </p:cNvSpPr>
          <p:nvPr/>
        </p:nvSpPr>
        <p:spPr bwMode="auto">
          <a:xfrm>
            <a:off x="6881813" y="4922838"/>
            <a:ext cx="95250" cy="95250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B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9" name="Oval 955"/>
          <p:cNvSpPr>
            <a:spLocks noChangeArrowheads="1"/>
          </p:cNvSpPr>
          <p:nvPr/>
        </p:nvSpPr>
        <p:spPr bwMode="auto">
          <a:xfrm>
            <a:off x="7029450" y="5049838"/>
            <a:ext cx="95250" cy="95250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B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0" name="Oval 956"/>
          <p:cNvSpPr>
            <a:spLocks noChangeArrowheads="1"/>
          </p:cNvSpPr>
          <p:nvPr/>
        </p:nvSpPr>
        <p:spPr bwMode="auto">
          <a:xfrm>
            <a:off x="7156450" y="5156200"/>
            <a:ext cx="95250" cy="95250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B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1" name="Line 957"/>
          <p:cNvSpPr>
            <a:spLocks noChangeShapeType="1"/>
          </p:cNvSpPr>
          <p:nvPr/>
        </p:nvSpPr>
        <p:spPr bwMode="auto">
          <a:xfrm flipV="1">
            <a:off x="7092950" y="1604963"/>
            <a:ext cx="1588" cy="41354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2" name="Rectangle 958"/>
          <p:cNvSpPr>
            <a:spLocks noChangeArrowheads="1"/>
          </p:cNvSpPr>
          <p:nvPr/>
        </p:nvSpPr>
        <p:spPr bwMode="auto">
          <a:xfrm>
            <a:off x="4492625" y="5964238"/>
            <a:ext cx="288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Real</a:t>
            </a:r>
            <a:endParaRPr lang="en-US"/>
          </a:p>
        </p:txBody>
      </p:sp>
      <p:sp>
        <p:nvSpPr>
          <p:cNvPr id="7103" name="Rectangle 959"/>
          <p:cNvSpPr>
            <a:spLocks noChangeArrowheads="1"/>
          </p:cNvSpPr>
          <p:nvPr/>
        </p:nvSpPr>
        <p:spPr bwMode="auto">
          <a:xfrm rot="16200000">
            <a:off x="652463" y="3590925"/>
            <a:ext cx="612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Helvetica" pitchFamily="34" charset="0"/>
              </a:rPr>
              <a:t>Imaginary</a:t>
            </a:r>
            <a:endParaRPr lang="en-US"/>
          </a:p>
        </p:txBody>
      </p:sp>
      <p:sp>
        <p:nvSpPr>
          <p:cNvPr id="7106" name="Line 962"/>
          <p:cNvSpPr>
            <a:spLocks noChangeShapeType="1"/>
          </p:cNvSpPr>
          <p:nvPr/>
        </p:nvSpPr>
        <p:spPr bwMode="auto">
          <a:xfrm>
            <a:off x="7092950" y="6081713"/>
            <a:ext cx="0" cy="5461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7" name="Line 963"/>
          <p:cNvSpPr>
            <a:spLocks noChangeShapeType="1"/>
          </p:cNvSpPr>
          <p:nvPr/>
        </p:nvSpPr>
        <p:spPr bwMode="auto">
          <a:xfrm>
            <a:off x="7121525" y="63849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8" name="Line 964"/>
          <p:cNvSpPr>
            <a:spLocks noChangeShapeType="1"/>
          </p:cNvSpPr>
          <p:nvPr/>
        </p:nvSpPr>
        <p:spPr bwMode="auto">
          <a:xfrm flipH="1">
            <a:off x="6740525" y="63849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9" name="Text Box 965"/>
          <p:cNvSpPr txBox="1">
            <a:spLocks noChangeArrowheads="1"/>
          </p:cNvSpPr>
          <p:nvPr/>
        </p:nvSpPr>
        <p:spPr bwMode="auto">
          <a:xfrm>
            <a:off x="5368925" y="6156325"/>
            <a:ext cx="1143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Stable</a:t>
            </a:r>
            <a:endParaRPr lang="en-US"/>
          </a:p>
        </p:txBody>
      </p:sp>
      <p:sp>
        <p:nvSpPr>
          <p:cNvPr id="7110" name="Text Box 966"/>
          <p:cNvSpPr txBox="1">
            <a:spLocks noChangeArrowheads="1"/>
          </p:cNvSpPr>
          <p:nvPr/>
        </p:nvSpPr>
        <p:spPr bwMode="auto">
          <a:xfrm>
            <a:off x="7654925" y="6156325"/>
            <a:ext cx="1219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Unstable</a:t>
            </a:r>
            <a:endParaRPr lang="en-US"/>
          </a:p>
        </p:txBody>
      </p:sp>
      <p:sp>
        <p:nvSpPr>
          <p:cNvPr id="7112" name="Text Box 968"/>
          <p:cNvSpPr txBox="1">
            <a:spLocks noChangeArrowheads="1"/>
          </p:cNvSpPr>
          <p:nvPr/>
        </p:nvSpPr>
        <p:spPr bwMode="auto">
          <a:xfrm>
            <a:off x="1635125" y="2651125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Kc </a:t>
            </a:r>
          </a:p>
          <a:p>
            <a:pPr algn="l"/>
            <a:r>
              <a:rPr lang="en-US" b="1"/>
              <a:t>250                                         0</a:t>
            </a:r>
            <a:endParaRPr lang="en-US"/>
          </a:p>
        </p:txBody>
      </p:sp>
      <p:sp>
        <p:nvSpPr>
          <p:cNvPr id="7113" name="Line 969"/>
          <p:cNvSpPr>
            <a:spLocks noChangeShapeType="1"/>
          </p:cNvSpPr>
          <p:nvPr/>
        </p:nvSpPr>
        <p:spPr bwMode="auto">
          <a:xfrm flipH="1">
            <a:off x="2473325" y="3260725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4" name="Freeform 970"/>
          <p:cNvSpPr>
            <a:spLocks/>
          </p:cNvSpPr>
          <p:nvPr/>
        </p:nvSpPr>
        <p:spPr bwMode="auto">
          <a:xfrm>
            <a:off x="5521325" y="1703388"/>
            <a:ext cx="1712913" cy="1404937"/>
          </a:xfrm>
          <a:custGeom>
            <a:avLst/>
            <a:gdLst>
              <a:gd name="T0" fmla="*/ 0 w 1079"/>
              <a:gd name="T1" fmla="*/ 885 h 885"/>
              <a:gd name="T2" fmla="*/ 1079 w 1079"/>
              <a:gd name="T3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79" h="885">
                <a:moveTo>
                  <a:pt x="0" y="885"/>
                </a:moveTo>
                <a:lnTo>
                  <a:pt x="107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5" name="Freeform 971"/>
          <p:cNvSpPr>
            <a:spLocks/>
          </p:cNvSpPr>
          <p:nvPr/>
        </p:nvSpPr>
        <p:spPr bwMode="auto">
          <a:xfrm>
            <a:off x="5902325" y="3717925"/>
            <a:ext cx="1514475" cy="1247775"/>
          </a:xfrm>
          <a:custGeom>
            <a:avLst/>
            <a:gdLst>
              <a:gd name="T0" fmla="*/ 0 w 954"/>
              <a:gd name="T1" fmla="*/ 0 h 786"/>
              <a:gd name="T2" fmla="*/ 954 w 954"/>
              <a:gd name="T3" fmla="*/ 786 h 7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54" h="786">
                <a:moveTo>
                  <a:pt x="0" y="0"/>
                </a:moveTo>
                <a:lnTo>
                  <a:pt x="954" y="78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7" name="Text Box 973"/>
          <p:cNvSpPr txBox="1">
            <a:spLocks noChangeArrowheads="1"/>
          </p:cNvSpPr>
          <p:nvPr/>
        </p:nvSpPr>
        <p:spPr bwMode="auto">
          <a:xfrm>
            <a:off x="685800" y="3048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10: STABILITY &amp;TUNING</a:t>
            </a:r>
            <a:endParaRPr lang="en-US" sz="3200"/>
          </a:p>
        </p:txBody>
      </p:sp>
      <p:sp>
        <p:nvSpPr>
          <p:cNvPr id="7119" name="AutoShape 975"/>
          <p:cNvSpPr>
            <a:spLocks noChangeArrowheads="1"/>
          </p:cNvSpPr>
          <p:nvPr/>
        </p:nvSpPr>
        <p:spPr bwMode="auto">
          <a:xfrm>
            <a:off x="1528763" y="4267200"/>
            <a:ext cx="4719637" cy="1371600"/>
          </a:xfrm>
          <a:prstGeom prst="wedgeRoundRectCallout">
            <a:avLst>
              <a:gd name="adj1" fmla="val -59116"/>
              <a:gd name="adj2" fmla="val -1331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 b="1"/>
              <a:t>As the controller gain, K</a:t>
            </a:r>
            <a:r>
              <a:rPr lang="en-US" sz="2000" b="1" baseline="-25000"/>
              <a:t>C</a:t>
            </a:r>
            <a:r>
              <a:rPr lang="en-US" sz="2000" b="1"/>
              <a:t>, is increased,</a:t>
            </a:r>
          </a:p>
          <a:p>
            <a:pPr algn="l"/>
            <a:r>
              <a:rPr lang="en-US" sz="2000" b="1"/>
              <a:t>some roots approach, then cross the </a:t>
            </a:r>
          </a:p>
          <a:p>
            <a:pPr algn="l"/>
            <a:r>
              <a:rPr lang="en-US" sz="2000" b="1"/>
              <a:t>boundary (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s=0</a:t>
            </a:r>
            <a:r>
              <a:rPr lang="en-US" sz="2000" b="1"/>
              <a:t>) between stable and </a:t>
            </a:r>
          </a:p>
          <a:p>
            <a:pPr algn="l"/>
            <a:r>
              <a:rPr lang="en-US" sz="2000" b="1"/>
              <a:t>Unstable. Shaded is the </a:t>
            </a:r>
            <a:r>
              <a:rPr lang="en-US" sz="2000" b="1">
                <a:solidFill>
                  <a:srgbClr val="FF0000"/>
                </a:solidFill>
              </a:rPr>
              <a:t>unstable region</a:t>
            </a:r>
            <a:r>
              <a:rPr lang="en-US" sz="2000" b="1"/>
              <a:t>.</a:t>
            </a:r>
          </a:p>
        </p:txBody>
      </p:sp>
      <p:graphicFrame>
        <p:nvGraphicFramePr>
          <p:cNvPr id="7120" name="Object 976"/>
          <p:cNvGraphicFramePr>
            <a:graphicFrameLocks noChangeAspect="1"/>
          </p:cNvGraphicFramePr>
          <p:nvPr/>
        </p:nvGraphicFramePr>
        <p:xfrm>
          <a:off x="609600" y="4495800"/>
          <a:ext cx="4889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" name="Clip" r:id="rId3" imgW="1395360" imgH="3927240" progId="MS_ClipArt_Gallery.5">
                  <p:embed/>
                </p:oleObj>
              </mc:Choice>
              <mc:Fallback>
                <p:oleObj name="Clip" r:id="rId3" imgW="1395360" imgH="3927240" progId="MS_ClipArt_Gallery.5">
                  <p:embed/>
                  <p:pic>
                    <p:nvPicPr>
                      <p:cNvPr id="0" name="Object 9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95800"/>
                        <a:ext cx="48895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21" name="Text Box 977"/>
          <p:cNvSpPr txBox="1">
            <a:spLocks noChangeArrowheads="1"/>
          </p:cNvSpPr>
          <p:nvPr/>
        </p:nvSpPr>
        <p:spPr bwMode="auto">
          <a:xfrm>
            <a:off x="685800" y="8382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Plot of real and imaginary parts of the roots of the characteristic equation - three roots for cubic</a:t>
            </a:r>
            <a:endParaRPr lang="en-US"/>
          </a:p>
        </p:txBody>
      </p:sp>
      <p:sp>
        <p:nvSpPr>
          <p:cNvPr id="7122" name="Line 978"/>
          <p:cNvSpPr>
            <a:spLocks noChangeShapeType="1"/>
          </p:cNvSpPr>
          <p:nvPr/>
        </p:nvSpPr>
        <p:spPr bwMode="auto">
          <a:xfrm>
            <a:off x="5513388" y="3668713"/>
            <a:ext cx="2370137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3" name="Line 979"/>
          <p:cNvSpPr>
            <a:spLocks noChangeShapeType="1"/>
          </p:cNvSpPr>
          <p:nvPr/>
        </p:nvSpPr>
        <p:spPr bwMode="auto">
          <a:xfrm flipH="1">
            <a:off x="1357313" y="3689350"/>
            <a:ext cx="547687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4" name="Rectangle 980"/>
          <p:cNvSpPr>
            <a:spLocks noChangeArrowheads="1"/>
          </p:cNvSpPr>
          <p:nvPr/>
        </p:nvSpPr>
        <p:spPr bwMode="auto">
          <a:xfrm>
            <a:off x="7113588" y="1601788"/>
            <a:ext cx="811212" cy="4133850"/>
          </a:xfrm>
          <a:prstGeom prst="rect">
            <a:avLst/>
          </a:prstGeom>
          <a:solidFill>
            <a:srgbClr val="FFCC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5" name="Oval 981"/>
          <p:cNvSpPr>
            <a:spLocks noChangeArrowheads="1"/>
          </p:cNvSpPr>
          <p:nvPr/>
        </p:nvSpPr>
        <p:spPr bwMode="auto">
          <a:xfrm>
            <a:off x="7162800" y="5153025"/>
            <a:ext cx="95250" cy="95250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B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6" name="Oval 982"/>
          <p:cNvSpPr>
            <a:spLocks noChangeArrowheads="1"/>
          </p:cNvSpPr>
          <p:nvPr/>
        </p:nvSpPr>
        <p:spPr bwMode="auto">
          <a:xfrm>
            <a:off x="7162800" y="2114550"/>
            <a:ext cx="85725" cy="74613"/>
          </a:xfrm>
          <a:prstGeom prst="ellipse">
            <a:avLst/>
          </a:prstGeom>
          <a:solidFill>
            <a:schemeClr val="accent2"/>
          </a:solidFill>
          <a:ln w="0">
            <a:solidFill>
              <a:srgbClr val="BF00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9" name="Line 985"/>
          <p:cNvSpPr>
            <a:spLocks noChangeShapeType="1"/>
          </p:cNvSpPr>
          <p:nvPr/>
        </p:nvSpPr>
        <p:spPr bwMode="auto">
          <a:xfrm>
            <a:off x="7067550" y="4676775"/>
            <a:ext cx="33337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1" name="Line 987"/>
          <p:cNvSpPr>
            <a:spLocks noChangeShapeType="1"/>
          </p:cNvSpPr>
          <p:nvPr/>
        </p:nvSpPr>
        <p:spPr bwMode="auto">
          <a:xfrm flipV="1">
            <a:off x="7067550" y="1714500"/>
            <a:ext cx="1714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495800" y="1371600"/>
            <a:ext cx="4343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10200" y="1371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/>
              <a:t>Set point response</a:t>
            </a:r>
            <a:endParaRPr lang="en-US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648200" y="1981200"/>
          <a:ext cx="41148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3" imgW="2057400" imgH="444240" progId="Equation.3">
                  <p:embed/>
                </p:oleObj>
              </mc:Choice>
              <mc:Fallback>
                <p:oleObj name="Equation" r:id="rId3" imgW="205740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81200"/>
                        <a:ext cx="41148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3429000" y="1828800"/>
            <a:ext cx="795338" cy="1179513"/>
            <a:chOff x="480" y="2222"/>
            <a:chExt cx="501" cy="743"/>
          </a:xfrm>
        </p:grpSpPr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510" y="2222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 rot="3202192">
              <a:off x="727" y="2249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480" y="2428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600" y="2406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670" y="2605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527" y="2623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5588000" y="2286000"/>
            <a:ext cx="32004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752600" y="5257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381000" y="1371600"/>
            <a:ext cx="2514600" cy="1741488"/>
          </a:xfrm>
          <a:prstGeom prst="wedgeRoundRectCallout">
            <a:avLst>
              <a:gd name="adj1" fmla="val 70833"/>
              <a:gd name="adj2" fmla="val -1280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</a:pPr>
            <a:r>
              <a:rPr lang="en-US" sz="2000" b="1"/>
              <a:t>The denominator</a:t>
            </a:r>
          </a:p>
          <a:p>
            <a:pPr algn="l"/>
            <a:r>
              <a:rPr lang="en-US" sz="2000" b="1"/>
              <a:t> determines</a:t>
            </a:r>
          </a:p>
          <a:p>
            <a:pPr algn="l"/>
            <a:r>
              <a:rPr lang="en-US" sz="2000" b="1"/>
              <a:t> the stability of</a:t>
            </a:r>
          </a:p>
          <a:p>
            <a:pPr algn="l"/>
            <a:r>
              <a:rPr lang="en-US" sz="2000" b="1"/>
              <a:t> the closed-loop </a:t>
            </a:r>
          </a:p>
          <a:p>
            <a:pPr algn="l"/>
            <a:r>
              <a:rPr lang="en-US" sz="2000" b="1"/>
              <a:t>feedback system!</a:t>
            </a:r>
            <a:r>
              <a:rPr lang="en-US" b="1"/>
              <a:t>  </a:t>
            </a:r>
            <a:endParaRPr lang="en-US" sz="2000" b="1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457200" y="4191000"/>
            <a:ext cx="8305800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Bode Stability Method</a:t>
            </a:r>
            <a:endParaRPr lang="en-US" b="1"/>
          </a:p>
          <a:p>
            <a:pPr algn="l">
              <a:spcBef>
                <a:spcPct val="50000"/>
              </a:spcBef>
            </a:pPr>
            <a:r>
              <a:rPr lang="en-US" b="1"/>
              <a:t>Calculating the roots is easy with standard software.  However, if the equation has a dead time, the term e </a:t>
            </a:r>
            <a:r>
              <a:rPr lang="en-US" b="1" baseline="30000"/>
              <a:t>-</a:t>
            </a:r>
            <a:r>
              <a:rPr lang="en-US" b="1" baseline="30000">
                <a:sym typeface="Symbol" pitchFamily="18" charset="2"/>
              </a:rPr>
              <a:t>s</a:t>
            </a:r>
            <a:r>
              <a:rPr lang="en-US" b="1">
                <a:sym typeface="Symbol" pitchFamily="18" charset="2"/>
              </a:rPr>
              <a:t> appears. Therefore, we need another method.</a:t>
            </a:r>
          </a:p>
          <a:p>
            <a:pPr algn="l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Th method we will use next is the </a:t>
            </a:r>
            <a:r>
              <a:rPr lang="en-US" b="1" u="sng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Bode Stability Method</a:t>
            </a:r>
            <a:r>
              <a:rPr lang="en-US" b="1">
                <a:sym typeface="Symbol" pitchFamily="18" charset="2"/>
              </a:rPr>
              <a:t>.</a:t>
            </a:r>
          </a:p>
        </p:txBody>
      </p:sp>
      <p:graphicFrame>
        <p:nvGraphicFramePr>
          <p:cNvPr id="12311" name="Object 23"/>
          <p:cNvGraphicFramePr>
            <a:graphicFrameLocks noChangeAspect="1"/>
          </p:cNvGraphicFramePr>
          <p:nvPr/>
        </p:nvGraphicFramePr>
        <p:xfrm>
          <a:off x="1371600" y="3505200"/>
          <a:ext cx="604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3022560" imgH="228600" progId="Equation.3">
                  <p:embed/>
                </p:oleObj>
              </mc:Choice>
              <mc:Fallback>
                <p:oleObj name="Equation" r:id="rId5" imgW="302256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6045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Bode Stability:</a:t>
            </a:r>
            <a:r>
              <a:rPr lang="en-US" b="1"/>
              <a:t>  To understand, let’s do a thought experiment</a:t>
            </a:r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538663" y="5110163"/>
            <a:ext cx="690562" cy="660400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543550" y="5470525"/>
            <a:ext cx="692150" cy="661988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5400000" flipH="1">
            <a:off x="6143625" y="5616575"/>
            <a:ext cx="119063" cy="188913"/>
          </a:xfrm>
          <a:prstGeom prst="can">
            <a:avLst>
              <a:gd name="adj" fmla="val 39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6297613" y="5710238"/>
            <a:ext cx="1169987" cy="3175"/>
          </a:xfrm>
          <a:custGeom>
            <a:avLst/>
            <a:gdLst>
              <a:gd name="T0" fmla="*/ 0 w 894"/>
              <a:gd name="T1" fmla="*/ 0 h 2"/>
              <a:gd name="T2" fmla="*/ 894 w 894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94" h="2">
                <a:moveTo>
                  <a:pt x="0" y="0"/>
                </a:moveTo>
                <a:lnTo>
                  <a:pt x="894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3471863" y="4748213"/>
            <a:ext cx="690562" cy="661987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5400000" flipH="1">
            <a:off x="4070351" y="4895850"/>
            <a:ext cx="120650" cy="187325"/>
          </a:xfrm>
          <a:prstGeom prst="can">
            <a:avLst>
              <a:gd name="adj" fmla="val 38816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224338" y="4989513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852988" y="49895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rot="5400000" flipH="1">
            <a:off x="5137944" y="5255419"/>
            <a:ext cx="120650" cy="188912"/>
          </a:xfrm>
          <a:prstGeom prst="can">
            <a:avLst>
              <a:gd name="adj" fmla="val 3914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292725" y="5349875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5921375" y="53498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2174875" y="4500563"/>
            <a:ext cx="1724025" cy="7937"/>
          </a:xfrm>
          <a:custGeom>
            <a:avLst/>
            <a:gdLst>
              <a:gd name="T0" fmla="*/ 0 w 1318"/>
              <a:gd name="T1" fmla="*/ 6 h 6"/>
              <a:gd name="T2" fmla="*/ 1318 w 1318"/>
              <a:gd name="T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18" h="6">
                <a:moveTo>
                  <a:pt x="0" y="6"/>
                </a:moveTo>
                <a:lnTo>
                  <a:pt x="131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3881438" y="4522788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2843213" y="4508500"/>
            <a:ext cx="0" cy="54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31" name="Group 19"/>
          <p:cNvGrpSpPr>
            <a:grpSpLocks/>
          </p:cNvGrpSpPr>
          <p:nvPr/>
        </p:nvGrpSpPr>
        <p:grpSpPr bwMode="auto">
          <a:xfrm rot="-5400000">
            <a:off x="1958182" y="4364831"/>
            <a:ext cx="196850" cy="242887"/>
            <a:chOff x="306" y="575"/>
            <a:chExt cx="1142" cy="625"/>
          </a:xfrm>
        </p:grpSpPr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 rot="10800000" flipH="1">
            <a:off x="2763838" y="5049838"/>
            <a:ext cx="204787" cy="231775"/>
            <a:chOff x="306" y="575"/>
            <a:chExt cx="1142" cy="625"/>
          </a:xfrm>
        </p:grpSpPr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2843213" y="528955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1774825" y="462756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solvent</a:t>
            </a:r>
            <a:endParaRPr lang="en-US"/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2405063" y="5530850"/>
            <a:ext cx="757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 pure A</a:t>
            </a:r>
            <a:endParaRPr lang="en-US"/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6704013" y="5891213"/>
            <a:ext cx="439737" cy="420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>
                <a:latin typeface="Arial" charset="0"/>
              </a:rPr>
              <a:t>AC</a:t>
            </a: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6926263" y="63119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344863" y="6553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Freeform 42"/>
          <p:cNvSpPr>
            <a:spLocks/>
          </p:cNvSpPr>
          <p:nvPr/>
        </p:nvSpPr>
        <p:spPr bwMode="auto">
          <a:xfrm>
            <a:off x="3344863" y="5168900"/>
            <a:ext cx="1587" cy="1355725"/>
          </a:xfrm>
          <a:custGeom>
            <a:avLst/>
            <a:gdLst>
              <a:gd name="T0" fmla="*/ 0 w 2"/>
              <a:gd name="T1" fmla="*/ 1081 h 1081"/>
              <a:gd name="T2" fmla="*/ 2 w 2"/>
              <a:gd name="T3" fmla="*/ 0 h 10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1081">
                <a:moveTo>
                  <a:pt x="0" y="1081"/>
                </a:moveTo>
                <a:lnTo>
                  <a:pt x="2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H="1">
            <a:off x="2968625" y="5168900"/>
            <a:ext cx="3762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1524000" y="4267200"/>
            <a:ext cx="563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F</a:t>
            </a:r>
            <a:r>
              <a:rPr lang="en-US" sz="1600" b="1" baseline="-25000"/>
              <a:t>S</a:t>
            </a:r>
            <a:endParaRPr lang="en-US" sz="1600" b="1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2214563" y="5289550"/>
            <a:ext cx="439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F</a:t>
            </a:r>
            <a:r>
              <a:rPr lang="en-US" sz="1600" b="1" baseline="-25000"/>
              <a:t>A</a:t>
            </a:r>
            <a:endParaRPr lang="en-US" sz="1600" b="1"/>
          </a:p>
        </p:txBody>
      </p:sp>
      <p:sp>
        <p:nvSpPr>
          <p:cNvPr id="13392" name="Text Box 80"/>
          <p:cNvSpPr txBox="1">
            <a:spLocks noChangeArrowheads="1"/>
          </p:cNvSpPr>
          <p:nvPr/>
        </p:nvSpPr>
        <p:spPr bwMode="auto">
          <a:xfrm>
            <a:off x="7772400" y="45720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Loop open</a:t>
            </a:r>
          </a:p>
        </p:txBody>
      </p:sp>
      <p:sp>
        <p:nvSpPr>
          <p:cNvPr id="13393" name="Line 81"/>
          <p:cNvSpPr>
            <a:spLocks noChangeShapeType="1"/>
          </p:cNvSpPr>
          <p:nvPr/>
        </p:nvSpPr>
        <p:spPr bwMode="auto">
          <a:xfrm flipH="1">
            <a:off x="7086600" y="5029200"/>
            <a:ext cx="76200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" name="Freeform 82"/>
          <p:cNvSpPr>
            <a:spLocks/>
          </p:cNvSpPr>
          <p:nvPr/>
        </p:nvSpPr>
        <p:spPr bwMode="auto">
          <a:xfrm>
            <a:off x="3581400" y="5867400"/>
            <a:ext cx="609600" cy="533400"/>
          </a:xfrm>
          <a:custGeom>
            <a:avLst/>
            <a:gdLst>
              <a:gd name="T0" fmla="*/ 0 w 3288"/>
              <a:gd name="T1" fmla="*/ 396 h 738"/>
              <a:gd name="T2" fmla="*/ 59 w 3288"/>
              <a:gd name="T3" fmla="*/ 472 h 738"/>
              <a:gd name="T4" fmla="*/ 113 w 3288"/>
              <a:gd name="T5" fmla="*/ 543 h 738"/>
              <a:gd name="T6" fmla="*/ 167 w 3288"/>
              <a:gd name="T7" fmla="*/ 608 h 738"/>
              <a:gd name="T8" fmla="*/ 226 w 3288"/>
              <a:gd name="T9" fmla="*/ 662 h 738"/>
              <a:gd name="T10" fmla="*/ 280 w 3288"/>
              <a:gd name="T11" fmla="*/ 700 h 738"/>
              <a:gd name="T12" fmla="*/ 334 w 3288"/>
              <a:gd name="T13" fmla="*/ 727 h 738"/>
              <a:gd name="T14" fmla="*/ 394 w 3288"/>
              <a:gd name="T15" fmla="*/ 738 h 738"/>
              <a:gd name="T16" fmla="*/ 448 w 3288"/>
              <a:gd name="T17" fmla="*/ 733 h 738"/>
              <a:gd name="T18" fmla="*/ 502 w 3288"/>
              <a:gd name="T19" fmla="*/ 711 h 738"/>
              <a:gd name="T20" fmla="*/ 556 w 3288"/>
              <a:gd name="T21" fmla="*/ 678 h 738"/>
              <a:gd name="T22" fmla="*/ 615 w 3288"/>
              <a:gd name="T23" fmla="*/ 629 h 738"/>
              <a:gd name="T24" fmla="*/ 669 w 3288"/>
              <a:gd name="T25" fmla="*/ 564 h 738"/>
              <a:gd name="T26" fmla="*/ 723 w 3288"/>
              <a:gd name="T27" fmla="*/ 499 h 738"/>
              <a:gd name="T28" fmla="*/ 783 w 3288"/>
              <a:gd name="T29" fmla="*/ 423 h 738"/>
              <a:gd name="T30" fmla="*/ 837 w 3288"/>
              <a:gd name="T31" fmla="*/ 342 h 738"/>
              <a:gd name="T32" fmla="*/ 891 w 3288"/>
              <a:gd name="T33" fmla="*/ 266 h 738"/>
              <a:gd name="T34" fmla="*/ 950 w 3288"/>
              <a:gd name="T35" fmla="*/ 195 h 738"/>
              <a:gd name="T36" fmla="*/ 1004 w 3288"/>
              <a:gd name="T37" fmla="*/ 130 h 738"/>
              <a:gd name="T38" fmla="*/ 1058 w 3288"/>
              <a:gd name="T39" fmla="*/ 76 h 738"/>
              <a:gd name="T40" fmla="*/ 1117 w 3288"/>
              <a:gd name="T41" fmla="*/ 38 h 738"/>
              <a:gd name="T42" fmla="*/ 1171 w 3288"/>
              <a:gd name="T43" fmla="*/ 10 h 738"/>
              <a:gd name="T44" fmla="*/ 1225 w 3288"/>
              <a:gd name="T45" fmla="*/ 0 h 738"/>
              <a:gd name="T46" fmla="*/ 1285 w 3288"/>
              <a:gd name="T47" fmla="*/ 5 h 738"/>
              <a:gd name="T48" fmla="*/ 1339 w 3288"/>
              <a:gd name="T49" fmla="*/ 27 h 738"/>
              <a:gd name="T50" fmla="*/ 1393 w 3288"/>
              <a:gd name="T51" fmla="*/ 59 h 738"/>
              <a:gd name="T52" fmla="*/ 1452 w 3288"/>
              <a:gd name="T53" fmla="*/ 108 h 738"/>
              <a:gd name="T54" fmla="*/ 1506 w 3288"/>
              <a:gd name="T55" fmla="*/ 173 h 738"/>
              <a:gd name="T56" fmla="*/ 1560 w 3288"/>
              <a:gd name="T57" fmla="*/ 238 h 738"/>
              <a:gd name="T58" fmla="*/ 1620 w 3288"/>
              <a:gd name="T59" fmla="*/ 314 h 738"/>
              <a:gd name="T60" fmla="*/ 1674 w 3288"/>
              <a:gd name="T61" fmla="*/ 390 h 738"/>
              <a:gd name="T62" fmla="*/ 1728 w 3288"/>
              <a:gd name="T63" fmla="*/ 466 h 738"/>
              <a:gd name="T64" fmla="*/ 1782 w 3288"/>
              <a:gd name="T65" fmla="*/ 543 h 738"/>
              <a:gd name="T66" fmla="*/ 1841 w 3288"/>
              <a:gd name="T67" fmla="*/ 608 h 738"/>
              <a:gd name="T68" fmla="*/ 1895 w 3288"/>
              <a:gd name="T69" fmla="*/ 662 h 738"/>
              <a:gd name="T70" fmla="*/ 1949 w 3288"/>
              <a:gd name="T71" fmla="*/ 700 h 738"/>
              <a:gd name="T72" fmla="*/ 2008 w 3288"/>
              <a:gd name="T73" fmla="*/ 727 h 738"/>
              <a:gd name="T74" fmla="*/ 2062 w 3288"/>
              <a:gd name="T75" fmla="*/ 738 h 738"/>
              <a:gd name="T76" fmla="*/ 2116 w 3288"/>
              <a:gd name="T77" fmla="*/ 733 h 738"/>
              <a:gd name="T78" fmla="*/ 2176 w 3288"/>
              <a:gd name="T79" fmla="*/ 711 h 738"/>
              <a:gd name="T80" fmla="*/ 2230 w 3288"/>
              <a:gd name="T81" fmla="*/ 678 h 738"/>
              <a:gd name="T82" fmla="*/ 2284 w 3288"/>
              <a:gd name="T83" fmla="*/ 629 h 738"/>
              <a:gd name="T84" fmla="*/ 2343 w 3288"/>
              <a:gd name="T85" fmla="*/ 570 h 738"/>
              <a:gd name="T86" fmla="*/ 2397 w 3288"/>
              <a:gd name="T87" fmla="*/ 499 h 738"/>
              <a:gd name="T88" fmla="*/ 2451 w 3288"/>
              <a:gd name="T89" fmla="*/ 423 h 738"/>
              <a:gd name="T90" fmla="*/ 2511 w 3288"/>
              <a:gd name="T91" fmla="*/ 347 h 738"/>
              <a:gd name="T92" fmla="*/ 2565 w 3288"/>
              <a:gd name="T93" fmla="*/ 271 h 738"/>
              <a:gd name="T94" fmla="*/ 2619 w 3288"/>
              <a:gd name="T95" fmla="*/ 195 h 738"/>
              <a:gd name="T96" fmla="*/ 2678 w 3288"/>
              <a:gd name="T97" fmla="*/ 130 h 738"/>
              <a:gd name="T98" fmla="*/ 2732 w 3288"/>
              <a:gd name="T99" fmla="*/ 81 h 738"/>
              <a:gd name="T100" fmla="*/ 2786 w 3288"/>
              <a:gd name="T101" fmla="*/ 38 h 738"/>
              <a:gd name="T102" fmla="*/ 2840 w 3288"/>
              <a:gd name="T103" fmla="*/ 10 h 738"/>
              <a:gd name="T104" fmla="*/ 2899 w 3288"/>
              <a:gd name="T105" fmla="*/ 0 h 738"/>
              <a:gd name="T106" fmla="*/ 2953 w 3288"/>
              <a:gd name="T107" fmla="*/ 5 h 738"/>
              <a:gd name="T108" fmla="*/ 3007 w 3288"/>
              <a:gd name="T109" fmla="*/ 27 h 738"/>
              <a:gd name="T110" fmla="*/ 3067 w 3288"/>
              <a:gd name="T111" fmla="*/ 59 h 738"/>
              <a:gd name="T112" fmla="*/ 3121 w 3288"/>
              <a:gd name="T113" fmla="*/ 108 h 738"/>
              <a:gd name="T114" fmla="*/ 3175 w 3288"/>
              <a:gd name="T115" fmla="*/ 168 h 738"/>
              <a:gd name="T116" fmla="*/ 3234 w 3288"/>
              <a:gd name="T117" fmla="*/ 238 h 738"/>
              <a:gd name="T118" fmla="*/ 3288 w 3288"/>
              <a:gd name="T119" fmla="*/ 314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88" h="738">
                <a:moveTo>
                  <a:pt x="0" y="396"/>
                </a:moveTo>
                <a:lnTo>
                  <a:pt x="59" y="472"/>
                </a:lnTo>
                <a:lnTo>
                  <a:pt x="113" y="543"/>
                </a:lnTo>
                <a:lnTo>
                  <a:pt x="167" y="608"/>
                </a:lnTo>
                <a:lnTo>
                  <a:pt x="226" y="662"/>
                </a:lnTo>
                <a:lnTo>
                  <a:pt x="280" y="700"/>
                </a:lnTo>
                <a:lnTo>
                  <a:pt x="334" y="727"/>
                </a:lnTo>
                <a:lnTo>
                  <a:pt x="394" y="738"/>
                </a:lnTo>
                <a:lnTo>
                  <a:pt x="448" y="733"/>
                </a:lnTo>
                <a:lnTo>
                  <a:pt x="502" y="711"/>
                </a:lnTo>
                <a:lnTo>
                  <a:pt x="556" y="678"/>
                </a:lnTo>
                <a:lnTo>
                  <a:pt x="615" y="629"/>
                </a:lnTo>
                <a:lnTo>
                  <a:pt x="669" y="564"/>
                </a:lnTo>
                <a:lnTo>
                  <a:pt x="723" y="499"/>
                </a:lnTo>
                <a:lnTo>
                  <a:pt x="783" y="423"/>
                </a:lnTo>
                <a:lnTo>
                  <a:pt x="837" y="342"/>
                </a:lnTo>
                <a:lnTo>
                  <a:pt x="891" y="266"/>
                </a:lnTo>
                <a:lnTo>
                  <a:pt x="950" y="195"/>
                </a:lnTo>
                <a:lnTo>
                  <a:pt x="1004" y="130"/>
                </a:lnTo>
                <a:lnTo>
                  <a:pt x="1058" y="76"/>
                </a:lnTo>
                <a:lnTo>
                  <a:pt x="1117" y="38"/>
                </a:lnTo>
                <a:lnTo>
                  <a:pt x="1171" y="10"/>
                </a:lnTo>
                <a:lnTo>
                  <a:pt x="1225" y="0"/>
                </a:lnTo>
                <a:lnTo>
                  <a:pt x="1285" y="5"/>
                </a:lnTo>
                <a:lnTo>
                  <a:pt x="1339" y="27"/>
                </a:lnTo>
                <a:lnTo>
                  <a:pt x="1393" y="59"/>
                </a:lnTo>
                <a:lnTo>
                  <a:pt x="1452" y="108"/>
                </a:lnTo>
                <a:lnTo>
                  <a:pt x="1506" y="173"/>
                </a:lnTo>
                <a:lnTo>
                  <a:pt x="1560" y="238"/>
                </a:lnTo>
                <a:lnTo>
                  <a:pt x="1620" y="314"/>
                </a:lnTo>
                <a:lnTo>
                  <a:pt x="1674" y="390"/>
                </a:lnTo>
                <a:lnTo>
                  <a:pt x="1728" y="466"/>
                </a:lnTo>
                <a:lnTo>
                  <a:pt x="1782" y="543"/>
                </a:lnTo>
                <a:lnTo>
                  <a:pt x="1841" y="608"/>
                </a:lnTo>
                <a:lnTo>
                  <a:pt x="1895" y="662"/>
                </a:lnTo>
                <a:lnTo>
                  <a:pt x="1949" y="700"/>
                </a:lnTo>
                <a:lnTo>
                  <a:pt x="2008" y="727"/>
                </a:lnTo>
                <a:lnTo>
                  <a:pt x="2062" y="738"/>
                </a:lnTo>
                <a:lnTo>
                  <a:pt x="2116" y="733"/>
                </a:lnTo>
                <a:lnTo>
                  <a:pt x="2176" y="711"/>
                </a:lnTo>
                <a:lnTo>
                  <a:pt x="2230" y="678"/>
                </a:lnTo>
                <a:lnTo>
                  <a:pt x="2284" y="629"/>
                </a:lnTo>
                <a:lnTo>
                  <a:pt x="2343" y="570"/>
                </a:lnTo>
                <a:lnTo>
                  <a:pt x="2397" y="499"/>
                </a:lnTo>
                <a:lnTo>
                  <a:pt x="2451" y="423"/>
                </a:lnTo>
                <a:lnTo>
                  <a:pt x="2511" y="347"/>
                </a:lnTo>
                <a:lnTo>
                  <a:pt x="2565" y="271"/>
                </a:lnTo>
                <a:lnTo>
                  <a:pt x="2619" y="195"/>
                </a:lnTo>
                <a:lnTo>
                  <a:pt x="2678" y="130"/>
                </a:lnTo>
                <a:lnTo>
                  <a:pt x="2732" y="81"/>
                </a:lnTo>
                <a:lnTo>
                  <a:pt x="2786" y="38"/>
                </a:lnTo>
                <a:lnTo>
                  <a:pt x="2840" y="10"/>
                </a:lnTo>
                <a:lnTo>
                  <a:pt x="2899" y="0"/>
                </a:lnTo>
                <a:lnTo>
                  <a:pt x="2953" y="5"/>
                </a:lnTo>
                <a:lnTo>
                  <a:pt x="3007" y="27"/>
                </a:lnTo>
                <a:lnTo>
                  <a:pt x="3067" y="59"/>
                </a:lnTo>
                <a:lnTo>
                  <a:pt x="3121" y="108"/>
                </a:lnTo>
                <a:lnTo>
                  <a:pt x="3175" y="168"/>
                </a:lnTo>
                <a:lnTo>
                  <a:pt x="3234" y="238"/>
                </a:lnTo>
                <a:lnTo>
                  <a:pt x="3288" y="314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5" name="Freeform 83"/>
          <p:cNvSpPr>
            <a:spLocks/>
          </p:cNvSpPr>
          <p:nvPr/>
        </p:nvSpPr>
        <p:spPr bwMode="auto">
          <a:xfrm>
            <a:off x="3048000" y="4038600"/>
            <a:ext cx="609600" cy="533400"/>
          </a:xfrm>
          <a:custGeom>
            <a:avLst/>
            <a:gdLst>
              <a:gd name="T0" fmla="*/ 0 w 3288"/>
              <a:gd name="T1" fmla="*/ 396 h 738"/>
              <a:gd name="T2" fmla="*/ 59 w 3288"/>
              <a:gd name="T3" fmla="*/ 472 h 738"/>
              <a:gd name="T4" fmla="*/ 113 w 3288"/>
              <a:gd name="T5" fmla="*/ 543 h 738"/>
              <a:gd name="T6" fmla="*/ 167 w 3288"/>
              <a:gd name="T7" fmla="*/ 608 h 738"/>
              <a:gd name="T8" fmla="*/ 226 w 3288"/>
              <a:gd name="T9" fmla="*/ 662 h 738"/>
              <a:gd name="T10" fmla="*/ 280 w 3288"/>
              <a:gd name="T11" fmla="*/ 700 h 738"/>
              <a:gd name="T12" fmla="*/ 334 w 3288"/>
              <a:gd name="T13" fmla="*/ 727 h 738"/>
              <a:gd name="T14" fmla="*/ 394 w 3288"/>
              <a:gd name="T15" fmla="*/ 738 h 738"/>
              <a:gd name="T16" fmla="*/ 448 w 3288"/>
              <a:gd name="T17" fmla="*/ 733 h 738"/>
              <a:gd name="T18" fmla="*/ 502 w 3288"/>
              <a:gd name="T19" fmla="*/ 711 h 738"/>
              <a:gd name="T20" fmla="*/ 556 w 3288"/>
              <a:gd name="T21" fmla="*/ 678 h 738"/>
              <a:gd name="T22" fmla="*/ 615 w 3288"/>
              <a:gd name="T23" fmla="*/ 629 h 738"/>
              <a:gd name="T24" fmla="*/ 669 w 3288"/>
              <a:gd name="T25" fmla="*/ 564 h 738"/>
              <a:gd name="T26" fmla="*/ 723 w 3288"/>
              <a:gd name="T27" fmla="*/ 499 h 738"/>
              <a:gd name="T28" fmla="*/ 783 w 3288"/>
              <a:gd name="T29" fmla="*/ 423 h 738"/>
              <a:gd name="T30" fmla="*/ 837 w 3288"/>
              <a:gd name="T31" fmla="*/ 342 h 738"/>
              <a:gd name="T32" fmla="*/ 891 w 3288"/>
              <a:gd name="T33" fmla="*/ 266 h 738"/>
              <a:gd name="T34" fmla="*/ 950 w 3288"/>
              <a:gd name="T35" fmla="*/ 195 h 738"/>
              <a:gd name="T36" fmla="*/ 1004 w 3288"/>
              <a:gd name="T37" fmla="*/ 130 h 738"/>
              <a:gd name="T38" fmla="*/ 1058 w 3288"/>
              <a:gd name="T39" fmla="*/ 76 h 738"/>
              <a:gd name="T40" fmla="*/ 1117 w 3288"/>
              <a:gd name="T41" fmla="*/ 38 h 738"/>
              <a:gd name="T42" fmla="*/ 1171 w 3288"/>
              <a:gd name="T43" fmla="*/ 10 h 738"/>
              <a:gd name="T44" fmla="*/ 1225 w 3288"/>
              <a:gd name="T45" fmla="*/ 0 h 738"/>
              <a:gd name="T46" fmla="*/ 1285 w 3288"/>
              <a:gd name="T47" fmla="*/ 5 h 738"/>
              <a:gd name="T48" fmla="*/ 1339 w 3288"/>
              <a:gd name="T49" fmla="*/ 27 h 738"/>
              <a:gd name="T50" fmla="*/ 1393 w 3288"/>
              <a:gd name="T51" fmla="*/ 59 h 738"/>
              <a:gd name="T52" fmla="*/ 1452 w 3288"/>
              <a:gd name="T53" fmla="*/ 108 h 738"/>
              <a:gd name="T54" fmla="*/ 1506 w 3288"/>
              <a:gd name="T55" fmla="*/ 173 h 738"/>
              <a:gd name="T56" fmla="*/ 1560 w 3288"/>
              <a:gd name="T57" fmla="*/ 238 h 738"/>
              <a:gd name="T58" fmla="*/ 1620 w 3288"/>
              <a:gd name="T59" fmla="*/ 314 h 738"/>
              <a:gd name="T60" fmla="*/ 1674 w 3288"/>
              <a:gd name="T61" fmla="*/ 390 h 738"/>
              <a:gd name="T62" fmla="*/ 1728 w 3288"/>
              <a:gd name="T63" fmla="*/ 466 h 738"/>
              <a:gd name="T64" fmla="*/ 1782 w 3288"/>
              <a:gd name="T65" fmla="*/ 543 h 738"/>
              <a:gd name="T66" fmla="*/ 1841 w 3288"/>
              <a:gd name="T67" fmla="*/ 608 h 738"/>
              <a:gd name="T68" fmla="*/ 1895 w 3288"/>
              <a:gd name="T69" fmla="*/ 662 h 738"/>
              <a:gd name="T70" fmla="*/ 1949 w 3288"/>
              <a:gd name="T71" fmla="*/ 700 h 738"/>
              <a:gd name="T72" fmla="*/ 2008 w 3288"/>
              <a:gd name="T73" fmla="*/ 727 h 738"/>
              <a:gd name="T74" fmla="*/ 2062 w 3288"/>
              <a:gd name="T75" fmla="*/ 738 h 738"/>
              <a:gd name="T76" fmla="*/ 2116 w 3288"/>
              <a:gd name="T77" fmla="*/ 733 h 738"/>
              <a:gd name="T78" fmla="*/ 2176 w 3288"/>
              <a:gd name="T79" fmla="*/ 711 h 738"/>
              <a:gd name="T80" fmla="*/ 2230 w 3288"/>
              <a:gd name="T81" fmla="*/ 678 h 738"/>
              <a:gd name="T82" fmla="*/ 2284 w 3288"/>
              <a:gd name="T83" fmla="*/ 629 h 738"/>
              <a:gd name="T84" fmla="*/ 2343 w 3288"/>
              <a:gd name="T85" fmla="*/ 570 h 738"/>
              <a:gd name="T86" fmla="*/ 2397 w 3288"/>
              <a:gd name="T87" fmla="*/ 499 h 738"/>
              <a:gd name="T88" fmla="*/ 2451 w 3288"/>
              <a:gd name="T89" fmla="*/ 423 h 738"/>
              <a:gd name="T90" fmla="*/ 2511 w 3288"/>
              <a:gd name="T91" fmla="*/ 347 h 738"/>
              <a:gd name="T92" fmla="*/ 2565 w 3288"/>
              <a:gd name="T93" fmla="*/ 271 h 738"/>
              <a:gd name="T94" fmla="*/ 2619 w 3288"/>
              <a:gd name="T95" fmla="*/ 195 h 738"/>
              <a:gd name="T96" fmla="*/ 2678 w 3288"/>
              <a:gd name="T97" fmla="*/ 130 h 738"/>
              <a:gd name="T98" fmla="*/ 2732 w 3288"/>
              <a:gd name="T99" fmla="*/ 81 h 738"/>
              <a:gd name="T100" fmla="*/ 2786 w 3288"/>
              <a:gd name="T101" fmla="*/ 38 h 738"/>
              <a:gd name="T102" fmla="*/ 2840 w 3288"/>
              <a:gd name="T103" fmla="*/ 10 h 738"/>
              <a:gd name="T104" fmla="*/ 2899 w 3288"/>
              <a:gd name="T105" fmla="*/ 0 h 738"/>
              <a:gd name="T106" fmla="*/ 2953 w 3288"/>
              <a:gd name="T107" fmla="*/ 5 h 738"/>
              <a:gd name="T108" fmla="*/ 3007 w 3288"/>
              <a:gd name="T109" fmla="*/ 27 h 738"/>
              <a:gd name="T110" fmla="*/ 3067 w 3288"/>
              <a:gd name="T111" fmla="*/ 59 h 738"/>
              <a:gd name="T112" fmla="*/ 3121 w 3288"/>
              <a:gd name="T113" fmla="*/ 108 h 738"/>
              <a:gd name="T114" fmla="*/ 3175 w 3288"/>
              <a:gd name="T115" fmla="*/ 168 h 738"/>
              <a:gd name="T116" fmla="*/ 3234 w 3288"/>
              <a:gd name="T117" fmla="*/ 238 h 738"/>
              <a:gd name="T118" fmla="*/ 3288 w 3288"/>
              <a:gd name="T119" fmla="*/ 314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88" h="738">
                <a:moveTo>
                  <a:pt x="0" y="396"/>
                </a:moveTo>
                <a:lnTo>
                  <a:pt x="59" y="472"/>
                </a:lnTo>
                <a:lnTo>
                  <a:pt x="113" y="543"/>
                </a:lnTo>
                <a:lnTo>
                  <a:pt x="167" y="608"/>
                </a:lnTo>
                <a:lnTo>
                  <a:pt x="226" y="662"/>
                </a:lnTo>
                <a:lnTo>
                  <a:pt x="280" y="700"/>
                </a:lnTo>
                <a:lnTo>
                  <a:pt x="334" y="727"/>
                </a:lnTo>
                <a:lnTo>
                  <a:pt x="394" y="738"/>
                </a:lnTo>
                <a:lnTo>
                  <a:pt x="448" y="733"/>
                </a:lnTo>
                <a:lnTo>
                  <a:pt x="502" y="711"/>
                </a:lnTo>
                <a:lnTo>
                  <a:pt x="556" y="678"/>
                </a:lnTo>
                <a:lnTo>
                  <a:pt x="615" y="629"/>
                </a:lnTo>
                <a:lnTo>
                  <a:pt x="669" y="564"/>
                </a:lnTo>
                <a:lnTo>
                  <a:pt x="723" y="499"/>
                </a:lnTo>
                <a:lnTo>
                  <a:pt x="783" y="423"/>
                </a:lnTo>
                <a:lnTo>
                  <a:pt x="837" y="342"/>
                </a:lnTo>
                <a:lnTo>
                  <a:pt x="891" y="266"/>
                </a:lnTo>
                <a:lnTo>
                  <a:pt x="950" y="195"/>
                </a:lnTo>
                <a:lnTo>
                  <a:pt x="1004" y="130"/>
                </a:lnTo>
                <a:lnTo>
                  <a:pt x="1058" y="76"/>
                </a:lnTo>
                <a:lnTo>
                  <a:pt x="1117" y="38"/>
                </a:lnTo>
                <a:lnTo>
                  <a:pt x="1171" y="10"/>
                </a:lnTo>
                <a:lnTo>
                  <a:pt x="1225" y="0"/>
                </a:lnTo>
                <a:lnTo>
                  <a:pt x="1285" y="5"/>
                </a:lnTo>
                <a:lnTo>
                  <a:pt x="1339" y="27"/>
                </a:lnTo>
                <a:lnTo>
                  <a:pt x="1393" y="59"/>
                </a:lnTo>
                <a:lnTo>
                  <a:pt x="1452" y="108"/>
                </a:lnTo>
                <a:lnTo>
                  <a:pt x="1506" y="173"/>
                </a:lnTo>
                <a:lnTo>
                  <a:pt x="1560" y="238"/>
                </a:lnTo>
                <a:lnTo>
                  <a:pt x="1620" y="314"/>
                </a:lnTo>
                <a:lnTo>
                  <a:pt x="1674" y="390"/>
                </a:lnTo>
                <a:lnTo>
                  <a:pt x="1728" y="466"/>
                </a:lnTo>
                <a:lnTo>
                  <a:pt x="1782" y="543"/>
                </a:lnTo>
                <a:lnTo>
                  <a:pt x="1841" y="608"/>
                </a:lnTo>
                <a:lnTo>
                  <a:pt x="1895" y="662"/>
                </a:lnTo>
                <a:lnTo>
                  <a:pt x="1949" y="700"/>
                </a:lnTo>
                <a:lnTo>
                  <a:pt x="2008" y="727"/>
                </a:lnTo>
                <a:lnTo>
                  <a:pt x="2062" y="738"/>
                </a:lnTo>
                <a:lnTo>
                  <a:pt x="2116" y="733"/>
                </a:lnTo>
                <a:lnTo>
                  <a:pt x="2176" y="711"/>
                </a:lnTo>
                <a:lnTo>
                  <a:pt x="2230" y="678"/>
                </a:lnTo>
                <a:lnTo>
                  <a:pt x="2284" y="629"/>
                </a:lnTo>
                <a:lnTo>
                  <a:pt x="2343" y="570"/>
                </a:lnTo>
                <a:lnTo>
                  <a:pt x="2397" y="499"/>
                </a:lnTo>
                <a:lnTo>
                  <a:pt x="2451" y="423"/>
                </a:lnTo>
                <a:lnTo>
                  <a:pt x="2511" y="347"/>
                </a:lnTo>
                <a:lnTo>
                  <a:pt x="2565" y="271"/>
                </a:lnTo>
                <a:lnTo>
                  <a:pt x="2619" y="195"/>
                </a:lnTo>
                <a:lnTo>
                  <a:pt x="2678" y="130"/>
                </a:lnTo>
                <a:lnTo>
                  <a:pt x="2732" y="81"/>
                </a:lnTo>
                <a:lnTo>
                  <a:pt x="2786" y="38"/>
                </a:lnTo>
                <a:lnTo>
                  <a:pt x="2840" y="10"/>
                </a:lnTo>
                <a:lnTo>
                  <a:pt x="2899" y="0"/>
                </a:lnTo>
                <a:lnTo>
                  <a:pt x="2953" y="5"/>
                </a:lnTo>
                <a:lnTo>
                  <a:pt x="3007" y="27"/>
                </a:lnTo>
                <a:lnTo>
                  <a:pt x="3067" y="59"/>
                </a:lnTo>
                <a:lnTo>
                  <a:pt x="3121" y="108"/>
                </a:lnTo>
                <a:lnTo>
                  <a:pt x="3175" y="168"/>
                </a:lnTo>
                <a:lnTo>
                  <a:pt x="3234" y="238"/>
                </a:lnTo>
                <a:lnTo>
                  <a:pt x="3288" y="314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6" name="Freeform 84"/>
          <p:cNvSpPr>
            <a:spLocks/>
          </p:cNvSpPr>
          <p:nvPr/>
        </p:nvSpPr>
        <p:spPr bwMode="auto">
          <a:xfrm>
            <a:off x="6477000" y="5029200"/>
            <a:ext cx="609600" cy="533400"/>
          </a:xfrm>
          <a:custGeom>
            <a:avLst/>
            <a:gdLst>
              <a:gd name="T0" fmla="*/ 0 w 3288"/>
              <a:gd name="T1" fmla="*/ 396 h 738"/>
              <a:gd name="T2" fmla="*/ 59 w 3288"/>
              <a:gd name="T3" fmla="*/ 472 h 738"/>
              <a:gd name="T4" fmla="*/ 113 w 3288"/>
              <a:gd name="T5" fmla="*/ 543 h 738"/>
              <a:gd name="T6" fmla="*/ 167 w 3288"/>
              <a:gd name="T7" fmla="*/ 608 h 738"/>
              <a:gd name="T8" fmla="*/ 226 w 3288"/>
              <a:gd name="T9" fmla="*/ 662 h 738"/>
              <a:gd name="T10" fmla="*/ 280 w 3288"/>
              <a:gd name="T11" fmla="*/ 700 h 738"/>
              <a:gd name="T12" fmla="*/ 334 w 3288"/>
              <a:gd name="T13" fmla="*/ 727 h 738"/>
              <a:gd name="T14" fmla="*/ 394 w 3288"/>
              <a:gd name="T15" fmla="*/ 738 h 738"/>
              <a:gd name="T16" fmla="*/ 448 w 3288"/>
              <a:gd name="T17" fmla="*/ 733 h 738"/>
              <a:gd name="T18" fmla="*/ 502 w 3288"/>
              <a:gd name="T19" fmla="*/ 711 h 738"/>
              <a:gd name="T20" fmla="*/ 556 w 3288"/>
              <a:gd name="T21" fmla="*/ 678 h 738"/>
              <a:gd name="T22" fmla="*/ 615 w 3288"/>
              <a:gd name="T23" fmla="*/ 629 h 738"/>
              <a:gd name="T24" fmla="*/ 669 w 3288"/>
              <a:gd name="T25" fmla="*/ 564 h 738"/>
              <a:gd name="T26" fmla="*/ 723 w 3288"/>
              <a:gd name="T27" fmla="*/ 499 h 738"/>
              <a:gd name="T28" fmla="*/ 783 w 3288"/>
              <a:gd name="T29" fmla="*/ 423 h 738"/>
              <a:gd name="T30" fmla="*/ 837 w 3288"/>
              <a:gd name="T31" fmla="*/ 342 h 738"/>
              <a:gd name="T32" fmla="*/ 891 w 3288"/>
              <a:gd name="T33" fmla="*/ 266 h 738"/>
              <a:gd name="T34" fmla="*/ 950 w 3288"/>
              <a:gd name="T35" fmla="*/ 195 h 738"/>
              <a:gd name="T36" fmla="*/ 1004 w 3288"/>
              <a:gd name="T37" fmla="*/ 130 h 738"/>
              <a:gd name="T38" fmla="*/ 1058 w 3288"/>
              <a:gd name="T39" fmla="*/ 76 h 738"/>
              <a:gd name="T40" fmla="*/ 1117 w 3288"/>
              <a:gd name="T41" fmla="*/ 38 h 738"/>
              <a:gd name="T42" fmla="*/ 1171 w 3288"/>
              <a:gd name="T43" fmla="*/ 10 h 738"/>
              <a:gd name="T44" fmla="*/ 1225 w 3288"/>
              <a:gd name="T45" fmla="*/ 0 h 738"/>
              <a:gd name="T46" fmla="*/ 1285 w 3288"/>
              <a:gd name="T47" fmla="*/ 5 h 738"/>
              <a:gd name="T48" fmla="*/ 1339 w 3288"/>
              <a:gd name="T49" fmla="*/ 27 h 738"/>
              <a:gd name="T50" fmla="*/ 1393 w 3288"/>
              <a:gd name="T51" fmla="*/ 59 h 738"/>
              <a:gd name="T52" fmla="*/ 1452 w 3288"/>
              <a:gd name="T53" fmla="*/ 108 h 738"/>
              <a:gd name="T54" fmla="*/ 1506 w 3288"/>
              <a:gd name="T55" fmla="*/ 173 h 738"/>
              <a:gd name="T56" fmla="*/ 1560 w 3288"/>
              <a:gd name="T57" fmla="*/ 238 h 738"/>
              <a:gd name="T58" fmla="*/ 1620 w 3288"/>
              <a:gd name="T59" fmla="*/ 314 h 738"/>
              <a:gd name="T60" fmla="*/ 1674 w 3288"/>
              <a:gd name="T61" fmla="*/ 390 h 738"/>
              <a:gd name="T62" fmla="*/ 1728 w 3288"/>
              <a:gd name="T63" fmla="*/ 466 h 738"/>
              <a:gd name="T64" fmla="*/ 1782 w 3288"/>
              <a:gd name="T65" fmla="*/ 543 h 738"/>
              <a:gd name="T66" fmla="*/ 1841 w 3288"/>
              <a:gd name="T67" fmla="*/ 608 h 738"/>
              <a:gd name="T68" fmla="*/ 1895 w 3288"/>
              <a:gd name="T69" fmla="*/ 662 h 738"/>
              <a:gd name="T70" fmla="*/ 1949 w 3288"/>
              <a:gd name="T71" fmla="*/ 700 h 738"/>
              <a:gd name="T72" fmla="*/ 2008 w 3288"/>
              <a:gd name="T73" fmla="*/ 727 h 738"/>
              <a:gd name="T74" fmla="*/ 2062 w 3288"/>
              <a:gd name="T75" fmla="*/ 738 h 738"/>
              <a:gd name="T76" fmla="*/ 2116 w 3288"/>
              <a:gd name="T77" fmla="*/ 733 h 738"/>
              <a:gd name="T78" fmla="*/ 2176 w 3288"/>
              <a:gd name="T79" fmla="*/ 711 h 738"/>
              <a:gd name="T80" fmla="*/ 2230 w 3288"/>
              <a:gd name="T81" fmla="*/ 678 h 738"/>
              <a:gd name="T82" fmla="*/ 2284 w 3288"/>
              <a:gd name="T83" fmla="*/ 629 h 738"/>
              <a:gd name="T84" fmla="*/ 2343 w 3288"/>
              <a:gd name="T85" fmla="*/ 570 h 738"/>
              <a:gd name="T86" fmla="*/ 2397 w 3288"/>
              <a:gd name="T87" fmla="*/ 499 h 738"/>
              <a:gd name="T88" fmla="*/ 2451 w 3288"/>
              <a:gd name="T89" fmla="*/ 423 h 738"/>
              <a:gd name="T90" fmla="*/ 2511 w 3288"/>
              <a:gd name="T91" fmla="*/ 347 h 738"/>
              <a:gd name="T92" fmla="*/ 2565 w 3288"/>
              <a:gd name="T93" fmla="*/ 271 h 738"/>
              <a:gd name="T94" fmla="*/ 2619 w 3288"/>
              <a:gd name="T95" fmla="*/ 195 h 738"/>
              <a:gd name="T96" fmla="*/ 2678 w 3288"/>
              <a:gd name="T97" fmla="*/ 130 h 738"/>
              <a:gd name="T98" fmla="*/ 2732 w 3288"/>
              <a:gd name="T99" fmla="*/ 81 h 738"/>
              <a:gd name="T100" fmla="*/ 2786 w 3288"/>
              <a:gd name="T101" fmla="*/ 38 h 738"/>
              <a:gd name="T102" fmla="*/ 2840 w 3288"/>
              <a:gd name="T103" fmla="*/ 10 h 738"/>
              <a:gd name="T104" fmla="*/ 2899 w 3288"/>
              <a:gd name="T105" fmla="*/ 0 h 738"/>
              <a:gd name="T106" fmla="*/ 2953 w 3288"/>
              <a:gd name="T107" fmla="*/ 5 h 738"/>
              <a:gd name="T108" fmla="*/ 3007 w 3288"/>
              <a:gd name="T109" fmla="*/ 27 h 738"/>
              <a:gd name="T110" fmla="*/ 3067 w 3288"/>
              <a:gd name="T111" fmla="*/ 59 h 738"/>
              <a:gd name="T112" fmla="*/ 3121 w 3288"/>
              <a:gd name="T113" fmla="*/ 108 h 738"/>
              <a:gd name="T114" fmla="*/ 3175 w 3288"/>
              <a:gd name="T115" fmla="*/ 168 h 738"/>
              <a:gd name="T116" fmla="*/ 3234 w 3288"/>
              <a:gd name="T117" fmla="*/ 238 h 738"/>
              <a:gd name="T118" fmla="*/ 3288 w 3288"/>
              <a:gd name="T119" fmla="*/ 314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88" h="738">
                <a:moveTo>
                  <a:pt x="0" y="396"/>
                </a:moveTo>
                <a:lnTo>
                  <a:pt x="59" y="472"/>
                </a:lnTo>
                <a:lnTo>
                  <a:pt x="113" y="543"/>
                </a:lnTo>
                <a:lnTo>
                  <a:pt x="167" y="608"/>
                </a:lnTo>
                <a:lnTo>
                  <a:pt x="226" y="662"/>
                </a:lnTo>
                <a:lnTo>
                  <a:pt x="280" y="700"/>
                </a:lnTo>
                <a:lnTo>
                  <a:pt x="334" y="727"/>
                </a:lnTo>
                <a:lnTo>
                  <a:pt x="394" y="738"/>
                </a:lnTo>
                <a:lnTo>
                  <a:pt x="448" y="733"/>
                </a:lnTo>
                <a:lnTo>
                  <a:pt x="502" y="711"/>
                </a:lnTo>
                <a:lnTo>
                  <a:pt x="556" y="678"/>
                </a:lnTo>
                <a:lnTo>
                  <a:pt x="615" y="629"/>
                </a:lnTo>
                <a:lnTo>
                  <a:pt x="669" y="564"/>
                </a:lnTo>
                <a:lnTo>
                  <a:pt x="723" y="499"/>
                </a:lnTo>
                <a:lnTo>
                  <a:pt x="783" y="423"/>
                </a:lnTo>
                <a:lnTo>
                  <a:pt x="837" y="342"/>
                </a:lnTo>
                <a:lnTo>
                  <a:pt x="891" y="266"/>
                </a:lnTo>
                <a:lnTo>
                  <a:pt x="950" y="195"/>
                </a:lnTo>
                <a:lnTo>
                  <a:pt x="1004" y="130"/>
                </a:lnTo>
                <a:lnTo>
                  <a:pt x="1058" y="76"/>
                </a:lnTo>
                <a:lnTo>
                  <a:pt x="1117" y="38"/>
                </a:lnTo>
                <a:lnTo>
                  <a:pt x="1171" y="10"/>
                </a:lnTo>
                <a:lnTo>
                  <a:pt x="1225" y="0"/>
                </a:lnTo>
                <a:lnTo>
                  <a:pt x="1285" y="5"/>
                </a:lnTo>
                <a:lnTo>
                  <a:pt x="1339" y="27"/>
                </a:lnTo>
                <a:lnTo>
                  <a:pt x="1393" y="59"/>
                </a:lnTo>
                <a:lnTo>
                  <a:pt x="1452" y="108"/>
                </a:lnTo>
                <a:lnTo>
                  <a:pt x="1506" y="173"/>
                </a:lnTo>
                <a:lnTo>
                  <a:pt x="1560" y="238"/>
                </a:lnTo>
                <a:lnTo>
                  <a:pt x="1620" y="314"/>
                </a:lnTo>
                <a:lnTo>
                  <a:pt x="1674" y="390"/>
                </a:lnTo>
                <a:lnTo>
                  <a:pt x="1728" y="466"/>
                </a:lnTo>
                <a:lnTo>
                  <a:pt x="1782" y="543"/>
                </a:lnTo>
                <a:lnTo>
                  <a:pt x="1841" y="608"/>
                </a:lnTo>
                <a:lnTo>
                  <a:pt x="1895" y="662"/>
                </a:lnTo>
                <a:lnTo>
                  <a:pt x="1949" y="700"/>
                </a:lnTo>
                <a:lnTo>
                  <a:pt x="2008" y="727"/>
                </a:lnTo>
                <a:lnTo>
                  <a:pt x="2062" y="738"/>
                </a:lnTo>
                <a:lnTo>
                  <a:pt x="2116" y="733"/>
                </a:lnTo>
                <a:lnTo>
                  <a:pt x="2176" y="711"/>
                </a:lnTo>
                <a:lnTo>
                  <a:pt x="2230" y="678"/>
                </a:lnTo>
                <a:lnTo>
                  <a:pt x="2284" y="629"/>
                </a:lnTo>
                <a:lnTo>
                  <a:pt x="2343" y="570"/>
                </a:lnTo>
                <a:lnTo>
                  <a:pt x="2397" y="499"/>
                </a:lnTo>
                <a:lnTo>
                  <a:pt x="2451" y="423"/>
                </a:lnTo>
                <a:lnTo>
                  <a:pt x="2511" y="347"/>
                </a:lnTo>
                <a:lnTo>
                  <a:pt x="2565" y="271"/>
                </a:lnTo>
                <a:lnTo>
                  <a:pt x="2619" y="195"/>
                </a:lnTo>
                <a:lnTo>
                  <a:pt x="2678" y="130"/>
                </a:lnTo>
                <a:lnTo>
                  <a:pt x="2732" y="81"/>
                </a:lnTo>
                <a:lnTo>
                  <a:pt x="2786" y="38"/>
                </a:lnTo>
                <a:lnTo>
                  <a:pt x="2840" y="10"/>
                </a:lnTo>
                <a:lnTo>
                  <a:pt x="2899" y="0"/>
                </a:lnTo>
                <a:lnTo>
                  <a:pt x="2953" y="5"/>
                </a:lnTo>
                <a:lnTo>
                  <a:pt x="3007" y="27"/>
                </a:lnTo>
                <a:lnTo>
                  <a:pt x="3067" y="59"/>
                </a:lnTo>
                <a:lnTo>
                  <a:pt x="3121" y="108"/>
                </a:lnTo>
                <a:lnTo>
                  <a:pt x="3175" y="168"/>
                </a:lnTo>
                <a:lnTo>
                  <a:pt x="3234" y="238"/>
                </a:lnTo>
                <a:lnTo>
                  <a:pt x="3288" y="314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99" name="Group 87"/>
          <p:cNvGrpSpPr>
            <a:grpSpLocks/>
          </p:cNvGrpSpPr>
          <p:nvPr/>
        </p:nvGrpSpPr>
        <p:grpSpPr bwMode="auto">
          <a:xfrm>
            <a:off x="457200" y="1828800"/>
            <a:ext cx="8305800" cy="2133600"/>
            <a:chOff x="192" y="1008"/>
            <a:chExt cx="5376" cy="1488"/>
          </a:xfrm>
        </p:grpSpPr>
        <p:sp>
          <p:nvSpPr>
            <p:cNvPr id="13398" name="Rectangle 86"/>
            <p:cNvSpPr>
              <a:spLocks noChangeArrowheads="1"/>
            </p:cNvSpPr>
            <p:nvPr/>
          </p:nvSpPr>
          <p:spPr bwMode="auto">
            <a:xfrm>
              <a:off x="192" y="1008"/>
              <a:ext cx="5376" cy="14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3515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P</a:t>
              </a:r>
              <a:r>
                <a:rPr lang="en-US" sz="1800" b="1"/>
                <a:t>(s)</a:t>
              </a: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2704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v</a:t>
              </a:r>
              <a:r>
                <a:rPr lang="en-US" sz="1800" b="1"/>
                <a:t>(s)</a:t>
              </a: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1680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C</a:t>
              </a:r>
              <a:r>
                <a:rPr lang="en-US" sz="1800" b="1"/>
                <a:t>(s)</a:t>
              </a: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3515" y="2033"/>
              <a:ext cx="469" cy="3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S</a:t>
              </a:r>
              <a:r>
                <a:rPr lang="en-US" sz="1800" b="1"/>
                <a:t>(s)</a:t>
              </a:r>
            </a:p>
          </p:txBody>
        </p:sp>
        <p:sp>
          <p:nvSpPr>
            <p:cNvPr id="13362" name="Line 50"/>
            <p:cNvSpPr>
              <a:spLocks noChangeShapeType="1"/>
            </p:cNvSpPr>
            <p:nvPr/>
          </p:nvSpPr>
          <p:spPr bwMode="auto">
            <a:xfrm>
              <a:off x="2160" y="17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Line 51"/>
            <p:cNvSpPr>
              <a:spLocks noChangeShapeType="1"/>
            </p:cNvSpPr>
            <p:nvPr/>
          </p:nvSpPr>
          <p:spPr bwMode="auto">
            <a:xfrm>
              <a:off x="316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Oval 52"/>
            <p:cNvSpPr>
              <a:spLocks noChangeArrowheads="1"/>
            </p:cNvSpPr>
            <p:nvPr/>
          </p:nvSpPr>
          <p:spPr bwMode="auto">
            <a:xfrm>
              <a:off x="1056" y="1680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Line 53"/>
            <p:cNvSpPr>
              <a:spLocks noChangeShapeType="1"/>
            </p:cNvSpPr>
            <p:nvPr/>
          </p:nvSpPr>
          <p:spPr bwMode="auto">
            <a:xfrm>
              <a:off x="1200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Line 54"/>
            <p:cNvSpPr>
              <a:spLocks noChangeShapeType="1"/>
            </p:cNvSpPr>
            <p:nvPr/>
          </p:nvSpPr>
          <p:spPr bwMode="auto">
            <a:xfrm>
              <a:off x="3984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Oval 55"/>
            <p:cNvSpPr>
              <a:spLocks noChangeArrowheads="1"/>
            </p:cNvSpPr>
            <p:nvPr/>
          </p:nvSpPr>
          <p:spPr bwMode="auto">
            <a:xfrm>
              <a:off x="4272" y="1680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Line 56"/>
            <p:cNvSpPr>
              <a:spLocks noChangeShapeType="1"/>
            </p:cNvSpPr>
            <p:nvPr/>
          </p:nvSpPr>
          <p:spPr bwMode="auto">
            <a:xfrm>
              <a:off x="4416" y="17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3984" y="220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auto">
            <a:xfrm flipV="1">
              <a:off x="4345" y="177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 flipV="1">
              <a:off x="1104" y="177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Line 61"/>
            <p:cNvSpPr>
              <a:spLocks noChangeShapeType="1"/>
            </p:cNvSpPr>
            <p:nvPr/>
          </p:nvSpPr>
          <p:spPr bwMode="auto">
            <a:xfrm>
              <a:off x="768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Text Box 62"/>
            <p:cNvSpPr txBox="1">
              <a:spLocks noChangeArrowheads="1"/>
            </p:cNvSpPr>
            <p:nvPr/>
          </p:nvSpPr>
          <p:spPr bwMode="auto">
            <a:xfrm>
              <a:off x="4752" y="1392"/>
              <a:ext cx="52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CV(s)</a:t>
              </a:r>
            </a:p>
          </p:txBody>
        </p:sp>
        <p:sp>
          <p:nvSpPr>
            <p:cNvPr id="13375" name="Text Box 63"/>
            <p:cNvSpPr txBox="1">
              <a:spLocks noChangeArrowheads="1"/>
            </p:cNvSpPr>
            <p:nvPr/>
          </p:nvSpPr>
          <p:spPr bwMode="auto">
            <a:xfrm>
              <a:off x="2179" y="1924"/>
              <a:ext cx="624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CV</a:t>
              </a:r>
              <a:r>
                <a:rPr lang="en-US" sz="1800" b="1" baseline="-25000"/>
                <a:t>m</a:t>
              </a:r>
              <a:r>
                <a:rPr lang="en-US" sz="1800" b="1"/>
                <a:t>(s)</a:t>
              </a:r>
            </a:p>
          </p:txBody>
        </p:sp>
        <p:sp>
          <p:nvSpPr>
            <p:cNvPr id="13376" name="Text Box 64"/>
            <p:cNvSpPr txBox="1">
              <a:spLocks noChangeArrowheads="1"/>
            </p:cNvSpPr>
            <p:nvPr/>
          </p:nvSpPr>
          <p:spPr bwMode="auto">
            <a:xfrm>
              <a:off x="384" y="1392"/>
              <a:ext cx="52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SP(s)</a:t>
              </a:r>
            </a:p>
          </p:txBody>
        </p:sp>
        <p:sp>
          <p:nvSpPr>
            <p:cNvPr id="13377" name="Text Box 65"/>
            <p:cNvSpPr txBox="1">
              <a:spLocks noChangeArrowheads="1"/>
            </p:cNvSpPr>
            <p:nvPr/>
          </p:nvSpPr>
          <p:spPr bwMode="auto">
            <a:xfrm>
              <a:off x="1200" y="1392"/>
              <a:ext cx="52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E(s)</a:t>
              </a:r>
            </a:p>
          </p:txBody>
        </p:sp>
        <p:sp>
          <p:nvSpPr>
            <p:cNvPr id="13378" name="Text Box 66"/>
            <p:cNvSpPr txBox="1">
              <a:spLocks noChangeArrowheads="1"/>
            </p:cNvSpPr>
            <p:nvPr/>
          </p:nvSpPr>
          <p:spPr bwMode="auto">
            <a:xfrm>
              <a:off x="2160" y="1440"/>
              <a:ext cx="62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MV(s)</a:t>
              </a:r>
            </a:p>
          </p:txBody>
        </p:sp>
        <p:sp>
          <p:nvSpPr>
            <p:cNvPr id="13379" name="Text Box 67"/>
            <p:cNvSpPr txBox="1">
              <a:spLocks noChangeArrowheads="1"/>
            </p:cNvSpPr>
            <p:nvPr/>
          </p:nvSpPr>
          <p:spPr bwMode="auto">
            <a:xfrm>
              <a:off x="4142" y="1502"/>
              <a:ext cx="20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3380" name="Text Box 68"/>
            <p:cNvSpPr txBox="1">
              <a:spLocks noChangeArrowheads="1"/>
            </p:cNvSpPr>
            <p:nvPr/>
          </p:nvSpPr>
          <p:spPr bwMode="auto">
            <a:xfrm>
              <a:off x="4116" y="1714"/>
              <a:ext cx="20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3381" name="Text Box 69"/>
            <p:cNvSpPr txBox="1">
              <a:spLocks noChangeArrowheads="1"/>
            </p:cNvSpPr>
            <p:nvPr/>
          </p:nvSpPr>
          <p:spPr bwMode="auto">
            <a:xfrm>
              <a:off x="900" y="1523"/>
              <a:ext cx="20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3382" name="Text Box 70"/>
            <p:cNvSpPr txBox="1">
              <a:spLocks noChangeArrowheads="1"/>
            </p:cNvSpPr>
            <p:nvPr/>
          </p:nvSpPr>
          <p:spPr bwMode="auto">
            <a:xfrm>
              <a:off x="912" y="1732"/>
              <a:ext cx="169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-</a:t>
              </a:r>
            </a:p>
          </p:txBody>
        </p:sp>
        <p:sp>
          <p:nvSpPr>
            <p:cNvPr id="13384" name="Freeform 72"/>
            <p:cNvSpPr>
              <a:spLocks/>
            </p:cNvSpPr>
            <p:nvPr/>
          </p:nvSpPr>
          <p:spPr bwMode="auto">
            <a:xfrm>
              <a:off x="2256" y="1104"/>
              <a:ext cx="384" cy="336"/>
            </a:xfrm>
            <a:custGeom>
              <a:avLst/>
              <a:gdLst>
                <a:gd name="T0" fmla="*/ 0 w 3288"/>
                <a:gd name="T1" fmla="*/ 396 h 738"/>
                <a:gd name="T2" fmla="*/ 59 w 3288"/>
                <a:gd name="T3" fmla="*/ 472 h 738"/>
                <a:gd name="T4" fmla="*/ 113 w 3288"/>
                <a:gd name="T5" fmla="*/ 543 h 738"/>
                <a:gd name="T6" fmla="*/ 167 w 3288"/>
                <a:gd name="T7" fmla="*/ 608 h 738"/>
                <a:gd name="T8" fmla="*/ 226 w 3288"/>
                <a:gd name="T9" fmla="*/ 662 h 738"/>
                <a:gd name="T10" fmla="*/ 280 w 3288"/>
                <a:gd name="T11" fmla="*/ 700 h 738"/>
                <a:gd name="T12" fmla="*/ 334 w 3288"/>
                <a:gd name="T13" fmla="*/ 727 h 738"/>
                <a:gd name="T14" fmla="*/ 394 w 3288"/>
                <a:gd name="T15" fmla="*/ 738 h 738"/>
                <a:gd name="T16" fmla="*/ 448 w 3288"/>
                <a:gd name="T17" fmla="*/ 733 h 738"/>
                <a:gd name="T18" fmla="*/ 502 w 3288"/>
                <a:gd name="T19" fmla="*/ 711 h 738"/>
                <a:gd name="T20" fmla="*/ 556 w 3288"/>
                <a:gd name="T21" fmla="*/ 678 h 738"/>
                <a:gd name="T22" fmla="*/ 615 w 3288"/>
                <a:gd name="T23" fmla="*/ 629 h 738"/>
                <a:gd name="T24" fmla="*/ 669 w 3288"/>
                <a:gd name="T25" fmla="*/ 564 h 738"/>
                <a:gd name="T26" fmla="*/ 723 w 3288"/>
                <a:gd name="T27" fmla="*/ 499 h 738"/>
                <a:gd name="T28" fmla="*/ 783 w 3288"/>
                <a:gd name="T29" fmla="*/ 423 h 738"/>
                <a:gd name="T30" fmla="*/ 837 w 3288"/>
                <a:gd name="T31" fmla="*/ 342 h 738"/>
                <a:gd name="T32" fmla="*/ 891 w 3288"/>
                <a:gd name="T33" fmla="*/ 266 h 738"/>
                <a:gd name="T34" fmla="*/ 950 w 3288"/>
                <a:gd name="T35" fmla="*/ 195 h 738"/>
                <a:gd name="T36" fmla="*/ 1004 w 3288"/>
                <a:gd name="T37" fmla="*/ 130 h 738"/>
                <a:gd name="T38" fmla="*/ 1058 w 3288"/>
                <a:gd name="T39" fmla="*/ 76 h 738"/>
                <a:gd name="T40" fmla="*/ 1117 w 3288"/>
                <a:gd name="T41" fmla="*/ 38 h 738"/>
                <a:gd name="T42" fmla="*/ 1171 w 3288"/>
                <a:gd name="T43" fmla="*/ 10 h 738"/>
                <a:gd name="T44" fmla="*/ 1225 w 3288"/>
                <a:gd name="T45" fmla="*/ 0 h 738"/>
                <a:gd name="T46" fmla="*/ 1285 w 3288"/>
                <a:gd name="T47" fmla="*/ 5 h 738"/>
                <a:gd name="T48" fmla="*/ 1339 w 3288"/>
                <a:gd name="T49" fmla="*/ 27 h 738"/>
                <a:gd name="T50" fmla="*/ 1393 w 3288"/>
                <a:gd name="T51" fmla="*/ 59 h 738"/>
                <a:gd name="T52" fmla="*/ 1452 w 3288"/>
                <a:gd name="T53" fmla="*/ 108 h 738"/>
                <a:gd name="T54" fmla="*/ 1506 w 3288"/>
                <a:gd name="T55" fmla="*/ 173 h 738"/>
                <a:gd name="T56" fmla="*/ 1560 w 3288"/>
                <a:gd name="T57" fmla="*/ 238 h 738"/>
                <a:gd name="T58" fmla="*/ 1620 w 3288"/>
                <a:gd name="T59" fmla="*/ 314 h 738"/>
                <a:gd name="T60" fmla="*/ 1674 w 3288"/>
                <a:gd name="T61" fmla="*/ 390 h 738"/>
                <a:gd name="T62" fmla="*/ 1728 w 3288"/>
                <a:gd name="T63" fmla="*/ 466 h 738"/>
                <a:gd name="T64" fmla="*/ 1782 w 3288"/>
                <a:gd name="T65" fmla="*/ 543 h 738"/>
                <a:gd name="T66" fmla="*/ 1841 w 3288"/>
                <a:gd name="T67" fmla="*/ 608 h 738"/>
                <a:gd name="T68" fmla="*/ 1895 w 3288"/>
                <a:gd name="T69" fmla="*/ 662 h 738"/>
                <a:gd name="T70" fmla="*/ 1949 w 3288"/>
                <a:gd name="T71" fmla="*/ 700 h 738"/>
                <a:gd name="T72" fmla="*/ 2008 w 3288"/>
                <a:gd name="T73" fmla="*/ 727 h 738"/>
                <a:gd name="T74" fmla="*/ 2062 w 3288"/>
                <a:gd name="T75" fmla="*/ 738 h 738"/>
                <a:gd name="T76" fmla="*/ 2116 w 3288"/>
                <a:gd name="T77" fmla="*/ 733 h 738"/>
                <a:gd name="T78" fmla="*/ 2176 w 3288"/>
                <a:gd name="T79" fmla="*/ 711 h 738"/>
                <a:gd name="T80" fmla="*/ 2230 w 3288"/>
                <a:gd name="T81" fmla="*/ 678 h 738"/>
                <a:gd name="T82" fmla="*/ 2284 w 3288"/>
                <a:gd name="T83" fmla="*/ 629 h 738"/>
                <a:gd name="T84" fmla="*/ 2343 w 3288"/>
                <a:gd name="T85" fmla="*/ 570 h 738"/>
                <a:gd name="T86" fmla="*/ 2397 w 3288"/>
                <a:gd name="T87" fmla="*/ 499 h 738"/>
                <a:gd name="T88" fmla="*/ 2451 w 3288"/>
                <a:gd name="T89" fmla="*/ 423 h 738"/>
                <a:gd name="T90" fmla="*/ 2511 w 3288"/>
                <a:gd name="T91" fmla="*/ 347 h 738"/>
                <a:gd name="T92" fmla="*/ 2565 w 3288"/>
                <a:gd name="T93" fmla="*/ 271 h 738"/>
                <a:gd name="T94" fmla="*/ 2619 w 3288"/>
                <a:gd name="T95" fmla="*/ 195 h 738"/>
                <a:gd name="T96" fmla="*/ 2678 w 3288"/>
                <a:gd name="T97" fmla="*/ 130 h 738"/>
                <a:gd name="T98" fmla="*/ 2732 w 3288"/>
                <a:gd name="T99" fmla="*/ 81 h 738"/>
                <a:gd name="T100" fmla="*/ 2786 w 3288"/>
                <a:gd name="T101" fmla="*/ 38 h 738"/>
                <a:gd name="T102" fmla="*/ 2840 w 3288"/>
                <a:gd name="T103" fmla="*/ 10 h 738"/>
                <a:gd name="T104" fmla="*/ 2899 w 3288"/>
                <a:gd name="T105" fmla="*/ 0 h 738"/>
                <a:gd name="T106" fmla="*/ 2953 w 3288"/>
                <a:gd name="T107" fmla="*/ 5 h 738"/>
                <a:gd name="T108" fmla="*/ 3007 w 3288"/>
                <a:gd name="T109" fmla="*/ 27 h 738"/>
                <a:gd name="T110" fmla="*/ 3067 w 3288"/>
                <a:gd name="T111" fmla="*/ 59 h 738"/>
                <a:gd name="T112" fmla="*/ 3121 w 3288"/>
                <a:gd name="T113" fmla="*/ 108 h 738"/>
                <a:gd name="T114" fmla="*/ 3175 w 3288"/>
                <a:gd name="T115" fmla="*/ 168 h 738"/>
                <a:gd name="T116" fmla="*/ 3234 w 3288"/>
                <a:gd name="T117" fmla="*/ 238 h 738"/>
                <a:gd name="T118" fmla="*/ 3288 w 3288"/>
                <a:gd name="T119" fmla="*/ 3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8" h="738">
                  <a:moveTo>
                    <a:pt x="0" y="396"/>
                  </a:moveTo>
                  <a:lnTo>
                    <a:pt x="59" y="472"/>
                  </a:lnTo>
                  <a:lnTo>
                    <a:pt x="113" y="543"/>
                  </a:lnTo>
                  <a:lnTo>
                    <a:pt x="167" y="608"/>
                  </a:lnTo>
                  <a:lnTo>
                    <a:pt x="226" y="662"/>
                  </a:lnTo>
                  <a:lnTo>
                    <a:pt x="280" y="700"/>
                  </a:lnTo>
                  <a:lnTo>
                    <a:pt x="334" y="727"/>
                  </a:lnTo>
                  <a:lnTo>
                    <a:pt x="394" y="738"/>
                  </a:lnTo>
                  <a:lnTo>
                    <a:pt x="448" y="733"/>
                  </a:lnTo>
                  <a:lnTo>
                    <a:pt x="502" y="711"/>
                  </a:lnTo>
                  <a:lnTo>
                    <a:pt x="556" y="678"/>
                  </a:lnTo>
                  <a:lnTo>
                    <a:pt x="615" y="629"/>
                  </a:lnTo>
                  <a:lnTo>
                    <a:pt x="669" y="564"/>
                  </a:lnTo>
                  <a:lnTo>
                    <a:pt x="723" y="499"/>
                  </a:lnTo>
                  <a:lnTo>
                    <a:pt x="783" y="423"/>
                  </a:lnTo>
                  <a:lnTo>
                    <a:pt x="837" y="342"/>
                  </a:lnTo>
                  <a:lnTo>
                    <a:pt x="891" y="266"/>
                  </a:lnTo>
                  <a:lnTo>
                    <a:pt x="950" y="195"/>
                  </a:lnTo>
                  <a:lnTo>
                    <a:pt x="1004" y="130"/>
                  </a:lnTo>
                  <a:lnTo>
                    <a:pt x="1058" y="76"/>
                  </a:lnTo>
                  <a:lnTo>
                    <a:pt x="1117" y="38"/>
                  </a:lnTo>
                  <a:lnTo>
                    <a:pt x="1171" y="10"/>
                  </a:lnTo>
                  <a:lnTo>
                    <a:pt x="1225" y="0"/>
                  </a:lnTo>
                  <a:lnTo>
                    <a:pt x="1285" y="5"/>
                  </a:lnTo>
                  <a:lnTo>
                    <a:pt x="1339" y="27"/>
                  </a:lnTo>
                  <a:lnTo>
                    <a:pt x="1393" y="59"/>
                  </a:lnTo>
                  <a:lnTo>
                    <a:pt x="1452" y="108"/>
                  </a:lnTo>
                  <a:lnTo>
                    <a:pt x="1506" y="173"/>
                  </a:lnTo>
                  <a:lnTo>
                    <a:pt x="1560" y="238"/>
                  </a:lnTo>
                  <a:lnTo>
                    <a:pt x="1620" y="314"/>
                  </a:lnTo>
                  <a:lnTo>
                    <a:pt x="1674" y="390"/>
                  </a:lnTo>
                  <a:lnTo>
                    <a:pt x="1728" y="466"/>
                  </a:lnTo>
                  <a:lnTo>
                    <a:pt x="1782" y="543"/>
                  </a:lnTo>
                  <a:lnTo>
                    <a:pt x="1841" y="608"/>
                  </a:lnTo>
                  <a:lnTo>
                    <a:pt x="1895" y="662"/>
                  </a:lnTo>
                  <a:lnTo>
                    <a:pt x="1949" y="700"/>
                  </a:lnTo>
                  <a:lnTo>
                    <a:pt x="2008" y="727"/>
                  </a:lnTo>
                  <a:lnTo>
                    <a:pt x="2062" y="738"/>
                  </a:lnTo>
                  <a:lnTo>
                    <a:pt x="2116" y="733"/>
                  </a:lnTo>
                  <a:lnTo>
                    <a:pt x="2176" y="711"/>
                  </a:lnTo>
                  <a:lnTo>
                    <a:pt x="2230" y="678"/>
                  </a:lnTo>
                  <a:lnTo>
                    <a:pt x="2284" y="629"/>
                  </a:lnTo>
                  <a:lnTo>
                    <a:pt x="2343" y="570"/>
                  </a:lnTo>
                  <a:lnTo>
                    <a:pt x="2397" y="499"/>
                  </a:lnTo>
                  <a:lnTo>
                    <a:pt x="2451" y="423"/>
                  </a:lnTo>
                  <a:lnTo>
                    <a:pt x="2511" y="347"/>
                  </a:lnTo>
                  <a:lnTo>
                    <a:pt x="2565" y="271"/>
                  </a:lnTo>
                  <a:lnTo>
                    <a:pt x="2619" y="195"/>
                  </a:lnTo>
                  <a:lnTo>
                    <a:pt x="2678" y="130"/>
                  </a:lnTo>
                  <a:lnTo>
                    <a:pt x="2732" y="81"/>
                  </a:lnTo>
                  <a:lnTo>
                    <a:pt x="2786" y="38"/>
                  </a:lnTo>
                  <a:lnTo>
                    <a:pt x="2840" y="10"/>
                  </a:lnTo>
                  <a:lnTo>
                    <a:pt x="2899" y="0"/>
                  </a:lnTo>
                  <a:lnTo>
                    <a:pt x="2953" y="5"/>
                  </a:lnTo>
                  <a:lnTo>
                    <a:pt x="3007" y="27"/>
                  </a:lnTo>
                  <a:lnTo>
                    <a:pt x="3067" y="59"/>
                  </a:lnTo>
                  <a:lnTo>
                    <a:pt x="3121" y="108"/>
                  </a:lnTo>
                  <a:lnTo>
                    <a:pt x="3175" y="168"/>
                  </a:lnTo>
                  <a:lnTo>
                    <a:pt x="3234" y="238"/>
                  </a:lnTo>
                  <a:lnTo>
                    <a:pt x="3288" y="31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73"/>
            <p:cNvSpPr>
              <a:spLocks/>
            </p:cNvSpPr>
            <p:nvPr/>
          </p:nvSpPr>
          <p:spPr bwMode="auto">
            <a:xfrm>
              <a:off x="432" y="1056"/>
              <a:ext cx="384" cy="336"/>
            </a:xfrm>
            <a:custGeom>
              <a:avLst/>
              <a:gdLst>
                <a:gd name="T0" fmla="*/ 0 w 3288"/>
                <a:gd name="T1" fmla="*/ 396 h 738"/>
                <a:gd name="T2" fmla="*/ 59 w 3288"/>
                <a:gd name="T3" fmla="*/ 472 h 738"/>
                <a:gd name="T4" fmla="*/ 113 w 3288"/>
                <a:gd name="T5" fmla="*/ 543 h 738"/>
                <a:gd name="T6" fmla="*/ 167 w 3288"/>
                <a:gd name="T7" fmla="*/ 608 h 738"/>
                <a:gd name="T8" fmla="*/ 226 w 3288"/>
                <a:gd name="T9" fmla="*/ 662 h 738"/>
                <a:gd name="T10" fmla="*/ 280 w 3288"/>
                <a:gd name="T11" fmla="*/ 700 h 738"/>
                <a:gd name="T12" fmla="*/ 334 w 3288"/>
                <a:gd name="T13" fmla="*/ 727 h 738"/>
                <a:gd name="T14" fmla="*/ 394 w 3288"/>
                <a:gd name="T15" fmla="*/ 738 h 738"/>
                <a:gd name="T16" fmla="*/ 448 w 3288"/>
                <a:gd name="T17" fmla="*/ 733 h 738"/>
                <a:gd name="T18" fmla="*/ 502 w 3288"/>
                <a:gd name="T19" fmla="*/ 711 h 738"/>
                <a:gd name="T20" fmla="*/ 556 w 3288"/>
                <a:gd name="T21" fmla="*/ 678 h 738"/>
                <a:gd name="T22" fmla="*/ 615 w 3288"/>
                <a:gd name="T23" fmla="*/ 629 h 738"/>
                <a:gd name="T24" fmla="*/ 669 w 3288"/>
                <a:gd name="T25" fmla="*/ 564 h 738"/>
                <a:gd name="T26" fmla="*/ 723 w 3288"/>
                <a:gd name="T27" fmla="*/ 499 h 738"/>
                <a:gd name="T28" fmla="*/ 783 w 3288"/>
                <a:gd name="T29" fmla="*/ 423 h 738"/>
                <a:gd name="T30" fmla="*/ 837 w 3288"/>
                <a:gd name="T31" fmla="*/ 342 h 738"/>
                <a:gd name="T32" fmla="*/ 891 w 3288"/>
                <a:gd name="T33" fmla="*/ 266 h 738"/>
                <a:gd name="T34" fmla="*/ 950 w 3288"/>
                <a:gd name="T35" fmla="*/ 195 h 738"/>
                <a:gd name="T36" fmla="*/ 1004 w 3288"/>
                <a:gd name="T37" fmla="*/ 130 h 738"/>
                <a:gd name="T38" fmla="*/ 1058 w 3288"/>
                <a:gd name="T39" fmla="*/ 76 h 738"/>
                <a:gd name="T40" fmla="*/ 1117 w 3288"/>
                <a:gd name="T41" fmla="*/ 38 h 738"/>
                <a:gd name="T42" fmla="*/ 1171 w 3288"/>
                <a:gd name="T43" fmla="*/ 10 h 738"/>
                <a:gd name="T44" fmla="*/ 1225 w 3288"/>
                <a:gd name="T45" fmla="*/ 0 h 738"/>
                <a:gd name="T46" fmla="*/ 1285 w 3288"/>
                <a:gd name="T47" fmla="*/ 5 h 738"/>
                <a:gd name="T48" fmla="*/ 1339 w 3288"/>
                <a:gd name="T49" fmla="*/ 27 h 738"/>
                <a:gd name="T50" fmla="*/ 1393 w 3288"/>
                <a:gd name="T51" fmla="*/ 59 h 738"/>
                <a:gd name="T52" fmla="*/ 1452 w 3288"/>
                <a:gd name="T53" fmla="*/ 108 h 738"/>
                <a:gd name="T54" fmla="*/ 1506 w 3288"/>
                <a:gd name="T55" fmla="*/ 173 h 738"/>
                <a:gd name="T56" fmla="*/ 1560 w 3288"/>
                <a:gd name="T57" fmla="*/ 238 h 738"/>
                <a:gd name="T58" fmla="*/ 1620 w 3288"/>
                <a:gd name="T59" fmla="*/ 314 h 738"/>
                <a:gd name="T60" fmla="*/ 1674 w 3288"/>
                <a:gd name="T61" fmla="*/ 390 h 738"/>
                <a:gd name="T62" fmla="*/ 1728 w 3288"/>
                <a:gd name="T63" fmla="*/ 466 h 738"/>
                <a:gd name="T64" fmla="*/ 1782 w 3288"/>
                <a:gd name="T65" fmla="*/ 543 h 738"/>
                <a:gd name="T66" fmla="*/ 1841 w 3288"/>
                <a:gd name="T67" fmla="*/ 608 h 738"/>
                <a:gd name="T68" fmla="*/ 1895 w 3288"/>
                <a:gd name="T69" fmla="*/ 662 h 738"/>
                <a:gd name="T70" fmla="*/ 1949 w 3288"/>
                <a:gd name="T71" fmla="*/ 700 h 738"/>
                <a:gd name="T72" fmla="*/ 2008 w 3288"/>
                <a:gd name="T73" fmla="*/ 727 h 738"/>
                <a:gd name="T74" fmla="*/ 2062 w 3288"/>
                <a:gd name="T75" fmla="*/ 738 h 738"/>
                <a:gd name="T76" fmla="*/ 2116 w 3288"/>
                <a:gd name="T77" fmla="*/ 733 h 738"/>
                <a:gd name="T78" fmla="*/ 2176 w 3288"/>
                <a:gd name="T79" fmla="*/ 711 h 738"/>
                <a:gd name="T80" fmla="*/ 2230 w 3288"/>
                <a:gd name="T81" fmla="*/ 678 h 738"/>
                <a:gd name="T82" fmla="*/ 2284 w 3288"/>
                <a:gd name="T83" fmla="*/ 629 h 738"/>
                <a:gd name="T84" fmla="*/ 2343 w 3288"/>
                <a:gd name="T85" fmla="*/ 570 h 738"/>
                <a:gd name="T86" fmla="*/ 2397 w 3288"/>
                <a:gd name="T87" fmla="*/ 499 h 738"/>
                <a:gd name="T88" fmla="*/ 2451 w 3288"/>
                <a:gd name="T89" fmla="*/ 423 h 738"/>
                <a:gd name="T90" fmla="*/ 2511 w 3288"/>
                <a:gd name="T91" fmla="*/ 347 h 738"/>
                <a:gd name="T92" fmla="*/ 2565 w 3288"/>
                <a:gd name="T93" fmla="*/ 271 h 738"/>
                <a:gd name="T94" fmla="*/ 2619 w 3288"/>
                <a:gd name="T95" fmla="*/ 195 h 738"/>
                <a:gd name="T96" fmla="*/ 2678 w 3288"/>
                <a:gd name="T97" fmla="*/ 130 h 738"/>
                <a:gd name="T98" fmla="*/ 2732 w 3288"/>
                <a:gd name="T99" fmla="*/ 81 h 738"/>
                <a:gd name="T100" fmla="*/ 2786 w 3288"/>
                <a:gd name="T101" fmla="*/ 38 h 738"/>
                <a:gd name="T102" fmla="*/ 2840 w 3288"/>
                <a:gd name="T103" fmla="*/ 10 h 738"/>
                <a:gd name="T104" fmla="*/ 2899 w 3288"/>
                <a:gd name="T105" fmla="*/ 0 h 738"/>
                <a:gd name="T106" fmla="*/ 2953 w 3288"/>
                <a:gd name="T107" fmla="*/ 5 h 738"/>
                <a:gd name="T108" fmla="*/ 3007 w 3288"/>
                <a:gd name="T109" fmla="*/ 27 h 738"/>
                <a:gd name="T110" fmla="*/ 3067 w 3288"/>
                <a:gd name="T111" fmla="*/ 59 h 738"/>
                <a:gd name="T112" fmla="*/ 3121 w 3288"/>
                <a:gd name="T113" fmla="*/ 108 h 738"/>
                <a:gd name="T114" fmla="*/ 3175 w 3288"/>
                <a:gd name="T115" fmla="*/ 168 h 738"/>
                <a:gd name="T116" fmla="*/ 3234 w 3288"/>
                <a:gd name="T117" fmla="*/ 238 h 738"/>
                <a:gd name="T118" fmla="*/ 3288 w 3288"/>
                <a:gd name="T119" fmla="*/ 3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8" h="738">
                  <a:moveTo>
                    <a:pt x="0" y="396"/>
                  </a:moveTo>
                  <a:lnTo>
                    <a:pt x="59" y="472"/>
                  </a:lnTo>
                  <a:lnTo>
                    <a:pt x="113" y="543"/>
                  </a:lnTo>
                  <a:lnTo>
                    <a:pt x="167" y="608"/>
                  </a:lnTo>
                  <a:lnTo>
                    <a:pt x="226" y="662"/>
                  </a:lnTo>
                  <a:lnTo>
                    <a:pt x="280" y="700"/>
                  </a:lnTo>
                  <a:lnTo>
                    <a:pt x="334" y="727"/>
                  </a:lnTo>
                  <a:lnTo>
                    <a:pt x="394" y="738"/>
                  </a:lnTo>
                  <a:lnTo>
                    <a:pt x="448" y="733"/>
                  </a:lnTo>
                  <a:lnTo>
                    <a:pt x="502" y="711"/>
                  </a:lnTo>
                  <a:lnTo>
                    <a:pt x="556" y="678"/>
                  </a:lnTo>
                  <a:lnTo>
                    <a:pt x="615" y="629"/>
                  </a:lnTo>
                  <a:lnTo>
                    <a:pt x="669" y="564"/>
                  </a:lnTo>
                  <a:lnTo>
                    <a:pt x="723" y="499"/>
                  </a:lnTo>
                  <a:lnTo>
                    <a:pt x="783" y="423"/>
                  </a:lnTo>
                  <a:lnTo>
                    <a:pt x="837" y="342"/>
                  </a:lnTo>
                  <a:lnTo>
                    <a:pt x="891" y="266"/>
                  </a:lnTo>
                  <a:lnTo>
                    <a:pt x="950" y="195"/>
                  </a:lnTo>
                  <a:lnTo>
                    <a:pt x="1004" y="130"/>
                  </a:lnTo>
                  <a:lnTo>
                    <a:pt x="1058" y="76"/>
                  </a:lnTo>
                  <a:lnTo>
                    <a:pt x="1117" y="38"/>
                  </a:lnTo>
                  <a:lnTo>
                    <a:pt x="1171" y="10"/>
                  </a:lnTo>
                  <a:lnTo>
                    <a:pt x="1225" y="0"/>
                  </a:lnTo>
                  <a:lnTo>
                    <a:pt x="1285" y="5"/>
                  </a:lnTo>
                  <a:lnTo>
                    <a:pt x="1339" y="27"/>
                  </a:lnTo>
                  <a:lnTo>
                    <a:pt x="1393" y="59"/>
                  </a:lnTo>
                  <a:lnTo>
                    <a:pt x="1452" y="108"/>
                  </a:lnTo>
                  <a:lnTo>
                    <a:pt x="1506" y="173"/>
                  </a:lnTo>
                  <a:lnTo>
                    <a:pt x="1560" y="238"/>
                  </a:lnTo>
                  <a:lnTo>
                    <a:pt x="1620" y="314"/>
                  </a:lnTo>
                  <a:lnTo>
                    <a:pt x="1674" y="390"/>
                  </a:lnTo>
                  <a:lnTo>
                    <a:pt x="1728" y="466"/>
                  </a:lnTo>
                  <a:lnTo>
                    <a:pt x="1782" y="543"/>
                  </a:lnTo>
                  <a:lnTo>
                    <a:pt x="1841" y="608"/>
                  </a:lnTo>
                  <a:lnTo>
                    <a:pt x="1895" y="662"/>
                  </a:lnTo>
                  <a:lnTo>
                    <a:pt x="1949" y="700"/>
                  </a:lnTo>
                  <a:lnTo>
                    <a:pt x="2008" y="727"/>
                  </a:lnTo>
                  <a:lnTo>
                    <a:pt x="2062" y="738"/>
                  </a:lnTo>
                  <a:lnTo>
                    <a:pt x="2116" y="733"/>
                  </a:lnTo>
                  <a:lnTo>
                    <a:pt x="2176" y="711"/>
                  </a:lnTo>
                  <a:lnTo>
                    <a:pt x="2230" y="678"/>
                  </a:lnTo>
                  <a:lnTo>
                    <a:pt x="2284" y="629"/>
                  </a:lnTo>
                  <a:lnTo>
                    <a:pt x="2343" y="570"/>
                  </a:lnTo>
                  <a:lnTo>
                    <a:pt x="2397" y="499"/>
                  </a:lnTo>
                  <a:lnTo>
                    <a:pt x="2451" y="423"/>
                  </a:lnTo>
                  <a:lnTo>
                    <a:pt x="2511" y="347"/>
                  </a:lnTo>
                  <a:lnTo>
                    <a:pt x="2565" y="271"/>
                  </a:lnTo>
                  <a:lnTo>
                    <a:pt x="2619" y="195"/>
                  </a:lnTo>
                  <a:lnTo>
                    <a:pt x="2678" y="130"/>
                  </a:lnTo>
                  <a:lnTo>
                    <a:pt x="2732" y="81"/>
                  </a:lnTo>
                  <a:lnTo>
                    <a:pt x="2786" y="38"/>
                  </a:lnTo>
                  <a:lnTo>
                    <a:pt x="2840" y="10"/>
                  </a:lnTo>
                  <a:lnTo>
                    <a:pt x="2899" y="0"/>
                  </a:lnTo>
                  <a:lnTo>
                    <a:pt x="2953" y="5"/>
                  </a:lnTo>
                  <a:lnTo>
                    <a:pt x="3007" y="27"/>
                  </a:lnTo>
                  <a:lnTo>
                    <a:pt x="3067" y="59"/>
                  </a:lnTo>
                  <a:lnTo>
                    <a:pt x="3121" y="108"/>
                  </a:lnTo>
                  <a:lnTo>
                    <a:pt x="3175" y="168"/>
                  </a:lnTo>
                  <a:lnTo>
                    <a:pt x="3234" y="238"/>
                  </a:lnTo>
                  <a:lnTo>
                    <a:pt x="3288" y="31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74"/>
            <p:cNvSpPr>
              <a:spLocks/>
            </p:cNvSpPr>
            <p:nvPr/>
          </p:nvSpPr>
          <p:spPr bwMode="auto">
            <a:xfrm>
              <a:off x="4800" y="1056"/>
              <a:ext cx="384" cy="336"/>
            </a:xfrm>
            <a:custGeom>
              <a:avLst/>
              <a:gdLst>
                <a:gd name="T0" fmla="*/ 0 w 3288"/>
                <a:gd name="T1" fmla="*/ 396 h 738"/>
                <a:gd name="T2" fmla="*/ 59 w 3288"/>
                <a:gd name="T3" fmla="*/ 472 h 738"/>
                <a:gd name="T4" fmla="*/ 113 w 3288"/>
                <a:gd name="T5" fmla="*/ 543 h 738"/>
                <a:gd name="T6" fmla="*/ 167 w 3288"/>
                <a:gd name="T7" fmla="*/ 608 h 738"/>
                <a:gd name="T8" fmla="*/ 226 w 3288"/>
                <a:gd name="T9" fmla="*/ 662 h 738"/>
                <a:gd name="T10" fmla="*/ 280 w 3288"/>
                <a:gd name="T11" fmla="*/ 700 h 738"/>
                <a:gd name="T12" fmla="*/ 334 w 3288"/>
                <a:gd name="T13" fmla="*/ 727 h 738"/>
                <a:gd name="T14" fmla="*/ 394 w 3288"/>
                <a:gd name="T15" fmla="*/ 738 h 738"/>
                <a:gd name="T16" fmla="*/ 448 w 3288"/>
                <a:gd name="T17" fmla="*/ 733 h 738"/>
                <a:gd name="T18" fmla="*/ 502 w 3288"/>
                <a:gd name="T19" fmla="*/ 711 h 738"/>
                <a:gd name="T20" fmla="*/ 556 w 3288"/>
                <a:gd name="T21" fmla="*/ 678 h 738"/>
                <a:gd name="T22" fmla="*/ 615 w 3288"/>
                <a:gd name="T23" fmla="*/ 629 h 738"/>
                <a:gd name="T24" fmla="*/ 669 w 3288"/>
                <a:gd name="T25" fmla="*/ 564 h 738"/>
                <a:gd name="T26" fmla="*/ 723 w 3288"/>
                <a:gd name="T27" fmla="*/ 499 h 738"/>
                <a:gd name="T28" fmla="*/ 783 w 3288"/>
                <a:gd name="T29" fmla="*/ 423 h 738"/>
                <a:gd name="T30" fmla="*/ 837 w 3288"/>
                <a:gd name="T31" fmla="*/ 342 h 738"/>
                <a:gd name="T32" fmla="*/ 891 w 3288"/>
                <a:gd name="T33" fmla="*/ 266 h 738"/>
                <a:gd name="T34" fmla="*/ 950 w 3288"/>
                <a:gd name="T35" fmla="*/ 195 h 738"/>
                <a:gd name="T36" fmla="*/ 1004 w 3288"/>
                <a:gd name="T37" fmla="*/ 130 h 738"/>
                <a:gd name="T38" fmla="*/ 1058 w 3288"/>
                <a:gd name="T39" fmla="*/ 76 h 738"/>
                <a:gd name="T40" fmla="*/ 1117 w 3288"/>
                <a:gd name="T41" fmla="*/ 38 h 738"/>
                <a:gd name="T42" fmla="*/ 1171 w 3288"/>
                <a:gd name="T43" fmla="*/ 10 h 738"/>
                <a:gd name="T44" fmla="*/ 1225 w 3288"/>
                <a:gd name="T45" fmla="*/ 0 h 738"/>
                <a:gd name="T46" fmla="*/ 1285 w 3288"/>
                <a:gd name="T47" fmla="*/ 5 h 738"/>
                <a:gd name="T48" fmla="*/ 1339 w 3288"/>
                <a:gd name="T49" fmla="*/ 27 h 738"/>
                <a:gd name="T50" fmla="*/ 1393 w 3288"/>
                <a:gd name="T51" fmla="*/ 59 h 738"/>
                <a:gd name="T52" fmla="*/ 1452 w 3288"/>
                <a:gd name="T53" fmla="*/ 108 h 738"/>
                <a:gd name="T54" fmla="*/ 1506 w 3288"/>
                <a:gd name="T55" fmla="*/ 173 h 738"/>
                <a:gd name="T56" fmla="*/ 1560 w 3288"/>
                <a:gd name="T57" fmla="*/ 238 h 738"/>
                <a:gd name="T58" fmla="*/ 1620 w 3288"/>
                <a:gd name="T59" fmla="*/ 314 h 738"/>
                <a:gd name="T60" fmla="*/ 1674 w 3288"/>
                <a:gd name="T61" fmla="*/ 390 h 738"/>
                <a:gd name="T62" fmla="*/ 1728 w 3288"/>
                <a:gd name="T63" fmla="*/ 466 h 738"/>
                <a:gd name="T64" fmla="*/ 1782 w 3288"/>
                <a:gd name="T65" fmla="*/ 543 h 738"/>
                <a:gd name="T66" fmla="*/ 1841 w 3288"/>
                <a:gd name="T67" fmla="*/ 608 h 738"/>
                <a:gd name="T68" fmla="*/ 1895 w 3288"/>
                <a:gd name="T69" fmla="*/ 662 h 738"/>
                <a:gd name="T70" fmla="*/ 1949 w 3288"/>
                <a:gd name="T71" fmla="*/ 700 h 738"/>
                <a:gd name="T72" fmla="*/ 2008 w 3288"/>
                <a:gd name="T73" fmla="*/ 727 h 738"/>
                <a:gd name="T74" fmla="*/ 2062 w 3288"/>
                <a:gd name="T75" fmla="*/ 738 h 738"/>
                <a:gd name="T76" fmla="*/ 2116 w 3288"/>
                <a:gd name="T77" fmla="*/ 733 h 738"/>
                <a:gd name="T78" fmla="*/ 2176 w 3288"/>
                <a:gd name="T79" fmla="*/ 711 h 738"/>
                <a:gd name="T80" fmla="*/ 2230 w 3288"/>
                <a:gd name="T81" fmla="*/ 678 h 738"/>
                <a:gd name="T82" fmla="*/ 2284 w 3288"/>
                <a:gd name="T83" fmla="*/ 629 h 738"/>
                <a:gd name="T84" fmla="*/ 2343 w 3288"/>
                <a:gd name="T85" fmla="*/ 570 h 738"/>
                <a:gd name="T86" fmla="*/ 2397 w 3288"/>
                <a:gd name="T87" fmla="*/ 499 h 738"/>
                <a:gd name="T88" fmla="*/ 2451 w 3288"/>
                <a:gd name="T89" fmla="*/ 423 h 738"/>
                <a:gd name="T90" fmla="*/ 2511 w 3288"/>
                <a:gd name="T91" fmla="*/ 347 h 738"/>
                <a:gd name="T92" fmla="*/ 2565 w 3288"/>
                <a:gd name="T93" fmla="*/ 271 h 738"/>
                <a:gd name="T94" fmla="*/ 2619 w 3288"/>
                <a:gd name="T95" fmla="*/ 195 h 738"/>
                <a:gd name="T96" fmla="*/ 2678 w 3288"/>
                <a:gd name="T97" fmla="*/ 130 h 738"/>
                <a:gd name="T98" fmla="*/ 2732 w 3288"/>
                <a:gd name="T99" fmla="*/ 81 h 738"/>
                <a:gd name="T100" fmla="*/ 2786 w 3288"/>
                <a:gd name="T101" fmla="*/ 38 h 738"/>
                <a:gd name="T102" fmla="*/ 2840 w 3288"/>
                <a:gd name="T103" fmla="*/ 10 h 738"/>
                <a:gd name="T104" fmla="*/ 2899 w 3288"/>
                <a:gd name="T105" fmla="*/ 0 h 738"/>
                <a:gd name="T106" fmla="*/ 2953 w 3288"/>
                <a:gd name="T107" fmla="*/ 5 h 738"/>
                <a:gd name="T108" fmla="*/ 3007 w 3288"/>
                <a:gd name="T109" fmla="*/ 27 h 738"/>
                <a:gd name="T110" fmla="*/ 3067 w 3288"/>
                <a:gd name="T111" fmla="*/ 59 h 738"/>
                <a:gd name="T112" fmla="*/ 3121 w 3288"/>
                <a:gd name="T113" fmla="*/ 108 h 738"/>
                <a:gd name="T114" fmla="*/ 3175 w 3288"/>
                <a:gd name="T115" fmla="*/ 168 h 738"/>
                <a:gd name="T116" fmla="*/ 3234 w 3288"/>
                <a:gd name="T117" fmla="*/ 238 h 738"/>
                <a:gd name="T118" fmla="*/ 3288 w 3288"/>
                <a:gd name="T119" fmla="*/ 3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8" h="738">
                  <a:moveTo>
                    <a:pt x="0" y="396"/>
                  </a:moveTo>
                  <a:lnTo>
                    <a:pt x="59" y="472"/>
                  </a:lnTo>
                  <a:lnTo>
                    <a:pt x="113" y="543"/>
                  </a:lnTo>
                  <a:lnTo>
                    <a:pt x="167" y="608"/>
                  </a:lnTo>
                  <a:lnTo>
                    <a:pt x="226" y="662"/>
                  </a:lnTo>
                  <a:lnTo>
                    <a:pt x="280" y="700"/>
                  </a:lnTo>
                  <a:lnTo>
                    <a:pt x="334" y="727"/>
                  </a:lnTo>
                  <a:lnTo>
                    <a:pt x="394" y="738"/>
                  </a:lnTo>
                  <a:lnTo>
                    <a:pt x="448" y="733"/>
                  </a:lnTo>
                  <a:lnTo>
                    <a:pt x="502" y="711"/>
                  </a:lnTo>
                  <a:lnTo>
                    <a:pt x="556" y="678"/>
                  </a:lnTo>
                  <a:lnTo>
                    <a:pt x="615" y="629"/>
                  </a:lnTo>
                  <a:lnTo>
                    <a:pt x="669" y="564"/>
                  </a:lnTo>
                  <a:lnTo>
                    <a:pt x="723" y="499"/>
                  </a:lnTo>
                  <a:lnTo>
                    <a:pt x="783" y="423"/>
                  </a:lnTo>
                  <a:lnTo>
                    <a:pt x="837" y="342"/>
                  </a:lnTo>
                  <a:lnTo>
                    <a:pt x="891" y="266"/>
                  </a:lnTo>
                  <a:lnTo>
                    <a:pt x="950" y="195"/>
                  </a:lnTo>
                  <a:lnTo>
                    <a:pt x="1004" y="130"/>
                  </a:lnTo>
                  <a:lnTo>
                    <a:pt x="1058" y="76"/>
                  </a:lnTo>
                  <a:lnTo>
                    <a:pt x="1117" y="38"/>
                  </a:lnTo>
                  <a:lnTo>
                    <a:pt x="1171" y="10"/>
                  </a:lnTo>
                  <a:lnTo>
                    <a:pt x="1225" y="0"/>
                  </a:lnTo>
                  <a:lnTo>
                    <a:pt x="1285" y="5"/>
                  </a:lnTo>
                  <a:lnTo>
                    <a:pt x="1339" y="27"/>
                  </a:lnTo>
                  <a:lnTo>
                    <a:pt x="1393" y="59"/>
                  </a:lnTo>
                  <a:lnTo>
                    <a:pt x="1452" y="108"/>
                  </a:lnTo>
                  <a:lnTo>
                    <a:pt x="1506" y="173"/>
                  </a:lnTo>
                  <a:lnTo>
                    <a:pt x="1560" y="238"/>
                  </a:lnTo>
                  <a:lnTo>
                    <a:pt x="1620" y="314"/>
                  </a:lnTo>
                  <a:lnTo>
                    <a:pt x="1674" y="390"/>
                  </a:lnTo>
                  <a:lnTo>
                    <a:pt x="1728" y="466"/>
                  </a:lnTo>
                  <a:lnTo>
                    <a:pt x="1782" y="543"/>
                  </a:lnTo>
                  <a:lnTo>
                    <a:pt x="1841" y="608"/>
                  </a:lnTo>
                  <a:lnTo>
                    <a:pt x="1895" y="662"/>
                  </a:lnTo>
                  <a:lnTo>
                    <a:pt x="1949" y="700"/>
                  </a:lnTo>
                  <a:lnTo>
                    <a:pt x="2008" y="727"/>
                  </a:lnTo>
                  <a:lnTo>
                    <a:pt x="2062" y="738"/>
                  </a:lnTo>
                  <a:lnTo>
                    <a:pt x="2116" y="733"/>
                  </a:lnTo>
                  <a:lnTo>
                    <a:pt x="2176" y="711"/>
                  </a:lnTo>
                  <a:lnTo>
                    <a:pt x="2230" y="678"/>
                  </a:lnTo>
                  <a:lnTo>
                    <a:pt x="2284" y="629"/>
                  </a:lnTo>
                  <a:lnTo>
                    <a:pt x="2343" y="570"/>
                  </a:lnTo>
                  <a:lnTo>
                    <a:pt x="2397" y="499"/>
                  </a:lnTo>
                  <a:lnTo>
                    <a:pt x="2451" y="423"/>
                  </a:lnTo>
                  <a:lnTo>
                    <a:pt x="2511" y="347"/>
                  </a:lnTo>
                  <a:lnTo>
                    <a:pt x="2565" y="271"/>
                  </a:lnTo>
                  <a:lnTo>
                    <a:pt x="2619" y="195"/>
                  </a:lnTo>
                  <a:lnTo>
                    <a:pt x="2678" y="130"/>
                  </a:lnTo>
                  <a:lnTo>
                    <a:pt x="2732" y="81"/>
                  </a:lnTo>
                  <a:lnTo>
                    <a:pt x="2786" y="38"/>
                  </a:lnTo>
                  <a:lnTo>
                    <a:pt x="2840" y="10"/>
                  </a:lnTo>
                  <a:lnTo>
                    <a:pt x="2899" y="0"/>
                  </a:lnTo>
                  <a:lnTo>
                    <a:pt x="2953" y="5"/>
                  </a:lnTo>
                  <a:lnTo>
                    <a:pt x="3007" y="27"/>
                  </a:lnTo>
                  <a:lnTo>
                    <a:pt x="3067" y="59"/>
                  </a:lnTo>
                  <a:lnTo>
                    <a:pt x="3121" y="108"/>
                  </a:lnTo>
                  <a:lnTo>
                    <a:pt x="3175" y="168"/>
                  </a:lnTo>
                  <a:lnTo>
                    <a:pt x="3234" y="238"/>
                  </a:lnTo>
                  <a:lnTo>
                    <a:pt x="3288" y="31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76"/>
            <p:cNvSpPr>
              <a:spLocks noChangeShapeType="1"/>
            </p:cNvSpPr>
            <p:nvPr/>
          </p:nvSpPr>
          <p:spPr bwMode="auto">
            <a:xfrm flipH="1">
              <a:off x="1296" y="225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9" name="Line 77"/>
            <p:cNvSpPr>
              <a:spLocks noChangeShapeType="1"/>
            </p:cNvSpPr>
            <p:nvPr/>
          </p:nvSpPr>
          <p:spPr bwMode="auto">
            <a:xfrm flipH="1">
              <a:off x="1056" y="225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Text Box 78"/>
            <p:cNvSpPr txBox="1">
              <a:spLocks noChangeArrowheads="1"/>
            </p:cNvSpPr>
            <p:nvPr/>
          </p:nvSpPr>
          <p:spPr bwMode="auto">
            <a:xfrm>
              <a:off x="192" y="1968"/>
              <a:ext cx="720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Loop open</a:t>
              </a:r>
            </a:p>
          </p:txBody>
        </p:sp>
        <p:sp>
          <p:nvSpPr>
            <p:cNvPr id="13391" name="Line 79"/>
            <p:cNvSpPr>
              <a:spLocks noChangeShapeType="1"/>
            </p:cNvSpPr>
            <p:nvPr/>
          </p:nvSpPr>
          <p:spPr bwMode="auto">
            <a:xfrm>
              <a:off x="768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7" name="Line 85"/>
            <p:cNvSpPr>
              <a:spLocks noChangeShapeType="1"/>
            </p:cNvSpPr>
            <p:nvPr/>
          </p:nvSpPr>
          <p:spPr bwMode="auto">
            <a:xfrm>
              <a:off x="1152" y="1968"/>
              <a:ext cx="3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00" name="Line 88"/>
          <p:cNvSpPr>
            <a:spLocks noChangeShapeType="1"/>
          </p:cNvSpPr>
          <p:nvPr/>
        </p:nvSpPr>
        <p:spPr bwMode="auto">
          <a:xfrm flipH="1">
            <a:off x="7162800" y="609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1" name="Text Box 89"/>
          <p:cNvSpPr txBox="1">
            <a:spLocks noChangeArrowheads="1"/>
          </p:cNvSpPr>
          <p:nvPr/>
        </p:nvSpPr>
        <p:spPr bwMode="auto">
          <a:xfrm>
            <a:off x="7162800" y="6172200"/>
            <a:ext cx="563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SP</a:t>
            </a:r>
          </a:p>
        </p:txBody>
      </p:sp>
      <p:sp>
        <p:nvSpPr>
          <p:cNvPr id="13402" name="Freeform 90"/>
          <p:cNvSpPr>
            <a:spLocks/>
          </p:cNvSpPr>
          <p:nvPr/>
        </p:nvSpPr>
        <p:spPr bwMode="auto">
          <a:xfrm>
            <a:off x="7608888" y="5822950"/>
            <a:ext cx="609600" cy="533400"/>
          </a:xfrm>
          <a:custGeom>
            <a:avLst/>
            <a:gdLst>
              <a:gd name="T0" fmla="*/ 0 w 3288"/>
              <a:gd name="T1" fmla="*/ 396 h 738"/>
              <a:gd name="T2" fmla="*/ 59 w 3288"/>
              <a:gd name="T3" fmla="*/ 472 h 738"/>
              <a:gd name="T4" fmla="*/ 113 w 3288"/>
              <a:gd name="T5" fmla="*/ 543 h 738"/>
              <a:gd name="T6" fmla="*/ 167 w 3288"/>
              <a:gd name="T7" fmla="*/ 608 h 738"/>
              <a:gd name="T8" fmla="*/ 226 w 3288"/>
              <a:gd name="T9" fmla="*/ 662 h 738"/>
              <a:gd name="T10" fmla="*/ 280 w 3288"/>
              <a:gd name="T11" fmla="*/ 700 h 738"/>
              <a:gd name="T12" fmla="*/ 334 w 3288"/>
              <a:gd name="T13" fmla="*/ 727 h 738"/>
              <a:gd name="T14" fmla="*/ 394 w 3288"/>
              <a:gd name="T15" fmla="*/ 738 h 738"/>
              <a:gd name="T16" fmla="*/ 448 w 3288"/>
              <a:gd name="T17" fmla="*/ 733 h 738"/>
              <a:gd name="T18" fmla="*/ 502 w 3288"/>
              <a:gd name="T19" fmla="*/ 711 h 738"/>
              <a:gd name="T20" fmla="*/ 556 w 3288"/>
              <a:gd name="T21" fmla="*/ 678 h 738"/>
              <a:gd name="T22" fmla="*/ 615 w 3288"/>
              <a:gd name="T23" fmla="*/ 629 h 738"/>
              <a:gd name="T24" fmla="*/ 669 w 3288"/>
              <a:gd name="T25" fmla="*/ 564 h 738"/>
              <a:gd name="T26" fmla="*/ 723 w 3288"/>
              <a:gd name="T27" fmla="*/ 499 h 738"/>
              <a:gd name="T28" fmla="*/ 783 w 3288"/>
              <a:gd name="T29" fmla="*/ 423 h 738"/>
              <a:gd name="T30" fmla="*/ 837 w 3288"/>
              <a:gd name="T31" fmla="*/ 342 h 738"/>
              <a:gd name="T32" fmla="*/ 891 w 3288"/>
              <a:gd name="T33" fmla="*/ 266 h 738"/>
              <a:gd name="T34" fmla="*/ 950 w 3288"/>
              <a:gd name="T35" fmla="*/ 195 h 738"/>
              <a:gd name="T36" fmla="*/ 1004 w 3288"/>
              <a:gd name="T37" fmla="*/ 130 h 738"/>
              <a:gd name="T38" fmla="*/ 1058 w 3288"/>
              <a:gd name="T39" fmla="*/ 76 h 738"/>
              <a:gd name="T40" fmla="*/ 1117 w 3288"/>
              <a:gd name="T41" fmla="*/ 38 h 738"/>
              <a:gd name="T42" fmla="*/ 1171 w 3288"/>
              <a:gd name="T43" fmla="*/ 10 h 738"/>
              <a:gd name="T44" fmla="*/ 1225 w 3288"/>
              <a:gd name="T45" fmla="*/ 0 h 738"/>
              <a:gd name="T46" fmla="*/ 1285 w 3288"/>
              <a:gd name="T47" fmla="*/ 5 h 738"/>
              <a:gd name="T48" fmla="*/ 1339 w 3288"/>
              <a:gd name="T49" fmla="*/ 27 h 738"/>
              <a:gd name="T50" fmla="*/ 1393 w 3288"/>
              <a:gd name="T51" fmla="*/ 59 h 738"/>
              <a:gd name="T52" fmla="*/ 1452 w 3288"/>
              <a:gd name="T53" fmla="*/ 108 h 738"/>
              <a:gd name="T54" fmla="*/ 1506 w 3288"/>
              <a:gd name="T55" fmla="*/ 173 h 738"/>
              <a:gd name="T56" fmla="*/ 1560 w 3288"/>
              <a:gd name="T57" fmla="*/ 238 h 738"/>
              <a:gd name="T58" fmla="*/ 1620 w 3288"/>
              <a:gd name="T59" fmla="*/ 314 h 738"/>
              <a:gd name="T60" fmla="*/ 1674 w 3288"/>
              <a:gd name="T61" fmla="*/ 390 h 738"/>
              <a:gd name="T62" fmla="*/ 1728 w 3288"/>
              <a:gd name="T63" fmla="*/ 466 h 738"/>
              <a:gd name="T64" fmla="*/ 1782 w 3288"/>
              <a:gd name="T65" fmla="*/ 543 h 738"/>
              <a:gd name="T66" fmla="*/ 1841 w 3288"/>
              <a:gd name="T67" fmla="*/ 608 h 738"/>
              <a:gd name="T68" fmla="*/ 1895 w 3288"/>
              <a:gd name="T69" fmla="*/ 662 h 738"/>
              <a:gd name="T70" fmla="*/ 1949 w 3288"/>
              <a:gd name="T71" fmla="*/ 700 h 738"/>
              <a:gd name="T72" fmla="*/ 2008 w 3288"/>
              <a:gd name="T73" fmla="*/ 727 h 738"/>
              <a:gd name="T74" fmla="*/ 2062 w 3288"/>
              <a:gd name="T75" fmla="*/ 738 h 738"/>
              <a:gd name="T76" fmla="*/ 2116 w 3288"/>
              <a:gd name="T77" fmla="*/ 733 h 738"/>
              <a:gd name="T78" fmla="*/ 2176 w 3288"/>
              <a:gd name="T79" fmla="*/ 711 h 738"/>
              <a:gd name="T80" fmla="*/ 2230 w 3288"/>
              <a:gd name="T81" fmla="*/ 678 h 738"/>
              <a:gd name="T82" fmla="*/ 2284 w 3288"/>
              <a:gd name="T83" fmla="*/ 629 h 738"/>
              <a:gd name="T84" fmla="*/ 2343 w 3288"/>
              <a:gd name="T85" fmla="*/ 570 h 738"/>
              <a:gd name="T86" fmla="*/ 2397 w 3288"/>
              <a:gd name="T87" fmla="*/ 499 h 738"/>
              <a:gd name="T88" fmla="*/ 2451 w 3288"/>
              <a:gd name="T89" fmla="*/ 423 h 738"/>
              <a:gd name="T90" fmla="*/ 2511 w 3288"/>
              <a:gd name="T91" fmla="*/ 347 h 738"/>
              <a:gd name="T92" fmla="*/ 2565 w 3288"/>
              <a:gd name="T93" fmla="*/ 271 h 738"/>
              <a:gd name="T94" fmla="*/ 2619 w 3288"/>
              <a:gd name="T95" fmla="*/ 195 h 738"/>
              <a:gd name="T96" fmla="*/ 2678 w 3288"/>
              <a:gd name="T97" fmla="*/ 130 h 738"/>
              <a:gd name="T98" fmla="*/ 2732 w 3288"/>
              <a:gd name="T99" fmla="*/ 81 h 738"/>
              <a:gd name="T100" fmla="*/ 2786 w 3288"/>
              <a:gd name="T101" fmla="*/ 38 h 738"/>
              <a:gd name="T102" fmla="*/ 2840 w 3288"/>
              <a:gd name="T103" fmla="*/ 10 h 738"/>
              <a:gd name="T104" fmla="*/ 2899 w 3288"/>
              <a:gd name="T105" fmla="*/ 0 h 738"/>
              <a:gd name="T106" fmla="*/ 2953 w 3288"/>
              <a:gd name="T107" fmla="*/ 5 h 738"/>
              <a:gd name="T108" fmla="*/ 3007 w 3288"/>
              <a:gd name="T109" fmla="*/ 27 h 738"/>
              <a:gd name="T110" fmla="*/ 3067 w 3288"/>
              <a:gd name="T111" fmla="*/ 59 h 738"/>
              <a:gd name="T112" fmla="*/ 3121 w 3288"/>
              <a:gd name="T113" fmla="*/ 108 h 738"/>
              <a:gd name="T114" fmla="*/ 3175 w 3288"/>
              <a:gd name="T115" fmla="*/ 168 h 738"/>
              <a:gd name="T116" fmla="*/ 3234 w 3288"/>
              <a:gd name="T117" fmla="*/ 238 h 738"/>
              <a:gd name="T118" fmla="*/ 3288 w 3288"/>
              <a:gd name="T119" fmla="*/ 314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88" h="738">
                <a:moveTo>
                  <a:pt x="0" y="396"/>
                </a:moveTo>
                <a:lnTo>
                  <a:pt x="59" y="472"/>
                </a:lnTo>
                <a:lnTo>
                  <a:pt x="113" y="543"/>
                </a:lnTo>
                <a:lnTo>
                  <a:pt x="167" y="608"/>
                </a:lnTo>
                <a:lnTo>
                  <a:pt x="226" y="662"/>
                </a:lnTo>
                <a:lnTo>
                  <a:pt x="280" y="700"/>
                </a:lnTo>
                <a:lnTo>
                  <a:pt x="334" y="727"/>
                </a:lnTo>
                <a:lnTo>
                  <a:pt x="394" y="738"/>
                </a:lnTo>
                <a:lnTo>
                  <a:pt x="448" y="733"/>
                </a:lnTo>
                <a:lnTo>
                  <a:pt x="502" y="711"/>
                </a:lnTo>
                <a:lnTo>
                  <a:pt x="556" y="678"/>
                </a:lnTo>
                <a:lnTo>
                  <a:pt x="615" y="629"/>
                </a:lnTo>
                <a:lnTo>
                  <a:pt x="669" y="564"/>
                </a:lnTo>
                <a:lnTo>
                  <a:pt x="723" y="499"/>
                </a:lnTo>
                <a:lnTo>
                  <a:pt x="783" y="423"/>
                </a:lnTo>
                <a:lnTo>
                  <a:pt x="837" y="342"/>
                </a:lnTo>
                <a:lnTo>
                  <a:pt x="891" y="266"/>
                </a:lnTo>
                <a:lnTo>
                  <a:pt x="950" y="195"/>
                </a:lnTo>
                <a:lnTo>
                  <a:pt x="1004" y="130"/>
                </a:lnTo>
                <a:lnTo>
                  <a:pt x="1058" y="76"/>
                </a:lnTo>
                <a:lnTo>
                  <a:pt x="1117" y="38"/>
                </a:lnTo>
                <a:lnTo>
                  <a:pt x="1171" y="10"/>
                </a:lnTo>
                <a:lnTo>
                  <a:pt x="1225" y="0"/>
                </a:lnTo>
                <a:lnTo>
                  <a:pt x="1285" y="5"/>
                </a:lnTo>
                <a:lnTo>
                  <a:pt x="1339" y="27"/>
                </a:lnTo>
                <a:lnTo>
                  <a:pt x="1393" y="59"/>
                </a:lnTo>
                <a:lnTo>
                  <a:pt x="1452" y="108"/>
                </a:lnTo>
                <a:lnTo>
                  <a:pt x="1506" y="173"/>
                </a:lnTo>
                <a:lnTo>
                  <a:pt x="1560" y="238"/>
                </a:lnTo>
                <a:lnTo>
                  <a:pt x="1620" y="314"/>
                </a:lnTo>
                <a:lnTo>
                  <a:pt x="1674" y="390"/>
                </a:lnTo>
                <a:lnTo>
                  <a:pt x="1728" y="466"/>
                </a:lnTo>
                <a:lnTo>
                  <a:pt x="1782" y="543"/>
                </a:lnTo>
                <a:lnTo>
                  <a:pt x="1841" y="608"/>
                </a:lnTo>
                <a:lnTo>
                  <a:pt x="1895" y="662"/>
                </a:lnTo>
                <a:lnTo>
                  <a:pt x="1949" y="700"/>
                </a:lnTo>
                <a:lnTo>
                  <a:pt x="2008" y="727"/>
                </a:lnTo>
                <a:lnTo>
                  <a:pt x="2062" y="738"/>
                </a:lnTo>
                <a:lnTo>
                  <a:pt x="2116" y="733"/>
                </a:lnTo>
                <a:lnTo>
                  <a:pt x="2176" y="711"/>
                </a:lnTo>
                <a:lnTo>
                  <a:pt x="2230" y="678"/>
                </a:lnTo>
                <a:lnTo>
                  <a:pt x="2284" y="629"/>
                </a:lnTo>
                <a:lnTo>
                  <a:pt x="2343" y="570"/>
                </a:lnTo>
                <a:lnTo>
                  <a:pt x="2397" y="499"/>
                </a:lnTo>
                <a:lnTo>
                  <a:pt x="2451" y="423"/>
                </a:lnTo>
                <a:lnTo>
                  <a:pt x="2511" y="347"/>
                </a:lnTo>
                <a:lnTo>
                  <a:pt x="2565" y="271"/>
                </a:lnTo>
                <a:lnTo>
                  <a:pt x="2619" y="195"/>
                </a:lnTo>
                <a:lnTo>
                  <a:pt x="2678" y="130"/>
                </a:lnTo>
                <a:lnTo>
                  <a:pt x="2732" y="81"/>
                </a:lnTo>
                <a:lnTo>
                  <a:pt x="2786" y="38"/>
                </a:lnTo>
                <a:lnTo>
                  <a:pt x="2840" y="10"/>
                </a:lnTo>
                <a:lnTo>
                  <a:pt x="2899" y="0"/>
                </a:lnTo>
                <a:lnTo>
                  <a:pt x="2953" y="5"/>
                </a:lnTo>
                <a:lnTo>
                  <a:pt x="3007" y="27"/>
                </a:lnTo>
                <a:lnTo>
                  <a:pt x="3067" y="59"/>
                </a:lnTo>
                <a:lnTo>
                  <a:pt x="3121" y="108"/>
                </a:lnTo>
                <a:lnTo>
                  <a:pt x="3175" y="168"/>
                </a:lnTo>
                <a:lnTo>
                  <a:pt x="3234" y="238"/>
                </a:lnTo>
                <a:lnTo>
                  <a:pt x="3288" y="314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Bode Stability:</a:t>
            </a:r>
            <a:r>
              <a:rPr lang="en-US" b="1"/>
              <a:t>  To understand, let’s do a thought experiment</a:t>
            </a:r>
            <a:endParaRPr lang="en-U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538663" y="5110163"/>
            <a:ext cx="690562" cy="660400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543550" y="5470525"/>
            <a:ext cx="692150" cy="661988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rot="5400000" flipH="1">
            <a:off x="6143625" y="5616575"/>
            <a:ext cx="119063" cy="188913"/>
          </a:xfrm>
          <a:prstGeom prst="can">
            <a:avLst>
              <a:gd name="adj" fmla="val 39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6297613" y="5710238"/>
            <a:ext cx="1169987" cy="3175"/>
          </a:xfrm>
          <a:custGeom>
            <a:avLst/>
            <a:gdLst>
              <a:gd name="T0" fmla="*/ 0 w 894"/>
              <a:gd name="T1" fmla="*/ 0 h 2"/>
              <a:gd name="T2" fmla="*/ 894 w 894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94" h="2">
                <a:moveTo>
                  <a:pt x="0" y="0"/>
                </a:moveTo>
                <a:lnTo>
                  <a:pt x="894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471863" y="4748213"/>
            <a:ext cx="690562" cy="661987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rot="5400000" flipH="1">
            <a:off x="4070351" y="4895850"/>
            <a:ext cx="120650" cy="187325"/>
          </a:xfrm>
          <a:prstGeom prst="can">
            <a:avLst>
              <a:gd name="adj" fmla="val 38816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224338" y="4989513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4852988" y="49895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 rot="5400000" flipH="1">
            <a:off x="5137944" y="5255419"/>
            <a:ext cx="120650" cy="188912"/>
          </a:xfrm>
          <a:prstGeom prst="can">
            <a:avLst>
              <a:gd name="adj" fmla="val 3914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5292725" y="5349875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5921375" y="53498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2174875" y="4500563"/>
            <a:ext cx="1724025" cy="7937"/>
          </a:xfrm>
          <a:custGeom>
            <a:avLst/>
            <a:gdLst>
              <a:gd name="T0" fmla="*/ 0 w 1318"/>
              <a:gd name="T1" fmla="*/ 6 h 6"/>
              <a:gd name="T2" fmla="*/ 1318 w 1318"/>
              <a:gd name="T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18" h="6">
                <a:moveTo>
                  <a:pt x="0" y="6"/>
                </a:moveTo>
                <a:lnTo>
                  <a:pt x="131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3881438" y="4522788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2843213" y="4508500"/>
            <a:ext cx="0" cy="54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 rot="-5400000">
            <a:off x="1958182" y="4364831"/>
            <a:ext cx="196850" cy="242887"/>
            <a:chOff x="306" y="575"/>
            <a:chExt cx="1142" cy="625"/>
          </a:xfrm>
        </p:grpSpPr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86" name="Group 26"/>
          <p:cNvGrpSpPr>
            <a:grpSpLocks/>
          </p:cNvGrpSpPr>
          <p:nvPr/>
        </p:nvGrpSpPr>
        <p:grpSpPr bwMode="auto">
          <a:xfrm rot="10800000" flipH="1">
            <a:off x="2763838" y="5049838"/>
            <a:ext cx="204787" cy="231775"/>
            <a:chOff x="306" y="575"/>
            <a:chExt cx="1142" cy="625"/>
          </a:xfrm>
        </p:grpSpPr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2843213" y="528955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1774825" y="462756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solvent</a:t>
            </a:r>
            <a:endParaRPr lang="en-US"/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405063" y="5530850"/>
            <a:ext cx="757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 pure A</a:t>
            </a:r>
            <a:endParaRPr lang="en-US"/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6704013" y="5891213"/>
            <a:ext cx="439737" cy="420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>
                <a:latin typeface="Arial" charset="0"/>
              </a:rPr>
              <a:t>AC</a:t>
            </a: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6926263" y="63119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H="1">
            <a:off x="3344863" y="6553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Freeform 40"/>
          <p:cNvSpPr>
            <a:spLocks/>
          </p:cNvSpPr>
          <p:nvPr/>
        </p:nvSpPr>
        <p:spPr bwMode="auto">
          <a:xfrm>
            <a:off x="3344863" y="5168900"/>
            <a:ext cx="1587" cy="1355725"/>
          </a:xfrm>
          <a:custGeom>
            <a:avLst/>
            <a:gdLst>
              <a:gd name="T0" fmla="*/ 0 w 2"/>
              <a:gd name="T1" fmla="*/ 1081 h 1081"/>
              <a:gd name="T2" fmla="*/ 2 w 2"/>
              <a:gd name="T3" fmla="*/ 0 h 10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1081">
                <a:moveTo>
                  <a:pt x="0" y="1081"/>
                </a:moveTo>
                <a:lnTo>
                  <a:pt x="2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H="1">
            <a:off x="2968625" y="5168900"/>
            <a:ext cx="3762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1524000" y="4267200"/>
            <a:ext cx="563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F</a:t>
            </a:r>
            <a:r>
              <a:rPr lang="en-US" sz="1600" b="1" baseline="-25000"/>
              <a:t>S</a:t>
            </a:r>
            <a:endParaRPr lang="en-US" sz="1600" b="1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2214563" y="5289550"/>
            <a:ext cx="439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F</a:t>
            </a:r>
            <a:r>
              <a:rPr lang="en-US" sz="1600" b="1" baseline="-25000"/>
              <a:t>A</a:t>
            </a:r>
            <a:endParaRPr lang="en-US" sz="1600" b="1"/>
          </a:p>
        </p:txBody>
      </p:sp>
      <p:sp>
        <p:nvSpPr>
          <p:cNvPr id="15435" name="Text Box 75"/>
          <p:cNvSpPr txBox="1">
            <a:spLocks noChangeArrowheads="1"/>
          </p:cNvSpPr>
          <p:nvPr/>
        </p:nvSpPr>
        <p:spPr bwMode="auto">
          <a:xfrm>
            <a:off x="7662863" y="4398963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Loop closed</a:t>
            </a:r>
          </a:p>
        </p:txBody>
      </p:sp>
      <p:sp>
        <p:nvSpPr>
          <p:cNvPr id="15436" name="Line 76"/>
          <p:cNvSpPr>
            <a:spLocks noChangeShapeType="1"/>
          </p:cNvSpPr>
          <p:nvPr/>
        </p:nvSpPr>
        <p:spPr bwMode="auto">
          <a:xfrm flipH="1">
            <a:off x="7086600" y="4943475"/>
            <a:ext cx="730250" cy="923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7" name="Freeform 77"/>
          <p:cNvSpPr>
            <a:spLocks/>
          </p:cNvSpPr>
          <p:nvPr/>
        </p:nvSpPr>
        <p:spPr bwMode="auto">
          <a:xfrm>
            <a:off x="3581400" y="5867400"/>
            <a:ext cx="609600" cy="533400"/>
          </a:xfrm>
          <a:custGeom>
            <a:avLst/>
            <a:gdLst>
              <a:gd name="T0" fmla="*/ 0 w 3288"/>
              <a:gd name="T1" fmla="*/ 396 h 738"/>
              <a:gd name="T2" fmla="*/ 59 w 3288"/>
              <a:gd name="T3" fmla="*/ 472 h 738"/>
              <a:gd name="T4" fmla="*/ 113 w 3288"/>
              <a:gd name="T5" fmla="*/ 543 h 738"/>
              <a:gd name="T6" fmla="*/ 167 w 3288"/>
              <a:gd name="T7" fmla="*/ 608 h 738"/>
              <a:gd name="T8" fmla="*/ 226 w 3288"/>
              <a:gd name="T9" fmla="*/ 662 h 738"/>
              <a:gd name="T10" fmla="*/ 280 w 3288"/>
              <a:gd name="T11" fmla="*/ 700 h 738"/>
              <a:gd name="T12" fmla="*/ 334 w 3288"/>
              <a:gd name="T13" fmla="*/ 727 h 738"/>
              <a:gd name="T14" fmla="*/ 394 w 3288"/>
              <a:gd name="T15" fmla="*/ 738 h 738"/>
              <a:gd name="T16" fmla="*/ 448 w 3288"/>
              <a:gd name="T17" fmla="*/ 733 h 738"/>
              <a:gd name="T18" fmla="*/ 502 w 3288"/>
              <a:gd name="T19" fmla="*/ 711 h 738"/>
              <a:gd name="T20" fmla="*/ 556 w 3288"/>
              <a:gd name="T21" fmla="*/ 678 h 738"/>
              <a:gd name="T22" fmla="*/ 615 w 3288"/>
              <a:gd name="T23" fmla="*/ 629 h 738"/>
              <a:gd name="T24" fmla="*/ 669 w 3288"/>
              <a:gd name="T25" fmla="*/ 564 h 738"/>
              <a:gd name="T26" fmla="*/ 723 w 3288"/>
              <a:gd name="T27" fmla="*/ 499 h 738"/>
              <a:gd name="T28" fmla="*/ 783 w 3288"/>
              <a:gd name="T29" fmla="*/ 423 h 738"/>
              <a:gd name="T30" fmla="*/ 837 w 3288"/>
              <a:gd name="T31" fmla="*/ 342 h 738"/>
              <a:gd name="T32" fmla="*/ 891 w 3288"/>
              <a:gd name="T33" fmla="*/ 266 h 738"/>
              <a:gd name="T34" fmla="*/ 950 w 3288"/>
              <a:gd name="T35" fmla="*/ 195 h 738"/>
              <a:gd name="T36" fmla="*/ 1004 w 3288"/>
              <a:gd name="T37" fmla="*/ 130 h 738"/>
              <a:gd name="T38" fmla="*/ 1058 w 3288"/>
              <a:gd name="T39" fmla="*/ 76 h 738"/>
              <a:gd name="T40" fmla="*/ 1117 w 3288"/>
              <a:gd name="T41" fmla="*/ 38 h 738"/>
              <a:gd name="T42" fmla="*/ 1171 w 3288"/>
              <a:gd name="T43" fmla="*/ 10 h 738"/>
              <a:gd name="T44" fmla="*/ 1225 w 3288"/>
              <a:gd name="T45" fmla="*/ 0 h 738"/>
              <a:gd name="T46" fmla="*/ 1285 w 3288"/>
              <a:gd name="T47" fmla="*/ 5 h 738"/>
              <a:gd name="T48" fmla="*/ 1339 w 3288"/>
              <a:gd name="T49" fmla="*/ 27 h 738"/>
              <a:gd name="T50" fmla="*/ 1393 w 3288"/>
              <a:gd name="T51" fmla="*/ 59 h 738"/>
              <a:gd name="T52" fmla="*/ 1452 w 3288"/>
              <a:gd name="T53" fmla="*/ 108 h 738"/>
              <a:gd name="T54" fmla="*/ 1506 w 3288"/>
              <a:gd name="T55" fmla="*/ 173 h 738"/>
              <a:gd name="T56" fmla="*/ 1560 w 3288"/>
              <a:gd name="T57" fmla="*/ 238 h 738"/>
              <a:gd name="T58" fmla="*/ 1620 w 3288"/>
              <a:gd name="T59" fmla="*/ 314 h 738"/>
              <a:gd name="T60" fmla="*/ 1674 w 3288"/>
              <a:gd name="T61" fmla="*/ 390 h 738"/>
              <a:gd name="T62" fmla="*/ 1728 w 3288"/>
              <a:gd name="T63" fmla="*/ 466 h 738"/>
              <a:gd name="T64" fmla="*/ 1782 w 3288"/>
              <a:gd name="T65" fmla="*/ 543 h 738"/>
              <a:gd name="T66" fmla="*/ 1841 w 3288"/>
              <a:gd name="T67" fmla="*/ 608 h 738"/>
              <a:gd name="T68" fmla="*/ 1895 w 3288"/>
              <a:gd name="T69" fmla="*/ 662 h 738"/>
              <a:gd name="T70" fmla="*/ 1949 w 3288"/>
              <a:gd name="T71" fmla="*/ 700 h 738"/>
              <a:gd name="T72" fmla="*/ 2008 w 3288"/>
              <a:gd name="T73" fmla="*/ 727 h 738"/>
              <a:gd name="T74" fmla="*/ 2062 w 3288"/>
              <a:gd name="T75" fmla="*/ 738 h 738"/>
              <a:gd name="T76" fmla="*/ 2116 w 3288"/>
              <a:gd name="T77" fmla="*/ 733 h 738"/>
              <a:gd name="T78" fmla="*/ 2176 w 3288"/>
              <a:gd name="T79" fmla="*/ 711 h 738"/>
              <a:gd name="T80" fmla="*/ 2230 w 3288"/>
              <a:gd name="T81" fmla="*/ 678 h 738"/>
              <a:gd name="T82" fmla="*/ 2284 w 3288"/>
              <a:gd name="T83" fmla="*/ 629 h 738"/>
              <a:gd name="T84" fmla="*/ 2343 w 3288"/>
              <a:gd name="T85" fmla="*/ 570 h 738"/>
              <a:gd name="T86" fmla="*/ 2397 w 3288"/>
              <a:gd name="T87" fmla="*/ 499 h 738"/>
              <a:gd name="T88" fmla="*/ 2451 w 3288"/>
              <a:gd name="T89" fmla="*/ 423 h 738"/>
              <a:gd name="T90" fmla="*/ 2511 w 3288"/>
              <a:gd name="T91" fmla="*/ 347 h 738"/>
              <a:gd name="T92" fmla="*/ 2565 w 3288"/>
              <a:gd name="T93" fmla="*/ 271 h 738"/>
              <a:gd name="T94" fmla="*/ 2619 w 3288"/>
              <a:gd name="T95" fmla="*/ 195 h 738"/>
              <a:gd name="T96" fmla="*/ 2678 w 3288"/>
              <a:gd name="T97" fmla="*/ 130 h 738"/>
              <a:gd name="T98" fmla="*/ 2732 w 3288"/>
              <a:gd name="T99" fmla="*/ 81 h 738"/>
              <a:gd name="T100" fmla="*/ 2786 w 3288"/>
              <a:gd name="T101" fmla="*/ 38 h 738"/>
              <a:gd name="T102" fmla="*/ 2840 w 3288"/>
              <a:gd name="T103" fmla="*/ 10 h 738"/>
              <a:gd name="T104" fmla="*/ 2899 w 3288"/>
              <a:gd name="T105" fmla="*/ 0 h 738"/>
              <a:gd name="T106" fmla="*/ 2953 w 3288"/>
              <a:gd name="T107" fmla="*/ 5 h 738"/>
              <a:gd name="T108" fmla="*/ 3007 w 3288"/>
              <a:gd name="T109" fmla="*/ 27 h 738"/>
              <a:gd name="T110" fmla="*/ 3067 w 3288"/>
              <a:gd name="T111" fmla="*/ 59 h 738"/>
              <a:gd name="T112" fmla="*/ 3121 w 3288"/>
              <a:gd name="T113" fmla="*/ 108 h 738"/>
              <a:gd name="T114" fmla="*/ 3175 w 3288"/>
              <a:gd name="T115" fmla="*/ 168 h 738"/>
              <a:gd name="T116" fmla="*/ 3234 w 3288"/>
              <a:gd name="T117" fmla="*/ 238 h 738"/>
              <a:gd name="T118" fmla="*/ 3288 w 3288"/>
              <a:gd name="T119" fmla="*/ 314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88" h="738">
                <a:moveTo>
                  <a:pt x="0" y="396"/>
                </a:moveTo>
                <a:lnTo>
                  <a:pt x="59" y="472"/>
                </a:lnTo>
                <a:lnTo>
                  <a:pt x="113" y="543"/>
                </a:lnTo>
                <a:lnTo>
                  <a:pt x="167" y="608"/>
                </a:lnTo>
                <a:lnTo>
                  <a:pt x="226" y="662"/>
                </a:lnTo>
                <a:lnTo>
                  <a:pt x="280" y="700"/>
                </a:lnTo>
                <a:lnTo>
                  <a:pt x="334" y="727"/>
                </a:lnTo>
                <a:lnTo>
                  <a:pt x="394" y="738"/>
                </a:lnTo>
                <a:lnTo>
                  <a:pt x="448" y="733"/>
                </a:lnTo>
                <a:lnTo>
                  <a:pt x="502" y="711"/>
                </a:lnTo>
                <a:lnTo>
                  <a:pt x="556" y="678"/>
                </a:lnTo>
                <a:lnTo>
                  <a:pt x="615" y="629"/>
                </a:lnTo>
                <a:lnTo>
                  <a:pt x="669" y="564"/>
                </a:lnTo>
                <a:lnTo>
                  <a:pt x="723" y="499"/>
                </a:lnTo>
                <a:lnTo>
                  <a:pt x="783" y="423"/>
                </a:lnTo>
                <a:lnTo>
                  <a:pt x="837" y="342"/>
                </a:lnTo>
                <a:lnTo>
                  <a:pt x="891" y="266"/>
                </a:lnTo>
                <a:lnTo>
                  <a:pt x="950" y="195"/>
                </a:lnTo>
                <a:lnTo>
                  <a:pt x="1004" y="130"/>
                </a:lnTo>
                <a:lnTo>
                  <a:pt x="1058" y="76"/>
                </a:lnTo>
                <a:lnTo>
                  <a:pt x="1117" y="38"/>
                </a:lnTo>
                <a:lnTo>
                  <a:pt x="1171" y="10"/>
                </a:lnTo>
                <a:lnTo>
                  <a:pt x="1225" y="0"/>
                </a:lnTo>
                <a:lnTo>
                  <a:pt x="1285" y="5"/>
                </a:lnTo>
                <a:lnTo>
                  <a:pt x="1339" y="27"/>
                </a:lnTo>
                <a:lnTo>
                  <a:pt x="1393" y="59"/>
                </a:lnTo>
                <a:lnTo>
                  <a:pt x="1452" y="108"/>
                </a:lnTo>
                <a:lnTo>
                  <a:pt x="1506" y="173"/>
                </a:lnTo>
                <a:lnTo>
                  <a:pt x="1560" y="238"/>
                </a:lnTo>
                <a:lnTo>
                  <a:pt x="1620" y="314"/>
                </a:lnTo>
                <a:lnTo>
                  <a:pt x="1674" y="390"/>
                </a:lnTo>
                <a:lnTo>
                  <a:pt x="1728" y="466"/>
                </a:lnTo>
                <a:lnTo>
                  <a:pt x="1782" y="543"/>
                </a:lnTo>
                <a:lnTo>
                  <a:pt x="1841" y="608"/>
                </a:lnTo>
                <a:lnTo>
                  <a:pt x="1895" y="662"/>
                </a:lnTo>
                <a:lnTo>
                  <a:pt x="1949" y="700"/>
                </a:lnTo>
                <a:lnTo>
                  <a:pt x="2008" y="727"/>
                </a:lnTo>
                <a:lnTo>
                  <a:pt x="2062" y="738"/>
                </a:lnTo>
                <a:lnTo>
                  <a:pt x="2116" y="733"/>
                </a:lnTo>
                <a:lnTo>
                  <a:pt x="2176" y="711"/>
                </a:lnTo>
                <a:lnTo>
                  <a:pt x="2230" y="678"/>
                </a:lnTo>
                <a:lnTo>
                  <a:pt x="2284" y="629"/>
                </a:lnTo>
                <a:lnTo>
                  <a:pt x="2343" y="570"/>
                </a:lnTo>
                <a:lnTo>
                  <a:pt x="2397" y="499"/>
                </a:lnTo>
                <a:lnTo>
                  <a:pt x="2451" y="423"/>
                </a:lnTo>
                <a:lnTo>
                  <a:pt x="2511" y="347"/>
                </a:lnTo>
                <a:lnTo>
                  <a:pt x="2565" y="271"/>
                </a:lnTo>
                <a:lnTo>
                  <a:pt x="2619" y="195"/>
                </a:lnTo>
                <a:lnTo>
                  <a:pt x="2678" y="130"/>
                </a:lnTo>
                <a:lnTo>
                  <a:pt x="2732" y="81"/>
                </a:lnTo>
                <a:lnTo>
                  <a:pt x="2786" y="38"/>
                </a:lnTo>
                <a:lnTo>
                  <a:pt x="2840" y="10"/>
                </a:lnTo>
                <a:lnTo>
                  <a:pt x="2899" y="0"/>
                </a:lnTo>
                <a:lnTo>
                  <a:pt x="2953" y="5"/>
                </a:lnTo>
                <a:lnTo>
                  <a:pt x="3007" y="27"/>
                </a:lnTo>
                <a:lnTo>
                  <a:pt x="3067" y="59"/>
                </a:lnTo>
                <a:lnTo>
                  <a:pt x="3121" y="108"/>
                </a:lnTo>
                <a:lnTo>
                  <a:pt x="3175" y="168"/>
                </a:lnTo>
                <a:lnTo>
                  <a:pt x="3234" y="238"/>
                </a:lnTo>
                <a:lnTo>
                  <a:pt x="3288" y="314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8" name="Freeform 78"/>
          <p:cNvSpPr>
            <a:spLocks/>
          </p:cNvSpPr>
          <p:nvPr/>
        </p:nvSpPr>
        <p:spPr bwMode="auto">
          <a:xfrm>
            <a:off x="3048000" y="4038600"/>
            <a:ext cx="609600" cy="533400"/>
          </a:xfrm>
          <a:custGeom>
            <a:avLst/>
            <a:gdLst>
              <a:gd name="T0" fmla="*/ 0 w 3288"/>
              <a:gd name="T1" fmla="*/ 396 h 738"/>
              <a:gd name="T2" fmla="*/ 59 w 3288"/>
              <a:gd name="T3" fmla="*/ 472 h 738"/>
              <a:gd name="T4" fmla="*/ 113 w 3288"/>
              <a:gd name="T5" fmla="*/ 543 h 738"/>
              <a:gd name="T6" fmla="*/ 167 w 3288"/>
              <a:gd name="T7" fmla="*/ 608 h 738"/>
              <a:gd name="T8" fmla="*/ 226 w 3288"/>
              <a:gd name="T9" fmla="*/ 662 h 738"/>
              <a:gd name="T10" fmla="*/ 280 w 3288"/>
              <a:gd name="T11" fmla="*/ 700 h 738"/>
              <a:gd name="T12" fmla="*/ 334 w 3288"/>
              <a:gd name="T13" fmla="*/ 727 h 738"/>
              <a:gd name="T14" fmla="*/ 394 w 3288"/>
              <a:gd name="T15" fmla="*/ 738 h 738"/>
              <a:gd name="T16" fmla="*/ 448 w 3288"/>
              <a:gd name="T17" fmla="*/ 733 h 738"/>
              <a:gd name="T18" fmla="*/ 502 w 3288"/>
              <a:gd name="T19" fmla="*/ 711 h 738"/>
              <a:gd name="T20" fmla="*/ 556 w 3288"/>
              <a:gd name="T21" fmla="*/ 678 h 738"/>
              <a:gd name="T22" fmla="*/ 615 w 3288"/>
              <a:gd name="T23" fmla="*/ 629 h 738"/>
              <a:gd name="T24" fmla="*/ 669 w 3288"/>
              <a:gd name="T25" fmla="*/ 564 h 738"/>
              <a:gd name="T26" fmla="*/ 723 w 3288"/>
              <a:gd name="T27" fmla="*/ 499 h 738"/>
              <a:gd name="T28" fmla="*/ 783 w 3288"/>
              <a:gd name="T29" fmla="*/ 423 h 738"/>
              <a:gd name="T30" fmla="*/ 837 w 3288"/>
              <a:gd name="T31" fmla="*/ 342 h 738"/>
              <a:gd name="T32" fmla="*/ 891 w 3288"/>
              <a:gd name="T33" fmla="*/ 266 h 738"/>
              <a:gd name="T34" fmla="*/ 950 w 3288"/>
              <a:gd name="T35" fmla="*/ 195 h 738"/>
              <a:gd name="T36" fmla="*/ 1004 w 3288"/>
              <a:gd name="T37" fmla="*/ 130 h 738"/>
              <a:gd name="T38" fmla="*/ 1058 w 3288"/>
              <a:gd name="T39" fmla="*/ 76 h 738"/>
              <a:gd name="T40" fmla="*/ 1117 w 3288"/>
              <a:gd name="T41" fmla="*/ 38 h 738"/>
              <a:gd name="T42" fmla="*/ 1171 w 3288"/>
              <a:gd name="T43" fmla="*/ 10 h 738"/>
              <a:gd name="T44" fmla="*/ 1225 w 3288"/>
              <a:gd name="T45" fmla="*/ 0 h 738"/>
              <a:gd name="T46" fmla="*/ 1285 w 3288"/>
              <a:gd name="T47" fmla="*/ 5 h 738"/>
              <a:gd name="T48" fmla="*/ 1339 w 3288"/>
              <a:gd name="T49" fmla="*/ 27 h 738"/>
              <a:gd name="T50" fmla="*/ 1393 w 3288"/>
              <a:gd name="T51" fmla="*/ 59 h 738"/>
              <a:gd name="T52" fmla="*/ 1452 w 3288"/>
              <a:gd name="T53" fmla="*/ 108 h 738"/>
              <a:gd name="T54" fmla="*/ 1506 w 3288"/>
              <a:gd name="T55" fmla="*/ 173 h 738"/>
              <a:gd name="T56" fmla="*/ 1560 w 3288"/>
              <a:gd name="T57" fmla="*/ 238 h 738"/>
              <a:gd name="T58" fmla="*/ 1620 w 3288"/>
              <a:gd name="T59" fmla="*/ 314 h 738"/>
              <a:gd name="T60" fmla="*/ 1674 w 3288"/>
              <a:gd name="T61" fmla="*/ 390 h 738"/>
              <a:gd name="T62" fmla="*/ 1728 w 3288"/>
              <a:gd name="T63" fmla="*/ 466 h 738"/>
              <a:gd name="T64" fmla="*/ 1782 w 3288"/>
              <a:gd name="T65" fmla="*/ 543 h 738"/>
              <a:gd name="T66" fmla="*/ 1841 w 3288"/>
              <a:gd name="T67" fmla="*/ 608 h 738"/>
              <a:gd name="T68" fmla="*/ 1895 w 3288"/>
              <a:gd name="T69" fmla="*/ 662 h 738"/>
              <a:gd name="T70" fmla="*/ 1949 w 3288"/>
              <a:gd name="T71" fmla="*/ 700 h 738"/>
              <a:gd name="T72" fmla="*/ 2008 w 3288"/>
              <a:gd name="T73" fmla="*/ 727 h 738"/>
              <a:gd name="T74" fmla="*/ 2062 w 3288"/>
              <a:gd name="T75" fmla="*/ 738 h 738"/>
              <a:gd name="T76" fmla="*/ 2116 w 3288"/>
              <a:gd name="T77" fmla="*/ 733 h 738"/>
              <a:gd name="T78" fmla="*/ 2176 w 3288"/>
              <a:gd name="T79" fmla="*/ 711 h 738"/>
              <a:gd name="T80" fmla="*/ 2230 w 3288"/>
              <a:gd name="T81" fmla="*/ 678 h 738"/>
              <a:gd name="T82" fmla="*/ 2284 w 3288"/>
              <a:gd name="T83" fmla="*/ 629 h 738"/>
              <a:gd name="T84" fmla="*/ 2343 w 3288"/>
              <a:gd name="T85" fmla="*/ 570 h 738"/>
              <a:gd name="T86" fmla="*/ 2397 w 3288"/>
              <a:gd name="T87" fmla="*/ 499 h 738"/>
              <a:gd name="T88" fmla="*/ 2451 w 3288"/>
              <a:gd name="T89" fmla="*/ 423 h 738"/>
              <a:gd name="T90" fmla="*/ 2511 w 3288"/>
              <a:gd name="T91" fmla="*/ 347 h 738"/>
              <a:gd name="T92" fmla="*/ 2565 w 3288"/>
              <a:gd name="T93" fmla="*/ 271 h 738"/>
              <a:gd name="T94" fmla="*/ 2619 w 3288"/>
              <a:gd name="T95" fmla="*/ 195 h 738"/>
              <a:gd name="T96" fmla="*/ 2678 w 3288"/>
              <a:gd name="T97" fmla="*/ 130 h 738"/>
              <a:gd name="T98" fmla="*/ 2732 w 3288"/>
              <a:gd name="T99" fmla="*/ 81 h 738"/>
              <a:gd name="T100" fmla="*/ 2786 w 3288"/>
              <a:gd name="T101" fmla="*/ 38 h 738"/>
              <a:gd name="T102" fmla="*/ 2840 w 3288"/>
              <a:gd name="T103" fmla="*/ 10 h 738"/>
              <a:gd name="T104" fmla="*/ 2899 w 3288"/>
              <a:gd name="T105" fmla="*/ 0 h 738"/>
              <a:gd name="T106" fmla="*/ 2953 w 3288"/>
              <a:gd name="T107" fmla="*/ 5 h 738"/>
              <a:gd name="T108" fmla="*/ 3007 w 3288"/>
              <a:gd name="T109" fmla="*/ 27 h 738"/>
              <a:gd name="T110" fmla="*/ 3067 w 3288"/>
              <a:gd name="T111" fmla="*/ 59 h 738"/>
              <a:gd name="T112" fmla="*/ 3121 w 3288"/>
              <a:gd name="T113" fmla="*/ 108 h 738"/>
              <a:gd name="T114" fmla="*/ 3175 w 3288"/>
              <a:gd name="T115" fmla="*/ 168 h 738"/>
              <a:gd name="T116" fmla="*/ 3234 w 3288"/>
              <a:gd name="T117" fmla="*/ 238 h 738"/>
              <a:gd name="T118" fmla="*/ 3288 w 3288"/>
              <a:gd name="T119" fmla="*/ 314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88" h="738">
                <a:moveTo>
                  <a:pt x="0" y="396"/>
                </a:moveTo>
                <a:lnTo>
                  <a:pt x="59" y="472"/>
                </a:lnTo>
                <a:lnTo>
                  <a:pt x="113" y="543"/>
                </a:lnTo>
                <a:lnTo>
                  <a:pt x="167" y="608"/>
                </a:lnTo>
                <a:lnTo>
                  <a:pt x="226" y="662"/>
                </a:lnTo>
                <a:lnTo>
                  <a:pt x="280" y="700"/>
                </a:lnTo>
                <a:lnTo>
                  <a:pt x="334" y="727"/>
                </a:lnTo>
                <a:lnTo>
                  <a:pt x="394" y="738"/>
                </a:lnTo>
                <a:lnTo>
                  <a:pt x="448" y="733"/>
                </a:lnTo>
                <a:lnTo>
                  <a:pt x="502" y="711"/>
                </a:lnTo>
                <a:lnTo>
                  <a:pt x="556" y="678"/>
                </a:lnTo>
                <a:lnTo>
                  <a:pt x="615" y="629"/>
                </a:lnTo>
                <a:lnTo>
                  <a:pt x="669" y="564"/>
                </a:lnTo>
                <a:lnTo>
                  <a:pt x="723" y="499"/>
                </a:lnTo>
                <a:lnTo>
                  <a:pt x="783" y="423"/>
                </a:lnTo>
                <a:lnTo>
                  <a:pt x="837" y="342"/>
                </a:lnTo>
                <a:lnTo>
                  <a:pt x="891" y="266"/>
                </a:lnTo>
                <a:lnTo>
                  <a:pt x="950" y="195"/>
                </a:lnTo>
                <a:lnTo>
                  <a:pt x="1004" y="130"/>
                </a:lnTo>
                <a:lnTo>
                  <a:pt x="1058" y="76"/>
                </a:lnTo>
                <a:lnTo>
                  <a:pt x="1117" y="38"/>
                </a:lnTo>
                <a:lnTo>
                  <a:pt x="1171" y="10"/>
                </a:lnTo>
                <a:lnTo>
                  <a:pt x="1225" y="0"/>
                </a:lnTo>
                <a:lnTo>
                  <a:pt x="1285" y="5"/>
                </a:lnTo>
                <a:lnTo>
                  <a:pt x="1339" y="27"/>
                </a:lnTo>
                <a:lnTo>
                  <a:pt x="1393" y="59"/>
                </a:lnTo>
                <a:lnTo>
                  <a:pt x="1452" y="108"/>
                </a:lnTo>
                <a:lnTo>
                  <a:pt x="1506" y="173"/>
                </a:lnTo>
                <a:lnTo>
                  <a:pt x="1560" y="238"/>
                </a:lnTo>
                <a:lnTo>
                  <a:pt x="1620" y="314"/>
                </a:lnTo>
                <a:lnTo>
                  <a:pt x="1674" y="390"/>
                </a:lnTo>
                <a:lnTo>
                  <a:pt x="1728" y="466"/>
                </a:lnTo>
                <a:lnTo>
                  <a:pt x="1782" y="543"/>
                </a:lnTo>
                <a:lnTo>
                  <a:pt x="1841" y="608"/>
                </a:lnTo>
                <a:lnTo>
                  <a:pt x="1895" y="662"/>
                </a:lnTo>
                <a:lnTo>
                  <a:pt x="1949" y="700"/>
                </a:lnTo>
                <a:lnTo>
                  <a:pt x="2008" y="727"/>
                </a:lnTo>
                <a:lnTo>
                  <a:pt x="2062" y="738"/>
                </a:lnTo>
                <a:lnTo>
                  <a:pt x="2116" y="733"/>
                </a:lnTo>
                <a:lnTo>
                  <a:pt x="2176" y="711"/>
                </a:lnTo>
                <a:lnTo>
                  <a:pt x="2230" y="678"/>
                </a:lnTo>
                <a:lnTo>
                  <a:pt x="2284" y="629"/>
                </a:lnTo>
                <a:lnTo>
                  <a:pt x="2343" y="570"/>
                </a:lnTo>
                <a:lnTo>
                  <a:pt x="2397" y="499"/>
                </a:lnTo>
                <a:lnTo>
                  <a:pt x="2451" y="423"/>
                </a:lnTo>
                <a:lnTo>
                  <a:pt x="2511" y="347"/>
                </a:lnTo>
                <a:lnTo>
                  <a:pt x="2565" y="271"/>
                </a:lnTo>
                <a:lnTo>
                  <a:pt x="2619" y="195"/>
                </a:lnTo>
                <a:lnTo>
                  <a:pt x="2678" y="130"/>
                </a:lnTo>
                <a:lnTo>
                  <a:pt x="2732" y="81"/>
                </a:lnTo>
                <a:lnTo>
                  <a:pt x="2786" y="38"/>
                </a:lnTo>
                <a:lnTo>
                  <a:pt x="2840" y="10"/>
                </a:lnTo>
                <a:lnTo>
                  <a:pt x="2899" y="0"/>
                </a:lnTo>
                <a:lnTo>
                  <a:pt x="2953" y="5"/>
                </a:lnTo>
                <a:lnTo>
                  <a:pt x="3007" y="27"/>
                </a:lnTo>
                <a:lnTo>
                  <a:pt x="3067" y="59"/>
                </a:lnTo>
                <a:lnTo>
                  <a:pt x="3121" y="108"/>
                </a:lnTo>
                <a:lnTo>
                  <a:pt x="3175" y="168"/>
                </a:lnTo>
                <a:lnTo>
                  <a:pt x="3234" y="238"/>
                </a:lnTo>
                <a:lnTo>
                  <a:pt x="3288" y="314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9" name="Freeform 79"/>
          <p:cNvSpPr>
            <a:spLocks/>
          </p:cNvSpPr>
          <p:nvPr/>
        </p:nvSpPr>
        <p:spPr bwMode="auto">
          <a:xfrm>
            <a:off x="6477000" y="5029200"/>
            <a:ext cx="609600" cy="533400"/>
          </a:xfrm>
          <a:custGeom>
            <a:avLst/>
            <a:gdLst>
              <a:gd name="T0" fmla="*/ 0 w 3288"/>
              <a:gd name="T1" fmla="*/ 396 h 738"/>
              <a:gd name="T2" fmla="*/ 59 w 3288"/>
              <a:gd name="T3" fmla="*/ 472 h 738"/>
              <a:gd name="T4" fmla="*/ 113 w 3288"/>
              <a:gd name="T5" fmla="*/ 543 h 738"/>
              <a:gd name="T6" fmla="*/ 167 w 3288"/>
              <a:gd name="T7" fmla="*/ 608 h 738"/>
              <a:gd name="T8" fmla="*/ 226 w 3288"/>
              <a:gd name="T9" fmla="*/ 662 h 738"/>
              <a:gd name="T10" fmla="*/ 280 w 3288"/>
              <a:gd name="T11" fmla="*/ 700 h 738"/>
              <a:gd name="T12" fmla="*/ 334 w 3288"/>
              <a:gd name="T13" fmla="*/ 727 h 738"/>
              <a:gd name="T14" fmla="*/ 394 w 3288"/>
              <a:gd name="T15" fmla="*/ 738 h 738"/>
              <a:gd name="T16" fmla="*/ 448 w 3288"/>
              <a:gd name="T17" fmla="*/ 733 h 738"/>
              <a:gd name="T18" fmla="*/ 502 w 3288"/>
              <a:gd name="T19" fmla="*/ 711 h 738"/>
              <a:gd name="T20" fmla="*/ 556 w 3288"/>
              <a:gd name="T21" fmla="*/ 678 h 738"/>
              <a:gd name="T22" fmla="*/ 615 w 3288"/>
              <a:gd name="T23" fmla="*/ 629 h 738"/>
              <a:gd name="T24" fmla="*/ 669 w 3288"/>
              <a:gd name="T25" fmla="*/ 564 h 738"/>
              <a:gd name="T26" fmla="*/ 723 w 3288"/>
              <a:gd name="T27" fmla="*/ 499 h 738"/>
              <a:gd name="T28" fmla="*/ 783 w 3288"/>
              <a:gd name="T29" fmla="*/ 423 h 738"/>
              <a:gd name="T30" fmla="*/ 837 w 3288"/>
              <a:gd name="T31" fmla="*/ 342 h 738"/>
              <a:gd name="T32" fmla="*/ 891 w 3288"/>
              <a:gd name="T33" fmla="*/ 266 h 738"/>
              <a:gd name="T34" fmla="*/ 950 w 3288"/>
              <a:gd name="T35" fmla="*/ 195 h 738"/>
              <a:gd name="T36" fmla="*/ 1004 w 3288"/>
              <a:gd name="T37" fmla="*/ 130 h 738"/>
              <a:gd name="T38" fmla="*/ 1058 w 3288"/>
              <a:gd name="T39" fmla="*/ 76 h 738"/>
              <a:gd name="T40" fmla="*/ 1117 w 3288"/>
              <a:gd name="T41" fmla="*/ 38 h 738"/>
              <a:gd name="T42" fmla="*/ 1171 w 3288"/>
              <a:gd name="T43" fmla="*/ 10 h 738"/>
              <a:gd name="T44" fmla="*/ 1225 w 3288"/>
              <a:gd name="T45" fmla="*/ 0 h 738"/>
              <a:gd name="T46" fmla="*/ 1285 w 3288"/>
              <a:gd name="T47" fmla="*/ 5 h 738"/>
              <a:gd name="T48" fmla="*/ 1339 w 3288"/>
              <a:gd name="T49" fmla="*/ 27 h 738"/>
              <a:gd name="T50" fmla="*/ 1393 w 3288"/>
              <a:gd name="T51" fmla="*/ 59 h 738"/>
              <a:gd name="T52" fmla="*/ 1452 w 3288"/>
              <a:gd name="T53" fmla="*/ 108 h 738"/>
              <a:gd name="T54" fmla="*/ 1506 w 3288"/>
              <a:gd name="T55" fmla="*/ 173 h 738"/>
              <a:gd name="T56" fmla="*/ 1560 w 3288"/>
              <a:gd name="T57" fmla="*/ 238 h 738"/>
              <a:gd name="T58" fmla="*/ 1620 w 3288"/>
              <a:gd name="T59" fmla="*/ 314 h 738"/>
              <a:gd name="T60" fmla="*/ 1674 w 3288"/>
              <a:gd name="T61" fmla="*/ 390 h 738"/>
              <a:gd name="T62" fmla="*/ 1728 w 3288"/>
              <a:gd name="T63" fmla="*/ 466 h 738"/>
              <a:gd name="T64" fmla="*/ 1782 w 3288"/>
              <a:gd name="T65" fmla="*/ 543 h 738"/>
              <a:gd name="T66" fmla="*/ 1841 w 3288"/>
              <a:gd name="T67" fmla="*/ 608 h 738"/>
              <a:gd name="T68" fmla="*/ 1895 w 3288"/>
              <a:gd name="T69" fmla="*/ 662 h 738"/>
              <a:gd name="T70" fmla="*/ 1949 w 3288"/>
              <a:gd name="T71" fmla="*/ 700 h 738"/>
              <a:gd name="T72" fmla="*/ 2008 w 3288"/>
              <a:gd name="T73" fmla="*/ 727 h 738"/>
              <a:gd name="T74" fmla="*/ 2062 w 3288"/>
              <a:gd name="T75" fmla="*/ 738 h 738"/>
              <a:gd name="T76" fmla="*/ 2116 w 3288"/>
              <a:gd name="T77" fmla="*/ 733 h 738"/>
              <a:gd name="T78" fmla="*/ 2176 w 3288"/>
              <a:gd name="T79" fmla="*/ 711 h 738"/>
              <a:gd name="T80" fmla="*/ 2230 w 3288"/>
              <a:gd name="T81" fmla="*/ 678 h 738"/>
              <a:gd name="T82" fmla="*/ 2284 w 3288"/>
              <a:gd name="T83" fmla="*/ 629 h 738"/>
              <a:gd name="T84" fmla="*/ 2343 w 3288"/>
              <a:gd name="T85" fmla="*/ 570 h 738"/>
              <a:gd name="T86" fmla="*/ 2397 w 3288"/>
              <a:gd name="T87" fmla="*/ 499 h 738"/>
              <a:gd name="T88" fmla="*/ 2451 w 3288"/>
              <a:gd name="T89" fmla="*/ 423 h 738"/>
              <a:gd name="T90" fmla="*/ 2511 w 3288"/>
              <a:gd name="T91" fmla="*/ 347 h 738"/>
              <a:gd name="T92" fmla="*/ 2565 w 3288"/>
              <a:gd name="T93" fmla="*/ 271 h 738"/>
              <a:gd name="T94" fmla="*/ 2619 w 3288"/>
              <a:gd name="T95" fmla="*/ 195 h 738"/>
              <a:gd name="T96" fmla="*/ 2678 w 3288"/>
              <a:gd name="T97" fmla="*/ 130 h 738"/>
              <a:gd name="T98" fmla="*/ 2732 w 3288"/>
              <a:gd name="T99" fmla="*/ 81 h 738"/>
              <a:gd name="T100" fmla="*/ 2786 w 3288"/>
              <a:gd name="T101" fmla="*/ 38 h 738"/>
              <a:gd name="T102" fmla="*/ 2840 w 3288"/>
              <a:gd name="T103" fmla="*/ 10 h 738"/>
              <a:gd name="T104" fmla="*/ 2899 w 3288"/>
              <a:gd name="T105" fmla="*/ 0 h 738"/>
              <a:gd name="T106" fmla="*/ 2953 w 3288"/>
              <a:gd name="T107" fmla="*/ 5 h 738"/>
              <a:gd name="T108" fmla="*/ 3007 w 3288"/>
              <a:gd name="T109" fmla="*/ 27 h 738"/>
              <a:gd name="T110" fmla="*/ 3067 w 3288"/>
              <a:gd name="T111" fmla="*/ 59 h 738"/>
              <a:gd name="T112" fmla="*/ 3121 w 3288"/>
              <a:gd name="T113" fmla="*/ 108 h 738"/>
              <a:gd name="T114" fmla="*/ 3175 w 3288"/>
              <a:gd name="T115" fmla="*/ 168 h 738"/>
              <a:gd name="T116" fmla="*/ 3234 w 3288"/>
              <a:gd name="T117" fmla="*/ 238 h 738"/>
              <a:gd name="T118" fmla="*/ 3288 w 3288"/>
              <a:gd name="T119" fmla="*/ 314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88" h="738">
                <a:moveTo>
                  <a:pt x="0" y="396"/>
                </a:moveTo>
                <a:lnTo>
                  <a:pt x="59" y="472"/>
                </a:lnTo>
                <a:lnTo>
                  <a:pt x="113" y="543"/>
                </a:lnTo>
                <a:lnTo>
                  <a:pt x="167" y="608"/>
                </a:lnTo>
                <a:lnTo>
                  <a:pt x="226" y="662"/>
                </a:lnTo>
                <a:lnTo>
                  <a:pt x="280" y="700"/>
                </a:lnTo>
                <a:lnTo>
                  <a:pt x="334" y="727"/>
                </a:lnTo>
                <a:lnTo>
                  <a:pt x="394" y="738"/>
                </a:lnTo>
                <a:lnTo>
                  <a:pt x="448" y="733"/>
                </a:lnTo>
                <a:lnTo>
                  <a:pt x="502" y="711"/>
                </a:lnTo>
                <a:lnTo>
                  <a:pt x="556" y="678"/>
                </a:lnTo>
                <a:lnTo>
                  <a:pt x="615" y="629"/>
                </a:lnTo>
                <a:lnTo>
                  <a:pt x="669" y="564"/>
                </a:lnTo>
                <a:lnTo>
                  <a:pt x="723" y="499"/>
                </a:lnTo>
                <a:lnTo>
                  <a:pt x="783" y="423"/>
                </a:lnTo>
                <a:lnTo>
                  <a:pt x="837" y="342"/>
                </a:lnTo>
                <a:lnTo>
                  <a:pt x="891" y="266"/>
                </a:lnTo>
                <a:lnTo>
                  <a:pt x="950" y="195"/>
                </a:lnTo>
                <a:lnTo>
                  <a:pt x="1004" y="130"/>
                </a:lnTo>
                <a:lnTo>
                  <a:pt x="1058" y="76"/>
                </a:lnTo>
                <a:lnTo>
                  <a:pt x="1117" y="38"/>
                </a:lnTo>
                <a:lnTo>
                  <a:pt x="1171" y="10"/>
                </a:lnTo>
                <a:lnTo>
                  <a:pt x="1225" y="0"/>
                </a:lnTo>
                <a:lnTo>
                  <a:pt x="1285" y="5"/>
                </a:lnTo>
                <a:lnTo>
                  <a:pt x="1339" y="27"/>
                </a:lnTo>
                <a:lnTo>
                  <a:pt x="1393" y="59"/>
                </a:lnTo>
                <a:lnTo>
                  <a:pt x="1452" y="108"/>
                </a:lnTo>
                <a:lnTo>
                  <a:pt x="1506" y="173"/>
                </a:lnTo>
                <a:lnTo>
                  <a:pt x="1560" y="238"/>
                </a:lnTo>
                <a:lnTo>
                  <a:pt x="1620" y="314"/>
                </a:lnTo>
                <a:lnTo>
                  <a:pt x="1674" y="390"/>
                </a:lnTo>
                <a:lnTo>
                  <a:pt x="1728" y="466"/>
                </a:lnTo>
                <a:lnTo>
                  <a:pt x="1782" y="543"/>
                </a:lnTo>
                <a:lnTo>
                  <a:pt x="1841" y="608"/>
                </a:lnTo>
                <a:lnTo>
                  <a:pt x="1895" y="662"/>
                </a:lnTo>
                <a:lnTo>
                  <a:pt x="1949" y="700"/>
                </a:lnTo>
                <a:lnTo>
                  <a:pt x="2008" y="727"/>
                </a:lnTo>
                <a:lnTo>
                  <a:pt x="2062" y="738"/>
                </a:lnTo>
                <a:lnTo>
                  <a:pt x="2116" y="733"/>
                </a:lnTo>
                <a:lnTo>
                  <a:pt x="2176" y="711"/>
                </a:lnTo>
                <a:lnTo>
                  <a:pt x="2230" y="678"/>
                </a:lnTo>
                <a:lnTo>
                  <a:pt x="2284" y="629"/>
                </a:lnTo>
                <a:lnTo>
                  <a:pt x="2343" y="570"/>
                </a:lnTo>
                <a:lnTo>
                  <a:pt x="2397" y="499"/>
                </a:lnTo>
                <a:lnTo>
                  <a:pt x="2451" y="423"/>
                </a:lnTo>
                <a:lnTo>
                  <a:pt x="2511" y="347"/>
                </a:lnTo>
                <a:lnTo>
                  <a:pt x="2565" y="271"/>
                </a:lnTo>
                <a:lnTo>
                  <a:pt x="2619" y="195"/>
                </a:lnTo>
                <a:lnTo>
                  <a:pt x="2678" y="130"/>
                </a:lnTo>
                <a:lnTo>
                  <a:pt x="2732" y="81"/>
                </a:lnTo>
                <a:lnTo>
                  <a:pt x="2786" y="38"/>
                </a:lnTo>
                <a:lnTo>
                  <a:pt x="2840" y="10"/>
                </a:lnTo>
                <a:lnTo>
                  <a:pt x="2899" y="0"/>
                </a:lnTo>
                <a:lnTo>
                  <a:pt x="2953" y="5"/>
                </a:lnTo>
                <a:lnTo>
                  <a:pt x="3007" y="27"/>
                </a:lnTo>
                <a:lnTo>
                  <a:pt x="3067" y="59"/>
                </a:lnTo>
                <a:lnTo>
                  <a:pt x="3121" y="108"/>
                </a:lnTo>
                <a:lnTo>
                  <a:pt x="3175" y="168"/>
                </a:lnTo>
                <a:lnTo>
                  <a:pt x="3234" y="238"/>
                </a:lnTo>
                <a:lnTo>
                  <a:pt x="3288" y="314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3" name="Line 83"/>
          <p:cNvSpPr>
            <a:spLocks noChangeShapeType="1"/>
          </p:cNvSpPr>
          <p:nvPr/>
        </p:nvSpPr>
        <p:spPr bwMode="auto">
          <a:xfrm flipV="1">
            <a:off x="6891338" y="57165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46" name="Group 86"/>
          <p:cNvGrpSpPr>
            <a:grpSpLocks/>
          </p:cNvGrpSpPr>
          <p:nvPr/>
        </p:nvGrpSpPr>
        <p:grpSpPr bwMode="auto">
          <a:xfrm>
            <a:off x="304800" y="1676400"/>
            <a:ext cx="8458200" cy="2209800"/>
            <a:chOff x="192" y="1056"/>
            <a:chExt cx="5328" cy="1392"/>
          </a:xfrm>
        </p:grpSpPr>
        <p:grpSp>
          <p:nvGrpSpPr>
            <p:cNvPr id="15444" name="Group 84"/>
            <p:cNvGrpSpPr>
              <a:grpSpLocks/>
            </p:cNvGrpSpPr>
            <p:nvPr/>
          </p:nvGrpSpPr>
          <p:grpSpPr bwMode="auto">
            <a:xfrm>
              <a:off x="288" y="1056"/>
              <a:ext cx="5232" cy="1392"/>
              <a:chOff x="192" y="1008"/>
              <a:chExt cx="5376" cy="1488"/>
            </a:xfrm>
          </p:grpSpPr>
          <p:sp>
            <p:nvSpPr>
              <p:cNvPr id="15441" name="Rectangle 81"/>
              <p:cNvSpPr>
                <a:spLocks noChangeArrowheads="1"/>
              </p:cNvSpPr>
              <p:nvPr/>
            </p:nvSpPr>
            <p:spPr bwMode="auto">
              <a:xfrm>
                <a:off x="192" y="1008"/>
                <a:ext cx="5376" cy="148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4" name="Rectangle 44"/>
              <p:cNvSpPr>
                <a:spLocks noChangeArrowheads="1"/>
              </p:cNvSpPr>
              <p:nvPr/>
            </p:nvSpPr>
            <p:spPr bwMode="auto">
              <a:xfrm>
                <a:off x="3515" y="1545"/>
                <a:ext cx="469" cy="3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800" b="1"/>
                  <a:t>G</a:t>
                </a:r>
                <a:r>
                  <a:rPr lang="en-US" sz="1800" b="1" baseline="-25000"/>
                  <a:t>P</a:t>
                </a:r>
                <a:r>
                  <a:rPr lang="en-US" sz="1800" b="1"/>
                  <a:t>(s)</a:t>
                </a:r>
              </a:p>
            </p:txBody>
          </p:sp>
          <p:sp>
            <p:nvSpPr>
              <p:cNvPr id="15405" name="Rectangle 45"/>
              <p:cNvSpPr>
                <a:spLocks noChangeArrowheads="1"/>
              </p:cNvSpPr>
              <p:nvPr/>
            </p:nvSpPr>
            <p:spPr bwMode="auto">
              <a:xfrm>
                <a:off x="2704" y="1545"/>
                <a:ext cx="469" cy="3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800" b="1"/>
                  <a:t>G</a:t>
                </a:r>
                <a:r>
                  <a:rPr lang="en-US" sz="1800" b="1" baseline="-25000"/>
                  <a:t>v</a:t>
                </a:r>
                <a:r>
                  <a:rPr lang="en-US" sz="1800" b="1"/>
                  <a:t>(s)</a:t>
                </a:r>
              </a:p>
            </p:txBody>
          </p:sp>
          <p:sp>
            <p:nvSpPr>
              <p:cNvPr id="15406" name="Rectangle 46"/>
              <p:cNvSpPr>
                <a:spLocks noChangeArrowheads="1"/>
              </p:cNvSpPr>
              <p:nvPr/>
            </p:nvSpPr>
            <p:spPr bwMode="auto">
              <a:xfrm>
                <a:off x="1680" y="1545"/>
                <a:ext cx="469" cy="3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800" b="1"/>
                  <a:t>G</a:t>
                </a:r>
                <a:r>
                  <a:rPr lang="en-US" sz="1800" b="1" baseline="-25000"/>
                  <a:t>C</a:t>
                </a:r>
                <a:r>
                  <a:rPr lang="en-US" sz="1800" b="1"/>
                  <a:t>(s)</a:t>
                </a:r>
              </a:p>
            </p:txBody>
          </p:sp>
          <p:sp>
            <p:nvSpPr>
              <p:cNvPr id="15407" name="Rectangle 47"/>
              <p:cNvSpPr>
                <a:spLocks noChangeArrowheads="1"/>
              </p:cNvSpPr>
              <p:nvPr/>
            </p:nvSpPr>
            <p:spPr bwMode="auto">
              <a:xfrm>
                <a:off x="3515" y="2033"/>
                <a:ext cx="469" cy="36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800" b="1"/>
                  <a:t>G</a:t>
                </a:r>
                <a:r>
                  <a:rPr lang="en-US" sz="1800" b="1" baseline="-25000"/>
                  <a:t>S</a:t>
                </a:r>
                <a:r>
                  <a:rPr lang="en-US" sz="1800" b="1"/>
                  <a:t>(s)</a:t>
                </a:r>
              </a:p>
            </p:txBody>
          </p:sp>
          <p:sp>
            <p:nvSpPr>
              <p:cNvPr id="15408" name="Line 48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9" name="Line 49"/>
              <p:cNvSpPr>
                <a:spLocks noChangeShapeType="1"/>
              </p:cNvSpPr>
              <p:nvPr/>
            </p:nvSpPr>
            <p:spPr bwMode="auto">
              <a:xfrm>
                <a:off x="3168" y="172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0" name="Oval 50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144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1" name="Line 51"/>
              <p:cNvSpPr>
                <a:spLocks noChangeShapeType="1"/>
              </p:cNvSpPr>
              <p:nvPr/>
            </p:nvSpPr>
            <p:spPr bwMode="auto">
              <a:xfrm>
                <a:off x="1200" y="172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2" name="Line 52"/>
              <p:cNvSpPr>
                <a:spLocks noChangeShapeType="1"/>
              </p:cNvSpPr>
              <p:nvPr/>
            </p:nvSpPr>
            <p:spPr bwMode="auto">
              <a:xfrm>
                <a:off x="3984" y="172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3" name="Oval 53"/>
              <p:cNvSpPr>
                <a:spLocks noChangeArrowheads="1"/>
              </p:cNvSpPr>
              <p:nvPr/>
            </p:nvSpPr>
            <p:spPr bwMode="auto">
              <a:xfrm>
                <a:off x="4272" y="1680"/>
                <a:ext cx="144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4" name="Line 54"/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5" name="Freeform 55"/>
              <p:cNvSpPr>
                <a:spLocks/>
              </p:cNvSpPr>
              <p:nvPr/>
            </p:nvSpPr>
            <p:spPr bwMode="auto">
              <a:xfrm>
                <a:off x="3984" y="2208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6" name="Line 56"/>
              <p:cNvSpPr>
                <a:spLocks noChangeShapeType="1"/>
              </p:cNvSpPr>
              <p:nvPr/>
            </p:nvSpPr>
            <p:spPr bwMode="auto">
              <a:xfrm flipV="1">
                <a:off x="4345" y="17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7" name="Freeform 57"/>
              <p:cNvSpPr>
                <a:spLocks/>
              </p:cNvSpPr>
              <p:nvPr/>
            </p:nvSpPr>
            <p:spPr bwMode="auto">
              <a:xfrm>
                <a:off x="1104" y="1776"/>
                <a:ext cx="1" cy="474"/>
              </a:xfrm>
              <a:custGeom>
                <a:avLst/>
                <a:gdLst>
                  <a:gd name="T0" fmla="*/ 0 w 1"/>
                  <a:gd name="T1" fmla="*/ 474 h 474"/>
                  <a:gd name="T2" fmla="*/ 1 w 1"/>
                  <a:gd name="T3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74">
                    <a:moveTo>
                      <a:pt x="0" y="474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8" name="Line 58"/>
              <p:cNvSpPr>
                <a:spLocks noChangeShapeType="1"/>
              </p:cNvSpPr>
              <p:nvPr/>
            </p:nvSpPr>
            <p:spPr bwMode="auto">
              <a:xfrm>
                <a:off x="768" y="172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9" name="Text Box 59"/>
              <p:cNvSpPr txBox="1">
                <a:spLocks noChangeArrowheads="1"/>
              </p:cNvSpPr>
              <p:nvPr/>
            </p:nvSpPr>
            <p:spPr bwMode="auto">
              <a:xfrm>
                <a:off x="4752" y="1392"/>
                <a:ext cx="528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b="1"/>
                  <a:t>CV(s)</a:t>
                </a:r>
              </a:p>
            </p:txBody>
          </p:sp>
          <p:sp>
            <p:nvSpPr>
              <p:cNvPr id="15420" name="Text Box 60"/>
              <p:cNvSpPr txBox="1">
                <a:spLocks noChangeArrowheads="1"/>
              </p:cNvSpPr>
              <p:nvPr/>
            </p:nvSpPr>
            <p:spPr bwMode="auto">
              <a:xfrm>
                <a:off x="2179" y="1924"/>
                <a:ext cx="624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b="1"/>
                  <a:t>CV</a:t>
                </a:r>
                <a:r>
                  <a:rPr lang="en-US" sz="1800" b="1" baseline="-25000"/>
                  <a:t>m</a:t>
                </a:r>
                <a:r>
                  <a:rPr lang="en-US" sz="1800" b="1"/>
                  <a:t>(s)</a:t>
                </a:r>
              </a:p>
            </p:txBody>
          </p:sp>
          <p:sp>
            <p:nvSpPr>
              <p:cNvPr id="15421" name="Text Box 61"/>
              <p:cNvSpPr txBox="1">
                <a:spLocks noChangeArrowheads="1"/>
              </p:cNvSpPr>
              <p:nvPr/>
            </p:nvSpPr>
            <p:spPr bwMode="auto">
              <a:xfrm>
                <a:off x="384" y="1392"/>
                <a:ext cx="528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b="1"/>
                  <a:t>SP(s)</a:t>
                </a:r>
              </a:p>
            </p:txBody>
          </p:sp>
          <p:sp>
            <p:nvSpPr>
              <p:cNvPr id="15422" name="Text Box 62"/>
              <p:cNvSpPr txBox="1">
                <a:spLocks noChangeArrowheads="1"/>
              </p:cNvSpPr>
              <p:nvPr/>
            </p:nvSpPr>
            <p:spPr bwMode="auto">
              <a:xfrm>
                <a:off x="1200" y="1392"/>
                <a:ext cx="528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b="1"/>
                  <a:t>E(s)</a:t>
                </a:r>
              </a:p>
            </p:txBody>
          </p:sp>
          <p:sp>
            <p:nvSpPr>
              <p:cNvPr id="15423" name="Text Box 63"/>
              <p:cNvSpPr txBox="1">
                <a:spLocks noChangeArrowheads="1"/>
              </p:cNvSpPr>
              <p:nvPr/>
            </p:nvSpPr>
            <p:spPr bwMode="auto">
              <a:xfrm>
                <a:off x="2160" y="1440"/>
                <a:ext cx="624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b="1"/>
                  <a:t>MV(s)</a:t>
                </a:r>
              </a:p>
            </p:txBody>
          </p:sp>
          <p:sp>
            <p:nvSpPr>
              <p:cNvPr id="15424" name="Text Box 64"/>
              <p:cNvSpPr txBox="1">
                <a:spLocks noChangeArrowheads="1"/>
              </p:cNvSpPr>
              <p:nvPr/>
            </p:nvSpPr>
            <p:spPr bwMode="auto">
              <a:xfrm>
                <a:off x="4142" y="1501"/>
                <a:ext cx="203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/>
                  <a:t>+</a:t>
                </a:r>
              </a:p>
            </p:txBody>
          </p:sp>
          <p:sp>
            <p:nvSpPr>
              <p:cNvPr id="15425" name="Text Box 65"/>
              <p:cNvSpPr txBox="1">
                <a:spLocks noChangeArrowheads="1"/>
              </p:cNvSpPr>
              <p:nvPr/>
            </p:nvSpPr>
            <p:spPr bwMode="auto">
              <a:xfrm>
                <a:off x="4116" y="1714"/>
                <a:ext cx="204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/>
                  <a:t>+</a:t>
                </a:r>
              </a:p>
            </p:txBody>
          </p:sp>
          <p:sp>
            <p:nvSpPr>
              <p:cNvPr id="15426" name="Text Box 66"/>
              <p:cNvSpPr txBox="1">
                <a:spLocks noChangeArrowheads="1"/>
              </p:cNvSpPr>
              <p:nvPr/>
            </p:nvSpPr>
            <p:spPr bwMode="auto">
              <a:xfrm>
                <a:off x="900" y="1522"/>
                <a:ext cx="203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/>
                  <a:t>+</a:t>
                </a:r>
              </a:p>
            </p:txBody>
          </p:sp>
          <p:sp>
            <p:nvSpPr>
              <p:cNvPr id="15427" name="Text Box 67"/>
              <p:cNvSpPr txBox="1">
                <a:spLocks noChangeArrowheads="1"/>
              </p:cNvSpPr>
              <p:nvPr/>
            </p:nvSpPr>
            <p:spPr bwMode="auto">
              <a:xfrm>
                <a:off x="912" y="1732"/>
                <a:ext cx="169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/>
                  <a:t>-</a:t>
                </a:r>
              </a:p>
            </p:txBody>
          </p:sp>
          <p:sp>
            <p:nvSpPr>
              <p:cNvPr id="15428" name="Freeform 68"/>
              <p:cNvSpPr>
                <a:spLocks/>
              </p:cNvSpPr>
              <p:nvPr/>
            </p:nvSpPr>
            <p:spPr bwMode="auto">
              <a:xfrm>
                <a:off x="2256" y="1104"/>
                <a:ext cx="384" cy="336"/>
              </a:xfrm>
              <a:custGeom>
                <a:avLst/>
                <a:gdLst>
                  <a:gd name="T0" fmla="*/ 0 w 3288"/>
                  <a:gd name="T1" fmla="*/ 396 h 738"/>
                  <a:gd name="T2" fmla="*/ 59 w 3288"/>
                  <a:gd name="T3" fmla="*/ 472 h 738"/>
                  <a:gd name="T4" fmla="*/ 113 w 3288"/>
                  <a:gd name="T5" fmla="*/ 543 h 738"/>
                  <a:gd name="T6" fmla="*/ 167 w 3288"/>
                  <a:gd name="T7" fmla="*/ 608 h 738"/>
                  <a:gd name="T8" fmla="*/ 226 w 3288"/>
                  <a:gd name="T9" fmla="*/ 662 h 738"/>
                  <a:gd name="T10" fmla="*/ 280 w 3288"/>
                  <a:gd name="T11" fmla="*/ 700 h 738"/>
                  <a:gd name="T12" fmla="*/ 334 w 3288"/>
                  <a:gd name="T13" fmla="*/ 727 h 738"/>
                  <a:gd name="T14" fmla="*/ 394 w 3288"/>
                  <a:gd name="T15" fmla="*/ 738 h 738"/>
                  <a:gd name="T16" fmla="*/ 448 w 3288"/>
                  <a:gd name="T17" fmla="*/ 733 h 738"/>
                  <a:gd name="T18" fmla="*/ 502 w 3288"/>
                  <a:gd name="T19" fmla="*/ 711 h 738"/>
                  <a:gd name="T20" fmla="*/ 556 w 3288"/>
                  <a:gd name="T21" fmla="*/ 678 h 738"/>
                  <a:gd name="T22" fmla="*/ 615 w 3288"/>
                  <a:gd name="T23" fmla="*/ 629 h 738"/>
                  <a:gd name="T24" fmla="*/ 669 w 3288"/>
                  <a:gd name="T25" fmla="*/ 564 h 738"/>
                  <a:gd name="T26" fmla="*/ 723 w 3288"/>
                  <a:gd name="T27" fmla="*/ 499 h 738"/>
                  <a:gd name="T28" fmla="*/ 783 w 3288"/>
                  <a:gd name="T29" fmla="*/ 423 h 738"/>
                  <a:gd name="T30" fmla="*/ 837 w 3288"/>
                  <a:gd name="T31" fmla="*/ 342 h 738"/>
                  <a:gd name="T32" fmla="*/ 891 w 3288"/>
                  <a:gd name="T33" fmla="*/ 266 h 738"/>
                  <a:gd name="T34" fmla="*/ 950 w 3288"/>
                  <a:gd name="T35" fmla="*/ 195 h 738"/>
                  <a:gd name="T36" fmla="*/ 1004 w 3288"/>
                  <a:gd name="T37" fmla="*/ 130 h 738"/>
                  <a:gd name="T38" fmla="*/ 1058 w 3288"/>
                  <a:gd name="T39" fmla="*/ 76 h 738"/>
                  <a:gd name="T40" fmla="*/ 1117 w 3288"/>
                  <a:gd name="T41" fmla="*/ 38 h 738"/>
                  <a:gd name="T42" fmla="*/ 1171 w 3288"/>
                  <a:gd name="T43" fmla="*/ 10 h 738"/>
                  <a:gd name="T44" fmla="*/ 1225 w 3288"/>
                  <a:gd name="T45" fmla="*/ 0 h 738"/>
                  <a:gd name="T46" fmla="*/ 1285 w 3288"/>
                  <a:gd name="T47" fmla="*/ 5 h 738"/>
                  <a:gd name="T48" fmla="*/ 1339 w 3288"/>
                  <a:gd name="T49" fmla="*/ 27 h 738"/>
                  <a:gd name="T50" fmla="*/ 1393 w 3288"/>
                  <a:gd name="T51" fmla="*/ 59 h 738"/>
                  <a:gd name="T52" fmla="*/ 1452 w 3288"/>
                  <a:gd name="T53" fmla="*/ 108 h 738"/>
                  <a:gd name="T54" fmla="*/ 1506 w 3288"/>
                  <a:gd name="T55" fmla="*/ 173 h 738"/>
                  <a:gd name="T56" fmla="*/ 1560 w 3288"/>
                  <a:gd name="T57" fmla="*/ 238 h 738"/>
                  <a:gd name="T58" fmla="*/ 1620 w 3288"/>
                  <a:gd name="T59" fmla="*/ 314 h 738"/>
                  <a:gd name="T60" fmla="*/ 1674 w 3288"/>
                  <a:gd name="T61" fmla="*/ 390 h 738"/>
                  <a:gd name="T62" fmla="*/ 1728 w 3288"/>
                  <a:gd name="T63" fmla="*/ 466 h 738"/>
                  <a:gd name="T64" fmla="*/ 1782 w 3288"/>
                  <a:gd name="T65" fmla="*/ 543 h 738"/>
                  <a:gd name="T66" fmla="*/ 1841 w 3288"/>
                  <a:gd name="T67" fmla="*/ 608 h 738"/>
                  <a:gd name="T68" fmla="*/ 1895 w 3288"/>
                  <a:gd name="T69" fmla="*/ 662 h 738"/>
                  <a:gd name="T70" fmla="*/ 1949 w 3288"/>
                  <a:gd name="T71" fmla="*/ 700 h 738"/>
                  <a:gd name="T72" fmla="*/ 2008 w 3288"/>
                  <a:gd name="T73" fmla="*/ 727 h 738"/>
                  <a:gd name="T74" fmla="*/ 2062 w 3288"/>
                  <a:gd name="T75" fmla="*/ 738 h 738"/>
                  <a:gd name="T76" fmla="*/ 2116 w 3288"/>
                  <a:gd name="T77" fmla="*/ 733 h 738"/>
                  <a:gd name="T78" fmla="*/ 2176 w 3288"/>
                  <a:gd name="T79" fmla="*/ 711 h 738"/>
                  <a:gd name="T80" fmla="*/ 2230 w 3288"/>
                  <a:gd name="T81" fmla="*/ 678 h 738"/>
                  <a:gd name="T82" fmla="*/ 2284 w 3288"/>
                  <a:gd name="T83" fmla="*/ 629 h 738"/>
                  <a:gd name="T84" fmla="*/ 2343 w 3288"/>
                  <a:gd name="T85" fmla="*/ 570 h 738"/>
                  <a:gd name="T86" fmla="*/ 2397 w 3288"/>
                  <a:gd name="T87" fmla="*/ 499 h 738"/>
                  <a:gd name="T88" fmla="*/ 2451 w 3288"/>
                  <a:gd name="T89" fmla="*/ 423 h 738"/>
                  <a:gd name="T90" fmla="*/ 2511 w 3288"/>
                  <a:gd name="T91" fmla="*/ 347 h 738"/>
                  <a:gd name="T92" fmla="*/ 2565 w 3288"/>
                  <a:gd name="T93" fmla="*/ 271 h 738"/>
                  <a:gd name="T94" fmla="*/ 2619 w 3288"/>
                  <a:gd name="T95" fmla="*/ 195 h 738"/>
                  <a:gd name="T96" fmla="*/ 2678 w 3288"/>
                  <a:gd name="T97" fmla="*/ 130 h 738"/>
                  <a:gd name="T98" fmla="*/ 2732 w 3288"/>
                  <a:gd name="T99" fmla="*/ 81 h 738"/>
                  <a:gd name="T100" fmla="*/ 2786 w 3288"/>
                  <a:gd name="T101" fmla="*/ 38 h 738"/>
                  <a:gd name="T102" fmla="*/ 2840 w 3288"/>
                  <a:gd name="T103" fmla="*/ 10 h 738"/>
                  <a:gd name="T104" fmla="*/ 2899 w 3288"/>
                  <a:gd name="T105" fmla="*/ 0 h 738"/>
                  <a:gd name="T106" fmla="*/ 2953 w 3288"/>
                  <a:gd name="T107" fmla="*/ 5 h 738"/>
                  <a:gd name="T108" fmla="*/ 3007 w 3288"/>
                  <a:gd name="T109" fmla="*/ 27 h 738"/>
                  <a:gd name="T110" fmla="*/ 3067 w 3288"/>
                  <a:gd name="T111" fmla="*/ 59 h 738"/>
                  <a:gd name="T112" fmla="*/ 3121 w 3288"/>
                  <a:gd name="T113" fmla="*/ 108 h 738"/>
                  <a:gd name="T114" fmla="*/ 3175 w 3288"/>
                  <a:gd name="T115" fmla="*/ 168 h 738"/>
                  <a:gd name="T116" fmla="*/ 3234 w 3288"/>
                  <a:gd name="T117" fmla="*/ 238 h 738"/>
                  <a:gd name="T118" fmla="*/ 3288 w 3288"/>
                  <a:gd name="T119" fmla="*/ 314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88" h="738">
                    <a:moveTo>
                      <a:pt x="0" y="396"/>
                    </a:moveTo>
                    <a:lnTo>
                      <a:pt x="59" y="472"/>
                    </a:lnTo>
                    <a:lnTo>
                      <a:pt x="113" y="543"/>
                    </a:lnTo>
                    <a:lnTo>
                      <a:pt x="167" y="608"/>
                    </a:lnTo>
                    <a:lnTo>
                      <a:pt x="226" y="662"/>
                    </a:lnTo>
                    <a:lnTo>
                      <a:pt x="280" y="700"/>
                    </a:lnTo>
                    <a:lnTo>
                      <a:pt x="334" y="727"/>
                    </a:lnTo>
                    <a:lnTo>
                      <a:pt x="394" y="738"/>
                    </a:lnTo>
                    <a:lnTo>
                      <a:pt x="448" y="733"/>
                    </a:lnTo>
                    <a:lnTo>
                      <a:pt x="502" y="711"/>
                    </a:lnTo>
                    <a:lnTo>
                      <a:pt x="556" y="678"/>
                    </a:lnTo>
                    <a:lnTo>
                      <a:pt x="615" y="629"/>
                    </a:lnTo>
                    <a:lnTo>
                      <a:pt x="669" y="564"/>
                    </a:lnTo>
                    <a:lnTo>
                      <a:pt x="723" y="499"/>
                    </a:lnTo>
                    <a:lnTo>
                      <a:pt x="783" y="423"/>
                    </a:lnTo>
                    <a:lnTo>
                      <a:pt x="837" y="342"/>
                    </a:lnTo>
                    <a:lnTo>
                      <a:pt x="891" y="266"/>
                    </a:lnTo>
                    <a:lnTo>
                      <a:pt x="950" y="195"/>
                    </a:lnTo>
                    <a:lnTo>
                      <a:pt x="1004" y="130"/>
                    </a:lnTo>
                    <a:lnTo>
                      <a:pt x="1058" y="76"/>
                    </a:lnTo>
                    <a:lnTo>
                      <a:pt x="1117" y="38"/>
                    </a:lnTo>
                    <a:lnTo>
                      <a:pt x="1171" y="10"/>
                    </a:lnTo>
                    <a:lnTo>
                      <a:pt x="1225" y="0"/>
                    </a:lnTo>
                    <a:lnTo>
                      <a:pt x="1285" y="5"/>
                    </a:lnTo>
                    <a:lnTo>
                      <a:pt x="1339" y="27"/>
                    </a:lnTo>
                    <a:lnTo>
                      <a:pt x="1393" y="59"/>
                    </a:lnTo>
                    <a:lnTo>
                      <a:pt x="1452" y="108"/>
                    </a:lnTo>
                    <a:lnTo>
                      <a:pt x="1506" y="173"/>
                    </a:lnTo>
                    <a:lnTo>
                      <a:pt x="1560" y="238"/>
                    </a:lnTo>
                    <a:lnTo>
                      <a:pt x="1620" y="314"/>
                    </a:lnTo>
                    <a:lnTo>
                      <a:pt x="1674" y="390"/>
                    </a:lnTo>
                    <a:lnTo>
                      <a:pt x="1728" y="466"/>
                    </a:lnTo>
                    <a:lnTo>
                      <a:pt x="1782" y="543"/>
                    </a:lnTo>
                    <a:lnTo>
                      <a:pt x="1841" y="608"/>
                    </a:lnTo>
                    <a:lnTo>
                      <a:pt x="1895" y="662"/>
                    </a:lnTo>
                    <a:lnTo>
                      <a:pt x="1949" y="700"/>
                    </a:lnTo>
                    <a:lnTo>
                      <a:pt x="2008" y="727"/>
                    </a:lnTo>
                    <a:lnTo>
                      <a:pt x="2062" y="738"/>
                    </a:lnTo>
                    <a:lnTo>
                      <a:pt x="2116" y="733"/>
                    </a:lnTo>
                    <a:lnTo>
                      <a:pt x="2176" y="711"/>
                    </a:lnTo>
                    <a:lnTo>
                      <a:pt x="2230" y="678"/>
                    </a:lnTo>
                    <a:lnTo>
                      <a:pt x="2284" y="629"/>
                    </a:lnTo>
                    <a:lnTo>
                      <a:pt x="2343" y="570"/>
                    </a:lnTo>
                    <a:lnTo>
                      <a:pt x="2397" y="499"/>
                    </a:lnTo>
                    <a:lnTo>
                      <a:pt x="2451" y="423"/>
                    </a:lnTo>
                    <a:lnTo>
                      <a:pt x="2511" y="347"/>
                    </a:lnTo>
                    <a:lnTo>
                      <a:pt x="2565" y="271"/>
                    </a:lnTo>
                    <a:lnTo>
                      <a:pt x="2619" y="195"/>
                    </a:lnTo>
                    <a:lnTo>
                      <a:pt x="2678" y="130"/>
                    </a:lnTo>
                    <a:lnTo>
                      <a:pt x="2732" y="81"/>
                    </a:lnTo>
                    <a:lnTo>
                      <a:pt x="2786" y="38"/>
                    </a:lnTo>
                    <a:lnTo>
                      <a:pt x="2840" y="10"/>
                    </a:lnTo>
                    <a:lnTo>
                      <a:pt x="2899" y="0"/>
                    </a:lnTo>
                    <a:lnTo>
                      <a:pt x="2953" y="5"/>
                    </a:lnTo>
                    <a:lnTo>
                      <a:pt x="3007" y="27"/>
                    </a:lnTo>
                    <a:lnTo>
                      <a:pt x="3067" y="59"/>
                    </a:lnTo>
                    <a:lnTo>
                      <a:pt x="3121" y="108"/>
                    </a:lnTo>
                    <a:lnTo>
                      <a:pt x="3175" y="168"/>
                    </a:lnTo>
                    <a:lnTo>
                      <a:pt x="3234" y="238"/>
                    </a:lnTo>
                    <a:lnTo>
                      <a:pt x="3288" y="314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70"/>
              <p:cNvSpPr>
                <a:spLocks/>
              </p:cNvSpPr>
              <p:nvPr/>
            </p:nvSpPr>
            <p:spPr bwMode="auto">
              <a:xfrm>
                <a:off x="4800" y="1056"/>
                <a:ext cx="384" cy="336"/>
              </a:xfrm>
              <a:custGeom>
                <a:avLst/>
                <a:gdLst>
                  <a:gd name="T0" fmla="*/ 0 w 3288"/>
                  <a:gd name="T1" fmla="*/ 396 h 738"/>
                  <a:gd name="T2" fmla="*/ 59 w 3288"/>
                  <a:gd name="T3" fmla="*/ 472 h 738"/>
                  <a:gd name="T4" fmla="*/ 113 w 3288"/>
                  <a:gd name="T5" fmla="*/ 543 h 738"/>
                  <a:gd name="T6" fmla="*/ 167 w 3288"/>
                  <a:gd name="T7" fmla="*/ 608 h 738"/>
                  <a:gd name="T8" fmla="*/ 226 w 3288"/>
                  <a:gd name="T9" fmla="*/ 662 h 738"/>
                  <a:gd name="T10" fmla="*/ 280 w 3288"/>
                  <a:gd name="T11" fmla="*/ 700 h 738"/>
                  <a:gd name="T12" fmla="*/ 334 w 3288"/>
                  <a:gd name="T13" fmla="*/ 727 h 738"/>
                  <a:gd name="T14" fmla="*/ 394 w 3288"/>
                  <a:gd name="T15" fmla="*/ 738 h 738"/>
                  <a:gd name="T16" fmla="*/ 448 w 3288"/>
                  <a:gd name="T17" fmla="*/ 733 h 738"/>
                  <a:gd name="T18" fmla="*/ 502 w 3288"/>
                  <a:gd name="T19" fmla="*/ 711 h 738"/>
                  <a:gd name="T20" fmla="*/ 556 w 3288"/>
                  <a:gd name="T21" fmla="*/ 678 h 738"/>
                  <a:gd name="T22" fmla="*/ 615 w 3288"/>
                  <a:gd name="T23" fmla="*/ 629 h 738"/>
                  <a:gd name="T24" fmla="*/ 669 w 3288"/>
                  <a:gd name="T25" fmla="*/ 564 h 738"/>
                  <a:gd name="T26" fmla="*/ 723 w 3288"/>
                  <a:gd name="T27" fmla="*/ 499 h 738"/>
                  <a:gd name="T28" fmla="*/ 783 w 3288"/>
                  <a:gd name="T29" fmla="*/ 423 h 738"/>
                  <a:gd name="T30" fmla="*/ 837 w 3288"/>
                  <a:gd name="T31" fmla="*/ 342 h 738"/>
                  <a:gd name="T32" fmla="*/ 891 w 3288"/>
                  <a:gd name="T33" fmla="*/ 266 h 738"/>
                  <a:gd name="T34" fmla="*/ 950 w 3288"/>
                  <a:gd name="T35" fmla="*/ 195 h 738"/>
                  <a:gd name="T36" fmla="*/ 1004 w 3288"/>
                  <a:gd name="T37" fmla="*/ 130 h 738"/>
                  <a:gd name="T38" fmla="*/ 1058 w 3288"/>
                  <a:gd name="T39" fmla="*/ 76 h 738"/>
                  <a:gd name="T40" fmla="*/ 1117 w 3288"/>
                  <a:gd name="T41" fmla="*/ 38 h 738"/>
                  <a:gd name="T42" fmla="*/ 1171 w 3288"/>
                  <a:gd name="T43" fmla="*/ 10 h 738"/>
                  <a:gd name="T44" fmla="*/ 1225 w 3288"/>
                  <a:gd name="T45" fmla="*/ 0 h 738"/>
                  <a:gd name="T46" fmla="*/ 1285 w 3288"/>
                  <a:gd name="T47" fmla="*/ 5 h 738"/>
                  <a:gd name="T48" fmla="*/ 1339 w 3288"/>
                  <a:gd name="T49" fmla="*/ 27 h 738"/>
                  <a:gd name="T50" fmla="*/ 1393 w 3288"/>
                  <a:gd name="T51" fmla="*/ 59 h 738"/>
                  <a:gd name="T52" fmla="*/ 1452 w 3288"/>
                  <a:gd name="T53" fmla="*/ 108 h 738"/>
                  <a:gd name="T54" fmla="*/ 1506 w 3288"/>
                  <a:gd name="T55" fmla="*/ 173 h 738"/>
                  <a:gd name="T56" fmla="*/ 1560 w 3288"/>
                  <a:gd name="T57" fmla="*/ 238 h 738"/>
                  <a:gd name="T58" fmla="*/ 1620 w 3288"/>
                  <a:gd name="T59" fmla="*/ 314 h 738"/>
                  <a:gd name="T60" fmla="*/ 1674 w 3288"/>
                  <a:gd name="T61" fmla="*/ 390 h 738"/>
                  <a:gd name="T62" fmla="*/ 1728 w 3288"/>
                  <a:gd name="T63" fmla="*/ 466 h 738"/>
                  <a:gd name="T64" fmla="*/ 1782 w 3288"/>
                  <a:gd name="T65" fmla="*/ 543 h 738"/>
                  <a:gd name="T66" fmla="*/ 1841 w 3288"/>
                  <a:gd name="T67" fmla="*/ 608 h 738"/>
                  <a:gd name="T68" fmla="*/ 1895 w 3288"/>
                  <a:gd name="T69" fmla="*/ 662 h 738"/>
                  <a:gd name="T70" fmla="*/ 1949 w 3288"/>
                  <a:gd name="T71" fmla="*/ 700 h 738"/>
                  <a:gd name="T72" fmla="*/ 2008 w 3288"/>
                  <a:gd name="T73" fmla="*/ 727 h 738"/>
                  <a:gd name="T74" fmla="*/ 2062 w 3288"/>
                  <a:gd name="T75" fmla="*/ 738 h 738"/>
                  <a:gd name="T76" fmla="*/ 2116 w 3288"/>
                  <a:gd name="T77" fmla="*/ 733 h 738"/>
                  <a:gd name="T78" fmla="*/ 2176 w 3288"/>
                  <a:gd name="T79" fmla="*/ 711 h 738"/>
                  <a:gd name="T80" fmla="*/ 2230 w 3288"/>
                  <a:gd name="T81" fmla="*/ 678 h 738"/>
                  <a:gd name="T82" fmla="*/ 2284 w 3288"/>
                  <a:gd name="T83" fmla="*/ 629 h 738"/>
                  <a:gd name="T84" fmla="*/ 2343 w 3288"/>
                  <a:gd name="T85" fmla="*/ 570 h 738"/>
                  <a:gd name="T86" fmla="*/ 2397 w 3288"/>
                  <a:gd name="T87" fmla="*/ 499 h 738"/>
                  <a:gd name="T88" fmla="*/ 2451 w 3288"/>
                  <a:gd name="T89" fmla="*/ 423 h 738"/>
                  <a:gd name="T90" fmla="*/ 2511 w 3288"/>
                  <a:gd name="T91" fmla="*/ 347 h 738"/>
                  <a:gd name="T92" fmla="*/ 2565 w 3288"/>
                  <a:gd name="T93" fmla="*/ 271 h 738"/>
                  <a:gd name="T94" fmla="*/ 2619 w 3288"/>
                  <a:gd name="T95" fmla="*/ 195 h 738"/>
                  <a:gd name="T96" fmla="*/ 2678 w 3288"/>
                  <a:gd name="T97" fmla="*/ 130 h 738"/>
                  <a:gd name="T98" fmla="*/ 2732 w 3288"/>
                  <a:gd name="T99" fmla="*/ 81 h 738"/>
                  <a:gd name="T100" fmla="*/ 2786 w 3288"/>
                  <a:gd name="T101" fmla="*/ 38 h 738"/>
                  <a:gd name="T102" fmla="*/ 2840 w 3288"/>
                  <a:gd name="T103" fmla="*/ 10 h 738"/>
                  <a:gd name="T104" fmla="*/ 2899 w 3288"/>
                  <a:gd name="T105" fmla="*/ 0 h 738"/>
                  <a:gd name="T106" fmla="*/ 2953 w 3288"/>
                  <a:gd name="T107" fmla="*/ 5 h 738"/>
                  <a:gd name="T108" fmla="*/ 3007 w 3288"/>
                  <a:gd name="T109" fmla="*/ 27 h 738"/>
                  <a:gd name="T110" fmla="*/ 3067 w 3288"/>
                  <a:gd name="T111" fmla="*/ 59 h 738"/>
                  <a:gd name="T112" fmla="*/ 3121 w 3288"/>
                  <a:gd name="T113" fmla="*/ 108 h 738"/>
                  <a:gd name="T114" fmla="*/ 3175 w 3288"/>
                  <a:gd name="T115" fmla="*/ 168 h 738"/>
                  <a:gd name="T116" fmla="*/ 3234 w 3288"/>
                  <a:gd name="T117" fmla="*/ 238 h 738"/>
                  <a:gd name="T118" fmla="*/ 3288 w 3288"/>
                  <a:gd name="T119" fmla="*/ 314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88" h="738">
                    <a:moveTo>
                      <a:pt x="0" y="396"/>
                    </a:moveTo>
                    <a:lnTo>
                      <a:pt x="59" y="472"/>
                    </a:lnTo>
                    <a:lnTo>
                      <a:pt x="113" y="543"/>
                    </a:lnTo>
                    <a:lnTo>
                      <a:pt x="167" y="608"/>
                    </a:lnTo>
                    <a:lnTo>
                      <a:pt x="226" y="662"/>
                    </a:lnTo>
                    <a:lnTo>
                      <a:pt x="280" y="700"/>
                    </a:lnTo>
                    <a:lnTo>
                      <a:pt x="334" y="727"/>
                    </a:lnTo>
                    <a:lnTo>
                      <a:pt x="394" y="738"/>
                    </a:lnTo>
                    <a:lnTo>
                      <a:pt x="448" y="733"/>
                    </a:lnTo>
                    <a:lnTo>
                      <a:pt x="502" y="711"/>
                    </a:lnTo>
                    <a:lnTo>
                      <a:pt x="556" y="678"/>
                    </a:lnTo>
                    <a:lnTo>
                      <a:pt x="615" y="629"/>
                    </a:lnTo>
                    <a:lnTo>
                      <a:pt x="669" y="564"/>
                    </a:lnTo>
                    <a:lnTo>
                      <a:pt x="723" y="499"/>
                    </a:lnTo>
                    <a:lnTo>
                      <a:pt x="783" y="423"/>
                    </a:lnTo>
                    <a:lnTo>
                      <a:pt x="837" y="342"/>
                    </a:lnTo>
                    <a:lnTo>
                      <a:pt x="891" y="266"/>
                    </a:lnTo>
                    <a:lnTo>
                      <a:pt x="950" y="195"/>
                    </a:lnTo>
                    <a:lnTo>
                      <a:pt x="1004" y="130"/>
                    </a:lnTo>
                    <a:lnTo>
                      <a:pt x="1058" y="76"/>
                    </a:lnTo>
                    <a:lnTo>
                      <a:pt x="1117" y="38"/>
                    </a:lnTo>
                    <a:lnTo>
                      <a:pt x="1171" y="10"/>
                    </a:lnTo>
                    <a:lnTo>
                      <a:pt x="1225" y="0"/>
                    </a:lnTo>
                    <a:lnTo>
                      <a:pt x="1285" y="5"/>
                    </a:lnTo>
                    <a:lnTo>
                      <a:pt x="1339" y="27"/>
                    </a:lnTo>
                    <a:lnTo>
                      <a:pt x="1393" y="59"/>
                    </a:lnTo>
                    <a:lnTo>
                      <a:pt x="1452" y="108"/>
                    </a:lnTo>
                    <a:lnTo>
                      <a:pt x="1506" y="173"/>
                    </a:lnTo>
                    <a:lnTo>
                      <a:pt x="1560" y="238"/>
                    </a:lnTo>
                    <a:lnTo>
                      <a:pt x="1620" y="314"/>
                    </a:lnTo>
                    <a:lnTo>
                      <a:pt x="1674" y="390"/>
                    </a:lnTo>
                    <a:lnTo>
                      <a:pt x="1728" y="466"/>
                    </a:lnTo>
                    <a:lnTo>
                      <a:pt x="1782" y="543"/>
                    </a:lnTo>
                    <a:lnTo>
                      <a:pt x="1841" y="608"/>
                    </a:lnTo>
                    <a:lnTo>
                      <a:pt x="1895" y="662"/>
                    </a:lnTo>
                    <a:lnTo>
                      <a:pt x="1949" y="700"/>
                    </a:lnTo>
                    <a:lnTo>
                      <a:pt x="2008" y="727"/>
                    </a:lnTo>
                    <a:lnTo>
                      <a:pt x="2062" y="738"/>
                    </a:lnTo>
                    <a:lnTo>
                      <a:pt x="2116" y="733"/>
                    </a:lnTo>
                    <a:lnTo>
                      <a:pt x="2176" y="711"/>
                    </a:lnTo>
                    <a:lnTo>
                      <a:pt x="2230" y="678"/>
                    </a:lnTo>
                    <a:lnTo>
                      <a:pt x="2284" y="629"/>
                    </a:lnTo>
                    <a:lnTo>
                      <a:pt x="2343" y="570"/>
                    </a:lnTo>
                    <a:lnTo>
                      <a:pt x="2397" y="499"/>
                    </a:lnTo>
                    <a:lnTo>
                      <a:pt x="2451" y="423"/>
                    </a:lnTo>
                    <a:lnTo>
                      <a:pt x="2511" y="347"/>
                    </a:lnTo>
                    <a:lnTo>
                      <a:pt x="2565" y="271"/>
                    </a:lnTo>
                    <a:lnTo>
                      <a:pt x="2619" y="195"/>
                    </a:lnTo>
                    <a:lnTo>
                      <a:pt x="2678" y="130"/>
                    </a:lnTo>
                    <a:lnTo>
                      <a:pt x="2732" y="81"/>
                    </a:lnTo>
                    <a:lnTo>
                      <a:pt x="2786" y="38"/>
                    </a:lnTo>
                    <a:lnTo>
                      <a:pt x="2840" y="10"/>
                    </a:lnTo>
                    <a:lnTo>
                      <a:pt x="2899" y="0"/>
                    </a:lnTo>
                    <a:lnTo>
                      <a:pt x="2953" y="5"/>
                    </a:lnTo>
                    <a:lnTo>
                      <a:pt x="3007" y="27"/>
                    </a:lnTo>
                    <a:lnTo>
                      <a:pt x="3067" y="59"/>
                    </a:lnTo>
                    <a:lnTo>
                      <a:pt x="3121" y="108"/>
                    </a:lnTo>
                    <a:lnTo>
                      <a:pt x="3175" y="168"/>
                    </a:lnTo>
                    <a:lnTo>
                      <a:pt x="3234" y="238"/>
                    </a:lnTo>
                    <a:lnTo>
                      <a:pt x="3288" y="314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71"/>
              <p:cNvSpPr>
                <a:spLocks/>
              </p:cNvSpPr>
              <p:nvPr/>
            </p:nvSpPr>
            <p:spPr bwMode="auto">
              <a:xfrm>
                <a:off x="1098" y="2256"/>
                <a:ext cx="2406" cy="4"/>
              </a:xfrm>
              <a:custGeom>
                <a:avLst/>
                <a:gdLst>
                  <a:gd name="T0" fmla="*/ 2406 w 2406"/>
                  <a:gd name="T1" fmla="*/ 0 h 4"/>
                  <a:gd name="T2" fmla="*/ 0 w 2406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06" h="4">
                    <a:moveTo>
                      <a:pt x="2406" y="0"/>
                    </a:move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968"/>
                <a:ext cx="72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Loop closed</a:t>
                </a:r>
              </a:p>
            </p:txBody>
          </p:sp>
          <p:sp>
            <p:nvSpPr>
              <p:cNvPr id="15440" name="Line 80"/>
              <p:cNvSpPr>
                <a:spLocks noChangeShapeType="1"/>
              </p:cNvSpPr>
              <p:nvPr/>
            </p:nvSpPr>
            <p:spPr bwMode="auto">
              <a:xfrm>
                <a:off x="432" y="124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45" name="Text Box 85"/>
            <p:cNvSpPr txBox="1">
              <a:spLocks noChangeArrowheads="1"/>
            </p:cNvSpPr>
            <p:nvPr/>
          </p:nvSpPr>
          <p:spPr bwMode="auto">
            <a:xfrm>
              <a:off x="192" y="1056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</a:rPr>
                <a:t>No forcing!!</a:t>
              </a:r>
              <a:endParaRPr lang="en-US"/>
            </a:p>
          </p:txBody>
        </p:sp>
      </p:grpSp>
      <p:grpSp>
        <p:nvGrpSpPr>
          <p:cNvPr id="15447" name="Group 87"/>
          <p:cNvGrpSpPr>
            <a:grpSpLocks/>
          </p:cNvGrpSpPr>
          <p:nvPr/>
        </p:nvGrpSpPr>
        <p:grpSpPr bwMode="auto">
          <a:xfrm>
            <a:off x="304800" y="1676400"/>
            <a:ext cx="8458200" cy="2209800"/>
            <a:chOff x="192" y="1056"/>
            <a:chExt cx="5328" cy="1392"/>
          </a:xfrm>
        </p:grpSpPr>
        <p:grpSp>
          <p:nvGrpSpPr>
            <p:cNvPr id="15448" name="Group 88"/>
            <p:cNvGrpSpPr>
              <a:grpSpLocks/>
            </p:cNvGrpSpPr>
            <p:nvPr/>
          </p:nvGrpSpPr>
          <p:grpSpPr bwMode="auto">
            <a:xfrm>
              <a:off x="288" y="1056"/>
              <a:ext cx="5232" cy="1392"/>
              <a:chOff x="192" y="1008"/>
              <a:chExt cx="5376" cy="1488"/>
            </a:xfrm>
          </p:grpSpPr>
          <p:sp>
            <p:nvSpPr>
              <p:cNvPr id="15449" name="Rectangle 89"/>
              <p:cNvSpPr>
                <a:spLocks noChangeArrowheads="1"/>
              </p:cNvSpPr>
              <p:nvPr/>
            </p:nvSpPr>
            <p:spPr bwMode="auto">
              <a:xfrm>
                <a:off x="192" y="1008"/>
                <a:ext cx="5376" cy="148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0" name="Rectangle 90"/>
              <p:cNvSpPr>
                <a:spLocks noChangeArrowheads="1"/>
              </p:cNvSpPr>
              <p:nvPr/>
            </p:nvSpPr>
            <p:spPr bwMode="auto">
              <a:xfrm>
                <a:off x="3515" y="1545"/>
                <a:ext cx="469" cy="3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800" b="1"/>
                  <a:t>G</a:t>
                </a:r>
                <a:r>
                  <a:rPr lang="en-US" sz="1800" b="1" baseline="-25000"/>
                  <a:t>P</a:t>
                </a:r>
                <a:r>
                  <a:rPr lang="en-US" sz="1800" b="1"/>
                  <a:t>(s)</a:t>
                </a:r>
              </a:p>
            </p:txBody>
          </p:sp>
          <p:sp>
            <p:nvSpPr>
              <p:cNvPr id="15451" name="Rectangle 91"/>
              <p:cNvSpPr>
                <a:spLocks noChangeArrowheads="1"/>
              </p:cNvSpPr>
              <p:nvPr/>
            </p:nvSpPr>
            <p:spPr bwMode="auto">
              <a:xfrm>
                <a:off x="2704" y="1545"/>
                <a:ext cx="469" cy="3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800" b="1"/>
                  <a:t>G</a:t>
                </a:r>
                <a:r>
                  <a:rPr lang="en-US" sz="1800" b="1" baseline="-25000"/>
                  <a:t>v</a:t>
                </a:r>
                <a:r>
                  <a:rPr lang="en-US" sz="1800" b="1"/>
                  <a:t>(s)</a:t>
                </a:r>
              </a:p>
            </p:txBody>
          </p:sp>
          <p:sp>
            <p:nvSpPr>
              <p:cNvPr id="15452" name="Rectangle 92"/>
              <p:cNvSpPr>
                <a:spLocks noChangeArrowheads="1"/>
              </p:cNvSpPr>
              <p:nvPr/>
            </p:nvSpPr>
            <p:spPr bwMode="auto">
              <a:xfrm>
                <a:off x="1680" y="1545"/>
                <a:ext cx="469" cy="3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800" b="1"/>
                  <a:t>G</a:t>
                </a:r>
                <a:r>
                  <a:rPr lang="en-US" sz="1800" b="1" baseline="-25000"/>
                  <a:t>C</a:t>
                </a:r>
                <a:r>
                  <a:rPr lang="en-US" sz="1800" b="1"/>
                  <a:t>(s)</a:t>
                </a:r>
              </a:p>
            </p:txBody>
          </p:sp>
          <p:sp>
            <p:nvSpPr>
              <p:cNvPr id="15453" name="Rectangle 93"/>
              <p:cNvSpPr>
                <a:spLocks noChangeArrowheads="1"/>
              </p:cNvSpPr>
              <p:nvPr/>
            </p:nvSpPr>
            <p:spPr bwMode="auto">
              <a:xfrm>
                <a:off x="3515" y="2033"/>
                <a:ext cx="469" cy="36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800" b="1"/>
                  <a:t>G</a:t>
                </a:r>
                <a:r>
                  <a:rPr lang="en-US" sz="1800" b="1" baseline="-25000"/>
                  <a:t>S</a:t>
                </a:r>
                <a:r>
                  <a:rPr lang="en-US" sz="1800" b="1"/>
                  <a:t>(s)</a:t>
                </a:r>
              </a:p>
            </p:txBody>
          </p:sp>
          <p:sp>
            <p:nvSpPr>
              <p:cNvPr id="15454" name="Line 94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5" name="Line 95"/>
              <p:cNvSpPr>
                <a:spLocks noChangeShapeType="1"/>
              </p:cNvSpPr>
              <p:nvPr/>
            </p:nvSpPr>
            <p:spPr bwMode="auto">
              <a:xfrm>
                <a:off x="3168" y="172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6" name="Oval 96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144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7" name="Line 97"/>
              <p:cNvSpPr>
                <a:spLocks noChangeShapeType="1"/>
              </p:cNvSpPr>
              <p:nvPr/>
            </p:nvSpPr>
            <p:spPr bwMode="auto">
              <a:xfrm>
                <a:off x="1200" y="172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8" name="Line 98"/>
              <p:cNvSpPr>
                <a:spLocks noChangeShapeType="1"/>
              </p:cNvSpPr>
              <p:nvPr/>
            </p:nvSpPr>
            <p:spPr bwMode="auto">
              <a:xfrm>
                <a:off x="3984" y="172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9" name="Oval 99"/>
              <p:cNvSpPr>
                <a:spLocks noChangeArrowheads="1"/>
              </p:cNvSpPr>
              <p:nvPr/>
            </p:nvSpPr>
            <p:spPr bwMode="auto">
              <a:xfrm>
                <a:off x="4272" y="1680"/>
                <a:ext cx="144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0" name="Line 100"/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1" name="Freeform 101"/>
              <p:cNvSpPr>
                <a:spLocks/>
              </p:cNvSpPr>
              <p:nvPr/>
            </p:nvSpPr>
            <p:spPr bwMode="auto">
              <a:xfrm>
                <a:off x="3984" y="2208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2" name="Line 102"/>
              <p:cNvSpPr>
                <a:spLocks noChangeShapeType="1"/>
              </p:cNvSpPr>
              <p:nvPr/>
            </p:nvSpPr>
            <p:spPr bwMode="auto">
              <a:xfrm flipV="1">
                <a:off x="4345" y="17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3" name="Freeform 103"/>
              <p:cNvSpPr>
                <a:spLocks/>
              </p:cNvSpPr>
              <p:nvPr/>
            </p:nvSpPr>
            <p:spPr bwMode="auto">
              <a:xfrm>
                <a:off x="1104" y="1776"/>
                <a:ext cx="1" cy="474"/>
              </a:xfrm>
              <a:custGeom>
                <a:avLst/>
                <a:gdLst>
                  <a:gd name="T0" fmla="*/ 0 w 1"/>
                  <a:gd name="T1" fmla="*/ 474 h 474"/>
                  <a:gd name="T2" fmla="*/ 1 w 1"/>
                  <a:gd name="T3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74">
                    <a:moveTo>
                      <a:pt x="0" y="474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4" name="Line 104"/>
              <p:cNvSpPr>
                <a:spLocks noChangeShapeType="1"/>
              </p:cNvSpPr>
              <p:nvPr/>
            </p:nvSpPr>
            <p:spPr bwMode="auto">
              <a:xfrm>
                <a:off x="768" y="172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5" name="Text Box 105"/>
              <p:cNvSpPr txBox="1">
                <a:spLocks noChangeArrowheads="1"/>
              </p:cNvSpPr>
              <p:nvPr/>
            </p:nvSpPr>
            <p:spPr bwMode="auto">
              <a:xfrm>
                <a:off x="4752" y="1392"/>
                <a:ext cx="528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b="1"/>
                  <a:t>CV(s)</a:t>
                </a:r>
              </a:p>
            </p:txBody>
          </p:sp>
          <p:sp>
            <p:nvSpPr>
              <p:cNvPr id="15466" name="Text Box 106"/>
              <p:cNvSpPr txBox="1">
                <a:spLocks noChangeArrowheads="1"/>
              </p:cNvSpPr>
              <p:nvPr/>
            </p:nvSpPr>
            <p:spPr bwMode="auto">
              <a:xfrm>
                <a:off x="2179" y="1924"/>
                <a:ext cx="624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b="1"/>
                  <a:t>CV</a:t>
                </a:r>
                <a:r>
                  <a:rPr lang="en-US" sz="1800" b="1" baseline="-25000"/>
                  <a:t>m</a:t>
                </a:r>
                <a:r>
                  <a:rPr lang="en-US" sz="1800" b="1"/>
                  <a:t>(s)</a:t>
                </a:r>
              </a:p>
            </p:txBody>
          </p:sp>
          <p:sp>
            <p:nvSpPr>
              <p:cNvPr id="15467" name="Text Box 107"/>
              <p:cNvSpPr txBox="1">
                <a:spLocks noChangeArrowheads="1"/>
              </p:cNvSpPr>
              <p:nvPr/>
            </p:nvSpPr>
            <p:spPr bwMode="auto">
              <a:xfrm>
                <a:off x="384" y="1392"/>
                <a:ext cx="528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b="1"/>
                  <a:t>SP(s)</a:t>
                </a:r>
              </a:p>
            </p:txBody>
          </p:sp>
          <p:sp>
            <p:nvSpPr>
              <p:cNvPr id="15468" name="Text Box 108"/>
              <p:cNvSpPr txBox="1">
                <a:spLocks noChangeArrowheads="1"/>
              </p:cNvSpPr>
              <p:nvPr/>
            </p:nvSpPr>
            <p:spPr bwMode="auto">
              <a:xfrm>
                <a:off x="1200" y="1392"/>
                <a:ext cx="528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b="1"/>
                  <a:t>E(s)</a:t>
                </a:r>
              </a:p>
            </p:txBody>
          </p:sp>
          <p:sp>
            <p:nvSpPr>
              <p:cNvPr id="15469" name="Text Box 109"/>
              <p:cNvSpPr txBox="1">
                <a:spLocks noChangeArrowheads="1"/>
              </p:cNvSpPr>
              <p:nvPr/>
            </p:nvSpPr>
            <p:spPr bwMode="auto">
              <a:xfrm>
                <a:off x="2160" y="1440"/>
                <a:ext cx="624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b="1"/>
                  <a:t>MV(s)</a:t>
                </a:r>
              </a:p>
            </p:txBody>
          </p:sp>
          <p:sp>
            <p:nvSpPr>
              <p:cNvPr id="15470" name="Text Box 110"/>
              <p:cNvSpPr txBox="1">
                <a:spLocks noChangeArrowheads="1"/>
              </p:cNvSpPr>
              <p:nvPr/>
            </p:nvSpPr>
            <p:spPr bwMode="auto">
              <a:xfrm>
                <a:off x="4142" y="1501"/>
                <a:ext cx="203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/>
                  <a:t>+</a:t>
                </a:r>
              </a:p>
            </p:txBody>
          </p:sp>
          <p:sp>
            <p:nvSpPr>
              <p:cNvPr id="15471" name="Text Box 111"/>
              <p:cNvSpPr txBox="1">
                <a:spLocks noChangeArrowheads="1"/>
              </p:cNvSpPr>
              <p:nvPr/>
            </p:nvSpPr>
            <p:spPr bwMode="auto">
              <a:xfrm>
                <a:off x="4116" y="1714"/>
                <a:ext cx="204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/>
                  <a:t>+</a:t>
                </a:r>
              </a:p>
            </p:txBody>
          </p:sp>
          <p:sp>
            <p:nvSpPr>
              <p:cNvPr id="15472" name="Text Box 112"/>
              <p:cNvSpPr txBox="1">
                <a:spLocks noChangeArrowheads="1"/>
              </p:cNvSpPr>
              <p:nvPr/>
            </p:nvSpPr>
            <p:spPr bwMode="auto">
              <a:xfrm>
                <a:off x="900" y="1522"/>
                <a:ext cx="203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/>
                  <a:t>+</a:t>
                </a:r>
              </a:p>
            </p:txBody>
          </p:sp>
          <p:sp>
            <p:nvSpPr>
              <p:cNvPr id="15473" name="Text Box 113"/>
              <p:cNvSpPr txBox="1">
                <a:spLocks noChangeArrowheads="1"/>
              </p:cNvSpPr>
              <p:nvPr/>
            </p:nvSpPr>
            <p:spPr bwMode="auto">
              <a:xfrm>
                <a:off x="912" y="1732"/>
                <a:ext cx="169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/>
                  <a:t>-</a:t>
                </a:r>
              </a:p>
            </p:txBody>
          </p:sp>
          <p:sp>
            <p:nvSpPr>
              <p:cNvPr id="15474" name="Freeform 114"/>
              <p:cNvSpPr>
                <a:spLocks/>
              </p:cNvSpPr>
              <p:nvPr/>
            </p:nvSpPr>
            <p:spPr bwMode="auto">
              <a:xfrm>
                <a:off x="2256" y="1104"/>
                <a:ext cx="384" cy="336"/>
              </a:xfrm>
              <a:custGeom>
                <a:avLst/>
                <a:gdLst>
                  <a:gd name="T0" fmla="*/ 0 w 3288"/>
                  <a:gd name="T1" fmla="*/ 396 h 738"/>
                  <a:gd name="T2" fmla="*/ 59 w 3288"/>
                  <a:gd name="T3" fmla="*/ 472 h 738"/>
                  <a:gd name="T4" fmla="*/ 113 w 3288"/>
                  <a:gd name="T5" fmla="*/ 543 h 738"/>
                  <a:gd name="T6" fmla="*/ 167 w 3288"/>
                  <a:gd name="T7" fmla="*/ 608 h 738"/>
                  <a:gd name="T8" fmla="*/ 226 w 3288"/>
                  <a:gd name="T9" fmla="*/ 662 h 738"/>
                  <a:gd name="T10" fmla="*/ 280 w 3288"/>
                  <a:gd name="T11" fmla="*/ 700 h 738"/>
                  <a:gd name="T12" fmla="*/ 334 w 3288"/>
                  <a:gd name="T13" fmla="*/ 727 h 738"/>
                  <a:gd name="T14" fmla="*/ 394 w 3288"/>
                  <a:gd name="T15" fmla="*/ 738 h 738"/>
                  <a:gd name="T16" fmla="*/ 448 w 3288"/>
                  <a:gd name="T17" fmla="*/ 733 h 738"/>
                  <a:gd name="T18" fmla="*/ 502 w 3288"/>
                  <a:gd name="T19" fmla="*/ 711 h 738"/>
                  <a:gd name="T20" fmla="*/ 556 w 3288"/>
                  <a:gd name="T21" fmla="*/ 678 h 738"/>
                  <a:gd name="T22" fmla="*/ 615 w 3288"/>
                  <a:gd name="T23" fmla="*/ 629 h 738"/>
                  <a:gd name="T24" fmla="*/ 669 w 3288"/>
                  <a:gd name="T25" fmla="*/ 564 h 738"/>
                  <a:gd name="T26" fmla="*/ 723 w 3288"/>
                  <a:gd name="T27" fmla="*/ 499 h 738"/>
                  <a:gd name="T28" fmla="*/ 783 w 3288"/>
                  <a:gd name="T29" fmla="*/ 423 h 738"/>
                  <a:gd name="T30" fmla="*/ 837 w 3288"/>
                  <a:gd name="T31" fmla="*/ 342 h 738"/>
                  <a:gd name="T32" fmla="*/ 891 w 3288"/>
                  <a:gd name="T33" fmla="*/ 266 h 738"/>
                  <a:gd name="T34" fmla="*/ 950 w 3288"/>
                  <a:gd name="T35" fmla="*/ 195 h 738"/>
                  <a:gd name="T36" fmla="*/ 1004 w 3288"/>
                  <a:gd name="T37" fmla="*/ 130 h 738"/>
                  <a:gd name="T38" fmla="*/ 1058 w 3288"/>
                  <a:gd name="T39" fmla="*/ 76 h 738"/>
                  <a:gd name="T40" fmla="*/ 1117 w 3288"/>
                  <a:gd name="T41" fmla="*/ 38 h 738"/>
                  <a:gd name="T42" fmla="*/ 1171 w 3288"/>
                  <a:gd name="T43" fmla="*/ 10 h 738"/>
                  <a:gd name="T44" fmla="*/ 1225 w 3288"/>
                  <a:gd name="T45" fmla="*/ 0 h 738"/>
                  <a:gd name="T46" fmla="*/ 1285 w 3288"/>
                  <a:gd name="T47" fmla="*/ 5 h 738"/>
                  <a:gd name="T48" fmla="*/ 1339 w 3288"/>
                  <a:gd name="T49" fmla="*/ 27 h 738"/>
                  <a:gd name="T50" fmla="*/ 1393 w 3288"/>
                  <a:gd name="T51" fmla="*/ 59 h 738"/>
                  <a:gd name="T52" fmla="*/ 1452 w 3288"/>
                  <a:gd name="T53" fmla="*/ 108 h 738"/>
                  <a:gd name="T54" fmla="*/ 1506 w 3288"/>
                  <a:gd name="T55" fmla="*/ 173 h 738"/>
                  <a:gd name="T56" fmla="*/ 1560 w 3288"/>
                  <a:gd name="T57" fmla="*/ 238 h 738"/>
                  <a:gd name="T58" fmla="*/ 1620 w 3288"/>
                  <a:gd name="T59" fmla="*/ 314 h 738"/>
                  <a:gd name="T60" fmla="*/ 1674 w 3288"/>
                  <a:gd name="T61" fmla="*/ 390 h 738"/>
                  <a:gd name="T62" fmla="*/ 1728 w 3288"/>
                  <a:gd name="T63" fmla="*/ 466 h 738"/>
                  <a:gd name="T64" fmla="*/ 1782 w 3288"/>
                  <a:gd name="T65" fmla="*/ 543 h 738"/>
                  <a:gd name="T66" fmla="*/ 1841 w 3288"/>
                  <a:gd name="T67" fmla="*/ 608 h 738"/>
                  <a:gd name="T68" fmla="*/ 1895 w 3288"/>
                  <a:gd name="T69" fmla="*/ 662 h 738"/>
                  <a:gd name="T70" fmla="*/ 1949 w 3288"/>
                  <a:gd name="T71" fmla="*/ 700 h 738"/>
                  <a:gd name="T72" fmla="*/ 2008 w 3288"/>
                  <a:gd name="T73" fmla="*/ 727 h 738"/>
                  <a:gd name="T74" fmla="*/ 2062 w 3288"/>
                  <a:gd name="T75" fmla="*/ 738 h 738"/>
                  <a:gd name="T76" fmla="*/ 2116 w 3288"/>
                  <a:gd name="T77" fmla="*/ 733 h 738"/>
                  <a:gd name="T78" fmla="*/ 2176 w 3288"/>
                  <a:gd name="T79" fmla="*/ 711 h 738"/>
                  <a:gd name="T80" fmla="*/ 2230 w 3288"/>
                  <a:gd name="T81" fmla="*/ 678 h 738"/>
                  <a:gd name="T82" fmla="*/ 2284 w 3288"/>
                  <a:gd name="T83" fmla="*/ 629 h 738"/>
                  <a:gd name="T84" fmla="*/ 2343 w 3288"/>
                  <a:gd name="T85" fmla="*/ 570 h 738"/>
                  <a:gd name="T86" fmla="*/ 2397 w 3288"/>
                  <a:gd name="T87" fmla="*/ 499 h 738"/>
                  <a:gd name="T88" fmla="*/ 2451 w 3288"/>
                  <a:gd name="T89" fmla="*/ 423 h 738"/>
                  <a:gd name="T90" fmla="*/ 2511 w 3288"/>
                  <a:gd name="T91" fmla="*/ 347 h 738"/>
                  <a:gd name="T92" fmla="*/ 2565 w 3288"/>
                  <a:gd name="T93" fmla="*/ 271 h 738"/>
                  <a:gd name="T94" fmla="*/ 2619 w 3288"/>
                  <a:gd name="T95" fmla="*/ 195 h 738"/>
                  <a:gd name="T96" fmla="*/ 2678 w 3288"/>
                  <a:gd name="T97" fmla="*/ 130 h 738"/>
                  <a:gd name="T98" fmla="*/ 2732 w 3288"/>
                  <a:gd name="T99" fmla="*/ 81 h 738"/>
                  <a:gd name="T100" fmla="*/ 2786 w 3288"/>
                  <a:gd name="T101" fmla="*/ 38 h 738"/>
                  <a:gd name="T102" fmla="*/ 2840 w 3288"/>
                  <a:gd name="T103" fmla="*/ 10 h 738"/>
                  <a:gd name="T104" fmla="*/ 2899 w 3288"/>
                  <a:gd name="T105" fmla="*/ 0 h 738"/>
                  <a:gd name="T106" fmla="*/ 2953 w 3288"/>
                  <a:gd name="T107" fmla="*/ 5 h 738"/>
                  <a:gd name="T108" fmla="*/ 3007 w 3288"/>
                  <a:gd name="T109" fmla="*/ 27 h 738"/>
                  <a:gd name="T110" fmla="*/ 3067 w 3288"/>
                  <a:gd name="T111" fmla="*/ 59 h 738"/>
                  <a:gd name="T112" fmla="*/ 3121 w 3288"/>
                  <a:gd name="T113" fmla="*/ 108 h 738"/>
                  <a:gd name="T114" fmla="*/ 3175 w 3288"/>
                  <a:gd name="T115" fmla="*/ 168 h 738"/>
                  <a:gd name="T116" fmla="*/ 3234 w 3288"/>
                  <a:gd name="T117" fmla="*/ 238 h 738"/>
                  <a:gd name="T118" fmla="*/ 3288 w 3288"/>
                  <a:gd name="T119" fmla="*/ 314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88" h="738">
                    <a:moveTo>
                      <a:pt x="0" y="396"/>
                    </a:moveTo>
                    <a:lnTo>
                      <a:pt x="59" y="472"/>
                    </a:lnTo>
                    <a:lnTo>
                      <a:pt x="113" y="543"/>
                    </a:lnTo>
                    <a:lnTo>
                      <a:pt x="167" y="608"/>
                    </a:lnTo>
                    <a:lnTo>
                      <a:pt x="226" y="662"/>
                    </a:lnTo>
                    <a:lnTo>
                      <a:pt x="280" y="700"/>
                    </a:lnTo>
                    <a:lnTo>
                      <a:pt x="334" y="727"/>
                    </a:lnTo>
                    <a:lnTo>
                      <a:pt x="394" y="738"/>
                    </a:lnTo>
                    <a:lnTo>
                      <a:pt x="448" y="733"/>
                    </a:lnTo>
                    <a:lnTo>
                      <a:pt x="502" y="711"/>
                    </a:lnTo>
                    <a:lnTo>
                      <a:pt x="556" y="678"/>
                    </a:lnTo>
                    <a:lnTo>
                      <a:pt x="615" y="629"/>
                    </a:lnTo>
                    <a:lnTo>
                      <a:pt x="669" y="564"/>
                    </a:lnTo>
                    <a:lnTo>
                      <a:pt x="723" y="499"/>
                    </a:lnTo>
                    <a:lnTo>
                      <a:pt x="783" y="423"/>
                    </a:lnTo>
                    <a:lnTo>
                      <a:pt x="837" y="342"/>
                    </a:lnTo>
                    <a:lnTo>
                      <a:pt x="891" y="266"/>
                    </a:lnTo>
                    <a:lnTo>
                      <a:pt x="950" y="195"/>
                    </a:lnTo>
                    <a:lnTo>
                      <a:pt x="1004" y="130"/>
                    </a:lnTo>
                    <a:lnTo>
                      <a:pt x="1058" y="76"/>
                    </a:lnTo>
                    <a:lnTo>
                      <a:pt x="1117" y="38"/>
                    </a:lnTo>
                    <a:lnTo>
                      <a:pt x="1171" y="10"/>
                    </a:lnTo>
                    <a:lnTo>
                      <a:pt x="1225" y="0"/>
                    </a:lnTo>
                    <a:lnTo>
                      <a:pt x="1285" y="5"/>
                    </a:lnTo>
                    <a:lnTo>
                      <a:pt x="1339" y="27"/>
                    </a:lnTo>
                    <a:lnTo>
                      <a:pt x="1393" y="59"/>
                    </a:lnTo>
                    <a:lnTo>
                      <a:pt x="1452" y="108"/>
                    </a:lnTo>
                    <a:lnTo>
                      <a:pt x="1506" y="173"/>
                    </a:lnTo>
                    <a:lnTo>
                      <a:pt x="1560" y="238"/>
                    </a:lnTo>
                    <a:lnTo>
                      <a:pt x="1620" y="314"/>
                    </a:lnTo>
                    <a:lnTo>
                      <a:pt x="1674" y="390"/>
                    </a:lnTo>
                    <a:lnTo>
                      <a:pt x="1728" y="466"/>
                    </a:lnTo>
                    <a:lnTo>
                      <a:pt x="1782" y="543"/>
                    </a:lnTo>
                    <a:lnTo>
                      <a:pt x="1841" y="608"/>
                    </a:lnTo>
                    <a:lnTo>
                      <a:pt x="1895" y="662"/>
                    </a:lnTo>
                    <a:lnTo>
                      <a:pt x="1949" y="700"/>
                    </a:lnTo>
                    <a:lnTo>
                      <a:pt x="2008" y="727"/>
                    </a:lnTo>
                    <a:lnTo>
                      <a:pt x="2062" y="738"/>
                    </a:lnTo>
                    <a:lnTo>
                      <a:pt x="2116" y="733"/>
                    </a:lnTo>
                    <a:lnTo>
                      <a:pt x="2176" y="711"/>
                    </a:lnTo>
                    <a:lnTo>
                      <a:pt x="2230" y="678"/>
                    </a:lnTo>
                    <a:lnTo>
                      <a:pt x="2284" y="629"/>
                    </a:lnTo>
                    <a:lnTo>
                      <a:pt x="2343" y="570"/>
                    </a:lnTo>
                    <a:lnTo>
                      <a:pt x="2397" y="499"/>
                    </a:lnTo>
                    <a:lnTo>
                      <a:pt x="2451" y="423"/>
                    </a:lnTo>
                    <a:lnTo>
                      <a:pt x="2511" y="347"/>
                    </a:lnTo>
                    <a:lnTo>
                      <a:pt x="2565" y="271"/>
                    </a:lnTo>
                    <a:lnTo>
                      <a:pt x="2619" y="195"/>
                    </a:lnTo>
                    <a:lnTo>
                      <a:pt x="2678" y="130"/>
                    </a:lnTo>
                    <a:lnTo>
                      <a:pt x="2732" y="81"/>
                    </a:lnTo>
                    <a:lnTo>
                      <a:pt x="2786" y="38"/>
                    </a:lnTo>
                    <a:lnTo>
                      <a:pt x="2840" y="10"/>
                    </a:lnTo>
                    <a:lnTo>
                      <a:pt x="2899" y="0"/>
                    </a:lnTo>
                    <a:lnTo>
                      <a:pt x="2953" y="5"/>
                    </a:lnTo>
                    <a:lnTo>
                      <a:pt x="3007" y="27"/>
                    </a:lnTo>
                    <a:lnTo>
                      <a:pt x="3067" y="59"/>
                    </a:lnTo>
                    <a:lnTo>
                      <a:pt x="3121" y="108"/>
                    </a:lnTo>
                    <a:lnTo>
                      <a:pt x="3175" y="168"/>
                    </a:lnTo>
                    <a:lnTo>
                      <a:pt x="3234" y="238"/>
                    </a:lnTo>
                    <a:lnTo>
                      <a:pt x="3288" y="314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115"/>
              <p:cNvSpPr>
                <a:spLocks/>
              </p:cNvSpPr>
              <p:nvPr/>
            </p:nvSpPr>
            <p:spPr bwMode="auto">
              <a:xfrm>
                <a:off x="4800" y="1056"/>
                <a:ext cx="384" cy="336"/>
              </a:xfrm>
              <a:custGeom>
                <a:avLst/>
                <a:gdLst>
                  <a:gd name="T0" fmla="*/ 0 w 3288"/>
                  <a:gd name="T1" fmla="*/ 396 h 738"/>
                  <a:gd name="T2" fmla="*/ 59 w 3288"/>
                  <a:gd name="T3" fmla="*/ 472 h 738"/>
                  <a:gd name="T4" fmla="*/ 113 w 3288"/>
                  <a:gd name="T5" fmla="*/ 543 h 738"/>
                  <a:gd name="T6" fmla="*/ 167 w 3288"/>
                  <a:gd name="T7" fmla="*/ 608 h 738"/>
                  <a:gd name="T8" fmla="*/ 226 w 3288"/>
                  <a:gd name="T9" fmla="*/ 662 h 738"/>
                  <a:gd name="T10" fmla="*/ 280 w 3288"/>
                  <a:gd name="T11" fmla="*/ 700 h 738"/>
                  <a:gd name="T12" fmla="*/ 334 w 3288"/>
                  <a:gd name="T13" fmla="*/ 727 h 738"/>
                  <a:gd name="T14" fmla="*/ 394 w 3288"/>
                  <a:gd name="T15" fmla="*/ 738 h 738"/>
                  <a:gd name="T16" fmla="*/ 448 w 3288"/>
                  <a:gd name="T17" fmla="*/ 733 h 738"/>
                  <a:gd name="T18" fmla="*/ 502 w 3288"/>
                  <a:gd name="T19" fmla="*/ 711 h 738"/>
                  <a:gd name="T20" fmla="*/ 556 w 3288"/>
                  <a:gd name="T21" fmla="*/ 678 h 738"/>
                  <a:gd name="T22" fmla="*/ 615 w 3288"/>
                  <a:gd name="T23" fmla="*/ 629 h 738"/>
                  <a:gd name="T24" fmla="*/ 669 w 3288"/>
                  <a:gd name="T25" fmla="*/ 564 h 738"/>
                  <a:gd name="T26" fmla="*/ 723 w 3288"/>
                  <a:gd name="T27" fmla="*/ 499 h 738"/>
                  <a:gd name="T28" fmla="*/ 783 w 3288"/>
                  <a:gd name="T29" fmla="*/ 423 h 738"/>
                  <a:gd name="T30" fmla="*/ 837 w 3288"/>
                  <a:gd name="T31" fmla="*/ 342 h 738"/>
                  <a:gd name="T32" fmla="*/ 891 w 3288"/>
                  <a:gd name="T33" fmla="*/ 266 h 738"/>
                  <a:gd name="T34" fmla="*/ 950 w 3288"/>
                  <a:gd name="T35" fmla="*/ 195 h 738"/>
                  <a:gd name="T36" fmla="*/ 1004 w 3288"/>
                  <a:gd name="T37" fmla="*/ 130 h 738"/>
                  <a:gd name="T38" fmla="*/ 1058 w 3288"/>
                  <a:gd name="T39" fmla="*/ 76 h 738"/>
                  <a:gd name="T40" fmla="*/ 1117 w 3288"/>
                  <a:gd name="T41" fmla="*/ 38 h 738"/>
                  <a:gd name="T42" fmla="*/ 1171 w 3288"/>
                  <a:gd name="T43" fmla="*/ 10 h 738"/>
                  <a:gd name="T44" fmla="*/ 1225 w 3288"/>
                  <a:gd name="T45" fmla="*/ 0 h 738"/>
                  <a:gd name="T46" fmla="*/ 1285 w 3288"/>
                  <a:gd name="T47" fmla="*/ 5 h 738"/>
                  <a:gd name="T48" fmla="*/ 1339 w 3288"/>
                  <a:gd name="T49" fmla="*/ 27 h 738"/>
                  <a:gd name="T50" fmla="*/ 1393 w 3288"/>
                  <a:gd name="T51" fmla="*/ 59 h 738"/>
                  <a:gd name="T52" fmla="*/ 1452 w 3288"/>
                  <a:gd name="T53" fmla="*/ 108 h 738"/>
                  <a:gd name="T54" fmla="*/ 1506 w 3288"/>
                  <a:gd name="T55" fmla="*/ 173 h 738"/>
                  <a:gd name="T56" fmla="*/ 1560 w 3288"/>
                  <a:gd name="T57" fmla="*/ 238 h 738"/>
                  <a:gd name="T58" fmla="*/ 1620 w 3288"/>
                  <a:gd name="T59" fmla="*/ 314 h 738"/>
                  <a:gd name="T60" fmla="*/ 1674 w 3288"/>
                  <a:gd name="T61" fmla="*/ 390 h 738"/>
                  <a:gd name="T62" fmla="*/ 1728 w 3288"/>
                  <a:gd name="T63" fmla="*/ 466 h 738"/>
                  <a:gd name="T64" fmla="*/ 1782 w 3288"/>
                  <a:gd name="T65" fmla="*/ 543 h 738"/>
                  <a:gd name="T66" fmla="*/ 1841 w 3288"/>
                  <a:gd name="T67" fmla="*/ 608 h 738"/>
                  <a:gd name="T68" fmla="*/ 1895 w 3288"/>
                  <a:gd name="T69" fmla="*/ 662 h 738"/>
                  <a:gd name="T70" fmla="*/ 1949 w 3288"/>
                  <a:gd name="T71" fmla="*/ 700 h 738"/>
                  <a:gd name="T72" fmla="*/ 2008 w 3288"/>
                  <a:gd name="T73" fmla="*/ 727 h 738"/>
                  <a:gd name="T74" fmla="*/ 2062 w 3288"/>
                  <a:gd name="T75" fmla="*/ 738 h 738"/>
                  <a:gd name="T76" fmla="*/ 2116 w 3288"/>
                  <a:gd name="T77" fmla="*/ 733 h 738"/>
                  <a:gd name="T78" fmla="*/ 2176 w 3288"/>
                  <a:gd name="T79" fmla="*/ 711 h 738"/>
                  <a:gd name="T80" fmla="*/ 2230 w 3288"/>
                  <a:gd name="T81" fmla="*/ 678 h 738"/>
                  <a:gd name="T82" fmla="*/ 2284 w 3288"/>
                  <a:gd name="T83" fmla="*/ 629 h 738"/>
                  <a:gd name="T84" fmla="*/ 2343 w 3288"/>
                  <a:gd name="T85" fmla="*/ 570 h 738"/>
                  <a:gd name="T86" fmla="*/ 2397 w 3288"/>
                  <a:gd name="T87" fmla="*/ 499 h 738"/>
                  <a:gd name="T88" fmla="*/ 2451 w 3288"/>
                  <a:gd name="T89" fmla="*/ 423 h 738"/>
                  <a:gd name="T90" fmla="*/ 2511 w 3288"/>
                  <a:gd name="T91" fmla="*/ 347 h 738"/>
                  <a:gd name="T92" fmla="*/ 2565 w 3288"/>
                  <a:gd name="T93" fmla="*/ 271 h 738"/>
                  <a:gd name="T94" fmla="*/ 2619 w 3288"/>
                  <a:gd name="T95" fmla="*/ 195 h 738"/>
                  <a:gd name="T96" fmla="*/ 2678 w 3288"/>
                  <a:gd name="T97" fmla="*/ 130 h 738"/>
                  <a:gd name="T98" fmla="*/ 2732 w 3288"/>
                  <a:gd name="T99" fmla="*/ 81 h 738"/>
                  <a:gd name="T100" fmla="*/ 2786 w 3288"/>
                  <a:gd name="T101" fmla="*/ 38 h 738"/>
                  <a:gd name="T102" fmla="*/ 2840 w 3288"/>
                  <a:gd name="T103" fmla="*/ 10 h 738"/>
                  <a:gd name="T104" fmla="*/ 2899 w 3288"/>
                  <a:gd name="T105" fmla="*/ 0 h 738"/>
                  <a:gd name="T106" fmla="*/ 2953 w 3288"/>
                  <a:gd name="T107" fmla="*/ 5 h 738"/>
                  <a:gd name="T108" fmla="*/ 3007 w 3288"/>
                  <a:gd name="T109" fmla="*/ 27 h 738"/>
                  <a:gd name="T110" fmla="*/ 3067 w 3288"/>
                  <a:gd name="T111" fmla="*/ 59 h 738"/>
                  <a:gd name="T112" fmla="*/ 3121 w 3288"/>
                  <a:gd name="T113" fmla="*/ 108 h 738"/>
                  <a:gd name="T114" fmla="*/ 3175 w 3288"/>
                  <a:gd name="T115" fmla="*/ 168 h 738"/>
                  <a:gd name="T116" fmla="*/ 3234 w 3288"/>
                  <a:gd name="T117" fmla="*/ 238 h 738"/>
                  <a:gd name="T118" fmla="*/ 3288 w 3288"/>
                  <a:gd name="T119" fmla="*/ 314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88" h="738">
                    <a:moveTo>
                      <a:pt x="0" y="396"/>
                    </a:moveTo>
                    <a:lnTo>
                      <a:pt x="59" y="472"/>
                    </a:lnTo>
                    <a:lnTo>
                      <a:pt x="113" y="543"/>
                    </a:lnTo>
                    <a:lnTo>
                      <a:pt x="167" y="608"/>
                    </a:lnTo>
                    <a:lnTo>
                      <a:pt x="226" y="662"/>
                    </a:lnTo>
                    <a:lnTo>
                      <a:pt x="280" y="700"/>
                    </a:lnTo>
                    <a:lnTo>
                      <a:pt x="334" y="727"/>
                    </a:lnTo>
                    <a:lnTo>
                      <a:pt x="394" y="738"/>
                    </a:lnTo>
                    <a:lnTo>
                      <a:pt x="448" y="733"/>
                    </a:lnTo>
                    <a:lnTo>
                      <a:pt x="502" y="711"/>
                    </a:lnTo>
                    <a:lnTo>
                      <a:pt x="556" y="678"/>
                    </a:lnTo>
                    <a:lnTo>
                      <a:pt x="615" y="629"/>
                    </a:lnTo>
                    <a:lnTo>
                      <a:pt x="669" y="564"/>
                    </a:lnTo>
                    <a:lnTo>
                      <a:pt x="723" y="499"/>
                    </a:lnTo>
                    <a:lnTo>
                      <a:pt x="783" y="423"/>
                    </a:lnTo>
                    <a:lnTo>
                      <a:pt x="837" y="342"/>
                    </a:lnTo>
                    <a:lnTo>
                      <a:pt x="891" y="266"/>
                    </a:lnTo>
                    <a:lnTo>
                      <a:pt x="950" y="195"/>
                    </a:lnTo>
                    <a:lnTo>
                      <a:pt x="1004" y="130"/>
                    </a:lnTo>
                    <a:lnTo>
                      <a:pt x="1058" y="76"/>
                    </a:lnTo>
                    <a:lnTo>
                      <a:pt x="1117" y="38"/>
                    </a:lnTo>
                    <a:lnTo>
                      <a:pt x="1171" y="10"/>
                    </a:lnTo>
                    <a:lnTo>
                      <a:pt x="1225" y="0"/>
                    </a:lnTo>
                    <a:lnTo>
                      <a:pt x="1285" y="5"/>
                    </a:lnTo>
                    <a:lnTo>
                      <a:pt x="1339" y="27"/>
                    </a:lnTo>
                    <a:lnTo>
                      <a:pt x="1393" y="59"/>
                    </a:lnTo>
                    <a:lnTo>
                      <a:pt x="1452" y="108"/>
                    </a:lnTo>
                    <a:lnTo>
                      <a:pt x="1506" y="173"/>
                    </a:lnTo>
                    <a:lnTo>
                      <a:pt x="1560" y="238"/>
                    </a:lnTo>
                    <a:lnTo>
                      <a:pt x="1620" y="314"/>
                    </a:lnTo>
                    <a:lnTo>
                      <a:pt x="1674" y="390"/>
                    </a:lnTo>
                    <a:lnTo>
                      <a:pt x="1728" y="466"/>
                    </a:lnTo>
                    <a:lnTo>
                      <a:pt x="1782" y="543"/>
                    </a:lnTo>
                    <a:lnTo>
                      <a:pt x="1841" y="608"/>
                    </a:lnTo>
                    <a:lnTo>
                      <a:pt x="1895" y="662"/>
                    </a:lnTo>
                    <a:lnTo>
                      <a:pt x="1949" y="700"/>
                    </a:lnTo>
                    <a:lnTo>
                      <a:pt x="2008" y="727"/>
                    </a:lnTo>
                    <a:lnTo>
                      <a:pt x="2062" y="738"/>
                    </a:lnTo>
                    <a:lnTo>
                      <a:pt x="2116" y="733"/>
                    </a:lnTo>
                    <a:lnTo>
                      <a:pt x="2176" y="711"/>
                    </a:lnTo>
                    <a:lnTo>
                      <a:pt x="2230" y="678"/>
                    </a:lnTo>
                    <a:lnTo>
                      <a:pt x="2284" y="629"/>
                    </a:lnTo>
                    <a:lnTo>
                      <a:pt x="2343" y="570"/>
                    </a:lnTo>
                    <a:lnTo>
                      <a:pt x="2397" y="499"/>
                    </a:lnTo>
                    <a:lnTo>
                      <a:pt x="2451" y="423"/>
                    </a:lnTo>
                    <a:lnTo>
                      <a:pt x="2511" y="347"/>
                    </a:lnTo>
                    <a:lnTo>
                      <a:pt x="2565" y="271"/>
                    </a:lnTo>
                    <a:lnTo>
                      <a:pt x="2619" y="195"/>
                    </a:lnTo>
                    <a:lnTo>
                      <a:pt x="2678" y="130"/>
                    </a:lnTo>
                    <a:lnTo>
                      <a:pt x="2732" y="81"/>
                    </a:lnTo>
                    <a:lnTo>
                      <a:pt x="2786" y="38"/>
                    </a:lnTo>
                    <a:lnTo>
                      <a:pt x="2840" y="10"/>
                    </a:lnTo>
                    <a:lnTo>
                      <a:pt x="2899" y="0"/>
                    </a:lnTo>
                    <a:lnTo>
                      <a:pt x="2953" y="5"/>
                    </a:lnTo>
                    <a:lnTo>
                      <a:pt x="3007" y="27"/>
                    </a:lnTo>
                    <a:lnTo>
                      <a:pt x="3067" y="59"/>
                    </a:lnTo>
                    <a:lnTo>
                      <a:pt x="3121" y="108"/>
                    </a:lnTo>
                    <a:lnTo>
                      <a:pt x="3175" y="168"/>
                    </a:lnTo>
                    <a:lnTo>
                      <a:pt x="3234" y="238"/>
                    </a:lnTo>
                    <a:lnTo>
                      <a:pt x="3288" y="314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116"/>
              <p:cNvSpPr>
                <a:spLocks/>
              </p:cNvSpPr>
              <p:nvPr/>
            </p:nvSpPr>
            <p:spPr bwMode="auto">
              <a:xfrm>
                <a:off x="1098" y="2256"/>
                <a:ext cx="2406" cy="4"/>
              </a:xfrm>
              <a:custGeom>
                <a:avLst/>
                <a:gdLst>
                  <a:gd name="T0" fmla="*/ 2406 w 2406"/>
                  <a:gd name="T1" fmla="*/ 0 h 4"/>
                  <a:gd name="T2" fmla="*/ 0 w 2406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06" h="4">
                    <a:moveTo>
                      <a:pt x="2406" y="0"/>
                    </a:move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7" name="Text Box 117"/>
              <p:cNvSpPr txBox="1">
                <a:spLocks noChangeArrowheads="1"/>
              </p:cNvSpPr>
              <p:nvPr/>
            </p:nvSpPr>
            <p:spPr bwMode="auto">
              <a:xfrm>
                <a:off x="192" y="1968"/>
                <a:ext cx="72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Loop closed</a:t>
                </a:r>
              </a:p>
            </p:txBody>
          </p:sp>
          <p:sp>
            <p:nvSpPr>
              <p:cNvPr id="15478" name="Line 118"/>
              <p:cNvSpPr>
                <a:spLocks noChangeShapeType="1"/>
              </p:cNvSpPr>
              <p:nvPr/>
            </p:nvSpPr>
            <p:spPr bwMode="auto">
              <a:xfrm>
                <a:off x="432" y="124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79" name="Text Box 119"/>
            <p:cNvSpPr txBox="1">
              <a:spLocks noChangeArrowheads="1"/>
            </p:cNvSpPr>
            <p:nvPr/>
          </p:nvSpPr>
          <p:spPr bwMode="auto">
            <a:xfrm>
              <a:off x="192" y="1056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</a:rPr>
                <a:t>No forcing!!</a:t>
              </a:r>
              <a:endParaRPr lang="en-US"/>
            </a:p>
          </p:txBody>
        </p:sp>
      </p:grpSp>
      <p:sp>
        <p:nvSpPr>
          <p:cNvPr id="15480" name="Text Box 120"/>
          <p:cNvSpPr txBox="1">
            <a:spLocks noChangeArrowheads="1"/>
          </p:cNvSpPr>
          <p:nvPr/>
        </p:nvSpPr>
        <p:spPr bwMode="auto">
          <a:xfrm>
            <a:off x="533400" y="3962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chemeClr val="accent2"/>
                </a:solidFill>
              </a:rPr>
              <a:t>No forcing!!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15481" name="Line 121"/>
          <p:cNvSpPr>
            <a:spLocks noChangeShapeType="1"/>
          </p:cNvSpPr>
          <p:nvPr/>
        </p:nvSpPr>
        <p:spPr bwMode="auto">
          <a:xfrm flipH="1">
            <a:off x="7162800" y="609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2" name="Text Box 122"/>
          <p:cNvSpPr txBox="1">
            <a:spLocks noChangeArrowheads="1"/>
          </p:cNvSpPr>
          <p:nvPr/>
        </p:nvSpPr>
        <p:spPr bwMode="auto">
          <a:xfrm>
            <a:off x="7162800" y="6172200"/>
            <a:ext cx="563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SP</a:t>
            </a:r>
          </a:p>
        </p:txBody>
      </p:sp>
      <p:sp>
        <p:nvSpPr>
          <p:cNvPr id="15484" name="Line 124"/>
          <p:cNvSpPr>
            <a:spLocks noChangeShapeType="1"/>
          </p:cNvSpPr>
          <p:nvPr/>
        </p:nvSpPr>
        <p:spPr bwMode="auto">
          <a:xfrm>
            <a:off x="609600" y="2743200"/>
            <a:ext cx="685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Bode Stability:</a:t>
            </a:r>
            <a:r>
              <a:rPr lang="en-US" b="1"/>
              <a:t>  To understand, let’s do a thought experiment</a:t>
            </a:r>
            <a:endParaRPr lang="en-US"/>
          </a:p>
        </p:txBody>
      </p:sp>
      <p:grpSp>
        <p:nvGrpSpPr>
          <p:cNvPr id="16433" name="Group 49"/>
          <p:cNvGrpSpPr>
            <a:grpSpLocks/>
          </p:cNvGrpSpPr>
          <p:nvPr/>
        </p:nvGrpSpPr>
        <p:grpSpPr bwMode="auto">
          <a:xfrm>
            <a:off x="457200" y="1676400"/>
            <a:ext cx="8305800" cy="2209800"/>
            <a:chOff x="192" y="1008"/>
            <a:chExt cx="5376" cy="1488"/>
          </a:xfrm>
        </p:grpSpPr>
        <p:sp>
          <p:nvSpPr>
            <p:cNvPr id="16434" name="Rectangle 50"/>
            <p:cNvSpPr>
              <a:spLocks noChangeArrowheads="1"/>
            </p:cNvSpPr>
            <p:nvPr/>
          </p:nvSpPr>
          <p:spPr bwMode="auto">
            <a:xfrm>
              <a:off x="192" y="1008"/>
              <a:ext cx="5376" cy="14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5" name="Rectangle 51"/>
            <p:cNvSpPr>
              <a:spLocks noChangeArrowheads="1"/>
            </p:cNvSpPr>
            <p:nvPr/>
          </p:nvSpPr>
          <p:spPr bwMode="auto">
            <a:xfrm>
              <a:off x="3515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P</a:t>
              </a:r>
              <a:r>
                <a:rPr lang="en-US" sz="1800" b="1"/>
                <a:t>(s)</a:t>
              </a:r>
            </a:p>
          </p:txBody>
        </p:sp>
        <p:sp>
          <p:nvSpPr>
            <p:cNvPr id="16436" name="Rectangle 52"/>
            <p:cNvSpPr>
              <a:spLocks noChangeArrowheads="1"/>
            </p:cNvSpPr>
            <p:nvPr/>
          </p:nvSpPr>
          <p:spPr bwMode="auto">
            <a:xfrm>
              <a:off x="2704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v</a:t>
              </a:r>
              <a:r>
                <a:rPr lang="en-US" sz="1800" b="1"/>
                <a:t>(s)</a:t>
              </a:r>
            </a:p>
          </p:txBody>
        </p:sp>
        <p:sp>
          <p:nvSpPr>
            <p:cNvPr id="16437" name="Rectangle 53"/>
            <p:cNvSpPr>
              <a:spLocks noChangeArrowheads="1"/>
            </p:cNvSpPr>
            <p:nvPr/>
          </p:nvSpPr>
          <p:spPr bwMode="auto">
            <a:xfrm>
              <a:off x="1680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C</a:t>
              </a:r>
              <a:r>
                <a:rPr lang="en-US" sz="1800" b="1"/>
                <a:t>(s)</a:t>
              </a:r>
            </a:p>
          </p:txBody>
        </p:sp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3515" y="2033"/>
              <a:ext cx="469" cy="3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S</a:t>
              </a:r>
              <a:r>
                <a:rPr lang="en-US" sz="1800" b="1"/>
                <a:t>(s)</a:t>
              </a:r>
            </a:p>
          </p:txBody>
        </p:sp>
        <p:sp>
          <p:nvSpPr>
            <p:cNvPr id="16439" name="Line 55"/>
            <p:cNvSpPr>
              <a:spLocks noChangeShapeType="1"/>
            </p:cNvSpPr>
            <p:nvPr/>
          </p:nvSpPr>
          <p:spPr bwMode="auto">
            <a:xfrm>
              <a:off x="2160" y="17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316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1" name="Oval 57"/>
            <p:cNvSpPr>
              <a:spLocks noChangeArrowheads="1"/>
            </p:cNvSpPr>
            <p:nvPr/>
          </p:nvSpPr>
          <p:spPr bwMode="auto">
            <a:xfrm>
              <a:off x="1056" y="1680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>
              <a:off x="1200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>
              <a:off x="3984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4" name="Oval 60"/>
            <p:cNvSpPr>
              <a:spLocks noChangeArrowheads="1"/>
            </p:cNvSpPr>
            <p:nvPr/>
          </p:nvSpPr>
          <p:spPr bwMode="auto">
            <a:xfrm>
              <a:off x="4272" y="1680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5" name="Line 61"/>
            <p:cNvSpPr>
              <a:spLocks noChangeShapeType="1"/>
            </p:cNvSpPr>
            <p:nvPr/>
          </p:nvSpPr>
          <p:spPr bwMode="auto">
            <a:xfrm>
              <a:off x="4416" y="17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>
              <a:off x="3984" y="220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7" name="Line 63"/>
            <p:cNvSpPr>
              <a:spLocks noChangeShapeType="1"/>
            </p:cNvSpPr>
            <p:nvPr/>
          </p:nvSpPr>
          <p:spPr bwMode="auto">
            <a:xfrm flipV="1">
              <a:off x="4345" y="177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8" name="Freeform 64"/>
            <p:cNvSpPr>
              <a:spLocks/>
            </p:cNvSpPr>
            <p:nvPr/>
          </p:nvSpPr>
          <p:spPr bwMode="auto">
            <a:xfrm>
              <a:off x="1104" y="1776"/>
              <a:ext cx="1" cy="474"/>
            </a:xfrm>
            <a:custGeom>
              <a:avLst/>
              <a:gdLst>
                <a:gd name="T0" fmla="*/ 0 w 1"/>
                <a:gd name="T1" fmla="*/ 474 h 474"/>
                <a:gd name="T2" fmla="*/ 1 w 1"/>
                <a:gd name="T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74">
                  <a:moveTo>
                    <a:pt x="0" y="474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9" name="Line 65"/>
            <p:cNvSpPr>
              <a:spLocks noChangeShapeType="1"/>
            </p:cNvSpPr>
            <p:nvPr/>
          </p:nvSpPr>
          <p:spPr bwMode="auto">
            <a:xfrm>
              <a:off x="768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0" name="Text Box 66"/>
            <p:cNvSpPr txBox="1">
              <a:spLocks noChangeArrowheads="1"/>
            </p:cNvSpPr>
            <p:nvPr/>
          </p:nvSpPr>
          <p:spPr bwMode="auto">
            <a:xfrm>
              <a:off x="4752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CV(s)</a:t>
              </a:r>
            </a:p>
          </p:txBody>
        </p:sp>
        <p:sp>
          <p:nvSpPr>
            <p:cNvPr id="16451" name="Text Box 67"/>
            <p:cNvSpPr txBox="1">
              <a:spLocks noChangeArrowheads="1"/>
            </p:cNvSpPr>
            <p:nvPr/>
          </p:nvSpPr>
          <p:spPr bwMode="auto">
            <a:xfrm>
              <a:off x="2179" y="1924"/>
              <a:ext cx="6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CV</a:t>
              </a:r>
              <a:r>
                <a:rPr lang="en-US" sz="1800" b="1" baseline="-25000"/>
                <a:t>m</a:t>
              </a:r>
              <a:r>
                <a:rPr lang="en-US" sz="1800" b="1"/>
                <a:t>(s)</a:t>
              </a:r>
            </a:p>
          </p:txBody>
        </p:sp>
        <p:sp>
          <p:nvSpPr>
            <p:cNvPr id="16452" name="Text Box 68"/>
            <p:cNvSpPr txBox="1">
              <a:spLocks noChangeArrowheads="1"/>
            </p:cNvSpPr>
            <p:nvPr/>
          </p:nvSpPr>
          <p:spPr bwMode="auto">
            <a:xfrm>
              <a:off x="384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SP(s)</a:t>
              </a:r>
            </a:p>
          </p:txBody>
        </p:sp>
        <p:sp>
          <p:nvSpPr>
            <p:cNvPr id="16453" name="Text Box 69"/>
            <p:cNvSpPr txBox="1">
              <a:spLocks noChangeArrowheads="1"/>
            </p:cNvSpPr>
            <p:nvPr/>
          </p:nvSpPr>
          <p:spPr bwMode="auto">
            <a:xfrm>
              <a:off x="1200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E(s)</a:t>
              </a:r>
            </a:p>
          </p:txBody>
        </p:sp>
        <p:sp>
          <p:nvSpPr>
            <p:cNvPr id="16454" name="Text Box 70"/>
            <p:cNvSpPr txBox="1">
              <a:spLocks noChangeArrowheads="1"/>
            </p:cNvSpPr>
            <p:nvPr/>
          </p:nvSpPr>
          <p:spPr bwMode="auto">
            <a:xfrm>
              <a:off x="2160" y="1440"/>
              <a:ext cx="6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MV(s)</a:t>
              </a:r>
            </a:p>
          </p:txBody>
        </p:sp>
        <p:sp>
          <p:nvSpPr>
            <p:cNvPr id="16455" name="Text Box 71"/>
            <p:cNvSpPr txBox="1">
              <a:spLocks noChangeArrowheads="1"/>
            </p:cNvSpPr>
            <p:nvPr/>
          </p:nvSpPr>
          <p:spPr bwMode="auto">
            <a:xfrm>
              <a:off x="4142" y="1501"/>
              <a:ext cx="20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6456" name="Text Box 72"/>
            <p:cNvSpPr txBox="1">
              <a:spLocks noChangeArrowheads="1"/>
            </p:cNvSpPr>
            <p:nvPr/>
          </p:nvSpPr>
          <p:spPr bwMode="auto">
            <a:xfrm>
              <a:off x="4116" y="1714"/>
              <a:ext cx="20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6457" name="Text Box 73"/>
            <p:cNvSpPr txBox="1">
              <a:spLocks noChangeArrowheads="1"/>
            </p:cNvSpPr>
            <p:nvPr/>
          </p:nvSpPr>
          <p:spPr bwMode="auto">
            <a:xfrm>
              <a:off x="900" y="1522"/>
              <a:ext cx="20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6458" name="Text Box 74"/>
            <p:cNvSpPr txBox="1">
              <a:spLocks noChangeArrowheads="1"/>
            </p:cNvSpPr>
            <p:nvPr/>
          </p:nvSpPr>
          <p:spPr bwMode="auto">
            <a:xfrm>
              <a:off x="912" y="1732"/>
              <a:ext cx="16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-</a:t>
              </a:r>
            </a:p>
          </p:txBody>
        </p:sp>
        <p:sp>
          <p:nvSpPr>
            <p:cNvPr id="16459" name="Freeform 75"/>
            <p:cNvSpPr>
              <a:spLocks/>
            </p:cNvSpPr>
            <p:nvPr/>
          </p:nvSpPr>
          <p:spPr bwMode="auto">
            <a:xfrm>
              <a:off x="2256" y="1104"/>
              <a:ext cx="384" cy="336"/>
            </a:xfrm>
            <a:custGeom>
              <a:avLst/>
              <a:gdLst>
                <a:gd name="T0" fmla="*/ 0 w 3288"/>
                <a:gd name="T1" fmla="*/ 396 h 738"/>
                <a:gd name="T2" fmla="*/ 59 w 3288"/>
                <a:gd name="T3" fmla="*/ 472 h 738"/>
                <a:gd name="T4" fmla="*/ 113 w 3288"/>
                <a:gd name="T5" fmla="*/ 543 h 738"/>
                <a:gd name="T6" fmla="*/ 167 w 3288"/>
                <a:gd name="T7" fmla="*/ 608 h 738"/>
                <a:gd name="T8" fmla="*/ 226 w 3288"/>
                <a:gd name="T9" fmla="*/ 662 h 738"/>
                <a:gd name="T10" fmla="*/ 280 w 3288"/>
                <a:gd name="T11" fmla="*/ 700 h 738"/>
                <a:gd name="T12" fmla="*/ 334 w 3288"/>
                <a:gd name="T13" fmla="*/ 727 h 738"/>
                <a:gd name="T14" fmla="*/ 394 w 3288"/>
                <a:gd name="T15" fmla="*/ 738 h 738"/>
                <a:gd name="T16" fmla="*/ 448 w 3288"/>
                <a:gd name="T17" fmla="*/ 733 h 738"/>
                <a:gd name="T18" fmla="*/ 502 w 3288"/>
                <a:gd name="T19" fmla="*/ 711 h 738"/>
                <a:gd name="T20" fmla="*/ 556 w 3288"/>
                <a:gd name="T21" fmla="*/ 678 h 738"/>
                <a:gd name="T22" fmla="*/ 615 w 3288"/>
                <a:gd name="T23" fmla="*/ 629 h 738"/>
                <a:gd name="T24" fmla="*/ 669 w 3288"/>
                <a:gd name="T25" fmla="*/ 564 h 738"/>
                <a:gd name="T26" fmla="*/ 723 w 3288"/>
                <a:gd name="T27" fmla="*/ 499 h 738"/>
                <a:gd name="T28" fmla="*/ 783 w 3288"/>
                <a:gd name="T29" fmla="*/ 423 h 738"/>
                <a:gd name="T30" fmla="*/ 837 w 3288"/>
                <a:gd name="T31" fmla="*/ 342 h 738"/>
                <a:gd name="T32" fmla="*/ 891 w 3288"/>
                <a:gd name="T33" fmla="*/ 266 h 738"/>
                <a:gd name="T34" fmla="*/ 950 w 3288"/>
                <a:gd name="T35" fmla="*/ 195 h 738"/>
                <a:gd name="T36" fmla="*/ 1004 w 3288"/>
                <a:gd name="T37" fmla="*/ 130 h 738"/>
                <a:gd name="T38" fmla="*/ 1058 w 3288"/>
                <a:gd name="T39" fmla="*/ 76 h 738"/>
                <a:gd name="T40" fmla="*/ 1117 w 3288"/>
                <a:gd name="T41" fmla="*/ 38 h 738"/>
                <a:gd name="T42" fmla="*/ 1171 w 3288"/>
                <a:gd name="T43" fmla="*/ 10 h 738"/>
                <a:gd name="T44" fmla="*/ 1225 w 3288"/>
                <a:gd name="T45" fmla="*/ 0 h 738"/>
                <a:gd name="T46" fmla="*/ 1285 w 3288"/>
                <a:gd name="T47" fmla="*/ 5 h 738"/>
                <a:gd name="T48" fmla="*/ 1339 w 3288"/>
                <a:gd name="T49" fmla="*/ 27 h 738"/>
                <a:gd name="T50" fmla="*/ 1393 w 3288"/>
                <a:gd name="T51" fmla="*/ 59 h 738"/>
                <a:gd name="T52" fmla="*/ 1452 w 3288"/>
                <a:gd name="T53" fmla="*/ 108 h 738"/>
                <a:gd name="T54" fmla="*/ 1506 w 3288"/>
                <a:gd name="T55" fmla="*/ 173 h 738"/>
                <a:gd name="T56" fmla="*/ 1560 w 3288"/>
                <a:gd name="T57" fmla="*/ 238 h 738"/>
                <a:gd name="T58" fmla="*/ 1620 w 3288"/>
                <a:gd name="T59" fmla="*/ 314 h 738"/>
                <a:gd name="T60" fmla="*/ 1674 w 3288"/>
                <a:gd name="T61" fmla="*/ 390 h 738"/>
                <a:gd name="T62" fmla="*/ 1728 w 3288"/>
                <a:gd name="T63" fmla="*/ 466 h 738"/>
                <a:gd name="T64" fmla="*/ 1782 w 3288"/>
                <a:gd name="T65" fmla="*/ 543 h 738"/>
                <a:gd name="T66" fmla="*/ 1841 w 3288"/>
                <a:gd name="T67" fmla="*/ 608 h 738"/>
                <a:gd name="T68" fmla="*/ 1895 w 3288"/>
                <a:gd name="T69" fmla="*/ 662 h 738"/>
                <a:gd name="T70" fmla="*/ 1949 w 3288"/>
                <a:gd name="T71" fmla="*/ 700 h 738"/>
                <a:gd name="T72" fmla="*/ 2008 w 3288"/>
                <a:gd name="T73" fmla="*/ 727 h 738"/>
                <a:gd name="T74" fmla="*/ 2062 w 3288"/>
                <a:gd name="T75" fmla="*/ 738 h 738"/>
                <a:gd name="T76" fmla="*/ 2116 w 3288"/>
                <a:gd name="T77" fmla="*/ 733 h 738"/>
                <a:gd name="T78" fmla="*/ 2176 w 3288"/>
                <a:gd name="T79" fmla="*/ 711 h 738"/>
                <a:gd name="T80" fmla="*/ 2230 w 3288"/>
                <a:gd name="T81" fmla="*/ 678 h 738"/>
                <a:gd name="T82" fmla="*/ 2284 w 3288"/>
                <a:gd name="T83" fmla="*/ 629 h 738"/>
                <a:gd name="T84" fmla="*/ 2343 w 3288"/>
                <a:gd name="T85" fmla="*/ 570 h 738"/>
                <a:gd name="T86" fmla="*/ 2397 w 3288"/>
                <a:gd name="T87" fmla="*/ 499 h 738"/>
                <a:gd name="T88" fmla="*/ 2451 w 3288"/>
                <a:gd name="T89" fmla="*/ 423 h 738"/>
                <a:gd name="T90" fmla="*/ 2511 w 3288"/>
                <a:gd name="T91" fmla="*/ 347 h 738"/>
                <a:gd name="T92" fmla="*/ 2565 w 3288"/>
                <a:gd name="T93" fmla="*/ 271 h 738"/>
                <a:gd name="T94" fmla="*/ 2619 w 3288"/>
                <a:gd name="T95" fmla="*/ 195 h 738"/>
                <a:gd name="T96" fmla="*/ 2678 w 3288"/>
                <a:gd name="T97" fmla="*/ 130 h 738"/>
                <a:gd name="T98" fmla="*/ 2732 w 3288"/>
                <a:gd name="T99" fmla="*/ 81 h 738"/>
                <a:gd name="T100" fmla="*/ 2786 w 3288"/>
                <a:gd name="T101" fmla="*/ 38 h 738"/>
                <a:gd name="T102" fmla="*/ 2840 w 3288"/>
                <a:gd name="T103" fmla="*/ 10 h 738"/>
                <a:gd name="T104" fmla="*/ 2899 w 3288"/>
                <a:gd name="T105" fmla="*/ 0 h 738"/>
                <a:gd name="T106" fmla="*/ 2953 w 3288"/>
                <a:gd name="T107" fmla="*/ 5 h 738"/>
                <a:gd name="T108" fmla="*/ 3007 w 3288"/>
                <a:gd name="T109" fmla="*/ 27 h 738"/>
                <a:gd name="T110" fmla="*/ 3067 w 3288"/>
                <a:gd name="T111" fmla="*/ 59 h 738"/>
                <a:gd name="T112" fmla="*/ 3121 w 3288"/>
                <a:gd name="T113" fmla="*/ 108 h 738"/>
                <a:gd name="T114" fmla="*/ 3175 w 3288"/>
                <a:gd name="T115" fmla="*/ 168 h 738"/>
                <a:gd name="T116" fmla="*/ 3234 w 3288"/>
                <a:gd name="T117" fmla="*/ 238 h 738"/>
                <a:gd name="T118" fmla="*/ 3288 w 3288"/>
                <a:gd name="T119" fmla="*/ 3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8" h="738">
                  <a:moveTo>
                    <a:pt x="0" y="396"/>
                  </a:moveTo>
                  <a:lnTo>
                    <a:pt x="59" y="472"/>
                  </a:lnTo>
                  <a:lnTo>
                    <a:pt x="113" y="543"/>
                  </a:lnTo>
                  <a:lnTo>
                    <a:pt x="167" y="608"/>
                  </a:lnTo>
                  <a:lnTo>
                    <a:pt x="226" y="662"/>
                  </a:lnTo>
                  <a:lnTo>
                    <a:pt x="280" y="700"/>
                  </a:lnTo>
                  <a:lnTo>
                    <a:pt x="334" y="727"/>
                  </a:lnTo>
                  <a:lnTo>
                    <a:pt x="394" y="738"/>
                  </a:lnTo>
                  <a:lnTo>
                    <a:pt x="448" y="733"/>
                  </a:lnTo>
                  <a:lnTo>
                    <a:pt x="502" y="711"/>
                  </a:lnTo>
                  <a:lnTo>
                    <a:pt x="556" y="678"/>
                  </a:lnTo>
                  <a:lnTo>
                    <a:pt x="615" y="629"/>
                  </a:lnTo>
                  <a:lnTo>
                    <a:pt x="669" y="564"/>
                  </a:lnTo>
                  <a:lnTo>
                    <a:pt x="723" y="499"/>
                  </a:lnTo>
                  <a:lnTo>
                    <a:pt x="783" y="423"/>
                  </a:lnTo>
                  <a:lnTo>
                    <a:pt x="837" y="342"/>
                  </a:lnTo>
                  <a:lnTo>
                    <a:pt x="891" y="266"/>
                  </a:lnTo>
                  <a:lnTo>
                    <a:pt x="950" y="195"/>
                  </a:lnTo>
                  <a:lnTo>
                    <a:pt x="1004" y="130"/>
                  </a:lnTo>
                  <a:lnTo>
                    <a:pt x="1058" y="76"/>
                  </a:lnTo>
                  <a:lnTo>
                    <a:pt x="1117" y="38"/>
                  </a:lnTo>
                  <a:lnTo>
                    <a:pt x="1171" y="10"/>
                  </a:lnTo>
                  <a:lnTo>
                    <a:pt x="1225" y="0"/>
                  </a:lnTo>
                  <a:lnTo>
                    <a:pt x="1285" y="5"/>
                  </a:lnTo>
                  <a:lnTo>
                    <a:pt x="1339" y="27"/>
                  </a:lnTo>
                  <a:lnTo>
                    <a:pt x="1393" y="59"/>
                  </a:lnTo>
                  <a:lnTo>
                    <a:pt x="1452" y="108"/>
                  </a:lnTo>
                  <a:lnTo>
                    <a:pt x="1506" y="173"/>
                  </a:lnTo>
                  <a:lnTo>
                    <a:pt x="1560" y="238"/>
                  </a:lnTo>
                  <a:lnTo>
                    <a:pt x="1620" y="314"/>
                  </a:lnTo>
                  <a:lnTo>
                    <a:pt x="1674" y="390"/>
                  </a:lnTo>
                  <a:lnTo>
                    <a:pt x="1728" y="466"/>
                  </a:lnTo>
                  <a:lnTo>
                    <a:pt x="1782" y="543"/>
                  </a:lnTo>
                  <a:lnTo>
                    <a:pt x="1841" y="608"/>
                  </a:lnTo>
                  <a:lnTo>
                    <a:pt x="1895" y="662"/>
                  </a:lnTo>
                  <a:lnTo>
                    <a:pt x="1949" y="700"/>
                  </a:lnTo>
                  <a:lnTo>
                    <a:pt x="2008" y="727"/>
                  </a:lnTo>
                  <a:lnTo>
                    <a:pt x="2062" y="738"/>
                  </a:lnTo>
                  <a:lnTo>
                    <a:pt x="2116" y="733"/>
                  </a:lnTo>
                  <a:lnTo>
                    <a:pt x="2176" y="711"/>
                  </a:lnTo>
                  <a:lnTo>
                    <a:pt x="2230" y="678"/>
                  </a:lnTo>
                  <a:lnTo>
                    <a:pt x="2284" y="629"/>
                  </a:lnTo>
                  <a:lnTo>
                    <a:pt x="2343" y="570"/>
                  </a:lnTo>
                  <a:lnTo>
                    <a:pt x="2397" y="499"/>
                  </a:lnTo>
                  <a:lnTo>
                    <a:pt x="2451" y="423"/>
                  </a:lnTo>
                  <a:lnTo>
                    <a:pt x="2511" y="347"/>
                  </a:lnTo>
                  <a:lnTo>
                    <a:pt x="2565" y="271"/>
                  </a:lnTo>
                  <a:lnTo>
                    <a:pt x="2619" y="195"/>
                  </a:lnTo>
                  <a:lnTo>
                    <a:pt x="2678" y="130"/>
                  </a:lnTo>
                  <a:lnTo>
                    <a:pt x="2732" y="81"/>
                  </a:lnTo>
                  <a:lnTo>
                    <a:pt x="2786" y="38"/>
                  </a:lnTo>
                  <a:lnTo>
                    <a:pt x="2840" y="10"/>
                  </a:lnTo>
                  <a:lnTo>
                    <a:pt x="2899" y="0"/>
                  </a:lnTo>
                  <a:lnTo>
                    <a:pt x="2953" y="5"/>
                  </a:lnTo>
                  <a:lnTo>
                    <a:pt x="3007" y="27"/>
                  </a:lnTo>
                  <a:lnTo>
                    <a:pt x="3067" y="59"/>
                  </a:lnTo>
                  <a:lnTo>
                    <a:pt x="3121" y="108"/>
                  </a:lnTo>
                  <a:lnTo>
                    <a:pt x="3175" y="168"/>
                  </a:lnTo>
                  <a:lnTo>
                    <a:pt x="3234" y="238"/>
                  </a:lnTo>
                  <a:lnTo>
                    <a:pt x="3288" y="31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76"/>
            <p:cNvSpPr>
              <a:spLocks/>
            </p:cNvSpPr>
            <p:nvPr/>
          </p:nvSpPr>
          <p:spPr bwMode="auto">
            <a:xfrm>
              <a:off x="4800" y="1056"/>
              <a:ext cx="384" cy="336"/>
            </a:xfrm>
            <a:custGeom>
              <a:avLst/>
              <a:gdLst>
                <a:gd name="T0" fmla="*/ 0 w 3288"/>
                <a:gd name="T1" fmla="*/ 396 h 738"/>
                <a:gd name="T2" fmla="*/ 59 w 3288"/>
                <a:gd name="T3" fmla="*/ 472 h 738"/>
                <a:gd name="T4" fmla="*/ 113 w 3288"/>
                <a:gd name="T5" fmla="*/ 543 h 738"/>
                <a:gd name="T6" fmla="*/ 167 w 3288"/>
                <a:gd name="T7" fmla="*/ 608 h 738"/>
                <a:gd name="T8" fmla="*/ 226 w 3288"/>
                <a:gd name="T9" fmla="*/ 662 h 738"/>
                <a:gd name="T10" fmla="*/ 280 w 3288"/>
                <a:gd name="T11" fmla="*/ 700 h 738"/>
                <a:gd name="T12" fmla="*/ 334 w 3288"/>
                <a:gd name="T13" fmla="*/ 727 h 738"/>
                <a:gd name="T14" fmla="*/ 394 w 3288"/>
                <a:gd name="T15" fmla="*/ 738 h 738"/>
                <a:gd name="T16" fmla="*/ 448 w 3288"/>
                <a:gd name="T17" fmla="*/ 733 h 738"/>
                <a:gd name="T18" fmla="*/ 502 w 3288"/>
                <a:gd name="T19" fmla="*/ 711 h 738"/>
                <a:gd name="T20" fmla="*/ 556 w 3288"/>
                <a:gd name="T21" fmla="*/ 678 h 738"/>
                <a:gd name="T22" fmla="*/ 615 w 3288"/>
                <a:gd name="T23" fmla="*/ 629 h 738"/>
                <a:gd name="T24" fmla="*/ 669 w 3288"/>
                <a:gd name="T25" fmla="*/ 564 h 738"/>
                <a:gd name="T26" fmla="*/ 723 w 3288"/>
                <a:gd name="T27" fmla="*/ 499 h 738"/>
                <a:gd name="T28" fmla="*/ 783 w 3288"/>
                <a:gd name="T29" fmla="*/ 423 h 738"/>
                <a:gd name="T30" fmla="*/ 837 w 3288"/>
                <a:gd name="T31" fmla="*/ 342 h 738"/>
                <a:gd name="T32" fmla="*/ 891 w 3288"/>
                <a:gd name="T33" fmla="*/ 266 h 738"/>
                <a:gd name="T34" fmla="*/ 950 w 3288"/>
                <a:gd name="T35" fmla="*/ 195 h 738"/>
                <a:gd name="T36" fmla="*/ 1004 w 3288"/>
                <a:gd name="T37" fmla="*/ 130 h 738"/>
                <a:gd name="T38" fmla="*/ 1058 w 3288"/>
                <a:gd name="T39" fmla="*/ 76 h 738"/>
                <a:gd name="T40" fmla="*/ 1117 w 3288"/>
                <a:gd name="T41" fmla="*/ 38 h 738"/>
                <a:gd name="T42" fmla="*/ 1171 w 3288"/>
                <a:gd name="T43" fmla="*/ 10 h 738"/>
                <a:gd name="T44" fmla="*/ 1225 w 3288"/>
                <a:gd name="T45" fmla="*/ 0 h 738"/>
                <a:gd name="T46" fmla="*/ 1285 w 3288"/>
                <a:gd name="T47" fmla="*/ 5 h 738"/>
                <a:gd name="T48" fmla="*/ 1339 w 3288"/>
                <a:gd name="T49" fmla="*/ 27 h 738"/>
                <a:gd name="T50" fmla="*/ 1393 w 3288"/>
                <a:gd name="T51" fmla="*/ 59 h 738"/>
                <a:gd name="T52" fmla="*/ 1452 w 3288"/>
                <a:gd name="T53" fmla="*/ 108 h 738"/>
                <a:gd name="T54" fmla="*/ 1506 w 3288"/>
                <a:gd name="T55" fmla="*/ 173 h 738"/>
                <a:gd name="T56" fmla="*/ 1560 w 3288"/>
                <a:gd name="T57" fmla="*/ 238 h 738"/>
                <a:gd name="T58" fmla="*/ 1620 w 3288"/>
                <a:gd name="T59" fmla="*/ 314 h 738"/>
                <a:gd name="T60" fmla="*/ 1674 w 3288"/>
                <a:gd name="T61" fmla="*/ 390 h 738"/>
                <a:gd name="T62" fmla="*/ 1728 w 3288"/>
                <a:gd name="T63" fmla="*/ 466 h 738"/>
                <a:gd name="T64" fmla="*/ 1782 w 3288"/>
                <a:gd name="T65" fmla="*/ 543 h 738"/>
                <a:gd name="T66" fmla="*/ 1841 w 3288"/>
                <a:gd name="T67" fmla="*/ 608 h 738"/>
                <a:gd name="T68" fmla="*/ 1895 w 3288"/>
                <a:gd name="T69" fmla="*/ 662 h 738"/>
                <a:gd name="T70" fmla="*/ 1949 w 3288"/>
                <a:gd name="T71" fmla="*/ 700 h 738"/>
                <a:gd name="T72" fmla="*/ 2008 w 3288"/>
                <a:gd name="T73" fmla="*/ 727 h 738"/>
                <a:gd name="T74" fmla="*/ 2062 w 3288"/>
                <a:gd name="T75" fmla="*/ 738 h 738"/>
                <a:gd name="T76" fmla="*/ 2116 w 3288"/>
                <a:gd name="T77" fmla="*/ 733 h 738"/>
                <a:gd name="T78" fmla="*/ 2176 w 3288"/>
                <a:gd name="T79" fmla="*/ 711 h 738"/>
                <a:gd name="T80" fmla="*/ 2230 w 3288"/>
                <a:gd name="T81" fmla="*/ 678 h 738"/>
                <a:gd name="T82" fmla="*/ 2284 w 3288"/>
                <a:gd name="T83" fmla="*/ 629 h 738"/>
                <a:gd name="T84" fmla="*/ 2343 w 3288"/>
                <a:gd name="T85" fmla="*/ 570 h 738"/>
                <a:gd name="T86" fmla="*/ 2397 w 3288"/>
                <a:gd name="T87" fmla="*/ 499 h 738"/>
                <a:gd name="T88" fmla="*/ 2451 w 3288"/>
                <a:gd name="T89" fmla="*/ 423 h 738"/>
                <a:gd name="T90" fmla="*/ 2511 w 3288"/>
                <a:gd name="T91" fmla="*/ 347 h 738"/>
                <a:gd name="T92" fmla="*/ 2565 w 3288"/>
                <a:gd name="T93" fmla="*/ 271 h 738"/>
                <a:gd name="T94" fmla="*/ 2619 w 3288"/>
                <a:gd name="T95" fmla="*/ 195 h 738"/>
                <a:gd name="T96" fmla="*/ 2678 w 3288"/>
                <a:gd name="T97" fmla="*/ 130 h 738"/>
                <a:gd name="T98" fmla="*/ 2732 w 3288"/>
                <a:gd name="T99" fmla="*/ 81 h 738"/>
                <a:gd name="T100" fmla="*/ 2786 w 3288"/>
                <a:gd name="T101" fmla="*/ 38 h 738"/>
                <a:gd name="T102" fmla="*/ 2840 w 3288"/>
                <a:gd name="T103" fmla="*/ 10 h 738"/>
                <a:gd name="T104" fmla="*/ 2899 w 3288"/>
                <a:gd name="T105" fmla="*/ 0 h 738"/>
                <a:gd name="T106" fmla="*/ 2953 w 3288"/>
                <a:gd name="T107" fmla="*/ 5 h 738"/>
                <a:gd name="T108" fmla="*/ 3007 w 3288"/>
                <a:gd name="T109" fmla="*/ 27 h 738"/>
                <a:gd name="T110" fmla="*/ 3067 w 3288"/>
                <a:gd name="T111" fmla="*/ 59 h 738"/>
                <a:gd name="T112" fmla="*/ 3121 w 3288"/>
                <a:gd name="T113" fmla="*/ 108 h 738"/>
                <a:gd name="T114" fmla="*/ 3175 w 3288"/>
                <a:gd name="T115" fmla="*/ 168 h 738"/>
                <a:gd name="T116" fmla="*/ 3234 w 3288"/>
                <a:gd name="T117" fmla="*/ 238 h 738"/>
                <a:gd name="T118" fmla="*/ 3288 w 3288"/>
                <a:gd name="T119" fmla="*/ 3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8" h="738">
                  <a:moveTo>
                    <a:pt x="0" y="396"/>
                  </a:moveTo>
                  <a:lnTo>
                    <a:pt x="59" y="472"/>
                  </a:lnTo>
                  <a:lnTo>
                    <a:pt x="113" y="543"/>
                  </a:lnTo>
                  <a:lnTo>
                    <a:pt x="167" y="608"/>
                  </a:lnTo>
                  <a:lnTo>
                    <a:pt x="226" y="662"/>
                  </a:lnTo>
                  <a:lnTo>
                    <a:pt x="280" y="700"/>
                  </a:lnTo>
                  <a:lnTo>
                    <a:pt x="334" y="727"/>
                  </a:lnTo>
                  <a:lnTo>
                    <a:pt x="394" y="738"/>
                  </a:lnTo>
                  <a:lnTo>
                    <a:pt x="448" y="733"/>
                  </a:lnTo>
                  <a:lnTo>
                    <a:pt x="502" y="711"/>
                  </a:lnTo>
                  <a:lnTo>
                    <a:pt x="556" y="678"/>
                  </a:lnTo>
                  <a:lnTo>
                    <a:pt x="615" y="629"/>
                  </a:lnTo>
                  <a:lnTo>
                    <a:pt x="669" y="564"/>
                  </a:lnTo>
                  <a:lnTo>
                    <a:pt x="723" y="499"/>
                  </a:lnTo>
                  <a:lnTo>
                    <a:pt x="783" y="423"/>
                  </a:lnTo>
                  <a:lnTo>
                    <a:pt x="837" y="342"/>
                  </a:lnTo>
                  <a:lnTo>
                    <a:pt x="891" y="266"/>
                  </a:lnTo>
                  <a:lnTo>
                    <a:pt x="950" y="195"/>
                  </a:lnTo>
                  <a:lnTo>
                    <a:pt x="1004" y="130"/>
                  </a:lnTo>
                  <a:lnTo>
                    <a:pt x="1058" y="76"/>
                  </a:lnTo>
                  <a:lnTo>
                    <a:pt x="1117" y="38"/>
                  </a:lnTo>
                  <a:lnTo>
                    <a:pt x="1171" y="10"/>
                  </a:lnTo>
                  <a:lnTo>
                    <a:pt x="1225" y="0"/>
                  </a:lnTo>
                  <a:lnTo>
                    <a:pt x="1285" y="5"/>
                  </a:lnTo>
                  <a:lnTo>
                    <a:pt x="1339" y="27"/>
                  </a:lnTo>
                  <a:lnTo>
                    <a:pt x="1393" y="59"/>
                  </a:lnTo>
                  <a:lnTo>
                    <a:pt x="1452" y="108"/>
                  </a:lnTo>
                  <a:lnTo>
                    <a:pt x="1506" y="173"/>
                  </a:lnTo>
                  <a:lnTo>
                    <a:pt x="1560" y="238"/>
                  </a:lnTo>
                  <a:lnTo>
                    <a:pt x="1620" y="314"/>
                  </a:lnTo>
                  <a:lnTo>
                    <a:pt x="1674" y="390"/>
                  </a:lnTo>
                  <a:lnTo>
                    <a:pt x="1728" y="466"/>
                  </a:lnTo>
                  <a:lnTo>
                    <a:pt x="1782" y="543"/>
                  </a:lnTo>
                  <a:lnTo>
                    <a:pt x="1841" y="608"/>
                  </a:lnTo>
                  <a:lnTo>
                    <a:pt x="1895" y="662"/>
                  </a:lnTo>
                  <a:lnTo>
                    <a:pt x="1949" y="700"/>
                  </a:lnTo>
                  <a:lnTo>
                    <a:pt x="2008" y="727"/>
                  </a:lnTo>
                  <a:lnTo>
                    <a:pt x="2062" y="738"/>
                  </a:lnTo>
                  <a:lnTo>
                    <a:pt x="2116" y="733"/>
                  </a:lnTo>
                  <a:lnTo>
                    <a:pt x="2176" y="711"/>
                  </a:lnTo>
                  <a:lnTo>
                    <a:pt x="2230" y="678"/>
                  </a:lnTo>
                  <a:lnTo>
                    <a:pt x="2284" y="629"/>
                  </a:lnTo>
                  <a:lnTo>
                    <a:pt x="2343" y="570"/>
                  </a:lnTo>
                  <a:lnTo>
                    <a:pt x="2397" y="499"/>
                  </a:lnTo>
                  <a:lnTo>
                    <a:pt x="2451" y="423"/>
                  </a:lnTo>
                  <a:lnTo>
                    <a:pt x="2511" y="347"/>
                  </a:lnTo>
                  <a:lnTo>
                    <a:pt x="2565" y="271"/>
                  </a:lnTo>
                  <a:lnTo>
                    <a:pt x="2619" y="195"/>
                  </a:lnTo>
                  <a:lnTo>
                    <a:pt x="2678" y="130"/>
                  </a:lnTo>
                  <a:lnTo>
                    <a:pt x="2732" y="81"/>
                  </a:lnTo>
                  <a:lnTo>
                    <a:pt x="2786" y="38"/>
                  </a:lnTo>
                  <a:lnTo>
                    <a:pt x="2840" y="10"/>
                  </a:lnTo>
                  <a:lnTo>
                    <a:pt x="2899" y="0"/>
                  </a:lnTo>
                  <a:lnTo>
                    <a:pt x="2953" y="5"/>
                  </a:lnTo>
                  <a:lnTo>
                    <a:pt x="3007" y="27"/>
                  </a:lnTo>
                  <a:lnTo>
                    <a:pt x="3067" y="59"/>
                  </a:lnTo>
                  <a:lnTo>
                    <a:pt x="3121" y="108"/>
                  </a:lnTo>
                  <a:lnTo>
                    <a:pt x="3175" y="168"/>
                  </a:lnTo>
                  <a:lnTo>
                    <a:pt x="3234" y="238"/>
                  </a:lnTo>
                  <a:lnTo>
                    <a:pt x="3288" y="31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77"/>
            <p:cNvSpPr>
              <a:spLocks/>
            </p:cNvSpPr>
            <p:nvPr/>
          </p:nvSpPr>
          <p:spPr bwMode="auto">
            <a:xfrm>
              <a:off x="1098" y="2256"/>
              <a:ext cx="2406" cy="4"/>
            </a:xfrm>
            <a:custGeom>
              <a:avLst/>
              <a:gdLst>
                <a:gd name="T0" fmla="*/ 2406 w 2406"/>
                <a:gd name="T1" fmla="*/ 0 h 4"/>
                <a:gd name="T2" fmla="*/ 0 w 2406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6" h="4">
                  <a:moveTo>
                    <a:pt x="2406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2" name="Text Box 78"/>
            <p:cNvSpPr txBox="1">
              <a:spLocks noChangeArrowheads="1"/>
            </p:cNvSpPr>
            <p:nvPr/>
          </p:nvSpPr>
          <p:spPr bwMode="auto">
            <a:xfrm>
              <a:off x="192" y="1968"/>
              <a:ext cx="72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Loop closed</a:t>
              </a:r>
            </a:p>
          </p:txBody>
        </p:sp>
        <p:sp>
          <p:nvSpPr>
            <p:cNvPr id="16463" name="Line 79"/>
            <p:cNvSpPr>
              <a:spLocks noChangeShapeType="1"/>
            </p:cNvSpPr>
            <p:nvPr/>
          </p:nvSpPr>
          <p:spPr bwMode="auto">
            <a:xfrm>
              <a:off x="432" y="1248"/>
              <a:ext cx="4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457200" y="4419600"/>
            <a:ext cx="83058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Under what conditions is the system stable (unstable)?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Hint</a:t>
            </a:r>
            <a:r>
              <a:rPr lang="en-US" b="1"/>
              <a:t>: think about the sine wave as it travels around the loop once.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Bode Stability:</a:t>
            </a:r>
            <a:r>
              <a:rPr lang="en-US" b="1"/>
              <a:t>  To understand, let’s do a thought experiment</a:t>
            </a:r>
            <a:endParaRPr lang="en-US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457200" y="1676400"/>
            <a:ext cx="8305800" cy="2209800"/>
            <a:chOff x="192" y="1008"/>
            <a:chExt cx="5376" cy="1488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192" y="1008"/>
              <a:ext cx="5376" cy="14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3515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P</a:t>
              </a:r>
              <a:r>
                <a:rPr lang="en-US" sz="1800" b="1"/>
                <a:t>(s)</a:t>
              </a: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2704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v</a:t>
              </a:r>
              <a:r>
                <a:rPr lang="en-US" sz="1800" b="1"/>
                <a:t>(s)</a:t>
              </a: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1680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C</a:t>
              </a:r>
              <a:r>
                <a:rPr lang="en-US" sz="1800" b="1"/>
                <a:t>(s)</a:t>
              </a: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3515" y="2033"/>
              <a:ext cx="469" cy="3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S</a:t>
              </a:r>
              <a:r>
                <a:rPr lang="en-US" sz="1800" b="1"/>
                <a:t>(s)</a:t>
              </a: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2160" y="17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316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1056" y="1680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1200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3984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4272" y="1680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4416" y="17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3984" y="220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V="1">
              <a:off x="4345" y="177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1104" y="1776"/>
              <a:ext cx="1" cy="474"/>
            </a:xfrm>
            <a:custGeom>
              <a:avLst/>
              <a:gdLst>
                <a:gd name="T0" fmla="*/ 0 w 1"/>
                <a:gd name="T1" fmla="*/ 474 h 474"/>
                <a:gd name="T2" fmla="*/ 1 w 1"/>
                <a:gd name="T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74">
                  <a:moveTo>
                    <a:pt x="0" y="474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768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4752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CV(s)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2179" y="1924"/>
              <a:ext cx="6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CV</a:t>
              </a:r>
              <a:r>
                <a:rPr lang="en-US" sz="1800" b="1" baseline="-25000"/>
                <a:t>m</a:t>
              </a:r>
              <a:r>
                <a:rPr lang="en-US" sz="1800" b="1"/>
                <a:t>(s)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384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SP(s)</a:t>
              </a: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1200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E(s)</a:t>
              </a:r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2160" y="1440"/>
              <a:ext cx="6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MV(s)</a:t>
              </a:r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4142" y="1501"/>
              <a:ext cx="20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4116" y="1714"/>
              <a:ext cx="20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900" y="1522"/>
              <a:ext cx="20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7437" name="Text Box 29"/>
            <p:cNvSpPr txBox="1">
              <a:spLocks noChangeArrowheads="1"/>
            </p:cNvSpPr>
            <p:nvPr/>
          </p:nvSpPr>
          <p:spPr bwMode="auto">
            <a:xfrm>
              <a:off x="912" y="1732"/>
              <a:ext cx="16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-</a:t>
              </a:r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256" y="1104"/>
              <a:ext cx="384" cy="336"/>
            </a:xfrm>
            <a:custGeom>
              <a:avLst/>
              <a:gdLst>
                <a:gd name="T0" fmla="*/ 0 w 3288"/>
                <a:gd name="T1" fmla="*/ 396 h 738"/>
                <a:gd name="T2" fmla="*/ 59 w 3288"/>
                <a:gd name="T3" fmla="*/ 472 h 738"/>
                <a:gd name="T4" fmla="*/ 113 w 3288"/>
                <a:gd name="T5" fmla="*/ 543 h 738"/>
                <a:gd name="T6" fmla="*/ 167 w 3288"/>
                <a:gd name="T7" fmla="*/ 608 h 738"/>
                <a:gd name="T8" fmla="*/ 226 w 3288"/>
                <a:gd name="T9" fmla="*/ 662 h 738"/>
                <a:gd name="T10" fmla="*/ 280 w 3288"/>
                <a:gd name="T11" fmla="*/ 700 h 738"/>
                <a:gd name="T12" fmla="*/ 334 w 3288"/>
                <a:gd name="T13" fmla="*/ 727 h 738"/>
                <a:gd name="T14" fmla="*/ 394 w 3288"/>
                <a:gd name="T15" fmla="*/ 738 h 738"/>
                <a:gd name="T16" fmla="*/ 448 w 3288"/>
                <a:gd name="T17" fmla="*/ 733 h 738"/>
                <a:gd name="T18" fmla="*/ 502 w 3288"/>
                <a:gd name="T19" fmla="*/ 711 h 738"/>
                <a:gd name="T20" fmla="*/ 556 w 3288"/>
                <a:gd name="T21" fmla="*/ 678 h 738"/>
                <a:gd name="T22" fmla="*/ 615 w 3288"/>
                <a:gd name="T23" fmla="*/ 629 h 738"/>
                <a:gd name="T24" fmla="*/ 669 w 3288"/>
                <a:gd name="T25" fmla="*/ 564 h 738"/>
                <a:gd name="T26" fmla="*/ 723 w 3288"/>
                <a:gd name="T27" fmla="*/ 499 h 738"/>
                <a:gd name="T28" fmla="*/ 783 w 3288"/>
                <a:gd name="T29" fmla="*/ 423 h 738"/>
                <a:gd name="T30" fmla="*/ 837 w 3288"/>
                <a:gd name="T31" fmla="*/ 342 h 738"/>
                <a:gd name="T32" fmla="*/ 891 w 3288"/>
                <a:gd name="T33" fmla="*/ 266 h 738"/>
                <a:gd name="T34" fmla="*/ 950 w 3288"/>
                <a:gd name="T35" fmla="*/ 195 h 738"/>
                <a:gd name="T36" fmla="*/ 1004 w 3288"/>
                <a:gd name="T37" fmla="*/ 130 h 738"/>
                <a:gd name="T38" fmla="*/ 1058 w 3288"/>
                <a:gd name="T39" fmla="*/ 76 h 738"/>
                <a:gd name="T40" fmla="*/ 1117 w 3288"/>
                <a:gd name="T41" fmla="*/ 38 h 738"/>
                <a:gd name="T42" fmla="*/ 1171 w 3288"/>
                <a:gd name="T43" fmla="*/ 10 h 738"/>
                <a:gd name="T44" fmla="*/ 1225 w 3288"/>
                <a:gd name="T45" fmla="*/ 0 h 738"/>
                <a:gd name="T46" fmla="*/ 1285 w 3288"/>
                <a:gd name="T47" fmla="*/ 5 h 738"/>
                <a:gd name="T48" fmla="*/ 1339 w 3288"/>
                <a:gd name="T49" fmla="*/ 27 h 738"/>
                <a:gd name="T50" fmla="*/ 1393 w 3288"/>
                <a:gd name="T51" fmla="*/ 59 h 738"/>
                <a:gd name="T52" fmla="*/ 1452 w 3288"/>
                <a:gd name="T53" fmla="*/ 108 h 738"/>
                <a:gd name="T54" fmla="*/ 1506 w 3288"/>
                <a:gd name="T55" fmla="*/ 173 h 738"/>
                <a:gd name="T56" fmla="*/ 1560 w 3288"/>
                <a:gd name="T57" fmla="*/ 238 h 738"/>
                <a:gd name="T58" fmla="*/ 1620 w 3288"/>
                <a:gd name="T59" fmla="*/ 314 h 738"/>
                <a:gd name="T60" fmla="*/ 1674 w 3288"/>
                <a:gd name="T61" fmla="*/ 390 h 738"/>
                <a:gd name="T62" fmla="*/ 1728 w 3288"/>
                <a:gd name="T63" fmla="*/ 466 h 738"/>
                <a:gd name="T64" fmla="*/ 1782 w 3288"/>
                <a:gd name="T65" fmla="*/ 543 h 738"/>
                <a:gd name="T66" fmla="*/ 1841 w 3288"/>
                <a:gd name="T67" fmla="*/ 608 h 738"/>
                <a:gd name="T68" fmla="*/ 1895 w 3288"/>
                <a:gd name="T69" fmla="*/ 662 h 738"/>
                <a:gd name="T70" fmla="*/ 1949 w 3288"/>
                <a:gd name="T71" fmla="*/ 700 h 738"/>
                <a:gd name="T72" fmla="*/ 2008 w 3288"/>
                <a:gd name="T73" fmla="*/ 727 h 738"/>
                <a:gd name="T74" fmla="*/ 2062 w 3288"/>
                <a:gd name="T75" fmla="*/ 738 h 738"/>
                <a:gd name="T76" fmla="*/ 2116 w 3288"/>
                <a:gd name="T77" fmla="*/ 733 h 738"/>
                <a:gd name="T78" fmla="*/ 2176 w 3288"/>
                <a:gd name="T79" fmla="*/ 711 h 738"/>
                <a:gd name="T80" fmla="*/ 2230 w 3288"/>
                <a:gd name="T81" fmla="*/ 678 h 738"/>
                <a:gd name="T82" fmla="*/ 2284 w 3288"/>
                <a:gd name="T83" fmla="*/ 629 h 738"/>
                <a:gd name="T84" fmla="*/ 2343 w 3288"/>
                <a:gd name="T85" fmla="*/ 570 h 738"/>
                <a:gd name="T86" fmla="*/ 2397 w 3288"/>
                <a:gd name="T87" fmla="*/ 499 h 738"/>
                <a:gd name="T88" fmla="*/ 2451 w 3288"/>
                <a:gd name="T89" fmla="*/ 423 h 738"/>
                <a:gd name="T90" fmla="*/ 2511 w 3288"/>
                <a:gd name="T91" fmla="*/ 347 h 738"/>
                <a:gd name="T92" fmla="*/ 2565 w 3288"/>
                <a:gd name="T93" fmla="*/ 271 h 738"/>
                <a:gd name="T94" fmla="*/ 2619 w 3288"/>
                <a:gd name="T95" fmla="*/ 195 h 738"/>
                <a:gd name="T96" fmla="*/ 2678 w 3288"/>
                <a:gd name="T97" fmla="*/ 130 h 738"/>
                <a:gd name="T98" fmla="*/ 2732 w 3288"/>
                <a:gd name="T99" fmla="*/ 81 h 738"/>
                <a:gd name="T100" fmla="*/ 2786 w 3288"/>
                <a:gd name="T101" fmla="*/ 38 h 738"/>
                <a:gd name="T102" fmla="*/ 2840 w 3288"/>
                <a:gd name="T103" fmla="*/ 10 h 738"/>
                <a:gd name="T104" fmla="*/ 2899 w 3288"/>
                <a:gd name="T105" fmla="*/ 0 h 738"/>
                <a:gd name="T106" fmla="*/ 2953 w 3288"/>
                <a:gd name="T107" fmla="*/ 5 h 738"/>
                <a:gd name="T108" fmla="*/ 3007 w 3288"/>
                <a:gd name="T109" fmla="*/ 27 h 738"/>
                <a:gd name="T110" fmla="*/ 3067 w 3288"/>
                <a:gd name="T111" fmla="*/ 59 h 738"/>
                <a:gd name="T112" fmla="*/ 3121 w 3288"/>
                <a:gd name="T113" fmla="*/ 108 h 738"/>
                <a:gd name="T114" fmla="*/ 3175 w 3288"/>
                <a:gd name="T115" fmla="*/ 168 h 738"/>
                <a:gd name="T116" fmla="*/ 3234 w 3288"/>
                <a:gd name="T117" fmla="*/ 238 h 738"/>
                <a:gd name="T118" fmla="*/ 3288 w 3288"/>
                <a:gd name="T119" fmla="*/ 3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8" h="738">
                  <a:moveTo>
                    <a:pt x="0" y="396"/>
                  </a:moveTo>
                  <a:lnTo>
                    <a:pt x="59" y="472"/>
                  </a:lnTo>
                  <a:lnTo>
                    <a:pt x="113" y="543"/>
                  </a:lnTo>
                  <a:lnTo>
                    <a:pt x="167" y="608"/>
                  </a:lnTo>
                  <a:lnTo>
                    <a:pt x="226" y="662"/>
                  </a:lnTo>
                  <a:lnTo>
                    <a:pt x="280" y="700"/>
                  </a:lnTo>
                  <a:lnTo>
                    <a:pt x="334" y="727"/>
                  </a:lnTo>
                  <a:lnTo>
                    <a:pt x="394" y="738"/>
                  </a:lnTo>
                  <a:lnTo>
                    <a:pt x="448" y="733"/>
                  </a:lnTo>
                  <a:lnTo>
                    <a:pt x="502" y="711"/>
                  </a:lnTo>
                  <a:lnTo>
                    <a:pt x="556" y="678"/>
                  </a:lnTo>
                  <a:lnTo>
                    <a:pt x="615" y="629"/>
                  </a:lnTo>
                  <a:lnTo>
                    <a:pt x="669" y="564"/>
                  </a:lnTo>
                  <a:lnTo>
                    <a:pt x="723" y="499"/>
                  </a:lnTo>
                  <a:lnTo>
                    <a:pt x="783" y="423"/>
                  </a:lnTo>
                  <a:lnTo>
                    <a:pt x="837" y="342"/>
                  </a:lnTo>
                  <a:lnTo>
                    <a:pt x="891" y="266"/>
                  </a:lnTo>
                  <a:lnTo>
                    <a:pt x="950" y="195"/>
                  </a:lnTo>
                  <a:lnTo>
                    <a:pt x="1004" y="130"/>
                  </a:lnTo>
                  <a:lnTo>
                    <a:pt x="1058" y="76"/>
                  </a:lnTo>
                  <a:lnTo>
                    <a:pt x="1117" y="38"/>
                  </a:lnTo>
                  <a:lnTo>
                    <a:pt x="1171" y="10"/>
                  </a:lnTo>
                  <a:lnTo>
                    <a:pt x="1225" y="0"/>
                  </a:lnTo>
                  <a:lnTo>
                    <a:pt x="1285" y="5"/>
                  </a:lnTo>
                  <a:lnTo>
                    <a:pt x="1339" y="27"/>
                  </a:lnTo>
                  <a:lnTo>
                    <a:pt x="1393" y="59"/>
                  </a:lnTo>
                  <a:lnTo>
                    <a:pt x="1452" y="108"/>
                  </a:lnTo>
                  <a:lnTo>
                    <a:pt x="1506" y="173"/>
                  </a:lnTo>
                  <a:lnTo>
                    <a:pt x="1560" y="238"/>
                  </a:lnTo>
                  <a:lnTo>
                    <a:pt x="1620" y="314"/>
                  </a:lnTo>
                  <a:lnTo>
                    <a:pt x="1674" y="390"/>
                  </a:lnTo>
                  <a:lnTo>
                    <a:pt x="1728" y="466"/>
                  </a:lnTo>
                  <a:lnTo>
                    <a:pt x="1782" y="543"/>
                  </a:lnTo>
                  <a:lnTo>
                    <a:pt x="1841" y="608"/>
                  </a:lnTo>
                  <a:lnTo>
                    <a:pt x="1895" y="662"/>
                  </a:lnTo>
                  <a:lnTo>
                    <a:pt x="1949" y="700"/>
                  </a:lnTo>
                  <a:lnTo>
                    <a:pt x="2008" y="727"/>
                  </a:lnTo>
                  <a:lnTo>
                    <a:pt x="2062" y="738"/>
                  </a:lnTo>
                  <a:lnTo>
                    <a:pt x="2116" y="733"/>
                  </a:lnTo>
                  <a:lnTo>
                    <a:pt x="2176" y="711"/>
                  </a:lnTo>
                  <a:lnTo>
                    <a:pt x="2230" y="678"/>
                  </a:lnTo>
                  <a:lnTo>
                    <a:pt x="2284" y="629"/>
                  </a:lnTo>
                  <a:lnTo>
                    <a:pt x="2343" y="570"/>
                  </a:lnTo>
                  <a:lnTo>
                    <a:pt x="2397" y="499"/>
                  </a:lnTo>
                  <a:lnTo>
                    <a:pt x="2451" y="423"/>
                  </a:lnTo>
                  <a:lnTo>
                    <a:pt x="2511" y="347"/>
                  </a:lnTo>
                  <a:lnTo>
                    <a:pt x="2565" y="271"/>
                  </a:lnTo>
                  <a:lnTo>
                    <a:pt x="2619" y="195"/>
                  </a:lnTo>
                  <a:lnTo>
                    <a:pt x="2678" y="130"/>
                  </a:lnTo>
                  <a:lnTo>
                    <a:pt x="2732" y="81"/>
                  </a:lnTo>
                  <a:lnTo>
                    <a:pt x="2786" y="38"/>
                  </a:lnTo>
                  <a:lnTo>
                    <a:pt x="2840" y="10"/>
                  </a:lnTo>
                  <a:lnTo>
                    <a:pt x="2899" y="0"/>
                  </a:lnTo>
                  <a:lnTo>
                    <a:pt x="2953" y="5"/>
                  </a:lnTo>
                  <a:lnTo>
                    <a:pt x="3007" y="27"/>
                  </a:lnTo>
                  <a:lnTo>
                    <a:pt x="3067" y="59"/>
                  </a:lnTo>
                  <a:lnTo>
                    <a:pt x="3121" y="108"/>
                  </a:lnTo>
                  <a:lnTo>
                    <a:pt x="3175" y="168"/>
                  </a:lnTo>
                  <a:lnTo>
                    <a:pt x="3234" y="238"/>
                  </a:lnTo>
                  <a:lnTo>
                    <a:pt x="3288" y="31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4800" y="1056"/>
              <a:ext cx="384" cy="336"/>
            </a:xfrm>
            <a:custGeom>
              <a:avLst/>
              <a:gdLst>
                <a:gd name="T0" fmla="*/ 0 w 3288"/>
                <a:gd name="T1" fmla="*/ 396 h 738"/>
                <a:gd name="T2" fmla="*/ 59 w 3288"/>
                <a:gd name="T3" fmla="*/ 472 h 738"/>
                <a:gd name="T4" fmla="*/ 113 w 3288"/>
                <a:gd name="T5" fmla="*/ 543 h 738"/>
                <a:gd name="T6" fmla="*/ 167 w 3288"/>
                <a:gd name="T7" fmla="*/ 608 h 738"/>
                <a:gd name="T8" fmla="*/ 226 w 3288"/>
                <a:gd name="T9" fmla="*/ 662 h 738"/>
                <a:gd name="T10" fmla="*/ 280 w 3288"/>
                <a:gd name="T11" fmla="*/ 700 h 738"/>
                <a:gd name="T12" fmla="*/ 334 w 3288"/>
                <a:gd name="T13" fmla="*/ 727 h 738"/>
                <a:gd name="T14" fmla="*/ 394 w 3288"/>
                <a:gd name="T15" fmla="*/ 738 h 738"/>
                <a:gd name="T16" fmla="*/ 448 w 3288"/>
                <a:gd name="T17" fmla="*/ 733 h 738"/>
                <a:gd name="T18" fmla="*/ 502 w 3288"/>
                <a:gd name="T19" fmla="*/ 711 h 738"/>
                <a:gd name="T20" fmla="*/ 556 w 3288"/>
                <a:gd name="T21" fmla="*/ 678 h 738"/>
                <a:gd name="T22" fmla="*/ 615 w 3288"/>
                <a:gd name="T23" fmla="*/ 629 h 738"/>
                <a:gd name="T24" fmla="*/ 669 w 3288"/>
                <a:gd name="T25" fmla="*/ 564 h 738"/>
                <a:gd name="T26" fmla="*/ 723 w 3288"/>
                <a:gd name="T27" fmla="*/ 499 h 738"/>
                <a:gd name="T28" fmla="*/ 783 w 3288"/>
                <a:gd name="T29" fmla="*/ 423 h 738"/>
                <a:gd name="T30" fmla="*/ 837 w 3288"/>
                <a:gd name="T31" fmla="*/ 342 h 738"/>
                <a:gd name="T32" fmla="*/ 891 w 3288"/>
                <a:gd name="T33" fmla="*/ 266 h 738"/>
                <a:gd name="T34" fmla="*/ 950 w 3288"/>
                <a:gd name="T35" fmla="*/ 195 h 738"/>
                <a:gd name="T36" fmla="*/ 1004 w 3288"/>
                <a:gd name="T37" fmla="*/ 130 h 738"/>
                <a:gd name="T38" fmla="*/ 1058 w 3288"/>
                <a:gd name="T39" fmla="*/ 76 h 738"/>
                <a:gd name="T40" fmla="*/ 1117 w 3288"/>
                <a:gd name="T41" fmla="*/ 38 h 738"/>
                <a:gd name="T42" fmla="*/ 1171 w 3288"/>
                <a:gd name="T43" fmla="*/ 10 h 738"/>
                <a:gd name="T44" fmla="*/ 1225 w 3288"/>
                <a:gd name="T45" fmla="*/ 0 h 738"/>
                <a:gd name="T46" fmla="*/ 1285 w 3288"/>
                <a:gd name="T47" fmla="*/ 5 h 738"/>
                <a:gd name="T48" fmla="*/ 1339 w 3288"/>
                <a:gd name="T49" fmla="*/ 27 h 738"/>
                <a:gd name="T50" fmla="*/ 1393 w 3288"/>
                <a:gd name="T51" fmla="*/ 59 h 738"/>
                <a:gd name="T52" fmla="*/ 1452 w 3288"/>
                <a:gd name="T53" fmla="*/ 108 h 738"/>
                <a:gd name="T54" fmla="*/ 1506 w 3288"/>
                <a:gd name="T55" fmla="*/ 173 h 738"/>
                <a:gd name="T56" fmla="*/ 1560 w 3288"/>
                <a:gd name="T57" fmla="*/ 238 h 738"/>
                <a:gd name="T58" fmla="*/ 1620 w 3288"/>
                <a:gd name="T59" fmla="*/ 314 h 738"/>
                <a:gd name="T60" fmla="*/ 1674 w 3288"/>
                <a:gd name="T61" fmla="*/ 390 h 738"/>
                <a:gd name="T62" fmla="*/ 1728 w 3288"/>
                <a:gd name="T63" fmla="*/ 466 h 738"/>
                <a:gd name="T64" fmla="*/ 1782 w 3288"/>
                <a:gd name="T65" fmla="*/ 543 h 738"/>
                <a:gd name="T66" fmla="*/ 1841 w 3288"/>
                <a:gd name="T67" fmla="*/ 608 h 738"/>
                <a:gd name="T68" fmla="*/ 1895 w 3288"/>
                <a:gd name="T69" fmla="*/ 662 h 738"/>
                <a:gd name="T70" fmla="*/ 1949 w 3288"/>
                <a:gd name="T71" fmla="*/ 700 h 738"/>
                <a:gd name="T72" fmla="*/ 2008 w 3288"/>
                <a:gd name="T73" fmla="*/ 727 h 738"/>
                <a:gd name="T74" fmla="*/ 2062 w 3288"/>
                <a:gd name="T75" fmla="*/ 738 h 738"/>
                <a:gd name="T76" fmla="*/ 2116 w 3288"/>
                <a:gd name="T77" fmla="*/ 733 h 738"/>
                <a:gd name="T78" fmla="*/ 2176 w 3288"/>
                <a:gd name="T79" fmla="*/ 711 h 738"/>
                <a:gd name="T80" fmla="*/ 2230 w 3288"/>
                <a:gd name="T81" fmla="*/ 678 h 738"/>
                <a:gd name="T82" fmla="*/ 2284 w 3288"/>
                <a:gd name="T83" fmla="*/ 629 h 738"/>
                <a:gd name="T84" fmla="*/ 2343 w 3288"/>
                <a:gd name="T85" fmla="*/ 570 h 738"/>
                <a:gd name="T86" fmla="*/ 2397 w 3288"/>
                <a:gd name="T87" fmla="*/ 499 h 738"/>
                <a:gd name="T88" fmla="*/ 2451 w 3288"/>
                <a:gd name="T89" fmla="*/ 423 h 738"/>
                <a:gd name="T90" fmla="*/ 2511 w 3288"/>
                <a:gd name="T91" fmla="*/ 347 h 738"/>
                <a:gd name="T92" fmla="*/ 2565 w 3288"/>
                <a:gd name="T93" fmla="*/ 271 h 738"/>
                <a:gd name="T94" fmla="*/ 2619 w 3288"/>
                <a:gd name="T95" fmla="*/ 195 h 738"/>
                <a:gd name="T96" fmla="*/ 2678 w 3288"/>
                <a:gd name="T97" fmla="*/ 130 h 738"/>
                <a:gd name="T98" fmla="*/ 2732 w 3288"/>
                <a:gd name="T99" fmla="*/ 81 h 738"/>
                <a:gd name="T100" fmla="*/ 2786 w 3288"/>
                <a:gd name="T101" fmla="*/ 38 h 738"/>
                <a:gd name="T102" fmla="*/ 2840 w 3288"/>
                <a:gd name="T103" fmla="*/ 10 h 738"/>
                <a:gd name="T104" fmla="*/ 2899 w 3288"/>
                <a:gd name="T105" fmla="*/ 0 h 738"/>
                <a:gd name="T106" fmla="*/ 2953 w 3288"/>
                <a:gd name="T107" fmla="*/ 5 h 738"/>
                <a:gd name="T108" fmla="*/ 3007 w 3288"/>
                <a:gd name="T109" fmla="*/ 27 h 738"/>
                <a:gd name="T110" fmla="*/ 3067 w 3288"/>
                <a:gd name="T111" fmla="*/ 59 h 738"/>
                <a:gd name="T112" fmla="*/ 3121 w 3288"/>
                <a:gd name="T113" fmla="*/ 108 h 738"/>
                <a:gd name="T114" fmla="*/ 3175 w 3288"/>
                <a:gd name="T115" fmla="*/ 168 h 738"/>
                <a:gd name="T116" fmla="*/ 3234 w 3288"/>
                <a:gd name="T117" fmla="*/ 238 h 738"/>
                <a:gd name="T118" fmla="*/ 3288 w 3288"/>
                <a:gd name="T119" fmla="*/ 3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8" h="738">
                  <a:moveTo>
                    <a:pt x="0" y="396"/>
                  </a:moveTo>
                  <a:lnTo>
                    <a:pt x="59" y="472"/>
                  </a:lnTo>
                  <a:lnTo>
                    <a:pt x="113" y="543"/>
                  </a:lnTo>
                  <a:lnTo>
                    <a:pt x="167" y="608"/>
                  </a:lnTo>
                  <a:lnTo>
                    <a:pt x="226" y="662"/>
                  </a:lnTo>
                  <a:lnTo>
                    <a:pt x="280" y="700"/>
                  </a:lnTo>
                  <a:lnTo>
                    <a:pt x="334" y="727"/>
                  </a:lnTo>
                  <a:lnTo>
                    <a:pt x="394" y="738"/>
                  </a:lnTo>
                  <a:lnTo>
                    <a:pt x="448" y="733"/>
                  </a:lnTo>
                  <a:lnTo>
                    <a:pt x="502" y="711"/>
                  </a:lnTo>
                  <a:lnTo>
                    <a:pt x="556" y="678"/>
                  </a:lnTo>
                  <a:lnTo>
                    <a:pt x="615" y="629"/>
                  </a:lnTo>
                  <a:lnTo>
                    <a:pt x="669" y="564"/>
                  </a:lnTo>
                  <a:lnTo>
                    <a:pt x="723" y="499"/>
                  </a:lnTo>
                  <a:lnTo>
                    <a:pt x="783" y="423"/>
                  </a:lnTo>
                  <a:lnTo>
                    <a:pt x="837" y="342"/>
                  </a:lnTo>
                  <a:lnTo>
                    <a:pt x="891" y="266"/>
                  </a:lnTo>
                  <a:lnTo>
                    <a:pt x="950" y="195"/>
                  </a:lnTo>
                  <a:lnTo>
                    <a:pt x="1004" y="130"/>
                  </a:lnTo>
                  <a:lnTo>
                    <a:pt x="1058" y="76"/>
                  </a:lnTo>
                  <a:lnTo>
                    <a:pt x="1117" y="38"/>
                  </a:lnTo>
                  <a:lnTo>
                    <a:pt x="1171" y="10"/>
                  </a:lnTo>
                  <a:lnTo>
                    <a:pt x="1225" y="0"/>
                  </a:lnTo>
                  <a:lnTo>
                    <a:pt x="1285" y="5"/>
                  </a:lnTo>
                  <a:lnTo>
                    <a:pt x="1339" y="27"/>
                  </a:lnTo>
                  <a:lnTo>
                    <a:pt x="1393" y="59"/>
                  </a:lnTo>
                  <a:lnTo>
                    <a:pt x="1452" y="108"/>
                  </a:lnTo>
                  <a:lnTo>
                    <a:pt x="1506" y="173"/>
                  </a:lnTo>
                  <a:lnTo>
                    <a:pt x="1560" y="238"/>
                  </a:lnTo>
                  <a:lnTo>
                    <a:pt x="1620" y="314"/>
                  </a:lnTo>
                  <a:lnTo>
                    <a:pt x="1674" y="390"/>
                  </a:lnTo>
                  <a:lnTo>
                    <a:pt x="1728" y="466"/>
                  </a:lnTo>
                  <a:lnTo>
                    <a:pt x="1782" y="543"/>
                  </a:lnTo>
                  <a:lnTo>
                    <a:pt x="1841" y="608"/>
                  </a:lnTo>
                  <a:lnTo>
                    <a:pt x="1895" y="662"/>
                  </a:lnTo>
                  <a:lnTo>
                    <a:pt x="1949" y="700"/>
                  </a:lnTo>
                  <a:lnTo>
                    <a:pt x="2008" y="727"/>
                  </a:lnTo>
                  <a:lnTo>
                    <a:pt x="2062" y="738"/>
                  </a:lnTo>
                  <a:lnTo>
                    <a:pt x="2116" y="733"/>
                  </a:lnTo>
                  <a:lnTo>
                    <a:pt x="2176" y="711"/>
                  </a:lnTo>
                  <a:lnTo>
                    <a:pt x="2230" y="678"/>
                  </a:lnTo>
                  <a:lnTo>
                    <a:pt x="2284" y="629"/>
                  </a:lnTo>
                  <a:lnTo>
                    <a:pt x="2343" y="570"/>
                  </a:lnTo>
                  <a:lnTo>
                    <a:pt x="2397" y="499"/>
                  </a:lnTo>
                  <a:lnTo>
                    <a:pt x="2451" y="423"/>
                  </a:lnTo>
                  <a:lnTo>
                    <a:pt x="2511" y="347"/>
                  </a:lnTo>
                  <a:lnTo>
                    <a:pt x="2565" y="271"/>
                  </a:lnTo>
                  <a:lnTo>
                    <a:pt x="2619" y="195"/>
                  </a:lnTo>
                  <a:lnTo>
                    <a:pt x="2678" y="130"/>
                  </a:lnTo>
                  <a:lnTo>
                    <a:pt x="2732" y="81"/>
                  </a:lnTo>
                  <a:lnTo>
                    <a:pt x="2786" y="38"/>
                  </a:lnTo>
                  <a:lnTo>
                    <a:pt x="2840" y="10"/>
                  </a:lnTo>
                  <a:lnTo>
                    <a:pt x="2899" y="0"/>
                  </a:lnTo>
                  <a:lnTo>
                    <a:pt x="2953" y="5"/>
                  </a:lnTo>
                  <a:lnTo>
                    <a:pt x="3007" y="27"/>
                  </a:lnTo>
                  <a:lnTo>
                    <a:pt x="3067" y="59"/>
                  </a:lnTo>
                  <a:lnTo>
                    <a:pt x="3121" y="108"/>
                  </a:lnTo>
                  <a:lnTo>
                    <a:pt x="3175" y="168"/>
                  </a:lnTo>
                  <a:lnTo>
                    <a:pt x="3234" y="238"/>
                  </a:lnTo>
                  <a:lnTo>
                    <a:pt x="3288" y="31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>
              <a:off x="1098" y="2256"/>
              <a:ext cx="2406" cy="4"/>
            </a:xfrm>
            <a:custGeom>
              <a:avLst/>
              <a:gdLst>
                <a:gd name="T0" fmla="*/ 2406 w 2406"/>
                <a:gd name="T1" fmla="*/ 0 h 4"/>
                <a:gd name="T2" fmla="*/ 0 w 2406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6" h="4">
                  <a:moveTo>
                    <a:pt x="2406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192" y="1968"/>
              <a:ext cx="72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Loop closed</a:t>
              </a:r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432" y="1248"/>
              <a:ext cx="4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457200" y="4419600"/>
            <a:ext cx="8305800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Under what conditions is the system stable (unstable)?</a:t>
            </a:r>
          </a:p>
          <a:p>
            <a:pPr algn="l">
              <a:spcBef>
                <a:spcPct val="50000"/>
              </a:spcBef>
            </a:pPr>
            <a:r>
              <a:rPr lang="en-US" b="1"/>
              <a:t>If the sine is </a:t>
            </a:r>
            <a:r>
              <a:rPr lang="en-US" b="1">
                <a:solidFill>
                  <a:schemeClr val="accent2"/>
                </a:solidFill>
              </a:rPr>
              <a:t>larger in amplitude </a:t>
            </a:r>
            <a:r>
              <a:rPr lang="en-US" b="1"/>
              <a:t>after one cycle; then it will increase each “time around” the loop.  The system will be unstable.</a:t>
            </a:r>
          </a:p>
          <a:p>
            <a:pPr algn="l">
              <a:spcBef>
                <a:spcPct val="50000"/>
              </a:spcBef>
            </a:pPr>
            <a:r>
              <a:rPr lang="en-US" b="1"/>
              <a:t>Now: at what frequency does the sine most reinforce itself?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Bode Stability:</a:t>
            </a:r>
            <a:r>
              <a:rPr lang="en-US" b="1"/>
              <a:t>  To understand, let’s do a thought experiment</a:t>
            </a:r>
            <a:endParaRPr lang="en-US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57200" y="1676400"/>
            <a:ext cx="8305800" cy="2209800"/>
            <a:chOff x="192" y="1008"/>
            <a:chExt cx="5376" cy="1488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92" y="1008"/>
              <a:ext cx="5376" cy="14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3515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P</a:t>
              </a:r>
              <a:r>
                <a:rPr lang="en-US" sz="1800" b="1"/>
                <a:t>(s)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704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v</a:t>
              </a:r>
              <a:r>
                <a:rPr lang="en-US" sz="1800" b="1"/>
                <a:t>(s)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680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C</a:t>
              </a:r>
              <a:r>
                <a:rPr lang="en-US" sz="1800" b="1"/>
                <a:t>(s)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515" y="2033"/>
              <a:ext cx="469" cy="3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S</a:t>
              </a:r>
              <a:r>
                <a:rPr lang="en-US" sz="1800" b="1"/>
                <a:t>(s)</a:t>
              </a: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2160" y="17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316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1056" y="1680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1200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3984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4272" y="1680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4416" y="17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auto">
            <a:xfrm>
              <a:off x="3984" y="220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V="1">
              <a:off x="4345" y="177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auto">
            <a:xfrm>
              <a:off x="1104" y="1776"/>
              <a:ext cx="1" cy="474"/>
            </a:xfrm>
            <a:custGeom>
              <a:avLst/>
              <a:gdLst>
                <a:gd name="T0" fmla="*/ 0 w 1"/>
                <a:gd name="T1" fmla="*/ 474 h 474"/>
                <a:gd name="T2" fmla="*/ 1 w 1"/>
                <a:gd name="T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74">
                  <a:moveTo>
                    <a:pt x="0" y="474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768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4752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CV(s)</a:t>
              </a:r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2179" y="1924"/>
              <a:ext cx="6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CV</a:t>
              </a:r>
              <a:r>
                <a:rPr lang="en-US" sz="1800" b="1" baseline="-25000"/>
                <a:t>m</a:t>
              </a:r>
              <a:r>
                <a:rPr lang="en-US" sz="1800" b="1"/>
                <a:t>(s)</a:t>
              </a:r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384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SP(s)</a:t>
              </a:r>
            </a:p>
          </p:txBody>
        </p:sp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1200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E(s)</a:t>
              </a:r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2160" y="1440"/>
              <a:ext cx="6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MV(s)</a:t>
              </a:r>
            </a:p>
          </p:txBody>
        </p:sp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4142" y="1501"/>
              <a:ext cx="20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>
              <a:off x="4116" y="1714"/>
              <a:ext cx="20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8460" name="Text Box 28"/>
            <p:cNvSpPr txBox="1">
              <a:spLocks noChangeArrowheads="1"/>
            </p:cNvSpPr>
            <p:nvPr/>
          </p:nvSpPr>
          <p:spPr bwMode="auto">
            <a:xfrm>
              <a:off x="900" y="1522"/>
              <a:ext cx="20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912" y="1732"/>
              <a:ext cx="16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-</a:t>
              </a:r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2256" y="1104"/>
              <a:ext cx="384" cy="336"/>
            </a:xfrm>
            <a:custGeom>
              <a:avLst/>
              <a:gdLst>
                <a:gd name="T0" fmla="*/ 0 w 3288"/>
                <a:gd name="T1" fmla="*/ 396 h 738"/>
                <a:gd name="T2" fmla="*/ 59 w 3288"/>
                <a:gd name="T3" fmla="*/ 472 h 738"/>
                <a:gd name="T4" fmla="*/ 113 w 3288"/>
                <a:gd name="T5" fmla="*/ 543 h 738"/>
                <a:gd name="T6" fmla="*/ 167 w 3288"/>
                <a:gd name="T7" fmla="*/ 608 h 738"/>
                <a:gd name="T8" fmla="*/ 226 w 3288"/>
                <a:gd name="T9" fmla="*/ 662 h 738"/>
                <a:gd name="T10" fmla="*/ 280 w 3288"/>
                <a:gd name="T11" fmla="*/ 700 h 738"/>
                <a:gd name="T12" fmla="*/ 334 w 3288"/>
                <a:gd name="T13" fmla="*/ 727 h 738"/>
                <a:gd name="T14" fmla="*/ 394 w 3288"/>
                <a:gd name="T15" fmla="*/ 738 h 738"/>
                <a:gd name="T16" fmla="*/ 448 w 3288"/>
                <a:gd name="T17" fmla="*/ 733 h 738"/>
                <a:gd name="T18" fmla="*/ 502 w 3288"/>
                <a:gd name="T19" fmla="*/ 711 h 738"/>
                <a:gd name="T20" fmla="*/ 556 w 3288"/>
                <a:gd name="T21" fmla="*/ 678 h 738"/>
                <a:gd name="T22" fmla="*/ 615 w 3288"/>
                <a:gd name="T23" fmla="*/ 629 h 738"/>
                <a:gd name="T24" fmla="*/ 669 w 3288"/>
                <a:gd name="T25" fmla="*/ 564 h 738"/>
                <a:gd name="T26" fmla="*/ 723 w 3288"/>
                <a:gd name="T27" fmla="*/ 499 h 738"/>
                <a:gd name="T28" fmla="*/ 783 w 3288"/>
                <a:gd name="T29" fmla="*/ 423 h 738"/>
                <a:gd name="T30" fmla="*/ 837 w 3288"/>
                <a:gd name="T31" fmla="*/ 342 h 738"/>
                <a:gd name="T32" fmla="*/ 891 w 3288"/>
                <a:gd name="T33" fmla="*/ 266 h 738"/>
                <a:gd name="T34" fmla="*/ 950 w 3288"/>
                <a:gd name="T35" fmla="*/ 195 h 738"/>
                <a:gd name="T36" fmla="*/ 1004 w 3288"/>
                <a:gd name="T37" fmla="*/ 130 h 738"/>
                <a:gd name="T38" fmla="*/ 1058 w 3288"/>
                <a:gd name="T39" fmla="*/ 76 h 738"/>
                <a:gd name="T40" fmla="*/ 1117 w 3288"/>
                <a:gd name="T41" fmla="*/ 38 h 738"/>
                <a:gd name="T42" fmla="*/ 1171 w 3288"/>
                <a:gd name="T43" fmla="*/ 10 h 738"/>
                <a:gd name="T44" fmla="*/ 1225 w 3288"/>
                <a:gd name="T45" fmla="*/ 0 h 738"/>
                <a:gd name="T46" fmla="*/ 1285 w 3288"/>
                <a:gd name="T47" fmla="*/ 5 h 738"/>
                <a:gd name="T48" fmla="*/ 1339 w 3288"/>
                <a:gd name="T49" fmla="*/ 27 h 738"/>
                <a:gd name="T50" fmla="*/ 1393 w 3288"/>
                <a:gd name="T51" fmla="*/ 59 h 738"/>
                <a:gd name="T52" fmla="*/ 1452 w 3288"/>
                <a:gd name="T53" fmla="*/ 108 h 738"/>
                <a:gd name="T54" fmla="*/ 1506 w 3288"/>
                <a:gd name="T55" fmla="*/ 173 h 738"/>
                <a:gd name="T56" fmla="*/ 1560 w 3288"/>
                <a:gd name="T57" fmla="*/ 238 h 738"/>
                <a:gd name="T58" fmla="*/ 1620 w 3288"/>
                <a:gd name="T59" fmla="*/ 314 h 738"/>
                <a:gd name="T60" fmla="*/ 1674 w 3288"/>
                <a:gd name="T61" fmla="*/ 390 h 738"/>
                <a:gd name="T62" fmla="*/ 1728 w 3288"/>
                <a:gd name="T63" fmla="*/ 466 h 738"/>
                <a:gd name="T64" fmla="*/ 1782 w 3288"/>
                <a:gd name="T65" fmla="*/ 543 h 738"/>
                <a:gd name="T66" fmla="*/ 1841 w 3288"/>
                <a:gd name="T67" fmla="*/ 608 h 738"/>
                <a:gd name="T68" fmla="*/ 1895 w 3288"/>
                <a:gd name="T69" fmla="*/ 662 h 738"/>
                <a:gd name="T70" fmla="*/ 1949 w 3288"/>
                <a:gd name="T71" fmla="*/ 700 h 738"/>
                <a:gd name="T72" fmla="*/ 2008 w 3288"/>
                <a:gd name="T73" fmla="*/ 727 h 738"/>
                <a:gd name="T74" fmla="*/ 2062 w 3288"/>
                <a:gd name="T75" fmla="*/ 738 h 738"/>
                <a:gd name="T76" fmla="*/ 2116 w 3288"/>
                <a:gd name="T77" fmla="*/ 733 h 738"/>
                <a:gd name="T78" fmla="*/ 2176 w 3288"/>
                <a:gd name="T79" fmla="*/ 711 h 738"/>
                <a:gd name="T80" fmla="*/ 2230 w 3288"/>
                <a:gd name="T81" fmla="*/ 678 h 738"/>
                <a:gd name="T82" fmla="*/ 2284 w 3288"/>
                <a:gd name="T83" fmla="*/ 629 h 738"/>
                <a:gd name="T84" fmla="*/ 2343 w 3288"/>
                <a:gd name="T85" fmla="*/ 570 h 738"/>
                <a:gd name="T86" fmla="*/ 2397 w 3288"/>
                <a:gd name="T87" fmla="*/ 499 h 738"/>
                <a:gd name="T88" fmla="*/ 2451 w 3288"/>
                <a:gd name="T89" fmla="*/ 423 h 738"/>
                <a:gd name="T90" fmla="*/ 2511 w 3288"/>
                <a:gd name="T91" fmla="*/ 347 h 738"/>
                <a:gd name="T92" fmla="*/ 2565 w 3288"/>
                <a:gd name="T93" fmla="*/ 271 h 738"/>
                <a:gd name="T94" fmla="*/ 2619 w 3288"/>
                <a:gd name="T95" fmla="*/ 195 h 738"/>
                <a:gd name="T96" fmla="*/ 2678 w 3288"/>
                <a:gd name="T97" fmla="*/ 130 h 738"/>
                <a:gd name="T98" fmla="*/ 2732 w 3288"/>
                <a:gd name="T99" fmla="*/ 81 h 738"/>
                <a:gd name="T100" fmla="*/ 2786 w 3288"/>
                <a:gd name="T101" fmla="*/ 38 h 738"/>
                <a:gd name="T102" fmla="*/ 2840 w 3288"/>
                <a:gd name="T103" fmla="*/ 10 h 738"/>
                <a:gd name="T104" fmla="*/ 2899 w 3288"/>
                <a:gd name="T105" fmla="*/ 0 h 738"/>
                <a:gd name="T106" fmla="*/ 2953 w 3288"/>
                <a:gd name="T107" fmla="*/ 5 h 738"/>
                <a:gd name="T108" fmla="*/ 3007 w 3288"/>
                <a:gd name="T109" fmla="*/ 27 h 738"/>
                <a:gd name="T110" fmla="*/ 3067 w 3288"/>
                <a:gd name="T111" fmla="*/ 59 h 738"/>
                <a:gd name="T112" fmla="*/ 3121 w 3288"/>
                <a:gd name="T113" fmla="*/ 108 h 738"/>
                <a:gd name="T114" fmla="*/ 3175 w 3288"/>
                <a:gd name="T115" fmla="*/ 168 h 738"/>
                <a:gd name="T116" fmla="*/ 3234 w 3288"/>
                <a:gd name="T117" fmla="*/ 238 h 738"/>
                <a:gd name="T118" fmla="*/ 3288 w 3288"/>
                <a:gd name="T119" fmla="*/ 3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8" h="738">
                  <a:moveTo>
                    <a:pt x="0" y="396"/>
                  </a:moveTo>
                  <a:lnTo>
                    <a:pt x="59" y="472"/>
                  </a:lnTo>
                  <a:lnTo>
                    <a:pt x="113" y="543"/>
                  </a:lnTo>
                  <a:lnTo>
                    <a:pt x="167" y="608"/>
                  </a:lnTo>
                  <a:lnTo>
                    <a:pt x="226" y="662"/>
                  </a:lnTo>
                  <a:lnTo>
                    <a:pt x="280" y="700"/>
                  </a:lnTo>
                  <a:lnTo>
                    <a:pt x="334" y="727"/>
                  </a:lnTo>
                  <a:lnTo>
                    <a:pt x="394" y="738"/>
                  </a:lnTo>
                  <a:lnTo>
                    <a:pt x="448" y="733"/>
                  </a:lnTo>
                  <a:lnTo>
                    <a:pt x="502" y="711"/>
                  </a:lnTo>
                  <a:lnTo>
                    <a:pt x="556" y="678"/>
                  </a:lnTo>
                  <a:lnTo>
                    <a:pt x="615" y="629"/>
                  </a:lnTo>
                  <a:lnTo>
                    <a:pt x="669" y="564"/>
                  </a:lnTo>
                  <a:lnTo>
                    <a:pt x="723" y="499"/>
                  </a:lnTo>
                  <a:lnTo>
                    <a:pt x="783" y="423"/>
                  </a:lnTo>
                  <a:lnTo>
                    <a:pt x="837" y="342"/>
                  </a:lnTo>
                  <a:lnTo>
                    <a:pt x="891" y="266"/>
                  </a:lnTo>
                  <a:lnTo>
                    <a:pt x="950" y="195"/>
                  </a:lnTo>
                  <a:lnTo>
                    <a:pt x="1004" y="130"/>
                  </a:lnTo>
                  <a:lnTo>
                    <a:pt x="1058" y="76"/>
                  </a:lnTo>
                  <a:lnTo>
                    <a:pt x="1117" y="38"/>
                  </a:lnTo>
                  <a:lnTo>
                    <a:pt x="1171" y="10"/>
                  </a:lnTo>
                  <a:lnTo>
                    <a:pt x="1225" y="0"/>
                  </a:lnTo>
                  <a:lnTo>
                    <a:pt x="1285" y="5"/>
                  </a:lnTo>
                  <a:lnTo>
                    <a:pt x="1339" y="27"/>
                  </a:lnTo>
                  <a:lnTo>
                    <a:pt x="1393" y="59"/>
                  </a:lnTo>
                  <a:lnTo>
                    <a:pt x="1452" y="108"/>
                  </a:lnTo>
                  <a:lnTo>
                    <a:pt x="1506" y="173"/>
                  </a:lnTo>
                  <a:lnTo>
                    <a:pt x="1560" y="238"/>
                  </a:lnTo>
                  <a:lnTo>
                    <a:pt x="1620" y="314"/>
                  </a:lnTo>
                  <a:lnTo>
                    <a:pt x="1674" y="390"/>
                  </a:lnTo>
                  <a:lnTo>
                    <a:pt x="1728" y="466"/>
                  </a:lnTo>
                  <a:lnTo>
                    <a:pt x="1782" y="543"/>
                  </a:lnTo>
                  <a:lnTo>
                    <a:pt x="1841" y="608"/>
                  </a:lnTo>
                  <a:lnTo>
                    <a:pt x="1895" y="662"/>
                  </a:lnTo>
                  <a:lnTo>
                    <a:pt x="1949" y="700"/>
                  </a:lnTo>
                  <a:lnTo>
                    <a:pt x="2008" y="727"/>
                  </a:lnTo>
                  <a:lnTo>
                    <a:pt x="2062" y="738"/>
                  </a:lnTo>
                  <a:lnTo>
                    <a:pt x="2116" y="733"/>
                  </a:lnTo>
                  <a:lnTo>
                    <a:pt x="2176" y="711"/>
                  </a:lnTo>
                  <a:lnTo>
                    <a:pt x="2230" y="678"/>
                  </a:lnTo>
                  <a:lnTo>
                    <a:pt x="2284" y="629"/>
                  </a:lnTo>
                  <a:lnTo>
                    <a:pt x="2343" y="570"/>
                  </a:lnTo>
                  <a:lnTo>
                    <a:pt x="2397" y="499"/>
                  </a:lnTo>
                  <a:lnTo>
                    <a:pt x="2451" y="423"/>
                  </a:lnTo>
                  <a:lnTo>
                    <a:pt x="2511" y="347"/>
                  </a:lnTo>
                  <a:lnTo>
                    <a:pt x="2565" y="271"/>
                  </a:lnTo>
                  <a:lnTo>
                    <a:pt x="2619" y="195"/>
                  </a:lnTo>
                  <a:lnTo>
                    <a:pt x="2678" y="130"/>
                  </a:lnTo>
                  <a:lnTo>
                    <a:pt x="2732" y="81"/>
                  </a:lnTo>
                  <a:lnTo>
                    <a:pt x="2786" y="38"/>
                  </a:lnTo>
                  <a:lnTo>
                    <a:pt x="2840" y="10"/>
                  </a:lnTo>
                  <a:lnTo>
                    <a:pt x="2899" y="0"/>
                  </a:lnTo>
                  <a:lnTo>
                    <a:pt x="2953" y="5"/>
                  </a:lnTo>
                  <a:lnTo>
                    <a:pt x="3007" y="27"/>
                  </a:lnTo>
                  <a:lnTo>
                    <a:pt x="3067" y="59"/>
                  </a:lnTo>
                  <a:lnTo>
                    <a:pt x="3121" y="108"/>
                  </a:lnTo>
                  <a:lnTo>
                    <a:pt x="3175" y="168"/>
                  </a:lnTo>
                  <a:lnTo>
                    <a:pt x="3234" y="238"/>
                  </a:lnTo>
                  <a:lnTo>
                    <a:pt x="3288" y="31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4800" y="1056"/>
              <a:ext cx="384" cy="336"/>
            </a:xfrm>
            <a:custGeom>
              <a:avLst/>
              <a:gdLst>
                <a:gd name="T0" fmla="*/ 0 w 3288"/>
                <a:gd name="T1" fmla="*/ 396 h 738"/>
                <a:gd name="T2" fmla="*/ 59 w 3288"/>
                <a:gd name="T3" fmla="*/ 472 h 738"/>
                <a:gd name="T4" fmla="*/ 113 w 3288"/>
                <a:gd name="T5" fmla="*/ 543 h 738"/>
                <a:gd name="T6" fmla="*/ 167 w 3288"/>
                <a:gd name="T7" fmla="*/ 608 h 738"/>
                <a:gd name="T8" fmla="*/ 226 w 3288"/>
                <a:gd name="T9" fmla="*/ 662 h 738"/>
                <a:gd name="T10" fmla="*/ 280 w 3288"/>
                <a:gd name="T11" fmla="*/ 700 h 738"/>
                <a:gd name="T12" fmla="*/ 334 w 3288"/>
                <a:gd name="T13" fmla="*/ 727 h 738"/>
                <a:gd name="T14" fmla="*/ 394 w 3288"/>
                <a:gd name="T15" fmla="*/ 738 h 738"/>
                <a:gd name="T16" fmla="*/ 448 w 3288"/>
                <a:gd name="T17" fmla="*/ 733 h 738"/>
                <a:gd name="T18" fmla="*/ 502 w 3288"/>
                <a:gd name="T19" fmla="*/ 711 h 738"/>
                <a:gd name="T20" fmla="*/ 556 w 3288"/>
                <a:gd name="T21" fmla="*/ 678 h 738"/>
                <a:gd name="T22" fmla="*/ 615 w 3288"/>
                <a:gd name="T23" fmla="*/ 629 h 738"/>
                <a:gd name="T24" fmla="*/ 669 w 3288"/>
                <a:gd name="T25" fmla="*/ 564 h 738"/>
                <a:gd name="T26" fmla="*/ 723 w 3288"/>
                <a:gd name="T27" fmla="*/ 499 h 738"/>
                <a:gd name="T28" fmla="*/ 783 w 3288"/>
                <a:gd name="T29" fmla="*/ 423 h 738"/>
                <a:gd name="T30" fmla="*/ 837 w 3288"/>
                <a:gd name="T31" fmla="*/ 342 h 738"/>
                <a:gd name="T32" fmla="*/ 891 w 3288"/>
                <a:gd name="T33" fmla="*/ 266 h 738"/>
                <a:gd name="T34" fmla="*/ 950 w 3288"/>
                <a:gd name="T35" fmla="*/ 195 h 738"/>
                <a:gd name="T36" fmla="*/ 1004 w 3288"/>
                <a:gd name="T37" fmla="*/ 130 h 738"/>
                <a:gd name="T38" fmla="*/ 1058 w 3288"/>
                <a:gd name="T39" fmla="*/ 76 h 738"/>
                <a:gd name="T40" fmla="*/ 1117 w 3288"/>
                <a:gd name="T41" fmla="*/ 38 h 738"/>
                <a:gd name="T42" fmla="*/ 1171 w 3288"/>
                <a:gd name="T43" fmla="*/ 10 h 738"/>
                <a:gd name="T44" fmla="*/ 1225 w 3288"/>
                <a:gd name="T45" fmla="*/ 0 h 738"/>
                <a:gd name="T46" fmla="*/ 1285 w 3288"/>
                <a:gd name="T47" fmla="*/ 5 h 738"/>
                <a:gd name="T48" fmla="*/ 1339 w 3288"/>
                <a:gd name="T49" fmla="*/ 27 h 738"/>
                <a:gd name="T50" fmla="*/ 1393 w 3288"/>
                <a:gd name="T51" fmla="*/ 59 h 738"/>
                <a:gd name="T52" fmla="*/ 1452 w 3288"/>
                <a:gd name="T53" fmla="*/ 108 h 738"/>
                <a:gd name="T54" fmla="*/ 1506 w 3288"/>
                <a:gd name="T55" fmla="*/ 173 h 738"/>
                <a:gd name="T56" fmla="*/ 1560 w 3288"/>
                <a:gd name="T57" fmla="*/ 238 h 738"/>
                <a:gd name="T58" fmla="*/ 1620 w 3288"/>
                <a:gd name="T59" fmla="*/ 314 h 738"/>
                <a:gd name="T60" fmla="*/ 1674 w 3288"/>
                <a:gd name="T61" fmla="*/ 390 h 738"/>
                <a:gd name="T62" fmla="*/ 1728 w 3288"/>
                <a:gd name="T63" fmla="*/ 466 h 738"/>
                <a:gd name="T64" fmla="*/ 1782 w 3288"/>
                <a:gd name="T65" fmla="*/ 543 h 738"/>
                <a:gd name="T66" fmla="*/ 1841 w 3288"/>
                <a:gd name="T67" fmla="*/ 608 h 738"/>
                <a:gd name="T68" fmla="*/ 1895 w 3288"/>
                <a:gd name="T69" fmla="*/ 662 h 738"/>
                <a:gd name="T70" fmla="*/ 1949 w 3288"/>
                <a:gd name="T71" fmla="*/ 700 h 738"/>
                <a:gd name="T72" fmla="*/ 2008 w 3288"/>
                <a:gd name="T73" fmla="*/ 727 h 738"/>
                <a:gd name="T74" fmla="*/ 2062 w 3288"/>
                <a:gd name="T75" fmla="*/ 738 h 738"/>
                <a:gd name="T76" fmla="*/ 2116 w 3288"/>
                <a:gd name="T77" fmla="*/ 733 h 738"/>
                <a:gd name="T78" fmla="*/ 2176 w 3288"/>
                <a:gd name="T79" fmla="*/ 711 h 738"/>
                <a:gd name="T80" fmla="*/ 2230 w 3288"/>
                <a:gd name="T81" fmla="*/ 678 h 738"/>
                <a:gd name="T82" fmla="*/ 2284 w 3288"/>
                <a:gd name="T83" fmla="*/ 629 h 738"/>
                <a:gd name="T84" fmla="*/ 2343 w 3288"/>
                <a:gd name="T85" fmla="*/ 570 h 738"/>
                <a:gd name="T86" fmla="*/ 2397 w 3288"/>
                <a:gd name="T87" fmla="*/ 499 h 738"/>
                <a:gd name="T88" fmla="*/ 2451 w 3288"/>
                <a:gd name="T89" fmla="*/ 423 h 738"/>
                <a:gd name="T90" fmla="*/ 2511 w 3288"/>
                <a:gd name="T91" fmla="*/ 347 h 738"/>
                <a:gd name="T92" fmla="*/ 2565 w 3288"/>
                <a:gd name="T93" fmla="*/ 271 h 738"/>
                <a:gd name="T94" fmla="*/ 2619 w 3288"/>
                <a:gd name="T95" fmla="*/ 195 h 738"/>
                <a:gd name="T96" fmla="*/ 2678 w 3288"/>
                <a:gd name="T97" fmla="*/ 130 h 738"/>
                <a:gd name="T98" fmla="*/ 2732 w 3288"/>
                <a:gd name="T99" fmla="*/ 81 h 738"/>
                <a:gd name="T100" fmla="*/ 2786 w 3288"/>
                <a:gd name="T101" fmla="*/ 38 h 738"/>
                <a:gd name="T102" fmla="*/ 2840 w 3288"/>
                <a:gd name="T103" fmla="*/ 10 h 738"/>
                <a:gd name="T104" fmla="*/ 2899 w 3288"/>
                <a:gd name="T105" fmla="*/ 0 h 738"/>
                <a:gd name="T106" fmla="*/ 2953 w 3288"/>
                <a:gd name="T107" fmla="*/ 5 h 738"/>
                <a:gd name="T108" fmla="*/ 3007 w 3288"/>
                <a:gd name="T109" fmla="*/ 27 h 738"/>
                <a:gd name="T110" fmla="*/ 3067 w 3288"/>
                <a:gd name="T111" fmla="*/ 59 h 738"/>
                <a:gd name="T112" fmla="*/ 3121 w 3288"/>
                <a:gd name="T113" fmla="*/ 108 h 738"/>
                <a:gd name="T114" fmla="*/ 3175 w 3288"/>
                <a:gd name="T115" fmla="*/ 168 h 738"/>
                <a:gd name="T116" fmla="*/ 3234 w 3288"/>
                <a:gd name="T117" fmla="*/ 238 h 738"/>
                <a:gd name="T118" fmla="*/ 3288 w 3288"/>
                <a:gd name="T119" fmla="*/ 3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8" h="738">
                  <a:moveTo>
                    <a:pt x="0" y="396"/>
                  </a:moveTo>
                  <a:lnTo>
                    <a:pt x="59" y="472"/>
                  </a:lnTo>
                  <a:lnTo>
                    <a:pt x="113" y="543"/>
                  </a:lnTo>
                  <a:lnTo>
                    <a:pt x="167" y="608"/>
                  </a:lnTo>
                  <a:lnTo>
                    <a:pt x="226" y="662"/>
                  </a:lnTo>
                  <a:lnTo>
                    <a:pt x="280" y="700"/>
                  </a:lnTo>
                  <a:lnTo>
                    <a:pt x="334" y="727"/>
                  </a:lnTo>
                  <a:lnTo>
                    <a:pt x="394" y="738"/>
                  </a:lnTo>
                  <a:lnTo>
                    <a:pt x="448" y="733"/>
                  </a:lnTo>
                  <a:lnTo>
                    <a:pt x="502" y="711"/>
                  </a:lnTo>
                  <a:lnTo>
                    <a:pt x="556" y="678"/>
                  </a:lnTo>
                  <a:lnTo>
                    <a:pt x="615" y="629"/>
                  </a:lnTo>
                  <a:lnTo>
                    <a:pt x="669" y="564"/>
                  </a:lnTo>
                  <a:lnTo>
                    <a:pt x="723" y="499"/>
                  </a:lnTo>
                  <a:lnTo>
                    <a:pt x="783" y="423"/>
                  </a:lnTo>
                  <a:lnTo>
                    <a:pt x="837" y="342"/>
                  </a:lnTo>
                  <a:lnTo>
                    <a:pt x="891" y="266"/>
                  </a:lnTo>
                  <a:lnTo>
                    <a:pt x="950" y="195"/>
                  </a:lnTo>
                  <a:lnTo>
                    <a:pt x="1004" y="130"/>
                  </a:lnTo>
                  <a:lnTo>
                    <a:pt x="1058" y="76"/>
                  </a:lnTo>
                  <a:lnTo>
                    <a:pt x="1117" y="38"/>
                  </a:lnTo>
                  <a:lnTo>
                    <a:pt x="1171" y="10"/>
                  </a:lnTo>
                  <a:lnTo>
                    <a:pt x="1225" y="0"/>
                  </a:lnTo>
                  <a:lnTo>
                    <a:pt x="1285" y="5"/>
                  </a:lnTo>
                  <a:lnTo>
                    <a:pt x="1339" y="27"/>
                  </a:lnTo>
                  <a:lnTo>
                    <a:pt x="1393" y="59"/>
                  </a:lnTo>
                  <a:lnTo>
                    <a:pt x="1452" y="108"/>
                  </a:lnTo>
                  <a:lnTo>
                    <a:pt x="1506" y="173"/>
                  </a:lnTo>
                  <a:lnTo>
                    <a:pt x="1560" y="238"/>
                  </a:lnTo>
                  <a:lnTo>
                    <a:pt x="1620" y="314"/>
                  </a:lnTo>
                  <a:lnTo>
                    <a:pt x="1674" y="390"/>
                  </a:lnTo>
                  <a:lnTo>
                    <a:pt x="1728" y="466"/>
                  </a:lnTo>
                  <a:lnTo>
                    <a:pt x="1782" y="543"/>
                  </a:lnTo>
                  <a:lnTo>
                    <a:pt x="1841" y="608"/>
                  </a:lnTo>
                  <a:lnTo>
                    <a:pt x="1895" y="662"/>
                  </a:lnTo>
                  <a:lnTo>
                    <a:pt x="1949" y="700"/>
                  </a:lnTo>
                  <a:lnTo>
                    <a:pt x="2008" y="727"/>
                  </a:lnTo>
                  <a:lnTo>
                    <a:pt x="2062" y="738"/>
                  </a:lnTo>
                  <a:lnTo>
                    <a:pt x="2116" y="733"/>
                  </a:lnTo>
                  <a:lnTo>
                    <a:pt x="2176" y="711"/>
                  </a:lnTo>
                  <a:lnTo>
                    <a:pt x="2230" y="678"/>
                  </a:lnTo>
                  <a:lnTo>
                    <a:pt x="2284" y="629"/>
                  </a:lnTo>
                  <a:lnTo>
                    <a:pt x="2343" y="570"/>
                  </a:lnTo>
                  <a:lnTo>
                    <a:pt x="2397" y="499"/>
                  </a:lnTo>
                  <a:lnTo>
                    <a:pt x="2451" y="423"/>
                  </a:lnTo>
                  <a:lnTo>
                    <a:pt x="2511" y="347"/>
                  </a:lnTo>
                  <a:lnTo>
                    <a:pt x="2565" y="271"/>
                  </a:lnTo>
                  <a:lnTo>
                    <a:pt x="2619" y="195"/>
                  </a:lnTo>
                  <a:lnTo>
                    <a:pt x="2678" y="130"/>
                  </a:lnTo>
                  <a:lnTo>
                    <a:pt x="2732" y="81"/>
                  </a:lnTo>
                  <a:lnTo>
                    <a:pt x="2786" y="38"/>
                  </a:lnTo>
                  <a:lnTo>
                    <a:pt x="2840" y="10"/>
                  </a:lnTo>
                  <a:lnTo>
                    <a:pt x="2899" y="0"/>
                  </a:lnTo>
                  <a:lnTo>
                    <a:pt x="2953" y="5"/>
                  </a:lnTo>
                  <a:lnTo>
                    <a:pt x="3007" y="27"/>
                  </a:lnTo>
                  <a:lnTo>
                    <a:pt x="3067" y="59"/>
                  </a:lnTo>
                  <a:lnTo>
                    <a:pt x="3121" y="108"/>
                  </a:lnTo>
                  <a:lnTo>
                    <a:pt x="3175" y="168"/>
                  </a:lnTo>
                  <a:lnTo>
                    <a:pt x="3234" y="238"/>
                  </a:lnTo>
                  <a:lnTo>
                    <a:pt x="3288" y="31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1098" y="2256"/>
              <a:ext cx="2406" cy="4"/>
            </a:xfrm>
            <a:custGeom>
              <a:avLst/>
              <a:gdLst>
                <a:gd name="T0" fmla="*/ 2406 w 2406"/>
                <a:gd name="T1" fmla="*/ 0 h 4"/>
                <a:gd name="T2" fmla="*/ 0 w 2406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6" h="4">
                  <a:moveTo>
                    <a:pt x="2406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Text Box 33"/>
            <p:cNvSpPr txBox="1">
              <a:spLocks noChangeArrowheads="1"/>
            </p:cNvSpPr>
            <p:nvPr/>
          </p:nvSpPr>
          <p:spPr bwMode="auto">
            <a:xfrm>
              <a:off x="192" y="1968"/>
              <a:ext cx="72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Loop closed</a:t>
              </a:r>
            </a:p>
          </p:txBody>
        </p:sp>
        <p:sp>
          <p:nvSpPr>
            <p:cNvPr id="18466" name="Line 34"/>
            <p:cNvSpPr>
              <a:spLocks noChangeShapeType="1"/>
            </p:cNvSpPr>
            <p:nvPr/>
          </p:nvSpPr>
          <p:spPr bwMode="auto">
            <a:xfrm>
              <a:off x="432" y="1248"/>
              <a:ext cx="4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457200" y="4419600"/>
            <a:ext cx="83058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Now: at what frequency does the sine most reinforce itself?</a:t>
            </a:r>
          </a:p>
          <a:p>
            <a:pPr algn="l">
              <a:spcBef>
                <a:spcPct val="50000"/>
              </a:spcBef>
            </a:pPr>
            <a:r>
              <a:rPr lang="en-US" b="1"/>
              <a:t>When the sine has a lag of 180° due to element dynamics,  the feedback will reinforce the oscillation (remember the - sign).  </a:t>
            </a:r>
          </a:p>
          <a:p>
            <a:pPr algn="l">
              <a:spcBef>
                <a:spcPct val="50000"/>
              </a:spcBef>
            </a:pPr>
            <a:r>
              <a:rPr lang="en-US" b="1"/>
              <a:t>This is the </a:t>
            </a:r>
            <a:r>
              <a:rPr lang="en-US" b="1">
                <a:solidFill>
                  <a:schemeClr val="accent2"/>
                </a:solidFill>
              </a:rPr>
              <a:t>critical frequency</a:t>
            </a:r>
            <a:r>
              <a:rPr lang="en-US" b="1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Bode Stability:</a:t>
            </a:r>
            <a:r>
              <a:rPr lang="en-US" b="1"/>
              <a:t>  To understand, let’s do a thought experiment</a:t>
            </a:r>
            <a:endParaRPr lang="en-US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57200" y="1676400"/>
            <a:ext cx="8305800" cy="2209800"/>
            <a:chOff x="192" y="1008"/>
            <a:chExt cx="5376" cy="1488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192" y="1008"/>
              <a:ext cx="5376" cy="14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515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P</a:t>
              </a:r>
              <a:r>
                <a:rPr lang="en-US" sz="1800" b="1"/>
                <a:t>(s)</a:t>
              </a: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704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v</a:t>
              </a:r>
              <a:r>
                <a:rPr lang="en-US" sz="1800" b="1"/>
                <a:t>(s)</a:t>
              </a: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1680" y="1545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C</a:t>
              </a:r>
              <a:r>
                <a:rPr lang="en-US" sz="1800" b="1"/>
                <a:t>(s)</a:t>
              </a:r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3515" y="2033"/>
              <a:ext cx="469" cy="3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/>
                <a:t>G</a:t>
              </a:r>
              <a:r>
                <a:rPr lang="en-US" sz="1800" b="1" baseline="-25000"/>
                <a:t>S</a:t>
              </a:r>
              <a:r>
                <a:rPr lang="en-US" sz="1800" b="1"/>
                <a:t>(s)</a:t>
              </a: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2160" y="17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316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1056" y="1680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1200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3984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4272" y="1680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4416" y="17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auto">
            <a:xfrm>
              <a:off x="3984" y="220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flipV="1">
              <a:off x="4345" y="177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auto">
            <a:xfrm>
              <a:off x="1104" y="1776"/>
              <a:ext cx="1" cy="474"/>
            </a:xfrm>
            <a:custGeom>
              <a:avLst/>
              <a:gdLst>
                <a:gd name="T0" fmla="*/ 0 w 1"/>
                <a:gd name="T1" fmla="*/ 474 h 474"/>
                <a:gd name="T2" fmla="*/ 1 w 1"/>
                <a:gd name="T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74">
                  <a:moveTo>
                    <a:pt x="0" y="474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768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4752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CV(s)</a:t>
              </a:r>
            </a:p>
          </p:txBody>
        </p:sp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2179" y="1924"/>
              <a:ext cx="6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CV</a:t>
              </a:r>
              <a:r>
                <a:rPr lang="en-US" sz="1800" b="1" baseline="-25000"/>
                <a:t>m</a:t>
              </a:r>
              <a:r>
                <a:rPr lang="en-US" sz="1800" b="1"/>
                <a:t>(s)</a:t>
              </a:r>
            </a:p>
          </p:txBody>
        </p:sp>
        <p:sp>
          <p:nvSpPr>
            <p:cNvPr id="19479" name="Text Box 23"/>
            <p:cNvSpPr txBox="1">
              <a:spLocks noChangeArrowheads="1"/>
            </p:cNvSpPr>
            <p:nvPr/>
          </p:nvSpPr>
          <p:spPr bwMode="auto">
            <a:xfrm>
              <a:off x="384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SP(s)</a:t>
              </a:r>
            </a:p>
          </p:txBody>
        </p:sp>
        <p:sp>
          <p:nvSpPr>
            <p:cNvPr id="19480" name="Text Box 24"/>
            <p:cNvSpPr txBox="1">
              <a:spLocks noChangeArrowheads="1"/>
            </p:cNvSpPr>
            <p:nvPr/>
          </p:nvSpPr>
          <p:spPr bwMode="auto">
            <a:xfrm>
              <a:off x="1200" y="1392"/>
              <a:ext cx="5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E(s)</a:t>
              </a:r>
            </a:p>
          </p:txBody>
        </p:sp>
        <p:sp>
          <p:nvSpPr>
            <p:cNvPr id="19481" name="Text Box 25"/>
            <p:cNvSpPr txBox="1">
              <a:spLocks noChangeArrowheads="1"/>
            </p:cNvSpPr>
            <p:nvPr/>
          </p:nvSpPr>
          <p:spPr bwMode="auto">
            <a:xfrm>
              <a:off x="2160" y="1440"/>
              <a:ext cx="6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MV(s)</a:t>
              </a:r>
            </a:p>
          </p:txBody>
        </p:sp>
        <p:sp>
          <p:nvSpPr>
            <p:cNvPr id="19482" name="Text Box 26"/>
            <p:cNvSpPr txBox="1">
              <a:spLocks noChangeArrowheads="1"/>
            </p:cNvSpPr>
            <p:nvPr/>
          </p:nvSpPr>
          <p:spPr bwMode="auto">
            <a:xfrm>
              <a:off x="4142" y="1501"/>
              <a:ext cx="20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9483" name="Text Box 27"/>
            <p:cNvSpPr txBox="1">
              <a:spLocks noChangeArrowheads="1"/>
            </p:cNvSpPr>
            <p:nvPr/>
          </p:nvSpPr>
          <p:spPr bwMode="auto">
            <a:xfrm>
              <a:off x="4116" y="1714"/>
              <a:ext cx="20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9484" name="Text Box 28"/>
            <p:cNvSpPr txBox="1">
              <a:spLocks noChangeArrowheads="1"/>
            </p:cNvSpPr>
            <p:nvPr/>
          </p:nvSpPr>
          <p:spPr bwMode="auto">
            <a:xfrm>
              <a:off x="900" y="1522"/>
              <a:ext cx="20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+</a:t>
              </a:r>
            </a:p>
          </p:txBody>
        </p:sp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912" y="1732"/>
              <a:ext cx="16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-</a:t>
              </a:r>
            </a:p>
          </p:txBody>
        </p:sp>
        <p:sp>
          <p:nvSpPr>
            <p:cNvPr id="19486" name="Freeform 30"/>
            <p:cNvSpPr>
              <a:spLocks/>
            </p:cNvSpPr>
            <p:nvPr/>
          </p:nvSpPr>
          <p:spPr bwMode="auto">
            <a:xfrm>
              <a:off x="2256" y="1104"/>
              <a:ext cx="384" cy="336"/>
            </a:xfrm>
            <a:custGeom>
              <a:avLst/>
              <a:gdLst>
                <a:gd name="T0" fmla="*/ 0 w 3288"/>
                <a:gd name="T1" fmla="*/ 396 h 738"/>
                <a:gd name="T2" fmla="*/ 59 w 3288"/>
                <a:gd name="T3" fmla="*/ 472 h 738"/>
                <a:gd name="T4" fmla="*/ 113 w 3288"/>
                <a:gd name="T5" fmla="*/ 543 h 738"/>
                <a:gd name="T6" fmla="*/ 167 w 3288"/>
                <a:gd name="T7" fmla="*/ 608 h 738"/>
                <a:gd name="T8" fmla="*/ 226 w 3288"/>
                <a:gd name="T9" fmla="*/ 662 h 738"/>
                <a:gd name="T10" fmla="*/ 280 w 3288"/>
                <a:gd name="T11" fmla="*/ 700 h 738"/>
                <a:gd name="T12" fmla="*/ 334 w 3288"/>
                <a:gd name="T13" fmla="*/ 727 h 738"/>
                <a:gd name="T14" fmla="*/ 394 w 3288"/>
                <a:gd name="T15" fmla="*/ 738 h 738"/>
                <a:gd name="T16" fmla="*/ 448 w 3288"/>
                <a:gd name="T17" fmla="*/ 733 h 738"/>
                <a:gd name="T18" fmla="*/ 502 w 3288"/>
                <a:gd name="T19" fmla="*/ 711 h 738"/>
                <a:gd name="T20" fmla="*/ 556 w 3288"/>
                <a:gd name="T21" fmla="*/ 678 h 738"/>
                <a:gd name="T22" fmla="*/ 615 w 3288"/>
                <a:gd name="T23" fmla="*/ 629 h 738"/>
                <a:gd name="T24" fmla="*/ 669 w 3288"/>
                <a:gd name="T25" fmla="*/ 564 h 738"/>
                <a:gd name="T26" fmla="*/ 723 w 3288"/>
                <a:gd name="T27" fmla="*/ 499 h 738"/>
                <a:gd name="T28" fmla="*/ 783 w 3288"/>
                <a:gd name="T29" fmla="*/ 423 h 738"/>
                <a:gd name="T30" fmla="*/ 837 w 3288"/>
                <a:gd name="T31" fmla="*/ 342 h 738"/>
                <a:gd name="T32" fmla="*/ 891 w 3288"/>
                <a:gd name="T33" fmla="*/ 266 h 738"/>
                <a:gd name="T34" fmla="*/ 950 w 3288"/>
                <a:gd name="T35" fmla="*/ 195 h 738"/>
                <a:gd name="T36" fmla="*/ 1004 w 3288"/>
                <a:gd name="T37" fmla="*/ 130 h 738"/>
                <a:gd name="T38" fmla="*/ 1058 w 3288"/>
                <a:gd name="T39" fmla="*/ 76 h 738"/>
                <a:gd name="T40" fmla="*/ 1117 w 3288"/>
                <a:gd name="T41" fmla="*/ 38 h 738"/>
                <a:gd name="T42" fmla="*/ 1171 w 3288"/>
                <a:gd name="T43" fmla="*/ 10 h 738"/>
                <a:gd name="T44" fmla="*/ 1225 w 3288"/>
                <a:gd name="T45" fmla="*/ 0 h 738"/>
                <a:gd name="T46" fmla="*/ 1285 w 3288"/>
                <a:gd name="T47" fmla="*/ 5 h 738"/>
                <a:gd name="T48" fmla="*/ 1339 w 3288"/>
                <a:gd name="T49" fmla="*/ 27 h 738"/>
                <a:gd name="T50" fmla="*/ 1393 w 3288"/>
                <a:gd name="T51" fmla="*/ 59 h 738"/>
                <a:gd name="T52" fmla="*/ 1452 w 3288"/>
                <a:gd name="T53" fmla="*/ 108 h 738"/>
                <a:gd name="T54" fmla="*/ 1506 w 3288"/>
                <a:gd name="T55" fmla="*/ 173 h 738"/>
                <a:gd name="T56" fmla="*/ 1560 w 3288"/>
                <a:gd name="T57" fmla="*/ 238 h 738"/>
                <a:gd name="T58" fmla="*/ 1620 w 3288"/>
                <a:gd name="T59" fmla="*/ 314 h 738"/>
                <a:gd name="T60" fmla="*/ 1674 w 3288"/>
                <a:gd name="T61" fmla="*/ 390 h 738"/>
                <a:gd name="T62" fmla="*/ 1728 w 3288"/>
                <a:gd name="T63" fmla="*/ 466 h 738"/>
                <a:gd name="T64" fmla="*/ 1782 w 3288"/>
                <a:gd name="T65" fmla="*/ 543 h 738"/>
                <a:gd name="T66" fmla="*/ 1841 w 3288"/>
                <a:gd name="T67" fmla="*/ 608 h 738"/>
                <a:gd name="T68" fmla="*/ 1895 w 3288"/>
                <a:gd name="T69" fmla="*/ 662 h 738"/>
                <a:gd name="T70" fmla="*/ 1949 w 3288"/>
                <a:gd name="T71" fmla="*/ 700 h 738"/>
                <a:gd name="T72" fmla="*/ 2008 w 3288"/>
                <a:gd name="T73" fmla="*/ 727 h 738"/>
                <a:gd name="T74" fmla="*/ 2062 w 3288"/>
                <a:gd name="T75" fmla="*/ 738 h 738"/>
                <a:gd name="T76" fmla="*/ 2116 w 3288"/>
                <a:gd name="T77" fmla="*/ 733 h 738"/>
                <a:gd name="T78" fmla="*/ 2176 w 3288"/>
                <a:gd name="T79" fmla="*/ 711 h 738"/>
                <a:gd name="T80" fmla="*/ 2230 w 3288"/>
                <a:gd name="T81" fmla="*/ 678 h 738"/>
                <a:gd name="T82" fmla="*/ 2284 w 3288"/>
                <a:gd name="T83" fmla="*/ 629 h 738"/>
                <a:gd name="T84" fmla="*/ 2343 w 3288"/>
                <a:gd name="T85" fmla="*/ 570 h 738"/>
                <a:gd name="T86" fmla="*/ 2397 w 3288"/>
                <a:gd name="T87" fmla="*/ 499 h 738"/>
                <a:gd name="T88" fmla="*/ 2451 w 3288"/>
                <a:gd name="T89" fmla="*/ 423 h 738"/>
                <a:gd name="T90" fmla="*/ 2511 w 3288"/>
                <a:gd name="T91" fmla="*/ 347 h 738"/>
                <a:gd name="T92" fmla="*/ 2565 w 3288"/>
                <a:gd name="T93" fmla="*/ 271 h 738"/>
                <a:gd name="T94" fmla="*/ 2619 w 3288"/>
                <a:gd name="T95" fmla="*/ 195 h 738"/>
                <a:gd name="T96" fmla="*/ 2678 w 3288"/>
                <a:gd name="T97" fmla="*/ 130 h 738"/>
                <a:gd name="T98" fmla="*/ 2732 w 3288"/>
                <a:gd name="T99" fmla="*/ 81 h 738"/>
                <a:gd name="T100" fmla="*/ 2786 w 3288"/>
                <a:gd name="T101" fmla="*/ 38 h 738"/>
                <a:gd name="T102" fmla="*/ 2840 w 3288"/>
                <a:gd name="T103" fmla="*/ 10 h 738"/>
                <a:gd name="T104" fmla="*/ 2899 w 3288"/>
                <a:gd name="T105" fmla="*/ 0 h 738"/>
                <a:gd name="T106" fmla="*/ 2953 w 3288"/>
                <a:gd name="T107" fmla="*/ 5 h 738"/>
                <a:gd name="T108" fmla="*/ 3007 w 3288"/>
                <a:gd name="T109" fmla="*/ 27 h 738"/>
                <a:gd name="T110" fmla="*/ 3067 w 3288"/>
                <a:gd name="T111" fmla="*/ 59 h 738"/>
                <a:gd name="T112" fmla="*/ 3121 w 3288"/>
                <a:gd name="T113" fmla="*/ 108 h 738"/>
                <a:gd name="T114" fmla="*/ 3175 w 3288"/>
                <a:gd name="T115" fmla="*/ 168 h 738"/>
                <a:gd name="T116" fmla="*/ 3234 w 3288"/>
                <a:gd name="T117" fmla="*/ 238 h 738"/>
                <a:gd name="T118" fmla="*/ 3288 w 3288"/>
                <a:gd name="T119" fmla="*/ 3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8" h="738">
                  <a:moveTo>
                    <a:pt x="0" y="396"/>
                  </a:moveTo>
                  <a:lnTo>
                    <a:pt x="59" y="472"/>
                  </a:lnTo>
                  <a:lnTo>
                    <a:pt x="113" y="543"/>
                  </a:lnTo>
                  <a:lnTo>
                    <a:pt x="167" y="608"/>
                  </a:lnTo>
                  <a:lnTo>
                    <a:pt x="226" y="662"/>
                  </a:lnTo>
                  <a:lnTo>
                    <a:pt x="280" y="700"/>
                  </a:lnTo>
                  <a:lnTo>
                    <a:pt x="334" y="727"/>
                  </a:lnTo>
                  <a:lnTo>
                    <a:pt x="394" y="738"/>
                  </a:lnTo>
                  <a:lnTo>
                    <a:pt x="448" y="733"/>
                  </a:lnTo>
                  <a:lnTo>
                    <a:pt x="502" y="711"/>
                  </a:lnTo>
                  <a:lnTo>
                    <a:pt x="556" y="678"/>
                  </a:lnTo>
                  <a:lnTo>
                    <a:pt x="615" y="629"/>
                  </a:lnTo>
                  <a:lnTo>
                    <a:pt x="669" y="564"/>
                  </a:lnTo>
                  <a:lnTo>
                    <a:pt x="723" y="499"/>
                  </a:lnTo>
                  <a:lnTo>
                    <a:pt x="783" y="423"/>
                  </a:lnTo>
                  <a:lnTo>
                    <a:pt x="837" y="342"/>
                  </a:lnTo>
                  <a:lnTo>
                    <a:pt x="891" y="266"/>
                  </a:lnTo>
                  <a:lnTo>
                    <a:pt x="950" y="195"/>
                  </a:lnTo>
                  <a:lnTo>
                    <a:pt x="1004" y="130"/>
                  </a:lnTo>
                  <a:lnTo>
                    <a:pt x="1058" y="76"/>
                  </a:lnTo>
                  <a:lnTo>
                    <a:pt x="1117" y="38"/>
                  </a:lnTo>
                  <a:lnTo>
                    <a:pt x="1171" y="10"/>
                  </a:lnTo>
                  <a:lnTo>
                    <a:pt x="1225" y="0"/>
                  </a:lnTo>
                  <a:lnTo>
                    <a:pt x="1285" y="5"/>
                  </a:lnTo>
                  <a:lnTo>
                    <a:pt x="1339" y="27"/>
                  </a:lnTo>
                  <a:lnTo>
                    <a:pt x="1393" y="59"/>
                  </a:lnTo>
                  <a:lnTo>
                    <a:pt x="1452" y="108"/>
                  </a:lnTo>
                  <a:lnTo>
                    <a:pt x="1506" y="173"/>
                  </a:lnTo>
                  <a:lnTo>
                    <a:pt x="1560" y="238"/>
                  </a:lnTo>
                  <a:lnTo>
                    <a:pt x="1620" y="314"/>
                  </a:lnTo>
                  <a:lnTo>
                    <a:pt x="1674" y="390"/>
                  </a:lnTo>
                  <a:lnTo>
                    <a:pt x="1728" y="466"/>
                  </a:lnTo>
                  <a:lnTo>
                    <a:pt x="1782" y="543"/>
                  </a:lnTo>
                  <a:lnTo>
                    <a:pt x="1841" y="608"/>
                  </a:lnTo>
                  <a:lnTo>
                    <a:pt x="1895" y="662"/>
                  </a:lnTo>
                  <a:lnTo>
                    <a:pt x="1949" y="700"/>
                  </a:lnTo>
                  <a:lnTo>
                    <a:pt x="2008" y="727"/>
                  </a:lnTo>
                  <a:lnTo>
                    <a:pt x="2062" y="738"/>
                  </a:lnTo>
                  <a:lnTo>
                    <a:pt x="2116" y="733"/>
                  </a:lnTo>
                  <a:lnTo>
                    <a:pt x="2176" y="711"/>
                  </a:lnTo>
                  <a:lnTo>
                    <a:pt x="2230" y="678"/>
                  </a:lnTo>
                  <a:lnTo>
                    <a:pt x="2284" y="629"/>
                  </a:lnTo>
                  <a:lnTo>
                    <a:pt x="2343" y="570"/>
                  </a:lnTo>
                  <a:lnTo>
                    <a:pt x="2397" y="499"/>
                  </a:lnTo>
                  <a:lnTo>
                    <a:pt x="2451" y="423"/>
                  </a:lnTo>
                  <a:lnTo>
                    <a:pt x="2511" y="347"/>
                  </a:lnTo>
                  <a:lnTo>
                    <a:pt x="2565" y="271"/>
                  </a:lnTo>
                  <a:lnTo>
                    <a:pt x="2619" y="195"/>
                  </a:lnTo>
                  <a:lnTo>
                    <a:pt x="2678" y="130"/>
                  </a:lnTo>
                  <a:lnTo>
                    <a:pt x="2732" y="81"/>
                  </a:lnTo>
                  <a:lnTo>
                    <a:pt x="2786" y="38"/>
                  </a:lnTo>
                  <a:lnTo>
                    <a:pt x="2840" y="10"/>
                  </a:lnTo>
                  <a:lnTo>
                    <a:pt x="2899" y="0"/>
                  </a:lnTo>
                  <a:lnTo>
                    <a:pt x="2953" y="5"/>
                  </a:lnTo>
                  <a:lnTo>
                    <a:pt x="3007" y="27"/>
                  </a:lnTo>
                  <a:lnTo>
                    <a:pt x="3067" y="59"/>
                  </a:lnTo>
                  <a:lnTo>
                    <a:pt x="3121" y="108"/>
                  </a:lnTo>
                  <a:lnTo>
                    <a:pt x="3175" y="168"/>
                  </a:lnTo>
                  <a:lnTo>
                    <a:pt x="3234" y="238"/>
                  </a:lnTo>
                  <a:lnTo>
                    <a:pt x="3288" y="31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auto">
            <a:xfrm>
              <a:off x="4800" y="1056"/>
              <a:ext cx="384" cy="336"/>
            </a:xfrm>
            <a:custGeom>
              <a:avLst/>
              <a:gdLst>
                <a:gd name="T0" fmla="*/ 0 w 3288"/>
                <a:gd name="T1" fmla="*/ 396 h 738"/>
                <a:gd name="T2" fmla="*/ 59 w 3288"/>
                <a:gd name="T3" fmla="*/ 472 h 738"/>
                <a:gd name="T4" fmla="*/ 113 w 3288"/>
                <a:gd name="T5" fmla="*/ 543 h 738"/>
                <a:gd name="T6" fmla="*/ 167 w 3288"/>
                <a:gd name="T7" fmla="*/ 608 h 738"/>
                <a:gd name="T8" fmla="*/ 226 w 3288"/>
                <a:gd name="T9" fmla="*/ 662 h 738"/>
                <a:gd name="T10" fmla="*/ 280 w 3288"/>
                <a:gd name="T11" fmla="*/ 700 h 738"/>
                <a:gd name="T12" fmla="*/ 334 w 3288"/>
                <a:gd name="T13" fmla="*/ 727 h 738"/>
                <a:gd name="T14" fmla="*/ 394 w 3288"/>
                <a:gd name="T15" fmla="*/ 738 h 738"/>
                <a:gd name="T16" fmla="*/ 448 w 3288"/>
                <a:gd name="T17" fmla="*/ 733 h 738"/>
                <a:gd name="T18" fmla="*/ 502 w 3288"/>
                <a:gd name="T19" fmla="*/ 711 h 738"/>
                <a:gd name="T20" fmla="*/ 556 w 3288"/>
                <a:gd name="T21" fmla="*/ 678 h 738"/>
                <a:gd name="T22" fmla="*/ 615 w 3288"/>
                <a:gd name="T23" fmla="*/ 629 h 738"/>
                <a:gd name="T24" fmla="*/ 669 w 3288"/>
                <a:gd name="T25" fmla="*/ 564 h 738"/>
                <a:gd name="T26" fmla="*/ 723 w 3288"/>
                <a:gd name="T27" fmla="*/ 499 h 738"/>
                <a:gd name="T28" fmla="*/ 783 w 3288"/>
                <a:gd name="T29" fmla="*/ 423 h 738"/>
                <a:gd name="T30" fmla="*/ 837 w 3288"/>
                <a:gd name="T31" fmla="*/ 342 h 738"/>
                <a:gd name="T32" fmla="*/ 891 w 3288"/>
                <a:gd name="T33" fmla="*/ 266 h 738"/>
                <a:gd name="T34" fmla="*/ 950 w 3288"/>
                <a:gd name="T35" fmla="*/ 195 h 738"/>
                <a:gd name="T36" fmla="*/ 1004 w 3288"/>
                <a:gd name="T37" fmla="*/ 130 h 738"/>
                <a:gd name="T38" fmla="*/ 1058 w 3288"/>
                <a:gd name="T39" fmla="*/ 76 h 738"/>
                <a:gd name="T40" fmla="*/ 1117 w 3288"/>
                <a:gd name="T41" fmla="*/ 38 h 738"/>
                <a:gd name="T42" fmla="*/ 1171 w 3288"/>
                <a:gd name="T43" fmla="*/ 10 h 738"/>
                <a:gd name="T44" fmla="*/ 1225 w 3288"/>
                <a:gd name="T45" fmla="*/ 0 h 738"/>
                <a:gd name="T46" fmla="*/ 1285 w 3288"/>
                <a:gd name="T47" fmla="*/ 5 h 738"/>
                <a:gd name="T48" fmla="*/ 1339 w 3288"/>
                <a:gd name="T49" fmla="*/ 27 h 738"/>
                <a:gd name="T50" fmla="*/ 1393 w 3288"/>
                <a:gd name="T51" fmla="*/ 59 h 738"/>
                <a:gd name="T52" fmla="*/ 1452 w 3288"/>
                <a:gd name="T53" fmla="*/ 108 h 738"/>
                <a:gd name="T54" fmla="*/ 1506 w 3288"/>
                <a:gd name="T55" fmla="*/ 173 h 738"/>
                <a:gd name="T56" fmla="*/ 1560 w 3288"/>
                <a:gd name="T57" fmla="*/ 238 h 738"/>
                <a:gd name="T58" fmla="*/ 1620 w 3288"/>
                <a:gd name="T59" fmla="*/ 314 h 738"/>
                <a:gd name="T60" fmla="*/ 1674 w 3288"/>
                <a:gd name="T61" fmla="*/ 390 h 738"/>
                <a:gd name="T62" fmla="*/ 1728 w 3288"/>
                <a:gd name="T63" fmla="*/ 466 h 738"/>
                <a:gd name="T64" fmla="*/ 1782 w 3288"/>
                <a:gd name="T65" fmla="*/ 543 h 738"/>
                <a:gd name="T66" fmla="*/ 1841 w 3288"/>
                <a:gd name="T67" fmla="*/ 608 h 738"/>
                <a:gd name="T68" fmla="*/ 1895 w 3288"/>
                <a:gd name="T69" fmla="*/ 662 h 738"/>
                <a:gd name="T70" fmla="*/ 1949 w 3288"/>
                <a:gd name="T71" fmla="*/ 700 h 738"/>
                <a:gd name="T72" fmla="*/ 2008 w 3288"/>
                <a:gd name="T73" fmla="*/ 727 h 738"/>
                <a:gd name="T74" fmla="*/ 2062 w 3288"/>
                <a:gd name="T75" fmla="*/ 738 h 738"/>
                <a:gd name="T76" fmla="*/ 2116 w 3288"/>
                <a:gd name="T77" fmla="*/ 733 h 738"/>
                <a:gd name="T78" fmla="*/ 2176 w 3288"/>
                <a:gd name="T79" fmla="*/ 711 h 738"/>
                <a:gd name="T80" fmla="*/ 2230 w 3288"/>
                <a:gd name="T81" fmla="*/ 678 h 738"/>
                <a:gd name="T82" fmla="*/ 2284 w 3288"/>
                <a:gd name="T83" fmla="*/ 629 h 738"/>
                <a:gd name="T84" fmla="*/ 2343 w 3288"/>
                <a:gd name="T85" fmla="*/ 570 h 738"/>
                <a:gd name="T86" fmla="*/ 2397 w 3288"/>
                <a:gd name="T87" fmla="*/ 499 h 738"/>
                <a:gd name="T88" fmla="*/ 2451 w 3288"/>
                <a:gd name="T89" fmla="*/ 423 h 738"/>
                <a:gd name="T90" fmla="*/ 2511 w 3288"/>
                <a:gd name="T91" fmla="*/ 347 h 738"/>
                <a:gd name="T92" fmla="*/ 2565 w 3288"/>
                <a:gd name="T93" fmla="*/ 271 h 738"/>
                <a:gd name="T94" fmla="*/ 2619 w 3288"/>
                <a:gd name="T95" fmla="*/ 195 h 738"/>
                <a:gd name="T96" fmla="*/ 2678 w 3288"/>
                <a:gd name="T97" fmla="*/ 130 h 738"/>
                <a:gd name="T98" fmla="*/ 2732 w 3288"/>
                <a:gd name="T99" fmla="*/ 81 h 738"/>
                <a:gd name="T100" fmla="*/ 2786 w 3288"/>
                <a:gd name="T101" fmla="*/ 38 h 738"/>
                <a:gd name="T102" fmla="*/ 2840 w 3288"/>
                <a:gd name="T103" fmla="*/ 10 h 738"/>
                <a:gd name="T104" fmla="*/ 2899 w 3288"/>
                <a:gd name="T105" fmla="*/ 0 h 738"/>
                <a:gd name="T106" fmla="*/ 2953 w 3288"/>
                <a:gd name="T107" fmla="*/ 5 h 738"/>
                <a:gd name="T108" fmla="*/ 3007 w 3288"/>
                <a:gd name="T109" fmla="*/ 27 h 738"/>
                <a:gd name="T110" fmla="*/ 3067 w 3288"/>
                <a:gd name="T111" fmla="*/ 59 h 738"/>
                <a:gd name="T112" fmla="*/ 3121 w 3288"/>
                <a:gd name="T113" fmla="*/ 108 h 738"/>
                <a:gd name="T114" fmla="*/ 3175 w 3288"/>
                <a:gd name="T115" fmla="*/ 168 h 738"/>
                <a:gd name="T116" fmla="*/ 3234 w 3288"/>
                <a:gd name="T117" fmla="*/ 238 h 738"/>
                <a:gd name="T118" fmla="*/ 3288 w 3288"/>
                <a:gd name="T119" fmla="*/ 3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8" h="738">
                  <a:moveTo>
                    <a:pt x="0" y="396"/>
                  </a:moveTo>
                  <a:lnTo>
                    <a:pt x="59" y="472"/>
                  </a:lnTo>
                  <a:lnTo>
                    <a:pt x="113" y="543"/>
                  </a:lnTo>
                  <a:lnTo>
                    <a:pt x="167" y="608"/>
                  </a:lnTo>
                  <a:lnTo>
                    <a:pt x="226" y="662"/>
                  </a:lnTo>
                  <a:lnTo>
                    <a:pt x="280" y="700"/>
                  </a:lnTo>
                  <a:lnTo>
                    <a:pt x="334" y="727"/>
                  </a:lnTo>
                  <a:lnTo>
                    <a:pt x="394" y="738"/>
                  </a:lnTo>
                  <a:lnTo>
                    <a:pt x="448" y="733"/>
                  </a:lnTo>
                  <a:lnTo>
                    <a:pt x="502" y="711"/>
                  </a:lnTo>
                  <a:lnTo>
                    <a:pt x="556" y="678"/>
                  </a:lnTo>
                  <a:lnTo>
                    <a:pt x="615" y="629"/>
                  </a:lnTo>
                  <a:lnTo>
                    <a:pt x="669" y="564"/>
                  </a:lnTo>
                  <a:lnTo>
                    <a:pt x="723" y="499"/>
                  </a:lnTo>
                  <a:lnTo>
                    <a:pt x="783" y="423"/>
                  </a:lnTo>
                  <a:lnTo>
                    <a:pt x="837" y="342"/>
                  </a:lnTo>
                  <a:lnTo>
                    <a:pt x="891" y="266"/>
                  </a:lnTo>
                  <a:lnTo>
                    <a:pt x="950" y="195"/>
                  </a:lnTo>
                  <a:lnTo>
                    <a:pt x="1004" y="130"/>
                  </a:lnTo>
                  <a:lnTo>
                    <a:pt x="1058" y="76"/>
                  </a:lnTo>
                  <a:lnTo>
                    <a:pt x="1117" y="38"/>
                  </a:lnTo>
                  <a:lnTo>
                    <a:pt x="1171" y="10"/>
                  </a:lnTo>
                  <a:lnTo>
                    <a:pt x="1225" y="0"/>
                  </a:lnTo>
                  <a:lnTo>
                    <a:pt x="1285" y="5"/>
                  </a:lnTo>
                  <a:lnTo>
                    <a:pt x="1339" y="27"/>
                  </a:lnTo>
                  <a:lnTo>
                    <a:pt x="1393" y="59"/>
                  </a:lnTo>
                  <a:lnTo>
                    <a:pt x="1452" y="108"/>
                  </a:lnTo>
                  <a:lnTo>
                    <a:pt x="1506" y="173"/>
                  </a:lnTo>
                  <a:lnTo>
                    <a:pt x="1560" y="238"/>
                  </a:lnTo>
                  <a:lnTo>
                    <a:pt x="1620" y="314"/>
                  </a:lnTo>
                  <a:lnTo>
                    <a:pt x="1674" y="390"/>
                  </a:lnTo>
                  <a:lnTo>
                    <a:pt x="1728" y="466"/>
                  </a:lnTo>
                  <a:lnTo>
                    <a:pt x="1782" y="543"/>
                  </a:lnTo>
                  <a:lnTo>
                    <a:pt x="1841" y="608"/>
                  </a:lnTo>
                  <a:lnTo>
                    <a:pt x="1895" y="662"/>
                  </a:lnTo>
                  <a:lnTo>
                    <a:pt x="1949" y="700"/>
                  </a:lnTo>
                  <a:lnTo>
                    <a:pt x="2008" y="727"/>
                  </a:lnTo>
                  <a:lnTo>
                    <a:pt x="2062" y="738"/>
                  </a:lnTo>
                  <a:lnTo>
                    <a:pt x="2116" y="733"/>
                  </a:lnTo>
                  <a:lnTo>
                    <a:pt x="2176" y="711"/>
                  </a:lnTo>
                  <a:lnTo>
                    <a:pt x="2230" y="678"/>
                  </a:lnTo>
                  <a:lnTo>
                    <a:pt x="2284" y="629"/>
                  </a:lnTo>
                  <a:lnTo>
                    <a:pt x="2343" y="570"/>
                  </a:lnTo>
                  <a:lnTo>
                    <a:pt x="2397" y="499"/>
                  </a:lnTo>
                  <a:lnTo>
                    <a:pt x="2451" y="423"/>
                  </a:lnTo>
                  <a:lnTo>
                    <a:pt x="2511" y="347"/>
                  </a:lnTo>
                  <a:lnTo>
                    <a:pt x="2565" y="271"/>
                  </a:lnTo>
                  <a:lnTo>
                    <a:pt x="2619" y="195"/>
                  </a:lnTo>
                  <a:lnTo>
                    <a:pt x="2678" y="130"/>
                  </a:lnTo>
                  <a:lnTo>
                    <a:pt x="2732" y="81"/>
                  </a:lnTo>
                  <a:lnTo>
                    <a:pt x="2786" y="38"/>
                  </a:lnTo>
                  <a:lnTo>
                    <a:pt x="2840" y="10"/>
                  </a:lnTo>
                  <a:lnTo>
                    <a:pt x="2899" y="0"/>
                  </a:lnTo>
                  <a:lnTo>
                    <a:pt x="2953" y="5"/>
                  </a:lnTo>
                  <a:lnTo>
                    <a:pt x="3007" y="27"/>
                  </a:lnTo>
                  <a:lnTo>
                    <a:pt x="3067" y="59"/>
                  </a:lnTo>
                  <a:lnTo>
                    <a:pt x="3121" y="108"/>
                  </a:lnTo>
                  <a:lnTo>
                    <a:pt x="3175" y="168"/>
                  </a:lnTo>
                  <a:lnTo>
                    <a:pt x="3234" y="238"/>
                  </a:lnTo>
                  <a:lnTo>
                    <a:pt x="3288" y="31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2"/>
            <p:cNvSpPr>
              <a:spLocks/>
            </p:cNvSpPr>
            <p:nvPr/>
          </p:nvSpPr>
          <p:spPr bwMode="auto">
            <a:xfrm>
              <a:off x="1098" y="2256"/>
              <a:ext cx="2406" cy="4"/>
            </a:xfrm>
            <a:custGeom>
              <a:avLst/>
              <a:gdLst>
                <a:gd name="T0" fmla="*/ 2406 w 2406"/>
                <a:gd name="T1" fmla="*/ 0 h 4"/>
                <a:gd name="T2" fmla="*/ 0 w 2406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6" h="4">
                  <a:moveTo>
                    <a:pt x="2406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Text Box 33"/>
            <p:cNvSpPr txBox="1">
              <a:spLocks noChangeArrowheads="1"/>
            </p:cNvSpPr>
            <p:nvPr/>
          </p:nvSpPr>
          <p:spPr bwMode="auto">
            <a:xfrm>
              <a:off x="192" y="1968"/>
              <a:ext cx="72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Loop closed</a:t>
              </a: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>
              <a:off x="432" y="1248"/>
              <a:ext cx="4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457200" y="4114800"/>
            <a:ext cx="8305800" cy="247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Let’s put the results together. </a:t>
            </a:r>
            <a:r>
              <a:rPr lang="en-US" b="1">
                <a:sym typeface="Symbol" pitchFamily="18" charset="2"/>
              </a:rPr>
              <a:t>G</a:t>
            </a:r>
            <a:r>
              <a:rPr lang="en-US" b="1" baseline="-25000">
                <a:sym typeface="Symbol" pitchFamily="18" charset="2"/>
              </a:rPr>
              <a:t>OL</a:t>
            </a:r>
            <a:r>
              <a:rPr lang="en-US" b="1">
                <a:sym typeface="Symbol" pitchFamily="18" charset="2"/>
              </a:rPr>
              <a:t>(s) includes all elements in the closed loop.</a:t>
            </a:r>
            <a:endParaRPr lang="en-US" b="1"/>
          </a:p>
          <a:p>
            <a:pPr algn="l">
              <a:spcBef>
                <a:spcPct val="50000"/>
              </a:spcBef>
            </a:pPr>
            <a:r>
              <a:rPr lang="en-US" b="1"/>
              <a:t>At the critical frequency: </a:t>
            </a:r>
            <a:r>
              <a:rPr lang="en-US" b="1">
                <a:sym typeface="Symbol" pitchFamily="18" charset="2"/>
              </a:rPr>
              <a:t> G</a:t>
            </a:r>
            <a:r>
              <a:rPr lang="en-US" b="1" baseline="-25000">
                <a:sym typeface="Symbol" pitchFamily="18" charset="2"/>
              </a:rPr>
              <a:t>OL</a:t>
            </a:r>
            <a:r>
              <a:rPr lang="en-US" b="1">
                <a:sym typeface="Symbol" pitchFamily="18" charset="2"/>
              </a:rPr>
              <a:t>(</a:t>
            </a:r>
            <a:r>
              <a:rPr lang="en-US" b="1" baseline="-25000">
                <a:sym typeface="Symbol" pitchFamily="18" charset="2"/>
              </a:rPr>
              <a:t>c</a:t>
            </a:r>
            <a:r>
              <a:rPr lang="en-US" b="1">
                <a:sym typeface="Symbol" pitchFamily="18" charset="2"/>
              </a:rPr>
              <a:t>j) = -180</a:t>
            </a:r>
          </a:p>
          <a:p>
            <a:pPr algn="l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The amplitude ratio: |G</a:t>
            </a:r>
            <a:r>
              <a:rPr lang="en-US" b="1" baseline="-25000">
                <a:sym typeface="Symbol" pitchFamily="18" charset="2"/>
              </a:rPr>
              <a:t>OL</a:t>
            </a:r>
            <a:r>
              <a:rPr lang="en-US" b="1">
                <a:sym typeface="Symbol" pitchFamily="18" charset="2"/>
              </a:rPr>
              <a:t>(</a:t>
            </a:r>
            <a:r>
              <a:rPr lang="en-US" b="1" baseline="-25000">
                <a:sym typeface="Symbol" pitchFamily="18" charset="2"/>
              </a:rPr>
              <a:t>c</a:t>
            </a:r>
            <a:r>
              <a:rPr lang="en-US" b="1">
                <a:sym typeface="Symbol" pitchFamily="18" charset="2"/>
              </a:rPr>
              <a:t>j) | &lt; 1 for stability</a:t>
            </a:r>
          </a:p>
          <a:p>
            <a:pPr algn="l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                                     |G</a:t>
            </a:r>
            <a:r>
              <a:rPr lang="en-US" b="1" baseline="-25000">
                <a:sym typeface="Symbol" pitchFamily="18" charset="2"/>
              </a:rPr>
              <a:t>OL</a:t>
            </a:r>
            <a:r>
              <a:rPr lang="en-US" b="1">
                <a:sym typeface="Symbol" pitchFamily="18" charset="2"/>
              </a:rPr>
              <a:t>(</a:t>
            </a:r>
            <a:r>
              <a:rPr lang="en-US" b="1" baseline="-25000">
                <a:sym typeface="Symbol" pitchFamily="18" charset="2"/>
              </a:rPr>
              <a:t>c</a:t>
            </a:r>
            <a:r>
              <a:rPr lang="en-US" b="1">
                <a:sym typeface="Symbol" pitchFamily="18" charset="2"/>
              </a:rPr>
              <a:t>j) | &gt; 1 for stability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7315200" y="5257800"/>
            <a:ext cx="1371600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See textbook for limitations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Bode Stability:</a:t>
            </a:r>
            <a:r>
              <a:rPr lang="en-US" b="1"/>
              <a:t>  Let’s do an example: three-tank mixer </a:t>
            </a:r>
          </a:p>
          <a:p>
            <a:r>
              <a:rPr lang="en-US" b="1">
                <a:solidFill>
                  <a:srgbClr val="FF0000"/>
                </a:solidFill>
              </a:rPr>
              <a:t>		with 5 minutes dead time added</a:t>
            </a:r>
            <a:endParaRPr lang="en-US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457200" y="2057400"/>
            <a:ext cx="830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 G</a:t>
            </a:r>
            <a:r>
              <a:rPr lang="en-US" b="1" baseline="-25000">
                <a:sym typeface="Symbol" pitchFamily="18" charset="2"/>
              </a:rPr>
              <a:t>OL</a:t>
            </a:r>
            <a:r>
              <a:rPr lang="en-US" b="1">
                <a:sym typeface="Symbol" pitchFamily="18" charset="2"/>
              </a:rPr>
              <a:t>(</a:t>
            </a:r>
            <a:r>
              <a:rPr lang="en-US" b="1" baseline="-25000">
                <a:sym typeface="Symbol" pitchFamily="18" charset="2"/>
              </a:rPr>
              <a:t>c</a:t>
            </a:r>
            <a:r>
              <a:rPr lang="en-US" b="1">
                <a:sym typeface="Symbol" pitchFamily="18" charset="2"/>
              </a:rPr>
              <a:t>j) = -180          |G</a:t>
            </a:r>
            <a:r>
              <a:rPr lang="en-US" b="1" baseline="-25000">
                <a:sym typeface="Symbol" pitchFamily="18" charset="2"/>
              </a:rPr>
              <a:t>OL</a:t>
            </a:r>
            <a:r>
              <a:rPr lang="en-US" b="1">
                <a:sym typeface="Symbol" pitchFamily="18" charset="2"/>
              </a:rPr>
              <a:t>(</a:t>
            </a:r>
            <a:r>
              <a:rPr lang="en-US" b="1" baseline="-25000">
                <a:sym typeface="Symbol" pitchFamily="18" charset="2"/>
              </a:rPr>
              <a:t>c</a:t>
            </a:r>
            <a:r>
              <a:rPr lang="en-US" b="1">
                <a:sym typeface="Symbol" pitchFamily="18" charset="2"/>
              </a:rPr>
              <a:t>j) | &lt; 1 for stability</a:t>
            </a:r>
            <a:endParaRPr lang="en-US"/>
          </a:p>
        </p:txBody>
      </p:sp>
      <p:graphicFrame>
        <p:nvGraphicFramePr>
          <p:cNvPr id="20517" name="Object 37"/>
          <p:cNvGraphicFramePr>
            <a:graphicFrameLocks noChangeAspect="1"/>
          </p:cNvGraphicFramePr>
          <p:nvPr/>
        </p:nvGraphicFramePr>
        <p:xfrm>
          <a:off x="381000" y="2895600"/>
          <a:ext cx="83439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3" imgW="3314520" imgH="469800" progId="Equation.3">
                  <p:embed/>
                </p:oleObj>
              </mc:Choice>
              <mc:Fallback>
                <p:oleObj name="Equation" r:id="rId3" imgW="331452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834390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8" name="Object 38"/>
          <p:cNvGraphicFramePr>
            <a:graphicFrameLocks noChangeAspect="1"/>
          </p:cNvGraphicFramePr>
          <p:nvPr/>
        </p:nvGraphicFramePr>
        <p:xfrm>
          <a:off x="596900" y="5167313"/>
          <a:ext cx="33020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Equation" r:id="rId5" imgW="1346040" imgH="545760" progId="Equation.3">
                  <p:embed/>
                </p:oleObj>
              </mc:Choice>
              <mc:Fallback>
                <p:oleObj name="Equation" r:id="rId5" imgW="1346040" imgH="5457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167313"/>
                        <a:ext cx="33020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457200" y="4495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Process</a:t>
            </a:r>
          </a:p>
        </p:txBody>
      </p:sp>
      <p:graphicFrame>
        <p:nvGraphicFramePr>
          <p:cNvPr id="20520" name="Object 40"/>
          <p:cNvGraphicFramePr>
            <a:graphicFrameLocks noChangeAspect="1"/>
          </p:cNvGraphicFramePr>
          <p:nvPr/>
        </p:nvGraphicFramePr>
        <p:xfrm>
          <a:off x="5029200" y="5105400"/>
          <a:ext cx="3429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Equation" r:id="rId7" imgW="1257120" imgH="419040" progId="Equation.3">
                  <p:embed/>
                </p:oleObj>
              </mc:Choice>
              <mc:Fallback>
                <p:oleObj name="Equation" r:id="rId7" imgW="1257120" imgH="41904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05400"/>
                        <a:ext cx="3429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4175125" y="3241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4267200" y="4495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Controller tuning w/o dead time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304800" y="4495800"/>
            <a:ext cx="3729038" cy="2193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4337050" y="4481513"/>
            <a:ext cx="4502150" cy="219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5257800" y="2900363"/>
            <a:ext cx="1219200" cy="1295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Freeform 46"/>
          <p:cNvSpPr>
            <a:spLocks/>
          </p:cNvSpPr>
          <p:nvPr/>
        </p:nvSpPr>
        <p:spPr bwMode="auto">
          <a:xfrm>
            <a:off x="4038600" y="3749675"/>
            <a:ext cx="1190625" cy="746125"/>
          </a:xfrm>
          <a:custGeom>
            <a:avLst/>
            <a:gdLst>
              <a:gd name="T0" fmla="*/ 750 w 750"/>
              <a:gd name="T1" fmla="*/ 0 h 470"/>
              <a:gd name="T2" fmla="*/ 0 w 750"/>
              <a:gd name="T3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0" h="470">
                <a:moveTo>
                  <a:pt x="750" y="0"/>
                </a:moveTo>
                <a:lnTo>
                  <a:pt x="0" y="470"/>
                </a:ln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6553200" y="2895600"/>
            <a:ext cx="22860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>
            <a:off x="7162800" y="4191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4419600" y="6400800"/>
            <a:ext cx="434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From Ciancone correlations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10: STABILITY &amp;TUNING</a:t>
            </a:r>
            <a:endParaRPr lang="en-US" sz="320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3" imgW="2701800" imgH="4019400" progId="MS_ClipArt_Gallery.5">
                  <p:embed/>
                </p:oleObj>
              </mc:Choice>
              <mc:Fallback>
                <p:oleObj name="Clip" r:id="rId3" imgW="2701800" imgH="401940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590800" y="18288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When I complete this chapter, I want to be </a:t>
            </a:r>
          </a:p>
          <a:p>
            <a:r>
              <a:rPr lang="en-US" sz="2000" b="1"/>
              <a:t>able to do the following.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3600" y="3276600"/>
            <a:ext cx="60960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Determine the stability of a process without control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Determine the stability of a closed-loop feedback control system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Use these approaches to learn how dead time affects stability.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4" name="Text Box 278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14616" name="Text Box 280"/>
          <p:cNvSpPr txBox="1">
            <a:spLocks noChangeArrowheads="1"/>
          </p:cNvSpPr>
          <p:nvPr/>
        </p:nvSpPr>
        <p:spPr bwMode="auto">
          <a:xfrm>
            <a:off x="457200" y="1066800"/>
            <a:ext cx="830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Bode Stability:</a:t>
            </a:r>
            <a:r>
              <a:rPr lang="en-US" b="1"/>
              <a:t> </a:t>
            </a:r>
            <a:r>
              <a:rPr lang="en-US" b="1">
                <a:sym typeface="Symbol" pitchFamily="18" charset="2"/>
              </a:rPr>
              <a:t> G</a:t>
            </a:r>
            <a:r>
              <a:rPr lang="en-US" b="1" baseline="-25000">
                <a:sym typeface="Symbol" pitchFamily="18" charset="2"/>
              </a:rPr>
              <a:t>OL</a:t>
            </a:r>
            <a:r>
              <a:rPr lang="en-US" b="1">
                <a:sym typeface="Symbol" pitchFamily="18" charset="2"/>
              </a:rPr>
              <a:t>(</a:t>
            </a:r>
            <a:r>
              <a:rPr lang="en-US" b="1" baseline="-25000">
                <a:sym typeface="Symbol" pitchFamily="18" charset="2"/>
              </a:rPr>
              <a:t>c</a:t>
            </a:r>
            <a:r>
              <a:rPr lang="en-US" b="1">
                <a:sym typeface="Symbol" pitchFamily="18" charset="2"/>
              </a:rPr>
              <a:t>j) = -180   |G</a:t>
            </a:r>
            <a:r>
              <a:rPr lang="en-US" b="1" baseline="-25000">
                <a:sym typeface="Symbol" pitchFamily="18" charset="2"/>
              </a:rPr>
              <a:t>OL</a:t>
            </a:r>
            <a:r>
              <a:rPr lang="en-US" b="1">
                <a:sym typeface="Symbol" pitchFamily="18" charset="2"/>
              </a:rPr>
              <a:t>(</a:t>
            </a:r>
            <a:r>
              <a:rPr lang="en-US" b="1" baseline="-25000">
                <a:sym typeface="Symbol" pitchFamily="18" charset="2"/>
              </a:rPr>
              <a:t>c</a:t>
            </a:r>
            <a:r>
              <a:rPr lang="en-US" b="1">
                <a:sym typeface="Symbol" pitchFamily="18" charset="2"/>
              </a:rPr>
              <a:t>j) | &lt; 1 for stability</a:t>
            </a:r>
          </a:p>
        </p:txBody>
      </p:sp>
      <p:grpSp>
        <p:nvGrpSpPr>
          <p:cNvPr id="14837" name="Group 501"/>
          <p:cNvGrpSpPr>
            <a:grpSpLocks/>
          </p:cNvGrpSpPr>
          <p:nvPr/>
        </p:nvGrpSpPr>
        <p:grpSpPr bwMode="auto">
          <a:xfrm>
            <a:off x="762000" y="1524000"/>
            <a:ext cx="7669213" cy="5275263"/>
            <a:chOff x="619" y="1216"/>
            <a:chExt cx="4692" cy="3068"/>
          </a:xfrm>
        </p:grpSpPr>
        <p:sp>
          <p:nvSpPr>
            <p:cNvPr id="14619" name="Rectangle 283"/>
            <p:cNvSpPr>
              <a:spLocks noChangeArrowheads="1"/>
            </p:cNvSpPr>
            <p:nvPr/>
          </p:nvSpPr>
          <p:spPr bwMode="auto">
            <a:xfrm>
              <a:off x="958" y="1306"/>
              <a:ext cx="4271" cy="1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0" name="Rectangle 284"/>
            <p:cNvSpPr>
              <a:spLocks noChangeArrowheads="1"/>
            </p:cNvSpPr>
            <p:nvPr/>
          </p:nvSpPr>
          <p:spPr bwMode="auto">
            <a:xfrm>
              <a:off x="958" y="1306"/>
              <a:ext cx="4271" cy="11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1" name="Line 285"/>
            <p:cNvSpPr>
              <a:spLocks noChangeShapeType="1"/>
            </p:cNvSpPr>
            <p:nvPr/>
          </p:nvSpPr>
          <p:spPr bwMode="auto">
            <a:xfrm>
              <a:off x="958" y="1306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2" name="Freeform 286"/>
            <p:cNvSpPr>
              <a:spLocks/>
            </p:cNvSpPr>
            <p:nvPr/>
          </p:nvSpPr>
          <p:spPr bwMode="auto">
            <a:xfrm>
              <a:off x="958" y="1306"/>
              <a:ext cx="4271" cy="1138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3" name="Line 287"/>
            <p:cNvSpPr>
              <a:spLocks noChangeShapeType="1"/>
            </p:cNvSpPr>
            <p:nvPr/>
          </p:nvSpPr>
          <p:spPr bwMode="auto">
            <a:xfrm flipV="1">
              <a:off x="958" y="1306"/>
              <a:ext cx="1" cy="1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4" name="Line 288"/>
            <p:cNvSpPr>
              <a:spLocks noChangeShapeType="1"/>
            </p:cNvSpPr>
            <p:nvPr/>
          </p:nvSpPr>
          <p:spPr bwMode="auto">
            <a:xfrm>
              <a:off x="958" y="2444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5" name="Line 289"/>
            <p:cNvSpPr>
              <a:spLocks noChangeShapeType="1"/>
            </p:cNvSpPr>
            <p:nvPr/>
          </p:nvSpPr>
          <p:spPr bwMode="auto">
            <a:xfrm flipV="1">
              <a:off x="958" y="1306"/>
              <a:ext cx="1" cy="1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6" name="Line 290"/>
            <p:cNvSpPr>
              <a:spLocks noChangeShapeType="1"/>
            </p:cNvSpPr>
            <p:nvPr/>
          </p:nvSpPr>
          <p:spPr bwMode="auto">
            <a:xfrm flipV="1">
              <a:off x="95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7" name="Line 291"/>
            <p:cNvSpPr>
              <a:spLocks noChangeShapeType="1"/>
            </p:cNvSpPr>
            <p:nvPr/>
          </p:nvSpPr>
          <p:spPr bwMode="auto">
            <a:xfrm>
              <a:off x="95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8" name="Line 292"/>
            <p:cNvSpPr>
              <a:spLocks noChangeShapeType="1"/>
            </p:cNvSpPr>
            <p:nvPr/>
          </p:nvSpPr>
          <p:spPr bwMode="auto">
            <a:xfrm flipV="1">
              <a:off x="958" y="2402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9" name="Line 293"/>
            <p:cNvSpPr>
              <a:spLocks noChangeShapeType="1"/>
            </p:cNvSpPr>
            <p:nvPr/>
          </p:nvSpPr>
          <p:spPr bwMode="auto">
            <a:xfrm>
              <a:off x="958" y="13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0" name="Rectangle 294"/>
            <p:cNvSpPr>
              <a:spLocks noChangeArrowheads="1"/>
            </p:cNvSpPr>
            <p:nvPr/>
          </p:nvSpPr>
          <p:spPr bwMode="auto">
            <a:xfrm>
              <a:off x="910" y="2506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4631" name="Rectangle 295"/>
            <p:cNvSpPr>
              <a:spLocks noChangeArrowheads="1"/>
            </p:cNvSpPr>
            <p:nvPr/>
          </p:nvSpPr>
          <p:spPr bwMode="auto">
            <a:xfrm>
              <a:off x="992" y="2473"/>
              <a:ext cx="5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/>
            </a:p>
          </p:txBody>
        </p:sp>
        <p:sp>
          <p:nvSpPr>
            <p:cNvPr id="14632" name="Line 296"/>
            <p:cNvSpPr>
              <a:spLocks noChangeShapeType="1"/>
            </p:cNvSpPr>
            <p:nvPr/>
          </p:nvSpPr>
          <p:spPr bwMode="auto">
            <a:xfrm flipV="1">
              <a:off x="1599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3" name="Line 297"/>
            <p:cNvSpPr>
              <a:spLocks noChangeShapeType="1"/>
            </p:cNvSpPr>
            <p:nvPr/>
          </p:nvSpPr>
          <p:spPr bwMode="auto">
            <a:xfrm>
              <a:off x="1599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4" name="Line 298"/>
            <p:cNvSpPr>
              <a:spLocks noChangeShapeType="1"/>
            </p:cNvSpPr>
            <p:nvPr/>
          </p:nvSpPr>
          <p:spPr bwMode="auto">
            <a:xfrm flipV="1">
              <a:off x="1979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5" name="Line 299"/>
            <p:cNvSpPr>
              <a:spLocks noChangeShapeType="1"/>
            </p:cNvSpPr>
            <p:nvPr/>
          </p:nvSpPr>
          <p:spPr bwMode="auto">
            <a:xfrm>
              <a:off x="1979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6" name="Line 300"/>
            <p:cNvSpPr>
              <a:spLocks noChangeShapeType="1"/>
            </p:cNvSpPr>
            <p:nvPr/>
          </p:nvSpPr>
          <p:spPr bwMode="auto">
            <a:xfrm flipV="1">
              <a:off x="2241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7" name="Line 301"/>
            <p:cNvSpPr>
              <a:spLocks noChangeShapeType="1"/>
            </p:cNvSpPr>
            <p:nvPr/>
          </p:nvSpPr>
          <p:spPr bwMode="auto">
            <a:xfrm>
              <a:off x="2241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8" name="Line 302"/>
            <p:cNvSpPr>
              <a:spLocks noChangeShapeType="1"/>
            </p:cNvSpPr>
            <p:nvPr/>
          </p:nvSpPr>
          <p:spPr bwMode="auto">
            <a:xfrm flipV="1">
              <a:off x="244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9" name="Line 303"/>
            <p:cNvSpPr>
              <a:spLocks noChangeShapeType="1"/>
            </p:cNvSpPr>
            <p:nvPr/>
          </p:nvSpPr>
          <p:spPr bwMode="auto">
            <a:xfrm>
              <a:off x="244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0" name="Line 304"/>
            <p:cNvSpPr>
              <a:spLocks noChangeShapeType="1"/>
            </p:cNvSpPr>
            <p:nvPr/>
          </p:nvSpPr>
          <p:spPr bwMode="auto">
            <a:xfrm flipV="1">
              <a:off x="2621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1" name="Line 305"/>
            <p:cNvSpPr>
              <a:spLocks noChangeShapeType="1"/>
            </p:cNvSpPr>
            <p:nvPr/>
          </p:nvSpPr>
          <p:spPr bwMode="auto">
            <a:xfrm>
              <a:off x="2621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2" name="Line 306"/>
            <p:cNvSpPr>
              <a:spLocks noChangeShapeType="1"/>
            </p:cNvSpPr>
            <p:nvPr/>
          </p:nvSpPr>
          <p:spPr bwMode="auto">
            <a:xfrm flipV="1">
              <a:off x="2765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3" name="Line 307"/>
            <p:cNvSpPr>
              <a:spLocks noChangeShapeType="1"/>
            </p:cNvSpPr>
            <p:nvPr/>
          </p:nvSpPr>
          <p:spPr bwMode="auto">
            <a:xfrm>
              <a:off x="2765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4" name="Line 308"/>
            <p:cNvSpPr>
              <a:spLocks noChangeShapeType="1"/>
            </p:cNvSpPr>
            <p:nvPr/>
          </p:nvSpPr>
          <p:spPr bwMode="auto">
            <a:xfrm flipV="1">
              <a:off x="2890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" name="Line 309"/>
            <p:cNvSpPr>
              <a:spLocks noChangeShapeType="1"/>
            </p:cNvSpPr>
            <p:nvPr/>
          </p:nvSpPr>
          <p:spPr bwMode="auto">
            <a:xfrm>
              <a:off x="2890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" name="Line 310"/>
            <p:cNvSpPr>
              <a:spLocks noChangeShapeType="1"/>
            </p:cNvSpPr>
            <p:nvPr/>
          </p:nvSpPr>
          <p:spPr bwMode="auto">
            <a:xfrm flipV="1">
              <a:off x="2993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" name="Line 311"/>
            <p:cNvSpPr>
              <a:spLocks noChangeShapeType="1"/>
            </p:cNvSpPr>
            <p:nvPr/>
          </p:nvSpPr>
          <p:spPr bwMode="auto">
            <a:xfrm>
              <a:off x="2993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" name="Line 312"/>
            <p:cNvSpPr>
              <a:spLocks noChangeShapeType="1"/>
            </p:cNvSpPr>
            <p:nvPr/>
          </p:nvSpPr>
          <p:spPr bwMode="auto">
            <a:xfrm flipV="1">
              <a:off x="3097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" name="Line 313"/>
            <p:cNvSpPr>
              <a:spLocks noChangeShapeType="1"/>
            </p:cNvSpPr>
            <p:nvPr/>
          </p:nvSpPr>
          <p:spPr bwMode="auto">
            <a:xfrm>
              <a:off x="3097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" name="Line 314"/>
            <p:cNvSpPr>
              <a:spLocks noChangeShapeType="1"/>
            </p:cNvSpPr>
            <p:nvPr/>
          </p:nvSpPr>
          <p:spPr bwMode="auto">
            <a:xfrm flipV="1">
              <a:off x="3097" y="2402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" name="Line 315"/>
            <p:cNvSpPr>
              <a:spLocks noChangeShapeType="1"/>
            </p:cNvSpPr>
            <p:nvPr/>
          </p:nvSpPr>
          <p:spPr bwMode="auto">
            <a:xfrm>
              <a:off x="3097" y="13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" name="Rectangle 316"/>
            <p:cNvSpPr>
              <a:spLocks noChangeArrowheads="1"/>
            </p:cNvSpPr>
            <p:nvPr/>
          </p:nvSpPr>
          <p:spPr bwMode="auto">
            <a:xfrm>
              <a:off x="3049" y="2506"/>
              <a:ext cx="9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4653" name="Rectangle 317"/>
            <p:cNvSpPr>
              <a:spLocks noChangeArrowheads="1"/>
            </p:cNvSpPr>
            <p:nvPr/>
          </p:nvSpPr>
          <p:spPr bwMode="auto">
            <a:xfrm>
              <a:off x="3131" y="2473"/>
              <a:ext cx="5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14654" name="Line 318"/>
            <p:cNvSpPr>
              <a:spLocks noChangeShapeType="1"/>
            </p:cNvSpPr>
            <p:nvPr/>
          </p:nvSpPr>
          <p:spPr bwMode="auto">
            <a:xfrm flipV="1">
              <a:off x="373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" name="Line 319"/>
            <p:cNvSpPr>
              <a:spLocks noChangeShapeType="1"/>
            </p:cNvSpPr>
            <p:nvPr/>
          </p:nvSpPr>
          <p:spPr bwMode="auto">
            <a:xfrm>
              <a:off x="373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" name="Line 320"/>
            <p:cNvSpPr>
              <a:spLocks noChangeShapeType="1"/>
            </p:cNvSpPr>
            <p:nvPr/>
          </p:nvSpPr>
          <p:spPr bwMode="auto">
            <a:xfrm flipV="1">
              <a:off x="4111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" name="Line 321"/>
            <p:cNvSpPr>
              <a:spLocks noChangeShapeType="1"/>
            </p:cNvSpPr>
            <p:nvPr/>
          </p:nvSpPr>
          <p:spPr bwMode="auto">
            <a:xfrm>
              <a:off x="4111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" name="Line 322"/>
            <p:cNvSpPr>
              <a:spLocks noChangeShapeType="1"/>
            </p:cNvSpPr>
            <p:nvPr/>
          </p:nvSpPr>
          <p:spPr bwMode="auto">
            <a:xfrm flipV="1">
              <a:off x="4380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" name="Line 323"/>
            <p:cNvSpPr>
              <a:spLocks noChangeShapeType="1"/>
            </p:cNvSpPr>
            <p:nvPr/>
          </p:nvSpPr>
          <p:spPr bwMode="auto">
            <a:xfrm>
              <a:off x="4380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" name="Line 324"/>
            <p:cNvSpPr>
              <a:spLocks noChangeShapeType="1"/>
            </p:cNvSpPr>
            <p:nvPr/>
          </p:nvSpPr>
          <p:spPr bwMode="auto">
            <a:xfrm flipV="1">
              <a:off x="4587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" name="Line 325"/>
            <p:cNvSpPr>
              <a:spLocks noChangeShapeType="1"/>
            </p:cNvSpPr>
            <p:nvPr/>
          </p:nvSpPr>
          <p:spPr bwMode="auto">
            <a:xfrm>
              <a:off x="4587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" name="Line 326"/>
            <p:cNvSpPr>
              <a:spLocks noChangeShapeType="1"/>
            </p:cNvSpPr>
            <p:nvPr/>
          </p:nvSpPr>
          <p:spPr bwMode="auto">
            <a:xfrm flipV="1">
              <a:off x="4753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" name="Line 327"/>
            <p:cNvSpPr>
              <a:spLocks noChangeShapeType="1"/>
            </p:cNvSpPr>
            <p:nvPr/>
          </p:nvSpPr>
          <p:spPr bwMode="auto">
            <a:xfrm>
              <a:off x="4753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" name="Line 328"/>
            <p:cNvSpPr>
              <a:spLocks noChangeShapeType="1"/>
            </p:cNvSpPr>
            <p:nvPr/>
          </p:nvSpPr>
          <p:spPr bwMode="auto">
            <a:xfrm flipV="1">
              <a:off x="489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5" name="Line 329"/>
            <p:cNvSpPr>
              <a:spLocks noChangeShapeType="1"/>
            </p:cNvSpPr>
            <p:nvPr/>
          </p:nvSpPr>
          <p:spPr bwMode="auto">
            <a:xfrm>
              <a:off x="489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6" name="Line 330"/>
            <p:cNvSpPr>
              <a:spLocks noChangeShapeType="1"/>
            </p:cNvSpPr>
            <p:nvPr/>
          </p:nvSpPr>
          <p:spPr bwMode="auto">
            <a:xfrm flipV="1">
              <a:off x="5022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7" name="Line 331"/>
            <p:cNvSpPr>
              <a:spLocks noChangeShapeType="1"/>
            </p:cNvSpPr>
            <p:nvPr/>
          </p:nvSpPr>
          <p:spPr bwMode="auto">
            <a:xfrm>
              <a:off x="5022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8" name="Line 332"/>
            <p:cNvSpPr>
              <a:spLocks noChangeShapeType="1"/>
            </p:cNvSpPr>
            <p:nvPr/>
          </p:nvSpPr>
          <p:spPr bwMode="auto">
            <a:xfrm flipV="1">
              <a:off x="5132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9" name="Line 333"/>
            <p:cNvSpPr>
              <a:spLocks noChangeShapeType="1"/>
            </p:cNvSpPr>
            <p:nvPr/>
          </p:nvSpPr>
          <p:spPr bwMode="auto">
            <a:xfrm>
              <a:off x="5132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0" name="Line 334"/>
            <p:cNvSpPr>
              <a:spLocks noChangeShapeType="1"/>
            </p:cNvSpPr>
            <p:nvPr/>
          </p:nvSpPr>
          <p:spPr bwMode="auto">
            <a:xfrm flipV="1">
              <a:off x="5229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1" name="Line 335"/>
            <p:cNvSpPr>
              <a:spLocks noChangeShapeType="1"/>
            </p:cNvSpPr>
            <p:nvPr/>
          </p:nvSpPr>
          <p:spPr bwMode="auto">
            <a:xfrm>
              <a:off x="5229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2" name="Line 336"/>
            <p:cNvSpPr>
              <a:spLocks noChangeShapeType="1"/>
            </p:cNvSpPr>
            <p:nvPr/>
          </p:nvSpPr>
          <p:spPr bwMode="auto">
            <a:xfrm flipV="1">
              <a:off x="5229" y="2402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3" name="Line 337"/>
            <p:cNvSpPr>
              <a:spLocks noChangeShapeType="1"/>
            </p:cNvSpPr>
            <p:nvPr/>
          </p:nvSpPr>
          <p:spPr bwMode="auto">
            <a:xfrm>
              <a:off x="5229" y="13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4" name="Rectangle 338"/>
            <p:cNvSpPr>
              <a:spLocks noChangeArrowheads="1"/>
            </p:cNvSpPr>
            <p:nvPr/>
          </p:nvSpPr>
          <p:spPr bwMode="auto">
            <a:xfrm>
              <a:off x="5195" y="2506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4675" name="Rectangle 339"/>
            <p:cNvSpPr>
              <a:spLocks noChangeArrowheads="1"/>
            </p:cNvSpPr>
            <p:nvPr/>
          </p:nvSpPr>
          <p:spPr bwMode="auto">
            <a:xfrm>
              <a:off x="5276" y="2473"/>
              <a:ext cx="3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4676" name="Line 340"/>
            <p:cNvSpPr>
              <a:spLocks noChangeShapeType="1"/>
            </p:cNvSpPr>
            <p:nvPr/>
          </p:nvSpPr>
          <p:spPr bwMode="auto">
            <a:xfrm>
              <a:off x="958" y="244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7" name="Line 341"/>
            <p:cNvSpPr>
              <a:spLocks noChangeShapeType="1"/>
            </p:cNvSpPr>
            <p:nvPr/>
          </p:nvSpPr>
          <p:spPr bwMode="auto">
            <a:xfrm flipH="1">
              <a:off x="5208" y="244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8" name="Line 342"/>
            <p:cNvSpPr>
              <a:spLocks noChangeShapeType="1"/>
            </p:cNvSpPr>
            <p:nvPr/>
          </p:nvSpPr>
          <p:spPr bwMode="auto">
            <a:xfrm>
              <a:off x="958" y="2444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9" name="Line 343"/>
            <p:cNvSpPr>
              <a:spLocks noChangeShapeType="1"/>
            </p:cNvSpPr>
            <p:nvPr/>
          </p:nvSpPr>
          <p:spPr bwMode="auto">
            <a:xfrm flipH="1">
              <a:off x="5187" y="244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0" name="Rectangle 344"/>
            <p:cNvSpPr>
              <a:spLocks noChangeArrowheads="1"/>
            </p:cNvSpPr>
            <p:nvPr/>
          </p:nvSpPr>
          <p:spPr bwMode="auto">
            <a:xfrm>
              <a:off x="806" y="2389"/>
              <a:ext cx="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4681" name="Rectangle 345"/>
            <p:cNvSpPr>
              <a:spLocks noChangeArrowheads="1"/>
            </p:cNvSpPr>
            <p:nvPr/>
          </p:nvSpPr>
          <p:spPr bwMode="auto">
            <a:xfrm>
              <a:off x="889" y="2354"/>
              <a:ext cx="5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14682" name="Line 346"/>
            <p:cNvSpPr>
              <a:spLocks noChangeShapeType="1"/>
            </p:cNvSpPr>
            <p:nvPr/>
          </p:nvSpPr>
          <p:spPr bwMode="auto">
            <a:xfrm>
              <a:off x="958" y="233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3" name="Line 347"/>
            <p:cNvSpPr>
              <a:spLocks noChangeShapeType="1"/>
            </p:cNvSpPr>
            <p:nvPr/>
          </p:nvSpPr>
          <p:spPr bwMode="auto">
            <a:xfrm flipH="1">
              <a:off x="5208" y="233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4" name="Line 348"/>
            <p:cNvSpPr>
              <a:spLocks noChangeShapeType="1"/>
            </p:cNvSpPr>
            <p:nvPr/>
          </p:nvSpPr>
          <p:spPr bwMode="auto">
            <a:xfrm>
              <a:off x="958" y="226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5" name="Line 349"/>
            <p:cNvSpPr>
              <a:spLocks noChangeShapeType="1"/>
            </p:cNvSpPr>
            <p:nvPr/>
          </p:nvSpPr>
          <p:spPr bwMode="auto">
            <a:xfrm flipH="1">
              <a:off x="5208" y="226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6" name="Line 350"/>
            <p:cNvSpPr>
              <a:spLocks noChangeShapeType="1"/>
            </p:cNvSpPr>
            <p:nvPr/>
          </p:nvSpPr>
          <p:spPr bwMode="auto">
            <a:xfrm>
              <a:off x="958" y="221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7" name="Line 351"/>
            <p:cNvSpPr>
              <a:spLocks noChangeShapeType="1"/>
            </p:cNvSpPr>
            <p:nvPr/>
          </p:nvSpPr>
          <p:spPr bwMode="auto">
            <a:xfrm flipH="1">
              <a:off x="5208" y="221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8" name="Line 352"/>
            <p:cNvSpPr>
              <a:spLocks noChangeShapeType="1"/>
            </p:cNvSpPr>
            <p:nvPr/>
          </p:nvSpPr>
          <p:spPr bwMode="auto">
            <a:xfrm>
              <a:off x="958" y="218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9" name="Line 353"/>
            <p:cNvSpPr>
              <a:spLocks noChangeShapeType="1"/>
            </p:cNvSpPr>
            <p:nvPr/>
          </p:nvSpPr>
          <p:spPr bwMode="auto">
            <a:xfrm flipH="1">
              <a:off x="5208" y="218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0" name="Line 354"/>
            <p:cNvSpPr>
              <a:spLocks noChangeShapeType="1"/>
            </p:cNvSpPr>
            <p:nvPr/>
          </p:nvSpPr>
          <p:spPr bwMode="auto">
            <a:xfrm>
              <a:off x="958" y="214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1" name="Line 355"/>
            <p:cNvSpPr>
              <a:spLocks noChangeShapeType="1"/>
            </p:cNvSpPr>
            <p:nvPr/>
          </p:nvSpPr>
          <p:spPr bwMode="auto">
            <a:xfrm flipH="1">
              <a:off x="5208" y="214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2" name="Line 356"/>
            <p:cNvSpPr>
              <a:spLocks noChangeShapeType="1"/>
            </p:cNvSpPr>
            <p:nvPr/>
          </p:nvSpPr>
          <p:spPr bwMode="auto">
            <a:xfrm>
              <a:off x="958" y="212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3" name="Line 357"/>
            <p:cNvSpPr>
              <a:spLocks noChangeShapeType="1"/>
            </p:cNvSpPr>
            <p:nvPr/>
          </p:nvSpPr>
          <p:spPr bwMode="auto">
            <a:xfrm flipH="1">
              <a:off x="5208" y="212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" name="Line 358"/>
            <p:cNvSpPr>
              <a:spLocks noChangeShapeType="1"/>
            </p:cNvSpPr>
            <p:nvPr/>
          </p:nvSpPr>
          <p:spPr bwMode="auto">
            <a:xfrm>
              <a:off x="958" y="210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5" name="Line 359"/>
            <p:cNvSpPr>
              <a:spLocks noChangeShapeType="1"/>
            </p:cNvSpPr>
            <p:nvPr/>
          </p:nvSpPr>
          <p:spPr bwMode="auto">
            <a:xfrm flipH="1">
              <a:off x="5208" y="210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6" name="Line 360"/>
            <p:cNvSpPr>
              <a:spLocks noChangeShapeType="1"/>
            </p:cNvSpPr>
            <p:nvPr/>
          </p:nvSpPr>
          <p:spPr bwMode="auto">
            <a:xfrm>
              <a:off x="958" y="208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7" name="Line 361"/>
            <p:cNvSpPr>
              <a:spLocks noChangeShapeType="1"/>
            </p:cNvSpPr>
            <p:nvPr/>
          </p:nvSpPr>
          <p:spPr bwMode="auto">
            <a:xfrm flipH="1">
              <a:off x="5208" y="208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8" name="Line 362"/>
            <p:cNvSpPr>
              <a:spLocks noChangeShapeType="1"/>
            </p:cNvSpPr>
            <p:nvPr/>
          </p:nvSpPr>
          <p:spPr bwMode="auto">
            <a:xfrm>
              <a:off x="958" y="206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9" name="Line 363"/>
            <p:cNvSpPr>
              <a:spLocks noChangeShapeType="1"/>
            </p:cNvSpPr>
            <p:nvPr/>
          </p:nvSpPr>
          <p:spPr bwMode="auto">
            <a:xfrm flipH="1">
              <a:off x="5208" y="206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0" name="Line 364"/>
            <p:cNvSpPr>
              <a:spLocks noChangeShapeType="1"/>
            </p:cNvSpPr>
            <p:nvPr/>
          </p:nvSpPr>
          <p:spPr bwMode="auto">
            <a:xfrm>
              <a:off x="958" y="2062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1" name="Line 365"/>
            <p:cNvSpPr>
              <a:spLocks noChangeShapeType="1"/>
            </p:cNvSpPr>
            <p:nvPr/>
          </p:nvSpPr>
          <p:spPr bwMode="auto">
            <a:xfrm flipH="1">
              <a:off x="5187" y="206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2" name="Rectangle 366"/>
            <p:cNvSpPr>
              <a:spLocks noChangeArrowheads="1"/>
            </p:cNvSpPr>
            <p:nvPr/>
          </p:nvSpPr>
          <p:spPr bwMode="auto">
            <a:xfrm>
              <a:off x="806" y="2007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4703" name="Rectangle 367"/>
            <p:cNvSpPr>
              <a:spLocks noChangeArrowheads="1"/>
            </p:cNvSpPr>
            <p:nvPr/>
          </p:nvSpPr>
          <p:spPr bwMode="auto">
            <a:xfrm>
              <a:off x="888" y="1972"/>
              <a:ext cx="3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4704" name="Line 368"/>
            <p:cNvSpPr>
              <a:spLocks noChangeShapeType="1"/>
            </p:cNvSpPr>
            <p:nvPr/>
          </p:nvSpPr>
          <p:spPr bwMode="auto">
            <a:xfrm>
              <a:off x="958" y="195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5" name="Line 369"/>
            <p:cNvSpPr>
              <a:spLocks noChangeShapeType="1"/>
            </p:cNvSpPr>
            <p:nvPr/>
          </p:nvSpPr>
          <p:spPr bwMode="auto">
            <a:xfrm flipH="1">
              <a:off x="5208" y="195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6" name="Line 370"/>
            <p:cNvSpPr>
              <a:spLocks noChangeShapeType="1"/>
            </p:cNvSpPr>
            <p:nvPr/>
          </p:nvSpPr>
          <p:spPr bwMode="auto">
            <a:xfrm>
              <a:off x="958" y="188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7" name="Line 371"/>
            <p:cNvSpPr>
              <a:spLocks noChangeShapeType="1"/>
            </p:cNvSpPr>
            <p:nvPr/>
          </p:nvSpPr>
          <p:spPr bwMode="auto">
            <a:xfrm flipH="1">
              <a:off x="5208" y="188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8" name="Line 372"/>
            <p:cNvSpPr>
              <a:spLocks noChangeShapeType="1"/>
            </p:cNvSpPr>
            <p:nvPr/>
          </p:nvSpPr>
          <p:spPr bwMode="auto">
            <a:xfrm>
              <a:off x="958" y="183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9" name="Line 373"/>
            <p:cNvSpPr>
              <a:spLocks noChangeShapeType="1"/>
            </p:cNvSpPr>
            <p:nvPr/>
          </p:nvSpPr>
          <p:spPr bwMode="auto">
            <a:xfrm flipH="1">
              <a:off x="5208" y="183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0" name="Line 374"/>
            <p:cNvSpPr>
              <a:spLocks noChangeShapeType="1"/>
            </p:cNvSpPr>
            <p:nvPr/>
          </p:nvSpPr>
          <p:spPr bwMode="auto">
            <a:xfrm>
              <a:off x="958" y="179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1" name="Line 375"/>
            <p:cNvSpPr>
              <a:spLocks noChangeShapeType="1"/>
            </p:cNvSpPr>
            <p:nvPr/>
          </p:nvSpPr>
          <p:spPr bwMode="auto">
            <a:xfrm flipH="1">
              <a:off x="5208" y="179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2" name="Line 376"/>
            <p:cNvSpPr>
              <a:spLocks noChangeShapeType="1"/>
            </p:cNvSpPr>
            <p:nvPr/>
          </p:nvSpPr>
          <p:spPr bwMode="auto">
            <a:xfrm>
              <a:off x="958" y="177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3" name="Line 377"/>
            <p:cNvSpPr>
              <a:spLocks noChangeShapeType="1"/>
            </p:cNvSpPr>
            <p:nvPr/>
          </p:nvSpPr>
          <p:spPr bwMode="auto">
            <a:xfrm flipH="1">
              <a:off x="5208" y="177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4" name="Line 378"/>
            <p:cNvSpPr>
              <a:spLocks noChangeShapeType="1"/>
            </p:cNvSpPr>
            <p:nvPr/>
          </p:nvSpPr>
          <p:spPr bwMode="auto">
            <a:xfrm>
              <a:off x="958" y="174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5" name="Line 379"/>
            <p:cNvSpPr>
              <a:spLocks noChangeShapeType="1"/>
            </p:cNvSpPr>
            <p:nvPr/>
          </p:nvSpPr>
          <p:spPr bwMode="auto">
            <a:xfrm flipH="1">
              <a:off x="5208" y="174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6" name="Line 380"/>
            <p:cNvSpPr>
              <a:spLocks noChangeShapeType="1"/>
            </p:cNvSpPr>
            <p:nvPr/>
          </p:nvSpPr>
          <p:spPr bwMode="auto">
            <a:xfrm>
              <a:off x="958" y="172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7" name="Line 381"/>
            <p:cNvSpPr>
              <a:spLocks noChangeShapeType="1"/>
            </p:cNvSpPr>
            <p:nvPr/>
          </p:nvSpPr>
          <p:spPr bwMode="auto">
            <a:xfrm flipH="1">
              <a:off x="5208" y="172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8" name="Line 382"/>
            <p:cNvSpPr>
              <a:spLocks noChangeShapeType="1"/>
            </p:cNvSpPr>
            <p:nvPr/>
          </p:nvSpPr>
          <p:spPr bwMode="auto">
            <a:xfrm>
              <a:off x="958" y="170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9" name="Line 383"/>
            <p:cNvSpPr>
              <a:spLocks noChangeShapeType="1"/>
            </p:cNvSpPr>
            <p:nvPr/>
          </p:nvSpPr>
          <p:spPr bwMode="auto">
            <a:xfrm flipH="1">
              <a:off x="5208" y="170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0" name="Line 384"/>
            <p:cNvSpPr>
              <a:spLocks noChangeShapeType="1"/>
            </p:cNvSpPr>
            <p:nvPr/>
          </p:nvSpPr>
          <p:spPr bwMode="auto">
            <a:xfrm>
              <a:off x="958" y="168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1" name="Line 385"/>
            <p:cNvSpPr>
              <a:spLocks noChangeShapeType="1"/>
            </p:cNvSpPr>
            <p:nvPr/>
          </p:nvSpPr>
          <p:spPr bwMode="auto">
            <a:xfrm flipH="1">
              <a:off x="5208" y="168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2" name="Line 386"/>
            <p:cNvSpPr>
              <a:spLocks noChangeShapeType="1"/>
            </p:cNvSpPr>
            <p:nvPr/>
          </p:nvSpPr>
          <p:spPr bwMode="auto">
            <a:xfrm>
              <a:off x="958" y="1687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3" name="Line 387"/>
            <p:cNvSpPr>
              <a:spLocks noChangeShapeType="1"/>
            </p:cNvSpPr>
            <p:nvPr/>
          </p:nvSpPr>
          <p:spPr bwMode="auto">
            <a:xfrm flipH="1">
              <a:off x="5187" y="168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4" name="Rectangle 388"/>
            <p:cNvSpPr>
              <a:spLocks noChangeArrowheads="1"/>
            </p:cNvSpPr>
            <p:nvPr/>
          </p:nvSpPr>
          <p:spPr bwMode="auto">
            <a:xfrm>
              <a:off x="806" y="1632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4725" name="Rectangle 389"/>
            <p:cNvSpPr>
              <a:spLocks noChangeArrowheads="1"/>
            </p:cNvSpPr>
            <p:nvPr/>
          </p:nvSpPr>
          <p:spPr bwMode="auto">
            <a:xfrm>
              <a:off x="888" y="1597"/>
              <a:ext cx="3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4726" name="Line 390"/>
            <p:cNvSpPr>
              <a:spLocks noChangeShapeType="1"/>
            </p:cNvSpPr>
            <p:nvPr/>
          </p:nvSpPr>
          <p:spPr bwMode="auto">
            <a:xfrm>
              <a:off x="958" y="157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7" name="Line 391"/>
            <p:cNvSpPr>
              <a:spLocks noChangeShapeType="1"/>
            </p:cNvSpPr>
            <p:nvPr/>
          </p:nvSpPr>
          <p:spPr bwMode="auto">
            <a:xfrm flipH="1">
              <a:off x="5208" y="157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8" name="Line 392"/>
            <p:cNvSpPr>
              <a:spLocks noChangeShapeType="1"/>
            </p:cNvSpPr>
            <p:nvPr/>
          </p:nvSpPr>
          <p:spPr bwMode="auto">
            <a:xfrm>
              <a:off x="958" y="150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9" name="Line 393"/>
            <p:cNvSpPr>
              <a:spLocks noChangeShapeType="1"/>
            </p:cNvSpPr>
            <p:nvPr/>
          </p:nvSpPr>
          <p:spPr bwMode="auto">
            <a:xfrm flipH="1">
              <a:off x="5208" y="150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0" name="Line 394"/>
            <p:cNvSpPr>
              <a:spLocks noChangeShapeType="1"/>
            </p:cNvSpPr>
            <p:nvPr/>
          </p:nvSpPr>
          <p:spPr bwMode="auto">
            <a:xfrm>
              <a:off x="958" y="145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1" name="Line 395"/>
            <p:cNvSpPr>
              <a:spLocks noChangeShapeType="1"/>
            </p:cNvSpPr>
            <p:nvPr/>
          </p:nvSpPr>
          <p:spPr bwMode="auto">
            <a:xfrm flipH="1">
              <a:off x="5208" y="145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2" name="Line 396"/>
            <p:cNvSpPr>
              <a:spLocks noChangeShapeType="1"/>
            </p:cNvSpPr>
            <p:nvPr/>
          </p:nvSpPr>
          <p:spPr bwMode="auto">
            <a:xfrm>
              <a:off x="958" y="141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3" name="Line 397"/>
            <p:cNvSpPr>
              <a:spLocks noChangeShapeType="1"/>
            </p:cNvSpPr>
            <p:nvPr/>
          </p:nvSpPr>
          <p:spPr bwMode="auto">
            <a:xfrm flipH="1">
              <a:off x="5208" y="141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4" name="Line 398"/>
            <p:cNvSpPr>
              <a:spLocks noChangeShapeType="1"/>
            </p:cNvSpPr>
            <p:nvPr/>
          </p:nvSpPr>
          <p:spPr bwMode="auto">
            <a:xfrm>
              <a:off x="958" y="138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5" name="Line 399"/>
            <p:cNvSpPr>
              <a:spLocks noChangeShapeType="1"/>
            </p:cNvSpPr>
            <p:nvPr/>
          </p:nvSpPr>
          <p:spPr bwMode="auto">
            <a:xfrm flipH="1">
              <a:off x="5208" y="138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6" name="Line 400"/>
            <p:cNvSpPr>
              <a:spLocks noChangeShapeType="1"/>
            </p:cNvSpPr>
            <p:nvPr/>
          </p:nvSpPr>
          <p:spPr bwMode="auto">
            <a:xfrm>
              <a:off x="958" y="136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7" name="Line 401"/>
            <p:cNvSpPr>
              <a:spLocks noChangeShapeType="1"/>
            </p:cNvSpPr>
            <p:nvPr/>
          </p:nvSpPr>
          <p:spPr bwMode="auto">
            <a:xfrm flipH="1">
              <a:off x="5208" y="136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8" name="Line 402"/>
            <p:cNvSpPr>
              <a:spLocks noChangeShapeType="1"/>
            </p:cNvSpPr>
            <p:nvPr/>
          </p:nvSpPr>
          <p:spPr bwMode="auto">
            <a:xfrm>
              <a:off x="958" y="134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9" name="Line 403"/>
            <p:cNvSpPr>
              <a:spLocks noChangeShapeType="1"/>
            </p:cNvSpPr>
            <p:nvPr/>
          </p:nvSpPr>
          <p:spPr bwMode="auto">
            <a:xfrm flipH="1">
              <a:off x="5208" y="134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0" name="Line 404"/>
            <p:cNvSpPr>
              <a:spLocks noChangeShapeType="1"/>
            </p:cNvSpPr>
            <p:nvPr/>
          </p:nvSpPr>
          <p:spPr bwMode="auto">
            <a:xfrm>
              <a:off x="958" y="132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1" name="Line 405"/>
            <p:cNvSpPr>
              <a:spLocks noChangeShapeType="1"/>
            </p:cNvSpPr>
            <p:nvPr/>
          </p:nvSpPr>
          <p:spPr bwMode="auto">
            <a:xfrm flipH="1">
              <a:off x="5208" y="132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2" name="Line 406"/>
            <p:cNvSpPr>
              <a:spLocks noChangeShapeType="1"/>
            </p:cNvSpPr>
            <p:nvPr/>
          </p:nvSpPr>
          <p:spPr bwMode="auto">
            <a:xfrm>
              <a:off x="958" y="130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3" name="Line 407"/>
            <p:cNvSpPr>
              <a:spLocks noChangeShapeType="1"/>
            </p:cNvSpPr>
            <p:nvPr/>
          </p:nvSpPr>
          <p:spPr bwMode="auto">
            <a:xfrm flipH="1">
              <a:off x="5208" y="130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4" name="Line 408"/>
            <p:cNvSpPr>
              <a:spLocks noChangeShapeType="1"/>
            </p:cNvSpPr>
            <p:nvPr/>
          </p:nvSpPr>
          <p:spPr bwMode="auto">
            <a:xfrm>
              <a:off x="958" y="130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5" name="Line 409"/>
            <p:cNvSpPr>
              <a:spLocks noChangeShapeType="1"/>
            </p:cNvSpPr>
            <p:nvPr/>
          </p:nvSpPr>
          <p:spPr bwMode="auto">
            <a:xfrm flipH="1">
              <a:off x="5187" y="1306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6" name="Rectangle 410"/>
            <p:cNvSpPr>
              <a:spLocks noChangeArrowheads="1"/>
            </p:cNvSpPr>
            <p:nvPr/>
          </p:nvSpPr>
          <p:spPr bwMode="auto">
            <a:xfrm>
              <a:off x="806" y="1250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4747" name="Rectangle 411"/>
            <p:cNvSpPr>
              <a:spLocks noChangeArrowheads="1"/>
            </p:cNvSpPr>
            <p:nvPr/>
          </p:nvSpPr>
          <p:spPr bwMode="auto">
            <a:xfrm>
              <a:off x="888" y="1216"/>
              <a:ext cx="3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14748" name="Line 412"/>
            <p:cNvSpPr>
              <a:spLocks noChangeShapeType="1"/>
            </p:cNvSpPr>
            <p:nvPr/>
          </p:nvSpPr>
          <p:spPr bwMode="auto">
            <a:xfrm>
              <a:off x="958" y="1306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9" name="Freeform 413"/>
            <p:cNvSpPr>
              <a:spLocks/>
            </p:cNvSpPr>
            <p:nvPr/>
          </p:nvSpPr>
          <p:spPr bwMode="auto">
            <a:xfrm>
              <a:off x="958" y="1306"/>
              <a:ext cx="4271" cy="1138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0" name="Line 414"/>
            <p:cNvSpPr>
              <a:spLocks noChangeShapeType="1"/>
            </p:cNvSpPr>
            <p:nvPr/>
          </p:nvSpPr>
          <p:spPr bwMode="auto">
            <a:xfrm flipV="1">
              <a:off x="958" y="1306"/>
              <a:ext cx="1" cy="1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1" name="Freeform 415"/>
            <p:cNvSpPr>
              <a:spLocks/>
            </p:cNvSpPr>
            <p:nvPr/>
          </p:nvSpPr>
          <p:spPr bwMode="auto">
            <a:xfrm>
              <a:off x="958" y="1674"/>
              <a:ext cx="3153" cy="652"/>
            </a:xfrm>
            <a:custGeom>
              <a:avLst/>
              <a:gdLst>
                <a:gd name="T0" fmla="*/ 48 w 3153"/>
                <a:gd name="T1" fmla="*/ 7 h 652"/>
                <a:gd name="T2" fmla="*/ 103 w 3153"/>
                <a:gd name="T3" fmla="*/ 20 h 652"/>
                <a:gd name="T4" fmla="*/ 158 w 3153"/>
                <a:gd name="T5" fmla="*/ 27 h 652"/>
                <a:gd name="T6" fmla="*/ 214 w 3153"/>
                <a:gd name="T7" fmla="*/ 41 h 652"/>
                <a:gd name="T8" fmla="*/ 269 w 3153"/>
                <a:gd name="T9" fmla="*/ 48 h 652"/>
                <a:gd name="T10" fmla="*/ 324 w 3153"/>
                <a:gd name="T11" fmla="*/ 55 h 652"/>
                <a:gd name="T12" fmla="*/ 379 w 3153"/>
                <a:gd name="T13" fmla="*/ 69 h 652"/>
                <a:gd name="T14" fmla="*/ 434 w 3153"/>
                <a:gd name="T15" fmla="*/ 76 h 652"/>
                <a:gd name="T16" fmla="*/ 490 w 3153"/>
                <a:gd name="T17" fmla="*/ 90 h 652"/>
                <a:gd name="T18" fmla="*/ 545 w 3153"/>
                <a:gd name="T19" fmla="*/ 97 h 652"/>
                <a:gd name="T20" fmla="*/ 600 w 3153"/>
                <a:gd name="T21" fmla="*/ 104 h 652"/>
                <a:gd name="T22" fmla="*/ 655 w 3153"/>
                <a:gd name="T23" fmla="*/ 118 h 652"/>
                <a:gd name="T24" fmla="*/ 710 w 3153"/>
                <a:gd name="T25" fmla="*/ 125 h 652"/>
                <a:gd name="T26" fmla="*/ 766 w 3153"/>
                <a:gd name="T27" fmla="*/ 138 h 652"/>
                <a:gd name="T28" fmla="*/ 821 w 3153"/>
                <a:gd name="T29" fmla="*/ 145 h 652"/>
                <a:gd name="T30" fmla="*/ 876 w 3153"/>
                <a:gd name="T31" fmla="*/ 152 h 652"/>
                <a:gd name="T32" fmla="*/ 931 w 3153"/>
                <a:gd name="T33" fmla="*/ 166 h 652"/>
                <a:gd name="T34" fmla="*/ 986 w 3153"/>
                <a:gd name="T35" fmla="*/ 173 h 652"/>
                <a:gd name="T36" fmla="*/ 1042 w 3153"/>
                <a:gd name="T37" fmla="*/ 180 h 652"/>
                <a:gd name="T38" fmla="*/ 1097 w 3153"/>
                <a:gd name="T39" fmla="*/ 194 h 652"/>
                <a:gd name="T40" fmla="*/ 1152 w 3153"/>
                <a:gd name="T41" fmla="*/ 201 h 652"/>
                <a:gd name="T42" fmla="*/ 1207 w 3153"/>
                <a:gd name="T43" fmla="*/ 215 h 652"/>
                <a:gd name="T44" fmla="*/ 1262 w 3153"/>
                <a:gd name="T45" fmla="*/ 222 h 652"/>
                <a:gd name="T46" fmla="*/ 1318 w 3153"/>
                <a:gd name="T47" fmla="*/ 229 h 652"/>
                <a:gd name="T48" fmla="*/ 1373 w 3153"/>
                <a:gd name="T49" fmla="*/ 242 h 652"/>
                <a:gd name="T50" fmla="*/ 1428 w 3153"/>
                <a:gd name="T51" fmla="*/ 249 h 652"/>
                <a:gd name="T52" fmla="*/ 1483 w 3153"/>
                <a:gd name="T53" fmla="*/ 256 h 652"/>
                <a:gd name="T54" fmla="*/ 1538 w 3153"/>
                <a:gd name="T55" fmla="*/ 270 h 652"/>
                <a:gd name="T56" fmla="*/ 1594 w 3153"/>
                <a:gd name="T57" fmla="*/ 277 h 652"/>
                <a:gd name="T58" fmla="*/ 1649 w 3153"/>
                <a:gd name="T59" fmla="*/ 284 h 652"/>
                <a:gd name="T60" fmla="*/ 1704 w 3153"/>
                <a:gd name="T61" fmla="*/ 298 h 652"/>
                <a:gd name="T62" fmla="*/ 1759 w 3153"/>
                <a:gd name="T63" fmla="*/ 305 h 652"/>
                <a:gd name="T64" fmla="*/ 1814 w 3153"/>
                <a:gd name="T65" fmla="*/ 312 h 652"/>
                <a:gd name="T66" fmla="*/ 1870 w 3153"/>
                <a:gd name="T67" fmla="*/ 326 h 652"/>
                <a:gd name="T68" fmla="*/ 1925 w 3153"/>
                <a:gd name="T69" fmla="*/ 333 h 652"/>
                <a:gd name="T70" fmla="*/ 1980 w 3153"/>
                <a:gd name="T71" fmla="*/ 340 h 652"/>
                <a:gd name="T72" fmla="*/ 2035 w 3153"/>
                <a:gd name="T73" fmla="*/ 354 h 652"/>
                <a:gd name="T74" fmla="*/ 2090 w 3153"/>
                <a:gd name="T75" fmla="*/ 360 h 652"/>
                <a:gd name="T76" fmla="*/ 2146 w 3153"/>
                <a:gd name="T77" fmla="*/ 374 h 652"/>
                <a:gd name="T78" fmla="*/ 2201 w 3153"/>
                <a:gd name="T79" fmla="*/ 381 h 652"/>
                <a:gd name="T80" fmla="*/ 2256 w 3153"/>
                <a:gd name="T81" fmla="*/ 395 h 652"/>
                <a:gd name="T82" fmla="*/ 2311 w 3153"/>
                <a:gd name="T83" fmla="*/ 402 h 652"/>
                <a:gd name="T84" fmla="*/ 2366 w 3153"/>
                <a:gd name="T85" fmla="*/ 416 h 652"/>
                <a:gd name="T86" fmla="*/ 2422 w 3153"/>
                <a:gd name="T87" fmla="*/ 430 h 652"/>
                <a:gd name="T88" fmla="*/ 2477 w 3153"/>
                <a:gd name="T89" fmla="*/ 444 h 652"/>
                <a:gd name="T90" fmla="*/ 2532 w 3153"/>
                <a:gd name="T91" fmla="*/ 458 h 652"/>
                <a:gd name="T92" fmla="*/ 2587 w 3153"/>
                <a:gd name="T93" fmla="*/ 471 h 652"/>
                <a:gd name="T94" fmla="*/ 2642 w 3153"/>
                <a:gd name="T95" fmla="*/ 485 h 652"/>
                <a:gd name="T96" fmla="*/ 2698 w 3153"/>
                <a:gd name="T97" fmla="*/ 499 h 652"/>
                <a:gd name="T98" fmla="*/ 2753 w 3153"/>
                <a:gd name="T99" fmla="*/ 513 h 652"/>
                <a:gd name="T100" fmla="*/ 2808 w 3153"/>
                <a:gd name="T101" fmla="*/ 527 h 652"/>
                <a:gd name="T102" fmla="*/ 2863 w 3153"/>
                <a:gd name="T103" fmla="*/ 548 h 652"/>
                <a:gd name="T104" fmla="*/ 2918 w 3153"/>
                <a:gd name="T105" fmla="*/ 569 h 652"/>
                <a:gd name="T106" fmla="*/ 2974 w 3153"/>
                <a:gd name="T107" fmla="*/ 583 h 652"/>
                <a:gd name="T108" fmla="*/ 3029 w 3153"/>
                <a:gd name="T109" fmla="*/ 603 h 652"/>
                <a:gd name="T110" fmla="*/ 3084 w 3153"/>
                <a:gd name="T111" fmla="*/ 624 h 652"/>
                <a:gd name="T112" fmla="*/ 3139 w 3153"/>
                <a:gd name="T113" fmla="*/ 645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53" h="652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5" y="13"/>
                  </a:lnTo>
                  <a:lnTo>
                    <a:pt x="62" y="13"/>
                  </a:lnTo>
                  <a:lnTo>
                    <a:pt x="69" y="13"/>
                  </a:lnTo>
                  <a:lnTo>
                    <a:pt x="76" y="13"/>
                  </a:lnTo>
                  <a:lnTo>
                    <a:pt x="82" y="13"/>
                  </a:lnTo>
                  <a:lnTo>
                    <a:pt x="89" y="20"/>
                  </a:lnTo>
                  <a:lnTo>
                    <a:pt x="96" y="20"/>
                  </a:lnTo>
                  <a:lnTo>
                    <a:pt x="103" y="20"/>
                  </a:lnTo>
                  <a:lnTo>
                    <a:pt x="110" y="20"/>
                  </a:lnTo>
                  <a:lnTo>
                    <a:pt x="117" y="20"/>
                  </a:lnTo>
                  <a:lnTo>
                    <a:pt x="124" y="20"/>
                  </a:lnTo>
                  <a:lnTo>
                    <a:pt x="131" y="27"/>
                  </a:lnTo>
                  <a:lnTo>
                    <a:pt x="138" y="27"/>
                  </a:lnTo>
                  <a:lnTo>
                    <a:pt x="145" y="27"/>
                  </a:lnTo>
                  <a:lnTo>
                    <a:pt x="151" y="27"/>
                  </a:lnTo>
                  <a:lnTo>
                    <a:pt x="158" y="27"/>
                  </a:lnTo>
                  <a:lnTo>
                    <a:pt x="165" y="27"/>
                  </a:lnTo>
                  <a:lnTo>
                    <a:pt x="172" y="34"/>
                  </a:lnTo>
                  <a:lnTo>
                    <a:pt x="179" y="34"/>
                  </a:lnTo>
                  <a:lnTo>
                    <a:pt x="186" y="34"/>
                  </a:lnTo>
                  <a:lnTo>
                    <a:pt x="193" y="34"/>
                  </a:lnTo>
                  <a:lnTo>
                    <a:pt x="200" y="34"/>
                  </a:lnTo>
                  <a:lnTo>
                    <a:pt x="207" y="34"/>
                  </a:lnTo>
                  <a:lnTo>
                    <a:pt x="214" y="41"/>
                  </a:lnTo>
                  <a:lnTo>
                    <a:pt x="220" y="41"/>
                  </a:lnTo>
                  <a:lnTo>
                    <a:pt x="227" y="41"/>
                  </a:lnTo>
                  <a:lnTo>
                    <a:pt x="234" y="41"/>
                  </a:lnTo>
                  <a:lnTo>
                    <a:pt x="241" y="41"/>
                  </a:lnTo>
                  <a:lnTo>
                    <a:pt x="248" y="48"/>
                  </a:lnTo>
                  <a:lnTo>
                    <a:pt x="255" y="48"/>
                  </a:lnTo>
                  <a:lnTo>
                    <a:pt x="262" y="48"/>
                  </a:lnTo>
                  <a:lnTo>
                    <a:pt x="269" y="48"/>
                  </a:lnTo>
                  <a:lnTo>
                    <a:pt x="276" y="48"/>
                  </a:lnTo>
                  <a:lnTo>
                    <a:pt x="283" y="48"/>
                  </a:lnTo>
                  <a:lnTo>
                    <a:pt x="289" y="55"/>
                  </a:lnTo>
                  <a:lnTo>
                    <a:pt x="296" y="55"/>
                  </a:lnTo>
                  <a:lnTo>
                    <a:pt x="303" y="55"/>
                  </a:lnTo>
                  <a:lnTo>
                    <a:pt x="310" y="55"/>
                  </a:lnTo>
                  <a:lnTo>
                    <a:pt x="317" y="55"/>
                  </a:lnTo>
                  <a:lnTo>
                    <a:pt x="324" y="55"/>
                  </a:lnTo>
                  <a:lnTo>
                    <a:pt x="331" y="62"/>
                  </a:lnTo>
                  <a:lnTo>
                    <a:pt x="338" y="62"/>
                  </a:lnTo>
                  <a:lnTo>
                    <a:pt x="345" y="62"/>
                  </a:lnTo>
                  <a:lnTo>
                    <a:pt x="352" y="62"/>
                  </a:lnTo>
                  <a:lnTo>
                    <a:pt x="358" y="62"/>
                  </a:lnTo>
                  <a:lnTo>
                    <a:pt x="365" y="62"/>
                  </a:lnTo>
                  <a:lnTo>
                    <a:pt x="372" y="69"/>
                  </a:lnTo>
                  <a:lnTo>
                    <a:pt x="379" y="69"/>
                  </a:lnTo>
                  <a:lnTo>
                    <a:pt x="386" y="69"/>
                  </a:lnTo>
                  <a:lnTo>
                    <a:pt x="393" y="69"/>
                  </a:lnTo>
                  <a:lnTo>
                    <a:pt x="400" y="69"/>
                  </a:lnTo>
                  <a:lnTo>
                    <a:pt x="407" y="76"/>
                  </a:lnTo>
                  <a:lnTo>
                    <a:pt x="414" y="76"/>
                  </a:lnTo>
                  <a:lnTo>
                    <a:pt x="421" y="76"/>
                  </a:lnTo>
                  <a:lnTo>
                    <a:pt x="427" y="76"/>
                  </a:lnTo>
                  <a:lnTo>
                    <a:pt x="434" y="76"/>
                  </a:lnTo>
                  <a:lnTo>
                    <a:pt x="441" y="76"/>
                  </a:lnTo>
                  <a:lnTo>
                    <a:pt x="448" y="83"/>
                  </a:lnTo>
                  <a:lnTo>
                    <a:pt x="455" y="83"/>
                  </a:lnTo>
                  <a:lnTo>
                    <a:pt x="462" y="83"/>
                  </a:lnTo>
                  <a:lnTo>
                    <a:pt x="469" y="83"/>
                  </a:lnTo>
                  <a:lnTo>
                    <a:pt x="476" y="83"/>
                  </a:lnTo>
                  <a:lnTo>
                    <a:pt x="483" y="83"/>
                  </a:lnTo>
                  <a:lnTo>
                    <a:pt x="490" y="90"/>
                  </a:lnTo>
                  <a:lnTo>
                    <a:pt x="496" y="90"/>
                  </a:lnTo>
                  <a:lnTo>
                    <a:pt x="503" y="90"/>
                  </a:lnTo>
                  <a:lnTo>
                    <a:pt x="510" y="90"/>
                  </a:lnTo>
                  <a:lnTo>
                    <a:pt x="517" y="90"/>
                  </a:lnTo>
                  <a:lnTo>
                    <a:pt x="524" y="97"/>
                  </a:lnTo>
                  <a:lnTo>
                    <a:pt x="531" y="97"/>
                  </a:lnTo>
                  <a:lnTo>
                    <a:pt x="538" y="97"/>
                  </a:lnTo>
                  <a:lnTo>
                    <a:pt x="545" y="97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65" y="104"/>
                  </a:lnTo>
                  <a:lnTo>
                    <a:pt x="572" y="104"/>
                  </a:lnTo>
                  <a:lnTo>
                    <a:pt x="579" y="104"/>
                  </a:lnTo>
                  <a:lnTo>
                    <a:pt x="586" y="104"/>
                  </a:lnTo>
                  <a:lnTo>
                    <a:pt x="593" y="104"/>
                  </a:lnTo>
                  <a:lnTo>
                    <a:pt x="600" y="104"/>
                  </a:lnTo>
                  <a:lnTo>
                    <a:pt x="607" y="111"/>
                  </a:lnTo>
                  <a:lnTo>
                    <a:pt x="614" y="111"/>
                  </a:lnTo>
                  <a:lnTo>
                    <a:pt x="621" y="111"/>
                  </a:lnTo>
                  <a:lnTo>
                    <a:pt x="628" y="111"/>
                  </a:lnTo>
                  <a:lnTo>
                    <a:pt x="634" y="111"/>
                  </a:lnTo>
                  <a:lnTo>
                    <a:pt x="641" y="111"/>
                  </a:lnTo>
                  <a:lnTo>
                    <a:pt x="648" y="118"/>
                  </a:lnTo>
                  <a:lnTo>
                    <a:pt x="655" y="118"/>
                  </a:lnTo>
                  <a:lnTo>
                    <a:pt x="662" y="118"/>
                  </a:lnTo>
                  <a:lnTo>
                    <a:pt x="669" y="118"/>
                  </a:lnTo>
                  <a:lnTo>
                    <a:pt x="676" y="118"/>
                  </a:lnTo>
                  <a:lnTo>
                    <a:pt x="683" y="125"/>
                  </a:lnTo>
                  <a:lnTo>
                    <a:pt x="690" y="125"/>
                  </a:lnTo>
                  <a:lnTo>
                    <a:pt x="697" y="125"/>
                  </a:lnTo>
                  <a:lnTo>
                    <a:pt x="703" y="125"/>
                  </a:lnTo>
                  <a:lnTo>
                    <a:pt x="710" y="125"/>
                  </a:lnTo>
                  <a:lnTo>
                    <a:pt x="717" y="125"/>
                  </a:lnTo>
                  <a:lnTo>
                    <a:pt x="724" y="131"/>
                  </a:lnTo>
                  <a:lnTo>
                    <a:pt x="731" y="131"/>
                  </a:lnTo>
                  <a:lnTo>
                    <a:pt x="738" y="131"/>
                  </a:lnTo>
                  <a:lnTo>
                    <a:pt x="745" y="131"/>
                  </a:lnTo>
                  <a:lnTo>
                    <a:pt x="752" y="131"/>
                  </a:lnTo>
                  <a:lnTo>
                    <a:pt x="759" y="131"/>
                  </a:lnTo>
                  <a:lnTo>
                    <a:pt x="766" y="138"/>
                  </a:lnTo>
                  <a:lnTo>
                    <a:pt x="772" y="138"/>
                  </a:lnTo>
                  <a:lnTo>
                    <a:pt x="779" y="138"/>
                  </a:lnTo>
                  <a:lnTo>
                    <a:pt x="786" y="138"/>
                  </a:lnTo>
                  <a:lnTo>
                    <a:pt x="793" y="138"/>
                  </a:lnTo>
                  <a:lnTo>
                    <a:pt x="800" y="138"/>
                  </a:lnTo>
                  <a:lnTo>
                    <a:pt x="807" y="145"/>
                  </a:lnTo>
                  <a:lnTo>
                    <a:pt x="814" y="145"/>
                  </a:lnTo>
                  <a:lnTo>
                    <a:pt x="821" y="145"/>
                  </a:lnTo>
                  <a:lnTo>
                    <a:pt x="828" y="145"/>
                  </a:lnTo>
                  <a:lnTo>
                    <a:pt x="835" y="145"/>
                  </a:lnTo>
                  <a:lnTo>
                    <a:pt x="841" y="152"/>
                  </a:lnTo>
                  <a:lnTo>
                    <a:pt x="848" y="152"/>
                  </a:lnTo>
                  <a:lnTo>
                    <a:pt x="855" y="152"/>
                  </a:lnTo>
                  <a:lnTo>
                    <a:pt x="862" y="152"/>
                  </a:lnTo>
                  <a:lnTo>
                    <a:pt x="869" y="152"/>
                  </a:lnTo>
                  <a:lnTo>
                    <a:pt x="876" y="152"/>
                  </a:lnTo>
                  <a:lnTo>
                    <a:pt x="883" y="159"/>
                  </a:lnTo>
                  <a:lnTo>
                    <a:pt x="890" y="159"/>
                  </a:lnTo>
                  <a:lnTo>
                    <a:pt x="897" y="159"/>
                  </a:lnTo>
                  <a:lnTo>
                    <a:pt x="904" y="159"/>
                  </a:lnTo>
                  <a:lnTo>
                    <a:pt x="910" y="159"/>
                  </a:lnTo>
                  <a:lnTo>
                    <a:pt x="917" y="159"/>
                  </a:lnTo>
                  <a:lnTo>
                    <a:pt x="924" y="166"/>
                  </a:lnTo>
                  <a:lnTo>
                    <a:pt x="931" y="166"/>
                  </a:lnTo>
                  <a:lnTo>
                    <a:pt x="938" y="166"/>
                  </a:lnTo>
                  <a:lnTo>
                    <a:pt x="945" y="166"/>
                  </a:lnTo>
                  <a:lnTo>
                    <a:pt x="952" y="166"/>
                  </a:lnTo>
                  <a:lnTo>
                    <a:pt x="959" y="166"/>
                  </a:lnTo>
                  <a:lnTo>
                    <a:pt x="966" y="173"/>
                  </a:lnTo>
                  <a:lnTo>
                    <a:pt x="973" y="173"/>
                  </a:lnTo>
                  <a:lnTo>
                    <a:pt x="979" y="173"/>
                  </a:lnTo>
                  <a:lnTo>
                    <a:pt x="986" y="173"/>
                  </a:lnTo>
                  <a:lnTo>
                    <a:pt x="993" y="173"/>
                  </a:lnTo>
                  <a:lnTo>
                    <a:pt x="1000" y="173"/>
                  </a:lnTo>
                  <a:lnTo>
                    <a:pt x="1007" y="180"/>
                  </a:lnTo>
                  <a:lnTo>
                    <a:pt x="1014" y="180"/>
                  </a:lnTo>
                  <a:lnTo>
                    <a:pt x="1021" y="180"/>
                  </a:lnTo>
                  <a:lnTo>
                    <a:pt x="1028" y="180"/>
                  </a:lnTo>
                  <a:lnTo>
                    <a:pt x="1035" y="180"/>
                  </a:lnTo>
                  <a:lnTo>
                    <a:pt x="1042" y="180"/>
                  </a:lnTo>
                  <a:lnTo>
                    <a:pt x="1048" y="187"/>
                  </a:lnTo>
                  <a:lnTo>
                    <a:pt x="1055" y="187"/>
                  </a:lnTo>
                  <a:lnTo>
                    <a:pt x="1062" y="187"/>
                  </a:lnTo>
                  <a:lnTo>
                    <a:pt x="1069" y="187"/>
                  </a:lnTo>
                  <a:lnTo>
                    <a:pt x="1076" y="187"/>
                  </a:lnTo>
                  <a:lnTo>
                    <a:pt x="1083" y="194"/>
                  </a:lnTo>
                  <a:lnTo>
                    <a:pt x="1090" y="194"/>
                  </a:lnTo>
                  <a:lnTo>
                    <a:pt x="1097" y="194"/>
                  </a:lnTo>
                  <a:lnTo>
                    <a:pt x="1104" y="194"/>
                  </a:lnTo>
                  <a:lnTo>
                    <a:pt x="1111" y="194"/>
                  </a:lnTo>
                  <a:lnTo>
                    <a:pt x="1117" y="194"/>
                  </a:lnTo>
                  <a:lnTo>
                    <a:pt x="1124" y="201"/>
                  </a:lnTo>
                  <a:lnTo>
                    <a:pt x="1131" y="201"/>
                  </a:lnTo>
                  <a:lnTo>
                    <a:pt x="1138" y="201"/>
                  </a:lnTo>
                  <a:lnTo>
                    <a:pt x="1145" y="201"/>
                  </a:lnTo>
                  <a:lnTo>
                    <a:pt x="1152" y="201"/>
                  </a:lnTo>
                  <a:lnTo>
                    <a:pt x="1159" y="201"/>
                  </a:lnTo>
                  <a:lnTo>
                    <a:pt x="1166" y="208"/>
                  </a:lnTo>
                  <a:lnTo>
                    <a:pt x="1173" y="208"/>
                  </a:lnTo>
                  <a:lnTo>
                    <a:pt x="1180" y="208"/>
                  </a:lnTo>
                  <a:lnTo>
                    <a:pt x="1186" y="208"/>
                  </a:lnTo>
                  <a:lnTo>
                    <a:pt x="1193" y="208"/>
                  </a:lnTo>
                  <a:lnTo>
                    <a:pt x="1200" y="208"/>
                  </a:lnTo>
                  <a:lnTo>
                    <a:pt x="1207" y="215"/>
                  </a:lnTo>
                  <a:lnTo>
                    <a:pt x="1214" y="215"/>
                  </a:lnTo>
                  <a:lnTo>
                    <a:pt x="1221" y="215"/>
                  </a:lnTo>
                  <a:lnTo>
                    <a:pt x="1228" y="215"/>
                  </a:lnTo>
                  <a:lnTo>
                    <a:pt x="1235" y="215"/>
                  </a:lnTo>
                  <a:lnTo>
                    <a:pt x="1242" y="215"/>
                  </a:lnTo>
                  <a:lnTo>
                    <a:pt x="1249" y="222"/>
                  </a:lnTo>
                  <a:lnTo>
                    <a:pt x="1255" y="222"/>
                  </a:lnTo>
                  <a:lnTo>
                    <a:pt x="1262" y="222"/>
                  </a:lnTo>
                  <a:lnTo>
                    <a:pt x="1269" y="222"/>
                  </a:lnTo>
                  <a:lnTo>
                    <a:pt x="1276" y="222"/>
                  </a:lnTo>
                  <a:lnTo>
                    <a:pt x="1283" y="222"/>
                  </a:lnTo>
                  <a:lnTo>
                    <a:pt x="1290" y="229"/>
                  </a:lnTo>
                  <a:lnTo>
                    <a:pt x="1297" y="229"/>
                  </a:lnTo>
                  <a:lnTo>
                    <a:pt x="1304" y="229"/>
                  </a:lnTo>
                  <a:lnTo>
                    <a:pt x="1311" y="229"/>
                  </a:lnTo>
                  <a:lnTo>
                    <a:pt x="1318" y="229"/>
                  </a:lnTo>
                  <a:lnTo>
                    <a:pt x="1324" y="229"/>
                  </a:lnTo>
                  <a:lnTo>
                    <a:pt x="1331" y="236"/>
                  </a:lnTo>
                  <a:lnTo>
                    <a:pt x="1338" y="236"/>
                  </a:lnTo>
                  <a:lnTo>
                    <a:pt x="1345" y="236"/>
                  </a:lnTo>
                  <a:lnTo>
                    <a:pt x="1352" y="236"/>
                  </a:lnTo>
                  <a:lnTo>
                    <a:pt x="1359" y="236"/>
                  </a:lnTo>
                  <a:lnTo>
                    <a:pt x="1366" y="236"/>
                  </a:lnTo>
                  <a:lnTo>
                    <a:pt x="1373" y="242"/>
                  </a:lnTo>
                  <a:lnTo>
                    <a:pt x="1380" y="242"/>
                  </a:lnTo>
                  <a:lnTo>
                    <a:pt x="1387" y="242"/>
                  </a:lnTo>
                  <a:lnTo>
                    <a:pt x="1393" y="242"/>
                  </a:lnTo>
                  <a:lnTo>
                    <a:pt x="1400" y="242"/>
                  </a:lnTo>
                  <a:lnTo>
                    <a:pt x="1407" y="242"/>
                  </a:lnTo>
                  <a:lnTo>
                    <a:pt x="1414" y="249"/>
                  </a:lnTo>
                  <a:lnTo>
                    <a:pt x="1421" y="249"/>
                  </a:lnTo>
                  <a:lnTo>
                    <a:pt x="1428" y="249"/>
                  </a:lnTo>
                  <a:lnTo>
                    <a:pt x="1435" y="249"/>
                  </a:lnTo>
                  <a:lnTo>
                    <a:pt x="1442" y="249"/>
                  </a:lnTo>
                  <a:lnTo>
                    <a:pt x="1449" y="249"/>
                  </a:lnTo>
                  <a:lnTo>
                    <a:pt x="1456" y="256"/>
                  </a:lnTo>
                  <a:lnTo>
                    <a:pt x="1462" y="256"/>
                  </a:lnTo>
                  <a:lnTo>
                    <a:pt x="1469" y="256"/>
                  </a:lnTo>
                  <a:lnTo>
                    <a:pt x="1476" y="256"/>
                  </a:lnTo>
                  <a:lnTo>
                    <a:pt x="1483" y="256"/>
                  </a:lnTo>
                  <a:lnTo>
                    <a:pt x="1490" y="256"/>
                  </a:lnTo>
                  <a:lnTo>
                    <a:pt x="1497" y="263"/>
                  </a:lnTo>
                  <a:lnTo>
                    <a:pt x="1504" y="263"/>
                  </a:lnTo>
                  <a:lnTo>
                    <a:pt x="1511" y="263"/>
                  </a:lnTo>
                  <a:lnTo>
                    <a:pt x="1518" y="263"/>
                  </a:lnTo>
                  <a:lnTo>
                    <a:pt x="1525" y="263"/>
                  </a:lnTo>
                  <a:lnTo>
                    <a:pt x="1531" y="263"/>
                  </a:lnTo>
                  <a:lnTo>
                    <a:pt x="1538" y="270"/>
                  </a:lnTo>
                  <a:lnTo>
                    <a:pt x="1545" y="270"/>
                  </a:lnTo>
                  <a:lnTo>
                    <a:pt x="1552" y="270"/>
                  </a:lnTo>
                  <a:lnTo>
                    <a:pt x="1559" y="270"/>
                  </a:lnTo>
                  <a:lnTo>
                    <a:pt x="1566" y="270"/>
                  </a:lnTo>
                  <a:lnTo>
                    <a:pt x="1573" y="270"/>
                  </a:lnTo>
                  <a:lnTo>
                    <a:pt x="1580" y="277"/>
                  </a:lnTo>
                  <a:lnTo>
                    <a:pt x="1587" y="277"/>
                  </a:lnTo>
                  <a:lnTo>
                    <a:pt x="1594" y="277"/>
                  </a:lnTo>
                  <a:lnTo>
                    <a:pt x="1600" y="277"/>
                  </a:lnTo>
                  <a:lnTo>
                    <a:pt x="1607" y="277"/>
                  </a:lnTo>
                  <a:lnTo>
                    <a:pt x="1614" y="277"/>
                  </a:lnTo>
                  <a:lnTo>
                    <a:pt x="1621" y="284"/>
                  </a:lnTo>
                  <a:lnTo>
                    <a:pt x="1628" y="284"/>
                  </a:lnTo>
                  <a:lnTo>
                    <a:pt x="1635" y="284"/>
                  </a:lnTo>
                  <a:lnTo>
                    <a:pt x="1642" y="284"/>
                  </a:lnTo>
                  <a:lnTo>
                    <a:pt x="1649" y="284"/>
                  </a:lnTo>
                  <a:lnTo>
                    <a:pt x="1656" y="284"/>
                  </a:lnTo>
                  <a:lnTo>
                    <a:pt x="1663" y="291"/>
                  </a:lnTo>
                  <a:lnTo>
                    <a:pt x="1669" y="291"/>
                  </a:lnTo>
                  <a:lnTo>
                    <a:pt x="1676" y="291"/>
                  </a:lnTo>
                  <a:lnTo>
                    <a:pt x="1683" y="291"/>
                  </a:lnTo>
                  <a:lnTo>
                    <a:pt x="1690" y="291"/>
                  </a:lnTo>
                  <a:lnTo>
                    <a:pt x="1697" y="291"/>
                  </a:lnTo>
                  <a:lnTo>
                    <a:pt x="1704" y="298"/>
                  </a:lnTo>
                  <a:lnTo>
                    <a:pt x="1711" y="298"/>
                  </a:lnTo>
                  <a:lnTo>
                    <a:pt x="1718" y="298"/>
                  </a:lnTo>
                  <a:lnTo>
                    <a:pt x="1725" y="298"/>
                  </a:lnTo>
                  <a:lnTo>
                    <a:pt x="1732" y="298"/>
                  </a:lnTo>
                  <a:lnTo>
                    <a:pt x="1738" y="298"/>
                  </a:lnTo>
                  <a:lnTo>
                    <a:pt x="1745" y="305"/>
                  </a:lnTo>
                  <a:lnTo>
                    <a:pt x="1752" y="305"/>
                  </a:lnTo>
                  <a:lnTo>
                    <a:pt x="1759" y="305"/>
                  </a:lnTo>
                  <a:lnTo>
                    <a:pt x="1766" y="305"/>
                  </a:lnTo>
                  <a:lnTo>
                    <a:pt x="1773" y="305"/>
                  </a:lnTo>
                  <a:lnTo>
                    <a:pt x="1780" y="305"/>
                  </a:lnTo>
                  <a:lnTo>
                    <a:pt x="1787" y="312"/>
                  </a:lnTo>
                  <a:lnTo>
                    <a:pt x="1794" y="312"/>
                  </a:lnTo>
                  <a:lnTo>
                    <a:pt x="1801" y="312"/>
                  </a:lnTo>
                  <a:lnTo>
                    <a:pt x="1807" y="312"/>
                  </a:lnTo>
                  <a:lnTo>
                    <a:pt x="1814" y="312"/>
                  </a:lnTo>
                  <a:lnTo>
                    <a:pt x="1821" y="312"/>
                  </a:lnTo>
                  <a:lnTo>
                    <a:pt x="1828" y="319"/>
                  </a:lnTo>
                  <a:lnTo>
                    <a:pt x="1835" y="319"/>
                  </a:lnTo>
                  <a:lnTo>
                    <a:pt x="1842" y="319"/>
                  </a:lnTo>
                  <a:lnTo>
                    <a:pt x="1849" y="319"/>
                  </a:lnTo>
                  <a:lnTo>
                    <a:pt x="1856" y="319"/>
                  </a:lnTo>
                  <a:lnTo>
                    <a:pt x="1863" y="319"/>
                  </a:lnTo>
                  <a:lnTo>
                    <a:pt x="1870" y="326"/>
                  </a:lnTo>
                  <a:lnTo>
                    <a:pt x="1876" y="326"/>
                  </a:lnTo>
                  <a:lnTo>
                    <a:pt x="1883" y="326"/>
                  </a:lnTo>
                  <a:lnTo>
                    <a:pt x="1890" y="326"/>
                  </a:lnTo>
                  <a:lnTo>
                    <a:pt x="1897" y="326"/>
                  </a:lnTo>
                  <a:lnTo>
                    <a:pt x="1904" y="333"/>
                  </a:lnTo>
                  <a:lnTo>
                    <a:pt x="1911" y="333"/>
                  </a:lnTo>
                  <a:lnTo>
                    <a:pt x="1918" y="333"/>
                  </a:lnTo>
                  <a:lnTo>
                    <a:pt x="1925" y="333"/>
                  </a:lnTo>
                  <a:lnTo>
                    <a:pt x="1932" y="333"/>
                  </a:lnTo>
                  <a:lnTo>
                    <a:pt x="1939" y="333"/>
                  </a:lnTo>
                  <a:lnTo>
                    <a:pt x="1945" y="340"/>
                  </a:lnTo>
                  <a:lnTo>
                    <a:pt x="1952" y="340"/>
                  </a:lnTo>
                  <a:lnTo>
                    <a:pt x="1959" y="340"/>
                  </a:lnTo>
                  <a:lnTo>
                    <a:pt x="1966" y="340"/>
                  </a:lnTo>
                  <a:lnTo>
                    <a:pt x="1973" y="340"/>
                  </a:lnTo>
                  <a:lnTo>
                    <a:pt x="1980" y="340"/>
                  </a:lnTo>
                  <a:lnTo>
                    <a:pt x="1987" y="347"/>
                  </a:lnTo>
                  <a:lnTo>
                    <a:pt x="1994" y="347"/>
                  </a:lnTo>
                  <a:lnTo>
                    <a:pt x="2001" y="347"/>
                  </a:lnTo>
                  <a:lnTo>
                    <a:pt x="2008" y="347"/>
                  </a:lnTo>
                  <a:lnTo>
                    <a:pt x="2014" y="347"/>
                  </a:lnTo>
                  <a:lnTo>
                    <a:pt x="2021" y="347"/>
                  </a:lnTo>
                  <a:lnTo>
                    <a:pt x="2028" y="354"/>
                  </a:lnTo>
                  <a:lnTo>
                    <a:pt x="2035" y="354"/>
                  </a:lnTo>
                  <a:lnTo>
                    <a:pt x="2042" y="354"/>
                  </a:lnTo>
                  <a:lnTo>
                    <a:pt x="2049" y="354"/>
                  </a:lnTo>
                  <a:lnTo>
                    <a:pt x="2056" y="354"/>
                  </a:lnTo>
                  <a:lnTo>
                    <a:pt x="2063" y="360"/>
                  </a:lnTo>
                  <a:lnTo>
                    <a:pt x="2070" y="360"/>
                  </a:lnTo>
                  <a:lnTo>
                    <a:pt x="2077" y="360"/>
                  </a:lnTo>
                  <a:lnTo>
                    <a:pt x="2083" y="360"/>
                  </a:lnTo>
                  <a:lnTo>
                    <a:pt x="2090" y="360"/>
                  </a:lnTo>
                  <a:lnTo>
                    <a:pt x="2097" y="360"/>
                  </a:lnTo>
                  <a:lnTo>
                    <a:pt x="2104" y="367"/>
                  </a:lnTo>
                  <a:lnTo>
                    <a:pt x="2111" y="367"/>
                  </a:lnTo>
                  <a:lnTo>
                    <a:pt x="2118" y="367"/>
                  </a:lnTo>
                  <a:lnTo>
                    <a:pt x="2125" y="367"/>
                  </a:lnTo>
                  <a:lnTo>
                    <a:pt x="2132" y="367"/>
                  </a:lnTo>
                  <a:lnTo>
                    <a:pt x="2139" y="374"/>
                  </a:lnTo>
                  <a:lnTo>
                    <a:pt x="2146" y="374"/>
                  </a:lnTo>
                  <a:lnTo>
                    <a:pt x="2152" y="374"/>
                  </a:lnTo>
                  <a:lnTo>
                    <a:pt x="2159" y="374"/>
                  </a:lnTo>
                  <a:lnTo>
                    <a:pt x="2166" y="374"/>
                  </a:lnTo>
                  <a:lnTo>
                    <a:pt x="2173" y="381"/>
                  </a:lnTo>
                  <a:lnTo>
                    <a:pt x="2180" y="381"/>
                  </a:lnTo>
                  <a:lnTo>
                    <a:pt x="2187" y="381"/>
                  </a:lnTo>
                  <a:lnTo>
                    <a:pt x="2194" y="381"/>
                  </a:lnTo>
                  <a:lnTo>
                    <a:pt x="2201" y="381"/>
                  </a:lnTo>
                  <a:lnTo>
                    <a:pt x="2208" y="381"/>
                  </a:lnTo>
                  <a:lnTo>
                    <a:pt x="2215" y="388"/>
                  </a:lnTo>
                  <a:lnTo>
                    <a:pt x="2221" y="388"/>
                  </a:lnTo>
                  <a:lnTo>
                    <a:pt x="2228" y="388"/>
                  </a:lnTo>
                  <a:lnTo>
                    <a:pt x="2235" y="388"/>
                  </a:lnTo>
                  <a:lnTo>
                    <a:pt x="2242" y="388"/>
                  </a:lnTo>
                  <a:lnTo>
                    <a:pt x="2249" y="395"/>
                  </a:lnTo>
                  <a:lnTo>
                    <a:pt x="2256" y="395"/>
                  </a:lnTo>
                  <a:lnTo>
                    <a:pt x="2263" y="395"/>
                  </a:lnTo>
                  <a:lnTo>
                    <a:pt x="2270" y="395"/>
                  </a:lnTo>
                  <a:lnTo>
                    <a:pt x="2277" y="395"/>
                  </a:lnTo>
                  <a:lnTo>
                    <a:pt x="2284" y="402"/>
                  </a:lnTo>
                  <a:lnTo>
                    <a:pt x="2290" y="402"/>
                  </a:lnTo>
                  <a:lnTo>
                    <a:pt x="2297" y="402"/>
                  </a:lnTo>
                  <a:lnTo>
                    <a:pt x="2304" y="402"/>
                  </a:lnTo>
                  <a:lnTo>
                    <a:pt x="2311" y="402"/>
                  </a:lnTo>
                  <a:lnTo>
                    <a:pt x="2318" y="409"/>
                  </a:lnTo>
                  <a:lnTo>
                    <a:pt x="2325" y="409"/>
                  </a:lnTo>
                  <a:lnTo>
                    <a:pt x="2332" y="409"/>
                  </a:lnTo>
                  <a:lnTo>
                    <a:pt x="2339" y="409"/>
                  </a:lnTo>
                  <a:lnTo>
                    <a:pt x="2346" y="409"/>
                  </a:lnTo>
                  <a:lnTo>
                    <a:pt x="2353" y="416"/>
                  </a:lnTo>
                  <a:lnTo>
                    <a:pt x="2359" y="416"/>
                  </a:lnTo>
                  <a:lnTo>
                    <a:pt x="2366" y="416"/>
                  </a:lnTo>
                  <a:lnTo>
                    <a:pt x="2373" y="416"/>
                  </a:lnTo>
                  <a:lnTo>
                    <a:pt x="2380" y="423"/>
                  </a:lnTo>
                  <a:lnTo>
                    <a:pt x="2387" y="423"/>
                  </a:lnTo>
                  <a:lnTo>
                    <a:pt x="2394" y="423"/>
                  </a:lnTo>
                  <a:lnTo>
                    <a:pt x="2401" y="423"/>
                  </a:lnTo>
                  <a:lnTo>
                    <a:pt x="2408" y="423"/>
                  </a:lnTo>
                  <a:lnTo>
                    <a:pt x="2415" y="430"/>
                  </a:lnTo>
                  <a:lnTo>
                    <a:pt x="2422" y="430"/>
                  </a:lnTo>
                  <a:lnTo>
                    <a:pt x="2428" y="430"/>
                  </a:lnTo>
                  <a:lnTo>
                    <a:pt x="2435" y="430"/>
                  </a:lnTo>
                  <a:lnTo>
                    <a:pt x="2442" y="437"/>
                  </a:lnTo>
                  <a:lnTo>
                    <a:pt x="2449" y="437"/>
                  </a:lnTo>
                  <a:lnTo>
                    <a:pt x="2456" y="437"/>
                  </a:lnTo>
                  <a:lnTo>
                    <a:pt x="2463" y="437"/>
                  </a:lnTo>
                  <a:lnTo>
                    <a:pt x="2470" y="437"/>
                  </a:lnTo>
                  <a:lnTo>
                    <a:pt x="2477" y="444"/>
                  </a:lnTo>
                  <a:lnTo>
                    <a:pt x="2484" y="444"/>
                  </a:lnTo>
                  <a:lnTo>
                    <a:pt x="2491" y="444"/>
                  </a:lnTo>
                  <a:lnTo>
                    <a:pt x="2497" y="444"/>
                  </a:lnTo>
                  <a:lnTo>
                    <a:pt x="2504" y="451"/>
                  </a:lnTo>
                  <a:lnTo>
                    <a:pt x="2511" y="451"/>
                  </a:lnTo>
                  <a:lnTo>
                    <a:pt x="2518" y="451"/>
                  </a:lnTo>
                  <a:lnTo>
                    <a:pt x="2525" y="451"/>
                  </a:lnTo>
                  <a:lnTo>
                    <a:pt x="2532" y="458"/>
                  </a:lnTo>
                  <a:lnTo>
                    <a:pt x="2539" y="458"/>
                  </a:lnTo>
                  <a:lnTo>
                    <a:pt x="2546" y="458"/>
                  </a:lnTo>
                  <a:lnTo>
                    <a:pt x="2553" y="458"/>
                  </a:lnTo>
                  <a:lnTo>
                    <a:pt x="2560" y="465"/>
                  </a:lnTo>
                  <a:lnTo>
                    <a:pt x="2566" y="465"/>
                  </a:lnTo>
                  <a:lnTo>
                    <a:pt x="2573" y="465"/>
                  </a:lnTo>
                  <a:lnTo>
                    <a:pt x="2580" y="465"/>
                  </a:lnTo>
                  <a:lnTo>
                    <a:pt x="2587" y="471"/>
                  </a:lnTo>
                  <a:lnTo>
                    <a:pt x="2594" y="471"/>
                  </a:lnTo>
                  <a:lnTo>
                    <a:pt x="2601" y="471"/>
                  </a:lnTo>
                  <a:lnTo>
                    <a:pt x="2608" y="471"/>
                  </a:lnTo>
                  <a:lnTo>
                    <a:pt x="2615" y="478"/>
                  </a:lnTo>
                  <a:lnTo>
                    <a:pt x="2622" y="478"/>
                  </a:lnTo>
                  <a:lnTo>
                    <a:pt x="2629" y="478"/>
                  </a:lnTo>
                  <a:lnTo>
                    <a:pt x="2635" y="478"/>
                  </a:lnTo>
                  <a:lnTo>
                    <a:pt x="2642" y="485"/>
                  </a:lnTo>
                  <a:lnTo>
                    <a:pt x="2649" y="485"/>
                  </a:lnTo>
                  <a:lnTo>
                    <a:pt x="2656" y="485"/>
                  </a:lnTo>
                  <a:lnTo>
                    <a:pt x="2663" y="485"/>
                  </a:lnTo>
                  <a:lnTo>
                    <a:pt x="2670" y="492"/>
                  </a:lnTo>
                  <a:lnTo>
                    <a:pt x="2677" y="492"/>
                  </a:lnTo>
                  <a:lnTo>
                    <a:pt x="2684" y="492"/>
                  </a:lnTo>
                  <a:lnTo>
                    <a:pt x="2691" y="499"/>
                  </a:lnTo>
                  <a:lnTo>
                    <a:pt x="2698" y="499"/>
                  </a:lnTo>
                  <a:lnTo>
                    <a:pt x="2704" y="499"/>
                  </a:lnTo>
                  <a:lnTo>
                    <a:pt x="2711" y="499"/>
                  </a:lnTo>
                  <a:lnTo>
                    <a:pt x="2718" y="506"/>
                  </a:lnTo>
                  <a:lnTo>
                    <a:pt x="2725" y="506"/>
                  </a:lnTo>
                  <a:lnTo>
                    <a:pt x="2732" y="506"/>
                  </a:lnTo>
                  <a:lnTo>
                    <a:pt x="2739" y="513"/>
                  </a:lnTo>
                  <a:lnTo>
                    <a:pt x="2746" y="513"/>
                  </a:lnTo>
                  <a:lnTo>
                    <a:pt x="2753" y="513"/>
                  </a:lnTo>
                  <a:lnTo>
                    <a:pt x="2760" y="513"/>
                  </a:lnTo>
                  <a:lnTo>
                    <a:pt x="2767" y="520"/>
                  </a:lnTo>
                  <a:lnTo>
                    <a:pt x="2773" y="520"/>
                  </a:lnTo>
                  <a:lnTo>
                    <a:pt x="2780" y="520"/>
                  </a:lnTo>
                  <a:lnTo>
                    <a:pt x="2787" y="527"/>
                  </a:lnTo>
                  <a:lnTo>
                    <a:pt x="2794" y="527"/>
                  </a:lnTo>
                  <a:lnTo>
                    <a:pt x="2801" y="527"/>
                  </a:lnTo>
                  <a:lnTo>
                    <a:pt x="2808" y="527"/>
                  </a:lnTo>
                  <a:lnTo>
                    <a:pt x="2815" y="534"/>
                  </a:lnTo>
                  <a:lnTo>
                    <a:pt x="2822" y="534"/>
                  </a:lnTo>
                  <a:lnTo>
                    <a:pt x="2829" y="534"/>
                  </a:lnTo>
                  <a:lnTo>
                    <a:pt x="2836" y="541"/>
                  </a:lnTo>
                  <a:lnTo>
                    <a:pt x="2842" y="541"/>
                  </a:lnTo>
                  <a:lnTo>
                    <a:pt x="2849" y="541"/>
                  </a:lnTo>
                  <a:lnTo>
                    <a:pt x="2856" y="548"/>
                  </a:lnTo>
                  <a:lnTo>
                    <a:pt x="2863" y="548"/>
                  </a:lnTo>
                  <a:lnTo>
                    <a:pt x="2870" y="548"/>
                  </a:lnTo>
                  <a:lnTo>
                    <a:pt x="2877" y="555"/>
                  </a:lnTo>
                  <a:lnTo>
                    <a:pt x="2884" y="555"/>
                  </a:lnTo>
                  <a:lnTo>
                    <a:pt x="2891" y="555"/>
                  </a:lnTo>
                  <a:lnTo>
                    <a:pt x="2898" y="562"/>
                  </a:lnTo>
                  <a:lnTo>
                    <a:pt x="2905" y="562"/>
                  </a:lnTo>
                  <a:lnTo>
                    <a:pt x="2911" y="562"/>
                  </a:lnTo>
                  <a:lnTo>
                    <a:pt x="2918" y="569"/>
                  </a:lnTo>
                  <a:lnTo>
                    <a:pt x="2925" y="569"/>
                  </a:lnTo>
                  <a:lnTo>
                    <a:pt x="2932" y="569"/>
                  </a:lnTo>
                  <a:lnTo>
                    <a:pt x="2939" y="569"/>
                  </a:lnTo>
                  <a:lnTo>
                    <a:pt x="2946" y="576"/>
                  </a:lnTo>
                  <a:lnTo>
                    <a:pt x="2953" y="576"/>
                  </a:lnTo>
                  <a:lnTo>
                    <a:pt x="2960" y="583"/>
                  </a:lnTo>
                  <a:lnTo>
                    <a:pt x="2967" y="583"/>
                  </a:lnTo>
                  <a:lnTo>
                    <a:pt x="2974" y="583"/>
                  </a:lnTo>
                  <a:lnTo>
                    <a:pt x="2980" y="589"/>
                  </a:lnTo>
                  <a:lnTo>
                    <a:pt x="2987" y="589"/>
                  </a:lnTo>
                  <a:lnTo>
                    <a:pt x="2994" y="589"/>
                  </a:lnTo>
                  <a:lnTo>
                    <a:pt x="3001" y="596"/>
                  </a:lnTo>
                  <a:lnTo>
                    <a:pt x="3008" y="596"/>
                  </a:lnTo>
                  <a:lnTo>
                    <a:pt x="3015" y="596"/>
                  </a:lnTo>
                  <a:lnTo>
                    <a:pt x="3022" y="603"/>
                  </a:lnTo>
                  <a:lnTo>
                    <a:pt x="3029" y="603"/>
                  </a:lnTo>
                  <a:lnTo>
                    <a:pt x="3036" y="603"/>
                  </a:lnTo>
                  <a:lnTo>
                    <a:pt x="3043" y="610"/>
                  </a:lnTo>
                  <a:lnTo>
                    <a:pt x="3049" y="610"/>
                  </a:lnTo>
                  <a:lnTo>
                    <a:pt x="3056" y="610"/>
                  </a:lnTo>
                  <a:lnTo>
                    <a:pt x="3063" y="617"/>
                  </a:lnTo>
                  <a:lnTo>
                    <a:pt x="3070" y="617"/>
                  </a:lnTo>
                  <a:lnTo>
                    <a:pt x="3077" y="624"/>
                  </a:lnTo>
                  <a:lnTo>
                    <a:pt x="3084" y="624"/>
                  </a:lnTo>
                  <a:lnTo>
                    <a:pt x="3091" y="624"/>
                  </a:lnTo>
                  <a:lnTo>
                    <a:pt x="3098" y="631"/>
                  </a:lnTo>
                  <a:lnTo>
                    <a:pt x="3105" y="631"/>
                  </a:lnTo>
                  <a:lnTo>
                    <a:pt x="3112" y="631"/>
                  </a:lnTo>
                  <a:lnTo>
                    <a:pt x="3118" y="638"/>
                  </a:lnTo>
                  <a:lnTo>
                    <a:pt x="3125" y="638"/>
                  </a:lnTo>
                  <a:lnTo>
                    <a:pt x="3132" y="638"/>
                  </a:lnTo>
                  <a:lnTo>
                    <a:pt x="3139" y="645"/>
                  </a:lnTo>
                  <a:lnTo>
                    <a:pt x="3146" y="645"/>
                  </a:lnTo>
                  <a:lnTo>
                    <a:pt x="3153" y="65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3" name="Rectangle 417"/>
            <p:cNvSpPr>
              <a:spLocks noChangeArrowheads="1"/>
            </p:cNvSpPr>
            <p:nvPr/>
          </p:nvSpPr>
          <p:spPr bwMode="auto">
            <a:xfrm>
              <a:off x="2690" y="2624"/>
              <a:ext cx="92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Frequency, w  (rad/time)</a:t>
              </a:r>
              <a:endParaRPr lang="en-US"/>
            </a:p>
          </p:txBody>
        </p:sp>
        <p:sp>
          <p:nvSpPr>
            <p:cNvPr id="14754" name="Rectangle 418"/>
            <p:cNvSpPr>
              <a:spLocks noChangeArrowheads="1"/>
            </p:cNvSpPr>
            <p:nvPr/>
          </p:nvSpPr>
          <p:spPr bwMode="auto">
            <a:xfrm rot="16200000">
              <a:off x="402" y="1784"/>
              <a:ext cx="57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Amplitude Ratio</a:t>
              </a:r>
              <a:endParaRPr lang="en-US"/>
            </a:p>
          </p:txBody>
        </p:sp>
        <p:sp>
          <p:nvSpPr>
            <p:cNvPr id="14755" name="Rectangle 419"/>
            <p:cNvSpPr>
              <a:spLocks noChangeArrowheads="1"/>
            </p:cNvSpPr>
            <p:nvPr/>
          </p:nvSpPr>
          <p:spPr bwMode="auto">
            <a:xfrm>
              <a:off x="958" y="2874"/>
              <a:ext cx="4271" cy="1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6" name="Rectangle 420"/>
            <p:cNvSpPr>
              <a:spLocks noChangeArrowheads="1"/>
            </p:cNvSpPr>
            <p:nvPr/>
          </p:nvSpPr>
          <p:spPr bwMode="auto">
            <a:xfrm>
              <a:off x="958" y="2874"/>
              <a:ext cx="4271" cy="113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7" name="Line 421"/>
            <p:cNvSpPr>
              <a:spLocks noChangeShapeType="1"/>
            </p:cNvSpPr>
            <p:nvPr/>
          </p:nvSpPr>
          <p:spPr bwMode="auto">
            <a:xfrm>
              <a:off x="958" y="2874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8" name="Freeform 422"/>
            <p:cNvSpPr>
              <a:spLocks/>
            </p:cNvSpPr>
            <p:nvPr/>
          </p:nvSpPr>
          <p:spPr bwMode="auto">
            <a:xfrm>
              <a:off x="958" y="2874"/>
              <a:ext cx="4271" cy="1131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9" name="Line 423"/>
            <p:cNvSpPr>
              <a:spLocks noChangeShapeType="1"/>
            </p:cNvSpPr>
            <p:nvPr/>
          </p:nvSpPr>
          <p:spPr bwMode="auto">
            <a:xfrm flipV="1">
              <a:off x="958" y="2874"/>
              <a:ext cx="1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0" name="Line 424"/>
            <p:cNvSpPr>
              <a:spLocks noChangeShapeType="1"/>
            </p:cNvSpPr>
            <p:nvPr/>
          </p:nvSpPr>
          <p:spPr bwMode="auto">
            <a:xfrm>
              <a:off x="958" y="4005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1" name="Line 425"/>
            <p:cNvSpPr>
              <a:spLocks noChangeShapeType="1"/>
            </p:cNvSpPr>
            <p:nvPr/>
          </p:nvSpPr>
          <p:spPr bwMode="auto">
            <a:xfrm flipV="1">
              <a:off x="958" y="2874"/>
              <a:ext cx="1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2" name="Line 426"/>
            <p:cNvSpPr>
              <a:spLocks noChangeShapeType="1"/>
            </p:cNvSpPr>
            <p:nvPr/>
          </p:nvSpPr>
          <p:spPr bwMode="auto">
            <a:xfrm flipV="1">
              <a:off x="95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3" name="Line 427"/>
            <p:cNvSpPr>
              <a:spLocks noChangeShapeType="1"/>
            </p:cNvSpPr>
            <p:nvPr/>
          </p:nvSpPr>
          <p:spPr bwMode="auto">
            <a:xfrm>
              <a:off x="95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4" name="Line 428"/>
            <p:cNvSpPr>
              <a:spLocks noChangeShapeType="1"/>
            </p:cNvSpPr>
            <p:nvPr/>
          </p:nvSpPr>
          <p:spPr bwMode="auto">
            <a:xfrm flipV="1">
              <a:off x="958" y="396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5" name="Line 429"/>
            <p:cNvSpPr>
              <a:spLocks noChangeShapeType="1"/>
            </p:cNvSpPr>
            <p:nvPr/>
          </p:nvSpPr>
          <p:spPr bwMode="auto">
            <a:xfrm>
              <a:off x="958" y="287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6" name="Rectangle 430"/>
            <p:cNvSpPr>
              <a:spLocks noChangeArrowheads="1"/>
            </p:cNvSpPr>
            <p:nvPr/>
          </p:nvSpPr>
          <p:spPr bwMode="auto">
            <a:xfrm>
              <a:off x="910" y="4068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4767" name="Rectangle 431"/>
            <p:cNvSpPr>
              <a:spLocks noChangeArrowheads="1"/>
            </p:cNvSpPr>
            <p:nvPr/>
          </p:nvSpPr>
          <p:spPr bwMode="auto">
            <a:xfrm>
              <a:off x="992" y="4033"/>
              <a:ext cx="5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/>
            </a:p>
          </p:txBody>
        </p:sp>
        <p:sp>
          <p:nvSpPr>
            <p:cNvPr id="14768" name="Line 432"/>
            <p:cNvSpPr>
              <a:spLocks noChangeShapeType="1"/>
            </p:cNvSpPr>
            <p:nvPr/>
          </p:nvSpPr>
          <p:spPr bwMode="auto">
            <a:xfrm flipV="1">
              <a:off x="1599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9" name="Line 433"/>
            <p:cNvSpPr>
              <a:spLocks noChangeShapeType="1"/>
            </p:cNvSpPr>
            <p:nvPr/>
          </p:nvSpPr>
          <p:spPr bwMode="auto">
            <a:xfrm>
              <a:off x="1599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0" name="Line 434"/>
            <p:cNvSpPr>
              <a:spLocks noChangeShapeType="1"/>
            </p:cNvSpPr>
            <p:nvPr/>
          </p:nvSpPr>
          <p:spPr bwMode="auto">
            <a:xfrm flipV="1">
              <a:off x="1979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1" name="Line 435"/>
            <p:cNvSpPr>
              <a:spLocks noChangeShapeType="1"/>
            </p:cNvSpPr>
            <p:nvPr/>
          </p:nvSpPr>
          <p:spPr bwMode="auto">
            <a:xfrm>
              <a:off x="1979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2" name="Line 436"/>
            <p:cNvSpPr>
              <a:spLocks noChangeShapeType="1"/>
            </p:cNvSpPr>
            <p:nvPr/>
          </p:nvSpPr>
          <p:spPr bwMode="auto">
            <a:xfrm flipV="1">
              <a:off x="2241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3" name="Line 437"/>
            <p:cNvSpPr>
              <a:spLocks noChangeShapeType="1"/>
            </p:cNvSpPr>
            <p:nvPr/>
          </p:nvSpPr>
          <p:spPr bwMode="auto">
            <a:xfrm>
              <a:off x="2241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4" name="Line 438"/>
            <p:cNvSpPr>
              <a:spLocks noChangeShapeType="1"/>
            </p:cNvSpPr>
            <p:nvPr/>
          </p:nvSpPr>
          <p:spPr bwMode="auto">
            <a:xfrm flipV="1">
              <a:off x="244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5" name="Line 439"/>
            <p:cNvSpPr>
              <a:spLocks noChangeShapeType="1"/>
            </p:cNvSpPr>
            <p:nvPr/>
          </p:nvSpPr>
          <p:spPr bwMode="auto">
            <a:xfrm>
              <a:off x="244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6" name="Line 440"/>
            <p:cNvSpPr>
              <a:spLocks noChangeShapeType="1"/>
            </p:cNvSpPr>
            <p:nvPr/>
          </p:nvSpPr>
          <p:spPr bwMode="auto">
            <a:xfrm flipV="1">
              <a:off x="2621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7" name="Line 441"/>
            <p:cNvSpPr>
              <a:spLocks noChangeShapeType="1"/>
            </p:cNvSpPr>
            <p:nvPr/>
          </p:nvSpPr>
          <p:spPr bwMode="auto">
            <a:xfrm>
              <a:off x="2621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8" name="Line 442"/>
            <p:cNvSpPr>
              <a:spLocks noChangeShapeType="1"/>
            </p:cNvSpPr>
            <p:nvPr/>
          </p:nvSpPr>
          <p:spPr bwMode="auto">
            <a:xfrm flipV="1">
              <a:off x="2765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9" name="Line 443"/>
            <p:cNvSpPr>
              <a:spLocks noChangeShapeType="1"/>
            </p:cNvSpPr>
            <p:nvPr/>
          </p:nvSpPr>
          <p:spPr bwMode="auto">
            <a:xfrm>
              <a:off x="2765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0" name="Line 444"/>
            <p:cNvSpPr>
              <a:spLocks noChangeShapeType="1"/>
            </p:cNvSpPr>
            <p:nvPr/>
          </p:nvSpPr>
          <p:spPr bwMode="auto">
            <a:xfrm flipV="1">
              <a:off x="2890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1" name="Line 445"/>
            <p:cNvSpPr>
              <a:spLocks noChangeShapeType="1"/>
            </p:cNvSpPr>
            <p:nvPr/>
          </p:nvSpPr>
          <p:spPr bwMode="auto">
            <a:xfrm>
              <a:off x="2890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2" name="Line 446"/>
            <p:cNvSpPr>
              <a:spLocks noChangeShapeType="1"/>
            </p:cNvSpPr>
            <p:nvPr/>
          </p:nvSpPr>
          <p:spPr bwMode="auto">
            <a:xfrm flipV="1">
              <a:off x="2993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3" name="Line 447"/>
            <p:cNvSpPr>
              <a:spLocks noChangeShapeType="1"/>
            </p:cNvSpPr>
            <p:nvPr/>
          </p:nvSpPr>
          <p:spPr bwMode="auto">
            <a:xfrm>
              <a:off x="2993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4" name="Line 448"/>
            <p:cNvSpPr>
              <a:spLocks noChangeShapeType="1"/>
            </p:cNvSpPr>
            <p:nvPr/>
          </p:nvSpPr>
          <p:spPr bwMode="auto">
            <a:xfrm flipV="1">
              <a:off x="3097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5" name="Line 449"/>
            <p:cNvSpPr>
              <a:spLocks noChangeShapeType="1"/>
            </p:cNvSpPr>
            <p:nvPr/>
          </p:nvSpPr>
          <p:spPr bwMode="auto">
            <a:xfrm>
              <a:off x="3097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6" name="Line 450"/>
            <p:cNvSpPr>
              <a:spLocks noChangeShapeType="1"/>
            </p:cNvSpPr>
            <p:nvPr/>
          </p:nvSpPr>
          <p:spPr bwMode="auto">
            <a:xfrm flipV="1">
              <a:off x="3097" y="396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7" name="Line 451"/>
            <p:cNvSpPr>
              <a:spLocks noChangeShapeType="1"/>
            </p:cNvSpPr>
            <p:nvPr/>
          </p:nvSpPr>
          <p:spPr bwMode="auto">
            <a:xfrm>
              <a:off x="3097" y="287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8" name="Rectangle 452"/>
            <p:cNvSpPr>
              <a:spLocks noChangeArrowheads="1"/>
            </p:cNvSpPr>
            <p:nvPr/>
          </p:nvSpPr>
          <p:spPr bwMode="auto">
            <a:xfrm>
              <a:off x="3049" y="4068"/>
              <a:ext cx="9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4789" name="Rectangle 453"/>
            <p:cNvSpPr>
              <a:spLocks noChangeArrowheads="1"/>
            </p:cNvSpPr>
            <p:nvPr/>
          </p:nvSpPr>
          <p:spPr bwMode="auto">
            <a:xfrm>
              <a:off x="3131" y="4033"/>
              <a:ext cx="5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14790" name="Line 454"/>
            <p:cNvSpPr>
              <a:spLocks noChangeShapeType="1"/>
            </p:cNvSpPr>
            <p:nvPr/>
          </p:nvSpPr>
          <p:spPr bwMode="auto">
            <a:xfrm flipV="1">
              <a:off x="373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1" name="Line 455"/>
            <p:cNvSpPr>
              <a:spLocks noChangeShapeType="1"/>
            </p:cNvSpPr>
            <p:nvPr/>
          </p:nvSpPr>
          <p:spPr bwMode="auto">
            <a:xfrm>
              <a:off x="373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2" name="Line 456"/>
            <p:cNvSpPr>
              <a:spLocks noChangeShapeType="1"/>
            </p:cNvSpPr>
            <p:nvPr/>
          </p:nvSpPr>
          <p:spPr bwMode="auto">
            <a:xfrm flipV="1">
              <a:off x="4111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3" name="Line 457"/>
            <p:cNvSpPr>
              <a:spLocks noChangeShapeType="1"/>
            </p:cNvSpPr>
            <p:nvPr/>
          </p:nvSpPr>
          <p:spPr bwMode="auto">
            <a:xfrm>
              <a:off x="4111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4" name="Line 458"/>
            <p:cNvSpPr>
              <a:spLocks noChangeShapeType="1"/>
            </p:cNvSpPr>
            <p:nvPr/>
          </p:nvSpPr>
          <p:spPr bwMode="auto">
            <a:xfrm flipV="1">
              <a:off x="4380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5" name="Line 459"/>
            <p:cNvSpPr>
              <a:spLocks noChangeShapeType="1"/>
            </p:cNvSpPr>
            <p:nvPr/>
          </p:nvSpPr>
          <p:spPr bwMode="auto">
            <a:xfrm>
              <a:off x="4380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6" name="Line 460"/>
            <p:cNvSpPr>
              <a:spLocks noChangeShapeType="1"/>
            </p:cNvSpPr>
            <p:nvPr/>
          </p:nvSpPr>
          <p:spPr bwMode="auto">
            <a:xfrm flipV="1">
              <a:off x="4587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7" name="Line 461"/>
            <p:cNvSpPr>
              <a:spLocks noChangeShapeType="1"/>
            </p:cNvSpPr>
            <p:nvPr/>
          </p:nvSpPr>
          <p:spPr bwMode="auto">
            <a:xfrm>
              <a:off x="4587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8" name="Line 462"/>
            <p:cNvSpPr>
              <a:spLocks noChangeShapeType="1"/>
            </p:cNvSpPr>
            <p:nvPr/>
          </p:nvSpPr>
          <p:spPr bwMode="auto">
            <a:xfrm flipV="1">
              <a:off x="4753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9" name="Line 463"/>
            <p:cNvSpPr>
              <a:spLocks noChangeShapeType="1"/>
            </p:cNvSpPr>
            <p:nvPr/>
          </p:nvSpPr>
          <p:spPr bwMode="auto">
            <a:xfrm>
              <a:off x="4753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0" name="Line 464"/>
            <p:cNvSpPr>
              <a:spLocks noChangeShapeType="1"/>
            </p:cNvSpPr>
            <p:nvPr/>
          </p:nvSpPr>
          <p:spPr bwMode="auto">
            <a:xfrm flipV="1">
              <a:off x="489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1" name="Line 465"/>
            <p:cNvSpPr>
              <a:spLocks noChangeShapeType="1"/>
            </p:cNvSpPr>
            <p:nvPr/>
          </p:nvSpPr>
          <p:spPr bwMode="auto">
            <a:xfrm>
              <a:off x="489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2" name="Line 466"/>
            <p:cNvSpPr>
              <a:spLocks noChangeShapeType="1"/>
            </p:cNvSpPr>
            <p:nvPr/>
          </p:nvSpPr>
          <p:spPr bwMode="auto">
            <a:xfrm flipV="1">
              <a:off x="5022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3" name="Line 467"/>
            <p:cNvSpPr>
              <a:spLocks noChangeShapeType="1"/>
            </p:cNvSpPr>
            <p:nvPr/>
          </p:nvSpPr>
          <p:spPr bwMode="auto">
            <a:xfrm>
              <a:off x="5022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4" name="Line 468"/>
            <p:cNvSpPr>
              <a:spLocks noChangeShapeType="1"/>
            </p:cNvSpPr>
            <p:nvPr/>
          </p:nvSpPr>
          <p:spPr bwMode="auto">
            <a:xfrm flipV="1">
              <a:off x="5132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5" name="Line 469"/>
            <p:cNvSpPr>
              <a:spLocks noChangeShapeType="1"/>
            </p:cNvSpPr>
            <p:nvPr/>
          </p:nvSpPr>
          <p:spPr bwMode="auto">
            <a:xfrm>
              <a:off x="5132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6" name="Line 470"/>
            <p:cNvSpPr>
              <a:spLocks noChangeShapeType="1"/>
            </p:cNvSpPr>
            <p:nvPr/>
          </p:nvSpPr>
          <p:spPr bwMode="auto">
            <a:xfrm flipV="1">
              <a:off x="5229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" name="Line 471"/>
            <p:cNvSpPr>
              <a:spLocks noChangeShapeType="1"/>
            </p:cNvSpPr>
            <p:nvPr/>
          </p:nvSpPr>
          <p:spPr bwMode="auto">
            <a:xfrm>
              <a:off x="5229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8" name="Line 472"/>
            <p:cNvSpPr>
              <a:spLocks noChangeShapeType="1"/>
            </p:cNvSpPr>
            <p:nvPr/>
          </p:nvSpPr>
          <p:spPr bwMode="auto">
            <a:xfrm flipV="1">
              <a:off x="5229" y="396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9" name="Line 473"/>
            <p:cNvSpPr>
              <a:spLocks noChangeShapeType="1"/>
            </p:cNvSpPr>
            <p:nvPr/>
          </p:nvSpPr>
          <p:spPr bwMode="auto">
            <a:xfrm>
              <a:off x="5229" y="287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0" name="Rectangle 474"/>
            <p:cNvSpPr>
              <a:spLocks noChangeArrowheads="1"/>
            </p:cNvSpPr>
            <p:nvPr/>
          </p:nvSpPr>
          <p:spPr bwMode="auto">
            <a:xfrm>
              <a:off x="5195" y="4068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4811" name="Rectangle 475"/>
            <p:cNvSpPr>
              <a:spLocks noChangeArrowheads="1"/>
            </p:cNvSpPr>
            <p:nvPr/>
          </p:nvSpPr>
          <p:spPr bwMode="auto">
            <a:xfrm>
              <a:off x="5276" y="4033"/>
              <a:ext cx="3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4812" name="Line 476"/>
            <p:cNvSpPr>
              <a:spLocks noChangeShapeType="1"/>
            </p:cNvSpPr>
            <p:nvPr/>
          </p:nvSpPr>
          <p:spPr bwMode="auto">
            <a:xfrm>
              <a:off x="958" y="4005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3" name="Line 477"/>
            <p:cNvSpPr>
              <a:spLocks noChangeShapeType="1"/>
            </p:cNvSpPr>
            <p:nvPr/>
          </p:nvSpPr>
          <p:spPr bwMode="auto">
            <a:xfrm flipH="1">
              <a:off x="5187" y="400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4" name="Rectangle 478"/>
            <p:cNvSpPr>
              <a:spLocks noChangeArrowheads="1"/>
            </p:cNvSpPr>
            <p:nvPr/>
          </p:nvSpPr>
          <p:spPr bwMode="auto">
            <a:xfrm>
              <a:off x="793" y="3951"/>
              <a:ext cx="17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-300</a:t>
              </a:r>
              <a:endParaRPr lang="en-US"/>
            </a:p>
          </p:txBody>
        </p:sp>
        <p:sp>
          <p:nvSpPr>
            <p:cNvPr id="14815" name="Line 479"/>
            <p:cNvSpPr>
              <a:spLocks noChangeShapeType="1"/>
            </p:cNvSpPr>
            <p:nvPr/>
          </p:nvSpPr>
          <p:spPr bwMode="auto">
            <a:xfrm>
              <a:off x="958" y="377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6" name="Line 480"/>
            <p:cNvSpPr>
              <a:spLocks noChangeShapeType="1"/>
            </p:cNvSpPr>
            <p:nvPr/>
          </p:nvSpPr>
          <p:spPr bwMode="auto">
            <a:xfrm flipH="1">
              <a:off x="5187" y="3776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7" name="Rectangle 481"/>
            <p:cNvSpPr>
              <a:spLocks noChangeArrowheads="1"/>
            </p:cNvSpPr>
            <p:nvPr/>
          </p:nvSpPr>
          <p:spPr bwMode="auto">
            <a:xfrm>
              <a:off x="793" y="3721"/>
              <a:ext cx="17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-250</a:t>
              </a:r>
              <a:endParaRPr lang="en-US"/>
            </a:p>
          </p:txBody>
        </p:sp>
        <p:sp>
          <p:nvSpPr>
            <p:cNvPr id="14819" name="Line 483"/>
            <p:cNvSpPr>
              <a:spLocks noChangeShapeType="1"/>
            </p:cNvSpPr>
            <p:nvPr/>
          </p:nvSpPr>
          <p:spPr bwMode="auto">
            <a:xfrm>
              <a:off x="958" y="3554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0" name="Line 484"/>
            <p:cNvSpPr>
              <a:spLocks noChangeShapeType="1"/>
            </p:cNvSpPr>
            <p:nvPr/>
          </p:nvSpPr>
          <p:spPr bwMode="auto">
            <a:xfrm flipH="1">
              <a:off x="5187" y="355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1" name="Rectangle 485"/>
            <p:cNvSpPr>
              <a:spLocks noChangeArrowheads="1"/>
            </p:cNvSpPr>
            <p:nvPr/>
          </p:nvSpPr>
          <p:spPr bwMode="auto">
            <a:xfrm>
              <a:off x="793" y="3499"/>
              <a:ext cx="17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-200</a:t>
              </a:r>
              <a:endParaRPr lang="en-US"/>
            </a:p>
          </p:txBody>
        </p:sp>
        <p:sp>
          <p:nvSpPr>
            <p:cNvPr id="14822" name="Line 486"/>
            <p:cNvSpPr>
              <a:spLocks noChangeShapeType="1"/>
            </p:cNvSpPr>
            <p:nvPr/>
          </p:nvSpPr>
          <p:spPr bwMode="auto">
            <a:xfrm>
              <a:off x="958" y="3325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3" name="Line 487"/>
            <p:cNvSpPr>
              <a:spLocks noChangeShapeType="1"/>
            </p:cNvSpPr>
            <p:nvPr/>
          </p:nvSpPr>
          <p:spPr bwMode="auto">
            <a:xfrm flipH="1">
              <a:off x="5187" y="332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4" name="Rectangle 488"/>
            <p:cNvSpPr>
              <a:spLocks noChangeArrowheads="1"/>
            </p:cNvSpPr>
            <p:nvPr/>
          </p:nvSpPr>
          <p:spPr bwMode="auto">
            <a:xfrm>
              <a:off x="793" y="3270"/>
              <a:ext cx="17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-150</a:t>
              </a:r>
              <a:endParaRPr lang="en-US"/>
            </a:p>
          </p:txBody>
        </p:sp>
        <p:sp>
          <p:nvSpPr>
            <p:cNvPr id="14825" name="Line 489"/>
            <p:cNvSpPr>
              <a:spLocks noChangeShapeType="1"/>
            </p:cNvSpPr>
            <p:nvPr/>
          </p:nvSpPr>
          <p:spPr bwMode="auto">
            <a:xfrm>
              <a:off x="958" y="3103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6" name="Line 490"/>
            <p:cNvSpPr>
              <a:spLocks noChangeShapeType="1"/>
            </p:cNvSpPr>
            <p:nvPr/>
          </p:nvSpPr>
          <p:spPr bwMode="auto">
            <a:xfrm flipH="1">
              <a:off x="5187" y="310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7" name="Rectangle 491"/>
            <p:cNvSpPr>
              <a:spLocks noChangeArrowheads="1"/>
            </p:cNvSpPr>
            <p:nvPr/>
          </p:nvSpPr>
          <p:spPr bwMode="auto">
            <a:xfrm>
              <a:off x="793" y="3048"/>
              <a:ext cx="17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  <a:endParaRPr lang="en-US"/>
            </a:p>
          </p:txBody>
        </p:sp>
        <p:sp>
          <p:nvSpPr>
            <p:cNvPr id="14828" name="Line 492"/>
            <p:cNvSpPr>
              <a:spLocks noChangeShapeType="1"/>
            </p:cNvSpPr>
            <p:nvPr/>
          </p:nvSpPr>
          <p:spPr bwMode="auto">
            <a:xfrm>
              <a:off x="958" y="2874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9" name="Line 493"/>
            <p:cNvSpPr>
              <a:spLocks noChangeShapeType="1"/>
            </p:cNvSpPr>
            <p:nvPr/>
          </p:nvSpPr>
          <p:spPr bwMode="auto">
            <a:xfrm flipH="1">
              <a:off x="5187" y="287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0" name="Rectangle 494"/>
            <p:cNvSpPr>
              <a:spLocks noChangeArrowheads="1"/>
            </p:cNvSpPr>
            <p:nvPr/>
          </p:nvSpPr>
          <p:spPr bwMode="auto">
            <a:xfrm>
              <a:off x="838" y="2819"/>
              <a:ext cx="12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-50</a:t>
              </a:r>
              <a:endParaRPr lang="en-US"/>
            </a:p>
          </p:txBody>
        </p:sp>
        <p:sp>
          <p:nvSpPr>
            <p:cNvPr id="14831" name="Line 495"/>
            <p:cNvSpPr>
              <a:spLocks noChangeShapeType="1"/>
            </p:cNvSpPr>
            <p:nvPr/>
          </p:nvSpPr>
          <p:spPr bwMode="auto">
            <a:xfrm>
              <a:off x="958" y="2874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2" name="Freeform 496"/>
            <p:cNvSpPr>
              <a:spLocks/>
            </p:cNvSpPr>
            <p:nvPr/>
          </p:nvSpPr>
          <p:spPr bwMode="auto">
            <a:xfrm>
              <a:off x="958" y="2874"/>
              <a:ext cx="4271" cy="1131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3" name="Line 497"/>
            <p:cNvSpPr>
              <a:spLocks noChangeShapeType="1"/>
            </p:cNvSpPr>
            <p:nvPr/>
          </p:nvSpPr>
          <p:spPr bwMode="auto">
            <a:xfrm flipV="1">
              <a:off x="958" y="2874"/>
              <a:ext cx="1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4" name="Freeform 498"/>
            <p:cNvSpPr>
              <a:spLocks/>
            </p:cNvSpPr>
            <p:nvPr/>
          </p:nvSpPr>
          <p:spPr bwMode="auto">
            <a:xfrm>
              <a:off x="958" y="3075"/>
              <a:ext cx="3153" cy="805"/>
            </a:xfrm>
            <a:custGeom>
              <a:avLst/>
              <a:gdLst>
                <a:gd name="T0" fmla="*/ 48 w 3153"/>
                <a:gd name="T1" fmla="*/ 7 h 805"/>
                <a:gd name="T2" fmla="*/ 103 w 3153"/>
                <a:gd name="T3" fmla="*/ 7 h 805"/>
                <a:gd name="T4" fmla="*/ 158 w 3153"/>
                <a:gd name="T5" fmla="*/ 7 h 805"/>
                <a:gd name="T6" fmla="*/ 214 w 3153"/>
                <a:gd name="T7" fmla="*/ 7 h 805"/>
                <a:gd name="T8" fmla="*/ 269 w 3153"/>
                <a:gd name="T9" fmla="*/ 14 h 805"/>
                <a:gd name="T10" fmla="*/ 324 w 3153"/>
                <a:gd name="T11" fmla="*/ 14 h 805"/>
                <a:gd name="T12" fmla="*/ 379 w 3153"/>
                <a:gd name="T13" fmla="*/ 14 h 805"/>
                <a:gd name="T14" fmla="*/ 434 w 3153"/>
                <a:gd name="T15" fmla="*/ 21 h 805"/>
                <a:gd name="T16" fmla="*/ 490 w 3153"/>
                <a:gd name="T17" fmla="*/ 21 h 805"/>
                <a:gd name="T18" fmla="*/ 545 w 3153"/>
                <a:gd name="T19" fmla="*/ 21 h 805"/>
                <a:gd name="T20" fmla="*/ 600 w 3153"/>
                <a:gd name="T21" fmla="*/ 28 h 805"/>
                <a:gd name="T22" fmla="*/ 655 w 3153"/>
                <a:gd name="T23" fmla="*/ 28 h 805"/>
                <a:gd name="T24" fmla="*/ 710 w 3153"/>
                <a:gd name="T25" fmla="*/ 28 h 805"/>
                <a:gd name="T26" fmla="*/ 766 w 3153"/>
                <a:gd name="T27" fmla="*/ 35 h 805"/>
                <a:gd name="T28" fmla="*/ 821 w 3153"/>
                <a:gd name="T29" fmla="*/ 35 h 805"/>
                <a:gd name="T30" fmla="*/ 876 w 3153"/>
                <a:gd name="T31" fmla="*/ 42 h 805"/>
                <a:gd name="T32" fmla="*/ 931 w 3153"/>
                <a:gd name="T33" fmla="*/ 49 h 805"/>
                <a:gd name="T34" fmla="*/ 986 w 3153"/>
                <a:gd name="T35" fmla="*/ 49 h 805"/>
                <a:gd name="T36" fmla="*/ 1042 w 3153"/>
                <a:gd name="T37" fmla="*/ 56 h 805"/>
                <a:gd name="T38" fmla="*/ 1097 w 3153"/>
                <a:gd name="T39" fmla="*/ 56 h 805"/>
                <a:gd name="T40" fmla="*/ 1152 w 3153"/>
                <a:gd name="T41" fmla="*/ 63 h 805"/>
                <a:gd name="T42" fmla="*/ 1207 w 3153"/>
                <a:gd name="T43" fmla="*/ 70 h 805"/>
                <a:gd name="T44" fmla="*/ 1262 w 3153"/>
                <a:gd name="T45" fmla="*/ 77 h 805"/>
                <a:gd name="T46" fmla="*/ 1318 w 3153"/>
                <a:gd name="T47" fmla="*/ 84 h 805"/>
                <a:gd name="T48" fmla="*/ 1373 w 3153"/>
                <a:gd name="T49" fmla="*/ 91 h 805"/>
                <a:gd name="T50" fmla="*/ 1428 w 3153"/>
                <a:gd name="T51" fmla="*/ 98 h 805"/>
                <a:gd name="T52" fmla="*/ 1483 w 3153"/>
                <a:gd name="T53" fmla="*/ 104 h 805"/>
                <a:gd name="T54" fmla="*/ 1538 w 3153"/>
                <a:gd name="T55" fmla="*/ 111 h 805"/>
                <a:gd name="T56" fmla="*/ 1594 w 3153"/>
                <a:gd name="T57" fmla="*/ 118 h 805"/>
                <a:gd name="T58" fmla="*/ 1649 w 3153"/>
                <a:gd name="T59" fmla="*/ 132 h 805"/>
                <a:gd name="T60" fmla="*/ 1704 w 3153"/>
                <a:gd name="T61" fmla="*/ 139 h 805"/>
                <a:gd name="T62" fmla="*/ 1759 w 3153"/>
                <a:gd name="T63" fmla="*/ 153 h 805"/>
                <a:gd name="T64" fmla="*/ 1814 w 3153"/>
                <a:gd name="T65" fmla="*/ 167 h 805"/>
                <a:gd name="T66" fmla="*/ 1870 w 3153"/>
                <a:gd name="T67" fmla="*/ 181 h 805"/>
                <a:gd name="T68" fmla="*/ 1925 w 3153"/>
                <a:gd name="T69" fmla="*/ 195 h 805"/>
                <a:gd name="T70" fmla="*/ 1980 w 3153"/>
                <a:gd name="T71" fmla="*/ 209 h 805"/>
                <a:gd name="T72" fmla="*/ 2035 w 3153"/>
                <a:gd name="T73" fmla="*/ 222 h 805"/>
                <a:gd name="T74" fmla="*/ 2090 w 3153"/>
                <a:gd name="T75" fmla="*/ 243 h 805"/>
                <a:gd name="T76" fmla="*/ 2146 w 3153"/>
                <a:gd name="T77" fmla="*/ 257 h 805"/>
                <a:gd name="T78" fmla="*/ 2201 w 3153"/>
                <a:gd name="T79" fmla="*/ 278 h 805"/>
                <a:gd name="T80" fmla="*/ 2256 w 3153"/>
                <a:gd name="T81" fmla="*/ 299 h 805"/>
                <a:gd name="T82" fmla="*/ 2311 w 3153"/>
                <a:gd name="T83" fmla="*/ 320 h 805"/>
                <a:gd name="T84" fmla="*/ 2366 w 3153"/>
                <a:gd name="T85" fmla="*/ 340 h 805"/>
                <a:gd name="T86" fmla="*/ 2422 w 3153"/>
                <a:gd name="T87" fmla="*/ 368 h 805"/>
                <a:gd name="T88" fmla="*/ 2477 w 3153"/>
                <a:gd name="T89" fmla="*/ 396 h 805"/>
                <a:gd name="T90" fmla="*/ 2532 w 3153"/>
                <a:gd name="T91" fmla="*/ 424 h 805"/>
                <a:gd name="T92" fmla="*/ 2587 w 3153"/>
                <a:gd name="T93" fmla="*/ 451 h 805"/>
                <a:gd name="T94" fmla="*/ 2642 w 3153"/>
                <a:gd name="T95" fmla="*/ 479 h 805"/>
                <a:gd name="T96" fmla="*/ 2698 w 3153"/>
                <a:gd name="T97" fmla="*/ 507 h 805"/>
                <a:gd name="T98" fmla="*/ 2753 w 3153"/>
                <a:gd name="T99" fmla="*/ 542 h 805"/>
                <a:gd name="T100" fmla="*/ 2808 w 3153"/>
                <a:gd name="T101" fmla="*/ 569 h 805"/>
                <a:gd name="T102" fmla="*/ 2863 w 3153"/>
                <a:gd name="T103" fmla="*/ 604 h 805"/>
                <a:gd name="T104" fmla="*/ 2918 w 3153"/>
                <a:gd name="T105" fmla="*/ 639 h 805"/>
                <a:gd name="T106" fmla="*/ 2974 w 3153"/>
                <a:gd name="T107" fmla="*/ 680 h 805"/>
                <a:gd name="T108" fmla="*/ 3029 w 3153"/>
                <a:gd name="T109" fmla="*/ 715 h 805"/>
                <a:gd name="T110" fmla="*/ 3084 w 3153"/>
                <a:gd name="T111" fmla="*/ 757 h 805"/>
                <a:gd name="T112" fmla="*/ 3139 w 3153"/>
                <a:gd name="T113" fmla="*/ 791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53" h="805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82" y="7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7"/>
                  </a:lnTo>
                  <a:lnTo>
                    <a:pt x="138" y="7"/>
                  </a:lnTo>
                  <a:lnTo>
                    <a:pt x="145" y="7"/>
                  </a:lnTo>
                  <a:lnTo>
                    <a:pt x="151" y="7"/>
                  </a:lnTo>
                  <a:lnTo>
                    <a:pt x="158" y="7"/>
                  </a:lnTo>
                  <a:lnTo>
                    <a:pt x="165" y="7"/>
                  </a:lnTo>
                  <a:lnTo>
                    <a:pt x="172" y="7"/>
                  </a:lnTo>
                  <a:lnTo>
                    <a:pt x="179" y="7"/>
                  </a:lnTo>
                  <a:lnTo>
                    <a:pt x="186" y="7"/>
                  </a:lnTo>
                  <a:lnTo>
                    <a:pt x="193" y="7"/>
                  </a:lnTo>
                  <a:lnTo>
                    <a:pt x="200" y="7"/>
                  </a:lnTo>
                  <a:lnTo>
                    <a:pt x="207" y="7"/>
                  </a:lnTo>
                  <a:lnTo>
                    <a:pt x="214" y="7"/>
                  </a:lnTo>
                  <a:lnTo>
                    <a:pt x="220" y="7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41" y="7"/>
                  </a:lnTo>
                  <a:lnTo>
                    <a:pt x="248" y="14"/>
                  </a:lnTo>
                  <a:lnTo>
                    <a:pt x="255" y="14"/>
                  </a:lnTo>
                  <a:lnTo>
                    <a:pt x="262" y="14"/>
                  </a:lnTo>
                  <a:lnTo>
                    <a:pt x="269" y="14"/>
                  </a:lnTo>
                  <a:lnTo>
                    <a:pt x="276" y="14"/>
                  </a:lnTo>
                  <a:lnTo>
                    <a:pt x="283" y="14"/>
                  </a:lnTo>
                  <a:lnTo>
                    <a:pt x="289" y="14"/>
                  </a:lnTo>
                  <a:lnTo>
                    <a:pt x="296" y="14"/>
                  </a:lnTo>
                  <a:lnTo>
                    <a:pt x="303" y="14"/>
                  </a:lnTo>
                  <a:lnTo>
                    <a:pt x="310" y="14"/>
                  </a:lnTo>
                  <a:lnTo>
                    <a:pt x="317" y="14"/>
                  </a:lnTo>
                  <a:lnTo>
                    <a:pt x="324" y="14"/>
                  </a:lnTo>
                  <a:lnTo>
                    <a:pt x="331" y="14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4"/>
                  </a:lnTo>
                  <a:lnTo>
                    <a:pt x="358" y="14"/>
                  </a:lnTo>
                  <a:lnTo>
                    <a:pt x="365" y="14"/>
                  </a:lnTo>
                  <a:lnTo>
                    <a:pt x="372" y="14"/>
                  </a:lnTo>
                  <a:lnTo>
                    <a:pt x="379" y="14"/>
                  </a:lnTo>
                  <a:lnTo>
                    <a:pt x="386" y="14"/>
                  </a:lnTo>
                  <a:lnTo>
                    <a:pt x="393" y="14"/>
                  </a:lnTo>
                  <a:lnTo>
                    <a:pt x="400" y="14"/>
                  </a:lnTo>
                  <a:lnTo>
                    <a:pt x="407" y="14"/>
                  </a:lnTo>
                  <a:lnTo>
                    <a:pt x="414" y="14"/>
                  </a:lnTo>
                  <a:lnTo>
                    <a:pt x="421" y="14"/>
                  </a:lnTo>
                  <a:lnTo>
                    <a:pt x="427" y="14"/>
                  </a:lnTo>
                  <a:lnTo>
                    <a:pt x="434" y="21"/>
                  </a:lnTo>
                  <a:lnTo>
                    <a:pt x="441" y="21"/>
                  </a:lnTo>
                  <a:lnTo>
                    <a:pt x="448" y="21"/>
                  </a:lnTo>
                  <a:lnTo>
                    <a:pt x="455" y="21"/>
                  </a:lnTo>
                  <a:lnTo>
                    <a:pt x="462" y="21"/>
                  </a:lnTo>
                  <a:lnTo>
                    <a:pt x="469" y="21"/>
                  </a:lnTo>
                  <a:lnTo>
                    <a:pt x="476" y="21"/>
                  </a:lnTo>
                  <a:lnTo>
                    <a:pt x="483" y="21"/>
                  </a:lnTo>
                  <a:lnTo>
                    <a:pt x="490" y="21"/>
                  </a:lnTo>
                  <a:lnTo>
                    <a:pt x="496" y="21"/>
                  </a:lnTo>
                  <a:lnTo>
                    <a:pt x="503" y="21"/>
                  </a:lnTo>
                  <a:lnTo>
                    <a:pt x="510" y="21"/>
                  </a:lnTo>
                  <a:lnTo>
                    <a:pt x="517" y="21"/>
                  </a:lnTo>
                  <a:lnTo>
                    <a:pt x="524" y="21"/>
                  </a:lnTo>
                  <a:lnTo>
                    <a:pt x="531" y="21"/>
                  </a:lnTo>
                  <a:lnTo>
                    <a:pt x="538" y="21"/>
                  </a:lnTo>
                  <a:lnTo>
                    <a:pt x="545" y="21"/>
                  </a:lnTo>
                  <a:lnTo>
                    <a:pt x="552" y="21"/>
                  </a:lnTo>
                  <a:lnTo>
                    <a:pt x="559" y="21"/>
                  </a:lnTo>
                  <a:lnTo>
                    <a:pt x="565" y="21"/>
                  </a:lnTo>
                  <a:lnTo>
                    <a:pt x="572" y="21"/>
                  </a:lnTo>
                  <a:lnTo>
                    <a:pt x="579" y="21"/>
                  </a:lnTo>
                  <a:lnTo>
                    <a:pt x="586" y="21"/>
                  </a:lnTo>
                  <a:lnTo>
                    <a:pt x="593" y="28"/>
                  </a:lnTo>
                  <a:lnTo>
                    <a:pt x="600" y="28"/>
                  </a:lnTo>
                  <a:lnTo>
                    <a:pt x="607" y="28"/>
                  </a:lnTo>
                  <a:lnTo>
                    <a:pt x="614" y="28"/>
                  </a:lnTo>
                  <a:lnTo>
                    <a:pt x="621" y="28"/>
                  </a:lnTo>
                  <a:lnTo>
                    <a:pt x="628" y="28"/>
                  </a:lnTo>
                  <a:lnTo>
                    <a:pt x="634" y="28"/>
                  </a:lnTo>
                  <a:lnTo>
                    <a:pt x="641" y="28"/>
                  </a:lnTo>
                  <a:lnTo>
                    <a:pt x="648" y="28"/>
                  </a:lnTo>
                  <a:lnTo>
                    <a:pt x="655" y="28"/>
                  </a:lnTo>
                  <a:lnTo>
                    <a:pt x="662" y="28"/>
                  </a:lnTo>
                  <a:lnTo>
                    <a:pt x="669" y="28"/>
                  </a:lnTo>
                  <a:lnTo>
                    <a:pt x="676" y="28"/>
                  </a:lnTo>
                  <a:lnTo>
                    <a:pt x="683" y="28"/>
                  </a:lnTo>
                  <a:lnTo>
                    <a:pt x="690" y="28"/>
                  </a:lnTo>
                  <a:lnTo>
                    <a:pt x="697" y="28"/>
                  </a:lnTo>
                  <a:lnTo>
                    <a:pt x="703" y="28"/>
                  </a:lnTo>
                  <a:lnTo>
                    <a:pt x="710" y="28"/>
                  </a:lnTo>
                  <a:lnTo>
                    <a:pt x="717" y="35"/>
                  </a:lnTo>
                  <a:lnTo>
                    <a:pt x="724" y="35"/>
                  </a:lnTo>
                  <a:lnTo>
                    <a:pt x="731" y="35"/>
                  </a:lnTo>
                  <a:lnTo>
                    <a:pt x="738" y="35"/>
                  </a:lnTo>
                  <a:lnTo>
                    <a:pt x="745" y="35"/>
                  </a:lnTo>
                  <a:lnTo>
                    <a:pt x="752" y="35"/>
                  </a:lnTo>
                  <a:lnTo>
                    <a:pt x="759" y="35"/>
                  </a:lnTo>
                  <a:lnTo>
                    <a:pt x="766" y="35"/>
                  </a:lnTo>
                  <a:lnTo>
                    <a:pt x="772" y="35"/>
                  </a:lnTo>
                  <a:lnTo>
                    <a:pt x="779" y="35"/>
                  </a:lnTo>
                  <a:lnTo>
                    <a:pt x="786" y="35"/>
                  </a:lnTo>
                  <a:lnTo>
                    <a:pt x="793" y="35"/>
                  </a:lnTo>
                  <a:lnTo>
                    <a:pt x="800" y="35"/>
                  </a:lnTo>
                  <a:lnTo>
                    <a:pt x="807" y="35"/>
                  </a:lnTo>
                  <a:lnTo>
                    <a:pt x="814" y="35"/>
                  </a:lnTo>
                  <a:lnTo>
                    <a:pt x="821" y="35"/>
                  </a:lnTo>
                  <a:lnTo>
                    <a:pt x="828" y="35"/>
                  </a:lnTo>
                  <a:lnTo>
                    <a:pt x="835" y="42"/>
                  </a:lnTo>
                  <a:lnTo>
                    <a:pt x="841" y="42"/>
                  </a:lnTo>
                  <a:lnTo>
                    <a:pt x="848" y="42"/>
                  </a:lnTo>
                  <a:lnTo>
                    <a:pt x="855" y="42"/>
                  </a:lnTo>
                  <a:lnTo>
                    <a:pt x="862" y="42"/>
                  </a:lnTo>
                  <a:lnTo>
                    <a:pt x="869" y="42"/>
                  </a:lnTo>
                  <a:lnTo>
                    <a:pt x="876" y="42"/>
                  </a:lnTo>
                  <a:lnTo>
                    <a:pt x="883" y="42"/>
                  </a:lnTo>
                  <a:lnTo>
                    <a:pt x="890" y="42"/>
                  </a:lnTo>
                  <a:lnTo>
                    <a:pt x="897" y="42"/>
                  </a:lnTo>
                  <a:lnTo>
                    <a:pt x="904" y="42"/>
                  </a:lnTo>
                  <a:lnTo>
                    <a:pt x="910" y="42"/>
                  </a:lnTo>
                  <a:lnTo>
                    <a:pt x="917" y="42"/>
                  </a:lnTo>
                  <a:lnTo>
                    <a:pt x="924" y="42"/>
                  </a:lnTo>
                  <a:lnTo>
                    <a:pt x="931" y="49"/>
                  </a:lnTo>
                  <a:lnTo>
                    <a:pt x="938" y="49"/>
                  </a:lnTo>
                  <a:lnTo>
                    <a:pt x="945" y="49"/>
                  </a:lnTo>
                  <a:lnTo>
                    <a:pt x="952" y="49"/>
                  </a:lnTo>
                  <a:lnTo>
                    <a:pt x="959" y="49"/>
                  </a:lnTo>
                  <a:lnTo>
                    <a:pt x="966" y="49"/>
                  </a:lnTo>
                  <a:lnTo>
                    <a:pt x="973" y="49"/>
                  </a:lnTo>
                  <a:lnTo>
                    <a:pt x="979" y="49"/>
                  </a:lnTo>
                  <a:lnTo>
                    <a:pt x="986" y="49"/>
                  </a:lnTo>
                  <a:lnTo>
                    <a:pt x="993" y="49"/>
                  </a:lnTo>
                  <a:lnTo>
                    <a:pt x="1000" y="49"/>
                  </a:lnTo>
                  <a:lnTo>
                    <a:pt x="1007" y="49"/>
                  </a:lnTo>
                  <a:lnTo>
                    <a:pt x="1014" y="49"/>
                  </a:lnTo>
                  <a:lnTo>
                    <a:pt x="1021" y="56"/>
                  </a:lnTo>
                  <a:lnTo>
                    <a:pt x="1028" y="56"/>
                  </a:lnTo>
                  <a:lnTo>
                    <a:pt x="1035" y="56"/>
                  </a:lnTo>
                  <a:lnTo>
                    <a:pt x="1042" y="56"/>
                  </a:lnTo>
                  <a:lnTo>
                    <a:pt x="1048" y="56"/>
                  </a:lnTo>
                  <a:lnTo>
                    <a:pt x="1055" y="56"/>
                  </a:lnTo>
                  <a:lnTo>
                    <a:pt x="1062" y="56"/>
                  </a:lnTo>
                  <a:lnTo>
                    <a:pt x="1069" y="56"/>
                  </a:lnTo>
                  <a:lnTo>
                    <a:pt x="1076" y="56"/>
                  </a:lnTo>
                  <a:lnTo>
                    <a:pt x="1083" y="56"/>
                  </a:lnTo>
                  <a:lnTo>
                    <a:pt x="1090" y="56"/>
                  </a:lnTo>
                  <a:lnTo>
                    <a:pt x="1097" y="56"/>
                  </a:lnTo>
                  <a:lnTo>
                    <a:pt x="1104" y="63"/>
                  </a:lnTo>
                  <a:lnTo>
                    <a:pt x="1111" y="63"/>
                  </a:lnTo>
                  <a:lnTo>
                    <a:pt x="1117" y="63"/>
                  </a:lnTo>
                  <a:lnTo>
                    <a:pt x="1124" y="63"/>
                  </a:lnTo>
                  <a:lnTo>
                    <a:pt x="1131" y="63"/>
                  </a:lnTo>
                  <a:lnTo>
                    <a:pt x="1138" y="63"/>
                  </a:lnTo>
                  <a:lnTo>
                    <a:pt x="1145" y="63"/>
                  </a:lnTo>
                  <a:lnTo>
                    <a:pt x="1152" y="63"/>
                  </a:lnTo>
                  <a:lnTo>
                    <a:pt x="1159" y="63"/>
                  </a:lnTo>
                  <a:lnTo>
                    <a:pt x="1166" y="63"/>
                  </a:lnTo>
                  <a:lnTo>
                    <a:pt x="1173" y="63"/>
                  </a:lnTo>
                  <a:lnTo>
                    <a:pt x="1180" y="70"/>
                  </a:lnTo>
                  <a:lnTo>
                    <a:pt x="1186" y="70"/>
                  </a:lnTo>
                  <a:lnTo>
                    <a:pt x="1193" y="70"/>
                  </a:lnTo>
                  <a:lnTo>
                    <a:pt x="1200" y="70"/>
                  </a:lnTo>
                  <a:lnTo>
                    <a:pt x="1207" y="70"/>
                  </a:lnTo>
                  <a:lnTo>
                    <a:pt x="1214" y="70"/>
                  </a:lnTo>
                  <a:lnTo>
                    <a:pt x="1221" y="70"/>
                  </a:lnTo>
                  <a:lnTo>
                    <a:pt x="1228" y="70"/>
                  </a:lnTo>
                  <a:lnTo>
                    <a:pt x="1235" y="70"/>
                  </a:lnTo>
                  <a:lnTo>
                    <a:pt x="1242" y="77"/>
                  </a:lnTo>
                  <a:lnTo>
                    <a:pt x="1249" y="77"/>
                  </a:lnTo>
                  <a:lnTo>
                    <a:pt x="1255" y="77"/>
                  </a:lnTo>
                  <a:lnTo>
                    <a:pt x="1262" y="77"/>
                  </a:lnTo>
                  <a:lnTo>
                    <a:pt x="1269" y="77"/>
                  </a:lnTo>
                  <a:lnTo>
                    <a:pt x="1276" y="77"/>
                  </a:lnTo>
                  <a:lnTo>
                    <a:pt x="1283" y="77"/>
                  </a:lnTo>
                  <a:lnTo>
                    <a:pt x="1290" y="77"/>
                  </a:lnTo>
                  <a:lnTo>
                    <a:pt x="1297" y="77"/>
                  </a:lnTo>
                  <a:lnTo>
                    <a:pt x="1304" y="84"/>
                  </a:lnTo>
                  <a:lnTo>
                    <a:pt x="1311" y="84"/>
                  </a:lnTo>
                  <a:lnTo>
                    <a:pt x="1318" y="84"/>
                  </a:lnTo>
                  <a:lnTo>
                    <a:pt x="1324" y="84"/>
                  </a:lnTo>
                  <a:lnTo>
                    <a:pt x="1331" y="84"/>
                  </a:lnTo>
                  <a:lnTo>
                    <a:pt x="1338" y="84"/>
                  </a:lnTo>
                  <a:lnTo>
                    <a:pt x="1345" y="84"/>
                  </a:lnTo>
                  <a:lnTo>
                    <a:pt x="1352" y="84"/>
                  </a:lnTo>
                  <a:lnTo>
                    <a:pt x="1359" y="91"/>
                  </a:lnTo>
                  <a:lnTo>
                    <a:pt x="1366" y="91"/>
                  </a:lnTo>
                  <a:lnTo>
                    <a:pt x="1373" y="91"/>
                  </a:lnTo>
                  <a:lnTo>
                    <a:pt x="1380" y="91"/>
                  </a:lnTo>
                  <a:lnTo>
                    <a:pt x="1387" y="91"/>
                  </a:lnTo>
                  <a:lnTo>
                    <a:pt x="1393" y="91"/>
                  </a:lnTo>
                  <a:lnTo>
                    <a:pt x="1400" y="91"/>
                  </a:lnTo>
                  <a:lnTo>
                    <a:pt x="1407" y="91"/>
                  </a:lnTo>
                  <a:lnTo>
                    <a:pt x="1414" y="98"/>
                  </a:lnTo>
                  <a:lnTo>
                    <a:pt x="1421" y="98"/>
                  </a:lnTo>
                  <a:lnTo>
                    <a:pt x="1428" y="98"/>
                  </a:lnTo>
                  <a:lnTo>
                    <a:pt x="1435" y="98"/>
                  </a:lnTo>
                  <a:lnTo>
                    <a:pt x="1442" y="98"/>
                  </a:lnTo>
                  <a:lnTo>
                    <a:pt x="1449" y="98"/>
                  </a:lnTo>
                  <a:lnTo>
                    <a:pt x="1456" y="98"/>
                  </a:lnTo>
                  <a:lnTo>
                    <a:pt x="1462" y="104"/>
                  </a:lnTo>
                  <a:lnTo>
                    <a:pt x="1469" y="104"/>
                  </a:lnTo>
                  <a:lnTo>
                    <a:pt x="1476" y="104"/>
                  </a:lnTo>
                  <a:lnTo>
                    <a:pt x="1483" y="104"/>
                  </a:lnTo>
                  <a:lnTo>
                    <a:pt x="1490" y="104"/>
                  </a:lnTo>
                  <a:lnTo>
                    <a:pt x="1497" y="104"/>
                  </a:lnTo>
                  <a:lnTo>
                    <a:pt x="1504" y="104"/>
                  </a:lnTo>
                  <a:lnTo>
                    <a:pt x="1511" y="111"/>
                  </a:lnTo>
                  <a:lnTo>
                    <a:pt x="1518" y="111"/>
                  </a:lnTo>
                  <a:lnTo>
                    <a:pt x="1525" y="111"/>
                  </a:lnTo>
                  <a:lnTo>
                    <a:pt x="1531" y="111"/>
                  </a:lnTo>
                  <a:lnTo>
                    <a:pt x="1538" y="111"/>
                  </a:lnTo>
                  <a:lnTo>
                    <a:pt x="1545" y="111"/>
                  </a:lnTo>
                  <a:lnTo>
                    <a:pt x="1552" y="118"/>
                  </a:lnTo>
                  <a:lnTo>
                    <a:pt x="1559" y="118"/>
                  </a:lnTo>
                  <a:lnTo>
                    <a:pt x="1566" y="118"/>
                  </a:lnTo>
                  <a:lnTo>
                    <a:pt x="1573" y="118"/>
                  </a:lnTo>
                  <a:lnTo>
                    <a:pt x="1580" y="118"/>
                  </a:lnTo>
                  <a:lnTo>
                    <a:pt x="1587" y="118"/>
                  </a:lnTo>
                  <a:lnTo>
                    <a:pt x="1594" y="118"/>
                  </a:lnTo>
                  <a:lnTo>
                    <a:pt x="1600" y="125"/>
                  </a:lnTo>
                  <a:lnTo>
                    <a:pt x="1607" y="125"/>
                  </a:lnTo>
                  <a:lnTo>
                    <a:pt x="1614" y="125"/>
                  </a:lnTo>
                  <a:lnTo>
                    <a:pt x="1621" y="125"/>
                  </a:lnTo>
                  <a:lnTo>
                    <a:pt x="1628" y="125"/>
                  </a:lnTo>
                  <a:lnTo>
                    <a:pt x="1635" y="132"/>
                  </a:lnTo>
                  <a:lnTo>
                    <a:pt x="1642" y="132"/>
                  </a:lnTo>
                  <a:lnTo>
                    <a:pt x="1649" y="132"/>
                  </a:lnTo>
                  <a:lnTo>
                    <a:pt x="1656" y="132"/>
                  </a:lnTo>
                  <a:lnTo>
                    <a:pt x="1663" y="132"/>
                  </a:lnTo>
                  <a:lnTo>
                    <a:pt x="1669" y="132"/>
                  </a:lnTo>
                  <a:lnTo>
                    <a:pt x="1676" y="139"/>
                  </a:lnTo>
                  <a:lnTo>
                    <a:pt x="1683" y="139"/>
                  </a:lnTo>
                  <a:lnTo>
                    <a:pt x="1690" y="139"/>
                  </a:lnTo>
                  <a:lnTo>
                    <a:pt x="1697" y="139"/>
                  </a:lnTo>
                  <a:lnTo>
                    <a:pt x="1704" y="139"/>
                  </a:lnTo>
                  <a:lnTo>
                    <a:pt x="1711" y="146"/>
                  </a:lnTo>
                  <a:lnTo>
                    <a:pt x="1718" y="146"/>
                  </a:lnTo>
                  <a:lnTo>
                    <a:pt x="1725" y="146"/>
                  </a:lnTo>
                  <a:lnTo>
                    <a:pt x="1732" y="146"/>
                  </a:lnTo>
                  <a:lnTo>
                    <a:pt x="1738" y="146"/>
                  </a:lnTo>
                  <a:lnTo>
                    <a:pt x="1745" y="153"/>
                  </a:lnTo>
                  <a:lnTo>
                    <a:pt x="1752" y="153"/>
                  </a:lnTo>
                  <a:lnTo>
                    <a:pt x="1759" y="153"/>
                  </a:lnTo>
                  <a:lnTo>
                    <a:pt x="1766" y="153"/>
                  </a:lnTo>
                  <a:lnTo>
                    <a:pt x="1773" y="153"/>
                  </a:lnTo>
                  <a:lnTo>
                    <a:pt x="1780" y="160"/>
                  </a:lnTo>
                  <a:lnTo>
                    <a:pt x="1787" y="160"/>
                  </a:lnTo>
                  <a:lnTo>
                    <a:pt x="1794" y="160"/>
                  </a:lnTo>
                  <a:lnTo>
                    <a:pt x="1801" y="160"/>
                  </a:lnTo>
                  <a:lnTo>
                    <a:pt x="1807" y="167"/>
                  </a:lnTo>
                  <a:lnTo>
                    <a:pt x="1814" y="167"/>
                  </a:lnTo>
                  <a:lnTo>
                    <a:pt x="1821" y="167"/>
                  </a:lnTo>
                  <a:lnTo>
                    <a:pt x="1828" y="167"/>
                  </a:lnTo>
                  <a:lnTo>
                    <a:pt x="1835" y="167"/>
                  </a:lnTo>
                  <a:lnTo>
                    <a:pt x="1842" y="174"/>
                  </a:lnTo>
                  <a:lnTo>
                    <a:pt x="1849" y="174"/>
                  </a:lnTo>
                  <a:lnTo>
                    <a:pt x="1856" y="174"/>
                  </a:lnTo>
                  <a:lnTo>
                    <a:pt x="1863" y="174"/>
                  </a:lnTo>
                  <a:lnTo>
                    <a:pt x="1870" y="181"/>
                  </a:lnTo>
                  <a:lnTo>
                    <a:pt x="1876" y="181"/>
                  </a:lnTo>
                  <a:lnTo>
                    <a:pt x="1883" y="181"/>
                  </a:lnTo>
                  <a:lnTo>
                    <a:pt x="1890" y="181"/>
                  </a:lnTo>
                  <a:lnTo>
                    <a:pt x="1897" y="188"/>
                  </a:lnTo>
                  <a:lnTo>
                    <a:pt x="1904" y="188"/>
                  </a:lnTo>
                  <a:lnTo>
                    <a:pt x="1911" y="188"/>
                  </a:lnTo>
                  <a:lnTo>
                    <a:pt x="1918" y="188"/>
                  </a:lnTo>
                  <a:lnTo>
                    <a:pt x="1925" y="195"/>
                  </a:lnTo>
                  <a:lnTo>
                    <a:pt x="1932" y="195"/>
                  </a:lnTo>
                  <a:lnTo>
                    <a:pt x="1939" y="195"/>
                  </a:lnTo>
                  <a:lnTo>
                    <a:pt x="1945" y="195"/>
                  </a:lnTo>
                  <a:lnTo>
                    <a:pt x="1952" y="202"/>
                  </a:lnTo>
                  <a:lnTo>
                    <a:pt x="1959" y="202"/>
                  </a:lnTo>
                  <a:lnTo>
                    <a:pt x="1966" y="202"/>
                  </a:lnTo>
                  <a:lnTo>
                    <a:pt x="1973" y="209"/>
                  </a:lnTo>
                  <a:lnTo>
                    <a:pt x="1980" y="209"/>
                  </a:lnTo>
                  <a:lnTo>
                    <a:pt x="1987" y="209"/>
                  </a:lnTo>
                  <a:lnTo>
                    <a:pt x="1994" y="209"/>
                  </a:lnTo>
                  <a:lnTo>
                    <a:pt x="2001" y="216"/>
                  </a:lnTo>
                  <a:lnTo>
                    <a:pt x="2008" y="216"/>
                  </a:lnTo>
                  <a:lnTo>
                    <a:pt x="2014" y="216"/>
                  </a:lnTo>
                  <a:lnTo>
                    <a:pt x="2021" y="222"/>
                  </a:lnTo>
                  <a:lnTo>
                    <a:pt x="2028" y="222"/>
                  </a:lnTo>
                  <a:lnTo>
                    <a:pt x="2035" y="222"/>
                  </a:lnTo>
                  <a:lnTo>
                    <a:pt x="2042" y="222"/>
                  </a:lnTo>
                  <a:lnTo>
                    <a:pt x="2049" y="229"/>
                  </a:lnTo>
                  <a:lnTo>
                    <a:pt x="2056" y="229"/>
                  </a:lnTo>
                  <a:lnTo>
                    <a:pt x="2063" y="229"/>
                  </a:lnTo>
                  <a:lnTo>
                    <a:pt x="2070" y="236"/>
                  </a:lnTo>
                  <a:lnTo>
                    <a:pt x="2077" y="236"/>
                  </a:lnTo>
                  <a:lnTo>
                    <a:pt x="2083" y="236"/>
                  </a:lnTo>
                  <a:lnTo>
                    <a:pt x="2090" y="243"/>
                  </a:lnTo>
                  <a:lnTo>
                    <a:pt x="2097" y="243"/>
                  </a:lnTo>
                  <a:lnTo>
                    <a:pt x="2104" y="243"/>
                  </a:lnTo>
                  <a:lnTo>
                    <a:pt x="2111" y="250"/>
                  </a:lnTo>
                  <a:lnTo>
                    <a:pt x="2118" y="250"/>
                  </a:lnTo>
                  <a:lnTo>
                    <a:pt x="2125" y="250"/>
                  </a:lnTo>
                  <a:lnTo>
                    <a:pt x="2132" y="257"/>
                  </a:lnTo>
                  <a:lnTo>
                    <a:pt x="2139" y="257"/>
                  </a:lnTo>
                  <a:lnTo>
                    <a:pt x="2146" y="257"/>
                  </a:lnTo>
                  <a:lnTo>
                    <a:pt x="2152" y="264"/>
                  </a:lnTo>
                  <a:lnTo>
                    <a:pt x="2159" y="264"/>
                  </a:lnTo>
                  <a:lnTo>
                    <a:pt x="2166" y="264"/>
                  </a:lnTo>
                  <a:lnTo>
                    <a:pt x="2173" y="271"/>
                  </a:lnTo>
                  <a:lnTo>
                    <a:pt x="2180" y="271"/>
                  </a:lnTo>
                  <a:lnTo>
                    <a:pt x="2187" y="271"/>
                  </a:lnTo>
                  <a:lnTo>
                    <a:pt x="2194" y="278"/>
                  </a:lnTo>
                  <a:lnTo>
                    <a:pt x="2201" y="278"/>
                  </a:lnTo>
                  <a:lnTo>
                    <a:pt x="2208" y="278"/>
                  </a:lnTo>
                  <a:lnTo>
                    <a:pt x="2215" y="285"/>
                  </a:lnTo>
                  <a:lnTo>
                    <a:pt x="2221" y="285"/>
                  </a:lnTo>
                  <a:lnTo>
                    <a:pt x="2228" y="285"/>
                  </a:lnTo>
                  <a:lnTo>
                    <a:pt x="2235" y="292"/>
                  </a:lnTo>
                  <a:lnTo>
                    <a:pt x="2242" y="292"/>
                  </a:lnTo>
                  <a:lnTo>
                    <a:pt x="2249" y="299"/>
                  </a:lnTo>
                  <a:lnTo>
                    <a:pt x="2256" y="299"/>
                  </a:lnTo>
                  <a:lnTo>
                    <a:pt x="2263" y="299"/>
                  </a:lnTo>
                  <a:lnTo>
                    <a:pt x="2270" y="306"/>
                  </a:lnTo>
                  <a:lnTo>
                    <a:pt x="2277" y="306"/>
                  </a:lnTo>
                  <a:lnTo>
                    <a:pt x="2284" y="313"/>
                  </a:lnTo>
                  <a:lnTo>
                    <a:pt x="2290" y="313"/>
                  </a:lnTo>
                  <a:lnTo>
                    <a:pt x="2297" y="313"/>
                  </a:lnTo>
                  <a:lnTo>
                    <a:pt x="2304" y="320"/>
                  </a:lnTo>
                  <a:lnTo>
                    <a:pt x="2311" y="320"/>
                  </a:lnTo>
                  <a:lnTo>
                    <a:pt x="2318" y="327"/>
                  </a:lnTo>
                  <a:lnTo>
                    <a:pt x="2325" y="327"/>
                  </a:lnTo>
                  <a:lnTo>
                    <a:pt x="2332" y="327"/>
                  </a:lnTo>
                  <a:lnTo>
                    <a:pt x="2339" y="333"/>
                  </a:lnTo>
                  <a:lnTo>
                    <a:pt x="2346" y="333"/>
                  </a:lnTo>
                  <a:lnTo>
                    <a:pt x="2353" y="340"/>
                  </a:lnTo>
                  <a:lnTo>
                    <a:pt x="2359" y="340"/>
                  </a:lnTo>
                  <a:lnTo>
                    <a:pt x="2366" y="340"/>
                  </a:lnTo>
                  <a:lnTo>
                    <a:pt x="2373" y="347"/>
                  </a:lnTo>
                  <a:lnTo>
                    <a:pt x="2380" y="347"/>
                  </a:lnTo>
                  <a:lnTo>
                    <a:pt x="2387" y="354"/>
                  </a:lnTo>
                  <a:lnTo>
                    <a:pt x="2394" y="354"/>
                  </a:lnTo>
                  <a:lnTo>
                    <a:pt x="2401" y="361"/>
                  </a:lnTo>
                  <a:lnTo>
                    <a:pt x="2408" y="361"/>
                  </a:lnTo>
                  <a:lnTo>
                    <a:pt x="2415" y="368"/>
                  </a:lnTo>
                  <a:lnTo>
                    <a:pt x="2422" y="368"/>
                  </a:lnTo>
                  <a:lnTo>
                    <a:pt x="2428" y="368"/>
                  </a:lnTo>
                  <a:lnTo>
                    <a:pt x="2435" y="375"/>
                  </a:lnTo>
                  <a:lnTo>
                    <a:pt x="2442" y="375"/>
                  </a:lnTo>
                  <a:lnTo>
                    <a:pt x="2449" y="382"/>
                  </a:lnTo>
                  <a:lnTo>
                    <a:pt x="2456" y="382"/>
                  </a:lnTo>
                  <a:lnTo>
                    <a:pt x="2463" y="389"/>
                  </a:lnTo>
                  <a:lnTo>
                    <a:pt x="2470" y="389"/>
                  </a:lnTo>
                  <a:lnTo>
                    <a:pt x="2477" y="396"/>
                  </a:lnTo>
                  <a:lnTo>
                    <a:pt x="2484" y="396"/>
                  </a:lnTo>
                  <a:lnTo>
                    <a:pt x="2491" y="403"/>
                  </a:lnTo>
                  <a:lnTo>
                    <a:pt x="2497" y="403"/>
                  </a:lnTo>
                  <a:lnTo>
                    <a:pt x="2504" y="410"/>
                  </a:lnTo>
                  <a:lnTo>
                    <a:pt x="2511" y="410"/>
                  </a:lnTo>
                  <a:lnTo>
                    <a:pt x="2518" y="417"/>
                  </a:lnTo>
                  <a:lnTo>
                    <a:pt x="2525" y="417"/>
                  </a:lnTo>
                  <a:lnTo>
                    <a:pt x="2532" y="424"/>
                  </a:lnTo>
                  <a:lnTo>
                    <a:pt x="2539" y="424"/>
                  </a:lnTo>
                  <a:lnTo>
                    <a:pt x="2546" y="431"/>
                  </a:lnTo>
                  <a:lnTo>
                    <a:pt x="2553" y="431"/>
                  </a:lnTo>
                  <a:lnTo>
                    <a:pt x="2560" y="438"/>
                  </a:lnTo>
                  <a:lnTo>
                    <a:pt x="2566" y="438"/>
                  </a:lnTo>
                  <a:lnTo>
                    <a:pt x="2573" y="445"/>
                  </a:lnTo>
                  <a:lnTo>
                    <a:pt x="2580" y="445"/>
                  </a:lnTo>
                  <a:lnTo>
                    <a:pt x="2587" y="451"/>
                  </a:lnTo>
                  <a:lnTo>
                    <a:pt x="2594" y="451"/>
                  </a:lnTo>
                  <a:lnTo>
                    <a:pt x="2601" y="458"/>
                  </a:lnTo>
                  <a:lnTo>
                    <a:pt x="2608" y="458"/>
                  </a:lnTo>
                  <a:lnTo>
                    <a:pt x="2615" y="465"/>
                  </a:lnTo>
                  <a:lnTo>
                    <a:pt x="2622" y="465"/>
                  </a:lnTo>
                  <a:lnTo>
                    <a:pt x="2629" y="472"/>
                  </a:lnTo>
                  <a:lnTo>
                    <a:pt x="2635" y="472"/>
                  </a:lnTo>
                  <a:lnTo>
                    <a:pt x="2642" y="479"/>
                  </a:lnTo>
                  <a:lnTo>
                    <a:pt x="2649" y="479"/>
                  </a:lnTo>
                  <a:lnTo>
                    <a:pt x="2656" y="486"/>
                  </a:lnTo>
                  <a:lnTo>
                    <a:pt x="2663" y="486"/>
                  </a:lnTo>
                  <a:lnTo>
                    <a:pt x="2670" y="493"/>
                  </a:lnTo>
                  <a:lnTo>
                    <a:pt x="2677" y="500"/>
                  </a:lnTo>
                  <a:lnTo>
                    <a:pt x="2684" y="500"/>
                  </a:lnTo>
                  <a:lnTo>
                    <a:pt x="2691" y="507"/>
                  </a:lnTo>
                  <a:lnTo>
                    <a:pt x="2698" y="507"/>
                  </a:lnTo>
                  <a:lnTo>
                    <a:pt x="2704" y="514"/>
                  </a:lnTo>
                  <a:lnTo>
                    <a:pt x="2711" y="514"/>
                  </a:lnTo>
                  <a:lnTo>
                    <a:pt x="2718" y="521"/>
                  </a:lnTo>
                  <a:lnTo>
                    <a:pt x="2725" y="528"/>
                  </a:lnTo>
                  <a:lnTo>
                    <a:pt x="2732" y="528"/>
                  </a:lnTo>
                  <a:lnTo>
                    <a:pt x="2739" y="535"/>
                  </a:lnTo>
                  <a:lnTo>
                    <a:pt x="2746" y="535"/>
                  </a:lnTo>
                  <a:lnTo>
                    <a:pt x="2753" y="542"/>
                  </a:lnTo>
                  <a:lnTo>
                    <a:pt x="2760" y="542"/>
                  </a:lnTo>
                  <a:lnTo>
                    <a:pt x="2767" y="549"/>
                  </a:lnTo>
                  <a:lnTo>
                    <a:pt x="2773" y="549"/>
                  </a:lnTo>
                  <a:lnTo>
                    <a:pt x="2780" y="556"/>
                  </a:lnTo>
                  <a:lnTo>
                    <a:pt x="2787" y="562"/>
                  </a:lnTo>
                  <a:lnTo>
                    <a:pt x="2794" y="562"/>
                  </a:lnTo>
                  <a:lnTo>
                    <a:pt x="2801" y="569"/>
                  </a:lnTo>
                  <a:lnTo>
                    <a:pt x="2808" y="569"/>
                  </a:lnTo>
                  <a:lnTo>
                    <a:pt x="2815" y="576"/>
                  </a:lnTo>
                  <a:lnTo>
                    <a:pt x="2822" y="583"/>
                  </a:lnTo>
                  <a:lnTo>
                    <a:pt x="2829" y="583"/>
                  </a:lnTo>
                  <a:lnTo>
                    <a:pt x="2836" y="590"/>
                  </a:lnTo>
                  <a:lnTo>
                    <a:pt x="2842" y="597"/>
                  </a:lnTo>
                  <a:lnTo>
                    <a:pt x="2849" y="597"/>
                  </a:lnTo>
                  <a:lnTo>
                    <a:pt x="2856" y="604"/>
                  </a:lnTo>
                  <a:lnTo>
                    <a:pt x="2863" y="604"/>
                  </a:lnTo>
                  <a:lnTo>
                    <a:pt x="2870" y="611"/>
                  </a:lnTo>
                  <a:lnTo>
                    <a:pt x="2877" y="618"/>
                  </a:lnTo>
                  <a:lnTo>
                    <a:pt x="2884" y="618"/>
                  </a:lnTo>
                  <a:lnTo>
                    <a:pt x="2891" y="625"/>
                  </a:lnTo>
                  <a:lnTo>
                    <a:pt x="2898" y="632"/>
                  </a:lnTo>
                  <a:lnTo>
                    <a:pt x="2905" y="632"/>
                  </a:lnTo>
                  <a:lnTo>
                    <a:pt x="2911" y="639"/>
                  </a:lnTo>
                  <a:lnTo>
                    <a:pt x="2918" y="639"/>
                  </a:lnTo>
                  <a:lnTo>
                    <a:pt x="2925" y="646"/>
                  </a:lnTo>
                  <a:lnTo>
                    <a:pt x="2932" y="653"/>
                  </a:lnTo>
                  <a:lnTo>
                    <a:pt x="2939" y="653"/>
                  </a:lnTo>
                  <a:lnTo>
                    <a:pt x="2946" y="660"/>
                  </a:lnTo>
                  <a:lnTo>
                    <a:pt x="2953" y="667"/>
                  </a:lnTo>
                  <a:lnTo>
                    <a:pt x="2960" y="667"/>
                  </a:lnTo>
                  <a:lnTo>
                    <a:pt x="2967" y="674"/>
                  </a:lnTo>
                  <a:lnTo>
                    <a:pt x="2974" y="680"/>
                  </a:lnTo>
                  <a:lnTo>
                    <a:pt x="2980" y="680"/>
                  </a:lnTo>
                  <a:lnTo>
                    <a:pt x="2987" y="687"/>
                  </a:lnTo>
                  <a:lnTo>
                    <a:pt x="2994" y="694"/>
                  </a:lnTo>
                  <a:lnTo>
                    <a:pt x="3001" y="694"/>
                  </a:lnTo>
                  <a:lnTo>
                    <a:pt x="3008" y="701"/>
                  </a:lnTo>
                  <a:lnTo>
                    <a:pt x="3015" y="708"/>
                  </a:lnTo>
                  <a:lnTo>
                    <a:pt x="3022" y="708"/>
                  </a:lnTo>
                  <a:lnTo>
                    <a:pt x="3029" y="715"/>
                  </a:lnTo>
                  <a:lnTo>
                    <a:pt x="3036" y="722"/>
                  </a:lnTo>
                  <a:lnTo>
                    <a:pt x="3043" y="722"/>
                  </a:lnTo>
                  <a:lnTo>
                    <a:pt x="3049" y="729"/>
                  </a:lnTo>
                  <a:lnTo>
                    <a:pt x="3056" y="736"/>
                  </a:lnTo>
                  <a:lnTo>
                    <a:pt x="3063" y="736"/>
                  </a:lnTo>
                  <a:lnTo>
                    <a:pt x="3070" y="743"/>
                  </a:lnTo>
                  <a:lnTo>
                    <a:pt x="3077" y="750"/>
                  </a:lnTo>
                  <a:lnTo>
                    <a:pt x="3084" y="757"/>
                  </a:lnTo>
                  <a:lnTo>
                    <a:pt x="3091" y="757"/>
                  </a:lnTo>
                  <a:lnTo>
                    <a:pt x="3098" y="764"/>
                  </a:lnTo>
                  <a:lnTo>
                    <a:pt x="3105" y="771"/>
                  </a:lnTo>
                  <a:lnTo>
                    <a:pt x="3112" y="771"/>
                  </a:lnTo>
                  <a:lnTo>
                    <a:pt x="3118" y="778"/>
                  </a:lnTo>
                  <a:lnTo>
                    <a:pt x="3125" y="785"/>
                  </a:lnTo>
                  <a:lnTo>
                    <a:pt x="3132" y="791"/>
                  </a:lnTo>
                  <a:lnTo>
                    <a:pt x="3139" y="791"/>
                  </a:lnTo>
                  <a:lnTo>
                    <a:pt x="3146" y="798"/>
                  </a:lnTo>
                  <a:lnTo>
                    <a:pt x="3153" y="805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5" name="Rectangle 499"/>
            <p:cNvSpPr>
              <a:spLocks noChangeArrowheads="1"/>
            </p:cNvSpPr>
            <p:nvPr/>
          </p:nvSpPr>
          <p:spPr bwMode="auto">
            <a:xfrm>
              <a:off x="2690" y="4186"/>
              <a:ext cx="92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Frequency, w  (rad/time)</a:t>
              </a:r>
              <a:endParaRPr lang="en-US"/>
            </a:p>
          </p:txBody>
        </p:sp>
        <p:sp>
          <p:nvSpPr>
            <p:cNvPr id="14836" name="Rectangle 500"/>
            <p:cNvSpPr>
              <a:spLocks noChangeArrowheads="1"/>
            </p:cNvSpPr>
            <p:nvPr/>
          </p:nvSpPr>
          <p:spPr bwMode="auto">
            <a:xfrm rot="16200000">
              <a:off x="255" y="3329"/>
              <a:ext cx="831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Phase Angle (degrees)</a:t>
              </a:r>
              <a:endParaRPr lang="en-US"/>
            </a:p>
          </p:txBody>
        </p:sp>
      </p:grpSp>
      <p:sp>
        <p:nvSpPr>
          <p:cNvPr id="14838" name="Line 502"/>
          <p:cNvSpPr>
            <a:spLocks noChangeShapeType="1"/>
          </p:cNvSpPr>
          <p:nvPr/>
        </p:nvSpPr>
        <p:spPr bwMode="auto">
          <a:xfrm>
            <a:off x="1295400" y="5410200"/>
            <a:ext cx="40386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39" name="Line 503"/>
          <p:cNvSpPr>
            <a:spLocks noChangeShapeType="1"/>
          </p:cNvSpPr>
          <p:nvPr/>
        </p:nvSpPr>
        <p:spPr bwMode="auto">
          <a:xfrm flipV="1">
            <a:off x="5334000" y="3048000"/>
            <a:ext cx="0" cy="3276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0" name="Line 504"/>
          <p:cNvSpPr>
            <a:spLocks noChangeShapeType="1"/>
          </p:cNvSpPr>
          <p:nvPr/>
        </p:nvSpPr>
        <p:spPr bwMode="auto">
          <a:xfrm flipH="1">
            <a:off x="1295400" y="3087688"/>
            <a:ext cx="40386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1" name="Text Box 505"/>
          <p:cNvSpPr txBox="1">
            <a:spLocks noChangeArrowheads="1"/>
          </p:cNvSpPr>
          <p:nvPr/>
        </p:nvSpPr>
        <p:spPr bwMode="auto">
          <a:xfrm>
            <a:off x="1828800" y="5029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-180</a:t>
            </a:r>
            <a:r>
              <a:rPr lang="en-US" sz="2000" b="1">
                <a:sym typeface="Symbol" pitchFamily="18" charset="2"/>
              </a:rPr>
              <a:t></a:t>
            </a:r>
            <a:endParaRPr lang="en-US"/>
          </a:p>
        </p:txBody>
      </p:sp>
      <p:sp>
        <p:nvSpPr>
          <p:cNvPr id="14843" name="Line 507"/>
          <p:cNvSpPr>
            <a:spLocks noChangeShapeType="1"/>
          </p:cNvSpPr>
          <p:nvPr/>
        </p:nvSpPr>
        <p:spPr bwMode="auto">
          <a:xfrm flipH="1">
            <a:off x="5410200" y="57150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4" name="Text Box 508"/>
          <p:cNvSpPr txBox="1">
            <a:spLocks noChangeArrowheads="1"/>
          </p:cNvSpPr>
          <p:nvPr/>
        </p:nvSpPr>
        <p:spPr bwMode="auto">
          <a:xfrm>
            <a:off x="6172200" y="51816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Critical frequency</a:t>
            </a:r>
          </a:p>
        </p:txBody>
      </p:sp>
      <p:sp>
        <p:nvSpPr>
          <p:cNvPr id="14846" name="Line 510"/>
          <p:cNvSpPr>
            <a:spLocks noChangeShapeType="1"/>
          </p:cNvSpPr>
          <p:nvPr/>
        </p:nvSpPr>
        <p:spPr bwMode="auto">
          <a:xfrm flipH="1">
            <a:off x="1447800" y="22098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7" name="Text Box 511"/>
          <p:cNvSpPr txBox="1">
            <a:spLocks noChangeArrowheads="1"/>
          </p:cNvSpPr>
          <p:nvPr/>
        </p:nvSpPr>
        <p:spPr bwMode="auto">
          <a:xfrm>
            <a:off x="2514600" y="19050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|G</a:t>
            </a:r>
            <a:r>
              <a:rPr lang="en-US" sz="2000" b="1" baseline="-25000">
                <a:sym typeface="Symbol" pitchFamily="18" charset="2"/>
              </a:rPr>
              <a:t>OL</a:t>
            </a:r>
            <a:r>
              <a:rPr lang="en-US" sz="2000" b="1">
                <a:sym typeface="Symbol" pitchFamily="18" charset="2"/>
              </a:rPr>
              <a:t>(</a:t>
            </a:r>
            <a:r>
              <a:rPr lang="en-US" sz="2000" b="1" baseline="-25000">
                <a:sym typeface="Symbol" pitchFamily="18" charset="2"/>
              </a:rPr>
              <a:t>c</a:t>
            </a:r>
            <a:r>
              <a:rPr lang="en-US" sz="2000" b="1">
                <a:sym typeface="Symbol" pitchFamily="18" charset="2"/>
              </a:rPr>
              <a:t>j) | = 0.75</a:t>
            </a:r>
            <a:endParaRPr lang="en-US" b="1">
              <a:sym typeface="Symbol" pitchFamily="18" charset="2"/>
            </a:endParaRPr>
          </a:p>
        </p:txBody>
      </p:sp>
      <p:grpSp>
        <p:nvGrpSpPr>
          <p:cNvPr id="14848" name="Group 512"/>
          <p:cNvGrpSpPr>
            <a:grpSpLocks/>
          </p:cNvGrpSpPr>
          <p:nvPr/>
        </p:nvGrpSpPr>
        <p:grpSpPr bwMode="auto">
          <a:xfrm flipH="1">
            <a:off x="5410200" y="1981200"/>
            <a:ext cx="795338" cy="1179513"/>
            <a:chOff x="480" y="2222"/>
            <a:chExt cx="501" cy="743"/>
          </a:xfrm>
        </p:grpSpPr>
        <p:sp>
          <p:nvSpPr>
            <p:cNvPr id="14849" name="Freeform 513"/>
            <p:cNvSpPr>
              <a:spLocks/>
            </p:cNvSpPr>
            <p:nvPr/>
          </p:nvSpPr>
          <p:spPr bwMode="auto">
            <a:xfrm>
              <a:off x="510" y="2222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0" name="Freeform 514"/>
            <p:cNvSpPr>
              <a:spLocks/>
            </p:cNvSpPr>
            <p:nvPr/>
          </p:nvSpPr>
          <p:spPr bwMode="auto">
            <a:xfrm rot="3202192">
              <a:off x="727" y="2249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1" name="Freeform 515"/>
            <p:cNvSpPr>
              <a:spLocks/>
            </p:cNvSpPr>
            <p:nvPr/>
          </p:nvSpPr>
          <p:spPr bwMode="auto">
            <a:xfrm>
              <a:off x="480" y="2428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2" name="Freeform 516"/>
            <p:cNvSpPr>
              <a:spLocks/>
            </p:cNvSpPr>
            <p:nvPr/>
          </p:nvSpPr>
          <p:spPr bwMode="auto">
            <a:xfrm>
              <a:off x="600" y="2406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3" name="Freeform 517"/>
            <p:cNvSpPr>
              <a:spLocks/>
            </p:cNvSpPr>
            <p:nvPr/>
          </p:nvSpPr>
          <p:spPr bwMode="auto">
            <a:xfrm>
              <a:off x="670" y="2605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4" name="Freeform 518"/>
            <p:cNvSpPr>
              <a:spLocks/>
            </p:cNvSpPr>
            <p:nvPr/>
          </p:nvSpPr>
          <p:spPr bwMode="auto">
            <a:xfrm>
              <a:off x="527" y="2623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55" name="AutoShape 519"/>
          <p:cNvSpPr>
            <a:spLocks noChangeArrowheads="1"/>
          </p:cNvSpPr>
          <p:nvPr/>
        </p:nvSpPr>
        <p:spPr bwMode="auto">
          <a:xfrm>
            <a:off x="6553200" y="1828800"/>
            <a:ext cx="1524000" cy="838200"/>
          </a:xfrm>
          <a:prstGeom prst="wedgeRoundRectCallout">
            <a:avLst>
              <a:gd name="adj1" fmla="val -71667"/>
              <a:gd name="adj2" fmla="val -1458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Conclusion?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29699" name="Text Box 1027"/>
          <p:cNvSpPr txBox="1">
            <a:spLocks noChangeArrowheads="1"/>
          </p:cNvSpPr>
          <p:nvPr/>
        </p:nvSpPr>
        <p:spPr bwMode="auto">
          <a:xfrm>
            <a:off x="457200" y="1066800"/>
            <a:ext cx="830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Bode Stability:</a:t>
            </a:r>
            <a:r>
              <a:rPr lang="en-US" b="1"/>
              <a:t> </a:t>
            </a:r>
            <a:r>
              <a:rPr lang="en-US" b="1">
                <a:sym typeface="Symbol" pitchFamily="18" charset="2"/>
              </a:rPr>
              <a:t> G</a:t>
            </a:r>
            <a:r>
              <a:rPr lang="en-US" b="1" baseline="-25000">
                <a:sym typeface="Symbol" pitchFamily="18" charset="2"/>
              </a:rPr>
              <a:t>OL</a:t>
            </a:r>
            <a:r>
              <a:rPr lang="en-US" b="1">
                <a:sym typeface="Symbol" pitchFamily="18" charset="2"/>
              </a:rPr>
              <a:t>(</a:t>
            </a:r>
            <a:r>
              <a:rPr lang="en-US" b="1" baseline="-25000">
                <a:sym typeface="Symbol" pitchFamily="18" charset="2"/>
              </a:rPr>
              <a:t>c</a:t>
            </a:r>
            <a:r>
              <a:rPr lang="en-US" b="1">
                <a:sym typeface="Symbol" pitchFamily="18" charset="2"/>
              </a:rPr>
              <a:t>j) = -180   |G</a:t>
            </a:r>
            <a:r>
              <a:rPr lang="en-US" b="1" baseline="-25000">
                <a:sym typeface="Symbol" pitchFamily="18" charset="2"/>
              </a:rPr>
              <a:t>OL</a:t>
            </a:r>
            <a:r>
              <a:rPr lang="en-US" b="1">
                <a:sym typeface="Symbol" pitchFamily="18" charset="2"/>
              </a:rPr>
              <a:t>(</a:t>
            </a:r>
            <a:r>
              <a:rPr lang="en-US" b="1" baseline="-25000">
                <a:sym typeface="Symbol" pitchFamily="18" charset="2"/>
              </a:rPr>
              <a:t>c</a:t>
            </a:r>
            <a:r>
              <a:rPr lang="en-US" b="1">
                <a:sym typeface="Symbol" pitchFamily="18" charset="2"/>
              </a:rPr>
              <a:t>j) | &lt; 1 for stability</a:t>
            </a:r>
          </a:p>
        </p:txBody>
      </p:sp>
      <p:grpSp>
        <p:nvGrpSpPr>
          <p:cNvPr id="29700" name="Group 1028"/>
          <p:cNvGrpSpPr>
            <a:grpSpLocks/>
          </p:cNvGrpSpPr>
          <p:nvPr/>
        </p:nvGrpSpPr>
        <p:grpSpPr bwMode="auto">
          <a:xfrm>
            <a:off x="762000" y="1524000"/>
            <a:ext cx="7669213" cy="5275263"/>
            <a:chOff x="619" y="1216"/>
            <a:chExt cx="4692" cy="3068"/>
          </a:xfrm>
        </p:grpSpPr>
        <p:sp>
          <p:nvSpPr>
            <p:cNvPr id="29701" name="Rectangle 1029"/>
            <p:cNvSpPr>
              <a:spLocks noChangeArrowheads="1"/>
            </p:cNvSpPr>
            <p:nvPr/>
          </p:nvSpPr>
          <p:spPr bwMode="auto">
            <a:xfrm>
              <a:off x="958" y="1306"/>
              <a:ext cx="4271" cy="1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Rectangle 1030"/>
            <p:cNvSpPr>
              <a:spLocks noChangeArrowheads="1"/>
            </p:cNvSpPr>
            <p:nvPr/>
          </p:nvSpPr>
          <p:spPr bwMode="auto">
            <a:xfrm>
              <a:off x="958" y="1306"/>
              <a:ext cx="4271" cy="11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1031"/>
            <p:cNvSpPr>
              <a:spLocks noChangeShapeType="1"/>
            </p:cNvSpPr>
            <p:nvPr/>
          </p:nvSpPr>
          <p:spPr bwMode="auto">
            <a:xfrm>
              <a:off x="958" y="1306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Freeform 1032"/>
            <p:cNvSpPr>
              <a:spLocks/>
            </p:cNvSpPr>
            <p:nvPr/>
          </p:nvSpPr>
          <p:spPr bwMode="auto">
            <a:xfrm>
              <a:off x="958" y="1306"/>
              <a:ext cx="4271" cy="1138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1033"/>
            <p:cNvSpPr>
              <a:spLocks noChangeShapeType="1"/>
            </p:cNvSpPr>
            <p:nvPr/>
          </p:nvSpPr>
          <p:spPr bwMode="auto">
            <a:xfrm flipV="1">
              <a:off x="958" y="1306"/>
              <a:ext cx="1" cy="1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1034"/>
            <p:cNvSpPr>
              <a:spLocks noChangeShapeType="1"/>
            </p:cNvSpPr>
            <p:nvPr/>
          </p:nvSpPr>
          <p:spPr bwMode="auto">
            <a:xfrm>
              <a:off x="958" y="2444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035"/>
            <p:cNvSpPr>
              <a:spLocks noChangeShapeType="1"/>
            </p:cNvSpPr>
            <p:nvPr/>
          </p:nvSpPr>
          <p:spPr bwMode="auto">
            <a:xfrm flipV="1">
              <a:off x="958" y="1306"/>
              <a:ext cx="1" cy="1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036"/>
            <p:cNvSpPr>
              <a:spLocks noChangeShapeType="1"/>
            </p:cNvSpPr>
            <p:nvPr/>
          </p:nvSpPr>
          <p:spPr bwMode="auto">
            <a:xfrm flipV="1">
              <a:off x="95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037"/>
            <p:cNvSpPr>
              <a:spLocks noChangeShapeType="1"/>
            </p:cNvSpPr>
            <p:nvPr/>
          </p:nvSpPr>
          <p:spPr bwMode="auto">
            <a:xfrm>
              <a:off x="95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038"/>
            <p:cNvSpPr>
              <a:spLocks noChangeShapeType="1"/>
            </p:cNvSpPr>
            <p:nvPr/>
          </p:nvSpPr>
          <p:spPr bwMode="auto">
            <a:xfrm flipV="1">
              <a:off x="958" y="2402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039"/>
            <p:cNvSpPr>
              <a:spLocks noChangeShapeType="1"/>
            </p:cNvSpPr>
            <p:nvPr/>
          </p:nvSpPr>
          <p:spPr bwMode="auto">
            <a:xfrm>
              <a:off x="958" y="13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Rectangle 1040"/>
            <p:cNvSpPr>
              <a:spLocks noChangeArrowheads="1"/>
            </p:cNvSpPr>
            <p:nvPr/>
          </p:nvSpPr>
          <p:spPr bwMode="auto">
            <a:xfrm>
              <a:off x="910" y="2506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9713" name="Rectangle 1041"/>
            <p:cNvSpPr>
              <a:spLocks noChangeArrowheads="1"/>
            </p:cNvSpPr>
            <p:nvPr/>
          </p:nvSpPr>
          <p:spPr bwMode="auto">
            <a:xfrm>
              <a:off x="992" y="2473"/>
              <a:ext cx="5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/>
            </a:p>
          </p:txBody>
        </p:sp>
        <p:sp>
          <p:nvSpPr>
            <p:cNvPr id="29714" name="Line 1042"/>
            <p:cNvSpPr>
              <a:spLocks noChangeShapeType="1"/>
            </p:cNvSpPr>
            <p:nvPr/>
          </p:nvSpPr>
          <p:spPr bwMode="auto">
            <a:xfrm flipV="1">
              <a:off x="1599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043"/>
            <p:cNvSpPr>
              <a:spLocks noChangeShapeType="1"/>
            </p:cNvSpPr>
            <p:nvPr/>
          </p:nvSpPr>
          <p:spPr bwMode="auto">
            <a:xfrm>
              <a:off x="1599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044"/>
            <p:cNvSpPr>
              <a:spLocks noChangeShapeType="1"/>
            </p:cNvSpPr>
            <p:nvPr/>
          </p:nvSpPr>
          <p:spPr bwMode="auto">
            <a:xfrm flipV="1">
              <a:off x="1979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045"/>
            <p:cNvSpPr>
              <a:spLocks noChangeShapeType="1"/>
            </p:cNvSpPr>
            <p:nvPr/>
          </p:nvSpPr>
          <p:spPr bwMode="auto">
            <a:xfrm>
              <a:off x="1979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046"/>
            <p:cNvSpPr>
              <a:spLocks noChangeShapeType="1"/>
            </p:cNvSpPr>
            <p:nvPr/>
          </p:nvSpPr>
          <p:spPr bwMode="auto">
            <a:xfrm flipV="1">
              <a:off x="2241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047"/>
            <p:cNvSpPr>
              <a:spLocks noChangeShapeType="1"/>
            </p:cNvSpPr>
            <p:nvPr/>
          </p:nvSpPr>
          <p:spPr bwMode="auto">
            <a:xfrm>
              <a:off x="2241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048"/>
            <p:cNvSpPr>
              <a:spLocks noChangeShapeType="1"/>
            </p:cNvSpPr>
            <p:nvPr/>
          </p:nvSpPr>
          <p:spPr bwMode="auto">
            <a:xfrm flipV="1">
              <a:off x="244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049"/>
            <p:cNvSpPr>
              <a:spLocks noChangeShapeType="1"/>
            </p:cNvSpPr>
            <p:nvPr/>
          </p:nvSpPr>
          <p:spPr bwMode="auto">
            <a:xfrm>
              <a:off x="244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1050"/>
            <p:cNvSpPr>
              <a:spLocks noChangeShapeType="1"/>
            </p:cNvSpPr>
            <p:nvPr/>
          </p:nvSpPr>
          <p:spPr bwMode="auto">
            <a:xfrm flipV="1">
              <a:off x="2621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1051"/>
            <p:cNvSpPr>
              <a:spLocks noChangeShapeType="1"/>
            </p:cNvSpPr>
            <p:nvPr/>
          </p:nvSpPr>
          <p:spPr bwMode="auto">
            <a:xfrm>
              <a:off x="2621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1052"/>
            <p:cNvSpPr>
              <a:spLocks noChangeShapeType="1"/>
            </p:cNvSpPr>
            <p:nvPr/>
          </p:nvSpPr>
          <p:spPr bwMode="auto">
            <a:xfrm flipV="1">
              <a:off x="2765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1053"/>
            <p:cNvSpPr>
              <a:spLocks noChangeShapeType="1"/>
            </p:cNvSpPr>
            <p:nvPr/>
          </p:nvSpPr>
          <p:spPr bwMode="auto">
            <a:xfrm>
              <a:off x="2765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1054"/>
            <p:cNvSpPr>
              <a:spLocks noChangeShapeType="1"/>
            </p:cNvSpPr>
            <p:nvPr/>
          </p:nvSpPr>
          <p:spPr bwMode="auto">
            <a:xfrm flipV="1">
              <a:off x="2890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1055"/>
            <p:cNvSpPr>
              <a:spLocks noChangeShapeType="1"/>
            </p:cNvSpPr>
            <p:nvPr/>
          </p:nvSpPr>
          <p:spPr bwMode="auto">
            <a:xfrm>
              <a:off x="2890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1056"/>
            <p:cNvSpPr>
              <a:spLocks noChangeShapeType="1"/>
            </p:cNvSpPr>
            <p:nvPr/>
          </p:nvSpPr>
          <p:spPr bwMode="auto">
            <a:xfrm flipV="1">
              <a:off x="2993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1057"/>
            <p:cNvSpPr>
              <a:spLocks noChangeShapeType="1"/>
            </p:cNvSpPr>
            <p:nvPr/>
          </p:nvSpPr>
          <p:spPr bwMode="auto">
            <a:xfrm>
              <a:off x="2993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1058"/>
            <p:cNvSpPr>
              <a:spLocks noChangeShapeType="1"/>
            </p:cNvSpPr>
            <p:nvPr/>
          </p:nvSpPr>
          <p:spPr bwMode="auto">
            <a:xfrm flipV="1">
              <a:off x="3097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1059"/>
            <p:cNvSpPr>
              <a:spLocks noChangeShapeType="1"/>
            </p:cNvSpPr>
            <p:nvPr/>
          </p:nvSpPr>
          <p:spPr bwMode="auto">
            <a:xfrm>
              <a:off x="3097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1060"/>
            <p:cNvSpPr>
              <a:spLocks noChangeShapeType="1"/>
            </p:cNvSpPr>
            <p:nvPr/>
          </p:nvSpPr>
          <p:spPr bwMode="auto">
            <a:xfrm flipV="1">
              <a:off x="3097" y="2402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1061"/>
            <p:cNvSpPr>
              <a:spLocks noChangeShapeType="1"/>
            </p:cNvSpPr>
            <p:nvPr/>
          </p:nvSpPr>
          <p:spPr bwMode="auto">
            <a:xfrm>
              <a:off x="3097" y="13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Rectangle 1062"/>
            <p:cNvSpPr>
              <a:spLocks noChangeArrowheads="1"/>
            </p:cNvSpPr>
            <p:nvPr/>
          </p:nvSpPr>
          <p:spPr bwMode="auto">
            <a:xfrm>
              <a:off x="3049" y="2506"/>
              <a:ext cx="9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9735" name="Rectangle 1063"/>
            <p:cNvSpPr>
              <a:spLocks noChangeArrowheads="1"/>
            </p:cNvSpPr>
            <p:nvPr/>
          </p:nvSpPr>
          <p:spPr bwMode="auto">
            <a:xfrm>
              <a:off x="3131" y="2473"/>
              <a:ext cx="5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29736" name="Line 1064"/>
            <p:cNvSpPr>
              <a:spLocks noChangeShapeType="1"/>
            </p:cNvSpPr>
            <p:nvPr/>
          </p:nvSpPr>
          <p:spPr bwMode="auto">
            <a:xfrm flipV="1">
              <a:off x="373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1065"/>
            <p:cNvSpPr>
              <a:spLocks noChangeShapeType="1"/>
            </p:cNvSpPr>
            <p:nvPr/>
          </p:nvSpPr>
          <p:spPr bwMode="auto">
            <a:xfrm>
              <a:off x="373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1066"/>
            <p:cNvSpPr>
              <a:spLocks noChangeShapeType="1"/>
            </p:cNvSpPr>
            <p:nvPr/>
          </p:nvSpPr>
          <p:spPr bwMode="auto">
            <a:xfrm flipV="1">
              <a:off x="4111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1067"/>
            <p:cNvSpPr>
              <a:spLocks noChangeShapeType="1"/>
            </p:cNvSpPr>
            <p:nvPr/>
          </p:nvSpPr>
          <p:spPr bwMode="auto">
            <a:xfrm>
              <a:off x="4111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1068"/>
            <p:cNvSpPr>
              <a:spLocks noChangeShapeType="1"/>
            </p:cNvSpPr>
            <p:nvPr/>
          </p:nvSpPr>
          <p:spPr bwMode="auto">
            <a:xfrm flipV="1">
              <a:off x="4380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1069"/>
            <p:cNvSpPr>
              <a:spLocks noChangeShapeType="1"/>
            </p:cNvSpPr>
            <p:nvPr/>
          </p:nvSpPr>
          <p:spPr bwMode="auto">
            <a:xfrm>
              <a:off x="4380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1070"/>
            <p:cNvSpPr>
              <a:spLocks noChangeShapeType="1"/>
            </p:cNvSpPr>
            <p:nvPr/>
          </p:nvSpPr>
          <p:spPr bwMode="auto">
            <a:xfrm flipV="1">
              <a:off x="4587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1071"/>
            <p:cNvSpPr>
              <a:spLocks noChangeShapeType="1"/>
            </p:cNvSpPr>
            <p:nvPr/>
          </p:nvSpPr>
          <p:spPr bwMode="auto">
            <a:xfrm>
              <a:off x="4587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1072"/>
            <p:cNvSpPr>
              <a:spLocks noChangeShapeType="1"/>
            </p:cNvSpPr>
            <p:nvPr/>
          </p:nvSpPr>
          <p:spPr bwMode="auto">
            <a:xfrm flipV="1">
              <a:off x="4753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1073"/>
            <p:cNvSpPr>
              <a:spLocks noChangeShapeType="1"/>
            </p:cNvSpPr>
            <p:nvPr/>
          </p:nvSpPr>
          <p:spPr bwMode="auto">
            <a:xfrm>
              <a:off x="4753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1074"/>
            <p:cNvSpPr>
              <a:spLocks noChangeShapeType="1"/>
            </p:cNvSpPr>
            <p:nvPr/>
          </p:nvSpPr>
          <p:spPr bwMode="auto">
            <a:xfrm flipV="1">
              <a:off x="489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1075"/>
            <p:cNvSpPr>
              <a:spLocks noChangeShapeType="1"/>
            </p:cNvSpPr>
            <p:nvPr/>
          </p:nvSpPr>
          <p:spPr bwMode="auto">
            <a:xfrm>
              <a:off x="489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1076"/>
            <p:cNvSpPr>
              <a:spLocks noChangeShapeType="1"/>
            </p:cNvSpPr>
            <p:nvPr/>
          </p:nvSpPr>
          <p:spPr bwMode="auto">
            <a:xfrm flipV="1">
              <a:off x="5022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1077"/>
            <p:cNvSpPr>
              <a:spLocks noChangeShapeType="1"/>
            </p:cNvSpPr>
            <p:nvPr/>
          </p:nvSpPr>
          <p:spPr bwMode="auto">
            <a:xfrm>
              <a:off x="5022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1078"/>
            <p:cNvSpPr>
              <a:spLocks noChangeShapeType="1"/>
            </p:cNvSpPr>
            <p:nvPr/>
          </p:nvSpPr>
          <p:spPr bwMode="auto">
            <a:xfrm flipV="1">
              <a:off x="5132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1079"/>
            <p:cNvSpPr>
              <a:spLocks noChangeShapeType="1"/>
            </p:cNvSpPr>
            <p:nvPr/>
          </p:nvSpPr>
          <p:spPr bwMode="auto">
            <a:xfrm>
              <a:off x="5132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1080"/>
            <p:cNvSpPr>
              <a:spLocks noChangeShapeType="1"/>
            </p:cNvSpPr>
            <p:nvPr/>
          </p:nvSpPr>
          <p:spPr bwMode="auto">
            <a:xfrm flipV="1">
              <a:off x="5229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1081"/>
            <p:cNvSpPr>
              <a:spLocks noChangeShapeType="1"/>
            </p:cNvSpPr>
            <p:nvPr/>
          </p:nvSpPr>
          <p:spPr bwMode="auto">
            <a:xfrm>
              <a:off x="5229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1082"/>
            <p:cNvSpPr>
              <a:spLocks noChangeShapeType="1"/>
            </p:cNvSpPr>
            <p:nvPr/>
          </p:nvSpPr>
          <p:spPr bwMode="auto">
            <a:xfrm flipV="1">
              <a:off x="5229" y="2402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1083"/>
            <p:cNvSpPr>
              <a:spLocks noChangeShapeType="1"/>
            </p:cNvSpPr>
            <p:nvPr/>
          </p:nvSpPr>
          <p:spPr bwMode="auto">
            <a:xfrm>
              <a:off x="5229" y="13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Rectangle 1084"/>
            <p:cNvSpPr>
              <a:spLocks noChangeArrowheads="1"/>
            </p:cNvSpPr>
            <p:nvPr/>
          </p:nvSpPr>
          <p:spPr bwMode="auto">
            <a:xfrm>
              <a:off x="5195" y="2506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9757" name="Rectangle 1085"/>
            <p:cNvSpPr>
              <a:spLocks noChangeArrowheads="1"/>
            </p:cNvSpPr>
            <p:nvPr/>
          </p:nvSpPr>
          <p:spPr bwMode="auto">
            <a:xfrm>
              <a:off x="5276" y="2473"/>
              <a:ext cx="3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9758" name="Line 1086"/>
            <p:cNvSpPr>
              <a:spLocks noChangeShapeType="1"/>
            </p:cNvSpPr>
            <p:nvPr/>
          </p:nvSpPr>
          <p:spPr bwMode="auto">
            <a:xfrm>
              <a:off x="958" y="244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1087"/>
            <p:cNvSpPr>
              <a:spLocks noChangeShapeType="1"/>
            </p:cNvSpPr>
            <p:nvPr/>
          </p:nvSpPr>
          <p:spPr bwMode="auto">
            <a:xfrm flipH="1">
              <a:off x="5208" y="244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1088"/>
            <p:cNvSpPr>
              <a:spLocks noChangeShapeType="1"/>
            </p:cNvSpPr>
            <p:nvPr/>
          </p:nvSpPr>
          <p:spPr bwMode="auto">
            <a:xfrm>
              <a:off x="958" y="2444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Line 1089"/>
            <p:cNvSpPr>
              <a:spLocks noChangeShapeType="1"/>
            </p:cNvSpPr>
            <p:nvPr/>
          </p:nvSpPr>
          <p:spPr bwMode="auto">
            <a:xfrm flipH="1">
              <a:off x="5187" y="244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Rectangle 1090"/>
            <p:cNvSpPr>
              <a:spLocks noChangeArrowheads="1"/>
            </p:cNvSpPr>
            <p:nvPr/>
          </p:nvSpPr>
          <p:spPr bwMode="auto">
            <a:xfrm>
              <a:off x="806" y="2389"/>
              <a:ext cx="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9763" name="Rectangle 1091"/>
            <p:cNvSpPr>
              <a:spLocks noChangeArrowheads="1"/>
            </p:cNvSpPr>
            <p:nvPr/>
          </p:nvSpPr>
          <p:spPr bwMode="auto">
            <a:xfrm>
              <a:off x="889" y="2354"/>
              <a:ext cx="5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29764" name="Line 1092"/>
            <p:cNvSpPr>
              <a:spLocks noChangeShapeType="1"/>
            </p:cNvSpPr>
            <p:nvPr/>
          </p:nvSpPr>
          <p:spPr bwMode="auto">
            <a:xfrm>
              <a:off x="958" y="233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Line 1093"/>
            <p:cNvSpPr>
              <a:spLocks noChangeShapeType="1"/>
            </p:cNvSpPr>
            <p:nvPr/>
          </p:nvSpPr>
          <p:spPr bwMode="auto">
            <a:xfrm flipH="1">
              <a:off x="5208" y="233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Line 1094"/>
            <p:cNvSpPr>
              <a:spLocks noChangeShapeType="1"/>
            </p:cNvSpPr>
            <p:nvPr/>
          </p:nvSpPr>
          <p:spPr bwMode="auto">
            <a:xfrm>
              <a:off x="958" y="226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Line 1095"/>
            <p:cNvSpPr>
              <a:spLocks noChangeShapeType="1"/>
            </p:cNvSpPr>
            <p:nvPr/>
          </p:nvSpPr>
          <p:spPr bwMode="auto">
            <a:xfrm flipH="1">
              <a:off x="5208" y="226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Line 1096"/>
            <p:cNvSpPr>
              <a:spLocks noChangeShapeType="1"/>
            </p:cNvSpPr>
            <p:nvPr/>
          </p:nvSpPr>
          <p:spPr bwMode="auto">
            <a:xfrm>
              <a:off x="958" y="221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Line 1097"/>
            <p:cNvSpPr>
              <a:spLocks noChangeShapeType="1"/>
            </p:cNvSpPr>
            <p:nvPr/>
          </p:nvSpPr>
          <p:spPr bwMode="auto">
            <a:xfrm flipH="1">
              <a:off x="5208" y="221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Line 1098"/>
            <p:cNvSpPr>
              <a:spLocks noChangeShapeType="1"/>
            </p:cNvSpPr>
            <p:nvPr/>
          </p:nvSpPr>
          <p:spPr bwMode="auto">
            <a:xfrm>
              <a:off x="958" y="218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1099"/>
            <p:cNvSpPr>
              <a:spLocks noChangeShapeType="1"/>
            </p:cNvSpPr>
            <p:nvPr/>
          </p:nvSpPr>
          <p:spPr bwMode="auto">
            <a:xfrm flipH="1">
              <a:off x="5208" y="218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1100"/>
            <p:cNvSpPr>
              <a:spLocks noChangeShapeType="1"/>
            </p:cNvSpPr>
            <p:nvPr/>
          </p:nvSpPr>
          <p:spPr bwMode="auto">
            <a:xfrm>
              <a:off x="958" y="214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1101"/>
            <p:cNvSpPr>
              <a:spLocks noChangeShapeType="1"/>
            </p:cNvSpPr>
            <p:nvPr/>
          </p:nvSpPr>
          <p:spPr bwMode="auto">
            <a:xfrm flipH="1">
              <a:off x="5208" y="214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Line 1102"/>
            <p:cNvSpPr>
              <a:spLocks noChangeShapeType="1"/>
            </p:cNvSpPr>
            <p:nvPr/>
          </p:nvSpPr>
          <p:spPr bwMode="auto">
            <a:xfrm>
              <a:off x="958" y="212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1103"/>
            <p:cNvSpPr>
              <a:spLocks noChangeShapeType="1"/>
            </p:cNvSpPr>
            <p:nvPr/>
          </p:nvSpPr>
          <p:spPr bwMode="auto">
            <a:xfrm flipH="1">
              <a:off x="5208" y="212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Line 1104"/>
            <p:cNvSpPr>
              <a:spLocks noChangeShapeType="1"/>
            </p:cNvSpPr>
            <p:nvPr/>
          </p:nvSpPr>
          <p:spPr bwMode="auto">
            <a:xfrm>
              <a:off x="958" y="210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Line 1105"/>
            <p:cNvSpPr>
              <a:spLocks noChangeShapeType="1"/>
            </p:cNvSpPr>
            <p:nvPr/>
          </p:nvSpPr>
          <p:spPr bwMode="auto">
            <a:xfrm flipH="1">
              <a:off x="5208" y="210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Line 1106"/>
            <p:cNvSpPr>
              <a:spLocks noChangeShapeType="1"/>
            </p:cNvSpPr>
            <p:nvPr/>
          </p:nvSpPr>
          <p:spPr bwMode="auto">
            <a:xfrm>
              <a:off x="958" y="208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1107"/>
            <p:cNvSpPr>
              <a:spLocks noChangeShapeType="1"/>
            </p:cNvSpPr>
            <p:nvPr/>
          </p:nvSpPr>
          <p:spPr bwMode="auto">
            <a:xfrm flipH="1">
              <a:off x="5208" y="208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1108"/>
            <p:cNvSpPr>
              <a:spLocks noChangeShapeType="1"/>
            </p:cNvSpPr>
            <p:nvPr/>
          </p:nvSpPr>
          <p:spPr bwMode="auto">
            <a:xfrm>
              <a:off x="958" y="206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Line 1109"/>
            <p:cNvSpPr>
              <a:spLocks noChangeShapeType="1"/>
            </p:cNvSpPr>
            <p:nvPr/>
          </p:nvSpPr>
          <p:spPr bwMode="auto">
            <a:xfrm flipH="1">
              <a:off x="5208" y="206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1110"/>
            <p:cNvSpPr>
              <a:spLocks noChangeShapeType="1"/>
            </p:cNvSpPr>
            <p:nvPr/>
          </p:nvSpPr>
          <p:spPr bwMode="auto">
            <a:xfrm>
              <a:off x="958" y="2062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Line 1111"/>
            <p:cNvSpPr>
              <a:spLocks noChangeShapeType="1"/>
            </p:cNvSpPr>
            <p:nvPr/>
          </p:nvSpPr>
          <p:spPr bwMode="auto">
            <a:xfrm flipH="1">
              <a:off x="5187" y="206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Rectangle 1112"/>
            <p:cNvSpPr>
              <a:spLocks noChangeArrowheads="1"/>
            </p:cNvSpPr>
            <p:nvPr/>
          </p:nvSpPr>
          <p:spPr bwMode="auto">
            <a:xfrm>
              <a:off x="806" y="2007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9785" name="Rectangle 1113"/>
            <p:cNvSpPr>
              <a:spLocks noChangeArrowheads="1"/>
            </p:cNvSpPr>
            <p:nvPr/>
          </p:nvSpPr>
          <p:spPr bwMode="auto">
            <a:xfrm>
              <a:off x="888" y="1972"/>
              <a:ext cx="3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9786" name="Line 1114"/>
            <p:cNvSpPr>
              <a:spLocks noChangeShapeType="1"/>
            </p:cNvSpPr>
            <p:nvPr/>
          </p:nvSpPr>
          <p:spPr bwMode="auto">
            <a:xfrm>
              <a:off x="958" y="195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Line 1115"/>
            <p:cNvSpPr>
              <a:spLocks noChangeShapeType="1"/>
            </p:cNvSpPr>
            <p:nvPr/>
          </p:nvSpPr>
          <p:spPr bwMode="auto">
            <a:xfrm flipH="1">
              <a:off x="5208" y="195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Line 1116"/>
            <p:cNvSpPr>
              <a:spLocks noChangeShapeType="1"/>
            </p:cNvSpPr>
            <p:nvPr/>
          </p:nvSpPr>
          <p:spPr bwMode="auto">
            <a:xfrm>
              <a:off x="958" y="188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Line 1117"/>
            <p:cNvSpPr>
              <a:spLocks noChangeShapeType="1"/>
            </p:cNvSpPr>
            <p:nvPr/>
          </p:nvSpPr>
          <p:spPr bwMode="auto">
            <a:xfrm flipH="1">
              <a:off x="5208" y="188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Line 1118"/>
            <p:cNvSpPr>
              <a:spLocks noChangeShapeType="1"/>
            </p:cNvSpPr>
            <p:nvPr/>
          </p:nvSpPr>
          <p:spPr bwMode="auto">
            <a:xfrm>
              <a:off x="958" y="183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1119"/>
            <p:cNvSpPr>
              <a:spLocks noChangeShapeType="1"/>
            </p:cNvSpPr>
            <p:nvPr/>
          </p:nvSpPr>
          <p:spPr bwMode="auto">
            <a:xfrm flipH="1">
              <a:off x="5208" y="183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Line 1120"/>
            <p:cNvSpPr>
              <a:spLocks noChangeShapeType="1"/>
            </p:cNvSpPr>
            <p:nvPr/>
          </p:nvSpPr>
          <p:spPr bwMode="auto">
            <a:xfrm>
              <a:off x="958" y="179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Line 1121"/>
            <p:cNvSpPr>
              <a:spLocks noChangeShapeType="1"/>
            </p:cNvSpPr>
            <p:nvPr/>
          </p:nvSpPr>
          <p:spPr bwMode="auto">
            <a:xfrm flipH="1">
              <a:off x="5208" y="179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Line 1122"/>
            <p:cNvSpPr>
              <a:spLocks noChangeShapeType="1"/>
            </p:cNvSpPr>
            <p:nvPr/>
          </p:nvSpPr>
          <p:spPr bwMode="auto">
            <a:xfrm>
              <a:off x="958" y="177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Line 1123"/>
            <p:cNvSpPr>
              <a:spLocks noChangeShapeType="1"/>
            </p:cNvSpPr>
            <p:nvPr/>
          </p:nvSpPr>
          <p:spPr bwMode="auto">
            <a:xfrm flipH="1">
              <a:off x="5208" y="177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Line 1124"/>
            <p:cNvSpPr>
              <a:spLocks noChangeShapeType="1"/>
            </p:cNvSpPr>
            <p:nvPr/>
          </p:nvSpPr>
          <p:spPr bwMode="auto">
            <a:xfrm>
              <a:off x="958" y="174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1125"/>
            <p:cNvSpPr>
              <a:spLocks noChangeShapeType="1"/>
            </p:cNvSpPr>
            <p:nvPr/>
          </p:nvSpPr>
          <p:spPr bwMode="auto">
            <a:xfrm flipH="1">
              <a:off x="5208" y="174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1126"/>
            <p:cNvSpPr>
              <a:spLocks noChangeShapeType="1"/>
            </p:cNvSpPr>
            <p:nvPr/>
          </p:nvSpPr>
          <p:spPr bwMode="auto">
            <a:xfrm>
              <a:off x="958" y="172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Line 1127"/>
            <p:cNvSpPr>
              <a:spLocks noChangeShapeType="1"/>
            </p:cNvSpPr>
            <p:nvPr/>
          </p:nvSpPr>
          <p:spPr bwMode="auto">
            <a:xfrm flipH="1">
              <a:off x="5208" y="172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Line 1128"/>
            <p:cNvSpPr>
              <a:spLocks noChangeShapeType="1"/>
            </p:cNvSpPr>
            <p:nvPr/>
          </p:nvSpPr>
          <p:spPr bwMode="auto">
            <a:xfrm>
              <a:off x="958" y="170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Line 1129"/>
            <p:cNvSpPr>
              <a:spLocks noChangeShapeType="1"/>
            </p:cNvSpPr>
            <p:nvPr/>
          </p:nvSpPr>
          <p:spPr bwMode="auto">
            <a:xfrm flipH="1">
              <a:off x="5208" y="170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Line 1130"/>
            <p:cNvSpPr>
              <a:spLocks noChangeShapeType="1"/>
            </p:cNvSpPr>
            <p:nvPr/>
          </p:nvSpPr>
          <p:spPr bwMode="auto">
            <a:xfrm>
              <a:off x="958" y="168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Line 1131"/>
            <p:cNvSpPr>
              <a:spLocks noChangeShapeType="1"/>
            </p:cNvSpPr>
            <p:nvPr/>
          </p:nvSpPr>
          <p:spPr bwMode="auto">
            <a:xfrm flipH="1">
              <a:off x="5208" y="168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Line 1132"/>
            <p:cNvSpPr>
              <a:spLocks noChangeShapeType="1"/>
            </p:cNvSpPr>
            <p:nvPr/>
          </p:nvSpPr>
          <p:spPr bwMode="auto">
            <a:xfrm>
              <a:off x="958" y="1687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Line 1133"/>
            <p:cNvSpPr>
              <a:spLocks noChangeShapeType="1"/>
            </p:cNvSpPr>
            <p:nvPr/>
          </p:nvSpPr>
          <p:spPr bwMode="auto">
            <a:xfrm flipH="1">
              <a:off x="5187" y="168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Rectangle 1134"/>
            <p:cNvSpPr>
              <a:spLocks noChangeArrowheads="1"/>
            </p:cNvSpPr>
            <p:nvPr/>
          </p:nvSpPr>
          <p:spPr bwMode="auto">
            <a:xfrm>
              <a:off x="806" y="1632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9807" name="Rectangle 1135"/>
            <p:cNvSpPr>
              <a:spLocks noChangeArrowheads="1"/>
            </p:cNvSpPr>
            <p:nvPr/>
          </p:nvSpPr>
          <p:spPr bwMode="auto">
            <a:xfrm>
              <a:off x="888" y="1597"/>
              <a:ext cx="3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9808" name="Line 1136"/>
            <p:cNvSpPr>
              <a:spLocks noChangeShapeType="1"/>
            </p:cNvSpPr>
            <p:nvPr/>
          </p:nvSpPr>
          <p:spPr bwMode="auto">
            <a:xfrm>
              <a:off x="958" y="157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Line 1137"/>
            <p:cNvSpPr>
              <a:spLocks noChangeShapeType="1"/>
            </p:cNvSpPr>
            <p:nvPr/>
          </p:nvSpPr>
          <p:spPr bwMode="auto">
            <a:xfrm flipH="1">
              <a:off x="5208" y="157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Line 1138"/>
            <p:cNvSpPr>
              <a:spLocks noChangeShapeType="1"/>
            </p:cNvSpPr>
            <p:nvPr/>
          </p:nvSpPr>
          <p:spPr bwMode="auto">
            <a:xfrm>
              <a:off x="958" y="150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Line 1139"/>
            <p:cNvSpPr>
              <a:spLocks noChangeShapeType="1"/>
            </p:cNvSpPr>
            <p:nvPr/>
          </p:nvSpPr>
          <p:spPr bwMode="auto">
            <a:xfrm flipH="1">
              <a:off x="5208" y="150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Line 1140"/>
            <p:cNvSpPr>
              <a:spLocks noChangeShapeType="1"/>
            </p:cNvSpPr>
            <p:nvPr/>
          </p:nvSpPr>
          <p:spPr bwMode="auto">
            <a:xfrm>
              <a:off x="958" y="145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Line 1141"/>
            <p:cNvSpPr>
              <a:spLocks noChangeShapeType="1"/>
            </p:cNvSpPr>
            <p:nvPr/>
          </p:nvSpPr>
          <p:spPr bwMode="auto">
            <a:xfrm flipH="1">
              <a:off x="5208" y="145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Line 1142"/>
            <p:cNvSpPr>
              <a:spLocks noChangeShapeType="1"/>
            </p:cNvSpPr>
            <p:nvPr/>
          </p:nvSpPr>
          <p:spPr bwMode="auto">
            <a:xfrm>
              <a:off x="958" y="141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Line 1143"/>
            <p:cNvSpPr>
              <a:spLocks noChangeShapeType="1"/>
            </p:cNvSpPr>
            <p:nvPr/>
          </p:nvSpPr>
          <p:spPr bwMode="auto">
            <a:xfrm flipH="1">
              <a:off x="5208" y="141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Line 1144"/>
            <p:cNvSpPr>
              <a:spLocks noChangeShapeType="1"/>
            </p:cNvSpPr>
            <p:nvPr/>
          </p:nvSpPr>
          <p:spPr bwMode="auto">
            <a:xfrm>
              <a:off x="958" y="138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Line 1145"/>
            <p:cNvSpPr>
              <a:spLocks noChangeShapeType="1"/>
            </p:cNvSpPr>
            <p:nvPr/>
          </p:nvSpPr>
          <p:spPr bwMode="auto">
            <a:xfrm flipH="1">
              <a:off x="5208" y="138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Line 1146"/>
            <p:cNvSpPr>
              <a:spLocks noChangeShapeType="1"/>
            </p:cNvSpPr>
            <p:nvPr/>
          </p:nvSpPr>
          <p:spPr bwMode="auto">
            <a:xfrm>
              <a:off x="958" y="136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Line 1147"/>
            <p:cNvSpPr>
              <a:spLocks noChangeShapeType="1"/>
            </p:cNvSpPr>
            <p:nvPr/>
          </p:nvSpPr>
          <p:spPr bwMode="auto">
            <a:xfrm flipH="1">
              <a:off x="5208" y="136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Line 1148"/>
            <p:cNvSpPr>
              <a:spLocks noChangeShapeType="1"/>
            </p:cNvSpPr>
            <p:nvPr/>
          </p:nvSpPr>
          <p:spPr bwMode="auto">
            <a:xfrm>
              <a:off x="958" y="134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Line 1149"/>
            <p:cNvSpPr>
              <a:spLocks noChangeShapeType="1"/>
            </p:cNvSpPr>
            <p:nvPr/>
          </p:nvSpPr>
          <p:spPr bwMode="auto">
            <a:xfrm flipH="1">
              <a:off x="5208" y="134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Line 1150"/>
            <p:cNvSpPr>
              <a:spLocks noChangeShapeType="1"/>
            </p:cNvSpPr>
            <p:nvPr/>
          </p:nvSpPr>
          <p:spPr bwMode="auto">
            <a:xfrm>
              <a:off x="958" y="132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Line 1151"/>
            <p:cNvSpPr>
              <a:spLocks noChangeShapeType="1"/>
            </p:cNvSpPr>
            <p:nvPr/>
          </p:nvSpPr>
          <p:spPr bwMode="auto">
            <a:xfrm flipH="1">
              <a:off x="5208" y="132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Line 1152"/>
            <p:cNvSpPr>
              <a:spLocks noChangeShapeType="1"/>
            </p:cNvSpPr>
            <p:nvPr/>
          </p:nvSpPr>
          <p:spPr bwMode="auto">
            <a:xfrm>
              <a:off x="958" y="130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Line 1153"/>
            <p:cNvSpPr>
              <a:spLocks noChangeShapeType="1"/>
            </p:cNvSpPr>
            <p:nvPr/>
          </p:nvSpPr>
          <p:spPr bwMode="auto">
            <a:xfrm flipH="1">
              <a:off x="5208" y="130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Line 1154"/>
            <p:cNvSpPr>
              <a:spLocks noChangeShapeType="1"/>
            </p:cNvSpPr>
            <p:nvPr/>
          </p:nvSpPr>
          <p:spPr bwMode="auto">
            <a:xfrm>
              <a:off x="958" y="130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Line 1155"/>
            <p:cNvSpPr>
              <a:spLocks noChangeShapeType="1"/>
            </p:cNvSpPr>
            <p:nvPr/>
          </p:nvSpPr>
          <p:spPr bwMode="auto">
            <a:xfrm flipH="1">
              <a:off x="5187" y="1306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Rectangle 1156"/>
            <p:cNvSpPr>
              <a:spLocks noChangeArrowheads="1"/>
            </p:cNvSpPr>
            <p:nvPr/>
          </p:nvSpPr>
          <p:spPr bwMode="auto">
            <a:xfrm>
              <a:off x="806" y="1250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9829" name="Rectangle 1157"/>
            <p:cNvSpPr>
              <a:spLocks noChangeArrowheads="1"/>
            </p:cNvSpPr>
            <p:nvPr/>
          </p:nvSpPr>
          <p:spPr bwMode="auto">
            <a:xfrm>
              <a:off x="888" y="1216"/>
              <a:ext cx="3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29830" name="Line 1158"/>
            <p:cNvSpPr>
              <a:spLocks noChangeShapeType="1"/>
            </p:cNvSpPr>
            <p:nvPr/>
          </p:nvSpPr>
          <p:spPr bwMode="auto">
            <a:xfrm>
              <a:off x="958" y="1306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Freeform 1159"/>
            <p:cNvSpPr>
              <a:spLocks/>
            </p:cNvSpPr>
            <p:nvPr/>
          </p:nvSpPr>
          <p:spPr bwMode="auto">
            <a:xfrm>
              <a:off x="958" y="1306"/>
              <a:ext cx="4271" cy="1138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Line 1160"/>
            <p:cNvSpPr>
              <a:spLocks noChangeShapeType="1"/>
            </p:cNvSpPr>
            <p:nvPr/>
          </p:nvSpPr>
          <p:spPr bwMode="auto">
            <a:xfrm flipV="1">
              <a:off x="958" y="1306"/>
              <a:ext cx="1" cy="1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Freeform 1161"/>
            <p:cNvSpPr>
              <a:spLocks/>
            </p:cNvSpPr>
            <p:nvPr/>
          </p:nvSpPr>
          <p:spPr bwMode="auto">
            <a:xfrm>
              <a:off x="958" y="1674"/>
              <a:ext cx="3153" cy="652"/>
            </a:xfrm>
            <a:custGeom>
              <a:avLst/>
              <a:gdLst>
                <a:gd name="T0" fmla="*/ 48 w 3153"/>
                <a:gd name="T1" fmla="*/ 7 h 652"/>
                <a:gd name="T2" fmla="*/ 103 w 3153"/>
                <a:gd name="T3" fmla="*/ 20 h 652"/>
                <a:gd name="T4" fmla="*/ 158 w 3153"/>
                <a:gd name="T5" fmla="*/ 27 h 652"/>
                <a:gd name="T6" fmla="*/ 214 w 3153"/>
                <a:gd name="T7" fmla="*/ 41 h 652"/>
                <a:gd name="T8" fmla="*/ 269 w 3153"/>
                <a:gd name="T9" fmla="*/ 48 h 652"/>
                <a:gd name="T10" fmla="*/ 324 w 3153"/>
                <a:gd name="T11" fmla="*/ 55 h 652"/>
                <a:gd name="T12" fmla="*/ 379 w 3153"/>
                <a:gd name="T13" fmla="*/ 69 h 652"/>
                <a:gd name="T14" fmla="*/ 434 w 3153"/>
                <a:gd name="T15" fmla="*/ 76 h 652"/>
                <a:gd name="T16" fmla="*/ 490 w 3153"/>
                <a:gd name="T17" fmla="*/ 90 h 652"/>
                <a:gd name="T18" fmla="*/ 545 w 3153"/>
                <a:gd name="T19" fmla="*/ 97 h 652"/>
                <a:gd name="T20" fmla="*/ 600 w 3153"/>
                <a:gd name="T21" fmla="*/ 104 h 652"/>
                <a:gd name="T22" fmla="*/ 655 w 3153"/>
                <a:gd name="T23" fmla="*/ 118 h 652"/>
                <a:gd name="T24" fmla="*/ 710 w 3153"/>
                <a:gd name="T25" fmla="*/ 125 h 652"/>
                <a:gd name="T26" fmla="*/ 766 w 3153"/>
                <a:gd name="T27" fmla="*/ 138 h 652"/>
                <a:gd name="T28" fmla="*/ 821 w 3153"/>
                <a:gd name="T29" fmla="*/ 145 h 652"/>
                <a:gd name="T30" fmla="*/ 876 w 3153"/>
                <a:gd name="T31" fmla="*/ 152 h 652"/>
                <a:gd name="T32" fmla="*/ 931 w 3153"/>
                <a:gd name="T33" fmla="*/ 166 h 652"/>
                <a:gd name="T34" fmla="*/ 986 w 3153"/>
                <a:gd name="T35" fmla="*/ 173 h 652"/>
                <a:gd name="T36" fmla="*/ 1042 w 3153"/>
                <a:gd name="T37" fmla="*/ 180 h 652"/>
                <a:gd name="T38" fmla="*/ 1097 w 3153"/>
                <a:gd name="T39" fmla="*/ 194 h 652"/>
                <a:gd name="T40" fmla="*/ 1152 w 3153"/>
                <a:gd name="T41" fmla="*/ 201 h 652"/>
                <a:gd name="T42" fmla="*/ 1207 w 3153"/>
                <a:gd name="T43" fmla="*/ 215 h 652"/>
                <a:gd name="T44" fmla="*/ 1262 w 3153"/>
                <a:gd name="T45" fmla="*/ 222 h 652"/>
                <a:gd name="T46" fmla="*/ 1318 w 3153"/>
                <a:gd name="T47" fmla="*/ 229 h 652"/>
                <a:gd name="T48" fmla="*/ 1373 w 3153"/>
                <a:gd name="T49" fmla="*/ 242 h 652"/>
                <a:gd name="T50" fmla="*/ 1428 w 3153"/>
                <a:gd name="T51" fmla="*/ 249 h 652"/>
                <a:gd name="T52" fmla="*/ 1483 w 3153"/>
                <a:gd name="T53" fmla="*/ 256 h 652"/>
                <a:gd name="T54" fmla="*/ 1538 w 3153"/>
                <a:gd name="T55" fmla="*/ 270 h 652"/>
                <a:gd name="T56" fmla="*/ 1594 w 3153"/>
                <a:gd name="T57" fmla="*/ 277 h 652"/>
                <a:gd name="T58" fmla="*/ 1649 w 3153"/>
                <a:gd name="T59" fmla="*/ 284 h 652"/>
                <a:gd name="T60" fmla="*/ 1704 w 3153"/>
                <a:gd name="T61" fmla="*/ 298 h 652"/>
                <a:gd name="T62" fmla="*/ 1759 w 3153"/>
                <a:gd name="T63" fmla="*/ 305 h 652"/>
                <a:gd name="T64" fmla="*/ 1814 w 3153"/>
                <a:gd name="T65" fmla="*/ 312 h 652"/>
                <a:gd name="T66" fmla="*/ 1870 w 3153"/>
                <a:gd name="T67" fmla="*/ 326 h 652"/>
                <a:gd name="T68" fmla="*/ 1925 w 3153"/>
                <a:gd name="T69" fmla="*/ 333 h 652"/>
                <a:gd name="T70" fmla="*/ 1980 w 3153"/>
                <a:gd name="T71" fmla="*/ 340 h 652"/>
                <a:gd name="T72" fmla="*/ 2035 w 3153"/>
                <a:gd name="T73" fmla="*/ 354 h 652"/>
                <a:gd name="T74" fmla="*/ 2090 w 3153"/>
                <a:gd name="T75" fmla="*/ 360 h 652"/>
                <a:gd name="T76" fmla="*/ 2146 w 3153"/>
                <a:gd name="T77" fmla="*/ 374 h 652"/>
                <a:gd name="T78" fmla="*/ 2201 w 3153"/>
                <a:gd name="T79" fmla="*/ 381 h 652"/>
                <a:gd name="T80" fmla="*/ 2256 w 3153"/>
                <a:gd name="T81" fmla="*/ 395 h 652"/>
                <a:gd name="T82" fmla="*/ 2311 w 3153"/>
                <a:gd name="T83" fmla="*/ 402 h 652"/>
                <a:gd name="T84" fmla="*/ 2366 w 3153"/>
                <a:gd name="T85" fmla="*/ 416 h 652"/>
                <a:gd name="T86" fmla="*/ 2422 w 3153"/>
                <a:gd name="T87" fmla="*/ 430 h 652"/>
                <a:gd name="T88" fmla="*/ 2477 w 3153"/>
                <a:gd name="T89" fmla="*/ 444 h 652"/>
                <a:gd name="T90" fmla="*/ 2532 w 3153"/>
                <a:gd name="T91" fmla="*/ 458 h 652"/>
                <a:gd name="T92" fmla="*/ 2587 w 3153"/>
                <a:gd name="T93" fmla="*/ 471 h 652"/>
                <a:gd name="T94" fmla="*/ 2642 w 3153"/>
                <a:gd name="T95" fmla="*/ 485 h 652"/>
                <a:gd name="T96" fmla="*/ 2698 w 3153"/>
                <a:gd name="T97" fmla="*/ 499 h 652"/>
                <a:gd name="T98" fmla="*/ 2753 w 3153"/>
                <a:gd name="T99" fmla="*/ 513 h 652"/>
                <a:gd name="T100" fmla="*/ 2808 w 3153"/>
                <a:gd name="T101" fmla="*/ 527 h 652"/>
                <a:gd name="T102" fmla="*/ 2863 w 3153"/>
                <a:gd name="T103" fmla="*/ 548 h 652"/>
                <a:gd name="T104" fmla="*/ 2918 w 3153"/>
                <a:gd name="T105" fmla="*/ 569 h 652"/>
                <a:gd name="T106" fmla="*/ 2974 w 3153"/>
                <a:gd name="T107" fmla="*/ 583 h 652"/>
                <a:gd name="T108" fmla="*/ 3029 w 3153"/>
                <a:gd name="T109" fmla="*/ 603 h 652"/>
                <a:gd name="T110" fmla="*/ 3084 w 3153"/>
                <a:gd name="T111" fmla="*/ 624 h 652"/>
                <a:gd name="T112" fmla="*/ 3139 w 3153"/>
                <a:gd name="T113" fmla="*/ 645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53" h="652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5" y="13"/>
                  </a:lnTo>
                  <a:lnTo>
                    <a:pt x="62" y="13"/>
                  </a:lnTo>
                  <a:lnTo>
                    <a:pt x="69" y="13"/>
                  </a:lnTo>
                  <a:lnTo>
                    <a:pt x="76" y="13"/>
                  </a:lnTo>
                  <a:lnTo>
                    <a:pt x="82" y="13"/>
                  </a:lnTo>
                  <a:lnTo>
                    <a:pt x="89" y="20"/>
                  </a:lnTo>
                  <a:lnTo>
                    <a:pt x="96" y="20"/>
                  </a:lnTo>
                  <a:lnTo>
                    <a:pt x="103" y="20"/>
                  </a:lnTo>
                  <a:lnTo>
                    <a:pt x="110" y="20"/>
                  </a:lnTo>
                  <a:lnTo>
                    <a:pt x="117" y="20"/>
                  </a:lnTo>
                  <a:lnTo>
                    <a:pt x="124" y="20"/>
                  </a:lnTo>
                  <a:lnTo>
                    <a:pt x="131" y="27"/>
                  </a:lnTo>
                  <a:lnTo>
                    <a:pt x="138" y="27"/>
                  </a:lnTo>
                  <a:lnTo>
                    <a:pt x="145" y="27"/>
                  </a:lnTo>
                  <a:lnTo>
                    <a:pt x="151" y="27"/>
                  </a:lnTo>
                  <a:lnTo>
                    <a:pt x="158" y="27"/>
                  </a:lnTo>
                  <a:lnTo>
                    <a:pt x="165" y="27"/>
                  </a:lnTo>
                  <a:lnTo>
                    <a:pt x="172" y="34"/>
                  </a:lnTo>
                  <a:lnTo>
                    <a:pt x="179" y="34"/>
                  </a:lnTo>
                  <a:lnTo>
                    <a:pt x="186" y="34"/>
                  </a:lnTo>
                  <a:lnTo>
                    <a:pt x="193" y="34"/>
                  </a:lnTo>
                  <a:lnTo>
                    <a:pt x="200" y="34"/>
                  </a:lnTo>
                  <a:lnTo>
                    <a:pt x="207" y="34"/>
                  </a:lnTo>
                  <a:lnTo>
                    <a:pt x="214" y="41"/>
                  </a:lnTo>
                  <a:lnTo>
                    <a:pt x="220" y="41"/>
                  </a:lnTo>
                  <a:lnTo>
                    <a:pt x="227" y="41"/>
                  </a:lnTo>
                  <a:lnTo>
                    <a:pt x="234" y="41"/>
                  </a:lnTo>
                  <a:lnTo>
                    <a:pt x="241" y="41"/>
                  </a:lnTo>
                  <a:lnTo>
                    <a:pt x="248" y="48"/>
                  </a:lnTo>
                  <a:lnTo>
                    <a:pt x="255" y="48"/>
                  </a:lnTo>
                  <a:lnTo>
                    <a:pt x="262" y="48"/>
                  </a:lnTo>
                  <a:lnTo>
                    <a:pt x="269" y="48"/>
                  </a:lnTo>
                  <a:lnTo>
                    <a:pt x="276" y="48"/>
                  </a:lnTo>
                  <a:lnTo>
                    <a:pt x="283" y="48"/>
                  </a:lnTo>
                  <a:lnTo>
                    <a:pt x="289" y="55"/>
                  </a:lnTo>
                  <a:lnTo>
                    <a:pt x="296" y="55"/>
                  </a:lnTo>
                  <a:lnTo>
                    <a:pt x="303" y="55"/>
                  </a:lnTo>
                  <a:lnTo>
                    <a:pt x="310" y="55"/>
                  </a:lnTo>
                  <a:lnTo>
                    <a:pt x="317" y="55"/>
                  </a:lnTo>
                  <a:lnTo>
                    <a:pt x="324" y="55"/>
                  </a:lnTo>
                  <a:lnTo>
                    <a:pt x="331" y="62"/>
                  </a:lnTo>
                  <a:lnTo>
                    <a:pt x="338" y="62"/>
                  </a:lnTo>
                  <a:lnTo>
                    <a:pt x="345" y="62"/>
                  </a:lnTo>
                  <a:lnTo>
                    <a:pt x="352" y="62"/>
                  </a:lnTo>
                  <a:lnTo>
                    <a:pt x="358" y="62"/>
                  </a:lnTo>
                  <a:lnTo>
                    <a:pt x="365" y="62"/>
                  </a:lnTo>
                  <a:lnTo>
                    <a:pt x="372" y="69"/>
                  </a:lnTo>
                  <a:lnTo>
                    <a:pt x="379" y="69"/>
                  </a:lnTo>
                  <a:lnTo>
                    <a:pt x="386" y="69"/>
                  </a:lnTo>
                  <a:lnTo>
                    <a:pt x="393" y="69"/>
                  </a:lnTo>
                  <a:lnTo>
                    <a:pt x="400" y="69"/>
                  </a:lnTo>
                  <a:lnTo>
                    <a:pt x="407" y="76"/>
                  </a:lnTo>
                  <a:lnTo>
                    <a:pt x="414" y="76"/>
                  </a:lnTo>
                  <a:lnTo>
                    <a:pt x="421" y="76"/>
                  </a:lnTo>
                  <a:lnTo>
                    <a:pt x="427" y="76"/>
                  </a:lnTo>
                  <a:lnTo>
                    <a:pt x="434" y="76"/>
                  </a:lnTo>
                  <a:lnTo>
                    <a:pt x="441" y="76"/>
                  </a:lnTo>
                  <a:lnTo>
                    <a:pt x="448" y="83"/>
                  </a:lnTo>
                  <a:lnTo>
                    <a:pt x="455" y="83"/>
                  </a:lnTo>
                  <a:lnTo>
                    <a:pt x="462" y="83"/>
                  </a:lnTo>
                  <a:lnTo>
                    <a:pt x="469" y="83"/>
                  </a:lnTo>
                  <a:lnTo>
                    <a:pt x="476" y="83"/>
                  </a:lnTo>
                  <a:lnTo>
                    <a:pt x="483" y="83"/>
                  </a:lnTo>
                  <a:lnTo>
                    <a:pt x="490" y="90"/>
                  </a:lnTo>
                  <a:lnTo>
                    <a:pt x="496" y="90"/>
                  </a:lnTo>
                  <a:lnTo>
                    <a:pt x="503" y="90"/>
                  </a:lnTo>
                  <a:lnTo>
                    <a:pt x="510" y="90"/>
                  </a:lnTo>
                  <a:lnTo>
                    <a:pt x="517" y="90"/>
                  </a:lnTo>
                  <a:lnTo>
                    <a:pt x="524" y="97"/>
                  </a:lnTo>
                  <a:lnTo>
                    <a:pt x="531" y="97"/>
                  </a:lnTo>
                  <a:lnTo>
                    <a:pt x="538" y="97"/>
                  </a:lnTo>
                  <a:lnTo>
                    <a:pt x="545" y="97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65" y="104"/>
                  </a:lnTo>
                  <a:lnTo>
                    <a:pt x="572" y="104"/>
                  </a:lnTo>
                  <a:lnTo>
                    <a:pt x="579" y="104"/>
                  </a:lnTo>
                  <a:lnTo>
                    <a:pt x="586" y="104"/>
                  </a:lnTo>
                  <a:lnTo>
                    <a:pt x="593" y="104"/>
                  </a:lnTo>
                  <a:lnTo>
                    <a:pt x="600" y="104"/>
                  </a:lnTo>
                  <a:lnTo>
                    <a:pt x="607" y="111"/>
                  </a:lnTo>
                  <a:lnTo>
                    <a:pt x="614" y="111"/>
                  </a:lnTo>
                  <a:lnTo>
                    <a:pt x="621" y="111"/>
                  </a:lnTo>
                  <a:lnTo>
                    <a:pt x="628" y="111"/>
                  </a:lnTo>
                  <a:lnTo>
                    <a:pt x="634" y="111"/>
                  </a:lnTo>
                  <a:lnTo>
                    <a:pt x="641" y="111"/>
                  </a:lnTo>
                  <a:lnTo>
                    <a:pt x="648" y="118"/>
                  </a:lnTo>
                  <a:lnTo>
                    <a:pt x="655" y="118"/>
                  </a:lnTo>
                  <a:lnTo>
                    <a:pt x="662" y="118"/>
                  </a:lnTo>
                  <a:lnTo>
                    <a:pt x="669" y="118"/>
                  </a:lnTo>
                  <a:lnTo>
                    <a:pt x="676" y="118"/>
                  </a:lnTo>
                  <a:lnTo>
                    <a:pt x="683" y="125"/>
                  </a:lnTo>
                  <a:lnTo>
                    <a:pt x="690" y="125"/>
                  </a:lnTo>
                  <a:lnTo>
                    <a:pt x="697" y="125"/>
                  </a:lnTo>
                  <a:lnTo>
                    <a:pt x="703" y="125"/>
                  </a:lnTo>
                  <a:lnTo>
                    <a:pt x="710" y="125"/>
                  </a:lnTo>
                  <a:lnTo>
                    <a:pt x="717" y="125"/>
                  </a:lnTo>
                  <a:lnTo>
                    <a:pt x="724" y="131"/>
                  </a:lnTo>
                  <a:lnTo>
                    <a:pt x="731" y="131"/>
                  </a:lnTo>
                  <a:lnTo>
                    <a:pt x="738" y="131"/>
                  </a:lnTo>
                  <a:lnTo>
                    <a:pt x="745" y="131"/>
                  </a:lnTo>
                  <a:lnTo>
                    <a:pt x="752" y="131"/>
                  </a:lnTo>
                  <a:lnTo>
                    <a:pt x="759" y="131"/>
                  </a:lnTo>
                  <a:lnTo>
                    <a:pt x="766" y="138"/>
                  </a:lnTo>
                  <a:lnTo>
                    <a:pt x="772" y="138"/>
                  </a:lnTo>
                  <a:lnTo>
                    <a:pt x="779" y="138"/>
                  </a:lnTo>
                  <a:lnTo>
                    <a:pt x="786" y="138"/>
                  </a:lnTo>
                  <a:lnTo>
                    <a:pt x="793" y="138"/>
                  </a:lnTo>
                  <a:lnTo>
                    <a:pt x="800" y="138"/>
                  </a:lnTo>
                  <a:lnTo>
                    <a:pt x="807" y="145"/>
                  </a:lnTo>
                  <a:lnTo>
                    <a:pt x="814" y="145"/>
                  </a:lnTo>
                  <a:lnTo>
                    <a:pt x="821" y="145"/>
                  </a:lnTo>
                  <a:lnTo>
                    <a:pt x="828" y="145"/>
                  </a:lnTo>
                  <a:lnTo>
                    <a:pt x="835" y="145"/>
                  </a:lnTo>
                  <a:lnTo>
                    <a:pt x="841" y="152"/>
                  </a:lnTo>
                  <a:lnTo>
                    <a:pt x="848" y="152"/>
                  </a:lnTo>
                  <a:lnTo>
                    <a:pt x="855" y="152"/>
                  </a:lnTo>
                  <a:lnTo>
                    <a:pt x="862" y="152"/>
                  </a:lnTo>
                  <a:lnTo>
                    <a:pt x="869" y="152"/>
                  </a:lnTo>
                  <a:lnTo>
                    <a:pt x="876" y="152"/>
                  </a:lnTo>
                  <a:lnTo>
                    <a:pt x="883" y="159"/>
                  </a:lnTo>
                  <a:lnTo>
                    <a:pt x="890" y="159"/>
                  </a:lnTo>
                  <a:lnTo>
                    <a:pt x="897" y="159"/>
                  </a:lnTo>
                  <a:lnTo>
                    <a:pt x="904" y="159"/>
                  </a:lnTo>
                  <a:lnTo>
                    <a:pt x="910" y="159"/>
                  </a:lnTo>
                  <a:lnTo>
                    <a:pt x="917" y="159"/>
                  </a:lnTo>
                  <a:lnTo>
                    <a:pt x="924" y="166"/>
                  </a:lnTo>
                  <a:lnTo>
                    <a:pt x="931" y="166"/>
                  </a:lnTo>
                  <a:lnTo>
                    <a:pt x="938" y="166"/>
                  </a:lnTo>
                  <a:lnTo>
                    <a:pt x="945" y="166"/>
                  </a:lnTo>
                  <a:lnTo>
                    <a:pt x="952" y="166"/>
                  </a:lnTo>
                  <a:lnTo>
                    <a:pt x="959" y="166"/>
                  </a:lnTo>
                  <a:lnTo>
                    <a:pt x="966" y="173"/>
                  </a:lnTo>
                  <a:lnTo>
                    <a:pt x="973" y="173"/>
                  </a:lnTo>
                  <a:lnTo>
                    <a:pt x="979" y="173"/>
                  </a:lnTo>
                  <a:lnTo>
                    <a:pt x="986" y="173"/>
                  </a:lnTo>
                  <a:lnTo>
                    <a:pt x="993" y="173"/>
                  </a:lnTo>
                  <a:lnTo>
                    <a:pt x="1000" y="173"/>
                  </a:lnTo>
                  <a:lnTo>
                    <a:pt x="1007" y="180"/>
                  </a:lnTo>
                  <a:lnTo>
                    <a:pt x="1014" y="180"/>
                  </a:lnTo>
                  <a:lnTo>
                    <a:pt x="1021" y="180"/>
                  </a:lnTo>
                  <a:lnTo>
                    <a:pt x="1028" y="180"/>
                  </a:lnTo>
                  <a:lnTo>
                    <a:pt x="1035" y="180"/>
                  </a:lnTo>
                  <a:lnTo>
                    <a:pt x="1042" y="180"/>
                  </a:lnTo>
                  <a:lnTo>
                    <a:pt x="1048" y="187"/>
                  </a:lnTo>
                  <a:lnTo>
                    <a:pt x="1055" y="187"/>
                  </a:lnTo>
                  <a:lnTo>
                    <a:pt x="1062" y="187"/>
                  </a:lnTo>
                  <a:lnTo>
                    <a:pt x="1069" y="187"/>
                  </a:lnTo>
                  <a:lnTo>
                    <a:pt x="1076" y="187"/>
                  </a:lnTo>
                  <a:lnTo>
                    <a:pt x="1083" y="194"/>
                  </a:lnTo>
                  <a:lnTo>
                    <a:pt x="1090" y="194"/>
                  </a:lnTo>
                  <a:lnTo>
                    <a:pt x="1097" y="194"/>
                  </a:lnTo>
                  <a:lnTo>
                    <a:pt x="1104" y="194"/>
                  </a:lnTo>
                  <a:lnTo>
                    <a:pt x="1111" y="194"/>
                  </a:lnTo>
                  <a:lnTo>
                    <a:pt x="1117" y="194"/>
                  </a:lnTo>
                  <a:lnTo>
                    <a:pt x="1124" y="201"/>
                  </a:lnTo>
                  <a:lnTo>
                    <a:pt x="1131" y="201"/>
                  </a:lnTo>
                  <a:lnTo>
                    <a:pt x="1138" y="201"/>
                  </a:lnTo>
                  <a:lnTo>
                    <a:pt x="1145" y="201"/>
                  </a:lnTo>
                  <a:lnTo>
                    <a:pt x="1152" y="201"/>
                  </a:lnTo>
                  <a:lnTo>
                    <a:pt x="1159" y="201"/>
                  </a:lnTo>
                  <a:lnTo>
                    <a:pt x="1166" y="208"/>
                  </a:lnTo>
                  <a:lnTo>
                    <a:pt x="1173" y="208"/>
                  </a:lnTo>
                  <a:lnTo>
                    <a:pt x="1180" y="208"/>
                  </a:lnTo>
                  <a:lnTo>
                    <a:pt x="1186" y="208"/>
                  </a:lnTo>
                  <a:lnTo>
                    <a:pt x="1193" y="208"/>
                  </a:lnTo>
                  <a:lnTo>
                    <a:pt x="1200" y="208"/>
                  </a:lnTo>
                  <a:lnTo>
                    <a:pt x="1207" y="215"/>
                  </a:lnTo>
                  <a:lnTo>
                    <a:pt x="1214" y="215"/>
                  </a:lnTo>
                  <a:lnTo>
                    <a:pt x="1221" y="215"/>
                  </a:lnTo>
                  <a:lnTo>
                    <a:pt x="1228" y="215"/>
                  </a:lnTo>
                  <a:lnTo>
                    <a:pt x="1235" y="215"/>
                  </a:lnTo>
                  <a:lnTo>
                    <a:pt x="1242" y="215"/>
                  </a:lnTo>
                  <a:lnTo>
                    <a:pt x="1249" y="222"/>
                  </a:lnTo>
                  <a:lnTo>
                    <a:pt x="1255" y="222"/>
                  </a:lnTo>
                  <a:lnTo>
                    <a:pt x="1262" y="222"/>
                  </a:lnTo>
                  <a:lnTo>
                    <a:pt x="1269" y="222"/>
                  </a:lnTo>
                  <a:lnTo>
                    <a:pt x="1276" y="222"/>
                  </a:lnTo>
                  <a:lnTo>
                    <a:pt x="1283" y="222"/>
                  </a:lnTo>
                  <a:lnTo>
                    <a:pt x="1290" y="229"/>
                  </a:lnTo>
                  <a:lnTo>
                    <a:pt x="1297" y="229"/>
                  </a:lnTo>
                  <a:lnTo>
                    <a:pt x="1304" y="229"/>
                  </a:lnTo>
                  <a:lnTo>
                    <a:pt x="1311" y="229"/>
                  </a:lnTo>
                  <a:lnTo>
                    <a:pt x="1318" y="229"/>
                  </a:lnTo>
                  <a:lnTo>
                    <a:pt x="1324" y="229"/>
                  </a:lnTo>
                  <a:lnTo>
                    <a:pt x="1331" y="236"/>
                  </a:lnTo>
                  <a:lnTo>
                    <a:pt x="1338" y="236"/>
                  </a:lnTo>
                  <a:lnTo>
                    <a:pt x="1345" y="236"/>
                  </a:lnTo>
                  <a:lnTo>
                    <a:pt x="1352" y="236"/>
                  </a:lnTo>
                  <a:lnTo>
                    <a:pt x="1359" y="236"/>
                  </a:lnTo>
                  <a:lnTo>
                    <a:pt x="1366" y="236"/>
                  </a:lnTo>
                  <a:lnTo>
                    <a:pt x="1373" y="242"/>
                  </a:lnTo>
                  <a:lnTo>
                    <a:pt x="1380" y="242"/>
                  </a:lnTo>
                  <a:lnTo>
                    <a:pt x="1387" y="242"/>
                  </a:lnTo>
                  <a:lnTo>
                    <a:pt x="1393" y="242"/>
                  </a:lnTo>
                  <a:lnTo>
                    <a:pt x="1400" y="242"/>
                  </a:lnTo>
                  <a:lnTo>
                    <a:pt x="1407" y="242"/>
                  </a:lnTo>
                  <a:lnTo>
                    <a:pt x="1414" y="249"/>
                  </a:lnTo>
                  <a:lnTo>
                    <a:pt x="1421" y="249"/>
                  </a:lnTo>
                  <a:lnTo>
                    <a:pt x="1428" y="249"/>
                  </a:lnTo>
                  <a:lnTo>
                    <a:pt x="1435" y="249"/>
                  </a:lnTo>
                  <a:lnTo>
                    <a:pt x="1442" y="249"/>
                  </a:lnTo>
                  <a:lnTo>
                    <a:pt x="1449" y="249"/>
                  </a:lnTo>
                  <a:lnTo>
                    <a:pt x="1456" y="256"/>
                  </a:lnTo>
                  <a:lnTo>
                    <a:pt x="1462" y="256"/>
                  </a:lnTo>
                  <a:lnTo>
                    <a:pt x="1469" y="256"/>
                  </a:lnTo>
                  <a:lnTo>
                    <a:pt x="1476" y="256"/>
                  </a:lnTo>
                  <a:lnTo>
                    <a:pt x="1483" y="256"/>
                  </a:lnTo>
                  <a:lnTo>
                    <a:pt x="1490" y="256"/>
                  </a:lnTo>
                  <a:lnTo>
                    <a:pt x="1497" y="263"/>
                  </a:lnTo>
                  <a:lnTo>
                    <a:pt x="1504" y="263"/>
                  </a:lnTo>
                  <a:lnTo>
                    <a:pt x="1511" y="263"/>
                  </a:lnTo>
                  <a:lnTo>
                    <a:pt x="1518" y="263"/>
                  </a:lnTo>
                  <a:lnTo>
                    <a:pt x="1525" y="263"/>
                  </a:lnTo>
                  <a:lnTo>
                    <a:pt x="1531" y="263"/>
                  </a:lnTo>
                  <a:lnTo>
                    <a:pt x="1538" y="270"/>
                  </a:lnTo>
                  <a:lnTo>
                    <a:pt x="1545" y="270"/>
                  </a:lnTo>
                  <a:lnTo>
                    <a:pt x="1552" y="270"/>
                  </a:lnTo>
                  <a:lnTo>
                    <a:pt x="1559" y="270"/>
                  </a:lnTo>
                  <a:lnTo>
                    <a:pt x="1566" y="270"/>
                  </a:lnTo>
                  <a:lnTo>
                    <a:pt x="1573" y="270"/>
                  </a:lnTo>
                  <a:lnTo>
                    <a:pt x="1580" y="277"/>
                  </a:lnTo>
                  <a:lnTo>
                    <a:pt x="1587" y="277"/>
                  </a:lnTo>
                  <a:lnTo>
                    <a:pt x="1594" y="277"/>
                  </a:lnTo>
                  <a:lnTo>
                    <a:pt x="1600" y="277"/>
                  </a:lnTo>
                  <a:lnTo>
                    <a:pt x="1607" y="277"/>
                  </a:lnTo>
                  <a:lnTo>
                    <a:pt x="1614" y="277"/>
                  </a:lnTo>
                  <a:lnTo>
                    <a:pt x="1621" y="284"/>
                  </a:lnTo>
                  <a:lnTo>
                    <a:pt x="1628" y="284"/>
                  </a:lnTo>
                  <a:lnTo>
                    <a:pt x="1635" y="284"/>
                  </a:lnTo>
                  <a:lnTo>
                    <a:pt x="1642" y="284"/>
                  </a:lnTo>
                  <a:lnTo>
                    <a:pt x="1649" y="284"/>
                  </a:lnTo>
                  <a:lnTo>
                    <a:pt x="1656" y="284"/>
                  </a:lnTo>
                  <a:lnTo>
                    <a:pt x="1663" y="291"/>
                  </a:lnTo>
                  <a:lnTo>
                    <a:pt x="1669" y="291"/>
                  </a:lnTo>
                  <a:lnTo>
                    <a:pt x="1676" y="291"/>
                  </a:lnTo>
                  <a:lnTo>
                    <a:pt x="1683" y="291"/>
                  </a:lnTo>
                  <a:lnTo>
                    <a:pt x="1690" y="291"/>
                  </a:lnTo>
                  <a:lnTo>
                    <a:pt x="1697" y="291"/>
                  </a:lnTo>
                  <a:lnTo>
                    <a:pt x="1704" y="298"/>
                  </a:lnTo>
                  <a:lnTo>
                    <a:pt x="1711" y="298"/>
                  </a:lnTo>
                  <a:lnTo>
                    <a:pt x="1718" y="298"/>
                  </a:lnTo>
                  <a:lnTo>
                    <a:pt x="1725" y="298"/>
                  </a:lnTo>
                  <a:lnTo>
                    <a:pt x="1732" y="298"/>
                  </a:lnTo>
                  <a:lnTo>
                    <a:pt x="1738" y="298"/>
                  </a:lnTo>
                  <a:lnTo>
                    <a:pt x="1745" y="305"/>
                  </a:lnTo>
                  <a:lnTo>
                    <a:pt x="1752" y="305"/>
                  </a:lnTo>
                  <a:lnTo>
                    <a:pt x="1759" y="305"/>
                  </a:lnTo>
                  <a:lnTo>
                    <a:pt x="1766" y="305"/>
                  </a:lnTo>
                  <a:lnTo>
                    <a:pt x="1773" y="305"/>
                  </a:lnTo>
                  <a:lnTo>
                    <a:pt x="1780" y="305"/>
                  </a:lnTo>
                  <a:lnTo>
                    <a:pt x="1787" y="312"/>
                  </a:lnTo>
                  <a:lnTo>
                    <a:pt x="1794" y="312"/>
                  </a:lnTo>
                  <a:lnTo>
                    <a:pt x="1801" y="312"/>
                  </a:lnTo>
                  <a:lnTo>
                    <a:pt x="1807" y="312"/>
                  </a:lnTo>
                  <a:lnTo>
                    <a:pt x="1814" y="312"/>
                  </a:lnTo>
                  <a:lnTo>
                    <a:pt x="1821" y="312"/>
                  </a:lnTo>
                  <a:lnTo>
                    <a:pt x="1828" y="319"/>
                  </a:lnTo>
                  <a:lnTo>
                    <a:pt x="1835" y="319"/>
                  </a:lnTo>
                  <a:lnTo>
                    <a:pt x="1842" y="319"/>
                  </a:lnTo>
                  <a:lnTo>
                    <a:pt x="1849" y="319"/>
                  </a:lnTo>
                  <a:lnTo>
                    <a:pt x="1856" y="319"/>
                  </a:lnTo>
                  <a:lnTo>
                    <a:pt x="1863" y="319"/>
                  </a:lnTo>
                  <a:lnTo>
                    <a:pt x="1870" y="326"/>
                  </a:lnTo>
                  <a:lnTo>
                    <a:pt x="1876" y="326"/>
                  </a:lnTo>
                  <a:lnTo>
                    <a:pt x="1883" y="326"/>
                  </a:lnTo>
                  <a:lnTo>
                    <a:pt x="1890" y="326"/>
                  </a:lnTo>
                  <a:lnTo>
                    <a:pt x="1897" y="326"/>
                  </a:lnTo>
                  <a:lnTo>
                    <a:pt x="1904" y="333"/>
                  </a:lnTo>
                  <a:lnTo>
                    <a:pt x="1911" y="333"/>
                  </a:lnTo>
                  <a:lnTo>
                    <a:pt x="1918" y="333"/>
                  </a:lnTo>
                  <a:lnTo>
                    <a:pt x="1925" y="333"/>
                  </a:lnTo>
                  <a:lnTo>
                    <a:pt x="1932" y="333"/>
                  </a:lnTo>
                  <a:lnTo>
                    <a:pt x="1939" y="333"/>
                  </a:lnTo>
                  <a:lnTo>
                    <a:pt x="1945" y="340"/>
                  </a:lnTo>
                  <a:lnTo>
                    <a:pt x="1952" y="340"/>
                  </a:lnTo>
                  <a:lnTo>
                    <a:pt x="1959" y="340"/>
                  </a:lnTo>
                  <a:lnTo>
                    <a:pt x="1966" y="340"/>
                  </a:lnTo>
                  <a:lnTo>
                    <a:pt x="1973" y="340"/>
                  </a:lnTo>
                  <a:lnTo>
                    <a:pt x="1980" y="340"/>
                  </a:lnTo>
                  <a:lnTo>
                    <a:pt x="1987" y="347"/>
                  </a:lnTo>
                  <a:lnTo>
                    <a:pt x="1994" y="347"/>
                  </a:lnTo>
                  <a:lnTo>
                    <a:pt x="2001" y="347"/>
                  </a:lnTo>
                  <a:lnTo>
                    <a:pt x="2008" y="347"/>
                  </a:lnTo>
                  <a:lnTo>
                    <a:pt x="2014" y="347"/>
                  </a:lnTo>
                  <a:lnTo>
                    <a:pt x="2021" y="347"/>
                  </a:lnTo>
                  <a:lnTo>
                    <a:pt x="2028" y="354"/>
                  </a:lnTo>
                  <a:lnTo>
                    <a:pt x="2035" y="354"/>
                  </a:lnTo>
                  <a:lnTo>
                    <a:pt x="2042" y="354"/>
                  </a:lnTo>
                  <a:lnTo>
                    <a:pt x="2049" y="354"/>
                  </a:lnTo>
                  <a:lnTo>
                    <a:pt x="2056" y="354"/>
                  </a:lnTo>
                  <a:lnTo>
                    <a:pt x="2063" y="360"/>
                  </a:lnTo>
                  <a:lnTo>
                    <a:pt x="2070" y="360"/>
                  </a:lnTo>
                  <a:lnTo>
                    <a:pt x="2077" y="360"/>
                  </a:lnTo>
                  <a:lnTo>
                    <a:pt x="2083" y="360"/>
                  </a:lnTo>
                  <a:lnTo>
                    <a:pt x="2090" y="360"/>
                  </a:lnTo>
                  <a:lnTo>
                    <a:pt x="2097" y="360"/>
                  </a:lnTo>
                  <a:lnTo>
                    <a:pt x="2104" y="367"/>
                  </a:lnTo>
                  <a:lnTo>
                    <a:pt x="2111" y="367"/>
                  </a:lnTo>
                  <a:lnTo>
                    <a:pt x="2118" y="367"/>
                  </a:lnTo>
                  <a:lnTo>
                    <a:pt x="2125" y="367"/>
                  </a:lnTo>
                  <a:lnTo>
                    <a:pt x="2132" y="367"/>
                  </a:lnTo>
                  <a:lnTo>
                    <a:pt x="2139" y="374"/>
                  </a:lnTo>
                  <a:lnTo>
                    <a:pt x="2146" y="374"/>
                  </a:lnTo>
                  <a:lnTo>
                    <a:pt x="2152" y="374"/>
                  </a:lnTo>
                  <a:lnTo>
                    <a:pt x="2159" y="374"/>
                  </a:lnTo>
                  <a:lnTo>
                    <a:pt x="2166" y="374"/>
                  </a:lnTo>
                  <a:lnTo>
                    <a:pt x="2173" y="381"/>
                  </a:lnTo>
                  <a:lnTo>
                    <a:pt x="2180" y="381"/>
                  </a:lnTo>
                  <a:lnTo>
                    <a:pt x="2187" y="381"/>
                  </a:lnTo>
                  <a:lnTo>
                    <a:pt x="2194" y="381"/>
                  </a:lnTo>
                  <a:lnTo>
                    <a:pt x="2201" y="381"/>
                  </a:lnTo>
                  <a:lnTo>
                    <a:pt x="2208" y="381"/>
                  </a:lnTo>
                  <a:lnTo>
                    <a:pt x="2215" y="388"/>
                  </a:lnTo>
                  <a:lnTo>
                    <a:pt x="2221" y="388"/>
                  </a:lnTo>
                  <a:lnTo>
                    <a:pt x="2228" y="388"/>
                  </a:lnTo>
                  <a:lnTo>
                    <a:pt x="2235" y="388"/>
                  </a:lnTo>
                  <a:lnTo>
                    <a:pt x="2242" y="388"/>
                  </a:lnTo>
                  <a:lnTo>
                    <a:pt x="2249" y="395"/>
                  </a:lnTo>
                  <a:lnTo>
                    <a:pt x="2256" y="395"/>
                  </a:lnTo>
                  <a:lnTo>
                    <a:pt x="2263" y="395"/>
                  </a:lnTo>
                  <a:lnTo>
                    <a:pt x="2270" y="395"/>
                  </a:lnTo>
                  <a:lnTo>
                    <a:pt x="2277" y="395"/>
                  </a:lnTo>
                  <a:lnTo>
                    <a:pt x="2284" y="402"/>
                  </a:lnTo>
                  <a:lnTo>
                    <a:pt x="2290" y="402"/>
                  </a:lnTo>
                  <a:lnTo>
                    <a:pt x="2297" y="402"/>
                  </a:lnTo>
                  <a:lnTo>
                    <a:pt x="2304" y="402"/>
                  </a:lnTo>
                  <a:lnTo>
                    <a:pt x="2311" y="402"/>
                  </a:lnTo>
                  <a:lnTo>
                    <a:pt x="2318" y="409"/>
                  </a:lnTo>
                  <a:lnTo>
                    <a:pt x="2325" y="409"/>
                  </a:lnTo>
                  <a:lnTo>
                    <a:pt x="2332" y="409"/>
                  </a:lnTo>
                  <a:lnTo>
                    <a:pt x="2339" y="409"/>
                  </a:lnTo>
                  <a:lnTo>
                    <a:pt x="2346" y="409"/>
                  </a:lnTo>
                  <a:lnTo>
                    <a:pt x="2353" y="416"/>
                  </a:lnTo>
                  <a:lnTo>
                    <a:pt x="2359" y="416"/>
                  </a:lnTo>
                  <a:lnTo>
                    <a:pt x="2366" y="416"/>
                  </a:lnTo>
                  <a:lnTo>
                    <a:pt x="2373" y="416"/>
                  </a:lnTo>
                  <a:lnTo>
                    <a:pt x="2380" y="423"/>
                  </a:lnTo>
                  <a:lnTo>
                    <a:pt x="2387" y="423"/>
                  </a:lnTo>
                  <a:lnTo>
                    <a:pt x="2394" y="423"/>
                  </a:lnTo>
                  <a:lnTo>
                    <a:pt x="2401" y="423"/>
                  </a:lnTo>
                  <a:lnTo>
                    <a:pt x="2408" y="423"/>
                  </a:lnTo>
                  <a:lnTo>
                    <a:pt x="2415" y="430"/>
                  </a:lnTo>
                  <a:lnTo>
                    <a:pt x="2422" y="430"/>
                  </a:lnTo>
                  <a:lnTo>
                    <a:pt x="2428" y="430"/>
                  </a:lnTo>
                  <a:lnTo>
                    <a:pt x="2435" y="430"/>
                  </a:lnTo>
                  <a:lnTo>
                    <a:pt x="2442" y="437"/>
                  </a:lnTo>
                  <a:lnTo>
                    <a:pt x="2449" y="437"/>
                  </a:lnTo>
                  <a:lnTo>
                    <a:pt x="2456" y="437"/>
                  </a:lnTo>
                  <a:lnTo>
                    <a:pt x="2463" y="437"/>
                  </a:lnTo>
                  <a:lnTo>
                    <a:pt x="2470" y="437"/>
                  </a:lnTo>
                  <a:lnTo>
                    <a:pt x="2477" y="444"/>
                  </a:lnTo>
                  <a:lnTo>
                    <a:pt x="2484" y="444"/>
                  </a:lnTo>
                  <a:lnTo>
                    <a:pt x="2491" y="444"/>
                  </a:lnTo>
                  <a:lnTo>
                    <a:pt x="2497" y="444"/>
                  </a:lnTo>
                  <a:lnTo>
                    <a:pt x="2504" y="451"/>
                  </a:lnTo>
                  <a:lnTo>
                    <a:pt x="2511" y="451"/>
                  </a:lnTo>
                  <a:lnTo>
                    <a:pt x="2518" y="451"/>
                  </a:lnTo>
                  <a:lnTo>
                    <a:pt x="2525" y="451"/>
                  </a:lnTo>
                  <a:lnTo>
                    <a:pt x="2532" y="458"/>
                  </a:lnTo>
                  <a:lnTo>
                    <a:pt x="2539" y="458"/>
                  </a:lnTo>
                  <a:lnTo>
                    <a:pt x="2546" y="458"/>
                  </a:lnTo>
                  <a:lnTo>
                    <a:pt x="2553" y="458"/>
                  </a:lnTo>
                  <a:lnTo>
                    <a:pt x="2560" y="465"/>
                  </a:lnTo>
                  <a:lnTo>
                    <a:pt x="2566" y="465"/>
                  </a:lnTo>
                  <a:lnTo>
                    <a:pt x="2573" y="465"/>
                  </a:lnTo>
                  <a:lnTo>
                    <a:pt x="2580" y="465"/>
                  </a:lnTo>
                  <a:lnTo>
                    <a:pt x="2587" y="471"/>
                  </a:lnTo>
                  <a:lnTo>
                    <a:pt x="2594" y="471"/>
                  </a:lnTo>
                  <a:lnTo>
                    <a:pt x="2601" y="471"/>
                  </a:lnTo>
                  <a:lnTo>
                    <a:pt x="2608" y="471"/>
                  </a:lnTo>
                  <a:lnTo>
                    <a:pt x="2615" y="478"/>
                  </a:lnTo>
                  <a:lnTo>
                    <a:pt x="2622" y="478"/>
                  </a:lnTo>
                  <a:lnTo>
                    <a:pt x="2629" y="478"/>
                  </a:lnTo>
                  <a:lnTo>
                    <a:pt x="2635" y="478"/>
                  </a:lnTo>
                  <a:lnTo>
                    <a:pt x="2642" y="485"/>
                  </a:lnTo>
                  <a:lnTo>
                    <a:pt x="2649" y="485"/>
                  </a:lnTo>
                  <a:lnTo>
                    <a:pt x="2656" y="485"/>
                  </a:lnTo>
                  <a:lnTo>
                    <a:pt x="2663" y="485"/>
                  </a:lnTo>
                  <a:lnTo>
                    <a:pt x="2670" y="492"/>
                  </a:lnTo>
                  <a:lnTo>
                    <a:pt x="2677" y="492"/>
                  </a:lnTo>
                  <a:lnTo>
                    <a:pt x="2684" y="492"/>
                  </a:lnTo>
                  <a:lnTo>
                    <a:pt x="2691" y="499"/>
                  </a:lnTo>
                  <a:lnTo>
                    <a:pt x="2698" y="499"/>
                  </a:lnTo>
                  <a:lnTo>
                    <a:pt x="2704" y="499"/>
                  </a:lnTo>
                  <a:lnTo>
                    <a:pt x="2711" y="499"/>
                  </a:lnTo>
                  <a:lnTo>
                    <a:pt x="2718" y="506"/>
                  </a:lnTo>
                  <a:lnTo>
                    <a:pt x="2725" y="506"/>
                  </a:lnTo>
                  <a:lnTo>
                    <a:pt x="2732" y="506"/>
                  </a:lnTo>
                  <a:lnTo>
                    <a:pt x="2739" y="513"/>
                  </a:lnTo>
                  <a:lnTo>
                    <a:pt x="2746" y="513"/>
                  </a:lnTo>
                  <a:lnTo>
                    <a:pt x="2753" y="513"/>
                  </a:lnTo>
                  <a:lnTo>
                    <a:pt x="2760" y="513"/>
                  </a:lnTo>
                  <a:lnTo>
                    <a:pt x="2767" y="520"/>
                  </a:lnTo>
                  <a:lnTo>
                    <a:pt x="2773" y="520"/>
                  </a:lnTo>
                  <a:lnTo>
                    <a:pt x="2780" y="520"/>
                  </a:lnTo>
                  <a:lnTo>
                    <a:pt x="2787" y="527"/>
                  </a:lnTo>
                  <a:lnTo>
                    <a:pt x="2794" y="527"/>
                  </a:lnTo>
                  <a:lnTo>
                    <a:pt x="2801" y="527"/>
                  </a:lnTo>
                  <a:lnTo>
                    <a:pt x="2808" y="527"/>
                  </a:lnTo>
                  <a:lnTo>
                    <a:pt x="2815" y="534"/>
                  </a:lnTo>
                  <a:lnTo>
                    <a:pt x="2822" y="534"/>
                  </a:lnTo>
                  <a:lnTo>
                    <a:pt x="2829" y="534"/>
                  </a:lnTo>
                  <a:lnTo>
                    <a:pt x="2836" y="541"/>
                  </a:lnTo>
                  <a:lnTo>
                    <a:pt x="2842" y="541"/>
                  </a:lnTo>
                  <a:lnTo>
                    <a:pt x="2849" y="541"/>
                  </a:lnTo>
                  <a:lnTo>
                    <a:pt x="2856" y="548"/>
                  </a:lnTo>
                  <a:lnTo>
                    <a:pt x="2863" y="548"/>
                  </a:lnTo>
                  <a:lnTo>
                    <a:pt x="2870" y="548"/>
                  </a:lnTo>
                  <a:lnTo>
                    <a:pt x="2877" y="555"/>
                  </a:lnTo>
                  <a:lnTo>
                    <a:pt x="2884" y="555"/>
                  </a:lnTo>
                  <a:lnTo>
                    <a:pt x="2891" y="555"/>
                  </a:lnTo>
                  <a:lnTo>
                    <a:pt x="2898" y="562"/>
                  </a:lnTo>
                  <a:lnTo>
                    <a:pt x="2905" y="562"/>
                  </a:lnTo>
                  <a:lnTo>
                    <a:pt x="2911" y="562"/>
                  </a:lnTo>
                  <a:lnTo>
                    <a:pt x="2918" y="569"/>
                  </a:lnTo>
                  <a:lnTo>
                    <a:pt x="2925" y="569"/>
                  </a:lnTo>
                  <a:lnTo>
                    <a:pt x="2932" y="569"/>
                  </a:lnTo>
                  <a:lnTo>
                    <a:pt x="2939" y="569"/>
                  </a:lnTo>
                  <a:lnTo>
                    <a:pt x="2946" y="576"/>
                  </a:lnTo>
                  <a:lnTo>
                    <a:pt x="2953" y="576"/>
                  </a:lnTo>
                  <a:lnTo>
                    <a:pt x="2960" y="583"/>
                  </a:lnTo>
                  <a:lnTo>
                    <a:pt x="2967" y="583"/>
                  </a:lnTo>
                  <a:lnTo>
                    <a:pt x="2974" y="583"/>
                  </a:lnTo>
                  <a:lnTo>
                    <a:pt x="2980" y="589"/>
                  </a:lnTo>
                  <a:lnTo>
                    <a:pt x="2987" y="589"/>
                  </a:lnTo>
                  <a:lnTo>
                    <a:pt x="2994" y="589"/>
                  </a:lnTo>
                  <a:lnTo>
                    <a:pt x="3001" y="596"/>
                  </a:lnTo>
                  <a:lnTo>
                    <a:pt x="3008" y="596"/>
                  </a:lnTo>
                  <a:lnTo>
                    <a:pt x="3015" y="596"/>
                  </a:lnTo>
                  <a:lnTo>
                    <a:pt x="3022" y="603"/>
                  </a:lnTo>
                  <a:lnTo>
                    <a:pt x="3029" y="603"/>
                  </a:lnTo>
                  <a:lnTo>
                    <a:pt x="3036" y="603"/>
                  </a:lnTo>
                  <a:lnTo>
                    <a:pt x="3043" y="610"/>
                  </a:lnTo>
                  <a:lnTo>
                    <a:pt x="3049" y="610"/>
                  </a:lnTo>
                  <a:lnTo>
                    <a:pt x="3056" y="610"/>
                  </a:lnTo>
                  <a:lnTo>
                    <a:pt x="3063" y="617"/>
                  </a:lnTo>
                  <a:lnTo>
                    <a:pt x="3070" y="617"/>
                  </a:lnTo>
                  <a:lnTo>
                    <a:pt x="3077" y="624"/>
                  </a:lnTo>
                  <a:lnTo>
                    <a:pt x="3084" y="624"/>
                  </a:lnTo>
                  <a:lnTo>
                    <a:pt x="3091" y="624"/>
                  </a:lnTo>
                  <a:lnTo>
                    <a:pt x="3098" y="631"/>
                  </a:lnTo>
                  <a:lnTo>
                    <a:pt x="3105" y="631"/>
                  </a:lnTo>
                  <a:lnTo>
                    <a:pt x="3112" y="631"/>
                  </a:lnTo>
                  <a:lnTo>
                    <a:pt x="3118" y="638"/>
                  </a:lnTo>
                  <a:lnTo>
                    <a:pt x="3125" y="638"/>
                  </a:lnTo>
                  <a:lnTo>
                    <a:pt x="3132" y="638"/>
                  </a:lnTo>
                  <a:lnTo>
                    <a:pt x="3139" y="645"/>
                  </a:lnTo>
                  <a:lnTo>
                    <a:pt x="3146" y="645"/>
                  </a:lnTo>
                  <a:lnTo>
                    <a:pt x="3153" y="65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Rectangle 1162"/>
            <p:cNvSpPr>
              <a:spLocks noChangeArrowheads="1"/>
            </p:cNvSpPr>
            <p:nvPr/>
          </p:nvSpPr>
          <p:spPr bwMode="auto">
            <a:xfrm>
              <a:off x="2690" y="2624"/>
              <a:ext cx="92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Frequency, w  (rad/time)</a:t>
              </a:r>
              <a:endParaRPr lang="en-US"/>
            </a:p>
          </p:txBody>
        </p:sp>
        <p:sp>
          <p:nvSpPr>
            <p:cNvPr id="29835" name="Rectangle 1163"/>
            <p:cNvSpPr>
              <a:spLocks noChangeArrowheads="1"/>
            </p:cNvSpPr>
            <p:nvPr/>
          </p:nvSpPr>
          <p:spPr bwMode="auto">
            <a:xfrm rot="16200000">
              <a:off x="402" y="1784"/>
              <a:ext cx="57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Amplitude Ratio</a:t>
              </a:r>
              <a:endParaRPr lang="en-US"/>
            </a:p>
          </p:txBody>
        </p:sp>
        <p:sp>
          <p:nvSpPr>
            <p:cNvPr id="29836" name="Rectangle 1164"/>
            <p:cNvSpPr>
              <a:spLocks noChangeArrowheads="1"/>
            </p:cNvSpPr>
            <p:nvPr/>
          </p:nvSpPr>
          <p:spPr bwMode="auto">
            <a:xfrm>
              <a:off x="958" y="2874"/>
              <a:ext cx="4271" cy="1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Rectangle 1165"/>
            <p:cNvSpPr>
              <a:spLocks noChangeArrowheads="1"/>
            </p:cNvSpPr>
            <p:nvPr/>
          </p:nvSpPr>
          <p:spPr bwMode="auto">
            <a:xfrm>
              <a:off x="958" y="2874"/>
              <a:ext cx="4271" cy="113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Line 1166"/>
            <p:cNvSpPr>
              <a:spLocks noChangeShapeType="1"/>
            </p:cNvSpPr>
            <p:nvPr/>
          </p:nvSpPr>
          <p:spPr bwMode="auto">
            <a:xfrm>
              <a:off x="958" y="2874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9" name="Freeform 1167"/>
            <p:cNvSpPr>
              <a:spLocks/>
            </p:cNvSpPr>
            <p:nvPr/>
          </p:nvSpPr>
          <p:spPr bwMode="auto">
            <a:xfrm>
              <a:off x="958" y="2874"/>
              <a:ext cx="4271" cy="1131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0" name="Line 1168"/>
            <p:cNvSpPr>
              <a:spLocks noChangeShapeType="1"/>
            </p:cNvSpPr>
            <p:nvPr/>
          </p:nvSpPr>
          <p:spPr bwMode="auto">
            <a:xfrm flipV="1">
              <a:off x="958" y="2874"/>
              <a:ext cx="1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Line 1169"/>
            <p:cNvSpPr>
              <a:spLocks noChangeShapeType="1"/>
            </p:cNvSpPr>
            <p:nvPr/>
          </p:nvSpPr>
          <p:spPr bwMode="auto">
            <a:xfrm>
              <a:off x="958" y="4005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Line 1170"/>
            <p:cNvSpPr>
              <a:spLocks noChangeShapeType="1"/>
            </p:cNvSpPr>
            <p:nvPr/>
          </p:nvSpPr>
          <p:spPr bwMode="auto">
            <a:xfrm flipV="1">
              <a:off x="958" y="2874"/>
              <a:ext cx="1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Line 1171"/>
            <p:cNvSpPr>
              <a:spLocks noChangeShapeType="1"/>
            </p:cNvSpPr>
            <p:nvPr/>
          </p:nvSpPr>
          <p:spPr bwMode="auto">
            <a:xfrm flipV="1">
              <a:off x="95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Line 1172"/>
            <p:cNvSpPr>
              <a:spLocks noChangeShapeType="1"/>
            </p:cNvSpPr>
            <p:nvPr/>
          </p:nvSpPr>
          <p:spPr bwMode="auto">
            <a:xfrm>
              <a:off x="95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5" name="Line 1173"/>
            <p:cNvSpPr>
              <a:spLocks noChangeShapeType="1"/>
            </p:cNvSpPr>
            <p:nvPr/>
          </p:nvSpPr>
          <p:spPr bwMode="auto">
            <a:xfrm flipV="1">
              <a:off x="958" y="396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6" name="Line 1174"/>
            <p:cNvSpPr>
              <a:spLocks noChangeShapeType="1"/>
            </p:cNvSpPr>
            <p:nvPr/>
          </p:nvSpPr>
          <p:spPr bwMode="auto">
            <a:xfrm>
              <a:off x="958" y="287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7" name="Rectangle 1175"/>
            <p:cNvSpPr>
              <a:spLocks noChangeArrowheads="1"/>
            </p:cNvSpPr>
            <p:nvPr/>
          </p:nvSpPr>
          <p:spPr bwMode="auto">
            <a:xfrm>
              <a:off x="910" y="4068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9848" name="Rectangle 1176"/>
            <p:cNvSpPr>
              <a:spLocks noChangeArrowheads="1"/>
            </p:cNvSpPr>
            <p:nvPr/>
          </p:nvSpPr>
          <p:spPr bwMode="auto">
            <a:xfrm>
              <a:off x="992" y="4033"/>
              <a:ext cx="5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/>
            </a:p>
          </p:txBody>
        </p:sp>
        <p:sp>
          <p:nvSpPr>
            <p:cNvPr id="29849" name="Line 1177"/>
            <p:cNvSpPr>
              <a:spLocks noChangeShapeType="1"/>
            </p:cNvSpPr>
            <p:nvPr/>
          </p:nvSpPr>
          <p:spPr bwMode="auto">
            <a:xfrm flipV="1">
              <a:off x="1599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0" name="Line 1178"/>
            <p:cNvSpPr>
              <a:spLocks noChangeShapeType="1"/>
            </p:cNvSpPr>
            <p:nvPr/>
          </p:nvSpPr>
          <p:spPr bwMode="auto">
            <a:xfrm>
              <a:off x="1599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1" name="Line 1179"/>
            <p:cNvSpPr>
              <a:spLocks noChangeShapeType="1"/>
            </p:cNvSpPr>
            <p:nvPr/>
          </p:nvSpPr>
          <p:spPr bwMode="auto">
            <a:xfrm flipV="1">
              <a:off x="1979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Line 1180"/>
            <p:cNvSpPr>
              <a:spLocks noChangeShapeType="1"/>
            </p:cNvSpPr>
            <p:nvPr/>
          </p:nvSpPr>
          <p:spPr bwMode="auto">
            <a:xfrm>
              <a:off x="1979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Line 1181"/>
            <p:cNvSpPr>
              <a:spLocks noChangeShapeType="1"/>
            </p:cNvSpPr>
            <p:nvPr/>
          </p:nvSpPr>
          <p:spPr bwMode="auto">
            <a:xfrm flipV="1">
              <a:off x="2241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4" name="Line 1182"/>
            <p:cNvSpPr>
              <a:spLocks noChangeShapeType="1"/>
            </p:cNvSpPr>
            <p:nvPr/>
          </p:nvSpPr>
          <p:spPr bwMode="auto">
            <a:xfrm>
              <a:off x="2241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Line 1183"/>
            <p:cNvSpPr>
              <a:spLocks noChangeShapeType="1"/>
            </p:cNvSpPr>
            <p:nvPr/>
          </p:nvSpPr>
          <p:spPr bwMode="auto">
            <a:xfrm flipV="1">
              <a:off x="244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6" name="Line 1184"/>
            <p:cNvSpPr>
              <a:spLocks noChangeShapeType="1"/>
            </p:cNvSpPr>
            <p:nvPr/>
          </p:nvSpPr>
          <p:spPr bwMode="auto">
            <a:xfrm>
              <a:off x="244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7" name="Line 1185"/>
            <p:cNvSpPr>
              <a:spLocks noChangeShapeType="1"/>
            </p:cNvSpPr>
            <p:nvPr/>
          </p:nvSpPr>
          <p:spPr bwMode="auto">
            <a:xfrm flipV="1">
              <a:off x="2621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Line 1186"/>
            <p:cNvSpPr>
              <a:spLocks noChangeShapeType="1"/>
            </p:cNvSpPr>
            <p:nvPr/>
          </p:nvSpPr>
          <p:spPr bwMode="auto">
            <a:xfrm>
              <a:off x="2621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9" name="Line 1187"/>
            <p:cNvSpPr>
              <a:spLocks noChangeShapeType="1"/>
            </p:cNvSpPr>
            <p:nvPr/>
          </p:nvSpPr>
          <p:spPr bwMode="auto">
            <a:xfrm flipV="1">
              <a:off x="2765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0" name="Line 1188"/>
            <p:cNvSpPr>
              <a:spLocks noChangeShapeType="1"/>
            </p:cNvSpPr>
            <p:nvPr/>
          </p:nvSpPr>
          <p:spPr bwMode="auto">
            <a:xfrm>
              <a:off x="2765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1" name="Line 1189"/>
            <p:cNvSpPr>
              <a:spLocks noChangeShapeType="1"/>
            </p:cNvSpPr>
            <p:nvPr/>
          </p:nvSpPr>
          <p:spPr bwMode="auto">
            <a:xfrm flipV="1">
              <a:off x="2890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Line 1190"/>
            <p:cNvSpPr>
              <a:spLocks noChangeShapeType="1"/>
            </p:cNvSpPr>
            <p:nvPr/>
          </p:nvSpPr>
          <p:spPr bwMode="auto">
            <a:xfrm>
              <a:off x="2890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3" name="Line 1191"/>
            <p:cNvSpPr>
              <a:spLocks noChangeShapeType="1"/>
            </p:cNvSpPr>
            <p:nvPr/>
          </p:nvSpPr>
          <p:spPr bwMode="auto">
            <a:xfrm flipV="1">
              <a:off x="2993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4" name="Line 1192"/>
            <p:cNvSpPr>
              <a:spLocks noChangeShapeType="1"/>
            </p:cNvSpPr>
            <p:nvPr/>
          </p:nvSpPr>
          <p:spPr bwMode="auto">
            <a:xfrm>
              <a:off x="2993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5" name="Line 1193"/>
            <p:cNvSpPr>
              <a:spLocks noChangeShapeType="1"/>
            </p:cNvSpPr>
            <p:nvPr/>
          </p:nvSpPr>
          <p:spPr bwMode="auto">
            <a:xfrm flipV="1">
              <a:off x="3097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6" name="Line 1194"/>
            <p:cNvSpPr>
              <a:spLocks noChangeShapeType="1"/>
            </p:cNvSpPr>
            <p:nvPr/>
          </p:nvSpPr>
          <p:spPr bwMode="auto">
            <a:xfrm>
              <a:off x="3097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Line 1195"/>
            <p:cNvSpPr>
              <a:spLocks noChangeShapeType="1"/>
            </p:cNvSpPr>
            <p:nvPr/>
          </p:nvSpPr>
          <p:spPr bwMode="auto">
            <a:xfrm flipV="1">
              <a:off x="3097" y="396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8" name="Line 1196"/>
            <p:cNvSpPr>
              <a:spLocks noChangeShapeType="1"/>
            </p:cNvSpPr>
            <p:nvPr/>
          </p:nvSpPr>
          <p:spPr bwMode="auto">
            <a:xfrm>
              <a:off x="3097" y="287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9" name="Rectangle 1197"/>
            <p:cNvSpPr>
              <a:spLocks noChangeArrowheads="1"/>
            </p:cNvSpPr>
            <p:nvPr/>
          </p:nvSpPr>
          <p:spPr bwMode="auto">
            <a:xfrm>
              <a:off x="3049" y="4068"/>
              <a:ext cx="9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9870" name="Rectangle 1198"/>
            <p:cNvSpPr>
              <a:spLocks noChangeArrowheads="1"/>
            </p:cNvSpPr>
            <p:nvPr/>
          </p:nvSpPr>
          <p:spPr bwMode="auto">
            <a:xfrm>
              <a:off x="3131" y="4033"/>
              <a:ext cx="5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29871" name="Line 1199"/>
            <p:cNvSpPr>
              <a:spLocks noChangeShapeType="1"/>
            </p:cNvSpPr>
            <p:nvPr/>
          </p:nvSpPr>
          <p:spPr bwMode="auto">
            <a:xfrm flipV="1">
              <a:off x="373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2" name="Line 1200"/>
            <p:cNvSpPr>
              <a:spLocks noChangeShapeType="1"/>
            </p:cNvSpPr>
            <p:nvPr/>
          </p:nvSpPr>
          <p:spPr bwMode="auto">
            <a:xfrm>
              <a:off x="373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3" name="Line 1201"/>
            <p:cNvSpPr>
              <a:spLocks noChangeShapeType="1"/>
            </p:cNvSpPr>
            <p:nvPr/>
          </p:nvSpPr>
          <p:spPr bwMode="auto">
            <a:xfrm flipV="1">
              <a:off x="4111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4" name="Line 1202"/>
            <p:cNvSpPr>
              <a:spLocks noChangeShapeType="1"/>
            </p:cNvSpPr>
            <p:nvPr/>
          </p:nvSpPr>
          <p:spPr bwMode="auto">
            <a:xfrm>
              <a:off x="4111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5" name="Line 1203"/>
            <p:cNvSpPr>
              <a:spLocks noChangeShapeType="1"/>
            </p:cNvSpPr>
            <p:nvPr/>
          </p:nvSpPr>
          <p:spPr bwMode="auto">
            <a:xfrm flipV="1">
              <a:off x="4380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6" name="Line 1204"/>
            <p:cNvSpPr>
              <a:spLocks noChangeShapeType="1"/>
            </p:cNvSpPr>
            <p:nvPr/>
          </p:nvSpPr>
          <p:spPr bwMode="auto">
            <a:xfrm>
              <a:off x="4380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7" name="Line 1205"/>
            <p:cNvSpPr>
              <a:spLocks noChangeShapeType="1"/>
            </p:cNvSpPr>
            <p:nvPr/>
          </p:nvSpPr>
          <p:spPr bwMode="auto">
            <a:xfrm flipV="1">
              <a:off x="4587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8" name="Line 1206"/>
            <p:cNvSpPr>
              <a:spLocks noChangeShapeType="1"/>
            </p:cNvSpPr>
            <p:nvPr/>
          </p:nvSpPr>
          <p:spPr bwMode="auto">
            <a:xfrm>
              <a:off x="4587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9" name="Line 1207"/>
            <p:cNvSpPr>
              <a:spLocks noChangeShapeType="1"/>
            </p:cNvSpPr>
            <p:nvPr/>
          </p:nvSpPr>
          <p:spPr bwMode="auto">
            <a:xfrm flipV="1">
              <a:off x="4753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0" name="Line 1208"/>
            <p:cNvSpPr>
              <a:spLocks noChangeShapeType="1"/>
            </p:cNvSpPr>
            <p:nvPr/>
          </p:nvSpPr>
          <p:spPr bwMode="auto">
            <a:xfrm>
              <a:off x="4753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1" name="Line 1209"/>
            <p:cNvSpPr>
              <a:spLocks noChangeShapeType="1"/>
            </p:cNvSpPr>
            <p:nvPr/>
          </p:nvSpPr>
          <p:spPr bwMode="auto">
            <a:xfrm flipV="1">
              <a:off x="489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2" name="Line 1210"/>
            <p:cNvSpPr>
              <a:spLocks noChangeShapeType="1"/>
            </p:cNvSpPr>
            <p:nvPr/>
          </p:nvSpPr>
          <p:spPr bwMode="auto">
            <a:xfrm>
              <a:off x="489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3" name="Line 1211"/>
            <p:cNvSpPr>
              <a:spLocks noChangeShapeType="1"/>
            </p:cNvSpPr>
            <p:nvPr/>
          </p:nvSpPr>
          <p:spPr bwMode="auto">
            <a:xfrm flipV="1">
              <a:off x="5022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4" name="Line 1212"/>
            <p:cNvSpPr>
              <a:spLocks noChangeShapeType="1"/>
            </p:cNvSpPr>
            <p:nvPr/>
          </p:nvSpPr>
          <p:spPr bwMode="auto">
            <a:xfrm>
              <a:off x="5022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5" name="Line 1213"/>
            <p:cNvSpPr>
              <a:spLocks noChangeShapeType="1"/>
            </p:cNvSpPr>
            <p:nvPr/>
          </p:nvSpPr>
          <p:spPr bwMode="auto">
            <a:xfrm flipV="1">
              <a:off x="5132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6" name="Line 1214"/>
            <p:cNvSpPr>
              <a:spLocks noChangeShapeType="1"/>
            </p:cNvSpPr>
            <p:nvPr/>
          </p:nvSpPr>
          <p:spPr bwMode="auto">
            <a:xfrm>
              <a:off x="5132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7" name="Line 1215"/>
            <p:cNvSpPr>
              <a:spLocks noChangeShapeType="1"/>
            </p:cNvSpPr>
            <p:nvPr/>
          </p:nvSpPr>
          <p:spPr bwMode="auto">
            <a:xfrm flipV="1">
              <a:off x="5229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8" name="Line 1216"/>
            <p:cNvSpPr>
              <a:spLocks noChangeShapeType="1"/>
            </p:cNvSpPr>
            <p:nvPr/>
          </p:nvSpPr>
          <p:spPr bwMode="auto">
            <a:xfrm>
              <a:off x="5229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9" name="Line 1217"/>
            <p:cNvSpPr>
              <a:spLocks noChangeShapeType="1"/>
            </p:cNvSpPr>
            <p:nvPr/>
          </p:nvSpPr>
          <p:spPr bwMode="auto">
            <a:xfrm flipV="1">
              <a:off x="5229" y="396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0" name="Line 1218"/>
            <p:cNvSpPr>
              <a:spLocks noChangeShapeType="1"/>
            </p:cNvSpPr>
            <p:nvPr/>
          </p:nvSpPr>
          <p:spPr bwMode="auto">
            <a:xfrm>
              <a:off x="5229" y="287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1" name="Rectangle 1219"/>
            <p:cNvSpPr>
              <a:spLocks noChangeArrowheads="1"/>
            </p:cNvSpPr>
            <p:nvPr/>
          </p:nvSpPr>
          <p:spPr bwMode="auto">
            <a:xfrm>
              <a:off x="5195" y="4068"/>
              <a:ext cx="9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9892" name="Rectangle 1220"/>
            <p:cNvSpPr>
              <a:spLocks noChangeArrowheads="1"/>
            </p:cNvSpPr>
            <p:nvPr/>
          </p:nvSpPr>
          <p:spPr bwMode="auto">
            <a:xfrm>
              <a:off x="5276" y="4033"/>
              <a:ext cx="3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9893" name="Line 1221"/>
            <p:cNvSpPr>
              <a:spLocks noChangeShapeType="1"/>
            </p:cNvSpPr>
            <p:nvPr/>
          </p:nvSpPr>
          <p:spPr bwMode="auto">
            <a:xfrm>
              <a:off x="958" y="4005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4" name="Line 1222"/>
            <p:cNvSpPr>
              <a:spLocks noChangeShapeType="1"/>
            </p:cNvSpPr>
            <p:nvPr/>
          </p:nvSpPr>
          <p:spPr bwMode="auto">
            <a:xfrm flipH="1">
              <a:off x="5187" y="400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5" name="Rectangle 1223"/>
            <p:cNvSpPr>
              <a:spLocks noChangeArrowheads="1"/>
            </p:cNvSpPr>
            <p:nvPr/>
          </p:nvSpPr>
          <p:spPr bwMode="auto">
            <a:xfrm>
              <a:off x="793" y="3951"/>
              <a:ext cx="17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-300</a:t>
              </a:r>
              <a:endParaRPr lang="en-US"/>
            </a:p>
          </p:txBody>
        </p:sp>
        <p:sp>
          <p:nvSpPr>
            <p:cNvPr id="29896" name="Line 1224"/>
            <p:cNvSpPr>
              <a:spLocks noChangeShapeType="1"/>
            </p:cNvSpPr>
            <p:nvPr/>
          </p:nvSpPr>
          <p:spPr bwMode="auto">
            <a:xfrm>
              <a:off x="958" y="377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7" name="Line 1225"/>
            <p:cNvSpPr>
              <a:spLocks noChangeShapeType="1"/>
            </p:cNvSpPr>
            <p:nvPr/>
          </p:nvSpPr>
          <p:spPr bwMode="auto">
            <a:xfrm flipH="1">
              <a:off x="5187" y="3776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8" name="Rectangle 1226"/>
            <p:cNvSpPr>
              <a:spLocks noChangeArrowheads="1"/>
            </p:cNvSpPr>
            <p:nvPr/>
          </p:nvSpPr>
          <p:spPr bwMode="auto">
            <a:xfrm>
              <a:off x="793" y="3721"/>
              <a:ext cx="17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-250</a:t>
              </a:r>
              <a:endParaRPr lang="en-US"/>
            </a:p>
          </p:txBody>
        </p:sp>
        <p:sp>
          <p:nvSpPr>
            <p:cNvPr id="29899" name="Line 1227"/>
            <p:cNvSpPr>
              <a:spLocks noChangeShapeType="1"/>
            </p:cNvSpPr>
            <p:nvPr/>
          </p:nvSpPr>
          <p:spPr bwMode="auto">
            <a:xfrm>
              <a:off x="958" y="3554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0" name="Line 1228"/>
            <p:cNvSpPr>
              <a:spLocks noChangeShapeType="1"/>
            </p:cNvSpPr>
            <p:nvPr/>
          </p:nvSpPr>
          <p:spPr bwMode="auto">
            <a:xfrm flipH="1">
              <a:off x="5187" y="355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1" name="Rectangle 1229"/>
            <p:cNvSpPr>
              <a:spLocks noChangeArrowheads="1"/>
            </p:cNvSpPr>
            <p:nvPr/>
          </p:nvSpPr>
          <p:spPr bwMode="auto">
            <a:xfrm>
              <a:off x="793" y="3499"/>
              <a:ext cx="17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-200</a:t>
              </a:r>
              <a:endParaRPr lang="en-US"/>
            </a:p>
          </p:txBody>
        </p:sp>
        <p:sp>
          <p:nvSpPr>
            <p:cNvPr id="29902" name="Line 1230"/>
            <p:cNvSpPr>
              <a:spLocks noChangeShapeType="1"/>
            </p:cNvSpPr>
            <p:nvPr/>
          </p:nvSpPr>
          <p:spPr bwMode="auto">
            <a:xfrm>
              <a:off x="958" y="3325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3" name="Line 1231"/>
            <p:cNvSpPr>
              <a:spLocks noChangeShapeType="1"/>
            </p:cNvSpPr>
            <p:nvPr/>
          </p:nvSpPr>
          <p:spPr bwMode="auto">
            <a:xfrm flipH="1">
              <a:off x="5187" y="332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4" name="Rectangle 1232"/>
            <p:cNvSpPr>
              <a:spLocks noChangeArrowheads="1"/>
            </p:cNvSpPr>
            <p:nvPr/>
          </p:nvSpPr>
          <p:spPr bwMode="auto">
            <a:xfrm>
              <a:off x="793" y="3270"/>
              <a:ext cx="17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-150</a:t>
              </a:r>
              <a:endParaRPr lang="en-US"/>
            </a:p>
          </p:txBody>
        </p:sp>
        <p:sp>
          <p:nvSpPr>
            <p:cNvPr id="29905" name="Line 1233"/>
            <p:cNvSpPr>
              <a:spLocks noChangeShapeType="1"/>
            </p:cNvSpPr>
            <p:nvPr/>
          </p:nvSpPr>
          <p:spPr bwMode="auto">
            <a:xfrm>
              <a:off x="958" y="3103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6" name="Line 1234"/>
            <p:cNvSpPr>
              <a:spLocks noChangeShapeType="1"/>
            </p:cNvSpPr>
            <p:nvPr/>
          </p:nvSpPr>
          <p:spPr bwMode="auto">
            <a:xfrm flipH="1">
              <a:off x="5187" y="310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7" name="Rectangle 1235"/>
            <p:cNvSpPr>
              <a:spLocks noChangeArrowheads="1"/>
            </p:cNvSpPr>
            <p:nvPr/>
          </p:nvSpPr>
          <p:spPr bwMode="auto">
            <a:xfrm>
              <a:off x="793" y="3048"/>
              <a:ext cx="17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  <a:endParaRPr lang="en-US"/>
            </a:p>
          </p:txBody>
        </p:sp>
        <p:sp>
          <p:nvSpPr>
            <p:cNvPr id="29908" name="Line 1236"/>
            <p:cNvSpPr>
              <a:spLocks noChangeShapeType="1"/>
            </p:cNvSpPr>
            <p:nvPr/>
          </p:nvSpPr>
          <p:spPr bwMode="auto">
            <a:xfrm>
              <a:off x="958" y="2874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9" name="Line 1237"/>
            <p:cNvSpPr>
              <a:spLocks noChangeShapeType="1"/>
            </p:cNvSpPr>
            <p:nvPr/>
          </p:nvSpPr>
          <p:spPr bwMode="auto">
            <a:xfrm flipH="1">
              <a:off x="5187" y="287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0" name="Rectangle 1238"/>
            <p:cNvSpPr>
              <a:spLocks noChangeArrowheads="1"/>
            </p:cNvSpPr>
            <p:nvPr/>
          </p:nvSpPr>
          <p:spPr bwMode="auto">
            <a:xfrm>
              <a:off x="838" y="2819"/>
              <a:ext cx="12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-50</a:t>
              </a:r>
              <a:endParaRPr lang="en-US"/>
            </a:p>
          </p:txBody>
        </p:sp>
        <p:sp>
          <p:nvSpPr>
            <p:cNvPr id="29911" name="Line 1239"/>
            <p:cNvSpPr>
              <a:spLocks noChangeShapeType="1"/>
            </p:cNvSpPr>
            <p:nvPr/>
          </p:nvSpPr>
          <p:spPr bwMode="auto">
            <a:xfrm>
              <a:off x="958" y="2874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2" name="Freeform 1240"/>
            <p:cNvSpPr>
              <a:spLocks/>
            </p:cNvSpPr>
            <p:nvPr/>
          </p:nvSpPr>
          <p:spPr bwMode="auto">
            <a:xfrm>
              <a:off x="958" y="2874"/>
              <a:ext cx="4271" cy="1131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3" name="Line 1241"/>
            <p:cNvSpPr>
              <a:spLocks noChangeShapeType="1"/>
            </p:cNvSpPr>
            <p:nvPr/>
          </p:nvSpPr>
          <p:spPr bwMode="auto">
            <a:xfrm flipV="1">
              <a:off x="958" y="2874"/>
              <a:ext cx="1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4" name="Freeform 1242"/>
            <p:cNvSpPr>
              <a:spLocks/>
            </p:cNvSpPr>
            <p:nvPr/>
          </p:nvSpPr>
          <p:spPr bwMode="auto">
            <a:xfrm>
              <a:off x="958" y="3075"/>
              <a:ext cx="3153" cy="805"/>
            </a:xfrm>
            <a:custGeom>
              <a:avLst/>
              <a:gdLst>
                <a:gd name="T0" fmla="*/ 48 w 3153"/>
                <a:gd name="T1" fmla="*/ 7 h 805"/>
                <a:gd name="T2" fmla="*/ 103 w 3153"/>
                <a:gd name="T3" fmla="*/ 7 h 805"/>
                <a:gd name="T4" fmla="*/ 158 w 3153"/>
                <a:gd name="T5" fmla="*/ 7 h 805"/>
                <a:gd name="T6" fmla="*/ 214 w 3153"/>
                <a:gd name="T7" fmla="*/ 7 h 805"/>
                <a:gd name="T8" fmla="*/ 269 w 3153"/>
                <a:gd name="T9" fmla="*/ 14 h 805"/>
                <a:gd name="T10" fmla="*/ 324 w 3153"/>
                <a:gd name="T11" fmla="*/ 14 h 805"/>
                <a:gd name="T12" fmla="*/ 379 w 3153"/>
                <a:gd name="T13" fmla="*/ 14 h 805"/>
                <a:gd name="T14" fmla="*/ 434 w 3153"/>
                <a:gd name="T15" fmla="*/ 21 h 805"/>
                <a:gd name="T16" fmla="*/ 490 w 3153"/>
                <a:gd name="T17" fmla="*/ 21 h 805"/>
                <a:gd name="T18" fmla="*/ 545 w 3153"/>
                <a:gd name="T19" fmla="*/ 21 h 805"/>
                <a:gd name="T20" fmla="*/ 600 w 3153"/>
                <a:gd name="T21" fmla="*/ 28 h 805"/>
                <a:gd name="T22" fmla="*/ 655 w 3153"/>
                <a:gd name="T23" fmla="*/ 28 h 805"/>
                <a:gd name="T24" fmla="*/ 710 w 3153"/>
                <a:gd name="T25" fmla="*/ 28 h 805"/>
                <a:gd name="T26" fmla="*/ 766 w 3153"/>
                <a:gd name="T27" fmla="*/ 35 h 805"/>
                <a:gd name="T28" fmla="*/ 821 w 3153"/>
                <a:gd name="T29" fmla="*/ 35 h 805"/>
                <a:gd name="T30" fmla="*/ 876 w 3153"/>
                <a:gd name="T31" fmla="*/ 42 h 805"/>
                <a:gd name="T32" fmla="*/ 931 w 3153"/>
                <a:gd name="T33" fmla="*/ 49 h 805"/>
                <a:gd name="T34" fmla="*/ 986 w 3153"/>
                <a:gd name="T35" fmla="*/ 49 h 805"/>
                <a:gd name="T36" fmla="*/ 1042 w 3153"/>
                <a:gd name="T37" fmla="*/ 56 h 805"/>
                <a:gd name="T38" fmla="*/ 1097 w 3153"/>
                <a:gd name="T39" fmla="*/ 56 h 805"/>
                <a:gd name="T40" fmla="*/ 1152 w 3153"/>
                <a:gd name="T41" fmla="*/ 63 h 805"/>
                <a:gd name="T42" fmla="*/ 1207 w 3153"/>
                <a:gd name="T43" fmla="*/ 70 h 805"/>
                <a:gd name="T44" fmla="*/ 1262 w 3153"/>
                <a:gd name="T45" fmla="*/ 77 h 805"/>
                <a:gd name="T46" fmla="*/ 1318 w 3153"/>
                <a:gd name="T47" fmla="*/ 84 h 805"/>
                <a:gd name="T48" fmla="*/ 1373 w 3153"/>
                <a:gd name="T49" fmla="*/ 91 h 805"/>
                <a:gd name="T50" fmla="*/ 1428 w 3153"/>
                <a:gd name="T51" fmla="*/ 98 h 805"/>
                <a:gd name="T52" fmla="*/ 1483 w 3153"/>
                <a:gd name="T53" fmla="*/ 104 h 805"/>
                <a:gd name="T54" fmla="*/ 1538 w 3153"/>
                <a:gd name="T55" fmla="*/ 111 h 805"/>
                <a:gd name="T56" fmla="*/ 1594 w 3153"/>
                <a:gd name="T57" fmla="*/ 118 h 805"/>
                <a:gd name="T58" fmla="*/ 1649 w 3153"/>
                <a:gd name="T59" fmla="*/ 132 h 805"/>
                <a:gd name="T60" fmla="*/ 1704 w 3153"/>
                <a:gd name="T61" fmla="*/ 139 h 805"/>
                <a:gd name="T62" fmla="*/ 1759 w 3153"/>
                <a:gd name="T63" fmla="*/ 153 h 805"/>
                <a:gd name="T64" fmla="*/ 1814 w 3153"/>
                <a:gd name="T65" fmla="*/ 167 h 805"/>
                <a:gd name="T66" fmla="*/ 1870 w 3153"/>
                <a:gd name="T67" fmla="*/ 181 h 805"/>
                <a:gd name="T68" fmla="*/ 1925 w 3153"/>
                <a:gd name="T69" fmla="*/ 195 h 805"/>
                <a:gd name="T70" fmla="*/ 1980 w 3153"/>
                <a:gd name="T71" fmla="*/ 209 h 805"/>
                <a:gd name="T72" fmla="*/ 2035 w 3153"/>
                <a:gd name="T73" fmla="*/ 222 h 805"/>
                <a:gd name="T74" fmla="*/ 2090 w 3153"/>
                <a:gd name="T75" fmla="*/ 243 h 805"/>
                <a:gd name="T76" fmla="*/ 2146 w 3153"/>
                <a:gd name="T77" fmla="*/ 257 h 805"/>
                <a:gd name="T78" fmla="*/ 2201 w 3153"/>
                <a:gd name="T79" fmla="*/ 278 h 805"/>
                <a:gd name="T80" fmla="*/ 2256 w 3153"/>
                <a:gd name="T81" fmla="*/ 299 h 805"/>
                <a:gd name="T82" fmla="*/ 2311 w 3153"/>
                <a:gd name="T83" fmla="*/ 320 h 805"/>
                <a:gd name="T84" fmla="*/ 2366 w 3153"/>
                <a:gd name="T85" fmla="*/ 340 h 805"/>
                <a:gd name="T86" fmla="*/ 2422 w 3153"/>
                <a:gd name="T87" fmla="*/ 368 h 805"/>
                <a:gd name="T88" fmla="*/ 2477 w 3153"/>
                <a:gd name="T89" fmla="*/ 396 h 805"/>
                <a:gd name="T90" fmla="*/ 2532 w 3153"/>
                <a:gd name="T91" fmla="*/ 424 h 805"/>
                <a:gd name="T92" fmla="*/ 2587 w 3153"/>
                <a:gd name="T93" fmla="*/ 451 h 805"/>
                <a:gd name="T94" fmla="*/ 2642 w 3153"/>
                <a:gd name="T95" fmla="*/ 479 h 805"/>
                <a:gd name="T96" fmla="*/ 2698 w 3153"/>
                <a:gd name="T97" fmla="*/ 507 h 805"/>
                <a:gd name="T98" fmla="*/ 2753 w 3153"/>
                <a:gd name="T99" fmla="*/ 542 h 805"/>
                <a:gd name="T100" fmla="*/ 2808 w 3153"/>
                <a:gd name="T101" fmla="*/ 569 h 805"/>
                <a:gd name="T102" fmla="*/ 2863 w 3153"/>
                <a:gd name="T103" fmla="*/ 604 h 805"/>
                <a:gd name="T104" fmla="*/ 2918 w 3153"/>
                <a:gd name="T105" fmla="*/ 639 h 805"/>
                <a:gd name="T106" fmla="*/ 2974 w 3153"/>
                <a:gd name="T107" fmla="*/ 680 h 805"/>
                <a:gd name="T108" fmla="*/ 3029 w 3153"/>
                <a:gd name="T109" fmla="*/ 715 h 805"/>
                <a:gd name="T110" fmla="*/ 3084 w 3153"/>
                <a:gd name="T111" fmla="*/ 757 h 805"/>
                <a:gd name="T112" fmla="*/ 3139 w 3153"/>
                <a:gd name="T113" fmla="*/ 791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53" h="805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82" y="7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7"/>
                  </a:lnTo>
                  <a:lnTo>
                    <a:pt x="138" y="7"/>
                  </a:lnTo>
                  <a:lnTo>
                    <a:pt x="145" y="7"/>
                  </a:lnTo>
                  <a:lnTo>
                    <a:pt x="151" y="7"/>
                  </a:lnTo>
                  <a:lnTo>
                    <a:pt x="158" y="7"/>
                  </a:lnTo>
                  <a:lnTo>
                    <a:pt x="165" y="7"/>
                  </a:lnTo>
                  <a:lnTo>
                    <a:pt x="172" y="7"/>
                  </a:lnTo>
                  <a:lnTo>
                    <a:pt x="179" y="7"/>
                  </a:lnTo>
                  <a:lnTo>
                    <a:pt x="186" y="7"/>
                  </a:lnTo>
                  <a:lnTo>
                    <a:pt x="193" y="7"/>
                  </a:lnTo>
                  <a:lnTo>
                    <a:pt x="200" y="7"/>
                  </a:lnTo>
                  <a:lnTo>
                    <a:pt x="207" y="7"/>
                  </a:lnTo>
                  <a:lnTo>
                    <a:pt x="214" y="7"/>
                  </a:lnTo>
                  <a:lnTo>
                    <a:pt x="220" y="7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41" y="7"/>
                  </a:lnTo>
                  <a:lnTo>
                    <a:pt x="248" y="14"/>
                  </a:lnTo>
                  <a:lnTo>
                    <a:pt x="255" y="14"/>
                  </a:lnTo>
                  <a:lnTo>
                    <a:pt x="262" y="14"/>
                  </a:lnTo>
                  <a:lnTo>
                    <a:pt x="269" y="14"/>
                  </a:lnTo>
                  <a:lnTo>
                    <a:pt x="276" y="14"/>
                  </a:lnTo>
                  <a:lnTo>
                    <a:pt x="283" y="14"/>
                  </a:lnTo>
                  <a:lnTo>
                    <a:pt x="289" y="14"/>
                  </a:lnTo>
                  <a:lnTo>
                    <a:pt x="296" y="14"/>
                  </a:lnTo>
                  <a:lnTo>
                    <a:pt x="303" y="14"/>
                  </a:lnTo>
                  <a:lnTo>
                    <a:pt x="310" y="14"/>
                  </a:lnTo>
                  <a:lnTo>
                    <a:pt x="317" y="14"/>
                  </a:lnTo>
                  <a:lnTo>
                    <a:pt x="324" y="14"/>
                  </a:lnTo>
                  <a:lnTo>
                    <a:pt x="331" y="14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4"/>
                  </a:lnTo>
                  <a:lnTo>
                    <a:pt x="358" y="14"/>
                  </a:lnTo>
                  <a:lnTo>
                    <a:pt x="365" y="14"/>
                  </a:lnTo>
                  <a:lnTo>
                    <a:pt x="372" y="14"/>
                  </a:lnTo>
                  <a:lnTo>
                    <a:pt x="379" y="14"/>
                  </a:lnTo>
                  <a:lnTo>
                    <a:pt x="386" y="14"/>
                  </a:lnTo>
                  <a:lnTo>
                    <a:pt x="393" y="14"/>
                  </a:lnTo>
                  <a:lnTo>
                    <a:pt x="400" y="14"/>
                  </a:lnTo>
                  <a:lnTo>
                    <a:pt x="407" y="14"/>
                  </a:lnTo>
                  <a:lnTo>
                    <a:pt x="414" y="14"/>
                  </a:lnTo>
                  <a:lnTo>
                    <a:pt x="421" y="14"/>
                  </a:lnTo>
                  <a:lnTo>
                    <a:pt x="427" y="14"/>
                  </a:lnTo>
                  <a:lnTo>
                    <a:pt x="434" y="21"/>
                  </a:lnTo>
                  <a:lnTo>
                    <a:pt x="441" y="21"/>
                  </a:lnTo>
                  <a:lnTo>
                    <a:pt x="448" y="21"/>
                  </a:lnTo>
                  <a:lnTo>
                    <a:pt x="455" y="21"/>
                  </a:lnTo>
                  <a:lnTo>
                    <a:pt x="462" y="21"/>
                  </a:lnTo>
                  <a:lnTo>
                    <a:pt x="469" y="21"/>
                  </a:lnTo>
                  <a:lnTo>
                    <a:pt x="476" y="21"/>
                  </a:lnTo>
                  <a:lnTo>
                    <a:pt x="483" y="21"/>
                  </a:lnTo>
                  <a:lnTo>
                    <a:pt x="490" y="21"/>
                  </a:lnTo>
                  <a:lnTo>
                    <a:pt x="496" y="21"/>
                  </a:lnTo>
                  <a:lnTo>
                    <a:pt x="503" y="21"/>
                  </a:lnTo>
                  <a:lnTo>
                    <a:pt x="510" y="21"/>
                  </a:lnTo>
                  <a:lnTo>
                    <a:pt x="517" y="21"/>
                  </a:lnTo>
                  <a:lnTo>
                    <a:pt x="524" y="21"/>
                  </a:lnTo>
                  <a:lnTo>
                    <a:pt x="531" y="21"/>
                  </a:lnTo>
                  <a:lnTo>
                    <a:pt x="538" y="21"/>
                  </a:lnTo>
                  <a:lnTo>
                    <a:pt x="545" y="21"/>
                  </a:lnTo>
                  <a:lnTo>
                    <a:pt x="552" y="21"/>
                  </a:lnTo>
                  <a:lnTo>
                    <a:pt x="559" y="21"/>
                  </a:lnTo>
                  <a:lnTo>
                    <a:pt x="565" y="21"/>
                  </a:lnTo>
                  <a:lnTo>
                    <a:pt x="572" y="21"/>
                  </a:lnTo>
                  <a:lnTo>
                    <a:pt x="579" y="21"/>
                  </a:lnTo>
                  <a:lnTo>
                    <a:pt x="586" y="21"/>
                  </a:lnTo>
                  <a:lnTo>
                    <a:pt x="593" y="28"/>
                  </a:lnTo>
                  <a:lnTo>
                    <a:pt x="600" y="28"/>
                  </a:lnTo>
                  <a:lnTo>
                    <a:pt x="607" y="28"/>
                  </a:lnTo>
                  <a:lnTo>
                    <a:pt x="614" y="28"/>
                  </a:lnTo>
                  <a:lnTo>
                    <a:pt x="621" y="28"/>
                  </a:lnTo>
                  <a:lnTo>
                    <a:pt x="628" y="28"/>
                  </a:lnTo>
                  <a:lnTo>
                    <a:pt x="634" y="28"/>
                  </a:lnTo>
                  <a:lnTo>
                    <a:pt x="641" y="28"/>
                  </a:lnTo>
                  <a:lnTo>
                    <a:pt x="648" y="28"/>
                  </a:lnTo>
                  <a:lnTo>
                    <a:pt x="655" y="28"/>
                  </a:lnTo>
                  <a:lnTo>
                    <a:pt x="662" y="28"/>
                  </a:lnTo>
                  <a:lnTo>
                    <a:pt x="669" y="28"/>
                  </a:lnTo>
                  <a:lnTo>
                    <a:pt x="676" y="28"/>
                  </a:lnTo>
                  <a:lnTo>
                    <a:pt x="683" y="28"/>
                  </a:lnTo>
                  <a:lnTo>
                    <a:pt x="690" y="28"/>
                  </a:lnTo>
                  <a:lnTo>
                    <a:pt x="697" y="28"/>
                  </a:lnTo>
                  <a:lnTo>
                    <a:pt x="703" y="28"/>
                  </a:lnTo>
                  <a:lnTo>
                    <a:pt x="710" y="28"/>
                  </a:lnTo>
                  <a:lnTo>
                    <a:pt x="717" y="35"/>
                  </a:lnTo>
                  <a:lnTo>
                    <a:pt x="724" y="35"/>
                  </a:lnTo>
                  <a:lnTo>
                    <a:pt x="731" y="35"/>
                  </a:lnTo>
                  <a:lnTo>
                    <a:pt x="738" y="35"/>
                  </a:lnTo>
                  <a:lnTo>
                    <a:pt x="745" y="35"/>
                  </a:lnTo>
                  <a:lnTo>
                    <a:pt x="752" y="35"/>
                  </a:lnTo>
                  <a:lnTo>
                    <a:pt x="759" y="35"/>
                  </a:lnTo>
                  <a:lnTo>
                    <a:pt x="766" y="35"/>
                  </a:lnTo>
                  <a:lnTo>
                    <a:pt x="772" y="35"/>
                  </a:lnTo>
                  <a:lnTo>
                    <a:pt x="779" y="35"/>
                  </a:lnTo>
                  <a:lnTo>
                    <a:pt x="786" y="35"/>
                  </a:lnTo>
                  <a:lnTo>
                    <a:pt x="793" y="35"/>
                  </a:lnTo>
                  <a:lnTo>
                    <a:pt x="800" y="35"/>
                  </a:lnTo>
                  <a:lnTo>
                    <a:pt x="807" y="35"/>
                  </a:lnTo>
                  <a:lnTo>
                    <a:pt x="814" y="35"/>
                  </a:lnTo>
                  <a:lnTo>
                    <a:pt x="821" y="35"/>
                  </a:lnTo>
                  <a:lnTo>
                    <a:pt x="828" y="35"/>
                  </a:lnTo>
                  <a:lnTo>
                    <a:pt x="835" y="42"/>
                  </a:lnTo>
                  <a:lnTo>
                    <a:pt x="841" y="42"/>
                  </a:lnTo>
                  <a:lnTo>
                    <a:pt x="848" y="42"/>
                  </a:lnTo>
                  <a:lnTo>
                    <a:pt x="855" y="42"/>
                  </a:lnTo>
                  <a:lnTo>
                    <a:pt x="862" y="42"/>
                  </a:lnTo>
                  <a:lnTo>
                    <a:pt x="869" y="42"/>
                  </a:lnTo>
                  <a:lnTo>
                    <a:pt x="876" y="42"/>
                  </a:lnTo>
                  <a:lnTo>
                    <a:pt x="883" y="42"/>
                  </a:lnTo>
                  <a:lnTo>
                    <a:pt x="890" y="42"/>
                  </a:lnTo>
                  <a:lnTo>
                    <a:pt x="897" y="42"/>
                  </a:lnTo>
                  <a:lnTo>
                    <a:pt x="904" y="42"/>
                  </a:lnTo>
                  <a:lnTo>
                    <a:pt x="910" y="42"/>
                  </a:lnTo>
                  <a:lnTo>
                    <a:pt x="917" y="42"/>
                  </a:lnTo>
                  <a:lnTo>
                    <a:pt x="924" y="42"/>
                  </a:lnTo>
                  <a:lnTo>
                    <a:pt x="931" y="49"/>
                  </a:lnTo>
                  <a:lnTo>
                    <a:pt x="938" y="49"/>
                  </a:lnTo>
                  <a:lnTo>
                    <a:pt x="945" y="49"/>
                  </a:lnTo>
                  <a:lnTo>
                    <a:pt x="952" y="49"/>
                  </a:lnTo>
                  <a:lnTo>
                    <a:pt x="959" y="49"/>
                  </a:lnTo>
                  <a:lnTo>
                    <a:pt x="966" y="49"/>
                  </a:lnTo>
                  <a:lnTo>
                    <a:pt x="973" y="49"/>
                  </a:lnTo>
                  <a:lnTo>
                    <a:pt x="979" y="49"/>
                  </a:lnTo>
                  <a:lnTo>
                    <a:pt x="986" y="49"/>
                  </a:lnTo>
                  <a:lnTo>
                    <a:pt x="993" y="49"/>
                  </a:lnTo>
                  <a:lnTo>
                    <a:pt x="1000" y="49"/>
                  </a:lnTo>
                  <a:lnTo>
                    <a:pt x="1007" y="49"/>
                  </a:lnTo>
                  <a:lnTo>
                    <a:pt x="1014" y="49"/>
                  </a:lnTo>
                  <a:lnTo>
                    <a:pt x="1021" y="56"/>
                  </a:lnTo>
                  <a:lnTo>
                    <a:pt x="1028" y="56"/>
                  </a:lnTo>
                  <a:lnTo>
                    <a:pt x="1035" y="56"/>
                  </a:lnTo>
                  <a:lnTo>
                    <a:pt x="1042" y="56"/>
                  </a:lnTo>
                  <a:lnTo>
                    <a:pt x="1048" y="56"/>
                  </a:lnTo>
                  <a:lnTo>
                    <a:pt x="1055" y="56"/>
                  </a:lnTo>
                  <a:lnTo>
                    <a:pt x="1062" y="56"/>
                  </a:lnTo>
                  <a:lnTo>
                    <a:pt x="1069" y="56"/>
                  </a:lnTo>
                  <a:lnTo>
                    <a:pt x="1076" y="56"/>
                  </a:lnTo>
                  <a:lnTo>
                    <a:pt x="1083" y="56"/>
                  </a:lnTo>
                  <a:lnTo>
                    <a:pt x="1090" y="56"/>
                  </a:lnTo>
                  <a:lnTo>
                    <a:pt x="1097" y="56"/>
                  </a:lnTo>
                  <a:lnTo>
                    <a:pt x="1104" y="63"/>
                  </a:lnTo>
                  <a:lnTo>
                    <a:pt x="1111" y="63"/>
                  </a:lnTo>
                  <a:lnTo>
                    <a:pt x="1117" y="63"/>
                  </a:lnTo>
                  <a:lnTo>
                    <a:pt x="1124" y="63"/>
                  </a:lnTo>
                  <a:lnTo>
                    <a:pt x="1131" y="63"/>
                  </a:lnTo>
                  <a:lnTo>
                    <a:pt x="1138" y="63"/>
                  </a:lnTo>
                  <a:lnTo>
                    <a:pt x="1145" y="63"/>
                  </a:lnTo>
                  <a:lnTo>
                    <a:pt x="1152" y="63"/>
                  </a:lnTo>
                  <a:lnTo>
                    <a:pt x="1159" y="63"/>
                  </a:lnTo>
                  <a:lnTo>
                    <a:pt x="1166" y="63"/>
                  </a:lnTo>
                  <a:lnTo>
                    <a:pt x="1173" y="63"/>
                  </a:lnTo>
                  <a:lnTo>
                    <a:pt x="1180" y="70"/>
                  </a:lnTo>
                  <a:lnTo>
                    <a:pt x="1186" y="70"/>
                  </a:lnTo>
                  <a:lnTo>
                    <a:pt x="1193" y="70"/>
                  </a:lnTo>
                  <a:lnTo>
                    <a:pt x="1200" y="70"/>
                  </a:lnTo>
                  <a:lnTo>
                    <a:pt x="1207" y="70"/>
                  </a:lnTo>
                  <a:lnTo>
                    <a:pt x="1214" y="70"/>
                  </a:lnTo>
                  <a:lnTo>
                    <a:pt x="1221" y="70"/>
                  </a:lnTo>
                  <a:lnTo>
                    <a:pt x="1228" y="70"/>
                  </a:lnTo>
                  <a:lnTo>
                    <a:pt x="1235" y="70"/>
                  </a:lnTo>
                  <a:lnTo>
                    <a:pt x="1242" y="77"/>
                  </a:lnTo>
                  <a:lnTo>
                    <a:pt x="1249" y="77"/>
                  </a:lnTo>
                  <a:lnTo>
                    <a:pt x="1255" y="77"/>
                  </a:lnTo>
                  <a:lnTo>
                    <a:pt x="1262" y="77"/>
                  </a:lnTo>
                  <a:lnTo>
                    <a:pt x="1269" y="77"/>
                  </a:lnTo>
                  <a:lnTo>
                    <a:pt x="1276" y="77"/>
                  </a:lnTo>
                  <a:lnTo>
                    <a:pt x="1283" y="77"/>
                  </a:lnTo>
                  <a:lnTo>
                    <a:pt x="1290" y="77"/>
                  </a:lnTo>
                  <a:lnTo>
                    <a:pt x="1297" y="77"/>
                  </a:lnTo>
                  <a:lnTo>
                    <a:pt x="1304" y="84"/>
                  </a:lnTo>
                  <a:lnTo>
                    <a:pt x="1311" y="84"/>
                  </a:lnTo>
                  <a:lnTo>
                    <a:pt x="1318" y="84"/>
                  </a:lnTo>
                  <a:lnTo>
                    <a:pt x="1324" y="84"/>
                  </a:lnTo>
                  <a:lnTo>
                    <a:pt x="1331" y="84"/>
                  </a:lnTo>
                  <a:lnTo>
                    <a:pt x="1338" y="84"/>
                  </a:lnTo>
                  <a:lnTo>
                    <a:pt x="1345" y="84"/>
                  </a:lnTo>
                  <a:lnTo>
                    <a:pt x="1352" y="84"/>
                  </a:lnTo>
                  <a:lnTo>
                    <a:pt x="1359" y="91"/>
                  </a:lnTo>
                  <a:lnTo>
                    <a:pt x="1366" y="91"/>
                  </a:lnTo>
                  <a:lnTo>
                    <a:pt x="1373" y="91"/>
                  </a:lnTo>
                  <a:lnTo>
                    <a:pt x="1380" y="91"/>
                  </a:lnTo>
                  <a:lnTo>
                    <a:pt x="1387" y="91"/>
                  </a:lnTo>
                  <a:lnTo>
                    <a:pt x="1393" y="91"/>
                  </a:lnTo>
                  <a:lnTo>
                    <a:pt x="1400" y="91"/>
                  </a:lnTo>
                  <a:lnTo>
                    <a:pt x="1407" y="91"/>
                  </a:lnTo>
                  <a:lnTo>
                    <a:pt x="1414" y="98"/>
                  </a:lnTo>
                  <a:lnTo>
                    <a:pt x="1421" y="98"/>
                  </a:lnTo>
                  <a:lnTo>
                    <a:pt x="1428" y="98"/>
                  </a:lnTo>
                  <a:lnTo>
                    <a:pt x="1435" y="98"/>
                  </a:lnTo>
                  <a:lnTo>
                    <a:pt x="1442" y="98"/>
                  </a:lnTo>
                  <a:lnTo>
                    <a:pt x="1449" y="98"/>
                  </a:lnTo>
                  <a:lnTo>
                    <a:pt x="1456" y="98"/>
                  </a:lnTo>
                  <a:lnTo>
                    <a:pt x="1462" y="104"/>
                  </a:lnTo>
                  <a:lnTo>
                    <a:pt x="1469" y="104"/>
                  </a:lnTo>
                  <a:lnTo>
                    <a:pt x="1476" y="104"/>
                  </a:lnTo>
                  <a:lnTo>
                    <a:pt x="1483" y="104"/>
                  </a:lnTo>
                  <a:lnTo>
                    <a:pt x="1490" y="104"/>
                  </a:lnTo>
                  <a:lnTo>
                    <a:pt x="1497" y="104"/>
                  </a:lnTo>
                  <a:lnTo>
                    <a:pt x="1504" y="104"/>
                  </a:lnTo>
                  <a:lnTo>
                    <a:pt x="1511" y="111"/>
                  </a:lnTo>
                  <a:lnTo>
                    <a:pt x="1518" y="111"/>
                  </a:lnTo>
                  <a:lnTo>
                    <a:pt x="1525" y="111"/>
                  </a:lnTo>
                  <a:lnTo>
                    <a:pt x="1531" y="111"/>
                  </a:lnTo>
                  <a:lnTo>
                    <a:pt x="1538" y="111"/>
                  </a:lnTo>
                  <a:lnTo>
                    <a:pt x="1545" y="111"/>
                  </a:lnTo>
                  <a:lnTo>
                    <a:pt x="1552" y="118"/>
                  </a:lnTo>
                  <a:lnTo>
                    <a:pt x="1559" y="118"/>
                  </a:lnTo>
                  <a:lnTo>
                    <a:pt x="1566" y="118"/>
                  </a:lnTo>
                  <a:lnTo>
                    <a:pt x="1573" y="118"/>
                  </a:lnTo>
                  <a:lnTo>
                    <a:pt x="1580" y="118"/>
                  </a:lnTo>
                  <a:lnTo>
                    <a:pt x="1587" y="118"/>
                  </a:lnTo>
                  <a:lnTo>
                    <a:pt x="1594" y="118"/>
                  </a:lnTo>
                  <a:lnTo>
                    <a:pt x="1600" y="125"/>
                  </a:lnTo>
                  <a:lnTo>
                    <a:pt x="1607" y="125"/>
                  </a:lnTo>
                  <a:lnTo>
                    <a:pt x="1614" y="125"/>
                  </a:lnTo>
                  <a:lnTo>
                    <a:pt x="1621" y="125"/>
                  </a:lnTo>
                  <a:lnTo>
                    <a:pt x="1628" y="125"/>
                  </a:lnTo>
                  <a:lnTo>
                    <a:pt x="1635" y="132"/>
                  </a:lnTo>
                  <a:lnTo>
                    <a:pt x="1642" y="132"/>
                  </a:lnTo>
                  <a:lnTo>
                    <a:pt x="1649" y="132"/>
                  </a:lnTo>
                  <a:lnTo>
                    <a:pt x="1656" y="132"/>
                  </a:lnTo>
                  <a:lnTo>
                    <a:pt x="1663" y="132"/>
                  </a:lnTo>
                  <a:lnTo>
                    <a:pt x="1669" y="132"/>
                  </a:lnTo>
                  <a:lnTo>
                    <a:pt x="1676" y="139"/>
                  </a:lnTo>
                  <a:lnTo>
                    <a:pt x="1683" y="139"/>
                  </a:lnTo>
                  <a:lnTo>
                    <a:pt x="1690" y="139"/>
                  </a:lnTo>
                  <a:lnTo>
                    <a:pt x="1697" y="139"/>
                  </a:lnTo>
                  <a:lnTo>
                    <a:pt x="1704" y="139"/>
                  </a:lnTo>
                  <a:lnTo>
                    <a:pt x="1711" y="146"/>
                  </a:lnTo>
                  <a:lnTo>
                    <a:pt x="1718" y="146"/>
                  </a:lnTo>
                  <a:lnTo>
                    <a:pt x="1725" y="146"/>
                  </a:lnTo>
                  <a:lnTo>
                    <a:pt x="1732" y="146"/>
                  </a:lnTo>
                  <a:lnTo>
                    <a:pt x="1738" y="146"/>
                  </a:lnTo>
                  <a:lnTo>
                    <a:pt x="1745" y="153"/>
                  </a:lnTo>
                  <a:lnTo>
                    <a:pt x="1752" y="153"/>
                  </a:lnTo>
                  <a:lnTo>
                    <a:pt x="1759" y="153"/>
                  </a:lnTo>
                  <a:lnTo>
                    <a:pt x="1766" y="153"/>
                  </a:lnTo>
                  <a:lnTo>
                    <a:pt x="1773" y="153"/>
                  </a:lnTo>
                  <a:lnTo>
                    <a:pt x="1780" y="160"/>
                  </a:lnTo>
                  <a:lnTo>
                    <a:pt x="1787" y="160"/>
                  </a:lnTo>
                  <a:lnTo>
                    <a:pt x="1794" y="160"/>
                  </a:lnTo>
                  <a:lnTo>
                    <a:pt x="1801" y="160"/>
                  </a:lnTo>
                  <a:lnTo>
                    <a:pt x="1807" y="167"/>
                  </a:lnTo>
                  <a:lnTo>
                    <a:pt x="1814" y="167"/>
                  </a:lnTo>
                  <a:lnTo>
                    <a:pt x="1821" y="167"/>
                  </a:lnTo>
                  <a:lnTo>
                    <a:pt x="1828" y="167"/>
                  </a:lnTo>
                  <a:lnTo>
                    <a:pt x="1835" y="167"/>
                  </a:lnTo>
                  <a:lnTo>
                    <a:pt x="1842" y="174"/>
                  </a:lnTo>
                  <a:lnTo>
                    <a:pt x="1849" y="174"/>
                  </a:lnTo>
                  <a:lnTo>
                    <a:pt x="1856" y="174"/>
                  </a:lnTo>
                  <a:lnTo>
                    <a:pt x="1863" y="174"/>
                  </a:lnTo>
                  <a:lnTo>
                    <a:pt x="1870" y="181"/>
                  </a:lnTo>
                  <a:lnTo>
                    <a:pt x="1876" y="181"/>
                  </a:lnTo>
                  <a:lnTo>
                    <a:pt x="1883" y="181"/>
                  </a:lnTo>
                  <a:lnTo>
                    <a:pt x="1890" y="181"/>
                  </a:lnTo>
                  <a:lnTo>
                    <a:pt x="1897" y="188"/>
                  </a:lnTo>
                  <a:lnTo>
                    <a:pt x="1904" y="188"/>
                  </a:lnTo>
                  <a:lnTo>
                    <a:pt x="1911" y="188"/>
                  </a:lnTo>
                  <a:lnTo>
                    <a:pt x="1918" y="188"/>
                  </a:lnTo>
                  <a:lnTo>
                    <a:pt x="1925" y="195"/>
                  </a:lnTo>
                  <a:lnTo>
                    <a:pt x="1932" y="195"/>
                  </a:lnTo>
                  <a:lnTo>
                    <a:pt x="1939" y="195"/>
                  </a:lnTo>
                  <a:lnTo>
                    <a:pt x="1945" y="195"/>
                  </a:lnTo>
                  <a:lnTo>
                    <a:pt x="1952" y="202"/>
                  </a:lnTo>
                  <a:lnTo>
                    <a:pt x="1959" y="202"/>
                  </a:lnTo>
                  <a:lnTo>
                    <a:pt x="1966" y="202"/>
                  </a:lnTo>
                  <a:lnTo>
                    <a:pt x="1973" y="209"/>
                  </a:lnTo>
                  <a:lnTo>
                    <a:pt x="1980" y="209"/>
                  </a:lnTo>
                  <a:lnTo>
                    <a:pt x="1987" y="209"/>
                  </a:lnTo>
                  <a:lnTo>
                    <a:pt x="1994" y="209"/>
                  </a:lnTo>
                  <a:lnTo>
                    <a:pt x="2001" y="216"/>
                  </a:lnTo>
                  <a:lnTo>
                    <a:pt x="2008" y="216"/>
                  </a:lnTo>
                  <a:lnTo>
                    <a:pt x="2014" y="216"/>
                  </a:lnTo>
                  <a:lnTo>
                    <a:pt x="2021" y="222"/>
                  </a:lnTo>
                  <a:lnTo>
                    <a:pt x="2028" y="222"/>
                  </a:lnTo>
                  <a:lnTo>
                    <a:pt x="2035" y="222"/>
                  </a:lnTo>
                  <a:lnTo>
                    <a:pt x="2042" y="222"/>
                  </a:lnTo>
                  <a:lnTo>
                    <a:pt x="2049" y="229"/>
                  </a:lnTo>
                  <a:lnTo>
                    <a:pt x="2056" y="229"/>
                  </a:lnTo>
                  <a:lnTo>
                    <a:pt x="2063" y="229"/>
                  </a:lnTo>
                  <a:lnTo>
                    <a:pt x="2070" y="236"/>
                  </a:lnTo>
                  <a:lnTo>
                    <a:pt x="2077" y="236"/>
                  </a:lnTo>
                  <a:lnTo>
                    <a:pt x="2083" y="236"/>
                  </a:lnTo>
                  <a:lnTo>
                    <a:pt x="2090" y="243"/>
                  </a:lnTo>
                  <a:lnTo>
                    <a:pt x="2097" y="243"/>
                  </a:lnTo>
                  <a:lnTo>
                    <a:pt x="2104" y="243"/>
                  </a:lnTo>
                  <a:lnTo>
                    <a:pt x="2111" y="250"/>
                  </a:lnTo>
                  <a:lnTo>
                    <a:pt x="2118" y="250"/>
                  </a:lnTo>
                  <a:lnTo>
                    <a:pt x="2125" y="250"/>
                  </a:lnTo>
                  <a:lnTo>
                    <a:pt x="2132" y="257"/>
                  </a:lnTo>
                  <a:lnTo>
                    <a:pt x="2139" y="257"/>
                  </a:lnTo>
                  <a:lnTo>
                    <a:pt x="2146" y="257"/>
                  </a:lnTo>
                  <a:lnTo>
                    <a:pt x="2152" y="264"/>
                  </a:lnTo>
                  <a:lnTo>
                    <a:pt x="2159" y="264"/>
                  </a:lnTo>
                  <a:lnTo>
                    <a:pt x="2166" y="264"/>
                  </a:lnTo>
                  <a:lnTo>
                    <a:pt x="2173" y="271"/>
                  </a:lnTo>
                  <a:lnTo>
                    <a:pt x="2180" y="271"/>
                  </a:lnTo>
                  <a:lnTo>
                    <a:pt x="2187" y="271"/>
                  </a:lnTo>
                  <a:lnTo>
                    <a:pt x="2194" y="278"/>
                  </a:lnTo>
                  <a:lnTo>
                    <a:pt x="2201" y="278"/>
                  </a:lnTo>
                  <a:lnTo>
                    <a:pt x="2208" y="278"/>
                  </a:lnTo>
                  <a:lnTo>
                    <a:pt x="2215" y="285"/>
                  </a:lnTo>
                  <a:lnTo>
                    <a:pt x="2221" y="285"/>
                  </a:lnTo>
                  <a:lnTo>
                    <a:pt x="2228" y="285"/>
                  </a:lnTo>
                  <a:lnTo>
                    <a:pt x="2235" y="292"/>
                  </a:lnTo>
                  <a:lnTo>
                    <a:pt x="2242" y="292"/>
                  </a:lnTo>
                  <a:lnTo>
                    <a:pt x="2249" y="299"/>
                  </a:lnTo>
                  <a:lnTo>
                    <a:pt x="2256" y="299"/>
                  </a:lnTo>
                  <a:lnTo>
                    <a:pt x="2263" y="299"/>
                  </a:lnTo>
                  <a:lnTo>
                    <a:pt x="2270" y="306"/>
                  </a:lnTo>
                  <a:lnTo>
                    <a:pt x="2277" y="306"/>
                  </a:lnTo>
                  <a:lnTo>
                    <a:pt x="2284" y="313"/>
                  </a:lnTo>
                  <a:lnTo>
                    <a:pt x="2290" y="313"/>
                  </a:lnTo>
                  <a:lnTo>
                    <a:pt x="2297" y="313"/>
                  </a:lnTo>
                  <a:lnTo>
                    <a:pt x="2304" y="320"/>
                  </a:lnTo>
                  <a:lnTo>
                    <a:pt x="2311" y="320"/>
                  </a:lnTo>
                  <a:lnTo>
                    <a:pt x="2318" y="327"/>
                  </a:lnTo>
                  <a:lnTo>
                    <a:pt x="2325" y="327"/>
                  </a:lnTo>
                  <a:lnTo>
                    <a:pt x="2332" y="327"/>
                  </a:lnTo>
                  <a:lnTo>
                    <a:pt x="2339" y="333"/>
                  </a:lnTo>
                  <a:lnTo>
                    <a:pt x="2346" y="333"/>
                  </a:lnTo>
                  <a:lnTo>
                    <a:pt x="2353" y="340"/>
                  </a:lnTo>
                  <a:lnTo>
                    <a:pt x="2359" y="340"/>
                  </a:lnTo>
                  <a:lnTo>
                    <a:pt x="2366" y="340"/>
                  </a:lnTo>
                  <a:lnTo>
                    <a:pt x="2373" y="347"/>
                  </a:lnTo>
                  <a:lnTo>
                    <a:pt x="2380" y="347"/>
                  </a:lnTo>
                  <a:lnTo>
                    <a:pt x="2387" y="354"/>
                  </a:lnTo>
                  <a:lnTo>
                    <a:pt x="2394" y="354"/>
                  </a:lnTo>
                  <a:lnTo>
                    <a:pt x="2401" y="361"/>
                  </a:lnTo>
                  <a:lnTo>
                    <a:pt x="2408" y="361"/>
                  </a:lnTo>
                  <a:lnTo>
                    <a:pt x="2415" y="368"/>
                  </a:lnTo>
                  <a:lnTo>
                    <a:pt x="2422" y="368"/>
                  </a:lnTo>
                  <a:lnTo>
                    <a:pt x="2428" y="368"/>
                  </a:lnTo>
                  <a:lnTo>
                    <a:pt x="2435" y="375"/>
                  </a:lnTo>
                  <a:lnTo>
                    <a:pt x="2442" y="375"/>
                  </a:lnTo>
                  <a:lnTo>
                    <a:pt x="2449" y="382"/>
                  </a:lnTo>
                  <a:lnTo>
                    <a:pt x="2456" y="382"/>
                  </a:lnTo>
                  <a:lnTo>
                    <a:pt x="2463" y="389"/>
                  </a:lnTo>
                  <a:lnTo>
                    <a:pt x="2470" y="389"/>
                  </a:lnTo>
                  <a:lnTo>
                    <a:pt x="2477" y="396"/>
                  </a:lnTo>
                  <a:lnTo>
                    <a:pt x="2484" y="396"/>
                  </a:lnTo>
                  <a:lnTo>
                    <a:pt x="2491" y="403"/>
                  </a:lnTo>
                  <a:lnTo>
                    <a:pt x="2497" y="403"/>
                  </a:lnTo>
                  <a:lnTo>
                    <a:pt x="2504" y="410"/>
                  </a:lnTo>
                  <a:lnTo>
                    <a:pt x="2511" y="410"/>
                  </a:lnTo>
                  <a:lnTo>
                    <a:pt x="2518" y="417"/>
                  </a:lnTo>
                  <a:lnTo>
                    <a:pt x="2525" y="417"/>
                  </a:lnTo>
                  <a:lnTo>
                    <a:pt x="2532" y="424"/>
                  </a:lnTo>
                  <a:lnTo>
                    <a:pt x="2539" y="424"/>
                  </a:lnTo>
                  <a:lnTo>
                    <a:pt x="2546" y="431"/>
                  </a:lnTo>
                  <a:lnTo>
                    <a:pt x="2553" y="431"/>
                  </a:lnTo>
                  <a:lnTo>
                    <a:pt x="2560" y="438"/>
                  </a:lnTo>
                  <a:lnTo>
                    <a:pt x="2566" y="438"/>
                  </a:lnTo>
                  <a:lnTo>
                    <a:pt x="2573" y="445"/>
                  </a:lnTo>
                  <a:lnTo>
                    <a:pt x="2580" y="445"/>
                  </a:lnTo>
                  <a:lnTo>
                    <a:pt x="2587" y="451"/>
                  </a:lnTo>
                  <a:lnTo>
                    <a:pt x="2594" y="451"/>
                  </a:lnTo>
                  <a:lnTo>
                    <a:pt x="2601" y="458"/>
                  </a:lnTo>
                  <a:lnTo>
                    <a:pt x="2608" y="458"/>
                  </a:lnTo>
                  <a:lnTo>
                    <a:pt x="2615" y="465"/>
                  </a:lnTo>
                  <a:lnTo>
                    <a:pt x="2622" y="465"/>
                  </a:lnTo>
                  <a:lnTo>
                    <a:pt x="2629" y="472"/>
                  </a:lnTo>
                  <a:lnTo>
                    <a:pt x="2635" y="472"/>
                  </a:lnTo>
                  <a:lnTo>
                    <a:pt x="2642" y="479"/>
                  </a:lnTo>
                  <a:lnTo>
                    <a:pt x="2649" y="479"/>
                  </a:lnTo>
                  <a:lnTo>
                    <a:pt x="2656" y="486"/>
                  </a:lnTo>
                  <a:lnTo>
                    <a:pt x="2663" y="486"/>
                  </a:lnTo>
                  <a:lnTo>
                    <a:pt x="2670" y="493"/>
                  </a:lnTo>
                  <a:lnTo>
                    <a:pt x="2677" y="500"/>
                  </a:lnTo>
                  <a:lnTo>
                    <a:pt x="2684" y="500"/>
                  </a:lnTo>
                  <a:lnTo>
                    <a:pt x="2691" y="507"/>
                  </a:lnTo>
                  <a:lnTo>
                    <a:pt x="2698" y="507"/>
                  </a:lnTo>
                  <a:lnTo>
                    <a:pt x="2704" y="514"/>
                  </a:lnTo>
                  <a:lnTo>
                    <a:pt x="2711" y="514"/>
                  </a:lnTo>
                  <a:lnTo>
                    <a:pt x="2718" y="521"/>
                  </a:lnTo>
                  <a:lnTo>
                    <a:pt x="2725" y="528"/>
                  </a:lnTo>
                  <a:lnTo>
                    <a:pt x="2732" y="528"/>
                  </a:lnTo>
                  <a:lnTo>
                    <a:pt x="2739" y="535"/>
                  </a:lnTo>
                  <a:lnTo>
                    <a:pt x="2746" y="535"/>
                  </a:lnTo>
                  <a:lnTo>
                    <a:pt x="2753" y="542"/>
                  </a:lnTo>
                  <a:lnTo>
                    <a:pt x="2760" y="542"/>
                  </a:lnTo>
                  <a:lnTo>
                    <a:pt x="2767" y="549"/>
                  </a:lnTo>
                  <a:lnTo>
                    <a:pt x="2773" y="549"/>
                  </a:lnTo>
                  <a:lnTo>
                    <a:pt x="2780" y="556"/>
                  </a:lnTo>
                  <a:lnTo>
                    <a:pt x="2787" y="562"/>
                  </a:lnTo>
                  <a:lnTo>
                    <a:pt x="2794" y="562"/>
                  </a:lnTo>
                  <a:lnTo>
                    <a:pt x="2801" y="569"/>
                  </a:lnTo>
                  <a:lnTo>
                    <a:pt x="2808" y="569"/>
                  </a:lnTo>
                  <a:lnTo>
                    <a:pt x="2815" y="576"/>
                  </a:lnTo>
                  <a:lnTo>
                    <a:pt x="2822" y="583"/>
                  </a:lnTo>
                  <a:lnTo>
                    <a:pt x="2829" y="583"/>
                  </a:lnTo>
                  <a:lnTo>
                    <a:pt x="2836" y="590"/>
                  </a:lnTo>
                  <a:lnTo>
                    <a:pt x="2842" y="597"/>
                  </a:lnTo>
                  <a:lnTo>
                    <a:pt x="2849" y="597"/>
                  </a:lnTo>
                  <a:lnTo>
                    <a:pt x="2856" y="604"/>
                  </a:lnTo>
                  <a:lnTo>
                    <a:pt x="2863" y="604"/>
                  </a:lnTo>
                  <a:lnTo>
                    <a:pt x="2870" y="611"/>
                  </a:lnTo>
                  <a:lnTo>
                    <a:pt x="2877" y="618"/>
                  </a:lnTo>
                  <a:lnTo>
                    <a:pt x="2884" y="618"/>
                  </a:lnTo>
                  <a:lnTo>
                    <a:pt x="2891" y="625"/>
                  </a:lnTo>
                  <a:lnTo>
                    <a:pt x="2898" y="632"/>
                  </a:lnTo>
                  <a:lnTo>
                    <a:pt x="2905" y="632"/>
                  </a:lnTo>
                  <a:lnTo>
                    <a:pt x="2911" y="639"/>
                  </a:lnTo>
                  <a:lnTo>
                    <a:pt x="2918" y="639"/>
                  </a:lnTo>
                  <a:lnTo>
                    <a:pt x="2925" y="646"/>
                  </a:lnTo>
                  <a:lnTo>
                    <a:pt x="2932" y="653"/>
                  </a:lnTo>
                  <a:lnTo>
                    <a:pt x="2939" y="653"/>
                  </a:lnTo>
                  <a:lnTo>
                    <a:pt x="2946" y="660"/>
                  </a:lnTo>
                  <a:lnTo>
                    <a:pt x="2953" y="667"/>
                  </a:lnTo>
                  <a:lnTo>
                    <a:pt x="2960" y="667"/>
                  </a:lnTo>
                  <a:lnTo>
                    <a:pt x="2967" y="674"/>
                  </a:lnTo>
                  <a:lnTo>
                    <a:pt x="2974" y="680"/>
                  </a:lnTo>
                  <a:lnTo>
                    <a:pt x="2980" y="680"/>
                  </a:lnTo>
                  <a:lnTo>
                    <a:pt x="2987" y="687"/>
                  </a:lnTo>
                  <a:lnTo>
                    <a:pt x="2994" y="694"/>
                  </a:lnTo>
                  <a:lnTo>
                    <a:pt x="3001" y="694"/>
                  </a:lnTo>
                  <a:lnTo>
                    <a:pt x="3008" y="701"/>
                  </a:lnTo>
                  <a:lnTo>
                    <a:pt x="3015" y="708"/>
                  </a:lnTo>
                  <a:lnTo>
                    <a:pt x="3022" y="708"/>
                  </a:lnTo>
                  <a:lnTo>
                    <a:pt x="3029" y="715"/>
                  </a:lnTo>
                  <a:lnTo>
                    <a:pt x="3036" y="722"/>
                  </a:lnTo>
                  <a:lnTo>
                    <a:pt x="3043" y="722"/>
                  </a:lnTo>
                  <a:lnTo>
                    <a:pt x="3049" y="729"/>
                  </a:lnTo>
                  <a:lnTo>
                    <a:pt x="3056" y="736"/>
                  </a:lnTo>
                  <a:lnTo>
                    <a:pt x="3063" y="736"/>
                  </a:lnTo>
                  <a:lnTo>
                    <a:pt x="3070" y="743"/>
                  </a:lnTo>
                  <a:lnTo>
                    <a:pt x="3077" y="750"/>
                  </a:lnTo>
                  <a:lnTo>
                    <a:pt x="3084" y="757"/>
                  </a:lnTo>
                  <a:lnTo>
                    <a:pt x="3091" y="757"/>
                  </a:lnTo>
                  <a:lnTo>
                    <a:pt x="3098" y="764"/>
                  </a:lnTo>
                  <a:lnTo>
                    <a:pt x="3105" y="771"/>
                  </a:lnTo>
                  <a:lnTo>
                    <a:pt x="3112" y="771"/>
                  </a:lnTo>
                  <a:lnTo>
                    <a:pt x="3118" y="778"/>
                  </a:lnTo>
                  <a:lnTo>
                    <a:pt x="3125" y="785"/>
                  </a:lnTo>
                  <a:lnTo>
                    <a:pt x="3132" y="791"/>
                  </a:lnTo>
                  <a:lnTo>
                    <a:pt x="3139" y="791"/>
                  </a:lnTo>
                  <a:lnTo>
                    <a:pt x="3146" y="798"/>
                  </a:lnTo>
                  <a:lnTo>
                    <a:pt x="3153" y="805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5" name="Rectangle 1243"/>
            <p:cNvSpPr>
              <a:spLocks noChangeArrowheads="1"/>
            </p:cNvSpPr>
            <p:nvPr/>
          </p:nvSpPr>
          <p:spPr bwMode="auto">
            <a:xfrm>
              <a:off x="2690" y="4186"/>
              <a:ext cx="92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Frequency, w  (rad/time)</a:t>
              </a:r>
              <a:endParaRPr lang="en-US"/>
            </a:p>
          </p:txBody>
        </p:sp>
        <p:sp>
          <p:nvSpPr>
            <p:cNvPr id="29916" name="Rectangle 1244"/>
            <p:cNvSpPr>
              <a:spLocks noChangeArrowheads="1"/>
            </p:cNvSpPr>
            <p:nvPr/>
          </p:nvSpPr>
          <p:spPr bwMode="auto">
            <a:xfrm rot="16200000">
              <a:off x="255" y="3329"/>
              <a:ext cx="831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Phase Angle (degrees)</a:t>
              </a:r>
              <a:endParaRPr lang="en-US"/>
            </a:p>
          </p:txBody>
        </p:sp>
      </p:grpSp>
      <p:sp>
        <p:nvSpPr>
          <p:cNvPr id="29917" name="Line 1245"/>
          <p:cNvSpPr>
            <a:spLocks noChangeShapeType="1"/>
          </p:cNvSpPr>
          <p:nvPr/>
        </p:nvSpPr>
        <p:spPr bwMode="auto">
          <a:xfrm>
            <a:off x="1295400" y="5410200"/>
            <a:ext cx="40386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18" name="Line 1246"/>
          <p:cNvSpPr>
            <a:spLocks noChangeShapeType="1"/>
          </p:cNvSpPr>
          <p:nvPr/>
        </p:nvSpPr>
        <p:spPr bwMode="auto">
          <a:xfrm flipV="1">
            <a:off x="5334000" y="3048000"/>
            <a:ext cx="0" cy="3276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19" name="Line 1247"/>
          <p:cNvSpPr>
            <a:spLocks noChangeShapeType="1"/>
          </p:cNvSpPr>
          <p:nvPr/>
        </p:nvSpPr>
        <p:spPr bwMode="auto">
          <a:xfrm flipH="1">
            <a:off x="1295400" y="3087688"/>
            <a:ext cx="40386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20" name="Text Box 1248"/>
          <p:cNvSpPr txBox="1">
            <a:spLocks noChangeArrowheads="1"/>
          </p:cNvSpPr>
          <p:nvPr/>
        </p:nvSpPr>
        <p:spPr bwMode="auto">
          <a:xfrm>
            <a:off x="1828800" y="5029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-180</a:t>
            </a:r>
            <a:r>
              <a:rPr lang="en-US" sz="2000" b="1">
                <a:sym typeface="Symbol" pitchFamily="18" charset="2"/>
              </a:rPr>
              <a:t></a:t>
            </a:r>
            <a:endParaRPr lang="en-US"/>
          </a:p>
        </p:txBody>
      </p:sp>
      <p:sp>
        <p:nvSpPr>
          <p:cNvPr id="29921" name="Line 1249"/>
          <p:cNvSpPr>
            <a:spLocks noChangeShapeType="1"/>
          </p:cNvSpPr>
          <p:nvPr/>
        </p:nvSpPr>
        <p:spPr bwMode="auto">
          <a:xfrm flipH="1">
            <a:off x="5410200" y="57150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22" name="Text Box 1250"/>
          <p:cNvSpPr txBox="1">
            <a:spLocks noChangeArrowheads="1"/>
          </p:cNvSpPr>
          <p:nvPr/>
        </p:nvSpPr>
        <p:spPr bwMode="auto">
          <a:xfrm>
            <a:off x="6172200" y="51816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Critical frequency</a:t>
            </a:r>
          </a:p>
        </p:txBody>
      </p:sp>
      <p:sp>
        <p:nvSpPr>
          <p:cNvPr id="29923" name="Line 1251"/>
          <p:cNvSpPr>
            <a:spLocks noChangeShapeType="1"/>
          </p:cNvSpPr>
          <p:nvPr/>
        </p:nvSpPr>
        <p:spPr bwMode="auto">
          <a:xfrm flipH="1">
            <a:off x="1447800" y="22098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24" name="Text Box 1252"/>
          <p:cNvSpPr txBox="1">
            <a:spLocks noChangeArrowheads="1"/>
          </p:cNvSpPr>
          <p:nvPr/>
        </p:nvSpPr>
        <p:spPr bwMode="auto">
          <a:xfrm>
            <a:off x="2514600" y="19050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|G</a:t>
            </a:r>
            <a:r>
              <a:rPr lang="en-US" sz="2000" b="1" baseline="-25000">
                <a:sym typeface="Symbol" pitchFamily="18" charset="2"/>
              </a:rPr>
              <a:t>OL</a:t>
            </a:r>
            <a:r>
              <a:rPr lang="en-US" sz="2000" b="1">
                <a:sym typeface="Symbol" pitchFamily="18" charset="2"/>
              </a:rPr>
              <a:t>(</a:t>
            </a:r>
            <a:r>
              <a:rPr lang="en-US" sz="2000" b="1" baseline="-25000">
                <a:sym typeface="Symbol" pitchFamily="18" charset="2"/>
              </a:rPr>
              <a:t>c</a:t>
            </a:r>
            <a:r>
              <a:rPr lang="en-US" sz="2000" b="1">
                <a:sym typeface="Symbol" pitchFamily="18" charset="2"/>
              </a:rPr>
              <a:t>j) | = 0.75 &lt; 1</a:t>
            </a:r>
            <a:endParaRPr lang="en-US" b="1">
              <a:sym typeface="Symbol" pitchFamily="18" charset="2"/>
            </a:endParaRPr>
          </a:p>
        </p:txBody>
      </p:sp>
      <p:grpSp>
        <p:nvGrpSpPr>
          <p:cNvPr id="29925" name="Group 1253"/>
          <p:cNvGrpSpPr>
            <a:grpSpLocks/>
          </p:cNvGrpSpPr>
          <p:nvPr/>
        </p:nvGrpSpPr>
        <p:grpSpPr bwMode="auto">
          <a:xfrm flipH="1">
            <a:off x="5410200" y="1981200"/>
            <a:ext cx="795338" cy="1179513"/>
            <a:chOff x="480" y="2222"/>
            <a:chExt cx="501" cy="743"/>
          </a:xfrm>
        </p:grpSpPr>
        <p:sp>
          <p:nvSpPr>
            <p:cNvPr id="29926" name="Freeform 1254"/>
            <p:cNvSpPr>
              <a:spLocks/>
            </p:cNvSpPr>
            <p:nvPr/>
          </p:nvSpPr>
          <p:spPr bwMode="auto">
            <a:xfrm>
              <a:off x="510" y="2222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7" name="Freeform 1255"/>
            <p:cNvSpPr>
              <a:spLocks/>
            </p:cNvSpPr>
            <p:nvPr/>
          </p:nvSpPr>
          <p:spPr bwMode="auto">
            <a:xfrm rot="3202192">
              <a:off x="727" y="2249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8" name="Freeform 1256"/>
            <p:cNvSpPr>
              <a:spLocks/>
            </p:cNvSpPr>
            <p:nvPr/>
          </p:nvSpPr>
          <p:spPr bwMode="auto">
            <a:xfrm>
              <a:off x="480" y="2428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9" name="Freeform 1257"/>
            <p:cNvSpPr>
              <a:spLocks/>
            </p:cNvSpPr>
            <p:nvPr/>
          </p:nvSpPr>
          <p:spPr bwMode="auto">
            <a:xfrm>
              <a:off x="600" y="2406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0" name="Freeform 1258"/>
            <p:cNvSpPr>
              <a:spLocks/>
            </p:cNvSpPr>
            <p:nvPr/>
          </p:nvSpPr>
          <p:spPr bwMode="auto">
            <a:xfrm>
              <a:off x="670" y="2605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1" name="Freeform 1259"/>
            <p:cNvSpPr>
              <a:spLocks/>
            </p:cNvSpPr>
            <p:nvPr/>
          </p:nvSpPr>
          <p:spPr bwMode="auto">
            <a:xfrm>
              <a:off x="527" y="2623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932" name="AutoShape 1260"/>
          <p:cNvSpPr>
            <a:spLocks noChangeArrowheads="1"/>
          </p:cNvSpPr>
          <p:nvPr/>
        </p:nvSpPr>
        <p:spPr bwMode="auto">
          <a:xfrm>
            <a:off x="6553200" y="1828800"/>
            <a:ext cx="1524000" cy="838200"/>
          </a:xfrm>
          <a:prstGeom prst="wedgeRoundRectCallout">
            <a:avLst>
              <a:gd name="adj1" fmla="val -71667"/>
              <a:gd name="adj2" fmla="val -1458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Conclusion:</a:t>
            </a:r>
          </a:p>
          <a:p>
            <a:r>
              <a:rPr lang="en-US" sz="2000" b="1"/>
              <a:t>stable!!</a:t>
            </a:r>
          </a:p>
        </p:txBody>
      </p:sp>
      <p:sp>
        <p:nvSpPr>
          <p:cNvPr id="29933" name="Text Box 1261"/>
          <p:cNvSpPr txBox="1">
            <a:spLocks noChangeArrowheads="1"/>
          </p:cNvSpPr>
          <p:nvPr/>
        </p:nvSpPr>
        <p:spPr bwMode="auto">
          <a:xfrm>
            <a:off x="6172200" y="3733800"/>
            <a:ext cx="2438400" cy="132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The sine will decrease in amplitude each time around the loop.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26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grpSp>
        <p:nvGrpSpPr>
          <p:cNvPr id="22625" name="Group 1121"/>
          <p:cNvGrpSpPr>
            <a:grpSpLocks/>
          </p:cNvGrpSpPr>
          <p:nvPr/>
        </p:nvGrpSpPr>
        <p:grpSpPr bwMode="auto">
          <a:xfrm>
            <a:off x="914400" y="1784350"/>
            <a:ext cx="7318375" cy="5073650"/>
            <a:chOff x="651" y="1095"/>
            <a:chExt cx="4499" cy="3001"/>
          </a:xfrm>
        </p:grpSpPr>
        <p:sp>
          <p:nvSpPr>
            <p:cNvPr id="22534" name="Rectangle 1030"/>
            <p:cNvSpPr>
              <a:spLocks noChangeArrowheads="1"/>
            </p:cNvSpPr>
            <p:nvPr/>
          </p:nvSpPr>
          <p:spPr bwMode="auto">
            <a:xfrm>
              <a:off x="933" y="1249"/>
              <a:ext cx="4122" cy="10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1031"/>
            <p:cNvSpPr>
              <a:spLocks noChangeArrowheads="1"/>
            </p:cNvSpPr>
            <p:nvPr/>
          </p:nvSpPr>
          <p:spPr bwMode="auto">
            <a:xfrm>
              <a:off x="933" y="1249"/>
              <a:ext cx="4122" cy="109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1032"/>
            <p:cNvSpPr>
              <a:spLocks noChangeShapeType="1"/>
            </p:cNvSpPr>
            <p:nvPr/>
          </p:nvSpPr>
          <p:spPr bwMode="auto">
            <a:xfrm>
              <a:off x="933" y="1249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1033"/>
            <p:cNvSpPr>
              <a:spLocks/>
            </p:cNvSpPr>
            <p:nvPr/>
          </p:nvSpPr>
          <p:spPr bwMode="auto">
            <a:xfrm>
              <a:off x="933" y="1249"/>
              <a:ext cx="4122" cy="1099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1034"/>
            <p:cNvSpPr>
              <a:spLocks noChangeShapeType="1"/>
            </p:cNvSpPr>
            <p:nvPr/>
          </p:nvSpPr>
          <p:spPr bwMode="auto">
            <a:xfrm flipV="1">
              <a:off x="933" y="1249"/>
              <a:ext cx="1" cy="10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035"/>
            <p:cNvSpPr>
              <a:spLocks noChangeShapeType="1"/>
            </p:cNvSpPr>
            <p:nvPr/>
          </p:nvSpPr>
          <p:spPr bwMode="auto">
            <a:xfrm>
              <a:off x="933" y="2348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036"/>
            <p:cNvSpPr>
              <a:spLocks noChangeShapeType="1"/>
            </p:cNvSpPr>
            <p:nvPr/>
          </p:nvSpPr>
          <p:spPr bwMode="auto">
            <a:xfrm flipV="1">
              <a:off x="933" y="1249"/>
              <a:ext cx="1" cy="10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037"/>
            <p:cNvSpPr>
              <a:spLocks noChangeShapeType="1"/>
            </p:cNvSpPr>
            <p:nvPr/>
          </p:nvSpPr>
          <p:spPr bwMode="auto">
            <a:xfrm flipV="1">
              <a:off x="933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038"/>
            <p:cNvSpPr>
              <a:spLocks noChangeShapeType="1"/>
            </p:cNvSpPr>
            <p:nvPr/>
          </p:nvSpPr>
          <p:spPr bwMode="auto">
            <a:xfrm>
              <a:off x="933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Rectangle 1039"/>
            <p:cNvSpPr>
              <a:spLocks noChangeArrowheads="1"/>
            </p:cNvSpPr>
            <p:nvPr/>
          </p:nvSpPr>
          <p:spPr bwMode="auto">
            <a:xfrm>
              <a:off x="932" y="2375"/>
              <a:ext cx="4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2544" name="Line 1040"/>
            <p:cNvSpPr>
              <a:spLocks noChangeShapeType="1"/>
            </p:cNvSpPr>
            <p:nvPr/>
          </p:nvSpPr>
          <p:spPr bwMode="auto">
            <a:xfrm flipV="1">
              <a:off x="1758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041"/>
            <p:cNvSpPr>
              <a:spLocks noChangeShapeType="1"/>
            </p:cNvSpPr>
            <p:nvPr/>
          </p:nvSpPr>
          <p:spPr bwMode="auto">
            <a:xfrm>
              <a:off x="1758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Rectangle 1042"/>
            <p:cNvSpPr>
              <a:spLocks noChangeArrowheads="1"/>
            </p:cNvSpPr>
            <p:nvPr/>
          </p:nvSpPr>
          <p:spPr bwMode="auto">
            <a:xfrm>
              <a:off x="1730" y="2375"/>
              <a:ext cx="9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22547" name="Line 1043"/>
            <p:cNvSpPr>
              <a:spLocks noChangeShapeType="1"/>
            </p:cNvSpPr>
            <p:nvPr/>
          </p:nvSpPr>
          <p:spPr bwMode="auto">
            <a:xfrm flipV="1">
              <a:off x="2584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044"/>
            <p:cNvSpPr>
              <a:spLocks noChangeShapeType="1"/>
            </p:cNvSpPr>
            <p:nvPr/>
          </p:nvSpPr>
          <p:spPr bwMode="auto">
            <a:xfrm>
              <a:off x="2584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Rectangle 1045"/>
            <p:cNvSpPr>
              <a:spLocks noChangeArrowheads="1"/>
            </p:cNvSpPr>
            <p:nvPr/>
          </p:nvSpPr>
          <p:spPr bwMode="auto">
            <a:xfrm>
              <a:off x="2536" y="2375"/>
              <a:ext cx="14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2550" name="Line 1046"/>
            <p:cNvSpPr>
              <a:spLocks noChangeShapeType="1"/>
            </p:cNvSpPr>
            <p:nvPr/>
          </p:nvSpPr>
          <p:spPr bwMode="auto">
            <a:xfrm flipV="1">
              <a:off x="3404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1047"/>
            <p:cNvSpPr>
              <a:spLocks noChangeShapeType="1"/>
            </p:cNvSpPr>
            <p:nvPr/>
          </p:nvSpPr>
          <p:spPr bwMode="auto">
            <a:xfrm>
              <a:off x="3404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Rectangle 1048"/>
            <p:cNvSpPr>
              <a:spLocks noChangeArrowheads="1"/>
            </p:cNvSpPr>
            <p:nvPr/>
          </p:nvSpPr>
          <p:spPr bwMode="auto">
            <a:xfrm>
              <a:off x="3354" y="2375"/>
              <a:ext cx="14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22553" name="Line 1049"/>
            <p:cNvSpPr>
              <a:spLocks noChangeShapeType="1"/>
            </p:cNvSpPr>
            <p:nvPr/>
          </p:nvSpPr>
          <p:spPr bwMode="auto">
            <a:xfrm flipV="1">
              <a:off x="4229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1050"/>
            <p:cNvSpPr>
              <a:spLocks noChangeShapeType="1"/>
            </p:cNvSpPr>
            <p:nvPr/>
          </p:nvSpPr>
          <p:spPr bwMode="auto">
            <a:xfrm>
              <a:off x="4229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Rectangle 1051"/>
            <p:cNvSpPr>
              <a:spLocks noChangeArrowheads="1"/>
            </p:cNvSpPr>
            <p:nvPr/>
          </p:nvSpPr>
          <p:spPr bwMode="auto">
            <a:xfrm>
              <a:off x="4181" y="2375"/>
              <a:ext cx="1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2556" name="Line 1052"/>
            <p:cNvSpPr>
              <a:spLocks noChangeShapeType="1"/>
            </p:cNvSpPr>
            <p:nvPr/>
          </p:nvSpPr>
          <p:spPr bwMode="auto">
            <a:xfrm flipV="1">
              <a:off x="5055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1053"/>
            <p:cNvSpPr>
              <a:spLocks noChangeShapeType="1"/>
            </p:cNvSpPr>
            <p:nvPr/>
          </p:nvSpPr>
          <p:spPr bwMode="auto">
            <a:xfrm>
              <a:off x="5055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Rectangle 1054"/>
            <p:cNvSpPr>
              <a:spLocks noChangeArrowheads="1"/>
            </p:cNvSpPr>
            <p:nvPr/>
          </p:nvSpPr>
          <p:spPr bwMode="auto">
            <a:xfrm>
              <a:off x="5007" y="2375"/>
              <a:ext cx="1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22559" name="Line 1055"/>
            <p:cNvSpPr>
              <a:spLocks noChangeShapeType="1"/>
            </p:cNvSpPr>
            <p:nvPr/>
          </p:nvSpPr>
          <p:spPr bwMode="auto">
            <a:xfrm>
              <a:off x="933" y="2348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1056"/>
            <p:cNvSpPr>
              <a:spLocks noChangeShapeType="1"/>
            </p:cNvSpPr>
            <p:nvPr/>
          </p:nvSpPr>
          <p:spPr bwMode="auto">
            <a:xfrm flipH="1">
              <a:off x="5015" y="2348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Rectangle 1057"/>
            <p:cNvSpPr>
              <a:spLocks noChangeArrowheads="1"/>
            </p:cNvSpPr>
            <p:nvPr/>
          </p:nvSpPr>
          <p:spPr bwMode="auto">
            <a:xfrm>
              <a:off x="878" y="2294"/>
              <a:ext cx="4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2562" name="Line 1058"/>
            <p:cNvSpPr>
              <a:spLocks noChangeShapeType="1"/>
            </p:cNvSpPr>
            <p:nvPr/>
          </p:nvSpPr>
          <p:spPr bwMode="auto">
            <a:xfrm>
              <a:off x="933" y="207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1059"/>
            <p:cNvSpPr>
              <a:spLocks noChangeShapeType="1"/>
            </p:cNvSpPr>
            <p:nvPr/>
          </p:nvSpPr>
          <p:spPr bwMode="auto">
            <a:xfrm flipH="1">
              <a:off x="5015" y="207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Rectangle 1060"/>
            <p:cNvSpPr>
              <a:spLocks noChangeArrowheads="1"/>
            </p:cNvSpPr>
            <p:nvPr/>
          </p:nvSpPr>
          <p:spPr bwMode="auto">
            <a:xfrm>
              <a:off x="806" y="2020"/>
              <a:ext cx="11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2565" name="Line 1061"/>
            <p:cNvSpPr>
              <a:spLocks noChangeShapeType="1"/>
            </p:cNvSpPr>
            <p:nvPr/>
          </p:nvSpPr>
          <p:spPr bwMode="auto">
            <a:xfrm>
              <a:off x="933" y="179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1062"/>
            <p:cNvSpPr>
              <a:spLocks noChangeShapeType="1"/>
            </p:cNvSpPr>
            <p:nvPr/>
          </p:nvSpPr>
          <p:spPr bwMode="auto">
            <a:xfrm flipH="1">
              <a:off x="5015" y="179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Rectangle 1063"/>
            <p:cNvSpPr>
              <a:spLocks noChangeArrowheads="1"/>
            </p:cNvSpPr>
            <p:nvPr/>
          </p:nvSpPr>
          <p:spPr bwMode="auto">
            <a:xfrm>
              <a:off x="878" y="1745"/>
              <a:ext cx="4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2568" name="Line 1064"/>
            <p:cNvSpPr>
              <a:spLocks noChangeShapeType="1"/>
            </p:cNvSpPr>
            <p:nvPr/>
          </p:nvSpPr>
          <p:spPr bwMode="auto">
            <a:xfrm>
              <a:off x="933" y="1524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1065"/>
            <p:cNvSpPr>
              <a:spLocks noChangeShapeType="1"/>
            </p:cNvSpPr>
            <p:nvPr/>
          </p:nvSpPr>
          <p:spPr bwMode="auto">
            <a:xfrm flipH="1">
              <a:off x="5015" y="1524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Rectangle 1066"/>
            <p:cNvSpPr>
              <a:spLocks noChangeArrowheads="1"/>
            </p:cNvSpPr>
            <p:nvPr/>
          </p:nvSpPr>
          <p:spPr bwMode="auto">
            <a:xfrm>
              <a:off x="806" y="1470"/>
              <a:ext cx="11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22571" name="Line 1067"/>
            <p:cNvSpPr>
              <a:spLocks noChangeShapeType="1"/>
            </p:cNvSpPr>
            <p:nvPr/>
          </p:nvSpPr>
          <p:spPr bwMode="auto">
            <a:xfrm>
              <a:off x="933" y="124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1068"/>
            <p:cNvSpPr>
              <a:spLocks noChangeShapeType="1"/>
            </p:cNvSpPr>
            <p:nvPr/>
          </p:nvSpPr>
          <p:spPr bwMode="auto">
            <a:xfrm flipH="1">
              <a:off x="5015" y="124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Rectangle 1069"/>
            <p:cNvSpPr>
              <a:spLocks noChangeArrowheads="1"/>
            </p:cNvSpPr>
            <p:nvPr/>
          </p:nvSpPr>
          <p:spPr bwMode="auto">
            <a:xfrm>
              <a:off x="878" y="1196"/>
              <a:ext cx="4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22574" name="Line 1070"/>
            <p:cNvSpPr>
              <a:spLocks noChangeShapeType="1"/>
            </p:cNvSpPr>
            <p:nvPr/>
          </p:nvSpPr>
          <p:spPr bwMode="auto">
            <a:xfrm>
              <a:off x="933" y="1249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1071"/>
            <p:cNvSpPr>
              <a:spLocks/>
            </p:cNvSpPr>
            <p:nvPr/>
          </p:nvSpPr>
          <p:spPr bwMode="auto">
            <a:xfrm>
              <a:off x="933" y="1249"/>
              <a:ext cx="4122" cy="1099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1072"/>
            <p:cNvSpPr>
              <a:spLocks noChangeShapeType="1"/>
            </p:cNvSpPr>
            <p:nvPr/>
          </p:nvSpPr>
          <p:spPr bwMode="auto">
            <a:xfrm flipV="1">
              <a:off x="933" y="1249"/>
              <a:ext cx="1" cy="10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1073"/>
            <p:cNvSpPr>
              <a:spLocks/>
            </p:cNvSpPr>
            <p:nvPr/>
          </p:nvSpPr>
          <p:spPr bwMode="auto">
            <a:xfrm>
              <a:off x="933" y="1799"/>
              <a:ext cx="3303" cy="549"/>
            </a:xfrm>
            <a:custGeom>
              <a:avLst/>
              <a:gdLst>
                <a:gd name="T0" fmla="*/ 46 w 3303"/>
                <a:gd name="T1" fmla="*/ 549 h 549"/>
                <a:gd name="T2" fmla="*/ 100 w 3303"/>
                <a:gd name="T3" fmla="*/ 549 h 549"/>
                <a:gd name="T4" fmla="*/ 153 w 3303"/>
                <a:gd name="T5" fmla="*/ 549 h 549"/>
                <a:gd name="T6" fmla="*/ 206 w 3303"/>
                <a:gd name="T7" fmla="*/ 0 h 549"/>
                <a:gd name="T8" fmla="*/ 259 w 3303"/>
                <a:gd name="T9" fmla="*/ 0 h 549"/>
                <a:gd name="T10" fmla="*/ 313 w 3303"/>
                <a:gd name="T11" fmla="*/ 0 h 549"/>
                <a:gd name="T12" fmla="*/ 366 w 3303"/>
                <a:gd name="T13" fmla="*/ 0 h 549"/>
                <a:gd name="T14" fmla="*/ 419 w 3303"/>
                <a:gd name="T15" fmla="*/ 0 h 549"/>
                <a:gd name="T16" fmla="*/ 473 w 3303"/>
                <a:gd name="T17" fmla="*/ 0 h 549"/>
                <a:gd name="T18" fmla="*/ 526 w 3303"/>
                <a:gd name="T19" fmla="*/ 0 h 549"/>
                <a:gd name="T20" fmla="*/ 579 w 3303"/>
                <a:gd name="T21" fmla="*/ 0 h 549"/>
                <a:gd name="T22" fmla="*/ 632 w 3303"/>
                <a:gd name="T23" fmla="*/ 0 h 549"/>
                <a:gd name="T24" fmla="*/ 686 w 3303"/>
                <a:gd name="T25" fmla="*/ 0 h 549"/>
                <a:gd name="T26" fmla="*/ 739 w 3303"/>
                <a:gd name="T27" fmla="*/ 0 h 549"/>
                <a:gd name="T28" fmla="*/ 792 w 3303"/>
                <a:gd name="T29" fmla="*/ 0 h 549"/>
                <a:gd name="T30" fmla="*/ 845 w 3303"/>
                <a:gd name="T31" fmla="*/ 0 h 549"/>
                <a:gd name="T32" fmla="*/ 899 w 3303"/>
                <a:gd name="T33" fmla="*/ 0 h 549"/>
                <a:gd name="T34" fmla="*/ 952 w 3303"/>
                <a:gd name="T35" fmla="*/ 0 h 549"/>
                <a:gd name="T36" fmla="*/ 1005 w 3303"/>
                <a:gd name="T37" fmla="*/ 0 h 549"/>
                <a:gd name="T38" fmla="*/ 1059 w 3303"/>
                <a:gd name="T39" fmla="*/ 0 h 549"/>
                <a:gd name="T40" fmla="*/ 1112 w 3303"/>
                <a:gd name="T41" fmla="*/ 0 h 549"/>
                <a:gd name="T42" fmla="*/ 1165 w 3303"/>
                <a:gd name="T43" fmla="*/ 0 h 549"/>
                <a:gd name="T44" fmla="*/ 1218 w 3303"/>
                <a:gd name="T45" fmla="*/ 0 h 549"/>
                <a:gd name="T46" fmla="*/ 1272 w 3303"/>
                <a:gd name="T47" fmla="*/ 0 h 549"/>
                <a:gd name="T48" fmla="*/ 1325 w 3303"/>
                <a:gd name="T49" fmla="*/ 0 h 549"/>
                <a:gd name="T50" fmla="*/ 1378 w 3303"/>
                <a:gd name="T51" fmla="*/ 0 h 549"/>
                <a:gd name="T52" fmla="*/ 1432 w 3303"/>
                <a:gd name="T53" fmla="*/ 0 h 549"/>
                <a:gd name="T54" fmla="*/ 1485 w 3303"/>
                <a:gd name="T55" fmla="*/ 0 h 549"/>
                <a:gd name="T56" fmla="*/ 1538 w 3303"/>
                <a:gd name="T57" fmla="*/ 0 h 549"/>
                <a:gd name="T58" fmla="*/ 1591 w 3303"/>
                <a:gd name="T59" fmla="*/ 0 h 549"/>
                <a:gd name="T60" fmla="*/ 1645 w 3303"/>
                <a:gd name="T61" fmla="*/ 0 h 549"/>
                <a:gd name="T62" fmla="*/ 1698 w 3303"/>
                <a:gd name="T63" fmla="*/ 0 h 549"/>
                <a:gd name="T64" fmla="*/ 1751 w 3303"/>
                <a:gd name="T65" fmla="*/ 0 h 549"/>
                <a:gd name="T66" fmla="*/ 1805 w 3303"/>
                <a:gd name="T67" fmla="*/ 0 h 549"/>
                <a:gd name="T68" fmla="*/ 1858 w 3303"/>
                <a:gd name="T69" fmla="*/ 0 h 549"/>
                <a:gd name="T70" fmla="*/ 1911 w 3303"/>
                <a:gd name="T71" fmla="*/ 0 h 549"/>
                <a:gd name="T72" fmla="*/ 1964 w 3303"/>
                <a:gd name="T73" fmla="*/ 0 h 549"/>
                <a:gd name="T74" fmla="*/ 2018 w 3303"/>
                <a:gd name="T75" fmla="*/ 0 h 549"/>
                <a:gd name="T76" fmla="*/ 2071 w 3303"/>
                <a:gd name="T77" fmla="*/ 0 h 549"/>
                <a:gd name="T78" fmla="*/ 2124 w 3303"/>
                <a:gd name="T79" fmla="*/ 0 h 549"/>
                <a:gd name="T80" fmla="*/ 2177 w 3303"/>
                <a:gd name="T81" fmla="*/ 0 h 549"/>
                <a:gd name="T82" fmla="*/ 2231 w 3303"/>
                <a:gd name="T83" fmla="*/ 0 h 549"/>
                <a:gd name="T84" fmla="*/ 2284 w 3303"/>
                <a:gd name="T85" fmla="*/ 0 h 549"/>
                <a:gd name="T86" fmla="*/ 2337 w 3303"/>
                <a:gd name="T87" fmla="*/ 0 h 549"/>
                <a:gd name="T88" fmla="*/ 2391 w 3303"/>
                <a:gd name="T89" fmla="*/ 0 h 549"/>
                <a:gd name="T90" fmla="*/ 2444 w 3303"/>
                <a:gd name="T91" fmla="*/ 0 h 549"/>
                <a:gd name="T92" fmla="*/ 2497 w 3303"/>
                <a:gd name="T93" fmla="*/ 0 h 549"/>
                <a:gd name="T94" fmla="*/ 2550 w 3303"/>
                <a:gd name="T95" fmla="*/ 0 h 549"/>
                <a:gd name="T96" fmla="*/ 2604 w 3303"/>
                <a:gd name="T97" fmla="*/ 0 h 549"/>
                <a:gd name="T98" fmla="*/ 2657 w 3303"/>
                <a:gd name="T99" fmla="*/ 0 h 549"/>
                <a:gd name="T100" fmla="*/ 2710 w 3303"/>
                <a:gd name="T101" fmla="*/ 0 h 549"/>
                <a:gd name="T102" fmla="*/ 2764 w 3303"/>
                <a:gd name="T103" fmla="*/ 0 h 549"/>
                <a:gd name="T104" fmla="*/ 2817 w 3303"/>
                <a:gd name="T105" fmla="*/ 0 h 549"/>
                <a:gd name="T106" fmla="*/ 2870 w 3303"/>
                <a:gd name="T107" fmla="*/ 0 h 549"/>
                <a:gd name="T108" fmla="*/ 2923 w 3303"/>
                <a:gd name="T109" fmla="*/ 0 h 549"/>
                <a:gd name="T110" fmla="*/ 2977 w 3303"/>
                <a:gd name="T111" fmla="*/ 0 h 549"/>
                <a:gd name="T112" fmla="*/ 3030 w 3303"/>
                <a:gd name="T113" fmla="*/ 0 h 549"/>
                <a:gd name="T114" fmla="*/ 3083 w 3303"/>
                <a:gd name="T115" fmla="*/ 0 h 549"/>
                <a:gd name="T116" fmla="*/ 3137 w 3303"/>
                <a:gd name="T117" fmla="*/ 0 h 549"/>
                <a:gd name="T118" fmla="*/ 3190 w 3303"/>
                <a:gd name="T119" fmla="*/ 0 h 549"/>
                <a:gd name="T120" fmla="*/ 3243 w 3303"/>
                <a:gd name="T121" fmla="*/ 0 h 549"/>
                <a:gd name="T122" fmla="*/ 3296 w 3303"/>
                <a:gd name="T123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03" h="549">
                  <a:moveTo>
                    <a:pt x="0" y="549"/>
                  </a:moveTo>
                  <a:lnTo>
                    <a:pt x="6" y="549"/>
                  </a:lnTo>
                  <a:lnTo>
                    <a:pt x="13" y="549"/>
                  </a:lnTo>
                  <a:lnTo>
                    <a:pt x="20" y="549"/>
                  </a:lnTo>
                  <a:lnTo>
                    <a:pt x="26" y="549"/>
                  </a:lnTo>
                  <a:lnTo>
                    <a:pt x="33" y="549"/>
                  </a:lnTo>
                  <a:lnTo>
                    <a:pt x="40" y="549"/>
                  </a:lnTo>
                  <a:lnTo>
                    <a:pt x="46" y="549"/>
                  </a:lnTo>
                  <a:lnTo>
                    <a:pt x="53" y="549"/>
                  </a:lnTo>
                  <a:lnTo>
                    <a:pt x="60" y="549"/>
                  </a:lnTo>
                  <a:lnTo>
                    <a:pt x="66" y="549"/>
                  </a:lnTo>
                  <a:lnTo>
                    <a:pt x="73" y="549"/>
                  </a:lnTo>
                  <a:lnTo>
                    <a:pt x="80" y="549"/>
                  </a:lnTo>
                  <a:lnTo>
                    <a:pt x="86" y="549"/>
                  </a:lnTo>
                  <a:lnTo>
                    <a:pt x="93" y="549"/>
                  </a:lnTo>
                  <a:lnTo>
                    <a:pt x="100" y="549"/>
                  </a:lnTo>
                  <a:lnTo>
                    <a:pt x="106" y="549"/>
                  </a:lnTo>
                  <a:lnTo>
                    <a:pt x="113" y="549"/>
                  </a:lnTo>
                  <a:lnTo>
                    <a:pt x="120" y="549"/>
                  </a:lnTo>
                  <a:lnTo>
                    <a:pt x="126" y="549"/>
                  </a:lnTo>
                  <a:lnTo>
                    <a:pt x="133" y="549"/>
                  </a:lnTo>
                  <a:lnTo>
                    <a:pt x="140" y="549"/>
                  </a:lnTo>
                  <a:lnTo>
                    <a:pt x="146" y="549"/>
                  </a:lnTo>
                  <a:lnTo>
                    <a:pt x="153" y="549"/>
                  </a:lnTo>
                  <a:lnTo>
                    <a:pt x="159" y="549"/>
                  </a:lnTo>
                  <a:lnTo>
                    <a:pt x="166" y="549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3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6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6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6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6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6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6" y="0"/>
                  </a:lnTo>
                  <a:lnTo>
                    <a:pt x="373" y="0"/>
                  </a:lnTo>
                  <a:lnTo>
                    <a:pt x="379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3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3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9" y="0"/>
                  </a:lnTo>
                  <a:lnTo>
                    <a:pt x="506" y="0"/>
                  </a:lnTo>
                  <a:lnTo>
                    <a:pt x="512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2" y="0"/>
                  </a:lnTo>
                  <a:lnTo>
                    <a:pt x="539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9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9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9" y="0"/>
                  </a:lnTo>
                  <a:lnTo>
                    <a:pt x="626" y="0"/>
                  </a:lnTo>
                  <a:lnTo>
                    <a:pt x="632" y="0"/>
                  </a:lnTo>
                  <a:lnTo>
                    <a:pt x="639" y="0"/>
                  </a:lnTo>
                  <a:lnTo>
                    <a:pt x="646" y="0"/>
                  </a:lnTo>
                  <a:lnTo>
                    <a:pt x="652" y="0"/>
                  </a:lnTo>
                  <a:lnTo>
                    <a:pt x="659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9" y="0"/>
                  </a:lnTo>
                  <a:lnTo>
                    <a:pt x="686" y="0"/>
                  </a:lnTo>
                  <a:lnTo>
                    <a:pt x="692" y="0"/>
                  </a:lnTo>
                  <a:lnTo>
                    <a:pt x="699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9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9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9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9" y="0"/>
                  </a:lnTo>
                  <a:lnTo>
                    <a:pt x="806" y="0"/>
                  </a:lnTo>
                  <a:lnTo>
                    <a:pt x="812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2" y="0"/>
                  </a:lnTo>
                  <a:lnTo>
                    <a:pt x="839" y="0"/>
                  </a:lnTo>
                  <a:lnTo>
                    <a:pt x="845" y="0"/>
                  </a:lnTo>
                  <a:lnTo>
                    <a:pt x="852" y="0"/>
                  </a:lnTo>
                  <a:lnTo>
                    <a:pt x="859" y="0"/>
                  </a:lnTo>
                  <a:lnTo>
                    <a:pt x="865" y="0"/>
                  </a:lnTo>
                  <a:lnTo>
                    <a:pt x="872" y="0"/>
                  </a:lnTo>
                  <a:lnTo>
                    <a:pt x="879" y="0"/>
                  </a:lnTo>
                  <a:lnTo>
                    <a:pt x="885" y="0"/>
                  </a:lnTo>
                  <a:lnTo>
                    <a:pt x="892" y="0"/>
                  </a:lnTo>
                  <a:lnTo>
                    <a:pt x="899" y="0"/>
                  </a:lnTo>
                  <a:lnTo>
                    <a:pt x="905" y="0"/>
                  </a:lnTo>
                  <a:lnTo>
                    <a:pt x="912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2" y="0"/>
                  </a:lnTo>
                  <a:lnTo>
                    <a:pt x="939" y="0"/>
                  </a:lnTo>
                  <a:lnTo>
                    <a:pt x="945" y="0"/>
                  </a:lnTo>
                  <a:lnTo>
                    <a:pt x="952" y="0"/>
                  </a:lnTo>
                  <a:lnTo>
                    <a:pt x="959" y="0"/>
                  </a:lnTo>
                  <a:lnTo>
                    <a:pt x="965" y="0"/>
                  </a:lnTo>
                  <a:lnTo>
                    <a:pt x="972" y="0"/>
                  </a:lnTo>
                  <a:lnTo>
                    <a:pt x="979" y="0"/>
                  </a:lnTo>
                  <a:lnTo>
                    <a:pt x="985" y="0"/>
                  </a:lnTo>
                  <a:lnTo>
                    <a:pt x="992" y="0"/>
                  </a:lnTo>
                  <a:lnTo>
                    <a:pt x="999" y="0"/>
                  </a:lnTo>
                  <a:lnTo>
                    <a:pt x="1005" y="0"/>
                  </a:lnTo>
                  <a:lnTo>
                    <a:pt x="1012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2" y="0"/>
                  </a:lnTo>
                  <a:lnTo>
                    <a:pt x="1039" y="0"/>
                  </a:lnTo>
                  <a:lnTo>
                    <a:pt x="1045" y="0"/>
                  </a:lnTo>
                  <a:lnTo>
                    <a:pt x="1052" y="0"/>
                  </a:lnTo>
                  <a:lnTo>
                    <a:pt x="1059" y="0"/>
                  </a:lnTo>
                  <a:lnTo>
                    <a:pt x="1065" y="0"/>
                  </a:lnTo>
                  <a:lnTo>
                    <a:pt x="1072" y="0"/>
                  </a:lnTo>
                  <a:lnTo>
                    <a:pt x="1079" y="0"/>
                  </a:lnTo>
                  <a:lnTo>
                    <a:pt x="1085" y="0"/>
                  </a:lnTo>
                  <a:lnTo>
                    <a:pt x="1092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2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2" y="0"/>
                  </a:lnTo>
                  <a:lnTo>
                    <a:pt x="1139" y="0"/>
                  </a:lnTo>
                  <a:lnTo>
                    <a:pt x="1145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5" y="0"/>
                  </a:lnTo>
                  <a:lnTo>
                    <a:pt x="1172" y="0"/>
                  </a:lnTo>
                  <a:lnTo>
                    <a:pt x="1178" y="0"/>
                  </a:lnTo>
                  <a:lnTo>
                    <a:pt x="1185" y="0"/>
                  </a:lnTo>
                  <a:lnTo>
                    <a:pt x="1192" y="0"/>
                  </a:lnTo>
                  <a:lnTo>
                    <a:pt x="1198" y="0"/>
                  </a:lnTo>
                  <a:lnTo>
                    <a:pt x="1205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5" y="0"/>
                  </a:lnTo>
                  <a:lnTo>
                    <a:pt x="1232" y="0"/>
                  </a:lnTo>
                  <a:lnTo>
                    <a:pt x="1238" y="0"/>
                  </a:lnTo>
                  <a:lnTo>
                    <a:pt x="1245" y="0"/>
                  </a:lnTo>
                  <a:lnTo>
                    <a:pt x="1252" y="0"/>
                  </a:lnTo>
                  <a:lnTo>
                    <a:pt x="1258" y="0"/>
                  </a:lnTo>
                  <a:lnTo>
                    <a:pt x="1265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2" y="0"/>
                  </a:lnTo>
                  <a:lnTo>
                    <a:pt x="1298" y="0"/>
                  </a:lnTo>
                  <a:lnTo>
                    <a:pt x="1305" y="0"/>
                  </a:lnTo>
                  <a:lnTo>
                    <a:pt x="1312" y="0"/>
                  </a:lnTo>
                  <a:lnTo>
                    <a:pt x="1318" y="0"/>
                  </a:lnTo>
                  <a:lnTo>
                    <a:pt x="1325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5" y="0"/>
                  </a:lnTo>
                  <a:lnTo>
                    <a:pt x="1352" y="0"/>
                  </a:lnTo>
                  <a:lnTo>
                    <a:pt x="1358" y="0"/>
                  </a:lnTo>
                  <a:lnTo>
                    <a:pt x="1365" y="0"/>
                  </a:lnTo>
                  <a:lnTo>
                    <a:pt x="1372" y="0"/>
                  </a:lnTo>
                  <a:lnTo>
                    <a:pt x="1378" y="0"/>
                  </a:lnTo>
                  <a:lnTo>
                    <a:pt x="1385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405" y="0"/>
                  </a:lnTo>
                  <a:lnTo>
                    <a:pt x="1412" y="0"/>
                  </a:lnTo>
                  <a:lnTo>
                    <a:pt x="1418" y="0"/>
                  </a:lnTo>
                  <a:lnTo>
                    <a:pt x="1425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5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5" y="0"/>
                  </a:lnTo>
                  <a:lnTo>
                    <a:pt x="1472" y="0"/>
                  </a:lnTo>
                  <a:lnTo>
                    <a:pt x="1478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8" y="0"/>
                  </a:lnTo>
                  <a:lnTo>
                    <a:pt x="1505" y="0"/>
                  </a:lnTo>
                  <a:lnTo>
                    <a:pt x="1511" y="0"/>
                  </a:lnTo>
                  <a:lnTo>
                    <a:pt x="1518" y="0"/>
                  </a:lnTo>
                  <a:lnTo>
                    <a:pt x="1525" y="0"/>
                  </a:lnTo>
                  <a:lnTo>
                    <a:pt x="1531" y="0"/>
                  </a:lnTo>
                  <a:lnTo>
                    <a:pt x="1538" y="0"/>
                  </a:lnTo>
                  <a:lnTo>
                    <a:pt x="1545" y="0"/>
                  </a:lnTo>
                  <a:lnTo>
                    <a:pt x="1551" y="0"/>
                  </a:lnTo>
                  <a:lnTo>
                    <a:pt x="1558" y="0"/>
                  </a:lnTo>
                  <a:lnTo>
                    <a:pt x="1565" y="0"/>
                  </a:lnTo>
                  <a:lnTo>
                    <a:pt x="1571" y="0"/>
                  </a:lnTo>
                  <a:lnTo>
                    <a:pt x="1578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8" y="0"/>
                  </a:lnTo>
                  <a:lnTo>
                    <a:pt x="1605" y="0"/>
                  </a:lnTo>
                  <a:lnTo>
                    <a:pt x="1611" y="0"/>
                  </a:lnTo>
                  <a:lnTo>
                    <a:pt x="1618" y="0"/>
                  </a:lnTo>
                  <a:lnTo>
                    <a:pt x="1625" y="0"/>
                  </a:lnTo>
                  <a:lnTo>
                    <a:pt x="1631" y="0"/>
                  </a:lnTo>
                  <a:lnTo>
                    <a:pt x="1638" y="0"/>
                  </a:lnTo>
                  <a:lnTo>
                    <a:pt x="1645" y="0"/>
                  </a:lnTo>
                  <a:lnTo>
                    <a:pt x="1651" y="0"/>
                  </a:lnTo>
                  <a:lnTo>
                    <a:pt x="1658" y="0"/>
                  </a:lnTo>
                  <a:lnTo>
                    <a:pt x="1665" y="0"/>
                  </a:lnTo>
                  <a:lnTo>
                    <a:pt x="1671" y="0"/>
                  </a:lnTo>
                  <a:lnTo>
                    <a:pt x="1678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8" y="0"/>
                  </a:lnTo>
                  <a:lnTo>
                    <a:pt x="1705" y="0"/>
                  </a:lnTo>
                  <a:lnTo>
                    <a:pt x="1711" y="0"/>
                  </a:lnTo>
                  <a:lnTo>
                    <a:pt x="1718" y="0"/>
                  </a:lnTo>
                  <a:lnTo>
                    <a:pt x="1725" y="0"/>
                  </a:lnTo>
                  <a:lnTo>
                    <a:pt x="1731" y="0"/>
                  </a:lnTo>
                  <a:lnTo>
                    <a:pt x="1738" y="0"/>
                  </a:lnTo>
                  <a:lnTo>
                    <a:pt x="1745" y="0"/>
                  </a:lnTo>
                  <a:lnTo>
                    <a:pt x="1751" y="0"/>
                  </a:lnTo>
                  <a:lnTo>
                    <a:pt x="1758" y="0"/>
                  </a:lnTo>
                  <a:lnTo>
                    <a:pt x="1765" y="0"/>
                  </a:lnTo>
                  <a:lnTo>
                    <a:pt x="1771" y="0"/>
                  </a:lnTo>
                  <a:lnTo>
                    <a:pt x="1778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8" y="0"/>
                  </a:lnTo>
                  <a:lnTo>
                    <a:pt x="1805" y="0"/>
                  </a:lnTo>
                  <a:lnTo>
                    <a:pt x="1811" y="0"/>
                  </a:lnTo>
                  <a:lnTo>
                    <a:pt x="1818" y="0"/>
                  </a:lnTo>
                  <a:lnTo>
                    <a:pt x="1824" y="0"/>
                  </a:lnTo>
                  <a:lnTo>
                    <a:pt x="1831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1" y="0"/>
                  </a:lnTo>
                  <a:lnTo>
                    <a:pt x="1858" y="0"/>
                  </a:lnTo>
                  <a:lnTo>
                    <a:pt x="1864" y="0"/>
                  </a:lnTo>
                  <a:lnTo>
                    <a:pt x="1871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91" y="0"/>
                  </a:lnTo>
                  <a:lnTo>
                    <a:pt x="1898" y="0"/>
                  </a:lnTo>
                  <a:lnTo>
                    <a:pt x="1904" y="0"/>
                  </a:lnTo>
                  <a:lnTo>
                    <a:pt x="1911" y="0"/>
                  </a:lnTo>
                  <a:lnTo>
                    <a:pt x="1918" y="0"/>
                  </a:lnTo>
                  <a:lnTo>
                    <a:pt x="1924" y="0"/>
                  </a:lnTo>
                  <a:lnTo>
                    <a:pt x="1931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1" y="0"/>
                  </a:lnTo>
                  <a:lnTo>
                    <a:pt x="1958" y="0"/>
                  </a:lnTo>
                  <a:lnTo>
                    <a:pt x="1964" y="0"/>
                  </a:lnTo>
                  <a:lnTo>
                    <a:pt x="1971" y="0"/>
                  </a:lnTo>
                  <a:lnTo>
                    <a:pt x="1978" y="0"/>
                  </a:lnTo>
                  <a:lnTo>
                    <a:pt x="1984" y="0"/>
                  </a:lnTo>
                  <a:lnTo>
                    <a:pt x="1991" y="0"/>
                  </a:lnTo>
                  <a:lnTo>
                    <a:pt x="1998" y="0"/>
                  </a:lnTo>
                  <a:lnTo>
                    <a:pt x="2004" y="0"/>
                  </a:lnTo>
                  <a:lnTo>
                    <a:pt x="2011" y="0"/>
                  </a:lnTo>
                  <a:lnTo>
                    <a:pt x="2018" y="0"/>
                  </a:lnTo>
                  <a:lnTo>
                    <a:pt x="2024" y="0"/>
                  </a:lnTo>
                  <a:lnTo>
                    <a:pt x="2031" y="0"/>
                  </a:lnTo>
                  <a:lnTo>
                    <a:pt x="2038" y="0"/>
                  </a:lnTo>
                  <a:lnTo>
                    <a:pt x="2044" y="0"/>
                  </a:lnTo>
                  <a:lnTo>
                    <a:pt x="2051" y="0"/>
                  </a:lnTo>
                  <a:lnTo>
                    <a:pt x="2058" y="0"/>
                  </a:lnTo>
                  <a:lnTo>
                    <a:pt x="2064" y="0"/>
                  </a:lnTo>
                  <a:lnTo>
                    <a:pt x="2071" y="0"/>
                  </a:lnTo>
                  <a:lnTo>
                    <a:pt x="2078" y="0"/>
                  </a:lnTo>
                  <a:lnTo>
                    <a:pt x="2084" y="0"/>
                  </a:lnTo>
                  <a:lnTo>
                    <a:pt x="2091" y="0"/>
                  </a:lnTo>
                  <a:lnTo>
                    <a:pt x="2098" y="0"/>
                  </a:lnTo>
                  <a:lnTo>
                    <a:pt x="2104" y="0"/>
                  </a:lnTo>
                  <a:lnTo>
                    <a:pt x="2111" y="0"/>
                  </a:lnTo>
                  <a:lnTo>
                    <a:pt x="2118" y="0"/>
                  </a:lnTo>
                  <a:lnTo>
                    <a:pt x="2124" y="0"/>
                  </a:lnTo>
                  <a:lnTo>
                    <a:pt x="2131" y="0"/>
                  </a:lnTo>
                  <a:lnTo>
                    <a:pt x="2138" y="0"/>
                  </a:lnTo>
                  <a:lnTo>
                    <a:pt x="2144" y="0"/>
                  </a:lnTo>
                  <a:lnTo>
                    <a:pt x="2151" y="0"/>
                  </a:lnTo>
                  <a:lnTo>
                    <a:pt x="2157" y="0"/>
                  </a:lnTo>
                  <a:lnTo>
                    <a:pt x="2164" y="0"/>
                  </a:lnTo>
                  <a:lnTo>
                    <a:pt x="2171" y="0"/>
                  </a:lnTo>
                  <a:lnTo>
                    <a:pt x="2177" y="0"/>
                  </a:lnTo>
                  <a:lnTo>
                    <a:pt x="2184" y="0"/>
                  </a:lnTo>
                  <a:lnTo>
                    <a:pt x="2191" y="0"/>
                  </a:lnTo>
                  <a:lnTo>
                    <a:pt x="2197" y="0"/>
                  </a:lnTo>
                  <a:lnTo>
                    <a:pt x="2204" y="0"/>
                  </a:lnTo>
                  <a:lnTo>
                    <a:pt x="2211" y="0"/>
                  </a:lnTo>
                  <a:lnTo>
                    <a:pt x="2217" y="0"/>
                  </a:lnTo>
                  <a:lnTo>
                    <a:pt x="2224" y="0"/>
                  </a:lnTo>
                  <a:lnTo>
                    <a:pt x="2231" y="0"/>
                  </a:lnTo>
                  <a:lnTo>
                    <a:pt x="2237" y="0"/>
                  </a:lnTo>
                  <a:lnTo>
                    <a:pt x="2244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4" y="0"/>
                  </a:lnTo>
                  <a:lnTo>
                    <a:pt x="2271" y="0"/>
                  </a:lnTo>
                  <a:lnTo>
                    <a:pt x="2277" y="0"/>
                  </a:lnTo>
                  <a:lnTo>
                    <a:pt x="2284" y="0"/>
                  </a:lnTo>
                  <a:lnTo>
                    <a:pt x="2291" y="0"/>
                  </a:lnTo>
                  <a:lnTo>
                    <a:pt x="2297" y="0"/>
                  </a:lnTo>
                  <a:lnTo>
                    <a:pt x="2304" y="0"/>
                  </a:lnTo>
                  <a:lnTo>
                    <a:pt x="2311" y="0"/>
                  </a:lnTo>
                  <a:lnTo>
                    <a:pt x="2317" y="0"/>
                  </a:lnTo>
                  <a:lnTo>
                    <a:pt x="2324" y="0"/>
                  </a:lnTo>
                  <a:lnTo>
                    <a:pt x="2331" y="0"/>
                  </a:lnTo>
                  <a:lnTo>
                    <a:pt x="2337" y="0"/>
                  </a:lnTo>
                  <a:lnTo>
                    <a:pt x="2344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4" y="0"/>
                  </a:lnTo>
                  <a:lnTo>
                    <a:pt x="2371" y="0"/>
                  </a:lnTo>
                  <a:lnTo>
                    <a:pt x="2377" y="0"/>
                  </a:lnTo>
                  <a:lnTo>
                    <a:pt x="2384" y="0"/>
                  </a:lnTo>
                  <a:lnTo>
                    <a:pt x="2391" y="0"/>
                  </a:lnTo>
                  <a:lnTo>
                    <a:pt x="2397" y="0"/>
                  </a:lnTo>
                  <a:lnTo>
                    <a:pt x="2404" y="0"/>
                  </a:lnTo>
                  <a:lnTo>
                    <a:pt x="2411" y="0"/>
                  </a:lnTo>
                  <a:lnTo>
                    <a:pt x="2417" y="0"/>
                  </a:lnTo>
                  <a:lnTo>
                    <a:pt x="2424" y="0"/>
                  </a:lnTo>
                  <a:lnTo>
                    <a:pt x="2431" y="0"/>
                  </a:lnTo>
                  <a:lnTo>
                    <a:pt x="2437" y="0"/>
                  </a:lnTo>
                  <a:lnTo>
                    <a:pt x="2444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4" y="0"/>
                  </a:lnTo>
                  <a:lnTo>
                    <a:pt x="2471" y="0"/>
                  </a:lnTo>
                  <a:lnTo>
                    <a:pt x="2477" y="0"/>
                  </a:lnTo>
                  <a:lnTo>
                    <a:pt x="2484" y="0"/>
                  </a:lnTo>
                  <a:lnTo>
                    <a:pt x="2490" y="0"/>
                  </a:lnTo>
                  <a:lnTo>
                    <a:pt x="2497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7" y="0"/>
                  </a:lnTo>
                  <a:lnTo>
                    <a:pt x="2524" y="0"/>
                  </a:lnTo>
                  <a:lnTo>
                    <a:pt x="2530" y="0"/>
                  </a:lnTo>
                  <a:lnTo>
                    <a:pt x="2537" y="0"/>
                  </a:lnTo>
                  <a:lnTo>
                    <a:pt x="2544" y="0"/>
                  </a:lnTo>
                  <a:lnTo>
                    <a:pt x="2550" y="0"/>
                  </a:lnTo>
                  <a:lnTo>
                    <a:pt x="2557" y="0"/>
                  </a:lnTo>
                  <a:lnTo>
                    <a:pt x="2564" y="0"/>
                  </a:lnTo>
                  <a:lnTo>
                    <a:pt x="2570" y="0"/>
                  </a:lnTo>
                  <a:lnTo>
                    <a:pt x="2577" y="0"/>
                  </a:lnTo>
                  <a:lnTo>
                    <a:pt x="2584" y="0"/>
                  </a:lnTo>
                  <a:lnTo>
                    <a:pt x="2590" y="0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7" y="0"/>
                  </a:lnTo>
                  <a:lnTo>
                    <a:pt x="2624" y="0"/>
                  </a:lnTo>
                  <a:lnTo>
                    <a:pt x="2630" y="0"/>
                  </a:lnTo>
                  <a:lnTo>
                    <a:pt x="2637" y="0"/>
                  </a:lnTo>
                  <a:lnTo>
                    <a:pt x="2644" y="0"/>
                  </a:lnTo>
                  <a:lnTo>
                    <a:pt x="2650" y="0"/>
                  </a:lnTo>
                  <a:lnTo>
                    <a:pt x="2657" y="0"/>
                  </a:lnTo>
                  <a:lnTo>
                    <a:pt x="2664" y="0"/>
                  </a:lnTo>
                  <a:lnTo>
                    <a:pt x="2670" y="0"/>
                  </a:lnTo>
                  <a:lnTo>
                    <a:pt x="2677" y="0"/>
                  </a:lnTo>
                  <a:lnTo>
                    <a:pt x="2684" y="0"/>
                  </a:lnTo>
                  <a:lnTo>
                    <a:pt x="2690" y="0"/>
                  </a:lnTo>
                  <a:lnTo>
                    <a:pt x="2697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7" y="0"/>
                  </a:lnTo>
                  <a:lnTo>
                    <a:pt x="2724" y="0"/>
                  </a:lnTo>
                  <a:lnTo>
                    <a:pt x="2730" y="0"/>
                  </a:lnTo>
                  <a:lnTo>
                    <a:pt x="2737" y="0"/>
                  </a:lnTo>
                  <a:lnTo>
                    <a:pt x="2744" y="0"/>
                  </a:lnTo>
                  <a:lnTo>
                    <a:pt x="2750" y="0"/>
                  </a:lnTo>
                  <a:lnTo>
                    <a:pt x="2757" y="0"/>
                  </a:lnTo>
                  <a:lnTo>
                    <a:pt x="2764" y="0"/>
                  </a:lnTo>
                  <a:lnTo>
                    <a:pt x="2770" y="0"/>
                  </a:lnTo>
                  <a:lnTo>
                    <a:pt x="2777" y="0"/>
                  </a:lnTo>
                  <a:lnTo>
                    <a:pt x="2784" y="0"/>
                  </a:lnTo>
                  <a:lnTo>
                    <a:pt x="2790" y="0"/>
                  </a:lnTo>
                  <a:lnTo>
                    <a:pt x="2797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7" y="0"/>
                  </a:lnTo>
                  <a:lnTo>
                    <a:pt x="2823" y="0"/>
                  </a:lnTo>
                  <a:lnTo>
                    <a:pt x="2830" y="0"/>
                  </a:lnTo>
                  <a:lnTo>
                    <a:pt x="2837" y="0"/>
                  </a:lnTo>
                  <a:lnTo>
                    <a:pt x="2843" y="0"/>
                  </a:lnTo>
                  <a:lnTo>
                    <a:pt x="2850" y="0"/>
                  </a:lnTo>
                  <a:lnTo>
                    <a:pt x="2857" y="0"/>
                  </a:lnTo>
                  <a:lnTo>
                    <a:pt x="2863" y="0"/>
                  </a:lnTo>
                  <a:lnTo>
                    <a:pt x="2870" y="0"/>
                  </a:lnTo>
                  <a:lnTo>
                    <a:pt x="2877" y="0"/>
                  </a:lnTo>
                  <a:lnTo>
                    <a:pt x="2883" y="0"/>
                  </a:lnTo>
                  <a:lnTo>
                    <a:pt x="2890" y="0"/>
                  </a:lnTo>
                  <a:lnTo>
                    <a:pt x="2897" y="0"/>
                  </a:lnTo>
                  <a:lnTo>
                    <a:pt x="2903" y="0"/>
                  </a:lnTo>
                  <a:lnTo>
                    <a:pt x="2910" y="0"/>
                  </a:lnTo>
                  <a:lnTo>
                    <a:pt x="2917" y="0"/>
                  </a:lnTo>
                  <a:lnTo>
                    <a:pt x="2923" y="0"/>
                  </a:lnTo>
                  <a:lnTo>
                    <a:pt x="2930" y="0"/>
                  </a:lnTo>
                  <a:lnTo>
                    <a:pt x="2937" y="0"/>
                  </a:lnTo>
                  <a:lnTo>
                    <a:pt x="2943" y="0"/>
                  </a:lnTo>
                  <a:lnTo>
                    <a:pt x="2950" y="0"/>
                  </a:lnTo>
                  <a:lnTo>
                    <a:pt x="2957" y="0"/>
                  </a:lnTo>
                  <a:lnTo>
                    <a:pt x="2963" y="0"/>
                  </a:lnTo>
                  <a:lnTo>
                    <a:pt x="2970" y="0"/>
                  </a:lnTo>
                  <a:lnTo>
                    <a:pt x="2977" y="0"/>
                  </a:lnTo>
                  <a:lnTo>
                    <a:pt x="2983" y="0"/>
                  </a:lnTo>
                  <a:lnTo>
                    <a:pt x="2990" y="0"/>
                  </a:lnTo>
                  <a:lnTo>
                    <a:pt x="2997" y="0"/>
                  </a:lnTo>
                  <a:lnTo>
                    <a:pt x="3003" y="0"/>
                  </a:lnTo>
                  <a:lnTo>
                    <a:pt x="3010" y="0"/>
                  </a:lnTo>
                  <a:lnTo>
                    <a:pt x="3017" y="0"/>
                  </a:lnTo>
                  <a:lnTo>
                    <a:pt x="3023" y="0"/>
                  </a:lnTo>
                  <a:lnTo>
                    <a:pt x="3030" y="0"/>
                  </a:lnTo>
                  <a:lnTo>
                    <a:pt x="3037" y="0"/>
                  </a:lnTo>
                  <a:lnTo>
                    <a:pt x="3043" y="0"/>
                  </a:lnTo>
                  <a:lnTo>
                    <a:pt x="3050" y="0"/>
                  </a:lnTo>
                  <a:lnTo>
                    <a:pt x="3057" y="0"/>
                  </a:lnTo>
                  <a:lnTo>
                    <a:pt x="3063" y="0"/>
                  </a:lnTo>
                  <a:lnTo>
                    <a:pt x="3070" y="0"/>
                  </a:lnTo>
                  <a:lnTo>
                    <a:pt x="3077" y="0"/>
                  </a:lnTo>
                  <a:lnTo>
                    <a:pt x="3083" y="0"/>
                  </a:lnTo>
                  <a:lnTo>
                    <a:pt x="3090" y="0"/>
                  </a:lnTo>
                  <a:lnTo>
                    <a:pt x="3097" y="0"/>
                  </a:lnTo>
                  <a:lnTo>
                    <a:pt x="3103" y="0"/>
                  </a:lnTo>
                  <a:lnTo>
                    <a:pt x="3110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30" y="0"/>
                  </a:lnTo>
                  <a:lnTo>
                    <a:pt x="3137" y="0"/>
                  </a:lnTo>
                  <a:lnTo>
                    <a:pt x="3143" y="0"/>
                  </a:lnTo>
                  <a:lnTo>
                    <a:pt x="3150" y="0"/>
                  </a:lnTo>
                  <a:lnTo>
                    <a:pt x="3156" y="0"/>
                  </a:lnTo>
                  <a:lnTo>
                    <a:pt x="3163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3" y="0"/>
                  </a:lnTo>
                  <a:lnTo>
                    <a:pt x="3190" y="0"/>
                  </a:lnTo>
                  <a:lnTo>
                    <a:pt x="3196" y="0"/>
                  </a:lnTo>
                  <a:lnTo>
                    <a:pt x="3203" y="0"/>
                  </a:lnTo>
                  <a:lnTo>
                    <a:pt x="3210" y="0"/>
                  </a:lnTo>
                  <a:lnTo>
                    <a:pt x="3216" y="0"/>
                  </a:lnTo>
                  <a:lnTo>
                    <a:pt x="3223" y="0"/>
                  </a:lnTo>
                  <a:lnTo>
                    <a:pt x="3230" y="0"/>
                  </a:lnTo>
                  <a:lnTo>
                    <a:pt x="3236" y="0"/>
                  </a:lnTo>
                  <a:lnTo>
                    <a:pt x="3243" y="0"/>
                  </a:lnTo>
                  <a:lnTo>
                    <a:pt x="3250" y="0"/>
                  </a:lnTo>
                  <a:lnTo>
                    <a:pt x="3256" y="0"/>
                  </a:lnTo>
                  <a:lnTo>
                    <a:pt x="3263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3" y="0"/>
                  </a:lnTo>
                  <a:lnTo>
                    <a:pt x="3290" y="0"/>
                  </a:lnTo>
                  <a:lnTo>
                    <a:pt x="3296" y="0"/>
                  </a:lnTo>
                  <a:lnTo>
                    <a:pt x="330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1074"/>
            <p:cNvSpPr>
              <a:spLocks/>
            </p:cNvSpPr>
            <p:nvPr/>
          </p:nvSpPr>
          <p:spPr bwMode="auto">
            <a:xfrm>
              <a:off x="933" y="1464"/>
              <a:ext cx="3303" cy="884"/>
            </a:xfrm>
            <a:custGeom>
              <a:avLst/>
              <a:gdLst>
                <a:gd name="T0" fmla="*/ 60 w 3303"/>
                <a:gd name="T1" fmla="*/ 884 h 884"/>
                <a:gd name="T2" fmla="*/ 126 w 3303"/>
                <a:gd name="T3" fmla="*/ 884 h 884"/>
                <a:gd name="T4" fmla="*/ 193 w 3303"/>
                <a:gd name="T5" fmla="*/ 884 h 884"/>
                <a:gd name="T6" fmla="*/ 259 w 3303"/>
                <a:gd name="T7" fmla="*/ 884 h 884"/>
                <a:gd name="T8" fmla="*/ 326 w 3303"/>
                <a:gd name="T9" fmla="*/ 844 h 884"/>
                <a:gd name="T10" fmla="*/ 353 w 3303"/>
                <a:gd name="T11" fmla="*/ 777 h 884"/>
                <a:gd name="T12" fmla="*/ 386 w 3303"/>
                <a:gd name="T13" fmla="*/ 690 h 884"/>
                <a:gd name="T14" fmla="*/ 419 w 3303"/>
                <a:gd name="T15" fmla="*/ 589 h 884"/>
                <a:gd name="T16" fmla="*/ 453 w 3303"/>
                <a:gd name="T17" fmla="*/ 475 h 884"/>
                <a:gd name="T18" fmla="*/ 486 w 3303"/>
                <a:gd name="T19" fmla="*/ 361 h 884"/>
                <a:gd name="T20" fmla="*/ 519 w 3303"/>
                <a:gd name="T21" fmla="*/ 254 h 884"/>
                <a:gd name="T22" fmla="*/ 552 w 3303"/>
                <a:gd name="T23" fmla="*/ 160 h 884"/>
                <a:gd name="T24" fmla="*/ 586 w 3303"/>
                <a:gd name="T25" fmla="*/ 87 h 884"/>
                <a:gd name="T26" fmla="*/ 639 w 3303"/>
                <a:gd name="T27" fmla="*/ 20 h 884"/>
                <a:gd name="T28" fmla="*/ 706 w 3303"/>
                <a:gd name="T29" fmla="*/ 13 h 884"/>
                <a:gd name="T30" fmla="*/ 766 w 3303"/>
                <a:gd name="T31" fmla="*/ 80 h 884"/>
                <a:gd name="T32" fmla="*/ 799 w 3303"/>
                <a:gd name="T33" fmla="*/ 147 h 884"/>
                <a:gd name="T34" fmla="*/ 832 w 3303"/>
                <a:gd name="T35" fmla="*/ 221 h 884"/>
                <a:gd name="T36" fmla="*/ 865 w 3303"/>
                <a:gd name="T37" fmla="*/ 294 h 884"/>
                <a:gd name="T38" fmla="*/ 899 w 3303"/>
                <a:gd name="T39" fmla="*/ 368 h 884"/>
                <a:gd name="T40" fmla="*/ 939 w 3303"/>
                <a:gd name="T41" fmla="*/ 442 h 884"/>
                <a:gd name="T42" fmla="*/ 979 w 3303"/>
                <a:gd name="T43" fmla="*/ 509 h 884"/>
                <a:gd name="T44" fmla="*/ 1045 w 3303"/>
                <a:gd name="T45" fmla="*/ 569 h 884"/>
                <a:gd name="T46" fmla="*/ 1112 w 3303"/>
                <a:gd name="T47" fmla="*/ 556 h 884"/>
                <a:gd name="T48" fmla="*/ 1178 w 3303"/>
                <a:gd name="T49" fmla="*/ 489 h 884"/>
                <a:gd name="T50" fmla="*/ 1225 w 3303"/>
                <a:gd name="T51" fmla="*/ 422 h 884"/>
                <a:gd name="T52" fmla="*/ 1265 w 3303"/>
                <a:gd name="T53" fmla="*/ 355 h 884"/>
                <a:gd name="T54" fmla="*/ 1312 w 3303"/>
                <a:gd name="T55" fmla="*/ 288 h 884"/>
                <a:gd name="T56" fmla="*/ 1365 w 3303"/>
                <a:gd name="T57" fmla="*/ 221 h 884"/>
                <a:gd name="T58" fmla="*/ 1432 w 3303"/>
                <a:gd name="T59" fmla="*/ 174 h 884"/>
                <a:gd name="T60" fmla="*/ 1498 w 3303"/>
                <a:gd name="T61" fmla="*/ 180 h 884"/>
                <a:gd name="T62" fmla="*/ 1565 w 3303"/>
                <a:gd name="T63" fmla="*/ 227 h 884"/>
                <a:gd name="T64" fmla="*/ 1631 w 3303"/>
                <a:gd name="T65" fmla="*/ 294 h 884"/>
                <a:gd name="T66" fmla="*/ 1698 w 3303"/>
                <a:gd name="T67" fmla="*/ 361 h 884"/>
                <a:gd name="T68" fmla="*/ 1765 w 3303"/>
                <a:gd name="T69" fmla="*/ 422 h 884"/>
                <a:gd name="T70" fmla="*/ 1831 w 3303"/>
                <a:gd name="T71" fmla="*/ 442 h 884"/>
                <a:gd name="T72" fmla="*/ 1898 w 3303"/>
                <a:gd name="T73" fmla="*/ 435 h 884"/>
                <a:gd name="T74" fmla="*/ 1964 w 3303"/>
                <a:gd name="T75" fmla="*/ 408 h 884"/>
                <a:gd name="T76" fmla="*/ 2031 w 3303"/>
                <a:gd name="T77" fmla="*/ 361 h 884"/>
                <a:gd name="T78" fmla="*/ 2098 w 3303"/>
                <a:gd name="T79" fmla="*/ 308 h 884"/>
                <a:gd name="T80" fmla="*/ 2164 w 3303"/>
                <a:gd name="T81" fmla="*/ 274 h 884"/>
                <a:gd name="T82" fmla="*/ 2231 w 3303"/>
                <a:gd name="T83" fmla="*/ 261 h 884"/>
                <a:gd name="T84" fmla="*/ 2297 w 3303"/>
                <a:gd name="T85" fmla="*/ 268 h 884"/>
                <a:gd name="T86" fmla="*/ 2364 w 3303"/>
                <a:gd name="T87" fmla="*/ 288 h 884"/>
                <a:gd name="T88" fmla="*/ 2431 w 3303"/>
                <a:gd name="T89" fmla="*/ 321 h 884"/>
                <a:gd name="T90" fmla="*/ 2497 w 3303"/>
                <a:gd name="T91" fmla="*/ 355 h 884"/>
                <a:gd name="T92" fmla="*/ 2564 w 3303"/>
                <a:gd name="T93" fmla="*/ 375 h 884"/>
                <a:gd name="T94" fmla="*/ 2630 w 3303"/>
                <a:gd name="T95" fmla="*/ 388 h 884"/>
                <a:gd name="T96" fmla="*/ 2697 w 3303"/>
                <a:gd name="T97" fmla="*/ 381 h 884"/>
                <a:gd name="T98" fmla="*/ 2764 w 3303"/>
                <a:gd name="T99" fmla="*/ 361 h 884"/>
                <a:gd name="T100" fmla="*/ 2830 w 3303"/>
                <a:gd name="T101" fmla="*/ 341 h 884"/>
                <a:gd name="T102" fmla="*/ 2897 w 3303"/>
                <a:gd name="T103" fmla="*/ 321 h 884"/>
                <a:gd name="T104" fmla="*/ 2963 w 3303"/>
                <a:gd name="T105" fmla="*/ 301 h 884"/>
                <a:gd name="T106" fmla="*/ 3030 w 3303"/>
                <a:gd name="T107" fmla="*/ 301 h 884"/>
                <a:gd name="T108" fmla="*/ 3097 w 3303"/>
                <a:gd name="T109" fmla="*/ 301 h 884"/>
                <a:gd name="T110" fmla="*/ 3163 w 3303"/>
                <a:gd name="T111" fmla="*/ 314 h 884"/>
                <a:gd name="T112" fmla="*/ 3230 w 3303"/>
                <a:gd name="T113" fmla="*/ 335 h 884"/>
                <a:gd name="T114" fmla="*/ 3296 w 3303"/>
                <a:gd name="T115" fmla="*/ 34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03" h="884">
                  <a:moveTo>
                    <a:pt x="0" y="884"/>
                  </a:moveTo>
                  <a:lnTo>
                    <a:pt x="6" y="884"/>
                  </a:lnTo>
                  <a:lnTo>
                    <a:pt x="13" y="884"/>
                  </a:lnTo>
                  <a:lnTo>
                    <a:pt x="20" y="884"/>
                  </a:lnTo>
                  <a:lnTo>
                    <a:pt x="26" y="884"/>
                  </a:lnTo>
                  <a:lnTo>
                    <a:pt x="33" y="884"/>
                  </a:lnTo>
                  <a:lnTo>
                    <a:pt x="40" y="884"/>
                  </a:lnTo>
                  <a:lnTo>
                    <a:pt x="46" y="884"/>
                  </a:lnTo>
                  <a:lnTo>
                    <a:pt x="53" y="884"/>
                  </a:lnTo>
                  <a:lnTo>
                    <a:pt x="60" y="884"/>
                  </a:lnTo>
                  <a:lnTo>
                    <a:pt x="66" y="884"/>
                  </a:lnTo>
                  <a:lnTo>
                    <a:pt x="73" y="884"/>
                  </a:lnTo>
                  <a:lnTo>
                    <a:pt x="80" y="884"/>
                  </a:lnTo>
                  <a:lnTo>
                    <a:pt x="86" y="884"/>
                  </a:lnTo>
                  <a:lnTo>
                    <a:pt x="93" y="884"/>
                  </a:lnTo>
                  <a:lnTo>
                    <a:pt x="100" y="884"/>
                  </a:lnTo>
                  <a:lnTo>
                    <a:pt x="106" y="884"/>
                  </a:lnTo>
                  <a:lnTo>
                    <a:pt x="113" y="884"/>
                  </a:lnTo>
                  <a:lnTo>
                    <a:pt x="120" y="884"/>
                  </a:lnTo>
                  <a:lnTo>
                    <a:pt x="126" y="884"/>
                  </a:lnTo>
                  <a:lnTo>
                    <a:pt x="133" y="884"/>
                  </a:lnTo>
                  <a:lnTo>
                    <a:pt x="140" y="884"/>
                  </a:lnTo>
                  <a:lnTo>
                    <a:pt x="146" y="884"/>
                  </a:lnTo>
                  <a:lnTo>
                    <a:pt x="153" y="884"/>
                  </a:lnTo>
                  <a:lnTo>
                    <a:pt x="159" y="884"/>
                  </a:lnTo>
                  <a:lnTo>
                    <a:pt x="166" y="884"/>
                  </a:lnTo>
                  <a:lnTo>
                    <a:pt x="173" y="884"/>
                  </a:lnTo>
                  <a:lnTo>
                    <a:pt x="179" y="884"/>
                  </a:lnTo>
                  <a:lnTo>
                    <a:pt x="186" y="884"/>
                  </a:lnTo>
                  <a:lnTo>
                    <a:pt x="193" y="884"/>
                  </a:lnTo>
                  <a:lnTo>
                    <a:pt x="199" y="884"/>
                  </a:lnTo>
                  <a:lnTo>
                    <a:pt x="206" y="884"/>
                  </a:lnTo>
                  <a:lnTo>
                    <a:pt x="213" y="884"/>
                  </a:lnTo>
                  <a:lnTo>
                    <a:pt x="219" y="884"/>
                  </a:lnTo>
                  <a:lnTo>
                    <a:pt x="226" y="884"/>
                  </a:lnTo>
                  <a:lnTo>
                    <a:pt x="233" y="884"/>
                  </a:lnTo>
                  <a:lnTo>
                    <a:pt x="239" y="884"/>
                  </a:lnTo>
                  <a:lnTo>
                    <a:pt x="246" y="884"/>
                  </a:lnTo>
                  <a:lnTo>
                    <a:pt x="253" y="884"/>
                  </a:lnTo>
                  <a:lnTo>
                    <a:pt x="259" y="884"/>
                  </a:lnTo>
                  <a:lnTo>
                    <a:pt x="266" y="884"/>
                  </a:lnTo>
                  <a:lnTo>
                    <a:pt x="273" y="884"/>
                  </a:lnTo>
                  <a:lnTo>
                    <a:pt x="279" y="877"/>
                  </a:lnTo>
                  <a:lnTo>
                    <a:pt x="286" y="877"/>
                  </a:lnTo>
                  <a:lnTo>
                    <a:pt x="293" y="870"/>
                  </a:lnTo>
                  <a:lnTo>
                    <a:pt x="299" y="870"/>
                  </a:lnTo>
                  <a:lnTo>
                    <a:pt x="306" y="864"/>
                  </a:lnTo>
                  <a:lnTo>
                    <a:pt x="313" y="857"/>
                  </a:lnTo>
                  <a:lnTo>
                    <a:pt x="319" y="850"/>
                  </a:lnTo>
                  <a:lnTo>
                    <a:pt x="326" y="844"/>
                  </a:lnTo>
                  <a:lnTo>
                    <a:pt x="326" y="837"/>
                  </a:lnTo>
                  <a:lnTo>
                    <a:pt x="333" y="830"/>
                  </a:lnTo>
                  <a:lnTo>
                    <a:pt x="333" y="824"/>
                  </a:lnTo>
                  <a:lnTo>
                    <a:pt x="339" y="817"/>
                  </a:lnTo>
                  <a:lnTo>
                    <a:pt x="339" y="810"/>
                  </a:lnTo>
                  <a:lnTo>
                    <a:pt x="346" y="803"/>
                  </a:lnTo>
                  <a:lnTo>
                    <a:pt x="346" y="797"/>
                  </a:lnTo>
                  <a:lnTo>
                    <a:pt x="346" y="790"/>
                  </a:lnTo>
                  <a:lnTo>
                    <a:pt x="353" y="783"/>
                  </a:lnTo>
                  <a:lnTo>
                    <a:pt x="353" y="777"/>
                  </a:lnTo>
                  <a:lnTo>
                    <a:pt x="359" y="770"/>
                  </a:lnTo>
                  <a:lnTo>
                    <a:pt x="359" y="763"/>
                  </a:lnTo>
                  <a:lnTo>
                    <a:pt x="366" y="757"/>
                  </a:lnTo>
                  <a:lnTo>
                    <a:pt x="366" y="750"/>
                  </a:lnTo>
                  <a:lnTo>
                    <a:pt x="373" y="736"/>
                  </a:lnTo>
                  <a:lnTo>
                    <a:pt x="373" y="730"/>
                  </a:lnTo>
                  <a:lnTo>
                    <a:pt x="379" y="723"/>
                  </a:lnTo>
                  <a:lnTo>
                    <a:pt x="379" y="710"/>
                  </a:lnTo>
                  <a:lnTo>
                    <a:pt x="386" y="703"/>
                  </a:lnTo>
                  <a:lnTo>
                    <a:pt x="386" y="690"/>
                  </a:lnTo>
                  <a:lnTo>
                    <a:pt x="393" y="683"/>
                  </a:lnTo>
                  <a:lnTo>
                    <a:pt x="393" y="676"/>
                  </a:lnTo>
                  <a:lnTo>
                    <a:pt x="399" y="663"/>
                  </a:lnTo>
                  <a:lnTo>
                    <a:pt x="399" y="656"/>
                  </a:lnTo>
                  <a:lnTo>
                    <a:pt x="406" y="643"/>
                  </a:lnTo>
                  <a:lnTo>
                    <a:pt x="406" y="629"/>
                  </a:lnTo>
                  <a:lnTo>
                    <a:pt x="413" y="623"/>
                  </a:lnTo>
                  <a:lnTo>
                    <a:pt x="413" y="609"/>
                  </a:lnTo>
                  <a:lnTo>
                    <a:pt x="419" y="603"/>
                  </a:lnTo>
                  <a:lnTo>
                    <a:pt x="419" y="589"/>
                  </a:lnTo>
                  <a:lnTo>
                    <a:pt x="426" y="576"/>
                  </a:lnTo>
                  <a:lnTo>
                    <a:pt x="426" y="569"/>
                  </a:lnTo>
                  <a:lnTo>
                    <a:pt x="433" y="556"/>
                  </a:lnTo>
                  <a:lnTo>
                    <a:pt x="433" y="542"/>
                  </a:lnTo>
                  <a:lnTo>
                    <a:pt x="439" y="536"/>
                  </a:lnTo>
                  <a:lnTo>
                    <a:pt x="439" y="522"/>
                  </a:lnTo>
                  <a:lnTo>
                    <a:pt x="446" y="509"/>
                  </a:lnTo>
                  <a:lnTo>
                    <a:pt x="446" y="502"/>
                  </a:lnTo>
                  <a:lnTo>
                    <a:pt x="453" y="489"/>
                  </a:lnTo>
                  <a:lnTo>
                    <a:pt x="453" y="475"/>
                  </a:lnTo>
                  <a:lnTo>
                    <a:pt x="459" y="469"/>
                  </a:lnTo>
                  <a:lnTo>
                    <a:pt x="459" y="455"/>
                  </a:lnTo>
                  <a:lnTo>
                    <a:pt x="466" y="442"/>
                  </a:lnTo>
                  <a:lnTo>
                    <a:pt x="466" y="435"/>
                  </a:lnTo>
                  <a:lnTo>
                    <a:pt x="473" y="422"/>
                  </a:lnTo>
                  <a:lnTo>
                    <a:pt x="473" y="408"/>
                  </a:lnTo>
                  <a:lnTo>
                    <a:pt x="479" y="395"/>
                  </a:lnTo>
                  <a:lnTo>
                    <a:pt x="479" y="388"/>
                  </a:lnTo>
                  <a:lnTo>
                    <a:pt x="486" y="375"/>
                  </a:lnTo>
                  <a:lnTo>
                    <a:pt x="486" y="361"/>
                  </a:lnTo>
                  <a:lnTo>
                    <a:pt x="492" y="355"/>
                  </a:lnTo>
                  <a:lnTo>
                    <a:pt x="492" y="341"/>
                  </a:lnTo>
                  <a:lnTo>
                    <a:pt x="499" y="335"/>
                  </a:lnTo>
                  <a:lnTo>
                    <a:pt x="499" y="321"/>
                  </a:lnTo>
                  <a:lnTo>
                    <a:pt x="506" y="308"/>
                  </a:lnTo>
                  <a:lnTo>
                    <a:pt x="506" y="301"/>
                  </a:lnTo>
                  <a:lnTo>
                    <a:pt x="512" y="288"/>
                  </a:lnTo>
                  <a:lnTo>
                    <a:pt x="512" y="281"/>
                  </a:lnTo>
                  <a:lnTo>
                    <a:pt x="519" y="268"/>
                  </a:lnTo>
                  <a:lnTo>
                    <a:pt x="519" y="254"/>
                  </a:lnTo>
                  <a:lnTo>
                    <a:pt x="526" y="247"/>
                  </a:lnTo>
                  <a:lnTo>
                    <a:pt x="526" y="241"/>
                  </a:lnTo>
                  <a:lnTo>
                    <a:pt x="532" y="227"/>
                  </a:lnTo>
                  <a:lnTo>
                    <a:pt x="532" y="221"/>
                  </a:lnTo>
                  <a:lnTo>
                    <a:pt x="539" y="207"/>
                  </a:lnTo>
                  <a:lnTo>
                    <a:pt x="539" y="201"/>
                  </a:lnTo>
                  <a:lnTo>
                    <a:pt x="546" y="187"/>
                  </a:lnTo>
                  <a:lnTo>
                    <a:pt x="546" y="180"/>
                  </a:lnTo>
                  <a:lnTo>
                    <a:pt x="552" y="174"/>
                  </a:lnTo>
                  <a:lnTo>
                    <a:pt x="552" y="160"/>
                  </a:lnTo>
                  <a:lnTo>
                    <a:pt x="559" y="154"/>
                  </a:lnTo>
                  <a:lnTo>
                    <a:pt x="559" y="147"/>
                  </a:lnTo>
                  <a:lnTo>
                    <a:pt x="566" y="140"/>
                  </a:lnTo>
                  <a:lnTo>
                    <a:pt x="566" y="134"/>
                  </a:lnTo>
                  <a:lnTo>
                    <a:pt x="572" y="120"/>
                  </a:lnTo>
                  <a:lnTo>
                    <a:pt x="572" y="113"/>
                  </a:lnTo>
                  <a:lnTo>
                    <a:pt x="579" y="107"/>
                  </a:lnTo>
                  <a:lnTo>
                    <a:pt x="579" y="100"/>
                  </a:lnTo>
                  <a:lnTo>
                    <a:pt x="586" y="93"/>
                  </a:lnTo>
                  <a:lnTo>
                    <a:pt x="586" y="87"/>
                  </a:lnTo>
                  <a:lnTo>
                    <a:pt x="592" y="80"/>
                  </a:lnTo>
                  <a:lnTo>
                    <a:pt x="592" y="73"/>
                  </a:lnTo>
                  <a:lnTo>
                    <a:pt x="599" y="67"/>
                  </a:lnTo>
                  <a:lnTo>
                    <a:pt x="606" y="60"/>
                  </a:lnTo>
                  <a:lnTo>
                    <a:pt x="606" y="53"/>
                  </a:lnTo>
                  <a:lnTo>
                    <a:pt x="612" y="46"/>
                  </a:lnTo>
                  <a:lnTo>
                    <a:pt x="619" y="40"/>
                  </a:lnTo>
                  <a:lnTo>
                    <a:pt x="626" y="33"/>
                  </a:lnTo>
                  <a:lnTo>
                    <a:pt x="632" y="26"/>
                  </a:lnTo>
                  <a:lnTo>
                    <a:pt x="639" y="20"/>
                  </a:lnTo>
                  <a:lnTo>
                    <a:pt x="646" y="13"/>
                  </a:lnTo>
                  <a:lnTo>
                    <a:pt x="652" y="6"/>
                  </a:lnTo>
                  <a:lnTo>
                    <a:pt x="659" y="6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9" y="0"/>
                  </a:lnTo>
                  <a:lnTo>
                    <a:pt x="686" y="0"/>
                  </a:lnTo>
                  <a:lnTo>
                    <a:pt x="692" y="6"/>
                  </a:lnTo>
                  <a:lnTo>
                    <a:pt x="699" y="6"/>
                  </a:lnTo>
                  <a:lnTo>
                    <a:pt x="706" y="13"/>
                  </a:lnTo>
                  <a:lnTo>
                    <a:pt x="712" y="20"/>
                  </a:lnTo>
                  <a:lnTo>
                    <a:pt x="719" y="26"/>
                  </a:lnTo>
                  <a:lnTo>
                    <a:pt x="726" y="33"/>
                  </a:lnTo>
                  <a:lnTo>
                    <a:pt x="732" y="40"/>
                  </a:lnTo>
                  <a:lnTo>
                    <a:pt x="739" y="46"/>
                  </a:lnTo>
                  <a:lnTo>
                    <a:pt x="746" y="53"/>
                  </a:lnTo>
                  <a:lnTo>
                    <a:pt x="752" y="60"/>
                  </a:lnTo>
                  <a:lnTo>
                    <a:pt x="752" y="67"/>
                  </a:lnTo>
                  <a:lnTo>
                    <a:pt x="759" y="73"/>
                  </a:lnTo>
                  <a:lnTo>
                    <a:pt x="766" y="80"/>
                  </a:lnTo>
                  <a:lnTo>
                    <a:pt x="766" y="87"/>
                  </a:lnTo>
                  <a:lnTo>
                    <a:pt x="772" y="93"/>
                  </a:lnTo>
                  <a:lnTo>
                    <a:pt x="772" y="100"/>
                  </a:lnTo>
                  <a:lnTo>
                    <a:pt x="779" y="107"/>
                  </a:lnTo>
                  <a:lnTo>
                    <a:pt x="779" y="113"/>
                  </a:lnTo>
                  <a:lnTo>
                    <a:pt x="786" y="120"/>
                  </a:lnTo>
                  <a:lnTo>
                    <a:pt x="792" y="127"/>
                  </a:lnTo>
                  <a:lnTo>
                    <a:pt x="792" y="134"/>
                  </a:lnTo>
                  <a:lnTo>
                    <a:pt x="799" y="140"/>
                  </a:lnTo>
                  <a:lnTo>
                    <a:pt x="799" y="147"/>
                  </a:lnTo>
                  <a:lnTo>
                    <a:pt x="806" y="154"/>
                  </a:lnTo>
                  <a:lnTo>
                    <a:pt x="806" y="167"/>
                  </a:lnTo>
                  <a:lnTo>
                    <a:pt x="812" y="174"/>
                  </a:lnTo>
                  <a:lnTo>
                    <a:pt x="812" y="180"/>
                  </a:lnTo>
                  <a:lnTo>
                    <a:pt x="819" y="187"/>
                  </a:lnTo>
                  <a:lnTo>
                    <a:pt x="819" y="194"/>
                  </a:lnTo>
                  <a:lnTo>
                    <a:pt x="825" y="201"/>
                  </a:lnTo>
                  <a:lnTo>
                    <a:pt x="825" y="207"/>
                  </a:lnTo>
                  <a:lnTo>
                    <a:pt x="832" y="214"/>
                  </a:lnTo>
                  <a:lnTo>
                    <a:pt x="832" y="221"/>
                  </a:lnTo>
                  <a:lnTo>
                    <a:pt x="839" y="227"/>
                  </a:lnTo>
                  <a:lnTo>
                    <a:pt x="839" y="234"/>
                  </a:lnTo>
                  <a:lnTo>
                    <a:pt x="845" y="247"/>
                  </a:lnTo>
                  <a:lnTo>
                    <a:pt x="845" y="254"/>
                  </a:lnTo>
                  <a:lnTo>
                    <a:pt x="852" y="261"/>
                  </a:lnTo>
                  <a:lnTo>
                    <a:pt x="852" y="268"/>
                  </a:lnTo>
                  <a:lnTo>
                    <a:pt x="859" y="274"/>
                  </a:lnTo>
                  <a:lnTo>
                    <a:pt x="859" y="281"/>
                  </a:lnTo>
                  <a:lnTo>
                    <a:pt x="865" y="288"/>
                  </a:lnTo>
                  <a:lnTo>
                    <a:pt x="865" y="294"/>
                  </a:lnTo>
                  <a:lnTo>
                    <a:pt x="872" y="308"/>
                  </a:lnTo>
                  <a:lnTo>
                    <a:pt x="872" y="314"/>
                  </a:lnTo>
                  <a:lnTo>
                    <a:pt x="879" y="321"/>
                  </a:lnTo>
                  <a:lnTo>
                    <a:pt x="879" y="328"/>
                  </a:lnTo>
                  <a:lnTo>
                    <a:pt x="885" y="335"/>
                  </a:lnTo>
                  <a:lnTo>
                    <a:pt x="885" y="341"/>
                  </a:lnTo>
                  <a:lnTo>
                    <a:pt x="892" y="348"/>
                  </a:lnTo>
                  <a:lnTo>
                    <a:pt x="892" y="355"/>
                  </a:lnTo>
                  <a:lnTo>
                    <a:pt x="899" y="361"/>
                  </a:lnTo>
                  <a:lnTo>
                    <a:pt x="899" y="368"/>
                  </a:lnTo>
                  <a:lnTo>
                    <a:pt x="905" y="375"/>
                  </a:lnTo>
                  <a:lnTo>
                    <a:pt x="905" y="388"/>
                  </a:lnTo>
                  <a:lnTo>
                    <a:pt x="912" y="395"/>
                  </a:lnTo>
                  <a:lnTo>
                    <a:pt x="912" y="402"/>
                  </a:lnTo>
                  <a:lnTo>
                    <a:pt x="919" y="408"/>
                  </a:lnTo>
                  <a:lnTo>
                    <a:pt x="919" y="415"/>
                  </a:lnTo>
                  <a:lnTo>
                    <a:pt x="925" y="422"/>
                  </a:lnTo>
                  <a:lnTo>
                    <a:pt x="932" y="428"/>
                  </a:lnTo>
                  <a:lnTo>
                    <a:pt x="932" y="435"/>
                  </a:lnTo>
                  <a:lnTo>
                    <a:pt x="939" y="442"/>
                  </a:lnTo>
                  <a:lnTo>
                    <a:pt x="939" y="448"/>
                  </a:lnTo>
                  <a:lnTo>
                    <a:pt x="945" y="455"/>
                  </a:lnTo>
                  <a:lnTo>
                    <a:pt x="945" y="462"/>
                  </a:lnTo>
                  <a:lnTo>
                    <a:pt x="952" y="469"/>
                  </a:lnTo>
                  <a:lnTo>
                    <a:pt x="959" y="475"/>
                  </a:lnTo>
                  <a:lnTo>
                    <a:pt x="959" y="482"/>
                  </a:lnTo>
                  <a:lnTo>
                    <a:pt x="965" y="489"/>
                  </a:lnTo>
                  <a:lnTo>
                    <a:pt x="972" y="495"/>
                  </a:lnTo>
                  <a:lnTo>
                    <a:pt x="972" y="502"/>
                  </a:lnTo>
                  <a:lnTo>
                    <a:pt x="979" y="509"/>
                  </a:lnTo>
                  <a:lnTo>
                    <a:pt x="985" y="515"/>
                  </a:lnTo>
                  <a:lnTo>
                    <a:pt x="992" y="522"/>
                  </a:lnTo>
                  <a:lnTo>
                    <a:pt x="999" y="529"/>
                  </a:lnTo>
                  <a:lnTo>
                    <a:pt x="1005" y="536"/>
                  </a:lnTo>
                  <a:lnTo>
                    <a:pt x="1012" y="542"/>
                  </a:lnTo>
                  <a:lnTo>
                    <a:pt x="1019" y="549"/>
                  </a:lnTo>
                  <a:lnTo>
                    <a:pt x="1025" y="556"/>
                  </a:lnTo>
                  <a:lnTo>
                    <a:pt x="1032" y="562"/>
                  </a:lnTo>
                  <a:lnTo>
                    <a:pt x="1039" y="569"/>
                  </a:lnTo>
                  <a:lnTo>
                    <a:pt x="1045" y="569"/>
                  </a:lnTo>
                  <a:lnTo>
                    <a:pt x="1052" y="569"/>
                  </a:lnTo>
                  <a:lnTo>
                    <a:pt x="1059" y="569"/>
                  </a:lnTo>
                  <a:lnTo>
                    <a:pt x="1065" y="569"/>
                  </a:lnTo>
                  <a:lnTo>
                    <a:pt x="1072" y="569"/>
                  </a:lnTo>
                  <a:lnTo>
                    <a:pt x="1079" y="569"/>
                  </a:lnTo>
                  <a:lnTo>
                    <a:pt x="1085" y="569"/>
                  </a:lnTo>
                  <a:lnTo>
                    <a:pt x="1092" y="562"/>
                  </a:lnTo>
                  <a:lnTo>
                    <a:pt x="1099" y="562"/>
                  </a:lnTo>
                  <a:lnTo>
                    <a:pt x="1105" y="556"/>
                  </a:lnTo>
                  <a:lnTo>
                    <a:pt x="1112" y="556"/>
                  </a:lnTo>
                  <a:lnTo>
                    <a:pt x="1119" y="549"/>
                  </a:lnTo>
                  <a:lnTo>
                    <a:pt x="1125" y="542"/>
                  </a:lnTo>
                  <a:lnTo>
                    <a:pt x="1132" y="536"/>
                  </a:lnTo>
                  <a:lnTo>
                    <a:pt x="1139" y="529"/>
                  </a:lnTo>
                  <a:lnTo>
                    <a:pt x="1145" y="522"/>
                  </a:lnTo>
                  <a:lnTo>
                    <a:pt x="1152" y="515"/>
                  </a:lnTo>
                  <a:lnTo>
                    <a:pt x="1158" y="509"/>
                  </a:lnTo>
                  <a:lnTo>
                    <a:pt x="1165" y="502"/>
                  </a:lnTo>
                  <a:lnTo>
                    <a:pt x="1172" y="495"/>
                  </a:lnTo>
                  <a:lnTo>
                    <a:pt x="1178" y="489"/>
                  </a:lnTo>
                  <a:lnTo>
                    <a:pt x="1185" y="482"/>
                  </a:lnTo>
                  <a:lnTo>
                    <a:pt x="1185" y="475"/>
                  </a:lnTo>
                  <a:lnTo>
                    <a:pt x="1192" y="469"/>
                  </a:lnTo>
                  <a:lnTo>
                    <a:pt x="1198" y="462"/>
                  </a:lnTo>
                  <a:lnTo>
                    <a:pt x="1198" y="455"/>
                  </a:lnTo>
                  <a:lnTo>
                    <a:pt x="1205" y="448"/>
                  </a:lnTo>
                  <a:lnTo>
                    <a:pt x="1212" y="442"/>
                  </a:lnTo>
                  <a:lnTo>
                    <a:pt x="1212" y="435"/>
                  </a:lnTo>
                  <a:lnTo>
                    <a:pt x="1218" y="428"/>
                  </a:lnTo>
                  <a:lnTo>
                    <a:pt x="1225" y="422"/>
                  </a:lnTo>
                  <a:lnTo>
                    <a:pt x="1225" y="415"/>
                  </a:lnTo>
                  <a:lnTo>
                    <a:pt x="1232" y="408"/>
                  </a:lnTo>
                  <a:lnTo>
                    <a:pt x="1238" y="402"/>
                  </a:lnTo>
                  <a:lnTo>
                    <a:pt x="1238" y="395"/>
                  </a:lnTo>
                  <a:lnTo>
                    <a:pt x="1245" y="388"/>
                  </a:lnTo>
                  <a:lnTo>
                    <a:pt x="1252" y="381"/>
                  </a:lnTo>
                  <a:lnTo>
                    <a:pt x="1252" y="375"/>
                  </a:lnTo>
                  <a:lnTo>
                    <a:pt x="1258" y="368"/>
                  </a:lnTo>
                  <a:lnTo>
                    <a:pt x="1258" y="361"/>
                  </a:lnTo>
                  <a:lnTo>
                    <a:pt x="1265" y="355"/>
                  </a:lnTo>
                  <a:lnTo>
                    <a:pt x="1272" y="348"/>
                  </a:lnTo>
                  <a:lnTo>
                    <a:pt x="1272" y="341"/>
                  </a:lnTo>
                  <a:lnTo>
                    <a:pt x="1278" y="335"/>
                  </a:lnTo>
                  <a:lnTo>
                    <a:pt x="1285" y="328"/>
                  </a:lnTo>
                  <a:lnTo>
                    <a:pt x="1285" y="321"/>
                  </a:lnTo>
                  <a:lnTo>
                    <a:pt x="1292" y="314"/>
                  </a:lnTo>
                  <a:lnTo>
                    <a:pt x="1298" y="308"/>
                  </a:lnTo>
                  <a:lnTo>
                    <a:pt x="1298" y="301"/>
                  </a:lnTo>
                  <a:lnTo>
                    <a:pt x="1305" y="294"/>
                  </a:lnTo>
                  <a:lnTo>
                    <a:pt x="1312" y="288"/>
                  </a:lnTo>
                  <a:lnTo>
                    <a:pt x="1318" y="281"/>
                  </a:lnTo>
                  <a:lnTo>
                    <a:pt x="1318" y="274"/>
                  </a:lnTo>
                  <a:lnTo>
                    <a:pt x="1325" y="268"/>
                  </a:lnTo>
                  <a:lnTo>
                    <a:pt x="1332" y="261"/>
                  </a:lnTo>
                  <a:lnTo>
                    <a:pt x="1338" y="254"/>
                  </a:lnTo>
                  <a:lnTo>
                    <a:pt x="1345" y="247"/>
                  </a:lnTo>
                  <a:lnTo>
                    <a:pt x="1352" y="241"/>
                  </a:lnTo>
                  <a:lnTo>
                    <a:pt x="1352" y="234"/>
                  </a:lnTo>
                  <a:lnTo>
                    <a:pt x="1358" y="227"/>
                  </a:lnTo>
                  <a:lnTo>
                    <a:pt x="1365" y="221"/>
                  </a:lnTo>
                  <a:lnTo>
                    <a:pt x="1372" y="214"/>
                  </a:lnTo>
                  <a:lnTo>
                    <a:pt x="1378" y="207"/>
                  </a:lnTo>
                  <a:lnTo>
                    <a:pt x="1385" y="201"/>
                  </a:lnTo>
                  <a:lnTo>
                    <a:pt x="1392" y="194"/>
                  </a:lnTo>
                  <a:lnTo>
                    <a:pt x="1398" y="194"/>
                  </a:lnTo>
                  <a:lnTo>
                    <a:pt x="1405" y="187"/>
                  </a:lnTo>
                  <a:lnTo>
                    <a:pt x="1412" y="187"/>
                  </a:lnTo>
                  <a:lnTo>
                    <a:pt x="1418" y="180"/>
                  </a:lnTo>
                  <a:lnTo>
                    <a:pt x="1425" y="180"/>
                  </a:lnTo>
                  <a:lnTo>
                    <a:pt x="1432" y="174"/>
                  </a:lnTo>
                  <a:lnTo>
                    <a:pt x="1438" y="174"/>
                  </a:lnTo>
                  <a:lnTo>
                    <a:pt x="1445" y="174"/>
                  </a:lnTo>
                  <a:lnTo>
                    <a:pt x="1452" y="174"/>
                  </a:lnTo>
                  <a:lnTo>
                    <a:pt x="1458" y="174"/>
                  </a:lnTo>
                  <a:lnTo>
                    <a:pt x="1465" y="174"/>
                  </a:lnTo>
                  <a:lnTo>
                    <a:pt x="1472" y="174"/>
                  </a:lnTo>
                  <a:lnTo>
                    <a:pt x="1478" y="174"/>
                  </a:lnTo>
                  <a:lnTo>
                    <a:pt x="1485" y="180"/>
                  </a:lnTo>
                  <a:lnTo>
                    <a:pt x="1491" y="180"/>
                  </a:lnTo>
                  <a:lnTo>
                    <a:pt x="1498" y="180"/>
                  </a:lnTo>
                  <a:lnTo>
                    <a:pt x="1505" y="187"/>
                  </a:lnTo>
                  <a:lnTo>
                    <a:pt x="1511" y="187"/>
                  </a:lnTo>
                  <a:lnTo>
                    <a:pt x="1518" y="194"/>
                  </a:lnTo>
                  <a:lnTo>
                    <a:pt x="1525" y="194"/>
                  </a:lnTo>
                  <a:lnTo>
                    <a:pt x="1531" y="201"/>
                  </a:lnTo>
                  <a:lnTo>
                    <a:pt x="1538" y="207"/>
                  </a:lnTo>
                  <a:lnTo>
                    <a:pt x="1545" y="207"/>
                  </a:lnTo>
                  <a:lnTo>
                    <a:pt x="1551" y="214"/>
                  </a:lnTo>
                  <a:lnTo>
                    <a:pt x="1558" y="221"/>
                  </a:lnTo>
                  <a:lnTo>
                    <a:pt x="1565" y="227"/>
                  </a:lnTo>
                  <a:lnTo>
                    <a:pt x="1571" y="234"/>
                  </a:lnTo>
                  <a:lnTo>
                    <a:pt x="1578" y="241"/>
                  </a:lnTo>
                  <a:lnTo>
                    <a:pt x="1585" y="247"/>
                  </a:lnTo>
                  <a:lnTo>
                    <a:pt x="1591" y="254"/>
                  </a:lnTo>
                  <a:lnTo>
                    <a:pt x="1598" y="261"/>
                  </a:lnTo>
                  <a:lnTo>
                    <a:pt x="1605" y="268"/>
                  </a:lnTo>
                  <a:lnTo>
                    <a:pt x="1611" y="274"/>
                  </a:lnTo>
                  <a:lnTo>
                    <a:pt x="1618" y="281"/>
                  </a:lnTo>
                  <a:lnTo>
                    <a:pt x="1625" y="288"/>
                  </a:lnTo>
                  <a:lnTo>
                    <a:pt x="1631" y="294"/>
                  </a:lnTo>
                  <a:lnTo>
                    <a:pt x="1638" y="301"/>
                  </a:lnTo>
                  <a:lnTo>
                    <a:pt x="1645" y="308"/>
                  </a:lnTo>
                  <a:lnTo>
                    <a:pt x="1651" y="314"/>
                  </a:lnTo>
                  <a:lnTo>
                    <a:pt x="1658" y="321"/>
                  </a:lnTo>
                  <a:lnTo>
                    <a:pt x="1665" y="328"/>
                  </a:lnTo>
                  <a:lnTo>
                    <a:pt x="1671" y="335"/>
                  </a:lnTo>
                  <a:lnTo>
                    <a:pt x="1678" y="341"/>
                  </a:lnTo>
                  <a:lnTo>
                    <a:pt x="1685" y="348"/>
                  </a:lnTo>
                  <a:lnTo>
                    <a:pt x="1691" y="355"/>
                  </a:lnTo>
                  <a:lnTo>
                    <a:pt x="1698" y="361"/>
                  </a:lnTo>
                  <a:lnTo>
                    <a:pt x="1705" y="368"/>
                  </a:lnTo>
                  <a:lnTo>
                    <a:pt x="1711" y="375"/>
                  </a:lnTo>
                  <a:lnTo>
                    <a:pt x="1718" y="381"/>
                  </a:lnTo>
                  <a:lnTo>
                    <a:pt x="1725" y="388"/>
                  </a:lnTo>
                  <a:lnTo>
                    <a:pt x="1731" y="395"/>
                  </a:lnTo>
                  <a:lnTo>
                    <a:pt x="1738" y="402"/>
                  </a:lnTo>
                  <a:lnTo>
                    <a:pt x="1745" y="408"/>
                  </a:lnTo>
                  <a:lnTo>
                    <a:pt x="1751" y="408"/>
                  </a:lnTo>
                  <a:lnTo>
                    <a:pt x="1758" y="415"/>
                  </a:lnTo>
                  <a:lnTo>
                    <a:pt x="1765" y="422"/>
                  </a:lnTo>
                  <a:lnTo>
                    <a:pt x="1771" y="422"/>
                  </a:lnTo>
                  <a:lnTo>
                    <a:pt x="1778" y="428"/>
                  </a:lnTo>
                  <a:lnTo>
                    <a:pt x="1785" y="428"/>
                  </a:lnTo>
                  <a:lnTo>
                    <a:pt x="1791" y="435"/>
                  </a:lnTo>
                  <a:lnTo>
                    <a:pt x="1798" y="435"/>
                  </a:lnTo>
                  <a:lnTo>
                    <a:pt x="1805" y="435"/>
                  </a:lnTo>
                  <a:lnTo>
                    <a:pt x="1811" y="442"/>
                  </a:lnTo>
                  <a:lnTo>
                    <a:pt x="1818" y="442"/>
                  </a:lnTo>
                  <a:lnTo>
                    <a:pt x="1824" y="442"/>
                  </a:lnTo>
                  <a:lnTo>
                    <a:pt x="1831" y="442"/>
                  </a:lnTo>
                  <a:lnTo>
                    <a:pt x="1838" y="442"/>
                  </a:lnTo>
                  <a:lnTo>
                    <a:pt x="1844" y="448"/>
                  </a:lnTo>
                  <a:lnTo>
                    <a:pt x="1851" y="448"/>
                  </a:lnTo>
                  <a:lnTo>
                    <a:pt x="1858" y="448"/>
                  </a:lnTo>
                  <a:lnTo>
                    <a:pt x="1864" y="442"/>
                  </a:lnTo>
                  <a:lnTo>
                    <a:pt x="1871" y="442"/>
                  </a:lnTo>
                  <a:lnTo>
                    <a:pt x="1878" y="442"/>
                  </a:lnTo>
                  <a:lnTo>
                    <a:pt x="1884" y="442"/>
                  </a:lnTo>
                  <a:lnTo>
                    <a:pt x="1891" y="442"/>
                  </a:lnTo>
                  <a:lnTo>
                    <a:pt x="1898" y="435"/>
                  </a:lnTo>
                  <a:lnTo>
                    <a:pt x="1904" y="435"/>
                  </a:lnTo>
                  <a:lnTo>
                    <a:pt x="1911" y="435"/>
                  </a:lnTo>
                  <a:lnTo>
                    <a:pt x="1918" y="428"/>
                  </a:lnTo>
                  <a:lnTo>
                    <a:pt x="1924" y="428"/>
                  </a:lnTo>
                  <a:lnTo>
                    <a:pt x="1931" y="422"/>
                  </a:lnTo>
                  <a:lnTo>
                    <a:pt x="1938" y="422"/>
                  </a:lnTo>
                  <a:lnTo>
                    <a:pt x="1944" y="415"/>
                  </a:lnTo>
                  <a:lnTo>
                    <a:pt x="1951" y="415"/>
                  </a:lnTo>
                  <a:lnTo>
                    <a:pt x="1958" y="408"/>
                  </a:lnTo>
                  <a:lnTo>
                    <a:pt x="1964" y="408"/>
                  </a:lnTo>
                  <a:lnTo>
                    <a:pt x="1971" y="402"/>
                  </a:lnTo>
                  <a:lnTo>
                    <a:pt x="1978" y="395"/>
                  </a:lnTo>
                  <a:lnTo>
                    <a:pt x="1984" y="395"/>
                  </a:lnTo>
                  <a:lnTo>
                    <a:pt x="1991" y="388"/>
                  </a:lnTo>
                  <a:lnTo>
                    <a:pt x="1998" y="381"/>
                  </a:lnTo>
                  <a:lnTo>
                    <a:pt x="2004" y="375"/>
                  </a:lnTo>
                  <a:lnTo>
                    <a:pt x="2011" y="375"/>
                  </a:lnTo>
                  <a:lnTo>
                    <a:pt x="2018" y="368"/>
                  </a:lnTo>
                  <a:lnTo>
                    <a:pt x="2024" y="361"/>
                  </a:lnTo>
                  <a:lnTo>
                    <a:pt x="2031" y="361"/>
                  </a:lnTo>
                  <a:lnTo>
                    <a:pt x="2038" y="355"/>
                  </a:lnTo>
                  <a:lnTo>
                    <a:pt x="2044" y="348"/>
                  </a:lnTo>
                  <a:lnTo>
                    <a:pt x="2051" y="341"/>
                  </a:lnTo>
                  <a:lnTo>
                    <a:pt x="2058" y="341"/>
                  </a:lnTo>
                  <a:lnTo>
                    <a:pt x="2064" y="335"/>
                  </a:lnTo>
                  <a:lnTo>
                    <a:pt x="2071" y="328"/>
                  </a:lnTo>
                  <a:lnTo>
                    <a:pt x="2078" y="321"/>
                  </a:lnTo>
                  <a:lnTo>
                    <a:pt x="2084" y="314"/>
                  </a:lnTo>
                  <a:lnTo>
                    <a:pt x="2091" y="314"/>
                  </a:lnTo>
                  <a:lnTo>
                    <a:pt x="2098" y="308"/>
                  </a:lnTo>
                  <a:lnTo>
                    <a:pt x="2104" y="308"/>
                  </a:lnTo>
                  <a:lnTo>
                    <a:pt x="2111" y="301"/>
                  </a:lnTo>
                  <a:lnTo>
                    <a:pt x="2118" y="294"/>
                  </a:lnTo>
                  <a:lnTo>
                    <a:pt x="2124" y="294"/>
                  </a:lnTo>
                  <a:lnTo>
                    <a:pt x="2131" y="288"/>
                  </a:lnTo>
                  <a:lnTo>
                    <a:pt x="2138" y="288"/>
                  </a:lnTo>
                  <a:lnTo>
                    <a:pt x="2144" y="281"/>
                  </a:lnTo>
                  <a:lnTo>
                    <a:pt x="2151" y="281"/>
                  </a:lnTo>
                  <a:lnTo>
                    <a:pt x="2157" y="274"/>
                  </a:lnTo>
                  <a:lnTo>
                    <a:pt x="2164" y="274"/>
                  </a:lnTo>
                  <a:lnTo>
                    <a:pt x="2171" y="274"/>
                  </a:lnTo>
                  <a:lnTo>
                    <a:pt x="2177" y="268"/>
                  </a:lnTo>
                  <a:lnTo>
                    <a:pt x="2184" y="268"/>
                  </a:lnTo>
                  <a:lnTo>
                    <a:pt x="2191" y="268"/>
                  </a:lnTo>
                  <a:lnTo>
                    <a:pt x="2197" y="261"/>
                  </a:lnTo>
                  <a:lnTo>
                    <a:pt x="2204" y="261"/>
                  </a:lnTo>
                  <a:lnTo>
                    <a:pt x="2211" y="261"/>
                  </a:lnTo>
                  <a:lnTo>
                    <a:pt x="2217" y="261"/>
                  </a:lnTo>
                  <a:lnTo>
                    <a:pt x="2224" y="261"/>
                  </a:lnTo>
                  <a:lnTo>
                    <a:pt x="2231" y="261"/>
                  </a:lnTo>
                  <a:lnTo>
                    <a:pt x="2237" y="261"/>
                  </a:lnTo>
                  <a:lnTo>
                    <a:pt x="2244" y="261"/>
                  </a:lnTo>
                  <a:lnTo>
                    <a:pt x="2251" y="261"/>
                  </a:lnTo>
                  <a:lnTo>
                    <a:pt x="2257" y="261"/>
                  </a:lnTo>
                  <a:lnTo>
                    <a:pt x="2264" y="261"/>
                  </a:lnTo>
                  <a:lnTo>
                    <a:pt x="2271" y="261"/>
                  </a:lnTo>
                  <a:lnTo>
                    <a:pt x="2277" y="261"/>
                  </a:lnTo>
                  <a:lnTo>
                    <a:pt x="2284" y="261"/>
                  </a:lnTo>
                  <a:lnTo>
                    <a:pt x="2291" y="261"/>
                  </a:lnTo>
                  <a:lnTo>
                    <a:pt x="2297" y="268"/>
                  </a:lnTo>
                  <a:lnTo>
                    <a:pt x="2304" y="268"/>
                  </a:lnTo>
                  <a:lnTo>
                    <a:pt x="2311" y="268"/>
                  </a:lnTo>
                  <a:lnTo>
                    <a:pt x="2317" y="268"/>
                  </a:lnTo>
                  <a:lnTo>
                    <a:pt x="2324" y="274"/>
                  </a:lnTo>
                  <a:lnTo>
                    <a:pt x="2331" y="274"/>
                  </a:lnTo>
                  <a:lnTo>
                    <a:pt x="2337" y="274"/>
                  </a:lnTo>
                  <a:lnTo>
                    <a:pt x="2344" y="281"/>
                  </a:lnTo>
                  <a:lnTo>
                    <a:pt x="2351" y="281"/>
                  </a:lnTo>
                  <a:lnTo>
                    <a:pt x="2357" y="288"/>
                  </a:lnTo>
                  <a:lnTo>
                    <a:pt x="2364" y="288"/>
                  </a:lnTo>
                  <a:lnTo>
                    <a:pt x="2371" y="294"/>
                  </a:lnTo>
                  <a:lnTo>
                    <a:pt x="2377" y="294"/>
                  </a:lnTo>
                  <a:lnTo>
                    <a:pt x="2384" y="301"/>
                  </a:lnTo>
                  <a:lnTo>
                    <a:pt x="2391" y="301"/>
                  </a:lnTo>
                  <a:lnTo>
                    <a:pt x="2397" y="301"/>
                  </a:lnTo>
                  <a:lnTo>
                    <a:pt x="2404" y="308"/>
                  </a:lnTo>
                  <a:lnTo>
                    <a:pt x="2411" y="314"/>
                  </a:lnTo>
                  <a:lnTo>
                    <a:pt x="2417" y="314"/>
                  </a:lnTo>
                  <a:lnTo>
                    <a:pt x="2424" y="321"/>
                  </a:lnTo>
                  <a:lnTo>
                    <a:pt x="2431" y="321"/>
                  </a:lnTo>
                  <a:lnTo>
                    <a:pt x="2437" y="328"/>
                  </a:lnTo>
                  <a:lnTo>
                    <a:pt x="2444" y="328"/>
                  </a:lnTo>
                  <a:lnTo>
                    <a:pt x="2451" y="335"/>
                  </a:lnTo>
                  <a:lnTo>
                    <a:pt x="2457" y="335"/>
                  </a:lnTo>
                  <a:lnTo>
                    <a:pt x="2464" y="341"/>
                  </a:lnTo>
                  <a:lnTo>
                    <a:pt x="2471" y="341"/>
                  </a:lnTo>
                  <a:lnTo>
                    <a:pt x="2477" y="348"/>
                  </a:lnTo>
                  <a:lnTo>
                    <a:pt x="2484" y="348"/>
                  </a:lnTo>
                  <a:lnTo>
                    <a:pt x="2490" y="355"/>
                  </a:lnTo>
                  <a:lnTo>
                    <a:pt x="2497" y="355"/>
                  </a:lnTo>
                  <a:lnTo>
                    <a:pt x="2504" y="355"/>
                  </a:lnTo>
                  <a:lnTo>
                    <a:pt x="2510" y="361"/>
                  </a:lnTo>
                  <a:lnTo>
                    <a:pt x="2517" y="361"/>
                  </a:lnTo>
                  <a:lnTo>
                    <a:pt x="2524" y="368"/>
                  </a:lnTo>
                  <a:lnTo>
                    <a:pt x="2530" y="368"/>
                  </a:lnTo>
                  <a:lnTo>
                    <a:pt x="2537" y="368"/>
                  </a:lnTo>
                  <a:lnTo>
                    <a:pt x="2544" y="375"/>
                  </a:lnTo>
                  <a:lnTo>
                    <a:pt x="2550" y="375"/>
                  </a:lnTo>
                  <a:lnTo>
                    <a:pt x="2557" y="375"/>
                  </a:lnTo>
                  <a:lnTo>
                    <a:pt x="2564" y="375"/>
                  </a:lnTo>
                  <a:lnTo>
                    <a:pt x="2570" y="381"/>
                  </a:lnTo>
                  <a:lnTo>
                    <a:pt x="2577" y="381"/>
                  </a:lnTo>
                  <a:lnTo>
                    <a:pt x="2584" y="381"/>
                  </a:lnTo>
                  <a:lnTo>
                    <a:pt x="2590" y="381"/>
                  </a:lnTo>
                  <a:lnTo>
                    <a:pt x="2597" y="381"/>
                  </a:lnTo>
                  <a:lnTo>
                    <a:pt x="2604" y="388"/>
                  </a:lnTo>
                  <a:lnTo>
                    <a:pt x="2610" y="388"/>
                  </a:lnTo>
                  <a:lnTo>
                    <a:pt x="2617" y="388"/>
                  </a:lnTo>
                  <a:lnTo>
                    <a:pt x="2624" y="388"/>
                  </a:lnTo>
                  <a:lnTo>
                    <a:pt x="2630" y="388"/>
                  </a:lnTo>
                  <a:lnTo>
                    <a:pt x="2637" y="388"/>
                  </a:lnTo>
                  <a:lnTo>
                    <a:pt x="2644" y="388"/>
                  </a:lnTo>
                  <a:lnTo>
                    <a:pt x="2650" y="388"/>
                  </a:lnTo>
                  <a:lnTo>
                    <a:pt x="2657" y="388"/>
                  </a:lnTo>
                  <a:lnTo>
                    <a:pt x="2664" y="388"/>
                  </a:lnTo>
                  <a:lnTo>
                    <a:pt x="2670" y="388"/>
                  </a:lnTo>
                  <a:lnTo>
                    <a:pt x="2677" y="381"/>
                  </a:lnTo>
                  <a:lnTo>
                    <a:pt x="2684" y="381"/>
                  </a:lnTo>
                  <a:lnTo>
                    <a:pt x="2690" y="381"/>
                  </a:lnTo>
                  <a:lnTo>
                    <a:pt x="2697" y="381"/>
                  </a:lnTo>
                  <a:lnTo>
                    <a:pt x="2704" y="381"/>
                  </a:lnTo>
                  <a:lnTo>
                    <a:pt x="2710" y="381"/>
                  </a:lnTo>
                  <a:lnTo>
                    <a:pt x="2717" y="375"/>
                  </a:lnTo>
                  <a:lnTo>
                    <a:pt x="2724" y="375"/>
                  </a:lnTo>
                  <a:lnTo>
                    <a:pt x="2730" y="375"/>
                  </a:lnTo>
                  <a:lnTo>
                    <a:pt x="2737" y="375"/>
                  </a:lnTo>
                  <a:lnTo>
                    <a:pt x="2744" y="368"/>
                  </a:lnTo>
                  <a:lnTo>
                    <a:pt x="2750" y="368"/>
                  </a:lnTo>
                  <a:lnTo>
                    <a:pt x="2757" y="368"/>
                  </a:lnTo>
                  <a:lnTo>
                    <a:pt x="2764" y="361"/>
                  </a:lnTo>
                  <a:lnTo>
                    <a:pt x="2770" y="361"/>
                  </a:lnTo>
                  <a:lnTo>
                    <a:pt x="2777" y="361"/>
                  </a:lnTo>
                  <a:lnTo>
                    <a:pt x="2784" y="355"/>
                  </a:lnTo>
                  <a:lnTo>
                    <a:pt x="2790" y="355"/>
                  </a:lnTo>
                  <a:lnTo>
                    <a:pt x="2797" y="355"/>
                  </a:lnTo>
                  <a:lnTo>
                    <a:pt x="2804" y="348"/>
                  </a:lnTo>
                  <a:lnTo>
                    <a:pt x="2810" y="348"/>
                  </a:lnTo>
                  <a:lnTo>
                    <a:pt x="2817" y="348"/>
                  </a:lnTo>
                  <a:lnTo>
                    <a:pt x="2823" y="341"/>
                  </a:lnTo>
                  <a:lnTo>
                    <a:pt x="2830" y="341"/>
                  </a:lnTo>
                  <a:lnTo>
                    <a:pt x="2837" y="341"/>
                  </a:lnTo>
                  <a:lnTo>
                    <a:pt x="2843" y="335"/>
                  </a:lnTo>
                  <a:lnTo>
                    <a:pt x="2850" y="335"/>
                  </a:lnTo>
                  <a:lnTo>
                    <a:pt x="2857" y="335"/>
                  </a:lnTo>
                  <a:lnTo>
                    <a:pt x="2863" y="328"/>
                  </a:lnTo>
                  <a:lnTo>
                    <a:pt x="2870" y="328"/>
                  </a:lnTo>
                  <a:lnTo>
                    <a:pt x="2877" y="328"/>
                  </a:lnTo>
                  <a:lnTo>
                    <a:pt x="2883" y="321"/>
                  </a:lnTo>
                  <a:lnTo>
                    <a:pt x="2890" y="321"/>
                  </a:lnTo>
                  <a:lnTo>
                    <a:pt x="2897" y="321"/>
                  </a:lnTo>
                  <a:lnTo>
                    <a:pt x="2903" y="314"/>
                  </a:lnTo>
                  <a:lnTo>
                    <a:pt x="2910" y="314"/>
                  </a:lnTo>
                  <a:lnTo>
                    <a:pt x="2917" y="314"/>
                  </a:lnTo>
                  <a:lnTo>
                    <a:pt x="2923" y="314"/>
                  </a:lnTo>
                  <a:lnTo>
                    <a:pt x="2930" y="308"/>
                  </a:lnTo>
                  <a:lnTo>
                    <a:pt x="2937" y="308"/>
                  </a:lnTo>
                  <a:lnTo>
                    <a:pt x="2943" y="308"/>
                  </a:lnTo>
                  <a:lnTo>
                    <a:pt x="2950" y="308"/>
                  </a:lnTo>
                  <a:lnTo>
                    <a:pt x="2957" y="308"/>
                  </a:lnTo>
                  <a:lnTo>
                    <a:pt x="2963" y="301"/>
                  </a:lnTo>
                  <a:lnTo>
                    <a:pt x="2970" y="301"/>
                  </a:lnTo>
                  <a:lnTo>
                    <a:pt x="2977" y="301"/>
                  </a:lnTo>
                  <a:lnTo>
                    <a:pt x="2983" y="301"/>
                  </a:lnTo>
                  <a:lnTo>
                    <a:pt x="2990" y="301"/>
                  </a:lnTo>
                  <a:lnTo>
                    <a:pt x="2997" y="301"/>
                  </a:lnTo>
                  <a:lnTo>
                    <a:pt x="3003" y="301"/>
                  </a:lnTo>
                  <a:lnTo>
                    <a:pt x="3010" y="301"/>
                  </a:lnTo>
                  <a:lnTo>
                    <a:pt x="3017" y="301"/>
                  </a:lnTo>
                  <a:lnTo>
                    <a:pt x="3023" y="301"/>
                  </a:lnTo>
                  <a:lnTo>
                    <a:pt x="3030" y="301"/>
                  </a:lnTo>
                  <a:lnTo>
                    <a:pt x="3037" y="301"/>
                  </a:lnTo>
                  <a:lnTo>
                    <a:pt x="3043" y="301"/>
                  </a:lnTo>
                  <a:lnTo>
                    <a:pt x="3050" y="301"/>
                  </a:lnTo>
                  <a:lnTo>
                    <a:pt x="3057" y="301"/>
                  </a:lnTo>
                  <a:lnTo>
                    <a:pt x="3063" y="301"/>
                  </a:lnTo>
                  <a:lnTo>
                    <a:pt x="3070" y="301"/>
                  </a:lnTo>
                  <a:lnTo>
                    <a:pt x="3077" y="301"/>
                  </a:lnTo>
                  <a:lnTo>
                    <a:pt x="3083" y="301"/>
                  </a:lnTo>
                  <a:lnTo>
                    <a:pt x="3090" y="301"/>
                  </a:lnTo>
                  <a:lnTo>
                    <a:pt x="3097" y="301"/>
                  </a:lnTo>
                  <a:lnTo>
                    <a:pt x="3103" y="308"/>
                  </a:lnTo>
                  <a:lnTo>
                    <a:pt x="3110" y="308"/>
                  </a:lnTo>
                  <a:lnTo>
                    <a:pt x="3117" y="308"/>
                  </a:lnTo>
                  <a:lnTo>
                    <a:pt x="3123" y="308"/>
                  </a:lnTo>
                  <a:lnTo>
                    <a:pt x="3130" y="308"/>
                  </a:lnTo>
                  <a:lnTo>
                    <a:pt x="3137" y="308"/>
                  </a:lnTo>
                  <a:lnTo>
                    <a:pt x="3143" y="314"/>
                  </a:lnTo>
                  <a:lnTo>
                    <a:pt x="3150" y="314"/>
                  </a:lnTo>
                  <a:lnTo>
                    <a:pt x="3156" y="314"/>
                  </a:lnTo>
                  <a:lnTo>
                    <a:pt x="3163" y="314"/>
                  </a:lnTo>
                  <a:lnTo>
                    <a:pt x="3170" y="314"/>
                  </a:lnTo>
                  <a:lnTo>
                    <a:pt x="3176" y="321"/>
                  </a:lnTo>
                  <a:lnTo>
                    <a:pt x="3183" y="321"/>
                  </a:lnTo>
                  <a:lnTo>
                    <a:pt x="3190" y="321"/>
                  </a:lnTo>
                  <a:lnTo>
                    <a:pt x="3196" y="321"/>
                  </a:lnTo>
                  <a:lnTo>
                    <a:pt x="3203" y="328"/>
                  </a:lnTo>
                  <a:lnTo>
                    <a:pt x="3210" y="328"/>
                  </a:lnTo>
                  <a:lnTo>
                    <a:pt x="3216" y="328"/>
                  </a:lnTo>
                  <a:lnTo>
                    <a:pt x="3223" y="328"/>
                  </a:lnTo>
                  <a:lnTo>
                    <a:pt x="3230" y="335"/>
                  </a:lnTo>
                  <a:lnTo>
                    <a:pt x="3236" y="335"/>
                  </a:lnTo>
                  <a:lnTo>
                    <a:pt x="3243" y="335"/>
                  </a:lnTo>
                  <a:lnTo>
                    <a:pt x="3250" y="335"/>
                  </a:lnTo>
                  <a:lnTo>
                    <a:pt x="3256" y="341"/>
                  </a:lnTo>
                  <a:lnTo>
                    <a:pt x="3263" y="341"/>
                  </a:lnTo>
                  <a:lnTo>
                    <a:pt x="3270" y="341"/>
                  </a:lnTo>
                  <a:lnTo>
                    <a:pt x="3276" y="341"/>
                  </a:lnTo>
                  <a:lnTo>
                    <a:pt x="3283" y="341"/>
                  </a:lnTo>
                  <a:lnTo>
                    <a:pt x="3290" y="348"/>
                  </a:lnTo>
                  <a:lnTo>
                    <a:pt x="3296" y="348"/>
                  </a:lnTo>
                  <a:lnTo>
                    <a:pt x="3303" y="34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Rectangle 1075"/>
            <p:cNvSpPr>
              <a:spLocks noChangeArrowheads="1"/>
            </p:cNvSpPr>
            <p:nvPr/>
          </p:nvSpPr>
          <p:spPr bwMode="auto">
            <a:xfrm>
              <a:off x="2065" y="1095"/>
              <a:ext cx="189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42.1962)</a:t>
              </a:r>
              <a:endParaRPr lang="en-US"/>
            </a:p>
          </p:txBody>
        </p:sp>
        <p:sp>
          <p:nvSpPr>
            <p:cNvPr id="22580" name="Rectangle 1076"/>
            <p:cNvSpPr>
              <a:spLocks noChangeArrowheads="1"/>
            </p:cNvSpPr>
            <p:nvPr/>
          </p:nvSpPr>
          <p:spPr bwMode="auto">
            <a:xfrm>
              <a:off x="2914" y="2489"/>
              <a:ext cx="19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2581" name="Rectangle 1077"/>
            <p:cNvSpPr>
              <a:spLocks noChangeArrowheads="1"/>
            </p:cNvSpPr>
            <p:nvPr/>
          </p:nvSpPr>
          <p:spPr bwMode="auto">
            <a:xfrm rot="16200000">
              <a:off x="351" y="1737"/>
              <a:ext cx="704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22582" name="Rectangle 1078"/>
            <p:cNvSpPr>
              <a:spLocks noChangeArrowheads="1"/>
            </p:cNvSpPr>
            <p:nvPr/>
          </p:nvSpPr>
          <p:spPr bwMode="auto">
            <a:xfrm>
              <a:off x="933" y="2763"/>
              <a:ext cx="4122" cy="1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Rectangle 1079"/>
            <p:cNvSpPr>
              <a:spLocks noChangeArrowheads="1"/>
            </p:cNvSpPr>
            <p:nvPr/>
          </p:nvSpPr>
          <p:spPr bwMode="auto">
            <a:xfrm>
              <a:off x="933" y="2763"/>
              <a:ext cx="4122" cy="109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1080"/>
            <p:cNvSpPr>
              <a:spLocks noChangeShapeType="1"/>
            </p:cNvSpPr>
            <p:nvPr/>
          </p:nvSpPr>
          <p:spPr bwMode="auto">
            <a:xfrm>
              <a:off x="933" y="2763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1081"/>
            <p:cNvSpPr>
              <a:spLocks/>
            </p:cNvSpPr>
            <p:nvPr/>
          </p:nvSpPr>
          <p:spPr bwMode="auto">
            <a:xfrm>
              <a:off x="933" y="2763"/>
              <a:ext cx="4122" cy="1092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1082"/>
            <p:cNvSpPr>
              <a:spLocks noChangeShapeType="1"/>
            </p:cNvSpPr>
            <p:nvPr/>
          </p:nvSpPr>
          <p:spPr bwMode="auto">
            <a:xfrm flipV="1">
              <a:off x="933" y="2763"/>
              <a:ext cx="1" cy="10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1083"/>
            <p:cNvSpPr>
              <a:spLocks noChangeShapeType="1"/>
            </p:cNvSpPr>
            <p:nvPr/>
          </p:nvSpPr>
          <p:spPr bwMode="auto">
            <a:xfrm>
              <a:off x="933" y="3855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1084"/>
            <p:cNvSpPr>
              <a:spLocks noChangeShapeType="1"/>
            </p:cNvSpPr>
            <p:nvPr/>
          </p:nvSpPr>
          <p:spPr bwMode="auto">
            <a:xfrm flipV="1">
              <a:off x="933" y="2763"/>
              <a:ext cx="1" cy="10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1085"/>
            <p:cNvSpPr>
              <a:spLocks noChangeShapeType="1"/>
            </p:cNvSpPr>
            <p:nvPr/>
          </p:nvSpPr>
          <p:spPr bwMode="auto">
            <a:xfrm flipV="1">
              <a:off x="933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Line 1086"/>
            <p:cNvSpPr>
              <a:spLocks noChangeShapeType="1"/>
            </p:cNvSpPr>
            <p:nvPr/>
          </p:nvSpPr>
          <p:spPr bwMode="auto">
            <a:xfrm>
              <a:off x="933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Rectangle 1087"/>
            <p:cNvSpPr>
              <a:spLocks noChangeArrowheads="1"/>
            </p:cNvSpPr>
            <p:nvPr/>
          </p:nvSpPr>
          <p:spPr bwMode="auto">
            <a:xfrm>
              <a:off x="932" y="3882"/>
              <a:ext cx="4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2592" name="Line 1088"/>
            <p:cNvSpPr>
              <a:spLocks noChangeShapeType="1"/>
            </p:cNvSpPr>
            <p:nvPr/>
          </p:nvSpPr>
          <p:spPr bwMode="auto">
            <a:xfrm flipV="1">
              <a:off x="1758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1089"/>
            <p:cNvSpPr>
              <a:spLocks noChangeShapeType="1"/>
            </p:cNvSpPr>
            <p:nvPr/>
          </p:nvSpPr>
          <p:spPr bwMode="auto">
            <a:xfrm>
              <a:off x="1758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Rectangle 1090"/>
            <p:cNvSpPr>
              <a:spLocks noChangeArrowheads="1"/>
            </p:cNvSpPr>
            <p:nvPr/>
          </p:nvSpPr>
          <p:spPr bwMode="auto">
            <a:xfrm>
              <a:off x="1730" y="3882"/>
              <a:ext cx="9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22595" name="Line 1091"/>
            <p:cNvSpPr>
              <a:spLocks noChangeShapeType="1"/>
            </p:cNvSpPr>
            <p:nvPr/>
          </p:nvSpPr>
          <p:spPr bwMode="auto">
            <a:xfrm flipV="1">
              <a:off x="2584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Line 1092"/>
            <p:cNvSpPr>
              <a:spLocks noChangeShapeType="1"/>
            </p:cNvSpPr>
            <p:nvPr/>
          </p:nvSpPr>
          <p:spPr bwMode="auto">
            <a:xfrm>
              <a:off x="2584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Rectangle 1093"/>
            <p:cNvSpPr>
              <a:spLocks noChangeArrowheads="1"/>
            </p:cNvSpPr>
            <p:nvPr/>
          </p:nvSpPr>
          <p:spPr bwMode="auto">
            <a:xfrm>
              <a:off x="2536" y="3882"/>
              <a:ext cx="14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2598" name="Line 1094"/>
            <p:cNvSpPr>
              <a:spLocks noChangeShapeType="1"/>
            </p:cNvSpPr>
            <p:nvPr/>
          </p:nvSpPr>
          <p:spPr bwMode="auto">
            <a:xfrm flipV="1">
              <a:off x="3404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Line 1095"/>
            <p:cNvSpPr>
              <a:spLocks noChangeShapeType="1"/>
            </p:cNvSpPr>
            <p:nvPr/>
          </p:nvSpPr>
          <p:spPr bwMode="auto">
            <a:xfrm>
              <a:off x="3404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Rectangle 1096"/>
            <p:cNvSpPr>
              <a:spLocks noChangeArrowheads="1"/>
            </p:cNvSpPr>
            <p:nvPr/>
          </p:nvSpPr>
          <p:spPr bwMode="auto">
            <a:xfrm>
              <a:off x="3355" y="3882"/>
              <a:ext cx="14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22601" name="Line 1097"/>
            <p:cNvSpPr>
              <a:spLocks noChangeShapeType="1"/>
            </p:cNvSpPr>
            <p:nvPr/>
          </p:nvSpPr>
          <p:spPr bwMode="auto">
            <a:xfrm flipV="1">
              <a:off x="4229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Line 1098"/>
            <p:cNvSpPr>
              <a:spLocks noChangeShapeType="1"/>
            </p:cNvSpPr>
            <p:nvPr/>
          </p:nvSpPr>
          <p:spPr bwMode="auto">
            <a:xfrm>
              <a:off x="4229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Rectangle 1099"/>
            <p:cNvSpPr>
              <a:spLocks noChangeArrowheads="1"/>
            </p:cNvSpPr>
            <p:nvPr/>
          </p:nvSpPr>
          <p:spPr bwMode="auto">
            <a:xfrm>
              <a:off x="4181" y="3882"/>
              <a:ext cx="1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2604" name="Line 1100"/>
            <p:cNvSpPr>
              <a:spLocks noChangeShapeType="1"/>
            </p:cNvSpPr>
            <p:nvPr/>
          </p:nvSpPr>
          <p:spPr bwMode="auto">
            <a:xfrm flipV="1">
              <a:off x="5055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Line 1101"/>
            <p:cNvSpPr>
              <a:spLocks noChangeShapeType="1"/>
            </p:cNvSpPr>
            <p:nvPr/>
          </p:nvSpPr>
          <p:spPr bwMode="auto">
            <a:xfrm>
              <a:off x="5055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Rectangle 1102"/>
            <p:cNvSpPr>
              <a:spLocks noChangeArrowheads="1"/>
            </p:cNvSpPr>
            <p:nvPr/>
          </p:nvSpPr>
          <p:spPr bwMode="auto">
            <a:xfrm>
              <a:off x="5007" y="3882"/>
              <a:ext cx="1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22607" name="Line 1103"/>
            <p:cNvSpPr>
              <a:spLocks noChangeShapeType="1"/>
            </p:cNvSpPr>
            <p:nvPr/>
          </p:nvSpPr>
          <p:spPr bwMode="auto">
            <a:xfrm>
              <a:off x="933" y="3855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Line 1104"/>
            <p:cNvSpPr>
              <a:spLocks noChangeShapeType="1"/>
            </p:cNvSpPr>
            <p:nvPr/>
          </p:nvSpPr>
          <p:spPr bwMode="auto">
            <a:xfrm flipH="1">
              <a:off x="5015" y="3855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Rectangle 1105"/>
            <p:cNvSpPr>
              <a:spLocks noChangeArrowheads="1"/>
            </p:cNvSpPr>
            <p:nvPr/>
          </p:nvSpPr>
          <p:spPr bwMode="auto">
            <a:xfrm>
              <a:off x="878" y="3802"/>
              <a:ext cx="4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2610" name="Line 1106"/>
            <p:cNvSpPr>
              <a:spLocks noChangeShapeType="1"/>
            </p:cNvSpPr>
            <p:nvPr/>
          </p:nvSpPr>
          <p:spPr bwMode="auto">
            <a:xfrm>
              <a:off x="933" y="349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Line 1107"/>
            <p:cNvSpPr>
              <a:spLocks noChangeShapeType="1"/>
            </p:cNvSpPr>
            <p:nvPr/>
          </p:nvSpPr>
          <p:spPr bwMode="auto">
            <a:xfrm flipH="1">
              <a:off x="5015" y="349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Rectangle 1108"/>
            <p:cNvSpPr>
              <a:spLocks noChangeArrowheads="1"/>
            </p:cNvSpPr>
            <p:nvPr/>
          </p:nvSpPr>
          <p:spPr bwMode="auto">
            <a:xfrm>
              <a:off x="832" y="3441"/>
              <a:ext cx="9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2613" name="Line 1109"/>
            <p:cNvSpPr>
              <a:spLocks noChangeShapeType="1"/>
            </p:cNvSpPr>
            <p:nvPr/>
          </p:nvSpPr>
          <p:spPr bwMode="auto">
            <a:xfrm>
              <a:off x="933" y="3125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Line 1110"/>
            <p:cNvSpPr>
              <a:spLocks noChangeShapeType="1"/>
            </p:cNvSpPr>
            <p:nvPr/>
          </p:nvSpPr>
          <p:spPr bwMode="auto">
            <a:xfrm flipH="1">
              <a:off x="5015" y="3125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Rectangle 1111"/>
            <p:cNvSpPr>
              <a:spLocks noChangeArrowheads="1"/>
            </p:cNvSpPr>
            <p:nvPr/>
          </p:nvSpPr>
          <p:spPr bwMode="auto">
            <a:xfrm>
              <a:off x="832" y="3072"/>
              <a:ext cx="9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2616" name="Line 1112"/>
            <p:cNvSpPr>
              <a:spLocks noChangeShapeType="1"/>
            </p:cNvSpPr>
            <p:nvPr/>
          </p:nvSpPr>
          <p:spPr bwMode="auto">
            <a:xfrm>
              <a:off x="933" y="276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Line 1113"/>
            <p:cNvSpPr>
              <a:spLocks noChangeShapeType="1"/>
            </p:cNvSpPr>
            <p:nvPr/>
          </p:nvSpPr>
          <p:spPr bwMode="auto">
            <a:xfrm flipH="1">
              <a:off x="5015" y="276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Rectangle 1114"/>
            <p:cNvSpPr>
              <a:spLocks noChangeArrowheads="1"/>
            </p:cNvSpPr>
            <p:nvPr/>
          </p:nvSpPr>
          <p:spPr bwMode="auto">
            <a:xfrm>
              <a:off x="832" y="2710"/>
              <a:ext cx="9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22619" name="Line 1115"/>
            <p:cNvSpPr>
              <a:spLocks noChangeShapeType="1"/>
            </p:cNvSpPr>
            <p:nvPr/>
          </p:nvSpPr>
          <p:spPr bwMode="auto">
            <a:xfrm>
              <a:off x="933" y="2763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1116"/>
            <p:cNvSpPr>
              <a:spLocks/>
            </p:cNvSpPr>
            <p:nvPr/>
          </p:nvSpPr>
          <p:spPr bwMode="auto">
            <a:xfrm>
              <a:off x="933" y="2763"/>
              <a:ext cx="4122" cy="1092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Line 1117"/>
            <p:cNvSpPr>
              <a:spLocks noChangeShapeType="1"/>
            </p:cNvSpPr>
            <p:nvPr/>
          </p:nvSpPr>
          <p:spPr bwMode="auto">
            <a:xfrm flipV="1">
              <a:off x="933" y="2763"/>
              <a:ext cx="1" cy="10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Freeform 1118"/>
            <p:cNvSpPr>
              <a:spLocks/>
            </p:cNvSpPr>
            <p:nvPr/>
          </p:nvSpPr>
          <p:spPr bwMode="auto">
            <a:xfrm>
              <a:off x="933" y="2864"/>
              <a:ext cx="3303" cy="991"/>
            </a:xfrm>
            <a:custGeom>
              <a:avLst/>
              <a:gdLst>
                <a:gd name="T0" fmla="*/ 60 w 3303"/>
                <a:gd name="T1" fmla="*/ 991 h 991"/>
                <a:gd name="T2" fmla="*/ 126 w 3303"/>
                <a:gd name="T3" fmla="*/ 991 h 991"/>
                <a:gd name="T4" fmla="*/ 179 w 3303"/>
                <a:gd name="T5" fmla="*/ 408 h 991"/>
                <a:gd name="T6" fmla="*/ 213 w 3303"/>
                <a:gd name="T7" fmla="*/ 308 h 991"/>
                <a:gd name="T8" fmla="*/ 246 w 3303"/>
                <a:gd name="T9" fmla="*/ 207 h 991"/>
                <a:gd name="T10" fmla="*/ 279 w 3303"/>
                <a:gd name="T11" fmla="*/ 114 h 991"/>
                <a:gd name="T12" fmla="*/ 313 w 3303"/>
                <a:gd name="T13" fmla="*/ 40 h 991"/>
                <a:gd name="T14" fmla="*/ 379 w 3303"/>
                <a:gd name="T15" fmla="*/ 13 h 991"/>
                <a:gd name="T16" fmla="*/ 426 w 3303"/>
                <a:gd name="T17" fmla="*/ 73 h 991"/>
                <a:gd name="T18" fmla="*/ 459 w 3303"/>
                <a:gd name="T19" fmla="*/ 147 h 991"/>
                <a:gd name="T20" fmla="*/ 492 w 3303"/>
                <a:gd name="T21" fmla="*/ 248 h 991"/>
                <a:gd name="T22" fmla="*/ 526 w 3303"/>
                <a:gd name="T23" fmla="*/ 361 h 991"/>
                <a:gd name="T24" fmla="*/ 559 w 3303"/>
                <a:gd name="T25" fmla="*/ 475 h 991"/>
                <a:gd name="T26" fmla="*/ 592 w 3303"/>
                <a:gd name="T27" fmla="*/ 589 h 991"/>
                <a:gd name="T28" fmla="*/ 626 w 3303"/>
                <a:gd name="T29" fmla="*/ 690 h 991"/>
                <a:gd name="T30" fmla="*/ 659 w 3303"/>
                <a:gd name="T31" fmla="*/ 777 h 991"/>
                <a:gd name="T32" fmla="*/ 692 w 3303"/>
                <a:gd name="T33" fmla="*/ 844 h 991"/>
                <a:gd name="T34" fmla="*/ 752 w 3303"/>
                <a:gd name="T35" fmla="*/ 884 h 991"/>
                <a:gd name="T36" fmla="*/ 819 w 3303"/>
                <a:gd name="T37" fmla="*/ 837 h 991"/>
                <a:gd name="T38" fmla="*/ 859 w 3303"/>
                <a:gd name="T39" fmla="*/ 770 h 991"/>
                <a:gd name="T40" fmla="*/ 892 w 3303"/>
                <a:gd name="T41" fmla="*/ 703 h 991"/>
                <a:gd name="T42" fmla="*/ 925 w 3303"/>
                <a:gd name="T43" fmla="*/ 623 h 991"/>
                <a:gd name="T44" fmla="*/ 959 w 3303"/>
                <a:gd name="T45" fmla="*/ 542 h 991"/>
                <a:gd name="T46" fmla="*/ 992 w 3303"/>
                <a:gd name="T47" fmla="*/ 469 h 991"/>
                <a:gd name="T48" fmla="*/ 1025 w 3303"/>
                <a:gd name="T49" fmla="*/ 395 h 991"/>
                <a:gd name="T50" fmla="*/ 1065 w 3303"/>
                <a:gd name="T51" fmla="*/ 328 h 991"/>
                <a:gd name="T52" fmla="*/ 1132 w 3303"/>
                <a:gd name="T53" fmla="*/ 274 h 991"/>
                <a:gd name="T54" fmla="*/ 1198 w 3303"/>
                <a:gd name="T55" fmla="*/ 301 h 991"/>
                <a:gd name="T56" fmla="*/ 1258 w 3303"/>
                <a:gd name="T57" fmla="*/ 361 h 991"/>
                <a:gd name="T58" fmla="*/ 1298 w 3303"/>
                <a:gd name="T59" fmla="*/ 428 h 991"/>
                <a:gd name="T60" fmla="*/ 1338 w 3303"/>
                <a:gd name="T61" fmla="*/ 495 h 991"/>
                <a:gd name="T62" fmla="*/ 1378 w 3303"/>
                <a:gd name="T63" fmla="*/ 562 h 991"/>
                <a:gd name="T64" fmla="*/ 1432 w 3303"/>
                <a:gd name="T65" fmla="*/ 629 h 991"/>
                <a:gd name="T66" fmla="*/ 1498 w 3303"/>
                <a:gd name="T67" fmla="*/ 690 h 991"/>
                <a:gd name="T68" fmla="*/ 1565 w 3303"/>
                <a:gd name="T69" fmla="*/ 690 h 991"/>
                <a:gd name="T70" fmla="*/ 1631 w 3303"/>
                <a:gd name="T71" fmla="*/ 650 h 991"/>
                <a:gd name="T72" fmla="*/ 1698 w 3303"/>
                <a:gd name="T73" fmla="*/ 589 h 991"/>
                <a:gd name="T74" fmla="*/ 1751 w 3303"/>
                <a:gd name="T75" fmla="*/ 522 h 991"/>
                <a:gd name="T76" fmla="*/ 1818 w 3303"/>
                <a:gd name="T77" fmla="*/ 455 h 991"/>
                <a:gd name="T78" fmla="*/ 1884 w 3303"/>
                <a:gd name="T79" fmla="*/ 415 h 991"/>
                <a:gd name="T80" fmla="*/ 1951 w 3303"/>
                <a:gd name="T81" fmla="*/ 408 h 991"/>
                <a:gd name="T82" fmla="*/ 2018 w 3303"/>
                <a:gd name="T83" fmla="*/ 435 h 991"/>
                <a:gd name="T84" fmla="*/ 2084 w 3303"/>
                <a:gd name="T85" fmla="*/ 482 h 991"/>
                <a:gd name="T86" fmla="*/ 2151 w 3303"/>
                <a:gd name="T87" fmla="*/ 536 h 991"/>
                <a:gd name="T88" fmla="*/ 2217 w 3303"/>
                <a:gd name="T89" fmla="*/ 576 h 991"/>
                <a:gd name="T90" fmla="*/ 2284 w 3303"/>
                <a:gd name="T91" fmla="*/ 603 h 991"/>
                <a:gd name="T92" fmla="*/ 2351 w 3303"/>
                <a:gd name="T93" fmla="*/ 603 h 991"/>
                <a:gd name="T94" fmla="*/ 2417 w 3303"/>
                <a:gd name="T95" fmla="*/ 583 h 991"/>
                <a:gd name="T96" fmla="*/ 2484 w 3303"/>
                <a:gd name="T97" fmla="*/ 549 h 991"/>
                <a:gd name="T98" fmla="*/ 2550 w 3303"/>
                <a:gd name="T99" fmla="*/ 516 h 991"/>
                <a:gd name="T100" fmla="*/ 2617 w 3303"/>
                <a:gd name="T101" fmla="*/ 489 h 991"/>
                <a:gd name="T102" fmla="*/ 2684 w 3303"/>
                <a:gd name="T103" fmla="*/ 469 h 991"/>
                <a:gd name="T104" fmla="*/ 2750 w 3303"/>
                <a:gd name="T105" fmla="*/ 469 h 991"/>
                <a:gd name="T106" fmla="*/ 2817 w 3303"/>
                <a:gd name="T107" fmla="*/ 489 h 991"/>
                <a:gd name="T108" fmla="*/ 2883 w 3303"/>
                <a:gd name="T109" fmla="*/ 509 h 991"/>
                <a:gd name="T110" fmla="*/ 2950 w 3303"/>
                <a:gd name="T111" fmla="*/ 536 h 991"/>
                <a:gd name="T112" fmla="*/ 3017 w 3303"/>
                <a:gd name="T113" fmla="*/ 549 h 991"/>
                <a:gd name="T114" fmla="*/ 3083 w 3303"/>
                <a:gd name="T115" fmla="*/ 562 h 991"/>
                <a:gd name="T116" fmla="*/ 3150 w 3303"/>
                <a:gd name="T117" fmla="*/ 562 h 991"/>
                <a:gd name="T118" fmla="*/ 3216 w 3303"/>
                <a:gd name="T119" fmla="*/ 549 h 991"/>
                <a:gd name="T120" fmla="*/ 3283 w 3303"/>
                <a:gd name="T121" fmla="*/ 536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3" h="991">
                  <a:moveTo>
                    <a:pt x="0" y="991"/>
                  </a:moveTo>
                  <a:lnTo>
                    <a:pt x="6" y="991"/>
                  </a:lnTo>
                  <a:lnTo>
                    <a:pt x="13" y="991"/>
                  </a:lnTo>
                  <a:lnTo>
                    <a:pt x="20" y="991"/>
                  </a:lnTo>
                  <a:lnTo>
                    <a:pt x="26" y="991"/>
                  </a:lnTo>
                  <a:lnTo>
                    <a:pt x="33" y="991"/>
                  </a:lnTo>
                  <a:lnTo>
                    <a:pt x="40" y="991"/>
                  </a:lnTo>
                  <a:lnTo>
                    <a:pt x="46" y="991"/>
                  </a:lnTo>
                  <a:lnTo>
                    <a:pt x="53" y="991"/>
                  </a:lnTo>
                  <a:lnTo>
                    <a:pt x="60" y="991"/>
                  </a:lnTo>
                  <a:lnTo>
                    <a:pt x="66" y="991"/>
                  </a:lnTo>
                  <a:lnTo>
                    <a:pt x="73" y="991"/>
                  </a:lnTo>
                  <a:lnTo>
                    <a:pt x="80" y="991"/>
                  </a:lnTo>
                  <a:lnTo>
                    <a:pt x="86" y="991"/>
                  </a:lnTo>
                  <a:lnTo>
                    <a:pt x="93" y="991"/>
                  </a:lnTo>
                  <a:lnTo>
                    <a:pt x="100" y="991"/>
                  </a:lnTo>
                  <a:lnTo>
                    <a:pt x="106" y="991"/>
                  </a:lnTo>
                  <a:lnTo>
                    <a:pt x="113" y="991"/>
                  </a:lnTo>
                  <a:lnTo>
                    <a:pt x="120" y="991"/>
                  </a:lnTo>
                  <a:lnTo>
                    <a:pt x="126" y="991"/>
                  </a:lnTo>
                  <a:lnTo>
                    <a:pt x="133" y="991"/>
                  </a:lnTo>
                  <a:lnTo>
                    <a:pt x="140" y="991"/>
                  </a:lnTo>
                  <a:lnTo>
                    <a:pt x="146" y="991"/>
                  </a:lnTo>
                  <a:lnTo>
                    <a:pt x="153" y="991"/>
                  </a:lnTo>
                  <a:lnTo>
                    <a:pt x="159" y="991"/>
                  </a:lnTo>
                  <a:lnTo>
                    <a:pt x="166" y="991"/>
                  </a:lnTo>
                  <a:lnTo>
                    <a:pt x="173" y="435"/>
                  </a:lnTo>
                  <a:lnTo>
                    <a:pt x="173" y="428"/>
                  </a:lnTo>
                  <a:lnTo>
                    <a:pt x="179" y="415"/>
                  </a:lnTo>
                  <a:lnTo>
                    <a:pt x="179" y="408"/>
                  </a:lnTo>
                  <a:lnTo>
                    <a:pt x="186" y="395"/>
                  </a:lnTo>
                  <a:lnTo>
                    <a:pt x="186" y="388"/>
                  </a:lnTo>
                  <a:lnTo>
                    <a:pt x="193" y="375"/>
                  </a:lnTo>
                  <a:lnTo>
                    <a:pt x="193" y="368"/>
                  </a:lnTo>
                  <a:lnTo>
                    <a:pt x="199" y="355"/>
                  </a:lnTo>
                  <a:lnTo>
                    <a:pt x="199" y="348"/>
                  </a:lnTo>
                  <a:lnTo>
                    <a:pt x="206" y="335"/>
                  </a:lnTo>
                  <a:lnTo>
                    <a:pt x="206" y="328"/>
                  </a:lnTo>
                  <a:lnTo>
                    <a:pt x="213" y="315"/>
                  </a:lnTo>
                  <a:lnTo>
                    <a:pt x="213" y="308"/>
                  </a:lnTo>
                  <a:lnTo>
                    <a:pt x="219" y="294"/>
                  </a:lnTo>
                  <a:lnTo>
                    <a:pt x="219" y="288"/>
                  </a:lnTo>
                  <a:lnTo>
                    <a:pt x="226" y="274"/>
                  </a:lnTo>
                  <a:lnTo>
                    <a:pt x="226" y="268"/>
                  </a:lnTo>
                  <a:lnTo>
                    <a:pt x="233" y="254"/>
                  </a:lnTo>
                  <a:lnTo>
                    <a:pt x="233" y="248"/>
                  </a:lnTo>
                  <a:lnTo>
                    <a:pt x="239" y="234"/>
                  </a:lnTo>
                  <a:lnTo>
                    <a:pt x="239" y="228"/>
                  </a:lnTo>
                  <a:lnTo>
                    <a:pt x="246" y="214"/>
                  </a:lnTo>
                  <a:lnTo>
                    <a:pt x="246" y="207"/>
                  </a:lnTo>
                  <a:lnTo>
                    <a:pt x="253" y="194"/>
                  </a:lnTo>
                  <a:lnTo>
                    <a:pt x="253" y="187"/>
                  </a:lnTo>
                  <a:lnTo>
                    <a:pt x="259" y="174"/>
                  </a:lnTo>
                  <a:lnTo>
                    <a:pt x="259" y="167"/>
                  </a:lnTo>
                  <a:lnTo>
                    <a:pt x="266" y="161"/>
                  </a:lnTo>
                  <a:lnTo>
                    <a:pt x="266" y="147"/>
                  </a:lnTo>
                  <a:lnTo>
                    <a:pt x="273" y="140"/>
                  </a:lnTo>
                  <a:lnTo>
                    <a:pt x="273" y="127"/>
                  </a:lnTo>
                  <a:lnTo>
                    <a:pt x="279" y="120"/>
                  </a:lnTo>
                  <a:lnTo>
                    <a:pt x="279" y="114"/>
                  </a:lnTo>
                  <a:lnTo>
                    <a:pt x="286" y="100"/>
                  </a:lnTo>
                  <a:lnTo>
                    <a:pt x="286" y="94"/>
                  </a:lnTo>
                  <a:lnTo>
                    <a:pt x="293" y="87"/>
                  </a:lnTo>
                  <a:lnTo>
                    <a:pt x="293" y="80"/>
                  </a:lnTo>
                  <a:lnTo>
                    <a:pt x="299" y="73"/>
                  </a:lnTo>
                  <a:lnTo>
                    <a:pt x="299" y="67"/>
                  </a:lnTo>
                  <a:lnTo>
                    <a:pt x="306" y="60"/>
                  </a:lnTo>
                  <a:lnTo>
                    <a:pt x="306" y="53"/>
                  </a:lnTo>
                  <a:lnTo>
                    <a:pt x="313" y="47"/>
                  </a:lnTo>
                  <a:lnTo>
                    <a:pt x="313" y="40"/>
                  </a:lnTo>
                  <a:lnTo>
                    <a:pt x="319" y="33"/>
                  </a:lnTo>
                  <a:lnTo>
                    <a:pt x="326" y="27"/>
                  </a:lnTo>
                  <a:lnTo>
                    <a:pt x="333" y="20"/>
                  </a:lnTo>
                  <a:lnTo>
                    <a:pt x="339" y="13"/>
                  </a:lnTo>
                  <a:lnTo>
                    <a:pt x="346" y="6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6" y="6"/>
                  </a:lnTo>
                  <a:lnTo>
                    <a:pt x="373" y="6"/>
                  </a:lnTo>
                  <a:lnTo>
                    <a:pt x="379" y="13"/>
                  </a:lnTo>
                  <a:lnTo>
                    <a:pt x="386" y="13"/>
                  </a:lnTo>
                  <a:lnTo>
                    <a:pt x="393" y="20"/>
                  </a:lnTo>
                  <a:lnTo>
                    <a:pt x="399" y="27"/>
                  </a:lnTo>
                  <a:lnTo>
                    <a:pt x="406" y="33"/>
                  </a:lnTo>
                  <a:lnTo>
                    <a:pt x="406" y="40"/>
                  </a:lnTo>
                  <a:lnTo>
                    <a:pt x="413" y="47"/>
                  </a:lnTo>
                  <a:lnTo>
                    <a:pt x="413" y="53"/>
                  </a:lnTo>
                  <a:lnTo>
                    <a:pt x="419" y="60"/>
                  </a:lnTo>
                  <a:lnTo>
                    <a:pt x="419" y="67"/>
                  </a:lnTo>
                  <a:lnTo>
                    <a:pt x="426" y="73"/>
                  </a:lnTo>
                  <a:lnTo>
                    <a:pt x="426" y="80"/>
                  </a:lnTo>
                  <a:lnTo>
                    <a:pt x="433" y="87"/>
                  </a:lnTo>
                  <a:lnTo>
                    <a:pt x="433" y="94"/>
                  </a:lnTo>
                  <a:lnTo>
                    <a:pt x="439" y="100"/>
                  </a:lnTo>
                  <a:lnTo>
                    <a:pt x="439" y="107"/>
                  </a:lnTo>
                  <a:lnTo>
                    <a:pt x="446" y="114"/>
                  </a:lnTo>
                  <a:lnTo>
                    <a:pt x="446" y="120"/>
                  </a:lnTo>
                  <a:lnTo>
                    <a:pt x="453" y="134"/>
                  </a:lnTo>
                  <a:lnTo>
                    <a:pt x="453" y="140"/>
                  </a:lnTo>
                  <a:lnTo>
                    <a:pt x="459" y="147"/>
                  </a:lnTo>
                  <a:lnTo>
                    <a:pt x="459" y="161"/>
                  </a:lnTo>
                  <a:lnTo>
                    <a:pt x="466" y="167"/>
                  </a:lnTo>
                  <a:lnTo>
                    <a:pt x="466" y="174"/>
                  </a:lnTo>
                  <a:lnTo>
                    <a:pt x="473" y="187"/>
                  </a:lnTo>
                  <a:lnTo>
                    <a:pt x="473" y="194"/>
                  </a:lnTo>
                  <a:lnTo>
                    <a:pt x="479" y="207"/>
                  </a:lnTo>
                  <a:lnTo>
                    <a:pt x="479" y="214"/>
                  </a:lnTo>
                  <a:lnTo>
                    <a:pt x="486" y="228"/>
                  </a:lnTo>
                  <a:lnTo>
                    <a:pt x="486" y="241"/>
                  </a:lnTo>
                  <a:lnTo>
                    <a:pt x="492" y="248"/>
                  </a:lnTo>
                  <a:lnTo>
                    <a:pt x="492" y="261"/>
                  </a:lnTo>
                  <a:lnTo>
                    <a:pt x="499" y="268"/>
                  </a:lnTo>
                  <a:lnTo>
                    <a:pt x="499" y="281"/>
                  </a:lnTo>
                  <a:lnTo>
                    <a:pt x="506" y="294"/>
                  </a:lnTo>
                  <a:lnTo>
                    <a:pt x="506" y="301"/>
                  </a:lnTo>
                  <a:lnTo>
                    <a:pt x="512" y="315"/>
                  </a:lnTo>
                  <a:lnTo>
                    <a:pt x="512" y="328"/>
                  </a:lnTo>
                  <a:lnTo>
                    <a:pt x="519" y="341"/>
                  </a:lnTo>
                  <a:lnTo>
                    <a:pt x="519" y="348"/>
                  </a:lnTo>
                  <a:lnTo>
                    <a:pt x="526" y="361"/>
                  </a:lnTo>
                  <a:lnTo>
                    <a:pt x="526" y="375"/>
                  </a:lnTo>
                  <a:lnTo>
                    <a:pt x="532" y="382"/>
                  </a:lnTo>
                  <a:lnTo>
                    <a:pt x="532" y="395"/>
                  </a:lnTo>
                  <a:lnTo>
                    <a:pt x="539" y="408"/>
                  </a:lnTo>
                  <a:lnTo>
                    <a:pt x="539" y="422"/>
                  </a:lnTo>
                  <a:lnTo>
                    <a:pt x="546" y="428"/>
                  </a:lnTo>
                  <a:lnTo>
                    <a:pt x="546" y="442"/>
                  </a:lnTo>
                  <a:lnTo>
                    <a:pt x="552" y="455"/>
                  </a:lnTo>
                  <a:lnTo>
                    <a:pt x="552" y="469"/>
                  </a:lnTo>
                  <a:lnTo>
                    <a:pt x="559" y="475"/>
                  </a:lnTo>
                  <a:lnTo>
                    <a:pt x="559" y="489"/>
                  </a:lnTo>
                  <a:lnTo>
                    <a:pt x="566" y="502"/>
                  </a:lnTo>
                  <a:lnTo>
                    <a:pt x="566" y="516"/>
                  </a:lnTo>
                  <a:lnTo>
                    <a:pt x="572" y="522"/>
                  </a:lnTo>
                  <a:lnTo>
                    <a:pt x="572" y="536"/>
                  </a:lnTo>
                  <a:lnTo>
                    <a:pt x="579" y="549"/>
                  </a:lnTo>
                  <a:lnTo>
                    <a:pt x="579" y="556"/>
                  </a:lnTo>
                  <a:lnTo>
                    <a:pt x="586" y="569"/>
                  </a:lnTo>
                  <a:lnTo>
                    <a:pt x="586" y="583"/>
                  </a:lnTo>
                  <a:lnTo>
                    <a:pt x="592" y="589"/>
                  </a:lnTo>
                  <a:lnTo>
                    <a:pt x="592" y="603"/>
                  </a:lnTo>
                  <a:lnTo>
                    <a:pt x="599" y="616"/>
                  </a:lnTo>
                  <a:lnTo>
                    <a:pt x="599" y="623"/>
                  </a:lnTo>
                  <a:lnTo>
                    <a:pt x="606" y="636"/>
                  </a:lnTo>
                  <a:lnTo>
                    <a:pt x="606" y="643"/>
                  </a:lnTo>
                  <a:lnTo>
                    <a:pt x="612" y="656"/>
                  </a:lnTo>
                  <a:lnTo>
                    <a:pt x="612" y="663"/>
                  </a:lnTo>
                  <a:lnTo>
                    <a:pt x="619" y="676"/>
                  </a:lnTo>
                  <a:lnTo>
                    <a:pt x="619" y="683"/>
                  </a:lnTo>
                  <a:lnTo>
                    <a:pt x="626" y="690"/>
                  </a:lnTo>
                  <a:lnTo>
                    <a:pt x="626" y="703"/>
                  </a:lnTo>
                  <a:lnTo>
                    <a:pt x="632" y="710"/>
                  </a:lnTo>
                  <a:lnTo>
                    <a:pt x="632" y="723"/>
                  </a:lnTo>
                  <a:lnTo>
                    <a:pt x="639" y="730"/>
                  </a:lnTo>
                  <a:lnTo>
                    <a:pt x="639" y="737"/>
                  </a:lnTo>
                  <a:lnTo>
                    <a:pt x="646" y="743"/>
                  </a:lnTo>
                  <a:lnTo>
                    <a:pt x="646" y="757"/>
                  </a:lnTo>
                  <a:lnTo>
                    <a:pt x="652" y="763"/>
                  </a:lnTo>
                  <a:lnTo>
                    <a:pt x="652" y="770"/>
                  </a:lnTo>
                  <a:lnTo>
                    <a:pt x="659" y="777"/>
                  </a:lnTo>
                  <a:lnTo>
                    <a:pt x="659" y="784"/>
                  </a:lnTo>
                  <a:lnTo>
                    <a:pt x="666" y="790"/>
                  </a:lnTo>
                  <a:lnTo>
                    <a:pt x="666" y="797"/>
                  </a:lnTo>
                  <a:lnTo>
                    <a:pt x="672" y="804"/>
                  </a:lnTo>
                  <a:lnTo>
                    <a:pt x="672" y="810"/>
                  </a:lnTo>
                  <a:lnTo>
                    <a:pt x="679" y="817"/>
                  </a:lnTo>
                  <a:lnTo>
                    <a:pt x="679" y="824"/>
                  </a:lnTo>
                  <a:lnTo>
                    <a:pt x="686" y="830"/>
                  </a:lnTo>
                  <a:lnTo>
                    <a:pt x="686" y="837"/>
                  </a:lnTo>
                  <a:lnTo>
                    <a:pt x="692" y="844"/>
                  </a:lnTo>
                  <a:lnTo>
                    <a:pt x="699" y="851"/>
                  </a:lnTo>
                  <a:lnTo>
                    <a:pt x="699" y="857"/>
                  </a:lnTo>
                  <a:lnTo>
                    <a:pt x="706" y="864"/>
                  </a:lnTo>
                  <a:lnTo>
                    <a:pt x="712" y="871"/>
                  </a:lnTo>
                  <a:lnTo>
                    <a:pt x="719" y="877"/>
                  </a:lnTo>
                  <a:lnTo>
                    <a:pt x="726" y="877"/>
                  </a:lnTo>
                  <a:lnTo>
                    <a:pt x="732" y="884"/>
                  </a:lnTo>
                  <a:lnTo>
                    <a:pt x="739" y="884"/>
                  </a:lnTo>
                  <a:lnTo>
                    <a:pt x="746" y="884"/>
                  </a:lnTo>
                  <a:lnTo>
                    <a:pt x="752" y="884"/>
                  </a:lnTo>
                  <a:lnTo>
                    <a:pt x="759" y="884"/>
                  </a:lnTo>
                  <a:lnTo>
                    <a:pt x="766" y="884"/>
                  </a:lnTo>
                  <a:lnTo>
                    <a:pt x="772" y="884"/>
                  </a:lnTo>
                  <a:lnTo>
                    <a:pt x="779" y="877"/>
                  </a:lnTo>
                  <a:lnTo>
                    <a:pt x="786" y="871"/>
                  </a:lnTo>
                  <a:lnTo>
                    <a:pt x="792" y="864"/>
                  </a:lnTo>
                  <a:lnTo>
                    <a:pt x="799" y="857"/>
                  </a:lnTo>
                  <a:lnTo>
                    <a:pt x="806" y="851"/>
                  </a:lnTo>
                  <a:lnTo>
                    <a:pt x="812" y="844"/>
                  </a:lnTo>
                  <a:lnTo>
                    <a:pt x="819" y="837"/>
                  </a:lnTo>
                  <a:lnTo>
                    <a:pt x="825" y="830"/>
                  </a:lnTo>
                  <a:lnTo>
                    <a:pt x="825" y="824"/>
                  </a:lnTo>
                  <a:lnTo>
                    <a:pt x="832" y="817"/>
                  </a:lnTo>
                  <a:lnTo>
                    <a:pt x="839" y="810"/>
                  </a:lnTo>
                  <a:lnTo>
                    <a:pt x="839" y="804"/>
                  </a:lnTo>
                  <a:lnTo>
                    <a:pt x="845" y="797"/>
                  </a:lnTo>
                  <a:lnTo>
                    <a:pt x="845" y="790"/>
                  </a:lnTo>
                  <a:lnTo>
                    <a:pt x="852" y="784"/>
                  </a:lnTo>
                  <a:lnTo>
                    <a:pt x="852" y="777"/>
                  </a:lnTo>
                  <a:lnTo>
                    <a:pt x="859" y="770"/>
                  </a:lnTo>
                  <a:lnTo>
                    <a:pt x="859" y="763"/>
                  </a:lnTo>
                  <a:lnTo>
                    <a:pt x="865" y="757"/>
                  </a:lnTo>
                  <a:lnTo>
                    <a:pt x="865" y="750"/>
                  </a:lnTo>
                  <a:lnTo>
                    <a:pt x="872" y="743"/>
                  </a:lnTo>
                  <a:lnTo>
                    <a:pt x="872" y="737"/>
                  </a:lnTo>
                  <a:lnTo>
                    <a:pt x="879" y="730"/>
                  </a:lnTo>
                  <a:lnTo>
                    <a:pt x="879" y="723"/>
                  </a:lnTo>
                  <a:lnTo>
                    <a:pt x="885" y="717"/>
                  </a:lnTo>
                  <a:lnTo>
                    <a:pt x="885" y="710"/>
                  </a:lnTo>
                  <a:lnTo>
                    <a:pt x="892" y="703"/>
                  </a:lnTo>
                  <a:lnTo>
                    <a:pt x="892" y="696"/>
                  </a:lnTo>
                  <a:lnTo>
                    <a:pt x="899" y="690"/>
                  </a:lnTo>
                  <a:lnTo>
                    <a:pt x="899" y="676"/>
                  </a:lnTo>
                  <a:lnTo>
                    <a:pt x="905" y="670"/>
                  </a:lnTo>
                  <a:lnTo>
                    <a:pt x="905" y="663"/>
                  </a:lnTo>
                  <a:lnTo>
                    <a:pt x="912" y="656"/>
                  </a:lnTo>
                  <a:lnTo>
                    <a:pt x="912" y="650"/>
                  </a:lnTo>
                  <a:lnTo>
                    <a:pt x="919" y="636"/>
                  </a:lnTo>
                  <a:lnTo>
                    <a:pt x="919" y="629"/>
                  </a:lnTo>
                  <a:lnTo>
                    <a:pt x="925" y="623"/>
                  </a:lnTo>
                  <a:lnTo>
                    <a:pt x="925" y="616"/>
                  </a:lnTo>
                  <a:lnTo>
                    <a:pt x="932" y="609"/>
                  </a:lnTo>
                  <a:lnTo>
                    <a:pt x="932" y="596"/>
                  </a:lnTo>
                  <a:lnTo>
                    <a:pt x="939" y="589"/>
                  </a:lnTo>
                  <a:lnTo>
                    <a:pt x="939" y="583"/>
                  </a:lnTo>
                  <a:lnTo>
                    <a:pt x="945" y="576"/>
                  </a:lnTo>
                  <a:lnTo>
                    <a:pt x="945" y="569"/>
                  </a:lnTo>
                  <a:lnTo>
                    <a:pt x="952" y="556"/>
                  </a:lnTo>
                  <a:lnTo>
                    <a:pt x="952" y="549"/>
                  </a:lnTo>
                  <a:lnTo>
                    <a:pt x="959" y="542"/>
                  </a:lnTo>
                  <a:lnTo>
                    <a:pt x="959" y="536"/>
                  </a:lnTo>
                  <a:lnTo>
                    <a:pt x="965" y="529"/>
                  </a:lnTo>
                  <a:lnTo>
                    <a:pt x="965" y="522"/>
                  </a:lnTo>
                  <a:lnTo>
                    <a:pt x="972" y="509"/>
                  </a:lnTo>
                  <a:lnTo>
                    <a:pt x="972" y="502"/>
                  </a:lnTo>
                  <a:lnTo>
                    <a:pt x="979" y="495"/>
                  </a:lnTo>
                  <a:lnTo>
                    <a:pt x="979" y="489"/>
                  </a:lnTo>
                  <a:lnTo>
                    <a:pt x="985" y="482"/>
                  </a:lnTo>
                  <a:lnTo>
                    <a:pt x="985" y="475"/>
                  </a:lnTo>
                  <a:lnTo>
                    <a:pt x="992" y="469"/>
                  </a:lnTo>
                  <a:lnTo>
                    <a:pt x="992" y="462"/>
                  </a:lnTo>
                  <a:lnTo>
                    <a:pt x="999" y="449"/>
                  </a:lnTo>
                  <a:lnTo>
                    <a:pt x="999" y="442"/>
                  </a:lnTo>
                  <a:lnTo>
                    <a:pt x="1005" y="435"/>
                  </a:lnTo>
                  <a:lnTo>
                    <a:pt x="1005" y="428"/>
                  </a:lnTo>
                  <a:lnTo>
                    <a:pt x="1012" y="422"/>
                  </a:lnTo>
                  <a:lnTo>
                    <a:pt x="1012" y="415"/>
                  </a:lnTo>
                  <a:lnTo>
                    <a:pt x="1019" y="408"/>
                  </a:lnTo>
                  <a:lnTo>
                    <a:pt x="1019" y="402"/>
                  </a:lnTo>
                  <a:lnTo>
                    <a:pt x="1025" y="395"/>
                  </a:lnTo>
                  <a:lnTo>
                    <a:pt x="1032" y="388"/>
                  </a:lnTo>
                  <a:lnTo>
                    <a:pt x="1032" y="382"/>
                  </a:lnTo>
                  <a:lnTo>
                    <a:pt x="1032" y="375"/>
                  </a:lnTo>
                  <a:lnTo>
                    <a:pt x="1039" y="368"/>
                  </a:lnTo>
                  <a:lnTo>
                    <a:pt x="1039" y="361"/>
                  </a:lnTo>
                  <a:lnTo>
                    <a:pt x="1045" y="355"/>
                  </a:lnTo>
                  <a:lnTo>
                    <a:pt x="1052" y="348"/>
                  </a:lnTo>
                  <a:lnTo>
                    <a:pt x="1052" y="341"/>
                  </a:lnTo>
                  <a:lnTo>
                    <a:pt x="1059" y="335"/>
                  </a:lnTo>
                  <a:lnTo>
                    <a:pt x="1065" y="328"/>
                  </a:lnTo>
                  <a:lnTo>
                    <a:pt x="1072" y="321"/>
                  </a:lnTo>
                  <a:lnTo>
                    <a:pt x="1079" y="315"/>
                  </a:lnTo>
                  <a:lnTo>
                    <a:pt x="1085" y="308"/>
                  </a:lnTo>
                  <a:lnTo>
                    <a:pt x="1092" y="301"/>
                  </a:lnTo>
                  <a:lnTo>
                    <a:pt x="1099" y="294"/>
                  </a:lnTo>
                  <a:lnTo>
                    <a:pt x="1105" y="288"/>
                  </a:lnTo>
                  <a:lnTo>
                    <a:pt x="1112" y="281"/>
                  </a:lnTo>
                  <a:lnTo>
                    <a:pt x="1119" y="281"/>
                  </a:lnTo>
                  <a:lnTo>
                    <a:pt x="1125" y="281"/>
                  </a:lnTo>
                  <a:lnTo>
                    <a:pt x="1132" y="274"/>
                  </a:lnTo>
                  <a:lnTo>
                    <a:pt x="1139" y="274"/>
                  </a:lnTo>
                  <a:lnTo>
                    <a:pt x="1145" y="274"/>
                  </a:lnTo>
                  <a:lnTo>
                    <a:pt x="1152" y="274"/>
                  </a:lnTo>
                  <a:lnTo>
                    <a:pt x="1158" y="281"/>
                  </a:lnTo>
                  <a:lnTo>
                    <a:pt x="1165" y="281"/>
                  </a:lnTo>
                  <a:lnTo>
                    <a:pt x="1172" y="281"/>
                  </a:lnTo>
                  <a:lnTo>
                    <a:pt x="1178" y="288"/>
                  </a:lnTo>
                  <a:lnTo>
                    <a:pt x="1185" y="288"/>
                  </a:lnTo>
                  <a:lnTo>
                    <a:pt x="1192" y="294"/>
                  </a:lnTo>
                  <a:lnTo>
                    <a:pt x="1198" y="301"/>
                  </a:lnTo>
                  <a:lnTo>
                    <a:pt x="1205" y="308"/>
                  </a:lnTo>
                  <a:lnTo>
                    <a:pt x="1212" y="308"/>
                  </a:lnTo>
                  <a:lnTo>
                    <a:pt x="1218" y="315"/>
                  </a:lnTo>
                  <a:lnTo>
                    <a:pt x="1225" y="321"/>
                  </a:lnTo>
                  <a:lnTo>
                    <a:pt x="1232" y="328"/>
                  </a:lnTo>
                  <a:lnTo>
                    <a:pt x="1238" y="335"/>
                  </a:lnTo>
                  <a:lnTo>
                    <a:pt x="1238" y="341"/>
                  </a:lnTo>
                  <a:lnTo>
                    <a:pt x="1245" y="348"/>
                  </a:lnTo>
                  <a:lnTo>
                    <a:pt x="1252" y="355"/>
                  </a:lnTo>
                  <a:lnTo>
                    <a:pt x="1258" y="361"/>
                  </a:lnTo>
                  <a:lnTo>
                    <a:pt x="1258" y="368"/>
                  </a:lnTo>
                  <a:lnTo>
                    <a:pt x="1265" y="375"/>
                  </a:lnTo>
                  <a:lnTo>
                    <a:pt x="1272" y="382"/>
                  </a:lnTo>
                  <a:lnTo>
                    <a:pt x="1272" y="388"/>
                  </a:lnTo>
                  <a:lnTo>
                    <a:pt x="1278" y="395"/>
                  </a:lnTo>
                  <a:lnTo>
                    <a:pt x="1285" y="402"/>
                  </a:lnTo>
                  <a:lnTo>
                    <a:pt x="1285" y="408"/>
                  </a:lnTo>
                  <a:lnTo>
                    <a:pt x="1292" y="415"/>
                  </a:lnTo>
                  <a:lnTo>
                    <a:pt x="1298" y="422"/>
                  </a:lnTo>
                  <a:lnTo>
                    <a:pt x="1298" y="428"/>
                  </a:lnTo>
                  <a:lnTo>
                    <a:pt x="1305" y="435"/>
                  </a:lnTo>
                  <a:lnTo>
                    <a:pt x="1312" y="442"/>
                  </a:lnTo>
                  <a:lnTo>
                    <a:pt x="1312" y="449"/>
                  </a:lnTo>
                  <a:lnTo>
                    <a:pt x="1318" y="455"/>
                  </a:lnTo>
                  <a:lnTo>
                    <a:pt x="1318" y="462"/>
                  </a:lnTo>
                  <a:lnTo>
                    <a:pt x="1325" y="469"/>
                  </a:lnTo>
                  <a:lnTo>
                    <a:pt x="1332" y="475"/>
                  </a:lnTo>
                  <a:lnTo>
                    <a:pt x="1332" y="482"/>
                  </a:lnTo>
                  <a:lnTo>
                    <a:pt x="1338" y="489"/>
                  </a:lnTo>
                  <a:lnTo>
                    <a:pt x="1338" y="495"/>
                  </a:lnTo>
                  <a:lnTo>
                    <a:pt x="1345" y="502"/>
                  </a:lnTo>
                  <a:lnTo>
                    <a:pt x="1352" y="509"/>
                  </a:lnTo>
                  <a:lnTo>
                    <a:pt x="1352" y="516"/>
                  </a:lnTo>
                  <a:lnTo>
                    <a:pt x="1358" y="522"/>
                  </a:lnTo>
                  <a:lnTo>
                    <a:pt x="1358" y="529"/>
                  </a:lnTo>
                  <a:lnTo>
                    <a:pt x="1365" y="536"/>
                  </a:lnTo>
                  <a:lnTo>
                    <a:pt x="1372" y="542"/>
                  </a:lnTo>
                  <a:lnTo>
                    <a:pt x="1372" y="549"/>
                  </a:lnTo>
                  <a:lnTo>
                    <a:pt x="1372" y="556"/>
                  </a:lnTo>
                  <a:lnTo>
                    <a:pt x="1378" y="562"/>
                  </a:lnTo>
                  <a:lnTo>
                    <a:pt x="1385" y="569"/>
                  </a:lnTo>
                  <a:lnTo>
                    <a:pt x="1392" y="576"/>
                  </a:lnTo>
                  <a:lnTo>
                    <a:pt x="1392" y="583"/>
                  </a:lnTo>
                  <a:lnTo>
                    <a:pt x="1398" y="589"/>
                  </a:lnTo>
                  <a:lnTo>
                    <a:pt x="1405" y="596"/>
                  </a:lnTo>
                  <a:lnTo>
                    <a:pt x="1405" y="603"/>
                  </a:lnTo>
                  <a:lnTo>
                    <a:pt x="1412" y="609"/>
                  </a:lnTo>
                  <a:lnTo>
                    <a:pt x="1418" y="616"/>
                  </a:lnTo>
                  <a:lnTo>
                    <a:pt x="1425" y="623"/>
                  </a:lnTo>
                  <a:lnTo>
                    <a:pt x="1432" y="629"/>
                  </a:lnTo>
                  <a:lnTo>
                    <a:pt x="1438" y="636"/>
                  </a:lnTo>
                  <a:lnTo>
                    <a:pt x="1445" y="643"/>
                  </a:lnTo>
                  <a:lnTo>
                    <a:pt x="1452" y="650"/>
                  </a:lnTo>
                  <a:lnTo>
                    <a:pt x="1458" y="656"/>
                  </a:lnTo>
                  <a:lnTo>
                    <a:pt x="1465" y="663"/>
                  </a:lnTo>
                  <a:lnTo>
                    <a:pt x="1472" y="670"/>
                  </a:lnTo>
                  <a:lnTo>
                    <a:pt x="1478" y="676"/>
                  </a:lnTo>
                  <a:lnTo>
                    <a:pt x="1485" y="683"/>
                  </a:lnTo>
                  <a:lnTo>
                    <a:pt x="1491" y="683"/>
                  </a:lnTo>
                  <a:lnTo>
                    <a:pt x="1498" y="690"/>
                  </a:lnTo>
                  <a:lnTo>
                    <a:pt x="1505" y="690"/>
                  </a:lnTo>
                  <a:lnTo>
                    <a:pt x="1511" y="690"/>
                  </a:lnTo>
                  <a:lnTo>
                    <a:pt x="1518" y="696"/>
                  </a:lnTo>
                  <a:lnTo>
                    <a:pt x="1525" y="696"/>
                  </a:lnTo>
                  <a:lnTo>
                    <a:pt x="1531" y="696"/>
                  </a:lnTo>
                  <a:lnTo>
                    <a:pt x="1538" y="696"/>
                  </a:lnTo>
                  <a:lnTo>
                    <a:pt x="1545" y="696"/>
                  </a:lnTo>
                  <a:lnTo>
                    <a:pt x="1551" y="696"/>
                  </a:lnTo>
                  <a:lnTo>
                    <a:pt x="1558" y="690"/>
                  </a:lnTo>
                  <a:lnTo>
                    <a:pt x="1565" y="690"/>
                  </a:lnTo>
                  <a:lnTo>
                    <a:pt x="1571" y="690"/>
                  </a:lnTo>
                  <a:lnTo>
                    <a:pt x="1578" y="690"/>
                  </a:lnTo>
                  <a:lnTo>
                    <a:pt x="1585" y="683"/>
                  </a:lnTo>
                  <a:lnTo>
                    <a:pt x="1591" y="683"/>
                  </a:lnTo>
                  <a:lnTo>
                    <a:pt x="1598" y="676"/>
                  </a:lnTo>
                  <a:lnTo>
                    <a:pt x="1605" y="670"/>
                  </a:lnTo>
                  <a:lnTo>
                    <a:pt x="1611" y="670"/>
                  </a:lnTo>
                  <a:lnTo>
                    <a:pt x="1618" y="663"/>
                  </a:lnTo>
                  <a:lnTo>
                    <a:pt x="1625" y="656"/>
                  </a:lnTo>
                  <a:lnTo>
                    <a:pt x="1631" y="650"/>
                  </a:lnTo>
                  <a:lnTo>
                    <a:pt x="1638" y="643"/>
                  </a:lnTo>
                  <a:lnTo>
                    <a:pt x="1645" y="643"/>
                  </a:lnTo>
                  <a:lnTo>
                    <a:pt x="1651" y="636"/>
                  </a:lnTo>
                  <a:lnTo>
                    <a:pt x="1658" y="629"/>
                  </a:lnTo>
                  <a:lnTo>
                    <a:pt x="1665" y="623"/>
                  </a:lnTo>
                  <a:lnTo>
                    <a:pt x="1671" y="616"/>
                  </a:lnTo>
                  <a:lnTo>
                    <a:pt x="1678" y="609"/>
                  </a:lnTo>
                  <a:lnTo>
                    <a:pt x="1685" y="603"/>
                  </a:lnTo>
                  <a:lnTo>
                    <a:pt x="1691" y="596"/>
                  </a:lnTo>
                  <a:lnTo>
                    <a:pt x="1698" y="589"/>
                  </a:lnTo>
                  <a:lnTo>
                    <a:pt x="1705" y="583"/>
                  </a:lnTo>
                  <a:lnTo>
                    <a:pt x="1705" y="576"/>
                  </a:lnTo>
                  <a:lnTo>
                    <a:pt x="1711" y="569"/>
                  </a:lnTo>
                  <a:lnTo>
                    <a:pt x="1718" y="562"/>
                  </a:lnTo>
                  <a:lnTo>
                    <a:pt x="1725" y="556"/>
                  </a:lnTo>
                  <a:lnTo>
                    <a:pt x="1725" y="549"/>
                  </a:lnTo>
                  <a:lnTo>
                    <a:pt x="1731" y="542"/>
                  </a:lnTo>
                  <a:lnTo>
                    <a:pt x="1738" y="536"/>
                  </a:lnTo>
                  <a:lnTo>
                    <a:pt x="1745" y="529"/>
                  </a:lnTo>
                  <a:lnTo>
                    <a:pt x="1751" y="522"/>
                  </a:lnTo>
                  <a:lnTo>
                    <a:pt x="1758" y="516"/>
                  </a:lnTo>
                  <a:lnTo>
                    <a:pt x="1765" y="509"/>
                  </a:lnTo>
                  <a:lnTo>
                    <a:pt x="1771" y="502"/>
                  </a:lnTo>
                  <a:lnTo>
                    <a:pt x="1778" y="495"/>
                  </a:lnTo>
                  <a:lnTo>
                    <a:pt x="1785" y="489"/>
                  </a:lnTo>
                  <a:lnTo>
                    <a:pt x="1791" y="482"/>
                  </a:lnTo>
                  <a:lnTo>
                    <a:pt x="1798" y="475"/>
                  </a:lnTo>
                  <a:lnTo>
                    <a:pt x="1805" y="469"/>
                  </a:lnTo>
                  <a:lnTo>
                    <a:pt x="1811" y="462"/>
                  </a:lnTo>
                  <a:lnTo>
                    <a:pt x="1818" y="455"/>
                  </a:lnTo>
                  <a:lnTo>
                    <a:pt x="1824" y="449"/>
                  </a:lnTo>
                  <a:lnTo>
                    <a:pt x="1831" y="442"/>
                  </a:lnTo>
                  <a:lnTo>
                    <a:pt x="1838" y="442"/>
                  </a:lnTo>
                  <a:lnTo>
                    <a:pt x="1844" y="435"/>
                  </a:lnTo>
                  <a:lnTo>
                    <a:pt x="1851" y="428"/>
                  </a:lnTo>
                  <a:lnTo>
                    <a:pt x="1858" y="428"/>
                  </a:lnTo>
                  <a:lnTo>
                    <a:pt x="1864" y="422"/>
                  </a:lnTo>
                  <a:lnTo>
                    <a:pt x="1871" y="422"/>
                  </a:lnTo>
                  <a:lnTo>
                    <a:pt x="1878" y="415"/>
                  </a:lnTo>
                  <a:lnTo>
                    <a:pt x="1884" y="415"/>
                  </a:lnTo>
                  <a:lnTo>
                    <a:pt x="1891" y="415"/>
                  </a:lnTo>
                  <a:lnTo>
                    <a:pt x="1898" y="408"/>
                  </a:lnTo>
                  <a:lnTo>
                    <a:pt x="1904" y="408"/>
                  </a:lnTo>
                  <a:lnTo>
                    <a:pt x="1911" y="408"/>
                  </a:lnTo>
                  <a:lnTo>
                    <a:pt x="1918" y="408"/>
                  </a:lnTo>
                  <a:lnTo>
                    <a:pt x="1924" y="408"/>
                  </a:lnTo>
                  <a:lnTo>
                    <a:pt x="1931" y="408"/>
                  </a:lnTo>
                  <a:lnTo>
                    <a:pt x="1938" y="408"/>
                  </a:lnTo>
                  <a:lnTo>
                    <a:pt x="1944" y="408"/>
                  </a:lnTo>
                  <a:lnTo>
                    <a:pt x="1951" y="408"/>
                  </a:lnTo>
                  <a:lnTo>
                    <a:pt x="1958" y="408"/>
                  </a:lnTo>
                  <a:lnTo>
                    <a:pt x="1964" y="408"/>
                  </a:lnTo>
                  <a:lnTo>
                    <a:pt x="1971" y="415"/>
                  </a:lnTo>
                  <a:lnTo>
                    <a:pt x="1978" y="415"/>
                  </a:lnTo>
                  <a:lnTo>
                    <a:pt x="1984" y="415"/>
                  </a:lnTo>
                  <a:lnTo>
                    <a:pt x="1991" y="422"/>
                  </a:lnTo>
                  <a:lnTo>
                    <a:pt x="1998" y="422"/>
                  </a:lnTo>
                  <a:lnTo>
                    <a:pt x="2004" y="428"/>
                  </a:lnTo>
                  <a:lnTo>
                    <a:pt x="2011" y="428"/>
                  </a:lnTo>
                  <a:lnTo>
                    <a:pt x="2018" y="435"/>
                  </a:lnTo>
                  <a:lnTo>
                    <a:pt x="2024" y="435"/>
                  </a:lnTo>
                  <a:lnTo>
                    <a:pt x="2031" y="442"/>
                  </a:lnTo>
                  <a:lnTo>
                    <a:pt x="2038" y="442"/>
                  </a:lnTo>
                  <a:lnTo>
                    <a:pt x="2044" y="449"/>
                  </a:lnTo>
                  <a:lnTo>
                    <a:pt x="2051" y="455"/>
                  </a:lnTo>
                  <a:lnTo>
                    <a:pt x="2058" y="462"/>
                  </a:lnTo>
                  <a:lnTo>
                    <a:pt x="2064" y="469"/>
                  </a:lnTo>
                  <a:lnTo>
                    <a:pt x="2071" y="469"/>
                  </a:lnTo>
                  <a:lnTo>
                    <a:pt x="2078" y="475"/>
                  </a:lnTo>
                  <a:lnTo>
                    <a:pt x="2084" y="482"/>
                  </a:lnTo>
                  <a:lnTo>
                    <a:pt x="2091" y="489"/>
                  </a:lnTo>
                  <a:lnTo>
                    <a:pt x="2098" y="489"/>
                  </a:lnTo>
                  <a:lnTo>
                    <a:pt x="2104" y="495"/>
                  </a:lnTo>
                  <a:lnTo>
                    <a:pt x="2111" y="502"/>
                  </a:lnTo>
                  <a:lnTo>
                    <a:pt x="2118" y="509"/>
                  </a:lnTo>
                  <a:lnTo>
                    <a:pt x="2124" y="516"/>
                  </a:lnTo>
                  <a:lnTo>
                    <a:pt x="2131" y="516"/>
                  </a:lnTo>
                  <a:lnTo>
                    <a:pt x="2138" y="522"/>
                  </a:lnTo>
                  <a:lnTo>
                    <a:pt x="2144" y="529"/>
                  </a:lnTo>
                  <a:lnTo>
                    <a:pt x="2151" y="536"/>
                  </a:lnTo>
                  <a:lnTo>
                    <a:pt x="2157" y="536"/>
                  </a:lnTo>
                  <a:lnTo>
                    <a:pt x="2164" y="542"/>
                  </a:lnTo>
                  <a:lnTo>
                    <a:pt x="2171" y="549"/>
                  </a:lnTo>
                  <a:lnTo>
                    <a:pt x="2177" y="549"/>
                  </a:lnTo>
                  <a:lnTo>
                    <a:pt x="2184" y="556"/>
                  </a:lnTo>
                  <a:lnTo>
                    <a:pt x="2191" y="562"/>
                  </a:lnTo>
                  <a:lnTo>
                    <a:pt x="2197" y="562"/>
                  </a:lnTo>
                  <a:lnTo>
                    <a:pt x="2204" y="569"/>
                  </a:lnTo>
                  <a:lnTo>
                    <a:pt x="2211" y="576"/>
                  </a:lnTo>
                  <a:lnTo>
                    <a:pt x="2217" y="576"/>
                  </a:lnTo>
                  <a:lnTo>
                    <a:pt x="2224" y="583"/>
                  </a:lnTo>
                  <a:lnTo>
                    <a:pt x="2231" y="583"/>
                  </a:lnTo>
                  <a:lnTo>
                    <a:pt x="2237" y="589"/>
                  </a:lnTo>
                  <a:lnTo>
                    <a:pt x="2244" y="589"/>
                  </a:lnTo>
                  <a:lnTo>
                    <a:pt x="2251" y="589"/>
                  </a:lnTo>
                  <a:lnTo>
                    <a:pt x="2257" y="596"/>
                  </a:lnTo>
                  <a:lnTo>
                    <a:pt x="2264" y="596"/>
                  </a:lnTo>
                  <a:lnTo>
                    <a:pt x="2271" y="596"/>
                  </a:lnTo>
                  <a:lnTo>
                    <a:pt x="2277" y="603"/>
                  </a:lnTo>
                  <a:lnTo>
                    <a:pt x="2284" y="603"/>
                  </a:lnTo>
                  <a:lnTo>
                    <a:pt x="2291" y="603"/>
                  </a:lnTo>
                  <a:lnTo>
                    <a:pt x="2297" y="603"/>
                  </a:lnTo>
                  <a:lnTo>
                    <a:pt x="2304" y="603"/>
                  </a:lnTo>
                  <a:lnTo>
                    <a:pt x="2311" y="603"/>
                  </a:lnTo>
                  <a:lnTo>
                    <a:pt x="2317" y="603"/>
                  </a:lnTo>
                  <a:lnTo>
                    <a:pt x="2324" y="603"/>
                  </a:lnTo>
                  <a:lnTo>
                    <a:pt x="2331" y="603"/>
                  </a:lnTo>
                  <a:lnTo>
                    <a:pt x="2337" y="603"/>
                  </a:lnTo>
                  <a:lnTo>
                    <a:pt x="2344" y="603"/>
                  </a:lnTo>
                  <a:lnTo>
                    <a:pt x="2351" y="603"/>
                  </a:lnTo>
                  <a:lnTo>
                    <a:pt x="2357" y="603"/>
                  </a:lnTo>
                  <a:lnTo>
                    <a:pt x="2364" y="603"/>
                  </a:lnTo>
                  <a:lnTo>
                    <a:pt x="2371" y="603"/>
                  </a:lnTo>
                  <a:lnTo>
                    <a:pt x="2377" y="596"/>
                  </a:lnTo>
                  <a:lnTo>
                    <a:pt x="2384" y="596"/>
                  </a:lnTo>
                  <a:lnTo>
                    <a:pt x="2391" y="596"/>
                  </a:lnTo>
                  <a:lnTo>
                    <a:pt x="2397" y="589"/>
                  </a:lnTo>
                  <a:lnTo>
                    <a:pt x="2404" y="589"/>
                  </a:lnTo>
                  <a:lnTo>
                    <a:pt x="2411" y="589"/>
                  </a:lnTo>
                  <a:lnTo>
                    <a:pt x="2417" y="583"/>
                  </a:lnTo>
                  <a:lnTo>
                    <a:pt x="2424" y="583"/>
                  </a:lnTo>
                  <a:lnTo>
                    <a:pt x="2431" y="576"/>
                  </a:lnTo>
                  <a:lnTo>
                    <a:pt x="2437" y="576"/>
                  </a:lnTo>
                  <a:lnTo>
                    <a:pt x="2444" y="569"/>
                  </a:lnTo>
                  <a:lnTo>
                    <a:pt x="2451" y="569"/>
                  </a:lnTo>
                  <a:lnTo>
                    <a:pt x="2457" y="562"/>
                  </a:lnTo>
                  <a:lnTo>
                    <a:pt x="2464" y="562"/>
                  </a:lnTo>
                  <a:lnTo>
                    <a:pt x="2471" y="556"/>
                  </a:lnTo>
                  <a:lnTo>
                    <a:pt x="2477" y="556"/>
                  </a:lnTo>
                  <a:lnTo>
                    <a:pt x="2484" y="549"/>
                  </a:lnTo>
                  <a:lnTo>
                    <a:pt x="2490" y="549"/>
                  </a:lnTo>
                  <a:lnTo>
                    <a:pt x="2497" y="542"/>
                  </a:lnTo>
                  <a:lnTo>
                    <a:pt x="2504" y="542"/>
                  </a:lnTo>
                  <a:lnTo>
                    <a:pt x="2510" y="536"/>
                  </a:lnTo>
                  <a:lnTo>
                    <a:pt x="2517" y="536"/>
                  </a:lnTo>
                  <a:lnTo>
                    <a:pt x="2524" y="529"/>
                  </a:lnTo>
                  <a:lnTo>
                    <a:pt x="2530" y="529"/>
                  </a:lnTo>
                  <a:lnTo>
                    <a:pt x="2537" y="522"/>
                  </a:lnTo>
                  <a:lnTo>
                    <a:pt x="2544" y="522"/>
                  </a:lnTo>
                  <a:lnTo>
                    <a:pt x="2550" y="516"/>
                  </a:lnTo>
                  <a:lnTo>
                    <a:pt x="2557" y="516"/>
                  </a:lnTo>
                  <a:lnTo>
                    <a:pt x="2564" y="509"/>
                  </a:lnTo>
                  <a:lnTo>
                    <a:pt x="2570" y="509"/>
                  </a:lnTo>
                  <a:lnTo>
                    <a:pt x="2577" y="502"/>
                  </a:lnTo>
                  <a:lnTo>
                    <a:pt x="2584" y="502"/>
                  </a:lnTo>
                  <a:lnTo>
                    <a:pt x="2590" y="495"/>
                  </a:lnTo>
                  <a:lnTo>
                    <a:pt x="2597" y="495"/>
                  </a:lnTo>
                  <a:lnTo>
                    <a:pt x="2604" y="489"/>
                  </a:lnTo>
                  <a:lnTo>
                    <a:pt x="2610" y="489"/>
                  </a:lnTo>
                  <a:lnTo>
                    <a:pt x="2617" y="489"/>
                  </a:lnTo>
                  <a:lnTo>
                    <a:pt x="2624" y="482"/>
                  </a:lnTo>
                  <a:lnTo>
                    <a:pt x="2630" y="482"/>
                  </a:lnTo>
                  <a:lnTo>
                    <a:pt x="2637" y="482"/>
                  </a:lnTo>
                  <a:lnTo>
                    <a:pt x="2644" y="475"/>
                  </a:lnTo>
                  <a:lnTo>
                    <a:pt x="2650" y="475"/>
                  </a:lnTo>
                  <a:lnTo>
                    <a:pt x="2657" y="475"/>
                  </a:lnTo>
                  <a:lnTo>
                    <a:pt x="2664" y="475"/>
                  </a:lnTo>
                  <a:lnTo>
                    <a:pt x="2670" y="475"/>
                  </a:lnTo>
                  <a:lnTo>
                    <a:pt x="2677" y="469"/>
                  </a:lnTo>
                  <a:lnTo>
                    <a:pt x="2684" y="469"/>
                  </a:lnTo>
                  <a:lnTo>
                    <a:pt x="2690" y="469"/>
                  </a:lnTo>
                  <a:lnTo>
                    <a:pt x="2697" y="469"/>
                  </a:lnTo>
                  <a:lnTo>
                    <a:pt x="2704" y="469"/>
                  </a:lnTo>
                  <a:lnTo>
                    <a:pt x="2710" y="469"/>
                  </a:lnTo>
                  <a:lnTo>
                    <a:pt x="2717" y="469"/>
                  </a:lnTo>
                  <a:lnTo>
                    <a:pt x="2724" y="469"/>
                  </a:lnTo>
                  <a:lnTo>
                    <a:pt x="2730" y="469"/>
                  </a:lnTo>
                  <a:lnTo>
                    <a:pt x="2737" y="469"/>
                  </a:lnTo>
                  <a:lnTo>
                    <a:pt x="2744" y="469"/>
                  </a:lnTo>
                  <a:lnTo>
                    <a:pt x="2750" y="469"/>
                  </a:lnTo>
                  <a:lnTo>
                    <a:pt x="2757" y="475"/>
                  </a:lnTo>
                  <a:lnTo>
                    <a:pt x="2764" y="475"/>
                  </a:lnTo>
                  <a:lnTo>
                    <a:pt x="2770" y="475"/>
                  </a:lnTo>
                  <a:lnTo>
                    <a:pt x="2777" y="475"/>
                  </a:lnTo>
                  <a:lnTo>
                    <a:pt x="2784" y="475"/>
                  </a:lnTo>
                  <a:lnTo>
                    <a:pt x="2790" y="475"/>
                  </a:lnTo>
                  <a:lnTo>
                    <a:pt x="2797" y="482"/>
                  </a:lnTo>
                  <a:lnTo>
                    <a:pt x="2804" y="482"/>
                  </a:lnTo>
                  <a:lnTo>
                    <a:pt x="2810" y="482"/>
                  </a:lnTo>
                  <a:lnTo>
                    <a:pt x="2817" y="489"/>
                  </a:lnTo>
                  <a:lnTo>
                    <a:pt x="2823" y="489"/>
                  </a:lnTo>
                  <a:lnTo>
                    <a:pt x="2830" y="489"/>
                  </a:lnTo>
                  <a:lnTo>
                    <a:pt x="2837" y="489"/>
                  </a:lnTo>
                  <a:lnTo>
                    <a:pt x="2843" y="495"/>
                  </a:lnTo>
                  <a:lnTo>
                    <a:pt x="2850" y="495"/>
                  </a:lnTo>
                  <a:lnTo>
                    <a:pt x="2857" y="502"/>
                  </a:lnTo>
                  <a:lnTo>
                    <a:pt x="2863" y="502"/>
                  </a:lnTo>
                  <a:lnTo>
                    <a:pt x="2870" y="502"/>
                  </a:lnTo>
                  <a:lnTo>
                    <a:pt x="2877" y="509"/>
                  </a:lnTo>
                  <a:lnTo>
                    <a:pt x="2883" y="509"/>
                  </a:lnTo>
                  <a:lnTo>
                    <a:pt x="2890" y="509"/>
                  </a:lnTo>
                  <a:lnTo>
                    <a:pt x="2897" y="516"/>
                  </a:lnTo>
                  <a:lnTo>
                    <a:pt x="2903" y="516"/>
                  </a:lnTo>
                  <a:lnTo>
                    <a:pt x="2910" y="516"/>
                  </a:lnTo>
                  <a:lnTo>
                    <a:pt x="2917" y="522"/>
                  </a:lnTo>
                  <a:lnTo>
                    <a:pt x="2923" y="522"/>
                  </a:lnTo>
                  <a:lnTo>
                    <a:pt x="2930" y="529"/>
                  </a:lnTo>
                  <a:lnTo>
                    <a:pt x="2937" y="529"/>
                  </a:lnTo>
                  <a:lnTo>
                    <a:pt x="2943" y="529"/>
                  </a:lnTo>
                  <a:lnTo>
                    <a:pt x="2950" y="536"/>
                  </a:lnTo>
                  <a:lnTo>
                    <a:pt x="2957" y="536"/>
                  </a:lnTo>
                  <a:lnTo>
                    <a:pt x="2963" y="536"/>
                  </a:lnTo>
                  <a:lnTo>
                    <a:pt x="2970" y="542"/>
                  </a:lnTo>
                  <a:lnTo>
                    <a:pt x="2977" y="542"/>
                  </a:lnTo>
                  <a:lnTo>
                    <a:pt x="2983" y="542"/>
                  </a:lnTo>
                  <a:lnTo>
                    <a:pt x="2990" y="542"/>
                  </a:lnTo>
                  <a:lnTo>
                    <a:pt x="2997" y="549"/>
                  </a:lnTo>
                  <a:lnTo>
                    <a:pt x="3003" y="549"/>
                  </a:lnTo>
                  <a:lnTo>
                    <a:pt x="3010" y="549"/>
                  </a:lnTo>
                  <a:lnTo>
                    <a:pt x="3017" y="549"/>
                  </a:lnTo>
                  <a:lnTo>
                    <a:pt x="3023" y="556"/>
                  </a:lnTo>
                  <a:lnTo>
                    <a:pt x="3030" y="556"/>
                  </a:lnTo>
                  <a:lnTo>
                    <a:pt x="3037" y="556"/>
                  </a:lnTo>
                  <a:lnTo>
                    <a:pt x="3043" y="556"/>
                  </a:lnTo>
                  <a:lnTo>
                    <a:pt x="3050" y="556"/>
                  </a:lnTo>
                  <a:lnTo>
                    <a:pt x="3057" y="562"/>
                  </a:lnTo>
                  <a:lnTo>
                    <a:pt x="3063" y="562"/>
                  </a:lnTo>
                  <a:lnTo>
                    <a:pt x="3070" y="562"/>
                  </a:lnTo>
                  <a:lnTo>
                    <a:pt x="3077" y="562"/>
                  </a:lnTo>
                  <a:lnTo>
                    <a:pt x="3083" y="562"/>
                  </a:lnTo>
                  <a:lnTo>
                    <a:pt x="3090" y="562"/>
                  </a:lnTo>
                  <a:lnTo>
                    <a:pt x="3097" y="562"/>
                  </a:lnTo>
                  <a:lnTo>
                    <a:pt x="3103" y="562"/>
                  </a:lnTo>
                  <a:lnTo>
                    <a:pt x="3110" y="562"/>
                  </a:lnTo>
                  <a:lnTo>
                    <a:pt x="3117" y="562"/>
                  </a:lnTo>
                  <a:lnTo>
                    <a:pt x="3123" y="562"/>
                  </a:lnTo>
                  <a:lnTo>
                    <a:pt x="3130" y="562"/>
                  </a:lnTo>
                  <a:lnTo>
                    <a:pt x="3137" y="562"/>
                  </a:lnTo>
                  <a:lnTo>
                    <a:pt x="3143" y="562"/>
                  </a:lnTo>
                  <a:lnTo>
                    <a:pt x="3150" y="562"/>
                  </a:lnTo>
                  <a:lnTo>
                    <a:pt x="3156" y="562"/>
                  </a:lnTo>
                  <a:lnTo>
                    <a:pt x="3163" y="556"/>
                  </a:lnTo>
                  <a:lnTo>
                    <a:pt x="3170" y="556"/>
                  </a:lnTo>
                  <a:lnTo>
                    <a:pt x="3176" y="556"/>
                  </a:lnTo>
                  <a:lnTo>
                    <a:pt x="3183" y="556"/>
                  </a:lnTo>
                  <a:lnTo>
                    <a:pt x="3190" y="556"/>
                  </a:lnTo>
                  <a:lnTo>
                    <a:pt x="3196" y="556"/>
                  </a:lnTo>
                  <a:lnTo>
                    <a:pt x="3203" y="556"/>
                  </a:lnTo>
                  <a:lnTo>
                    <a:pt x="3210" y="549"/>
                  </a:lnTo>
                  <a:lnTo>
                    <a:pt x="3216" y="549"/>
                  </a:lnTo>
                  <a:lnTo>
                    <a:pt x="3223" y="549"/>
                  </a:lnTo>
                  <a:lnTo>
                    <a:pt x="3230" y="549"/>
                  </a:lnTo>
                  <a:lnTo>
                    <a:pt x="3236" y="542"/>
                  </a:lnTo>
                  <a:lnTo>
                    <a:pt x="3243" y="542"/>
                  </a:lnTo>
                  <a:lnTo>
                    <a:pt x="3250" y="542"/>
                  </a:lnTo>
                  <a:lnTo>
                    <a:pt x="3256" y="542"/>
                  </a:lnTo>
                  <a:lnTo>
                    <a:pt x="3263" y="542"/>
                  </a:lnTo>
                  <a:lnTo>
                    <a:pt x="3270" y="536"/>
                  </a:lnTo>
                  <a:lnTo>
                    <a:pt x="3276" y="536"/>
                  </a:lnTo>
                  <a:lnTo>
                    <a:pt x="3283" y="536"/>
                  </a:lnTo>
                  <a:lnTo>
                    <a:pt x="3290" y="529"/>
                  </a:lnTo>
                  <a:lnTo>
                    <a:pt x="3296" y="529"/>
                  </a:lnTo>
                  <a:lnTo>
                    <a:pt x="3303" y="52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Rectangle 1119"/>
            <p:cNvSpPr>
              <a:spLocks noChangeArrowheads="1"/>
            </p:cNvSpPr>
            <p:nvPr/>
          </p:nvSpPr>
          <p:spPr bwMode="auto">
            <a:xfrm>
              <a:off x="2914" y="3996"/>
              <a:ext cx="19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2624" name="Rectangle 1120"/>
            <p:cNvSpPr>
              <a:spLocks noChangeArrowheads="1"/>
            </p:cNvSpPr>
            <p:nvPr/>
          </p:nvSpPr>
          <p:spPr bwMode="auto">
            <a:xfrm rot="16200000">
              <a:off x="341" y="3252"/>
              <a:ext cx="77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grpSp>
        <p:nvGrpSpPr>
          <p:cNvPr id="22626" name="Group 1122"/>
          <p:cNvGrpSpPr>
            <a:grpSpLocks/>
          </p:cNvGrpSpPr>
          <p:nvPr/>
        </p:nvGrpSpPr>
        <p:grpSpPr bwMode="auto">
          <a:xfrm flipH="1">
            <a:off x="6096000" y="2438400"/>
            <a:ext cx="795338" cy="1179513"/>
            <a:chOff x="480" y="2222"/>
            <a:chExt cx="501" cy="743"/>
          </a:xfrm>
        </p:grpSpPr>
        <p:sp>
          <p:nvSpPr>
            <p:cNvPr id="22627" name="Freeform 1123"/>
            <p:cNvSpPr>
              <a:spLocks/>
            </p:cNvSpPr>
            <p:nvPr/>
          </p:nvSpPr>
          <p:spPr bwMode="auto">
            <a:xfrm>
              <a:off x="510" y="2222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1124"/>
            <p:cNvSpPr>
              <a:spLocks/>
            </p:cNvSpPr>
            <p:nvPr/>
          </p:nvSpPr>
          <p:spPr bwMode="auto">
            <a:xfrm rot="3202192">
              <a:off x="727" y="2249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1125"/>
            <p:cNvSpPr>
              <a:spLocks/>
            </p:cNvSpPr>
            <p:nvPr/>
          </p:nvSpPr>
          <p:spPr bwMode="auto">
            <a:xfrm>
              <a:off x="480" y="2428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1126"/>
            <p:cNvSpPr>
              <a:spLocks/>
            </p:cNvSpPr>
            <p:nvPr/>
          </p:nvSpPr>
          <p:spPr bwMode="auto">
            <a:xfrm>
              <a:off x="600" y="2406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1127"/>
            <p:cNvSpPr>
              <a:spLocks/>
            </p:cNvSpPr>
            <p:nvPr/>
          </p:nvSpPr>
          <p:spPr bwMode="auto">
            <a:xfrm>
              <a:off x="670" y="2605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Freeform 1128"/>
            <p:cNvSpPr>
              <a:spLocks/>
            </p:cNvSpPr>
            <p:nvPr/>
          </p:nvSpPr>
          <p:spPr bwMode="auto">
            <a:xfrm>
              <a:off x="527" y="2623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3" name="AutoShape 1129"/>
          <p:cNvSpPr>
            <a:spLocks noChangeArrowheads="1"/>
          </p:cNvSpPr>
          <p:nvPr/>
        </p:nvSpPr>
        <p:spPr bwMode="auto">
          <a:xfrm>
            <a:off x="7239000" y="2286000"/>
            <a:ext cx="1646238" cy="1295400"/>
          </a:xfrm>
          <a:prstGeom prst="wedgeRoundRectCallout">
            <a:avLst>
              <a:gd name="adj1" fmla="val -70056"/>
              <a:gd name="adj2" fmla="val -2708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Stable, but</a:t>
            </a:r>
          </a:p>
          <a:p>
            <a:r>
              <a:rPr lang="en-US" sz="2000" b="1"/>
              <a:t>performance </a:t>
            </a:r>
          </a:p>
          <a:p>
            <a:r>
              <a:rPr lang="en-US" sz="2000" b="1"/>
              <a:t>poor, </a:t>
            </a:r>
            <a:r>
              <a:rPr lang="en-US" sz="2000" b="1">
                <a:solidFill>
                  <a:schemeClr val="accent2"/>
                </a:solidFill>
              </a:rPr>
              <a:t>why</a:t>
            </a:r>
            <a:r>
              <a:rPr lang="en-US" sz="2000" b="1"/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914400" y="1784350"/>
            <a:ext cx="7318375" cy="5073650"/>
            <a:chOff x="651" y="1095"/>
            <a:chExt cx="4499" cy="3001"/>
          </a:xfrm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933" y="1249"/>
              <a:ext cx="4122" cy="10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933" y="1249"/>
              <a:ext cx="4122" cy="109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933" y="1249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auto">
            <a:xfrm>
              <a:off x="933" y="1249"/>
              <a:ext cx="4122" cy="1099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 flipV="1">
              <a:off x="933" y="1249"/>
              <a:ext cx="1" cy="10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933" y="2348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 flipV="1">
              <a:off x="933" y="1249"/>
              <a:ext cx="1" cy="10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V="1">
              <a:off x="933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933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932" y="2375"/>
              <a:ext cx="4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 flipV="1">
              <a:off x="1758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1758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1730" y="2375"/>
              <a:ext cx="9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V="1">
              <a:off x="2584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2584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Rectangle 20"/>
            <p:cNvSpPr>
              <a:spLocks noChangeArrowheads="1"/>
            </p:cNvSpPr>
            <p:nvPr/>
          </p:nvSpPr>
          <p:spPr bwMode="auto">
            <a:xfrm>
              <a:off x="2536" y="2375"/>
              <a:ext cx="14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 flipV="1">
              <a:off x="3404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3404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Rectangle 23"/>
            <p:cNvSpPr>
              <a:spLocks noChangeArrowheads="1"/>
            </p:cNvSpPr>
            <p:nvPr/>
          </p:nvSpPr>
          <p:spPr bwMode="auto">
            <a:xfrm>
              <a:off x="3354" y="2375"/>
              <a:ext cx="14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 flipV="1">
              <a:off x="4229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>
              <a:off x="4229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Rectangle 26"/>
            <p:cNvSpPr>
              <a:spLocks noChangeArrowheads="1"/>
            </p:cNvSpPr>
            <p:nvPr/>
          </p:nvSpPr>
          <p:spPr bwMode="auto">
            <a:xfrm>
              <a:off x="4181" y="2375"/>
              <a:ext cx="1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 flipV="1">
              <a:off x="5055" y="2308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>
              <a:off x="5055" y="124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Rectangle 29"/>
            <p:cNvSpPr>
              <a:spLocks noChangeArrowheads="1"/>
            </p:cNvSpPr>
            <p:nvPr/>
          </p:nvSpPr>
          <p:spPr bwMode="auto">
            <a:xfrm>
              <a:off x="5007" y="2375"/>
              <a:ext cx="1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>
              <a:off x="933" y="2348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 flipH="1">
              <a:off x="5015" y="2348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Rectangle 32"/>
            <p:cNvSpPr>
              <a:spLocks noChangeArrowheads="1"/>
            </p:cNvSpPr>
            <p:nvPr/>
          </p:nvSpPr>
          <p:spPr bwMode="auto">
            <a:xfrm>
              <a:off x="878" y="2294"/>
              <a:ext cx="4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933" y="207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 flipH="1">
              <a:off x="5015" y="207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Rectangle 35"/>
            <p:cNvSpPr>
              <a:spLocks noChangeArrowheads="1"/>
            </p:cNvSpPr>
            <p:nvPr/>
          </p:nvSpPr>
          <p:spPr bwMode="auto">
            <a:xfrm>
              <a:off x="806" y="2020"/>
              <a:ext cx="11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933" y="179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>
              <a:off x="5015" y="179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Rectangle 38"/>
            <p:cNvSpPr>
              <a:spLocks noChangeArrowheads="1"/>
            </p:cNvSpPr>
            <p:nvPr/>
          </p:nvSpPr>
          <p:spPr bwMode="auto">
            <a:xfrm>
              <a:off x="878" y="1745"/>
              <a:ext cx="4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>
              <a:off x="933" y="1524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 flipH="1">
              <a:off x="5015" y="1524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Rectangle 41"/>
            <p:cNvSpPr>
              <a:spLocks noChangeArrowheads="1"/>
            </p:cNvSpPr>
            <p:nvPr/>
          </p:nvSpPr>
          <p:spPr bwMode="auto">
            <a:xfrm>
              <a:off x="806" y="1470"/>
              <a:ext cx="11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>
              <a:off x="933" y="124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 flipH="1">
              <a:off x="5015" y="124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Rectangle 44"/>
            <p:cNvSpPr>
              <a:spLocks noChangeArrowheads="1"/>
            </p:cNvSpPr>
            <p:nvPr/>
          </p:nvSpPr>
          <p:spPr bwMode="auto">
            <a:xfrm>
              <a:off x="878" y="1196"/>
              <a:ext cx="4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23597" name="Line 45"/>
            <p:cNvSpPr>
              <a:spLocks noChangeShapeType="1"/>
            </p:cNvSpPr>
            <p:nvPr/>
          </p:nvSpPr>
          <p:spPr bwMode="auto">
            <a:xfrm>
              <a:off x="933" y="1249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46"/>
            <p:cNvSpPr>
              <a:spLocks/>
            </p:cNvSpPr>
            <p:nvPr/>
          </p:nvSpPr>
          <p:spPr bwMode="auto">
            <a:xfrm>
              <a:off x="933" y="1249"/>
              <a:ext cx="4122" cy="1099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Line 47"/>
            <p:cNvSpPr>
              <a:spLocks noChangeShapeType="1"/>
            </p:cNvSpPr>
            <p:nvPr/>
          </p:nvSpPr>
          <p:spPr bwMode="auto">
            <a:xfrm flipV="1">
              <a:off x="933" y="1249"/>
              <a:ext cx="1" cy="10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48"/>
            <p:cNvSpPr>
              <a:spLocks/>
            </p:cNvSpPr>
            <p:nvPr/>
          </p:nvSpPr>
          <p:spPr bwMode="auto">
            <a:xfrm>
              <a:off x="933" y="1799"/>
              <a:ext cx="3303" cy="549"/>
            </a:xfrm>
            <a:custGeom>
              <a:avLst/>
              <a:gdLst>
                <a:gd name="T0" fmla="*/ 46 w 3303"/>
                <a:gd name="T1" fmla="*/ 549 h 549"/>
                <a:gd name="T2" fmla="*/ 100 w 3303"/>
                <a:gd name="T3" fmla="*/ 549 h 549"/>
                <a:gd name="T4" fmla="*/ 153 w 3303"/>
                <a:gd name="T5" fmla="*/ 549 h 549"/>
                <a:gd name="T6" fmla="*/ 206 w 3303"/>
                <a:gd name="T7" fmla="*/ 0 h 549"/>
                <a:gd name="T8" fmla="*/ 259 w 3303"/>
                <a:gd name="T9" fmla="*/ 0 h 549"/>
                <a:gd name="T10" fmla="*/ 313 w 3303"/>
                <a:gd name="T11" fmla="*/ 0 h 549"/>
                <a:gd name="T12" fmla="*/ 366 w 3303"/>
                <a:gd name="T13" fmla="*/ 0 h 549"/>
                <a:gd name="T14" fmla="*/ 419 w 3303"/>
                <a:gd name="T15" fmla="*/ 0 h 549"/>
                <a:gd name="T16" fmla="*/ 473 w 3303"/>
                <a:gd name="T17" fmla="*/ 0 h 549"/>
                <a:gd name="T18" fmla="*/ 526 w 3303"/>
                <a:gd name="T19" fmla="*/ 0 h 549"/>
                <a:gd name="T20" fmla="*/ 579 w 3303"/>
                <a:gd name="T21" fmla="*/ 0 h 549"/>
                <a:gd name="T22" fmla="*/ 632 w 3303"/>
                <a:gd name="T23" fmla="*/ 0 h 549"/>
                <a:gd name="T24" fmla="*/ 686 w 3303"/>
                <a:gd name="T25" fmla="*/ 0 h 549"/>
                <a:gd name="T26" fmla="*/ 739 w 3303"/>
                <a:gd name="T27" fmla="*/ 0 h 549"/>
                <a:gd name="T28" fmla="*/ 792 w 3303"/>
                <a:gd name="T29" fmla="*/ 0 h 549"/>
                <a:gd name="T30" fmla="*/ 845 w 3303"/>
                <a:gd name="T31" fmla="*/ 0 h 549"/>
                <a:gd name="T32" fmla="*/ 899 w 3303"/>
                <a:gd name="T33" fmla="*/ 0 h 549"/>
                <a:gd name="T34" fmla="*/ 952 w 3303"/>
                <a:gd name="T35" fmla="*/ 0 h 549"/>
                <a:gd name="T36" fmla="*/ 1005 w 3303"/>
                <a:gd name="T37" fmla="*/ 0 h 549"/>
                <a:gd name="T38" fmla="*/ 1059 w 3303"/>
                <a:gd name="T39" fmla="*/ 0 h 549"/>
                <a:gd name="T40" fmla="*/ 1112 w 3303"/>
                <a:gd name="T41" fmla="*/ 0 h 549"/>
                <a:gd name="T42" fmla="*/ 1165 w 3303"/>
                <a:gd name="T43" fmla="*/ 0 h 549"/>
                <a:gd name="T44" fmla="*/ 1218 w 3303"/>
                <a:gd name="T45" fmla="*/ 0 h 549"/>
                <a:gd name="T46" fmla="*/ 1272 w 3303"/>
                <a:gd name="T47" fmla="*/ 0 h 549"/>
                <a:gd name="T48" fmla="*/ 1325 w 3303"/>
                <a:gd name="T49" fmla="*/ 0 h 549"/>
                <a:gd name="T50" fmla="*/ 1378 w 3303"/>
                <a:gd name="T51" fmla="*/ 0 h 549"/>
                <a:gd name="T52" fmla="*/ 1432 w 3303"/>
                <a:gd name="T53" fmla="*/ 0 h 549"/>
                <a:gd name="T54" fmla="*/ 1485 w 3303"/>
                <a:gd name="T55" fmla="*/ 0 h 549"/>
                <a:gd name="T56" fmla="*/ 1538 w 3303"/>
                <a:gd name="T57" fmla="*/ 0 h 549"/>
                <a:gd name="T58" fmla="*/ 1591 w 3303"/>
                <a:gd name="T59" fmla="*/ 0 h 549"/>
                <a:gd name="T60" fmla="*/ 1645 w 3303"/>
                <a:gd name="T61" fmla="*/ 0 h 549"/>
                <a:gd name="T62" fmla="*/ 1698 w 3303"/>
                <a:gd name="T63" fmla="*/ 0 h 549"/>
                <a:gd name="T64" fmla="*/ 1751 w 3303"/>
                <a:gd name="T65" fmla="*/ 0 h 549"/>
                <a:gd name="T66" fmla="*/ 1805 w 3303"/>
                <a:gd name="T67" fmla="*/ 0 h 549"/>
                <a:gd name="T68" fmla="*/ 1858 w 3303"/>
                <a:gd name="T69" fmla="*/ 0 h 549"/>
                <a:gd name="T70" fmla="*/ 1911 w 3303"/>
                <a:gd name="T71" fmla="*/ 0 h 549"/>
                <a:gd name="T72" fmla="*/ 1964 w 3303"/>
                <a:gd name="T73" fmla="*/ 0 h 549"/>
                <a:gd name="T74" fmla="*/ 2018 w 3303"/>
                <a:gd name="T75" fmla="*/ 0 h 549"/>
                <a:gd name="T76" fmla="*/ 2071 w 3303"/>
                <a:gd name="T77" fmla="*/ 0 h 549"/>
                <a:gd name="T78" fmla="*/ 2124 w 3303"/>
                <a:gd name="T79" fmla="*/ 0 h 549"/>
                <a:gd name="T80" fmla="*/ 2177 w 3303"/>
                <a:gd name="T81" fmla="*/ 0 h 549"/>
                <a:gd name="T82" fmla="*/ 2231 w 3303"/>
                <a:gd name="T83" fmla="*/ 0 h 549"/>
                <a:gd name="T84" fmla="*/ 2284 w 3303"/>
                <a:gd name="T85" fmla="*/ 0 h 549"/>
                <a:gd name="T86" fmla="*/ 2337 w 3303"/>
                <a:gd name="T87" fmla="*/ 0 h 549"/>
                <a:gd name="T88" fmla="*/ 2391 w 3303"/>
                <a:gd name="T89" fmla="*/ 0 h 549"/>
                <a:gd name="T90" fmla="*/ 2444 w 3303"/>
                <a:gd name="T91" fmla="*/ 0 h 549"/>
                <a:gd name="T92" fmla="*/ 2497 w 3303"/>
                <a:gd name="T93" fmla="*/ 0 h 549"/>
                <a:gd name="T94" fmla="*/ 2550 w 3303"/>
                <a:gd name="T95" fmla="*/ 0 h 549"/>
                <a:gd name="T96" fmla="*/ 2604 w 3303"/>
                <a:gd name="T97" fmla="*/ 0 h 549"/>
                <a:gd name="T98" fmla="*/ 2657 w 3303"/>
                <a:gd name="T99" fmla="*/ 0 h 549"/>
                <a:gd name="T100" fmla="*/ 2710 w 3303"/>
                <a:gd name="T101" fmla="*/ 0 h 549"/>
                <a:gd name="T102" fmla="*/ 2764 w 3303"/>
                <a:gd name="T103" fmla="*/ 0 h 549"/>
                <a:gd name="T104" fmla="*/ 2817 w 3303"/>
                <a:gd name="T105" fmla="*/ 0 h 549"/>
                <a:gd name="T106" fmla="*/ 2870 w 3303"/>
                <a:gd name="T107" fmla="*/ 0 h 549"/>
                <a:gd name="T108" fmla="*/ 2923 w 3303"/>
                <a:gd name="T109" fmla="*/ 0 h 549"/>
                <a:gd name="T110" fmla="*/ 2977 w 3303"/>
                <a:gd name="T111" fmla="*/ 0 h 549"/>
                <a:gd name="T112" fmla="*/ 3030 w 3303"/>
                <a:gd name="T113" fmla="*/ 0 h 549"/>
                <a:gd name="T114" fmla="*/ 3083 w 3303"/>
                <a:gd name="T115" fmla="*/ 0 h 549"/>
                <a:gd name="T116" fmla="*/ 3137 w 3303"/>
                <a:gd name="T117" fmla="*/ 0 h 549"/>
                <a:gd name="T118" fmla="*/ 3190 w 3303"/>
                <a:gd name="T119" fmla="*/ 0 h 549"/>
                <a:gd name="T120" fmla="*/ 3243 w 3303"/>
                <a:gd name="T121" fmla="*/ 0 h 549"/>
                <a:gd name="T122" fmla="*/ 3296 w 3303"/>
                <a:gd name="T123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03" h="549">
                  <a:moveTo>
                    <a:pt x="0" y="549"/>
                  </a:moveTo>
                  <a:lnTo>
                    <a:pt x="6" y="549"/>
                  </a:lnTo>
                  <a:lnTo>
                    <a:pt x="13" y="549"/>
                  </a:lnTo>
                  <a:lnTo>
                    <a:pt x="20" y="549"/>
                  </a:lnTo>
                  <a:lnTo>
                    <a:pt x="26" y="549"/>
                  </a:lnTo>
                  <a:lnTo>
                    <a:pt x="33" y="549"/>
                  </a:lnTo>
                  <a:lnTo>
                    <a:pt x="40" y="549"/>
                  </a:lnTo>
                  <a:lnTo>
                    <a:pt x="46" y="549"/>
                  </a:lnTo>
                  <a:lnTo>
                    <a:pt x="53" y="549"/>
                  </a:lnTo>
                  <a:lnTo>
                    <a:pt x="60" y="549"/>
                  </a:lnTo>
                  <a:lnTo>
                    <a:pt x="66" y="549"/>
                  </a:lnTo>
                  <a:lnTo>
                    <a:pt x="73" y="549"/>
                  </a:lnTo>
                  <a:lnTo>
                    <a:pt x="80" y="549"/>
                  </a:lnTo>
                  <a:lnTo>
                    <a:pt x="86" y="549"/>
                  </a:lnTo>
                  <a:lnTo>
                    <a:pt x="93" y="549"/>
                  </a:lnTo>
                  <a:lnTo>
                    <a:pt x="100" y="549"/>
                  </a:lnTo>
                  <a:lnTo>
                    <a:pt x="106" y="549"/>
                  </a:lnTo>
                  <a:lnTo>
                    <a:pt x="113" y="549"/>
                  </a:lnTo>
                  <a:lnTo>
                    <a:pt x="120" y="549"/>
                  </a:lnTo>
                  <a:lnTo>
                    <a:pt x="126" y="549"/>
                  </a:lnTo>
                  <a:lnTo>
                    <a:pt x="133" y="549"/>
                  </a:lnTo>
                  <a:lnTo>
                    <a:pt x="140" y="549"/>
                  </a:lnTo>
                  <a:lnTo>
                    <a:pt x="146" y="549"/>
                  </a:lnTo>
                  <a:lnTo>
                    <a:pt x="153" y="549"/>
                  </a:lnTo>
                  <a:lnTo>
                    <a:pt x="159" y="549"/>
                  </a:lnTo>
                  <a:lnTo>
                    <a:pt x="166" y="549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3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6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6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6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6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6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6" y="0"/>
                  </a:lnTo>
                  <a:lnTo>
                    <a:pt x="373" y="0"/>
                  </a:lnTo>
                  <a:lnTo>
                    <a:pt x="379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3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3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9" y="0"/>
                  </a:lnTo>
                  <a:lnTo>
                    <a:pt x="506" y="0"/>
                  </a:lnTo>
                  <a:lnTo>
                    <a:pt x="512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2" y="0"/>
                  </a:lnTo>
                  <a:lnTo>
                    <a:pt x="539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9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9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9" y="0"/>
                  </a:lnTo>
                  <a:lnTo>
                    <a:pt x="626" y="0"/>
                  </a:lnTo>
                  <a:lnTo>
                    <a:pt x="632" y="0"/>
                  </a:lnTo>
                  <a:lnTo>
                    <a:pt x="639" y="0"/>
                  </a:lnTo>
                  <a:lnTo>
                    <a:pt x="646" y="0"/>
                  </a:lnTo>
                  <a:lnTo>
                    <a:pt x="652" y="0"/>
                  </a:lnTo>
                  <a:lnTo>
                    <a:pt x="659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9" y="0"/>
                  </a:lnTo>
                  <a:lnTo>
                    <a:pt x="686" y="0"/>
                  </a:lnTo>
                  <a:lnTo>
                    <a:pt x="692" y="0"/>
                  </a:lnTo>
                  <a:lnTo>
                    <a:pt x="699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9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9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9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9" y="0"/>
                  </a:lnTo>
                  <a:lnTo>
                    <a:pt x="806" y="0"/>
                  </a:lnTo>
                  <a:lnTo>
                    <a:pt x="812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2" y="0"/>
                  </a:lnTo>
                  <a:lnTo>
                    <a:pt x="839" y="0"/>
                  </a:lnTo>
                  <a:lnTo>
                    <a:pt x="845" y="0"/>
                  </a:lnTo>
                  <a:lnTo>
                    <a:pt x="852" y="0"/>
                  </a:lnTo>
                  <a:lnTo>
                    <a:pt x="859" y="0"/>
                  </a:lnTo>
                  <a:lnTo>
                    <a:pt x="865" y="0"/>
                  </a:lnTo>
                  <a:lnTo>
                    <a:pt x="872" y="0"/>
                  </a:lnTo>
                  <a:lnTo>
                    <a:pt x="879" y="0"/>
                  </a:lnTo>
                  <a:lnTo>
                    <a:pt x="885" y="0"/>
                  </a:lnTo>
                  <a:lnTo>
                    <a:pt x="892" y="0"/>
                  </a:lnTo>
                  <a:lnTo>
                    <a:pt x="899" y="0"/>
                  </a:lnTo>
                  <a:lnTo>
                    <a:pt x="905" y="0"/>
                  </a:lnTo>
                  <a:lnTo>
                    <a:pt x="912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2" y="0"/>
                  </a:lnTo>
                  <a:lnTo>
                    <a:pt x="939" y="0"/>
                  </a:lnTo>
                  <a:lnTo>
                    <a:pt x="945" y="0"/>
                  </a:lnTo>
                  <a:lnTo>
                    <a:pt x="952" y="0"/>
                  </a:lnTo>
                  <a:lnTo>
                    <a:pt x="959" y="0"/>
                  </a:lnTo>
                  <a:lnTo>
                    <a:pt x="965" y="0"/>
                  </a:lnTo>
                  <a:lnTo>
                    <a:pt x="972" y="0"/>
                  </a:lnTo>
                  <a:lnTo>
                    <a:pt x="979" y="0"/>
                  </a:lnTo>
                  <a:lnTo>
                    <a:pt x="985" y="0"/>
                  </a:lnTo>
                  <a:lnTo>
                    <a:pt x="992" y="0"/>
                  </a:lnTo>
                  <a:lnTo>
                    <a:pt x="999" y="0"/>
                  </a:lnTo>
                  <a:lnTo>
                    <a:pt x="1005" y="0"/>
                  </a:lnTo>
                  <a:lnTo>
                    <a:pt x="1012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2" y="0"/>
                  </a:lnTo>
                  <a:lnTo>
                    <a:pt x="1039" y="0"/>
                  </a:lnTo>
                  <a:lnTo>
                    <a:pt x="1045" y="0"/>
                  </a:lnTo>
                  <a:lnTo>
                    <a:pt x="1052" y="0"/>
                  </a:lnTo>
                  <a:lnTo>
                    <a:pt x="1059" y="0"/>
                  </a:lnTo>
                  <a:lnTo>
                    <a:pt x="1065" y="0"/>
                  </a:lnTo>
                  <a:lnTo>
                    <a:pt x="1072" y="0"/>
                  </a:lnTo>
                  <a:lnTo>
                    <a:pt x="1079" y="0"/>
                  </a:lnTo>
                  <a:lnTo>
                    <a:pt x="1085" y="0"/>
                  </a:lnTo>
                  <a:lnTo>
                    <a:pt x="1092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2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2" y="0"/>
                  </a:lnTo>
                  <a:lnTo>
                    <a:pt x="1139" y="0"/>
                  </a:lnTo>
                  <a:lnTo>
                    <a:pt x="1145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5" y="0"/>
                  </a:lnTo>
                  <a:lnTo>
                    <a:pt x="1172" y="0"/>
                  </a:lnTo>
                  <a:lnTo>
                    <a:pt x="1178" y="0"/>
                  </a:lnTo>
                  <a:lnTo>
                    <a:pt x="1185" y="0"/>
                  </a:lnTo>
                  <a:lnTo>
                    <a:pt x="1192" y="0"/>
                  </a:lnTo>
                  <a:lnTo>
                    <a:pt x="1198" y="0"/>
                  </a:lnTo>
                  <a:lnTo>
                    <a:pt x="1205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5" y="0"/>
                  </a:lnTo>
                  <a:lnTo>
                    <a:pt x="1232" y="0"/>
                  </a:lnTo>
                  <a:lnTo>
                    <a:pt x="1238" y="0"/>
                  </a:lnTo>
                  <a:lnTo>
                    <a:pt x="1245" y="0"/>
                  </a:lnTo>
                  <a:lnTo>
                    <a:pt x="1252" y="0"/>
                  </a:lnTo>
                  <a:lnTo>
                    <a:pt x="1258" y="0"/>
                  </a:lnTo>
                  <a:lnTo>
                    <a:pt x="1265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2" y="0"/>
                  </a:lnTo>
                  <a:lnTo>
                    <a:pt x="1298" y="0"/>
                  </a:lnTo>
                  <a:lnTo>
                    <a:pt x="1305" y="0"/>
                  </a:lnTo>
                  <a:lnTo>
                    <a:pt x="1312" y="0"/>
                  </a:lnTo>
                  <a:lnTo>
                    <a:pt x="1318" y="0"/>
                  </a:lnTo>
                  <a:lnTo>
                    <a:pt x="1325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5" y="0"/>
                  </a:lnTo>
                  <a:lnTo>
                    <a:pt x="1352" y="0"/>
                  </a:lnTo>
                  <a:lnTo>
                    <a:pt x="1358" y="0"/>
                  </a:lnTo>
                  <a:lnTo>
                    <a:pt x="1365" y="0"/>
                  </a:lnTo>
                  <a:lnTo>
                    <a:pt x="1372" y="0"/>
                  </a:lnTo>
                  <a:lnTo>
                    <a:pt x="1378" y="0"/>
                  </a:lnTo>
                  <a:lnTo>
                    <a:pt x="1385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405" y="0"/>
                  </a:lnTo>
                  <a:lnTo>
                    <a:pt x="1412" y="0"/>
                  </a:lnTo>
                  <a:lnTo>
                    <a:pt x="1418" y="0"/>
                  </a:lnTo>
                  <a:lnTo>
                    <a:pt x="1425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5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5" y="0"/>
                  </a:lnTo>
                  <a:lnTo>
                    <a:pt x="1472" y="0"/>
                  </a:lnTo>
                  <a:lnTo>
                    <a:pt x="1478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8" y="0"/>
                  </a:lnTo>
                  <a:lnTo>
                    <a:pt x="1505" y="0"/>
                  </a:lnTo>
                  <a:lnTo>
                    <a:pt x="1511" y="0"/>
                  </a:lnTo>
                  <a:lnTo>
                    <a:pt x="1518" y="0"/>
                  </a:lnTo>
                  <a:lnTo>
                    <a:pt x="1525" y="0"/>
                  </a:lnTo>
                  <a:lnTo>
                    <a:pt x="1531" y="0"/>
                  </a:lnTo>
                  <a:lnTo>
                    <a:pt x="1538" y="0"/>
                  </a:lnTo>
                  <a:lnTo>
                    <a:pt x="1545" y="0"/>
                  </a:lnTo>
                  <a:lnTo>
                    <a:pt x="1551" y="0"/>
                  </a:lnTo>
                  <a:lnTo>
                    <a:pt x="1558" y="0"/>
                  </a:lnTo>
                  <a:lnTo>
                    <a:pt x="1565" y="0"/>
                  </a:lnTo>
                  <a:lnTo>
                    <a:pt x="1571" y="0"/>
                  </a:lnTo>
                  <a:lnTo>
                    <a:pt x="1578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8" y="0"/>
                  </a:lnTo>
                  <a:lnTo>
                    <a:pt x="1605" y="0"/>
                  </a:lnTo>
                  <a:lnTo>
                    <a:pt x="1611" y="0"/>
                  </a:lnTo>
                  <a:lnTo>
                    <a:pt x="1618" y="0"/>
                  </a:lnTo>
                  <a:lnTo>
                    <a:pt x="1625" y="0"/>
                  </a:lnTo>
                  <a:lnTo>
                    <a:pt x="1631" y="0"/>
                  </a:lnTo>
                  <a:lnTo>
                    <a:pt x="1638" y="0"/>
                  </a:lnTo>
                  <a:lnTo>
                    <a:pt x="1645" y="0"/>
                  </a:lnTo>
                  <a:lnTo>
                    <a:pt x="1651" y="0"/>
                  </a:lnTo>
                  <a:lnTo>
                    <a:pt x="1658" y="0"/>
                  </a:lnTo>
                  <a:lnTo>
                    <a:pt x="1665" y="0"/>
                  </a:lnTo>
                  <a:lnTo>
                    <a:pt x="1671" y="0"/>
                  </a:lnTo>
                  <a:lnTo>
                    <a:pt x="1678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8" y="0"/>
                  </a:lnTo>
                  <a:lnTo>
                    <a:pt x="1705" y="0"/>
                  </a:lnTo>
                  <a:lnTo>
                    <a:pt x="1711" y="0"/>
                  </a:lnTo>
                  <a:lnTo>
                    <a:pt x="1718" y="0"/>
                  </a:lnTo>
                  <a:lnTo>
                    <a:pt x="1725" y="0"/>
                  </a:lnTo>
                  <a:lnTo>
                    <a:pt x="1731" y="0"/>
                  </a:lnTo>
                  <a:lnTo>
                    <a:pt x="1738" y="0"/>
                  </a:lnTo>
                  <a:lnTo>
                    <a:pt x="1745" y="0"/>
                  </a:lnTo>
                  <a:lnTo>
                    <a:pt x="1751" y="0"/>
                  </a:lnTo>
                  <a:lnTo>
                    <a:pt x="1758" y="0"/>
                  </a:lnTo>
                  <a:lnTo>
                    <a:pt x="1765" y="0"/>
                  </a:lnTo>
                  <a:lnTo>
                    <a:pt x="1771" y="0"/>
                  </a:lnTo>
                  <a:lnTo>
                    <a:pt x="1778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8" y="0"/>
                  </a:lnTo>
                  <a:lnTo>
                    <a:pt x="1805" y="0"/>
                  </a:lnTo>
                  <a:lnTo>
                    <a:pt x="1811" y="0"/>
                  </a:lnTo>
                  <a:lnTo>
                    <a:pt x="1818" y="0"/>
                  </a:lnTo>
                  <a:lnTo>
                    <a:pt x="1824" y="0"/>
                  </a:lnTo>
                  <a:lnTo>
                    <a:pt x="1831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1" y="0"/>
                  </a:lnTo>
                  <a:lnTo>
                    <a:pt x="1858" y="0"/>
                  </a:lnTo>
                  <a:lnTo>
                    <a:pt x="1864" y="0"/>
                  </a:lnTo>
                  <a:lnTo>
                    <a:pt x="1871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91" y="0"/>
                  </a:lnTo>
                  <a:lnTo>
                    <a:pt x="1898" y="0"/>
                  </a:lnTo>
                  <a:lnTo>
                    <a:pt x="1904" y="0"/>
                  </a:lnTo>
                  <a:lnTo>
                    <a:pt x="1911" y="0"/>
                  </a:lnTo>
                  <a:lnTo>
                    <a:pt x="1918" y="0"/>
                  </a:lnTo>
                  <a:lnTo>
                    <a:pt x="1924" y="0"/>
                  </a:lnTo>
                  <a:lnTo>
                    <a:pt x="1931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1" y="0"/>
                  </a:lnTo>
                  <a:lnTo>
                    <a:pt x="1958" y="0"/>
                  </a:lnTo>
                  <a:lnTo>
                    <a:pt x="1964" y="0"/>
                  </a:lnTo>
                  <a:lnTo>
                    <a:pt x="1971" y="0"/>
                  </a:lnTo>
                  <a:lnTo>
                    <a:pt x="1978" y="0"/>
                  </a:lnTo>
                  <a:lnTo>
                    <a:pt x="1984" y="0"/>
                  </a:lnTo>
                  <a:lnTo>
                    <a:pt x="1991" y="0"/>
                  </a:lnTo>
                  <a:lnTo>
                    <a:pt x="1998" y="0"/>
                  </a:lnTo>
                  <a:lnTo>
                    <a:pt x="2004" y="0"/>
                  </a:lnTo>
                  <a:lnTo>
                    <a:pt x="2011" y="0"/>
                  </a:lnTo>
                  <a:lnTo>
                    <a:pt x="2018" y="0"/>
                  </a:lnTo>
                  <a:lnTo>
                    <a:pt x="2024" y="0"/>
                  </a:lnTo>
                  <a:lnTo>
                    <a:pt x="2031" y="0"/>
                  </a:lnTo>
                  <a:lnTo>
                    <a:pt x="2038" y="0"/>
                  </a:lnTo>
                  <a:lnTo>
                    <a:pt x="2044" y="0"/>
                  </a:lnTo>
                  <a:lnTo>
                    <a:pt x="2051" y="0"/>
                  </a:lnTo>
                  <a:lnTo>
                    <a:pt x="2058" y="0"/>
                  </a:lnTo>
                  <a:lnTo>
                    <a:pt x="2064" y="0"/>
                  </a:lnTo>
                  <a:lnTo>
                    <a:pt x="2071" y="0"/>
                  </a:lnTo>
                  <a:lnTo>
                    <a:pt x="2078" y="0"/>
                  </a:lnTo>
                  <a:lnTo>
                    <a:pt x="2084" y="0"/>
                  </a:lnTo>
                  <a:lnTo>
                    <a:pt x="2091" y="0"/>
                  </a:lnTo>
                  <a:lnTo>
                    <a:pt x="2098" y="0"/>
                  </a:lnTo>
                  <a:lnTo>
                    <a:pt x="2104" y="0"/>
                  </a:lnTo>
                  <a:lnTo>
                    <a:pt x="2111" y="0"/>
                  </a:lnTo>
                  <a:lnTo>
                    <a:pt x="2118" y="0"/>
                  </a:lnTo>
                  <a:lnTo>
                    <a:pt x="2124" y="0"/>
                  </a:lnTo>
                  <a:lnTo>
                    <a:pt x="2131" y="0"/>
                  </a:lnTo>
                  <a:lnTo>
                    <a:pt x="2138" y="0"/>
                  </a:lnTo>
                  <a:lnTo>
                    <a:pt x="2144" y="0"/>
                  </a:lnTo>
                  <a:lnTo>
                    <a:pt x="2151" y="0"/>
                  </a:lnTo>
                  <a:lnTo>
                    <a:pt x="2157" y="0"/>
                  </a:lnTo>
                  <a:lnTo>
                    <a:pt x="2164" y="0"/>
                  </a:lnTo>
                  <a:lnTo>
                    <a:pt x="2171" y="0"/>
                  </a:lnTo>
                  <a:lnTo>
                    <a:pt x="2177" y="0"/>
                  </a:lnTo>
                  <a:lnTo>
                    <a:pt x="2184" y="0"/>
                  </a:lnTo>
                  <a:lnTo>
                    <a:pt x="2191" y="0"/>
                  </a:lnTo>
                  <a:lnTo>
                    <a:pt x="2197" y="0"/>
                  </a:lnTo>
                  <a:lnTo>
                    <a:pt x="2204" y="0"/>
                  </a:lnTo>
                  <a:lnTo>
                    <a:pt x="2211" y="0"/>
                  </a:lnTo>
                  <a:lnTo>
                    <a:pt x="2217" y="0"/>
                  </a:lnTo>
                  <a:lnTo>
                    <a:pt x="2224" y="0"/>
                  </a:lnTo>
                  <a:lnTo>
                    <a:pt x="2231" y="0"/>
                  </a:lnTo>
                  <a:lnTo>
                    <a:pt x="2237" y="0"/>
                  </a:lnTo>
                  <a:lnTo>
                    <a:pt x="2244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4" y="0"/>
                  </a:lnTo>
                  <a:lnTo>
                    <a:pt x="2271" y="0"/>
                  </a:lnTo>
                  <a:lnTo>
                    <a:pt x="2277" y="0"/>
                  </a:lnTo>
                  <a:lnTo>
                    <a:pt x="2284" y="0"/>
                  </a:lnTo>
                  <a:lnTo>
                    <a:pt x="2291" y="0"/>
                  </a:lnTo>
                  <a:lnTo>
                    <a:pt x="2297" y="0"/>
                  </a:lnTo>
                  <a:lnTo>
                    <a:pt x="2304" y="0"/>
                  </a:lnTo>
                  <a:lnTo>
                    <a:pt x="2311" y="0"/>
                  </a:lnTo>
                  <a:lnTo>
                    <a:pt x="2317" y="0"/>
                  </a:lnTo>
                  <a:lnTo>
                    <a:pt x="2324" y="0"/>
                  </a:lnTo>
                  <a:lnTo>
                    <a:pt x="2331" y="0"/>
                  </a:lnTo>
                  <a:lnTo>
                    <a:pt x="2337" y="0"/>
                  </a:lnTo>
                  <a:lnTo>
                    <a:pt x="2344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4" y="0"/>
                  </a:lnTo>
                  <a:lnTo>
                    <a:pt x="2371" y="0"/>
                  </a:lnTo>
                  <a:lnTo>
                    <a:pt x="2377" y="0"/>
                  </a:lnTo>
                  <a:lnTo>
                    <a:pt x="2384" y="0"/>
                  </a:lnTo>
                  <a:lnTo>
                    <a:pt x="2391" y="0"/>
                  </a:lnTo>
                  <a:lnTo>
                    <a:pt x="2397" y="0"/>
                  </a:lnTo>
                  <a:lnTo>
                    <a:pt x="2404" y="0"/>
                  </a:lnTo>
                  <a:lnTo>
                    <a:pt x="2411" y="0"/>
                  </a:lnTo>
                  <a:lnTo>
                    <a:pt x="2417" y="0"/>
                  </a:lnTo>
                  <a:lnTo>
                    <a:pt x="2424" y="0"/>
                  </a:lnTo>
                  <a:lnTo>
                    <a:pt x="2431" y="0"/>
                  </a:lnTo>
                  <a:lnTo>
                    <a:pt x="2437" y="0"/>
                  </a:lnTo>
                  <a:lnTo>
                    <a:pt x="2444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4" y="0"/>
                  </a:lnTo>
                  <a:lnTo>
                    <a:pt x="2471" y="0"/>
                  </a:lnTo>
                  <a:lnTo>
                    <a:pt x="2477" y="0"/>
                  </a:lnTo>
                  <a:lnTo>
                    <a:pt x="2484" y="0"/>
                  </a:lnTo>
                  <a:lnTo>
                    <a:pt x="2490" y="0"/>
                  </a:lnTo>
                  <a:lnTo>
                    <a:pt x="2497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7" y="0"/>
                  </a:lnTo>
                  <a:lnTo>
                    <a:pt x="2524" y="0"/>
                  </a:lnTo>
                  <a:lnTo>
                    <a:pt x="2530" y="0"/>
                  </a:lnTo>
                  <a:lnTo>
                    <a:pt x="2537" y="0"/>
                  </a:lnTo>
                  <a:lnTo>
                    <a:pt x="2544" y="0"/>
                  </a:lnTo>
                  <a:lnTo>
                    <a:pt x="2550" y="0"/>
                  </a:lnTo>
                  <a:lnTo>
                    <a:pt x="2557" y="0"/>
                  </a:lnTo>
                  <a:lnTo>
                    <a:pt x="2564" y="0"/>
                  </a:lnTo>
                  <a:lnTo>
                    <a:pt x="2570" y="0"/>
                  </a:lnTo>
                  <a:lnTo>
                    <a:pt x="2577" y="0"/>
                  </a:lnTo>
                  <a:lnTo>
                    <a:pt x="2584" y="0"/>
                  </a:lnTo>
                  <a:lnTo>
                    <a:pt x="2590" y="0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7" y="0"/>
                  </a:lnTo>
                  <a:lnTo>
                    <a:pt x="2624" y="0"/>
                  </a:lnTo>
                  <a:lnTo>
                    <a:pt x="2630" y="0"/>
                  </a:lnTo>
                  <a:lnTo>
                    <a:pt x="2637" y="0"/>
                  </a:lnTo>
                  <a:lnTo>
                    <a:pt x="2644" y="0"/>
                  </a:lnTo>
                  <a:lnTo>
                    <a:pt x="2650" y="0"/>
                  </a:lnTo>
                  <a:lnTo>
                    <a:pt x="2657" y="0"/>
                  </a:lnTo>
                  <a:lnTo>
                    <a:pt x="2664" y="0"/>
                  </a:lnTo>
                  <a:lnTo>
                    <a:pt x="2670" y="0"/>
                  </a:lnTo>
                  <a:lnTo>
                    <a:pt x="2677" y="0"/>
                  </a:lnTo>
                  <a:lnTo>
                    <a:pt x="2684" y="0"/>
                  </a:lnTo>
                  <a:lnTo>
                    <a:pt x="2690" y="0"/>
                  </a:lnTo>
                  <a:lnTo>
                    <a:pt x="2697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7" y="0"/>
                  </a:lnTo>
                  <a:lnTo>
                    <a:pt x="2724" y="0"/>
                  </a:lnTo>
                  <a:lnTo>
                    <a:pt x="2730" y="0"/>
                  </a:lnTo>
                  <a:lnTo>
                    <a:pt x="2737" y="0"/>
                  </a:lnTo>
                  <a:lnTo>
                    <a:pt x="2744" y="0"/>
                  </a:lnTo>
                  <a:lnTo>
                    <a:pt x="2750" y="0"/>
                  </a:lnTo>
                  <a:lnTo>
                    <a:pt x="2757" y="0"/>
                  </a:lnTo>
                  <a:lnTo>
                    <a:pt x="2764" y="0"/>
                  </a:lnTo>
                  <a:lnTo>
                    <a:pt x="2770" y="0"/>
                  </a:lnTo>
                  <a:lnTo>
                    <a:pt x="2777" y="0"/>
                  </a:lnTo>
                  <a:lnTo>
                    <a:pt x="2784" y="0"/>
                  </a:lnTo>
                  <a:lnTo>
                    <a:pt x="2790" y="0"/>
                  </a:lnTo>
                  <a:lnTo>
                    <a:pt x="2797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7" y="0"/>
                  </a:lnTo>
                  <a:lnTo>
                    <a:pt x="2823" y="0"/>
                  </a:lnTo>
                  <a:lnTo>
                    <a:pt x="2830" y="0"/>
                  </a:lnTo>
                  <a:lnTo>
                    <a:pt x="2837" y="0"/>
                  </a:lnTo>
                  <a:lnTo>
                    <a:pt x="2843" y="0"/>
                  </a:lnTo>
                  <a:lnTo>
                    <a:pt x="2850" y="0"/>
                  </a:lnTo>
                  <a:lnTo>
                    <a:pt x="2857" y="0"/>
                  </a:lnTo>
                  <a:lnTo>
                    <a:pt x="2863" y="0"/>
                  </a:lnTo>
                  <a:lnTo>
                    <a:pt x="2870" y="0"/>
                  </a:lnTo>
                  <a:lnTo>
                    <a:pt x="2877" y="0"/>
                  </a:lnTo>
                  <a:lnTo>
                    <a:pt x="2883" y="0"/>
                  </a:lnTo>
                  <a:lnTo>
                    <a:pt x="2890" y="0"/>
                  </a:lnTo>
                  <a:lnTo>
                    <a:pt x="2897" y="0"/>
                  </a:lnTo>
                  <a:lnTo>
                    <a:pt x="2903" y="0"/>
                  </a:lnTo>
                  <a:lnTo>
                    <a:pt x="2910" y="0"/>
                  </a:lnTo>
                  <a:lnTo>
                    <a:pt x="2917" y="0"/>
                  </a:lnTo>
                  <a:lnTo>
                    <a:pt x="2923" y="0"/>
                  </a:lnTo>
                  <a:lnTo>
                    <a:pt x="2930" y="0"/>
                  </a:lnTo>
                  <a:lnTo>
                    <a:pt x="2937" y="0"/>
                  </a:lnTo>
                  <a:lnTo>
                    <a:pt x="2943" y="0"/>
                  </a:lnTo>
                  <a:lnTo>
                    <a:pt x="2950" y="0"/>
                  </a:lnTo>
                  <a:lnTo>
                    <a:pt x="2957" y="0"/>
                  </a:lnTo>
                  <a:lnTo>
                    <a:pt x="2963" y="0"/>
                  </a:lnTo>
                  <a:lnTo>
                    <a:pt x="2970" y="0"/>
                  </a:lnTo>
                  <a:lnTo>
                    <a:pt x="2977" y="0"/>
                  </a:lnTo>
                  <a:lnTo>
                    <a:pt x="2983" y="0"/>
                  </a:lnTo>
                  <a:lnTo>
                    <a:pt x="2990" y="0"/>
                  </a:lnTo>
                  <a:lnTo>
                    <a:pt x="2997" y="0"/>
                  </a:lnTo>
                  <a:lnTo>
                    <a:pt x="3003" y="0"/>
                  </a:lnTo>
                  <a:lnTo>
                    <a:pt x="3010" y="0"/>
                  </a:lnTo>
                  <a:lnTo>
                    <a:pt x="3017" y="0"/>
                  </a:lnTo>
                  <a:lnTo>
                    <a:pt x="3023" y="0"/>
                  </a:lnTo>
                  <a:lnTo>
                    <a:pt x="3030" y="0"/>
                  </a:lnTo>
                  <a:lnTo>
                    <a:pt x="3037" y="0"/>
                  </a:lnTo>
                  <a:lnTo>
                    <a:pt x="3043" y="0"/>
                  </a:lnTo>
                  <a:lnTo>
                    <a:pt x="3050" y="0"/>
                  </a:lnTo>
                  <a:lnTo>
                    <a:pt x="3057" y="0"/>
                  </a:lnTo>
                  <a:lnTo>
                    <a:pt x="3063" y="0"/>
                  </a:lnTo>
                  <a:lnTo>
                    <a:pt x="3070" y="0"/>
                  </a:lnTo>
                  <a:lnTo>
                    <a:pt x="3077" y="0"/>
                  </a:lnTo>
                  <a:lnTo>
                    <a:pt x="3083" y="0"/>
                  </a:lnTo>
                  <a:lnTo>
                    <a:pt x="3090" y="0"/>
                  </a:lnTo>
                  <a:lnTo>
                    <a:pt x="3097" y="0"/>
                  </a:lnTo>
                  <a:lnTo>
                    <a:pt x="3103" y="0"/>
                  </a:lnTo>
                  <a:lnTo>
                    <a:pt x="3110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30" y="0"/>
                  </a:lnTo>
                  <a:lnTo>
                    <a:pt x="3137" y="0"/>
                  </a:lnTo>
                  <a:lnTo>
                    <a:pt x="3143" y="0"/>
                  </a:lnTo>
                  <a:lnTo>
                    <a:pt x="3150" y="0"/>
                  </a:lnTo>
                  <a:lnTo>
                    <a:pt x="3156" y="0"/>
                  </a:lnTo>
                  <a:lnTo>
                    <a:pt x="3163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3" y="0"/>
                  </a:lnTo>
                  <a:lnTo>
                    <a:pt x="3190" y="0"/>
                  </a:lnTo>
                  <a:lnTo>
                    <a:pt x="3196" y="0"/>
                  </a:lnTo>
                  <a:lnTo>
                    <a:pt x="3203" y="0"/>
                  </a:lnTo>
                  <a:lnTo>
                    <a:pt x="3210" y="0"/>
                  </a:lnTo>
                  <a:lnTo>
                    <a:pt x="3216" y="0"/>
                  </a:lnTo>
                  <a:lnTo>
                    <a:pt x="3223" y="0"/>
                  </a:lnTo>
                  <a:lnTo>
                    <a:pt x="3230" y="0"/>
                  </a:lnTo>
                  <a:lnTo>
                    <a:pt x="3236" y="0"/>
                  </a:lnTo>
                  <a:lnTo>
                    <a:pt x="3243" y="0"/>
                  </a:lnTo>
                  <a:lnTo>
                    <a:pt x="3250" y="0"/>
                  </a:lnTo>
                  <a:lnTo>
                    <a:pt x="3256" y="0"/>
                  </a:lnTo>
                  <a:lnTo>
                    <a:pt x="3263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3" y="0"/>
                  </a:lnTo>
                  <a:lnTo>
                    <a:pt x="3290" y="0"/>
                  </a:lnTo>
                  <a:lnTo>
                    <a:pt x="3296" y="0"/>
                  </a:lnTo>
                  <a:lnTo>
                    <a:pt x="330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49"/>
            <p:cNvSpPr>
              <a:spLocks/>
            </p:cNvSpPr>
            <p:nvPr/>
          </p:nvSpPr>
          <p:spPr bwMode="auto">
            <a:xfrm>
              <a:off x="933" y="1464"/>
              <a:ext cx="3303" cy="884"/>
            </a:xfrm>
            <a:custGeom>
              <a:avLst/>
              <a:gdLst>
                <a:gd name="T0" fmla="*/ 60 w 3303"/>
                <a:gd name="T1" fmla="*/ 884 h 884"/>
                <a:gd name="T2" fmla="*/ 126 w 3303"/>
                <a:gd name="T3" fmla="*/ 884 h 884"/>
                <a:gd name="T4" fmla="*/ 193 w 3303"/>
                <a:gd name="T5" fmla="*/ 884 h 884"/>
                <a:gd name="T6" fmla="*/ 259 w 3303"/>
                <a:gd name="T7" fmla="*/ 884 h 884"/>
                <a:gd name="T8" fmla="*/ 326 w 3303"/>
                <a:gd name="T9" fmla="*/ 844 h 884"/>
                <a:gd name="T10" fmla="*/ 353 w 3303"/>
                <a:gd name="T11" fmla="*/ 777 h 884"/>
                <a:gd name="T12" fmla="*/ 386 w 3303"/>
                <a:gd name="T13" fmla="*/ 690 h 884"/>
                <a:gd name="T14" fmla="*/ 419 w 3303"/>
                <a:gd name="T15" fmla="*/ 589 h 884"/>
                <a:gd name="T16" fmla="*/ 453 w 3303"/>
                <a:gd name="T17" fmla="*/ 475 h 884"/>
                <a:gd name="T18" fmla="*/ 486 w 3303"/>
                <a:gd name="T19" fmla="*/ 361 h 884"/>
                <a:gd name="T20" fmla="*/ 519 w 3303"/>
                <a:gd name="T21" fmla="*/ 254 h 884"/>
                <a:gd name="T22" fmla="*/ 552 w 3303"/>
                <a:gd name="T23" fmla="*/ 160 h 884"/>
                <a:gd name="T24" fmla="*/ 586 w 3303"/>
                <a:gd name="T25" fmla="*/ 87 h 884"/>
                <a:gd name="T26" fmla="*/ 639 w 3303"/>
                <a:gd name="T27" fmla="*/ 20 h 884"/>
                <a:gd name="T28" fmla="*/ 706 w 3303"/>
                <a:gd name="T29" fmla="*/ 13 h 884"/>
                <a:gd name="T30" fmla="*/ 766 w 3303"/>
                <a:gd name="T31" fmla="*/ 80 h 884"/>
                <a:gd name="T32" fmla="*/ 799 w 3303"/>
                <a:gd name="T33" fmla="*/ 147 h 884"/>
                <a:gd name="T34" fmla="*/ 832 w 3303"/>
                <a:gd name="T35" fmla="*/ 221 h 884"/>
                <a:gd name="T36" fmla="*/ 865 w 3303"/>
                <a:gd name="T37" fmla="*/ 294 h 884"/>
                <a:gd name="T38" fmla="*/ 899 w 3303"/>
                <a:gd name="T39" fmla="*/ 368 h 884"/>
                <a:gd name="T40" fmla="*/ 939 w 3303"/>
                <a:gd name="T41" fmla="*/ 442 h 884"/>
                <a:gd name="T42" fmla="*/ 979 w 3303"/>
                <a:gd name="T43" fmla="*/ 509 h 884"/>
                <a:gd name="T44" fmla="*/ 1045 w 3303"/>
                <a:gd name="T45" fmla="*/ 569 h 884"/>
                <a:gd name="T46" fmla="*/ 1112 w 3303"/>
                <a:gd name="T47" fmla="*/ 556 h 884"/>
                <a:gd name="T48" fmla="*/ 1178 w 3303"/>
                <a:gd name="T49" fmla="*/ 489 h 884"/>
                <a:gd name="T50" fmla="*/ 1225 w 3303"/>
                <a:gd name="T51" fmla="*/ 422 h 884"/>
                <a:gd name="T52" fmla="*/ 1265 w 3303"/>
                <a:gd name="T53" fmla="*/ 355 h 884"/>
                <a:gd name="T54" fmla="*/ 1312 w 3303"/>
                <a:gd name="T55" fmla="*/ 288 h 884"/>
                <a:gd name="T56" fmla="*/ 1365 w 3303"/>
                <a:gd name="T57" fmla="*/ 221 h 884"/>
                <a:gd name="T58" fmla="*/ 1432 w 3303"/>
                <a:gd name="T59" fmla="*/ 174 h 884"/>
                <a:gd name="T60" fmla="*/ 1498 w 3303"/>
                <a:gd name="T61" fmla="*/ 180 h 884"/>
                <a:gd name="T62" fmla="*/ 1565 w 3303"/>
                <a:gd name="T63" fmla="*/ 227 h 884"/>
                <a:gd name="T64" fmla="*/ 1631 w 3303"/>
                <a:gd name="T65" fmla="*/ 294 h 884"/>
                <a:gd name="T66" fmla="*/ 1698 w 3303"/>
                <a:gd name="T67" fmla="*/ 361 h 884"/>
                <a:gd name="T68" fmla="*/ 1765 w 3303"/>
                <a:gd name="T69" fmla="*/ 422 h 884"/>
                <a:gd name="T70" fmla="*/ 1831 w 3303"/>
                <a:gd name="T71" fmla="*/ 442 h 884"/>
                <a:gd name="T72" fmla="*/ 1898 w 3303"/>
                <a:gd name="T73" fmla="*/ 435 h 884"/>
                <a:gd name="T74" fmla="*/ 1964 w 3303"/>
                <a:gd name="T75" fmla="*/ 408 h 884"/>
                <a:gd name="T76" fmla="*/ 2031 w 3303"/>
                <a:gd name="T77" fmla="*/ 361 h 884"/>
                <a:gd name="T78" fmla="*/ 2098 w 3303"/>
                <a:gd name="T79" fmla="*/ 308 h 884"/>
                <a:gd name="T80" fmla="*/ 2164 w 3303"/>
                <a:gd name="T81" fmla="*/ 274 h 884"/>
                <a:gd name="T82" fmla="*/ 2231 w 3303"/>
                <a:gd name="T83" fmla="*/ 261 h 884"/>
                <a:gd name="T84" fmla="*/ 2297 w 3303"/>
                <a:gd name="T85" fmla="*/ 268 h 884"/>
                <a:gd name="T86" fmla="*/ 2364 w 3303"/>
                <a:gd name="T87" fmla="*/ 288 h 884"/>
                <a:gd name="T88" fmla="*/ 2431 w 3303"/>
                <a:gd name="T89" fmla="*/ 321 h 884"/>
                <a:gd name="T90" fmla="*/ 2497 w 3303"/>
                <a:gd name="T91" fmla="*/ 355 h 884"/>
                <a:gd name="T92" fmla="*/ 2564 w 3303"/>
                <a:gd name="T93" fmla="*/ 375 h 884"/>
                <a:gd name="T94" fmla="*/ 2630 w 3303"/>
                <a:gd name="T95" fmla="*/ 388 h 884"/>
                <a:gd name="T96" fmla="*/ 2697 w 3303"/>
                <a:gd name="T97" fmla="*/ 381 h 884"/>
                <a:gd name="T98" fmla="*/ 2764 w 3303"/>
                <a:gd name="T99" fmla="*/ 361 h 884"/>
                <a:gd name="T100" fmla="*/ 2830 w 3303"/>
                <a:gd name="T101" fmla="*/ 341 h 884"/>
                <a:gd name="T102" fmla="*/ 2897 w 3303"/>
                <a:gd name="T103" fmla="*/ 321 h 884"/>
                <a:gd name="T104" fmla="*/ 2963 w 3303"/>
                <a:gd name="T105" fmla="*/ 301 h 884"/>
                <a:gd name="T106" fmla="*/ 3030 w 3303"/>
                <a:gd name="T107" fmla="*/ 301 h 884"/>
                <a:gd name="T108" fmla="*/ 3097 w 3303"/>
                <a:gd name="T109" fmla="*/ 301 h 884"/>
                <a:gd name="T110" fmla="*/ 3163 w 3303"/>
                <a:gd name="T111" fmla="*/ 314 h 884"/>
                <a:gd name="T112" fmla="*/ 3230 w 3303"/>
                <a:gd name="T113" fmla="*/ 335 h 884"/>
                <a:gd name="T114" fmla="*/ 3296 w 3303"/>
                <a:gd name="T115" fmla="*/ 34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03" h="884">
                  <a:moveTo>
                    <a:pt x="0" y="884"/>
                  </a:moveTo>
                  <a:lnTo>
                    <a:pt x="6" y="884"/>
                  </a:lnTo>
                  <a:lnTo>
                    <a:pt x="13" y="884"/>
                  </a:lnTo>
                  <a:lnTo>
                    <a:pt x="20" y="884"/>
                  </a:lnTo>
                  <a:lnTo>
                    <a:pt x="26" y="884"/>
                  </a:lnTo>
                  <a:lnTo>
                    <a:pt x="33" y="884"/>
                  </a:lnTo>
                  <a:lnTo>
                    <a:pt x="40" y="884"/>
                  </a:lnTo>
                  <a:lnTo>
                    <a:pt x="46" y="884"/>
                  </a:lnTo>
                  <a:lnTo>
                    <a:pt x="53" y="884"/>
                  </a:lnTo>
                  <a:lnTo>
                    <a:pt x="60" y="884"/>
                  </a:lnTo>
                  <a:lnTo>
                    <a:pt x="66" y="884"/>
                  </a:lnTo>
                  <a:lnTo>
                    <a:pt x="73" y="884"/>
                  </a:lnTo>
                  <a:lnTo>
                    <a:pt x="80" y="884"/>
                  </a:lnTo>
                  <a:lnTo>
                    <a:pt x="86" y="884"/>
                  </a:lnTo>
                  <a:lnTo>
                    <a:pt x="93" y="884"/>
                  </a:lnTo>
                  <a:lnTo>
                    <a:pt x="100" y="884"/>
                  </a:lnTo>
                  <a:lnTo>
                    <a:pt x="106" y="884"/>
                  </a:lnTo>
                  <a:lnTo>
                    <a:pt x="113" y="884"/>
                  </a:lnTo>
                  <a:lnTo>
                    <a:pt x="120" y="884"/>
                  </a:lnTo>
                  <a:lnTo>
                    <a:pt x="126" y="884"/>
                  </a:lnTo>
                  <a:lnTo>
                    <a:pt x="133" y="884"/>
                  </a:lnTo>
                  <a:lnTo>
                    <a:pt x="140" y="884"/>
                  </a:lnTo>
                  <a:lnTo>
                    <a:pt x="146" y="884"/>
                  </a:lnTo>
                  <a:lnTo>
                    <a:pt x="153" y="884"/>
                  </a:lnTo>
                  <a:lnTo>
                    <a:pt x="159" y="884"/>
                  </a:lnTo>
                  <a:lnTo>
                    <a:pt x="166" y="884"/>
                  </a:lnTo>
                  <a:lnTo>
                    <a:pt x="173" y="884"/>
                  </a:lnTo>
                  <a:lnTo>
                    <a:pt x="179" y="884"/>
                  </a:lnTo>
                  <a:lnTo>
                    <a:pt x="186" y="884"/>
                  </a:lnTo>
                  <a:lnTo>
                    <a:pt x="193" y="884"/>
                  </a:lnTo>
                  <a:lnTo>
                    <a:pt x="199" y="884"/>
                  </a:lnTo>
                  <a:lnTo>
                    <a:pt x="206" y="884"/>
                  </a:lnTo>
                  <a:lnTo>
                    <a:pt x="213" y="884"/>
                  </a:lnTo>
                  <a:lnTo>
                    <a:pt x="219" y="884"/>
                  </a:lnTo>
                  <a:lnTo>
                    <a:pt x="226" y="884"/>
                  </a:lnTo>
                  <a:lnTo>
                    <a:pt x="233" y="884"/>
                  </a:lnTo>
                  <a:lnTo>
                    <a:pt x="239" y="884"/>
                  </a:lnTo>
                  <a:lnTo>
                    <a:pt x="246" y="884"/>
                  </a:lnTo>
                  <a:lnTo>
                    <a:pt x="253" y="884"/>
                  </a:lnTo>
                  <a:lnTo>
                    <a:pt x="259" y="884"/>
                  </a:lnTo>
                  <a:lnTo>
                    <a:pt x="266" y="884"/>
                  </a:lnTo>
                  <a:lnTo>
                    <a:pt x="273" y="884"/>
                  </a:lnTo>
                  <a:lnTo>
                    <a:pt x="279" y="877"/>
                  </a:lnTo>
                  <a:lnTo>
                    <a:pt x="286" y="877"/>
                  </a:lnTo>
                  <a:lnTo>
                    <a:pt x="293" y="870"/>
                  </a:lnTo>
                  <a:lnTo>
                    <a:pt x="299" y="870"/>
                  </a:lnTo>
                  <a:lnTo>
                    <a:pt x="306" y="864"/>
                  </a:lnTo>
                  <a:lnTo>
                    <a:pt x="313" y="857"/>
                  </a:lnTo>
                  <a:lnTo>
                    <a:pt x="319" y="850"/>
                  </a:lnTo>
                  <a:lnTo>
                    <a:pt x="326" y="844"/>
                  </a:lnTo>
                  <a:lnTo>
                    <a:pt x="326" y="837"/>
                  </a:lnTo>
                  <a:lnTo>
                    <a:pt x="333" y="830"/>
                  </a:lnTo>
                  <a:lnTo>
                    <a:pt x="333" y="824"/>
                  </a:lnTo>
                  <a:lnTo>
                    <a:pt x="339" y="817"/>
                  </a:lnTo>
                  <a:lnTo>
                    <a:pt x="339" y="810"/>
                  </a:lnTo>
                  <a:lnTo>
                    <a:pt x="346" y="803"/>
                  </a:lnTo>
                  <a:lnTo>
                    <a:pt x="346" y="797"/>
                  </a:lnTo>
                  <a:lnTo>
                    <a:pt x="346" y="790"/>
                  </a:lnTo>
                  <a:lnTo>
                    <a:pt x="353" y="783"/>
                  </a:lnTo>
                  <a:lnTo>
                    <a:pt x="353" y="777"/>
                  </a:lnTo>
                  <a:lnTo>
                    <a:pt x="359" y="770"/>
                  </a:lnTo>
                  <a:lnTo>
                    <a:pt x="359" y="763"/>
                  </a:lnTo>
                  <a:lnTo>
                    <a:pt x="366" y="757"/>
                  </a:lnTo>
                  <a:lnTo>
                    <a:pt x="366" y="750"/>
                  </a:lnTo>
                  <a:lnTo>
                    <a:pt x="373" y="736"/>
                  </a:lnTo>
                  <a:lnTo>
                    <a:pt x="373" y="730"/>
                  </a:lnTo>
                  <a:lnTo>
                    <a:pt x="379" y="723"/>
                  </a:lnTo>
                  <a:lnTo>
                    <a:pt x="379" y="710"/>
                  </a:lnTo>
                  <a:lnTo>
                    <a:pt x="386" y="703"/>
                  </a:lnTo>
                  <a:lnTo>
                    <a:pt x="386" y="690"/>
                  </a:lnTo>
                  <a:lnTo>
                    <a:pt x="393" y="683"/>
                  </a:lnTo>
                  <a:lnTo>
                    <a:pt x="393" y="676"/>
                  </a:lnTo>
                  <a:lnTo>
                    <a:pt x="399" y="663"/>
                  </a:lnTo>
                  <a:lnTo>
                    <a:pt x="399" y="656"/>
                  </a:lnTo>
                  <a:lnTo>
                    <a:pt x="406" y="643"/>
                  </a:lnTo>
                  <a:lnTo>
                    <a:pt x="406" y="629"/>
                  </a:lnTo>
                  <a:lnTo>
                    <a:pt x="413" y="623"/>
                  </a:lnTo>
                  <a:lnTo>
                    <a:pt x="413" y="609"/>
                  </a:lnTo>
                  <a:lnTo>
                    <a:pt x="419" y="603"/>
                  </a:lnTo>
                  <a:lnTo>
                    <a:pt x="419" y="589"/>
                  </a:lnTo>
                  <a:lnTo>
                    <a:pt x="426" y="576"/>
                  </a:lnTo>
                  <a:lnTo>
                    <a:pt x="426" y="569"/>
                  </a:lnTo>
                  <a:lnTo>
                    <a:pt x="433" y="556"/>
                  </a:lnTo>
                  <a:lnTo>
                    <a:pt x="433" y="542"/>
                  </a:lnTo>
                  <a:lnTo>
                    <a:pt x="439" y="536"/>
                  </a:lnTo>
                  <a:lnTo>
                    <a:pt x="439" y="522"/>
                  </a:lnTo>
                  <a:lnTo>
                    <a:pt x="446" y="509"/>
                  </a:lnTo>
                  <a:lnTo>
                    <a:pt x="446" y="502"/>
                  </a:lnTo>
                  <a:lnTo>
                    <a:pt x="453" y="489"/>
                  </a:lnTo>
                  <a:lnTo>
                    <a:pt x="453" y="475"/>
                  </a:lnTo>
                  <a:lnTo>
                    <a:pt x="459" y="469"/>
                  </a:lnTo>
                  <a:lnTo>
                    <a:pt x="459" y="455"/>
                  </a:lnTo>
                  <a:lnTo>
                    <a:pt x="466" y="442"/>
                  </a:lnTo>
                  <a:lnTo>
                    <a:pt x="466" y="435"/>
                  </a:lnTo>
                  <a:lnTo>
                    <a:pt x="473" y="422"/>
                  </a:lnTo>
                  <a:lnTo>
                    <a:pt x="473" y="408"/>
                  </a:lnTo>
                  <a:lnTo>
                    <a:pt x="479" y="395"/>
                  </a:lnTo>
                  <a:lnTo>
                    <a:pt x="479" y="388"/>
                  </a:lnTo>
                  <a:lnTo>
                    <a:pt x="486" y="375"/>
                  </a:lnTo>
                  <a:lnTo>
                    <a:pt x="486" y="361"/>
                  </a:lnTo>
                  <a:lnTo>
                    <a:pt x="492" y="355"/>
                  </a:lnTo>
                  <a:lnTo>
                    <a:pt x="492" y="341"/>
                  </a:lnTo>
                  <a:lnTo>
                    <a:pt x="499" y="335"/>
                  </a:lnTo>
                  <a:lnTo>
                    <a:pt x="499" y="321"/>
                  </a:lnTo>
                  <a:lnTo>
                    <a:pt x="506" y="308"/>
                  </a:lnTo>
                  <a:lnTo>
                    <a:pt x="506" y="301"/>
                  </a:lnTo>
                  <a:lnTo>
                    <a:pt x="512" y="288"/>
                  </a:lnTo>
                  <a:lnTo>
                    <a:pt x="512" y="281"/>
                  </a:lnTo>
                  <a:lnTo>
                    <a:pt x="519" y="268"/>
                  </a:lnTo>
                  <a:lnTo>
                    <a:pt x="519" y="254"/>
                  </a:lnTo>
                  <a:lnTo>
                    <a:pt x="526" y="247"/>
                  </a:lnTo>
                  <a:lnTo>
                    <a:pt x="526" y="241"/>
                  </a:lnTo>
                  <a:lnTo>
                    <a:pt x="532" y="227"/>
                  </a:lnTo>
                  <a:lnTo>
                    <a:pt x="532" y="221"/>
                  </a:lnTo>
                  <a:lnTo>
                    <a:pt x="539" y="207"/>
                  </a:lnTo>
                  <a:lnTo>
                    <a:pt x="539" y="201"/>
                  </a:lnTo>
                  <a:lnTo>
                    <a:pt x="546" y="187"/>
                  </a:lnTo>
                  <a:lnTo>
                    <a:pt x="546" y="180"/>
                  </a:lnTo>
                  <a:lnTo>
                    <a:pt x="552" y="174"/>
                  </a:lnTo>
                  <a:lnTo>
                    <a:pt x="552" y="160"/>
                  </a:lnTo>
                  <a:lnTo>
                    <a:pt x="559" y="154"/>
                  </a:lnTo>
                  <a:lnTo>
                    <a:pt x="559" y="147"/>
                  </a:lnTo>
                  <a:lnTo>
                    <a:pt x="566" y="140"/>
                  </a:lnTo>
                  <a:lnTo>
                    <a:pt x="566" y="134"/>
                  </a:lnTo>
                  <a:lnTo>
                    <a:pt x="572" y="120"/>
                  </a:lnTo>
                  <a:lnTo>
                    <a:pt x="572" y="113"/>
                  </a:lnTo>
                  <a:lnTo>
                    <a:pt x="579" y="107"/>
                  </a:lnTo>
                  <a:lnTo>
                    <a:pt x="579" y="100"/>
                  </a:lnTo>
                  <a:lnTo>
                    <a:pt x="586" y="93"/>
                  </a:lnTo>
                  <a:lnTo>
                    <a:pt x="586" y="87"/>
                  </a:lnTo>
                  <a:lnTo>
                    <a:pt x="592" y="80"/>
                  </a:lnTo>
                  <a:lnTo>
                    <a:pt x="592" y="73"/>
                  </a:lnTo>
                  <a:lnTo>
                    <a:pt x="599" y="67"/>
                  </a:lnTo>
                  <a:lnTo>
                    <a:pt x="606" y="60"/>
                  </a:lnTo>
                  <a:lnTo>
                    <a:pt x="606" y="53"/>
                  </a:lnTo>
                  <a:lnTo>
                    <a:pt x="612" y="46"/>
                  </a:lnTo>
                  <a:lnTo>
                    <a:pt x="619" y="40"/>
                  </a:lnTo>
                  <a:lnTo>
                    <a:pt x="626" y="33"/>
                  </a:lnTo>
                  <a:lnTo>
                    <a:pt x="632" y="26"/>
                  </a:lnTo>
                  <a:lnTo>
                    <a:pt x="639" y="20"/>
                  </a:lnTo>
                  <a:lnTo>
                    <a:pt x="646" y="13"/>
                  </a:lnTo>
                  <a:lnTo>
                    <a:pt x="652" y="6"/>
                  </a:lnTo>
                  <a:lnTo>
                    <a:pt x="659" y="6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9" y="0"/>
                  </a:lnTo>
                  <a:lnTo>
                    <a:pt x="686" y="0"/>
                  </a:lnTo>
                  <a:lnTo>
                    <a:pt x="692" y="6"/>
                  </a:lnTo>
                  <a:lnTo>
                    <a:pt x="699" y="6"/>
                  </a:lnTo>
                  <a:lnTo>
                    <a:pt x="706" y="13"/>
                  </a:lnTo>
                  <a:lnTo>
                    <a:pt x="712" y="20"/>
                  </a:lnTo>
                  <a:lnTo>
                    <a:pt x="719" y="26"/>
                  </a:lnTo>
                  <a:lnTo>
                    <a:pt x="726" y="33"/>
                  </a:lnTo>
                  <a:lnTo>
                    <a:pt x="732" y="40"/>
                  </a:lnTo>
                  <a:lnTo>
                    <a:pt x="739" y="46"/>
                  </a:lnTo>
                  <a:lnTo>
                    <a:pt x="746" y="53"/>
                  </a:lnTo>
                  <a:lnTo>
                    <a:pt x="752" y="60"/>
                  </a:lnTo>
                  <a:lnTo>
                    <a:pt x="752" y="67"/>
                  </a:lnTo>
                  <a:lnTo>
                    <a:pt x="759" y="73"/>
                  </a:lnTo>
                  <a:lnTo>
                    <a:pt x="766" y="80"/>
                  </a:lnTo>
                  <a:lnTo>
                    <a:pt x="766" y="87"/>
                  </a:lnTo>
                  <a:lnTo>
                    <a:pt x="772" y="93"/>
                  </a:lnTo>
                  <a:lnTo>
                    <a:pt x="772" y="100"/>
                  </a:lnTo>
                  <a:lnTo>
                    <a:pt x="779" y="107"/>
                  </a:lnTo>
                  <a:lnTo>
                    <a:pt x="779" y="113"/>
                  </a:lnTo>
                  <a:lnTo>
                    <a:pt x="786" y="120"/>
                  </a:lnTo>
                  <a:lnTo>
                    <a:pt x="792" y="127"/>
                  </a:lnTo>
                  <a:lnTo>
                    <a:pt x="792" y="134"/>
                  </a:lnTo>
                  <a:lnTo>
                    <a:pt x="799" y="140"/>
                  </a:lnTo>
                  <a:lnTo>
                    <a:pt x="799" y="147"/>
                  </a:lnTo>
                  <a:lnTo>
                    <a:pt x="806" y="154"/>
                  </a:lnTo>
                  <a:lnTo>
                    <a:pt x="806" y="167"/>
                  </a:lnTo>
                  <a:lnTo>
                    <a:pt x="812" y="174"/>
                  </a:lnTo>
                  <a:lnTo>
                    <a:pt x="812" y="180"/>
                  </a:lnTo>
                  <a:lnTo>
                    <a:pt x="819" y="187"/>
                  </a:lnTo>
                  <a:lnTo>
                    <a:pt x="819" y="194"/>
                  </a:lnTo>
                  <a:lnTo>
                    <a:pt x="825" y="201"/>
                  </a:lnTo>
                  <a:lnTo>
                    <a:pt x="825" y="207"/>
                  </a:lnTo>
                  <a:lnTo>
                    <a:pt x="832" y="214"/>
                  </a:lnTo>
                  <a:lnTo>
                    <a:pt x="832" y="221"/>
                  </a:lnTo>
                  <a:lnTo>
                    <a:pt x="839" y="227"/>
                  </a:lnTo>
                  <a:lnTo>
                    <a:pt x="839" y="234"/>
                  </a:lnTo>
                  <a:lnTo>
                    <a:pt x="845" y="247"/>
                  </a:lnTo>
                  <a:lnTo>
                    <a:pt x="845" y="254"/>
                  </a:lnTo>
                  <a:lnTo>
                    <a:pt x="852" y="261"/>
                  </a:lnTo>
                  <a:lnTo>
                    <a:pt x="852" y="268"/>
                  </a:lnTo>
                  <a:lnTo>
                    <a:pt x="859" y="274"/>
                  </a:lnTo>
                  <a:lnTo>
                    <a:pt x="859" y="281"/>
                  </a:lnTo>
                  <a:lnTo>
                    <a:pt x="865" y="288"/>
                  </a:lnTo>
                  <a:lnTo>
                    <a:pt x="865" y="294"/>
                  </a:lnTo>
                  <a:lnTo>
                    <a:pt x="872" y="308"/>
                  </a:lnTo>
                  <a:lnTo>
                    <a:pt x="872" y="314"/>
                  </a:lnTo>
                  <a:lnTo>
                    <a:pt x="879" y="321"/>
                  </a:lnTo>
                  <a:lnTo>
                    <a:pt x="879" y="328"/>
                  </a:lnTo>
                  <a:lnTo>
                    <a:pt x="885" y="335"/>
                  </a:lnTo>
                  <a:lnTo>
                    <a:pt x="885" y="341"/>
                  </a:lnTo>
                  <a:lnTo>
                    <a:pt x="892" y="348"/>
                  </a:lnTo>
                  <a:lnTo>
                    <a:pt x="892" y="355"/>
                  </a:lnTo>
                  <a:lnTo>
                    <a:pt x="899" y="361"/>
                  </a:lnTo>
                  <a:lnTo>
                    <a:pt x="899" y="368"/>
                  </a:lnTo>
                  <a:lnTo>
                    <a:pt x="905" y="375"/>
                  </a:lnTo>
                  <a:lnTo>
                    <a:pt x="905" y="388"/>
                  </a:lnTo>
                  <a:lnTo>
                    <a:pt x="912" y="395"/>
                  </a:lnTo>
                  <a:lnTo>
                    <a:pt x="912" y="402"/>
                  </a:lnTo>
                  <a:lnTo>
                    <a:pt x="919" y="408"/>
                  </a:lnTo>
                  <a:lnTo>
                    <a:pt x="919" y="415"/>
                  </a:lnTo>
                  <a:lnTo>
                    <a:pt x="925" y="422"/>
                  </a:lnTo>
                  <a:lnTo>
                    <a:pt x="932" y="428"/>
                  </a:lnTo>
                  <a:lnTo>
                    <a:pt x="932" y="435"/>
                  </a:lnTo>
                  <a:lnTo>
                    <a:pt x="939" y="442"/>
                  </a:lnTo>
                  <a:lnTo>
                    <a:pt x="939" y="448"/>
                  </a:lnTo>
                  <a:lnTo>
                    <a:pt x="945" y="455"/>
                  </a:lnTo>
                  <a:lnTo>
                    <a:pt x="945" y="462"/>
                  </a:lnTo>
                  <a:lnTo>
                    <a:pt x="952" y="469"/>
                  </a:lnTo>
                  <a:lnTo>
                    <a:pt x="959" y="475"/>
                  </a:lnTo>
                  <a:lnTo>
                    <a:pt x="959" y="482"/>
                  </a:lnTo>
                  <a:lnTo>
                    <a:pt x="965" y="489"/>
                  </a:lnTo>
                  <a:lnTo>
                    <a:pt x="972" y="495"/>
                  </a:lnTo>
                  <a:lnTo>
                    <a:pt x="972" y="502"/>
                  </a:lnTo>
                  <a:lnTo>
                    <a:pt x="979" y="509"/>
                  </a:lnTo>
                  <a:lnTo>
                    <a:pt x="985" y="515"/>
                  </a:lnTo>
                  <a:lnTo>
                    <a:pt x="992" y="522"/>
                  </a:lnTo>
                  <a:lnTo>
                    <a:pt x="999" y="529"/>
                  </a:lnTo>
                  <a:lnTo>
                    <a:pt x="1005" y="536"/>
                  </a:lnTo>
                  <a:lnTo>
                    <a:pt x="1012" y="542"/>
                  </a:lnTo>
                  <a:lnTo>
                    <a:pt x="1019" y="549"/>
                  </a:lnTo>
                  <a:lnTo>
                    <a:pt x="1025" y="556"/>
                  </a:lnTo>
                  <a:lnTo>
                    <a:pt x="1032" y="562"/>
                  </a:lnTo>
                  <a:lnTo>
                    <a:pt x="1039" y="569"/>
                  </a:lnTo>
                  <a:lnTo>
                    <a:pt x="1045" y="569"/>
                  </a:lnTo>
                  <a:lnTo>
                    <a:pt x="1052" y="569"/>
                  </a:lnTo>
                  <a:lnTo>
                    <a:pt x="1059" y="569"/>
                  </a:lnTo>
                  <a:lnTo>
                    <a:pt x="1065" y="569"/>
                  </a:lnTo>
                  <a:lnTo>
                    <a:pt x="1072" y="569"/>
                  </a:lnTo>
                  <a:lnTo>
                    <a:pt x="1079" y="569"/>
                  </a:lnTo>
                  <a:lnTo>
                    <a:pt x="1085" y="569"/>
                  </a:lnTo>
                  <a:lnTo>
                    <a:pt x="1092" y="562"/>
                  </a:lnTo>
                  <a:lnTo>
                    <a:pt x="1099" y="562"/>
                  </a:lnTo>
                  <a:lnTo>
                    <a:pt x="1105" y="556"/>
                  </a:lnTo>
                  <a:lnTo>
                    <a:pt x="1112" y="556"/>
                  </a:lnTo>
                  <a:lnTo>
                    <a:pt x="1119" y="549"/>
                  </a:lnTo>
                  <a:lnTo>
                    <a:pt x="1125" y="542"/>
                  </a:lnTo>
                  <a:lnTo>
                    <a:pt x="1132" y="536"/>
                  </a:lnTo>
                  <a:lnTo>
                    <a:pt x="1139" y="529"/>
                  </a:lnTo>
                  <a:lnTo>
                    <a:pt x="1145" y="522"/>
                  </a:lnTo>
                  <a:lnTo>
                    <a:pt x="1152" y="515"/>
                  </a:lnTo>
                  <a:lnTo>
                    <a:pt x="1158" y="509"/>
                  </a:lnTo>
                  <a:lnTo>
                    <a:pt x="1165" y="502"/>
                  </a:lnTo>
                  <a:lnTo>
                    <a:pt x="1172" y="495"/>
                  </a:lnTo>
                  <a:lnTo>
                    <a:pt x="1178" y="489"/>
                  </a:lnTo>
                  <a:lnTo>
                    <a:pt x="1185" y="482"/>
                  </a:lnTo>
                  <a:lnTo>
                    <a:pt x="1185" y="475"/>
                  </a:lnTo>
                  <a:lnTo>
                    <a:pt x="1192" y="469"/>
                  </a:lnTo>
                  <a:lnTo>
                    <a:pt x="1198" y="462"/>
                  </a:lnTo>
                  <a:lnTo>
                    <a:pt x="1198" y="455"/>
                  </a:lnTo>
                  <a:lnTo>
                    <a:pt x="1205" y="448"/>
                  </a:lnTo>
                  <a:lnTo>
                    <a:pt x="1212" y="442"/>
                  </a:lnTo>
                  <a:lnTo>
                    <a:pt x="1212" y="435"/>
                  </a:lnTo>
                  <a:lnTo>
                    <a:pt x="1218" y="428"/>
                  </a:lnTo>
                  <a:lnTo>
                    <a:pt x="1225" y="422"/>
                  </a:lnTo>
                  <a:lnTo>
                    <a:pt x="1225" y="415"/>
                  </a:lnTo>
                  <a:lnTo>
                    <a:pt x="1232" y="408"/>
                  </a:lnTo>
                  <a:lnTo>
                    <a:pt x="1238" y="402"/>
                  </a:lnTo>
                  <a:lnTo>
                    <a:pt x="1238" y="395"/>
                  </a:lnTo>
                  <a:lnTo>
                    <a:pt x="1245" y="388"/>
                  </a:lnTo>
                  <a:lnTo>
                    <a:pt x="1252" y="381"/>
                  </a:lnTo>
                  <a:lnTo>
                    <a:pt x="1252" y="375"/>
                  </a:lnTo>
                  <a:lnTo>
                    <a:pt x="1258" y="368"/>
                  </a:lnTo>
                  <a:lnTo>
                    <a:pt x="1258" y="361"/>
                  </a:lnTo>
                  <a:lnTo>
                    <a:pt x="1265" y="355"/>
                  </a:lnTo>
                  <a:lnTo>
                    <a:pt x="1272" y="348"/>
                  </a:lnTo>
                  <a:lnTo>
                    <a:pt x="1272" y="341"/>
                  </a:lnTo>
                  <a:lnTo>
                    <a:pt x="1278" y="335"/>
                  </a:lnTo>
                  <a:lnTo>
                    <a:pt x="1285" y="328"/>
                  </a:lnTo>
                  <a:lnTo>
                    <a:pt x="1285" y="321"/>
                  </a:lnTo>
                  <a:lnTo>
                    <a:pt x="1292" y="314"/>
                  </a:lnTo>
                  <a:lnTo>
                    <a:pt x="1298" y="308"/>
                  </a:lnTo>
                  <a:lnTo>
                    <a:pt x="1298" y="301"/>
                  </a:lnTo>
                  <a:lnTo>
                    <a:pt x="1305" y="294"/>
                  </a:lnTo>
                  <a:lnTo>
                    <a:pt x="1312" y="288"/>
                  </a:lnTo>
                  <a:lnTo>
                    <a:pt x="1318" y="281"/>
                  </a:lnTo>
                  <a:lnTo>
                    <a:pt x="1318" y="274"/>
                  </a:lnTo>
                  <a:lnTo>
                    <a:pt x="1325" y="268"/>
                  </a:lnTo>
                  <a:lnTo>
                    <a:pt x="1332" y="261"/>
                  </a:lnTo>
                  <a:lnTo>
                    <a:pt x="1338" y="254"/>
                  </a:lnTo>
                  <a:lnTo>
                    <a:pt x="1345" y="247"/>
                  </a:lnTo>
                  <a:lnTo>
                    <a:pt x="1352" y="241"/>
                  </a:lnTo>
                  <a:lnTo>
                    <a:pt x="1352" y="234"/>
                  </a:lnTo>
                  <a:lnTo>
                    <a:pt x="1358" y="227"/>
                  </a:lnTo>
                  <a:lnTo>
                    <a:pt x="1365" y="221"/>
                  </a:lnTo>
                  <a:lnTo>
                    <a:pt x="1372" y="214"/>
                  </a:lnTo>
                  <a:lnTo>
                    <a:pt x="1378" y="207"/>
                  </a:lnTo>
                  <a:lnTo>
                    <a:pt x="1385" y="201"/>
                  </a:lnTo>
                  <a:lnTo>
                    <a:pt x="1392" y="194"/>
                  </a:lnTo>
                  <a:lnTo>
                    <a:pt x="1398" y="194"/>
                  </a:lnTo>
                  <a:lnTo>
                    <a:pt x="1405" y="187"/>
                  </a:lnTo>
                  <a:lnTo>
                    <a:pt x="1412" y="187"/>
                  </a:lnTo>
                  <a:lnTo>
                    <a:pt x="1418" y="180"/>
                  </a:lnTo>
                  <a:lnTo>
                    <a:pt x="1425" y="180"/>
                  </a:lnTo>
                  <a:lnTo>
                    <a:pt x="1432" y="174"/>
                  </a:lnTo>
                  <a:lnTo>
                    <a:pt x="1438" y="174"/>
                  </a:lnTo>
                  <a:lnTo>
                    <a:pt x="1445" y="174"/>
                  </a:lnTo>
                  <a:lnTo>
                    <a:pt x="1452" y="174"/>
                  </a:lnTo>
                  <a:lnTo>
                    <a:pt x="1458" y="174"/>
                  </a:lnTo>
                  <a:lnTo>
                    <a:pt x="1465" y="174"/>
                  </a:lnTo>
                  <a:lnTo>
                    <a:pt x="1472" y="174"/>
                  </a:lnTo>
                  <a:lnTo>
                    <a:pt x="1478" y="174"/>
                  </a:lnTo>
                  <a:lnTo>
                    <a:pt x="1485" y="180"/>
                  </a:lnTo>
                  <a:lnTo>
                    <a:pt x="1491" y="180"/>
                  </a:lnTo>
                  <a:lnTo>
                    <a:pt x="1498" y="180"/>
                  </a:lnTo>
                  <a:lnTo>
                    <a:pt x="1505" y="187"/>
                  </a:lnTo>
                  <a:lnTo>
                    <a:pt x="1511" y="187"/>
                  </a:lnTo>
                  <a:lnTo>
                    <a:pt x="1518" y="194"/>
                  </a:lnTo>
                  <a:lnTo>
                    <a:pt x="1525" y="194"/>
                  </a:lnTo>
                  <a:lnTo>
                    <a:pt x="1531" y="201"/>
                  </a:lnTo>
                  <a:lnTo>
                    <a:pt x="1538" y="207"/>
                  </a:lnTo>
                  <a:lnTo>
                    <a:pt x="1545" y="207"/>
                  </a:lnTo>
                  <a:lnTo>
                    <a:pt x="1551" y="214"/>
                  </a:lnTo>
                  <a:lnTo>
                    <a:pt x="1558" y="221"/>
                  </a:lnTo>
                  <a:lnTo>
                    <a:pt x="1565" y="227"/>
                  </a:lnTo>
                  <a:lnTo>
                    <a:pt x="1571" y="234"/>
                  </a:lnTo>
                  <a:lnTo>
                    <a:pt x="1578" y="241"/>
                  </a:lnTo>
                  <a:lnTo>
                    <a:pt x="1585" y="247"/>
                  </a:lnTo>
                  <a:lnTo>
                    <a:pt x="1591" y="254"/>
                  </a:lnTo>
                  <a:lnTo>
                    <a:pt x="1598" y="261"/>
                  </a:lnTo>
                  <a:lnTo>
                    <a:pt x="1605" y="268"/>
                  </a:lnTo>
                  <a:lnTo>
                    <a:pt x="1611" y="274"/>
                  </a:lnTo>
                  <a:lnTo>
                    <a:pt x="1618" y="281"/>
                  </a:lnTo>
                  <a:lnTo>
                    <a:pt x="1625" y="288"/>
                  </a:lnTo>
                  <a:lnTo>
                    <a:pt x="1631" y="294"/>
                  </a:lnTo>
                  <a:lnTo>
                    <a:pt x="1638" y="301"/>
                  </a:lnTo>
                  <a:lnTo>
                    <a:pt x="1645" y="308"/>
                  </a:lnTo>
                  <a:lnTo>
                    <a:pt x="1651" y="314"/>
                  </a:lnTo>
                  <a:lnTo>
                    <a:pt x="1658" y="321"/>
                  </a:lnTo>
                  <a:lnTo>
                    <a:pt x="1665" y="328"/>
                  </a:lnTo>
                  <a:lnTo>
                    <a:pt x="1671" y="335"/>
                  </a:lnTo>
                  <a:lnTo>
                    <a:pt x="1678" y="341"/>
                  </a:lnTo>
                  <a:lnTo>
                    <a:pt x="1685" y="348"/>
                  </a:lnTo>
                  <a:lnTo>
                    <a:pt x="1691" y="355"/>
                  </a:lnTo>
                  <a:lnTo>
                    <a:pt x="1698" y="361"/>
                  </a:lnTo>
                  <a:lnTo>
                    <a:pt x="1705" y="368"/>
                  </a:lnTo>
                  <a:lnTo>
                    <a:pt x="1711" y="375"/>
                  </a:lnTo>
                  <a:lnTo>
                    <a:pt x="1718" y="381"/>
                  </a:lnTo>
                  <a:lnTo>
                    <a:pt x="1725" y="388"/>
                  </a:lnTo>
                  <a:lnTo>
                    <a:pt x="1731" y="395"/>
                  </a:lnTo>
                  <a:lnTo>
                    <a:pt x="1738" y="402"/>
                  </a:lnTo>
                  <a:lnTo>
                    <a:pt x="1745" y="408"/>
                  </a:lnTo>
                  <a:lnTo>
                    <a:pt x="1751" y="408"/>
                  </a:lnTo>
                  <a:lnTo>
                    <a:pt x="1758" y="415"/>
                  </a:lnTo>
                  <a:lnTo>
                    <a:pt x="1765" y="422"/>
                  </a:lnTo>
                  <a:lnTo>
                    <a:pt x="1771" y="422"/>
                  </a:lnTo>
                  <a:lnTo>
                    <a:pt x="1778" y="428"/>
                  </a:lnTo>
                  <a:lnTo>
                    <a:pt x="1785" y="428"/>
                  </a:lnTo>
                  <a:lnTo>
                    <a:pt x="1791" y="435"/>
                  </a:lnTo>
                  <a:lnTo>
                    <a:pt x="1798" y="435"/>
                  </a:lnTo>
                  <a:lnTo>
                    <a:pt x="1805" y="435"/>
                  </a:lnTo>
                  <a:lnTo>
                    <a:pt x="1811" y="442"/>
                  </a:lnTo>
                  <a:lnTo>
                    <a:pt x="1818" y="442"/>
                  </a:lnTo>
                  <a:lnTo>
                    <a:pt x="1824" y="442"/>
                  </a:lnTo>
                  <a:lnTo>
                    <a:pt x="1831" y="442"/>
                  </a:lnTo>
                  <a:lnTo>
                    <a:pt x="1838" y="442"/>
                  </a:lnTo>
                  <a:lnTo>
                    <a:pt x="1844" y="448"/>
                  </a:lnTo>
                  <a:lnTo>
                    <a:pt x="1851" y="448"/>
                  </a:lnTo>
                  <a:lnTo>
                    <a:pt x="1858" y="448"/>
                  </a:lnTo>
                  <a:lnTo>
                    <a:pt x="1864" y="442"/>
                  </a:lnTo>
                  <a:lnTo>
                    <a:pt x="1871" y="442"/>
                  </a:lnTo>
                  <a:lnTo>
                    <a:pt x="1878" y="442"/>
                  </a:lnTo>
                  <a:lnTo>
                    <a:pt x="1884" y="442"/>
                  </a:lnTo>
                  <a:lnTo>
                    <a:pt x="1891" y="442"/>
                  </a:lnTo>
                  <a:lnTo>
                    <a:pt x="1898" y="435"/>
                  </a:lnTo>
                  <a:lnTo>
                    <a:pt x="1904" y="435"/>
                  </a:lnTo>
                  <a:lnTo>
                    <a:pt x="1911" y="435"/>
                  </a:lnTo>
                  <a:lnTo>
                    <a:pt x="1918" y="428"/>
                  </a:lnTo>
                  <a:lnTo>
                    <a:pt x="1924" y="428"/>
                  </a:lnTo>
                  <a:lnTo>
                    <a:pt x="1931" y="422"/>
                  </a:lnTo>
                  <a:lnTo>
                    <a:pt x="1938" y="422"/>
                  </a:lnTo>
                  <a:lnTo>
                    <a:pt x="1944" y="415"/>
                  </a:lnTo>
                  <a:lnTo>
                    <a:pt x="1951" y="415"/>
                  </a:lnTo>
                  <a:lnTo>
                    <a:pt x="1958" y="408"/>
                  </a:lnTo>
                  <a:lnTo>
                    <a:pt x="1964" y="408"/>
                  </a:lnTo>
                  <a:lnTo>
                    <a:pt x="1971" y="402"/>
                  </a:lnTo>
                  <a:lnTo>
                    <a:pt x="1978" y="395"/>
                  </a:lnTo>
                  <a:lnTo>
                    <a:pt x="1984" y="395"/>
                  </a:lnTo>
                  <a:lnTo>
                    <a:pt x="1991" y="388"/>
                  </a:lnTo>
                  <a:lnTo>
                    <a:pt x="1998" y="381"/>
                  </a:lnTo>
                  <a:lnTo>
                    <a:pt x="2004" y="375"/>
                  </a:lnTo>
                  <a:lnTo>
                    <a:pt x="2011" y="375"/>
                  </a:lnTo>
                  <a:lnTo>
                    <a:pt x="2018" y="368"/>
                  </a:lnTo>
                  <a:lnTo>
                    <a:pt x="2024" y="361"/>
                  </a:lnTo>
                  <a:lnTo>
                    <a:pt x="2031" y="361"/>
                  </a:lnTo>
                  <a:lnTo>
                    <a:pt x="2038" y="355"/>
                  </a:lnTo>
                  <a:lnTo>
                    <a:pt x="2044" y="348"/>
                  </a:lnTo>
                  <a:lnTo>
                    <a:pt x="2051" y="341"/>
                  </a:lnTo>
                  <a:lnTo>
                    <a:pt x="2058" y="341"/>
                  </a:lnTo>
                  <a:lnTo>
                    <a:pt x="2064" y="335"/>
                  </a:lnTo>
                  <a:lnTo>
                    <a:pt x="2071" y="328"/>
                  </a:lnTo>
                  <a:lnTo>
                    <a:pt x="2078" y="321"/>
                  </a:lnTo>
                  <a:lnTo>
                    <a:pt x="2084" y="314"/>
                  </a:lnTo>
                  <a:lnTo>
                    <a:pt x="2091" y="314"/>
                  </a:lnTo>
                  <a:lnTo>
                    <a:pt x="2098" y="308"/>
                  </a:lnTo>
                  <a:lnTo>
                    <a:pt x="2104" y="308"/>
                  </a:lnTo>
                  <a:lnTo>
                    <a:pt x="2111" y="301"/>
                  </a:lnTo>
                  <a:lnTo>
                    <a:pt x="2118" y="294"/>
                  </a:lnTo>
                  <a:lnTo>
                    <a:pt x="2124" y="294"/>
                  </a:lnTo>
                  <a:lnTo>
                    <a:pt x="2131" y="288"/>
                  </a:lnTo>
                  <a:lnTo>
                    <a:pt x="2138" y="288"/>
                  </a:lnTo>
                  <a:lnTo>
                    <a:pt x="2144" y="281"/>
                  </a:lnTo>
                  <a:lnTo>
                    <a:pt x="2151" y="281"/>
                  </a:lnTo>
                  <a:lnTo>
                    <a:pt x="2157" y="274"/>
                  </a:lnTo>
                  <a:lnTo>
                    <a:pt x="2164" y="274"/>
                  </a:lnTo>
                  <a:lnTo>
                    <a:pt x="2171" y="274"/>
                  </a:lnTo>
                  <a:lnTo>
                    <a:pt x="2177" y="268"/>
                  </a:lnTo>
                  <a:lnTo>
                    <a:pt x="2184" y="268"/>
                  </a:lnTo>
                  <a:lnTo>
                    <a:pt x="2191" y="268"/>
                  </a:lnTo>
                  <a:lnTo>
                    <a:pt x="2197" y="261"/>
                  </a:lnTo>
                  <a:lnTo>
                    <a:pt x="2204" y="261"/>
                  </a:lnTo>
                  <a:lnTo>
                    <a:pt x="2211" y="261"/>
                  </a:lnTo>
                  <a:lnTo>
                    <a:pt x="2217" y="261"/>
                  </a:lnTo>
                  <a:lnTo>
                    <a:pt x="2224" y="261"/>
                  </a:lnTo>
                  <a:lnTo>
                    <a:pt x="2231" y="261"/>
                  </a:lnTo>
                  <a:lnTo>
                    <a:pt x="2237" y="261"/>
                  </a:lnTo>
                  <a:lnTo>
                    <a:pt x="2244" y="261"/>
                  </a:lnTo>
                  <a:lnTo>
                    <a:pt x="2251" y="261"/>
                  </a:lnTo>
                  <a:lnTo>
                    <a:pt x="2257" y="261"/>
                  </a:lnTo>
                  <a:lnTo>
                    <a:pt x="2264" y="261"/>
                  </a:lnTo>
                  <a:lnTo>
                    <a:pt x="2271" y="261"/>
                  </a:lnTo>
                  <a:lnTo>
                    <a:pt x="2277" y="261"/>
                  </a:lnTo>
                  <a:lnTo>
                    <a:pt x="2284" y="261"/>
                  </a:lnTo>
                  <a:lnTo>
                    <a:pt x="2291" y="261"/>
                  </a:lnTo>
                  <a:lnTo>
                    <a:pt x="2297" y="268"/>
                  </a:lnTo>
                  <a:lnTo>
                    <a:pt x="2304" y="268"/>
                  </a:lnTo>
                  <a:lnTo>
                    <a:pt x="2311" y="268"/>
                  </a:lnTo>
                  <a:lnTo>
                    <a:pt x="2317" y="268"/>
                  </a:lnTo>
                  <a:lnTo>
                    <a:pt x="2324" y="274"/>
                  </a:lnTo>
                  <a:lnTo>
                    <a:pt x="2331" y="274"/>
                  </a:lnTo>
                  <a:lnTo>
                    <a:pt x="2337" y="274"/>
                  </a:lnTo>
                  <a:lnTo>
                    <a:pt x="2344" y="281"/>
                  </a:lnTo>
                  <a:lnTo>
                    <a:pt x="2351" y="281"/>
                  </a:lnTo>
                  <a:lnTo>
                    <a:pt x="2357" y="288"/>
                  </a:lnTo>
                  <a:lnTo>
                    <a:pt x="2364" y="288"/>
                  </a:lnTo>
                  <a:lnTo>
                    <a:pt x="2371" y="294"/>
                  </a:lnTo>
                  <a:lnTo>
                    <a:pt x="2377" y="294"/>
                  </a:lnTo>
                  <a:lnTo>
                    <a:pt x="2384" y="301"/>
                  </a:lnTo>
                  <a:lnTo>
                    <a:pt x="2391" y="301"/>
                  </a:lnTo>
                  <a:lnTo>
                    <a:pt x="2397" y="301"/>
                  </a:lnTo>
                  <a:lnTo>
                    <a:pt x="2404" y="308"/>
                  </a:lnTo>
                  <a:lnTo>
                    <a:pt x="2411" y="314"/>
                  </a:lnTo>
                  <a:lnTo>
                    <a:pt x="2417" y="314"/>
                  </a:lnTo>
                  <a:lnTo>
                    <a:pt x="2424" y="321"/>
                  </a:lnTo>
                  <a:lnTo>
                    <a:pt x="2431" y="321"/>
                  </a:lnTo>
                  <a:lnTo>
                    <a:pt x="2437" y="328"/>
                  </a:lnTo>
                  <a:lnTo>
                    <a:pt x="2444" y="328"/>
                  </a:lnTo>
                  <a:lnTo>
                    <a:pt x="2451" y="335"/>
                  </a:lnTo>
                  <a:lnTo>
                    <a:pt x="2457" y="335"/>
                  </a:lnTo>
                  <a:lnTo>
                    <a:pt x="2464" y="341"/>
                  </a:lnTo>
                  <a:lnTo>
                    <a:pt x="2471" y="341"/>
                  </a:lnTo>
                  <a:lnTo>
                    <a:pt x="2477" y="348"/>
                  </a:lnTo>
                  <a:lnTo>
                    <a:pt x="2484" y="348"/>
                  </a:lnTo>
                  <a:lnTo>
                    <a:pt x="2490" y="355"/>
                  </a:lnTo>
                  <a:lnTo>
                    <a:pt x="2497" y="355"/>
                  </a:lnTo>
                  <a:lnTo>
                    <a:pt x="2504" y="355"/>
                  </a:lnTo>
                  <a:lnTo>
                    <a:pt x="2510" y="361"/>
                  </a:lnTo>
                  <a:lnTo>
                    <a:pt x="2517" y="361"/>
                  </a:lnTo>
                  <a:lnTo>
                    <a:pt x="2524" y="368"/>
                  </a:lnTo>
                  <a:lnTo>
                    <a:pt x="2530" y="368"/>
                  </a:lnTo>
                  <a:lnTo>
                    <a:pt x="2537" y="368"/>
                  </a:lnTo>
                  <a:lnTo>
                    <a:pt x="2544" y="375"/>
                  </a:lnTo>
                  <a:lnTo>
                    <a:pt x="2550" y="375"/>
                  </a:lnTo>
                  <a:lnTo>
                    <a:pt x="2557" y="375"/>
                  </a:lnTo>
                  <a:lnTo>
                    <a:pt x="2564" y="375"/>
                  </a:lnTo>
                  <a:lnTo>
                    <a:pt x="2570" y="381"/>
                  </a:lnTo>
                  <a:lnTo>
                    <a:pt x="2577" y="381"/>
                  </a:lnTo>
                  <a:lnTo>
                    <a:pt x="2584" y="381"/>
                  </a:lnTo>
                  <a:lnTo>
                    <a:pt x="2590" y="381"/>
                  </a:lnTo>
                  <a:lnTo>
                    <a:pt x="2597" y="381"/>
                  </a:lnTo>
                  <a:lnTo>
                    <a:pt x="2604" y="388"/>
                  </a:lnTo>
                  <a:lnTo>
                    <a:pt x="2610" y="388"/>
                  </a:lnTo>
                  <a:lnTo>
                    <a:pt x="2617" y="388"/>
                  </a:lnTo>
                  <a:lnTo>
                    <a:pt x="2624" y="388"/>
                  </a:lnTo>
                  <a:lnTo>
                    <a:pt x="2630" y="388"/>
                  </a:lnTo>
                  <a:lnTo>
                    <a:pt x="2637" y="388"/>
                  </a:lnTo>
                  <a:lnTo>
                    <a:pt x="2644" y="388"/>
                  </a:lnTo>
                  <a:lnTo>
                    <a:pt x="2650" y="388"/>
                  </a:lnTo>
                  <a:lnTo>
                    <a:pt x="2657" y="388"/>
                  </a:lnTo>
                  <a:lnTo>
                    <a:pt x="2664" y="388"/>
                  </a:lnTo>
                  <a:lnTo>
                    <a:pt x="2670" y="388"/>
                  </a:lnTo>
                  <a:lnTo>
                    <a:pt x="2677" y="381"/>
                  </a:lnTo>
                  <a:lnTo>
                    <a:pt x="2684" y="381"/>
                  </a:lnTo>
                  <a:lnTo>
                    <a:pt x="2690" y="381"/>
                  </a:lnTo>
                  <a:lnTo>
                    <a:pt x="2697" y="381"/>
                  </a:lnTo>
                  <a:lnTo>
                    <a:pt x="2704" y="381"/>
                  </a:lnTo>
                  <a:lnTo>
                    <a:pt x="2710" y="381"/>
                  </a:lnTo>
                  <a:lnTo>
                    <a:pt x="2717" y="375"/>
                  </a:lnTo>
                  <a:lnTo>
                    <a:pt x="2724" y="375"/>
                  </a:lnTo>
                  <a:lnTo>
                    <a:pt x="2730" y="375"/>
                  </a:lnTo>
                  <a:lnTo>
                    <a:pt x="2737" y="375"/>
                  </a:lnTo>
                  <a:lnTo>
                    <a:pt x="2744" y="368"/>
                  </a:lnTo>
                  <a:lnTo>
                    <a:pt x="2750" y="368"/>
                  </a:lnTo>
                  <a:lnTo>
                    <a:pt x="2757" y="368"/>
                  </a:lnTo>
                  <a:lnTo>
                    <a:pt x="2764" y="361"/>
                  </a:lnTo>
                  <a:lnTo>
                    <a:pt x="2770" y="361"/>
                  </a:lnTo>
                  <a:lnTo>
                    <a:pt x="2777" y="361"/>
                  </a:lnTo>
                  <a:lnTo>
                    <a:pt x="2784" y="355"/>
                  </a:lnTo>
                  <a:lnTo>
                    <a:pt x="2790" y="355"/>
                  </a:lnTo>
                  <a:lnTo>
                    <a:pt x="2797" y="355"/>
                  </a:lnTo>
                  <a:lnTo>
                    <a:pt x="2804" y="348"/>
                  </a:lnTo>
                  <a:lnTo>
                    <a:pt x="2810" y="348"/>
                  </a:lnTo>
                  <a:lnTo>
                    <a:pt x="2817" y="348"/>
                  </a:lnTo>
                  <a:lnTo>
                    <a:pt x="2823" y="341"/>
                  </a:lnTo>
                  <a:lnTo>
                    <a:pt x="2830" y="341"/>
                  </a:lnTo>
                  <a:lnTo>
                    <a:pt x="2837" y="341"/>
                  </a:lnTo>
                  <a:lnTo>
                    <a:pt x="2843" y="335"/>
                  </a:lnTo>
                  <a:lnTo>
                    <a:pt x="2850" y="335"/>
                  </a:lnTo>
                  <a:lnTo>
                    <a:pt x="2857" y="335"/>
                  </a:lnTo>
                  <a:lnTo>
                    <a:pt x="2863" y="328"/>
                  </a:lnTo>
                  <a:lnTo>
                    <a:pt x="2870" y="328"/>
                  </a:lnTo>
                  <a:lnTo>
                    <a:pt x="2877" y="328"/>
                  </a:lnTo>
                  <a:lnTo>
                    <a:pt x="2883" y="321"/>
                  </a:lnTo>
                  <a:lnTo>
                    <a:pt x="2890" y="321"/>
                  </a:lnTo>
                  <a:lnTo>
                    <a:pt x="2897" y="321"/>
                  </a:lnTo>
                  <a:lnTo>
                    <a:pt x="2903" y="314"/>
                  </a:lnTo>
                  <a:lnTo>
                    <a:pt x="2910" y="314"/>
                  </a:lnTo>
                  <a:lnTo>
                    <a:pt x="2917" y="314"/>
                  </a:lnTo>
                  <a:lnTo>
                    <a:pt x="2923" y="314"/>
                  </a:lnTo>
                  <a:lnTo>
                    <a:pt x="2930" y="308"/>
                  </a:lnTo>
                  <a:lnTo>
                    <a:pt x="2937" y="308"/>
                  </a:lnTo>
                  <a:lnTo>
                    <a:pt x="2943" y="308"/>
                  </a:lnTo>
                  <a:lnTo>
                    <a:pt x="2950" y="308"/>
                  </a:lnTo>
                  <a:lnTo>
                    <a:pt x="2957" y="308"/>
                  </a:lnTo>
                  <a:lnTo>
                    <a:pt x="2963" y="301"/>
                  </a:lnTo>
                  <a:lnTo>
                    <a:pt x="2970" y="301"/>
                  </a:lnTo>
                  <a:lnTo>
                    <a:pt x="2977" y="301"/>
                  </a:lnTo>
                  <a:lnTo>
                    <a:pt x="2983" y="301"/>
                  </a:lnTo>
                  <a:lnTo>
                    <a:pt x="2990" y="301"/>
                  </a:lnTo>
                  <a:lnTo>
                    <a:pt x="2997" y="301"/>
                  </a:lnTo>
                  <a:lnTo>
                    <a:pt x="3003" y="301"/>
                  </a:lnTo>
                  <a:lnTo>
                    <a:pt x="3010" y="301"/>
                  </a:lnTo>
                  <a:lnTo>
                    <a:pt x="3017" y="301"/>
                  </a:lnTo>
                  <a:lnTo>
                    <a:pt x="3023" y="301"/>
                  </a:lnTo>
                  <a:lnTo>
                    <a:pt x="3030" y="301"/>
                  </a:lnTo>
                  <a:lnTo>
                    <a:pt x="3037" y="301"/>
                  </a:lnTo>
                  <a:lnTo>
                    <a:pt x="3043" y="301"/>
                  </a:lnTo>
                  <a:lnTo>
                    <a:pt x="3050" y="301"/>
                  </a:lnTo>
                  <a:lnTo>
                    <a:pt x="3057" y="301"/>
                  </a:lnTo>
                  <a:lnTo>
                    <a:pt x="3063" y="301"/>
                  </a:lnTo>
                  <a:lnTo>
                    <a:pt x="3070" y="301"/>
                  </a:lnTo>
                  <a:lnTo>
                    <a:pt x="3077" y="301"/>
                  </a:lnTo>
                  <a:lnTo>
                    <a:pt x="3083" y="301"/>
                  </a:lnTo>
                  <a:lnTo>
                    <a:pt x="3090" y="301"/>
                  </a:lnTo>
                  <a:lnTo>
                    <a:pt x="3097" y="301"/>
                  </a:lnTo>
                  <a:lnTo>
                    <a:pt x="3103" y="308"/>
                  </a:lnTo>
                  <a:lnTo>
                    <a:pt x="3110" y="308"/>
                  </a:lnTo>
                  <a:lnTo>
                    <a:pt x="3117" y="308"/>
                  </a:lnTo>
                  <a:lnTo>
                    <a:pt x="3123" y="308"/>
                  </a:lnTo>
                  <a:lnTo>
                    <a:pt x="3130" y="308"/>
                  </a:lnTo>
                  <a:lnTo>
                    <a:pt x="3137" y="308"/>
                  </a:lnTo>
                  <a:lnTo>
                    <a:pt x="3143" y="314"/>
                  </a:lnTo>
                  <a:lnTo>
                    <a:pt x="3150" y="314"/>
                  </a:lnTo>
                  <a:lnTo>
                    <a:pt x="3156" y="314"/>
                  </a:lnTo>
                  <a:lnTo>
                    <a:pt x="3163" y="314"/>
                  </a:lnTo>
                  <a:lnTo>
                    <a:pt x="3170" y="314"/>
                  </a:lnTo>
                  <a:lnTo>
                    <a:pt x="3176" y="321"/>
                  </a:lnTo>
                  <a:lnTo>
                    <a:pt x="3183" y="321"/>
                  </a:lnTo>
                  <a:lnTo>
                    <a:pt x="3190" y="321"/>
                  </a:lnTo>
                  <a:lnTo>
                    <a:pt x="3196" y="321"/>
                  </a:lnTo>
                  <a:lnTo>
                    <a:pt x="3203" y="328"/>
                  </a:lnTo>
                  <a:lnTo>
                    <a:pt x="3210" y="328"/>
                  </a:lnTo>
                  <a:lnTo>
                    <a:pt x="3216" y="328"/>
                  </a:lnTo>
                  <a:lnTo>
                    <a:pt x="3223" y="328"/>
                  </a:lnTo>
                  <a:lnTo>
                    <a:pt x="3230" y="335"/>
                  </a:lnTo>
                  <a:lnTo>
                    <a:pt x="3236" y="335"/>
                  </a:lnTo>
                  <a:lnTo>
                    <a:pt x="3243" y="335"/>
                  </a:lnTo>
                  <a:lnTo>
                    <a:pt x="3250" y="335"/>
                  </a:lnTo>
                  <a:lnTo>
                    <a:pt x="3256" y="341"/>
                  </a:lnTo>
                  <a:lnTo>
                    <a:pt x="3263" y="341"/>
                  </a:lnTo>
                  <a:lnTo>
                    <a:pt x="3270" y="341"/>
                  </a:lnTo>
                  <a:lnTo>
                    <a:pt x="3276" y="341"/>
                  </a:lnTo>
                  <a:lnTo>
                    <a:pt x="3283" y="341"/>
                  </a:lnTo>
                  <a:lnTo>
                    <a:pt x="3290" y="348"/>
                  </a:lnTo>
                  <a:lnTo>
                    <a:pt x="3296" y="348"/>
                  </a:lnTo>
                  <a:lnTo>
                    <a:pt x="3303" y="34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2065" y="1095"/>
              <a:ext cx="189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42.1962)</a:t>
              </a:r>
              <a:endParaRPr lang="en-US"/>
            </a:p>
          </p:txBody>
        </p:sp>
        <p:sp>
          <p:nvSpPr>
            <p:cNvPr id="23603" name="Rectangle 51"/>
            <p:cNvSpPr>
              <a:spLocks noChangeArrowheads="1"/>
            </p:cNvSpPr>
            <p:nvPr/>
          </p:nvSpPr>
          <p:spPr bwMode="auto">
            <a:xfrm>
              <a:off x="2914" y="2489"/>
              <a:ext cx="19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3604" name="Rectangle 52"/>
            <p:cNvSpPr>
              <a:spLocks noChangeArrowheads="1"/>
            </p:cNvSpPr>
            <p:nvPr/>
          </p:nvSpPr>
          <p:spPr bwMode="auto">
            <a:xfrm rot="16200000">
              <a:off x="351" y="1737"/>
              <a:ext cx="704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23605" name="Rectangle 53"/>
            <p:cNvSpPr>
              <a:spLocks noChangeArrowheads="1"/>
            </p:cNvSpPr>
            <p:nvPr/>
          </p:nvSpPr>
          <p:spPr bwMode="auto">
            <a:xfrm>
              <a:off x="933" y="2763"/>
              <a:ext cx="4122" cy="1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Rectangle 54"/>
            <p:cNvSpPr>
              <a:spLocks noChangeArrowheads="1"/>
            </p:cNvSpPr>
            <p:nvPr/>
          </p:nvSpPr>
          <p:spPr bwMode="auto">
            <a:xfrm>
              <a:off x="933" y="2763"/>
              <a:ext cx="4122" cy="109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Line 55"/>
            <p:cNvSpPr>
              <a:spLocks noChangeShapeType="1"/>
            </p:cNvSpPr>
            <p:nvPr/>
          </p:nvSpPr>
          <p:spPr bwMode="auto">
            <a:xfrm>
              <a:off x="933" y="2763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56"/>
            <p:cNvSpPr>
              <a:spLocks/>
            </p:cNvSpPr>
            <p:nvPr/>
          </p:nvSpPr>
          <p:spPr bwMode="auto">
            <a:xfrm>
              <a:off x="933" y="2763"/>
              <a:ext cx="4122" cy="1092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Line 57"/>
            <p:cNvSpPr>
              <a:spLocks noChangeShapeType="1"/>
            </p:cNvSpPr>
            <p:nvPr/>
          </p:nvSpPr>
          <p:spPr bwMode="auto">
            <a:xfrm flipV="1">
              <a:off x="933" y="2763"/>
              <a:ext cx="1" cy="10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Line 58"/>
            <p:cNvSpPr>
              <a:spLocks noChangeShapeType="1"/>
            </p:cNvSpPr>
            <p:nvPr/>
          </p:nvSpPr>
          <p:spPr bwMode="auto">
            <a:xfrm>
              <a:off x="933" y="3855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Line 59"/>
            <p:cNvSpPr>
              <a:spLocks noChangeShapeType="1"/>
            </p:cNvSpPr>
            <p:nvPr/>
          </p:nvSpPr>
          <p:spPr bwMode="auto">
            <a:xfrm flipV="1">
              <a:off x="933" y="2763"/>
              <a:ext cx="1" cy="10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60"/>
            <p:cNvSpPr>
              <a:spLocks noChangeShapeType="1"/>
            </p:cNvSpPr>
            <p:nvPr/>
          </p:nvSpPr>
          <p:spPr bwMode="auto">
            <a:xfrm flipV="1">
              <a:off x="933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Line 61"/>
            <p:cNvSpPr>
              <a:spLocks noChangeShapeType="1"/>
            </p:cNvSpPr>
            <p:nvPr/>
          </p:nvSpPr>
          <p:spPr bwMode="auto">
            <a:xfrm>
              <a:off x="933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Rectangle 62"/>
            <p:cNvSpPr>
              <a:spLocks noChangeArrowheads="1"/>
            </p:cNvSpPr>
            <p:nvPr/>
          </p:nvSpPr>
          <p:spPr bwMode="auto">
            <a:xfrm>
              <a:off x="932" y="3882"/>
              <a:ext cx="4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3615" name="Line 63"/>
            <p:cNvSpPr>
              <a:spLocks noChangeShapeType="1"/>
            </p:cNvSpPr>
            <p:nvPr/>
          </p:nvSpPr>
          <p:spPr bwMode="auto">
            <a:xfrm flipV="1">
              <a:off x="1758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Line 64"/>
            <p:cNvSpPr>
              <a:spLocks noChangeShapeType="1"/>
            </p:cNvSpPr>
            <p:nvPr/>
          </p:nvSpPr>
          <p:spPr bwMode="auto">
            <a:xfrm>
              <a:off x="1758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Rectangle 65"/>
            <p:cNvSpPr>
              <a:spLocks noChangeArrowheads="1"/>
            </p:cNvSpPr>
            <p:nvPr/>
          </p:nvSpPr>
          <p:spPr bwMode="auto">
            <a:xfrm>
              <a:off x="1730" y="3882"/>
              <a:ext cx="9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23618" name="Line 66"/>
            <p:cNvSpPr>
              <a:spLocks noChangeShapeType="1"/>
            </p:cNvSpPr>
            <p:nvPr/>
          </p:nvSpPr>
          <p:spPr bwMode="auto">
            <a:xfrm flipV="1">
              <a:off x="2584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Line 67"/>
            <p:cNvSpPr>
              <a:spLocks noChangeShapeType="1"/>
            </p:cNvSpPr>
            <p:nvPr/>
          </p:nvSpPr>
          <p:spPr bwMode="auto">
            <a:xfrm>
              <a:off x="2584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Rectangle 68"/>
            <p:cNvSpPr>
              <a:spLocks noChangeArrowheads="1"/>
            </p:cNvSpPr>
            <p:nvPr/>
          </p:nvSpPr>
          <p:spPr bwMode="auto">
            <a:xfrm>
              <a:off x="2536" y="3882"/>
              <a:ext cx="14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3621" name="Line 69"/>
            <p:cNvSpPr>
              <a:spLocks noChangeShapeType="1"/>
            </p:cNvSpPr>
            <p:nvPr/>
          </p:nvSpPr>
          <p:spPr bwMode="auto">
            <a:xfrm flipV="1">
              <a:off x="3404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Line 70"/>
            <p:cNvSpPr>
              <a:spLocks noChangeShapeType="1"/>
            </p:cNvSpPr>
            <p:nvPr/>
          </p:nvSpPr>
          <p:spPr bwMode="auto">
            <a:xfrm>
              <a:off x="3404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Rectangle 71"/>
            <p:cNvSpPr>
              <a:spLocks noChangeArrowheads="1"/>
            </p:cNvSpPr>
            <p:nvPr/>
          </p:nvSpPr>
          <p:spPr bwMode="auto">
            <a:xfrm>
              <a:off x="3355" y="3882"/>
              <a:ext cx="14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23624" name="Line 72"/>
            <p:cNvSpPr>
              <a:spLocks noChangeShapeType="1"/>
            </p:cNvSpPr>
            <p:nvPr/>
          </p:nvSpPr>
          <p:spPr bwMode="auto">
            <a:xfrm flipV="1">
              <a:off x="4229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Line 73"/>
            <p:cNvSpPr>
              <a:spLocks noChangeShapeType="1"/>
            </p:cNvSpPr>
            <p:nvPr/>
          </p:nvSpPr>
          <p:spPr bwMode="auto">
            <a:xfrm>
              <a:off x="4229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Rectangle 74"/>
            <p:cNvSpPr>
              <a:spLocks noChangeArrowheads="1"/>
            </p:cNvSpPr>
            <p:nvPr/>
          </p:nvSpPr>
          <p:spPr bwMode="auto">
            <a:xfrm>
              <a:off x="4181" y="3882"/>
              <a:ext cx="1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3627" name="Line 75"/>
            <p:cNvSpPr>
              <a:spLocks noChangeShapeType="1"/>
            </p:cNvSpPr>
            <p:nvPr/>
          </p:nvSpPr>
          <p:spPr bwMode="auto">
            <a:xfrm flipV="1">
              <a:off x="5055" y="3815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Line 76"/>
            <p:cNvSpPr>
              <a:spLocks noChangeShapeType="1"/>
            </p:cNvSpPr>
            <p:nvPr/>
          </p:nvSpPr>
          <p:spPr bwMode="auto">
            <a:xfrm>
              <a:off x="5055" y="27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Rectangle 77"/>
            <p:cNvSpPr>
              <a:spLocks noChangeArrowheads="1"/>
            </p:cNvSpPr>
            <p:nvPr/>
          </p:nvSpPr>
          <p:spPr bwMode="auto">
            <a:xfrm>
              <a:off x="5007" y="3882"/>
              <a:ext cx="1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23630" name="Line 78"/>
            <p:cNvSpPr>
              <a:spLocks noChangeShapeType="1"/>
            </p:cNvSpPr>
            <p:nvPr/>
          </p:nvSpPr>
          <p:spPr bwMode="auto">
            <a:xfrm>
              <a:off x="933" y="3855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Line 79"/>
            <p:cNvSpPr>
              <a:spLocks noChangeShapeType="1"/>
            </p:cNvSpPr>
            <p:nvPr/>
          </p:nvSpPr>
          <p:spPr bwMode="auto">
            <a:xfrm flipH="1">
              <a:off x="5015" y="3855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Rectangle 80"/>
            <p:cNvSpPr>
              <a:spLocks noChangeArrowheads="1"/>
            </p:cNvSpPr>
            <p:nvPr/>
          </p:nvSpPr>
          <p:spPr bwMode="auto">
            <a:xfrm>
              <a:off x="878" y="3802"/>
              <a:ext cx="4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3633" name="Line 81"/>
            <p:cNvSpPr>
              <a:spLocks noChangeShapeType="1"/>
            </p:cNvSpPr>
            <p:nvPr/>
          </p:nvSpPr>
          <p:spPr bwMode="auto">
            <a:xfrm>
              <a:off x="933" y="349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Line 82"/>
            <p:cNvSpPr>
              <a:spLocks noChangeShapeType="1"/>
            </p:cNvSpPr>
            <p:nvPr/>
          </p:nvSpPr>
          <p:spPr bwMode="auto">
            <a:xfrm flipH="1">
              <a:off x="5015" y="349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Rectangle 83"/>
            <p:cNvSpPr>
              <a:spLocks noChangeArrowheads="1"/>
            </p:cNvSpPr>
            <p:nvPr/>
          </p:nvSpPr>
          <p:spPr bwMode="auto">
            <a:xfrm>
              <a:off x="832" y="3441"/>
              <a:ext cx="9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3636" name="Line 84"/>
            <p:cNvSpPr>
              <a:spLocks noChangeShapeType="1"/>
            </p:cNvSpPr>
            <p:nvPr/>
          </p:nvSpPr>
          <p:spPr bwMode="auto">
            <a:xfrm>
              <a:off x="933" y="3125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Line 85"/>
            <p:cNvSpPr>
              <a:spLocks noChangeShapeType="1"/>
            </p:cNvSpPr>
            <p:nvPr/>
          </p:nvSpPr>
          <p:spPr bwMode="auto">
            <a:xfrm flipH="1">
              <a:off x="5015" y="3125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Rectangle 86"/>
            <p:cNvSpPr>
              <a:spLocks noChangeArrowheads="1"/>
            </p:cNvSpPr>
            <p:nvPr/>
          </p:nvSpPr>
          <p:spPr bwMode="auto">
            <a:xfrm>
              <a:off x="832" y="3072"/>
              <a:ext cx="9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3639" name="Line 87"/>
            <p:cNvSpPr>
              <a:spLocks noChangeShapeType="1"/>
            </p:cNvSpPr>
            <p:nvPr/>
          </p:nvSpPr>
          <p:spPr bwMode="auto">
            <a:xfrm>
              <a:off x="933" y="276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Line 88"/>
            <p:cNvSpPr>
              <a:spLocks noChangeShapeType="1"/>
            </p:cNvSpPr>
            <p:nvPr/>
          </p:nvSpPr>
          <p:spPr bwMode="auto">
            <a:xfrm flipH="1">
              <a:off x="5015" y="276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Rectangle 89"/>
            <p:cNvSpPr>
              <a:spLocks noChangeArrowheads="1"/>
            </p:cNvSpPr>
            <p:nvPr/>
          </p:nvSpPr>
          <p:spPr bwMode="auto">
            <a:xfrm>
              <a:off x="832" y="2710"/>
              <a:ext cx="9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23642" name="Line 90"/>
            <p:cNvSpPr>
              <a:spLocks noChangeShapeType="1"/>
            </p:cNvSpPr>
            <p:nvPr/>
          </p:nvSpPr>
          <p:spPr bwMode="auto">
            <a:xfrm>
              <a:off x="933" y="2763"/>
              <a:ext cx="4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91"/>
            <p:cNvSpPr>
              <a:spLocks/>
            </p:cNvSpPr>
            <p:nvPr/>
          </p:nvSpPr>
          <p:spPr bwMode="auto">
            <a:xfrm>
              <a:off x="933" y="2763"/>
              <a:ext cx="4122" cy="1092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Line 92"/>
            <p:cNvSpPr>
              <a:spLocks noChangeShapeType="1"/>
            </p:cNvSpPr>
            <p:nvPr/>
          </p:nvSpPr>
          <p:spPr bwMode="auto">
            <a:xfrm flipV="1">
              <a:off x="933" y="2763"/>
              <a:ext cx="1" cy="10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93"/>
            <p:cNvSpPr>
              <a:spLocks/>
            </p:cNvSpPr>
            <p:nvPr/>
          </p:nvSpPr>
          <p:spPr bwMode="auto">
            <a:xfrm>
              <a:off x="933" y="2864"/>
              <a:ext cx="3303" cy="991"/>
            </a:xfrm>
            <a:custGeom>
              <a:avLst/>
              <a:gdLst>
                <a:gd name="T0" fmla="*/ 60 w 3303"/>
                <a:gd name="T1" fmla="*/ 991 h 991"/>
                <a:gd name="T2" fmla="*/ 126 w 3303"/>
                <a:gd name="T3" fmla="*/ 991 h 991"/>
                <a:gd name="T4" fmla="*/ 179 w 3303"/>
                <a:gd name="T5" fmla="*/ 408 h 991"/>
                <a:gd name="T6" fmla="*/ 213 w 3303"/>
                <a:gd name="T7" fmla="*/ 308 h 991"/>
                <a:gd name="T8" fmla="*/ 246 w 3303"/>
                <a:gd name="T9" fmla="*/ 207 h 991"/>
                <a:gd name="T10" fmla="*/ 279 w 3303"/>
                <a:gd name="T11" fmla="*/ 114 h 991"/>
                <a:gd name="T12" fmla="*/ 313 w 3303"/>
                <a:gd name="T13" fmla="*/ 40 h 991"/>
                <a:gd name="T14" fmla="*/ 379 w 3303"/>
                <a:gd name="T15" fmla="*/ 13 h 991"/>
                <a:gd name="T16" fmla="*/ 426 w 3303"/>
                <a:gd name="T17" fmla="*/ 73 h 991"/>
                <a:gd name="T18" fmla="*/ 459 w 3303"/>
                <a:gd name="T19" fmla="*/ 147 h 991"/>
                <a:gd name="T20" fmla="*/ 492 w 3303"/>
                <a:gd name="T21" fmla="*/ 248 h 991"/>
                <a:gd name="T22" fmla="*/ 526 w 3303"/>
                <a:gd name="T23" fmla="*/ 361 h 991"/>
                <a:gd name="T24" fmla="*/ 559 w 3303"/>
                <a:gd name="T25" fmla="*/ 475 h 991"/>
                <a:gd name="T26" fmla="*/ 592 w 3303"/>
                <a:gd name="T27" fmla="*/ 589 h 991"/>
                <a:gd name="T28" fmla="*/ 626 w 3303"/>
                <a:gd name="T29" fmla="*/ 690 h 991"/>
                <a:gd name="T30" fmla="*/ 659 w 3303"/>
                <a:gd name="T31" fmla="*/ 777 h 991"/>
                <a:gd name="T32" fmla="*/ 692 w 3303"/>
                <a:gd name="T33" fmla="*/ 844 h 991"/>
                <a:gd name="T34" fmla="*/ 752 w 3303"/>
                <a:gd name="T35" fmla="*/ 884 h 991"/>
                <a:gd name="T36" fmla="*/ 819 w 3303"/>
                <a:gd name="T37" fmla="*/ 837 h 991"/>
                <a:gd name="T38" fmla="*/ 859 w 3303"/>
                <a:gd name="T39" fmla="*/ 770 h 991"/>
                <a:gd name="T40" fmla="*/ 892 w 3303"/>
                <a:gd name="T41" fmla="*/ 703 h 991"/>
                <a:gd name="T42" fmla="*/ 925 w 3303"/>
                <a:gd name="T43" fmla="*/ 623 h 991"/>
                <a:gd name="T44" fmla="*/ 959 w 3303"/>
                <a:gd name="T45" fmla="*/ 542 h 991"/>
                <a:gd name="T46" fmla="*/ 992 w 3303"/>
                <a:gd name="T47" fmla="*/ 469 h 991"/>
                <a:gd name="T48" fmla="*/ 1025 w 3303"/>
                <a:gd name="T49" fmla="*/ 395 h 991"/>
                <a:gd name="T50" fmla="*/ 1065 w 3303"/>
                <a:gd name="T51" fmla="*/ 328 h 991"/>
                <a:gd name="T52" fmla="*/ 1132 w 3303"/>
                <a:gd name="T53" fmla="*/ 274 h 991"/>
                <a:gd name="T54" fmla="*/ 1198 w 3303"/>
                <a:gd name="T55" fmla="*/ 301 h 991"/>
                <a:gd name="T56" fmla="*/ 1258 w 3303"/>
                <a:gd name="T57" fmla="*/ 361 h 991"/>
                <a:gd name="T58" fmla="*/ 1298 w 3303"/>
                <a:gd name="T59" fmla="*/ 428 h 991"/>
                <a:gd name="T60" fmla="*/ 1338 w 3303"/>
                <a:gd name="T61" fmla="*/ 495 h 991"/>
                <a:gd name="T62" fmla="*/ 1378 w 3303"/>
                <a:gd name="T63" fmla="*/ 562 h 991"/>
                <a:gd name="T64" fmla="*/ 1432 w 3303"/>
                <a:gd name="T65" fmla="*/ 629 h 991"/>
                <a:gd name="T66" fmla="*/ 1498 w 3303"/>
                <a:gd name="T67" fmla="*/ 690 h 991"/>
                <a:gd name="T68" fmla="*/ 1565 w 3303"/>
                <a:gd name="T69" fmla="*/ 690 h 991"/>
                <a:gd name="T70" fmla="*/ 1631 w 3303"/>
                <a:gd name="T71" fmla="*/ 650 h 991"/>
                <a:gd name="T72" fmla="*/ 1698 w 3303"/>
                <a:gd name="T73" fmla="*/ 589 h 991"/>
                <a:gd name="T74" fmla="*/ 1751 w 3303"/>
                <a:gd name="T75" fmla="*/ 522 h 991"/>
                <a:gd name="T76" fmla="*/ 1818 w 3303"/>
                <a:gd name="T77" fmla="*/ 455 h 991"/>
                <a:gd name="T78" fmla="*/ 1884 w 3303"/>
                <a:gd name="T79" fmla="*/ 415 h 991"/>
                <a:gd name="T80" fmla="*/ 1951 w 3303"/>
                <a:gd name="T81" fmla="*/ 408 h 991"/>
                <a:gd name="T82" fmla="*/ 2018 w 3303"/>
                <a:gd name="T83" fmla="*/ 435 h 991"/>
                <a:gd name="T84" fmla="*/ 2084 w 3303"/>
                <a:gd name="T85" fmla="*/ 482 h 991"/>
                <a:gd name="T86" fmla="*/ 2151 w 3303"/>
                <a:gd name="T87" fmla="*/ 536 h 991"/>
                <a:gd name="T88" fmla="*/ 2217 w 3303"/>
                <a:gd name="T89" fmla="*/ 576 h 991"/>
                <a:gd name="T90" fmla="*/ 2284 w 3303"/>
                <a:gd name="T91" fmla="*/ 603 h 991"/>
                <a:gd name="T92" fmla="*/ 2351 w 3303"/>
                <a:gd name="T93" fmla="*/ 603 h 991"/>
                <a:gd name="T94" fmla="*/ 2417 w 3303"/>
                <a:gd name="T95" fmla="*/ 583 h 991"/>
                <a:gd name="T96" fmla="*/ 2484 w 3303"/>
                <a:gd name="T97" fmla="*/ 549 h 991"/>
                <a:gd name="T98" fmla="*/ 2550 w 3303"/>
                <a:gd name="T99" fmla="*/ 516 h 991"/>
                <a:gd name="T100" fmla="*/ 2617 w 3303"/>
                <a:gd name="T101" fmla="*/ 489 h 991"/>
                <a:gd name="T102" fmla="*/ 2684 w 3303"/>
                <a:gd name="T103" fmla="*/ 469 h 991"/>
                <a:gd name="T104" fmla="*/ 2750 w 3303"/>
                <a:gd name="T105" fmla="*/ 469 h 991"/>
                <a:gd name="T106" fmla="*/ 2817 w 3303"/>
                <a:gd name="T107" fmla="*/ 489 h 991"/>
                <a:gd name="T108" fmla="*/ 2883 w 3303"/>
                <a:gd name="T109" fmla="*/ 509 h 991"/>
                <a:gd name="T110" fmla="*/ 2950 w 3303"/>
                <a:gd name="T111" fmla="*/ 536 h 991"/>
                <a:gd name="T112" fmla="*/ 3017 w 3303"/>
                <a:gd name="T113" fmla="*/ 549 h 991"/>
                <a:gd name="T114" fmla="*/ 3083 w 3303"/>
                <a:gd name="T115" fmla="*/ 562 h 991"/>
                <a:gd name="T116" fmla="*/ 3150 w 3303"/>
                <a:gd name="T117" fmla="*/ 562 h 991"/>
                <a:gd name="T118" fmla="*/ 3216 w 3303"/>
                <a:gd name="T119" fmla="*/ 549 h 991"/>
                <a:gd name="T120" fmla="*/ 3283 w 3303"/>
                <a:gd name="T121" fmla="*/ 536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3" h="991">
                  <a:moveTo>
                    <a:pt x="0" y="991"/>
                  </a:moveTo>
                  <a:lnTo>
                    <a:pt x="6" y="991"/>
                  </a:lnTo>
                  <a:lnTo>
                    <a:pt x="13" y="991"/>
                  </a:lnTo>
                  <a:lnTo>
                    <a:pt x="20" y="991"/>
                  </a:lnTo>
                  <a:lnTo>
                    <a:pt x="26" y="991"/>
                  </a:lnTo>
                  <a:lnTo>
                    <a:pt x="33" y="991"/>
                  </a:lnTo>
                  <a:lnTo>
                    <a:pt x="40" y="991"/>
                  </a:lnTo>
                  <a:lnTo>
                    <a:pt x="46" y="991"/>
                  </a:lnTo>
                  <a:lnTo>
                    <a:pt x="53" y="991"/>
                  </a:lnTo>
                  <a:lnTo>
                    <a:pt x="60" y="991"/>
                  </a:lnTo>
                  <a:lnTo>
                    <a:pt x="66" y="991"/>
                  </a:lnTo>
                  <a:lnTo>
                    <a:pt x="73" y="991"/>
                  </a:lnTo>
                  <a:lnTo>
                    <a:pt x="80" y="991"/>
                  </a:lnTo>
                  <a:lnTo>
                    <a:pt x="86" y="991"/>
                  </a:lnTo>
                  <a:lnTo>
                    <a:pt x="93" y="991"/>
                  </a:lnTo>
                  <a:lnTo>
                    <a:pt x="100" y="991"/>
                  </a:lnTo>
                  <a:lnTo>
                    <a:pt x="106" y="991"/>
                  </a:lnTo>
                  <a:lnTo>
                    <a:pt x="113" y="991"/>
                  </a:lnTo>
                  <a:lnTo>
                    <a:pt x="120" y="991"/>
                  </a:lnTo>
                  <a:lnTo>
                    <a:pt x="126" y="991"/>
                  </a:lnTo>
                  <a:lnTo>
                    <a:pt x="133" y="991"/>
                  </a:lnTo>
                  <a:lnTo>
                    <a:pt x="140" y="991"/>
                  </a:lnTo>
                  <a:lnTo>
                    <a:pt x="146" y="991"/>
                  </a:lnTo>
                  <a:lnTo>
                    <a:pt x="153" y="991"/>
                  </a:lnTo>
                  <a:lnTo>
                    <a:pt x="159" y="991"/>
                  </a:lnTo>
                  <a:lnTo>
                    <a:pt x="166" y="991"/>
                  </a:lnTo>
                  <a:lnTo>
                    <a:pt x="173" y="435"/>
                  </a:lnTo>
                  <a:lnTo>
                    <a:pt x="173" y="428"/>
                  </a:lnTo>
                  <a:lnTo>
                    <a:pt x="179" y="415"/>
                  </a:lnTo>
                  <a:lnTo>
                    <a:pt x="179" y="408"/>
                  </a:lnTo>
                  <a:lnTo>
                    <a:pt x="186" y="395"/>
                  </a:lnTo>
                  <a:lnTo>
                    <a:pt x="186" y="388"/>
                  </a:lnTo>
                  <a:lnTo>
                    <a:pt x="193" y="375"/>
                  </a:lnTo>
                  <a:lnTo>
                    <a:pt x="193" y="368"/>
                  </a:lnTo>
                  <a:lnTo>
                    <a:pt x="199" y="355"/>
                  </a:lnTo>
                  <a:lnTo>
                    <a:pt x="199" y="348"/>
                  </a:lnTo>
                  <a:lnTo>
                    <a:pt x="206" y="335"/>
                  </a:lnTo>
                  <a:lnTo>
                    <a:pt x="206" y="328"/>
                  </a:lnTo>
                  <a:lnTo>
                    <a:pt x="213" y="315"/>
                  </a:lnTo>
                  <a:lnTo>
                    <a:pt x="213" y="308"/>
                  </a:lnTo>
                  <a:lnTo>
                    <a:pt x="219" y="294"/>
                  </a:lnTo>
                  <a:lnTo>
                    <a:pt x="219" y="288"/>
                  </a:lnTo>
                  <a:lnTo>
                    <a:pt x="226" y="274"/>
                  </a:lnTo>
                  <a:lnTo>
                    <a:pt x="226" y="268"/>
                  </a:lnTo>
                  <a:lnTo>
                    <a:pt x="233" y="254"/>
                  </a:lnTo>
                  <a:lnTo>
                    <a:pt x="233" y="248"/>
                  </a:lnTo>
                  <a:lnTo>
                    <a:pt x="239" y="234"/>
                  </a:lnTo>
                  <a:lnTo>
                    <a:pt x="239" y="228"/>
                  </a:lnTo>
                  <a:lnTo>
                    <a:pt x="246" y="214"/>
                  </a:lnTo>
                  <a:lnTo>
                    <a:pt x="246" y="207"/>
                  </a:lnTo>
                  <a:lnTo>
                    <a:pt x="253" y="194"/>
                  </a:lnTo>
                  <a:lnTo>
                    <a:pt x="253" y="187"/>
                  </a:lnTo>
                  <a:lnTo>
                    <a:pt x="259" y="174"/>
                  </a:lnTo>
                  <a:lnTo>
                    <a:pt x="259" y="167"/>
                  </a:lnTo>
                  <a:lnTo>
                    <a:pt x="266" y="161"/>
                  </a:lnTo>
                  <a:lnTo>
                    <a:pt x="266" y="147"/>
                  </a:lnTo>
                  <a:lnTo>
                    <a:pt x="273" y="140"/>
                  </a:lnTo>
                  <a:lnTo>
                    <a:pt x="273" y="127"/>
                  </a:lnTo>
                  <a:lnTo>
                    <a:pt x="279" y="120"/>
                  </a:lnTo>
                  <a:lnTo>
                    <a:pt x="279" y="114"/>
                  </a:lnTo>
                  <a:lnTo>
                    <a:pt x="286" y="100"/>
                  </a:lnTo>
                  <a:lnTo>
                    <a:pt x="286" y="94"/>
                  </a:lnTo>
                  <a:lnTo>
                    <a:pt x="293" y="87"/>
                  </a:lnTo>
                  <a:lnTo>
                    <a:pt x="293" y="80"/>
                  </a:lnTo>
                  <a:lnTo>
                    <a:pt x="299" y="73"/>
                  </a:lnTo>
                  <a:lnTo>
                    <a:pt x="299" y="67"/>
                  </a:lnTo>
                  <a:lnTo>
                    <a:pt x="306" y="60"/>
                  </a:lnTo>
                  <a:lnTo>
                    <a:pt x="306" y="53"/>
                  </a:lnTo>
                  <a:lnTo>
                    <a:pt x="313" y="47"/>
                  </a:lnTo>
                  <a:lnTo>
                    <a:pt x="313" y="40"/>
                  </a:lnTo>
                  <a:lnTo>
                    <a:pt x="319" y="33"/>
                  </a:lnTo>
                  <a:lnTo>
                    <a:pt x="326" y="27"/>
                  </a:lnTo>
                  <a:lnTo>
                    <a:pt x="333" y="20"/>
                  </a:lnTo>
                  <a:lnTo>
                    <a:pt x="339" y="13"/>
                  </a:lnTo>
                  <a:lnTo>
                    <a:pt x="346" y="6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6" y="6"/>
                  </a:lnTo>
                  <a:lnTo>
                    <a:pt x="373" y="6"/>
                  </a:lnTo>
                  <a:lnTo>
                    <a:pt x="379" y="13"/>
                  </a:lnTo>
                  <a:lnTo>
                    <a:pt x="386" y="13"/>
                  </a:lnTo>
                  <a:lnTo>
                    <a:pt x="393" y="20"/>
                  </a:lnTo>
                  <a:lnTo>
                    <a:pt x="399" y="27"/>
                  </a:lnTo>
                  <a:lnTo>
                    <a:pt x="406" y="33"/>
                  </a:lnTo>
                  <a:lnTo>
                    <a:pt x="406" y="40"/>
                  </a:lnTo>
                  <a:lnTo>
                    <a:pt x="413" y="47"/>
                  </a:lnTo>
                  <a:lnTo>
                    <a:pt x="413" y="53"/>
                  </a:lnTo>
                  <a:lnTo>
                    <a:pt x="419" y="60"/>
                  </a:lnTo>
                  <a:lnTo>
                    <a:pt x="419" y="67"/>
                  </a:lnTo>
                  <a:lnTo>
                    <a:pt x="426" y="73"/>
                  </a:lnTo>
                  <a:lnTo>
                    <a:pt x="426" y="80"/>
                  </a:lnTo>
                  <a:lnTo>
                    <a:pt x="433" y="87"/>
                  </a:lnTo>
                  <a:lnTo>
                    <a:pt x="433" y="94"/>
                  </a:lnTo>
                  <a:lnTo>
                    <a:pt x="439" y="100"/>
                  </a:lnTo>
                  <a:lnTo>
                    <a:pt x="439" y="107"/>
                  </a:lnTo>
                  <a:lnTo>
                    <a:pt x="446" y="114"/>
                  </a:lnTo>
                  <a:lnTo>
                    <a:pt x="446" y="120"/>
                  </a:lnTo>
                  <a:lnTo>
                    <a:pt x="453" y="134"/>
                  </a:lnTo>
                  <a:lnTo>
                    <a:pt x="453" y="140"/>
                  </a:lnTo>
                  <a:lnTo>
                    <a:pt x="459" y="147"/>
                  </a:lnTo>
                  <a:lnTo>
                    <a:pt x="459" y="161"/>
                  </a:lnTo>
                  <a:lnTo>
                    <a:pt x="466" y="167"/>
                  </a:lnTo>
                  <a:lnTo>
                    <a:pt x="466" y="174"/>
                  </a:lnTo>
                  <a:lnTo>
                    <a:pt x="473" y="187"/>
                  </a:lnTo>
                  <a:lnTo>
                    <a:pt x="473" y="194"/>
                  </a:lnTo>
                  <a:lnTo>
                    <a:pt x="479" y="207"/>
                  </a:lnTo>
                  <a:lnTo>
                    <a:pt x="479" y="214"/>
                  </a:lnTo>
                  <a:lnTo>
                    <a:pt x="486" y="228"/>
                  </a:lnTo>
                  <a:lnTo>
                    <a:pt x="486" y="241"/>
                  </a:lnTo>
                  <a:lnTo>
                    <a:pt x="492" y="248"/>
                  </a:lnTo>
                  <a:lnTo>
                    <a:pt x="492" y="261"/>
                  </a:lnTo>
                  <a:lnTo>
                    <a:pt x="499" y="268"/>
                  </a:lnTo>
                  <a:lnTo>
                    <a:pt x="499" y="281"/>
                  </a:lnTo>
                  <a:lnTo>
                    <a:pt x="506" y="294"/>
                  </a:lnTo>
                  <a:lnTo>
                    <a:pt x="506" y="301"/>
                  </a:lnTo>
                  <a:lnTo>
                    <a:pt x="512" y="315"/>
                  </a:lnTo>
                  <a:lnTo>
                    <a:pt x="512" y="328"/>
                  </a:lnTo>
                  <a:lnTo>
                    <a:pt x="519" y="341"/>
                  </a:lnTo>
                  <a:lnTo>
                    <a:pt x="519" y="348"/>
                  </a:lnTo>
                  <a:lnTo>
                    <a:pt x="526" y="361"/>
                  </a:lnTo>
                  <a:lnTo>
                    <a:pt x="526" y="375"/>
                  </a:lnTo>
                  <a:lnTo>
                    <a:pt x="532" y="382"/>
                  </a:lnTo>
                  <a:lnTo>
                    <a:pt x="532" y="395"/>
                  </a:lnTo>
                  <a:lnTo>
                    <a:pt x="539" y="408"/>
                  </a:lnTo>
                  <a:lnTo>
                    <a:pt x="539" y="422"/>
                  </a:lnTo>
                  <a:lnTo>
                    <a:pt x="546" y="428"/>
                  </a:lnTo>
                  <a:lnTo>
                    <a:pt x="546" y="442"/>
                  </a:lnTo>
                  <a:lnTo>
                    <a:pt x="552" y="455"/>
                  </a:lnTo>
                  <a:lnTo>
                    <a:pt x="552" y="469"/>
                  </a:lnTo>
                  <a:lnTo>
                    <a:pt x="559" y="475"/>
                  </a:lnTo>
                  <a:lnTo>
                    <a:pt x="559" y="489"/>
                  </a:lnTo>
                  <a:lnTo>
                    <a:pt x="566" y="502"/>
                  </a:lnTo>
                  <a:lnTo>
                    <a:pt x="566" y="516"/>
                  </a:lnTo>
                  <a:lnTo>
                    <a:pt x="572" y="522"/>
                  </a:lnTo>
                  <a:lnTo>
                    <a:pt x="572" y="536"/>
                  </a:lnTo>
                  <a:lnTo>
                    <a:pt x="579" y="549"/>
                  </a:lnTo>
                  <a:lnTo>
                    <a:pt x="579" y="556"/>
                  </a:lnTo>
                  <a:lnTo>
                    <a:pt x="586" y="569"/>
                  </a:lnTo>
                  <a:lnTo>
                    <a:pt x="586" y="583"/>
                  </a:lnTo>
                  <a:lnTo>
                    <a:pt x="592" y="589"/>
                  </a:lnTo>
                  <a:lnTo>
                    <a:pt x="592" y="603"/>
                  </a:lnTo>
                  <a:lnTo>
                    <a:pt x="599" y="616"/>
                  </a:lnTo>
                  <a:lnTo>
                    <a:pt x="599" y="623"/>
                  </a:lnTo>
                  <a:lnTo>
                    <a:pt x="606" y="636"/>
                  </a:lnTo>
                  <a:lnTo>
                    <a:pt x="606" y="643"/>
                  </a:lnTo>
                  <a:lnTo>
                    <a:pt x="612" y="656"/>
                  </a:lnTo>
                  <a:lnTo>
                    <a:pt x="612" y="663"/>
                  </a:lnTo>
                  <a:lnTo>
                    <a:pt x="619" y="676"/>
                  </a:lnTo>
                  <a:lnTo>
                    <a:pt x="619" y="683"/>
                  </a:lnTo>
                  <a:lnTo>
                    <a:pt x="626" y="690"/>
                  </a:lnTo>
                  <a:lnTo>
                    <a:pt x="626" y="703"/>
                  </a:lnTo>
                  <a:lnTo>
                    <a:pt x="632" y="710"/>
                  </a:lnTo>
                  <a:lnTo>
                    <a:pt x="632" y="723"/>
                  </a:lnTo>
                  <a:lnTo>
                    <a:pt x="639" y="730"/>
                  </a:lnTo>
                  <a:lnTo>
                    <a:pt x="639" y="737"/>
                  </a:lnTo>
                  <a:lnTo>
                    <a:pt x="646" y="743"/>
                  </a:lnTo>
                  <a:lnTo>
                    <a:pt x="646" y="757"/>
                  </a:lnTo>
                  <a:lnTo>
                    <a:pt x="652" y="763"/>
                  </a:lnTo>
                  <a:lnTo>
                    <a:pt x="652" y="770"/>
                  </a:lnTo>
                  <a:lnTo>
                    <a:pt x="659" y="777"/>
                  </a:lnTo>
                  <a:lnTo>
                    <a:pt x="659" y="784"/>
                  </a:lnTo>
                  <a:lnTo>
                    <a:pt x="666" y="790"/>
                  </a:lnTo>
                  <a:lnTo>
                    <a:pt x="666" y="797"/>
                  </a:lnTo>
                  <a:lnTo>
                    <a:pt x="672" y="804"/>
                  </a:lnTo>
                  <a:lnTo>
                    <a:pt x="672" y="810"/>
                  </a:lnTo>
                  <a:lnTo>
                    <a:pt x="679" y="817"/>
                  </a:lnTo>
                  <a:lnTo>
                    <a:pt x="679" y="824"/>
                  </a:lnTo>
                  <a:lnTo>
                    <a:pt x="686" y="830"/>
                  </a:lnTo>
                  <a:lnTo>
                    <a:pt x="686" y="837"/>
                  </a:lnTo>
                  <a:lnTo>
                    <a:pt x="692" y="844"/>
                  </a:lnTo>
                  <a:lnTo>
                    <a:pt x="699" y="851"/>
                  </a:lnTo>
                  <a:lnTo>
                    <a:pt x="699" y="857"/>
                  </a:lnTo>
                  <a:lnTo>
                    <a:pt x="706" y="864"/>
                  </a:lnTo>
                  <a:lnTo>
                    <a:pt x="712" y="871"/>
                  </a:lnTo>
                  <a:lnTo>
                    <a:pt x="719" y="877"/>
                  </a:lnTo>
                  <a:lnTo>
                    <a:pt x="726" y="877"/>
                  </a:lnTo>
                  <a:lnTo>
                    <a:pt x="732" y="884"/>
                  </a:lnTo>
                  <a:lnTo>
                    <a:pt x="739" y="884"/>
                  </a:lnTo>
                  <a:lnTo>
                    <a:pt x="746" y="884"/>
                  </a:lnTo>
                  <a:lnTo>
                    <a:pt x="752" y="884"/>
                  </a:lnTo>
                  <a:lnTo>
                    <a:pt x="759" y="884"/>
                  </a:lnTo>
                  <a:lnTo>
                    <a:pt x="766" y="884"/>
                  </a:lnTo>
                  <a:lnTo>
                    <a:pt x="772" y="884"/>
                  </a:lnTo>
                  <a:lnTo>
                    <a:pt x="779" y="877"/>
                  </a:lnTo>
                  <a:lnTo>
                    <a:pt x="786" y="871"/>
                  </a:lnTo>
                  <a:lnTo>
                    <a:pt x="792" y="864"/>
                  </a:lnTo>
                  <a:lnTo>
                    <a:pt x="799" y="857"/>
                  </a:lnTo>
                  <a:lnTo>
                    <a:pt x="806" y="851"/>
                  </a:lnTo>
                  <a:lnTo>
                    <a:pt x="812" y="844"/>
                  </a:lnTo>
                  <a:lnTo>
                    <a:pt x="819" y="837"/>
                  </a:lnTo>
                  <a:lnTo>
                    <a:pt x="825" y="830"/>
                  </a:lnTo>
                  <a:lnTo>
                    <a:pt x="825" y="824"/>
                  </a:lnTo>
                  <a:lnTo>
                    <a:pt x="832" y="817"/>
                  </a:lnTo>
                  <a:lnTo>
                    <a:pt x="839" y="810"/>
                  </a:lnTo>
                  <a:lnTo>
                    <a:pt x="839" y="804"/>
                  </a:lnTo>
                  <a:lnTo>
                    <a:pt x="845" y="797"/>
                  </a:lnTo>
                  <a:lnTo>
                    <a:pt x="845" y="790"/>
                  </a:lnTo>
                  <a:lnTo>
                    <a:pt x="852" y="784"/>
                  </a:lnTo>
                  <a:lnTo>
                    <a:pt x="852" y="777"/>
                  </a:lnTo>
                  <a:lnTo>
                    <a:pt x="859" y="770"/>
                  </a:lnTo>
                  <a:lnTo>
                    <a:pt x="859" y="763"/>
                  </a:lnTo>
                  <a:lnTo>
                    <a:pt x="865" y="757"/>
                  </a:lnTo>
                  <a:lnTo>
                    <a:pt x="865" y="750"/>
                  </a:lnTo>
                  <a:lnTo>
                    <a:pt x="872" y="743"/>
                  </a:lnTo>
                  <a:lnTo>
                    <a:pt x="872" y="737"/>
                  </a:lnTo>
                  <a:lnTo>
                    <a:pt x="879" y="730"/>
                  </a:lnTo>
                  <a:lnTo>
                    <a:pt x="879" y="723"/>
                  </a:lnTo>
                  <a:lnTo>
                    <a:pt x="885" y="717"/>
                  </a:lnTo>
                  <a:lnTo>
                    <a:pt x="885" y="710"/>
                  </a:lnTo>
                  <a:lnTo>
                    <a:pt x="892" y="703"/>
                  </a:lnTo>
                  <a:lnTo>
                    <a:pt x="892" y="696"/>
                  </a:lnTo>
                  <a:lnTo>
                    <a:pt x="899" y="690"/>
                  </a:lnTo>
                  <a:lnTo>
                    <a:pt x="899" y="676"/>
                  </a:lnTo>
                  <a:lnTo>
                    <a:pt x="905" y="670"/>
                  </a:lnTo>
                  <a:lnTo>
                    <a:pt x="905" y="663"/>
                  </a:lnTo>
                  <a:lnTo>
                    <a:pt x="912" y="656"/>
                  </a:lnTo>
                  <a:lnTo>
                    <a:pt x="912" y="650"/>
                  </a:lnTo>
                  <a:lnTo>
                    <a:pt x="919" y="636"/>
                  </a:lnTo>
                  <a:lnTo>
                    <a:pt x="919" y="629"/>
                  </a:lnTo>
                  <a:lnTo>
                    <a:pt x="925" y="623"/>
                  </a:lnTo>
                  <a:lnTo>
                    <a:pt x="925" y="616"/>
                  </a:lnTo>
                  <a:lnTo>
                    <a:pt x="932" y="609"/>
                  </a:lnTo>
                  <a:lnTo>
                    <a:pt x="932" y="596"/>
                  </a:lnTo>
                  <a:lnTo>
                    <a:pt x="939" y="589"/>
                  </a:lnTo>
                  <a:lnTo>
                    <a:pt x="939" y="583"/>
                  </a:lnTo>
                  <a:lnTo>
                    <a:pt x="945" y="576"/>
                  </a:lnTo>
                  <a:lnTo>
                    <a:pt x="945" y="569"/>
                  </a:lnTo>
                  <a:lnTo>
                    <a:pt x="952" y="556"/>
                  </a:lnTo>
                  <a:lnTo>
                    <a:pt x="952" y="549"/>
                  </a:lnTo>
                  <a:lnTo>
                    <a:pt x="959" y="542"/>
                  </a:lnTo>
                  <a:lnTo>
                    <a:pt x="959" y="536"/>
                  </a:lnTo>
                  <a:lnTo>
                    <a:pt x="965" y="529"/>
                  </a:lnTo>
                  <a:lnTo>
                    <a:pt x="965" y="522"/>
                  </a:lnTo>
                  <a:lnTo>
                    <a:pt x="972" y="509"/>
                  </a:lnTo>
                  <a:lnTo>
                    <a:pt x="972" y="502"/>
                  </a:lnTo>
                  <a:lnTo>
                    <a:pt x="979" y="495"/>
                  </a:lnTo>
                  <a:lnTo>
                    <a:pt x="979" y="489"/>
                  </a:lnTo>
                  <a:lnTo>
                    <a:pt x="985" y="482"/>
                  </a:lnTo>
                  <a:lnTo>
                    <a:pt x="985" y="475"/>
                  </a:lnTo>
                  <a:lnTo>
                    <a:pt x="992" y="469"/>
                  </a:lnTo>
                  <a:lnTo>
                    <a:pt x="992" y="462"/>
                  </a:lnTo>
                  <a:lnTo>
                    <a:pt x="999" y="449"/>
                  </a:lnTo>
                  <a:lnTo>
                    <a:pt x="999" y="442"/>
                  </a:lnTo>
                  <a:lnTo>
                    <a:pt x="1005" y="435"/>
                  </a:lnTo>
                  <a:lnTo>
                    <a:pt x="1005" y="428"/>
                  </a:lnTo>
                  <a:lnTo>
                    <a:pt x="1012" y="422"/>
                  </a:lnTo>
                  <a:lnTo>
                    <a:pt x="1012" y="415"/>
                  </a:lnTo>
                  <a:lnTo>
                    <a:pt x="1019" y="408"/>
                  </a:lnTo>
                  <a:lnTo>
                    <a:pt x="1019" y="402"/>
                  </a:lnTo>
                  <a:lnTo>
                    <a:pt x="1025" y="395"/>
                  </a:lnTo>
                  <a:lnTo>
                    <a:pt x="1032" y="388"/>
                  </a:lnTo>
                  <a:lnTo>
                    <a:pt x="1032" y="382"/>
                  </a:lnTo>
                  <a:lnTo>
                    <a:pt x="1032" y="375"/>
                  </a:lnTo>
                  <a:lnTo>
                    <a:pt x="1039" y="368"/>
                  </a:lnTo>
                  <a:lnTo>
                    <a:pt x="1039" y="361"/>
                  </a:lnTo>
                  <a:lnTo>
                    <a:pt x="1045" y="355"/>
                  </a:lnTo>
                  <a:lnTo>
                    <a:pt x="1052" y="348"/>
                  </a:lnTo>
                  <a:lnTo>
                    <a:pt x="1052" y="341"/>
                  </a:lnTo>
                  <a:lnTo>
                    <a:pt x="1059" y="335"/>
                  </a:lnTo>
                  <a:lnTo>
                    <a:pt x="1065" y="328"/>
                  </a:lnTo>
                  <a:lnTo>
                    <a:pt x="1072" y="321"/>
                  </a:lnTo>
                  <a:lnTo>
                    <a:pt x="1079" y="315"/>
                  </a:lnTo>
                  <a:lnTo>
                    <a:pt x="1085" y="308"/>
                  </a:lnTo>
                  <a:lnTo>
                    <a:pt x="1092" y="301"/>
                  </a:lnTo>
                  <a:lnTo>
                    <a:pt x="1099" y="294"/>
                  </a:lnTo>
                  <a:lnTo>
                    <a:pt x="1105" y="288"/>
                  </a:lnTo>
                  <a:lnTo>
                    <a:pt x="1112" y="281"/>
                  </a:lnTo>
                  <a:lnTo>
                    <a:pt x="1119" y="281"/>
                  </a:lnTo>
                  <a:lnTo>
                    <a:pt x="1125" y="281"/>
                  </a:lnTo>
                  <a:lnTo>
                    <a:pt x="1132" y="274"/>
                  </a:lnTo>
                  <a:lnTo>
                    <a:pt x="1139" y="274"/>
                  </a:lnTo>
                  <a:lnTo>
                    <a:pt x="1145" y="274"/>
                  </a:lnTo>
                  <a:lnTo>
                    <a:pt x="1152" y="274"/>
                  </a:lnTo>
                  <a:lnTo>
                    <a:pt x="1158" y="281"/>
                  </a:lnTo>
                  <a:lnTo>
                    <a:pt x="1165" y="281"/>
                  </a:lnTo>
                  <a:lnTo>
                    <a:pt x="1172" y="281"/>
                  </a:lnTo>
                  <a:lnTo>
                    <a:pt x="1178" y="288"/>
                  </a:lnTo>
                  <a:lnTo>
                    <a:pt x="1185" y="288"/>
                  </a:lnTo>
                  <a:lnTo>
                    <a:pt x="1192" y="294"/>
                  </a:lnTo>
                  <a:lnTo>
                    <a:pt x="1198" y="301"/>
                  </a:lnTo>
                  <a:lnTo>
                    <a:pt x="1205" y="308"/>
                  </a:lnTo>
                  <a:lnTo>
                    <a:pt x="1212" y="308"/>
                  </a:lnTo>
                  <a:lnTo>
                    <a:pt x="1218" y="315"/>
                  </a:lnTo>
                  <a:lnTo>
                    <a:pt x="1225" y="321"/>
                  </a:lnTo>
                  <a:lnTo>
                    <a:pt x="1232" y="328"/>
                  </a:lnTo>
                  <a:lnTo>
                    <a:pt x="1238" y="335"/>
                  </a:lnTo>
                  <a:lnTo>
                    <a:pt x="1238" y="341"/>
                  </a:lnTo>
                  <a:lnTo>
                    <a:pt x="1245" y="348"/>
                  </a:lnTo>
                  <a:lnTo>
                    <a:pt x="1252" y="355"/>
                  </a:lnTo>
                  <a:lnTo>
                    <a:pt x="1258" y="361"/>
                  </a:lnTo>
                  <a:lnTo>
                    <a:pt x="1258" y="368"/>
                  </a:lnTo>
                  <a:lnTo>
                    <a:pt x="1265" y="375"/>
                  </a:lnTo>
                  <a:lnTo>
                    <a:pt x="1272" y="382"/>
                  </a:lnTo>
                  <a:lnTo>
                    <a:pt x="1272" y="388"/>
                  </a:lnTo>
                  <a:lnTo>
                    <a:pt x="1278" y="395"/>
                  </a:lnTo>
                  <a:lnTo>
                    <a:pt x="1285" y="402"/>
                  </a:lnTo>
                  <a:lnTo>
                    <a:pt x="1285" y="408"/>
                  </a:lnTo>
                  <a:lnTo>
                    <a:pt x="1292" y="415"/>
                  </a:lnTo>
                  <a:lnTo>
                    <a:pt x="1298" y="422"/>
                  </a:lnTo>
                  <a:lnTo>
                    <a:pt x="1298" y="428"/>
                  </a:lnTo>
                  <a:lnTo>
                    <a:pt x="1305" y="435"/>
                  </a:lnTo>
                  <a:lnTo>
                    <a:pt x="1312" y="442"/>
                  </a:lnTo>
                  <a:lnTo>
                    <a:pt x="1312" y="449"/>
                  </a:lnTo>
                  <a:lnTo>
                    <a:pt x="1318" y="455"/>
                  </a:lnTo>
                  <a:lnTo>
                    <a:pt x="1318" y="462"/>
                  </a:lnTo>
                  <a:lnTo>
                    <a:pt x="1325" y="469"/>
                  </a:lnTo>
                  <a:lnTo>
                    <a:pt x="1332" y="475"/>
                  </a:lnTo>
                  <a:lnTo>
                    <a:pt x="1332" y="482"/>
                  </a:lnTo>
                  <a:lnTo>
                    <a:pt x="1338" y="489"/>
                  </a:lnTo>
                  <a:lnTo>
                    <a:pt x="1338" y="495"/>
                  </a:lnTo>
                  <a:lnTo>
                    <a:pt x="1345" y="502"/>
                  </a:lnTo>
                  <a:lnTo>
                    <a:pt x="1352" y="509"/>
                  </a:lnTo>
                  <a:lnTo>
                    <a:pt x="1352" y="516"/>
                  </a:lnTo>
                  <a:lnTo>
                    <a:pt x="1358" y="522"/>
                  </a:lnTo>
                  <a:lnTo>
                    <a:pt x="1358" y="529"/>
                  </a:lnTo>
                  <a:lnTo>
                    <a:pt x="1365" y="536"/>
                  </a:lnTo>
                  <a:lnTo>
                    <a:pt x="1372" y="542"/>
                  </a:lnTo>
                  <a:lnTo>
                    <a:pt x="1372" y="549"/>
                  </a:lnTo>
                  <a:lnTo>
                    <a:pt x="1372" y="556"/>
                  </a:lnTo>
                  <a:lnTo>
                    <a:pt x="1378" y="562"/>
                  </a:lnTo>
                  <a:lnTo>
                    <a:pt x="1385" y="569"/>
                  </a:lnTo>
                  <a:lnTo>
                    <a:pt x="1392" y="576"/>
                  </a:lnTo>
                  <a:lnTo>
                    <a:pt x="1392" y="583"/>
                  </a:lnTo>
                  <a:lnTo>
                    <a:pt x="1398" y="589"/>
                  </a:lnTo>
                  <a:lnTo>
                    <a:pt x="1405" y="596"/>
                  </a:lnTo>
                  <a:lnTo>
                    <a:pt x="1405" y="603"/>
                  </a:lnTo>
                  <a:lnTo>
                    <a:pt x="1412" y="609"/>
                  </a:lnTo>
                  <a:lnTo>
                    <a:pt x="1418" y="616"/>
                  </a:lnTo>
                  <a:lnTo>
                    <a:pt x="1425" y="623"/>
                  </a:lnTo>
                  <a:lnTo>
                    <a:pt x="1432" y="629"/>
                  </a:lnTo>
                  <a:lnTo>
                    <a:pt x="1438" y="636"/>
                  </a:lnTo>
                  <a:lnTo>
                    <a:pt x="1445" y="643"/>
                  </a:lnTo>
                  <a:lnTo>
                    <a:pt x="1452" y="650"/>
                  </a:lnTo>
                  <a:lnTo>
                    <a:pt x="1458" y="656"/>
                  </a:lnTo>
                  <a:lnTo>
                    <a:pt x="1465" y="663"/>
                  </a:lnTo>
                  <a:lnTo>
                    <a:pt x="1472" y="670"/>
                  </a:lnTo>
                  <a:lnTo>
                    <a:pt x="1478" y="676"/>
                  </a:lnTo>
                  <a:lnTo>
                    <a:pt x="1485" y="683"/>
                  </a:lnTo>
                  <a:lnTo>
                    <a:pt x="1491" y="683"/>
                  </a:lnTo>
                  <a:lnTo>
                    <a:pt x="1498" y="690"/>
                  </a:lnTo>
                  <a:lnTo>
                    <a:pt x="1505" y="690"/>
                  </a:lnTo>
                  <a:lnTo>
                    <a:pt x="1511" y="690"/>
                  </a:lnTo>
                  <a:lnTo>
                    <a:pt x="1518" y="696"/>
                  </a:lnTo>
                  <a:lnTo>
                    <a:pt x="1525" y="696"/>
                  </a:lnTo>
                  <a:lnTo>
                    <a:pt x="1531" y="696"/>
                  </a:lnTo>
                  <a:lnTo>
                    <a:pt x="1538" y="696"/>
                  </a:lnTo>
                  <a:lnTo>
                    <a:pt x="1545" y="696"/>
                  </a:lnTo>
                  <a:lnTo>
                    <a:pt x="1551" y="696"/>
                  </a:lnTo>
                  <a:lnTo>
                    <a:pt x="1558" y="690"/>
                  </a:lnTo>
                  <a:lnTo>
                    <a:pt x="1565" y="690"/>
                  </a:lnTo>
                  <a:lnTo>
                    <a:pt x="1571" y="690"/>
                  </a:lnTo>
                  <a:lnTo>
                    <a:pt x="1578" y="690"/>
                  </a:lnTo>
                  <a:lnTo>
                    <a:pt x="1585" y="683"/>
                  </a:lnTo>
                  <a:lnTo>
                    <a:pt x="1591" y="683"/>
                  </a:lnTo>
                  <a:lnTo>
                    <a:pt x="1598" y="676"/>
                  </a:lnTo>
                  <a:lnTo>
                    <a:pt x="1605" y="670"/>
                  </a:lnTo>
                  <a:lnTo>
                    <a:pt x="1611" y="670"/>
                  </a:lnTo>
                  <a:lnTo>
                    <a:pt x="1618" y="663"/>
                  </a:lnTo>
                  <a:lnTo>
                    <a:pt x="1625" y="656"/>
                  </a:lnTo>
                  <a:lnTo>
                    <a:pt x="1631" y="650"/>
                  </a:lnTo>
                  <a:lnTo>
                    <a:pt x="1638" y="643"/>
                  </a:lnTo>
                  <a:lnTo>
                    <a:pt x="1645" y="643"/>
                  </a:lnTo>
                  <a:lnTo>
                    <a:pt x="1651" y="636"/>
                  </a:lnTo>
                  <a:lnTo>
                    <a:pt x="1658" y="629"/>
                  </a:lnTo>
                  <a:lnTo>
                    <a:pt x="1665" y="623"/>
                  </a:lnTo>
                  <a:lnTo>
                    <a:pt x="1671" y="616"/>
                  </a:lnTo>
                  <a:lnTo>
                    <a:pt x="1678" y="609"/>
                  </a:lnTo>
                  <a:lnTo>
                    <a:pt x="1685" y="603"/>
                  </a:lnTo>
                  <a:lnTo>
                    <a:pt x="1691" y="596"/>
                  </a:lnTo>
                  <a:lnTo>
                    <a:pt x="1698" y="589"/>
                  </a:lnTo>
                  <a:lnTo>
                    <a:pt x="1705" y="583"/>
                  </a:lnTo>
                  <a:lnTo>
                    <a:pt x="1705" y="576"/>
                  </a:lnTo>
                  <a:lnTo>
                    <a:pt x="1711" y="569"/>
                  </a:lnTo>
                  <a:lnTo>
                    <a:pt x="1718" y="562"/>
                  </a:lnTo>
                  <a:lnTo>
                    <a:pt x="1725" y="556"/>
                  </a:lnTo>
                  <a:lnTo>
                    <a:pt x="1725" y="549"/>
                  </a:lnTo>
                  <a:lnTo>
                    <a:pt x="1731" y="542"/>
                  </a:lnTo>
                  <a:lnTo>
                    <a:pt x="1738" y="536"/>
                  </a:lnTo>
                  <a:lnTo>
                    <a:pt x="1745" y="529"/>
                  </a:lnTo>
                  <a:lnTo>
                    <a:pt x="1751" y="522"/>
                  </a:lnTo>
                  <a:lnTo>
                    <a:pt x="1758" y="516"/>
                  </a:lnTo>
                  <a:lnTo>
                    <a:pt x="1765" y="509"/>
                  </a:lnTo>
                  <a:lnTo>
                    <a:pt x="1771" y="502"/>
                  </a:lnTo>
                  <a:lnTo>
                    <a:pt x="1778" y="495"/>
                  </a:lnTo>
                  <a:lnTo>
                    <a:pt x="1785" y="489"/>
                  </a:lnTo>
                  <a:lnTo>
                    <a:pt x="1791" y="482"/>
                  </a:lnTo>
                  <a:lnTo>
                    <a:pt x="1798" y="475"/>
                  </a:lnTo>
                  <a:lnTo>
                    <a:pt x="1805" y="469"/>
                  </a:lnTo>
                  <a:lnTo>
                    <a:pt x="1811" y="462"/>
                  </a:lnTo>
                  <a:lnTo>
                    <a:pt x="1818" y="455"/>
                  </a:lnTo>
                  <a:lnTo>
                    <a:pt x="1824" y="449"/>
                  </a:lnTo>
                  <a:lnTo>
                    <a:pt x="1831" y="442"/>
                  </a:lnTo>
                  <a:lnTo>
                    <a:pt x="1838" y="442"/>
                  </a:lnTo>
                  <a:lnTo>
                    <a:pt x="1844" y="435"/>
                  </a:lnTo>
                  <a:lnTo>
                    <a:pt x="1851" y="428"/>
                  </a:lnTo>
                  <a:lnTo>
                    <a:pt x="1858" y="428"/>
                  </a:lnTo>
                  <a:lnTo>
                    <a:pt x="1864" y="422"/>
                  </a:lnTo>
                  <a:lnTo>
                    <a:pt x="1871" y="422"/>
                  </a:lnTo>
                  <a:lnTo>
                    <a:pt x="1878" y="415"/>
                  </a:lnTo>
                  <a:lnTo>
                    <a:pt x="1884" y="415"/>
                  </a:lnTo>
                  <a:lnTo>
                    <a:pt x="1891" y="415"/>
                  </a:lnTo>
                  <a:lnTo>
                    <a:pt x="1898" y="408"/>
                  </a:lnTo>
                  <a:lnTo>
                    <a:pt x="1904" y="408"/>
                  </a:lnTo>
                  <a:lnTo>
                    <a:pt x="1911" y="408"/>
                  </a:lnTo>
                  <a:lnTo>
                    <a:pt x="1918" y="408"/>
                  </a:lnTo>
                  <a:lnTo>
                    <a:pt x="1924" y="408"/>
                  </a:lnTo>
                  <a:lnTo>
                    <a:pt x="1931" y="408"/>
                  </a:lnTo>
                  <a:lnTo>
                    <a:pt x="1938" y="408"/>
                  </a:lnTo>
                  <a:lnTo>
                    <a:pt x="1944" y="408"/>
                  </a:lnTo>
                  <a:lnTo>
                    <a:pt x="1951" y="408"/>
                  </a:lnTo>
                  <a:lnTo>
                    <a:pt x="1958" y="408"/>
                  </a:lnTo>
                  <a:lnTo>
                    <a:pt x="1964" y="408"/>
                  </a:lnTo>
                  <a:lnTo>
                    <a:pt x="1971" y="415"/>
                  </a:lnTo>
                  <a:lnTo>
                    <a:pt x="1978" y="415"/>
                  </a:lnTo>
                  <a:lnTo>
                    <a:pt x="1984" y="415"/>
                  </a:lnTo>
                  <a:lnTo>
                    <a:pt x="1991" y="422"/>
                  </a:lnTo>
                  <a:lnTo>
                    <a:pt x="1998" y="422"/>
                  </a:lnTo>
                  <a:lnTo>
                    <a:pt x="2004" y="428"/>
                  </a:lnTo>
                  <a:lnTo>
                    <a:pt x="2011" y="428"/>
                  </a:lnTo>
                  <a:lnTo>
                    <a:pt x="2018" y="435"/>
                  </a:lnTo>
                  <a:lnTo>
                    <a:pt x="2024" y="435"/>
                  </a:lnTo>
                  <a:lnTo>
                    <a:pt x="2031" y="442"/>
                  </a:lnTo>
                  <a:lnTo>
                    <a:pt x="2038" y="442"/>
                  </a:lnTo>
                  <a:lnTo>
                    <a:pt x="2044" y="449"/>
                  </a:lnTo>
                  <a:lnTo>
                    <a:pt x="2051" y="455"/>
                  </a:lnTo>
                  <a:lnTo>
                    <a:pt x="2058" y="462"/>
                  </a:lnTo>
                  <a:lnTo>
                    <a:pt x="2064" y="469"/>
                  </a:lnTo>
                  <a:lnTo>
                    <a:pt x="2071" y="469"/>
                  </a:lnTo>
                  <a:lnTo>
                    <a:pt x="2078" y="475"/>
                  </a:lnTo>
                  <a:lnTo>
                    <a:pt x="2084" y="482"/>
                  </a:lnTo>
                  <a:lnTo>
                    <a:pt x="2091" y="489"/>
                  </a:lnTo>
                  <a:lnTo>
                    <a:pt x="2098" y="489"/>
                  </a:lnTo>
                  <a:lnTo>
                    <a:pt x="2104" y="495"/>
                  </a:lnTo>
                  <a:lnTo>
                    <a:pt x="2111" y="502"/>
                  </a:lnTo>
                  <a:lnTo>
                    <a:pt x="2118" y="509"/>
                  </a:lnTo>
                  <a:lnTo>
                    <a:pt x="2124" y="516"/>
                  </a:lnTo>
                  <a:lnTo>
                    <a:pt x="2131" y="516"/>
                  </a:lnTo>
                  <a:lnTo>
                    <a:pt x="2138" y="522"/>
                  </a:lnTo>
                  <a:lnTo>
                    <a:pt x="2144" y="529"/>
                  </a:lnTo>
                  <a:lnTo>
                    <a:pt x="2151" y="536"/>
                  </a:lnTo>
                  <a:lnTo>
                    <a:pt x="2157" y="536"/>
                  </a:lnTo>
                  <a:lnTo>
                    <a:pt x="2164" y="542"/>
                  </a:lnTo>
                  <a:lnTo>
                    <a:pt x="2171" y="549"/>
                  </a:lnTo>
                  <a:lnTo>
                    <a:pt x="2177" y="549"/>
                  </a:lnTo>
                  <a:lnTo>
                    <a:pt x="2184" y="556"/>
                  </a:lnTo>
                  <a:lnTo>
                    <a:pt x="2191" y="562"/>
                  </a:lnTo>
                  <a:lnTo>
                    <a:pt x="2197" y="562"/>
                  </a:lnTo>
                  <a:lnTo>
                    <a:pt x="2204" y="569"/>
                  </a:lnTo>
                  <a:lnTo>
                    <a:pt x="2211" y="576"/>
                  </a:lnTo>
                  <a:lnTo>
                    <a:pt x="2217" y="576"/>
                  </a:lnTo>
                  <a:lnTo>
                    <a:pt x="2224" y="583"/>
                  </a:lnTo>
                  <a:lnTo>
                    <a:pt x="2231" y="583"/>
                  </a:lnTo>
                  <a:lnTo>
                    <a:pt x="2237" y="589"/>
                  </a:lnTo>
                  <a:lnTo>
                    <a:pt x="2244" y="589"/>
                  </a:lnTo>
                  <a:lnTo>
                    <a:pt x="2251" y="589"/>
                  </a:lnTo>
                  <a:lnTo>
                    <a:pt x="2257" y="596"/>
                  </a:lnTo>
                  <a:lnTo>
                    <a:pt x="2264" y="596"/>
                  </a:lnTo>
                  <a:lnTo>
                    <a:pt x="2271" y="596"/>
                  </a:lnTo>
                  <a:lnTo>
                    <a:pt x="2277" y="603"/>
                  </a:lnTo>
                  <a:lnTo>
                    <a:pt x="2284" y="603"/>
                  </a:lnTo>
                  <a:lnTo>
                    <a:pt x="2291" y="603"/>
                  </a:lnTo>
                  <a:lnTo>
                    <a:pt x="2297" y="603"/>
                  </a:lnTo>
                  <a:lnTo>
                    <a:pt x="2304" y="603"/>
                  </a:lnTo>
                  <a:lnTo>
                    <a:pt x="2311" y="603"/>
                  </a:lnTo>
                  <a:lnTo>
                    <a:pt x="2317" y="603"/>
                  </a:lnTo>
                  <a:lnTo>
                    <a:pt x="2324" y="603"/>
                  </a:lnTo>
                  <a:lnTo>
                    <a:pt x="2331" y="603"/>
                  </a:lnTo>
                  <a:lnTo>
                    <a:pt x="2337" y="603"/>
                  </a:lnTo>
                  <a:lnTo>
                    <a:pt x="2344" y="603"/>
                  </a:lnTo>
                  <a:lnTo>
                    <a:pt x="2351" y="603"/>
                  </a:lnTo>
                  <a:lnTo>
                    <a:pt x="2357" y="603"/>
                  </a:lnTo>
                  <a:lnTo>
                    <a:pt x="2364" y="603"/>
                  </a:lnTo>
                  <a:lnTo>
                    <a:pt x="2371" y="603"/>
                  </a:lnTo>
                  <a:lnTo>
                    <a:pt x="2377" y="596"/>
                  </a:lnTo>
                  <a:lnTo>
                    <a:pt x="2384" y="596"/>
                  </a:lnTo>
                  <a:lnTo>
                    <a:pt x="2391" y="596"/>
                  </a:lnTo>
                  <a:lnTo>
                    <a:pt x="2397" y="589"/>
                  </a:lnTo>
                  <a:lnTo>
                    <a:pt x="2404" y="589"/>
                  </a:lnTo>
                  <a:lnTo>
                    <a:pt x="2411" y="589"/>
                  </a:lnTo>
                  <a:lnTo>
                    <a:pt x="2417" y="583"/>
                  </a:lnTo>
                  <a:lnTo>
                    <a:pt x="2424" y="583"/>
                  </a:lnTo>
                  <a:lnTo>
                    <a:pt x="2431" y="576"/>
                  </a:lnTo>
                  <a:lnTo>
                    <a:pt x="2437" y="576"/>
                  </a:lnTo>
                  <a:lnTo>
                    <a:pt x="2444" y="569"/>
                  </a:lnTo>
                  <a:lnTo>
                    <a:pt x="2451" y="569"/>
                  </a:lnTo>
                  <a:lnTo>
                    <a:pt x="2457" y="562"/>
                  </a:lnTo>
                  <a:lnTo>
                    <a:pt x="2464" y="562"/>
                  </a:lnTo>
                  <a:lnTo>
                    <a:pt x="2471" y="556"/>
                  </a:lnTo>
                  <a:lnTo>
                    <a:pt x="2477" y="556"/>
                  </a:lnTo>
                  <a:lnTo>
                    <a:pt x="2484" y="549"/>
                  </a:lnTo>
                  <a:lnTo>
                    <a:pt x="2490" y="549"/>
                  </a:lnTo>
                  <a:lnTo>
                    <a:pt x="2497" y="542"/>
                  </a:lnTo>
                  <a:lnTo>
                    <a:pt x="2504" y="542"/>
                  </a:lnTo>
                  <a:lnTo>
                    <a:pt x="2510" y="536"/>
                  </a:lnTo>
                  <a:lnTo>
                    <a:pt x="2517" y="536"/>
                  </a:lnTo>
                  <a:lnTo>
                    <a:pt x="2524" y="529"/>
                  </a:lnTo>
                  <a:lnTo>
                    <a:pt x="2530" y="529"/>
                  </a:lnTo>
                  <a:lnTo>
                    <a:pt x="2537" y="522"/>
                  </a:lnTo>
                  <a:lnTo>
                    <a:pt x="2544" y="522"/>
                  </a:lnTo>
                  <a:lnTo>
                    <a:pt x="2550" y="516"/>
                  </a:lnTo>
                  <a:lnTo>
                    <a:pt x="2557" y="516"/>
                  </a:lnTo>
                  <a:lnTo>
                    <a:pt x="2564" y="509"/>
                  </a:lnTo>
                  <a:lnTo>
                    <a:pt x="2570" y="509"/>
                  </a:lnTo>
                  <a:lnTo>
                    <a:pt x="2577" y="502"/>
                  </a:lnTo>
                  <a:lnTo>
                    <a:pt x="2584" y="502"/>
                  </a:lnTo>
                  <a:lnTo>
                    <a:pt x="2590" y="495"/>
                  </a:lnTo>
                  <a:lnTo>
                    <a:pt x="2597" y="495"/>
                  </a:lnTo>
                  <a:lnTo>
                    <a:pt x="2604" y="489"/>
                  </a:lnTo>
                  <a:lnTo>
                    <a:pt x="2610" y="489"/>
                  </a:lnTo>
                  <a:lnTo>
                    <a:pt x="2617" y="489"/>
                  </a:lnTo>
                  <a:lnTo>
                    <a:pt x="2624" y="482"/>
                  </a:lnTo>
                  <a:lnTo>
                    <a:pt x="2630" y="482"/>
                  </a:lnTo>
                  <a:lnTo>
                    <a:pt x="2637" y="482"/>
                  </a:lnTo>
                  <a:lnTo>
                    <a:pt x="2644" y="475"/>
                  </a:lnTo>
                  <a:lnTo>
                    <a:pt x="2650" y="475"/>
                  </a:lnTo>
                  <a:lnTo>
                    <a:pt x="2657" y="475"/>
                  </a:lnTo>
                  <a:lnTo>
                    <a:pt x="2664" y="475"/>
                  </a:lnTo>
                  <a:lnTo>
                    <a:pt x="2670" y="475"/>
                  </a:lnTo>
                  <a:lnTo>
                    <a:pt x="2677" y="469"/>
                  </a:lnTo>
                  <a:lnTo>
                    <a:pt x="2684" y="469"/>
                  </a:lnTo>
                  <a:lnTo>
                    <a:pt x="2690" y="469"/>
                  </a:lnTo>
                  <a:lnTo>
                    <a:pt x="2697" y="469"/>
                  </a:lnTo>
                  <a:lnTo>
                    <a:pt x="2704" y="469"/>
                  </a:lnTo>
                  <a:lnTo>
                    <a:pt x="2710" y="469"/>
                  </a:lnTo>
                  <a:lnTo>
                    <a:pt x="2717" y="469"/>
                  </a:lnTo>
                  <a:lnTo>
                    <a:pt x="2724" y="469"/>
                  </a:lnTo>
                  <a:lnTo>
                    <a:pt x="2730" y="469"/>
                  </a:lnTo>
                  <a:lnTo>
                    <a:pt x="2737" y="469"/>
                  </a:lnTo>
                  <a:lnTo>
                    <a:pt x="2744" y="469"/>
                  </a:lnTo>
                  <a:lnTo>
                    <a:pt x="2750" y="469"/>
                  </a:lnTo>
                  <a:lnTo>
                    <a:pt x="2757" y="475"/>
                  </a:lnTo>
                  <a:lnTo>
                    <a:pt x="2764" y="475"/>
                  </a:lnTo>
                  <a:lnTo>
                    <a:pt x="2770" y="475"/>
                  </a:lnTo>
                  <a:lnTo>
                    <a:pt x="2777" y="475"/>
                  </a:lnTo>
                  <a:lnTo>
                    <a:pt x="2784" y="475"/>
                  </a:lnTo>
                  <a:lnTo>
                    <a:pt x="2790" y="475"/>
                  </a:lnTo>
                  <a:lnTo>
                    <a:pt x="2797" y="482"/>
                  </a:lnTo>
                  <a:lnTo>
                    <a:pt x="2804" y="482"/>
                  </a:lnTo>
                  <a:lnTo>
                    <a:pt x="2810" y="482"/>
                  </a:lnTo>
                  <a:lnTo>
                    <a:pt x="2817" y="489"/>
                  </a:lnTo>
                  <a:lnTo>
                    <a:pt x="2823" y="489"/>
                  </a:lnTo>
                  <a:lnTo>
                    <a:pt x="2830" y="489"/>
                  </a:lnTo>
                  <a:lnTo>
                    <a:pt x="2837" y="489"/>
                  </a:lnTo>
                  <a:lnTo>
                    <a:pt x="2843" y="495"/>
                  </a:lnTo>
                  <a:lnTo>
                    <a:pt x="2850" y="495"/>
                  </a:lnTo>
                  <a:lnTo>
                    <a:pt x="2857" y="502"/>
                  </a:lnTo>
                  <a:lnTo>
                    <a:pt x="2863" y="502"/>
                  </a:lnTo>
                  <a:lnTo>
                    <a:pt x="2870" y="502"/>
                  </a:lnTo>
                  <a:lnTo>
                    <a:pt x="2877" y="509"/>
                  </a:lnTo>
                  <a:lnTo>
                    <a:pt x="2883" y="509"/>
                  </a:lnTo>
                  <a:lnTo>
                    <a:pt x="2890" y="509"/>
                  </a:lnTo>
                  <a:lnTo>
                    <a:pt x="2897" y="516"/>
                  </a:lnTo>
                  <a:lnTo>
                    <a:pt x="2903" y="516"/>
                  </a:lnTo>
                  <a:lnTo>
                    <a:pt x="2910" y="516"/>
                  </a:lnTo>
                  <a:lnTo>
                    <a:pt x="2917" y="522"/>
                  </a:lnTo>
                  <a:lnTo>
                    <a:pt x="2923" y="522"/>
                  </a:lnTo>
                  <a:lnTo>
                    <a:pt x="2930" y="529"/>
                  </a:lnTo>
                  <a:lnTo>
                    <a:pt x="2937" y="529"/>
                  </a:lnTo>
                  <a:lnTo>
                    <a:pt x="2943" y="529"/>
                  </a:lnTo>
                  <a:lnTo>
                    <a:pt x="2950" y="536"/>
                  </a:lnTo>
                  <a:lnTo>
                    <a:pt x="2957" y="536"/>
                  </a:lnTo>
                  <a:lnTo>
                    <a:pt x="2963" y="536"/>
                  </a:lnTo>
                  <a:lnTo>
                    <a:pt x="2970" y="542"/>
                  </a:lnTo>
                  <a:lnTo>
                    <a:pt x="2977" y="542"/>
                  </a:lnTo>
                  <a:lnTo>
                    <a:pt x="2983" y="542"/>
                  </a:lnTo>
                  <a:lnTo>
                    <a:pt x="2990" y="542"/>
                  </a:lnTo>
                  <a:lnTo>
                    <a:pt x="2997" y="549"/>
                  </a:lnTo>
                  <a:lnTo>
                    <a:pt x="3003" y="549"/>
                  </a:lnTo>
                  <a:lnTo>
                    <a:pt x="3010" y="549"/>
                  </a:lnTo>
                  <a:lnTo>
                    <a:pt x="3017" y="549"/>
                  </a:lnTo>
                  <a:lnTo>
                    <a:pt x="3023" y="556"/>
                  </a:lnTo>
                  <a:lnTo>
                    <a:pt x="3030" y="556"/>
                  </a:lnTo>
                  <a:lnTo>
                    <a:pt x="3037" y="556"/>
                  </a:lnTo>
                  <a:lnTo>
                    <a:pt x="3043" y="556"/>
                  </a:lnTo>
                  <a:lnTo>
                    <a:pt x="3050" y="556"/>
                  </a:lnTo>
                  <a:lnTo>
                    <a:pt x="3057" y="562"/>
                  </a:lnTo>
                  <a:lnTo>
                    <a:pt x="3063" y="562"/>
                  </a:lnTo>
                  <a:lnTo>
                    <a:pt x="3070" y="562"/>
                  </a:lnTo>
                  <a:lnTo>
                    <a:pt x="3077" y="562"/>
                  </a:lnTo>
                  <a:lnTo>
                    <a:pt x="3083" y="562"/>
                  </a:lnTo>
                  <a:lnTo>
                    <a:pt x="3090" y="562"/>
                  </a:lnTo>
                  <a:lnTo>
                    <a:pt x="3097" y="562"/>
                  </a:lnTo>
                  <a:lnTo>
                    <a:pt x="3103" y="562"/>
                  </a:lnTo>
                  <a:lnTo>
                    <a:pt x="3110" y="562"/>
                  </a:lnTo>
                  <a:lnTo>
                    <a:pt x="3117" y="562"/>
                  </a:lnTo>
                  <a:lnTo>
                    <a:pt x="3123" y="562"/>
                  </a:lnTo>
                  <a:lnTo>
                    <a:pt x="3130" y="562"/>
                  </a:lnTo>
                  <a:lnTo>
                    <a:pt x="3137" y="562"/>
                  </a:lnTo>
                  <a:lnTo>
                    <a:pt x="3143" y="562"/>
                  </a:lnTo>
                  <a:lnTo>
                    <a:pt x="3150" y="562"/>
                  </a:lnTo>
                  <a:lnTo>
                    <a:pt x="3156" y="562"/>
                  </a:lnTo>
                  <a:lnTo>
                    <a:pt x="3163" y="556"/>
                  </a:lnTo>
                  <a:lnTo>
                    <a:pt x="3170" y="556"/>
                  </a:lnTo>
                  <a:lnTo>
                    <a:pt x="3176" y="556"/>
                  </a:lnTo>
                  <a:lnTo>
                    <a:pt x="3183" y="556"/>
                  </a:lnTo>
                  <a:lnTo>
                    <a:pt x="3190" y="556"/>
                  </a:lnTo>
                  <a:lnTo>
                    <a:pt x="3196" y="556"/>
                  </a:lnTo>
                  <a:lnTo>
                    <a:pt x="3203" y="556"/>
                  </a:lnTo>
                  <a:lnTo>
                    <a:pt x="3210" y="549"/>
                  </a:lnTo>
                  <a:lnTo>
                    <a:pt x="3216" y="549"/>
                  </a:lnTo>
                  <a:lnTo>
                    <a:pt x="3223" y="549"/>
                  </a:lnTo>
                  <a:lnTo>
                    <a:pt x="3230" y="549"/>
                  </a:lnTo>
                  <a:lnTo>
                    <a:pt x="3236" y="542"/>
                  </a:lnTo>
                  <a:lnTo>
                    <a:pt x="3243" y="542"/>
                  </a:lnTo>
                  <a:lnTo>
                    <a:pt x="3250" y="542"/>
                  </a:lnTo>
                  <a:lnTo>
                    <a:pt x="3256" y="542"/>
                  </a:lnTo>
                  <a:lnTo>
                    <a:pt x="3263" y="542"/>
                  </a:lnTo>
                  <a:lnTo>
                    <a:pt x="3270" y="536"/>
                  </a:lnTo>
                  <a:lnTo>
                    <a:pt x="3276" y="536"/>
                  </a:lnTo>
                  <a:lnTo>
                    <a:pt x="3283" y="536"/>
                  </a:lnTo>
                  <a:lnTo>
                    <a:pt x="3290" y="529"/>
                  </a:lnTo>
                  <a:lnTo>
                    <a:pt x="3296" y="529"/>
                  </a:lnTo>
                  <a:lnTo>
                    <a:pt x="3303" y="52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Rectangle 94"/>
            <p:cNvSpPr>
              <a:spLocks noChangeArrowheads="1"/>
            </p:cNvSpPr>
            <p:nvPr/>
          </p:nvSpPr>
          <p:spPr bwMode="auto">
            <a:xfrm>
              <a:off x="2914" y="3996"/>
              <a:ext cx="19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3647" name="Rectangle 95"/>
            <p:cNvSpPr>
              <a:spLocks noChangeArrowheads="1"/>
            </p:cNvSpPr>
            <p:nvPr/>
          </p:nvSpPr>
          <p:spPr bwMode="auto">
            <a:xfrm rot="16200000">
              <a:off x="341" y="3252"/>
              <a:ext cx="77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grpSp>
        <p:nvGrpSpPr>
          <p:cNvPr id="23648" name="Group 96"/>
          <p:cNvGrpSpPr>
            <a:grpSpLocks/>
          </p:cNvGrpSpPr>
          <p:nvPr/>
        </p:nvGrpSpPr>
        <p:grpSpPr bwMode="auto">
          <a:xfrm flipH="1">
            <a:off x="6096000" y="2438400"/>
            <a:ext cx="795338" cy="1179513"/>
            <a:chOff x="480" y="2222"/>
            <a:chExt cx="501" cy="743"/>
          </a:xfrm>
        </p:grpSpPr>
        <p:sp>
          <p:nvSpPr>
            <p:cNvPr id="23649" name="Freeform 97"/>
            <p:cNvSpPr>
              <a:spLocks/>
            </p:cNvSpPr>
            <p:nvPr/>
          </p:nvSpPr>
          <p:spPr bwMode="auto">
            <a:xfrm>
              <a:off x="510" y="2222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98"/>
            <p:cNvSpPr>
              <a:spLocks/>
            </p:cNvSpPr>
            <p:nvPr/>
          </p:nvSpPr>
          <p:spPr bwMode="auto">
            <a:xfrm rot="3202192">
              <a:off x="727" y="2249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99"/>
            <p:cNvSpPr>
              <a:spLocks/>
            </p:cNvSpPr>
            <p:nvPr/>
          </p:nvSpPr>
          <p:spPr bwMode="auto">
            <a:xfrm>
              <a:off x="480" y="2428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100"/>
            <p:cNvSpPr>
              <a:spLocks/>
            </p:cNvSpPr>
            <p:nvPr/>
          </p:nvSpPr>
          <p:spPr bwMode="auto">
            <a:xfrm>
              <a:off x="600" y="2406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101"/>
            <p:cNvSpPr>
              <a:spLocks/>
            </p:cNvSpPr>
            <p:nvPr/>
          </p:nvSpPr>
          <p:spPr bwMode="auto">
            <a:xfrm>
              <a:off x="670" y="2605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102"/>
            <p:cNvSpPr>
              <a:spLocks/>
            </p:cNvSpPr>
            <p:nvPr/>
          </p:nvSpPr>
          <p:spPr bwMode="auto">
            <a:xfrm>
              <a:off x="527" y="2623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55" name="AutoShape 103"/>
          <p:cNvSpPr>
            <a:spLocks noChangeArrowheads="1"/>
          </p:cNvSpPr>
          <p:nvPr/>
        </p:nvSpPr>
        <p:spPr bwMode="auto">
          <a:xfrm>
            <a:off x="7239000" y="2286000"/>
            <a:ext cx="1600200" cy="1295400"/>
          </a:xfrm>
          <a:prstGeom prst="wedgeRoundRectCallout">
            <a:avLst>
              <a:gd name="adj1" fmla="val -70634"/>
              <a:gd name="adj2" fmla="val -2708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Stable, but</a:t>
            </a:r>
          </a:p>
          <a:p>
            <a:r>
              <a:rPr lang="en-US" sz="2000" b="1"/>
              <a:t>performance </a:t>
            </a:r>
          </a:p>
          <a:p>
            <a:r>
              <a:rPr lang="en-US" sz="2000" b="1"/>
              <a:t>poor, </a:t>
            </a:r>
            <a:r>
              <a:rPr lang="en-US" sz="2000" b="1">
                <a:solidFill>
                  <a:schemeClr val="accent2"/>
                </a:solidFill>
              </a:rPr>
              <a:t>why</a:t>
            </a:r>
            <a:r>
              <a:rPr lang="en-US" sz="2000" b="1"/>
              <a:t>?</a:t>
            </a:r>
          </a:p>
        </p:txBody>
      </p:sp>
      <p:sp>
        <p:nvSpPr>
          <p:cNvPr id="23656" name="Text Box 104"/>
          <p:cNvSpPr txBox="1">
            <a:spLocks noChangeArrowheads="1"/>
          </p:cNvSpPr>
          <p:nvPr/>
        </p:nvSpPr>
        <p:spPr bwMode="auto">
          <a:xfrm>
            <a:off x="4953000" y="4191000"/>
            <a:ext cx="3733800" cy="2292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PI tuning was for the process without dead time.  The process with dead time is more difficult to control.  Must make controller less agressive!</a:t>
            </a:r>
          </a:p>
        </p:txBody>
      </p:sp>
      <p:sp>
        <p:nvSpPr>
          <p:cNvPr id="23657" name="Text Box 105"/>
          <p:cNvSpPr txBox="1">
            <a:spLocks noChangeArrowheads="1"/>
          </p:cNvSpPr>
          <p:nvPr/>
        </p:nvSpPr>
        <p:spPr bwMode="auto">
          <a:xfrm>
            <a:off x="1066800" y="4267200"/>
            <a:ext cx="3581400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Key lesson: Stability is required, but more is required for good performance.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4191000"/>
            <a:ext cx="4648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000">
                <a:latin typeface="Courier New" pitchFamily="49" charset="0"/>
              </a:rPr>
              <a:t>*************************************************</a:t>
            </a:r>
          </a:p>
          <a:p>
            <a:pPr algn="l"/>
            <a:r>
              <a:rPr lang="en-US" sz="1000">
                <a:latin typeface="Courier New" pitchFamily="49" charset="0"/>
              </a:rPr>
              <a:t>      Critical frequency and amplitude ratio</a:t>
            </a:r>
          </a:p>
          <a:p>
            <a:pPr algn="l"/>
            <a:r>
              <a:rPr lang="en-US" sz="1000">
                <a:latin typeface="Courier New" pitchFamily="49" charset="0"/>
              </a:rPr>
              <a:t>              from Bode plot of GOL</a:t>
            </a:r>
          </a:p>
          <a:p>
            <a:pPr algn="l"/>
            <a:r>
              <a:rPr lang="en-US" sz="1000">
                <a:latin typeface="Courier New" pitchFamily="49" charset="0"/>
              </a:rPr>
              <a:t> *************************************************</a:t>
            </a:r>
          </a:p>
          <a:p>
            <a:pPr algn="l"/>
            <a:r>
              <a:rPr lang="en-US" sz="1000">
                <a:latin typeface="Courier New" pitchFamily="49" charset="0"/>
              </a:rPr>
              <a:t>  </a:t>
            </a:r>
          </a:p>
          <a:p>
            <a:pPr algn="l"/>
            <a:r>
              <a:rPr lang="en-US" sz="1000">
                <a:latin typeface="Courier New" pitchFamily="49" charset="0"/>
              </a:rPr>
              <a:t>Caution:  1) cross check with plot because of possible</a:t>
            </a:r>
          </a:p>
          <a:p>
            <a:pPr algn="l"/>
            <a:r>
              <a:rPr lang="en-US" sz="1000">
                <a:latin typeface="Courier New" pitchFamily="49" charset="0"/>
              </a:rPr>
              <a:t>              MATLAB error in calculating the phase angle</a:t>
            </a:r>
          </a:p>
          <a:p>
            <a:pPr algn="l"/>
            <a:r>
              <a:rPr lang="en-US" sz="1000">
                <a:latin typeface="Courier New" pitchFamily="49" charset="0"/>
              </a:rPr>
              <a:t>          2) the program finds the first crossing of -180</a:t>
            </a:r>
          </a:p>
          <a:p>
            <a:pPr algn="l"/>
            <a:r>
              <a:rPr lang="en-US" sz="1000">
                <a:latin typeface="Courier New" pitchFamily="49" charset="0"/>
              </a:rPr>
              <a:t>  </a:t>
            </a:r>
          </a:p>
          <a:p>
            <a:pPr algn="l"/>
            <a:r>
              <a:rPr lang="en-US" sz="1000">
                <a:latin typeface="Courier New" pitchFamily="49" charset="0"/>
              </a:rPr>
              <a:t>The critical frequency is between          0.14263</a:t>
            </a:r>
          </a:p>
          <a:p>
            <a:pPr algn="l"/>
            <a:r>
              <a:rPr lang="en-US" sz="1000">
                <a:latin typeface="Courier New" pitchFamily="49" charset="0"/>
              </a:rPr>
              <a:t>                                       and 0.14287</a:t>
            </a:r>
          </a:p>
          <a:p>
            <a:pPr algn="l"/>
            <a:r>
              <a:rPr lang="en-US" sz="1000">
                <a:latin typeface="Courier New" pitchFamily="49" charset="0"/>
              </a:rPr>
              <a:t>  </a:t>
            </a:r>
          </a:p>
          <a:p>
            <a:pPr algn="l"/>
            <a:r>
              <a:rPr lang="en-US" sz="1000">
                <a:latin typeface="Courier New" pitchFamily="49" charset="0"/>
              </a:rPr>
              <a:t>The amplitude ratio at the critical frequency is 0.74797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5343525" y="4038600"/>
            <a:ext cx="3557588" cy="2681288"/>
            <a:chOff x="613" y="1216"/>
            <a:chExt cx="4706" cy="3073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958" y="1306"/>
              <a:ext cx="4271" cy="1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958" y="1306"/>
              <a:ext cx="4271" cy="11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958" y="1306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958" y="1306"/>
              <a:ext cx="4271" cy="1138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V="1">
              <a:off x="958" y="1306"/>
              <a:ext cx="1" cy="1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958" y="2444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V="1">
              <a:off x="958" y="1306"/>
              <a:ext cx="1" cy="1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 flipV="1">
              <a:off x="95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95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V="1">
              <a:off x="958" y="2402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958" y="13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903" y="2506"/>
              <a:ext cx="1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974" y="2472"/>
              <a:ext cx="9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 sz="600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flipV="1">
              <a:off x="1599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1599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V="1">
              <a:off x="1979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1979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 flipV="1">
              <a:off x="2241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2241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flipV="1">
              <a:off x="244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244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 flipV="1">
              <a:off x="2621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2621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 flipV="1">
              <a:off x="2765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2765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 flipV="1">
              <a:off x="2890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2890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 flipV="1">
              <a:off x="2993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2993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 flipV="1">
              <a:off x="3097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>
              <a:off x="3097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 flipV="1">
              <a:off x="3097" y="2402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36"/>
            <p:cNvSpPr>
              <a:spLocks noChangeShapeType="1"/>
            </p:cNvSpPr>
            <p:nvPr/>
          </p:nvSpPr>
          <p:spPr bwMode="auto">
            <a:xfrm>
              <a:off x="3097" y="13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3038" y="2506"/>
              <a:ext cx="1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3114" y="2472"/>
              <a:ext cx="9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 sz="600"/>
            </a:p>
          </p:txBody>
        </p:sp>
        <p:sp>
          <p:nvSpPr>
            <p:cNvPr id="21543" name="Line 39"/>
            <p:cNvSpPr>
              <a:spLocks noChangeShapeType="1"/>
            </p:cNvSpPr>
            <p:nvPr/>
          </p:nvSpPr>
          <p:spPr bwMode="auto">
            <a:xfrm flipV="1">
              <a:off x="373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>
              <a:off x="373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 flipV="1">
              <a:off x="4111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>
              <a:off x="4111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43"/>
            <p:cNvSpPr>
              <a:spLocks noChangeShapeType="1"/>
            </p:cNvSpPr>
            <p:nvPr/>
          </p:nvSpPr>
          <p:spPr bwMode="auto">
            <a:xfrm flipV="1">
              <a:off x="4380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>
              <a:off x="4380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 flipV="1">
              <a:off x="4587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4587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47"/>
            <p:cNvSpPr>
              <a:spLocks noChangeShapeType="1"/>
            </p:cNvSpPr>
            <p:nvPr/>
          </p:nvSpPr>
          <p:spPr bwMode="auto">
            <a:xfrm flipV="1">
              <a:off x="4753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48"/>
            <p:cNvSpPr>
              <a:spLocks noChangeShapeType="1"/>
            </p:cNvSpPr>
            <p:nvPr/>
          </p:nvSpPr>
          <p:spPr bwMode="auto">
            <a:xfrm>
              <a:off x="4753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49"/>
            <p:cNvSpPr>
              <a:spLocks noChangeShapeType="1"/>
            </p:cNvSpPr>
            <p:nvPr/>
          </p:nvSpPr>
          <p:spPr bwMode="auto">
            <a:xfrm flipV="1">
              <a:off x="4898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50"/>
            <p:cNvSpPr>
              <a:spLocks noChangeShapeType="1"/>
            </p:cNvSpPr>
            <p:nvPr/>
          </p:nvSpPr>
          <p:spPr bwMode="auto">
            <a:xfrm>
              <a:off x="4898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 flipV="1">
              <a:off x="5022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52"/>
            <p:cNvSpPr>
              <a:spLocks noChangeShapeType="1"/>
            </p:cNvSpPr>
            <p:nvPr/>
          </p:nvSpPr>
          <p:spPr bwMode="auto">
            <a:xfrm>
              <a:off x="5022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Line 53"/>
            <p:cNvSpPr>
              <a:spLocks noChangeShapeType="1"/>
            </p:cNvSpPr>
            <p:nvPr/>
          </p:nvSpPr>
          <p:spPr bwMode="auto">
            <a:xfrm flipV="1">
              <a:off x="5132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Line 54"/>
            <p:cNvSpPr>
              <a:spLocks noChangeShapeType="1"/>
            </p:cNvSpPr>
            <p:nvPr/>
          </p:nvSpPr>
          <p:spPr bwMode="auto">
            <a:xfrm>
              <a:off x="5132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Line 55"/>
            <p:cNvSpPr>
              <a:spLocks noChangeShapeType="1"/>
            </p:cNvSpPr>
            <p:nvPr/>
          </p:nvSpPr>
          <p:spPr bwMode="auto">
            <a:xfrm flipV="1">
              <a:off x="5229" y="242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Line 56"/>
            <p:cNvSpPr>
              <a:spLocks noChangeShapeType="1"/>
            </p:cNvSpPr>
            <p:nvPr/>
          </p:nvSpPr>
          <p:spPr bwMode="auto">
            <a:xfrm>
              <a:off x="5229" y="13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57"/>
            <p:cNvSpPr>
              <a:spLocks noChangeShapeType="1"/>
            </p:cNvSpPr>
            <p:nvPr/>
          </p:nvSpPr>
          <p:spPr bwMode="auto">
            <a:xfrm flipV="1">
              <a:off x="5229" y="2402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58"/>
            <p:cNvSpPr>
              <a:spLocks noChangeShapeType="1"/>
            </p:cNvSpPr>
            <p:nvPr/>
          </p:nvSpPr>
          <p:spPr bwMode="auto">
            <a:xfrm>
              <a:off x="5229" y="13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5186" y="2506"/>
              <a:ext cx="1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5262" y="2472"/>
              <a:ext cx="5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21565" name="Line 61"/>
            <p:cNvSpPr>
              <a:spLocks noChangeShapeType="1"/>
            </p:cNvSpPr>
            <p:nvPr/>
          </p:nvSpPr>
          <p:spPr bwMode="auto">
            <a:xfrm>
              <a:off x="958" y="244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62"/>
            <p:cNvSpPr>
              <a:spLocks noChangeShapeType="1"/>
            </p:cNvSpPr>
            <p:nvPr/>
          </p:nvSpPr>
          <p:spPr bwMode="auto">
            <a:xfrm flipH="1">
              <a:off x="5208" y="244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Line 63"/>
            <p:cNvSpPr>
              <a:spLocks noChangeShapeType="1"/>
            </p:cNvSpPr>
            <p:nvPr/>
          </p:nvSpPr>
          <p:spPr bwMode="auto">
            <a:xfrm>
              <a:off x="958" y="2444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64"/>
            <p:cNvSpPr>
              <a:spLocks noChangeShapeType="1"/>
            </p:cNvSpPr>
            <p:nvPr/>
          </p:nvSpPr>
          <p:spPr bwMode="auto">
            <a:xfrm flipH="1">
              <a:off x="5187" y="244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Rectangle 65"/>
            <p:cNvSpPr>
              <a:spLocks noChangeArrowheads="1"/>
            </p:cNvSpPr>
            <p:nvPr/>
          </p:nvSpPr>
          <p:spPr bwMode="auto">
            <a:xfrm>
              <a:off x="800" y="2390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570" name="Rectangle 66"/>
            <p:cNvSpPr>
              <a:spLocks noChangeArrowheads="1"/>
            </p:cNvSpPr>
            <p:nvPr/>
          </p:nvSpPr>
          <p:spPr bwMode="auto">
            <a:xfrm>
              <a:off x="871" y="2353"/>
              <a:ext cx="9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 sz="600"/>
            </a:p>
          </p:txBody>
        </p:sp>
        <p:sp>
          <p:nvSpPr>
            <p:cNvPr id="21571" name="Line 67"/>
            <p:cNvSpPr>
              <a:spLocks noChangeShapeType="1"/>
            </p:cNvSpPr>
            <p:nvPr/>
          </p:nvSpPr>
          <p:spPr bwMode="auto">
            <a:xfrm>
              <a:off x="958" y="233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Line 68"/>
            <p:cNvSpPr>
              <a:spLocks noChangeShapeType="1"/>
            </p:cNvSpPr>
            <p:nvPr/>
          </p:nvSpPr>
          <p:spPr bwMode="auto">
            <a:xfrm flipH="1">
              <a:off x="5208" y="233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Line 69"/>
            <p:cNvSpPr>
              <a:spLocks noChangeShapeType="1"/>
            </p:cNvSpPr>
            <p:nvPr/>
          </p:nvSpPr>
          <p:spPr bwMode="auto">
            <a:xfrm>
              <a:off x="958" y="226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70"/>
            <p:cNvSpPr>
              <a:spLocks noChangeShapeType="1"/>
            </p:cNvSpPr>
            <p:nvPr/>
          </p:nvSpPr>
          <p:spPr bwMode="auto">
            <a:xfrm flipH="1">
              <a:off x="5208" y="226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Line 71"/>
            <p:cNvSpPr>
              <a:spLocks noChangeShapeType="1"/>
            </p:cNvSpPr>
            <p:nvPr/>
          </p:nvSpPr>
          <p:spPr bwMode="auto">
            <a:xfrm>
              <a:off x="958" y="221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72"/>
            <p:cNvSpPr>
              <a:spLocks noChangeShapeType="1"/>
            </p:cNvSpPr>
            <p:nvPr/>
          </p:nvSpPr>
          <p:spPr bwMode="auto">
            <a:xfrm flipH="1">
              <a:off x="5208" y="221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Line 73"/>
            <p:cNvSpPr>
              <a:spLocks noChangeShapeType="1"/>
            </p:cNvSpPr>
            <p:nvPr/>
          </p:nvSpPr>
          <p:spPr bwMode="auto">
            <a:xfrm>
              <a:off x="958" y="218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74"/>
            <p:cNvSpPr>
              <a:spLocks noChangeShapeType="1"/>
            </p:cNvSpPr>
            <p:nvPr/>
          </p:nvSpPr>
          <p:spPr bwMode="auto">
            <a:xfrm flipH="1">
              <a:off x="5208" y="218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Line 75"/>
            <p:cNvSpPr>
              <a:spLocks noChangeShapeType="1"/>
            </p:cNvSpPr>
            <p:nvPr/>
          </p:nvSpPr>
          <p:spPr bwMode="auto">
            <a:xfrm>
              <a:off x="958" y="214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76"/>
            <p:cNvSpPr>
              <a:spLocks noChangeShapeType="1"/>
            </p:cNvSpPr>
            <p:nvPr/>
          </p:nvSpPr>
          <p:spPr bwMode="auto">
            <a:xfrm flipH="1">
              <a:off x="5208" y="214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Line 77"/>
            <p:cNvSpPr>
              <a:spLocks noChangeShapeType="1"/>
            </p:cNvSpPr>
            <p:nvPr/>
          </p:nvSpPr>
          <p:spPr bwMode="auto">
            <a:xfrm>
              <a:off x="958" y="212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78"/>
            <p:cNvSpPr>
              <a:spLocks noChangeShapeType="1"/>
            </p:cNvSpPr>
            <p:nvPr/>
          </p:nvSpPr>
          <p:spPr bwMode="auto">
            <a:xfrm flipH="1">
              <a:off x="5208" y="212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Line 79"/>
            <p:cNvSpPr>
              <a:spLocks noChangeShapeType="1"/>
            </p:cNvSpPr>
            <p:nvPr/>
          </p:nvSpPr>
          <p:spPr bwMode="auto">
            <a:xfrm>
              <a:off x="958" y="210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80"/>
            <p:cNvSpPr>
              <a:spLocks noChangeShapeType="1"/>
            </p:cNvSpPr>
            <p:nvPr/>
          </p:nvSpPr>
          <p:spPr bwMode="auto">
            <a:xfrm flipH="1">
              <a:off x="5208" y="210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Line 81"/>
            <p:cNvSpPr>
              <a:spLocks noChangeShapeType="1"/>
            </p:cNvSpPr>
            <p:nvPr/>
          </p:nvSpPr>
          <p:spPr bwMode="auto">
            <a:xfrm>
              <a:off x="958" y="208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82"/>
            <p:cNvSpPr>
              <a:spLocks noChangeShapeType="1"/>
            </p:cNvSpPr>
            <p:nvPr/>
          </p:nvSpPr>
          <p:spPr bwMode="auto">
            <a:xfrm flipH="1">
              <a:off x="5208" y="208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Line 83"/>
            <p:cNvSpPr>
              <a:spLocks noChangeShapeType="1"/>
            </p:cNvSpPr>
            <p:nvPr/>
          </p:nvSpPr>
          <p:spPr bwMode="auto">
            <a:xfrm>
              <a:off x="958" y="206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84"/>
            <p:cNvSpPr>
              <a:spLocks noChangeShapeType="1"/>
            </p:cNvSpPr>
            <p:nvPr/>
          </p:nvSpPr>
          <p:spPr bwMode="auto">
            <a:xfrm flipH="1">
              <a:off x="5208" y="206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Line 85"/>
            <p:cNvSpPr>
              <a:spLocks noChangeShapeType="1"/>
            </p:cNvSpPr>
            <p:nvPr/>
          </p:nvSpPr>
          <p:spPr bwMode="auto">
            <a:xfrm>
              <a:off x="958" y="2062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Line 86"/>
            <p:cNvSpPr>
              <a:spLocks noChangeShapeType="1"/>
            </p:cNvSpPr>
            <p:nvPr/>
          </p:nvSpPr>
          <p:spPr bwMode="auto">
            <a:xfrm flipH="1">
              <a:off x="5187" y="206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Rectangle 87"/>
            <p:cNvSpPr>
              <a:spLocks noChangeArrowheads="1"/>
            </p:cNvSpPr>
            <p:nvPr/>
          </p:nvSpPr>
          <p:spPr bwMode="auto">
            <a:xfrm>
              <a:off x="800" y="2008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592" name="Rectangle 88"/>
            <p:cNvSpPr>
              <a:spLocks noChangeArrowheads="1"/>
            </p:cNvSpPr>
            <p:nvPr/>
          </p:nvSpPr>
          <p:spPr bwMode="auto">
            <a:xfrm>
              <a:off x="873" y="1975"/>
              <a:ext cx="5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21593" name="Line 89"/>
            <p:cNvSpPr>
              <a:spLocks noChangeShapeType="1"/>
            </p:cNvSpPr>
            <p:nvPr/>
          </p:nvSpPr>
          <p:spPr bwMode="auto">
            <a:xfrm>
              <a:off x="958" y="195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90"/>
            <p:cNvSpPr>
              <a:spLocks noChangeShapeType="1"/>
            </p:cNvSpPr>
            <p:nvPr/>
          </p:nvSpPr>
          <p:spPr bwMode="auto">
            <a:xfrm flipH="1">
              <a:off x="5208" y="195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Line 91"/>
            <p:cNvSpPr>
              <a:spLocks noChangeShapeType="1"/>
            </p:cNvSpPr>
            <p:nvPr/>
          </p:nvSpPr>
          <p:spPr bwMode="auto">
            <a:xfrm>
              <a:off x="958" y="188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92"/>
            <p:cNvSpPr>
              <a:spLocks noChangeShapeType="1"/>
            </p:cNvSpPr>
            <p:nvPr/>
          </p:nvSpPr>
          <p:spPr bwMode="auto">
            <a:xfrm flipH="1">
              <a:off x="5208" y="188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Line 93"/>
            <p:cNvSpPr>
              <a:spLocks noChangeShapeType="1"/>
            </p:cNvSpPr>
            <p:nvPr/>
          </p:nvSpPr>
          <p:spPr bwMode="auto">
            <a:xfrm>
              <a:off x="958" y="183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94"/>
            <p:cNvSpPr>
              <a:spLocks noChangeShapeType="1"/>
            </p:cNvSpPr>
            <p:nvPr/>
          </p:nvSpPr>
          <p:spPr bwMode="auto">
            <a:xfrm flipH="1">
              <a:off x="5208" y="183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Line 95"/>
            <p:cNvSpPr>
              <a:spLocks noChangeShapeType="1"/>
            </p:cNvSpPr>
            <p:nvPr/>
          </p:nvSpPr>
          <p:spPr bwMode="auto">
            <a:xfrm>
              <a:off x="958" y="179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96"/>
            <p:cNvSpPr>
              <a:spLocks noChangeShapeType="1"/>
            </p:cNvSpPr>
            <p:nvPr/>
          </p:nvSpPr>
          <p:spPr bwMode="auto">
            <a:xfrm flipH="1">
              <a:off x="5208" y="179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Line 97"/>
            <p:cNvSpPr>
              <a:spLocks noChangeShapeType="1"/>
            </p:cNvSpPr>
            <p:nvPr/>
          </p:nvSpPr>
          <p:spPr bwMode="auto">
            <a:xfrm>
              <a:off x="958" y="177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Line 98"/>
            <p:cNvSpPr>
              <a:spLocks noChangeShapeType="1"/>
            </p:cNvSpPr>
            <p:nvPr/>
          </p:nvSpPr>
          <p:spPr bwMode="auto">
            <a:xfrm flipH="1">
              <a:off x="5208" y="177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Line 99"/>
            <p:cNvSpPr>
              <a:spLocks noChangeShapeType="1"/>
            </p:cNvSpPr>
            <p:nvPr/>
          </p:nvSpPr>
          <p:spPr bwMode="auto">
            <a:xfrm>
              <a:off x="958" y="174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Line 100"/>
            <p:cNvSpPr>
              <a:spLocks noChangeShapeType="1"/>
            </p:cNvSpPr>
            <p:nvPr/>
          </p:nvSpPr>
          <p:spPr bwMode="auto">
            <a:xfrm flipH="1">
              <a:off x="5208" y="174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Line 101"/>
            <p:cNvSpPr>
              <a:spLocks noChangeShapeType="1"/>
            </p:cNvSpPr>
            <p:nvPr/>
          </p:nvSpPr>
          <p:spPr bwMode="auto">
            <a:xfrm>
              <a:off x="958" y="172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Line 102"/>
            <p:cNvSpPr>
              <a:spLocks noChangeShapeType="1"/>
            </p:cNvSpPr>
            <p:nvPr/>
          </p:nvSpPr>
          <p:spPr bwMode="auto">
            <a:xfrm flipH="1">
              <a:off x="5208" y="172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Line 103"/>
            <p:cNvSpPr>
              <a:spLocks noChangeShapeType="1"/>
            </p:cNvSpPr>
            <p:nvPr/>
          </p:nvSpPr>
          <p:spPr bwMode="auto">
            <a:xfrm>
              <a:off x="958" y="170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Line 104"/>
            <p:cNvSpPr>
              <a:spLocks noChangeShapeType="1"/>
            </p:cNvSpPr>
            <p:nvPr/>
          </p:nvSpPr>
          <p:spPr bwMode="auto">
            <a:xfrm flipH="1">
              <a:off x="5208" y="170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Line 105"/>
            <p:cNvSpPr>
              <a:spLocks noChangeShapeType="1"/>
            </p:cNvSpPr>
            <p:nvPr/>
          </p:nvSpPr>
          <p:spPr bwMode="auto">
            <a:xfrm>
              <a:off x="958" y="168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Line 106"/>
            <p:cNvSpPr>
              <a:spLocks noChangeShapeType="1"/>
            </p:cNvSpPr>
            <p:nvPr/>
          </p:nvSpPr>
          <p:spPr bwMode="auto">
            <a:xfrm flipH="1">
              <a:off x="5208" y="168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Line 107"/>
            <p:cNvSpPr>
              <a:spLocks noChangeShapeType="1"/>
            </p:cNvSpPr>
            <p:nvPr/>
          </p:nvSpPr>
          <p:spPr bwMode="auto">
            <a:xfrm>
              <a:off x="958" y="1687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Line 108"/>
            <p:cNvSpPr>
              <a:spLocks noChangeShapeType="1"/>
            </p:cNvSpPr>
            <p:nvPr/>
          </p:nvSpPr>
          <p:spPr bwMode="auto">
            <a:xfrm flipH="1">
              <a:off x="5187" y="168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Rectangle 109"/>
            <p:cNvSpPr>
              <a:spLocks noChangeArrowheads="1"/>
            </p:cNvSpPr>
            <p:nvPr/>
          </p:nvSpPr>
          <p:spPr bwMode="auto">
            <a:xfrm>
              <a:off x="800" y="1633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614" name="Rectangle 110"/>
            <p:cNvSpPr>
              <a:spLocks noChangeArrowheads="1"/>
            </p:cNvSpPr>
            <p:nvPr/>
          </p:nvSpPr>
          <p:spPr bwMode="auto">
            <a:xfrm>
              <a:off x="873" y="1596"/>
              <a:ext cx="5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600"/>
            </a:p>
          </p:txBody>
        </p:sp>
        <p:sp>
          <p:nvSpPr>
            <p:cNvPr id="21615" name="Line 111"/>
            <p:cNvSpPr>
              <a:spLocks noChangeShapeType="1"/>
            </p:cNvSpPr>
            <p:nvPr/>
          </p:nvSpPr>
          <p:spPr bwMode="auto">
            <a:xfrm>
              <a:off x="958" y="157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Line 112"/>
            <p:cNvSpPr>
              <a:spLocks noChangeShapeType="1"/>
            </p:cNvSpPr>
            <p:nvPr/>
          </p:nvSpPr>
          <p:spPr bwMode="auto">
            <a:xfrm flipH="1">
              <a:off x="5208" y="157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Line 113"/>
            <p:cNvSpPr>
              <a:spLocks noChangeShapeType="1"/>
            </p:cNvSpPr>
            <p:nvPr/>
          </p:nvSpPr>
          <p:spPr bwMode="auto">
            <a:xfrm>
              <a:off x="958" y="150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Line 114"/>
            <p:cNvSpPr>
              <a:spLocks noChangeShapeType="1"/>
            </p:cNvSpPr>
            <p:nvPr/>
          </p:nvSpPr>
          <p:spPr bwMode="auto">
            <a:xfrm flipH="1">
              <a:off x="5208" y="150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Line 115"/>
            <p:cNvSpPr>
              <a:spLocks noChangeShapeType="1"/>
            </p:cNvSpPr>
            <p:nvPr/>
          </p:nvSpPr>
          <p:spPr bwMode="auto">
            <a:xfrm>
              <a:off x="958" y="145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Line 116"/>
            <p:cNvSpPr>
              <a:spLocks noChangeShapeType="1"/>
            </p:cNvSpPr>
            <p:nvPr/>
          </p:nvSpPr>
          <p:spPr bwMode="auto">
            <a:xfrm flipH="1">
              <a:off x="5208" y="145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Line 117"/>
            <p:cNvSpPr>
              <a:spLocks noChangeShapeType="1"/>
            </p:cNvSpPr>
            <p:nvPr/>
          </p:nvSpPr>
          <p:spPr bwMode="auto">
            <a:xfrm>
              <a:off x="958" y="141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Line 118"/>
            <p:cNvSpPr>
              <a:spLocks noChangeShapeType="1"/>
            </p:cNvSpPr>
            <p:nvPr/>
          </p:nvSpPr>
          <p:spPr bwMode="auto">
            <a:xfrm flipH="1">
              <a:off x="5208" y="141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Line 119"/>
            <p:cNvSpPr>
              <a:spLocks noChangeShapeType="1"/>
            </p:cNvSpPr>
            <p:nvPr/>
          </p:nvSpPr>
          <p:spPr bwMode="auto">
            <a:xfrm>
              <a:off x="958" y="138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Line 120"/>
            <p:cNvSpPr>
              <a:spLocks noChangeShapeType="1"/>
            </p:cNvSpPr>
            <p:nvPr/>
          </p:nvSpPr>
          <p:spPr bwMode="auto">
            <a:xfrm flipH="1">
              <a:off x="5208" y="138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Line 121"/>
            <p:cNvSpPr>
              <a:spLocks noChangeShapeType="1"/>
            </p:cNvSpPr>
            <p:nvPr/>
          </p:nvSpPr>
          <p:spPr bwMode="auto">
            <a:xfrm>
              <a:off x="958" y="136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Line 122"/>
            <p:cNvSpPr>
              <a:spLocks noChangeShapeType="1"/>
            </p:cNvSpPr>
            <p:nvPr/>
          </p:nvSpPr>
          <p:spPr bwMode="auto">
            <a:xfrm flipH="1">
              <a:off x="5208" y="136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Line 123"/>
            <p:cNvSpPr>
              <a:spLocks noChangeShapeType="1"/>
            </p:cNvSpPr>
            <p:nvPr/>
          </p:nvSpPr>
          <p:spPr bwMode="auto">
            <a:xfrm>
              <a:off x="958" y="134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Line 124"/>
            <p:cNvSpPr>
              <a:spLocks noChangeShapeType="1"/>
            </p:cNvSpPr>
            <p:nvPr/>
          </p:nvSpPr>
          <p:spPr bwMode="auto">
            <a:xfrm flipH="1">
              <a:off x="5208" y="134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Line 125"/>
            <p:cNvSpPr>
              <a:spLocks noChangeShapeType="1"/>
            </p:cNvSpPr>
            <p:nvPr/>
          </p:nvSpPr>
          <p:spPr bwMode="auto">
            <a:xfrm>
              <a:off x="958" y="132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Line 126"/>
            <p:cNvSpPr>
              <a:spLocks noChangeShapeType="1"/>
            </p:cNvSpPr>
            <p:nvPr/>
          </p:nvSpPr>
          <p:spPr bwMode="auto">
            <a:xfrm flipH="1">
              <a:off x="5208" y="132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Line 127"/>
            <p:cNvSpPr>
              <a:spLocks noChangeShapeType="1"/>
            </p:cNvSpPr>
            <p:nvPr/>
          </p:nvSpPr>
          <p:spPr bwMode="auto">
            <a:xfrm>
              <a:off x="958" y="130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Line 128"/>
            <p:cNvSpPr>
              <a:spLocks noChangeShapeType="1"/>
            </p:cNvSpPr>
            <p:nvPr/>
          </p:nvSpPr>
          <p:spPr bwMode="auto">
            <a:xfrm flipH="1">
              <a:off x="5208" y="130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Line 129"/>
            <p:cNvSpPr>
              <a:spLocks noChangeShapeType="1"/>
            </p:cNvSpPr>
            <p:nvPr/>
          </p:nvSpPr>
          <p:spPr bwMode="auto">
            <a:xfrm>
              <a:off x="958" y="130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Line 130"/>
            <p:cNvSpPr>
              <a:spLocks noChangeShapeType="1"/>
            </p:cNvSpPr>
            <p:nvPr/>
          </p:nvSpPr>
          <p:spPr bwMode="auto">
            <a:xfrm flipH="1">
              <a:off x="5187" y="1306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Rectangle 131"/>
            <p:cNvSpPr>
              <a:spLocks noChangeArrowheads="1"/>
            </p:cNvSpPr>
            <p:nvPr/>
          </p:nvSpPr>
          <p:spPr bwMode="auto">
            <a:xfrm>
              <a:off x="800" y="1251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636" name="Rectangle 132"/>
            <p:cNvSpPr>
              <a:spLocks noChangeArrowheads="1"/>
            </p:cNvSpPr>
            <p:nvPr/>
          </p:nvSpPr>
          <p:spPr bwMode="auto">
            <a:xfrm>
              <a:off x="873" y="1216"/>
              <a:ext cx="5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600"/>
            </a:p>
          </p:txBody>
        </p:sp>
        <p:sp>
          <p:nvSpPr>
            <p:cNvPr id="21637" name="Line 133"/>
            <p:cNvSpPr>
              <a:spLocks noChangeShapeType="1"/>
            </p:cNvSpPr>
            <p:nvPr/>
          </p:nvSpPr>
          <p:spPr bwMode="auto">
            <a:xfrm>
              <a:off x="958" y="1306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134"/>
            <p:cNvSpPr>
              <a:spLocks/>
            </p:cNvSpPr>
            <p:nvPr/>
          </p:nvSpPr>
          <p:spPr bwMode="auto">
            <a:xfrm>
              <a:off x="958" y="1306"/>
              <a:ext cx="4271" cy="1138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Line 135"/>
            <p:cNvSpPr>
              <a:spLocks noChangeShapeType="1"/>
            </p:cNvSpPr>
            <p:nvPr/>
          </p:nvSpPr>
          <p:spPr bwMode="auto">
            <a:xfrm flipV="1">
              <a:off x="958" y="1306"/>
              <a:ext cx="1" cy="1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136"/>
            <p:cNvSpPr>
              <a:spLocks/>
            </p:cNvSpPr>
            <p:nvPr/>
          </p:nvSpPr>
          <p:spPr bwMode="auto">
            <a:xfrm>
              <a:off x="958" y="1674"/>
              <a:ext cx="3153" cy="652"/>
            </a:xfrm>
            <a:custGeom>
              <a:avLst/>
              <a:gdLst>
                <a:gd name="T0" fmla="*/ 48 w 3153"/>
                <a:gd name="T1" fmla="*/ 7 h 652"/>
                <a:gd name="T2" fmla="*/ 103 w 3153"/>
                <a:gd name="T3" fmla="*/ 20 h 652"/>
                <a:gd name="T4" fmla="*/ 158 w 3153"/>
                <a:gd name="T5" fmla="*/ 27 h 652"/>
                <a:gd name="T6" fmla="*/ 214 w 3153"/>
                <a:gd name="T7" fmla="*/ 41 h 652"/>
                <a:gd name="T8" fmla="*/ 269 w 3153"/>
                <a:gd name="T9" fmla="*/ 48 h 652"/>
                <a:gd name="T10" fmla="*/ 324 w 3153"/>
                <a:gd name="T11" fmla="*/ 55 h 652"/>
                <a:gd name="T12" fmla="*/ 379 w 3153"/>
                <a:gd name="T13" fmla="*/ 69 h 652"/>
                <a:gd name="T14" fmla="*/ 434 w 3153"/>
                <a:gd name="T15" fmla="*/ 76 h 652"/>
                <a:gd name="T16" fmla="*/ 490 w 3153"/>
                <a:gd name="T17" fmla="*/ 90 h 652"/>
                <a:gd name="T18" fmla="*/ 545 w 3153"/>
                <a:gd name="T19" fmla="*/ 97 h 652"/>
                <a:gd name="T20" fmla="*/ 600 w 3153"/>
                <a:gd name="T21" fmla="*/ 104 h 652"/>
                <a:gd name="T22" fmla="*/ 655 w 3153"/>
                <a:gd name="T23" fmla="*/ 118 h 652"/>
                <a:gd name="T24" fmla="*/ 710 w 3153"/>
                <a:gd name="T25" fmla="*/ 125 h 652"/>
                <a:gd name="T26" fmla="*/ 766 w 3153"/>
                <a:gd name="T27" fmla="*/ 138 h 652"/>
                <a:gd name="T28" fmla="*/ 821 w 3153"/>
                <a:gd name="T29" fmla="*/ 145 h 652"/>
                <a:gd name="T30" fmla="*/ 876 w 3153"/>
                <a:gd name="T31" fmla="*/ 152 h 652"/>
                <a:gd name="T32" fmla="*/ 931 w 3153"/>
                <a:gd name="T33" fmla="*/ 166 h 652"/>
                <a:gd name="T34" fmla="*/ 986 w 3153"/>
                <a:gd name="T35" fmla="*/ 173 h 652"/>
                <a:gd name="T36" fmla="*/ 1042 w 3153"/>
                <a:gd name="T37" fmla="*/ 180 h 652"/>
                <a:gd name="T38" fmla="*/ 1097 w 3153"/>
                <a:gd name="T39" fmla="*/ 194 h 652"/>
                <a:gd name="T40" fmla="*/ 1152 w 3153"/>
                <a:gd name="T41" fmla="*/ 201 h 652"/>
                <a:gd name="T42" fmla="*/ 1207 w 3153"/>
                <a:gd name="T43" fmla="*/ 215 h 652"/>
                <a:gd name="T44" fmla="*/ 1262 w 3153"/>
                <a:gd name="T45" fmla="*/ 222 h 652"/>
                <a:gd name="T46" fmla="*/ 1318 w 3153"/>
                <a:gd name="T47" fmla="*/ 229 h 652"/>
                <a:gd name="T48" fmla="*/ 1373 w 3153"/>
                <a:gd name="T49" fmla="*/ 242 h 652"/>
                <a:gd name="T50" fmla="*/ 1428 w 3153"/>
                <a:gd name="T51" fmla="*/ 249 h 652"/>
                <a:gd name="T52" fmla="*/ 1483 w 3153"/>
                <a:gd name="T53" fmla="*/ 256 h 652"/>
                <a:gd name="T54" fmla="*/ 1538 w 3153"/>
                <a:gd name="T55" fmla="*/ 270 h 652"/>
                <a:gd name="T56" fmla="*/ 1594 w 3153"/>
                <a:gd name="T57" fmla="*/ 277 h 652"/>
                <a:gd name="T58" fmla="*/ 1649 w 3153"/>
                <a:gd name="T59" fmla="*/ 284 h 652"/>
                <a:gd name="T60" fmla="*/ 1704 w 3153"/>
                <a:gd name="T61" fmla="*/ 298 h 652"/>
                <a:gd name="T62" fmla="*/ 1759 w 3153"/>
                <a:gd name="T63" fmla="*/ 305 h 652"/>
                <a:gd name="T64" fmla="*/ 1814 w 3153"/>
                <a:gd name="T65" fmla="*/ 312 h 652"/>
                <a:gd name="T66" fmla="*/ 1870 w 3153"/>
                <a:gd name="T67" fmla="*/ 326 h 652"/>
                <a:gd name="T68" fmla="*/ 1925 w 3153"/>
                <a:gd name="T69" fmla="*/ 333 h 652"/>
                <a:gd name="T70" fmla="*/ 1980 w 3153"/>
                <a:gd name="T71" fmla="*/ 340 h 652"/>
                <a:gd name="T72" fmla="*/ 2035 w 3153"/>
                <a:gd name="T73" fmla="*/ 354 h 652"/>
                <a:gd name="T74" fmla="*/ 2090 w 3153"/>
                <a:gd name="T75" fmla="*/ 360 h 652"/>
                <a:gd name="T76" fmla="*/ 2146 w 3153"/>
                <a:gd name="T77" fmla="*/ 374 h 652"/>
                <a:gd name="T78" fmla="*/ 2201 w 3153"/>
                <a:gd name="T79" fmla="*/ 381 h 652"/>
                <a:gd name="T80" fmla="*/ 2256 w 3153"/>
                <a:gd name="T81" fmla="*/ 395 h 652"/>
                <a:gd name="T82" fmla="*/ 2311 w 3153"/>
                <a:gd name="T83" fmla="*/ 402 h 652"/>
                <a:gd name="T84" fmla="*/ 2366 w 3153"/>
                <a:gd name="T85" fmla="*/ 416 h 652"/>
                <a:gd name="T86" fmla="*/ 2422 w 3153"/>
                <a:gd name="T87" fmla="*/ 430 h 652"/>
                <a:gd name="T88" fmla="*/ 2477 w 3153"/>
                <a:gd name="T89" fmla="*/ 444 h 652"/>
                <a:gd name="T90" fmla="*/ 2532 w 3153"/>
                <a:gd name="T91" fmla="*/ 458 h 652"/>
                <a:gd name="T92" fmla="*/ 2587 w 3153"/>
                <a:gd name="T93" fmla="*/ 471 h 652"/>
                <a:gd name="T94" fmla="*/ 2642 w 3153"/>
                <a:gd name="T95" fmla="*/ 485 h 652"/>
                <a:gd name="T96" fmla="*/ 2698 w 3153"/>
                <a:gd name="T97" fmla="*/ 499 h 652"/>
                <a:gd name="T98" fmla="*/ 2753 w 3153"/>
                <a:gd name="T99" fmla="*/ 513 h 652"/>
                <a:gd name="T100" fmla="*/ 2808 w 3153"/>
                <a:gd name="T101" fmla="*/ 527 h 652"/>
                <a:gd name="T102" fmla="*/ 2863 w 3153"/>
                <a:gd name="T103" fmla="*/ 548 h 652"/>
                <a:gd name="T104" fmla="*/ 2918 w 3153"/>
                <a:gd name="T105" fmla="*/ 569 h 652"/>
                <a:gd name="T106" fmla="*/ 2974 w 3153"/>
                <a:gd name="T107" fmla="*/ 583 h 652"/>
                <a:gd name="T108" fmla="*/ 3029 w 3153"/>
                <a:gd name="T109" fmla="*/ 603 h 652"/>
                <a:gd name="T110" fmla="*/ 3084 w 3153"/>
                <a:gd name="T111" fmla="*/ 624 h 652"/>
                <a:gd name="T112" fmla="*/ 3139 w 3153"/>
                <a:gd name="T113" fmla="*/ 645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53" h="652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5" y="13"/>
                  </a:lnTo>
                  <a:lnTo>
                    <a:pt x="62" y="13"/>
                  </a:lnTo>
                  <a:lnTo>
                    <a:pt x="69" y="13"/>
                  </a:lnTo>
                  <a:lnTo>
                    <a:pt x="76" y="13"/>
                  </a:lnTo>
                  <a:lnTo>
                    <a:pt x="82" y="13"/>
                  </a:lnTo>
                  <a:lnTo>
                    <a:pt x="89" y="20"/>
                  </a:lnTo>
                  <a:lnTo>
                    <a:pt x="96" y="20"/>
                  </a:lnTo>
                  <a:lnTo>
                    <a:pt x="103" y="20"/>
                  </a:lnTo>
                  <a:lnTo>
                    <a:pt x="110" y="20"/>
                  </a:lnTo>
                  <a:lnTo>
                    <a:pt x="117" y="20"/>
                  </a:lnTo>
                  <a:lnTo>
                    <a:pt x="124" y="20"/>
                  </a:lnTo>
                  <a:lnTo>
                    <a:pt x="131" y="27"/>
                  </a:lnTo>
                  <a:lnTo>
                    <a:pt x="138" y="27"/>
                  </a:lnTo>
                  <a:lnTo>
                    <a:pt x="145" y="27"/>
                  </a:lnTo>
                  <a:lnTo>
                    <a:pt x="151" y="27"/>
                  </a:lnTo>
                  <a:lnTo>
                    <a:pt x="158" y="27"/>
                  </a:lnTo>
                  <a:lnTo>
                    <a:pt x="165" y="27"/>
                  </a:lnTo>
                  <a:lnTo>
                    <a:pt x="172" y="34"/>
                  </a:lnTo>
                  <a:lnTo>
                    <a:pt x="179" y="34"/>
                  </a:lnTo>
                  <a:lnTo>
                    <a:pt x="186" y="34"/>
                  </a:lnTo>
                  <a:lnTo>
                    <a:pt x="193" y="34"/>
                  </a:lnTo>
                  <a:lnTo>
                    <a:pt x="200" y="34"/>
                  </a:lnTo>
                  <a:lnTo>
                    <a:pt x="207" y="34"/>
                  </a:lnTo>
                  <a:lnTo>
                    <a:pt x="214" y="41"/>
                  </a:lnTo>
                  <a:lnTo>
                    <a:pt x="220" y="41"/>
                  </a:lnTo>
                  <a:lnTo>
                    <a:pt x="227" y="41"/>
                  </a:lnTo>
                  <a:lnTo>
                    <a:pt x="234" y="41"/>
                  </a:lnTo>
                  <a:lnTo>
                    <a:pt x="241" y="41"/>
                  </a:lnTo>
                  <a:lnTo>
                    <a:pt x="248" y="48"/>
                  </a:lnTo>
                  <a:lnTo>
                    <a:pt x="255" y="48"/>
                  </a:lnTo>
                  <a:lnTo>
                    <a:pt x="262" y="48"/>
                  </a:lnTo>
                  <a:lnTo>
                    <a:pt x="269" y="48"/>
                  </a:lnTo>
                  <a:lnTo>
                    <a:pt x="276" y="48"/>
                  </a:lnTo>
                  <a:lnTo>
                    <a:pt x="283" y="48"/>
                  </a:lnTo>
                  <a:lnTo>
                    <a:pt x="289" y="55"/>
                  </a:lnTo>
                  <a:lnTo>
                    <a:pt x="296" y="55"/>
                  </a:lnTo>
                  <a:lnTo>
                    <a:pt x="303" y="55"/>
                  </a:lnTo>
                  <a:lnTo>
                    <a:pt x="310" y="55"/>
                  </a:lnTo>
                  <a:lnTo>
                    <a:pt x="317" y="55"/>
                  </a:lnTo>
                  <a:lnTo>
                    <a:pt x="324" y="55"/>
                  </a:lnTo>
                  <a:lnTo>
                    <a:pt x="331" y="62"/>
                  </a:lnTo>
                  <a:lnTo>
                    <a:pt x="338" y="62"/>
                  </a:lnTo>
                  <a:lnTo>
                    <a:pt x="345" y="62"/>
                  </a:lnTo>
                  <a:lnTo>
                    <a:pt x="352" y="62"/>
                  </a:lnTo>
                  <a:lnTo>
                    <a:pt x="358" y="62"/>
                  </a:lnTo>
                  <a:lnTo>
                    <a:pt x="365" y="62"/>
                  </a:lnTo>
                  <a:lnTo>
                    <a:pt x="372" y="69"/>
                  </a:lnTo>
                  <a:lnTo>
                    <a:pt x="379" y="69"/>
                  </a:lnTo>
                  <a:lnTo>
                    <a:pt x="386" y="69"/>
                  </a:lnTo>
                  <a:lnTo>
                    <a:pt x="393" y="69"/>
                  </a:lnTo>
                  <a:lnTo>
                    <a:pt x="400" y="69"/>
                  </a:lnTo>
                  <a:lnTo>
                    <a:pt x="407" y="76"/>
                  </a:lnTo>
                  <a:lnTo>
                    <a:pt x="414" y="76"/>
                  </a:lnTo>
                  <a:lnTo>
                    <a:pt x="421" y="76"/>
                  </a:lnTo>
                  <a:lnTo>
                    <a:pt x="427" y="76"/>
                  </a:lnTo>
                  <a:lnTo>
                    <a:pt x="434" y="76"/>
                  </a:lnTo>
                  <a:lnTo>
                    <a:pt x="441" y="76"/>
                  </a:lnTo>
                  <a:lnTo>
                    <a:pt x="448" y="83"/>
                  </a:lnTo>
                  <a:lnTo>
                    <a:pt x="455" y="83"/>
                  </a:lnTo>
                  <a:lnTo>
                    <a:pt x="462" y="83"/>
                  </a:lnTo>
                  <a:lnTo>
                    <a:pt x="469" y="83"/>
                  </a:lnTo>
                  <a:lnTo>
                    <a:pt x="476" y="83"/>
                  </a:lnTo>
                  <a:lnTo>
                    <a:pt x="483" y="83"/>
                  </a:lnTo>
                  <a:lnTo>
                    <a:pt x="490" y="90"/>
                  </a:lnTo>
                  <a:lnTo>
                    <a:pt x="496" y="90"/>
                  </a:lnTo>
                  <a:lnTo>
                    <a:pt x="503" y="90"/>
                  </a:lnTo>
                  <a:lnTo>
                    <a:pt x="510" y="90"/>
                  </a:lnTo>
                  <a:lnTo>
                    <a:pt x="517" y="90"/>
                  </a:lnTo>
                  <a:lnTo>
                    <a:pt x="524" y="97"/>
                  </a:lnTo>
                  <a:lnTo>
                    <a:pt x="531" y="97"/>
                  </a:lnTo>
                  <a:lnTo>
                    <a:pt x="538" y="97"/>
                  </a:lnTo>
                  <a:lnTo>
                    <a:pt x="545" y="97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65" y="104"/>
                  </a:lnTo>
                  <a:lnTo>
                    <a:pt x="572" y="104"/>
                  </a:lnTo>
                  <a:lnTo>
                    <a:pt x="579" y="104"/>
                  </a:lnTo>
                  <a:lnTo>
                    <a:pt x="586" y="104"/>
                  </a:lnTo>
                  <a:lnTo>
                    <a:pt x="593" y="104"/>
                  </a:lnTo>
                  <a:lnTo>
                    <a:pt x="600" y="104"/>
                  </a:lnTo>
                  <a:lnTo>
                    <a:pt x="607" y="111"/>
                  </a:lnTo>
                  <a:lnTo>
                    <a:pt x="614" y="111"/>
                  </a:lnTo>
                  <a:lnTo>
                    <a:pt x="621" y="111"/>
                  </a:lnTo>
                  <a:lnTo>
                    <a:pt x="628" y="111"/>
                  </a:lnTo>
                  <a:lnTo>
                    <a:pt x="634" y="111"/>
                  </a:lnTo>
                  <a:lnTo>
                    <a:pt x="641" y="111"/>
                  </a:lnTo>
                  <a:lnTo>
                    <a:pt x="648" y="118"/>
                  </a:lnTo>
                  <a:lnTo>
                    <a:pt x="655" y="118"/>
                  </a:lnTo>
                  <a:lnTo>
                    <a:pt x="662" y="118"/>
                  </a:lnTo>
                  <a:lnTo>
                    <a:pt x="669" y="118"/>
                  </a:lnTo>
                  <a:lnTo>
                    <a:pt x="676" y="118"/>
                  </a:lnTo>
                  <a:lnTo>
                    <a:pt x="683" y="125"/>
                  </a:lnTo>
                  <a:lnTo>
                    <a:pt x="690" y="125"/>
                  </a:lnTo>
                  <a:lnTo>
                    <a:pt x="697" y="125"/>
                  </a:lnTo>
                  <a:lnTo>
                    <a:pt x="703" y="125"/>
                  </a:lnTo>
                  <a:lnTo>
                    <a:pt x="710" y="125"/>
                  </a:lnTo>
                  <a:lnTo>
                    <a:pt x="717" y="125"/>
                  </a:lnTo>
                  <a:lnTo>
                    <a:pt x="724" y="131"/>
                  </a:lnTo>
                  <a:lnTo>
                    <a:pt x="731" y="131"/>
                  </a:lnTo>
                  <a:lnTo>
                    <a:pt x="738" y="131"/>
                  </a:lnTo>
                  <a:lnTo>
                    <a:pt x="745" y="131"/>
                  </a:lnTo>
                  <a:lnTo>
                    <a:pt x="752" y="131"/>
                  </a:lnTo>
                  <a:lnTo>
                    <a:pt x="759" y="131"/>
                  </a:lnTo>
                  <a:lnTo>
                    <a:pt x="766" y="138"/>
                  </a:lnTo>
                  <a:lnTo>
                    <a:pt x="772" y="138"/>
                  </a:lnTo>
                  <a:lnTo>
                    <a:pt x="779" y="138"/>
                  </a:lnTo>
                  <a:lnTo>
                    <a:pt x="786" y="138"/>
                  </a:lnTo>
                  <a:lnTo>
                    <a:pt x="793" y="138"/>
                  </a:lnTo>
                  <a:lnTo>
                    <a:pt x="800" y="138"/>
                  </a:lnTo>
                  <a:lnTo>
                    <a:pt x="807" y="145"/>
                  </a:lnTo>
                  <a:lnTo>
                    <a:pt x="814" y="145"/>
                  </a:lnTo>
                  <a:lnTo>
                    <a:pt x="821" y="145"/>
                  </a:lnTo>
                  <a:lnTo>
                    <a:pt x="828" y="145"/>
                  </a:lnTo>
                  <a:lnTo>
                    <a:pt x="835" y="145"/>
                  </a:lnTo>
                  <a:lnTo>
                    <a:pt x="841" y="152"/>
                  </a:lnTo>
                  <a:lnTo>
                    <a:pt x="848" y="152"/>
                  </a:lnTo>
                  <a:lnTo>
                    <a:pt x="855" y="152"/>
                  </a:lnTo>
                  <a:lnTo>
                    <a:pt x="862" y="152"/>
                  </a:lnTo>
                  <a:lnTo>
                    <a:pt x="869" y="152"/>
                  </a:lnTo>
                  <a:lnTo>
                    <a:pt x="876" y="152"/>
                  </a:lnTo>
                  <a:lnTo>
                    <a:pt x="883" y="159"/>
                  </a:lnTo>
                  <a:lnTo>
                    <a:pt x="890" y="159"/>
                  </a:lnTo>
                  <a:lnTo>
                    <a:pt x="897" y="159"/>
                  </a:lnTo>
                  <a:lnTo>
                    <a:pt x="904" y="159"/>
                  </a:lnTo>
                  <a:lnTo>
                    <a:pt x="910" y="159"/>
                  </a:lnTo>
                  <a:lnTo>
                    <a:pt x="917" y="159"/>
                  </a:lnTo>
                  <a:lnTo>
                    <a:pt x="924" y="166"/>
                  </a:lnTo>
                  <a:lnTo>
                    <a:pt x="931" y="166"/>
                  </a:lnTo>
                  <a:lnTo>
                    <a:pt x="938" y="166"/>
                  </a:lnTo>
                  <a:lnTo>
                    <a:pt x="945" y="166"/>
                  </a:lnTo>
                  <a:lnTo>
                    <a:pt x="952" y="166"/>
                  </a:lnTo>
                  <a:lnTo>
                    <a:pt x="959" y="166"/>
                  </a:lnTo>
                  <a:lnTo>
                    <a:pt x="966" y="173"/>
                  </a:lnTo>
                  <a:lnTo>
                    <a:pt x="973" y="173"/>
                  </a:lnTo>
                  <a:lnTo>
                    <a:pt x="979" y="173"/>
                  </a:lnTo>
                  <a:lnTo>
                    <a:pt x="986" y="173"/>
                  </a:lnTo>
                  <a:lnTo>
                    <a:pt x="993" y="173"/>
                  </a:lnTo>
                  <a:lnTo>
                    <a:pt x="1000" y="173"/>
                  </a:lnTo>
                  <a:lnTo>
                    <a:pt x="1007" y="180"/>
                  </a:lnTo>
                  <a:lnTo>
                    <a:pt x="1014" y="180"/>
                  </a:lnTo>
                  <a:lnTo>
                    <a:pt x="1021" y="180"/>
                  </a:lnTo>
                  <a:lnTo>
                    <a:pt x="1028" y="180"/>
                  </a:lnTo>
                  <a:lnTo>
                    <a:pt x="1035" y="180"/>
                  </a:lnTo>
                  <a:lnTo>
                    <a:pt x="1042" y="180"/>
                  </a:lnTo>
                  <a:lnTo>
                    <a:pt x="1048" y="187"/>
                  </a:lnTo>
                  <a:lnTo>
                    <a:pt x="1055" y="187"/>
                  </a:lnTo>
                  <a:lnTo>
                    <a:pt x="1062" y="187"/>
                  </a:lnTo>
                  <a:lnTo>
                    <a:pt x="1069" y="187"/>
                  </a:lnTo>
                  <a:lnTo>
                    <a:pt x="1076" y="187"/>
                  </a:lnTo>
                  <a:lnTo>
                    <a:pt x="1083" y="194"/>
                  </a:lnTo>
                  <a:lnTo>
                    <a:pt x="1090" y="194"/>
                  </a:lnTo>
                  <a:lnTo>
                    <a:pt x="1097" y="194"/>
                  </a:lnTo>
                  <a:lnTo>
                    <a:pt x="1104" y="194"/>
                  </a:lnTo>
                  <a:lnTo>
                    <a:pt x="1111" y="194"/>
                  </a:lnTo>
                  <a:lnTo>
                    <a:pt x="1117" y="194"/>
                  </a:lnTo>
                  <a:lnTo>
                    <a:pt x="1124" y="201"/>
                  </a:lnTo>
                  <a:lnTo>
                    <a:pt x="1131" y="201"/>
                  </a:lnTo>
                  <a:lnTo>
                    <a:pt x="1138" y="201"/>
                  </a:lnTo>
                  <a:lnTo>
                    <a:pt x="1145" y="201"/>
                  </a:lnTo>
                  <a:lnTo>
                    <a:pt x="1152" y="201"/>
                  </a:lnTo>
                  <a:lnTo>
                    <a:pt x="1159" y="201"/>
                  </a:lnTo>
                  <a:lnTo>
                    <a:pt x="1166" y="208"/>
                  </a:lnTo>
                  <a:lnTo>
                    <a:pt x="1173" y="208"/>
                  </a:lnTo>
                  <a:lnTo>
                    <a:pt x="1180" y="208"/>
                  </a:lnTo>
                  <a:lnTo>
                    <a:pt x="1186" y="208"/>
                  </a:lnTo>
                  <a:lnTo>
                    <a:pt x="1193" y="208"/>
                  </a:lnTo>
                  <a:lnTo>
                    <a:pt x="1200" y="208"/>
                  </a:lnTo>
                  <a:lnTo>
                    <a:pt x="1207" y="215"/>
                  </a:lnTo>
                  <a:lnTo>
                    <a:pt x="1214" y="215"/>
                  </a:lnTo>
                  <a:lnTo>
                    <a:pt x="1221" y="215"/>
                  </a:lnTo>
                  <a:lnTo>
                    <a:pt x="1228" y="215"/>
                  </a:lnTo>
                  <a:lnTo>
                    <a:pt x="1235" y="215"/>
                  </a:lnTo>
                  <a:lnTo>
                    <a:pt x="1242" y="215"/>
                  </a:lnTo>
                  <a:lnTo>
                    <a:pt x="1249" y="222"/>
                  </a:lnTo>
                  <a:lnTo>
                    <a:pt x="1255" y="222"/>
                  </a:lnTo>
                  <a:lnTo>
                    <a:pt x="1262" y="222"/>
                  </a:lnTo>
                  <a:lnTo>
                    <a:pt x="1269" y="222"/>
                  </a:lnTo>
                  <a:lnTo>
                    <a:pt x="1276" y="222"/>
                  </a:lnTo>
                  <a:lnTo>
                    <a:pt x="1283" y="222"/>
                  </a:lnTo>
                  <a:lnTo>
                    <a:pt x="1290" y="229"/>
                  </a:lnTo>
                  <a:lnTo>
                    <a:pt x="1297" y="229"/>
                  </a:lnTo>
                  <a:lnTo>
                    <a:pt x="1304" y="229"/>
                  </a:lnTo>
                  <a:lnTo>
                    <a:pt x="1311" y="229"/>
                  </a:lnTo>
                  <a:lnTo>
                    <a:pt x="1318" y="229"/>
                  </a:lnTo>
                  <a:lnTo>
                    <a:pt x="1324" y="229"/>
                  </a:lnTo>
                  <a:lnTo>
                    <a:pt x="1331" y="236"/>
                  </a:lnTo>
                  <a:lnTo>
                    <a:pt x="1338" y="236"/>
                  </a:lnTo>
                  <a:lnTo>
                    <a:pt x="1345" y="236"/>
                  </a:lnTo>
                  <a:lnTo>
                    <a:pt x="1352" y="236"/>
                  </a:lnTo>
                  <a:lnTo>
                    <a:pt x="1359" y="236"/>
                  </a:lnTo>
                  <a:lnTo>
                    <a:pt x="1366" y="236"/>
                  </a:lnTo>
                  <a:lnTo>
                    <a:pt x="1373" y="242"/>
                  </a:lnTo>
                  <a:lnTo>
                    <a:pt x="1380" y="242"/>
                  </a:lnTo>
                  <a:lnTo>
                    <a:pt x="1387" y="242"/>
                  </a:lnTo>
                  <a:lnTo>
                    <a:pt x="1393" y="242"/>
                  </a:lnTo>
                  <a:lnTo>
                    <a:pt x="1400" y="242"/>
                  </a:lnTo>
                  <a:lnTo>
                    <a:pt x="1407" y="242"/>
                  </a:lnTo>
                  <a:lnTo>
                    <a:pt x="1414" y="249"/>
                  </a:lnTo>
                  <a:lnTo>
                    <a:pt x="1421" y="249"/>
                  </a:lnTo>
                  <a:lnTo>
                    <a:pt x="1428" y="249"/>
                  </a:lnTo>
                  <a:lnTo>
                    <a:pt x="1435" y="249"/>
                  </a:lnTo>
                  <a:lnTo>
                    <a:pt x="1442" y="249"/>
                  </a:lnTo>
                  <a:lnTo>
                    <a:pt x="1449" y="249"/>
                  </a:lnTo>
                  <a:lnTo>
                    <a:pt x="1456" y="256"/>
                  </a:lnTo>
                  <a:lnTo>
                    <a:pt x="1462" y="256"/>
                  </a:lnTo>
                  <a:lnTo>
                    <a:pt x="1469" y="256"/>
                  </a:lnTo>
                  <a:lnTo>
                    <a:pt x="1476" y="256"/>
                  </a:lnTo>
                  <a:lnTo>
                    <a:pt x="1483" y="256"/>
                  </a:lnTo>
                  <a:lnTo>
                    <a:pt x="1490" y="256"/>
                  </a:lnTo>
                  <a:lnTo>
                    <a:pt x="1497" y="263"/>
                  </a:lnTo>
                  <a:lnTo>
                    <a:pt x="1504" y="263"/>
                  </a:lnTo>
                  <a:lnTo>
                    <a:pt x="1511" y="263"/>
                  </a:lnTo>
                  <a:lnTo>
                    <a:pt x="1518" y="263"/>
                  </a:lnTo>
                  <a:lnTo>
                    <a:pt x="1525" y="263"/>
                  </a:lnTo>
                  <a:lnTo>
                    <a:pt x="1531" y="263"/>
                  </a:lnTo>
                  <a:lnTo>
                    <a:pt x="1538" y="270"/>
                  </a:lnTo>
                  <a:lnTo>
                    <a:pt x="1545" y="270"/>
                  </a:lnTo>
                  <a:lnTo>
                    <a:pt x="1552" y="270"/>
                  </a:lnTo>
                  <a:lnTo>
                    <a:pt x="1559" y="270"/>
                  </a:lnTo>
                  <a:lnTo>
                    <a:pt x="1566" y="270"/>
                  </a:lnTo>
                  <a:lnTo>
                    <a:pt x="1573" y="270"/>
                  </a:lnTo>
                  <a:lnTo>
                    <a:pt x="1580" y="277"/>
                  </a:lnTo>
                  <a:lnTo>
                    <a:pt x="1587" y="277"/>
                  </a:lnTo>
                  <a:lnTo>
                    <a:pt x="1594" y="277"/>
                  </a:lnTo>
                  <a:lnTo>
                    <a:pt x="1600" y="277"/>
                  </a:lnTo>
                  <a:lnTo>
                    <a:pt x="1607" y="277"/>
                  </a:lnTo>
                  <a:lnTo>
                    <a:pt x="1614" y="277"/>
                  </a:lnTo>
                  <a:lnTo>
                    <a:pt x="1621" y="284"/>
                  </a:lnTo>
                  <a:lnTo>
                    <a:pt x="1628" y="284"/>
                  </a:lnTo>
                  <a:lnTo>
                    <a:pt x="1635" y="284"/>
                  </a:lnTo>
                  <a:lnTo>
                    <a:pt x="1642" y="284"/>
                  </a:lnTo>
                  <a:lnTo>
                    <a:pt x="1649" y="284"/>
                  </a:lnTo>
                  <a:lnTo>
                    <a:pt x="1656" y="284"/>
                  </a:lnTo>
                  <a:lnTo>
                    <a:pt x="1663" y="291"/>
                  </a:lnTo>
                  <a:lnTo>
                    <a:pt x="1669" y="291"/>
                  </a:lnTo>
                  <a:lnTo>
                    <a:pt x="1676" y="291"/>
                  </a:lnTo>
                  <a:lnTo>
                    <a:pt x="1683" y="291"/>
                  </a:lnTo>
                  <a:lnTo>
                    <a:pt x="1690" y="291"/>
                  </a:lnTo>
                  <a:lnTo>
                    <a:pt x="1697" y="291"/>
                  </a:lnTo>
                  <a:lnTo>
                    <a:pt x="1704" y="298"/>
                  </a:lnTo>
                  <a:lnTo>
                    <a:pt x="1711" y="298"/>
                  </a:lnTo>
                  <a:lnTo>
                    <a:pt x="1718" y="298"/>
                  </a:lnTo>
                  <a:lnTo>
                    <a:pt x="1725" y="298"/>
                  </a:lnTo>
                  <a:lnTo>
                    <a:pt x="1732" y="298"/>
                  </a:lnTo>
                  <a:lnTo>
                    <a:pt x="1738" y="298"/>
                  </a:lnTo>
                  <a:lnTo>
                    <a:pt x="1745" y="305"/>
                  </a:lnTo>
                  <a:lnTo>
                    <a:pt x="1752" y="305"/>
                  </a:lnTo>
                  <a:lnTo>
                    <a:pt x="1759" y="305"/>
                  </a:lnTo>
                  <a:lnTo>
                    <a:pt x="1766" y="305"/>
                  </a:lnTo>
                  <a:lnTo>
                    <a:pt x="1773" y="305"/>
                  </a:lnTo>
                  <a:lnTo>
                    <a:pt x="1780" y="305"/>
                  </a:lnTo>
                  <a:lnTo>
                    <a:pt x="1787" y="312"/>
                  </a:lnTo>
                  <a:lnTo>
                    <a:pt x="1794" y="312"/>
                  </a:lnTo>
                  <a:lnTo>
                    <a:pt x="1801" y="312"/>
                  </a:lnTo>
                  <a:lnTo>
                    <a:pt x="1807" y="312"/>
                  </a:lnTo>
                  <a:lnTo>
                    <a:pt x="1814" y="312"/>
                  </a:lnTo>
                  <a:lnTo>
                    <a:pt x="1821" y="312"/>
                  </a:lnTo>
                  <a:lnTo>
                    <a:pt x="1828" y="319"/>
                  </a:lnTo>
                  <a:lnTo>
                    <a:pt x="1835" y="319"/>
                  </a:lnTo>
                  <a:lnTo>
                    <a:pt x="1842" y="319"/>
                  </a:lnTo>
                  <a:lnTo>
                    <a:pt x="1849" y="319"/>
                  </a:lnTo>
                  <a:lnTo>
                    <a:pt x="1856" y="319"/>
                  </a:lnTo>
                  <a:lnTo>
                    <a:pt x="1863" y="319"/>
                  </a:lnTo>
                  <a:lnTo>
                    <a:pt x="1870" y="326"/>
                  </a:lnTo>
                  <a:lnTo>
                    <a:pt x="1876" y="326"/>
                  </a:lnTo>
                  <a:lnTo>
                    <a:pt x="1883" y="326"/>
                  </a:lnTo>
                  <a:lnTo>
                    <a:pt x="1890" y="326"/>
                  </a:lnTo>
                  <a:lnTo>
                    <a:pt x="1897" y="326"/>
                  </a:lnTo>
                  <a:lnTo>
                    <a:pt x="1904" y="333"/>
                  </a:lnTo>
                  <a:lnTo>
                    <a:pt x="1911" y="333"/>
                  </a:lnTo>
                  <a:lnTo>
                    <a:pt x="1918" y="333"/>
                  </a:lnTo>
                  <a:lnTo>
                    <a:pt x="1925" y="333"/>
                  </a:lnTo>
                  <a:lnTo>
                    <a:pt x="1932" y="333"/>
                  </a:lnTo>
                  <a:lnTo>
                    <a:pt x="1939" y="333"/>
                  </a:lnTo>
                  <a:lnTo>
                    <a:pt x="1945" y="340"/>
                  </a:lnTo>
                  <a:lnTo>
                    <a:pt x="1952" y="340"/>
                  </a:lnTo>
                  <a:lnTo>
                    <a:pt x="1959" y="340"/>
                  </a:lnTo>
                  <a:lnTo>
                    <a:pt x="1966" y="340"/>
                  </a:lnTo>
                  <a:lnTo>
                    <a:pt x="1973" y="340"/>
                  </a:lnTo>
                  <a:lnTo>
                    <a:pt x="1980" y="340"/>
                  </a:lnTo>
                  <a:lnTo>
                    <a:pt x="1987" y="347"/>
                  </a:lnTo>
                  <a:lnTo>
                    <a:pt x="1994" y="347"/>
                  </a:lnTo>
                  <a:lnTo>
                    <a:pt x="2001" y="347"/>
                  </a:lnTo>
                  <a:lnTo>
                    <a:pt x="2008" y="347"/>
                  </a:lnTo>
                  <a:lnTo>
                    <a:pt x="2014" y="347"/>
                  </a:lnTo>
                  <a:lnTo>
                    <a:pt x="2021" y="347"/>
                  </a:lnTo>
                  <a:lnTo>
                    <a:pt x="2028" y="354"/>
                  </a:lnTo>
                  <a:lnTo>
                    <a:pt x="2035" y="354"/>
                  </a:lnTo>
                  <a:lnTo>
                    <a:pt x="2042" y="354"/>
                  </a:lnTo>
                  <a:lnTo>
                    <a:pt x="2049" y="354"/>
                  </a:lnTo>
                  <a:lnTo>
                    <a:pt x="2056" y="354"/>
                  </a:lnTo>
                  <a:lnTo>
                    <a:pt x="2063" y="360"/>
                  </a:lnTo>
                  <a:lnTo>
                    <a:pt x="2070" y="360"/>
                  </a:lnTo>
                  <a:lnTo>
                    <a:pt x="2077" y="360"/>
                  </a:lnTo>
                  <a:lnTo>
                    <a:pt x="2083" y="360"/>
                  </a:lnTo>
                  <a:lnTo>
                    <a:pt x="2090" y="360"/>
                  </a:lnTo>
                  <a:lnTo>
                    <a:pt x="2097" y="360"/>
                  </a:lnTo>
                  <a:lnTo>
                    <a:pt x="2104" y="367"/>
                  </a:lnTo>
                  <a:lnTo>
                    <a:pt x="2111" y="367"/>
                  </a:lnTo>
                  <a:lnTo>
                    <a:pt x="2118" y="367"/>
                  </a:lnTo>
                  <a:lnTo>
                    <a:pt x="2125" y="367"/>
                  </a:lnTo>
                  <a:lnTo>
                    <a:pt x="2132" y="367"/>
                  </a:lnTo>
                  <a:lnTo>
                    <a:pt x="2139" y="374"/>
                  </a:lnTo>
                  <a:lnTo>
                    <a:pt x="2146" y="374"/>
                  </a:lnTo>
                  <a:lnTo>
                    <a:pt x="2152" y="374"/>
                  </a:lnTo>
                  <a:lnTo>
                    <a:pt x="2159" y="374"/>
                  </a:lnTo>
                  <a:lnTo>
                    <a:pt x="2166" y="374"/>
                  </a:lnTo>
                  <a:lnTo>
                    <a:pt x="2173" y="381"/>
                  </a:lnTo>
                  <a:lnTo>
                    <a:pt x="2180" y="381"/>
                  </a:lnTo>
                  <a:lnTo>
                    <a:pt x="2187" y="381"/>
                  </a:lnTo>
                  <a:lnTo>
                    <a:pt x="2194" y="381"/>
                  </a:lnTo>
                  <a:lnTo>
                    <a:pt x="2201" y="381"/>
                  </a:lnTo>
                  <a:lnTo>
                    <a:pt x="2208" y="381"/>
                  </a:lnTo>
                  <a:lnTo>
                    <a:pt x="2215" y="388"/>
                  </a:lnTo>
                  <a:lnTo>
                    <a:pt x="2221" y="388"/>
                  </a:lnTo>
                  <a:lnTo>
                    <a:pt x="2228" y="388"/>
                  </a:lnTo>
                  <a:lnTo>
                    <a:pt x="2235" y="388"/>
                  </a:lnTo>
                  <a:lnTo>
                    <a:pt x="2242" y="388"/>
                  </a:lnTo>
                  <a:lnTo>
                    <a:pt x="2249" y="395"/>
                  </a:lnTo>
                  <a:lnTo>
                    <a:pt x="2256" y="395"/>
                  </a:lnTo>
                  <a:lnTo>
                    <a:pt x="2263" y="395"/>
                  </a:lnTo>
                  <a:lnTo>
                    <a:pt x="2270" y="395"/>
                  </a:lnTo>
                  <a:lnTo>
                    <a:pt x="2277" y="395"/>
                  </a:lnTo>
                  <a:lnTo>
                    <a:pt x="2284" y="402"/>
                  </a:lnTo>
                  <a:lnTo>
                    <a:pt x="2290" y="402"/>
                  </a:lnTo>
                  <a:lnTo>
                    <a:pt x="2297" y="402"/>
                  </a:lnTo>
                  <a:lnTo>
                    <a:pt x="2304" y="402"/>
                  </a:lnTo>
                  <a:lnTo>
                    <a:pt x="2311" y="402"/>
                  </a:lnTo>
                  <a:lnTo>
                    <a:pt x="2318" y="409"/>
                  </a:lnTo>
                  <a:lnTo>
                    <a:pt x="2325" y="409"/>
                  </a:lnTo>
                  <a:lnTo>
                    <a:pt x="2332" y="409"/>
                  </a:lnTo>
                  <a:lnTo>
                    <a:pt x="2339" y="409"/>
                  </a:lnTo>
                  <a:lnTo>
                    <a:pt x="2346" y="409"/>
                  </a:lnTo>
                  <a:lnTo>
                    <a:pt x="2353" y="416"/>
                  </a:lnTo>
                  <a:lnTo>
                    <a:pt x="2359" y="416"/>
                  </a:lnTo>
                  <a:lnTo>
                    <a:pt x="2366" y="416"/>
                  </a:lnTo>
                  <a:lnTo>
                    <a:pt x="2373" y="416"/>
                  </a:lnTo>
                  <a:lnTo>
                    <a:pt x="2380" y="423"/>
                  </a:lnTo>
                  <a:lnTo>
                    <a:pt x="2387" y="423"/>
                  </a:lnTo>
                  <a:lnTo>
                    <a:pt x="2394" y="423"/>
                  </a:lnTo>
                  <a:lnTo>
                    <a:pt x="2401" y="423"/>
                  </a:lnTo>
                  <a:lnTo>
                    <a:pt x="2408" y="423"/>
                  </a:lnTo>
                  <a:lnTo>
                    <a:pt x="2415" y="430"/>
                  </a:lnTo>
                  <a:lnTo>
                    <a:pt x="2422" y="430"/>
                  </a:lnTo>
                  <a:lnTo>
                    <a:pt x="2428" y="430"/>
                  </a:lnTo>
                  <a:lnTo>
                    <a:pt x="2435" y="430"/>
                  </a:lnTo>
                  <a:lnTo>
                    <a:pt x="2442" y="437"/>
                  </a:lnTo>
                  <a:lnTo>
                    <a:pt x="2449" y="437"/>
                  </a:lnTo>
                  <a:lnTo>
                    <a:pt x="2456" y="437"/>
                  </a:lnTo>
                  <a:lnTo>
                    <a:pt x="2463" y="437"/>
                  </a:lnTo>
                  <a:lnTo>
                    <a:pt x="2470" y="437"/>
                  </a:lnTo>
                  <a:lnTo>
                    <a:pt x="2477" y="444"/>
                  </a:lnTo>
                  <a:lnTo>
                    <a:pt x="2484" y="444"/>
                  </a:lnTo>
                  <a:lnTo>
                    <a:pt x="2491" y="444"/>
                  </a:lnTo>
                  <a:lnTo>
                    <a:pt x="2497" y="444"/>
                  </a:lnTo>
                  <a:lnTo>
                    <a:pt x="2504" y="451"/>
                  </a:lnTo>
                  <a:lnTo>
                    <a:pt x="2511" y="451"/>
                  </a:lnTo>
                  <a:lnTo>
                    <a:pt x="2518" y="451"/>
                  </a:lnTo>
                  <a:lnTo>
                    <a:pt x="2525" y="451"/>
                  </a:lnTo>
                  <a:lnTo>
                    <a:pt x="2532" y="458"/>
                  </a:lnTo>
                  <a:lnTo>
                    <a:pt x="2539" y="458"/>
                  </a:lnTo>
                  <a:lnTo>
                    <a:pt x="2546" y="458"/>
                  </a:lnTo>
                  <a:lnTo>
                    <a:pt x="2553" y="458"/>
                  </a:lnTo>
                  <a:lnTo>
                    <a:pt x="2560" y="465"/>
                  </a:lnTo>
                  <a:lnTo>
                    <a:pt x="2566" y="465"/>
                  </a:lnTo>
                  <a:lnTo>
                    <a:pt x="2573" y="465"/>
                  </a:lnTo>
                  <a:lnTo>
                    <a:pt x="2580" y="465"/>
                  </a:lnTo>
                  <a:lnTo>
                    <a:pt x="2587" y="471"/>
                  </a:lnTo>
                  <a:lnTo>
                    <a:pt x="2594" y="471"/>
                  </a:lnTo>
                  <a:lnTo>
                    <a:pt x="2601" y="471"/>
                  </a:lnTo>
                  <a:lnTo>
                    <a:pt x="2608" y="471"/>
                  </a:lnTo>
                  <a:lnTo>
                    <a:pt x="2615" y="478"/>
                  </a:lnTo>
                  <a:lnTo>
                    <a:pt x="2622" y="478"/>
                  </a:lnTo>
                  <a:lnTo>
                    <a:pt x="2629" y="478"/>
                  </a:lnTo>
                  <a:lnTo>
                    <a:pt x="2635" y="478"/>
                  </a:lnTo>
                  <a:lnTo>
                    <a:pt x="2642" y="485"/>
                  </a:lnTo>
                  <a:lnTo>
                    <a:pt x="2649" y="485"/>
                  </a:lnTo>
                  <a:lnTo>
                    <a:pt x="2656" y="485"/>
                  </a:lnTo>
                  <a:lnTo>
                    <a:pt x="2663" y="485"/>
                  </a:lnTo>
                  <a:lnTo>
                    <a:pt x="2670" y="492"/>
                  </a:lnTo>
                  <a:lnTo>
                    <a:pt x="2677" y="492"/>
                  </a:lnTo>
                  <a:lnTo>
                    <a:pt x="2684" y="492"/>
                  </a:lnTo>
                  <a:lnTo>
                    <a:pt x="2691" y="499"/>
                  </a:lnTo>
                  <a:lnTo>
                    <a:pt x="2698" y="499"/>
                  </a:lnTo>
                  <a:lnTo>
                    <a:pt x="2704" y="499"/>
                  </a:lnTo>
                  <a:lnTo>
                    <a:pt x="2711" y="499"/>
                  </a:lnTo>
                  <a:lnTo>
                    <a:pt x="2718" y="506"/>
                  </a:lnTo>
                  <a:lnTo>
                    <a:pt x="2725" y="506"/>
                  </a:lnTo>
                  <a:lnTo>
                    <a:pt x="2732" y="506"/>
                  </a:lnTo>
                  <a:lnTo>
                    <a:pt x="2739" y="513"/>
                  </a:lnTo>
                  <a:lnTo>
                    <a:pt x="2746" y="513"/>
                  </a:lnTo>
                  <a:lnTo>
                    <a:pt x="2753" y="513"/>
                  </a:lnTo>
                  <a:lnTo>
                    <a:pt x="2760" y="513"/>
                  </a:lnTo>
                  <a:lnTo>
                    <a:pt x="2767" y="520"/>
                  </a:lnTo>
                  <a:lnTo>
                    <a:pt x="2773" y="520"/>
                  </a:lnTo>
                  <a:lnTo>
                    <a:pt x="2780" y="520"/>
                  </a:lnTo>
                  <a:lnTo>
                    <a:pt x="2787" y="527"/>
                  </a:lnTo>
                  <a:lnTo>
                    <a:pt x="2794" y="527"/>
                  </a:lnTo>
                  <a:lnTo>
                    <a:pt x="2801" y="527"/>
                  </a:lnTo>
                  <a:lnTo>
                    <a:pt x="2808" y="527"/>
                  </a:lnTo>
                  <a:lnTo>
                    <a:pt x="2815" y="534"/>
                  </a:lnTo>
                  <a:lnTo>
                    <a:pt x="2822" y="534"/>
                  </a:lnTo>
                  <a:lnTo>
                    <a:pt x="2829" y="534"/>
                  </a:lnTo>
                  <a:lnTo>
                    <a:pt x="2836" y="541"/>
                  </a:lnTo>
                  <a:lnTo>
                    <a:pt x="2842" y="541"/>
                  </a:lnTo>
                  <a:lnTo>
                    <a:pt x="2849" y="541"/>
                  </a:lnTo>
                  <a:lnTo>
                    <a:pt x="2856" y="548"/>
                  </a:lnTo>
                  <a:lnTo>
                    <a:pt x="2863" y="548"/>
                  </a:lnTo>
                  <a:lnTo>
                    <a:pt x="2870" y="548"/>
                  </a:lnTo>
                  <a:lnTo>
                    <a:pt x="2877" y="555"/>
                  </a:lnTo>
                  <a:lnTo>
                    <a:pt x="2884" y="555"/>
                  </a:lnTo>
                  <a:lnTo>
                    <a:pt x="2891" y="555"/>
                  </a:lnTo>
                  <a:lnTo>
                    <a:pt x="2898" y="562"/>
                  </a:lnTo>
                  <a:lnTo>
                    <a:pt x="2905" y="562"/>
                  </a:lnTo>
                  <a:lnTo>
                    <a:pt x="2911" y="562"/>
                  </a:lnTo>
                  <a:lnTo>
                    <a:pt x="2918" y="569"/>
                  </a:lnTo>
                  <a:lnTo>
                    <a:pt x="2925" y="569"/>
                  </a:lnTo>
                  <a:lnTo>
                    <a:pt x="2932" y="569"/>
                  </a:lnTo>
                  <a:lnTo>
                    <a:pt x="2939" y="569"/>
                  </a:lnTo>
                  <a:lnTo>
                    <a:pt x="2946" y="576"/>
                  </a:lnTo>
                  <a:lnTo>
                    <a:pt x="2953" y="576"/>
                  </a:lnTo>
                  <a:lnTo>
                    <a:pt x="2960" y="583"/>
                  </a:lnTo>
                  <a:lnTo>
                    <a:pt x="2967" y="583"/>
                  </a:lnTo>
                  <a:lnTo>
                    <a:pt x="2974" y="583"/>
                  </a:lnTo>
                  <a:lnTo>
                    <a:pt x="2980" y="589"/>
                  </a:lnTo>
                  <a:lnTo>
                    <a:pt x="2987" y="589"/>
                  </a:lnTo>
                  <a:lnTo>
                    <a:pt x="2994" y="589"/>
                  </a:lnTo>
                  <a:lnTo>
                    <a:pt x="3001" y="596"/>
                  </a:lnTo>
                  <a:lnTo>
                    <a:pt x="3008" y="596"/>
                  </a:lnTo>
                  <a:lnTo>
                    <a:pt x="3015" y="596"/>
                  </a:lnTo>
                  <a:lnTo>
                    <a:pt x="3022" y="603"/>
                  </a:lnTo>
                  <a:lnTo>
                    <a:pt x="3029" y="603"/>
                  </a:lnTo>
                  <a:lnTo>
                    <a:pt x="3036" y="603"/>
                  </a:lnTo>
                  <a:lnTo>
                    <a:pt x="3043" y="610"/>
                  </a:lnTo>
                  <a:lnTo>
                    <a:pt x="3049" y="610"/>
                  </a:lnTo>
                  <a:lnTo>
                    <a:pt x="3056" y="610"/>
                  </a:lnTo>
                  <a:lnTo>
                    <a:pt x="3063" y="617"/>
                  </a:lnTo>
                  <a:lnTo>
                    <a:pt x="3070" y="617"/>
                  </a:lnTo>
                  <a:lnTo>
                    <a:pt x="3077" y="624"/>
                  </a:lnTo>
                  <a:lnTo>
                    <a:pt x="3084" y="624"/>
                  </a:lnTo>
                  <a:lnTo>
                    <a:pt x="3091" y="624"/>
                  </a:lnTo>
                  <a:lnTo>
                    <a:pt x="3098" y="631"/>
                  </a:lnTo>
                  <a:lnTo>
                    <a:pt x="3105" y="631"/>
                  </a:lnTo>
                  <a:lnTo>
                    <a:pt x="3112" y="631"/>
                  </a:lnTo>
                  <a:lnTo>
                    <a:pt x="3118" y="638"/>
                  </a:lnTo>
                  <a:lnTo>
                    <a:pt x="3125" y="638"/>
                  </a:lnTo>
                  <a:lnTo>
                    <a:pt x="3132" y="638"/>
                  </a:lnTo>
                  <a:lnTo>
                    <a:pt x="3139" y="645"/>
                  </a:lnTo>
                  <a:lnTo>
                    <a:pt x="3146" y="645"/>
                  </a:lnTo>
                  <a:lnTo>
                    <a:pt x="3153" y="65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Rectangle 137"/>
            <p:cNvSpPr>
              <a:spLocks noChangeArrowheads="1"/>
            </p:cNvSpPr>
            <p:nvPr/>
          </p:nvSpPr>
          <p:spPr bwMode="auto">
            <a:xfrm>
              <a:off x="2601" y="2624"/>
              <a:ext cx="10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Frequency, w  (rad/time)</a:t>
              </a:r>
              <a:endParaRPr lang="en-US" sz="600"/>
            </a:p>
          </p:txBody>
        </p:sp>
        <p:sp>
          <p:nvSpPr>
            <p:cNvPr id="21642" name="Rectangle 138"/>
            <p:cNvSpPr>
              <a:spLocks noChangeArrowheads="1"/>
            </p:cNvSpPr>
            <p:nvPr/>
          </p:nvSpPr>
          <p:spPr bwMode="auto">
            <a:xfrm rot="16200000">
              <a:off x="384" y="1766"/>
              <a:ext cx="62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Amplitude Ratio</a:t>
              </a:r>
              <a:endParaRPr lang="en-US" sz="600"/>
            </a:p>
          </p:txBody>
        </p:sp>
        <p:sp>
          <p:nvSpPr>
            <p:cNvPr id="21643" name="Rectangle 139"/>
            <p:cNvSpPr>
              <a:spLocks noChangeArrowheads="1"/>
            </p:cNvSpPr>
            <p:nvPr/>
          </p:nvSpPr>
          <p:spPr bwMode="auto">
            <a:xfrm>
              <a:off x="958" y="2874"/>
              <a:ext cx="4271" cy="1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Rectangle 140"/>
            <p:cNvSpPr>
              <a:spLocks noChangeArrowheads="1"/>
            </p:cNvSpPr>
            <p:nvPr/>
          </p:nvSpPr>
          <p:spPr bwMode="auto">
            <a:xfrm>
              <a:off x="958" y="2874"/>
              <a:ext cx="4271" cy="113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Line 141"/>
            <p:cNvSpPr>
              <a:spLocks noChangeShapeType="1"/>
            </p:cNvSpPr>
            <p:nvPr/>
          </p:nvSpPr>
          <p:spPr bwMode="auto">
            <a:xfrm>
              <a:off x="958" y="2874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142"/>
            <p:cNvSpPr>
              <a:spLocks/>
            </p:cNvSpPr>
            <p:nvPr/>
          </p:nvSpPr>
          <p:spPr bwMode="auto">
            <a:xfrm>
              <a:off x="958" y="2874"/>
              <a:ext cx="4271" cy="1131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Line 143"/>
            <p:cNvSpPr>
              <a:spLocks noChangeShapeType="1"/>
            </p:cNvSpPr>
            <p:nvPr/>
          </p:nvSpPr>
          <p:spPr bwMode="auto">
            <a:xfrm flipV="1">
              <a:off x="958" y="2874"/>
              <a:ext cx="1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Line 144"/>
            <p:cNvSpPr>
              <a:spLocks noChangeShapeType="1"/>
            </p:cNvSpPr>
            <p:nvPr/>
          </p:nvSpPr>
          <p:spPr bwMode="auto">
            <a:xfrm>
              <a:off x="958" y="4005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Line 145"/>
            <p:cNvSpPr>
              <a:spLocks noChangeShapeType="1"/>
            </p:cNvSpPr>
            <p:nvPr/>
          </p:nvSpPr>
          <p:spPr bwMode="auto">
            <a:xfrm flipV="1">
              <a:off x="958" y="2874"/>
              <a:ext cx="1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Line 146"/>
            <p:cNvSpPr>
              <a:spLocks noChangeShapeType="1"/>
            </p:cNvSpPr>
            <p:nvPr/>
          </p:nvSpPr>
          <p:spPr bwMode="auto">
            <a:xfrm flipV="1">
              <a:off x="95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Line 147"/>
            <p:cNvSpPr>
              <a:spLocks noChangeShapeType="1"/>
            </p:cNvSpPr>
            <p:nvPr/>
          </p:nvSpPr>
          <p:spPr bwMode="auto">
            <a:xfrm>
              <a:off x="95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Line 148"/>
            <p:cNvSpPr>
              <a:spLocks noChangeShapeType="1"/>
            </p:cNvSpPr>
            <p:nvPr/>
          </p:nvSpPr>
          <p:spPr bwMode="auto">
            <a:xfrm flipV="1">
              <a:off x="958" y="396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Line 149"/>
            <p:cNvSpPr>
              <a:spLocks noChangeShapeType="1"/>
            </p:cNvSpPr>
            <p:nvPr/>
          </p:nvSpPr>
          <p:spPr bwMode="auto">
            <a:xfrm>
              <a:off x="958" y="287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Rectangle 150"/>
            <p:cNvSpPr>
              <a:spLocks noChangeArrowheads="1"/>
            </p:cNvSpPr>
            <p:nvPr/>
          </p:nvSpPr>
          <p:spPr bwMode="auto">
            <a:xfrm>
              <a:off x="903" y="4069"/>
              <a:ext cx="1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655" name="Rectangle 151"/>
            <p:cNvSpPr>
              <a:spLocks noChangeArrowheads="1"/>
            </p:cNvSpPr>
            <p:nvPr/>
          </p:nvSpPr>
          <p:spPr bwMode="auto">
            <a:xfrm>
              <a:off x="974" y="4033"/>
              <a:ext cx="9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 sz="600"/>
            </a:p>
          </p:txBody>
        </p:sp>
        <p:sp>
          <p:nvSpPr>
            <p:cNvPr id="21656" name="Line 152"/>
            <p:cNvSpPr>
              <a:spLocks noChangeShapeType="1"/>
            </p:cNvSpPr>
            <p:nvPr/>
          </p:nvSpPr>
          <p:spPr bwMode="auto">
            <a:xfrm flipV="1">
              <a:off x="1599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Line 153"/>
            <p:cNvSpPr>
              <a:spLocks noChangeShapeType="1"/>
            </p:cNvSpPr>
            <p:nvPr/>
          </p:nvSpPr>
          <p:spPr bwMode="auto">
            <a:xfrm>
              <a:off x="1599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Line 154"/>
            <p:cNvSpPr>
              <a:spLocks noChangeShapeType="1"/>
            </p:cNvSpPr>
            <p:nvPr/>
          </p:nvSpPr>
          <p:spPr bwMode="auto">
            <a:xfrm flipV="1">
              <a:off x="1979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Line 155"/>
            <p:cNvSpPr>
              <a:spLocks noChangeShapeType="1"/>
            </p:cNvSpPr>
            <p:nvPr/>
          </p:nvSpPr>
          <p:spPr bwMode="auto">
            <a:xfrm>
              <a:off x="1979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Line 156"/>
            <p:cNvSpPr>
              <a:spLocks noChangeShapeType="1"/>
            </p:cNvSpPr>
            <p:nvPr/>
          </p:nvSpPr>
          <p:spPr bwMode="auto">
            <a:xfrm flipV="1">
              <a:off x="2241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Line 157"/>
            <p:cNvSpPr>
              <a:spLocks noChangeShapeType="1"/>
            </p:cNvSpPr>
            <p:nvPr/>
          </p:nvSpPr>
          <p:spPr bwMode="auto">
            <a:xfrm>
              <a:off x="2241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Line 158"/>
            <p:cNvSpPr>
              <a:spLocks noChangeShapeType="1"/>
            </p:cNvSpPr>
            <p:nvPr/>
          </p:nvSpPr>
          <p:spPr bwMode="auto">
            <a:xfrm flipV="1">
              <a:off x="244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Line 159"/>
            <p:cNvSpPr>
              <a:spLocks noChangeShapeType="1"/>
            </p:cNvSpPr>
            <p:nvPr/>
          </p:nvSpPr>
          <p:spPr bwMode="auto">
            <a:xfrm>
              <a:off x="244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Line 160"/>
            <p:cNvSpPr>
              <a:spLocks noChangeShapeType="1"/>
            </p:cNvSpPr>
            <p:nvPr/>
          </p:nvSpPr>
          <p:spPr bwMode="auto">
            <a:xfrm flipV="1">
              <a:off x="2621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Line 161"/>
            <p:cNvSpPr>
              <a:spLocks noChangeShapeType="1"/>
            </p:cNvSpPr>
            <p:nvPr/>
          </p:nvSpPr>
          <p:spPr bwMode="auto">
            <a:xfrm>
              <a:off x="2621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Line 162"/>
            <p:cNvSpPr>
              <a:spLocks noChangeShapeType="1"/>
            </p:cNvSpPr>
            <p:nvPr/>
          </p:nvSpPr>
          <p:spPr bwMode="auto">
            <a:xfrm flipV="1">
              <a:off x="2765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Line 163"/>
            <p:cNvSpPr>
              <a:spLocks noChangeShapeType="1"/>
            </p:cNvSpPr>
            <p:nvPr/>
          </p:nvSpPr>
          <p:spPr bwMode="auto">
            <a:xfrm>
              <a:off x="2765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Line 164"/>
            <p:cNvSpPr>
              <a:spLocks noChangeShapeType="1"/>
            </p:cNvSpPr>
            <p:nvPr/>
          </p:nvSpPr>
          <p:spPr bwMode="auto">
            <a:xfrm flipV="1">
              <a:off x="2890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Line 165"/>
            <p:cNvSpPr>
              <a:spLocks noChangeShapeType="1"/>
            </p:cNvSpPr>
            <p:nvPr/>
          </p:nvSpPr>
          <p:spPr bwMode="auto">
            <a:xfrm>
              <a:off x="2890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Line 166"/>
            <p:cNvSpPr>
              <a:spLocks noChangeShapeType="1"/>
            </p:cNvSpPr>
            <p:nvPr/>
          </p:nvSpPr>
          <p:spPr bwMode="auto">
            <a:xfrm flipV="1">
              <a:off x="2993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Line 167"/>
            <p:cNvSpPr>
              <a:spLocks noChangeShapeType="1"/>
            </p:cNvSpPr>
            <p:nvPr/>
          </p:nvSpPr>
          <p:spPr bwMode="auto">
            <a:xfrm>
              <a:off x="2993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Line 168"/>
            <p:cNvSpPr>
              <a:spLocks noChangeShapeType="1"/>
            </p:cNvSpPr>
            <p:nvPr/>
          </p:nvSpPr>
          <p:spPr bwMode="auto">
            <a:xfrm flipV="1">
              <a:off x="3097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Line 169"/>
            <p:cNvSpPr>
              <a:spLocks noChangeShapeType="1"/>
            </p:cNvSpPr>
            <p:nvPr/>
          </p:nvSpPr>
          <p:spPr bwMode="auto">
            <a:xfrm>
              <a:off x="3097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Line 170"/>
            <p:cNvSpPr>
              <a:spLocks noChangeShapeType="1"/>
            </p:cNvSpPr>
            <p:nvPr/>
          </p:nvSpPr>
          <p:spPr bwMode="auto">
            <a:xfrm flipV="1">
              <a:off x="3097" y="396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Line 171"/>
            <p:cNvSpPr>
              <a:spLocks noChangeShapeType="1"/>
            </p:cNvSpPr>
            <p:nvPr/>
          </p:nvSpPr>
          <p:spPr bwMode="auto">
            <a:xfrm>
              <a:off x="3097" y="287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Rectangle 172"/>
            <p:cNvSpPr>
              <a:spLocks noChangeArrowheads="1"/>
            </p:cNvSpPr>
            <p:nvPr/>
          </p:nvSpPr>
          <p:spPr bwMode="auto">
            <a:xfrm>
              <a:off x="3038" y="4069"/>
              <a:ext cx="1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677" name="Rectangle 173"/>
            <p:cNvSpPr>
              <a:spLocks noChangeArrowheads="1"/>
            </p:cNvSpPr>
            <p:nvPr/>
          </p:nvSpPr>
          <p:spPr bwMode="auto">
            <a:xfrm>
              <a:off x="3114" y="4033"/>
              <a:ext cx="9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 sz="600"/>
            </a:p>
          </p:txBody>
        </p:sp>
        <p:sp>
          <p:nvSpPr>
            <p:cNvPr id="21678" name="Line 174"/>
            <p:cNvSpPr>
              <a:spLocks noChangeShapeType="1"/>
            </p:cNvSpPr>
            <p:nvPr/>
          </p:nvSpPr>
          <p:spPr bwMode="auto">
            <a:xfrm flipV="1">
              <a:off x="373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Line 175"/>
            <p:cNvSpPr>
              <a:spLocks noChangeShapeType="1"/>
            </p:cNvSpPr>
            <p:nvPr/>
          </p:nvSpPr>
          <p:spPr bwMode="auto">
            <a:xfrm>
              <a:off x="373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Line 176"/>
            <p:cNvSpPr>
              <a:spLocks noChangeShapeType="1"/>
            </p:cNvSpPr>
            <p:nvPr/>
          </p:nvSpPr>
          <p:spPr bwMode="auto">
            <a:xfrm flipV="1">
              <a:off x="4111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Line 177"/>
            <p:cNvSpPr>
              <a:spLocks noChangeShapeType="1"/>
            </p:cNvSpPr>
            <p:nvPr/>
          </p:nvSpPr>
          <p:spPr bwMode="auto">
            <a:xfrm>
              <a:off x="4111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Line 178"/>
            <p:cNvSpPr>
              <a:spLocks noChangeShapeType="1"/>
            </p:cNvSpPr>
            <p:nvPr/>
          </p:nvSpPr>
          <p:spPr bwMode="auto">
            <a:xfrm flipV="1">
              <a:off x="4380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Line 179"/>
            <p:cNvSpPr>
              <a:spLocks noChangeShapeType="1"/>
            </p:cNvSpPr>
            <p:nvPr/>
          </p:nvSpPr>
          <p:spPr bwMode="auto">
            <a:xfrm>
              <a:off x="4380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Line 180"/>
            <p:cNvSpPr>
              <a:spLocks noChangeShapeType="1"/>
            </p:cNvSpPr>
            <p:nvPr/>
          </p:nvSpPr>
          <p:spPr bwMode="auto">
            <a:xfrm flipV="1">
              <a:off x="4587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Line 181"/>
            <p:cNvSpPr>
              <a:spLocks noChangeShapeType="1"/>
            </p:cNvSpPr>
            <p:nvPr/>
          </p:nvSpPr>
          <p:spPr bwMode="auto">
            <a:xfrm>
              <a:off x="4587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Line 182"/>
            <p:cNvSpPr>
              <a:spLocks noChangeShapeType="1"/>
            </p:cNvSpPr>
            <p:nvPr/>
          </p:nvSpPr>
          <p:spPr bwMode="auto">
            <a:xfrm flipV="1">
              <a:off x="4753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Line 183"/>
            <p:cNvSpPr>
              <a:spLocks noChangeShapeType="1"/>
            </p:cNvSpPr>
            <p:nvPr/>
          </p:nvSpPr>
          <p:spPr bwMode="auto">
            <a:xfrm>
              <a:off x="4753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Line 184"/>
            <p:cNvSpPr>
              <a:spLocks noChangeShapeType="1"/>
            </p:cNvSpPr>
            <p:nvPr/>
          </p:nvSpPr>
          <p:spPr bwMode="auto">
            <a:xfrm flipV="1">
              <a:off x="4898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Line 185"/>
            <p:cNvSpPr>
              <a:spLocks noChangeShapeType="1"/>
            </p:cNvSpPr>
            <p:nvPr/>
          </p:nvSpPr>
          <p:spPr bwMode="auto">
            <a:xfrm>
              <a:off x="4898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Line 186"/>
            <p:cNvSpPr>
              <a:spLocks noChangeShapeType="1"/>
            </p:cNvSpPr>
            <p:nvPr/>
          </p:nvSpPr>
          <p:spPr bwMode="auto">
            <a:xfrm flipV="1">
              <a:off x="5022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Line 187"/>
            <p:cNvSpPr>
              <a:spLocks noChangeShapeType="1"/>
            </p:cNvSpPr>
            <p:nvPr/>
          </p:nvSpPr>
          <p:spPr bwMode="auto">
            <a:xfrm>
              <a:off x="5022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Line 188"/>
            <p:cNvSpPr>
              <a:spLocks noChangeShapeType="1"/>
            </p:cNvSpPr>
            <p:nvPr/>
          </p:nvSpPr>
          <p:spPr bwMode="auto">
            <a:xfrm flipV="1">
              <a:off x="5132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Line 189"/>
            <p:cNvSpPr>
              <a:spLocks noChangeShapeType="1"/>
            </p:cNvSpPr>
            <p:nvPr/>
          </p:nvSpPr>
          <p:spPr bwMode="auto">
            <a:xfrm>
              <a:off x="5132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Line 190"/>
            <p:cNvSpPr>
              <a:spLocks noChangeShapeType="1"/>
            </p:cNvSpPr>
            <p:nvPr/>
          </p:nvSpPr>
          <p:spPr bwMode="auto">
            <a:xfrm flipV="1">
              <a:off x="5229" y="398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Line 191"/>
            <p:cNvSpPr>
              <a:spLocks noChangeShapeType="1"/>
            </p:cNvSpPr>
            <p:nvPr/>
          </p:nvSpPr>
          <p:spPr bwMode="auto">
            <a:xfrm>
              <a:off x="5229" y="28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Line 192"/>
            <p:cNvSpPr>
              <a:spLocks noChangeShapeType="1"/>
            </p:cNvSpPr>
            <p:nvPr/>
          </p:nvSpPr>
          <p:spPr bwMode="auto">
            <a:xfrm flipV="1">
              <a:off x="5229" y="396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Line 193"/>
            <p:cNvSpPr>
              <a:spLocks noChangeShapeType="1"/>
            </p:cNvSpPr>
            <p:nvPr/>
          </p:nvSpPr>
          <p:spPr bwMode="auto">
            <a:xfrm>
              <a:off x="5229" y="287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Rectangle 194"/>
            <p:cNvSpPr>
              <a:spLocks noChangeArrowheads="1"/>
            </p:cNvSpPr>
            <p:nvPr/>
          </p:nvSpPr>
          <p:spPr bwMode="auto">
            <a:xfrm>
              <a:off x="5186" y="4069"/>
              <a:ext cx="1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699" name="Rectangle 195"/>
            <p:cNvSpPr>
              <a:spLocks noChangeArrowheads="1"/>
            </p:cNvSpPr>
            <p:nvPr/>
          </p:nvSpPr>
          <p:spPr bwMode="auto">
            <a:xfrm>
              <a:off x="5262" y="4033"/>
              <a:ext cx="5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21700" name="Line 196"/>
            <p:cNvSpPr>
              <a:spLocks noChangeShapeType="1"/>
            </p:cNvSpPr>
            <p:nvPr/>
          </p:nvSpPr>
          <p:spPr bwMode="auto">
            <a:xfrm>
              <a:off x="958" y="4005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Line 197"/>
            <p:cNvSpPr>
              <a:spLocks noChangeShapeType="1"/>
            </p:cNvSpPr>
            <p:nvPr/>
          </p:nvSpPr>
          <p:spPr bwMode="auto">
            <a:xfrm flipH="1">
              <a:off x="5187" y="400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Rectangle 198"/>
            <p:cNvSpPr>
              <a:spLocks noChangeArrowheads="1"/>
            </p:cNvSpPr>
            <p:nvPr/>
          </p:nvSpPr>
          <p:spPr bwMode="auto">
            <a:xfrm>
              <a:off x="775" y="3949"/>
              <a:ext cx="20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-300</a:t>
              </a:r>
              <a:endParaRPr lang="en-US" sz="600"/>
            </a:p>
          </p:txBody>
        </p:sp>
        <p:sp>
          <p:nvSpPr>
            <p:cNvPr id="21703" name="Line 199"/>
            <p:cNvSpPr>
              <a:spLocks noChangeShapeType="1"/>
            </p:cNvSpPr>
            <p:nvPr/>
          </p:nvSpPr>
          <p:spPr bwMode="auto">
            <a:xfrm>
              <a:off x="958" y="377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Line 200"/>
            <p:cNvSpPr>
              <a:spLocks noChangeShapeType="1"/>
            </p:cNvSpPr>
            <p:nvPr/>
          </p:nvSpPr>
          <p:spPr bwMode="auto">
            <a:xfrm flipH="1">
              <a:off x="5187" y="3776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Rectangle 201"/>
            <p:cNvSpPr>
              <a:spLocks noChangeArrowheads="1"/>
            </p:cNvSpPr>
            <p:nvPr/>
          </p:nvSpPr>
          <p:spPr bwMode="auto">
            <a:xfrm>
              <a:off x="775" y="3722"/>
              <a:ext cx="20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-250</a:t>
              </a:r>
              <a:endParaRPr lang="en-US" sz="600"/>
            </a:p>
          </p:txBody>
        </p:sp>
        <p:sp>
          <p:nvSpPr>
            <p:cNvPr id="21706" name="Line 202"/>
            <p:cNvSpPr>
              <a:spLocks noChangeShapeType="1"/>
            </p:cNvSpPr>
            <p:nvPr/>
          </p:nvSpPr>
          <p:spPr bwMode="auto">
            <a:xfrm>
              <a:off x="958" y="3554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Line 203"/>
            <p:cNvSpPr>
              <a:spLocks noChangeShapeType="1"/>
            </p:cNvSpPr>
            <p:nvPr/>
          </p:nvSpPr>
          <p:spPr bwMode="auto">
            <a:xfrm flipH="1">
              <a:off x="5187" y="355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Rectangle 204"/>
            <p:cNvSpPr>
              <a:spLocks noChangeArrowheads="1"/>
            </p:cNvSpPr>
            <p:nvPr/>
          </p:nvSpPr>
          <p:spPr bwMode="auto">
            <a:xfrm>
              <a:off x="775" y="3500"/>
              <a:ext cx="20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-200</a:t>
              </a:r>
              <a:endParaRPr lang="en-US" sz="600"/>
            </a:p>
          </p:txBody>
        </p:sp>
        <p:sp>
          <p:nvSpPr>
            <p:cNvPr id="21709" name="Line 205"/>
            <p:cNvSpPr>
              <a:spLocks noChangeShapeType="1"/>
            </p:cNvSpPr>
            <p:nvPr/>
          </p:nvSpPr>
          <p:spPr bwMode="auto">
            <a:xfrm>
              <a:off x="958" y="3325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Line 206"/>
            <p:cNvSpPr>
              <a:spLocks noChangeShapeType="1"/>
            </p:cNvSpPr>
            <p:nvPr/>
          </p:nvSpPr>
          <p:spPr bwMode="auto">
            <a:xfrm flipH="1">
              <a:off x="5187" y="332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Rectangle 207"/>
            <p:cNvSpPr>
              <a:spLocks noChangeArrowheads="1"/>
            </p:cNvSpPr>
            <p:nvPr/>
          </p:nvSpPr>
          <p:spPr bwMode="auto">
            <a:xfrm>
              <a:off x="775" y="3269"/>
              <a:ext cx="20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-150</a:t>
              </a:r>
              <a:endParaRPr lang="en-US" sz="600"/>
            </a:p>
          </p:txBody>
        </p:sp>
        <p:sp>
          <p:nvSpPr>
            <p:cNvPr id="21712" name="Line 208"/>
            <p:cNvSpPr>
              <a:spLocks noChangeShapeType="1"/>
            </p:cNvSpPr>
            <p:nvPr/>
          </p:nvSpPr>
          <p:spPr bwMode="auto">
            <a:xfrm>
              <a:off x="958" y="3103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Line 209"/>
            <p:cNvSpPr>
              <a:spLocks noChangeShapeType="1"/>
            </p:cNvSpPr>
            <p:nvPr/>
          </p:nvSpPr>
          <p:spPr bwMode="auto">
            <a:xfrm flipH="1">
              <a:off x="5187" y="310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Rectangle 210"/>
            <p:cNvSpPr>
              <a:spLocks noChangeArrowheads="1"/>
            </p:cNvSpPr>
            <p:nvPr/>
          </p:nvSpPr>
          <p:spPr bwMode="auto">
            <a:xfrm>
              <a:off x="775" y="3047"/>
              <a:ext cx="20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  <a:endParaRPr lang="en-US" sz="600"/>
            </a:p>
          </p:txBody>
        </p:sp>
        <p:sp>
          <p:nvSpPr>
            <p:cNvPr id="21715" name="Line 211"/>
            <p:cNvSpPr>
              <a:spLocks noChangeShapeType="1"/>
            </p:cNvSpPr>
            <p:nvPr/>
          </p:nvSpPr>
          <p:spPr bwMode="auto">
            <a:xfrm>
              <a:off x="958" y="2874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Line 212"/>
            <p:cNvSpPr>
              <a:spLocks noChangeShapeType="1"/>
            </p:cNvSpPr>
            <p:nvPr/>
          </p:nvSpPr>
          <p:spPr bwMode="auto">
            <a:xfrm flipH="1">
              <a:off x="5187" y="287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Rectangle 213"/>
            <p:cNvSpPr>
              <a:spLocks noChangeArrowheads="1"/>
            </p:cNvSpPr>
            <p:nvPr/>
          </p:nvSpPr>
          <p:spPr bwMode="auto">
            <a:xfrm>
              <a:off x="823" y="2821"/>
              <a:ext cx="14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-50</a:t>
              </a:r>
              <a:endParaRPr lang="en-US" sz="600"/>
            </a:p>
          </p:txBody>
        </p:sp>
        <p:sp>
          <p:nvSpPr>
            <p:cNvPr id="21718" name="Line 214"/>
            <p:cNvSpPr>
              <a:spLocks noChangeShapeType="1"/>
            </p:cNvSpPr>
            <p:nvPr/>
          </p:nvSpPr>
          <p:spPr bwMode="auto">
            <a:xfrm>
              <a:off x="958" y="2874"/>
              <a:ext cx="42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215"/>
            <p:cNvSpPr>
              <a:spLocks/>
            </p:cNvSpPr>
            <p:nvPr/>
          </p:nvSpPr>
          <p:spPr bwMode="auto">
            <a:xfrm>
              <a:off x="958" y="2874"/>
              <a:ext cx="4271" cy="1131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Line 216"/>
            <p:cNvSpPr>
              <a:spLocks noChangeShapeType="1"/>
            </p:cNvSpPr>
            <p:nvPr/>
          </p:nvSpPr>
          <p:spPr bwMode="auto">
            <a:xfrm flipV="1">
              <a:off x="958" y="2874"/>
              <a:ext cx="1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217"/>
            <p:cNvSpPr>
              <a:spLocks/>
            </p:cNvSpPr>
            <p:nvPr/>
          </p:nvSpPr>
          <p:spPr bwMode="auto">
            <a:xfrm>
              <a:off x="958" y="3075"/>
              <a:ext cx="3153" cy="805"/>
            </a:xfrm>
            <a:custGeom>
              <a:avLst/>
              <a:gdLst>
                <a:gd name="T0" fmla="*/ 48 w 3153"/>
                <a:gd name="T1" fmla="*/ 7 h 805"/>
                <a:gd name="T2" fmla="*/ 103 w 3153"/>
                <a:gd name="T3" fmla="*/ 7 h 805"/>
                <a:gd name="T4" fmla="*/ 158 w 3153"/>
                <a:gd name="T5" fmla="*/ 7 h 805"/>
                <a:gd name="T6" fmla="*/ 214 w 3153"/>
                <a:gd name="T7" fmla="*/ 7 h 805"/>
                <a:gd name="T8" fmla="*/ 269 w 3153"/>
                <a:gd name="T9" fmla="*/ 14 h 805"/>
                <a:gd name="T10" fmla="*/ 324 w 3153"/>
                <a:gd name="T11" fmla="*/ 14 h 805"/>
                <a:gd name="T12" fmla="*/ 379 w 3153"/>
                <a:gd name="T13" fmla="*/ 14 h 805"/>
                <a:gd name="T14" fmla="*/ 434 w 3153"/>
                <a:gd name="T15" fmla="*/ 21 h 805"/>
                <a:gd name="T16" fmla="*/ 490 w 3153"/>
                <a:gd name="T17" fmla="*/ 21 h 805"/>
                <a:gd name="T18" fmla="*/ 545 w 3153"/>
                <a:gd name="T19" fmla="*/ 21 h 805"/>
                <a:gd name="T20" fmla="*/ 600 w 3153"/>
                <a:gd name="T21" fmla="*/ 28 h 805"/>
                <a:gd name="T22" fmla="*/ 655 w 3153"/>
                <a:gd name="T23" fmla="*/ 28 h 805"/>
                <a:gd name="T24" fmla="*/ 710 w 3153"/>
                <a:gd name="T25" fmla="*/ 28 h 805"/>
                <a:gd name="T26" fmla="*/ 766 w 3153"/>
                <a:gd name="T27" fmla="*/ 35 h 805"/>
                <a:gd name="T28" fmla="*/ 821 w 3153"/>
                <a:gd name="T29" fmla="*/ 35 h 805"/>
                <a:gd name="T30" fmla="*/ 876 w 3153"/>
                <a:gd name="T31" fmla="*/ 42 h 805"/>
                <a:gd name="T32" fmla="*/ 931 w 3153"/>
                <a:gd name="T33" fmla="*/ 49 h 805"/>
                <a:gd name="T34" fmla="*/ 986 w 3153"/>
                <a:gd name="T35" fmla="*/ 49 h 805"/>
                <a:gd name="T36" fmla="*/ 1042 w 3153"/>
                <a:gd name="T37" fmla="*/ 56 h 805"/>
                <a:gd name="T38" fmla="*/ 1097 w 3153"/>
                <a:gd name="T39" fmla="*/ 56 h 805"/>
                <a:gd name="T40" fmla="*/ 1152 w 3153"/>
                <a:gd name="T41" fmla="*/ 63 h 805"/>
                <a:gd name="T42" fmla="*/ 1207 w 3153"/>
                <a:gd name="T43" fmla="*/ 70 h 805"/>
                <a:gd name="T44" fmla="*/ 1262 w 3153"/>
                <a:gd name="T45" fmla="*/ 77 h 805"/>
                <a:gd name="T46" fmla="*/ 1318 w 3153"/>
                <a:gd name="T47" fmla="*/ 84 h 805"/>
                <a:gd name="T48" fmla="*/ 1373 w 3153"/>
                <a:gd name="T49" fmla="*/ 91 h 805"/>
                <a:gd name="T50" fmla="*/ 1428 w 3153"/>
                <a:gd name="T51" fmla="*/ 98 h 805"/>
                <a:gd name="T52" fmla="*/ 1483 w 3153"/>
                <a:gd name="T53" fmla="*/ 104 h 805"/>
                <a:gd name="T54" fmla="*/ 1538 w 3153"/>
                <a:gd name="T55" fmla="*/ 111 h 805"/>
                <a:gd name="T56" fmla="*/ 1594 w 3153"/>
                <a:gd name="T57" fmla="*/ 118 h 805"/>
                <a:gd name="T58" fmla="*/ 1649 w 3153"/>
                <a:gd name="T59" fmla="*/ 132 h 805"/>
                <a:gd name="T60" fmla="*/ 1704 w 3153"/>
                <a:gd name="T61" fmla="*/ 139 h 805"/>
                <a:gd name="T62" fmla="*/ 1759 w 3153"/>
                <a:gd name="T63" fmla="*/ 153 h 805"/>
                <a:gd name="T64" fmla="*/ 1814 w 3153"/>
                <a:gd name="T65" fmla="*/ 167 h 805"/>
                <a:gd name="T66" fmla="*/ 1870 w 3153"/>
                <a:gd name="T67" fmla="*/ 181 h 805"/>
                <a:gd name="T68" fmla="*/ 1925 w 3153"/>
                <a:gd name="T69" fmla="*/ 195 h 805"/>
                <a:gd name="T70" fmla="*/ 1980 w 3153"/>
                <a:gd name="T71" fmla="*/ 209 h 805"/>
                <a:gd name="T72" fmla="*/ 2035 w 3153"/>
                <a:gd name="T73" fmla="*/ 222 h 805"/>
                <a:gd name="T74" fmla="*/ 2090 w 3153"/>
                <a:gd name="T75" fmla="*/ 243 h 805"/>
                <a:gd name="T76" fmla="*/ 2146 w 3153"/>
                <a:gd name="T77" fmla="*/ 257 h 805"/>
                <a:gd name="T78" fmla="*/ 2201 w 3153"/>
                <a:gd name="T79" fmla="*/ 278 h 805"/>
                <a:gd name="T80" fmla="*/ 2256 w 3153"/>
                <a:gd name="T81" fmla="*/ 299 h 805"/>
                <a:gd name="T82" fmla="*/ 2311 w 3153"/>
                <a:gd name="T83" fmla="*/ 320 h 805"/>
                <a:gd name="T84" fmla="*/ 2366 w 3153"/>
                <a:gd name="T85" fmla="*/ 340 h 805"/>
                <a:gd name="T86" fmla="*/ 2422 w 3153"/>
                <a:gd name="T87" fmla="*/ 368 h 805"/>
                <a:gd name="T88" fmla="*/ 2477 w 3153"/>
                <a:gd name="T89" fmla="*/ 396 h 805"/>
                <a:gd name="T90" fmla="*/ 2532 w 3153"/>
                <a:gd name="T91" fmla="*/ 424 h 805"/>
                <a:gd name="T92" fmla="*/ 2587 w 3153"/>
                <a:gd name="T93" fmla="*/ 451 h 805"/>
                <a:gd name="T94" fmla="*/ 2642 w 3153"/>
                <a:gd name="T95" fmla="*/ 479 h 805"/>
                <a:gd name="T96" fmla="*/ 2698 w 3153"/>
                <a:gd name="T97" fmla="*/ 507 h 805"/>
                <a:gd name="T98" fmla="*/ 2753 w 3153"/>
                <a:gd name="T99" fmla="*/ 542 h 805"/>
                <a:gd name="T100" fmla="*/ 2808 w 3153"/>
                <a:gd name="T101" fmla="*/ 569 h 805"/>
                <a:gd name="T102" fmla="*/ 2863 w 3153"/>
                <a:gd name="T103" fmla="*/ 604 h 805"/>
                <a:gd name="T104" fmla="*/ 2918 w 3153"/>
                <a:gd name="T105" fmla="*/ 639 h 805"/>
                <a:gd name="T106" fmla="*/ 2974 w 3153"/>
                <a:gd name="T107" fmla="*/ 680 h 805"/>
                <a:gd name="T108" fmla="*/ 3029 w 3153"/>
                <a:gd name="T109" fmla="*/ 715 h 805"/>
                <a:gd name="T110" fmla="*/ 3084 w 3153"/>
                <a:gd name="T111" fmla="*/ 757 h 805"/>
                <a:gd name="T112" fmla="*/ 3139 w 3153"/>
                <a:gd name="T113" fmla="*/ 791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53" h="805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82" y="7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7"/>
                  </a:lnTo>
                  <a:lnTo>
                    <a:pt x="138" y="7"/>
                  </a:lnTo>
                  <a:lnTo>
                    <a:pt x="145" y="7"/>
                  </a:lnTo>
                  <a:lnTo>
                    <a:pt x="151" y="7"/>
                  </a:lnTo>
                  <a:lnTo>
                    <a:pt x="158" y="7"/>
                  </a:lnTo>
                  <a:lnTo>
                    <a:pt x="165" y="7"/>
                  </a:lnTo>
                  <a:lnTo>
                    <a:pt x="172" y="7"/>
                  </a:lnTo>
                  <a:lnTo>
                    <a:pt x="179" y="7"/>
                  </a:lnTo>
                  <a:lnTo>
                    <a:pt x="186" y="7"/>
                  </a:lnTo>
                  <a:lnTo>
                    <a:pt x="193" y="7"/>
                  </a:lnTo>
                  <a:lnTo>
                    <a:pt x="200" y="7"/>
                  </a:lnTo>
                  <a:lnTo>
                    <a:pt x="207" y="7"/>
                  </a:lnTo>
                  <a:lnTo>
                    <a:pt x="214" y="7"/>
                  </a:lnTo>
                  <a:lnTo>
                    <a:pt x="220" y="7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41" y="7"/>
                  </a:lnTo>
                  <a:lnTo>
                    <a:pt x="248" y="14"/>
                  </a:lnTo>
                  <a:lnTo>
                    <a:pt x="255" y="14"/>
                  </a:lnTo>
                  <a:lnTo>
                    <a:pt x="262" y="14"/>
                  </a:lnTo>
                  <a:lnTo>
                    <a:pt x="269" y="14"/>
                  </a:lnTo>
                  <a:lnTo>
                    <a:pt x="276" y="14"/>
                  </a:lnTo>
                  <a:lnTo>
                    <a:pt x="283" y="14"/>
                  </a:lnTo>
                  <a:lnTo>
                    <a:pt x="289" y="14"/>
                  </a:lnTo>
                  <a:lnTo>
                    <a:pt x="296" y="14"/>
                  </a:lnTo>
                  <a:lnTo>
                    <a:pt x="303" y="14"/>
                  </a:lnTo>
                  <a:lnTo>
                    <a:pt x="310" y="14"/>
                  </a:lnTo>
                  <a:lnTo>
                    <a:pt x="317" y="14"/>
                  </a:lnTo>
                  <a:lnTo>
                    <a:pt x="324" y="14"/>
                  </a:lnTo>
                  <a:lnTo>
                    <a:pt x="331" y="14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4"/>
                  </a:lnTo>
                  <a:lnTo>
                    <a:pt x="358" y="14"/>
                  </a:lnTo>
                  <a:lnTo>
                    <a:pt x="365" y="14"/>
                  </a:lnTo>
                  <a:lnTo>
                    <a:pt x="372" y="14"/>
                  </a:lnTo>
                  <a:lnTo>
                    <a:pt x="379" y="14"/>
                  </a:lnTo>
                  <a:lnTo>
                    <a:pt x="386" y="14"/>
                  </a:lnTo>
                  <a:lnTo>
                    <a:pt x="393" y="14"/>
                  </a:lnTo>
                  <a:lnTo>
                    <a:pt x="400" y="14"/>
                  </a:lnTo>
                  <a:lnTo>
                    <a:pt x="407" y="14"/>
                  </a:lnTo>
                  <a:lnTo>
                    <a:pt x="414" y="14"/>
                  </a:lnTo>
                  <a:lnTo>
                    <a:pt x="421" y="14"/>
                  </a:lnTo>
                  <a:lnTo>
                    <a:pt x="427" y="14"/>
                  </a:lnTo>
                  <a:lnTo>
                    <a:pt x="434" y="21"/>
                  </a:lnTo>
                  <a:lnTo>
                    <a:pt x="441" y="21"/>
                  </a:lnTo>
                  <a:lnTo>
                    <a:pt x="448" y="21"/>
                  </a:lnTo>
                  <a:lnTo>
                    <a:pt x="455" y="21"/>
                  </a:lnTo>
                  <a:lnTo>
                    <a:pt x="462" y="21"/>
                  </a:lnTo>
                  <a:lnTo>
                    <a:pt x="469" y="21"/>
                  </a:lnTo>
                  <a:lnTo>
                    <a:pt x="476" y="21"/>
                  </a:lnTo>
                  <a:lnTo>
                    <a:pt x="483" y="21"/>
                  </a:lnTo>
                  <a:lnTo>
                    <a:pt x="490" y="21"/>
                  </a:lnTo>
                  <a:lnTo>
                    <a:pt x="496" y="21"/>
                  </a:lnTo>
                  <a:lnTo>
                    <a:pt x="503" y="21"/>
                  </a:lnTo>
                  <a:lnTo>
                    <a:pt x="510" y="21"/>
                  </a:lnTo>
                  <a:lnTo>
                    <a:pt x="517" y="21"/>
                  </a:lnTo>
                  <a:lnTo>
                    <a:pt x="524" y="21"/>
                  </a:lnTo>
                  <a:lnTo>
                    <a:pt x="531" y="21"/>
                  </a:lnTo>
                  <a:lnTo>
                    <a:pt x="538" y="21"/>
                  </a:lnTo>
                  <a:lnTo>
                    <a:pt x="545" y="21"/>
                  </a:lnTo>
                  <a:lnTo>
                    <a:pt x="552" y="21"/>
                  </a:lnTo>
                  <a:lnTo>
                    <a:pt x="559" y="21"/>
                  </a:lnTo>
                  <a:lnTo>
                    <a:pt x="565" y="21"/>
                  </a:lnTo>
                  <a:lnTo>
                    <a:pt x="572" y="21"/>
                  </a:lnTo>
                  <a:lnTo>
                    <a:pt x="579" y="21"/>
                  </a:lnTo>
                  <a:lnTo>
                    <a:pt x="586" y="21"/>
                  </a:lnTo>
                  <a:lnTo>
                    <a:pt x="593" y="28"/>
                  </a:lnTo>
                  <a:lnTo>
                    <a:pt x="600" y="28"/>
                  </a:lnTo>
                  <a:lnTo>
                    <a:pt x="607" y="28"/>
                  </a:lnTo>
                  <a:lnTo>
                    <a:pt x="614" y="28"/>
                  </a:lnTo>
                  <a:lnTo>
                    <a:pt x="621" y="28"/>
                  </a:lnTo>
                  <a:lnTo>
                    <a:pt x="628" y="28"/>
                  </a:lnTo>
                  <a:lnTo>
                    <a:pt x="634" y="28"/>
                  </a:lnTo>
                  <a:lnTo>
                    <a:pt x="641" y="28"/>
                  </a:lnTo>
                  <a:lnTo>
                    <a:pt x="648" y="28"/>
                  </a:lnTo>
                  <a:lnTo>
                    <a:pt x="655" y="28"/>
                  </a:lnTo>
                  <a:lnTo>
                    <a:pt x="662" y="28"/>
                  </a:lnTo>
                  <a:lnTo>
                    <a:pt x="669" y="28"/>
                  </a:lnTo>
                  <a:lnTo>
                    <a:pt x="676" y="28"/>
                  </a:lnTo>
                  <a:lnTo>
                    <a:pt x="683" y="28"/>
                  </a:lnTo>
                  <a:lnTo>
                    <a:pt x="690" y="28"/>
                  </a:lnTo>
                  <a:lnTo>
                    <a:pt x="697" y="28"/>
                  </a:lnTo>
                  <a:lnTo>
                    <a:pt x="703" y="28"/>
                  </a:lnTo>
                  <a:lnTo>
                    <a:pt x="710" y="28"/>
                  </a:lnTo>
                  <a:lnTo>
                    <a:pt x="717" y="35"/>
                  </a:lnTo>
                  <a:lnTo>
                    <a:pt x="724" y="35"/>
                  </a:lnTo>
                  <a:lnTo>
                    <a:pt x="731" y="35"/>
                  </a:lnTo>
                  <a:lnTo>
                    <a:pt x="738" y="35"/>
                  </a:lnTo>
                  <a:lnTo>
                    <a:pt x="745" y="35"/>
                  </a:lnTo>
                  <a:lnTo>
                    <a:pt x="752" y="35"/>
                  </a:lnTo>
                  <a:lnTo>
                    <a:pt x="759" y="35"/>
                  </a:lnTo>
                  <a:lnTo>
                    <a:pt x="766" y="35"/>
                  </a:lnTo>
                  <a:lnTo>
                    <a:pt x="772" y="35"/>
                  </a:lnTo>
                  <a:lnTo>
                    <a:pt x="779" y="35"/>
                  </a:lnTo>
                  <a:lnTo>
                    <a:pt x="786" y="35"/>
                  </a:lnTo>
                  <a:lnTo>
                    <a:pt x="793" y="35"/>
                  </a:lnTo>
                  <a:lnTo>
                    <a:pt x="800" y="35"/>
                  </a:lnTo>
                  <a:lnTo>
                    <a:pt x="807" y="35"/>
                  </a:lnTo>
                  <a:lnTo>
                    <a:pt x="814" y="35"/>
                  </a:lnTo>
                  <a:lnTo>
                    <a:pt x="821" y="35"/>
                  </a:lnTo>
                  <a:lnTo>
                    <a:pt x="828" y="35"/>
                  </a:lnTo>
                  <a:lnTo>
                    <a:pt x="835" y="42"/>
                  </a:lnTo>
                  <a:lnTo>
                    <a:pt x="841" y="42"/>
                  </a:lnTo>
                  <a:lnTo>
                    <a:pt x="848" y="42"/>
                  </a:lnTo>
                  <a:lnTo>
                    <a:pt x="855" y="42"/>
                  </a:lnTo>
                  <a:lnTo>
                    <a:pt x="862" y="42"/>
                  </a:lnTo>
                  <a:lnTo>
                    <a:pt x="869" y="42"/>
                  </a:lnTo>
                  <a:lnTo>
                    <a:pt x="876" y="42"/>
                  </a:lnTo>
                  <a:lnTo>
                    <a:pt x="883" y="42"/>
                  </a:lnTo>
                  <a:lnTo>
                    <a:pt x="890" y="42"/>
                  </a:lnTo>
                  <a:lnTo>
                    <a:pt x="897" y="42"/>
                  </a:lnTo>
                  <a:lnTo>
                    <a:pt x="904" y="42"/>
                  </a:lnTo>
                  <a:lnTo>
                    <a:pt x="910" y="42"/>
                  </a:lnTo>
                  <a:lnTo>
                    <a:pt x="917" y="42"/>
                  </a:lnTo>
                  <a:lnTo>
                    <a:pt x="924" y="42"/>
                  </a:lnTo>
                  <a:lnTo>
                    <a:pt x="931" y="49"/>
                  </a:lnTo>
                  <a:lnTo>
                    <a:pt x="938" y="49"/>
                  </a:lnTo>
                  <a:lnTo>
                    <a:pt x="945" y="49"/>
                  </a:lnTo>
                  <a:lnTo>
                    <a:pt x="952" y="49"/>
                  </a:lnTo>
                  <a:lnTo>
                    <a:pt x="959" y="49"/>
                  </a:lnTo>
                  <a:lnTo>
                    <a:pt x="966" y="49"/>
                  </a:lnTo>
                  <a:lnTo>
                    <a:pt x="973" y="49"/>
                  </a:lnTo>
                  <a:lnTo>
                    <a:pt x="979" y="49"/>
                  </a:lnTo>
                  <a:lnTo>
                    <a:pt x="986" y="49"/>
                  </a:lnTo>
                  <a:lnTo>
                    <a:pt x="993" y="49"/>
                  </a:lnTo>
                  <a:lnTo>
                    <a:pt x="1000" y="49"/>
                  </a:lnTo>
                  <a:lnTo>
                    <a:pt x="1007" y="49"/>
                  </a:lnTo>
                  <a:lnTo>
                    <a:pt x="1014" y="49"/>
                  </a:lnTo>
                  <a:lnTo>
                    <a:pt x="1021" y="56"/>
                  </a:lnTo>
                  <a:lnTo>
                    <a:pt x="1028" y="56"/>
                  </a:lnTo>
                  <a:lnTo>
                    <a:pt x="1035" y="56"/>
                  </a:lnTo>
                  <a:lnTo>
                    <a:pt x="1042" y="56"/>
                  </a:lnTo>
                  <a:lnTo>
                    <a:pt x="1048" y="56"/>
                  </a:lnTo>
                  <a:lnTo>
                    <a:pt x="1055" y="56"/>
                  </a:lnTo>
                  <a:lnTo>
                    <a:pt x="1062" y="56"/>
                  </a:lnTo>
                  <a:lnTo>
                    <a:pt x="1069" y="56"/>
                  </a:lnTo>
                  <a:lnTo>
                    <a:pt x="1076" y="56"/>
                  </a:lnTo>
                  <a:lnTo>
                    <a:pt x="1083" y="56"/>
                  </a:lnTo>
                  <a:lnTo>
                    <a:pt x="1090" y="56"/>
                  </a:lnTo>
                  <a:lnTo>
                    <a:pt x="1097" y="56"/>
                  </a:lnTo>
                  <a:lnTo>
                    <a:pt x="1104" y="63"/>
                  </a:lnTo>
                  <a:lnTo>
                    <a:pt x="1111" y="63"/>
                  </a:lnTo>
                  <a:lnTo>
                    <a:pt x="1117" y="63"/>
                  </a:lnTo>
                  <a:lnTo>
                    <a:pt x="1124" y="63"/>
                  </a:lnTo>
                  <a:lnTo>
                    <a:pt x="1131" y="63"/>
                  </a:lnTo>
                  <a:lnTo>
                    <a:pt x="1138" y="63"/>
                  </a:lnTo>
                  <a:lnTo>
                    <a:pt x="1145" y="63"/>
                  </a:lnTo>
                  <a:lnTo>
                    <a:pt x="1152" y="63"/>
                  </a:lnTo>
                  <a:lnTo>
                    <a:pt x="1159" y="63"/>
                  </a:lnTo>
                  <a:lnTo>
                    <a:pt x="1166" y="63"/>
                  </a:lnTo>
                  <a:lnTo>
                    <a:pt x="1173" y="63"/>
                  </a:lnTo>
                  <a:lnTo>
                    <a:pt x="1180" y="70"/>
                  </a:lnTo>
                  <a:lnTo>
                    <a:pt x="1186" y="70"/>
                  </a:lnTo>
                  <a:lnTo>
                    <a:pt x="1193" y="70"/>
                  </a:lnTo>
                  <a:lnTo>
                    <a:pt x="1200" y="70"/>
                  </a:lnTo>
                  <a:lnTo>
                    <a:pt x="1207" y="70"/>
                  </a:lnTo>
                  <a:lnTo>
                    <a:pt x="1214" y="70"/>
                  </a:lnTo>
                  <a:lnTo>
                    <a:pt x="1221" y="70"/>
                  </a:lnTo>
                  <a:lnTo>
                    <a:pt x="1228" y="70"/>
                  </a:lnTo>
                  <a:lnTo>
                    <a:pt x="1235" y="70"/>
                  </a:lnTo>
                  <a:lnTo>
                    <a:pt x="1242" y="77"/>
                  </a:lnTo>
                  <a:lnTo>
                    <a:pt x="1249" y="77"/>
                  </a:lnTo>
                  <a:lnTo>
                    <a:pt x="1255" y="77"/>
                  </a:lnTo>
                  <a:lnTo>
                    <a:pt x="1262" y="77"/>
                  </a:lnTo>
                  <a:lnTo>
                    <a:pt x="1269" y="77"/>
                  </a:lnTo>
                  <a:lnTo>
                    <a:pt x="1276" y="77"/>
                  </a:lnTo>
                  <a:lnTo>
                    <a:pt x="1283" y="77"/>
                  </a:lnTo>
                  <a:lnTo>
                    <a:pt x="1290" y="77"/>
                  </a:lnTo>
                  <a:lnTo>
                    <a:pt x="1297" y="77"/>
                  </a:lnTo>
                  <a:lnTo>
                    <a:pt x="1304" y="84"/>
                  </a:lnTo>
                  <a:lnTo>
                    <a:pt x="1311" y="84"/>
                  </a:lnTo>
                  <a:lnTo>
                    <a:pt x="1318" y="84"/>
                  </a:lnTo>
                  <a:lnTo>
                    <a:pt x="1324" y="84"/>
                  </a:lnTo>
                  <a:lnTo>
                    <a:pt x="1331" y="84"/>
                  </a:lnTo>
                  <a:lnTo>
                    <a:pt x="1338" y="84"/>
                  </a:lnTo>
                  <a:lnTo>
                    <a:pt x="1345" y="84"/>
                  </a:lnTo>
                  <a:lnTo>
                    <a:pt x="1352" y="84"/>
                  </a:lnTo>
                  <a:lnTo>
                    <a:pt x="1359" y="91"/>
                  </a:lnTo>
                  <a:lnTo>
                    <a:pt x="1366" y="91"/>
                  </a:lnTo>
                  <a:lnTo>
                    <a:pt x="1373" y="91"/>
                  </a:lnTo>
                  <a:lnTo>
                    <a:pt x="1380" y="91"/>
                  </a:lnTo>
                  <a:lnTo>
                    <a:pt x="1387" y="91"/>
                  </a:lnTo>
                  <a:lnTo>
                    <a:pt x="1393" y="91"/>
                  </a:lnTo>
                  <a:lnTo>
                    <a:pt x="1400" y="91"/>
                  </a:lnTo>
                  <a:lnTo>
                    <a:pt x="1407" y="91"/>
                  </a:lnTo>
                  <a:lnTo>
                    <a:pt x="1414" y="98"/>
                  </a:lnTo>
                  <a:lnTo>
                    <a:pt x="1421" y="98"/>
                  </a:lnTo>
                  <a:lnTo>
                    <a:pt x="1428" y="98"/>
                  </a:lnTo>
                  <a:lnTo>
                    <a:pt x="1435" y="98"/>
                  </a:lnTo>
                  <a:lnTo>
                    <a:pt x="1442" y="98"/>
                  </a:lnTo>
                  <a:lnTo>
                    <a:pt x="1449" y="98"/>
                  </a:lnTo>
                  <a:lnTo>
                    <a:pt x="1456" y="98"/>
                  </a:lnTo>
                  <a:lnTo>
                    <a:pt x="1462" y="104"/>
                  </a:lnTo>
                  <a:lnTo>
                    <a:pt x="1469" y="104"/>
                  </a:lnTo>
                  <a:lnTo>
                    <a:pt x="1476" y="104"/>
                  </a:lnTo>
                  <a:lnTo>
                    <a:pt x="1483" y="104"/>
                  </a:lnTo>
                  <a:lnTo>
                    <a:pt x="1490" y="104"/>
                  </a:lnTo>
                  <a:lnTo>
                    <a:pt x="1497" y="104"/>
                  </a:lnTo>
                  <a:lnTo>
                    <a:pt x="1504" y="104"/>
                  </a:lnTo>
                  <a:lnTo>
                    <a:pt x="1511" y="111"/>
                  </a:lnTo>
                  <a:lnTo>
                    <a:pt x="1518" y="111"/>
                  </a:lnTo>
                  <a:lnTo>
                    <a:pt x="1525" y="111"/>
                  </a:lnTo>
                  <a:lnTo>
                    <a:pt x="1531" y="111"/>
                  </a:lnTo>
                  <a:lnTo>
                    <a:pt x="1538" y="111"/>
                  </a:lnTo>
                  <a:lnTo>
                    <a:pt x="1545" y="111"/>
                  </a:lnTo>
                  <a:lnTo>
                    <a:pt x="1552" y="118"/>
                  </a:lnTo>
                  <a:lnTo>
                    <a:pt x="1559" y="118"/>
                  </a:lnTo>
                  <a:lnTo>
                    <a:pt x="1566" y="118"/>
                  </a:lnTo>
                  <a:lnTo>
                    <a:pt x="1573" y="118"/>
                  </a:lnTo>
                  <a:lnTo>
                    <a:pt x="1580" y="118"/>
                  </a:lnTo>
                  <a:lnTo>
                    <a:pt x="1587" y="118"/>
                  </a:lnTo>
                  <a:lnTo>
                    <a:pt x="1594" y="118"/>
                  </a:lnTo>
                  <a:lnTo>
                    <a:pt x="1600" y="125"/>
                  </a:lnTo>
                  <a:lnTo>
                    <a:pt x="1607" y="125"/>
                  </a:lnTo>
                  <a:lnTo>
                    <a:pt x="1614" y="125"/>
                  </a:lnTo>
                  <a:lnTo>
                    <a:pt x="1621" y="125"/>
                  </a:lnTo>
                  <a:lnTo>
                    <a:pt x="1628" y="125"/>
                  </a:lnTo>
                  <a:lnTo>
                    <a:pt x="1635" y="132"/>
                  </a:lnTo>
                  <a:lnTo>
                    <a:pt x="1642" y="132"/>
                  </a:lnTo>
                  <a:lnTo>
                    <a:pt x="1649" y="132"/>
                  </a:lnTo>
                  <a:lnTo>
                    <a:pt x="1656" y="132"/>
                  </a:lnTo>
                  <a:lnTo>
                    <a:pt x="1663" y="132"/>
                  </a:lnTo>
                  <a:lnTo>
                    <a:pt x="1669" y="132"/>
                  </a:lnTo>
                  <a:lnTo>
                    <a:pt x="1676" y="139"/>
                  </a:lnTo>
                  <a:lnTo>
                    <a:pt x="1683" y="139"/>
                  </a:lnTo>
                  <a:lnTo>
                    <a:pt x="1690" y="139"/>
                  </a:lnTo>
                  <a:lnTo>
                    <a:pt x="1697" y="139"/>
                  </a:lnTo>
                  <a:lnTo>
                    <a:pt x="1704" y="139"/>
                  </a:lnTo>
                  <a:lnTo>
                    <a:pt x="1711" y="146"/>
                  </a:lnTo>
                  <a:lnTo>
                    <a:pt x="1718" y="146"/>
                  </a:lnTo>
                  <a:lnTo>
                    <a:pt x="1725" y="146"/>
                  </a:lnTo>
                  <a:lnTo>
                    <a:pt x="1732" y="146"/>
                  </a:lnTo>
                  <a:lnTo>
                    <a:pt x="1738" y="146"/>
                  </a:lnTo>
                  <a:lnTo>
                    <a:pt x="1745" y="153"/>
                  </a:lnTo>
                  <a:lnTo>
                    <a:pt x="1752" y="153"/>
                  </a:lnTo>
                  <a:lnTo>
                    <a:pt x="1759" y="153"/>
                  </a:lnTo>
                  <a:lnTo>
                    <a:pt x="1766" y="153"/>
                  </a:lnTo>
                  <a:lnTo>
                    <a:pt x="1773" y="153"/>
                  </a:lnTo>
                  <a:lnTo>
                    <a:pt x="1780" y="160"/>
                  </a:lnTo>
                  <a:lnTo>
                    <a:pt x="1787" y="160"/>
                  </a:lnTo>
                  <a:lnTo>
                    <a:pt x="1794" y="160"/>
                  </a:lnTo>
                  <a:lnTo>
                    <a:pt x="1801" y="160"/>
                  </a:lnTo>
                  <a:lnTo>
                    <a:pt x="1807" y="167"/>
                  </a:lnTo>
                  <a:lnTo>
                    <a:pt x="1814" y="167"/>
                  </a:lnTo>
                  <a:lnTo>
                    <a:pt x="1821" y="167"/>
                  </a:lnTo>
                  <a:lnTo>
                    <a:pt x="1828" y="167"/>
                  </a:lnTo>
                  <a:lnTo>
                    <a:pt x="1835" y="167"/>
                  </a:lnTo>
                  <a:lnTo>
                    <a:pt x="1842" y="174"/>
                  </a:lnTo>
                  <a:lnTo>
                    <a:pt x="1849" y="174"/>
                  </a:lnTo>
                  <a:lnTo>
                    <a:pt x="1856" y="174"/>
                  </a:lnTo>
                  <a:lnTo>
                    <a:pt x="1863" y="174"/>
                  </a:lnTo>
                  <a:lnTo>
                    <a:pt x="1870" y="181"/>
                  </a:lnTo>
                  <a:lnTo>
                    <a:pt x="1876" y="181"/>
                  </a:lnTo>
                  <a:lnTo>
                    <a:pt x="1883" y="181"/>
                  </a:lnTo>
                  <a:lnTo>
                    <a:pt x="1890" y="181"/>
                  </a:lnTo>
                  <a:lnTo>
                    <a:pt x="1897" y="188"/>
                  </a:lnTo>
                  <a:lnTo>
                    <a:pt x="1904" y="188"/>
                  </a:lnTo>
                  <a:lnTo>
                    <a:pt x="1911" y="188"/>
                  </a:lnTo>
                  <a:lnTo>
                    <a:pt x="1918" y="188"/>
                  </a:lnTo>
                  <a:lnTo>
                    <a:pt x="1925" y="195"/>
                  </a:lnTo>
                  <a:lnTo>
                    <a:pt x="1932" y="195"/>
                  </a:lnTo>
                  <a:lnTo>
                    <a:pt x="1939" y="195"/>
                  </a:lnTo>
                  <a:lnTo>
                    <a:pt x="1945" y="195"/>
                  </a:lnTo>
                  <a:lnTo>
                    <a:pt x="1952" y="202"/>
                  </a:lnTo>
                  <a:lnTo>
                    <a:pt x="1959" y="202"/>
                  </a:lnTo>
                  <a:lnTo>
                    <a:pt x="1966" y="202"/>
                  </a:lnTo>
                  <a:lnTo>
                    <a:pt x="1973" y="209"/>
                  </a:lnTo>
                  <a:lnTo>
                    <a:pt x="1980" y="209"/>
                  </a:lnTo>
                  <a:lnTo>
                    <a:pt x="1987" y="209"/>
                  </a:lnTo>
                  <a:lnTo>
                    <a:pt x="1994" y="209"/>
                  </a:lnTo>
                  <a:lnTo>
                    <a:pt x="2001" y="216"/>
                  </a:lnTo>
                  <a:lnTo>
                    <a:pt x="2008" y="216"/>
                  </a:lnTo>
                  <a:lnTo>
                    <a:pt x="2014" y="216"/>
                  </a:lnTo>
                  <a:lnTo>
                    <a:pt x="2021" y="222"/>
                  </a:lnTo>
                  <a:lnTo>
                    <a:pt x="2028" y="222"/>
                  </a:lnTo>
                  <a:lnTo>
                    <a:pt x="2035" y="222"/>
                  </a:lnTo>
                  <a:lnTo>
                    <a:pt x="2042" y="222"/>
                  </a:lnTo>
                  <a:lnTo>
                    <a:pt x="2049" y="229"/>
                  </a:lnTo>
                  <a:lnTo>
                    <a:pt x="2056" y="229"/>
                  </a:lnTo>
                  <a:lnTo>
                    <a:pt x="2063" y="229"/>
                  </a:lnTo>
                  <a:lnTo>
                    <a:pt x="2070" y="236"/>
                  </a:lnTo>
                  <a:lnTo>
                    <a:pt x="2077" y="236"/>
                  </a:lnTo>
                  <a:lnTo>
                    <a:pt x="2083" y="236"/>
                  </a:lnTo>
                  <a:lnTo>
                    <a:pt x="2090" y="243"/>
                  </a:lnTo>
                  <a:lnTo>
                    <a:pt x="2097" y="243"/>
                  </a:lnTo>
                  <a:lnTo>
                    <a:pt x="2104" y="243"/>
                  </a:lnTo>
                  <a:lnTo>
                    <a:pt x="2111" y="250"/>
                  </a:lnTo>
                  <a:lnTo>
                    <a:pt x="2118" y="250"/>
                  </a:lnTo>
                  <a:lnTo>
                    <a:pt x="2125" y="250"/>
                  </a:lnTo>
                  <a:lnTo>
                    <a:pt x="2132" y="257"/>
                  </a:lnTo>
                  <a:lnTo>
                    <a:pt x="2139" y="257"/>
                  </a:lnTo>
                  <a:lnTo>
                    <a:pt x="2146" y="257"/>
                  </a:lnTo>
                  <a:lnTo>
                    <a:pt x="2152" y="264"/>
                  </a:lnTo>
                  <a:lnTo>
                    <a:pt x="2159" y="264"/>
                  </a:lnTo>
                  <a:lnTo>
                    <a:pt x="2166" y="264"/>
                  </a:lnTo>
                  <a:lnTo>
                    <a:pt x="2173" y="271"/>
                  </a:lnTo>
                  <a:lnTo>
                    <a:pt x="2180" y="271"/>
                  </a:lnTo>
                  <a:lnTo>
                    <a:pt x="2187" y="271"/>
                  </a:lnTo>
                  <a:lnTo>
                    <a:pt x="2194" y="278"/>
                  </a:lnTo>
                  <a:lnTo>
                    <a:pt x="2201" y="278"/>
                  </a:lnTo>
                  <a:lnTo>
                    <a:pt x="2208" y="278"/>
                  </a:lnTo>
                  <a:lnTo>
                    <a:pt x="2215" y="285"/>
                  </a:lnTo>
                  <a:lnTo>
                    <a:pt x="2221" y="285"/>
                  </a:lnTo>
                  <a:lnTo>
                    <a:pt x="2228" y="285"/>
                  </a:lnTo>
                  <a:lnTo>
                    <a:pt x="2235" y="292"/>
                  </a:lnTo>
                  <a:lnTo>
                    <a:pt x="2242" y="292"/>
                  </a:lnTo>
                  <a:lnTo>
                    <a:pt x="2249" y="299"/>
                  </a:lnTo>
                  <a:lnTo>
                    <a:pt x="2256" y="299"/>
                  </a:lnTo>
                  <a:lnTo>
                    <a:pt x="2263" y="299"/>
                  </a:lnTo>
                  <a:lnTo>
                    <a:pt x="2270" y="306"/>
                  </a:lnTo>
                  <a:lnTo>
                    <a:pt x="2277" y="306"/>
                  </a:lnTo>
                  <a:lnTo>
                    <a:pt x="2284" y="313"/>
                  </a:lnTo>
                  <a:lnTo>
                    <a:pt x="2290" y="313"/>
                  </a:lnTo>
                  <a:lnTo>
                    <a:pt x="2297" y="313"/>
                  </a:lnTo>
                  <a:lnTo>
                    <a:pt x="2304" y="320"/>
                  </a:lnTo>
                  <a:lnTo>
                    <a:pt x="2311" y="320"/>
                  </a:lnTo>
                  <a:lnTo>
                    <a:pt x="2318" y="327"/>
                  </a:lnTo>
                  <a:lnTo>
                    <a:pt x="2325" y="327"/>
                  </a:lnTo>
                  <a:lnTo>
                    <a:pt x="2332" y="327"/>
                  </a:lnTo>
                  <a:lnTo>
                    <a:pt x="2339" y="333"/>
                  </a:lnTo>
                  <a:lnTo>
                    <a:pt x="2346" y="333"/>
                  </a:lnTo>
                  <a:lnTo>
                    <a:pt x="2353" y="340"/>
                  </a:lnTo>
                  <a:lnTo>
                    <a:pt x="2359" y="340"/>
                  </a:lnTo>
                  <a:lnTo>
                    <a:pt x="2366" y="340"/>
                  </a:lnTo>
                  <a:lnTo>
                    <a:pt x="2373" y="347"/>
                  </a:lnTo>
                  <a:lnTo>
                    <a:pt x="2380" y="347"/>
                  </a:lnTo>
                  <a:lnTo>
                    <a:pt x="2387" y="354"/>
                  </a:lnTo>
                  <a:lnTo>
                    <a:pt x="2394" y="354"/>
                  </a:lnTo>
                  <a:lnTo>
                    <a:pt x="2401" y="361"/>
                  </a:lnTo>
                  <a:lnTo>
                    <a:pt x="2408" y="361"/>
                  </a:lnTo>
                  <a:lnTo>
                    <a:pt x="2415" y="368"/>
                  </a:lnTo>
                  <a:lnTo>
                    <a:pt x="2422" y="368"/>
                  </a:lnTo>
                  <a:lnTo>
                    <a:pt x="2428" y="368"/>
                  </a:lnTo>
                  <a:lnTo>
                    <a:pt x="2435" y="375"/>
                  </a:lnTo>
                  <a:lnTo>
                    <a:pt x="2442" y="375"/>
                  </a:lnTo>
                  <a:lnTo>
                    <a:pt x="2449" y="382"/>
                  </a:lnTo>
                  <a:lnTo>
                    <a:pt x="2456" y="382"/>
                  </a:lnTo>
                  <a:lnTo>
                    <a:pt x="2463" y="389"/>
                  </a:lnTo>
                  <a:lnTo>
                    <a:pt x="2470" y="389"/>
                  </a:lnTo>
                  <a:lnTo>
                    <a:pt x="2477" y="396"/>
                  </a:lnTo>
                  <a:lnTo>
                    <a:pt x="2484" y="396"/>
                  </a:lnTo>
                  <a:lnTo>
                    <a:pt x="2491" y="403"/>
                  </a:lnTo>
                  <a:lnTo>
                    <a:pt x="2497" y="403"/>
                  </a:lnTo>
                  <a:lnTo>
                    <a:pt x="2504" y="410"/>
                  </a:lnTo>
                  <a:lnTo>
                    <a:pt x="2511" y="410"/>
                  </a:lnTo>
                  <a:lnTo>
                    <a:pt x="2518" y="417"/>
                  </a:lnTo>
                  <a:lnTo>
                    <a:pt x="2525" y="417"/>
                  </a:lnTo>
                  <a:lnTo>
                    <a:pt x="2532" y="424"/>
                  </a:lnTo>
                  <a:lnTo>
                    <a:pt x="2539" y="424"/>
                  </a:lnTo>
                  <a:lnTo>
                    <a:pt x="2546" y="431"/>
                  </a:lnTo>
                  <a:lnTo>
                    <a:pt x="2553" y="431"/>
                  </a:lnTo>
                  <a:lnTo>
                    <a:pt x="2560" y="438"/>
                  </a:lnTo>
                  <a:lnTo>
                    <a:pt x="2566" y="438"/>
                  </a:lnTo>
                  <a:lnTo>
                    <a:pt x="2573" y="445"/>
                  </a:lnTo>
                  <a:lnTo>
                    <a:pt x="2580" y="445"/>
                  </a:lnTo>
                  <a:lnTo>
                    <a:pt x="2587" y="451"/>
                  </a:lnTo>
                  <a:lnTo>
                    <a:pt x="2594" y="451"/>
                  </a:lnTo>
                  <a:lnTo>
                    <a:pt x="2601" y="458"/>
                  </a:lnTo>
                  <a:lnTo>
                    <a:pt x="2608" y="458"/>
                  </a:lnTo>
                  <a:lnTo>
                    <a:pt x="2615" y="465"/>
                  </a:lnTo>
                  <a:lnTo>
                    <a:pt x="2622" y="465"/>
                  </a:lnTo>
                  <a:lnTo>
                    <a:pt x="2629" y="472"/>
                  </a:lnTo>
                  <a:lnTo>
                    <a:pt x="2635" y="472"/>
                  </a:lnTo>
                  <a:lnTo>
                    <a:pt x="2642" y="479"/>
                  </a:lnTo>
                  <a:lnTo>
                    <a:pt x="2649" y="479"/>
                  </a:lnTo>
                  <a:lnTo>
                    <a:pt x="2656" y="486"/>
                  </a:lnTo>
                  <a:lnTo>
                    <a:pt x="2663" y="486"/>
                  </a:lnTo>
                  <a:lnTo>
                    <a:pt x="2670" y="493"/>
                  </a:lnTo>
                  <a:lnTo>
                    <a:pt x="2677" y="500"/>
                  </a:lnTo>
                  <a:lnTo>
                    <a:pt x="2684" y="500"/>
                  </a:lnTo>
                  <a:lnTo>
                    <a:pt x="2691" y="507"/>
                  </a:lnTo>
                  <a:lnTo>
                    <a:pt x="2698" y="507"/>
                  </a:lnTo>
                  <a:lnTo>
                    <a:pt x="2704" y="514"/>
                  </a:lnTo>
                  <a:lnTo>
                    <a:pt x="2711" y="514"/>
                  </a:lnTo>
                  <a:lnTo>
                    <a:pt x="2718" y="521"/>
                  </a:lnTo>
                  <a:lnTo>
                    <a:pt x="2725" y="528"/>
                  </a:lnTo>
                  <a:lnTo>
                    <a:pt x="2732" y="528"/>
                  </a:lnTo>
                  <a:lnTo>
                    <a:pt x="2739" y="535"/>
                  </a:lnTo>
                  <a:lnTo>
                    <a:pt x="2746" y="535"/>
                  </a:lnTo>
                  <a:lnTo>
                    <a:pt x="2753" y="542"/>
                  </a:lnTo>
                  <a:lnTo>
                    <a:pt x="2760" y="542"/>
                  </a:lnTo>
                  <a:lnTo>
                    <a:pt x="2767" y="549"/>
                  </a:lnTo>
                  <a:lnTo>
                    <a:pt x="2773" y="549"/>
                  </a:lnTo>
                  <a:lnTo>
                    <a:pt x="2780" y="556"/>
                  </a:lnTo>
                  <a:lnTo>
                    <a:pt x="2787" y="562"/>
                  </a:lnTo>
                  <a:lnTo>
                    <a:pt x="2794" y="562"/>
                  </a:lnTo>
                  <a:lnTo>
                    <a:pt x="2801" y="569"/>
                  </a:lnTo>
                  <a:lnTo>
                    <a:pt x="2808" y="569"/>
                  </a:lnTo>
                  <a:lnTo>
                    <a:pt x="2815" y="576"/>
                  </a:lnTo>
                  <a:lnTo>
                    <a:pt x="2822" y="583"/>
                  </a:lnTo>
                  <a:lnTo>
                    <a:pt x="2829" y="583"/>
                  </a:lnTo>
                  <a:lnTo>
                    <a:pt x="2836" y="590"/>
                  </a:lnTo>
                  <a:lnTo>
                    <a:pt x="2842" y="597"/>
                  </a:lnTo>
                  <a:lnTo>
                    <a:pt x="2849" y="597"/>
                  </a:lnTo>
                  <a:lnTo>
                    <a:pt x="2856" y="604"/>
                  </a:lnTo>
                  <a:lnTo>
                    <a:pt x="2863" y="604"/>
                  </a:lnTo>
                  <a:lnTo>
                    <a:pt x="2870" y="611"/>
                  </a:lnTo>
                  <a:lnTo>
                    <a:pt x="2877" y="618"/>
                  </a:lnTo>
                  <a:lnTo>
                    <a:pt x="2884" y="618"/>
                  </a:lnTo>
                  <a:lnTo>
                    <a:pt x="2891" y="625"/>
                  </a:lnTo>
                  <a:lnTo>
                    <a:pt x="2898" y="632"/>
                  </a:lnTo>
                  <a:lnTo>
                    <a:pt x="2905" y="632"/>
                  </a:lnTo>
                  <a:lnTo>
                    <a:pt x="2911" y="639"/>
                  </a:lnTo>
                  <a:lnTo>
                    <a:pt x="2918" y="639"/>
                  </a:lnTo>
                  <a:lnTo>
                    <a:pt x="2925" y="646"/>
                  </a:lnTo>
                  <a:lnTo>
                    <a:pt x="2932" y="653"/>
                  </a:lnTo>
                  <a:lnTo>
                    <a:pt x="2939" y="653"/>
                  </a:lnTo>
                  <a:lnTo>
                    <a:pt x="2946" y="660"/>
                  </a:lnTo>
                  <a:lnTo>
                    <a:pt x="2953" y="667"/>
                  </a:lnTo>
                  <a:lnTo>
                    <a:pt x="2960" y="667"/>
                  </a:lnTo>
                  <a:lnTo>
                    <a:pt x="2967" y="674"/>
                  </a:lnTo>
                  <a:lnTo>
                    <a:pt x="2974" y="680"/>
                  </a:lnTo>
                  <a:lnTo>
                    <a:pt x="2980" y="680"/>
                  </a:lnTo>
                  <a:lnTo>
                    <a:pt x="2987" y="687"/>
                  </a:lnTo>
                  <a:lnTo>
                    <a:pt x="2994" y="694"/>
                  </a:lnTo>
                  <a:lnTo>
                    <a:pt x="3001" y="694"/>
                  </a:lnTo>
                  <a:lnTo>
                    <a:pt x="3008" y="701"/>
                  </a:lnTo>
                  <a:lnTo>
                    <a:pt x="3015" y="708"/>
                  </a:lnTo>
                  <a:lnTo>
                    <a:pt x="3022" y="708"/>
                  </a:lnTo>
                  <a:lnTo>
                    <a:pt x="3029" y="715"/>
                  </a:lnTo>
                  <a:lnTo>
                    <a:pt x="3036" y="722"/>
                  </a:lnTo>
                  <a:lnTo>
                    <a:pt x="3043" y="722"/>
                  </a:lnTo>
                  <a:lnTo>
                    <a:pt x="3049" y="729"/>
                  </a:lnTo>
                  <a:lnTo>
                    <a:pt x="3056" y="736"/>
                  </a:lnTo>
                  <a:lnTo>
                    <a:pt x="3063" y="736"/>
                  </a:lnTo>
                  <a:lnTo>
                    <a:pt x="3070" y="743"/>
                  </a:lnTo>
                  <a:lnTo>
                    <a:pt x="3077" y="750"/>
                  </a:lnTo>
                  <a:lnTo>
                    <a:pt x="3084" y="757"/>
                  </a:lnTo>
                  <a:lnTo>
                    <a:pt x="3091" y="757"/>
                  </a:lnTo>
                  <a:lnTo>
                    <a:pt x="3098" y="764"/>
                  </a:lnTo>
                  <a:lnTo>
                    <a:pt x="3105" y="771"/>
                  </a:lnTo>
                  <a:lnTo>
                    <a:pt x="3112" y="771"/>
                  </a:lnTo>
                  <a:lnTo>
                    <a:pt x="3118" y="778"/>
                  </a:lnTo>
                  <a:lnTo>
                    <a:pt x="3125" y="785"/>
                  </a:lnTo>
                  <a:lnTo>
                    <a:pt x="3132" y="791"/>
                  </a:lnTo>
                  <a:lnTo>
                    <a:pt x="3139" y="791"/>
                  </a:lnTo>
                  <a:lnTo>
                    <a:pt x="3146" y="798"/>
                  </a:lnTo>
                  <a:lnTo>
                    <a:pt x="3153" y="805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Rectangle 218"/>
            <p:cNvSpPr>
              <a:spLocks noChangeArrowheads="1"/>
            </p:cNvSpPr>
            <p:nvPr/>
          </p:nvSpPr>
          <p:spPr bwMode="auto">
            <a:xfrm>
              <a:off x="2602" y="4184"/>
              <a:ext cx="109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Frequency, w  (rad/time)</a:t>
              </a:r>
              <a:endParaRPr lang="en-US" sz="600"/>
            </a:p>
          </p:txBody>
        </p:sp>
        <p:sp>
          <p:nvSpPr>
            <p:cNvPr id="21723" name="Rectangle 219"/>
            <p:cNvSpPr>
              <a:spLocks noChangeArrowheads="1"/>
            </p:cNvSpPr>
            <p:nvPr/>
          </p:nvSpPr>
          <p:spPr bwMode="auto">
            <a:xfrm rot="16200000">
              <a:off x="224" y="3310"/>
              <a:ext cx="89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Phase Angle (degrees)</a:t>
              </a:r>
              <a:endParaRPr lang="en-US" sz="600"/>
            </a:p>
          </p:txBody>
        </p:sp>
      </p:grpSp>
      <p:sp>
        <p:nvSpPr>
          <p:cNvPr id="21726" name="Text Box 222"/>
          <p:cNvSpPr txBox="1">
            <a:spLocks noChangeArrowheads="1"/>
          </p:cNvSpPr>
          <p:nvPr/>
        </p:nvSpPr>
        <p:spPr bwMode="auto">
          <a:xfrm>
            <a:off x="1981200" y="1219200"/>
            <a:ext cx="5334000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000">
                <a:latin typeface="Courier New" pitchFamily="49" charset="0"/>
              </a:rPr>
              <a:t>*************************************************************</a:t>
            </a:r>
          </a:p>
          <a:p>
            <a:pPr algn="l"/>
            <a:r>
              <a:rPr lang="en-US" sz="1000">
                <a:latin typeface="Courier New" pitchFamily="49" charset="0"/>
              </a:rPr>
              <a:t>*     S_LOOP:  SINGLE LOOP CONTROL SYSTEM ANALYSIS          *</a:t>
            </a:r>
          </a:p>
          <a:p>
            <a:pPr algn="l"/>
            <a:r>
              <a:rPr lang="en-US" sz="1000">
                <a:latin typeface="Courier New" pitchFamily="49" charset="0"/>
              </a:rPr>
              <a:t>*           BODE PLOT OF GOL(s) = Gp(s)Gc(s)                *</a:t>
            </a:r>
          </a:p>
          <a:p>
            <a:pPr algn="l"/>
            <a:r>
              <a:rPr lang="en-US" sz="1000">
                <a:latin typeface="Courier New" pitchFamily="49" charset="0"/>
              </a:rPr>
              <a:t>*                                                           *</a:t>
            </a:r>
          </a:p>
          <a:p>
            <a:pPr algn="l"/>
            <a:r>
              <a:rPr lang="en-US" sz="1000">
                <a:latin typeface="Courier New" pitchFamily="49" charset="0"/>
              </a:rPr>
              <a:t>*         Characteristic Equation = 1 + GOL(s)              *</a:t>
            </a:r>
          </a:p>
          <a:p>
            <a:pPr algn="l"/>
            <a:r>
              <a:rPr lang="en-US" sz="1000">
                <a:latin typeface="Courier New" pitchFamily="49" charset="0"/>
              </a:rPr>
              <a:t>*************************************************************</a:t>
            </a:r>
          </a:p>
          <a:p>
            <a:pPr algn="l"/>
            <a:r>
              <a:rPr lang="en-US" sz="1000">
                <a:latin typeface="Courier New" pitchFamily="49" charset="0"/>
              </a:rPr>
              <a:t>SELECT THE APPROPRIATE MENU ITEM</a:t>
            </a:r>
          </a:p>
          <a:p>
            <a:pPr algn="l"/>
            <a:r>
              <a:rPr lang="en-US" sz="1000">
                <a:latin typeface="Courier New" pitchFamily="49" charset="0"/>
              </a:rPr>
              <a:t>MODIFY...</a:t>
            </a:r>
          </a:p>
          <a:p>
            <a:pPr algn="l"/>
            <a:r>
              <a:rPr lang="en-US" sz="1000">
                <a:latin typeface="Courier New" pitchFamily="49" charset="0"/>
              </a:rPr>
              <a:t>                               PRESENT VALUES</a:t>
            </a:r>
          </a:p>
          <a:p>
            <a:pPr algn="l"/>
            <a:r>
              <a:rPr lang="en-US" sz="1000">
                <a:latin typeface="Courier New" pitchFamily="49" charset="0"/>
              </a:rPr>
              <a:t>1) Lowest Frequency         0.01</a:t>
            </a:r>
          </a:p>
          <a:p>
            <a:pPr algn="l"/>
            <a:r>
              <a:rPr lang="en-US" sz="1000">
                <a:latin typeface="Courier New" pitchFamily="49" charset="0"/>
              </a:rPr>
              <a:t>2) Highest Frequency        0.30</a:t>
            </a:r>
          </a:p>
          <a:p>
            <a:pPr algn="l"/>
            <a:r>
              <a:rPr lang="en-US" sz="1000">
                <a:latin typeface="Courier New" pitchFamily="49" charset="0"/>
              </a:rPr>
              <a:t>3) Create Bode plot </a:t>
            </a:r>
          </a:p>
          <a:p>
            <a:pPr algn="l"/>
            <a:r>
              <a:rPr lang="en-US" sz="1000">
                <a:latin typeface="Courier New" pitchFamily="49" charset="0"/>
              </a:rPr>
              <a:t>   and calculate the results at critical frequency</a:t>
            </a:r>
          </a:p>
          <a:p>
            <a:pPr algn="l"/>
            <a:r>
              <a:rPr lang="en-US" sz="1000">
                <a:latin typeface="Courier New" pitchFamily="49" charset="0"/>
              </a:rPr>
              <a:t>4) Return to main menu</a:t>
            </a:r>
          </a:p>
          <a:p>
            <a:pPr algn="l"/>
            <a:r>
              <a:rPr lang="en-US" sz="1000">
                <a:latin typeface="Courier New" pitchFamily="49" charset="0"/>
              </a:rPr>
              <a:t>Enter the desired selection: </a:t>
            </a:r>
          </a:p>
        </p:txBody>
      </p:sp>
      <p:sp>
        <p:nvSpPr>
          <p:cNvPr id="21728" name="AutoShape 224"/>
          <p:cNvSpPr>
            <a:spLocks noChangeArrowheads="1"/>
          </p:cNvSpPr>
          <p:nvPr/>
        </p:nvSpPr>
        <p:spPr bwMode="auto">
          <a:xfrm>
            <a:off x="4114800" y="3617913"/>
            <a:ext cx="1066800" cy="5730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9" name="Text Box 225"/>
          <p:cNvSpPr txBox="1">
            <a:spLocks noChangeArrowheads="1"/>
          </p:cNvSpPr>
          <p:nvPr/>
        </p:nvSpPr>
        <p:spPr bwMode="auto">
          <a:xfrm>
            <a:off x="325438" y="403225"/>
            <a:ext cx="85344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Bode calculations can be done by hand, easier with S_LOOP</a:t>
            </a:r>
            <a:endParaRPr lang="en-US"/>
          </a:p>
        </p:txBody>
      </p:sp>
      <p:sp>
        <p:nvSpPr>
          <p:cNvPr id="21731" name="Text Box 227"/>
          <p:cNvSpPr txBox="1">
            <a:spLocks noChangeArrowheads="1"/>
          </p:cNvSpPr>
          <p:nvPr/>
        </p:nvSpPr>
        <p:spPr bwMode="auto">
          <a:xfrm>
            <a:off x="381000" y="6324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Or, write your own program in MATLAB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000" y="2438400"/>
            <a:ext cx="762000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We can evaluate the stability of a process without control by evaluating the roots of char. equation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We can evaluate the stability of a process under feedback by either</a:t>
            </a:r>
          </a:p>
          <a:p>
            <a:r>
              <a:rPr lang="en-US" b="1"/>
              <a:t>	- evaluating the roots of char. equation</a:t>
            </a:r>
          </a:p>
          <a:p>
            <a:r>
              <a:rPr lang="en-US" b="1"/>
              <a:t>	- Bode method (required for process with dead time)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These are </a:t>
            </a:r>
            <a:r>
              <a:rPr lang="en-US" b="1" u="sng">
                <a:solidFill>
                  <a:schemeClr val="accent2"/>
                </a:solidFill>
              </a:rPr>
              <a:t>local tests</a:t>
            </a:r>
            <a:r>
              <a:rPr lang="en-US" b="1"/>
              <a:t>, caution about non-linearity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Stability does not guarantee good performance !!!!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FF0000"/>
                </a:solidFill>
              </a:rPr>
              <a:t>Unstable system performance always poor!!!</a:t>
            </a:r>
            <a:endParaRPr lang="en-US" b="1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47800" y="1066800"/>
          <a:ext cx="4937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Clip" r:id="rId3" imgW="1296000" imgH="3934080" progId="MS_ClipArt_Gallery.5">
                  <p:embed/>
                </p:oleObj>
              </mc:Choice>
              <mc:Fallback>
                <p:oleObj name="Clip" r:id="rId3" imgW="1296000" imgH="393408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066800"/>
                        <a:ext cx="49371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09800" y="12192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/>
              <a:t>Let’s review what we have accomplished so far.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b="1"/>
              <a:t>What else can we do with this neat technology?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Tune controllers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727575" y="1935163"/>
          <a:ext cx="418623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Equation" r:id="rId3" imgW="2844720" imgH="507960" progId="Equation.3">
                  <p:embed/>
                </p:oleObj>
              </mc:Choice>
              <mc:Fallback>
                <p:oleObj name="Equation" r:id="rId3" imgW="284472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1935163"/>
                        <a:ext cx="4186238" cy="7445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685800" y="4343400"/>
            <a:ext cx="7924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Ziegler-Nichols Tuning</a:t>
            </a:r>
            <a:endParaRPr lang="en-US" b="1"/>
          </a:p>
          <a:p>
            <a:pPr algn="l">
              <a:spcBef>
                <a:spcPct val="50000"/>
              </a:spcBef>
            </a:pPr>
            <a:r>
              <a:rPr lang="en-US" b="1"/>
              <a:t>We can tune controllers.  The basic idea is to keep a “reasonable” margin from instability limit.  This “reasonable” margin might give good performance.</a:t>
            </a:r>
          </a:p>
        </p:txBody>
      </p:sp>
      <p:grpSp>
        <p:nvGrpSpPr>
          <p:cNvPr id="25652" name="Group 52"/>
          <p:cNvGrpSpPr>
            <a:grpSpLocks/>
          </p:cNvGrpSpPr>
          <p:nvPr/>
        </p:nvGrpSpPr>
        <p:grpSpPr bwMode="auto">
          <a:xfrm>
            <a:off x="1600200" y="2286000"/>
            <a:ext cx="4419600" cy="1828800"/>
            <a:chOff x="432" y="2304"/>
            <a:chExt cx="4542" cy="1824"/>
          </a:xfrm>
        </p:grpSpPr>
        <p:sp>
          <p:nvSpPr>
            <p:cNvPr id="25653" name="AutoShape 53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AutoShape 54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AutoShape 55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Freeform 56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AutoShape 57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AutoShape 58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Line 59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Line 60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AutoShape 61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Freeform 64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Line 65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Line 66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67" name="Group 67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25668" name="Line 68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9" name="Line 69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0" name="Line 70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1" name="Line 71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2" name="Line 72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3" name="Line 73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4" name="Freeform 74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75" name="Group 75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25676" name="Line 76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7" name="Line 77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8" name="Line 78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Line 79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0" name="Line 80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1" name="Line 81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2" name="Freeform 82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83" name="Line 83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4" name="Text Box 84"/>
            <p:cNvSpPr txBox="1">
              <a:spLocks noChangeArrowheads="1"/>
            </p:cNvSpPr>
            <p:nvPr/>
          </p:nvSpPr>
          <p:spPr bwMode="auto">
            <a:xfrm>
              <a:off x="625" y="2641"/>
              <a:ext cx="58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/>
                <a:t>solvent</a:t>
              </a:r>
              <a:endParaRPr lang="en-US" sz="1000"/>
            </a:p>
          </p:txBody>
        </p:sp>
        <p:sp>
          <p:nvSpPr>
            <p:cNvPr id="25685" name="Text Box 85"/>
            <p:cNvSpPr txBox="1">
              <a:spLocks noChangeArrowheads="1"/>
            </p:cNvSpPr>
            <p:nvPr/>
          </p:nvSpPr>
          <p:spPr bwMode="auto">
            <a:xfrm>
              <a:off x="1106" y="3362"/>
              <a:ext cx="61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/>
                <a:t> pure A</a:t>
              </a:r>
              <a:endParaRPr lang="en-US" sz="1000"/>
            </a:p>
          </p:txBody>
        </p:sp>
        <p:sp>
          <p:nvSpPr>
            <p:cNvPr id="25686" name="Oval 86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000" b="1">
                  <a:latin typeface="Arial" charset="0"/>
                </a:rPr>
                <a:t>AC</a:t>
              </a:r>
            </a:p>
          </p:txBody>
        </p:sp>
        <p:sp>
          <p:nvSpPr>
            <p:cNvPr id="25687" name="Line 87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8" name="Line 88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9" name="Line 89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0" name="Freeform 90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1" name="Line 91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Text Box 92"/>
            <p:cNvSpPr txBox="1">
              <a:spLocks noChangeArrowheads="1"/>
            </p:cNvSpPr>
            <p:nvPr/>
          </p:nvSpPr>
          <p:spPr bwMode="auto">
            <a:xfrm>
              <a:off x="432" y="2304"/>
              <a:ext cx="43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/>
                <a:t>F</a:t>
              </a:r>
              <a:r>
                <a:rPr lang="en-US" sz="1000" b="1" baseline="-25000"/>
                <a:t>S</a:t>
              </a:r>
              <a:endParaRPr lang="en-US" sz="1000" b="1"/>
            </a:p>
          </p:txBody>
        </p:sp>
        <p:sp>
          <p:nvSpPr>
            <p:cNvPr id="25693" name="Text Box 93"/>
            <p:cNvSpPr txBox="1">
              <a:spLocks noChangeArrowheads="1"/>
            </p:cNvSpPr>
            <p:nvPr/>
          </p:nvSpPr>
          <p:spPr bwMode="auto">
            <a:xfrm>
              <a:off x="961" y="3119"/>
              <a:ext cx="336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/>
                <a:t>F</a:t>
              </a:r>
              <a:r>
                <a:rPr lang="en-US" sz="1000" b="1" baseline="-25000"/>
                <a:t>A</a:t>
              </a:r>
              <a:endParaRPr lang="en-US" sz="1000" b="1"/>
            </a:p>
          </p:txBody>
        </p:sp>
      </p:grpSp>
      <p:sp>
        <p:nvSpPr>
          <p:cNvPr id="25694" name="Line 94"/>
          <p:cNvSpPr>
            <a:spLocks noChangeShapeType="1"/>
          </p:cNvSpPr>
          <p:nvPr/>
        </p:nvSpPr>
        <p:spPr bwMode="auto">
          <a:xfrm flipH="1">
            <a:off x="5943600" y="26670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b="1"/>
              <a:t>What else can we do with this neat technology?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Tune controllers</a:t>
            </a:r>
          </a:p>
        </p:txBody>
      </p:sp>
      <p:graphicFrame>
        <p:nvGraphicFramePr>
          <p:cNvPr id="43051" name="Group 43"/>
          <p:cNvGraphicFramePr>
            <a:graphicFrameLocks noGrp="1"/>
          </p:cNvGraphicFramePr>
          <p:nvPr/>
        </p:nvGraphicFramePr>
        <p:xfrm>
          <a:off x="1524000" y="2133600"/>
          <a:ext cx="6096000" cy="198215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P-only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Ku/2.2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Pu/1.2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Ku/1.7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Pu/2.0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762000" y="4419600"/>
            <a:ext cx="7848600" cy="1562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4025" indent="-4540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Gain margin is approximately 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Integral mode is required for zero s-s offset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Derivative has stabilizing effect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685800" y="1143000"/>
            <a:ext cx="4419600" cy="1828800"/>
            <a:chOff x="432" y="2304"/>
            <a:chExt cx="4542" cy="1824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42" name="Group 18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4" name="Line 2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5" name="Line 2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Line 2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7" name="Line 2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8" name="Line 2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9" name="Freeform 2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50" name="Group 26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26651" name="Line 27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Line 28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Line 29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Line 31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Freeform 33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Text Box 35"/>
            <p:cNvSpPr txBox="1">
              <a:spLocks noChangeArrowheads="1"/>
            </p:cNvSpPr>
            <p:nvPr/>
          </p:nvSpPr>
          <p:spPr bwMode="auto">
            <a:xfrm>
              <a:off x="625" y="2641"/>
              <a:ext cx="58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/>
                <a:t>solvent</a:t>
              </a:r>
              <a:endParaRPr lang="en-US" sz="1000"/>
            </a:p>
          </p:txBody>
        </p:sp>
        <p:sp>
          <p:nvSpPr>
            <p:cNvPr id="26660" name="Text Box 36"/>
            <p:cNvSpPr txBox="1">
              <a:spLocks noChangeArrowheads="1"/>
            </p:cNvSpPr>
            <p:nvPr/>
          </p:nvSpPr>
          <p:spPr bwMode="auto">
            <a:xfrm>
              <a:off x="1106" y="3362"/>
              <a:ext cx="61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/>
                <a:t> pure A</a:t>
              </a:r>
              <a:endParaRPr lang="en-US" sz="1000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000" b="1">
                  <a:latin typeface="Arial" charset="0"/>
                </a:rPr>
                <a:t>AC</a:t>
              </a:r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Line 40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Freeform 41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Line 42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Text Box 43"/>
            <p:cNvSpPr txBox="1">
              <a:spLocks noChangeArrowheads="1"/>
            </p:cNvSpPr>
            <p:nvPr/>
          </p:nvSpPr>
          <p:spPr bwMode="auto">
            <a:xfrm>
              <a:off x="432" y="2304"/>
              <a:ext cx="43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/>
                <a:t>F</a:t>
              </a:r>
              <a:r>
                <a:rPr lang="en-US" sz="1000" b="1" baseline="-25000"/>
                <a:t>S</a:t>
              </a:r>
              <a:endParaRPr lang="en-US" sz="1000" b="1"/>
            </a:p>
          </p:txBody>
        </p:sp>
        <p:sp>
          <p:nvSpPr>
            <p:cNvPr id="26668" name="Text Box 44"/>
            <p:cNvSpPr txBox="1">
              <a:spLocks noChangeArrowheads="1"/>
            </p:cNvSpPr>
            <p:nvPr/>
          </p:nvSpPr>
          <p:spPr bwMode="auto">
            <a:xfrm>
              <a:off x="961" y="3119"/>
              <a:ext cx="336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/>
                <a:t>F</a:t>
              </a:r>
              <a:r>
                <a:rPr lang="en-US" sz="1000" b="1" baseline="-25000"/>
                <a:t>A</a:t>
              </a:r>
              <a:endParaRPr lang="en-US" sz="1000" b="1"/>
            </a:p>
          </p:txBody>
        </p:sp>
      </p:grpSp>
      <p:grpSp>
        <p:nvGrpSpPr>
          <p:cNvPr id="26765" name="Group 141"/>
          <p:cNvGrpSpPr>
            <a:grpSpLocks/>
          </p:cNvGrpSpPr>
          <p:nvPr/>
        </p:nvGrpSpPr>
        <p:grpSpPr bwMode="auto">
          <a:xfrm>
            <a:off x="457200" y="3276600"/>
            <a:ext cx="4794250" cy="3192463"/>
            <a:chOff x="483" y="2118"/>
            <a:chExt cx="2807" cy="1865"/>
          </a:xfrm>
        </p:grpSpPr>
        <p:sp>
          <p:nvSpPr>
            <p:cNvPr id="26671" name="Rectangle 47"/>
            <p:cNvSpPr>
              <a:spLocks noChangeArrowheads="1"/>
            </p:cNvSpPr>
            <p:nvPr/>
          </p:nvSpPr>
          <p:spPr bwMode="auto">
            <a:xfrm>
              <a:off x="671" y="2214"/>
              <a:ext cx="2562" cy="6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Rectangle 48"/>
            <p:cNvSpPr>
              <a:spLocks noChangeArrowheads="1"/>
            </p:cNvSpPr>
            <p:nvPr/>
          </p:nvSpPr>
          <p:spPr bwMode="auto">
            <a:xfrm>
              <a:off x="671" y="2214"/>
              <a:ext cx="2562" cy="68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Line 49"/>
            <p:cNvSpPr>
              <a:spLocks noChangeShapeType="1"/>
            </p:cNvSpPr>
            <p:nvPr/>
          </p:nvSpPr>
          <p:spPr bwMode="auto">
            <a:xfrm>
              <a:off x="671" y="2214"/>
              <a:ext cx="25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50"/>
            <p:cNvSpPr>
              <a:spLocks/>
            </p:cNvSpPr>
            <p:nvPr/>
          </p:nvSpPr>
          <p:spPr bwMode="auto">
            <a:xfrm>
              <a:off x="671" y="2214"/>
              <a:ext cx="2562" cy="683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 flipV="1">
              <a:off x="671" y="2214"/>
              <a:ext cx="1" cy="6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Line 52"/>
            <p:cNvSpPr>
              <a:spLocks noChangeShapeType="1"/>
            </p:cNvSpPr>
            <p:nvPr/>
          </p:nvSpPr>
          <p:spPr bwMode="auto">
            <a:xfrm>
              <a:off x="671" y="2897"/>
              <a:ext cx="25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53"/>
            <p:cNvSpPr>
              <a:spLocks noChangeShapeType="1"/>
            </p:cNvSpPr>
            <p:nvPr/>
          </p:nvSpPr>
          <p:spPr bwMode="auto">
            <a:xfrm flipV="1">
              <a:off x="671" y="2214"/>
              <a:ext cx="1" cy="6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54"/>
            <p:cNvSpPr>
              <a:spLocks noChangeShapeType="1"/>
            </p:cNvSpPr>
            <p:nvPr/>
          </p:nvSpPr>
          <p:spPr bwMode="auto">
            <a:xfrm flipV="1">
              <a:off x="671" y="2872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55"/>
            <p:cNvSpPr>
              <a:spLocks noChangeShapeType="1"/>
            </p:cNvSpPr>
            <p:nvPr/>
          </p:nvSpPr>
          <p:spPr bwMode="auto">
            <a:xfrm>
              <a:off x="671" y="221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Rectangle 56"/>
            <p:cNvSpPr>
              <a:spLocks noChangeArrowheads="1"/>
            </p:cNvSpPr>
            <p:nvPr/>
          </p:nvSpPr>
          <p:spPr bwMode="auto">
            <a:xfrm>
              <a:off x="670" y="2913"/>
              <a:ext cx="2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6681" name="Line 57"/>
            <p:cNvSpPr>
              <a:spLocks noChangeShapeType="1"/>
            </p:cNvSpPr>
            <p:nvPr/>
          </p:nvSpPr>
          <p:spPr bwMode="auto">
            <a:xfrm flipV="1">
              <a:off x="1184" y="2872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>
              <a:off x="1184" y="221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Rectangle 59"/>
            <p:cNvSpPr>
              <a:spLocks noChangeArrowheads="1"/>
            </p:cNvSpPr>
            <p:nvPr/>
          </p:nvSpPr>
          <p:spPr bwMode="auto">
            <a:xfrm>
              <a:off x="1167" y="2913"/>
              <a:ext cx="5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26684" name="Line 60"/>
            <p:cNvSpPr>
              <a:spLocks noChangeShapeType="1"/>
            </p:cNvSpPr>
            <p:nvPr/>
          </p:nvSpPr>
          <p:spPr bwMode="auto">
            <a:xfrm flipV="1">
              <a:off x="1697" y="2872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Line 61"/>
            <p:cNvSpPr>
              <a:spLocks noChangeShapeType="1"/>
            </p:cNvSpPr>
            <p:nvPr/>
          </p:nvSpPr>
          <p:spPr bwMode="auto">
            <a:xfrm>
              <a:off x="1697" y="221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Rectangle 62"/>
            <p:cNvSpPr>
              <a:spLocks noChangeArrowheads="1"/>
            </p:cNvSpPr>
            <p:nvPr/>
          </p:nvSpPr>
          <p:spPr bwMode="auto">
            <a:xfrm>
              <a:off x="1668" y="2913"/>
              <a:ext cx="87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6687" name="Line 63"/>
            <p:cNvSpPr>
              <a:spLocks noChangeShapeType="1"/>
            </p:cNvSpPr>
            <p:nvPr/>
          </p:nvSpPr>
          <p:spPr bwMode="auto">
            <a:xfrm flipV="1">
              <a:off x="2207" y="2872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64"/>
            <p:cNvSpPr>
              <a:spLocks noChangeShapeType="1"/>
            </p:cNvSpPr>
            <p:nvPr/>
          </p:nvSpPr>
          <p:spPr bwMode="auto">
            <a:xfrm>
              <a:off x="2207" y="221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Rectangle 65"/>
            <p:cNvSpPr>
              <a:spLocks noChangeArrowheads="1"/>
            </p:cNvSpPr>
            <p:nvPr/>
          </p:nvSpPr>
          <p:spPr bwMode="auto">
            <a:xfrm>
              <a:off x="2176" y="2913"/>
              <a:ext cx="86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26690" name="Line 66"/>
            <p:cNvSpPr>
              <a:spLocks noChangeShapeType="1"/>
            </p:cNvSpPr>
            <p:nvPr/>
          </p:nvSpPr>
          <p:spPr bwMode="auto">
            <a:xfrm flipV="1">
              <a:off x="2720" y="2872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Line 67"/>
            <p:cNvSpPr>
              <a:spLocks noChangeShapeType="1"/>
            </p:cNvSpPr>
            <p:nvPr/>
          </p:nvSpPr>
          <p:spPr bwMode="auto">
            <a:xfrm>
              <a:off x="2720" y="221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Rectangle 68"/>
            <p:cNvSpPr>
              <a:spLocks noChangeArrowheads="1"/>
            </p:cNvSpPr>
            <p:nvPr/>
          </p:nvSpPr>
          <p:spPr bwMode="auto">
            <a:xfrm>
              <a:off x="2690" y="2913"/>
              <a:ext cx="86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6693" name="Line 69"/>
            <p:cNvSpPr>
              <a:spLocks noChangeShapeType="1"/>
            </p:cNvSpPr>
            <p:nvPr/>
          </p:nvSpPr>
          <p:spPr bwMode="auto">
            <a:xfrm flipV="1">
              <a:off x="3233" y="2872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70"/>
            <p:cNvSpPr>
              <a:spLocks noChangeShapeType="1"/>
            </p:cNvSpPr>
            <p:nvPr/>
          </p:nvSpPr>
          <p:spPr bwMode="auto">
            <a:xfrm>
              <a:off x="3233" y="221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Rectangle 71"/>
            <p:cNvSpPr>
              <a:spLocks noChangeArrowheads="1"/>
            </p:cNvSpPr>
            <p:nvPr/>
          </p:nvSpPr>
          <p:spPr bwMode="auto">
            <a:xfrm>
              <a:off x="3204" y="2913"/>
              <a:ext cx="86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26696" name="Line 72"/>
            <p:cNvSpPr>
              <a:spLocks noChangeShapeType="1"/>
            </p:cNvSpPr>
            <p:nvPr/>
          </p:nvSpPr>
          <p:spPr bwMode="auto">
            <a:xfrm>
              <a:off x="671" y="28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73"/>
            <p:cNvSpPr>
              <a:spLocks noChangeShapeType="1"/>
            </p:cNvSpPr>
            <p:nvPr/>
          </p:nvSpPr>
          <p:spPr bwMode="auto">
            <a:xfrm flipH="1">
              <a:off x="3208" y="289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Rectangle 74"/>
            <p:cNvSpPr>
              <a:spLocks noChangeArrowheads="1"/>
            </p:cNvSpPr>
            <p:nvPr/>
          </p:nvSpPr>
          <p:spPr bwMode="auto">
            <a:xfrm>
              <a:off x="637" y="2863"/>
              <a:ext cx="2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6699" name="Line 75"/>
            <p:cNvSpPr>
              <a:spLocks noChangeShapeType="1"/>
            </p:cNvSpPr>
            <p:nvPr/>
          </p:nvSpPr>
          <p:spPr bwMode="auto">
            <a:xfrm>
              <a:off x="671" y="272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76"/>
            <p:cNvSpPr>
              <a:spLocks noChangeShapeType="1"/>
            </p:cNvSpPr>
            <p:nvPr/>
          </p:nvSpPr>
          <p:spPr bwMode="auto">
            <a:xfrm flipH="1">
              <a:off x="3208" y="272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Rectangle 77"/>
            <p:cNvSpPr>
              <a:spLocks noChangeArrowheads="1"/>
            </p:cNvSpPr>
            <p:nvPr/>
          </p:nvSpPr>
          <p:spPr bwMode="auto">
            <a:xfrm>
              <a:off x="592" y="2693"/>
              <a:ext cx="72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6702" name="Line 78"/>
            <p:cNvSpPr>
              <a:spLocks noChangeShapeType="1"/>
            </p:cNvSpPr>
            <p:nvPr/>
          </p:nvSpPr>
          <p:spPr bwMode="auto">
            <a:xfrm>
              <a:off x="671" y="255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Line 79"/>
            <p:cNvSpPr>
              <a:spLocks noChangeShapeType="1"/>
            </p:cNvSpPr>
            <p:nvPr/>
          </p:nvSpPr>
          <p:spPr bwMode="auto">
            <a:xfrm flipH="1">
              <a:off x="3208" y="255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Rectangle 80"/>
            <p:cNvSpPr>
              <a:spLocks noChangeArrowheads="1"/>
            </p:cNvSpPr>
            <p:nvPr/>
          </p:nvSpPr>
          <p:spPr bwMode="auto">
            <a:xfrm>
              <a:off x="637" y="2522"/>
              <a:ext cx="2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6705" name="Line 81"/>
            <p:cNvSpPr>
              <a:spLocks noChangeShapeType="1"/>
            </p:cNvSpPr>
            <p:nvPr/>
          </p:nvSpPr>
          <p:spPr bwMode="auto">
            <a:xfrm>
              <a:off x="671" y="238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82"/>
            <p:cNvSpPr>
              <a:spLocks noChangeShapeType="1"/>
            </p:cNvSpPr>
            <p:nvPr/>
          </p:nvSpPr>
          <p:spPr bwMode="auto">
            <a:xfrm flipH="1">
              <a:off x="3208" y="238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Rectangle 83"/>
            <p:cNvSpPr>
              <a:spLocks noChangeArrowheads="1"/>
            </p:cNvSpPr>
            <p:nvPr/>
          </p:nvSpPr>
          <p:spPr bwMode="auto">
            <a:xfrm>
              <a:off x="592" y="2351"/>
              <a:ext cx="72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26708" name="Line 84"/>
            <p:cNvSpPr>
              <a:spLocks noChangeShapeType="1"/>
            </p:cNvSpPr>
            <p:nvPr/>
          </p:nvSpPr>
          <p:spPr bwMode="auto">
            <a:xfrm>
              <a:off x="671" y="22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85"/>
            <p:cNvSpPr>
              <a:spLocks noChangeShapeType="1"/>
            </p:cNvSpPr>
            <p:nvPr/>
          </p:nvSpPr>
          <p:spPr bwMode="auto">
            <a:xfrm flipH="1">
              <a:off x="3208" y="221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Rectangle 86"/>
            <p:cNvSpPr>
              <a:spLocks noChangeArrowheads="1"/>
            </p:cNvSpPr>
            <p:nvPr/>
          </p:nvSpPr>
          <p:spPr bwMode="auto">
            <a:xfrm>
              <a:off x="637" y="2181"/>
              <a:ext cx="2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26711" name="Line 87"/>
            <p:cNvSpPr>
              <a:spLocks noChangeShapeType="1"/>
            </p:cNvSpPr>
            <p:nvPr/>
          </p:nvSpPr>
          <p:spPr bwMode="auto">
            <a:xfrm>
              <a:off x="671" y="2214"/>
              <a:ext cx="25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88"/>
            <p:cNvSpPr>
              <a:spLocks/>
            </p:cNvSpPr>
            <p:nvPr/>
          </p:nvSpPr>
          <p:spPr bwMode="auto">
            <a:xfrm>
              <a:off x="671" y="2214"/>
              <a:ext cx="2562" cy="683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89"/>
            <p:cNvSpPr>
              <a:spLocks noChangeShapeType="1"/>
            </p:cNvSpPr>
            <p:nvPr/>
          </p:nvSpPr>
          <p:spPr bwMode="auto">
            <a:xfrm flipV="1">
              <a:off x="671" y="2214"/>
              <a:ext cx="1" cy="6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90"/>
            <p:cNvSpPr>
              <a:spLocks/>
            </p:cNvSpPr>
            <p:nvPr/>
          </p:nvSpPr>
          <p:spPr bwMode="auto">
            <a:xfrm>
              <a:off x="671" y="2555"/>
              <a:ext cx="2053" cy="342"/>
            </a:xfrm>
            <a:custGeom>
              <a:avLst/>
              <a:gdLst>
                <a:gd name="T0" fmla="*/ 29 w 2053"/>
                <a:gd name="T1" fmla="*/ 342 h 342"/>
                <a:gd name="T2" fmla="*/ 62 w 2053"/>
                <a:gd name="T3" fmla="*/ 342 h 342"/>
                <a:gd name="T4" fmla="*/ 95 w 2053"/>
                <a:gd name="T5" fmla="*/ 342 h 342"/>
                <a:gd name="T6" fmla="*/ 128 w 2053"/>
                <a:gd name="T7" fmla="*/ 0 h 342"/>
                <a:gd name="T8" fmla="*/ 161 w 2053"/>
                <a:gd name="T9" fmla="*/ 0 h 342"/>
                <a:gd name="T10" fmla="*/ 194 w 2053"/>
                <a:gd name="T11" fmla="*/ 0 h 342"/>
                <a:gd name="T12" fmla="*/ 227 w 2053"/>
                <a:gd name="T13" fmla="*/ 0 h 342"/>
                <a:gd name="T14" fmla="*/ 260 w 2053"/>
                <a:gd name="T15" fmla="*/ 0 h 342"/>
                <a:gd name="T16" fmla="*/ 294 w 2053"/>
                <a:gd name="T17" fmla="*/ 0 h 342"/>
                <a:gd name="T18" fmla="*/ 327 w 2053"/>
                <a:gd name="T19" fmla="*/ 0 h 342"/>
                <a:gd name="T20" fmla="*/ 360 w 2053"/>
                <a:gd name="T21" fmla="*/ 0 h 342"/>
                <a:gd name="T22" fmla="*/ 393 w 2053"/>
                <a:gd name="T23" fmla="*/ 0 h 342"/>
                <a:gd name="T24" fmla="*/ 426 w 2053"/>
                <a:gd name="T25" fmla="*/ 0 h 342"/>
                <a:gd name="T26" fmla="*/ 459 w 2053"/>
                <a:gd name="T27" fmla="*/ 0 h 342"/>
                <a:gd name="T28" fmla="*/ 492 w 2053"/>
                <a:gd name="T29" fmla="*/ 0 h 342"/>
                <a:gd name="T30" fmla="*/ 525 w 2053"/>
                <a:gd name="T31" fmla="*/ 0 h 342"/>
                <a:gd name="T32" fmla="*/ 558 w 2053"/>
                <a:gd name="T33" fmla="*/ 0 h 342"/>
                <a:gd name="T34" fmla="*/ 592 w 2053"/>
                <a:gd name="T35" fmla="*/ 0 h 342"/>
                <a:gd name="T36" fmla="*/ 625 w 2053"/>
                <a:gd name="T37" fmla="*/ 0 h 342"/>
                <a:gd name="T38" fmla="*/ 658 w 2053"/>
                <a:gd name="T39" fmla="*/ 0 h 342"/>
                <a:gd name="T40" fmla="*/ 691 w 2053"/>
                <a:gd name="T41" fmla="*/ 0 h 342"/>
                <a:gd name="T42" fmla="*/ 724 w 2053"/>
                <a:gd name="T43" fmla="*/ 0 h 342"/>
                <a:gd name="T44" fmla="*/ 757 w 2053"/>
                <a:gd name="T45" fmla="*/ 0 h 342"/>
                <a:gd name="T46" fmla="*/ 790 w 2053"/>
                <a:gd name="T47" fmla="*/ 0 h 342"/>
                <a:gd name="T48" fmla="*/ 823 w 2053"/>
                <a:gd name="T49" fmla="*/ 0 h 342"/>
                <a:gd name="T50" fmla="*/ 857 w 2053"/>
                <a:gd name="T51" fmla="*/ 0 h 342"/>
                <a:gd name="T52" fmla="*/ 890 w 2053"/>
                <a:gd name="T53" fmla="*/ 0 h 342"/>
                <a:gd name="T54" fmla="*/ 923 w 2053"/>
                <a:gd name="T55" fmla="*/ 0 h 342"/>
                <a:gd name="T56" fmla="*/ 956 w 2053"/>
                <a:gd name="T57" fmla="*/ 0 h 342"/>
                <a:gd name="T58" fmla="*/ 989 w 2053"/>
                <a:gd name="T59" fmla="*/ 0 h 342"/>
                <a:gd name="T60" fmla="*/ 1022 w 2053"/>
                <a:gd name="T61" fmla="*/ 0 h 342"/>
                <a:gd name="T62" fmla="*/ 1055 w 2053"/>
                <a:gd name="T63" fmla="*/ 0 h 342"/>
                <a:gd name="T64" fmla="*/ 1088 w 2053"/>
                <a:gd name="T65" fmla="*/ 0 h 342"/>
                <a:gd name="T66" fmla="*/ 1122 w 2053"/>
                <a:gd name="T67" fmla="*/ 0 h 342"/>
                <a:gd name="T68" fmla="*/ 1155 w 2053"/>
                <a:gd name="T69" fmla="*/ 0 h 342"/>
                <a:gd name="T70" fmla="*/ 1188 w 2053"/>
                <a:gd name="T71" fmla="*/ 0 h 342"/>
                <a:gd name="T72" fmla="*/ 1221 w 2053"/>
                <a:gd name="T73" fmla="*/ 0 h 342"/>
                <a:gd name="T74" fmla="*/ 1254 w 2053"/>
                <a:gd name="T75" fmla="*/ 0 h 342"/>
                <a:gd name="T76" fmla="*/ 1287 w 2053"/>
                <a:gd name="T77" fmla="*/ 0 h 342"/>
                <a:gd name="T78" fmla="*/ 1320 w 2053"/>
                <a:gd name="T79" fmla="*/ 0 h 342"/>
                <a:gd name="T80" fmla="*/ 1353 w 2053"/>
                <a:gd name="T81" fmla="*/ 0 h 342"/>
                <a:gd name="T82" fmla="*/ 1386 w 2053"/>
                <a:gd name="T83" fmla="*/ 0 h 342"/>
                <a:gd name="T84" fmla="*/ 1420 w 2053"/>
                <a:gd name="T85" fmla="*/ 0 h 342"/>
                <a:gd name="T86" fmla="*/ 1453 w 2053"/>
                <a:gd name="T87" fmla="*/ 0 h 342"/>
                <a:gd name="T88" fmla="*/ 1486 w 2053"/>
                <a:gd name="T89" fmla="*/ 0 h 342"/>
                <a:gd name="T90" fmla="*/ 1519 w 2053"/>
                <a:gd name="T91" fmla="*/ 0 h 342"/>
                <a:gd name="T92" fmla="*/ 1552 w 2053"/>
                <a:gd name="T93" fmla="*/ 0 h 342"/>
                <a:gd name="T94" fmla="*/ 1585 w 2053"/>
                <a:gd name="T95" fmla="*/ 0 h 342"/>
                <a:gd name="T96" fmla="*/ 1618 w 2053"/>
                <a:gd name="T97" fmla="*/ 0 h 342"/>
                <a:gd name="T98" fmla="*/ 1651 w 2053"/>
                <a:gd name="T99" fmla="*/ 0 h 342"/>
                <a:gd name="T100" fmla="*/ 1685 w 2053"/>
                <a:gd name="T101" fmla="*/ 0 h 342"/>
                <a:gd name="T102" fmla="*/ 1718 w 2053"/>
                <a:gd name="T103" fmla="*/ 0 h 342"/>
                <a:gd name="T104" fmla="*/ 1751 w 2053"/>
                <a:gd name="T105" fmla="*/ 0 h 342"/>
                <a:gd name="T106" fmla="*/ 1784 w 2053"/>
                <a:gd name="T107" fmla="*/ 0 h 342"/>
                <a:gd name="T108" fmla="*/ 1817 w 2053"/>
                <a:gd name="T109" fmla="*/ 0 h 342"/>
                <a:gd name="T110" fmla="*/ 1850 w 2053"/>
                <a:gd name="T111" fmla="*/ 0 h 342"/>
                <a:gd name="T112" fmla="*/ 1883 w 2053"/>
                <a:gd name="T113" fmla="*/ 0 h 342"/>
                <a:gd name="T114" fmla="*/ 1916 w 2053"/>
                <a:gd name="T115" fmla="*/ 0 h 342"/>
                <a:gd name="T116" fmla="*/ 1950 w 2053"/>
                <a:gd name="T117" fmla="*/ 0 h 342"/>
                <a:gd name="T118" fmla="*/ 1983 w 2053"/>
                <a:gd name="T119" fmla="*/ 0 h 342"/>
                <a:gd name="T120" fmla="*/ 2016 w 2053"/>
                <a:gd name="T121" fmla="*/ 0 h 342"/>
                <a:gd name="T122" fmla="*/ 2049 w 2053"/>
                <a:gd name="T12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3" h="342">
                  <a:moveTo>
                    <a:pt x="0" y="342"/>
                  </a:moveTo>
                  <a:lnTo>
                    <a:pt x="4" y="342"/>
                  </a:lnTo>
                  <a:lnTo>
                    <a:pt x="8" y="342"/>
                  </a:lnTo>
                  <a:lnTo>
                    <a:pt x="12" y="342"/>
                  </a:lnTo>
                  <a:lnTo>
                    <a:pt x="16" y="342"/>
                  </a:lnTo>
                  <a:lnTo>
                    <a:pt x="20" y="342"/>
                  </a:lnTo>
                  <a:lnTo>
                    <a:pt x="24" y="342"/>
                  </a:lnTo>
                  <a:lnTo>
                    <a:pt x="29" y="342"/>
                  </a:lnTo>
                  <a:lnTo>
                    <a:pt x="33" y="342"/>
                  </a:lnTo>
                  <a:lnTo>
                    <a:pt x="37" y="342"/>
                  </a:lnTo>
                  <a:lnTo>
                    <a:pt x="41" y="342"/>
                  </a:lnTo>
                  <a:lnTo>
                    <a:pt x="45" y="342"/>
                  </a:lnTo>
                  <a:lnTo>
                    <a:pt x="49" y="342"/>
                  </a:lnTo>
                  <a:lnTo>
                    <a:pt x="53" y="342"/>
                  </a:lnTo>
                  <a:lnTo>
                    <a:pt x="58" y="342"/>
                  </a:lnTo>
                  <a:lnTo>
                    <a:pt x="62" y="342"/>
                  </a:lnTo>
                  <a:lnTo>
                    <a:pt x="66" y="342"/>
                  </a:lnTo>
                  <a:lnTo>
                    <a:pt x="70" y="342"/>
                  </a:lnTo>
                  <a:lnTo>
                    <a:pt x="74" y="342"/>
                  </a:lnTo>
                  <a:lnTo>
                    <a:pt x="78" y="342"/>
                  </a:lnTo>
                  <a:lnTo>
                    <a:pt x="82" y="342"/>
                  </a:lnTo>
                  <a:lnTo>
                    <a:pt x="87" y="342"/>
                  </a:lnTo>
                  <a:lnTo>
                    <a:pt x="91" y="342"/>
                  </a:lnTo>
                  <a:lnTo>
                    <a:pt x="95" y="342"/>
                  </a:lnTo>
                  <a:lnTo>
                    <a:pt x="99" y="342"/>
                  </a:lnTo>
                  <a:lnTo>
                    <a:pt x="103" y="342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9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5" y="0"/>
                  </a:lnTo>
                  <a:lnTo>
                    <a:pt x="219" y="0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6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1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6" y="0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80" y="0"/>
                  </a:lnTo>
                  <a:lnTo>
                    <a:pt x="385" y="0"/>
                  </a:lnTo>
                  <a:lnTo>
                    <a:pt x="389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09" y="0"/>
                  </a:lnTo>
                  <a:lnTo>
                    <a:pt x="414" y="0"/>
                  </a:lnTo>
                  <a:lnTo>
                    <a:pt x="418" y="0"/>
                  </a:lnTo>
                  <a:lnTo>
                    <a:pt x="422" y="0"/>
                  </a:lnTo>
                  <a:lnTo>
                    <a:pt x="426" y="0"/>
                  </a:lnTo>
                  <a:lnTo>
                    <a:pt x="430" y="0"/>
                  </a:lnTo>
                  <a:lnTo>
                    <a:pt x="434" y="0"/>
                  </a:lnTo>
                  <a:lnTo>
                    <a:pt x="438" y="0"/>
                  </a:lnTo>
                  <a:lnTo>
                    <a:pt x="443" y="0"/>
                  </a:lnTo>
                  <a:lnTo>
                    <a:pt x="447" y="0"/>
                  </a:lnTo>
                  <a:lnTo>
                    <a:pt x="451" y="0"/>
                  </a:lnTo>
                  <a:lnTo>
                    <a:pt x="455" y="0"/>
                  </a:lnTo>
                  <a:lnTo>
                    <a:pt x="459" y="0"/>
                  </a:lnTo>
                  <a:lnTo>
                    <a:pt x="463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0" y="0"/>
                  </a:lnTo>
                  <a:lnTo>
                    <a:pt x="484" y="0"/>
                  </a:lnTo>
                  <a:lnTo>
                    <a:pt x="488" y="0"/>
                  </a:lnTo>
                  <a:lnTo>
                    <a:pt x="492" y="0"/>
                  </a:lnTo>
                  <a:lnTo>
                    <a:pt x="496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0"/>
                  </a:lnTo>
                  <a:lnTo>
                    <a:pt x="513" y="0"/>
                  </a:lnTo>
                  <a:lnTo>
                    <a:pt x="517" y="0"/>
                  </a:lnTo>
                  <a:lnTo>
                    <a:pt x="521" y="0"/>
                  </a:lnTo>
                  <a:lnTo>
                    <a:pt x="525" y="0"/>
                  </a:lnTo>
                  <a:lnTo>
                    <a:pt x="529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2" y="0"/>
                  </a:lnTo>
                  <a:lnTo>
                    <a:pt x="546" y="0"/>
                  </a:lnTo>
                  <a:lnTo>
                    <a:pt x="550" y="0"/>
                  </a:lnTo>
                  <a:lnTo>
                    <a:pt x="554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7" y="0"/>
                  </a:lnTo>
                  <a:lnTo>
                    <a:pt x="571" y="0"/>
                  </a:lnTo>
                  <a:lnTo>
                    <a:pt x="575" y="0"/>
                  </a:lnTo>
                  <a:lnTo>
                    <a:pt x="579" y="0"/>
                  </a:lnTo>
                  <a:lnTo>
                    <a:pt x="583" y="0"/>
                  </a:lnTo>
                  <a:lnTo>
                    <a:pt x="587" y="0"/>
                  </a:lnTo>
                  <a:lnTo>
                    <a:pt x="592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04" y="0"/>
                  </a:lnTo>
                  <a:lnTo>
                    <a:pt x="608" y="0"/>
                  </a:lnTo>
                  <a:lnTo>
                    <a:pt x="612" y="0"/>
                  </a:lnTo>
                  <a:lnTo>
                    <a:pt x="616" y="0"/>
                  </a:lnTo>
                  <a:lnTo>
                    <a:pt x="621" y="0"/>
                  </a:lnTo>
                  <a:lnTo>
                    <a:pt x="625" y="0"/>
                  </a:lnTo>
                  <a:lnTo>
                    <a:pt x="629" y="0"/>
                  </a:lnTo>
                  <a:lnTo>
                    <a:pt x="633" y="0"/>
                  </a:lnTo>
                  <a:lnTo>
                    <a:pt x="637" y="0"/>
                  </a:lnTo>
                  <a:lnTo>
                    <a:pt x="641" y="0"/>
                  </a:lnTo>
                  <a:lnTo>
                    <a:pt x="645" y="0"/>
                  </a:lnTo>
                  <a:lnTo>
                    <a:pt x="650" y="0"/>
                  </a:lnTo>
                  <a:lnTo>
                    <a:pt x="654" y="0"/>
                  </a:lnTo>
                  <a:lnTo>
                    <a:pt x="658" y="0"/>
                  </a:lnTo>
                  <a:lnTo>
                    <a:pt x="662" y="0"/>
                  </a:lnTo>
                  <a:lnTo>
                    <a:pt x="666" y="0"/>
                  </a:lnTo>
                  <a:lnTo>
                    <a:pt x="670" y="0"/>
                  </a:lnTo>
                  <a:lnTo>
                    <a:pt x="674" y="0"/>
                  </a:lnTo>
                  <a:lnTo>
                    <a:pt x="679" y="0"/>
                  </a:lnTo>
                  <a:lnTo>
                    <a:pt x="683" y="0"/>
                  </a:lnTo>
                  <a:lnTo>
                    <a:pt x="687" y="0"/>
                  </a:lnTo>
                  <a:lnTo>
                    <a:pt x="691" y="0"/>
                  </a:lnTo>
                  <a:lnTo>
                    <a:pt x="695" y="0"/>
                  </a:lnTo>
                  <a:lnTo>
                    <a:pt x="699" y="0"/>
                  </a:lnTo>
                  <a:lnTo>
                    <a:pt x="703" y="0"/>
                  </a:lnTo>
                  <a:lnTo>
                    <a:pt x="708" y="0"/>
                  </a:lnTo>
                  <a:lnTo>
                    <a:pt x="712" y="0"/>
                  </a:lnTo>
                  <a:lnTo>
                    <a:pt x="716" y="0"/>
                  </a:lnTo>
                  <a:lnTo>
                    <a:pt x="720" y="0"/>
                  </a:lnTo>
                  <a:lnTo>
                    <a:pt x="724" y="0"/>
                  </a:lnTo>
                  <a:lnTo>
                    <a:pt x="728" y="0"/>
                  </a:lnTo>
                  <a:lnTo>
                    <a:pt x="732" y="0"/>
                  </a:lnTo>
                  <a:lnTo>
                    <a:pt x="736" y="0"/>
                  </a:lnTo>
                  <a:lnTo>
                    <a:pt x="741" y="0"/>
                  </a:lnTo>
                  <a:lnTo>
                    <a:pt x="745" y="0"/>
                  </a:lnTo>
                  <a:lnTo>
                    <a:pt x="749" y="0"/>
                  </a:lnTo>
                  <a:lnTo>
                    <a:pt x="753" y="0"/>
                  </a:lnTo>
                  <a:lnTo>
                    <a:pt x="757" y="0"/>
                  </a:lnTo>
                  <a:lnTo>
                    <a:pt x="761" y="0"/>
                  </a:lnTo>
                  <a:lnTo>
                    <a:pt x="765" y="0"/>
                  </a:lnTo>
                  <a:lnTo>
                    <a:pt x="770" y="0"/>
                  </a:lnTo>
                  <a:lnTo>
                    <a:pt x="774" y="0"/>
                  </a:lnTo>
                  <a:lnTo>
                    <a:pt x="778" y="0"/>
                  </a:lnTo>
                  <a:lnTo>
                    <a:pt x="782" y="0"/>
                  </a:lnTo>
                  <a:lnTo>
                    <a:pt x="786" y="0"/>
                  </a:lnTo>
                  <a:lnTo>
                    <a:pt x="790" y="0"/>
                  </a:lnTo>
                  <a:lnTo>
                    <a:pt x="794" y="0"/>
                  </a:lnTo>
                  <a:lnTo>
                    <a:pt x="799" y="0"/>
                  </a:lnTo>
                  <a:lnTo>
                    <a:pt x="803" y="0"/>
                  </a:lnTo>
                  <a:lnTo>
                    <a:pt x="807" y="0"/>
                  </a:lnTo>
                  <a:lnTo>
                    <a:pt x="811" y="0"/>
                  </a:lnTo>
                  <a:lnTo>
                    <a:pt x="815" y="0"/>
                  </a:lnTo>
                  <a:lnTo>
                    <a:pt x="819" y="0"/>
                  </a:lnTo>
                  <a:lnTo>
                    <a:pt x="823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36" y="0"/>
                  </a:lnTo>
                  <a:lnTo>
                    <a:pt x="840" y="0"/>
                  </a:lnTo>
                  <a:lnTo>
                    <a:pt x="844" y="0"/>
                  </a:lnTo>
                  <a:lnTo>
                    <a:pt x="848" y="0"/>
                  </a:lnTo>
                  <a:lnTo>
                    <a:pt x="852" y="0"/>
                  </a:lnTo>
                  <a:lnTo>
                    <a:pt x="857" y="0"/>
                  </a:lnTo>
                  <a:lnTo>
                    <a:pt x="861" y="0"/>
                  </a:lnTo>
                  <a:lnTo>
                    <a:pt x="865" y="0"/>
                  </a:lnTo>
                  <a:lnTo>
                    <a:pt x="869" y="0"/>
                  </a:lnTo>
                  <a:lnTo>
                    <a:pt x="873" y="0"/>
                  </a:lnTo>
                  <a:lnTo>
                    <a:pt x="877" y="0"/>
                  </a:lnTo>
                  <a:lnTo>
                    <a:pt x="881" y="0"/>
                  </a:lnTo>
                  <a:lnTo>
                    <a:pt x="886" y="0"/>
                  </a:lnTo>
                  <a:lnTo>
                    <a:pt x="890" y="0"/>
                  </a:lnTo>
                  <a:lnTo>
                    <a:pt x="894" y="0"/>
                  </a:lnTo>
                  <a:lnTo>
                    <a:pt x="898" y="0"/>
                  </a:lnTo>
                  <a:lnTo>
                    <a:pt x="902" y="0"/>
                  </a:lnTo>
                  <a:lnTo>
                    <a:pt x="906" y="0"/>
                  </a:lnTo>
                  <a:lnTo>
                    <a:pt x="910" y="0"/>
                  </a:lnTo>
                  <a:lnTo>
                    <a:pt x="915" y="0"/>
                  </a:lnTo>
                  <a:lnTo>
                    <a:pt x="919" y="0"/>
                  </a:lnTo>
                  <a:lnTo>
                    <a:pt x="923" y="0"/>
                  </a:lnTo>
                  <a:lnTo>
                    <a:pt x="927" y="0"/>
                  </a:lnTo>
                  <a:lnTo>
                    <a:pt x="931" y="0"/>
                  </a:lnTo>
                  <a:lnTo>
                    <a:pt x="935" y="0"/>
                  </a:lnTo>
                  <a:lnTo>
                    <a:pt x="939" y="0"/>
                  </a:lnTo>
                  <a:lnTo>
                    <a:pt x="943" y="0"/>
                  </a:lnTo>
                  <a:lnTo>
                    <a:pt x="948" y="0"/>
                  </a:lnTo>
                  <a:lnTo>
                    <a:pt x="952" y="0"/>
                  </a:lnTo>
                  <a:lnTo>
                    <a:pt x="956" y="0"/>
                  </a:lnTo>
                  <a:lnTo>
                    <a:pt x="960" y="0"/>
                  </a:lnTo>
                  <a:lnTo>
                    <a:pt x="964" y="0"/>
                  </a:lnTo>
                  <a:lnTo>
                    <a:pt x="968" y="0"/>
                  </a:lnTo>
                  <a:lnTo>
                    <a:pt x="972" y="0"/>
                  </a:lnTo>
                  <a:lnTo>
                    <a:pt x="977" y="0"/>
                  </a:lnTo>
                  <a:lnTo>
                    <a:pt x="981" y="0"/>
                  </a:lnTo>
                  <a:lnTo>
                    <a:pt x="985" y="0"/>
                  </a:lnTo>
                  <a:lnTo>
                    <a:pt x="989" y="0"/>
                  </a:lnTo>
                  <a:lnTo>
                    <a:pt x="993" y="0"/>
                  </a:lnTo>
                  <a:lnTo>
                    <a:pt x="997" y="0"/>
                  </a:lnTo>
                  <a:lnTo>
                    <a:pt x="1001" y="0"/>
                  </a:lnTo>
                  <a:lnTo>
                    <a:pt x="1006" y="0"/>
                  </a:lnTo>
                  <a:lnTo>
                    <a:pt x="1010" y="0"/>
                  </a:lnTo>
                  <a:lnTo>
                    <a:pt x="1014" y="0"/>
                  </a:lnTo>
                  <a:lnTo>
                    <a:pt x="1018" y="0"/>
                  </a:lnTo>
                  <a:lnTo>
                    <a:pt x="1022" y="0"/>
                  </a:lnTo>
                  <a:lnTo>
                    <a:pt x="1026" y="0"/>
                  </a:lnTo>
                  <a:lnTo>
                    <a:pt x="1030" y="0"/>
                  </a:lnTo>
                  <a:lnTo>
                    <a:pt x="1035" y="0"/>
                  </a:lnTo>
                  <a:lnTo>
                    <a:pt x="1039" y="0"/>
                  </a:lnTo>
                  <a:lnTo>
                    <a:pt x="1043" y="0"/>
                  </a:lnTo>
                  <a:lnTo>
                    <a:pt x="1047" y="0"/>
                  </a:lnTo>
                  <a:lnTo>
                    <a:pt x="1051" y="0"/>
                  </a:lnTo>
                  <a:lnTo>
                    <a:pt x="1055" y="0"/>
                  </a:lnTo>
                  <a:lnTo>
                    <a:pt x="1059" y="0"/>
                  </a:lnTo>
                  <a:lnTo>
                    <a:pt x="1064" y="0"/>
                  </a:lnTo>
                  <a:lnTo>
                    <a:pt x="1068" y="0"/>
                  </a:lnTo>
                  <a:lnTo>
                    <a:pt x="1072" y="0"/>
                  </a:lnTo>
                  <a:lnTo>
                    <a:pt x="1076" y="0"/>
                  </a:lnTo>
                  <a:lnTo>
                    <a:pt x="1080" y="0"/>
                  </a:lnTo>
                  <a:lnTo>
                    <a:pt x="1084" y="0"/>
                  </a:lnTo>
                  <a:lnTo>
                    <a:pt x="1088" y="0"/>
                  </a:lnTo>
                  <a:lnTo>
                    <a:pt x="1093" y="0"/>
                  </a:lnTo>
                  <a:lnTo>
                    <a:pt x="1097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09" y="0"/>
                  </a:lnTo>
                  <a:lnTo>
                    <a:pt x="1113" y="0"/>
                  </a:lnTo>
                  <a:lnTo>
                    <a:pt x="1117" y="0"/>
                  </a:lnTo>
                  <a:lnTo>
                    <a:pt x="1122" y="0"/>
                  </a:lnTo>
                  <a:lnTo>
                    <a:pt x="1126" y="0"/>
                  </a:lnTo>
                  <a:lnTo>
                    <a:pt x="1130" y="0"/>
                  </a:lnTo>
                  <a:lnTo>
                    <a:pt x="1134" y="0"/>
                  </a:lnTo>
                  <a:lnTo>
                    <a:pt x="1138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55" y="0"/>
                  </a:lnTo>
                  <a:lnTo>
                    <a:pt x="1159" y="0"/>
                  </a:lnTo>
                  <a:lnTo>
                    <a:pt x="1163" y="0"/>
                  </a:lnTo>
                  <a:lnTo>
                    <a:pt x="1167" y="0"/>
                  </a:lnTo>
                  <a:lnTo>
                    <a:pt x="1171" y="0"/>
                  </a:lnTo>
                  <a:lnTo>
                    <a:pt x="1175" y="0"/>
                  </a:lnTo>
                  <a:lnTo>
                    <a:pt x="1179" y="0"/>
                  </a:lnTo>
                  <a:lnTo>
                    <a:pt x="1184" y="0"/>
                  </a:lnTo>
                  <a:lnTo>
                    <a:pt x="1188" y="0"/>
                  </a:lnTo>
                  <a:lnTo>
                    <a:pt x="1192" y="0"/>
                  </a:lnTo>
                  <a:lnTo>
                    <a:pt x="1196" y="0"/>
                  </a:lnTo>
                  <a:lnTo>
                    <a:pt x="1200" y="0"/>
                  </a:lnTo>
                  <a:lnTo>
                    <a:pt x="1204" y="0"/>
                  </a:lnTo>
                  <a:lnTo>
                    <a:pt x="1208" y="0"/>
                  </a:lnTo>
                  <a:lnTo>
                    <a:pt x="1213" y="0"/>
                  </a:lnTo>
                  <a:lnTo>
                    <a:pt x="1217" y="0"/>
                  </a:lnTo>
                  <a:lnTo>
                    <a:pt x="1221" y="0"/>
                  </a:lnTo>
                  <a:lnTo>
                    <a:pt x="1225" y="0"/>
                  </a:lnTo>
                  <a:lnTo>
                    <a:pt x="1229" y="0"/>
                  </a:lnTo>
                  <a:lnTo>
                    <a:pt x="1233" y="0"/>
                  </a:lnTo>
                  <a:lnTo>
                    <a:pt x="1237" y="0"/>
                  </a:lnTo>
                  <a:lnTo>
                    <a:pt x="1242" y="0"/>
                  </a:lnTo>
                  <a:lnTo>
                    <a:pt x="1246" y="0"/>
                  </a:lnTo>
                  <a:lnTo>
                    <a:pt x="1250" y="0"/>
                  </a:lnTo>
                  <a:lnTo>
                    <a:pt x="1254" y="0"/>
                  </a:lnTo>
                  <a:lnTo>
                    <a:pt x="1258" y="0"/>
                  </a:lnTo>
                  <a:lnTo>
                    <a:pt x="1262" y="0"/>
                  </a:lnTo>
                  <a:lnTo>
                    <a:pt x="1266" y="0"/>
                  </a:lnTo>
                  <a:lnTo>
                    <a:pt x="1271" y="0"/>
                  </a:lnTo>
                  <a:lnTo>
                    <a:pt x="1275" y="0"/>
                  </a:lnTo>
                  <a:lnTo>
                    <a:pt x="1279" y="0"/>
                  </a:lnTo>
                  <a:lnTo>
                    <a:pt x="1283" y="0"/>
                  </a:lnTo>
                  <a:lnTo>
                    <a:pt x="1287" y="0"/>
                  </a:lnTo>
                  <a:lnTo>
                    <a:pt x="1291" y="0"/>
                  </a:lnTo>
                  <a:lnTo>
                    <a:pt x="1295" y="0"/>
                  </a:lnTo>
                  <a:lnTo>
                    <a:pt x="1300" y="0"/>
                  </a:lnTo>
                  <a:lnTo>
                    <a:pt x="1304" y="0"/>
                  </a:lnTo>
                  <a:lnTo>
                    <a:pt x="1308" y="0"/>
                  </a:lnTo>
                  <a:lnTo>
                    <a:pt x="1312" y="0"/>
                  </a:lnTo>
                  <a:lnTo>
                    <a:pt x="1316" y="0"/>
                  </a:lnTo>
                  <a:lnTo>
                    <a:pt x="1320" y="0"/>
                  </a:lnTo>
                  <a:lnTo>
                    <a:pt x="1324" y="0"/>
                  </a:lnTo>
                  <a:lnTo>
                    <a:pt x="1329" y="0"/>
                  </a:lnTo>
                  <a:lnTo>
                    <a:pt x="1333" y="0"/>
                  </a:lnTo>
                  <a:lnTo>
                    <a:pt x="1337" y="0"/>
                  </a:lnTo>
                  <a:lnTo>
                    <a:pt x="1341" y="0"/>
                  </a:lnTo>
                  <a:lnTo>
                    <a:pt x="1345" y="0"/>
                  </a:lnTo>
                  <a:lnTo>
                    <a:pt x="1349" y="0"/>
                  </a:lnTo>
                  <a:lnTo>
                    <a:pt x="1353" y="0"/>
                  </a:lnTo>
                  <a:lnTo>
                    <a:pt x="1357" y="0"/>
                  </a:lnTo>
                  <a:lnTo>
                    <a:pt x="1362" y="0"/>
                  </a:lnTo>
                  <a:lnTo>
                    <a:pt x="1366" y="0"/>
                  </a:lnTo>
                  <a:lnTo>
                    <a:pt x="1370" y="0"/>
                  </a:lnTo>
                  <a:lnTo>
                    <a:pt x="1374" y="0"/>
                  </a:lnTo>
                  <a:lnTo>
                    <a:pt x="1378" y="0"/>
                  </a:lnTo>
                  <a:lnTo>
                    <a:pt x="1382" y="0"/>
                  </a:lnTo>
                  <a:lnTo>
                    <a:pt x="1386" y="0"/>
                  </a:lnTo>
                  <a:lnTo>
                    <a:pt x="1391" y="0"/>
                  </a:lnTo>
                  <a:lnTo>
                    <a:pt x="1395" y="0"/>
                  </a:lnTo>
                  <a:lnTo>
                    <a:pt x="1399" y="0"/>
                  </a:lnTo>
                  <a:lnTo>
                    <a:pt x="1403" y="0"/>
                  </a:lnTo>
                  <a:lnTo>
                    <a:pt x="1407" y="0"/>
                  </a:lnTo>
                  <a:lnTo>
                    <a:pt x="1411" y="0"/>
                  </a:lnTo>
                  <a:lnTo>
                    <a:pt x="1415" y="0"/>
                  </a:lnTo>
                  <a:lnTo>
                    <a:pt x="1420" y="0"/>
                  </a:lnTo>
                  <a:lnTo>
                    <a:pt x="1424" y="0"/>
                  </a:lnTo>
                  <a:lnTo>
                    <a:pt x="1428" y="0"/>
                  </a:lnTo>
                  <a:lnTo>
                    <a:pt x="1432" y="0"/>
                  </a:lnTo>
                  <a:lnTo>
                    <a:pt x="1436" y="0"/>
                  </a:lnTo>
                  <a:lnTo>
                    <a:pt x="1440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3" y="0"/>
                  </a:lnTo>
                  <a:lnTo>
                    <a:pt x="1457" y="0"/>
                  </a:lnTo>
                  <a:lnTo>
                    <a:pt x="1461" y="0"/>
                  </a:lnTo>
                  <a:lnTo>
                    <a:pt x="1465" y="0"/>
                  </a:lnTo>
                  <a:lnTo>
                    <a:pt x="1469" y="0"/>
                  </a:lnTo>
                  <a:lnTo>
                    <a:pt x="1473" y="0"/>
                  </a:lnTo>
                  <a:lnTo>
                    <a:pt x="1478" y="0"/>
                  </a:lnTo>
                  <a:lnTo>
                    <a:pt x="1482" y="0"/>
                  </a:lnTo>
                  <a:lnTo>
                    <a:pt x="1486" y="0"/>
                  </a:lnTo>
                  <a:lnTo>
                    <a:pt x="1490" y="0"/>
                  </a:lnTo>
                  <a:lnTo>
                    <a:pt x="1494" y="0"/>
                  </a:lnTo>
                  <a:lnTo>
                    <a:pt x="1498" y="0"/>
                  </a:lnTo>
                  <a:lnTo>
                    <a:pt x="1502" y="0"/>
                  </a:lnTo>
                  <a:lnTo>
                    <a:pt x="1507" y="0"/>
                  </a:lnTo>
                  <a:lnTo>
                    <a:pt x="1511" y="0"/>
                  </a:lnTo>
                  <a:lnTo>
                    <a:pt x="1515" y="0"/>
                  </a:lnTo>
                  <a:lnTo>
                    <a:pt x="1519" y="0"/>
                  </a:lnTo>
                  <a:lnTo>
                    <a:pt x="1523" y="0"/>
                  </a:lnTo>
                  <a:lnTo>
                    <a:pt x="1527" y="0"/>
                  </a:lnTo>
                  <a:lnTo>
                    <a:pt x="1531" y="0"/>
                  </a:lnTo>
                  <a:lnTo>
                    <a:pt x="1536" y="0"/>
                  </a:lnTo>
                  <a:lnTo>
                    <a:pt x="1540" y="0"/>
                  </a:lnTo>
                  <a:lnTo>
                    <a:pt x="1544" y="0"/>
                  </a:lnTo>
                  <a:lnTo>
                    <a:pt x="1548" y="0"/>
                  </a:lnTo>
                  <a:lnTo>
                    <a:pt x="1552" y="0"/>
                  </a:lnTo>
                  <a:lnTo>
                    <a:pt x="1556" y="0"/>
                  </a:lnTo>
                  <a:lnTo>
                    <a:pt x="1560" y="0"/>
                  </a:lnTo>
                  <a:lnTo>
                    <a:pt x="1564" y="0"/>
                  </a:lnTo>
                  <a:lnTo>
                    <a:pt x="1569" y="0"/>
                  </a:lnTo>
                  <a:lnTo>
                    <a:pt x="1573" y="0"/>
                  </a:lnTo>
                  <a:lnTo>
                    <a:pt x="1577" y="0"/>
                  </a:lnTo>
                  <a:lnTo>
                    <a:pt x="1581" y="0"/>
                  </a:lnTo>
                  <a:lnTo>
                    <a:pt x="1585" y="0"/>
                  </a:lnTo>
                  <a:lnTo>
                    <a:pt x="1589" y="0"/>
                  </a:lnTo>
                  <a:lnTo>
                    <a:pt x="1593" y="0"/>
                  </a:lnTo>
                  <a:lnTo>
                    <a:pt x="1598" y="0"/>
                  </a:lnTo>
                  <a:lnTo>
                    <a:pt x="1602" y="0"/>
                  </a:lnTo>
                  <a:lnTo>
                    <a:pt x="1606" y="0"/>
                  </a:lnTo>
                  <a:lnTo>
                    <a:pt x="1610" y="0"/>
                  </a:lnTo>
                  <a:lnTo>
                    <a:pt x="1614" y="0"/>
                  </a:lnTo>
                  <a:lnTo>
                    <a:pt x="1618" y="0"/>
                  </a:lnTo>
                  <a:lnTo>
                    <a:pt x="1622" y="0"/>
                  </a:lnTo>
                  <a:lnTo>
                    <a:pt x="1627" y="0"/>
                  </a:lnTo>
                  <a:lnTo>
                    <a:pt x="1631" y="0"/>
                  </a:lnTo>
                  <a:lnTo>
                    <a:pt x="1635" y="0"/>
                  </a:lnTo>
                  <a:lnTo>
                    <a:pt x="1639" y="0"/>
                  </a:lnTo>
                  <a:lnTo>
                    <a:pt x="1643" y="0"/>
                  </a:lnTo>
                  <a:lnTo>
                    <a:pt x="1647" y="0"/>
                  </a:lnTo>
                  <a:lnTo>
                    <a:pt x="1651" y="0"/>
                  </a:lnTo>
                  <a:lnTo>
                    <a:pt x="1656" y="0"/>
                  </a:lnTo>
                  <a:lnTo>
                    <a:pt x="1660" y="0"/>
                  </a:lnTo>
                  <a:lnTo>
                    <a:pt x="1664" y="0"/>
                  </a:lnTo>
                  <a:lnTo>
                    <a:pt x="1668" y="0"/>
                  </a:lnTo>
                  <a:lnTo>
                    <a:pt x="1672" y="0"/>
                  </a:lnTo>
                  <a:lnTo>
                    <a:pt x="1676" y="0"/>
                  </a:lnTo>
                  <a:lnTo>
                    <a:pt x="1680" y="0"/>
                  </a:lnTo>
                  <a:lnTo>
                    <a:pt x="1685" y="0"/>
                  </a:lnTo>
                  <a:lnTo>
                    <a:pt x="1689" y="0"/>
                  </a:lnTo>
                  <a:lnTo>
                    <a:pt x="1693" y="0"/>
                  </a:lnTo>
                  <a:lnTo>
                    <a:pt x="1697" y="0"/>
                  </a:lnTo>
                  <a:lnTo>
                    <a:pt x="1701" y="0"/>
                  </a:lnTo>
                  <a:lnTo>
                    <a:pt x="1705" y="0"/>
                  </a:lnTo>
                  <a:lnTo>
                    <a:pt x="1709" y="0"/>
                  </a:lnTo>
                  <a:lnTo>
                    <a:pt x="1714" y="0"/>
                  </a:lnTo>
                  <a:lnTo>
                    <a:pt x="1718" y="0"/>
                  </a:lnTo>
                  <a:lnTo>
                    <a:pt x="1722" y="0"/>
                  </a:lnTo>
                  <a:lnTo>
                    <a:pt x="1726" y="0"/>
                  </a:lnTo>
                  <a:lnTo>
                    <a:pt x="1730" y="0"/>
                  </a:lnTo>
                  <a:lnTo>
                    <a:pt x="1734" y="0"/>
                  </a:lnTo>
                  <a:lnTo>
                    <a:pt x="1738" y="0"/>
                  </a:lnTo>
                  <a:lnTo>
                    <a:pt x="1743" y="0"/>
                  </a:lnTo>
                  <a:lnTo>
                    <a:pt x="1747" y="0"/>
                  </a:lnTo>
                  <a:lnTo>
                    <a:pt x="1751" y="0"/>
                  </a:lnTo>
                  <a:lnTo>
                    <a:pt x="1755" y="0"/>
                  </a:lnTo>
                  <a:lnTo>
                    <a:pt x="1759" y="0"/>
                  </a:lnTo>
                  <a:lnTo>
                    <a:pt x="1763" y="0"/>
                  </a:lnTo>
                  <a:lnTo>
                    <a:pt x="1767" y="0"/>
                  </a:lnTo>
                  <a:lnTo>
                    <a:pt x="1771" y="0"/>
                  </a:lnTo>
                  <a:lnTo>
                    <a:pt x="1776" y="0"/>
                  </a:lnTo>
                  <a:lnTo>
                    <a:pt x="1780" y="0"/>
                  </a:lnTo>
                  <a:lnTo>
                    <a:pt x="1784" y="0"/>
                  </a:lnTo>
                  <a:lnTo>
                    <a:pt x="1788" y="0"/>
                  </a:lnTo>
                  <a:lnTo>
                    <a:pt x="1792" y="0"/>
                  </a:lnTo>
                  <a:lnTo>
                    <a:pt x="1796" y="0"/>
                  </a:lnTo>
                  <a:lnTo>
                    <a:pt x="1800" y="0"/>
                  </a:lnTo>
                  <a:lnTo>
                    <a:pt x="1805" y="0"/>
                  </a:lnTo>
                  <a:lnTo>
                    <a:pt x="1809" y="0"/>
                  </a:lnTo>
                  <a:lnTo>
                    <a:pt x="1813" y="0"/>
                  </a:lnTo>
                  <a:lnTo>
                    <a:pt x="1817" y="0"/>
                  </a:lnTo>
                  <a:lnTo>
                    <a:pt x="1821" y="0"/>
                  </a:lnTo>
                  <a:lnTo>
                    <a:pt x="1825" y="0"/>
                  </a:lnTo>
                  <a:lnTo>
                    <a:pt x="1829" y="0"/>
                  </a:lnTo>
                  <a:lnTo>
                    <a:pt x="1834" y="0"/>
                  </a:lnTo>
                  <a:lnTo>
                    <a:pt x="1838" y="0"/>
                  </a:lnTo>
                  <a:lnTo>
                    <a:pt x="1842" y="0"/>
                  </a:lnTo>
                  <a:lnTo>
                    <a:pt x="1846" y="0"/>
                  </a:lnTo>
                  <a:lnTo>
                    <a:pt x="1850" y="0"/>
                  </a:lnTo>
                  <a:lnTo>
                    <a:pt x="1854" y="0"/>
                  </a:lnTo>
                  <a:lnTo>
                    <a:pt x="1858" y="0"/>
                  </a:lnTo>
                  <a:lnTo>
                    <a:pt x="1863" y="0"/>
                  </a:lnTo>
                  <a:lnTo>
                    <a:pt x="1867" y="0"/>
                  </a:lnTo>
                  <a:lnTo>
                    <a:pt x="1871" y="0"/>
                  </a:lnTo>
                  <a:lnTo>
                    <a:pt x="1875" y="0"/>
                  </a:lnTo>
                  <a:lnTo>
                    <a:pt x="1879" y="0"/>
                  </a:lnTo>
                  <a:lnTo>
                    <a:pt x="1883" y="0"/>
                  </a:lnTo>
                  <a:lnTo>
                    <a:pt x="1887" y="0"/>
                  </a:lnTo>
                  <a:lnTo>
                    <a:pt x="1892" y="0"/>
                  </a:lnTo>
                  <a:lnTo>
                    <a:pt x="1896" y="0"/>
                  </a:lnTo>
                  <a:lnTo>
                    <a:pt x="1900" y="0"/>
                  </a:lnTo>
                  <a:lnTo>
                    <a:pt x="1904" y="0"/>
                  </a:lnTo>
                  <a:lnTo>
                    <a:pt x="1908" y="0"/>
                  </a:lnTo>
                  <a:lnTo>
                    <a:pt x="1912" y="0"/>
                  </a:lnTo>
                  <a:lnTo>
                    <a:pt x="1916" y="0"/>
                  </a:lnTo>
                  <a:lnTo>
                    <a:pt x="1921" y="0"/>
                  </a:lnTo>
                  <a:lnTo>
                    <a:pt x="1925" y="0"/>
                  </a:lnTo>
                  <a:lnTo>
                    <a:pt x="1929" y="0"/>
                  </a:lnTo>
                  <a:lnTo>
                    <a:pt x="1933" y="0"/>
                  </a:lnTo>
                  <a:lnTo>
                    <a:pt x="1937" y="0"/>
                  </a:lnTo>
                  <a:lnTo>
                    <a:pt x="1941" y="0"/>
                  </a:lnTo>
                  <a:lnTo>
                    <a:pt x="1945" y="0"/>
                  </a:lnTo>
                  <a:lnTo>
                    <a:pt x="1950" y="0"/>
                  </a:lnTo>
                  <a:lnTo>
                    <a:pt x="1954" y="0"/>
                  </a:lnTo>
                  <a:lnTo>
                    <a:pt x="1958" y="0"/>
                  </a:lnTo>
                  <a:lnTo>
                    <a:pt x="1962" y="0"/>
                  </a:lnTo>
                  <a:lnTo>
                    <a:pt x="1966" y="0"/>
                  </a:lnTo>
                  <a:lnTo>
                    <a:pt x="1970" y="0"/>
                  </a:lnTo>
                  <a:lnTo>
                    <a:pt x="1974" y="0"/>
                  </a:lnTo>
                  <a:lnTo>
                    <a:pt x="1978" y="0"/>
                  </a:lnTo>
                  <a:lnTo>
                    <a:pt x="1983" y="0"/>
                  </a:lnTo>
                  <a:lnTo>
                    <a:pt x="1987" y="0"/>
                  </a:lnTo>
                  <a:lnTo>
                    <a:pt x="1991" y="0"/>
                  </a:lnTo>
                  <a:lnTo>
                    <a:pt x="1995" y="0"/>
                  </a:lnTo>
                  <a:lnTo>
                    <a:pt x="1999" y="0"/>
                  </a:lnTo>
                  <a:lnTo>
                    <a:pt x="2003" y="0"/>
                  </a:lnTo>
                  <a:lnTo>
                    <a:pt x="2007" y="0"/>
                  </a:lnTo>
                  <a:lnTo>
                    <a:pt x="2012" y="0"/>
                  </a:lnTo>
                  <a:lnTo>
                    <a:pt x="2016" y="0"/>
                  </a:lnTo>
                  <a:lnTo>
                    <a:pt x="2020" y="0"/>
                  </a:lnTo>
                  <a:lnTo>
                    <a:pt x="2024" y="0"/>
                  </a:lnTo>
                  <a:lnTo>
                    <a:pt x="2028" y="0"/>
                  </a:lnTo>
                  <a:lnTo>
                    <a:pt x="2032" y="0"/>
                  </a:lnTo>
                  <a:lnTo>
                    <a:pt x="2036" y="0"/>
                  </a:lnTo>
                  <a:lnTo>
                    <a:pt x="2041" y="0"/>
                  </a:lnTo>
                  <a:lnTo>
                    <a:pt x="2045" y="0"/>
                  </a:lnTo>
                  <a:lnTo>
                    <a:pt x="2049" y="0"/>
                  </a:lnTo>
                  <a:lnTo>
                    <a:pt x="205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Freeform 91"/>
            <p:cNvSpPr>
              <a:spLocks/>
            </p:cNvSpPr>
            <p:nvPr/>
          </p:nvSpPr>
          <p:spPr bwMode="auto">
            <a:xfrm>
              <a:off x="671" y="2364"/>
              <a:ext cx="2053" cy="533"/>
            </a:xfrm>
            <a:custGeom>
              <a:avLst/>
              <a:gdLst>
                <a:gd name="T0" fmla="*/ 37 w 2053"/>
                <a:gd name="T1" fmla="*/ 533 h 533"/>
                <a:gd name="T2" fmla="*/ 78 w 2053"/>
                <a:gd name="T3" fmla="*/ 533 h 533"/>
                <a:gd name="T4" fmla="*/ 120 w 2053"/>
                <a:gd name="T5" fmla="*/ 528 h 533"/>
                <a:gd name="T6" fmla="*/ 144 w 2053"/>
                <a:gd name="T7" fmla="*/ 478 h 533"/>
                <a:gd name="T8" fmla="*/ 165 w 2053"/>
                <a:gd name="T9" fmla="*/ 383 h 533"/>
                <a:gd name="T10" fmla="*/ 186 w 2053"/>
                <a:gd name="T11" fmla="*/ 258 h 533"/>
                <a:gd name="T12" fmla="*/ 207 w 2053"/>
                <a:gd name="T13" fmla="*/ 137 h 533"/>
                <a:gd name="T14" fmla="*/ 223 w 2053"/>
                <a:gd name="T15" fmla="*/ 46 h 533"/>
                <a:gd name="T16" fmla="*/ 252 w 2053"/>
                <a:gd name="T17" fmla="*/ 0 h 533"/>
                <a:gd name="T18" fmla="*/ 281 w 2053"/>
                <a:gd name="T19" fmla="*/ 50 h 533"/>
                <a:gd name="T20" fmla="*/ 302 w 2053"/>
                <a:gd name="T21" fmla="*/ 129 h 533"/>
                <a:gd name="T22" fmla="*/ 322 w 2053"/>
                <a:gd name="T23" fmla="*/ 216 h 533"/>
                <a:gd name="T24" fmla="*/ 343 w 2053"/>
                <a:gd name="T25" fmla="*/ 291 h 533"/>
                <a:gd name="T26" fmla="*/ 364 w 2053"/>
                <a:gd name="T27" fmla="*/ 341 h 533"/>
                <a:gd name="T28" fmla="*/ 401 w 2053"/>
                <a:gd name="T29" fmla="*/ 324 h 533"/>
                <a:gd name="T30" fmla="*/ 422 w 2053"/>
                <a:gd name="T31" fmla="*/ 274 h 533"/>
                <a:gd name="T32" fmla="*/ 438 w 2053"/>
                <a:gd name="T33" fmla="*/ 208 h 533"/>
                <a:gd name="T34" fmla="*/ 459 w 2053"/>
                <a:gd name="T35" fmla="*/ 141 h 533"/>
                <a:gd name="T36" fmla="*/ 484 w 2053"/>
                <a:gd name="T37" fmla="*/ 95 h 533"/>
                <a:gd name="T38" fmla="*/ 525 w 2053"/>
                <a:gd name="T39" fmla="*/ 100 h 533"/>
                <a:gd name="T40" fmla="*/ 550 w 2053"/>
                <a:gd name="T41" fmla="*/ 145 h 533"/>
                <a:gd name="T42" fmla="*/ 571 w 2053"/>
                <a:gd name="T43" fmla="*/ 195 h 533"/>
                <a:gd name="T44" fmla="*/ 592 w 2053"/>
                <a:gd name="T45" fmla="*/ 237 h 533"/>
                <a:gd name="T46" fmla="*/ 625 w 2053"/>
                <a:gd name="T47" fmla="*/ 274 h 533"/>
                <a:gd name="T48" fmla="*/ 666 w 2053"/>
                <a:gd name="T49" fmla="*/ 245 h 533"/>
                <a:gd name="T50" fmla="*/ 687 w 2053"/>
                <a:gd name="T51" fmla="*/ 204 h 533"/>
                <a:gd name="T52" fmla="*/ 712 w 2053"/>
                <a:gd name="T53" fmla="*/ 162 h 533"/>
                <a:gd name="T54" fmla="*/ 753 w 2053"/>
                <a:gd name="T55" fmla="*/ 129 h 533"/>
                <a:gd name="T56" fmla="*/ 794 w 2053"/>
                <a:gd name="T57" fmla="*/ 158 h 533"/>
                <a:gd name="T58" fmla="*/ 828 w 2053"/>
                <a:gd name="T59" fmla="*/ 200 h 533"/>
                <a:gd name="T60" fmla="*/ 869 w 2053"/>
                <a:gd name="T61" fmla="*/ 237 h 533"/>
                <a:gd name="T62" fmla="*/ 910 w 2053"/>
                <a:gd name="T63" fmla="*/ 225 h 533"/>
                <a:gd name="T64" fmla="*/ 952 w 2053"/>
                <a:gd name="T65" fmla="*/ 187 h 533"/>
                <a:gd name="T66" fmla="*/ 993 w 2053"/>
                <a:gd name="T67" fmla="*/ 158 h 533"/>
                <a:gd name="T68" fmla="*/ 1035 w 2053"/>
                <a:gd name="T69" fmla="*/ 166 h 533"/>
                <a:gd name="T70" fmla="*/ 1076 w 2053"/>
                <a:gd name="T71" fmla="*/ 195 h 533"/>
                <a:gd name="T72" fmla="*/ 1117 w 2053"/>
                <a:gd name="T73" fmla="*/ 216 h 533"/>
                <a:gd name="T74" fmla="*/ 1159 w 2053"/>
                <a:gd name="T75" fmla="*/ 212 h 533"/>
                <a:gd name="T76" fmla="*/ 1200 w 2053"/>
                <a:gd name="T77" fmla="*/ 191 h 533"/>
                <a:gd name="T78" fmla="*/ 1242 w 2053"/>
                <a:gd name="T79" fmla="*/ 175 h 533"/>
                <a:gd name="T80" fmla="*/ 1283 w 2053"/>
                <a:gd name="T81" fmla="*/ 175 h 533"/>
                <a:gd name="T82" fmla="*/ 1324 w 2053"/>
                <a:gd name="T83" fmla="*/ 191 h 533"/>
                <a:gd name="T84" fmla="*/ 1366 w 2053"/>
                <a:gd name="T85" fmla="*/ 204 h 533"/>
                <a:gd name="T86" fmla="*/ 1407 w 2053"/>
                <a:gd name="T87" fmla="*/ 204 h 533"/>
                <a:gd name="T88" fmla="*/ 1449 w 2053"/>
                <a:gd name="T89" fmla="*/ 191 h 533"/>
                <a:gd name="T90" fmla="*/ 1490 w 2053"/>
                <a:gd name="T91" fmla="*/ 183 h 533"/>
                <a:gd name="T92" fmla="*/ 1531 w 2053"/>
                <a:gd name="T93" fmla="*/ 183 h 533"/>
                <a:gd name="T94" fmla="*/ 1573 w 2053"/>
                <a:gd name="T95" fmla="*/ 191 h 533"/>
                <a:gd name="T96" fmla="*/ 1614 w 2053"/>
                <a:gd name="T97" fmla="*/ 200 h 533"/>
                <a:gd name="T98" fmla="*/ 1656 w 2053"/>
                <a:gd name="T99" fmla="*/ 200 h 533"/>
                <a:gd name="T100" fmla="*/ 1697 w 2053"/>
                <a:gd name="T101" fmla="*/ 191 h 533"/>
                <a:gd name="T102" fmla="*/ 1738 w 2053"/>
                <a:gd name="T103" fmla="*/ 187 h 533"/>
                <a:gd name="T104" fmla="*/ 1780 w 2053"/>
                <a:gd name="T105" fmla="*/ 187 h 533"/>
                <a:gd name="T106" fmla="*/ 1821 w 2053"/>
                <a:gd name="T107" fmla="*/ 191 h 533"/>
                <a:gd name="T108" fmla="*/ 1863 w 2053"/>
                <a:gd name="T109" fmla="*/ 195 h 533"/>
                <a:gd name="T110" fmla="*/ 1904 w 2053"/>
                <a:gd name="T111" fmla="*/ 195 h 533"/>
                <a:gd name="T112" fmla="*/ 1945 w 2053"/>
                <a:gd name="T113" fmla="*/ 191 h 533"/>
                <a:gd name="T114" fmla="*/ 1987 w 2053"/>
                <a:gd name="T115" fmla="*/ 187 h 533"/>
                <a:gd name="T116" fmla="*/ 2028 w 2053"/>
                <a:gd name="T117" fmla="*/ 18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3" h="533">
                  <a:moveTo>
                    <a:pt x="0" y="533"/>
                  </a:moveTo>
                  <a:lnTo>
                    <a:pt x="4" y="533"/>
                  </a:lnTo>
                  <a:lnTo>
                    <a:pt x="8" y="533"/>
                  </a:lnTo>
                  <a:lnTo>
                    <a:pt x="12" y="533"/>
                  </a:lnTo>
                  <a:lnTo>
                    <a:pt x="16" y="533"/>
                  </a:lnTo>
                  <a:lnTo>
                    <a:pt x="20" y="533"/>
                  </a:lnTo>
                  <a:lnTo>
                    <a:pt x="24" y="533"/>
                  </a:lnTo>
                  <a:lnTo>
                    <a:pt x="29" y="533"/>
                  </a:lnTo>
                  <a:lnTo>
                    <a:pt x="33" y="533"/>
                  </a:lnTo>
                  <a:lnTo>
                    <a:pt x="37" y="533"/>
                  </a:lnTo>
                  <a:lnTo>
                    <a:pt x="41" y="533"/>
                  </a:lnTo>
                  <a:lnTo>
                    <a:pt x="45" y="533"/>
                  </a:lnTo>
                  <a:lnTo>
                    <a:pt x="49" y="533"/>
                  </a:lnTo>
                  <a:lnTo>
                    <a:pt x="53" y="533"/>
                  </a:lnTo>
                  <a:lnTo>
                    <a:pt x="58" y="533"/>
                  </a:lnTo>
                  <a:lnTo>
                    <a:pt x="62" y="533"/>
                  </a:lnTo>
                  <a:lnTo>
                    <a:pt x="66" y="533"/>
                  </a:lnTo>
                  <a:lnTo>
                    <a:pt x="70" y="533"/>
                  </a:lnTo>
                  <a:lnTo>
                    <a:pt x="74" y="533"/>
                  </a:lnTo>
                  <a:lnTo>
                    <a:pt x="78" y="533"/>
                  </a:lnTo>
                  <a:lnTo>
                    <a:pt x="82" y="533"/>
                  </a:lnTo>
                  <a:lnTo>
                    <a:pt x="87" y="533"/>
                  </a:lnTo>
                  <a:lnTo>
                    <a:pt x="91" y="533"/>
                  </a:lnTo>
                  <a:lnTo>
                    <a:pt x="95" y="533"/>
                  </a:lnTo>
                  <a:lnTo>
                    <a:pt x="99" y="533"/>
                  </a:lnTo>
                  <a:lnTo>
                    <a:pt x="103" y="533"/>
                  </a:lnTo>
                  <a:lnTo>
                    <a:pt x="107" y="533"/>
                  </a:lnTo>
                  <a:lnTo>
                    <a:pt x="111" y="533"/>
                  </a:lnTo>
                  <a:lnTo>
                    <a:pt x="115" y="528"/>
                  </a:lnTo>
                  <a:lnTo>
                    <a:pt x="120" y="528"/>
                  </a:lnTo>
                  <a:lnTo>
                    <a:pt x="124" y="524"/>
                  </a:lnTo>
                  <a:lnTo>
                    <a:pt x="128" y="520"/>
                  </a:lnTo>
                  <a:lnTo>
                    <a:pt x="128" y="516"/>
                  </a:lnTo>
                  <a:lnTo>
                    <a:pt x="132" y="512"/>
                  </a:lnTo>
                  <a:lnTo>
                    <a:pt x="132" y="508"/>
                  </a:lnTo>
                  <a:lnTo>
                    <a:pt x="136" y="503"/>
                  </a:lnTo>
                  <a:lnTo>
                    <a:pt x="136" y="495"/>
                  </a:lnTo>
                  <a:lnTo>
                    <a:pt x="140" y="491"/>
                  </a:lnTo>
                  <a:lnTo>
                    <a:pt x="140" y="483"/>
                  </a:lnTo>
                  <a:lnTo>
                    <a:pt x="144" y="478"/>
                  </a:lnTo>
                  <a:lnTo>
                    <a:pt x="144" y="470"/>
                  </a:lnTo>
                  <a:lnTo>
                    <a:pt x="149" y="462"/>
                  </a:lnTo>
                  <a:lnTo>
                    <a:pt x="149" y="453"/>
                  </a:lnTo>
                  <a:lnTo>
                    <a:pt x="153" y="445"/>
                  </a:lnTo>
                  <a:lnTo>
                    <a:pt x="153" y="433"/>
                  </a:lnTo>
                  <a:lnTo>
                    <a:pt x="157" y="424"/>
                  </a:lnTo>
                  <a:lnTo>
                    <a:pt x="157" y="416"/>
                  </a:lnTo>
                  <a:lnTo>
                    <a:pt x="161" y="404"/>
                  </a:lnTo>
                  <a:lnTo>
                    <a:pt x="161" y="391"/>
                  </a:lnTo>
                  <a:lnTo>
                    <a:pt x="165" y="383"/>
                  </a:lnTo>
                  <a:lnTo>
                    <a:pt x="165" y="370"/>
                  </a:lnTo>
                  <a:lnTo>
                    <a:pt x="169" y="358"/>
                  </a:lnTo>
                  <a:lnTo>
                    <a:pt x="169" y="345"/>
                  </a:lnTo>
                  <a:lnTo>
                    <a:pt x="173" y="333"/>
                  </a:lnTo>
                  <a:lnTo>
                    <a:pt x="173" y="320"/>
                  </a:lnTo>
                  <a:lnTo>
                    <a:pt x="178" y="308"/>
                  </a:lnTo>
                  <a:lnTo>
                    <a:pt x="178" y="295"/>
                  </a:lnTo>
                  <a:lnTo>
                    <a:pt x="182" y="283"/>
                  </a:lnTo>
                  <a:lnTo>
                    <a:pt x="182" y="270"/>
                  </a:lnTo>
                  <a:lnTo>
                    <a:pt x="186" y="258"/>
                  </a:lnTo>
                  <a:lnTo>
                    <a:pt x="186" y="245"/>
                  </a:lnTo>
                  <a:lnTo>
                    <a:pt x="190" y="233"/>
                  </a:lnTo>
                  <a:lnTo>
                    <a:pt x="190" y="220"/>
                  </a:lnTo>
                  <a:lnTo>
                    <a:pt x="194" y="208"/>
                  </a:lnTo>
                  <a:lnTo>
                    <a:pt x="194" y="195"/>
                  </a:lnTo>
                  <a:lnTo>
                    <a:pt x="198" y="183"/>
                  </a:lnTo>
                  <a:lnTo>
                    <a:pt x="198" y="170"/>
                  </a:lnTo>
                  <a:lnTo>
                    <a:pt x="202" y="162"/>
                  </a:lnTo>
                  <a:lnTo>
                    <a:pt x="202" y="150"/>
                  </a:lnTo>
                  <a:lnTo>
                    <a:pt x="207" y="137"/>
                  </a:lnTo>
                  <a:lnTo>
                    <a:pt x="207" y="129"/>
                  </a:lnTo>
                  <a:lnTo>
                    <a:pt x="211" y="116"/>
                  </a:lnTo>
                  <a:lnTo>
                    <a:pt x="211" y="108"/>
                  </a:lnTo>
                  <a:lnTo>
                    <a:pt x="215" y="95"/>
                  </a:lnTo>
                  <a:lnTo>
                    <a:pt x="215" y="87"/>
                  </a:lnTo>
                  <a:lnTo>
                    <a:pt x="215" y="79"/>
                  </a:lnTo>
                  <a:lnTo>
                    <a:pt x="219" y="70"/>
                  </a:lnTo>
                  <a:lnTo>
                    <a:pt x="219" y="62"/>
                  </a:lnTo>
                  <a:lnTo>
                    <a:pt x="223" y="54"/>
                  </a:lnTo>
                  <a:lnTo>
                    <a:pt x="223" y="46"/>
                  </a:lnTo>
                  <a:lnTo>
                    <a:pt x="227" y="41"/>
                  </a:lnTo>
                  <a:lnTo>
                    <a:pt x="227" y="33"/>
                  </a:lnTo>
                  <a:lnTo>
                    <a:pt x="231" y="29"/>
                  </a:lnTo>
                  <a:lnTo>
                    <a:pt x="231" y="21"/>
                  </a:lnTo>
                  <a:lnTo>
                    <a:pt x="236" y="16"/>
                  </a:lnTo>
                  <a:lnTo>
                    <a:pt x="236" y="12"/>
                  </a:lnTo>
                  <a:lnTo>
                    <a:pt x="240" y="8"/>
                  </a:lnTo>
                  <a:lnTo>
                    <a:pt x="244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60" y="8"/>
                  </a:lnTo>
                  <a:lnTo>
                    <a:pt x="265" y="12"/>
                  </a:lnTo>
                  <a:lnTo>
                    <a:pt x="269" y="16"/>
                  </a:lnTo>
                  <a:lnTo>
                    <a:pt x="269" y="21"/>
                  </a:lnTo>
                  <a:lnTo>
                    <a:pt x="273" y="25"/>
                  </a:lnTo>
                  <a:lnTo>
                    <a:pt x="273" y="33"/>
                  </a:lnTo>
                  <a:lnTo>
                    <a:pt x="277" y="37"/>
                  </a:lnTo>
                  <a:lnTo>
                    <a:pt x="277" y="41"/>
                  </a:lnTo>
                  <a:lnTo>
                    <a:pt x="281" y="50"/>
                  </a:lnTo>
                  <a:lnTo>
                    <a:pt x="281" y="54"/>
                  </a:lnTo>
                  <a:lnTo>
                    <a:pt x="285" y="62"/>
                  </a:lnTo>
                  <a:lnTo>
                    <a:pt x="285" y="70"/>
                  </a:lnTo>
                  <a:lnTo>
                    <a:pt x="289" y="79"/>
                  </a:lnTo>
                  <a:lnTo>
                    <a:pt x="289" y="87"/>
                  </a:lnTo>
                  <a:lnTo>
                    <a:pt x="294" y="91"/>
                  </a:lnTo>
                  <a:lnTo>
                    <a:pt x="294" y="100"/>
                  </a:lnTo>
                  <a:lnTo>
                    <a:pt x="298" y="108"/>
                  </a:lnTo>
                  <a:lnTo>
                    <a:pt x="298" y="120"/>
                  </a:lnTo>
                  <a:lnTo>
                    <a:pt x="302" y="129"/>
                  </a:lnTo>
                  <a:lnTo>
                    <a:pt x="302" y="137"/>
                  </a:lnTo>
                  <a:lnTo>
                    <a:pt x="306" y="145"/>
                  </a:lnTo>
                  <a:lnTo>
                    <a:pt x="306" y="154"/>
                  </a:lnTo>
                  <a:lnTo>
                    <a:pt x="310" y="162"/>
                  </a:lnTo>
                  <a:lnTo>
                    <a:pt x="310" y="170"/>
                  </a:lnTo>
                  <a:lnTo>
                    <a:pt x="314" y="179"/>
                  </a:lnTo>
                  <a:lnTo>
                    <a:pt x="314" y="191"/>
                  </a:lnTo>
                  <a:lnTo>
                    <a:pt x="318" y="200"/>
                  </a:lnTo>
                  <a:lnTo>
                    <a:pt x="318" y="208"/>
                  </a:lnTo>
                  <a:lnTo>
                    <a:pt x="322" y="216"/>
                  </a:lnTo>
                  <a:lnTo>
                    <a:pt x="322" y="225"/>
                  </a:lnTo>
                  <a:lnTo>
                    <a:pt x="327" y="233"/>
                  </a:lnTo>
                  <a:lnTo>
                    <a:pt x="327" y="241"/>
                  </a:lnTo>
                  <a:lnTo>
                    <a:pt x="331" y="249"/>
                  </a:lnTo>
                  <a:lnTo>
                    <a:pt x="331" y="258"/>
                  </a:lnTo>
                  <a:lnTo>
                    <a:pt x="335" y="266"/>
                  </a:lnTo>
                  <a:lnTo>
                    <a:pt x="335" y="270"/>
                  </a:lnTo>
                  <a:lnTo>
                    <a:pt x="339" y="279"/>
                  </a:lnTo>
                  <a:lnTo>
                    <a:pt x="339" y="287"/>
                  </a:lnTo>
                  <a:lnTo>
                    <a:pt x="343" y="291"/>
                  </a:lnTo>
                  <a:lnTo>
                    <a:pt x="343" y="299"/>
                  </a:lnTo>
                  <a:lnTo>
                    <a:pt x="347" y="304"/>
                  </a:lnTo>
                  <a:lnTo>
                    <a:pt x="347" y="312"/>
                  </a:lnTo>
                  <a:lnTo>
                    <a:pt x="351" y="316"/>
                  </a:lnTo>
                  <a:lnTo>
                    <a:pt x="351" y="320"/>
                  </a:lnTo>
                  <a:lnTo>
                    <a:pt x="356" y="324"/>
                  </a:lnTo>
                  <a:lnTo>
                    <a:pt x="356" y="329"/>
                  </a:lnTo>
                  <a:lnTo>
                    <a:pt x="360" y="333"/>
                  </a:lnTo>
                  <a:lnTo>
                    <a:pt x="360" y="337"/>
                  </a:lnTo>
                  <a:lnTo>
                    <a:pt x="364" y="341"/>
                  </a:lnTo>
                  <a:lnTo>
                    <a:pt x="368" y="345"/>
                  </a:lnTo>
                  <a:lnTo>
                    <a:pt x="372" y="349"/>
                  </a:lnTo>
                  <a:lnTo>
                    <a:pt x="376" y="349"/>
                  </a:lnTo>
                  <a:lnTo>
                    <a:pt x="380" y="349"/>
                  </a:lnTo>
                  <a:lnTo>
                    <a:pt x="385" y="345"/>
                  </a:lnTo>
                  <a:lnTo>
                    <a:pt x="389" y="341"/>
                  </a:lnTo>
                  <a:lnTo>
                    <a:pt x="393" y="337"/>
                  </a:lnTo>
                  <a:lnTo>
                    <a:pt x="397" y="333"/>
                  </a:lnTo>
                  <a:lnTo>
                    <a:pt x="397" y="329"/>
                  </a:lnTo>
                  <a:lnTo>
                    <a:pt x="401" y="324"/>
                  </a:lnTo>
                  <a:lnTo>
                    <a:pt x="401" y="320"/>
                  </a:lnTo>
                  <a:lnTo>
                    <a:pt x="405" y="316"/>
                  </a:lnTo>
                  <a:lnTo>
                    <a:pt x="405" y="312"/>
                  </a:lnTo>
                  <a:lnTo>
                    <a:pt x="409" y="308"/>
                  </a:lnTo>
                  <a:lnTo>
                    <a:pt x="409" y="304"/>
                  </a:lnTo>
                  <a:lnTo>
                    <a:pt x="414" y="295"/>
                  </a:lnTo>
                  <a:lnTo>
                    <a:pt x="414" y="291"/>
                  </a:lnTo>
                  <a:lnTo>
                    <a:pt x="418" y="287"/>
                  </a:lnTo>
                  <a:lnTo>
                    <a:pt x="418" y="279"/>
                  </a:lnTo>
                  <a:lnTo>
                    <a:pt x="422" y="274"/>
                  </a:lnTo>
                  <a:lnTo>
                    <a:pt x="422" y="266"/>
                  </a:lnTo>
                  <a:lnTo>
                    <a:pt x="426" y="262"/>
                  </a:lnTo>
                  <a:lnTo>
                    <a:pt x="426" y="254"/>
                  </a:lnTo>
                  <a:lnTo>
                    <a:pt x="426" y="245"/>
                  </a:lnTo>
                  <a:lnTo>
                    <a:pt x="430" y="241"/>
                  </a:lnTo>
                  <a:lnTo>
                    <a:pt x="430" y="233"/>
                  </a:lnTo>
                  <a:lnTo>
                    <a:pt x="434" y="225"/>
                  </a:lnTo>
                  <a:lnTo>
                    <a:pt x="434" y="220"/>
                  </a:lnTo>
                  <a:lnTo>
                    <a:pt x="438" y="212"/>
                  </a:lnTo>
                  <a:lnTo>
                    <a:pt x="438" y="208"/>
                  </a:lnTo>
                  <a:lnTo>
                    <a:pt x="443" y="200"/>
                  </a:lnTo>
                  <a:lnTo>
                    <a:pt x="443" y="191"/>
                  </a:lnTo>
                  <a:lnTo>
                    <a:pt x="447" y="187"/>
                  </a:lnTo>
                  <a:lnTo>
                    <a:pt x="447" y="179"/>
                  </a:lnTo>
                  <a:lnTo>
                    <a:pt x="451" y="175"/>
                  </a:lnTo>
                  <a:lnTo>
                    <a:pt x="451" y="166"/>
                  </a:lnTo>
                  <a:lnTo>
                    <a:pt x="455" y="162"/>
                  </a:lnTo>
                  <a:lnTo>
                    <a:pt x="455" y="154"/>
                  </a:lnTo>
                  <a:lnTo>
                    <a:pt x="459" y="150"/>
                  </a:lnTo>
                  <a:lnTo>
                    <a:pt x="459" y="141"/>
                  </a:lnTo>
                  <a:lnTo>
                    <a:pt x="463" y="137"/>
                  </a:lnTo>
                  <a:lnTo>
                    <a:pt x="463" y="133"/>
                  </a:lnTo>
                  <a:lnTo>
                    <a:pt x="467" y="129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2" y="112"/>
                  </a:lnTo>
                  <a:lnTo>
                    <a:pt x="476" y="108"/>
                  </a:lnTo>
                  <a:lnTo>
                    <a:pt x="480" y="104"/>
                  </a:lnTo>
                  <a:lnTo>
                    <a:pt x="480" y="100"/>
                  </a:lnTo>
                  <a:lnTo>
                    <a:pt x="484" y="95"/>
                  </a:lnTo>
                  <a:lnTo>
                    <a:pt x="488" y="91"/>
                  </a:lnTo>
                  <a:lnTo>
                    <a:pt x="492" y="87"/>
                  </a:lnTo>
                  <a:lnTo>
                    <a:pt x="496" y="83"/>
                  </a:lnTo>
                  <a:lnTo>
                    <a:pt x="501" y="83"/>
                  </a:lnTo>
                  <a:lnTo>
                    <a:pt x="505" y="83"/>
                  </a:lnTo>
                  <a:lnTo>
                    <a:pt x="509" y="83"/>
                  </a:lnTo>
                  <a:lnTo>
                    <a:pt x="513" y="87"/>
                  </a:lnTo>
                  <a:lnTo>
                    <a:pt x="517" y="91"/>
                  </a:lnTo>
                  <a:lnTo>
                    <a:pt x="521" y="95"/>
                  </a:lnTo>
                  <a:lnTo>
                    <a:pt x="525" y="100"/>
                  </a:lnTo>
                  <a:lnTo>
                    <a:pt x="529" y="104"/>
                  </a:lnTo>
                  <a:lnTo>
                    <a:pt x="529" y="108"/>
                  </a:lnTo>
                  <a:lnTo>
                    <a:pt x="534" y="112"/>
                  </a:lnTo>
                  <a:lnTo>
                    <a:pt x="538" y="116"/>
                  </a:lnTo>
                  <a:lnTo>
                    <a:pt x="538" y="120"/>
                  </a:lnTo>
                  <a:lnTo>
                    <a:pt x="542" y="125"/>
                  </a:lnTo>
                  <a:lnTo>
                    <a:pt x="542" y="129"/>
                  </a:lnTo>
                  <a:lnTo>
                    <a:pt x="546" y="133"/>
                  </a:lnTo>
                  <a:lnTo>
                    <a:pt x="546" y="141"/>
                  </a:lnTo>
                  <a:lnTo>
                    <a:pt x="550" y="145"/>
                  </a:lnTo>
                  <a:lnTo>
                    <a:pt x="550" y="150"/>
                  </a:lnTo>
                  <a:lnTo>
                    <a:pt x="554" y="154"/>
                  </a:lnTo>
                  <a:lnTo>
                    <a:pt x="554" y="158"/>
                  </a:lnTo>
                  <a:lnTo>
                    <a:pt x="558" y="162"/>
                  </a:lnTo>
                  <a:lnTo>
                    <a:pt x="558" y="170"/>
                  </a:lnTo>
                  <a:lnTo>
                    <a:pt x="563" y="175"/>
                  </a:lnTo>
                  <a:lnTo>
                    <a:pt x="563" y="179"/>
                  </a:lnTo>
                  <a:lnTo>
                    <a:pt x="567" y="183"/>
                  </a:lnTo>
                  <a:lnTo>
                    <a:pt x="567" y="187"/>
                  </a:lnTo>
                  <a:lnTo>
                    <a:pt x="571" y="195"/>
                  </a:lnTo>
                  <a:lnTo>
                    <a:pt x="571" y="200"/>
                  </a:lnTo>
                  <a:lnTo>
                    <a:pt x="575" y="204"/>
                  </a:lnTo>
                  <a:lnTo>
                    <a:pt x="575" y="208"/>
                  </a:lnTo>
                  <a:lnTo>
                    <a:pt x="579" y="212"/>
                  </a:lnTo>
                  <a:lnTo>
                    <a:pt x="579" y="216"/>
                  </a:lnTo>
                  <a:lnTo>
                    <a:pt x="583" y="220"/>
                  </a:lnTo>
                  <a:lnTo>
                    <a:pt x="583" y="225"/>
                  </a:lnTo>
                  <a:lnTo>
                    <a:pt x="587" y="229"/>
                  </a:lnTo>
                  <a:lnTo>
                    <a:pt x="587" y="233"/>
                  </a:lnTo>
                  <a:lnTo>
                    <a:pt x="592" y="237"/>
                  </a:lnTo>
                  <a:lnTo>
                    <a:pt x="592" y="241"/>
                  </a:lnTo>
                  <a:lnTo>
                    <a:pt x="596" y="245"/>
                  </a:lnTo>
                  <a:lnTo>
                    <a:pt x="596" y="249"/>
                  </a:lnTo>
                  <a:lnTo>
                    <a:pt x="600" y="254"/>
                  </a:lnTo>
                  <a:lnTo>
                    <a:pt x="604" y="258"/>
                  </a:lnTo>
                  <a:lnTo>
                    <a:pt x="608" y="262"/>
                  </a:lnTo>
                  <a:lnTo>
                    <a:pt x="612" y="266"/>
                  </a:lnTo>
                  <a:lnTo>
                    <a:pt x="616" y="270"/>
                  </a:lnTo>
                  <a:lnTo>
                    <a:pt x="621" y="274"/>
                  </a:lnTo>
                  <a:lnTo>
                    <a:pt x="625" y="274"/>
                  </a:lnTo>
                  <a:lnTo>
                    <a:pt x="629" y="274"/>
                  </a:lnTo>
                  <a:lnTo>
                    <a:pt x="633" y="274"/>
                  </a:lnTo>
                  <a:lnTo>
                    <a:pt x="637" y="274"/>
                  </a:lnTo>
                  <a:lnTo>
                    <a:pt x="641" y="270"/>
                  </a:lnTo>
                  <a:lnTo>
                    <a:pt x="645" y="266"/>
                  </a:lnTo>
                  <a:lnTo>
                    <a:pt x="650" y="262"/>
                  </a:lnTo>
                  <a:lnTo>
                    <a:pt x="654" y="258"/>
                  </a:lnTo>
                  <a:lnTo>
                    <a:pt x="658" y="254"/>
                  </a:lnTo>
                  <a:lnTo>
                    <a:pt x="662" y="249"/>
                  </a:lnTo>
                  <a:lnTo>
                    <a:pt x="666" y="245"/>
                  </a:lnTo>
                  <a:lnTo>
                    <a:pt x="666" y="241"/>
                  </a:lnTo>
                  <a:lnTo>
                    <a:pt x="670" y="237"/>
                  </a:lnTo>
                  <a:lnTo>
                    <a:pt x="670" y="233"/>
                  </a:lnTo>
                  <a:lnTo>
                    <a:pt x="674" y="229"/>
                  </a:lnTo>
                  <a:lnTo>
                    <a:pt x="679" y="225"/>
                  </a:lnTo>
                  <a:lnTo>
                    <a:pt x="679" y="220"/>
                  </a:lnTo>
                  <a:lnTo>
                    <a:pt x="683" y="216"/>
                  </a:lnTo>
                  <a:lnTo>
                    <a:pt x="683" y="212"/>
                  </a:lnTo>
                  <a:lnTo>
                    <a:pt x="687" y="208"/>
                  </a:lnTo>
                  <a:lnTo>
                    <a:pt x="687" y="204"/>
                  </a:lnTo>
                  <a:lnTo>
                    <a:pt x="691" y="200"/>
                  </a:lnTo>
                  <a:lnTo>
                    <a:pt x="695" y="195"/>
                  </a:lnTo>
                  <a:lnTo>
                    <a:pt x="695" y="191"/>
                  </a:lnTo>
                  <a:lnTo>
                    <a:pt x="699" y="187"/>
                  </a:lnTo>
                  <a:lnTo>
                    <a:pt x="699" y="183"/>
                  </a:lnTo>
                  <a:lnTo>
                    <a:pt x="703" y="179"/>
                  </a:lnTo>
                  <a:lnTo>
                    <a:pt x="703" y="175"/>
                  </a:lnTo>
                  <a:lnTo>
                    <a:pt x="708" y="170"/>
                  </a:lnTo>
                  <a:lnTo>
                    <a:pt x="712" y="166"/>
                  </a:lnTo>
                  <a:lnTo>
                    <a:pt x="712" y="162"/>
                  </a:lnTo>
                  <a:lnTo>
                    <a:pt x="716" y="158"/>
                  </a:lnTo>
                  <a:lnTo>
                    <a:pt x="720" y="154"/>
                  </a:lnTo>
                  <a:lnTo>
                    <a:pt x="724" y="150"/>
                  </a:lnTo>
                  <a:lnTo>
                    <a:pt x="728" y="145"/>
                  </a:lnTo>
                  <a:lnTo>
                    <a:pt x="732" y="141"/>
                  </a:lnTo>
                  <a:lnTo>
                    <a:pt x="736" y="137"/>
                  </a:lnTo>
                  <a:lnTo>
                    <a:pt x="741" y="133"/>
                  </a:lnTo>
                  <a:lnTo>
                    <a:pt x="745" y="133"/>
                  </a:lnTo>
                  <a:lnTo>
                    <a:pt x="749" y="129"/>
                  </a:lnTo>
                  <a:lnTo>
                    <a:pt x="753" y="129"/>
                  </a:lnTo>
                  <a:lnTo>
                    <a:pt x="757" y="129"/>
                  </a:lnTo>
                  <a:lnTo>
                    <a:pt x="761" y="133"/>
                  </a:lnTo>
                  <a:lnTo>
                    <a:pt x="765" y="133"/>
                  </a:lnTo>
                  <a:lnTo>
                    <a:pt x="770" y="133"/>
                  </a:lnTo>
                  <a:lnTo>
                    <a:pt x="774" y="137"/>
                  </a:lnTo>
                  <a:lnTo>
                    <a:pt x="778" y="141"/>
                  </a:lnTo>
                  <a:lnTo>
                    <a:pt x="782" y="145"/>
                  </a:lnTo>
                  <a:lnTo>
                    <a:pt x="786" y="150"/>
                  </a:lnTo>
                  <a:lnTo>
                    <a:pt x="790" y="154"/>
                  </a:lnTo>
                  <a:lnTo>
                    <a:pt x="794" y="158"/>
                  </a:lnTo>
                  <a:lnTo>
                    <a:pt x="799" y="162"/>
                  </a:lnTo>
                  <a:lnTo>
                    <a:pt x="803" y="166"/>
                  </a:lnTo>
                  <a:lnTo>
                    <a:pt x="807" y="170"/>
                  </a:lnTo>
                  <a:lnTo>
                    <a:pt x="811" y="175"/>
                  </a:lnTo>
                  <a:lnTo>
                    <a:pt x="811" y="179"/>
                  </a:lnTo>
                  <a:lnTo>
                    <a:pt x="815" y="183"/>
                  </a:lnTo>
                  <a:lnTo>
                    <a:pt x="819" y="187"/>
                  </a:lnTo>
                  <a:lnTo>
                    <a:pt x="823" y="191"/>
                  </a:lnTo>
                  <a:lnTo>
                    <a:pt x="823" y="195"/>
                  </a:lnTo>
                  <a:lnTo>
                    <a:pt x="828" y="200"/>
                  </a:lnTo>
                  <a:lnTo>
                    <a:pt x="832" y="204"/>
                  </a:lnTo>
                  <a:lnTo>
                    <a:pt x="836" y="208"/>
                  </a:lnTo>
                  <a:lnTo>
                    <a:pt x="840" y="212"/>
                  </a:lnTo>
                  <a:lnTo>
                    <a:pt x="844" y="216"/>
                  </a:lnTo>
                  <a:lnTo>
                    <a:pt x="848" y="220"/>
                  </a:lnTo>
                  <a:lnTo>
                    <a:pt x="852" y="225"/>
                  </a:lnTo>
                  <a:lnTo>
                    <a:pt x="857" y="229"/>
                  </a:lnTo>
                  <a:lnTo>
                    <a:pt x="861" y="233"/>
                  </a:lnTo>
                  <a:lnTo>
                    <a:pt x="865" y="233"/>
                  </a:lnTo>
                  <a:lnTo>
                    <a:pt x="869" y="237"/>
                  </a:lnTo>
                  <a:lnTo>
                    <a:pt x="873" y="237"/>
                  </a:lnTo>
                  <a:lnTo>
                    <a:pt x="877" y="237"/>
                  </a:lnTo>
                  <a:lnTo>
                    <a:pt x="881" y="237"/>
                  </a:lnTo>
                  <a:lnTo>
                    <a:pt x="886" y="237"/>
                  </a:lnTo>
                  <a:lnTo>
                    <a:pt x="890" y="237"/>
                  </a:lnTo>
                  <a:lnTo>
                    <a:pt x="894" y="233"/>
                  </a:lnTo>
                  <a:lnTo>
                    <a:pt x="898" y="233"/>
                  </a:lnTo>
                  <a:lnTo>
                    <a:pt x="902" y="229"/>
                  </a:lnTo>
                  <a:lnTo>
                    <a:pt x="906" y="229"/>
                  </a:lnTo>
                  <a:lnTo>
                    <a:pt x="910" y="225"/>
                  </a:lnTo>
                  <a:lnTo>
                    <a:pt x="915" y="220"/>
                  </a:lnTo>
                  <a:lnTo>
                    <a:pt x="919" y="216"/>
                  </a:lnTo>
                  <a:lnTo>
                    <a:pt x="923" y="212"/>
                  </a:lnTo>
                  <a:lnTo>
                    <a:pt x="927" y="208"/>
                  </a:lnTo>
                  <a:lnTo>
                    <a:pt x="931" y="208"/>
                  </a:lnTo>
                  <a:lnTo>
                    <a:pt x="935" y="204"/>
                  </a:lnTo>
                  <a:lnTo>
                    <a:pt x="939" y="200"/>
                  </a:lnTo>
                  <a:lnTo>
                    <a:pt x="943" y="195"/>
                  </a:lnTo>
                  <a:lnTo>
                    <a:pt x="948" y="191"/>
                  </a:lnTo>
                  <a:lnTo>
                    <a:pt x="952" y="187"/>
                  </a:lnTo>
                  <a:lnTo>
                    <a:pt x="956" y="183"/>
                  </a:lnTo>
                  <a:lnTo>
                    <a:pt x="960" y="179"/>
                  </a:lnTo>
                  <a:lnTo>
                    <a:pt x="964" y="175"/>
                  </a:lnTo>
                  <a:lnTo>
                    <a:pt x="968" y="170"/>
                  </a:lnTo>
                  <a:lnTo>
                    <a:pt x="972" y="170"/>
                  </a:lnTo>
                  <a:lnTo>
                    <a:pt x="977" y="166"/>
                  </a:lnTo>
                  <a:lnTo>
                    <a:pt x="981" y="162"/>
                  </a:lnTo>
                  <a:lnTo>
                    <a:pt x="985" y="162"/>
                  </a:lnTo>
                  <a:lnTo>
                    <a:pt x="989" y="162"/>
                  </a:lnTo>
                  <a:lnTo>
                    <a:pt x="993" y="158"/>
                  </a:lnTo>
                  <a:lnTo>
                    <a:pt x="997" y="158"/>
                  </a:lnTo>
                  <a:lnTo>
                    <a:pt x="1001" y="158"/>
                  </a:lnTo>
                  <a:lnTo>
                    <a:pt x="1006" y="158"/>
                  </a:lnTo>
                  <a:lnTo>
                    <a:pt x="1010" y="158"/>
                  </a:lnTo>
                  <a:lnTo>
                    <a:pt x="1014" y="158"/>
                  </a:lnTo>
                  <a:lnTo>
                    <a:pt x="1018" y="158"/>
                  </a:lnTo>
                  <a:lnTo>
                    <a:pt x="1022" y="162"/>
                  </a:lnTo>
                  <a:lnTo>
                    <a:pt x="1026" y="162"/>
                  </a:lnTo>
                  <a:lnTo>
                    <a:pt x="1030" y="162"/>
                  </a:lnTo>
                  <a:lnTo>
                    <a:pt x="1035" y="166"/>
                  </a:lnTo>
                  <a:lnTo>
                    <a:pt x="1039" y="166"/>
                  </a:lnTo>
                  <a:lnTo>
                    <a:pt x="1043" y="170"/>
                  </a:lnTo>
                  <a:lnTo>
                    <a:pt x="1047" y="175"/>
                  </a:lnTo>
                  <a:lnTo>
                    <a:pt x="1051" y="175"/>
                  </a:lnTo>
                  <a:lnTo>
                    <a:pt x="1055" y="179"/>
                  </a:lnTo>
                  <a:lnTo>
                    <a:pt x="1059" y="183"/>
                  </a:lnTo>
                  <a:lnTo>
                    <a:pt x="1064" y="183"/>
                  </a:lnTo>
                  <a:lnTo>
                    <a:pt x="1068" y="187"/>
                  </a:lnTo>
                  <a:lnTo>
                    <a:pt x="1072" y="191"/>
                  </a:lnTo>
                  <a:lnTo>
                    <a:pt x="1076" y="195"/>
                  </a:lnTo>
                  <a:lnTo>
                    <a:pt x="1080" y="200"/>
                  </a:lnTo>
                  <a:lnTo>
                    <a:pt x="1084" y="200"/>
                  </a:lnTo>
                  <a:lnTo>
                    <a:pt x="1088" y="204"/>
                  </a:lnTo>
                  <a:lnTo>
                    <a:pt x="1093" y="204"/>
                  </a:lnTo>
                  <a:lnTo>
                    <a:pt x="1097" y="208"/>
                  </a:lnTo>
                  <a:lnTo>
                    <a:pt x="1101" y="208"/>
                  </a:lnTo>
                  <a:lnTo>
                    <a:pt x="1105" y="212"/>
                  </a:lnTo>
                  <a:lnTo>
                    <a:pt x="1109" y="212"/>
                  </a:lnTo>
                  <a:lnTo>
                    <a:pt x="1113" y="212"/>
                  </a:lnTo>
                  <a:lnTo>
                    <a:pt x="1117" y="216"/>
                  </a:lnTo>
                  <a:lnTo>
                    <a:pt x="1122" y="216"/>
                  </a:lnTo>
                  <a:lnTo>
                    <a:pt x="1126" y="216"/>
                  </a:lnTo>
                  <a:lnTo>
                    <a:pt x="1130" y="216"/>
                  </a:lnTo>
                  <a:lnTo>
                    <a:pt x="1134" y="216"/>
                  </a:lnTo>
                  <a:lnTo>
                    <a:pt x="1138" y="216"/>
                  </a:lnTo>
                  <a:lnTo>
                    <a:pt x="1142" y="216"/>
                  </a:lnTo>
                  <a:lnTo>
                    <a:pt x="1146" y="216"/>
                  </a:lnTo>
                  <a:lnTo>
                    <a:pt x="1150" y="212"/>
                  </a:lnTo>
                  <a:lnTo>
                    <a:pt x="1155" y="212"/>
                  </a:lnTo>
                  <a:lnTo>
                    <a:pt x="1159" y="212"/>
                  </a:lnTo>
                  <a:lnTo>
                    <a:pt x="1163" y="208"/>
                  </a:lnTo>
                  <a:lnTo>
                    <a:pt x="1167" y="208"/>
                  </a:lnTo>
                  <a:lnTo>
                    <a:pt x="1171" y="204"/>
                  </a:lnTo>
                  <a:lnTo>
                    <a:pt x="1175" y="204"/>
                  </a:lnTo>
                  <a:lnTo>
                    <a:pt x="1179" y="200"/>
                  </a:lnTo>
                  <a:lnTo>
                    <a:pt x="1184" y="200"/>
                  </a:lnTo>
                  <a:lnTo>
                    <a:pt x="1188" y="195"/>
                  </a:lnTo>
                  <a:lnTo>
                    <a:pt x="1192" y="195"/>
                  </a:lnTo>
                  <a:lnTo>
                    <a:pt x="1196" y="191"/>
                  </a:lnTo>
                  <a:lnTo>
                    <a:pt x="1200" y="191"/>
                  </a:lnTo>
                  <a:lnTo>
                    <a:pt x="1204" y="187"/>
                  </a:lnTo>
                  <a:lnTo>
                    <a:pt x="1208" y="187"/>
                  </a:lnTo>
                  <a:lnTo>
                    <a:pt x="1213" y="183"/>
                  </a:lnTo>
                  <a:lnTo>
                    <a:pt x="1217" y="183"/>
                  </a:lnTo>
                  <a:lnTo>
                    <a:pt x="1221" y="179"/>
                  </a:lnTo>
                  <a:lnTo>
                    <a:pt x="1225" y="179"/>
                  </a:lnTo>
                  <a:lnTo>
                    <a:pt x="1229" y="179"/>
                  </a:lnTo>
                  <a:lnTo>
                    <a:pt x="1233" y="175"/>
                  </a:lnTo>
                  <a:lnTo>
                    <a:pt x="1237" y="175"/>
                  </a:lnTo>
                  <a:lnTo>
                    <a:pt x="1242" y="175"/>
                  </a:lnTo>
                  <a:lnTo>
                    <a:pt x="1246" y="175"/>
                  </a:lnTo>
                  <a:lnTo>
                    <a:pt x="1250" y="175"/>
                  </a:lnTo>
                  <a:lnTo>
                    <a:pt x="1254" y="175"/>
                  </a:lnTo>
                  <a:lnTo>
                    <a:pt x="1258" y="175"/>
                  </a:lnTo>
                  <a:lnTo>
                    <a:pt x="1262" y="175"/>
                  </a:lnTo>
                  <a:lnTo>
                    <a:pt x="1266" y="175"/>
                  </a:lnTo>
                  <a:lnTo>
                    <a:pt x="1271" y="175"/>
                  </a:lnTo>
                  <a:lnTo>
                    <a:pt x="1275" y="175"/>
                  </a:lnTo>
                  <a:lnTo>
                    <a:pt x="1279" y="175"/>
                  </a:lnTo>
                  <a:lnTo>
                    <a:pt x="1283" y="175"/>
                  </a:lnTo>
                  <a:lnTo>
                    <a:pt x="1287" y="179"/>
                  </a:lnTo>
                  <a:lnTo>
                    <a:pt x="1291" y="179"/>
                  </a:lnTo>
                  <a:lnTo>
                    <a:pt x="1295" y="179"/>
                  </a:lnTo>
                  <a:lnTo>
                    <a:pt x="1300" y="183"/>
                  </a:lnTo>
                  <a:lnTo>
                    <a:pt x="1304" y="183"/>
                  </a:lnTo>
                  <a:lnTo>
                    <a:pt x="1308" y="187"/>
                  </a:lnTo>
                  <a:lnTo>
                    <a:pt x="1312" y="187"/>
                  </a:lnTo>
                  <a:lnTo>
                    <a:pt x="1316" y="187"/>
                  </a:lnTo>
                  <a:lnTo>
                    <a:pt x="1320" y="191"/>
                  </a:lnTo>
                  <a:lnTo>
                    <a:pt x="1324" y="191"/>
                  </a:lnTo>
                  <a:lnTo>
                    <a:pt x="1329" y="195"/>
                  </a:lnTo>
                  <a:lnTo>
                    <a:pt x="1333" y="195"/>
                  </a:lnTo>
                  <a:lnTo>
                    <a:pt x="1337" y="195"/>
                  </a:lnTo>
                  <a:lnTo>
                    <a:pt x="1341" y="200"/>
                  </a:lnTo>
                  <a:lnTo>
                    <a:pt x="1345" y="200"/>
                  </a:lnTo>
                  <a:lnTo>
                    <a:pt x="1349" y="200"/>
                  </a:lnTo>
                  <a:lnTo>
                    <a:pt x="1353" y="200"/>
                  </a:lnTo>
                  <a:lnTo>
                    <a:pt x="1357" y="204"/>
                  </a:lnTo>
                  <a:lnTo>
                    <a:pt x="1362" y="204"/>
                  </a:lnTo>
                  <a:lnTo>
                    <a:pt x="1366" y="204"/>
                  </a:lnTo>
                  <a:lnTo>
                    <a:pt x="1370" y="204"/>
                  </a:lnTo>
                  <a:lnTo>
                    <a:pt x="1374" y="204"/>
                  </a:lnTo>
                  <a:lnTo>
                    <a:pt x="1378" y="204"/>
                  </a:lnTo>
                  <a:lnTo>
                    <a:pt x="1382" y="204"/>
                  </a:lnTo>
                  <a:lnTo>
                    <a:pt x="1386" y="204"/>
                  </a:lnTo>
                  <a:lnTo>
                    <a:pt x="1391" y="204"/>
                  </a:lnTo>
                  <a:lnTo>
                    <a:pt x="1395" y="204"/>
                  </a:lnTo>
                  <a:lnTo>
                    <a:pt x="1399" y="204"/>
                  </a:lnTo>
                  <a:lnTo>
                    <a:pt x="1403" y="204"/>
                  </a:lnTo>
                  <a:lnTo>
                    <a:pt x="1407" y="204"/>
                  </a:lnTo>
                  <a:lnTo>
                    <a:pt x="1411" y="204"/>
                  </a:lnTo>
                  <a:lnTo>
                    <a:pt x="1415" y="200"/>
                  </a:lnTo>
                  <a:lnTo>
                    <a:pt x="1420" y="200"/>
                  </a:lnTo>
                  <a:lnTo>
                    <a:pt x="1424" y="200"/>
                  </a:lnTo>
                  <a:lnTo>
                    <a:pt x="1428" y="200"/>
                  </a:lnTo>
                  <a:lnTo>
                    <a:pt x="1432" y="195"/>
                  </a:lnTo>
                  <a:lnTo>
                    <a:pt x="1436" y="195"/>
                  </a:lnTo>
                  <a:lnTo>
                    <a:pt x="1440" y="195"/>
                  </a:lnTo>
                  <a:lnTo>
                    <a:pt x="1444" y="191"/>
                  </a:lnTo>
                  <a:lnTo>
                    <a:pt x="1449" y="191"/>
                  </a:lnTo>
                  <a:lnTo>
                    <a:pt x="1453" y="191"/>
                  </a:lnTo>
                  <a:lnTo>
                    <a:pt x="1457" y="191"/>
                  </a:lnTo>
                  <a:lnTo>
                    <a:pt x="1461" y="187"/>
                  </a:lnTo>
                  <a:lnTo>
                    <a:pt x="1465" y="187"/>
                  </a:lnTo>
                  <a:lnTo>
                    <a:pt x="1469" y="187"/>
                  </a:lnTo>
                  <a:lnTo>
                    <a:pt x="1473" y="187"/>
                  </a:lnTo>
                  <a:lnTo>
                    <a:pt x="1478" y="183"/>
                  </a:lnTo>
                  <a:lnTo>
                    <a:pt x="1482" y="183"/>
                  </a:lnTo>
                  <a:lnTo>
                    <a:pt x="1486" y="183"/>
                  </a:lnTo>
                  <a:lnTo>
                    <a:pt x="1490" y="183"/>
                  </a:lnTo>
                  <a:lnTo>
                    <a:pt x="1494" y="183"/>
                  </a:lnTo>
                  <a:lnTo>
                    <a:pt x="1498" y="183"/>
                  </a:lnTo>
                  <a:lnTo>
                    <a:pt x="1502" y="183"/>
                  </a:lnTo>
                  <a:lnTo>
                    <a:pt x="1507" y="183"/>
                  </a:lnTo>
                  <a:lnTo>
                    <a:pt x="1511" y="183"/>
                  </a:lnTo>
                  <a:lnTo>
                    <a:pt x="1515" y="183"/>
                  </a:lnTo>
                  <a:lnTo>
                    <a:pt x="1519" y="183"/>
                  </a:lnTo>
                  <a:lnTo>
                    <a:pt x="1523" y="183"/>
                  </a:lnTo>
                  <a:lnTo>
                    <a:pt x="1527" y="183"/>
                  </a:lnTo>
                  <a:lnTo>
                    <a:pt x="1531" y="183"/>
                  </a:lnTo>
                  <a:lnTo>
                    <a:pt x="1536" y="183"/>
                  </a:lnTo>
                  <a:lnTo>
                    <a:pt x="1540" y="183"/>
                  </a:lnTo>
                  <a:lnTo>
                    <a:pt x="1544" y="183"/>
                  </a:lnTo>
                  <a:lnTo>
                    <a:pt x="1548" y="187"/>
                  </a:lnTo>
                  <a:lnTo>
                    <a:pt x="1552" y="187"/>
                  </a:lnTo>
                  <a:lnTo>
                    <a:pt x="1556" y="187"/>
                  </a:lnTo>
                  <a:lnTo>
                    <a:pt x="1560" y="187"/>
                  </a:lnTo>
                  <a:lnTo>
                    <a:pt x="1564" y="187"/>
                  </a:lnTo>
                  <a:lnTo>
                    <a:pt x="1569" y="191"/>
                  </a:lnTo>
                  <a:lnTo>
                    <a:pt x="1573" y="191"/>
                  </a:lnTo>
                  <a:lnTo>
                    <a:pt x="1577" y="191"/>
                  </a:lnTo>
                  <a:lnTo>
                    <a:pt x="1581" y="191"/>
                  </a:lnTo>
                  <a:lnTo>
                    <a:pt x="1585" y="195"/>
                  </a:lnTo>
                  <a:lnTo>
                    <a:pt x="1589" y="195"/>
                  </a:lnTo>
                  <a:lnTo>
                    <a:pt x="1593" y="195"/>
                  </a:lnTo>
                  <a:lnTo>
                    <a:pt x="1598" y="195"/>
                  </a:lnTo>
                  <a:lnTo>
                    <a:pt x="1602" y="195"/>
                  </a:lnTo>
                  <a:lnTo>
                    <a:pt x="1606" y="195"/>
                  </a:lnTo>
                  <a:lnTo>
                    <a:pt x="1610" y="195"/>
                  </a:lnTo>
                  <a:lnTo>
                    <a:pt x="1614" y="200"/>
                  </a:lnTo>
                  <a:lnTo>
                    <a:pt x="1618" y="200"/>
                  </a:lnTo>
                  <a:lnTo>
                    <a:pt x="1622" y="200"/>
                  </a:lnTo>
                  <a:lnTo>
                    <a:pt x="1627" y="200"/>
                  </a:lnTo>
                  <a:lnTo>
                    <a:pt x="1631" y="200"/>
                  </a:lnTo>
                  <a:lnTo>
                    <a:pt x="1635" y="200"/>
                  </a:lnTo>
                  <a:lnTo>
                    <a:pt x="1639" y="200"/>
                  </a:lnTo>
                  <a:lnTo>
                    <a:pt x="1643" y="200"/>
                  </a:lnTo>
                  <a:lnTo>
                    <a:pt x="1647" y="200"/>
                  </a:lnTo>
                  <a:lnTo>
                    <a:pt x="1651" y="200"/>
                  </a:lnTo>
                  <a:lnTo>
                    <a:pt x="1656" y="200"/>
                  </a:lnTo>
                  <a:lnTo>
                    <a:pt x="1660" y="195"/>
                  </a:lnTo>
                  <a:lnTo>
                    <a:pt x="1664" y="195"/>
                  </a:lnTo>
                  <a:lnTo>
                    <a:pt x="1668" y="195"/>
                  </a:lnTo>
                  <a:lnTo>
                    <a:pt x="1672" y="195"/>
                  </a:lnTo>
                  <a:lnTo>
                    <a:pt x="1676" y="195"/>
                  </a:lnTo>
                  <a:lnTo>
                    <a:pt x="1680" y="195"/>
                  </a:lnTo>
                  <a:lnTo>
                    <a:pt x="1685" y="195"/>
                  </a:lnTo>
                  <a:lnTo>
                    <a:pt x="1689" y="195"/>
                  </a:lnTo>
                  <a:lnTo>
                    <a:pt x="1693" y="191"/>
                  </a:lnTo>
                  <a:lnTo>
                    <a:pt x="1697" y="191"/>
                  </a:lnTo>
                  <a:lnTo>
                    <a:pt x="1701" y="191"/>
                  </a:lnTo>
                  <a:lnTo>
                    <a:pt x="1705" y="191"/>
                  </a:lnTo>
                  <a:lnTo>
                    <a:pt x="1709" y="191"/>
                  </a:lnTo>
                  <a:lnTo>
                    <a:pt x="1714" y="191"/>
                  </a:lnTo>
                  <a:lnTo>
                    <a:pt x="1718" y="187"/>
                  </a:lnTo>
                  <a:lnTo>
                    <a:pt x="1722" y="187"/>
                  </a:lnTo>
                  <a:lnTo>
                    <a:pt x="1726" y="187"/>
                  </a:lnTo>
                  <a:lnTo>
                    <a:pt x="1730" y="187"/>
                  </a:lnTo>
                  <a:lnTo>
                    <a:pt x="1734" y="187"/>
                  </a:lnTo>
                  <a:lnTo>
                    <a:pt x="1738" y="187"/>
                  </a:lnTo>
                  <a:lnTo>
                    <a:pt x="1743" y="187"/>
                  </a:lnTo>
                  <a:lnTo>
                    <a:pt x="1747" y="187"/>
                  </a:lnTo>
                  <a:lnTo>
                    <a:pt x="1751" y="187"/>
                  </a:lnTo>
                  <a:lnTo>
                    <a:pt x="1755" y="187"/>
                  </a:lnTo>
                  <a:lnTo>
                    <a:pt x="1759" y="187"/>
                  </a:lnTo>
                  <a:lnTo>
                    <a:pt x="1763" y="187"/>
                  </a:lnTo>
                  <a:lnTo>
                    <a:pt x="1767" y="187"/>
                  </a:lnTo>
                  <a:lnTo>
                    <a:pt x="1771" y="187"/>
                  </a:lnTo>
                  <a:lnTo>
                    <a:pt x="1776" y="187"/>
                  </a:lnTo>
                  <a:lnTo>
                    <a:pt x="1780" y="187"/>
                  </a:lnTo>
                  <a:lnTo>
                    <a:pt x="1784" y="187"/>
                  </a:lnTo>
                  <a:lnTo>
                    <a:pt x="1788" y="187"/>
                  </a:lnTo>
                  <a:lnTo>
                    <a:pt x="1792" y="187"/>
                  </a:lnTo>
                  <a:lnTo>
                    <a:pt x="1796" y="187"/>
                  </a:lnTo>
                  <a:lnTo>
                    <a:pt x="1800" y="187"/>
                  </a:lnTo>
                  <a:lnTo>
                    <a:pt x="1805" y="187"/>
                  </a:lnTo>
                  <a:lnTo>
                    <a:pt x="1809" y="187"/>
                  </a:lnTo>
                  <a:lnTo>
                    <a:pt x="1813" y="191"/>
                  </a:lnTo>
                  <a:lnTo>
                    <a:pt x="1817" y="191"/>
                  </a:lnTo>
                  <a:lnTo>
                    <a:pt x="1821" y="191"/>
                  </a:lnTo>
                  <a:lnTo>
                    <a:pt x="1825" y="191"/>
                  </a:lnTo>
                  <a:lnTo>
                    <a:pt x="1829" y="191"/>
                  </a:lnTo>
                  <a:lnTo>
                    <a:pt x="1834" y="191"/>
                  </a:lnTo>
                  <a:lnTo>
                    <a:pt x="1838" y="191"/>
                  </a:lnTo>
                  <a:lnTo>
                    <a:pt x="1842" y="191"/>
                  </a:lnTo>
                  <a:lnTo>
                    <a:pt x="1846" y="191"/>
                  </a:lnTo>
                  <a:lnTo>
                    <a:pt x="1850" y="195"/>
                  </a:lnTo>
                  <a:lnTo>
                    <a:pt x="1854" y="195"/>
                  </a:lnTo>
                  <a:lnTo>
                    <a:pt x="1858" y="195"/>
                  </a:lnTo>
                  <a:lnTo>
                    <a:pt x="1863" y="195"/>
                  </a:lnTo>
                  <a:lnTo>
                    <a:pt x="1867" y="195"/>
                  </a:lnTo>
                  <a:lnTo>
                    <a:pt x="1871" y="195"/>
                  </a:lnTo>
                  <a:lnTo>
                    <a:pt x="1875" y="195"/>
                  </a:lnTo>
                  <a:lnTo>
                    <a:pt x="1879" y="195"/>
                  </a:lnTo>
                  <a:lnTo>
                    <a:pt x="1883" y="195"/>
                  </a:lnTo>
                  <a:lnTo>
                    <a:pt x="1887" y="195"/>
                  </a:lnTo>
                  <a:lnTo>
                    <a:pt x="1892" y="195"/>
                  </a:lnTo>
                  <a:lnTo>
                    <a:pt x="1896" y="195"/>
                  </a:lnTo>
                  <a:lnTo>
                    <a:pt x="1900" y="195"/>
                  </a:lnTo>
                  <a:lnTo>
                    <a:pt x="1904" y="195"/>
                  </a:lnTo>
                  <a:lnTo>
                    <a:pt x="1908" y="195"/>
                  </a:lnTo>
                  <a:lnTo>
                    <a:pt x="1912" y="195"/>
                  </a:lnTo>
                  <a:lnTo>
                    <a:pt x="1916" y="195"/>
                  </a:lnTo>
                  <a:lnTo>
                    <a:pt x="1921" y="195"/>
                  </a:lnTo>
                  <a:lnTo>
                    <a:pt x="1925" y="195"/>
                  </a:lnTo>
                  <a:lnTo>
                    <a:pt x="1929" y="191"/>
                  </a:lnTo>
                  <a:lnTo>
                    <a:pt x="1933" y="191"/>
                  </a:lnTo>
                  <a:lnTo>
                    <a:pt x="1937" y="191"/>
                  </a:lnTo>
                  <a:lnTo>
                    <a:pt x="1941" y="191"/>
                  </a:lnTo>
                  <a:lnTo>
                    <a:pt x="1945" y="191"/>
                  </a:lnTo>
                  <a:lnTo>
                    <a:pt x="1950" y="191"/>
                  </a:lnTo>
                  <a:lnTo>
                    <a:pt x="1954" y="191"/>
                  </a:lnTo>
                  <a:lnTo>
                    <a:pt x="1958" y="191"/>
                  </a:lnTo>
                  <a:lnTo>
                    <a:pt x="1962" y="191"/>
                  </a:lnTo>
                  <a:lnTo>
                    <a:pt x="1966" y="191"/>
                  </a:lnTo>
                  <a:lnTo>
                    <a:pt x="1970" y="191"/>
                  </a:lnTo>
                  <a:lnTo>
                    <a:pt x="1974" y="191"/>
                  </a:lnTo>
                  <a:lnTo>
                    <a:pt x="1978" y="191"/>
                  </a:lnTo>
                  <a:lnTo>
                    <a:pt x="1983" y="187"/>
                  </a:lnTo>
                  <a:lnTo>
                    <a:pt x="1987" y="187"/>
                  </a:lnTo>
                  <a:lnTo>
                    <a:pt x="1991" y="187"/>
                  </a:lnTo>
                  <a:lnTo>
                    <a:pt x="1995" y="187"/>
                  </a:lnTo>
                  <a:lnTo>
                    <a:pt x="1999" y="187"/>
                  </a:lnTo>
                  <a:lnTo>
                    <a:pt x="2003" y="187"/>
                  </a:lnTo>
                  <a:lnTo>
                    <a:pt x="2007" y="187"/>
                  </a:lnTo>
                  <a:lnTo>
                    <a:pt x="2012" y="187"/>
                  </a:lnTo>
                  <a:lnTo>
                    <a:pt x="2016" y="187"/>
                  </a:lnTo>
                  <a:lnTo>
                    <a:pt x="2020" y="187"/>
                  </a:lnTo>
                  <a:lnTo>
                    <a:pt x="2024" y="187"/>
                  </a:lnTo>
                  <a:lnTo>
                    <a:pt x="2028" y="187"/>
                  </a:lnTo>
                  <a:lnTo>
                    <a:pt x="2032" y="187"/>
                  </a:lnTo>
                  <a:lnTo>
                    <a:pt x="2036" y="187"/>
                  </a:lnTo>
                  <a:lnTo>
                    <a:pt x="2041" y="187"/>
                  </a:lnTo>
                  <a:lnTo>
                    <a:pt x="2045" y="187"/>
                  </a:lnTo>
                  <a:lnTo>
                    <a:pt x="2049" y="191"/>
                  </a:lnTo>
                  <a:lnTo>
                    <a:pt x="2053" y="191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Rectangle 92"/>
            <p:cNvSpPr>
              <a:spLocks noChangeArrowheads="1"/>
            </p:cNvSpPr>
            <p:nvPr/>
          </p:nvSpPr>
          <p:spPr bwMode="auto">
            <a:xfrm>
              <a:off x="1388" y="2118"/>
              <a:ext cx="114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23.3131)</a:t>
              </a:r>
              <a:endParaRPr lang="en-US"/>
            </a:p>
          </p:txBody>
        </p:sp>
        <p:sp>
          <p:nvSpPr>
            <p:cNvPr id="26717" name="Rectangle 93"/>
            <p:cNvSpPr>
              <a:spLocks noChangeArrowheads="1"/>
            </p:cNvSpPr>
            <p:nvPr/>
          </p:nvSpPr>
          <p:spPr bwMode="auto">
            <a:xfrm>
              <a:off x="1904" y="2984"/>
              <a:ext cx="115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6718" name="Rectangle 94"/>
            <p:cNvSpPr>
              <a:spLocks noChangeArrowheads="1"/>
            </p:cNvSpPr>
            <p:nvPr/>
          </p:nvSpPr>
          <p:spPr bwMode="auto">
            <a:xfrm rot="16200000">
              <a:off x="306" y="2517"/>
              <a:ext cx="43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26719" name="Rectangle 95"/>
            <p:cNvSpPr>
              <a:spLocks noChangeArrowheads="1"/>
            </p:cNvSpPr>
            <p:nvPr/>
          </p:nvSpPr>
          <p:spPr bwMode="auto">
            <a:xfrm>
              <a:off x="671" y="3155"/>
              <a:ext cx="2562" cy="6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Rectangle 96"/>
            <p:cNvSpPr>
              <a:spLocks noChangeArrowheads="1"/>
            </p:cNvSpPr>
            <p:nvPr/>
          </p:nvSpPr>
          <p:spPr bwMode="auto">
            <a:xfrm>
              <a:off x="671" y="3155"/>
              <a:ext cx="2562" cy="67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Line 97"/>
            <p:cNvSpPr>
              <a:spLocks noChangeShapeType="1"/>
            </p:cNvSpPr>
            <p:nvPr/>
          </p:nvSpPr>
          <p:spPr bwMode="auto">
            <a:xfrm>
              <a:off x="671" y="3155"/>
              <a:ext cx="25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98"/>
            <p:cNvSpPr>
              <a:spLocks/>
            </p:cNvSpPr>
            <p:nvPr/>
          </p:nvSpPr>
          <p:spPr bwMode="auto">
            <a:xfrm>
              <a:off x="671" y="3155"/>
              <a:ext cx="2562" cy="678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Line 99"/>
            <p:cNvSpPr>
              <a:spLocks noChangeShapeType="1"/>
            </p:cNvSpPr>
            <p:nvPr/>
          </p:nvSpPr>
          <p:spPr bwMode="auto">
            <a:xfrm flipV="1">
              <a:off x="671" y="3155"/>
              <a:ext cx="1" cy="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Line 100"/>
            <p:cNvSpPr>
              <a:spLocks noChangeShapeType="1"/>
            </p:cNvSpPr>
            <p:nvPr/>
          </p:nvSpPr>
          <p:spPr bwMode="auto">
            <a:xfrm>
              <a:off x="671" y="3833"/>
              <a:ext cx="25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Line 101"/>
            <p:cNvSpPr>
              <a:spLocks noChangeShapeType="1"/>
            </p:cNvSpPr>
            <p:nvPr/>
          </p:nvSpPr>
          <p:spPr bwMode="auto">
            <a:xfrm flipV="1">
              <a:off x="671" y="3155"/>
              <a:ext cx="1" cy="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Line 102"/>
            <p:cNvSpPr>
              <a:spLocks noChangeShapeType="1"/>
            </p:cNvSpPr>
            <p:nvPr/>
          </p:nvSpPr>
          <p:spPr bwMode="auto">
            <a:xfrm flipV="1">
              <a:off x="671" y="3808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Line 103"/>
            <p:cNvSpPr>
              <a:spLocks noChangeShapeType="1"/>
            </p:cNvSpPr>
            <p:nvPr/>
          </p:nvSpPr>
          <p:spPr bwMode="auto">
            <a:xfrm>
              <a:off x="671" y="315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Rectangle 104"/>
            <p:cNvSpPr>
              <a:spLocks noChangeArrowheads="1"/>
            </p:cNvSpPr>
            <p:nvPr/>
          </p:nvSpPr>
          <p:spPr bwMode="auto">
            <a:xfrm>
              <a:off x="670" y="3849"/>
              <a:ext cx="2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6729" name="Line 105"/>
            <p:cNvSpPr>
              <a:spLocks noChangeShapeType="1"/>
            </p:cNvSpPr>
            <p:nvPr/>
          </p:nvSpPr>
          <p:spPr bwMode="auto">
            <a:xfrm flipV="1">
              <a:off x="1184" y="3808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Line 106"/>
            <p:cNvSpPr>
              <a:spLocks noChangeShapeType="1"/>
            </p:cNvSpPr>
            <p:nvPr/>
          </p:nvSpPr>
          <p:spPr bwMode="auto">
            <a:xfrm>
              <a:off x="1184" y="315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Rectangle 107"/>
            <p:cNvSpPr>
              <a:spLocks noChangeArrowheads="1"/>
            </p:cNvSpPr>
            <p:nvPr/>
          </p:nvSpPr>
          <p:spPr bwMode="auto">
            <a:xfrm>
              <a:off x="1167" y="3849"/>
              <a:ext cx="58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26732" name="Line 108"/>
            <p:cNvSpPr>
              <a:spLocks noChangeShapeType="1"/>
            </p:cNvSpPr>
            <p:nvPr/>
          </p:nvSpPr>
          <p:spPr bwMode="auto">
            <a:xfrm flipV="1">
              <a:off x="1697" y="3808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Line 109"/>
            <p:cNvSpPr>
              <a:spLocks noChangeShapeType="1"/>
            </p:cNvSpPr>
            <p:nvPr/>
          </p:nvSpPr>
          <p:spPr bwMode="auto">
            <a:xfrm>
              <a:off x="1697" y="315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Rectangle 110"/>
            <p:cNvSpPr>
              <a:spLocks noChangeArrowheads="1"/>
            </p:cNvSpPr>
            <p:nvPr/>
          </p:nvSpPr>
          <p:spPr bwMode="auto">
            <a:xfrm>
              <a:off x="1668" y="3849"/>
              <a:ext cx="8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6735" name="Line 111"/>
            <p:cNvSpPr>
              <a:spLocks noChangeShapeType="1"/>
            </p:cNvSpPr>
            <p:nvPr/>
          </p:nvSpPr>
          <p:spPr bwMode="auto">
            <a:xfrm flipV="1">
              <a:off x="2207" y="3808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Line 112"/>
            <p:cNvSpPr>
              <a:spLocks noChangeShapeType="1"/>
            </p:cNvSpPr>
            <p:nvPr/>
          </p:nvSpPr>
          <p:spPr bwMode="auto">
            <a:xfrm>
              <a:off x="2207" y="315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Rectangle 113"/>
            <p:cNvSpPr>
              <a:spLocks noChangeArrowheads="1"/>
            </p:cNvSpPr>
            <p:nvPr/>
          </p:nvSpPr>
          <p:spPr bwMode="auto">
            <a:xfrm>
              <a:off x="2177" y="3849"/>
              <a:ext cx="8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26738" name="Line 114"/>
            <p:cNvSpPr>
              <a:spLocks noChangeShapeType="1"/>
            </p:cNvSpPr>
            <p:nvPr/>
          </p:nvSpPr>
          <p:spPr bwMode="auto">
            <a:xfrm flipV="1">
              <a:off x="2720" y="3808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Line 115"/>
            <p:cNvSpPr>
              <a:spLocks noChangeShapeType="1"/>
            </p:cNvSpPr>
            <p:nvPr/>
          </p:nvSpPr>
          <p:spPr bwMode="auto">
            <a:xfrm>
              <a:off x="2720" y="315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Rectangle 116"/>
            <p:cNvSpPr>
              <a:spLocks noChangeArrowheads="1"/>
            </p:cNvSpPr>
            <p:nvPr/>
          </p:nvSpPr>
          <p:spPr bwMode="auto">
            <a:xfrm>
              <a:off x="2690" y="3849"/>
              <a:ext cx="86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6741" name="Line 117"/>
            <p:cNvSpPr>
              <a:spLocks noChangeShapeType="1"/>
            </p:cNvSpPr>
            <p:nvPr/>
          </p:nvSpPr>
          <p:spPr bwMode="auto">
            <a:xfrm flipV="1">
              <a:off x="3233" y="3808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Line 118"/>
            <p:cNvSpPr>
              <a:spLocks noChangeShapeType="1"/>
            </p:cNvSpPr>
            <p:nvPr/>
          </p:nvSpPr>
          <p:spPr bwMode="auto">
            <a:xfrm>
              <a:off x="3233" y="315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Rectangle 119"/>
            <p:cNvSpPr>
              <a:spLocks noChangeArrowheads="1"/>
            </p:cNvSpPr>
            <p:nvPr/>
          </p:nvSpPr>
          <p:spPr bwMode="auto">
            <a:xfrm>
              <a:off x="3204" y="3849"/>
              <a:ext cx="86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26744" name="Line 120"/>
            <p:cNvSpPr>
              <a:spLocks noChangeShapeType="1"/>
            </p:cNvSpPr>
            <p:nvPr/>
          </p:nvSpPr>
          <p:spPr bwMode="auto">
            <a:xfrm>
              <a:off x="671" y="383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Line 121"/>
            <p:cNvSpPr>
              <a:spLocks noChangeShapeType="1"/>
            </p:cNvSpPr>
            <p:nvPr/>
          </p:nvSpPr>
          <p:spPr bwMode="auto">
            <a:xfrm flipH="1">
              <a:off x="3208" y="383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Rectangle 122"/>
            <p:cNvSpPr>
              <a:spLocks noChangeArrowheads="1"/>
            </p:cNvSpPr>
            <p:nvPr/>
          </p:nvSpPr>
          <p:spPr bwMode="auto">
            <a:xfrm>
              <a:off x="591" y="3799"/>
              <a:ext cx="7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-50</a:t>
              </a:r>
              <a:endParaRPr lang="en-US"/>
            </a:p>
          </p:txBody>
        </p:sp>
        <p:sp>
          <p:nvSpPr>
            <p:cNvPr id="26747" name="Line 123"/>
            <p:cNvSpPr>
              <a:spLocks noChangeShapeType="1"/>
            </p:cNvSpPr>
            <p:nvPr/>
          </p:nvSpPr>
          <p:spPr bwMode="auto">
            <a:xfrm>
              <a:off x="671" y="366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Line 124"/>
            <p:cNvSpPr>
              <a:spLocks noChangeShapeType="1"/>
            </p:cNvSpPr>
            <p:nvPr/>
          </p:nvSpPr>
          <p:spPr bwMode="auto">
            <a:xfrm flipH="1">
              <a:off x="3208" y="366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Rectangle 125"/>
            <p:cNvSpPr>
              <a:spLocks noChangeArrowheads="1"/>
            </p:cNvSpPr>
            <p:nvPr/>
          </p:nvSpPr>
          <p:spPr bwMode="auto">
            <a:xfrm>
              <a:off x="637" y="3629"/>
              <a:ext cx="2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6750" name="Line 126"/>
            <p:cNvSpPr>
              <a:spLocks noChangeShapeType="1"/>
            </p:cNvSpPr>
            <p:nvPr/>
          </p:nvSpPr>
          <p:spPr bwMode="auto">
            <a:xfrm>
              <a:off x="671" y="349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Line 127"/>
            <p:cNvSpPr>
              <a:spLocks noChangeShapeType="1"/>
            </p:cNvSpPr>
            <p:nvPr/>
          </p:nvSpPr>
          <p:spPr bwMode="auto">
            <a:xfrm flipH="1">
              <a:off x="3208" y="349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Rectangle 128"/>
            <p:cNvSpPr>
              <a:spLocks noChangeArrowheads="1"/>
            </p:cNvSpPr>
            <p:nvPr/>
          </p:nvSpPr>
          <p:spPr bwMode="auto">
            <a:xfrm>
              <a:off x="608" y="3463"/>
              <a:ext cx="57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26753" name="Line 129"/>
            <p:cNvSpPr>
              <a:spLocks noChangeShapeType="1"/>
            </p:cNvSpPr>
            <p:nvPr/>
          </p:nvSpPr>
          <p:spPr bwMode="auto">
            <a:xfrm>
              <a:off x="671" y="332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Line 130"/>
            <p:cNvSpPr>
              <a:spLocks noChangeShapeType="1"/>
            </p:cNvSpPr>
            <p:nvPr/>
          </p:nvSpPr>
          <p:spPr bwMode="auto">
            <a:xfrm flipH="1">
              <a:off x="3208" y="332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Rectangle 131"/>
            <p:cNvSpPr>
              <a:spLocks noChangeArrowheads="1"/>
            </p:cNvSpPr>
            <p:nvPr/>
          </p:nvSpPr>
          <p:spPr bwMode="auto">
            <a:xfrm>
              <a:off x="579" y="3292"/>
              <a:ext cx="86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6756" name="Line 132"/>
            <p:cNvSpPr>
              <a:spLocks noChangeShapeType="1"/>
            </p:cNvSpPr>
            <p:nvPr/>
          </p:nvSpPr>
          <p:spPr bwMode="auto">
            <a:xfrm>
              <a:off x="671" y="315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Line 133"/>
            <p:cNvSpPr>
              <a:spLocks noChangeShapeType="1"/>
            </p:cNvSpPr>
            <p:nvPr/>
          </p:nvSpPr>
          <p:spPr bwMode="auto">
            <a:xfrm flipH="1">
              <a:off x="3208" y="315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Rectangle 134"/>
            <p:cNvSpPr>
              <a:spLocks noChangeArrowheads="1"/>
            </p:cNvSpPr>
            <p:nvPr/>
          </p:nvSpPr>
          <p:spPr bwMode="auto">
            <a:xfrm>
              <a:off x="579" y="3121"/>
              <a:ext cx="86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26759" name="Line 135"/>
            <p:cNvSpPr>
              <a:spLocks noChangeShapeType="1"/>
            </p:cNvSpPr>
            <p:nvPr/>
          </p:nvSpPr>
          <p:spPr bwMode="auto">
            <a:xfrm>
              <a:off x="671" y="3155"/>
              <a:ext cx="25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Freeform 136"/>
            <p:cNvSpPr>
              <a:spLocks/>
            </p:cNvSpPr>
            <p:nvPr/>
          </p:nvSpPr>
          <p:spPr bwMode="auto">
            <a:xfrm>
              <a:off x="671" y="3155"/>
              <a:ext cx="2562" cy="678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Line 137"/>
            <p:cNvSpPr>
              <a:spLocks noChangeShapeType="1"/>
            </p:cNvSpPr>
            <p:nvPr/>
          </p:nvSpPr>
          <p:spPr bwMode="auto">
            <a:xfrm flipV="1">
              <a:off x="671" y="3155"/>
              <a:ext cx="1" cy="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Freeform 138"/>
            <p:cNvSpPr>
              <a:spLocks/>
            </p:cNvSpPr>
            <p:nvPr/>
          </p:nvSpPr>
          <p:spPr bwMode="auto">
            <a:xfrm>
              <a:off x="671" y="3309"/>
              <a:ext cx="2053" cy="458"/>
            </a:xfrm>
            <a:custGeom>
              <a:avLst/>
              <a:gdLst>
                <a:gd name="T0" fmla="*/ 37 w 2053"/>
                <a:gd name="T1" fmla="*/ 354 h 458"/>
                <a:gd name="T2" fmla="*/ 78 w 2053"/>
                <a:gd name="T3" fmla="*/ 354 h 458"/>
                <a:gd name="T4" fmla="*/ 111 w 2053"/>
                <a:gd name="T5" fmla="*/ 16 h 458"/>
                <a:gd name="T6" fmla="*/ 149 w 2053"/>
                <a:gd name="T7" fmla="*/ 16 h 458"/>
                <a:gd name="T8" fmla="*/ 169 w 2053"/>
                <a:gd name="T9" fmla="*/ 87 h 458"/>
                <a:gd name="T10" fmla="*/ 190 w 2053"/>
                <a:gd name="T11" fmla="*/ 191 h 458"/>
                <a:gd name="T12" fmla="*/ 211 w 2053"/>
                <a:gd name="T13" fmla="*/ 304 h 458"/>
                <a:gd name="T14" fmla="*/ 227 w 2053"/>
                <a:gd name="T15" fmla="*/ 399 h 458"/>
                <a:gd name="T16" fmla="*/ 252 w 2053"/>
                <a:gd name="T17" fmla="*/ 453 h 458"/>
                <a:gd name="T18" fmla="*/ 285 w 2053"/>
                <a:gd name="T19" fmla="*/ 428 h 458"/>
                <a:gd name="T20" fmla="*/ 306 w 2053"/>
                <a:gd name="T21" fmla="*/ 362 h 458"/>
                <a:gd name="T22" fmla="*/ 327 w 2053"/>
                <a:gd name="T23" fmla="*/ 279 h 458"/>
                <a:gd name="T24" fmla="*/ 347 w 2053"/>
                <a:gd name="T25" fmla="*/ 200 h 458"/>
                <a:gd name="T26" fmla="*/ 368 w 2053"/>
                <a:gd name="T27" fmla="*/ 145 h 458"/>
                <a:gd name="T28" fmla="*/ 405 w 2053"/>
                <a:gd name="T29" fmla="*/ 141 h 458"/>
                <a:gd name="T30" fmla="*/ 426 w 2053"/>
                <a:gd name="T31" fmla="*/ 187 h 458"/>
                <a:gd name="T32" fmla="*/ 447 w 2053"/>
                <a:gd name="T33" fmla="*/ 245 h 458"/>
                <a:gd name="T34" fmla="*/ 467 w 2053"/>
                <a:gd name="T35" fmla="*/ 304 h 458"/>
                <a:gd name="T36" fmla="*/ 488 w 2053"/>
                <a:gd name="T37" fmla="*/ 354 h 458"/>
                <a:gd name="T38" fmla="*/ 529 w 2053"/>
                <a:gd name="T39" fmla="*/ 362 h 458"/>
                <a:gd name="T40" fmla="*/ 558 w 2053"/>
                <a:gd name="T41" fmla="*/ 320 h 458"/>
                <a:gd name="T42" fmla="*/ 579 w 2053"/>
                <a:gd name="T43" fmla="*/ 274 h 458"/>
                <a:gd name="T44" fmla="*/ 600 w 2053"/>
                <a:gd name="T45" fmla="*/ 229 h 458"/>
                <a:gd name="T46" fmla="*/ 633 w 2053"/>
                <a:gd name="T47" fmla="*/ 191 h 458"/>
                <a:gd name="T48" fmla="*/ 674 w 2053"/>
                <a:gd name="T49" fmla="*/ 216 h 458"/>
                <a:gd name="T50" fmla="*/ 699 w 2053"/>
                <a:gd name="T51" fmla="*/ 258 h 458"/>
                <a:gd name="T52" fmla="*/ 728 w 2053"/>
                <a:gd name="T53" fmla="*/ 299 h 458"/>
                <a:gd name="T54" fmla="*/ 770 w 2053"/>
                <a:gd name="T55" fmla="*/ 324 h 458"/>
                <a:gd name="T56" fmla="*/ 811 w 2053"/>
                <a:gd name="T57" fmla="*/ 295 h 458"/>
                <a:gd name="T58" fmla="*/ 844 w 2053"/>
                <a:gd name="T59" fmla="*/ 254 h 458"/>
                <a:gd name="T60" fmla="*/ 886 w 2053"/>
                <a:gd name="T61" fmla="*/ 224 h 458"/>
                <a:gd name="T62" fmla="*/ 927 w 2053"/>
                <a:gd name="T63" fmla="*/ 241 h 458"/>
                <a:gd name="T64" fmla="*/ 968 w 2053"/>
                <a:gd name="T65" fmla="*/ 279 h 458"/>
                <a:gd name="T66" fmla="*/ 1010 w 2053"/>
                <a:gd name="T67" fmla="*/ 299 h 458"/>
                <a:gd name="T68" fmla="*/ 1051 w 2053"/>
                <a:gd name="T69" fmla="*/ 287 h 458"/>
                <a:gd name="T70" fmla="*/ 1093 w 2053"/>
                <a:gd name="T71" fmla="*/ 262 h 458"/>
                <a:gd name="T72" fmla="*/ 1134 w 2053"/>
                <a:gd name="T73" fmla="*/ 245 h 458"/>
                <a:gd name="T74" fmla="*/ 1175 w 2053"/>
                <a:gd name="T75" fmla="*/ 254 h 458"/>
                <a:gd name="T76" fmla="*/ 1217 w 2053"/>
                <a:gd name="T77" fmla="*/ 270 h 458"/>
                <a:gd name="T78" fmla="*/ 1258 w 2053"/>
                <a:gd name="T79" fmla="*/ 283 h 458"/>
                <a:gd name="T80" fmla="*/ 1300 w 2053"/>
                <a:gd name="T81" fmla="*/ 279 h 458"/>
                <a:gd name="T82" fmla="*/ 1341 w 2053"/>
                <a:gd name="T83" fmla="*/ 266 h 458"/>
                <a:gd name="T84" fmla="*/ 1382 w 2053"/>
                <a:gd name="T85" fmla="*/ 254 h 458"/>
                <a:gd name="T86" fmla="*/ 1424 w 2053"/>
                <a:gd name="T87" fmla="*/ 258 h 458"/>
                <a:gd name="T88" fmla="*/ 1465 w 2053"/>
                <a:gd name="T89" fmla="*/ 270 h 458"/>
                <a:gd name="T90" fmla="*/ 1507 w 2053"/>
                <a:gd name="T91" fmla="*/ 279 h 458"/>
                <a:gd name="T92" fmla="*/ 1548 w 2053"/>
                <a:gd name="T93" fmla="*/ 274 h 458"/>
                <a:gd name="T94" fmla="*/ 1589 w 2053"/>
                <a:gd name="T95" fmla="*/ 266 h 458"/>
                <a:gd name="T96" fmla="*/ 1631 w 2053"/>
                <a:gd name="T97" fmla="*/ 262 h 458"/>
                <a:gd name="T98" fmla="*/ 1672 w 2053"/>
                <a:gd name="T99" fmla="*/ 262 h 458"/>
                <a:gd name="T100" fmla="*/ 1714 w 2053"/>
                <a:gd name="T101" fmla="*/ 266 h 458"/>
                <a:gd name="T102" fmla="*/ 1755 w 2053"/>
                <a:gd name="T103" fmla="*/ 274 h 458"/>
                <a:gd name="T104" fmla="*/ 1796 w 2053"/>
                <a:gd name="T105" fmla="*/ 270 h 458"/>
                <a:gd name="T106" fmla="*/ 1838 w 2053"/>
                <a:gd name="T107" fmla="*/ 266 h 458"/>
                <a:gd name="T108" fmla="*/ 1879 w 2053"/>
                <a:gd name="T109" fmla="*/ 266 h 458"/>
                <a:gd name="T110" fmla="*/ 1921 w 2053"/>
                <a:gd name="T111" fmla="*/ 266 h 458"/>
                <a:gd name="T112" fmla="*/ 1962 w 2053"/>
                <a:gd name="T113" fmla="*/ 266 h 458"/>
                <a:gd name="T114" fmla="*/ 2003 w 2053"/>
                <a:gd name="T115" fmla="*/ 270 h 458"/>
                <a:gd name="T116" fmla="*/ 2045 w 2053"/>
                <a:gd name="T117" fmla="*/ 27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3" h="458">
                  <a:moveTo>
                    <a:pt x="0" y="354"/>
                  </a:moveTo>
                  <a:lnTo>
                    <a:pt x="4" y="354"/>
                  </a:lnTo>
                  <a:lnTo>
                    <a:pt x="8" y="354"/>
                  </a:lnTo>
                  <a:lnTo>
                    <a:pt x="12" y="354"/>
                  </a:lnTo>
                  <a:lnTo>
                    <a:pt x="16" y="354"/>
                  </a:lnTo>
                  <a:lnTo>
                    <a:pt x="20" y="354"/>
                  </a:lnTo>
                  <a:lnTo>
                    <a:pt x="24" y="354"/>
                  </a:lnTo>
                  <a:lnTo>
                    <a:pt x="29" y="354"/>
                  </a:lnTo>
                  <a:lnTo>
                    <a:pt x="33" y="354"/>
                  </a:lnTo>
                  <a:lnTo>
                    <a:pt x="37" y="354"/>
                  </a:lnTo>
                  <a:lnTo>
                    <a:pt x="41" y="354"/>
                  </a:lnTo>
                  <a:lnTo>
                    <a:pt x="45" y="354"/>
                  </a:lnTo>
                  <a:lnTo>
                    <a:pt x="49" y="354"/>
                  </a:lnTo>
                  <a:lnTo>
                    <a:pt x="53" y="354"/>
                  </a:lnTo>
                  <a:lnTo>
                    <a:pt x="58" y="354"/>
                  </a:lnTo>
                  <a:lnTo>
                    <a:pt x="62" y="354"/>
                  </a:lnTo>
                  <a:lnTo>
                    <a:pt x="66" y="354"/>
                  </a:lnTo>
                  <a:lnTo>
                    <a:pt x="70" y="354"/>
                  </a:lnTo>
                  <a:lnTo>
                    <a:pt x="74" y="354"/>
                  </a:lnTo>
                  <a:lnTo>
                    <a:pt x="78" y="354"/>
                  </a:lnTo>
                  <a:lnTo>
                    <a:pt x="82" y="354"/>
                  </a:lnTo>
                  <a:lnTo>
                    <a:pt x="87" y="354"/>
                  </a:lnTo>
                  <a:lnTo>
                    <a:pt x="91" y="354"/>
                  </a:lnTo>
                  <a:lnTo>
                    <a:pt x="95" y="354"/>
                  </a:lnTo>
                  <a:lnTo>
                    <a:pt x="99" y="354"/>
                  </a:lnTo>
                  <a:lnTo>
                    <a:pt x="103" y="354"/>
                  </a:lnTo>
                  <a:lnTo>
                    <a:pt x="107" y="29"/>
                  </a:lnTo>
                  <a:lnTo>
                    <a:pt x="107" y="25"/>
                  </a:lnTo>
                  <a:lnTo>
                    <a:pt x="111" y="21"/>
                  </a:lnTo>
                  <a:lnTo>
                    <a:pt x="111" y="16"/>
                  </a:lnTo>
                  <a:lnTo>
                    <a:pt x="115" y="12"/>
                  </a:lnTo>
                  <a:lnTo>
                    <a:pt x="120" y="8"/>
                  </a:lnTo>
                  <a:lnTo>
                    <a:pt x="124" y="4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40" y="4"/>
                  </a:lnTo>
                  <a:lnTo>
                    <a:pt x="144" y="8"/>
                  </a:lnTo>
                  <a:lnTo>
                    <a:pt x="144" y="12"/>
                  </a:lnTo>
                  <a:lnTo>
                    <a:pt x="149" y="16"/>
                  </a:lnTo>
                  <a:lnTo>
                    <a:pt x="149" y="21"/>
                  </a:lnTo>
                  <a:lnTo>
                    <a:pt x="153" y="25"/>
                  </a:lnTo>
                  <a:lnTo>
                    <a:pt x="153" y="33"/>
                  </a:lnTo>
                  <a:lnTo>
                    <a:pt x="157" y="37"/>
                  </a:lnTo>
                  <a:lnTo>
                    <a:pt x="157" y="45"/>
                  </a:lnTo>
                  <a:lnTo>
                    <a:pt x="161" y="54"/>
                  </a:lnTo>
                  <a:lnTo>
                    <a:pt x="161" y="58"/>
                  </a:lnTo>
                  <a:lnTo>
                    <a:pt x="165" y="66"/>
                  </a:lnTo>
                  <a:lnTo>
                    <a:pt x="165" y="75"/>
                  </a:lnTo>
                  <a:lnTo>
                    <a:pt x="169" y="87"/>
                  </a:lnTo>
                  <a:lnTo>
                    <a:pt x="169" y="95"/>
                  </a:lnTo>
                  <a:lnTo>
                    <a:pt x="173" y="104"/>
                  </a:lnTo>
                  <a:lnTo>
                    <a:pt x="173" y="116"/>
                  </a:lnTo>
                  <a:lnTo>
                    <a:pt x="178" y="125"/>
                  </a:lnTo>
                  <a:lnTo>
                    <a:pt x="178" y="133"/>
                  </a:lnTo>
                  <a:lnTo>
                    <a:pt x="182" y="145"/>
                  </a:lnTo>
                  <a:lnTo>
                    <a:pt x="182" y="158"/>
                  </a:lnTo>
                  <a:lnTo>
                    <a:pt x="186" y="166"/>
                  </a:lnTo>
                  <a:lnTo>
                    <a:pt x="186" y="179"/>
                  </a:lnTo>
                  <a:lnTo>
                    <a:pt x="190" y="191"/>
                  </a:lnTo>
                  <a:lnTo>
                    <a:pt x="190" y="200"/>
                  </a:lnTo>
                  <a:lnTo>
                    <a:pt x="194" y="212"/>
                  </a:lnTo>
                  <a:lnTo>
                    <a:pt x="194" y="224"/>
                  </a:lnTo>
                  <a:lnTo>
                    <a:pt x="198" y="237"/>
                  </a:lnTo>
                  <a:lnTo>
                    <a:pt x="198" y="249"/>
                  </a:lnTo>
                  <a:lnTo>
                    <a:pt x="202" y="258"/>
                  </a:lnTo>
                  <a:lnTo>
                    <a:pt x="202" y="270"/>
                  </a:lnTo>
                  <a:lnTo>
                    <a:pt x="207" y="283"/>
                  </a:lnTo>
                  <a:lnTo>
                    <a:pt x="207" y="291"/>
                  </a:lnTo>
                  <a:lnTo>
                    <a:pt x="211" y="304"/>
                  </a:lnTo>
                  <a:lnTo>
                    <a:pt x="211" y="316"/>
                  </a:lnTo>
                  <a:lnTo>
                    <a:pt x="215" y="324"/>
                  </a:lnTo>
                  <a:lnTo>
                    <a:pt x="215" y="333"/>
                  </a:lnTo>
                  <a:lnTo>
                    <a:pt x="215" y="345"/>
                  </a:lnTo>
                  <a:lnTo>
                    <a:pt x="219" y="354"/>
                  </a:lnTo>
                  <a:lnTo>
                    <a:pt x="219" y="362"/>
                  </a:lnTo>
                  <a:lnTo>
                    <a:pt x="223" y="374"/>
                  </a:lnTo>
                  <a:lnTo>
                    <a:pt x="223" y="383"/>
                  </a:lnTo>
                  <a:lnTo>
                    <a:pt x="227" y="391"/>
                  </a:lnTo>
                  <a:lnTo>
                    <a:pt x="227" y="399"/>
                  </a:lnTo>
                  <a:lnTo>
                    <a:pt x="231" y="403"/>
                  </a:lnTo>
                  <a:lnTo>
                    <a:pt x="231" y="412"/>
                  </a:lnTo>
                  <a:lnTo>
                    <a:pt x="236" y="420"/>
                  </a:lnTo>
                  <a:lnTo>
                    <a:pt x="236" y="424"/>
                  </a:lnTo>
                  <a:lnTo>
                    <a:pt x="240" y="428"/>
                  </a:lnTo>
                  <a:lnTo>
                    <a:pt x="240" y="437"/>
                  </a:lnTo>
                  <a:lnTo>
                    <a:pt x="244" y="441"/>
                  </a:lnTo>
                  <a:lnTo>
                    <a:pt x="244" y="445"/>
                  </a:lnTo>
                  <a:lnTo>
                    <a:pt x="248" y="449"/>
                  </a:lnTo>
                  <a:lnTo>
                    <a:pt x="252" y="453"/>
                  </a:lnTo>
                  <a:lnTo>
                    <a:pt x="256" y="458"/>
                  </a:lnTo>
                  <a:lnTo>
                    <a:pt x="260" y="458"/>
                  </a:lnTo>
                  <a:lnTo>
                    <a:pt x="265" y="458"/>
                  </a:lnTo>
                  <a:lnTo>
                    <a:pt x="269" y="453"/>
                  </a:lnTo>
                  <a:lnTo>
                    <a:pt x="273" y="449"/>
                  </a:lnTo>
                  <a:lnTo>
                    <a:pt x="277" y="445"/>
                  </a:lnTo>
                  <a:lnTo>
                    <a:pt x="277" y="441"/>
                  </a:lnTo>
                  <a:lnTo>
                    <a:pt x="281" y="437"/>
                  </a:lnTo>
                  <a:lnTo>
                    <a:pt x="281" y="433"/>
                  </a:lnTo>
                  <a:lnTo>
                    <a:pt x="285" y="428"/>
                  </a:lnTo>
                  <a:lnTo>
                    <a:pt x="285" y="424"/>
                  </a:lnTo>
                  <a:lnTo>
                    <a:pt x="289" y="416"/>
                  </a:lnTo>
                  <a:lnTo>
                    <a:pt x="289" y="412"/>
                  </a:lnTo>
                  <a:lnTo>
                    <a:pt x="294" y="403"/>
                  </a:lnTo>
                  <a:lnTo>
                    <a:pt x="294" y="399"/>
                  </a:lnTo>
                  <a:lnTo>
                    <a:pt x="298" y="391"/>
                  </a:lnTo>
                  <a:lnTo>
                    <a:pt x="298" y="383"/>
                  </a:lnTo>
                  <a:lnTo>
                    <a:pt x="302" y="379"/>
                  </a:lnTo>
                  <a:lnTo>
                    <a:pt x="302" y="370"/>
                  </a:lnTo>
                  <a:lnTo>
                    <a:pt x="306" y="362"/>
                  </a:lnTo>
                  <a:lnTo>
                    <a:pt x="306" y="354"/>
                  </a:lnTo>
                  <a:lnTo>
                    <a:pt x="310" y="345"/>
                  </a:lnTo>
                  <a:lnTo>
                    <a:pt x="310" y="337"/>
                  </a:lnTo>
                  <a:lnTo>
                    <a:pt x="314" y="329"/>
                  </a:lnTo>
                  <a:lnTo>
                    <a:pt x="314" y="320"/>
                  </a:lnTo>
                  <a:lnTo>
                    <a:pt x="318" y="312"/>
                  </a:lnTo>
                  <a:lnTo>
                    <a:pt x="318" y="304"/>
                  </a:lnTo>
                  <a:lnTo>
                    <a:pt x="322" y="295"/>
                  </a:lnTo>
                  <a:lnTo>
                    <a:pt x="322" y="287"/>
                  </a:lnTo>
                  <a:lnTo>
                    <a:pt x="327" y="279"/>
                  </a:lnTo>
                  <a:lnTo>
                    <a:pt x="327" y="270"/>
                  </a:lnTo>
                  <a:lnTo>
                    <a:pt x="331" y="262"/>
                  </a:lnTo>
                  <a:lnTo>
                    <a:pt x="331" y="254"/>
                  </a:lnTo>
                  <a:lnTo>
                    <a:pt x="335" y="245"/>
                  </a:lnTo>
                  <a:lnTo>
                    <a:pt x="335" y="237"/>
                  </a:lnTo>
                  <a:lnTo>
                    <a:pt x="339" y="229"/>
                  </a:lnTo>
                  <a:lnTo>
                    <a:pt x="339" y="220"/>
                  </a:lnTo>
                  <a:lnTo>
                    <a:pt x="343" y="216"/>
                  </a:lnTo>
                  <a:lnTo>
                    <a:pt x="343" y="208"/>
                  </a:lnTo>
                  <a:lnTo>
                    <a:pt x="347" y="200"/>
                  </a:lnTo>
                  <a:lnTo>
                    <a:pt x="347" y="195"/>
                  </a:lnTo>
                  <a:lnTo>
                    <a:pt x="351" y="187"/>
                  </a:lnTo>
                  <a:lnTo>
                    <a:pt x="351" y="183"/>
                  </a:lnTo>
                  <a:lnTo>
                    <a:pt x="356" y="175"/>
                  </a:lnTo>
                  <a:lnTo>
                    <a:pt x="356" y="170"/>
                  </a:lnTo>
                  <a:lnTo>
                    <a:pt x="360" y="166"/>
                  </a:lnTo>
                  <a:lnTo>
                    <a:pt x="360" y="158"/>
                  </a:lnTo>
                  <a:lnTo>
                    <a:pt x="364" y="154"/>
                  </a:lnTo>
                  <a:lnTo>
                    <a:pt x="364" y="150"/>
                  </a:lnTo>
                  <a:lnTo>
                    <a:pt x="368" y="145"/>
                  </a:lnTo>
                  <a:lnTo>
                    <a:pt x="372" y="141"/>
                  </a:lnTo>
                  <a:lnTo>
                    <a:pt x="372" y="137"/>
                  </a:lnTo>
                  <a:lnTo>
                    <a:pt x="376" y="133"/>
                  </a:lnTo>
                  <a:lnTo>
                    <a:pt x="380" y="129"/>
                  </a:lnTo>
                  <a:lnTo>
                    <a:pt x="385" y="129"/>
                  </a:lnTo>
                  <a:lnTo>
                    <a:pt x="389" y="129"/>
                  </a:lnTo>
                  <a:lnTo>
                    <a:pt x="393" y="129"/>
                  </a:lnTo>
                  <a:lnTo>
                    <a:pt x="397" y="133"/>
                  </a:lnTo>
                  <a:lnTo>
                    <a:pt x="401" y="137"/>
                  </a:lnTo>
                  <a:lnTo>
                    <a:pt x="405" y="141"/>
                  </a:lnTo>
                  <a:lnTo>
                    <a:pt x="409" y="145"/>
                  </a:lnTo>
                  <a:lnTo>
                    <a:pt x="409" y="150"/>
                  </a:lnTo>
                  <a:lnTo>
                    <a:pt x="414" y="154"/>
                  </a:lnTo>
                  <a:lnTo>
                    <a:pt x="414" y="158"/>
                  </a:lnTo>
                  <a:lnTo>
                    <a:pt x="418" y="162"/>
                  </a:lnTo>
                  <a:lnTo>
                    <a:pt x="418" y="166"/>
                  </a:lnTo>
                  <a:lnTo>
                    <a:pt x="422" y="170"/>
                  </a:lnTo>
                  <a:lnTo>
                    <a:pt x="422" y="175"/>
                  </a:lnTo>
                  <a:lnTo>
                    <a:pt x="426" y="179"/>
                  </a:lnTo>
                  <a:lnTo>
                    <a:pt x="426" y="187"/>
                  </a:lnTo>
                  <a:lnTo>
                    <a:pt x="426" y="191"/>
                  </a:lnTo>
                  <a:lnTo>
                    <a:pt x="430" y="195"/>
                  </a:lnTo>
                  <a:lnTo>
                    <a:pt x="430" y="204"/>
                  </a:lnTo>
                  <a:lnTo>
                    <a:pt x="434" y="208"/>
                  </a:lnTo>
                  <a:lnTo>
                    <a:pt x="434" y="216"/>
                  </a:lnTo>
                  <a:lnTo>
                    <a:pt x="438" y="220"/>
                  </a:lnTo>
                  <a:lnTo>
                    <a:pt x="438" y="224"/>
                  </a:lnTo>
                  <a:lnTo>
                    <a:pt x="443" y="233"/>
                  </a:lnTo>
                  <a:lnTo>
                    <a:pt x="443" y="237"/>
                  </a:lnTo>
                  <a:lnTo>
                    <a:pt x="447" y="245"/>
                  </a:lnTo>
                  <a:lnTo>
                    <a:pt x="447" y="249"/>
                  </a:lnTo>
                  <a:lnTo>
                    <a:pt x="451" y="258"/>
                  </a:lnTo>
                  <a:lnTo>
                    <a:pt x="451" y="262"/>
                  </a:lnTo>
                  <a:lnTo>
                    <a:pt x="455" y="270"/>
                  </a:lnTo>
                  <a:lnTo>
                    <a:pt x="455" y="274"/>
                  </a:lnTo>
                  <a:lnTo>
                    <a:pt x="459" y="283"/>
                  </a:lnTo>
                  <a:lnTo>
                    <a:pt x="459" y="287"/>
                  </a:lnTo>
                  <a:lnTo>
                    <a:pt x="463" y="295"/>
                  </a:lnTo>
                  <a:lnTo>
                    <a:pt x="463" y="299"/>
                  </a:lnTo>
                  <a:lnTo>
                    <a:pt x="467" y="304"/>
                  </a:lnTo>
                  <a:lnTo>
                    <a:pt x="467" y="312"/>
                  </a:lnTo>
                  <a:lnTo>
                    <a:pt x="472" y="316"/>
                  </a:lnTo>
                  <a:lnTo>
                    <a:pt x="472" y="320"/>
                  </a:lnTo>
                  <a:lnTo>
                    <a:pt x="476" y="324"/>
                  </a:lnTo>
                  <a:lnTo>
                    <a:pt x="476" y="333"/>
                  </a:lnTo>
                  <a:lnTo>
                    <a:pt x="480" y="337"/>
                  </a:lnTo>
                  <a:lnTo>
                    <a:pt x="480" y="341"/>
                  </a:lnTo>
                  <a:lnTo>
                    <a:pt x="484" y="345"/>
                  </a:lnTo>
                  <a:lnTo>
                    <a:pt x="488" y="349"/>
                  </a:lnTo>
                  <a:lnTo>
                    <a:pt x="488" y="354"/>
                  </a:lnTo>
                  <a:lnTo>
                    <a:pt x="492" y="358"/>
                  </a:lnTo>
                  <a:lnTo>
                    <a:pt x="496" y="362"/>
                  </a:lnTo>
                  <a:lnTo>
                    <a:pt x="501" y="366"/>
                  </a:lnTo>
                  <a:lnTo>
                    <a:pt x="505" y="370"/>
                  </a:lnTo>
                  <a:lnTo>
                    <a:pt x="509" y="370"/>
                  </a:lnTo>
                  <a:lnTo>
                    <a:pt x="513" y="370"/>
                  </a:lnTo>
                  <a:lnTo>
                    <a:pt x="517" y="370"/>
                  </a:lnTo>
                  <a:lnTo>
                    <a:pt x="521" y="370"/>
                  </a:lnTo>
                  <a:lnTo>
                    <a:pt x="525" y="366"/>
                  </a:lnTo>
                  <a:lnTo>
                    <a:pt x="529" y="362"/>
                  </a:lnTo>
                  <a:lnTo>
                    <a:pt x="534" y="358"/>
                  </a:lnTo>
                  <a:lnTo>
                    <a:pt x="538" y="354"/>
                  </a:lnTo>
                  <a:lnTo>
                    <a:pt x="542" y="349"/>
                  </a:lnTo>
                  <a:lnTo>
                    <a:pt x="542" y="345"/>
                  </a:lnTo>
                  <a:lnTo>
                    <a:pt x="546" y="341"/>
                  </a:lnTo>
                  <a:lnTo>
                    <a:pt x="546" y="337"/>
                  </a:lnTo>
                  <a:lnTo>
                    <a:pt x="550" y="333"/>
                  </a:lnTo>
                  <a:lnTo>
                    <a:pt x="554" y="329"/>
                  </a:lnTo>
                  <a:lnTo>
                    <a:pt x="554" y="324"/>
                  </a:lnTo>
                  <a:lnTo>
                    <a:pt x="558" y="320"/>
                  </a:lnTo>
                  <a:lnTo>
                    <a:pt x="558" y="312"/>
                  </a:lnTo>
                  <a:lnTo>
                    <a:pt x="563" y="308"/>
                  </a:lnTo>
                  <a:lnTo>
                    <a:pt x="563" y="304"/>
                  </a:lnTo>
                  <a:lnTo>
                    <a:pt x="567" y="299"/>
                  </a:lnTo>
                  <a:lnTo>
                    <a:pt x="567" y="295"/>
                  </a:lnTo>
                  <a:lnTo>
                    <a:pt x="571" y="291"/>
                  </a:lnTo>
                  <a:lnTo>
                    <a:pt x="571" y="287"/>
                  </a:lnTo>
                  <a:lnTo>
                    <a:pt x="575" y="283"/>
                  </a:lnTo>
                  <a:lnTo>
                    <a:pt x="575" y="279"/>
                  </a:lnTo>
                  <a:lnTo>
                    <a:pt x="579" y="274"/>
                  </a:lnTo>
                  <a:lnTo>
                    <a:pt x="579" y="266"/>
                  </a:lnTo>
                  <a:lnTo>
                    <a:pt x="583" y="262"/>
                  </a:lnTo>
                  <a:lnTo>
                    <a:pt x="583" y="258"/>
                  </a:lnTo>
                  <a:lnTo>
                    <a:pt x="587" y="254"/>
                  </a:lnTo>
                  <a:lnTo>
                    <a:pt x="587" y="249"/>
                  </a:lnTo>
                  <a:lnTo>
                    <a:pt x="592" y="245"/>
                  </a:lnTo>
                  <a:lnTo>
                    <a:pt x="592" y="241"/>
                  </a:lnTo>
                  <a:lnTo>
                    <a:pt x="596" y="237"/>
                  </a:lnTo>
                  <a:lnTo>
                    <a:pt x="596" y="233"/>
                  </a:lnTo>
                  <a:lnTo>
                    <a:pt x="600" y="229"/>
                  </a:lnTo>
                  <a:lnTo>
                    <a:pt x="604" y="224"/>
                  </a:lnTo>
                  <a:lnTo>
                    <a:pt x="604" y="220"/>
                  </a:lnTo>
                  <a:lnTo>
                    <a:pt x="608" y="216"/>
                  </a:lnTo>
                  <a:lnTo>
                    <a:pt x="612" y="212"/>
                  </a:lnTo>
                  <a:lnTo>
                    <a:pt x="612" y="208"/>
                  </a:lnTo>
                  <a:lnTo>
                    <a:pt x="616" y="204"/>
                  </a:lnTo>
                  <a:lnTo>
                    <a:pt x="621" y="200"/>
                  </a:lnTo>
                  <a:lnTo>
                    <a:pt x="625" y="195"/>
                  </a:lnTo>
                  <a:lnTo>
                    <a:pt x="629" y="191"/>
                  </a:lnTo>
                  <a:lnTo>
                    <a:pt x="633" y="191"/>
                  </a:lnTo>
                  <a:lnTo>
                    <a:pt x="637" y="191"/>
                  </a:lnTo>
                  <a:lnTo>
                    <a:pt x="641" y="191"/>
                  </a:lnTo>
                  <a:lnTo>
                    <a:pt x="645" y="191"/>
                  </a:lnTo>
                  <a:lnTo>
                    <a:pt x="650" y="195"/>
                  </a:lnTo>
                  <a:lnTo>
                    <a:pt x="654" y="195"/>
                  </a:lnTo>
                  <a:lnTo>
                    <a:pt x="658" y="200"/>
                  </a:lnTo>
                  <a:lnTo>
                    <a:pt x="662" y="204"/>
                  </a:lnTo>
                  <a:lnTo>
                    <a:pt x="666" y="208"/>
                  </a:lnTo>
                  <a:lnTo>
                    <a:pt x="670" y="212"/>
                  </a:lnTo>
                  <a:lnTo>
                    <a:pt x="674" y="216"/>
                  </a:lnTo>
                  <a:lnTo>
                    <a:pt x="674" y="220"/>
                  </a:lnTo>
                  <a:lnTo>
                    <a:pt x="679" y="224"/>
                  </a:lnTo>
                  <a:lnTo>
                    <a:pt x="683" y="229"/>
                  </a:lnTo>
                  <a:lnTo>
                    <a:pt x="683" y="233"/>
                  </a:lnTo>
                  <a:lnTo>
                    <a:pt x="687" y="237"/>
                  </a:lnTo>
                  <a:lnTo>
                    <a:pt x="691" y="241"/>
                  </a:lnTo>
                  <a:lnTo>
                    <a:pt x="691" y="245"/>
                  </a:lnTo>
                  <a:lnTo>
                    <a:pt x="695" y="249"/>
                  </a:lnTo>
                  <a:lnTo>
                    <a:pt x="695" y="254"/>
                  </a:lnTo>
                  <a:lnTo>
                    <a:pt x="699" y="258"/>
                  </a:lnTo>
                  <a:lnTo>
                    <a:pt x="703" y="262"/>
                  </a:lnTo>
                  <a:lnTo>
                    <a:pt x="703" y="266"/>
                  </a:lnTo>
                  <a:lnTo>
                    <a:pt x="708" y="270"/>
                  </a:lnTo>
                  <a:lnTo>
                    <a:pt x="712" y="274"/>
                  </a:lnTo>
                  <a:lnTo>
                    <a:pt x="712" y="279"/>
                  </a:lnTo>
                  <a:lnTo>
                    <a:pt x="716" y="283"/>
                  </a:lnTo>
                  <a:lnTo>
                    <a:pt x="720" y="287"/>
                  </a:lnTo>
                  <a:lnTo>
                    <a:pt x="720" y="291"/>
                  </a:lnTo>
                  <a:lnTo>
                    <a:pt x="724" y="295"/>
                  </a:lnTo>
                  <a:lnTo>
                    <a:pt x="728" y="299"/>
                  </a:lnTo>
                  <a:lnTo>
                    <a:pt x="732" y="304"/>
                  </a:lnTo>
                  <a:lnTo>
                    <a:pt x="736" y="308"/>
                  </a:lnTo>
                  <a:lnTo>
                    <a:pt x="741" y="312"/>
                  </a:lnTo>
                  <a:lnTo>
                    <a:pt x="745" y="316"/>
                  </a:lnTo>
                  <a:lnTo>
                    <a:pt x="749" y="320"/>
                  </a:lnTo>
                  <a:lnTo>
                    <a:pt x="753" y="324"/>
                  </a:lnTo>
                  <a:lnTo>
                    <a:pt x="757" y="324"/>
                  </a:lnTo>
                  <a:lnTo>
                    <a:pt x="761" y="324"/>
                  </a:lnTo>
                  <a:lnTo>
                    <a:pt x="765" y="324"/>
                  </a:lnTo>
                  <a:lnTo>
                    <a:pt x="770" y="324"/>
                  </a:lnTo>
                  <a:lnTo>
                    <a:pt x="774" y="324"/>
                  </a:lnTo>
                  <a:lnTo>
                    <a:pt x="778" y="320"/>
                  </a:lnTo>
                  <a:lnTo>
                    <a:pt x="782" y="320"/>
                  </a:lnTo>
                  <a:lnTo>
                    <a:pt x="786" y="316"/>
                  </a:lnTo>
                  <a:lnTo>
                    <a:pt x="790" y="312"/>
                  </a:lnTo>
                  <a:lnTo>
                    <a:pt x="794" y="312"/>
                  </a:lnTo>
                  <a:lnTo>
                    <a:pt x="799" y="308"/>
                  </a:lnTo>
                  <a:lnTo>
                    <a:pt x="803" y="304"/>
                  </a:lnTo>
                  <a:lnTo>
                    <a:pt x="807" y="299"/>
                  </a:lnTo>
                  <a:lnTo>
                    <a:pt x="811" y="295"/>
                  </a:lnTo>
                  <a:lnTo>
                    <a:pt x="815" y="291"/>
                  </a:lnTo>
                  <a:lnTo>
                    <a:pt x="819" y="287"/>
                  </a:lnTo>
                  <a:lnTo>
                    <a:pt x="819" y="283"/>
                  </a:lnTo>
                  <a:lnTo>
                    <a:pt x="823" y="279"/>
                  </a:lnTo>
                  <a:lnTo>
                    <a:pt x="828" y="274"/>
                  </a:lnTo>
                  <a:lnTo>
                    <a:pt x="832" y="270"/>
                  </a:lnTo>
                  <a:lnTo>
                    <a:pt x="836" y="266"/>
                  </a:lnTo>
                  <a:lnTo>
                    <a:pt x="836" y="262"/>
                  </a:lnTo>
                  <a:lnTo>
                    <a:pt x="840" y="258"/>
                  </a:lnTo>
                  <a:lnTo>
                    <a:pt x="844" y="254"/>
                  </a:lnTo>
                  <a:lnTo>
                    <a:pt x="848" y="249"/>
                  </a:lnTo>
                  <a:lnTo>
                    <a:pt x="852" y="245"/>
                  </a:lnTo>
                  <a:lnTo>
                    <a:pt x="857" y="241"/>
                  </a:lnTo>
                  <a:lnTo>
                    <a:pt x="861" y="237"/>
                  </a:lnTo>
                  <a:lnTo>
                    <a:pt x="865" y="233"/>
                  </a:lnTo>
                  <a:lnTo>
                    <a:pt x="869" y="229"/>
                  </a:lnTo>
                  <a:lnTo>
                    <a:pt x="873" y="229"/>
                  </a:lnTo>
                  <a:lnTo>
                    <a:pt x="877" y="229"/>
                  </a:lnTo>
                  <a:lnTo>
                    <a:pt x="881" y="224"/>
                  </a:lnTo>
                  <a:lnTo>
                    <a:pt x="886" y="224"/>
                  </a:lnTo>
                  <a:lnTo>
                    <a:pt x="890" y="224"/>
                  </a:lnTo>
                  <a:lnTo>
                    <a:pt x="894" y="224"/>
                  </a:lnTo>
                  <a:lnTo>
                    <a:pt x="898" y="224"/>
                  </a:lnTo>
                  <a:lnTo>
                    <a:pt x="902" y="229"/>
                  </a:lnTo>
                  <a:lnTo>
                    <a:pt x="906" y="229"/>
                  </a:lnTo>
                  <a:lnTo>
                    <a:pt x="910" y="233"/>
                  </a:lnTo>
                  <a:lnTo>
                    <a:pt x="915" y="233"/>
                  </a:lnTo>
                  <a:lnTo>
                    <a:pt x="919" y="237"/>
                  </a:lnTo>
                  <a:lnTo>
                    <a:pt x="923" y="237"/>
                  </a:lnTo>
                  <a:lnTo>
                    <a:pt x="927" y="241"/>
                  </a:lnTo>
                  <a:lnTo>
                    <a:pt x="931" y="245"/>
                  </a:lnTo>
                  <a:lnTo>
                    <a:pt x="935" y="249"/>
                  </a:lnTo>
                  <a:lnTo>
                    <a:pt x="939" y="254"/>
                  </a:lnTo>
                  <a:lnTo>
                    <a:pt x="943" y="258"/>
                  </a:lnTo>
                  <a:lnTo>
                    <a:pt x="948" y="258"/>
                  </a:lnTo>
                  <a:lnTo>
                    <a:pt x="952" y="262"/>
                  </a:lnTo>
                  <a:lnTo>
                    <a:pt x="956" y="266"/>
                  </a:lnTo>
                  <a:lnTo>
                    <a:pt x="960" y="270"/>
                  </a:lnTo>
                  <a:lnTo>
                    <a:pt x="964" y="274"/>
                  </a:lnTo>
                  <a:lnTo>
                    <a:pt x="968" y="279"/>
                  </a:lnTo>
                  <a:lnTo>
                    <a:pt x="972" y="283"/>
                  </a:lnTo>
                  <a:lnTo>
                    <a:pt x="977" y="283"/>
                  </a:lnTo>
                  <a:lnTo>
                    <a:pt x="981" y="287"/>
                  </a:lnTo>
                  <a:lnTo>
                    <a:pt x="985" y="291"/>
                  </a:lnTo>
                  <a:lnTo>
                    <a:pt x="989" y="291"/>
                  </a:lnTo>
                  <a:lnTo>
                    <a:pt x="993" y="295"/>
                  </a:lnTo>
                  <a:lnTo>
                    <a:pt x="997" y="295"/>
                  </a:lnTo>
                  <a:lnTo>
                    <a:pt x="1001" y="295"/>
                  </a:lnTo>
                  <a:lnTo>
                    <a:pt x="1006" y="299"/>
                  </a:lnTo>
                  <a:lnTo>
                    <a:pt x="1010" y="299"/>
                  </a:lnTo>
                  <a:lnTo>
                    <a:pt x="1014" y="299"/>
                  </a:lnTo>
                  <a:lnTo>
                    <a:pt x="1018" y="299"/>
                  </a:lnTo>
                  <a:lnTo>
                    <a:pt x="1022" y="299"/>
                  </a:lnTo>
                  <a:lnTo>
                    <a:pt x="1026" y="299"/>
                  </a:lnTo>
                  <a:lnTo>
                    <a:pt x="1030" y="295"/>
                  </a:lnTo>
                  <a:lnTo>
                    <a:pt x="1035" y="295"/>
                  </a:lnTo>
                  <a:lnTo>
                    <a:pt x="1039" y="295"/>
                  </a:lnTo>
                  <a:lnTo>
                    <a:pt x="1043" y="291"/>
                  </a:lnTo>
                  <a:lnTo>
                    <a:pt x="1047" y="291"/>
                  </a:lnTo>
                  <a:lnTo>
                    <a:pt x="1051" y="287"/>
                  </a:lnTo>
                  <a:lnTo>
                    <a:pt x="1055" y="287"/>
                  </a:lnTo>
                  <a:lnTo>
                    <a:pt x="1059" y="283"/>
                  </a:lnTo>
                  <a:lnTo>
                    <a:pt x="1064" y="283"/>
                  </a:lnTo>
                  <a:lnTo>
                    <a:pt x="1068" y="279"/>
                  </a:lnTo>
                  <a:lnTo>
                    <a:pt x="1072" y="274"/>
                  </a:lnTo>
                  <a:lnTo>
                    <a:pt x="1076" y="270"/>
                  </a:lnTo>
                  <a:lnTo>
                    <a:pt x="1080" y="270"/>
                  </a:lnTo>
                  <a:lnTo>
                    <a:pt x="1084" y="266"/>
                  </a:lnTo>
                  <a:lnTo>
                    <a:pt x="1088" y="262"/>
                  </a:lnTo>
                  <a:lnTo>
                    <a:pt x="1093" y="262"/>
                  </a:lnTo>
                  <a:lnTo>
                    <a:pt x="1097" y="258"/>
                  </a:lnTo>
                  <a:lnTo>
                    <a:pt x="1101" y="254"/>
                  </a:lnTo>
                  <a:lnTo>
                    <a:pt x="1105" y="254"/>
                  </a:lnTo>
                  <a:lnTo>
                    <a:pt x="1109" y="254"/>
                  </a:lnTo>
                  <a:lnTo>
                    <a:pt x="1113" y="249"/>
                  </a:lnTo>
                  <a:lnTo>
                    <a:pt x="1117" y="249"/>
                  </a:lnTo>
                  <a:lnTo>
                    <a:pt x="1122" y="245"/>
                  </a:lnTo>
                  <a:lnTo>
                    <a:pt x="1126" y="245"/>
                  </a:lnTo>
                  <a:lnTo>
                    <a:pt x="1130" y="245"/>
                  </a:lnTo>
                  <a:lnTo>
                    <a:pt x="1134" y="245"/>
                  </a:lnTo>
                  <a:lnTo>
                    <a:pt x="1138" y="245"/>
                  </a:lnTo>
                  <a:lnTo>
                    <a:pt x="1142" y="245"/>
                  </a:lnTo>
                  <a:lnTo>
                    <a:pt x="1146" y="245"/>
                  </a:lnTo>
                  <a:lnTo>
                    <a:pt x="1150" y="245"/>
                  </a:lnTo>
                  <a:lnTo>
                    <a:pt x="1155" y="245"/>
                  </a:lnTo>
                  <a:lnTo>
                    <a:pt x="1159" y="245"/>
                  </a:lnTo>
                  <a:lnTo>
                    <a:pt x="1163" y="249"/>
                  </a:lnTo>
                  <a:lnTo>
                    <a:pt x="1167" y="249"/>
                  </a:lnTo>
                  <a:lnTo>
                    <a:pt x="1171" y="249"/>
                  </a:lnTo>
                  <a:lnTo>
                    <a:pt x="1175" y="254"/>
                  </a:lnTo>
                  <a:lnTo>
                    <a:pt x="1179" y="254"/>
                  </a:lnTo>
                  <a:lnTo>
                    <a:pt x="1184" y="254"/>
                  </a:lnTo>
                  <a:lnTo>
                    <a:pt x="1188" y="258"/>
                  </a:lnTo>
                  <a:lnTo>
                    <a:pt x="1192" y="258"/>
                  </a:lnTo>
                  <a:lnTo>
                    <a:pt x="1196" y="262"/>
                  </a:lnTo>
                  <a:lnTo>
                    <a:pt x="1200" y="262"/>
                  </a:lnTo>
                  <a:lnTo>
                    <a:pt x="1204" y="266"/>
                  </a:lnTo>
                  <a:lnTo>
                    <a:pt x="1208" y="266"/>
                  </a:lnTo>
                  <a:lnTo>
                    <a:pt x="1213" y="270"/>
                  </a:lnTo>
                  <a:lnTo>
                    <a:pt x="1217" y="270"/>
                  </a:lnTo>
                  <a:lnTo>
                    <a:pt x="1221" y="274"/>
                  </a:lnTo>
                  <a:lnTo>
                    <a:pt x="1225" y="274"/>
                  </a:lnTo>
                  <a:lnTo>
                    <a:pt x="1229" y="279"/>
                  </a:lnTo>
                  <a:lnTo>
                    <a:pt x="1233" y="279"/>
                  </a:lnTo>
                  <a:lnTo>
                    <a:pt x="1237" y="279"/>
                  </a:lnTo>
                  <a:lnTo>
                    <a:pt x="1242" y="283"/>
                  </a:lnTo>
                  <a:lnTo>
                    <a:pt x="1246" y="283"/>
                  </a:lnTo>
                  <a:lnTo>
                    <a:pt x="1250" y="283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62" y="283"/>
                  </a:lnTo>
                  <a:lnTo>
                    <a:pt x="1266" y="287"/>
                  </a:lnTo>
                  <a:lnTo>
                    <a:pt x="1271" y="287"/>
                  </a:lnTo>
                  <a:lnTo>
                    <a:pt x="1275" y="283"/>
                  </a:lnTo>
                  <a:lnTo>
                    <a:pt x="1279" y="283"/>
                  </a:lnTo>
                  <a:lnTo>
                    <a:pt x="1283" y="283"/>
                  </a:lnTo>
                  <a:lnTo>
                    <a:pt x="1287" y="283"/>
                  </a:lnTo>
                  <a:lnTo>
                    <a:pt x="1291" y="283"/>
                  </a:lnTo>
                  <a:lnTo>
                    <a:pt x="1295" y="279"/>
                  </a:lnTo>
                  <a:lnTo>
                    <a:pt x="1300" y="279"/>
                  </a:lnTo>
                  <a:lnTo>
                    <a:pt x="1304" y="279"/>
                  </a:lnTo>
                  <a:lnTo>
                    <a:pt x="1308" y="279"/>
                  </a:lnTo>
                  <a:lnTo>
                    <a:pt x="1312" y="274"/>
                  </a:lnTo>
                  <a:lnTo>
                    <a:pt x="1316" y="274"/>
                  </a:lnTo>
                  <a:lnTo>
                    <a:pt x="1320" y="274"/>
                  </a:lnTo>
                  <a:lnTo>
                    <a:pt x="1324" y="270"/>
                  </a:lnTo>
                  <a:lnTo>
                    <a:pt x="1329" y="270"/>
                  </a:lnTo>
                  <a:lnTo>
                    <a:pt x="1333" y="266"/>
                  </a:lnTo>
                  <a:lnTo>
                    <a:pt x="1337" y="266"/>
                  </a:lnTo>
                  <a:lnTo>
                    <a:pt x="1341" y="266"/>
                  </a:lnTo>
                  <a:lnTo>
                    <a:pt x="1345" y="262"/>
                  </a:lnTo>
                  <a:lnTo>
                    <a:pt x="1349" y="262"/>
                  </a:lnTo>
                  <a:lnTo>
                    <a:pt x="1353" y="262"/>
                  </a:lnTo>
                  <a:lnTo>
                    <a:pt x="1357" y="258"/>
                  </a:lnTo>
                  <a:lnTo>
                    <a:pt x="1362" y="258"/>
                  </a:lnTo>
                  <a:lnTo>
                    <a:pt x="1366" y="258"/>
                  </a:lnTo>
                  <a:lnTo>
                    <a:pt x="1370" y="258"/>
                  </a:lnTo>
                  <a:lnTo>
                    <a:pt x="1374" y="258"/>
                  </a:lnTo>
                  <a:lnTo>
                    <a:pt x="1378" y="254"/>
                  </a:lnTo>
                  <a:lnTo>
                    <a:pt x="1382" y="254"/>
                  </a:lnTo>
                  <a:lnTo>
                    <a:pt x="1386" y="254"/>
                  </a:lnTo>
                  <a:lnTo>
                    <a:pt x="1391" y="254"/>
                  </a:lnTo>
                  <a:lnTo>
                    <a:pt x="1395" y="254"/>
                  </a:lnTo>
                  <a:lnTo>
                    <a:pt x="1399" y="254"/>
                  </a:lnTo>
                  <a:lnTo>
                    <a:pt x="1403" y="254"/>
                  </a:lnTo>
                  <a:lnTo>
                    <a:pt x="1407" y="254"/>
                  </a:lnTo>
                  <a:lnTo>
                    <a:pt x="1411" y="258"/>
                  </a:lnTo>
                  <a:lnTo>
                    <a:pt x="1415" y="258"/>
                  </a:lnTo>
                  <a:lnTo>
                    <a:pt x="1420" y="258"/>
                  </a:lnTo>
                  <a:lnTo>
                    <a:pt x="1424" y="258"/>
                  </a:lnTo>
                  <a:lnTo>
                    <a:pt x="1428" y="258"/>
                  </a:lnTo>
                  <a:lnTo>
                    <a:pt x="1432" y="262"/>
                  </a:lnTo>
                  <a:lnTo>
                    <a:pt x="1436" y="262"/>
                  </a:lnTo>
                  <a:lnTo>
                    <a:pt x="1440" y="262"/>
                  </a:lnTo>
                  <a:lnTo>
                    <a:pt x="1444" y="262"/>
                  </a:lnTo>
                  <a:lnTo>
                    <a:pt x="1449" y="266"/>
                  </a:lnTo>
                  <a:lnTo>
                    <a:pt x="1453" y="266"/>
                  </a:lnTo>
                  <a:lnTo>
                    <a:pt x="1457" y="266"/>
                  </a:lnTo>
                  <a:lnTo>
                    <a:pt x="1461" y="266"/>
                  </a:lnTo>
                  <a:lnTo>
                    <a:pt x="1465" y="270"/>
                  </a:lnTo>
                  <a:lnTo>
                    <a:pt x="1469" y="270"/>
                  </a:lnTo>
                  <a:lnTo>
                    <a:pt x="1473" y="270"/>
                  </a:lnTo>
                  <a:lnTo>
                    <a:pt x="1478" y="270"/>
                  </a:lnTo>
                  <a:lnTo>
                    <a:pt x="1482" y="274"/>
                  </a:lnTo>
                  <a:lnTo>
                    <a:pt x="1486" y="274"/>
                  </a:lnTo>
                  <a:lnTo>
                    <a:pt x="1490" y="274"/>
                  </a:lnTo>
                  <a:lnTo>
                    <a:pt x="1494" y="274"/>
                  </a:lnTo>
                  <a:lnTo>
                    <a:pt x="1498" y="274"/>
                  </a:lnTo>
                  <a:lnTo>
                    <a:pt x="1502" y="274"/>
                  </a:lnTo>
                  <a:lnTo>
                    <a:pt x="1507" y="279"/>
                  </a:lnTo>
                  <a:lnTo>
                    <a:pt x="1511" y="279"/>
                  </a:lnTo>
                  <a:lnTo>
                    <a:pt x="1515" y="279"/>
                  </a:lnTo>
                  <a:lnTo>
                    <a:pt x="1519" y="279"/>
                  </a:lnTo>
                  <a:lnTo>
                    <a:pt x="1523" y="279"/>
                  </a:lnTo>
                  <a:lnTo>
                    <a:pt x="1527" y="279"/>
                  </a:lnTo>
                  <a:lnTo>
                    <a:pt x="1531" y="279"/>
                  </a:lnTo>
                  <a:lnTo>
                    <a:pt x="1536" y="274"/>
                  </a:lnTo>
                  <a:lnTo>
                    <a:pt x="1540" y="274"/>
                  </a:lnTo>
                  <a:lnTo>
                    <a:pt x="1544" y="274"/>
                  </a:lnTo>
                  <a:lnTo>
                    <a:pt x="1548" y="274"/>
                  </a:lnTo>
                  <a:lnTo>
                    <a:pt x="1552" y="274"/>
                  </a:lnTo>
                  <a:lnTo>
                    <a:pt x="1556" y="274"/>
                  </a:lnTo>
                  <a:lnTo>
                    <a:pt x="1560" y="274"/>
                  </a:lnTo>
                  <a:lnTo>
                    <a:pt x="1564" y="270"/>
                  </a:lnTo>
                  <a:lnTo>
                    <a:pt x="1569" y="270"/>
                  </a:lnTo>
                  <a:lnTo>
                    <a:pt x="1573" y="270"/>
                  </a:lnTo>
                  <a:lnTo>
                    <a:pt x="1577" y="270"/>
                  </a:lnTo>
                  <a:lnTo>
                    <a:pt x="1581" y="270"/>
                  </a:lnTo>
                  <a:lnTo>
                    <a:pt x="1585" y="266"/>
                  </a:lnTo>
                  <a:lnTo>
                    <a:pt x="1589" y="266"/>
                  </a:lnTo>
                  <a:lnTo>
                    <a:pt x="1593" y="266"/>
                  </a:lnTo>
                  <a:lnTo>
                    <a:pt x="1598" y="266"/>
                  </a:lnTo>
                  <a:lnTo>
                    <a:pt x="1602" y="266"/>
                  </a:lnTo>
                  <a:lnTo>
                    <a:pt x="1606" y="262"/>
                  </a:lnTo>
                  <a:lnTo>
                    <a:pt x="1610" y="262"/>
                  </a:lnTo>
                  <a:lnTo>
                    <a:pt x="1614" y="262"/>
                  </a:lnTo>
                  <a:lnTo>
                    <a:pt x="1618" y="262"/>
                  </a:lnTo>
                  <a:lnTo>
                    <a:pt x="1622" y="262"/>
                  </a:lnTo>
                  <a:lnTo>
                    <a:pt x="1627" y="262"/>
                  </a:lnTo>
                  <a:lnTo>
                    <a:pt x="1631" y="262"/>
                  </a:lnTo>
                  <a:lnTo>
                    <a:pt x="1635" y="262"/>
                  </a:lnTo>
                  <a:lnTo>
                    <a:pt x="1639" y="262"/>
                  </a:lnTo>
                  <a:lnTo>
                    <a:pt x="1643" y="262"/>
                  </a:lnTo>
                  <a:lnTo>
                    <a:pt x="1647" y="262"/>
                  </a:lnTo>
                  <a:lnTo>
                    <a:pt x="1651" y="262"/>
                  </a:lnTo>
                  <a:lnTo>
                    <a:pt x="1656" y="262"/>
                  </a:lnTo>
                  <a:lnTo>
                    <a:pt x="1660" y="262"/>
                  </a:lnTo>
                  <a:lnTo>
                    <a:pt x="1664" y="262"/>
                  </a:lnTo>
                  <a:lnTo>
                    <a:pt x="1668" y="262"/>
                  </a:lnTo>
                  <a:lnTo>
                    <a:pt x="1672" y="262"/>
                  </a:lnTo>
                  <a:lnTo>
                    <a:pt x="1676" y="262"/>
                  </a:lnTo>
                  <a:lnTo>
                    <a:pt x="1680" y="262"/>
                  </a:lnTo>
                  <a:lnTo>
                    <a:pt x="1685" y="262"/>
                  </a:lnTo>
                  <a:lnTo>
                    <a:pt x="1689" y="262"/>
                  </a:lnTo>
                  <a:lnTo>
                    <a:pt x="1693" y="266"/>
                  </a:lnTo>
                  <a:lnTo>
                    <a:pt x="1697" y="266"/>
                  </a:lnTo>
                  <a:lnTo>
                    <a:pt x="1701" y="266"/>
                  </a:lnTo>
                  <a:lnTo>
                    <a:pt x="1705" y="266"/>
                  </a:lnTo>
                  <a:lnTo>
                    <a:pt x="1709" y="266"/>
                  </a:lnTo>
                  <a:lnTo>
                    <a:pt x="1714" y="266"/>
                  </a:lnTo>
                  <a:lnTo>
                    <a:pt x="1718" y="270"/>
                  </a:lnTo>
                  <a:lnTo>
                    <a:pt x="1722" y="270"/>
                  </a:lnTo>
                  <a:lnTo>
                    <a:pt x="1726" y="270"/>
                  </a:lnTo>
                  <a:lnTo>
                    <a:pt x="1730" y="270"/>
                  </a:lnTo>
                  <a:lnTo>
                    <a:pt x="1734" y="270"/>
                  </a:lnTo>
                  <a:lnTo>
                    <a:pt x="1738" y="270"/>
                  </a:lnTo>
                  <a:lnTo>
                    <a:pt x="1743" y="270"/>
                  </a:lnTo>
                  <a:lnTo>
                    <a:pt x="1747" y="270"/>
                  </a:lnTo>
                  <a:lnTo>
                    <a:pt x="1751" y="270"/>
                  </a:lnTo>
                  <a:lnTo>
                    <a:pt x="1755" y="274"/>
                  </a:lnTo>
                  <a:lnTo>
                    <a:pt x="1759" y="274"/>
                  </a:lnTo>
                  <a:lnTo>
                    <a:pt x="1763" y="274"/>
                  </a:lnTo>
                  <a:lnTo>
                    <a:pt x="1767" y="274"/>
                  </a:lnTo>
                  <a:lnTo>
                    <a:pt x="1771" y="274"/>
                  </a:lnTo>
                  <a:lnTo>
                    <a:pt x="1776" y="274"/>
                  </a:lnTo>
                  <a:lnTo>
                    <a:pt x="1780" y="274"/>
                  </a:lnTo>
                  <a:lnTo>
                    <a:pt x="1784" y="274"/>
                  </a:lnTo>
                  <a:lnTo>
                    <a:pt x="1788" y="270"/>
                  </a:lnTo>
                  <a:lnTo>
                    <a:pt x="1792" y="270"/>
                  </a:lnTo>
                  <a:lnTo>
                    <a:pt x="1796" y="270"/>
                  </a:lnTo>
                  <a:lnTo>
                    <a:pt x="1800" y="270"/>
                  </a:lnTo>
                  <a:lnTo>
                    <a:pt x="1805" y="270"/>
                  </a:lnTo>
                  <a:lnTo>
                    <a:pt x="1809" y="270"/>
                  </a:lnTo>
                  <a:lnTo>
                    <a:pt x="1813" y="270"/>
                  </a:lnTo>
                  <a:lnTo>
                    <a:pt x="1817" y="270"/>
                  </a:lnTo>
                  <a:lnTo>
                    <a:pt x="1821" y="270"/>
                  </a:lnTo>
                  <a:lnTo>
                    <a:pt x="1825" y="270"/>
                  </a:lnTo>
                  <a:lnTo>
                    <a:pt x="1829" y="270"/>
                  </a:lnTo>
                  <a:lnTo>
                    <a:pt x="1834" y="266"/>
                  </a:lnTo>
                  <a:lnTo>
                    <a:pt x="1838" y="266"/>
                  </a:lnTo>
                  <a:lnTo>
                    <a:pt x="1842" y="266"/>
                  </a:lnTo>
                  <a:lnTo>
                    <a:pt x="1846" y="266"/>
                  </a:lnTo>
                  <a:lnTo>
                    <a:pt x="1850" y="266"/>
                  </a:lnTo>
                  <a:lnTo>
                    <a:pt x="1854" y="266"/>
                  </a:lnTo>
                  <a:lnTo>
                    <a:pt x="1858" y="266"/>
                  </a:lnTo>
                  <a:lnTo>
                    <a:pt x="1863" y="266"/>
                  </a:lnTo>
                  <a:lnTo>
                    <a:pt x="1867" y="266"/>
                  </a:lnTo>
                  <a:lnTo>
                    <a:pt x="1871" y="266"/>
                  </a:lnTo>
                  <a:lnTo>
                    <a:pt x="1875" y="266"/>
                  </a:lnTo>
                  <a:lnTo>
                    <a:pt x="1879" y="266"/>
                  </a:lnTo>
                  <a:lnTo>
                    <a:pt x="1883" y="262"/>
                  </a:lnTo>
                  <a:lnTo>
                    <a:pt x="1887" y="262"/>
                  </a:lnTo>
                  <a:lnTo>
                    <a:pt x="1892" y="262"/>
                  </a:lnTo>
                  <a:lnTo>
                    <a:pt x="1896" y="262"/>
                  </a:lnTo>
                  <a:lnTo>
                    <a:pt x="1900" y="262"/>
                  </a:lnTo>
                  <a:lnTo>
                    <a:pt x="1904" y="262"/>
                  </a:lnTo>
                  <a:lnTo>
                    <a:pt x="1908" y="262"/>
                  </a:lnTo>
                  <a:lnTo>
                    <a:pt x="1912" y="262"/>
                  </a:lnTo>
                  <a:lnTo>
                    <a:pt x="1916" y="266"/>
                  </a:lnTo>
                  <a:lnTo>
                    <a:pt x="1921" y="266"/>
                  </a:lnTo>
                  <a:lnTo>
                    <a:pt x="1925" y="266"/>
                  </a:lnTo>
                  <a:lnTo>
                    <a:pt x="1929" y="266"/>
                  </a:lnTo>
                  <a:lnTo>
                    <a:pt x="1933" y="266"/>
                  </a:lnTo>
                  <a:lnTo>
                    <a:pt x="1937" y="266"/>
                  </a:lnTo>
                  <a:lnTo>
                    <a:pt x="1941" y="266"/>
                  </a:lnTo>
                  <a:lnTo>
                    <a:pt x="1945" y="266"/>
                  </a:lnTo>
                  <a:lnTo>
                    <a:pt x="1950" y="266"/>
                  </a:lnTo>
                  <a:lnTo>
                    <a:pt x="1954" y="266"/>
                  </a:lnTo>
                  <a:lnTo>
                    <a:pt x="1958" y="266"/>
                  </a:lnTo>
                  <a:lnTo>
                    <a:pt x="1962" y="266"/>
                  </a:lnTo>
                  <a:lnTo>
                    <a:pt x="1966" y="266"/>
                  </a:lnTo>
                  <a:lnTo>
                    <a:pt x="1970" y="266"/>
                  </a:lnTo>
                  <a:lnTo>
                    <a:pt x="1974" y="270"/>
                  </a:lnTo>
                  <a:lnTo>
                    <a:pt x="1978" y="270"/>
                  </a:lnTo>
                  <a:lnTo>
                    <a:pt x="1983" y="270"/>
                  </a:lnTo>
                  <a:lnTo>
                    <a:pt x="1987" y="270"/>
                  </a:lnTo>
                  <a:lnTo>
                    <a:pt x="1991" y="270"/>
                  </a:lnTo>
                  <a:lnTo>
                    <a:pt x="1995" y="270"/>
                  </a:lnTo>
                  <a:lnTo>
                    <a:pt x="1999" y="270"/>
                  </a:lnTo>
                  <a:lnTo>
                    <a:pt x="2003" y="270"/>
                  </a:lnTo>
                  <a:lnTo>
                    <a:pt x="2007" y="270"/>
                  </a:lnTo>
                  <a:lnTo>
                    <a:pt x="2012" y="270"/>
                  </a:lnTo>
                  <a:lnTo>
                    <a:pt x="2016" y="270"/>
                  </a:lnTo>
                  <a:lnTo>
                    <a:pt x="2020" y="270"/>
                  </a:lnTo>
                  <a:lnTo>
                    <a:pt x="2024" y="270"/>
                  </a:lnTo>
                  <a:lnTo>
                    <a:pt x="2028" y="270"/>
                  </a:lnTo>
                  <a:lnTo>
                    <a:pt x="2032" y="270"/>
                  </a:lnTo>
                  <a:lnTo>
                    <a:pt x="2036" y="270"/>
                  </a:lnTo>
                  <a:lnTo>
                    <a:pt x="2041" y="270"/>
                  </a:lnTo>
                  <a:lnTo>
                    <a:pt x="2045" y="270"/>
                  </a:lnTo>
                  <a:lnTo>
                    <a:pt x="2049" y="270"/>
                  </a:lnTo>
                  <a:lnTo>
                    <a:pt x="2053" y="27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Rectangle 139"/>
            <p:cNvSpPr>
              <a:spLocks noChangeArrowheads="1"/>
            </p:cNvSpPr>
            <p:nvPr/>
          </p:nvSpPr>
          <p:spPr bwMode="auto">
            <a:xfrm>
              <a:off x="1904" y="3921"/>
              <a:ext cx="115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6764" name="Rectangle 140"/>
            <p:cNvSpPr>
              <a:spLocks noChangeArrowheads="1"/>
            </p:cNvSpPr>
            <p:nvPr/>
          </p:nvSpPr>
          <p:spPr bwMode="auto">
            <a:xfrm rot="16200000">
              <a:off x="271" y="3457"/>
              <a:ext cx="486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sp>
        <p:nvSpPr>
          <p:cNvPr id="26766" name="Text Box 142"/>
          <p:cNvSpPr txBox="1">
            <a:spLocks noChangeArrowheads="1"/>
          </p:cNvSpPr>
          <p:nvPr/>
        </p:nvSpPr>
        <p:spPr bwMode="auto">
          <a:xfrm>
            <a:off x="5410200" y="1676400"/>
            <a:ext cx="3429000" cy="4483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Ziegler-Nichols tuning</a:t>
            </a: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Generally, Ziegler-Nichols tuning is not the best initial tuning method.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However, these two guys were </a:t>
            </a:r>
            <a:r>
              <a:rPr lang="en-US" b="1" dirty="0">
                <a:solidFill>
                  <a:srgbClr val="FF0000"/>
                </a:solidFill>
              </a:rPr>
              <a:t>real pioneers</a:t>
            </a:r>
            <a:r>
              <a:rPr lang="en-US" b="1" dirty="0"/>
              <a:t> in the field!  </a:t>
            </a:r>
            <a:r>
              <a:rPr lang="en-US" b="1" dirty="0" smtClean="0"/>
              <a:t>It has </a:t>
            </a:r>
            <a:r>
              <a:rPr lang="en-US" b="1" dirty="0"/>
              <a:t>taken 50 years to surpass their guidelines.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 startAt="2"/>
            </a:pPr>
            <a:r>
              <a:rPr lang="en-US" b="1"/>
              <a:t>What else can we do with this neat technology?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Understand why detuning is required for tough processes.</a:t>
            </a: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1874838" y="5046663"/>
            <a:ext cx="65405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874838" y="4646613"/>
            <a:ext cx="65405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1874838" y="4411663"/>
            <a:ext cx="65405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874838" y="4113213"/>
            <a:ext cx="65405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1874838" y="4006850"/>
            <a:ext cx="65405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874838" y="3919538"/>
            <a:ext cx="65405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1874838" y="3771900"/>
            <a:ext cx="65405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1874838" y="3708400"/>
            <a:ext cx="65405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>
            <a:off x="1874838" y="3308350"/>
            <a:ext cx="65405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1874838" y="3073400"/>
            <a:ext cx="65405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1874838" y="2906713"/>
            <a:ext cx="65405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>
            <a:off x="1874838" y="2776538"/>
            <a:ext cx="65405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1874838" y="2668588"/>
            <a:ext cx="65405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2" name="Line 54"/>
          <p:cNvSpPr>
            <a:spLocks noChangeShapeType="1"/>
          </p:cNvSpPr>
          <p:nvPr/>
        </p:nvSpPr>
        <p:spPr bwMode="auto">
          <a:xfrm>
            <a:off x="1874838" y="2581275"/>
            <a:ext cx="65405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>
            <a:off x="1874838" y="2433638"/>
            <a:ext cx="65405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1874838" y="2371725"/>
            <a:ext cx="65405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4" name="Line 66"/>
          <p:cNvSpPr>
            <a:spLocks noChangeShapeType="1"/>
          </p:cNvSpPr>
          <p:nvPr/>
        </p:nvSpPr>
        <p:spPr bwMode="auto">
          <a:xfrm flipV="1">
            <a:off x="3184525" y="2371725"/>
            <a:ext cx="1588" cy="26749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7" name="Line 69"/>
          <p:cNvSpPr>
            <a:spLocks noChangeShapeType="1"/>
          </p:cNvSpPr>
          <p:nvPr/>
        </p:nvSpPr>
        <p:spPr bwMode="auto">
          <a:xfrm flipV="1">
            <a:off x="4492625" y="2371725"/>
            <a:ext cx="1588" cy="26749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0" name="Line 72"/>
          <p:cNvSpPr>
            <a:spLocks noChangeShapeType="1"/>
          </p:cNvSpPr>
          <p:nvPr/>
        </p:nvSpPr>
        <p:spPr bwMode="auto">
          <a:xfrm flipV="1">
            <a:off x="5802313" y="2371725"/>
            <a:ext cx="1587" cy="26749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3" name="Line 75"/>
          <p:cNvSpPr>
            <a:spLocks noChangeShapeType="1"/>
          </p:cNvSpPr>
          <p:nvPr/>
        </p:nvSpPr>
        <p:spPr bwMode="auto">
          <a:xfrm flipV="1">
            <a:off x="7105650" y="2371725"/>
            <a:ext cx="1588" cy="26749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766" name="Group 118"/>
          <p:cNvGrpSpPr>
            <a:grpSpLocks/>
          </p:cNvGrpSpPr>
          <p:nvPr/>
        </p:nvGrpSpPr>
        <p:grpSpPr bwMode="auto">
          <a:xfrm>
            <a:off x="533400" y="2009775"/>
            <a:ext cx="8362950" cy="4848225"/>
            <a:chOff x="336" y="1266"/>
            <a:chExt cx="5268" cy="3054"/>
          </a:xfrm>
        </p:grpSpPr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336" y="1266"/>
              <a:ext cx="5268" cy="30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1197" y="1494"/>
              <a:ext cx="4128" cy="1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1197" y="1494"/>
              <a:ext cx="1" cy="168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>
              <a:off x="1197" y="3179"/>
              <a:ext cx="4120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 flipV="1">
              <a:off x="5317" y="1494"/>
              <a:ext cx="1" cy="168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 flipH="1">
              <a:off x="1197" y="1494"/>
              <a:ext cx="4120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1137" y="3179"/>
              <a:ext cx="60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861" y="3120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charset="0"/>
                </a:rPr>
                <a:t>0.1 </a:t>
              </a:r>
              <a:endParaRPr lang="en-US"/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>
              <a:off x="1158" y="2927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>
              <a:off x="1158" y="2779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>
              <a:off x="1158" y="2674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>
              <a:off x="1197" y="2674"/>
              <a:ext cx="412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1158" y="2591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32"/>
            <p:cNvSpPr>
              <a:spLocks noChangeShapeType="1"/>
            </p:cNvSpPr>
            <p:nvPr/>
          </p:nvSpPr>
          <p:spPr bwMode="auto">
            <a:xfrm>
              <a:off x="1158" y="2524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34"/>
            <p:cNvSpPr>
              <a:spLocks noChangeShapeType="1"/>
            </p:cNvSpPr>
            <p:nvPr/>
          </p:nvSpPr>
          <p:spPr bwMode="auto">
            <a:xfrm>
              <a:off x="1158" y="2469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36"/>
            <p:cNvSpPr>
              <a:spLocks noChangeShapeType="1"/>
            </p:cNvSpPr>
            <p:nvPr/>
          </p:nvSpPr>
          <p:spPr bwMode="auto">
            <a:xfrm>
              <a:off x="1158" y="2419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37"/>
            <p:cNvSpPr>
              <a:spLocks noChangeShapeType="1"/>
            </p:cNvSpPr>
            <p:nvPr/>
          </p:nvSpPr>
          <p:spPr bwMode="auto">
            <a:xfrm>
              <a:off x="1197" y="2419"/>
              <a:ext cx="412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auto">
            <a:xfrm>
              <a:off x="1158" y="2376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40"/>
            <p:cNvSpPr>
              <a:spLocks noChangeShapeType="1"/>
            </p:cNvSpPr>
            <p:nvPr/>
          </p:nvSpPr>
          <p:spPr bwMode="auto">
            <a:xfrm>
              <a:off x="1137" y="2336"/>
              <a:ext cx="60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Rectangle 42"/>
            <p:cNvSpPr>
              <a:spLocks noChangeArrowheads="1"/>
            </p:cNvSpPr>
            <p:nvPr/>
          </p:nvSpPr>
          <p:spPr bwMode="auto">
            <a:xfrm>
              <a:off x="971" y="2277"/>
              <a:ext cx="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charset="0"/>
                </a:rPr>
                <a:t>1 </a:t>
              </a:r>
              <a:endParaRPr lang="en-US"/>
            </a:p>
          </p:txBody>
        </p:sp>
        <p:sp>
          <p:nvSpPr>
            <p:cNvPr id="27691" name="Line 43"/>
            <p:cNvSpPr>
              <a:spLocks noChangeShapeType="1"/>
            </p:cNvSpPr>
            <p:nvPr/>
          </p:nvSpPr>
          <p:spPr bwMode="auto">
            <a:xfrm>
              <a:off x="1158" y="2084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Line 45"/>
            <p:cNvSpPr>
              <a:spLocks noChangeShapeType="1"/>
            </p:cNvSpPr>
            <p:nvPr/>
          </p:nvSpPr>
          <p:spPr bwMode="auto">
            <a:xfrm>
              <a:off x="1158" y="1936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47"/>
            <p:cNvSpPr>
              <a:spLocks noChangeShapeType="1"/>
            </p:cNvSpPr>
            <p:nvPr/>
          </p:nvSpPr>
          <p:spPr bwMode="auto">
            <a:xfrm>
              <a:off x="1158" y="1831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49"/>
            <p:cNvSpPr>
              <a:spLocks noChangeShapeType="1"/>
            </p:cNvSpPr>
            <p:nvPr/>
          </p:nvSpPr>
          <p:spPr bwMode="auto">
            <a:xfrm>
              <a:off x="1158" y="1749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51"/>
            <p:cNvSpPr>
              <a:spLocks noChangeShapeType="1"/>
            </p:cNvSpPr>
            <p:nvPr/>
          </p:nvSpPr>
          <p:spPr bwMode="auto">
            <a:xfrm>
              <a:off x="1158" y="1681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53"/>
            <p:cNvSpPr>
              <a:spLocks noChangeShapeType="1"/>
            </p:cNvSpPr>
            <p:nvPr/>
          </p:nvSpPr>
          <p:spPr bwMode="auto">
            <a:xfrm>
              <a:off x="1158" y="1626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1158" y="1576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1197" y="1576"/>
              <a:ext cx="412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>
              <a:off x="1158" y="1533"/>
              <a:ext cx="39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>
              <a:off x="1137" y="1494"/>
              <a:ext cx="60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Rectangle 61"/>
            <p:cNvSpPr>
              <a:spLocks noChangeArrowheads="1"/>
            </p:cNvSpPr>
            <p:nvPr/>
          </p:nvSpPr>
          <p:spPr bwMode="auto">
            <a:xfrm>
              <a:off x="898" y="1434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charset="0"/>
                </a:rPr>
                <a:t>10 </a:t>
              </a:r>
              <a:endParaRPr lang="en-US"/>
            </a:p>
          </p:txBody>
        </p:sp>
        <p:sp>
          <p:nvSpPr>
            <p:cNvPr id="27710" name="Rectangle 62"/>
            <p:cNvSpPr>
              <a:spLocks noChangeArrowheads="1"/>
            </p:cNvSpPr>
            <p:nvPr/>
          </p:nvSpPr>
          <p:spPr bwMode="auto">
            <a:xfrm rot="16200000">
              <a:off x="641" y="1961"/>
              <a:ext cx="45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80"/>
                  </a:solidFill>
                  <a:latin typeface="Arial" charset="0"/>
                </a:rPr>
                <a:t>KcKp</a:t>
              </a:r>
              <a:endParaRPr lang="en-US"/>
            </a:p>
          </p:txBody>
        </p:sp>
        <p:sp>
          <p:nvSpPr>
            <p:cNvPr id="27711" name="Line 63"/>
            <p:cNvSpPr>
              <a:spLocks noChangeShapeType="1"/>
            </p:cNvSpPr>
            <p:nvPr/>
          </p:nvSpPr>
          <p:spPr bwMode="auto">
            <a:xfrm flipV="1">
              <a:off x="1197" y="3179"/>
              <a:ext cx="1" cy="3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Rectangle 64"/>
            <p:cNvSpPr>
              <a:spLocks noChangeArrowheads="1"/>
            </p:cNvSpPr>
            <p:nvPr/>
          </p:nvSpPr>
          <p:spPr bwMode="auto">
            <a:xfrm>
              <a:off x="1157" y="3274"/>
              <a:ext cx="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charset="0"/>
                </a:rPr>
                <a:t>0 </a:t>
              </a:r>
              <a:endParaRPr lang="en-US"/>
            </a:p>
          </p:txBody>
        </p:sp>
        <p:sp>
          <p:nvSpPr>
            <p:cNvPr id="27713" name="Line 65"/>
            <p:cNvSpPr>
              <a:spLocks noChangeShapeType="1"/>
            </p:cNvSpPr>
            <p:nvPr/>
          </p:nvSpPr>
          <p:spPr bwMode="auto">
            <a:xfrm flipV="1">
              <a:off x="2022" y="3179"/>
              <a:ext cx="1" cy="3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Rectangle 67"/>
            <p:cNvSpPr>
              <a:spLocks noChangeArrowheads="1"/>
            </p:cNvSpPr>
            <p:nvPr/>
          </p:nvSpPr>
          <p:spPr bwMode="auto">
            <a:xfrm>
              <a:off x="1942" y="3274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charset="0"/>
                </a:rPr>
                <a:t>0.2 </a:t>
              </a:r>
              <a:endParaRPr lang="en-US"/>
            </a:p>
          </p:txBody>
        </p:sp>
        <p:sp>
          <p:nvSpPr>
            <p:cNvPr id="27716" name="Line 68"/>
            <p:cNvSpPr>
              <a:spLocks noChangeShapeType="1"/>
            </p:cNvSpPr>
            <p:nvPr/>
          </p:nvSpPr>
          <p:spPr bwMode="auto">
            <a:xfrm flipV="1">
              <a:off x="2846" y="3179"/>
              <a:ext cx="1" cy="3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Rectangle 70"/>
            <p:cNvSpPr>
              <a:spLocks noChangeArrowheads="1"/>
            </p:cNvSpPr>
            <p:nvPr/>
          </p:nvSpPr>
          <p:spPr bwMode="auto">
            <a:xfrm>
              <a:off x="2766" y="3274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charset="0"/>
                </a:rPr>
                <a:t>0.4 </a:t>
              </a:r>
              <a:endParaRPr lang="en-US"/>
            </a:p>
          </p:txBody>
        </p:sp>
        <p:sp>
          <p:nvSpPr>
            <p:cNvPr id="27719" name="Line 71"/>
            <p:cNvSpPr>
              <a:spLocks noChangeShapeType="1"/>
            </p:cNvSpPr>
            <p:nvPr/>
          </p:nvSpPr>
          <p:spPr bwMode="auto">
            <a:xfrm flipV="1">
              <a:off x="3671" y="3179"/>
              <a:ext cx="1" cy="3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Rectangle 73"/>
            <p:cNvSpPr>
              <a:spLocks noChangeArrowheads="1"/>
            </p:cNvSpPr>
            <p:nvPr/>
          </p:nvSpPr>
          <p:spPr bwMode="auto">
            <a:xfrm>
              <a:off x="3591" y="3274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charset="0"/>
                </a:rPr>
                <a:t>0.6 </a:t>
              </a:r>
              <a:endParaRPr lang="en-US"/>
            </a:p>
          </p:txBody>
        </p:sp>
        <p:sp>
          <p:nvSpPr>
            <p:cNvPr id="27722" name="Line 74"/>
            <p:cNvSpPr>
              <a:spLocks noChangeShapeType="1"/>
            </p:cNvSpPr>
            <p:nvPr/>
          </p:nvSpPr>
          <p:spPr bwMode="auto">
            <a:xfrm flipV="1">
              <a:off x="4492" y="3179"/>
              <a:ext cx="1" cy="3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Rectangle 76"/>
            <p:cNvSpPr>
              <a:spLocks noChangeArrowheads="1"/>
            </p:cNvSpPr>
            <p:nvPr/>
          </p:nvSpPr>
          <p:spPr bwMode="auto">
            <a:xfrm>
              <a:off x="4412" y="3274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charset="0"/>
                </a:rPr>
                <a:t>0.8 </a:t>
              </a:r>
              <a:endParaRPr lang="en-US"/>
            </a:p>
          </p:txBody>
        </p:sp>
        <p:sp>
          <p:nvSpPr>
            <p:cNvPr id="27725" name="Line 77"/>
            <p:cNvSpPr>
              <a:spLocks noChangeShapeType="1"/>
            </p:cNvSpPr>
            <p:nvPr/>
          </p:nvSpPr>
          <p:spPr bwMode="auto">
            <a:xfrm flipV="1">
              <a:off x="5317" y="3179"/>
              <a:ext cx="1" cy="3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Rectangle 78"/>
            <p:cNvSpPr>
              <a:spLocks noChangeArrowheads="1"/>
            </p:cNvSpPr>
            <p:nvPr/>
          </p:nvSpPr>
          <p:spPr bwMode="auto">
            <a:xfrm>
              <a:off x="5277" y="3274"/>
              <a:ext cx="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charset="0"/>
                </a:rPr>
                <a:t>1 </a:t>
              </a:r>
              <a:endParaRPr lang="en-US"/>
            </a:p>
          </p:txBody>
        </p:sp>
        <p:sp>
          <p:nvSpPr>
            <p:cNvPr id="27727" name="Rectangle 79"/>
            <p:cNvSpPr>
              <a:spLocks noChangeArrowheads="1"/>
            </p:cNvSpPr>
            <p:nvPr/>
          </p:nvSpPr>
          <p:spPr bwMode="auto">
            <a:xfrm>
              <a:off x="3262" y="3393"/>
              <a:ext cx="152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80"/>
                  </a:solidFill>
                  <a:latin typeface="Arial" charset="0"/>
                </a:rPr>
                <a:t>fraction dead time</a:t>
              </a:r>
              <a:endParaRPr lang="en-US"/>
            </a:p>
          </p:txBody>
        </p:sp>
        <p:sp>
          <p:nvSpPr>
            <p:cNvPr id="27728" name="Line 80"/>
            <p:cNvSpPr>
              <a:spLocks noChangeShapeType="1"/>
            </p:cNvSpPr>
            <p:nvPr/>
          </p:nvSpPr>
          <p:spPr bwMode="auto">
            <a:xfrm>
              <a:off x="1608" y="1629"/>
              <a:ext cx="411" cy="29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Rectangle 81"/>
            <p:cNvSpPr>
              <a:spLocks noChangeArrowheads="1"/>
            </p:cNvSpPr>
            <p:nvPr/>
          </p:nvSpPr>
          <p:spPr bwMode="auto">
            <a:xfrm>
              <a:off x="1569" y="1607"/>
              <a:ext cx="79" cy="45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Line 82"/>
            <p:cNvSpPr>
              <a:spLocks noChangeShapeType="1"/>
            </p:cNvSpPr>
            <p:nvPr/>
          </p:nvSpPr>
          <p:spPr bwMode="auto">
            <a:xfrm>
              <a:off x="2019" y="1920"/>
              <a:ext cx="414" cy="16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Rectangle 83"/>
            <p:cNvSpPr>
              <a:spLocks noChangeArrowheads="1"/>
            </p:cNvSpPr>
            <p:nvPr/>
          </p:nvSpPr>
          <p:spPr bwMode="auto">
            <a:xfrm>
              <a:off x="1980" y="1897"/>
              <a:ext cx="79" cy="45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Line 84"/>
            <p:cNvSpPr>
              <a:spLocks noChangeShapeType="1"/>
            </p:cNvSpPr>
            <p:nvPr/>
          </p:nvSpPr>
          <p:spPr bwMode="auto">
            <a:xfrm>
              <a:off x="2433" y="2088"/>
              <a:ext cx="411" cy="14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Rectangle 85"/>
            <p:cNvSpPr>
              <a:spLocks noChangeArrowheads="1"/>
            </p:cNvSpPr>
            <p:nvPr/>
          </p:nvSpPr>
          <p:spPr bwMode="auto">
            <a:xfrm>
              <a:off x="2393" y="2065"/>
              <a:ext cx="79" cy="45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Line 86"/>
            <p:cNvSpPr>
              <a:spLocks noChangeShapeType="1"/>
            </p:cNvSpPr>
            <p:nvPr/>
          </p:nvSpPr>
          <p:spPr bwMode="auto">
            <a:xfrm>
              <a:off x="2844" y="2230"/>
              <a:ext cx="413" cy="9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Rectangle 87"/>
            <p:cNvSpPr>
              <a:spLocks noChangeArrowheads="1"/>
            </p:cNvSpPr>
            <p:nvPr/>
          </p:nvSpPr>
          <p:spPr bwMode="auto">
            <a:xfrm>
              <a:off x="2804" y="2207"/>
              <a:ext cx="79" cy="45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Line 88"/>
            <p:cNvSpPr>
              <a:spLocks noChangeShapeType="1"/>
            </p:cNvSpPr>
            <p:nvPr/>
          </p:nvSpPr>
          <p:spPr bwMode="auto">
            <a:xfrm>
              <a:off x="3257" y="2326"/>
              <a:ext cx="411" cy="9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Rectangle 89"/>
            <p:cNvSpPr>
              <a:spLocks noChangeArrowheads="1"/>
            </p:cNvSpPr>
            <p:nvPr/>
          </p:nvSpPr>
          <p:spPr bwMode="auto">
            <a:xfrm>
              <a:off x="3218" y="2303"/>
              <a:ext cx="79" cy="46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Line 90"/>
            <p:cNvSpPr>
              <a:spLocks noChangeShapeType="1"/>
            </p:cNvSpPr>
            <p:nvPr/>
          </p:nvSpPr>
          <p:spPr bwMode="auto">
            <a:xfrm>
              <a:off x="3668" y="2419"/>
              <a:ext cx="411" cy="8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Rectangle 91"/>
            <p:cNvSpPr>
              <a:spLocks noChangeArrowheads="1"/>
            </p:cNvSpPr>
            <p:nvPr/>
          </p:nvSpPr>
          <p:spPr bwMode="auto">
            <a:xfrm>
              <a:off x="3629" y="2396"/>
              <a:ext cx="79" cy="46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92"/>
            <p:cNvSpPr>
              <a:spLocks noChangeShapeType="1"/>
            </p:cNvSpPr>
            <p:nvPr/>
          </p:nvSpPr>
          <p:spPr bwMode="auto">
            <a:xfrm>
              <a:off x="4079" y="2500"/>
              <a:ext cx="413" cy="7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Rectangle 93"/>
            <p:cNvSpPr>
              <a:spLocks noChangeArrowheads="1"/>
            </p:cNvSpPr>
            <p:nvPr/>
          </p:nvSpPr>
          <p:spPr bwMode="auto">
            <a:xfrm>
              <a:off x="4039" y="2477"/>
              <a:ext cx="79" cy="46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Rectangle 94"/>
            <p:cNvSpPr>
              <a:spLocks noChangeArrowheads="1"/>
            </p:cNvSpPr>
            <p:nvPr/>
          </p:nvSpPr>
          <p:spPr bwMode="auto">
            <a:xfrm>
              <a:off x="4453" y="2547"/>
              <a:ext cx="79" cy="46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Line 95"/>
            <p:cNvSpPr>
              <a:spLocks noChangeShapeType="1"/>
            </p:cNvSpPr>
            <p:nvPr/>
          </p:nvSpPr>
          <p:spPr bwMode="auto">
            <a:xfrm flipV="1">
              <a:off x="1608" y="2123"/>
              <a:ext cx="411" cy="91"/>
            </a:xfrm>
            <a:prstGeom prst="line">
              <a:avLst/>
            </a:prstGeom>
            <a:noFill/>
            <a:ln w="0">
              <a:solidFill>
                <a:srgbClr val="FDFCF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96"/>
            <p:cNvSpPr>
              <a:spLocks/>
            </p:cNvSpPr>
            <p:nvPr/>
          </p:nvSpPr>
          <p:spPr bwMode="auto">
            <a:xfrm>
              <a:off x="1569" y="2191"/>
              <a:ext cx="79" cy="46"/>
            </a:xfrm>
            <a:custGeom>
              <a:avLst/>
              <a:gdLst>
                <a:gd name="T0" fmla="*/ 0 w 79"/>
                <a:gd name="T1" fmla="*/ 46 h 46"/>
                <a:gd name="T2" fmla="*/ 39 w 79"/>
                <a:gd name="T3" fmla="*/ 0 h 46"/>
                <a:gd name="T4" fmla="*/ 79 w 79"/>
                <a:gd name="T5" fmla="*/ 46 h 46"/>
                <a:gd name="T6" fmla="*/ 0 w 7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6">
                  <a:moveTo>
                    <a:pt x="0" y="46"/>
                  </a:moveTo>
                  <a:lnTo>
                    <a:pt x="39" y="0"/>
                  </a:lnTo>
                  <a:lnTo>
                    <a:pt x="79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FDFC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97"/>
            <p:cNvSpPr>
              <a:spLocks noChangeShapeType="1"/>
            </p:cNvSpPr>
            <p:nvPr/>
          </p:nvSpPr>
          <p:spPr bwMode="auto">
            <a:xfrm>
              <a:off x="2019" y="2123"/>
              <a:ext cx="414" cy="94"/>
            </a:xfrm>
            <a:prstGeom prst="line">
              <a:avLst/>
            </a:prstGeom>
            <a:noFill/>
            <a:ln w="0">
              <a:solidFill>
                <a:srgbClr val="FDFCF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98"/>
            <p:cNvSpPr>
              <a:spLocks/>
            </p:cNvSpPr>
            <p:nvPr/>
          </p:nvSpPr>
          <p:spPr bwMode="auto">
            <a:xfrm>
              <a:off x="1980" y="2100"/>
              <a:ext cx="79" cy="46"/>
            </a:xfrm>
            <a:custGeom>
              <a:avLst/>
              <a:gdLst>
                <a:gd name="T0" fmla="*/ 0 w 79"/>
                <a:gd name="T1" fmla="*/ 46 h 46"/>
                <a:gd name="T2" fmla="*/ 39 w 79"/>
                <a:gd name="T3" fmla="*/ 0 h 46"/>
                <a:gd name="T4" fmla="*/ 79 w 79"/>
                <a:gd name="T5" fmla="*/ 46 h 46"/>
                <a:gd name="T6" fmla="*/ 0 w 7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6">
                  <a:moveTo>
                    <a:pt x="0" y="46"/>
                  </a:moveTo>
                  <a:lnTo>
                    <a:pt x="39" y="0"/>
                  </a:lnTo>
                  <a:lnTo>
                    <a:pt x="79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FDFC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Line 99"/>
            <p:cNvSpPr>
              <a:spLocks noChangeShapeType="1"/>
            </p:cNvSpPr>
            <p:nvPr/>
          </p:nvSpPr>
          <p:spPr bwMode="auto">
            <a:xfrm>
              <a:off x="2433" y="2217"/>
              <a:ext cx="411" cy="119"/>
            </a:xfrm>
            <a:prstGeom prst="line">
              <a:avLst/>
            </a:prstGeom>
            <a:noFill/>
            <a:ln w="0">
              <a:solidFill>
                <a:srgbClr val="FDFCF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100"/>
            <p:cNvSpPr>
              <a:spLocks/>
            </p:cNvSpPr>
            <p:nvPr/>
          </p:nvSpPr>
          <p:spPr bwMode="auto">
            <a:xfrm>
              <a:off x="2393" y="2194"/>
              <a:ext cx="79" cy="46"/>
            </a:xfrm>
            <a:custGeom>
              <a:avLst/>
              <a:gdLst>
                <a:gd name="T0" fmla="*/ 0 w 79"/>
                <a:gd name="T1" fmla="*/ 46 h 46"/>
                <a:gd name="T2" fmla="*/ 40 w 79"/>
                <a:gd name="T3" fmla="*/ 0 h 46"/>
                <a:gd name="T4" fmla="*/ 79 w 79"/>
                <a:gd name="T5" fmla="*/ 46 h 46"/>
                <a:gd name="T6" fmla="*/ 0 w 7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6">
                  <a:moveTo>
                    <a:pt x="0" y="46"/>
                  </a:moveTo>
                  <a:lnTo>
                    <a:pt x="40" y="0"/>
                  </a:lnTo>
                  <a:lnTo>
                    <a:pt x="79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FDFC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Line 101"/>
            <p:cNvSpPr>
              <a:spLocks noChangeShapeType="1"/>
            </p:cNvSpPr>
            <p:nvPr/>
          </p:nvSpPr>
          <p:spPr bwMode="auto">
            <a:xfrm>
              <a:off x="2844" y="2336"/>
              <a:ext cx="413" cy="83"/>
            </a:xfrm>
            <a:prstGeom prst="line">
              <a:avLst/>
            </a:prstGeom>
            <a:noFill/>
            <a:ln w="0">
              <a:solidFill>
                <a:srgbClr val="FDFCF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102"/>
            <p:cNvSpPr>
              <a:spLocks/>
            </p:cNvSpPr>
            <p:nvPr/>
          </p:nvSpPr>
          <p:spPr bwMode="auto">
            <a:xfrm>
              <a:off x="2804" y="2314"/>
              <a:ext cx="79" cy="45"/>
            </a:xfrm>
            <a:custGeom>
              <a:avLst/>
              <a:gdLst>
                <a:gd name="T0" fmla="*/ 0 w 79"/>
                <a:gd name="T1" fmla="*/ 45 h 45"/>
                <a:gd name="T2" fmla="*/ 40 w 79"/>
                <a:gd name="T3" fmla="*/ 0 h 45"/>
                <a:gd name="T4" fmla="*/ 79 w 79"/>
                <a:gd name="T5" fmla="*/ 45 h 45"/>
                <a:gd name="T6" fmla="*/ 0 w 79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0" y="45"/>
                  </a:moveTo>
                  <a:lnTo>
                    <a:pt x="40" y="0"/>
                  </a:lnTo>
                  <a:lnTo>
                    <a:pt x="79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FDFC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Line 103"/>
            <p:cNvSpPr>
              <a:spLocks noChangeShapeType="1"/>
            </p:cNvSpPr>
            <p:nvPr/>
          </p:nvSpPr>
          <p:spPr bwMode="auto">
            <a:xfrm>
              <a:off x="3257" y="2419"/>
              <a:ext cx="411" cy="76"/>
            </a:xfrm>
            <a:prstGeom prst="line">
              <a:avLst/>
            </a:prstGeom>
            <a:noFill/>
            <a:ln w="0">
              <a:solidFill>
                <a:srgbClr val="FDFCF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104"/>
            <p:cNvSpPr>
              <a:spLocks/>
            </p:cNvSpPr>
            <p:nvPr/>
          </p:nvSpPr>
          <p:spPr bwMode="auto">
            <a:xfrm>
              <a:off x="3218" y="2396"/>
              <a:ext cx="79" cy="46"/>
            </a:xfrm>
            <a:custGeom>
              <a:avLst/>
              <a:gdLst>
                <a:gd name="T0" fmla="*/ 0 w 79"/>
                <a:gd name="T1" fmla="*/ 46 h 46"/>
                <a:gd name="T2" fmla="*/ 39 w 79"/>
                <a:gd name="T3" fmla="*/ 0 h 46"/>
                <a:gd name="T4" fmla="*/ 79 w 79"/>
                <a:gd name="T5" fmla="*/ 46 h 46"/>
                <a:gd name="T6" fmla="*/ 0 w 7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6">
                  <a:moveTo>
                    <a:pt x="0" y="46"/>
                  </a:moveTo>
                  <a:lnTo>
                    <a:pt x="39" y="0"/>
                  </a:lnTo>
                  <a:lnTo>
                    <a:pt x="79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FDFC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Line 105"/>
            <p:cNvSpPr>
              <a:spLocks noChangeShapeType="1"/>
            </p:cNvSpPr>
            <p:nvPr/>
          </p:nvSpPr>
          <p:spPr bwMode="auto">
            <a:xfrm>
              <a:off x="3668" y="2495"/>
              <a:ext cx="411" cy="135"/>
            </a:xfrm>
            <a:prstGeom prst="line">
              <a:avLst/>
            </a:prstGeom>
            <a:noFill/>
            <a:ln w="0">
              <a:solidFill>
                <a:srgbClr val="FDFCF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Freeform 106"/>
            <p:cNvSpPr>
              <a:spLocks/>
            </p:cNvSpPr>
            <p:nvPr/>
          </p:nvSpPr>
          <p:spPr bwMode="auto">
            <a:xfrm>
              <a:off x="3629" y="2472"/>
              <a:ext cx="79" cy="46"/>
            </a:xfrm>
            <a:custGeom>
              <a:avLst/>
              <a:gdLst>
                <a:gd name="T0" fmla="*/ 0 w 79"/>
                <a:gd name="T1" fmla="*/ 46 h 46"/>
                <a:gd name="T2" fmla="*/ 39 w 79"/>
                <a:gd name="T3" fmla="*/ 0 h 46"/>
                <a:gd name="T4" fmla="*/ 79 w 79"/>
                <a:gd name="T5" fmla="*/ 46 h 46"/>
                <a:gd name="T6" fmla="*/ 0 w 7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6">
                  <a:moveTo>
                    <a:pt x="0" y="46"/>
                  </a:moveTo>
                  <a:lnTo>
                    <a:pt x="39" y="0"/>
                  </a:lnTo>
                  <a:lnTo>
                    <a:pt x="79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FDFC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Line 107"/>
            <p:cNvSpPr>
              <a:spLocks noChangeShapeType="1"/>
            </p:cNvSpPr>
            <p:nvPr/>
          </p:nvSpPr>
          <p:spPr bwMode="auto">
            <a:xfrm>
              <a:off x="4079" y="2630"/>
              <a:ext cx="413" cy="42"/>
            </a:xfrm>
            <a:prstGeom prst="line">
              <a:avLst/>
            </a:prstGeom>
            <a:noFill/>
            <a:ln w="0">
              <a:solidFill>
                <a:srgbClr val="FDFCF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Freeform 108"/>
            <p:cNvSpPr>
              <a:spLocks/>
            </p:cNvSpPr>
            <p:nvPr/>
          </p:nvSpPr>
          <p:spPr bwMode="auto">
            <a:xfrm>
              <a:off x="4039" y="2607"/>
              <a:ext cx="79" cy="46"/>
            </a:xfrm>
            <a:custGeom>
              <a:avLst/>
              <a:gdLst>
                <a:gd name="T0" fmla="*/ 0 w 79"/>
                <a:gd name="T1" fmla="*/ 46 h 46"/>
                <a:gd name="T2" fmla="*/ 40 w 79"/>
                <a:gd name="T3" fmla="*/ 0 h 46"/>
                <a:gd name="T4" fmla="*/ 79 w 79"/>
                <a:gd name="T5" fmla="*/ 46 h 46"/>
                <a:gd name="T6" fmla="*/ 0 w 7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6">
                  <a:moveTo>
                    <a:pt x="0" y="46"/>
                  </a:moveTo>
                  <a:lnTo>
                    <a:pt x="40" y="0"/>
                  </a:lnTo>
                  <a:lnTo>
                    <a:pt x="79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FDFC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109"/>
            <p:cNvSpPr>
              <a:spLocks/>
            </p:cNvSpPr>
            <p:nvPr/>
          </p:nvSpPr>
          <p:spPr bwMode="auto">
            <a:xfrm>
              <a:off x="4453" y="2649"/>
              <a:ext cx="79" cy="46"/>
            </a:xfrm>
            <a:custGeom>
              <a:avLst/>
              <a:gdLst>
                <a:gd name="T0" fmla="*/ 0 w 79"/>
                <a:gd name="T1" fmla="*/ 46 h 46"/>
                <a:gd name="T2" fmla="*/ 39 w 79"/>
                <a:gd name="T3" fmla="*/ 0 h 46"/>
                <a:gd name="T4" fmla="*/ 79 w 79"/>
                <a:gd name="T5" fmla="*/ 46 h 46"/>
                <a:gd name="T6" fmla="*/ 0 w 7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6">
                  <a:moveTo>
                    <a:pt x="0" y="46"/>
                  </a:moveTo>
                  <a:lnTo>
                    <a:pt x="39" y="0"/>
                  </a:lnTo>
                  <a:lnTo>
                    <a:pt x="79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FDFC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Rectangle 110"/>
            <p:cNvSpPr>
              <a:spLocks noChangeArrowheads="1"/>
            </p:cNvSpPr>
            <p:nvPr/>
          </p:nvSpPr>
          <p:spPr bwMode="auto">
            <a:xfrm>
              <a:off x="2269" y="3729"/>
              <a:ext cx="1936" cy="309"/>
            </a:xfrm>
            <a:prstGeom prst="rect">
              <a:avLst/>
            </a:prstGeom>
            <a:noFill/>
            <a:ln w="127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Line 111"/>
            <p:cNvSpPr>
              <a:spLocks noChangeShapeType="1"/>
            </p:cNvSpPr>
            <p:nvPr/>
          </p:nvSpPr>
          <p:spPr bwMode="auto">
            <a:xfrm>
              <a:off x="2351" y="3870"/>
              <a:ext cx="245" cy="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Rectangle 112"/>
            <p:cNvSpPr>
              <a:spLocks noChangeArrowheads="1"/>
            </p:cNvSpPr>
            <p:nvPr/>
          </p:nvSpPr>
          <p:spPr bwMode="auto">
            <a:xfrm>
              <a:off x="2400" y="3840"/>
              <a:ext cx="80" cy="46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Rectangle 113"/>
            <p:cNvSpPr>
              <a:spLocks noChangeArrowheads="1"/>
            </p:cNvSpPr>
            <p:nvPr/>
          </p:nvSpPr>
          <p:spPr bwMode="auto">
            <a:xfrm>
              <a:off x="2604" y="3793"/>
              <a:ext cx="6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charset="0"/>
                </a:rPr>
                <a:t>Ziegler-Nichols</a:t>
              </a:r>
              <a:endParaRPr lang="en-US"/>
            </a:p>
          </p:txBody>
        </p:sp>
        <p:sp>
          <p:nvSpPr>
            <p:cNvPr id="27762" name="Line 114"/>
            <p:cNvSpPr>
              <a:spLocks noChangeShapeType="1"/>
            </p:cNvSpPr>
            <p:nvPr/>
          </p:nvSpPr>
          <p:spPr bwMode="auto">
            <a:xfrm>
              <a:off x="3405" y="3863"/>
              <a:ext cx="245" cy="1"/>
            </a:xfrm>
            <a:prstGeom prst="line">
              <a:avLst/>
            </a:prstGeom>
            <a:noFill/>
            <a:ln w="0">
              <a:solidFill>
                <a:srgbClr val="FDFCF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Freeform 115"/>
            <p:cNvSpPr>
              <a:spLocks/>
            </p:cNvSpPr>
            <p:nvPr/>
          </p:nvSpPr>
          <p:spPr bwMode="auto">
            <a:xfrm>
              <a:off x="3504" y="3840"/>
              <a:ext cx="79" cy="46"/>
            </a:xfrm>
            <a:custGeom>
              <a:avLst/>
              <a:gdLst>
                <a:gd name="T0" fmla="*/ 0 w 79"/>
                <a:gd name="T1" fmla="*/ 46 h 46"/>
                <a:gd name="T2" fmla="*/ 40 w 79"/>
                <a:gd name="T3" fmla="*/ 0 h 46"/>
                <a:gd name="T4" fmla="*/ 79 w 79"/>
                <a:gd name="T5" fmla="*/ 46 h 46"/>
                <a:gd name="T6" fmla="*/ 0 w 7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6">
                  <a:moveTo>
                    <a:pt x="0" y="46"/>
                  </a:moveTo>
                  <a:lnTo>
                    <a:pt x="40" y="0"/>
                  </a:lnTo>
                  <a:lnTo>
                    <a:pt x="79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FDFC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Rectangle 116"/>
            <p:cNvSpPr>
              <a:spLocks noChangeArrowheads="1"/>
            </p:cNvSpPr>
            <p:nvPr/>
          </p:nvSpPr>
          <p:spPr bwMode="auto">
            <a:xfrm>
              <a:off x="3707" y="3811"/>
              <a:ext cx="40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charset="0"/>
                </a:rPr>
                <a:t>Ciancone</a:t>
              </a:r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auto">
            <a:xfrm>
              <a:off x="1600" y="2118"/>
              <a:ext cx="2948" cy="589"/>
            </a:xfrm>
            <a:custGeom>
              <a:avLst/>
              <a:gdLst>
                <a:gd name="T0" fmla="*/ 0 w 2948"/>
                <a:gd name="T1" fmla="*/ 90 h 589"/>
                <a:gd name="T2" fmla="*/ 382 w 2948"/>
                <a:gd name="T3" fmla="*/ 2 h 589"/>
                <a:gd name="T4" fmla="*/ 880 w 2948"/>
                <a:gd name="T5" fmla="*/ 104 h 589"/>
                <a:gd name="T6" fmla="*/ 2080 w 2948"/>
                <a:gd name="T7" fmla="*/ 423 h 589"/>
                <a:gd name="T8" fmla="*/ 2948 w 2948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8" h="589">
                  <a:moveTo>
                    <a:pt x="0" y="90"/>
                  </a:moveTo>
                  <a:cubicBezTo>
                    <a:pt x="117" y="45"/>
                    <a:pt x="235" y="0"/>
                    <a:pt x="382" y="2"/>
                  </a:cubicBezTo>
                  <a:cubicBezTo>
                    <a:pt x="529" y="4"/>
                    <a:pt x="597" y="34"/>
                    <a:pt x="880" y="104"/>
                  </a:cubicBezTo>
                  <a:cubicBezTo>
                    <a:pt x="1163" y="174"/>
                    <a:pt x="1735" y="342"/>
                    <a:pt x="2080" y="423"/>
                  </a:cubicBezTo>
                  <a:cubicBezTo>
                    <a:pt x="2425" y="504"/>
                    <a:pt x="2686" y="546"/>
                    <a:pt x="2948" y="589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auto">
            <a:xfrm flipH="1">
              <a:off x="3984" y="1632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auto">
            <a:xfrm rot="18397808" flipH="1">
              <a:off x="3719" y="1659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auto">
            <a:xfrm flipH="1">
              <a:off x="4048" y="1838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auto">
            <a:xfrm flipH="1">
              <a:off x="3923" y="1816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auto">
            <a:xfrm flipH="1">
              <a:off x="3816" y="2015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 flipH="1">
              <a:off x="3985" y="2033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AutoShape 13"/>
            <p:cNvSpPr>
              <a:spLocks noChangeArrowheads="1"/>
            </p:cNvSpPr>
            <p:nvPr/>
          </p:nvSpPr>
          <p:spPr bwMode="auto">
            <a:xfrm>
              <a:off x="4288" y="1440"/>
              <a:ext cx="1152" cy="1056"/>
            </a:xfrm>
            <a:prstGeom prst="wedgeRoundRectCallout">
              <a:avLst>
                <a:gd name="adj1" fmla="val -63023"/>
                <a:gd name="adj2" fmla="val -32292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/>
                <a:t>As dead time </a:t>
              </a:r>
            </a:p>
            <a:p>
              <a:r>
                <a:rPr lang="en-US" sz="2000" b="1"/>
                <a:t>increases, we</a:t>
              </a:r>
            </a:p>
            <a:p>
              <a:r>
                <a:rPr lang="en-US" sz="2000" b="1"/>
                <a:t>must detune</a:t>
              </a:r>
            </a:p>
            <a:p>
              <a:r>
                <a:rPr lang="en-US" sz="2000" b="1"/>
                <a:t>the controller.</a:t>
              </a:r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400" y="3552"/>
              <a:ext cx="168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/>
                <a:t>In this plot, (</a:t>
              </a:r>
              <a:r>
                <a:rPr lang="en-US" sz="2000" b="1">
                  <a:sym typeface="Symbol" pitchFamily="18" charset="2"/>
                </a:rPr>
                <a:t>+) is constant and / </a:t>
              </a:r>
              <a:r>
                <a:rPr lang="en-US" sz="2000" b="1"/>
                <a:t>(</a:t>
              </a:r>
              <a:r>
                <a:rPr lang="en-US" sz="2000" b="1">
                  <a:sym typeface="Symbol" pitchFamily="18" charset="2"/>
                </a:rPr>
                <a:t>+) is changed.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lip" r:id="rId3" imgW="2701800" imgH="4019400" progId="MS_ClipArt_Gallery.5">
                  <p:embed/>
                </p:oleObj>
              </mc:Choice>
              <mc:Fallback>
                <p:oleObj name="Clip" r:id="rId3" imgW="2701800" imgH="401940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590800" y="1600200"/>
            <a:ext cx="5867400" cy="685800"/>
          </a:xfrm>
          <a:prstGeom prst="wedgeRoundRectCallout">
            <a:avLst>
              <a:gd name="adj1" fmla="val -66208"/>
              <a:gd name="adj2" fmla="val 340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Outline of the lesson.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14600" y="2819400"/>
            <a:ext cx="5791200" cy="284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91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Define stability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Review determining the roots of the characteristic equation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Introduce the Bode stability method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Apply to determine some general trends in feedback systems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10: STABILITY &amp;TUNING</a:t>
            </a:r>
            <a:endParaRPr lang="en-US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 startAt="3"/>
            </a:pPr>
            <a:r>
              <a:rPr lang="en-US" b="1"/>
              <a:t>What else can we do with this neat technology?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Understand need for “robustness”.</a:t>
            </a:r>
          </a:p>
        </p:txBody>
      </p:sp>
      <p:sp>
        <p:nvSpPr>
          <p:cNvPr id="28854" name="AutoShape 182"/>
          <p:cNvSpPr>
            <a:spLocks noChangeArrowheads="1"/>
          </p:cNvSpPr>
          <p:nvPr/>
        </p:nvSpPr>
        <p:spPr bwMode="auto">
          <a:xfrm>
            <a:off x="762000" y="1905000"/>
            <a:ext cx="3810000" cy="1524000"/>
          </a:xfrm>
          <a:prstGeom prst="wedgeRoundRectCallout">
            <a:avLst>
              <a:gd name="adj1" fmla="val 62375"/>
              <a:gd name="adj2" fmla="val -1375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After we tune the controller,</a:t>
            </a:r>
          </a:p>
          <a:p>
            <a:r>
              <a:rPr lang="en-US" sz="2000" b="1"/>
              <a:t>we change the flow of solvent.</a:t>
            </a:r>
          </a:p>
          <a:p>
            <a:r>
              <a:rPr lang="en-US" sz="2000" b="1"/>
              <a:t>What happens?</a:t>
            </a:r>
          </a:p>
        </p:txBody>
      </p:sp>
      <p:grpSp>
        <p:nvGrpSpPr>
          <p:cNvPr id="28897" name="Group 225"/>
          <p:cNvGrpSpPr>
            <a:grpSpLocks/>
          </p:cNvGrpSpPr>
          <p:nvPr/>
        </p:nvGrpSpPr>
        <p:grpSpPr bwMode="auto">
          <a:xfrm>
            <a:off x="1981200" y="3581400"/>
            <a:ext cx="6248400" cy="2971800"/>
            <a:chOff x="432" y="2304"/>
            <a:chExt cx="4542" cy="1824"/>
          </a:xfrm>
        </p:grpSpPr>
        <p:sp>
          <p:nvSpPr>
            <p:cNvPr id="28898" name="AutoShape 226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9" name="AutoShape 227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0" name="AutoShape 228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1" name="Freeform 229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2" name="AutoShape 230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3" name="AutoShape 231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4" name="Line 232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5" name="Line 233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6" name="AutoShape 234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7" name="Line 235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8" name="Line 236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9" name="Freeform 237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0" name="Line 238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1" name="Line 239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912" name="Group 240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28913" name="Line 241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4" name="Line 242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5" name="Line 243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6" name="Line 244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7" name="Line 245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8" name="Line 246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9" name="Freeform 247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920" name="Group 248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28921" name="Line 24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2" name="Line 25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3" name="Line 25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4" name="Line 25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5" name="Line 25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6" name="Line 25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7" name="Freeform 25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928" name="Line 256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29" name="Text Box 257"/>
            <p:cNvSpPr txBox="1">
              <a:spLocks noChangeArrowheads="1"/>
            </p:cNvSpPr>
            <p:nvPr/>
          </p:nvSpPr>
          <p:spPr bwMode="auto">
            <a:xfrm>
              <a:off x="625" y="2641"/>
              <a:ext cx="41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/>
                <a:t>solvent</a:t>
              </a:r>
              <a:endParaRPr lang="en-US" sz="1000"/>
            </a:p>
          </p:txBody>
        </p:sp>
        <p:sp>
          <p:nvSpPr>
            <p:cNvPr id="28930" name="Text Box 258"/>
            <p:cNvSpPr txBox="1">
              <a:spLocks noChangeArrowheads="1"/>
            </p:cNvSpPr>
            <p:nvPr/>
          </p:nvSpPr>
          <p:spPr bwMode="auto">
            <a:xfrm>
              <a:off x="1106" y="3362"/>
              <a:ext cx="43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/>
                <a:t> pure A</a:t>
              </a:r>
              <a:endParaRPr lang="en-US" sz="1000"/>
            </a:p>
          </p:txBody>
        </p:sp>
        <p:sp>
          <p:nvSpPr>
            <p:cNvPr id="28931" name="Oval 259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000" b="1">
                  <a:latin typeface="Arial" charset="0"/>
                </a:rPr>
                <a:t>AC</a:t>
              </a:r>
            </a:p>
          </p:txBody>
        </p:sp>
        <p:sp>
          <p:nvSpPr>
            <p:cNvPr id="28932" name="Line 260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3" name="Line 261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4" name="Line 262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5" name="Freeform 263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6" name="Line 264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7" name="Text Box 265"/>
            <p:cNvSpPr txBox="1">
              <a:spLocks noChangeArrowheads="1"/>
            </p:cNvSpPr>
            <p:nvPr/>
          </p:nvSpPr>
          <p:spPr bwMode="auto">
            <a:xfrm>
              <a:off x="432" y="2304"/>
              <a:ext cx="43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/>
                <a:t>F</a:t>
              </a:r>
              <a:r>
                <a:rPr lang="en-US" sz="1000" b="1" baseline="-25000"/>
                <a:t>S</a:t>
              </a:r>
              <a:endParaRPr lang="en-US" sz="1000" b="1"/>
            </a:p>
          </p:txBody>
        </p:sp>
        <p:sp>
          <p:nvSpPr>
            <p:cNvPr id="28938" name="Text Box 266"/>
            <p:cNvSpPr txBox="1">
              <a:spLocks noChangeArrowheads="1"/>
            </p:cNvSpPr>
            <p:nvPr/>
          </p:nvSpPr>
          <p:spPr bwMode="auto">
            <a:xfrm>
              <a:off x="961" y="3119"/>
              <a:ext cx="33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/>
                <a:t>F</a:t>
              </a:r>
              <a:r>
                <a:rPr lang="en-US" sz="1000" b="1" baseline="-25000"/>
                <a:t>A</a:t>
              </a:r>
              <a:endParaRPr lang="en-US" sz="1000" b="1"/>
            </a:p>
          </p:txBody>
        </p:sp>
      </p:grpSp>
      <p:graphicFrame>
        <p:nvGraphicFramePr>
          <p:cNvPr id="28939" name="Object 267"/>
          <p:cNvGraphicFramePr>
            <a:graphicFrameLocks noChangeAspect="1"/>
          </p:cNvGraphicFramePr>
          <p:nvPr/>
        </p:nvGraphicFramePr>
        <p:xfrm>
          <a:off x="5410200" y="2133600"/>
          <a:ext cx="7429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2" name="Clip" r:id="rId3" imgW="1621800" imgH="3934080" progId="MS_ClipArt_Gallery.5">
                  <p:embed/>
                </p:oleObj>
              </mc:Choice>
              <mc:Fallback>
                <p:oleObj name="Clip" r:id="rId3" imgW="1621800" imgH="3934080" progId="MS_ClipArt_Gallery.5">
                  <p:embed/>
                  <p:pic>
                    <p:nvPicPr>
                      <p:cNvPr id="0" name="Object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33600"/>
                        <a:ext cx="74295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40" name="Text Box 268"/>
          <p:cNvSpPr txBox="1">
            <a:spLocks noChangeArrowheads="1"/>
          </p:cNvSpPr>
          <p:nvPr/>
        </p:nvSpPr>
        <p:spPr bwMode="auto">
          <a:xfrm>
            <a:off x="381000" y="4419600"/>
            <a:ext cx="2743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</a:t>
            </a:r>
            <a:r>
              <a:rPr lang="en-US" sz="2000" b="1" baseline="-25000"/>
              <a:t>S</a:t>
            </a:r>
            <a:r>
              <a:rPr lang="en-US" sz="2000" b="1"/>
              <a:t> = 3.0 to 6.9 m3/min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533400" y="1828800"/>
            <a:ext cx="7694613" cy="5021263"/>
            <a:chOff x="586" y="1346"/>
            <a:chExt cx="4285" cy="2797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895" y="1428"/>
              <a:ext cx="3900" cy="10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895" y="1428"/>
              <a:ext cx="3900" cy="103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>
              <a:off x="895" y="1428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auto">
            <a:xfrm>
              <a:off x="895" y="1428"/>
              <a:ext cx="3900" cy="1039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 flipV="1">
              <a:off x="895" y="1428"/>
              <a:ext cx="1" cy="10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895" y="2467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 flipV="1">
              <a:off x="895" y="1428"/>
              <a:ext cx="1" cy="10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flipV="1">
              <a:off x="895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895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 flipV="1">
              <a:off x="895" y="242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895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856" y="2523"/>
              <a:ext cx="77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932" y="2493"/>
              <a:ext cx="44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 flipV="1">
              <a:off x="1481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1481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20"/>
            <p:cNvSpPr>
              <a:spLocks noChangeShapeType="1"/>
            </p:cNvSpPr>
            <p:nvPr/>
          </p:nvSpPr>
          <p:spPr bwMode="auto">
            <a:xfrm flipV="1">
              <a:off x="1828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>
              <a:off x="1828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 flipV="1">
              <a:off x="2067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>
              <a:off x="2067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 flipV="1">
              <a:off x="2256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25"/>
            <p:cNvSpPr>
              <a:spLocks noChangeShapeType="1"/>
            </p:cNvSpPr>
            <p:nvPr/>
          </p:nvSpPr>
          <p:spPr bwMode="auto">
            <a:xfrm>
              <a:off x="2256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 flipV="1">
              <a:off x="2414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27"/>
            <p:cNvSpPr>
              <a:spLocks noChangeShapeType="1"/>
            </p:cNvSpPr>
            <p:nvPr/>
          </p:nvSpPr>
          <p:spPr bwMode="auto">
            <a:xfrm>
              <a:off x="2414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 flipV="1">
              <a:off x="2546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auto">
            <a:xfrm>
              <a:off x="2546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 flipV="1">
              <a:off x="2659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2659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32"/>
            <p:cNvSpPr>
              <a:spLocks noChangeShapeType="1"/>
            </p:cNvSpPr>
            <p:nvPr/>
          </p:nvSpPr>
          <p:spPr bwMode="auto">
            <a:xfrm flipV="1">
              <a:off x="2754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>
              <a:off x="2754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34"/>
            <p:cNvSpPr>
              <a:spLocks noChangeShapeType="1"/>
            </p:cNvSpPr>
            <p:nvPr/>
          </p:nvSpPr>
          <p:spPr bwMode="auto">
            <a:xfrm flipV="1">
              <a:off x="2848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35"/>
            <p:cNvSpPr>
              <a:spLocks noChangeShapeType="1"/>
            </p:cNvSpPr>
            <p:nvPr/>
          </p:nvSpPr>
          <p:spPr bwMode="auto">
            <a:xfrm>
              <a:off x="2848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36"/>
            <p:cNvSpPr>
              <a:spLocks noChangeShapeType="1"/>
            </p:cNvSpPr>
            <p:nvPr/>
          </p:nvSpPr>
          <p:spPr bwMode="auto">
            <a:xfrm flipV="1">
              <a:off x="2848" y="242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Line 37"/>
            <p:cNvSpPr>
              <a:spLocks noChangeShapeType="1"/>
            </p:cNvSpPr>
            <p:nvPr/>
          </p:nvSpPr>
          <p:spPr bwMode="auto">
            <a:xfrm>
              <a:off x="2848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Rectangle 38"/>
            <p:cNvSpPr>
              <a:spLocks noChangeArrowheads="1"/>
            </p:cNvSpPr>
            <p:nvPr/>
          </p:nvSpPr>
          <p:spPr bwMode="auto">
            <a:xfrm>
              <a:off x="2809" y="2523"/>
              <a:ext cx="77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31783" name="Rectangle 39"/>
            <p:cNvSpPr>
              <a:spLocks noChangeArrowheads="1"/>
            </p:cNvSpPr>
            <p:nvPr/>
          </p:nvSpPr>
          <p:spPr bwMode="auto">
            <a:xfrm>
              <a:off x="2885" y="2493"/>
              <a:ext cx="45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31784" name="Line 40"/>
            <p:cNvSpPr>
              <a:spLocks noChangeShapeType="1"/>
            </p:cNvSpPr>
            <p:nvPr/>
          </p:nvSpPr>
          <p:spPr bwMode="auto">
            <a:xfrm flipV="1">
              <a:off x="3434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41"/>
            <p:cNvSpPr>
              <a:spLocks noChangeShapeType="1"/>
            </p:cNvSpPr>
            <p:nvPr/>
          </p:nvSpPr>
          <p:spPr bwMode="auto">
            <a:xfrm>
              <a:off x="3434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42"/>
            <p:cNvSpPr>
              <a:spLocks noChangeShapeType="1"/>
            </p:cNvSpPr>
            <p:nvPr/>
          </p:nvSpPr>
          <p:spPr bwMode="auto">
            <a:xfrm flipV="1">
              <a:off x="3774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Line 43"/>
            <p:cNvSpPr>
              <a:spLocks noChangeShapeType="1"/>
            </p:cNvSpPr>
            <p:nvPr/>
          </p:nvSpPr>
          <p:spPr bwMode="auto">
            <a:xfrm>
              <a:off x="3774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44"/>
            <p:cNvSpPr>
              <a:spLocks noChangeShapeType="1"/>
            </p:cNvSpPr>
            <p:nvPr/>
          </p:nvSpPr>
          <p:spPr bwMode="auto">
            <a:xfrm flipV="1">
              <a:off x="4020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45"/>
            <p:cNvSpPr>
              <a:spLocks noChangeShapeType="1"/>
            </p:cNvSpPr>
            <p:nvPr/>
          </p:nvSpPr>
          <p:spPr bwMode="auto">
            <a:xfrm>
              <a:off x="4020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46"/>
            <p:cNvSpPr>
              <a:spLocks noChangeShapeType="1"/>
            </p:cNvSpPr>
            <p:nvPr/>
          </p:nvSpPr>
          <p:spPr bwMode="auto">
            <a:xfrm flipV="1">
              <a:off x="4209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47"/>
            <p:cNvSpPr>
              <a:spLocks noChangeShapeType="1"/>
            </p:cNvSpPr>
            <p:nvPr/>
          </p:nvSpPr>
          <p:spPr bwMode="auto">
            <a:xfrm>
              <a:off x="4209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48"/>
            <p:cNvSpPr>
              <a:spLocks noChangeShapeType="1"/>
            </p:cNvSpPr>
            <p:nvPr/>
          </p:nvSpPr>
          <p:spPr bwMode="auto">
            <a:xfrm flipV="1">
              <a:off x="4360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49"/>
            <p:cNvSpPr>
              <a:spLocks noChangeShapeType="1"/>
            </p:cNvSpPr>
            <p:nvPr/>
          </p:nvSpPr>
          <p:spPr bwMode="auto">
            <a:xfrm>
              <a:off x="4360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50"/>
            <p:cNvSpPr>
              <a:spLocks noChangeShapeType="1"/>
            </p:cNvSpPr>
            <p:nvPr/>
          </p:nvSpPr>
          <p:spPr bwMode="auto">
            <a:xfrm flipV="1">
              <a:off x="4493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51"/>
            <p:cNvSpPr>
              <a:spLocks noChangeShapeType="1"/>
            </p:cNvSpPr>
            <p:nvPr/>
          </p:nvSpPr>
          <p:spPr bwMode="auto">
            <a:xfrm>
              <a:off x="4493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52"/>
            <p:cNvSpPr>
              <a:spLocks noChangeShapeType="1"/>
            </p:cNvSpPr>
            <p:nvPr/>
          </p:nvSpPr>
          <p:spPr bwMode="auto">
            <a:xfrm flipV="1">
              <a:off x="4606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53"/>
            <p:cNvSpPr>
              <a:spLocks noChangeShapeType="1"/>
            </p:cNvSpPr>
            <p:nvPr/>
          </p:nvSpPr>
          <p:spPr bwMode="auto">
            <a:xfrm>
              <a:off x="4606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54"/>
            <p:cNvSpPr>
              <a:spLocks noChangeShapeType="1"/>
            </p:cNvSpPr>
            <p:nvPr/>
          </p:nvSpPr>
          <p:spPr bwMode="auto">
            <a:xfrm flipV="1">
              <a:off x="4707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Line 55"/>
            <p:cNvSpPr>
              <a:spLocks noChangeShapeType="1"/>
            </p:cNvSpPr>
            <p:nvPr/>
          </p:nvSpPr>
          <p:spPr bwMode="auto">
            <a:xfrm>
              <a:off x="4707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56"/>
            <p:cNvSpPr>
              <a:spLocks noChangeShapeType="1"/>
            </p:cNvSpPr>
            <p:nvPr/>
          </p:nvSpPr>
          <p:spPr bwMode="auto">
            <a:xfrm flipV="1">
              <a:off x="4795" y="24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Line 57"/>
            <p:cNvSpPr>
              <a:spLocks noChangeShapeType="1"/>
            </p:cNvSpPr>
            <p:nvPr/>
          </p:nvSpPr>
          <p:spPr bwMode="auto">
            <a:xfrm>
              <a:off x="4795" y="142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58"/>
            <p:cNvSpPr>
              <a:spLocks noChangeShapeType="1"/>
            </p:cNvSpPr>
            <p:nvPr/>
          </p:nvSpPr>
          <p:spPr bwMode="auto">
            <a:xfrm flipV="1">
              <a:off x="4795" y="242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Line 59"/>
            <p:cNvSpPr>
              <a:spLocks noChangeShapeType="1"/>
            </p:cNvSpPr>
            <p:nvPr/>
          </p:nvSpPr>
          <p:spPr bwMode="auto">
            <a:xfrm>
              <a:off x="4795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Rectangle 60"/>
            <p:cNvSpPr>
              <a:spLocks noChangeArrowheads="1"/>
            </p:cNvSpPr>
            <p:nvPr/>
          </p:nvSpPr>
          <p:spPr bwMode="auto">
            <a:xfrm>
              <a:off x="4768" y="2523"/>
              <a:ext cx="77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31805" name="Rectangle 61"/>
            <p:cNvSpPr>
              <a:spLocks noChangeArrowheads="1"/>
            </p:cNvSpPr>
            <p:nvPr/>
          </p:nvSpPr>
          <p:spPr bwMode="auto">
            <a:xfrm>
              <a:off x="4844" y="2493"/>
              <a:ext cx="2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31806" name="Line 62"/>
            <p:cNvSpPr>
              <a:spLocks noChangeShapeType="1"/>
            </p:cNvSpPr>
            <p:nvPr/>
          </p:nvSpPr>
          <p:spPr bwMode="auto">
            <a:xfrm>
              <a:off x="895" y="246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63"/>
            <p:cNvSpPr>
              <a:spLocks noChangeShapeType="1"/>
            </p:cNvSpPr>
            <p:nvPr/>
          </p:nvSpPr>
          <p:spPr bwMode="auto">
            <a:xfrm flipH="1">
              <a:off x="4757" y="246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Rectangle 64"/>
            <p:cNvSpPr>
              <a:spLocks noChangeArrowheads="1"/>
            </p:cNvSpPr>
            <p:nvPr/>
          </p:nvSpPr>
          <p:spPr bwMode="auto">
            <a:xfrm>
              <a:off x="762" y="2417"/>
              <a:ext cx="7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31809" name="Rectangle 65"/>
            <p:cNvSpPr>
              <a:spLocks noChangeArrowheads="1"/>
            </p:cNvSpPr>
            <p:nvPr/>
          </p:nvSpPr>
          <p:spPr bwMode="auto">
            <a:xfrm>
              <a:off x="839" y="2385"/>
              <a:ext cx="44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-5</a:t>
              </a:r>
              <a:endParaRPr lang="en-US"/>
            </a:p>
          </p:txBody>
        </p:sp>
        <p:sp>
          <p:nvSpPr>
            <p:cNvPr id="31810" name="Line 66"/>
            <p:cNvSpPr>
              <a:spLocks noChangeShapeType="1"/>
            </p:cNvSpPr>
            <p:nvPr/>
          </p:nvSpPr>
          <p:spPr bwMode="auto">
            <a:xfrm>
              <a:off x="895" y="225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 flipH="1">
              <a:off x="4776" y="225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Line 68"/>
            <p:cNvSpPr>
              <a:spLocks noChangeShapeType="1"/>
            </p:cNvSpPr>
            <p:nvPr/>
          </p:nvSpPr>
          <p:spPr bwMode="auto">
            <a:xfrm>
              <a:off x="895" y="204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Line 69"/>
            <p:cNvSpPr>
              <a:spLocks noChangeShapeType="1"/>
            </p:cNvSpPr>
            <p:nvPr/>
          </p:nvSpPr>
          <p:spPr bwMode="auto">
            <a:xfrm flipH="1">
              <a:off x="4776" y="204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Line 70"/>
            <p:cNvSpPr>
              <a:spLocks noChangeShapeType="1"/>
            </p:cNvSpPr>
            <p:nvPr/>
          </p:nvSpPr>
          <p:spPr bwMode="auto">
            <a:xfrm>
              <a:off x="895" y="184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Line 71"/>
            <p:cNvSpPr>
              <a:spLocks noChangeShapeType="1"/>
            </p:cNvSpPr>
            <p:nvPr/>
          </p:nvSpPr>
          <p:spPr bwMode="auto">
            <a:xfrm flipH="1">
              <a:off x="4776" y="184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Line 72"/>
            <p:cNvSpPr>
              <a:spLocks noChangeShapeType="1"/>
            </p:cNvSpPr>
            <p:nvPr/>
          </p:nvSpPr>
          <p:spPr bwMode="auto">
            <a:xfrm>
              <a:off x="895" y="163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flipH="1">
              <a:off x="4776" y="163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Line 74"/>
            <p:cNvSpPr>
              <a:spLocks noChangeShapeType="1"/>
            </p:cNvSpPr>
            <p:nvPr/>
          </p:nvSpPr>
          <p:spPr bwMode="auto">
            <a:xfrm>
              <a:off x="895" y="142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Line 75"/>
            <p:cNvSpPr>
              <a:spLocks noChangeShapeType="1"/>
            </p:cNvSpPr>
            <p:nvPr/>
          </p:nvSpPr>
          <p:spPr bwMode="auto">
            <a:xfrm flipH="1">
              <a:off x="4776" y="142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Line 76"/>
            <p:cNvSpPr>
              <a:spLocks noChangeShapeType="1"/>
            </p:cNvSpPr>
            <p:nvPr/>
          </p:nvSpPr>
          <p:spPr bwMode="auto">
            <a:xfrm>
              <a:off x="895" y="142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Line 77"/>
            <p:cNvSpPr>
              <a:spLocks noChangeShapeType="1"/>
            </p:cNvSpPr>
            <p:nvPr/>
          </p:nvSpPr>
          <p:spPr bwMode="auto">
            <a:xfrm flipH="1">
              <a:off x="4757" y="142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Rectangle 78"/>
            <p:cNvSpPr>
              <a:spLocks noChangeArrowheads="1"/>
            </p:cNvSpPr>
            <p:nvPr/>
          </p:nvSpPr>
          <p:spPr bwMode="auto">
            <a:xfrm>
              <a:off x="762" y="1377"/>
              <a:ext cx="7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31823" name="Rectangle 79"/>
            <p:cNvSpPr>
              <a:spLocks noChangeArrowheads="1"/>
            </p:cNvSpPr>
            <p:nvPr/>
          </p:nvSpPr>
          <p:spPr bwMode="auto">
            <a:xfrm>
              <a:off x="837" y="1346"/>
              <a:ext cx="2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31824" name="Line 80"/>
            <p:cNvSpPr>
              <a:spLocks noChangeShapeType="1"/>
            </p:cNvSpPr>
            <p:nvPr/>
          </p:nvSpPr>
          <p:spPr bwMode="auto">
            <a:xfrm>
              <a:off x="895" y="1428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895" y="1428"/>
              <a:ext cx="3900" cy="1039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Line 82"/>
            <p:cNvSpPr>
              <a:spLocks noChangeShapeType="1"/>
            </p:cNvSpPr>
            <p:nvPr/>
          </p:nvSpPr>
          <p:spPr bwMode="auto">
            <a:xfrm flipV="1">
              <a:off x="895" y="1428"/>
              <a:ext cx="1" cy="10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895" y="1650"/>
              <a:ext cx="3900" cy="659"/>
            </a:xfrm>
            <a:custGeom>
              <a:avLst/>
              <a:gdLst>
                <a:gd name="T0" fmla="*/ 0 w 3900"/>
                <a:gd name="T1" fmla="*/ 0 h 659"/>
                <a:gd name="T2" fmla="*/ 196 w 3900"/>
                <a:gd name="T3" fmla="*/ 0 h 659"/>
                <a:gd name="T4" fmla="*/ 391 w 3900"/>
                <a:gd name="T5" fmla="*/ 0 h 659"/>
                <a:gd name="T6" fmla="*/ 586 w 3900"/>
                <a:gd name="T7" fmla="*/ 6 h 659"/>
                <a:gd name="T8" fmla="*/ 781 w 3900"/>
                <a:gd name="T9" fmla="*/ 6 h 659"/>
                <a:gd name="T10" fmla="*/ 977 w 3900"/>
                <a:gd name="T11" fmla="*/ 13 h 659"/>
                <a:gd name="T12" fmla="*/ 1172 w 3900"/>
                <a:gd name="T13" fmla="*/ 25 h 659"/>
                <a:gd name="T14" fmla="*/ 1367 w 3900"/>
                <a:gd name="T15" fmla="*/ 38 h 659"/>
                <a:gd name="T16" fmla="*/ 1563 w 3900"/>
                <a:gd name="T17" fmla="*/ 57 h 659"/>
                <a:gd name="T18" fmla="*/ 1758 w 3900"/>
                <a:gd name="T19" fmla="*/ 82 h 659"/>
                <a:gd name="T20" fmla="*/ 1953 w 3900"/>
                <a:gd name="T21" fmla="*/ 114 h 659"/>
                <a:gd name="T22" fmla="*/ 2142 w 3900"/>
                <a:gd name="T23" fmla="*/ 152 h 659"/>
                <a:gd name="T24" fmla="*/ 2338 w 3900"/>
                <a:gd name="T25" fmla="*/ 196 h 659"/>
                <a:gd name="T26" fmla="*/ 2533 w 3900"/>
                <a:gd name="T27" fmla="*/ 247 h 659"/>
                <a:gd name="T28" fmla="*/ 2728 w 3900"/>
                <a:gd name="T29" fmla="*/ 298 h 659"/>
                <a:gd name="T30" fmla="*/ 2923 w 3900"/>
                <a:gd name="T31" fmla="*/ 355 h 659"/>
                <a:gd name="T32" fmla="*/ 3119 w 3900"/>
                <a:gd name="T33" fmla="*/ 412 h 659"/>
                <a:gd name="T34" fmla="*/ 3314 w 3900"/>
                <a:gd name="T35" fmla="*/ 475 h 659"/>
                <a:gd name="T36" fmla="*/ 3509 w 3900"/>
                <a:gd name="T37" fmla="*/ 538 h 659"/>
                <a:gd name="T38" fmla="*/ 3705 w 3900"/>
                <a:gd name="T39" fmla="*/ 595 h 659"/>
                <a:gd name="T40" fmla="*/ 3900 w 3900"/>
                <a:gd name="T41" fmla="*/ 65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0" h="659">
                  <a:moveTo>
                    <a:pt x="0" y="0"/>
                  </a:moveTo>
                  <a:lnTo>
                    <a:pt x="196" y="0"/>
                  </a:lnTo>
                  <a:lnTo>
                    <a:pt x="391" y="0"/>
                  </a:lnTo>
                  <a:lnTo>
                    <a:pt x="586" y="6"/>
                  </a:lnTo>
                  <a:lnTo>
                    <a:pt x="781" y="6"/>
                  </a:lnTo>
                  <a:lnTo>
                    <a:pt x="977" y="13"/>
                  </a:lnTo>
                  <a:lnTo>
                    <a:pt x="1172" y="25"/>
                  </a:lnTo>
                  <a:lnTo>
                    <a:pt x="1367" y="38"/>
                  </a:lnTo>
                  <a:lnTo>
                    <a:pt x="1563" y="57"/>
                  </a:lnTo>
                  <a:lnTo>
                    <a:pt x="1758" y="82"/>
                  </a:lnTo>
                  <a:lnTo>
                    <a:pt x="1953" y="114"/>
                  </a:lnTo>
                  <a:lnTo>
                    <a:pt x="2142" y="152"/>
                  </a:lnTo>
                  <a:lnTo>
                    <a:pt x="2338" y="196"/>
                  </a:lnTo>
                  <a:lnTo>
                    <a:pt x="2533" y="247"/>
                  </a:lnTo>
                  <a:lnTo>
                    <a:pt x="2728" y="298"/>
                  </a:lnTo>
                  <a:lnTo>
                    <a:pt x="2923" y="355"/>
                  </a:lnTo>
                  <a:lnTo>
                    <a:pt x="3119" y="412"/>
                  </a:lnTo>
                  <a:lnTo>
                    <a:pt x="3314" y="475"/>
                  </a:lnTo>
                  <a:lnTo>
                    <a:pt x="3509" y="538"/>
                  </a:lnTo>
                  <a:lnTo>
                    <a:pt x="3705" y="595"/>
                  </a:lnTo>
                  <a:lnTo>
                    <a:pt x="3900" y="65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895" y="1694"/>
              <a:ext cx="3900" cy="526"/>
            </a:xfrm>
            <a:custGeom>
              <a:avLst/>
              <a:gdLst>
                <a:gd name="T0" fmla="*/ 0 w 3900"/>
                <a:gd name="T1" fmla="*/ 0 h 526"/>
                <a:gd name="T2" fmla="*/ 196 w 3900"/>
                <a:gd name="T3" fmla="*/ 0 h 526"/>
                <a:gd name="T4" fmla="*/ 391 w 3900"/>
                <a:gd name="T5" fmla="*/ 0 h 526"/>
                <a:gd name="T6" fmla="*/ 586 w 3900"/>
                <a:gd name="T7" fmla="*/ 7 h 526"/>
                <a:gd name="T8" fmla="*/ 781 w 3900"/>
                <a:gd name="T9" fmla="*/ 7 h 526"/>
                <a:gd name="T10" fmla="*/ 977 w 3900"/>
                <a:gd name="T11" fmla="*/ 7 h 526"/>
                <a:gd name="T12" fmla="*/ 1172 w 3900"/>
                <a:gd name="T13" fmla="*/ 13 h 526"/>
                <a:gd name="T14" fmla="*/ 1367 w 3900"/>
                <a:gd name="T15" fmla="*/ 19 h 526"/>
                <a:gd name="T16" fmla="*/ 1563 w 3900"/>
                <a:gd name="T17" fmla="*/ 26 h 526"/>
                <a:gd name="T18" fmla="*/ 1758 w 3900"/>
                <a:gd name="T19" fmla="*/ 38 h 526"/>
                <a:gd name="T20" fmla="*/ 1953 w 3900"/>
                <a:gd name="T21" fmla="*/ 51 h 526"/>
                <a:gd name="T22" fmla="*/ 2142 w 3900"/>
                <a:gd name="T23" fmla="*/ 76 h 526"/>
                <a:gd name="T24" fmla="*/ 2338 w 3900"/>
                <a:gd name="T25" fmla="*/ 108 h 526"/>
                <a:gd name="T26" fmla="*/ 2533 w 3900"/>
                <a:gd name="T27" fmla="*/ 146 h 526"/>
                <a:gd name="T28" fmla="*/ 2728 w 3900"/>
                <a:gd name="T29" fmla="*/ 190 h 526"/>
                <a:gd name="T30" fmla="*/ 2923 w 3900"/>
                <a:gd name="T31" fmla="*/ 241 h 526"/>
                <a:gd name="T32" fmla="*/ 3119 w 3900"/>
                <a:gd name="T33" fmla="*/ 292 h 526"/>
                <a:gd name="T34" fmla="*/ 3314 w 3900"/>
                <a:gd name="T35" fmla="*/ 349 h 526"/>
                <a:gd name="T36" fmla="*/ 3509 w 3900"/>
                <a:gd name="T37" fmla="*/ 406 h 526"/>
                <a:gd name="T38" fmla="*/ 3705 w 3900"/>
                <a:gd name="T39" fmla="*/ 469 h 526"/>
                <a:gd name="T40" fmla="*/ 3900 w 3900"/>
                <a:gd name="T4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0" h="526">
                  <a:moveTo>
                    <a:pt x="0" y="0"/>
                  </a:moveTo>
                  <a:lnTo>
                    <a:pt x="196" y="0"/>
                  </a:lnTo>
                  <a:lnTo>
                    <a:pt x="391" y="0"/>
                  </a:lnTo>
                  <a:lnTo>
                    <a:pt x="586" y="7"/>
                  </a:lnTo>
                  <a:lnTo>
                    <a:pt x="781" y="7"/>
                  </a:lnTo>
                  <a:lnTo>
                    <a:pt x="977" y="7"/>
                  </a:lnTo>
                  <a:lnTo>
                    <a:pt x="1172" y="13"/>
                  </a:lnTo>
                  <a:lnTo>
                    <a:pt x="1367" y="19"/>
                  </a:lnTo>
                  <a:lnTo>
                    <a:pt x="1563" y="26"/>
                  </a:lnTo>
                  <a:lnTo>
                    <a:pt x="1758" y="38"/>
                  </a:lnTo>
                  <a:lnTo>
                    <a:pt x="1953" y="51"/>
                  </a:lnTo>
                  <a:lnTo>
                    <a:pt x="2142" y="76"/>
                  </a:lnTo>
                  <a:lnTo>
                    <a:pt x="2338" y="108"/>
                  </a:lnTo>
                  <a:lnTo>
                    <a:pt x="2533" y="146"/>
                  </a:lnTo>
                  <a:lnTo>
                    <a:pt x="2728" y="190"/>
                  </a:lnTo>
                  <a:lnTo>
                    <a:pt x="2923" y="241"/>
                  </a:lnTo>
                  <a:lnTo>
                    <a:pt x="3119" y="292"/>
                  </a:lnTo>
                  <a:lnTo>
                    <a:pt x="3314" y="349"/>
                  </a:lnTo>
                  <a:lnTo>
                    <a:pt x="3509" y="406"/>
                  </a:lnTo>
                  <a:lnTo>
                    <a:pt x="3705" y="469"/>
                  </a:lnTo>
                  <a:lnTo>
                    <a:pt x="3900" y="526"/>
                  </a:lnTo>
                </a:path>
              </a:pathLst>
            </a:custGeom>
            <a:noFill/>
            <a:ln w="19050" cmpd="sng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895" y="1720"/>
              <a:ext cx="3900" cy="443"/>
            </a:xfrm>
            <a:custGeom>
              <a:avLst/>
              <a:gdLst>
                <a:gd name="T0" fmla="*/ 0 w 3900"/>
                <a:gd name="T1" fmla="*/ 0 h 443"/>
                <a:gd name="T2" fmla="*/ 196 w 3900"/>
                <a:gd name="T3" fmla="*/ 0 h 443"/>
                <a:gd name="T4" fmla="*/ 391 w 3900"/>
                <a:gd name="T5" fmla="*/ 0 h 443"/>
                <a:gd name="T6" fmla="*/ 586 w 3900"/>
                <a:gd name="T7" fmla="*/ 0 h 443"/>
                <a:gd name="T8" fmla="*/ 781 w 3900"/>
                <a:gd name="T9" fmla="*/ 6 h 443"/>
                <a:gd name="T10" fmla="*/ 977 w 3900"/>
                <a:gd name="T11" fmla="*/ 6 h 443"/>
                <a:gd name="T12" fmla="*/ 1172 w 3900"/>
                <a:gd name="T13" fmla="*/ 6 h 443"/>
                <a:gd name="T14" fmla="*/ 1367 w 3900"/>
                <a:gd name="T15" fmla="*/ 12 h 443"/>
                <a:gd name="T16" fmla="*/ 1563 w 3900"/>
                <a:gd name="T17" fmla="*/ 12 h 443"/>
                <a:gd name="T18" fmla="*/ 1758 w 3900"/>
                <a:gd name="T19" fmla="*/ 19 h 443"/>
                <a:gd name="T20" fmla="*/ 1953 w 3900"/>
                <a:gd name="T21" fmla="*/ 31 h 443"/>
                <a:gd name="T22" fmla="*/ 2142 w 3900"/>
                <a:gd name="T23" fmla="*/ 44 h 443"/>
                <a:gd name="T24" fmla="*/ 2338 w 3900"/>
                <a:gd name="T25" fmla="*/ 69 h 443"/>
                <a:gd name="T26" fmla="*/ 2533 w 3900"/>
                <a:gd name="T27" fmla="*/ 95 h 443"/>
                <a:gd name="T28" fmla="*/ 2728 w 3900"/>
                <a:gd name="T29" fmla="*/ 126 h 443"/>
                <a:gd name="T30" fmla="*/ 2923 w 3900"/>
                <a:gd name="T31" fmla="*/ 171 h 443"/>
                <a:gd name="T32" fmla="*/ 3119 w 3900"/>
                <a:gd name="T33" fmla="*/ 215 h 443"/>
                <a:gd name="T34" fmla="*/ 3314 w 3900"/>
                <a:gd name="T35" fmla="*/ 272 h 443"/>
                <a:gd name="T36" fmla="*/ 3509 w 3900"/>
                <a:gd name="T37" fmla="*/ 323 h 443"/>
                <a:gd name="T38" fmla="*/ 3705 w 3900"/>
                <a:gd name="T39" fmla="*/ 380 h 443"/>
                <a:gd name="T40" fmla="*/ 3900 w 3900"/>
                <a:gd name="T41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0" h="443">
                  <a:moveTo>
                    <a:pt x="0" y="0"/>
                  </a:moveTo>
                  <a:lnTo>
                    <a:pt x="196" y="0"/>
                  </a:lnTo>
                  <a:lnTo>
                    <a:pt x="391" y="0"/>
                  </a:lnTo>
                  <a:lnTo>
                    <a:pt x="586" y="0"/>
                  </a:lnTo>
                  <a:lnTo>
                    <a:pt x="781" y="6"/>
                  </a:lnTo>
                  <a:lnTo>
                    <a:pt x="977" y="6"/>
                  </a:lnTo>
                  <a:lnTo>
                    <a:pt x="1172" y="6"/>
                  </a:lnTo>
                  <a:lnTo>
                    <a:pt x="1367" y="12"/>
                  </a:lnTo>
                  <a:lnTo>
                    <a:pt x="1563" y="12"/>
                  </a:lnTo>
                  <a:lnTo>
                    <a:pt x="1758" y="19"/>
                  </a:lnTo>
                  <a:lnTo>
                    <a:pt x="1953" y="31"/>
                  </a:lnTo>
                  <a:lnTo>
                    <a:pt x="2142" y="44"/>
                  </a:lnTo>
                  <a:lnTo>
                    <a:pt x="2338" y="69"/>
                  </a:lnTo>
                  <a:lnTo>
                    <a:pt x="2533" y="95"/>
                  </a:lnTo>
                  <a:lnTo>
                    <a:pt x="2728" y="126"/>
                  </a:lnTo>
                  <a:lnTo>
                    <a:pt x="2923" y="171"/>
                  </a:lnTo>
                  <a:lnTo>
                    <a:pt x="3119" y="215"/>
                  </a:lnTo>
                  <a:lnTo>
                    <a:pt x="3314" y="272"/>
                  </a:lnTo>
                  <a:lnTo>
                    <a:pt x="3509" y="323"/>
                  </a:lnTo>
                  <a:lnTo>
                    <a:pt x="3705" y="380"/>
                  </a:lnTo>
                  <a:lnTo>
                    <a:pt x="3900" y="443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Rectangle 86"/>
            <p:cNvSpPr>
              <a:spLocks noChangeArrowheads="1"/>
            </p:cNvSpPr>
            <p:nvPr/>
          </p:nvSpPr>
          <p:spPr bwMode="auto">
            <a:xfrm>
              <a:off x="2573" y="2632"/>
              <a:ext cx="65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frequency  (rad/time)</a:t>
              </a:r>
              <a:endParaRPr lang="en-US"/>
            </a:p>
          </p:txBody>
        </p:sp>
        <p:sp>
          <p:nvSpPr>
            <p:cNvPr id="31831" name="Rectangle 87"/>
            <p:cNvSpPr>
              <a:spLocks noChangeArrowheads="1"/>
            </p:cNvSpPr>
            <p:nvPr/>
          </p:nvSpPr>
          <p:spPr bwMode="auto">
            <a:xfrm rot="16200000">
              <a:off x="416" y="1869"/>
              <a:ext cx="46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amplitude ratio</a:t>
              </a:r>
              <a:endParaRPr lang="en-US"/>
            </a:p>
          </p:txBody>
        </p:sp>
        <p:sp>
          <p:nvSpPr>
            <p:cNvPr id="31832" name="Rectangle 88"/>
            <p:cNvSpPr>
              <a:spLocks noChangeArrowheads="1"/>
            </p:cNvSpPr>
            <p:nvPr/>
          </p:nvSpPr>
          <p:spPr bwMode="auto">
            <a:xfrm>
              <a:off x="895" y="2860"/>
              <a:ext cx="3900" cy="10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Rectangle 89"/>
            <p:cNvSpPr>
              <a:spLocks noChangeArrowheads="1"/>
            </p:cNvSpPr>
            <p:nvPr/>
          </p:nvSpPr>
          <p:spPr bwMode="auto">
            <a:xfrm>
              <a:off x="895" y="2860"/>
              <a:ext cx="3900" cy="103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Line 90"/>
            <p:cNvSpPr>
              <a:spLocks noChangeShapeType="1"/>
            </p:cNvSpPr>
            <p:nvPr/>
          </p:nvSpPr>
          <p:spPr bwMode="auto">
            <a:xfrm>
              <a:off x="895" y="2860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895" y="2860"/>
              <a:ext cx="3900" cy="1033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Line 92"/>
            <p:cNvSpPr>
              <a:spLocks noChangeShapeType="1"/>
            </p:cNvSpPr>
            <p:nvPr/>
          </p:nvSpPr>
          <p:spPr bwMode="auto">
            <a:xfrm flipV="1">
              <a:off x="895" y="2860"/>
              <a:ext cx="1" cy="10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Line 93"/>
            <p:cNvSpPr>
              <a:spLocks noChangeShapeType="1"/>
            </p:cNvSpPr>
            <p:nvPr/>
          </p:nvSpPr>
          <p:spPr bwMode="auto">
            <a:xfrm>
              <a:off x="895" y="3893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Line 94"/>
            <p:cNvSpPr>
              <a:spLocks noChangeShapeType="1"/>
            </p:cNvSpPr>
            <p:nvPr/>
          </p:nvSpPr>
          <p:spPr bwMode="auto">
            <a:xfrm flipV="1">
              <a:off x="895" y="2860"/>
              <a:ext cx="1" cy="10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Line 95"/>
            <p:cNvSpPr>
              <a:spLocks noChangeShapeType="1"/>
            </p:cNvSpPr>
            <p:nvPr/>
          </p:nvSpPr>
          <p:spPr bwMode="auto">
            <a:xfrm flipV="1">
              <a:off x="895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Line 96"/>
            <p:cNvSpPr>
              <a:spLocks noChangeShapeType="1"/>
            </p:cNvSpPr>
            <p:nvPr/>
          </p:nvSpPr>
          <p:spPr bwMode="auto">
            <a:xfrm>
              <a:off x="895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Line 97"/>
            <p:cNvSpPr>
              <a:spLocks noChangeShapeType="1"/>
            </p:cNvSpPr>
            <p:nvPr/>
          </p:nvSpPr>
          <p:spPr bwMode="auto">
            <a:xfrm flipV="1">
              <a:off x="895" y="385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Line 98"/>
            <p:cNvSpPr>
              <a:spLocks noChangeShapeType="1"/>
            </p:cNvSpPr>
            <p:nvPr/>
          </p:nvSpPr>
          <p:spPr bwMode="auto">
            <a:xfrm>
              <a:off x="895" y="2860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Rectangle 99"/>
            <p:cNvSpPr>
              <a:spLocks noChangeArrowheads="1"/>
            </p:cNvSpPr>
            <p:nvPr/>
          </p:nvSpPr>
          <p:spPr bwMode="auto">
            <a:xfrm>
              <a:off x="856" y="3950"/>
              <a:ext cx="77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31844" name="Rectangle 100"/>
            <p:cNvSpPr>
              <a:spLocks noChangeArrowheads="1"/>
            </p:cNvSpPr>
            <p:nvPr/>
          </p:nvSpPr>
          <p:spPr bwMode="auto">
            <a:xfrm>
              <a:off x="932" y="3918"/>
              <a:ext cx="44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/>
            </a:p>
          </p:txBody>
        </p:sp>
        <p:sp>
          <p:nvSpPr>
            <p:cNvPr id="31845" name="Line 101"/>
            <p:cNvSpPr>
              <a:spLocks noChangeShapeType="1"/>
            </p:cNvSpPr>
            <p:nvPr/>
          </p:nvSpPr>
          <p:spPr bwMode="auto">
            <a:xfrm flipV="1">
              <a:off x="1481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Line 102"/>
            <p:cNvSpPr>
              <a:spLocks noChangeShapeType="1"/>
            </p:cNvSpPr>
            <p:nvPr/>
          </p:nvSpPr>
          <p:spPr bwMode="auto">
            <a:xfrm>
              <a:off x="1481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Line 103"/>
            <p:cNvSpPr>
              <a:spLocks noChangeShapeType="1"/>
            </p:cNvSpPr>
            <p:nvPr/>
          </p:nvSpPr>
          <p:spPr bwMode="auto">
            <a:xfrm flipV="1">
              <a:off x="1828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Line 104"/>
            <p:cNvSpPr>
              <a:spLocks noChangeShapeType="1"/>
            </p:cNvSpPr>
            <p:nvPr/>
          </p:nvSpPr>
          <p:spPr bwMode="auto">
            <a:xfrm>
              <a:off x="1828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Line 105"/>
            <p:cNvSpPr>
              <a:spLocks noChangeShapeType="1"/>
            </p:cNvSpPr>
            <p:nvPr/>
          </p:nvSpPr>
          <p:spPr bwMode="auto">
            <a:xfrm flipV="1">
              <a:off x="2067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Line 106"/>
            <p:cNvSpPr>
              <a:spLocks noChangeShapeType="1"/>
            </p:cNvSpPr>
            <p:nvPr/>
          </p:nvSpPr>
          <p:spPr bwMode="auto">
            <a:xfrm>
              <a:off x="2067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Line 107"/>
            <p:cNvSpPr>
              <a:spLocks noChangeShapeType="1"/>
            </p:cNvSpPr>
            <p:nvPr/>
          </p:nvSpPr>
          <p:spPr bwMode="auto">
            <a:xfrm flipV="1">
              <a:off x="2256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Line 108"/>
            <p:cNvSpPr>
              <a:spLocks noChangeShapeType="1"/>
            </p:cNvSpPr>
            <p:nvPr/>
          </p:nvSpPr>
          <p:spPr bwMode="auto">
            <a:xfrm>
              <a:off x="2256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Line 109"/>
            <p:cNvSpPr>
              <a:spLocks noChangeShapeType="1"/>
            </p:cNvSpPr>
            <p:nvPr/>
          </p:nvSpPr>
          <p:spPr bwMode="auto">
            <a:xfrm flipV="1">
              <a:off x="2414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Line 110"/>
            <p:cNvSpPr>
              <a:spLocks noChangeShapeType="1"/>
            </p:cNvSpPr>
            <p:nvPr/>
          </p:nvSpPr>
          <p:spPr bwMode="auto">
            <a:xfrm>
              <a:off x="2414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Line 111"/>
            <p:cNvSpPr>
              <a:spLocks noChangeShapeType="1"/>
            </p:cNvSpPr>
            <p:nvPr/>
          </p:nvSpPr>
          <p:spPr bwMode="auto">
            <a:xfrm flipV="1">
              <a:off x="2546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Line 112"/>
            <p:cNvSpPr>
              <a:spLocks noChangeShapeType="1"/>
            </p:cNvSpPr>
            <p:nvPr/>
          </p:nvSpPr>
          <p:spPr bwMode="auto">
            <a:xfrm>
              <a:off x="2546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Line 113"/>
            <p:cNvSpPr>
              <a:spLocks noChangeShapeType="1"/>
            </p:cNvSpPr>
            <p:nvPr/>
          </p:nvSpPr>
          <p:spPr bwMode="auto">
            <a:xfrm flipV="1">
              <a:off x="2659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Line 114"/>
            <p:cNvSpPr>
              <a:spLocks noChangeShapeType="1"/>
            </p:cNvSpPr>
            <p:nvPr/>
          </p:nvSpPr>
          <p:spPr bwMode="auto">
            <a:xfrm>
              <a:off x="2659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Line 115"/>
            <p:cNvSpPr>
              <a:spLocks noChangeShapeType="1"/>
            </p:cNvSpPr>
            <p:nvPr/>
          </p:nvSpPr>
          <p:spPr bwMode="auto">
            <a:xfrm flipV="1">
              <a:off x="2754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Line 116"/>
            <p:cNvSpPr>
              <a:spLocks noChangeShapeType="1"/>
            </p:cNvSpPr>
            <p:nvPr/>
          </p:nvSpPr>
          <p:spPr bwMode="auto">
            <a:xfrm>
              <a:off x="2754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Line 117"/>
            <p:cNvSpPr>
              <a:spLocks noChangeShapeType="1"/>
            </p:cNvSpPr>
            <p:nvPr/>
          </p:nvSpPr>
          <p:spPr bwMode="auto">
            <a:xfrm flipV="1">
              <a:off x="2848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Line 118"/>
            <p:cNvSpPr>
              <a:spLocks noChangeShapeType="1"/>
            </p:cNvSpPr>
            <p:nvPr/>
          </p:nvSpPr>
          <p:spPr bwMode="auto">
            <a:xfrm>
              <a:off x="2848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Line 119"/>
            <p:cNvSpPr>
              <a:spLocks noChangeShapeType="1"/>
            </p:cNvSpPr>
            <p:nvPr/>
          </p:nvSpPr>
          <p:spPr bwMode="auto">
            <a:xfrm flipV="1">
              <a:off x="2848" y="385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Line 120"/>
            <p:cNvSpPr>
              <a:spLocks noChangeShapeType="1"/>
            </p:cNvSpPr>
            <p:nvPr/>
          </p:nvSpPr>
          <p:spPr bwMode="auto">
            <a:xfrm>
              <a:off x="2848" y="2860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Rectangle 121"/>
            <p:cNvSpPr>
              <a:spLocks noChangeArrowheads="1"/>
            </p:cNvSpPr>
            <p:nvPr/>
          </p:nvSpPr>
          <p:spPr bwMode="auto">
            <a:xfrm>
              <a:off x="2809" y="3950"/>
              <a:ext cx="77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31866" name="Rectangle 122"/>
            <p:cNvSpPr>
              <a:spLocks noChangeArrowheads="1"/>
            </p:cNvSpPr>
            <p:nvPr/>
          </p:nvSpPr>
          <p:spPr bwMode="auto">
            <a:xfrm>
              <a:off x="2885" y="3918"/>
              <a:ext cx="45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31867" name="Line 123"/>
            <p:cNvSpPr>
              <a:spLocks noChangeShapeType="1"/>
            </p:cNvSpPr>
            <p:nvPr/>
          </p:nvSpPr>
          <p:spPr bwMode="auto">
            <a:xfrm flipV="1">
              <a:off x="3434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Line 124"/>
            <p:cNvSpPr>
              <a:spLocks noChangeShapeType="1"/>
            </p:cNvSpPr>
            <p:nvPr/>
          </p:nvSpPr>
          <p:spPr bwMode="auto">
            <a:xfrm>
              <a:off x="3434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Line 125"/>
            <p:cNvSpPr>
              <a:spLocks noChangeShapeType="1"/>
            </p:cNvSpPr>
            <p:nvPr/>
          </p:nvSpPr>
          <p:spPr bwMode="auto">
            <a:xfrm flipV="1">
              <a:off x="3774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Line 126"/>
            <p:cNvSpPr>
              <a:spLocks noChangeShapeType="1"/>
            </p:cNvSpPr>
            <p:nvPr/>
          </p:nvSpPr>
          <p:spPr bwMode="auto">
            <a:xfrm>
              <a:off x="3774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Line 127"/>
            <p:cNvSpPr>
              <a:spLocks noChangeShapeType="1"/>
            </p:cNvSpPr>
            <p:nvPr/>
          </p:nvSpPr>
          <p:spPr bwMode="auto">
            <a:xfrm flipV="1">
              <a:off x="4020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Line 128"/>
            <p:cNvSpPr>
              <a:spLocks noChangeShapeType="1"/>
            </p:cNvSpPr>
            <p:nvPr/>
          </p:nvSpPr>
          <p:spPr bwMode="auto">
            <a:xfrm>
              <a:off x="4020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Line 129"/>
            <p:cNvSpPr>
              <a:spLocks noChangeShapeType="1"/>
            </p:cNvSpPr>
            <p:nvPr/>
          </p:nvSpPr>
          <p:spPr bwMode="auto">
            <a:xfrm flipV="1">
              <a:off x="4209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Line 130"/>
            <p:cNvSpPr>
              <a:spLocks noChangeShapeType="1"/>
            </p:cNvSpPr>
            <p:nvPr/>
          </p:nvSpPr>
          <p:spPr bwMode="auto">
            <a:xfrm>
              <a:off x="4209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Line 131"/>
            <p:cNvSpPr>
              <a:spLocks noChangeShapeType="1"/>
            </p:cNvSpPr>
            <p:nvPr/>
          </p:nvSpPr>
          <p:spPr bwMode="auto">
            <a:xfrm flipV="1">
              <a:off x="4360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Line 132"/>
            <p:cNvSpPr>
              <a:spLocks noChangeShapeType="1"/>
            </p:cNvSpPr>
            <p:nvPr/>
          </p:nvSpPr>
          <p:spPr bwMode="auto">
            <a:xfrm>
              <a:off x="4360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Line 133"/>
            <p:cNvSpPr>
              <a:spLocks noChangeShapeType="1"/>
            </p:cNvSpPr>
            <p:nvPr/>
          </p:nvSpPr>
          <p:spPr bwMode="auto">
            <a:xfrm flipV="1">
              <a:off x="4493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Line 134"/>
            <p:cNvSpPr>
              <a:spLocks noChangeShapeType="1"/>
            </p:cNvSpPr>
            <p:nvPr/>
          </p:nvSpPr>
          <p:spPr bwMode="auto">
            <a:xfrm>
              <a:off x="4493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Line 135"/>
            <p:cNvSpPr>
              <a:spLocks noChangeShapeType="1"/>
            </p:cNvSpPr>
            <p:nvPr/>
          </p:nvSpPr>
          <p:spPr bwMode="auto">
            <a:xfrm flipV="1">
              <a:off x="4606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Line 136"/>
            <p:cNvSpPr>
              <a:spLocks noChangeShapeType="1"/>
            </p:cNvSpPr>
            <p:nvPr/>
          </p:nvSpPr>
          <p:spPr bwMode="auto">
            <a:xfrm>
              <a:off x="4606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Line 137"/>
            <p:cNvSpPr>
              <a:spLocks noChangeShapeType="1"/>
            </p:cNvSpPr>
            <p:nvPr/>
          </p:nvSpPr>
          <p:spPr bwMode="auto">
            <a:xfrm flipV="1">
              <a:off x="4707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Line 138"/>
            <p:cNvSpPr>
              <a:spLocks noChangeShapeType="1"/>
            </p:cNvSpPr>
            <p:nvPr/>
          </p:nvSpPr>
          <p:spPr bwMode="auto">
            <a:xfrm>
              <a:off x="4707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Line 139"/>
            <p:cNvSpPr>
              <a:spLocks noChangeShapeType="1"/>
            </p:cNvSpPr>
            <p:nvPr/>
          </p:nvSpPr>
          <p:spPr bwMode="auto">
            <a:xfrm flipV="1">
              <a:off x="4795" y="387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Line 140"/>
            <p:cNvSpPr>
              <a:spLocks noChangeShapeType="1"/>
            </p:cNvSpPr>
            <p:nvPr/>
          </p:nvSpPr>
          <p:spPr bwMode="auto">
            <a:xfrm>
              <a:off x="4795" y="286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Line 141"/>
            <p:cNvSpPr>
              <a:spLocks noChangeShapeType="1"/>
            </p:cNvSpPr>
            <p:nvPr/>
          </p:nvSpPr>
          <p:spPr bwMode="auto">
            <a:xfrm flipV="1">
              <a:off x="4795" y="385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Line 142"/>
            <p:cNvSpPr>
              <a:spLocks noChangeShapeType="1"/>
            </p:cNvSpPr>
            <p:nvPr/>
          </p:nvSpPr>
          <p:spPr bwMode="auto">
            <a:xfrm>
              <a:off x="4795" y="2860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Rectangle 143"/>
            <p:cNvSpPr>
              <a:spLocks noChangeArrowheads="1"/>
            </p:cNvSpPr>
            <p:nvPr/>
          </p:nvSpPr>
          <p:spPr bwMode="auto">
            <a:xfrm>
              <a:off x="4768" y="3950"/>
              <a:ext cx="77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31888" name="Rectangle 144"/>
            <p:cNvSpPr>
              <a:spLocks noChangeArrowheads="1"/>
            </p:cNvSpPr>
            <p:nvPr/>
          </p:nvSpPr>
          <p:spPr bwMode="auto">
            <a:xfrm>
              <a:off x="4844" y="3918"/>
              <a:ext cx="2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31889" name="Line 145"/>
            <p:cNvSpPr>
              <a:spLocks noChangeShapeType="1"/>
            </p:cNvSpPr>
            <p:nvPr/>
          </p:nvSpPr>
          <p:spPr bwMode="auto">
            <a:xfrm>
              <a:off x="895" y="3893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Line 146"/>
            <p:cNvSpPr>
              <a:spLocks noChangeShapeType="1"/>
            </p:cNvSpPr>
            <p:nvPr/>
          </p:nvSpPr>
          <p:spPr bwMode="auto">
            <a:xfrm flipH="1">
              <a:off x="4757" y="3893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Rectangle 147"/>
            <p:cNvSpPr>
              <a:spLocks noChangeArrowheads="1"/>
            </p:cNvSpPr>
            <p:nvPr/>
          </p:nvSpPr>
          <p:spPr bwMode="auto">
            <a:xfrm>
              <a:off x="752" y="3841"/>
              <a:ext cx="141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-300</a:t>
              </a:r>
              <a:endParaRPr lang="en-US"/>
            </a:p>
          </p:txBody>
        </p:sp>
        <p:sp>
          <p:nvSpPr>
            <p:cNvPr id="31892" name="Line 148"/>
            <p:cNvSpPr>
              <a:spLocks noChangeShapeType="1"/>
            </p:cNvSpPr>
            <p:nvPr/>
          </p:nvSpPr>
          <p:spPr bwMode="auto">
            <a:xfrm>
              <a:off x="895" y="355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Line 149"/>
            <p:cNvSpPr>
              <a:spLocks noChangeShapeType="1"/>
            </p:cNvSpPr>
            <p:nvPr/>
          </p:nvSpPr>
          <p:spPr bwMode="auto">
            <a:xfrm flipH="1">
              <a:off x="4757" y="355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4" name="Rectangle 150"/>
            <p:cNvSpPr>
              <a:spLocks noChangeArrowheads="1"/>
            </p:cNvSpPr>
            <p:nvPr/>
          </p:nvSpPr>
          <p:spPr bwMode="auto">
            <a:xfrm>
              <a:off x="752" y="3500"/>
              <a:ext cx="141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-200</a:t>
              </a:r>
              <a:endParaRPr lang="en-US"/>
            </a:p>
          </p:txBody>
        </p:sp>
        <p:sp>
          <p:nvSpPr>
            <p:cNvPr id="31895" name="Line 151"/>
            <p:cNvSpPr>
              <a:spLocks noChangeShapeType="1"/>
            </p:cNvSpPr>
            <p:nvPr/>
          </p:nvSpPr>
          <p:spPr bwMode="auto">
            <a:xfrm>
              <a:off x="895" y="3202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Line 152"/>
            <p:cNvSpPr>
              <a:spLocks noChangeShapeType="1"/>
            </p:cNvSpPr>
            <p:nvPr/>
          </p:nvSpPr>
          <p:spPr bwMode="auto">
            <a:xfrm flipH="1">
              <a:off x="4757" y="3202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Rectangle 153"/>
            <p:cNvSpPr>
              <a:spLocks noChangeArrowheads="1"/>
            </p:cNvSpPr>
            <p:nvPr/>
          </p:nvSpPr>
          <p:spPr bwMode="auto">
            <a:xfrm>
              <a:off x="752" y="3153"/>
              <a:ext cx="14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  <a:endParaRPr lang="en-US"/>
            </a:p>
          </p:txBody>
        </p:sp>
        <p:sp>
          <p:nvSpPr>
            <p:cNvPr id="31898" name="Line 154"/>
            <p:cNvSpPr>
              <a:spLocks noChangeShapeType="1"/>
            </p:cNvSpPr>
            <p:nvPr/>
          </p:nvSpPr>
          <p:spPr bwMode="auto">
            <a:xfrm>
              <a:off x="895" y="2860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Line 155"/>
            <p:cNvSpPr>
              <a:spLocks noChangeShapeType="1"/>
            </p:cNvSpPr>
            <p:nvPr/>
          </p:nvSpPr>
          <p:spPr bwMode="auto">
            <a:xfrm flipH="1">
              <a:off x="4757" y="2860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Rectangle 156"/>
            <p:cNvSpPr>
              <a:spLocks noChangeArrowheads="1"/>
            </p:cNvSpPr>
            <p:nvPr/>
          </p:nvSpPr>
          <p:spPr bwMode="auto">
            <a:xfrm>
              <a:off x="849" y="2809"/>
              <a:ext cx="39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31901" name="Line 157"/>
            <p:cNvSpPr>
              <a:spLocks noChangeShapeType="1"/>
            </p:cNvSpPr>
            <p:nvPr/>
          </p:nvSpPr>
          <p:spPr bwMode="auto">
            <a:xfrm>
              <a:off x="895" y="2860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895" y="2860"/>
              <a:ext cx="3900" cy="1033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Line 159"/>
            <p:cNvSpPr>
              <a:spLocks noChangeShapeType="1"/>
            </p:cNvSpPr>
            <p:nvPr/>
          </p:nvSpPr>
          <p:spPr bwMode="auto">
            <a:xfrm flipV="1">
              <a:off x="895" y="2860"/>
              <a:ext cx="1" cy="10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895" y="2930"/>
              <a:ext cx="3900" cy="811"/>
            </a:xfrm>
            <a:custGeom>
              <a:avLst/>
              <a:gdLst>
                <a:gd name="T0" fmla="*/ 0 w 3900"/>
                <a:gd name="T1" fmla="*/ 0 h 811"/>
                <a:gd name="T2" fmla="*/ 196 w 3900"/>
                <a:gd name="T3" fmla="*/ 12 h 811"/>
                <a:gd name="T4" fmla="*/ 391 w 3900"/>
                <a:gd name="T5" fmla="*/ 38 h 811"/>
                <a:gd name="T6" fmla="*/ 586 w 3900"/>
                <a:gd name="T7" fmla="*/ 63 h 811"/>
                <a:gd name="T8" fmla="*/ 781 w 3900"/>
                <a:gd name="T9" fmla="*/ 95 h 811"/>
                <a:gd name="T10" fmla="*/ 977 w 3900"/>
                <a:gd name="T11" fmla="*/ 133 h 811"/>
                <a:gd name="T12" fmla="*/ 1172 w 3900"/>
                <a:gd name="T13" fmla="*/ 184 h 811"/>
                <a:gd name="T14" fmla="*/ 1367 w 3900"/>
                <a:gd name="T15" fmla="*/ 241 h 811"/>
                <a:gd name="T16" fmla="*/ 1563 w 3900"/>
                <a:gd name="T17" fmla="*/ 298 h 811"/>
                <a:gd name="T18" fmla="*/ 1758 w 3900"/>
                <a:gd name="T19" fmla="*/ 367 h 811"/>
                <a:gd name="T20" fmla="*/ 1953 w 3900"/>
                <a:gd name="T21" fmla="*/ 437 h 811"/>
                <a:gd name="T22" fmla="*/ 2142 w 3900"/>
                <a:gd name="T23" fmla="*/ 500 h 811"/>
                <a:gd name="T24" fmla="*/ 2338 w 3900"/>
                <a:gd name="T25" fmla="*/ 564 h 811"/>
                <a:gd name="T26" fmla="*/ 2533 w 3900"/>
                <a:gd name="T27" fmla="*/ 614 h 811"/>
                <a:gd name="T28" fmla="*/ 2728 w 3900"/>
                <a:gd name="T29" fmla="*/ 665 h 811"/>
                <a:gd name="T30" fmla="*/ 2923 w 3900"/>
                <a:gd name="T31" fmla="*/ 703 h 811"/>
                <a:gd name="T32" fmla="*/ 3119 w 3900"/>
                <a:gd name="T33" fmla="*/ 735 h 811"/>
                <a:gd name="T34" fmla="*/ 3314 w 3900"/>
                <a:gd name="T35" fmla="*/ 760 h 811"/>
                <a:gd name="T36" fmla="*/ 3509 w 3900"/>
                <a:gd name="T37" fmla="*/ 779 h 811"/>
                <a:gd name="T38" fmla="*/ 3705 w 3900"/>
                <a:gd name="T39" fmla="*/ 798 h 811"/>
                <a:gd name="T40" fmla="*/ 3900 w 3900"/>
                <a:gd name="T41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0" h="811">
                  <a:moveTo>
                    <a:pt x="0" y="0"/>
                  </a:moveTo>
                  <a:lnTo>
                    <a:pt x="196" y="12"/>
                  </a:lnTo>
                  <a:lnTo>
                    <a:pt x="391" y="38"/>
                  </a:lnTo>
                  <a:lnTo>
                    <a:pt x="586" y="63"/>
                  </a:lnTo>
                  <a:lnTo>
                    <a:pt x="781" y="95"/>
                  </a:lnTo>
                  <a:lnTo>
                    <a:pt x="977" y="133"/>
                  </a:lnTo>
                  <a:lnTo>
                    <a:pt x="1172" y="184"/>
                  </a:lnTo>
                  <a:lnTo>
                    <a:pt x="1367" y="241"/>
                  </a:lnTo>
                  <a:lnTo>
                    <a:pt x="1563" y="298"/>
                  </a:lnTo>
                  <a:lnTo>
                    <a:pt x="1758" y="367"/>
                  </a:lnTo>
                  <a:lnTo>
                    <a:pt x="1953" y="437"/>
                  </a:lnTo>
                  <a:lnTo>
                    <a:pt x="2142" y="500"/>
                  </a:lnTo>
                  <a:lnTo>
                    <a:pt x="2338" y="564"/>
                  </a:lnTo>
                  <a:lnTo>
                    <a:pt x="2533" y="614"/>
                  </a:lnTo>
                  <a:lnTo>
                    <a:pt x="2728" y="665"/>
                  </a:lnTo>
                  <a:lnTo>
                    <a:pt x="2923" y="703"/>
                  </a:lnTo>
                  <a:lnTo>
                    <a:pt x="3119" y="735"/>
                  </a:lnTo>
                  <a:lnTo>
                    <a:pt x="3314" y="760"/>
                  </a:lnTo>
                  <a:lnTo>
                    <a:pt x="3509" y="779"/>
                  </a:lnTo>
                  <a:lnTo>
                    <a:pt x="3705" y="798"/>
                  </a:lnTo>
                  <a:lnTo>
                    <a:pt x="3900" y="811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Freeform 161"/>
            <p:cNvSpPr>
              <a:spLocks/>
            </p:cNvSpPr>
            <p:nvPr/>
          </p:nvSpPr>
          <p:spPr bwMode="auto">
            <a:xfrm>
              <a:off x="895" y="2898"/>
              <a:ext cx="3900" cy="811"/>
            </a:xfrm>
            <a:custGeom>
              <a:avLst/>
              <a:gdLst>
                <a:gd name="T0" fmla="*/ 0 w 3900"/>
                <a:gd name="T1" fmla="*/ 0 h 811"/>
                <a:gd name="T2" fmla="*/ 196 w 3900"/>
                <a:gd name="T3" fmla="*/ 13 h 811"/>
                <a:gd name="T4" fmla="*/ 391 w 3900"/>
                <a:gd name="T5" fmla="*/ 25 h 811"/>
                <a:gd name="T6" fmla="*/ 586 w 3900"/>
                <a:gd name="T7" fmla="*/ 44 h 811"/>
                <a:gd name="T8" fmla="*/ 781 w 3900"/>
                <a:gd name="T9" fmla="*/ 63 h 811"/>
                <a:gd name="T10" fmla="*/ 977 w 3900"/>
                <a:gd name="T11" fmla="*/ 89 h 811"/>
                <a:gd name="T12" fmla="*/ 1172 w 3900"/>
                <a:gd name="T13" fmla="*/ 120 h 811"/>
                <a:gd name="T14" fmla="*/ 1367 w 3900"/>
                <a:gd name="T15" fmla="*/ 158 h 811"/>
                <a:gd name="T16" fmla="*/ 1563 w 3900"/>
                <a:gd name="T17" fmla="*/ 203 h 811"/>
                <a:gd name="T18" fmla="*/ 1758 w 3900"/>
                <a:gd name="T19" fmla="*/ 260 h 811"/>
                <a:gd name="T20" fmla="*/ 1953 w 3900"/>
                <a:gd name="T21" fmla="*/ 323 h 811"/>
                <a:gd name="T22" fmla="*/ 2142 w 3900"/>
                <a:gd name="T23" fmla="*/ 387 h 811"/>
                <a:gd name="T24" fmla="*/ 2338 w 3900"/>
                <a:gd name="T25" fmla="*/ 456 h 811"/>
                <a:gd name="T26" fmla="*/ 2533 w 3900"/>
                <a:gd name="T27" fmla="*/ 520 h 811"/>
                <a:gd name="T28" fmla="*/ 2728 w 3900"/>
                <a:gd name="T29" fmla="*/ 583 h 811"/>
                <a:gd name="T30" fmla="*/ 2923 w 3900"/>
                <a:gd name="T31" fmla="*/ 640 h 811"/>
                <a:gd name="T32" fmla="*/ 3119 w 3900"/>
                <a:gd name="T33" fmla="*/ 684 h 811"/>
                <a:gd name="T34" fmla="*/ 3314 w 3900"/>
                <a:gd name="T35" fmla="*/ 729 h 811"/>
                <a:gd name="T36" fmla="*/ 3509 w 3900"/>
                <a:gd name="T37" fmla="*/ 760 h 811"/>
                <a:gd name="T38" fmla="*/ 3705 w 3900"/>
                <a:gd name="T39" fmla="*/ 786 h 811"/>
                <a:gd name="T40" fmla="*/ 3900 w 3900"/>
                <a:gd name="T41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0" h="811">
                  <a:moveTo>
                    <a:pt x="0" y="0"/>
                  </a:moveTo>
                  <a:lnTo>
                    <a:pt x="196" y="13"/>
                  </a:lnTo>
                  <a:lnTo>
                    <a:pt x="391" y="25"/>
                  </a:lnTo>
                  <a:lnTo>
                    <a:pt x="586" y="44"/>
                  </a:lnTo>
                  <a:lnTo>
                    <a:pt x="781" y="63"/>
                  </a:lnTo>
                  <a:lnTo>
                    <a:pt x="977" y="89"/>
                  </a:lnTo>
                  <a:lnTo>
                    <a:pt x="1172" y="120"/>
                  </a:lnTo>
                  <a:lnTo>
                    <a:pt x="1367" y="158"/>
                  </a:lnTo>
                  <a:lnTo>
                    <a:pt x="1563" y="203"/>
                  </a:lnTo>
                  <a:lnTo>
                    <a:pt x="1758" y="260"/>
                  </a:lnTo>
                  <a:lnTo>
                    <a:pt x="1953" y="323"/>
                  </a:lnTo>
                  <a:lnTo>
                    <a:pt x="2142" y="387"/>
                  </a:lnTo>
                  <a:lnTo>
                    <a:pt x="2338" y="456"/>
                  </a:lnTo>
                  <a:lnTo>
                    <a:pt x="2533" y="520"/>
                  </a:lnTo>
                  <a:lnTo>
                    <a:pt x="2728" y="583"/>
                  </a:lnTo>
                  <a:lnTo>
                    <a:pt x="2923" y="640"/>
                  </a:lnTo>
                  <a:lnTo>
                    <a:pt x="3119" y="684"/>
                  </a:lnTo>
                  <a:lnTo>
                    <a:pt x="3314" y="729"/>
                  </a:lnTo>
                  <a:lnTo>
                    <a:pt x="3509" y="760"/>
                  </a:lnTo>
                  <a:lnTo>
                    <a:pt x="3705" y="786"/>
                  </a:lnTo>
                  <a:lnTo>
                    <a:pt x="3900" y="811"/>
                  </a:lnTo>
                </a:path>
              </a:pathLst>
            </a:custGeom>
            <a:noFill/>
            <a:ln w="19050" cmpd="sng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Freeform 162"/>
            <p:cNvSpPr>
              <a:spLocks/>
            </p:cNvSpPr>
            <p:nvPr/>
          </p:nvSpPr>
          <p:spPr bwMode="auto">
            <a:xfrm>
              <a:off x="895" y="2892"/>
              <a:ext cx="3900" cy="779"/>
            </a:xfrm>
            <a:custGeom>
              <a:avLst/>
              <a:gdLst>
                <a:gd name="T0" fmla="*/ 0 w 3900"/>
                <a:gd name="T1" fmla="*/ 0 h 779"/>
                <a:gd name="T2" fmla="*/ 196 w 3900"/>
                <a:gd name="T3" fmla="*/ 6 h 779"/>
                <a:gd name="T4" fmla="*/ 391 w 3900"/>
                <a:gd name="T5" fmla="*/ 12 h 779"/>
                <a:gd name="T6" fmla="*/ 586 w 3900"/>
                <a:gd name="T7" fmla="*/ 25 h 779"/>
                <a:gd name="T8" fmla="*/ 781 w 3900"/>
                <a:gd name="T9" fmla="*/ 44 h 779"/>
                <a:gd name="T10" fmla="*/ 977 w 3900"/>
                <a:gd name="T11" fmla="*/ 63 h 779"/>
                <a:gd name="T12" fmla="*/ 1172 w 3900"/>
                <a:gd name="T13" fmla="*/ 82 h 779"/>
                <a:gd name="T14" fmla="*/ 1367 w 3900"/>
                <a:gd name="T15" fmla="*/ 114 h 779"/>
                <a:gd name="T16" fmla="*/ 1563 w 3900"/>
                <a:gd name="T17" fmla="*/ 152 h 779"/>
                <a:gd name="T18" fmla="*/ 1758 w 3900"/>
                <a:gd name="T19" fmla="*/ 190 h 779"/>
                <a:gd name="T20" fmla="*/ 1953 w 3900"/>
                <a:gd name="T21" fmla="*/ 241 h 779"/>
                <a:gd name="T22" fmla="*/ 2142 w 3900"/>
                <a:gd name="T23" fmla="*/ 304 h 779"/>
                <a:gd name="T24" fmla="*/ 2338 w 3900"/>
                <a:gd name="T25" fmla="*/ 367 h 779"/>
                <a:gd name="T26" fmla="*/ 2533 w 3900"/>
                <a:gd name="T27" fmla="*/ 431 h 779"/>
                <a:gd name="T28" fmla="*/ 2728 w 3900"/>
                <a:gd name="T29" fmla="*/ 500 h 779"/>
                <a:gd name="T30" fmla="*/ 2923 w 3900"/>
                <a:gd name="T31" fmla="*/ 564 h 779"/>
                <a:gd name="T32" fmla="*/ 3119 w 3900"/>
                <a:gd name="T33" fmla="*/ 621 h 779"/>
                <a:gd name="T34" fmla="*/ 3314 w 3900"/>
                <a:gd name="T35" fmla="*/ 671 h 779"/>
                <a:gd name="T36" fmla="*/ 3509 w 3900"/>
                <a:gd name="T37" fmla="*/ 716 h 779"/>
                <a:gd name="T38" fmla="*/ 3705 w 3900"/>
                <a:gd name="T39" fmla="*/ 754 h 779"/>
                <a:gd name="T40" fmla="*/ 3900 w 3900"/>
                <a:gd name="T41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0" h="779">
                  <a:moveTo>
                    <a:pt x="0" y="0"/>
                  </a:moveTo>
                  <a:lnTo>
                    <a:pt x="196" y="6"/>
                  </a:lnTo>
                  <a:lnTo>
                    <a:pt x="391" y="12"/>
                  </a:lnTo>
                  <a:lnTo>
                    <a:pt x="586" y="25"/>
                  </a:lnTo>
                  <a:lnTo>
                    <a:pt x="781" y="44"/>
                  </a:lnTo>
                  <a:lnTo>
                    <a:pt x="977" y="63"/>
                  </a:lnTo>
                  <a:lnTo>
                    <a:pt x="1172" y="82"/>
                  </a:lnTo>
                  <a:lnTo>
                    <a:pt x="1367" y="114"/>
                  </a:lnTo>
                  <a:lnTo>
                    <a:pt x="1563" y="152"/>
                  </a:lnTo>
                  <a:lnTo>
                    <a:pt x="1758" y="190"/>
                  </a:lnTo>
                  <a:lnTo>
                    <a:pt x="1953" y="241"/>
                  </a:lnTo>
                  <a:lnTo>
                    <a:pt x="2142" y="304"/>
                  </a:lnTo>
                  <a:lnTo>
                    <a:pt x="2338" y="367"/>
                  </a:lnTo>
                  <a:lnTo>
                    <a:pt x="2533" y="431"/>
                  </a:lnTo>
                  <a:lnTo>
                    <a:pt x="2728" y="500"/>
                  </a:lnTo>
                  <a:lnTo>
                    <a:pt x="2923" y="564"/>
                  </a:lnTo>
                  <a:lnTo>
                    <a:pt x="3119" y="621"/>
                  </a:lnTo>
                  <a:lnTo>
                    <a:pt x="3314" y="671"/>
                  </a:lnTo>
                  <a:lnTo>
                    <a:pt x="3509" y="716"/>
                  </a:lnTo>
                  <a:lnTo>
                    <a:pt x="3705" y="754"/>
                  </a:lnTo>
                  <a:lnTo>
                    <a:pt x="3900" y="779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Rectangle 163"/>
            <p:cNvSpPr>
              <a:spLocks noChangeArrowheads="1"/>
            </p:cNvSpPr>
            <p:nvPr/>
          </p:nvSpPr>
          <p:spPr bwMode="auto">
            <a:xfrm>
              <a:off x="2563" y="4058"/>
              <a:ext cx="669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frequency  (rad/time) </a:t>
              </a:r>
              <a:endParaRPr lang="en-US"/>
            </a:p>
          </p:txBody>
        </p:sp>
        <p:sp>
          <p:nvSpPr>
            <p:cNvPr id="31908" name="Rectangle 164"/>
            <p:cNvSpPr>
              <a:spLocks noChangeArrowheads="1"/>
            </p:cNvSpPr>
            <p:nvPr/>
          </p:nvSpPr>
          <p:spPr bwMode="auto">
            <a:xfrm rot="16200000">
              <a:off x="438" y="3298"/>
              <a:ext cx="38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phase angle</a:t>
              </a:r>
              <a:endParaRPr lang="en-US"/>
            </a:p>
          </p:txBody>
        </p:sp>
      </p:grpSp>
      <p:sp>
        <p:nvSpPr>
          <p:cNvPr id="31909" name="Line 165"/>
          <p:cNvSpPr>
            <a:spLocks noChangeShapeType="1"/>
          </p:cNvSpPr>
          <p:nvPr/>
        </p:nvSpPr>
        <p:spPr bwMode="auto">
          <a:xfrm>
            <a:off x="1066800" y="5638800"/>
            <a:ext cx="70104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0" name="Text Box 166"/>
          <p:cNvSpPr txBox="1">
            <a:spLocks noChangeArrowheads="1"/>
          </p:cNvSpPr>
          <p:nvPr/>
        </p:nvSpPr>
        <p:spPr bwMode="auto">
          <a:xfrm>
            <a:off x="1600200" y="5257800"/>
            <a:ext cx="750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-180</a:t>
            </a:r>
            <a:r>
              <a:rPr lang="en-US" sz="2000" b="1">
                <a:sym typeface="Symbol" pitchFamily="18" charset="2"/>
              </a:rPr>
              <a:t></a:t>
            </a:r>
            <a:endParaRPr lang="en-US"/>
          </a:p>
        </p:txBody>
      </p:sp>
      <p:sp>
        <p:nvSpPr>
          <p:cNvPr id="31911" name="Line 167"/>
          <p:cNvSpPr>
            <a:spLocks noChangeShapeType="1"/>
          </p:cNvSpPr>
          <p:nvPr/>
        </p:nvSpPr>
        <p:spPr bwMode="auto">
          <a:xfrm>
            <a:off x="5105400" y="56388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2" name="Line 168"/>
          <p:cNvSpPr>
            <a:spLocks noChangeShapeType="1"/>
          </p:cNvSpPr>
          <p:nvPr/>
        </p:nvSpPr>
        <p:spPr bwMode="auto">
          <a:xfrm>
            <a:off x="6477000" y="56388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913" name="Group 169"/>
          <p:cNvGrpSpPr>
            <a:grpSpLocks/>
          </p:cNvGrpSpPr>
          <p:nvPr/>
        </p:nvGrpSpPr>
        <p:grpSpPr bwMode="auto">
          <a:xfrm>
            <a:off x="3048000" y="3048000"/>
            <a:ext cx="795338" cy="1179513"/>
            <a:chOff x="480" y="2222"/>
            <a:chExt cx="501" cy="743"/>
          </a:xfrm>
        </p:grpSpPr>
        <p:sp>
          <p:nvSpPr>
            <p:cNvPr id="31914" name="Freeform 170"/>
            <p:cNvSpPr>
              <a:spLocks/>
            </p:cNvSpPr>
            <p:nvPr/>
          </p:nvSpPr>
          <p:spPr bwMode="auto">
            <a:xfrm>
              <a:off x="510" y="2222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5" name="Freeform 171"/>
            <p:cNvSpPr>
              <a:spLocks/>
            </p:cNvSpPr>
            <p:nvPr/>
          </p:nvSpPr>
          <p:spPr bwMode="auto">
            <a:xfrm rot="3202192">
              <a:off x="727" y="2249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6" name="Freeform 172"/>
            <p:cNvSpPr>
              <a:spLocks/>
            </p:cNvSpPr>
            <p:nvPr/>
          </p:nvSpPr>
          <p:spPr bwMode="auto">
            <a:xfrm>
              <a:off x="480" y="2428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7" name="Freeform 173"/>
            <p:cNvSpPr>
              <a:spLocks/>
            </p:cNvSpPr>
            <p:nvPr/>
          </p:nvSpPr>
          <p:spPr bwMode="auto">
            <a:xfrm>
              <a:off x="600" y="2406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8" name="Freeform 174"/>
            <p:cNvSpPr>
              <a:spLocks/>
            </p:cNvSpPr>
            <p:nvPr/>
          </p:nvSpPr>
          <p:spPr bwMode="auto">
            <a:xfrm>
              <a:off x="670" y="2605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9" name="Freeform 175"/>
            <p:cNvSpPr>
              <a:spLocks/>
            </p:cNvSpPr>
            <p:nvPr/>
          </p:nvSpPr>
          <p:spPr bwMode="auto">
            <a:xfrm>
              <a:off x="527" y="2623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20" name="Text Box 176"/>
          <p:cNvSpPr txBox="1">
            <a:spLocks noChangeArrowheads="1"/>
          </p:cNvSpPr>
          <p:nvPr/>
        </p:nvSpPr>
        <p:spPr bwMode="auto">
          <a:xfrm>
            <a:off x="6096000" y="4267200"/>
            <a:ext cx="2743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Range of critical frequencies.  Smallest is most conservative</a:t>
            </a:r>
          </a:p>
        </p:txBody>
      </p:sp>
      <p:sp>
        <p:nvSpPr>
          <p:cNvPr id="31921" name="Line 177"/>
          <p:cNvSpPr>
            <a:spLocks noChangeShapeType="1"/>
          </p:cNvSpPr>
          <p:nvPr/>
        </p:nvSpPr>
        <p:spPr bwMode="auto">
          <a:xfrm>
            <a:off x="5105400" y="60960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2" name="Line 178"/>
          <p:cNvSpPr>
            <a:spLocks noChangeShapeType="1"/>
          </p:cNvSpPr>
          <p:nvPr/>
        </p:nvSpPr>
        <p:spPr bwMode="auto">
          <a:xfrm flipH="1">
            <a:off x="5943600" y="53340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3" name="AutoShape 179"/>
          <p:cNvSpPr>
            <a:spLocks noChangeArrowheads="1"/>
          </p:cNvSpPr>
          <p:nvPr/>
        </p:nvSpPr>
        <p:spPr bwMode="auto">
          <a:xfrm>
            <a:off x="381000" y="2667000"/>
            <a:ext cx="2133600" cy="1524000"/>
          </a:xfrm>
          <a:prstGeom prst="wedgeRoundRectCallout">
            <a:avLst>
              <a:gd name="adj1" fmla="val 72097"/>
              <a:gd name="adj2" fmla="val -1375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Must consider the</a:t>
            </a:r>
          </a:p>
          <a:p>
            <a:r>
              <a:rPr lang="en-US" sz="2000" b="1"/>
              <a:t>model error when</a:t>
            </a:r>
          </a:p>
          <a:p>
            <a:r>
              <a:rPr lang="en-US" sz="2000" b="1"/>
              <a:t>selecting controller</a:t>
            </a:r>
          </a:p>
          <a:p>
            <a:r>
              <a:rPr lang="en-US" sz="2000" b="1"/>
              <a:t>tuning</a:t>
            </a:r>
          </a:p>
        </p:txBody>
      </p:sp>
      <p:sp>
        <p:nvSpPr>
          <p:cNvPr id="31924" name="Text Box 180"/>
          <p:cNvSpPr txBox="1">
            <a:spLocks noChangeArrowheads="1"/>
          </p:cNvSpPr>
          <p:nvPr/>
        </p:nvSpPr>
        <p:spPr bwMode="auto">
          <a:xfrm>
            <a:off x="685800" y="9906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 startAt="3"/>
            </a:pPr>
            <a:r>
              <a:rPr lang="en-US" b="1"/>
              <a:t>What else can we do with this neat technology?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Understand need for “robustness”.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grpSp>
        <p:nvGrpSpPr>
          <p:cNvPr id="32948" name="Group 180"/>
          <p:cNvGrpSpPr>
            <a:grpSpLocks/>
          </p:cNvGrpSpPr>
          <p:nvPr/>
        </p:nvGrpSpPr>
        <p:grpSpPr bwMode="auto">
          <a:xfrm>
            <a:off x="1981200" y="3581400"/>
            <a:ext cx="6248400" cy="2971800"/>
            <a:chOff x="432" y="2304"/>
            <a:chExt cx="4542" cy="1824"/>
          </a:xfrm>
        </p:grpSpPr>
        <p:sp>
          <p:nvSpPr>
            <p:cNvPr id="32949" name="AutoShape 181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0" name="AutoShape 182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1" name="AutoShape 183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2" name="Freeform 184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3" name="AutoShape 185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4" name="AutoShape 186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5" name="Line 187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6" name="Line 188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7" name="AutoShape 189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8" name="Line 190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9" name="Line 191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0" name="Freeform 192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1" name="Line 193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2" name="Line 194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963" name="Group 195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32964" name="Line 196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5" name="Line 197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6" name="Line 198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7" name="Line 199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8" name="Line 200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9" name="Line 201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0" name="Freeform 202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71" name="Group 203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32972" name="Line 204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3" name="Line 205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4" name="Line 206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5" name="Line 207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6" name="Line 208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7" name="Line 209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" name="Freeform 210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979" name="Line 211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0" name="Text Box 212"/>
            <p:cNvSpPr txBox="1">
              <a:spLocks noChangeArrowheads="1"/>
            </p:cNvSpPr>
            <p:nvPr/>
          </p:nvSpPr>
          <p:spPr bwMode="auto">
            <a:xfrm>
              <a:off x="625" y="2641"/>
              <a:ext cx="41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/>
                <a:t>solvent</a:t>
              </a:r>
              <a:endParaRPr lang="en-US" sz="1000"/>
            </a:p>
          </p:txBody>
        </p:sp>
        <p:sp>
          <p:nvSpPr>
            <p:cNvPr id="32981" name="Text Box 213"/>
            <p:cNvSpPr txBox="1">
              <a:spLocks noChangeArrowheads="1"/>
            </p:cNvSpPr>
            <p:nvPr/>
          </p:nvSpPr>
          <p:spPr bwMode="auto">
            <a:xfrm>
              <a:off x="1106" y="3362"/>
              <a:ext cx="43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/>
                <a:t> pure A</a:t>
              </a:r>
              <a:endParaRPr lang="en-US" sz="1000"/>
            </a:p>
          </p:txBody>
        </p:sp>
        <p:sp>
          <p:nvSpPr>
            <p:cNvPr id="32982" name="Oval 214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000" b="1">
                  <a:latin typeface="Arial" charset="0"/>
                </a:rPr>
                <a:t>AC</a:t>
              </a:r>
            </a:p>
          </p:txBody>
        </p:sp>
        <p:sp>
          <p:nvSpPr>
            <p:cNvPr id="32983" name="Line 215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4" name="Line 216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5" name="Line 217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6" name="Freeform 218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7" name="Line 219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8" name="Text Box 220"/>
            <p:cNvSpPr txBox="1">
              <a:spLocks noChangeArrowheads="1"/>
            </p:cNvSpPr>
            <p:nvPr/>
          </p:nvSpPr>
          <p:spPr bwMode="auto">
            <a:xfrm>
              <a:off x="432" y="2304"/>
              <a:ext cx="43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/>
                <a:t>F</a:t>
              </a:r>
              <a:r>
                <a:rPr lang="en-US" sz="1000" b="1" baseline="-25000"/>
                <a:t>S</a:t>
              </a:r>
              <a:endParaRPr lang="en-US" sz="1000" b="1"/>
            </a:p>
          </p:txBody>
        </p:sp>
        <p:sp>
          <p:nvSpPr>
            <p:cNvPr id="32989" name="Text Box 221"/>
            <p:cNvSpPr txBox="1">
              <a:spLocks noChangeArrowheads="1"/>
            </p:cNvSpPr>
            <p:nvPr/>
          </p:nvSpPr>
          <p:spPr bwMode="auto">
            <a:xfrm>
              <a:off x="961" y="3119"/>
              <a:ext cx="33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/>
                <a:t>F</a:t>
              </a:r>
              <a:r>
                <a:rPr lang="en-US" sz="1000" b="1" baseline="-25000"/>
                <a:t>A</a:t>
              </a:r>
              <a:endParaRPr lang="en-US" sz="1000" b="1"/>
            </a:p>
          </p:txBody>
        </p:sp>
      </p:grpSp>
      <p:sp>
        <p:nvSpPr>
          <p:cNvPr id="32990" name="Text Box 222"/>
          <p:cNvSpPr txBox="1">
            <a:spLocks noChangeArrowheads="1"/>
          </p:cNvSpPr>
          <p:nvPr/>
        </p:nvSpPr>
        <p:spPr bwMode="auto">
          <a:xfrm>
            <a:off x="381000" y="4419600"/>
            <a:ext cx="2743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</a:t>
            </a:r>
            <a:r>
              <a:rPr lang="en-US" sz="2000" b="1" baseline="-25000"/>
              <a:t>S</a:t>
            </a:r>
            <a:r>
              <a:rPr lang="en-US" sz="2000" b="1"/>
              <a:t> = 3.0 to 6.9 m3/min</a:t>
            </a:r>
          </a:p>
        </p:txBody>
      </p:sp>
      <p:graphicFrame>
        <p:nvGraphicFramePr>
          <p:cNvPr id="32991" name="Object 223"/>
          <p:cNvGraphicFramePr>
            <a:graphicFrameLocks noChangeAspect="1"/>
          </p:cNvGraphicFramePr>
          <p:nvPr/>
        </p:nvGraphicFramePr>
        <p:xfrm>
          <a:off x="685800" y="2209800"/>
          <a:ext cx="1066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5" name="Clip" r:id="rId3" imgW="2701800" imgH="4019400" progId="MS_ClipArt_Gallery.5">
                  <p:embed/>
                </p:oleObj>
              </mc:Choice>
              <mc:Fallback>
                <p:oleObj name="Clip" r:id="rId3" imgW="2701800" imgH="4019400" progId="MS_ClipArt_Gallery.5">
                  <p:embed/>
                  <p:pic>
                    <p:nvPicPr>
                      <p:cNvPr id="0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1066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92" name="AutoShape 224"/>
          <p:cNvSpPr>
            <a:spLocks noChangeArrowheads="1"/>
          </p:cNvSpPr>
          <p:nvPr/>
        </p:nvSpPr>
        <p:spPr bwMode="auto">
          <a:xfrm>
            <a:off x="2286000" y="1981200"/>
            <a:ext cx="5867400" cy="1600200"/>
          </a:xfrm>
          <a:prstGeom prst="wedgeRoundRectCallout">
            <a:avLst>
              <a:gd name="adj1" fmla="val -63801"/>
              <a:gd name="adj2" fmla="val -2331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Tune for the process response that is slowest,</a:t>
            </a:r>
          </a:p>
          <a:p>
            <a:r>
              <a:rPr lang="en-US" sz="2000" b="1"/>
              <a:t>has highest fraction dead time, and largest </a:t>
            </a:r>
          </a:p>
          <a:p>
            <a:r>
              <a:rPr lang="en-US" sz="2000" b="1"/>
              <a:t>process gain.</a:t>
            </a:r>
          </a:p>
          <a:p>
            <a:endParaRPr lang="en-US" sz="2000" b="1"/>
          </a:p>
          <a:p>
            <a:r>
              <a:rPr lang="en-US" sz="2000" b="1">
                <a:solidFill>
                  <a:schemeClr val="accent2"/>
                </a:solidFill>
              </a:rPr>
              <a:t>This will give </a:t>
            </a:r>
            <a:r>
              <a:rPr lang="en-US" sz="2000" b="1" u="sng">
                <a:solidFill>
                  <a:schemeClr val="accent2"/>
                </a:solidFill>
              </a:rPr>
              <a:t>least aggressive</a:t>
            </a:r>
            <a:r>
              <a:rPr lang="en-US" sz="2000" b="1">
                <a:solidFill>
                  <a:schemeClr val="accent2"/>
                </a:solidFill>
              </a:rPr>
              <a:t> controller.</a:t>
            </a:r>
          </a:p>
        </p:txBody>
      </p:sp>
      <p:sp>
        <p:nvSpPr>
          <p:cNvPr id="32993" name="Text Box 225"/>
          <p:cNvSpPr txBox="1">
            <a:spLocks noChangeArrowheads="1"/>
          </p:cNvSpPr>
          <p:nvPr/>
        </p:nvSpPr>
        <p:spPr bwMode="auto">
          <a:xfrm>
            <a:off x="685800" y="9906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 startAt="3"/>
            </a:pPr>
            <a:r>
              <a:rPr lang="en-US" b="1"/>
              <a:t>What else can we do with this neat technology?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Understand need for “robustness”.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scanned images\mar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603375"/>
            <a:ext cx="7391400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STABILITY &amp;TUNING</a:t>
            </a:r>
            <a:endParaRPr lang="en-US" sz="28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848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Match your select of tuning method to tuning goals!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234950" y="2574925"/>
            <a:ext cx="5697538" cy="4276725"/>
            <a:chOff x="822" y="1493"/>
            <a:chExt cx="3543" cy="2319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1029" y="1535"/>
              <a:ext cx="3268" cy="8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1029" y="1535"/>
              <a:ext cx="3268" cy="87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1029" y="1535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auto">
            <a:xfrm>
              <a:off x="1029" y="1535"/>
              <a:ext cx="3268" cy="871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 flipV="1">
              <a:off x="1029" y="1535"/>
              <a:ext cx="1" cy="8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1029" y="2406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 flipV="1">
              <a:off x="1029" y="1535"/>
              <a:ext cx="1" cy="8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 flipV="1">
              <a:off x="1029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1029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1011" y="2427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3805" name="Line 13"/>
            <p:cNvSpPr>
              <a:spLocks noChangeShapeType="1"/>
            </p:cNvSpPr>
            <p:nvPr/>
          </p:nvSpPr>
          <p:spPr bwMode="auto">
            <a:xfrm flipV="1">
              <a:off x="1356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>
              <a:off x="1356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>
              <a:off x="1341" y="2427"/>
              <a:ext cx="5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1684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>
              <a:off x="1684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1647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V="1">
              <a:off x="2011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2011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>
              <a:off x="1974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 flipV="1">
              <a:off x="2339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2339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Rectangle 24"/>
            <p:cNvSpPr>
              <a:spLocks noChangeArrowheads="1"/>
            </p:cNvSpPr>
            <p:nvPr/>
          </p:nvSpPr>
          <p:spPr bwMode="auto">
            <a:xfrm>
              <a:off x="2301" y="2427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 flipV="1">
              <a:off x="2666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2666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2628" y="2427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 flipV="1">
              <a:off x="2988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2988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2951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 flipV="1">
              <a:off x="3315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>
              <a:off x="3315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3279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33826" name="Line 34"/>
            <p:cNvSpPr>
              <a:spLocks noChangeShapeType="1"/>
            </p:cNvSpPr>
            <p:nvPr/>
          </p:nvSpPr>
          <p:spPr bwMode="auto">
            <a:xfrm flipV="1">
              <a:off x="3643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35"/>
            <p:cNvSpPr>
              <a:spLocks noChangeShapeType="1"/>
            </p:cNvSpPr>
            <p:nvPr/>
          </p:nvSpPr>
          <p:spPr bwMode="auto">
            <a:xfrm>
              <a:off x="3643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Rectangle 36"/>
            <p:cNvSpPr>
              <a:spLocks noChangeArrowheads="1"/>
            </p:cNvSpPr>
            <p:nvPr/>
          </p:nvSpPr>
          <p:spPr bwMode="auto">
            <a:xfrm>
              <a:off x="3605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3829" name="Line 37"/>
            <p:cNvSpPr>
              <a:spLocks noChangeShapeType="1"/>
            </p:cNvSpPr>
            <p:nvPr/>
          </p:nvSpPr>
          <p:spPr bwMode="auto">
            <a:xfrm flipV="1">
              <a:off x="3970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38"/>
            <p:cNvSpPr>
              <a:spLocks noChangeShapeType="1"/>
            </p:cNvSpPr>
            <p:nvPr/>
          </p:nvSpPr>
          <p:spPr bwMode="auto">
            <a:xfrm>
              <a:off x="3970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Rectangle 39"/>
            <p:cNvSpPr>
              <a:spLocks noChangeArrowheads="1"/>
            </p:cNvSpPr>
            <p:nvPr/>
          </p:nvSpPr>
          <p:spPr bwMode="auto">
            <a:xfrm>
              <a:off x="3933" y="2427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33832" name="Line 40"/>
            <p:cNvSpPr>
              <a:spLocks noChangeShapeType="1"/>
            </p:cNvSpPr>
            <p:nvPr/>
          </p:nvSpPr>
          <p:spPr bwMode="auto">
            <a:xfrm flipV="1">
              <a:off x="4297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41"/>
            <p:cNvSpPr>
              <a:spLocks noChangeShapeType="1"/>
            </p:cNvSpPr>
            <p:nvPr/>
          </p:nvSpPr>
          <p:spPr bwMode="auto">
            <a:xfrm>
              <a:off x="4297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Rectangle 42"/>
            <p:cNvSpPr>
              <a:spLocks noChangeArrowheads="1"/>
            </p:cNvSpPr>
            <p:nvPr/>
          </p:nvSpPr>
          <p:spPr bwMode="auto">
            <a:xfrm>
              <a:off x="4260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3835" name="Line 43"/>
            <p:cNvSpPr>
              <a:spLocks noChangeShapeType="1"/>
            </p:cNvSpPr>
            <p:nvPr/>
          </p:nvSpPr>
          <p:spPr bwMode="auto">
            <a:xfrm>
              <a:off x="1029" y="240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44"/>
            <p:cNvSpPr>
              <a:spLocks noChangeShapeType="1"/>
            </p:cNvSpPr>
            <p:nvPr/>
          </p:nvSpPr>
          <p:spPr bwMode="auto">
            <a:xfrm flipH="1">
              <a:off x="4266" y="2406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Rectangle 45"/>
            <p:cNvSpPr>
              <a:spLocks noChangeArrowheads="1"/>
            </p:cNvSpPr>
            <p:nvPr/>
          </p:nvSpPr>
          <p:spPr bwMode="auto">
            <a:xfrm>
              <a:off x="951" y="2364"/>
              <a:ext cx="8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 sz="1200"/>
            </a:p>
          </p:txBody>
        </p:sp>
        <p:sp>
          <p:nvSpPr>
            <p:cNvPr id="33838" name="Line 46"/>
            <p:cNvSpPr>
              <a:spLocks noChangeShapeType="1"/>
            </p:cNvSpPr>
            <p:nvPr/>
          </p:nvSpPr>
          <p:spPr bwMode="auto">
            <a:xfrm>
              <a:off x="1029" y="223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47"/>
            <p:cNvSpPr>
              <a:spLocks noChangeShapeType="1"/>
            </p:cNvSpPr>
            <p:nvPr/>
          </p:nvSpPr>
          <p:spPr bwMode="auto">
            <a:xfrm flipH="1">
              <a:off x="4266" y="223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Rectangle 48"/>
            <p:cNvSpPr>
              <a:spLocks noChangeArrowheads="1"/>
            </p:cNvSpPr>
            <p:nvPr/>
          </p:nvSpPr>
          <p:spPr bwMode="auto">
            <a:xfrm>
              <a:off x="969" y="2188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3841" name="Line 49"/>
            <p:cNvSpPr>
              <a:spLocks noChangeShapeType="1"/>
            </p:cNvSpPr>
            <p:nvPr/>
          </p:nvSpPr>
          <p:spPr bwMode="auto">
            <a:xfrm>
              <a:off x="1029" y="205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50"/>
            <p:cNvSpPr>
              <a:spLocks noChangeShapeType="1"/>
            </p:cNvSpPr>
            <p:nvPr/>
          </p:nvSpPr>
          <p:spPr bwMode="auto">
            <a:xfrm flipH="1">
              <a:off x="4266" y="2056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Rectangle 51"/>
            <p:cNvSpPr>
              <a:spLocks noChangeArrowheads="1"/>
            </p:cNvSpPr>
            <p:nvPr/>
          </p:nvSpPr>
          <p:spPr bwMode="auto">
            <a:xfrm>
              <a:off x="969" y="2013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3844" name="Line 52"/>
            <p:cNvSpPr>
              <a:spLocks noChangeShapeType="1"/>
            </p:cNvSpPr>
            <p:nvPr/>
          </p:nvSpPr>
          <p:spPr bwMode="auto">
            <a:xfrm>
              <a:off x="1029" y="188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53"/>
            <p:cNvSpPr>
              <a:spLocks noChangeShapeType="1"/>
            </p:cNvSpPr>
            <p:nvPr/>
          </p:nvSpPr>
          <p:spPr bwMode="auto">
            <a:xfrm flipH="1">
              <a:off x="4266" y="1886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Rectangle 54"/>
            <p:cNvSpPr>
              <a:spLocks noChangeArrowheads="1"/>
            </p:cNvSpPr>
            <p:nvPr/>
          </p:nvSpPr>
          <p:spPr bwMode="auto">
            <a:xfrm>
              <a:off x="969" y="1842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1200"/>
            </a:p>
          </p:txBody>
        </p:sp>
        <p:sp>
          <p:nvSpPr>
            <p:cNvPr id="33847" name="Line 55"/>
            <p:cNvSpPr>
              <a:spLocks noChangeShapeType="1"/>
            </p:cNvSpPr>
            <p:nvPr/>
          </p:nvSpPr>
          <p:spPr bwMode="auto">
            <a:xfrm>
              <a:off x="1029" y="171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56"/>
            <p:cNvSpPr>
              <a:spLocks noChangeShapeType="1"/>
            </p:cNvSpPr>
            <p:nvPr/>
          </p:nvSpPr>
          <p:spPr bwMode="auto">
            <a:xfrm flipH="1">
              <a:off x="4266" y="1710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Rectangle 57"/>
            <p:cNvSpPr>
              <a:spLocks noChangeArrowheads="1"/>
            </p:cNvSpPr>
            <p:nvPr/>
          </p:nvSpPr>
          <p:spPr bwMode="auto">
            <a:xfrm>
              <a:off x="969" y="1669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 sz="1200"/>
            </a:p>
          </p:txBody>
        </p:sp>
        <p:sp>
          <p:nvSpPr>
            <p:cNvPr id="33850" name="Line 58"/>
            <p:cNvSpPr>
              <a:spLocks noChangeShapeType="1"/>
            </p:cNvSpPr>
            <p:nvPr/>
          </p:nvSpPr>
          <p:spPr bwMode="auto">
            <a:xfrm>
              <a:off x="1029" y="1535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Line 59"/>
            <p:cNvSpPr>
              <a:spLocks noChangeShapeType="1"/>
            </p:cNvSpPr>
            <p:nvPr/>
          </p:nvSpPr>
          <p:spPr bwMode="auto">
            <a:xfrm flipH="1">
              <a:off x="4266" y="1535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Rectangle 60"/>
            <p:cNvSpPr>
              <a:spLocks noChangeArrowheads="1"/>
            </p:cNvSpPr>
            <p:nvPr/>
          </p:nvSpPr>
          <p:spPr bwMode="auto">
            <a:xfrm>
              <a:off x="969" y="1493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 sz="1200"/>
            </a:p>
          </p:txBody>
        </p:sp>
        <p:sp>
          <p:nvSpPr>
            <p:cNvPr id="33853" name="Line 61"/>
            <p:cNvSpPr>
              <a:spLocks noChangeShapeType="1"/>
            </p:cNvSpPr>
            <p:nvPr/>
          </p:nvSpPr>
          <p:spPr bwMode="auto">
            <a:xfrm>
              <a:off x="1029" y="1535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Freeform 62"/>
            <p:cNvSpPr>
              <a:spLocks/>
            </p:cNvSpPr>
            <p:nvPr/>
          </p:nvSpPr>
          <p:spPr bwMode="auto">
            <a:xfrm>
              <a:off x="1029" y="1535"/>
              <a:ext cx="3268" cy="871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Line 63"/>
            <p:cNvSpPr>
              <a:spLocks noChangeShapeType="1"/>
            </p:cNvSpPr>
            <p:nvPr/>
          </p:nvSpPr>
          <p:spPr bwMode="auto">
            <a:xfrm flipV="1">
              <a:off x="1029" y="1535"/>
              <a:ext cx="1" cy="8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Freeform 64"/>
            <p:cNvSpPr>
              <a:spLocks/>
            </p:cNvSpPr>
            <p:nvPr/>
          </p:nvSpPr>
          <p:spPr bwMode="auto">
            <a:xfrm>
              <a:off x="1029" y="1562"/>
              <a:ext cx="3205" cy="706"/>
            </a:xfrm>
            <a:custGeom>
              <a:avLst/>
              <a:gdLst>
                <a:gd name="T0" fmla="*/ 37 w 3205"/>
                <a:gd name="T1" fmla="*/ 658 h 706"/>
                <a:gd name="T2" fmla="*/ 90 w 3205"/>
                <a:gd name="T3" fmla="*/ 658 h 706"/>
                <a:gd name="T4" fmla="*/ 143 w 3205"/>
                <a:gd name="T5" fmla="*/ 680 h 706"/>
                <a:gd name="T6" fmla="*/ 195 w 3205"/>
                <a:gd name="T7" fmla="*/ 664 h 706"/>
                <a:gd name="T8" fmla="*/ 248 w 3205"/>
                <a:gd name="T9" fmla="*/ 706 h 706"/>
                <a:gd name="T10" fmla="*/ 301 w 3205"/>
                <a:gd name="T11" fmla="*/ 690 h 706"/>
                <a:gd name="T12" fmla="*/ 354 w 3205"/>
                <a:gd name="T13" fmla="*/ 658 h 706"/>
                <a:gd name="T14" fmla="*/ 407 w 3205"/>
                <a:gd name="T15" fmla="*/ 669 h 706"/>
                <a:gd name="T16" fmla="*/ 459 w 3205"/>
                <a:gd name="T17" fmla="*/ 690 h 706"/>
                <a:gd name="T18" fmla="*/ 512 w 3205"/>
                <a:gd name="T19" fmla="*/ 674 h 706"/>
                <a:gd name="T20" fmla="*/ 560 w 3205"/>
                <a:gd name="T21" fmla="*/ 674 h 706"/>
                <a:gd name="T22" fmla="*/ 613 w 3205"/>
                <a:gd name="T23" fmla="*/ 680 h 706"/>
                <a:gd name="T24" fmla="*/ 665 w 3205"/>
                <a:gd name="T25" fmla="*/ 701 h 706"/>
                <a:gd name="T26" fmla="*/ 718 w 3205"/>
                <a:gd name="T27" fmla="*/ 664 h 706"/>
                <a:gd name="T28" fmla="*/ 771 w 3205"/>
                <a:gd name="T29" fmla="*/ 642 h 706"/>
                <a:gd name="T30" fmla="*/ 824 w 3205"/>
                <a:gd name="T31" fmla="*/ 653 h 706"/>
                <a:gd name="T32" fmla="*/ 877 w 3205"/>
                <a:gd name="T33" fmla="*/ 658 h 706"/>
                <a:gd name="T34" fmla="*/ 929 w 3205"/>
                <a:gd name="T35" fmla="*/ 605 h 706"/>
                <a:gd name="T36" fmla="*/ 982 w 3205"/>
                <a:gd name="T37" fmla="*/ 563 h 706"/>
                <a:gd name="T38" fmla="*/ 1035 w 3205"/>
                <a:gd name="T39" fmla="*/ 605 h 706"/>
                <a:gd name="T40" fmla="*/ 1088 w 3205"/>
                <a:gd name="T41" fmla="*/ 515 h 706"/>
                <a:gd name="T42" fmla="*/ 1135 w 3205"/>
                <a:gd name="T43" fmla="*/ 488 h 706"/>
                <a:gd name="T44" fmla="*/ 1188 w 3205"/>
                <a:gd name="T45" fmla="*/ 472 h 706"/>
                <a:gd name="T46" fmla="*/ 1241 w 3205"/>
                <a:gd name="T47" fmla="*/ 419 h 706"/>
                <a:gd name="T48" fmla="*/ 1294 w 3205"/>
                <a:gd name="T49" fmla="*/ 387 h 706"/>
                <a:gd name="T50" fmla="*/ 1347 w 3205"/>
                <a:gd name="T51" fmla="*/ 372 h 706"/>
                <a:gd name="T52" fmla="*/ 1399 w 3205"/>
                <a:gd name="T53" fmla="*/ 318 h 706"/>
                <a:gd name="T54" fmla="*/ 1452 w 3205"/>
                <a:gd name="T55" fmla="*/ 308 h 706"/>
                <a:gd name="T56" fmla="*/ 1505 w 3205"/>
                <a:gd name="T57" fmla="*/ 244 h 706"/>
                <a:gd name="T58" fmla="*/ 1558 w 3205"/>
                <a:gd name="T59" fmla="*/ 218 h 706"/>
                <a:gd name="T60" fmla="*/ 1611 w 3205"/>
                <a:gd name="T61" fmla="*/ 212 h 706"/>
                <a:gd name="T62" fmla="*/ 1658 w 3205"/>
                <a:gd name="T63" fmla="*/ 143 h 706"/>
                <a:gd name="T64" fmla="*/ 1711 w 3205"/>
                <a:gd name="T65" fmla="*/ 212 h 706"/>
                <a:gd name="T66" fmla="*/ 1764 w 3205"/>
                <a:gd name="T67" fmla="*/ 127 h 706"/>
                <a:gd name="T68" fmla="*/ 1816 w 3205"/>
                <a:gd name="T69" fmla="*/ 127 h 706"/>
                <a:gd name="T70" fmla="*/ 1869 w 3205"/>
                <a:gd name="T71" fmla="*/ 143 h 706"/>
                <a:gd name="T72" fmla="*/ 1922 w 3205"/>
                <a:gd name="T73" fmla="*/ 101 h 706"/>
                <a:gd name="T74" fmla="*/ 1975 w 3205"/>
                <a:gd name="T75" fmla="*/ 85 h 706"/>
                <a:gd name="T76" fmla="*/ 2028 w 3205"/>
                <a:gd name="T77" fmla="*/ 74 h 706"/>
                <a:gd name="T78" fmla="*/ 2080 w 3205"/>
                <a:gd name="T79" fmla="*/ 42 h 706"/>
                <a:gd name="T80" fmla="*/ 2133 w 3205"/>
                <a:gd name="T81" fmla="*/ 74 h 706"/>
                <a:gd name="T82" fmla="*/ 2181 w 3205"/>
                <a:gd name="T83" fmla="*/ 69 h 706"/>
                <a:gd name="T84" fmla="*/ 2234 w 3205"/>
                <a:gd name="T85" fmla="*/ 58 h 706"/>
                <a:gd name="T86" fmla="*/ 2286 w 3205"/>
                <a:gd name="T87" fmla="*/ 48 h 706"/>
                <a:gd name="T88" fmla="*/ 2339 w 3205"/>
                <a:gd name="T89" fmla="*/ 69 h 706"/>
                <a:gd name="T90" fmla="*/ 2392 w 3205"/>
                <a:gd name="T91" fmla="*/ 58 h 706"/>
                <a:gd name="T92" fmla="*/ 2445 w 3205"/>
                <a:gd name="T93" fmla="*/ 53 h 706"/>
                <a:gd name="T94" fmla="*/ 2498 w 3205"/>
                <a:gd name="T95" fmla="*/ 32 h 706"/>
                <a:gd name="T96" fmla="*/ 2550 w 3205"/>
                <a:gd name="T97" fmla="*/ 21 h 706"/>
                <a:gd name="T98" fmla="*/ 2603 w 3205"/>
                <a:gd name="T99" fmla="*/ 48 h 706"/>
                <a:gd name="T100" fmla="*/ 2656 w 3205"/>
                <a:gd name="T101" fmla="*/ 37 h 706"/>
                <a:gd name="T102" fmla="*/ 2709 w 3205"/>
                <a:gd name="T103" fmla="*/ 42 h 706"/>
                <a:gd name="T104" fmla="*/ 2756 w 3205"/>
                <a:gd name="T105" fmla="*/ 79 h 706"/>
                <a:gd name="T106" fmla="*/ 2809 w 3205"/>
                <a:gd name="T107" fmla="*/ 69 h 706"/>
                <a:gd name="T108" fmla="*/ 2862 w 3205"/>
                <a:gd name="T109" fmla="*/ 63 h 706"/>
                <a:gd name="T110" fmla="*/ 2915 w 3205"/>
                <a:gd name="T111" fmla="*/ 69 h 706"/>
                <a:gd name="T112" fmla="*/ 2967 w 3205"/>
                <a:gd name="T113" fmla="*/ 74 h 706"/>
                <a:gd name="T114" fmla="*/ 3020 w 3205"/>
                <a:gd name="T115" fmla="*/ 26 h 706"/>
                <a:gd name="T116" fmla="*/ 3073 w 3205"/>
                <a:gd name="T117" fmla="*/ 0 h 706"/>
                <a:gd name="T118" fmla="*/ 3126 w 3205"/>
                <a:gd name="T119" fmla="*/ 48 h 706"/>
                <a:gd name="T120" fmla="*/ 3179 w 3205"/>
                <a:gd name="T121" fmla="*/ 4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5" h="706">
                  <a:moveTo>
                    <a:pt x="0" y="669"/>
                  </a:moveTo>
                  <a:lnTo>
                    <a:pt x="11" y="648"/>
                  </a:lnTo>
                  <a:lnTo>
                    <a:pt x="27" y="648"/>
                  </a:lnTo>
                  <a:lnTo>
                    <a:pt x="37" y="658"/>
                  </a:lnTo>
                  <a:lnTo>
                    <a:pt x="53" y="658"/>
                  </a:lnTo>
                  <a:lnTo>
                    <a:pt x="63" y="674"/>
                  </a:lnTo>
                  <a:lnTo>
                    <a:pt x="79" y="642"/>
                  </a:lnTo>
                  <a:lnTo>
                    <a:pt x="90" y="658"/>
                  </a:lnTo>
                  <a:lnTo>
                    <a:pt x="106" y="632"/>
                  </a:lnTo>
                  <a:lnTo>
                    <a:pt x="116" y="648"/>
                  </a:lnTo>
                  <a:lnTo>
                    <a:pt x="132" y="642"/>
                  </a:lnTo>
                  <a:lnTo>
                    <a:pt x="143" y="680"/>
                  </a:lnTo>
                  <a:lnTo>
                    <a:pt x="159" y="690"/>
                  </a:lnTo>
                  <a:lnTo>
                    <a:pt x="169" y="658"/>
                  </a:lnTo>
                  <a:lnTo>
                    <a:pt x="185" y="674"/>
                  </a:lnTo>
                  <a:lnTo>
                    <a:pt x="195" y="664"/>
                  </a:lnTo>
                  <a:lnTo>
                    <a:pt x="211" y="674"/>
                  </a:lnTo>
                  <a:lnTo>
                    <a:pt x="222" y="674"/>
                  </a:lnTo>
                  <a:lnTo>
                    <a:pt x="238" y="696"/>
                  </a:lnTo>
                  <a:lnTo>
                    <a:pt x="248" y="706"/>
                  </a:lnTo>
                  <a:lnTo>
                    <a:pt x="264" y="669"/>
                  </a:lnTo>
                  <a:lnTo>
                    <a:pt x="275" y="669"/>
                  </a:lnTo>
                  <a:lnTo>
                    <a:pt x="285" y="685"/>
                  </a:lnTo>
                  <a:lnTo>
                    <a:pt x="301" y="690"/>
                  </a:lnTo>
                  <a:lnTo>
                    <a:pt x="312" y="664"/>
                  </a:lnTo>
                  <a:lnTo>
                    <a:pt x="327" y="669"/>
                  </a:lnTo>
                  <a:lnTo>
                    <a:pt x="338" y="658"/>
                  </a:lnTo>
                  <a:lnTo>
                    <a:pt x="354" y="658"/>
                  </a:lnTo>
                  <a:lnTo>
                    <a:pt x="364" y="653"/>
                  </a:lnTo>
                  <a:lnTo>
                    <a:pt x="380" y="653"/>
                  </a:lnTo>
                  <a:lnTo>
                    <a:pt x="391" y="685"/>
                  </a:lnTo>
                  <a:lnTo>
                    <a:pt x="407" y="669"/>
                  </a:lnTo>
                  <a:lnTo>
                    <a:pt x="417" y="653"/>
                  </a:lnTo>
                  <a:lnTo>
                    <a:pt x="433" y="648"/>
                  </a:lnTo>
                  <a:lnTo>
                    <a:pt x="444" y="701"/>
                  </a:lnTo>
                  <a:lnTo>
                    <a:pt x="459" y="690"/>
                  </a:lnTo>
                  <a:lnTo>
                    <a:pt x="470" y="685"/>
                  </a:lnTo>
                  <a:lnTo>
                    <a:pt x="486" y="674"/>
                  </a:lnTo>
                  <a:lnTo>
                    <a:pt x="496" y="680"/>
                  </a:lnTo>
                  <a:lnTo>
                    <a:pt x="512" y="674"/>
                  </a:lnTo>
                  <a:lnTo>
                    <a:pt x="523" y="642"/>
                  </a:lnTo>
                  <a:lnTo>
                    <a:pt x="539" y="642"/>
                  </a:lnTo>
                  <a:lnTo>
                    <a:pt x="549" y="653"/>
                  </a:lnTo>
                  <a:lnTo>
                    <a:pt x="560" y="674"/>
                  </a:lnTo>
                  <a:lnTo>
                    <a:pt x="576" y="674"/>
                  </a:lnTo>
                  <a:lnTo>
                    <a:pt x="586" y="669"/>
                  </a:lnTo>
                  <a:lnTo>
                    <a:pt x="602" y="680"/>
                  </a:lnTo>
                  <a:lnTo>
                    <a:pt x="613" y="680"/>
                  </a:lnTo>
                  <a:lnTo>
                    <a:pt x="628" y="669"/>
                  </a:lnTo>
                  <a:lnTo>
                    <a:pt x="639" y="642"/>
                  </a:lnTo>
                  <a:lnTo>
                    <a:pt x="655" y="701"/>
                  </a:lnTo>
                  <a:lnTo>
                    <a:pt x="665" y="701"/>
                  </a:lnTo>
                  <a:lnTo>
                    <a:pt x="681" y="669"/>
                  </a:lnTo>
                  <a:lnTo>
                    <a:pt x="692" y="658"/>
                  </a:lnTo>
                  <a:lnTo>
                    <a:pt x="708" y="669"/>
                  </a:lnTo>
                  <a:lnTo>
                    <a:pt x="718" y="664"/>
                  </a:lnTo>
                  <a:lnTo>
                    <a:pt x="734" y="680"/>
                  </a:lnTo>
                  <a:lnTo>
                    <a:pt x="745" y="690"/>
                  </a:lnTo>
                  <a:lnTo>
                    <a:pt x="760" y="674"/>
                  </a:lnTo>
                  <a:lnTo>
                    <a:pt x="771" y="642"/>
                  </a:lnTo>
                  <a:lnTo>
                    <a:pt x="787" y="637"/>
                  </a:lnTo>
                  <a:lnTo>
                    <a:pt x="797" y="658"/>
                  </a:lnTo>
                  <a:lnTo>
                    <a:pt x="813" y="642"/>
                  </a:lnTo>
                  <a:lnTo>
                    <a:pt x="824" y="653"/>
                  </a:lnTo>
                  <a:lnTo>
                    <a:pt x="834" y="664"/>
                  </a:lnTo>
                  <a:lnTo>
                    <a:pt x="850" y="664"/>
                  </a:lnTo>
                  <a:lnTo>
                    <a:pt x="861" y="664"/>
                  </a:lnTo>
                  <a:lnTo>
                    <a:pt x="877" y="658"/>
                  </a:lnTo>
                  <a:lnTo>
                    <a:pt x="887" y="637"/>
                  </a:lnTo>
                  <a:lnTo>
                    <a:pt x="903" y="653"/>
                  </a:lnTo>
                  <a:lnTo>
                    <a:pt x="914" y="632"/>
                  </a:lnTo>
                  <a:lnTo>
                    <a:pt x="929" y="605"/>
                  </a:lnTo>
                  <a:lnTo>
                    <a:pt x="940" y="605"/>
                  </a:lnTo>
                  <a:lnTo>
                    <a:pt x="956" y="595"/>
                  </a:lnTo>
                  <a:lnTo>
                    <a:pt x="966" y="600"/>
                  </a:lnTo>
                  <a:lnTo>
                    <a:pt x="982" y="563"/>
                  </a:lnTo>
                  <a:lnTo>
                    <a:pt x="993" y="557"/>
                  </a:lnTo>
                  <a:lnTo>
                    <a:pt x="1009" y="600"/>
                  </a:lnTo>
                  <a:lnTo>
                    <a:pt x="1019" y="584"/>
                  </a:lnTo>
                  <a:lnTo>
                    <a:pt x="1035" y="605"/>
                  </a:lnTo>
                  <a:lnTo>
                    <a:pt x="1046" y="563"/>
                  </a:lnTo>
                  <a:lnTo>
                    <a:pt x="1061" y="547"/>
                  </a:lnTo>
                  <a:lnTo>
                    <a:pt x="1072" y="531"/>
                  </a:lnTo>
                  <a:lnTo>
                    <a:pt x="1088" y="515"/>
                  </a:lnTo>
                  <a:lnTo>
                    <a:pt x="1098" y="488"/>
                  </a:lnTo>
                  <a:lnTo>
                    <a:pt x="1109" y="504"/>
                  </a:lnTo>
                  <a:lnTo>
                    <a:pt x="1125" y="504"/>
                  </a:lnTo>
                  <a:lnTo>
                    <a:pt x="1135" y="488"/>
                  </a:lnTo>
                  <a:lnTo>
                    <a:pt x="1151" y="472"/>
                  </a:lnTo>
                  <a:lnTo>
                    <a:pt x="1162" y="494"/>
                  </a:lnTo>
                  <a:lnTo>
                    <a:pt x="1178" y="488"/>
                  </a:lnTo>
                  <a:lnTo>
                    <a:pt x="1188" y="472"/>
                  </a:lnTo>
                  <a:lnTo>
                    <a:pt x="1204" y="504"/>
                  </a:lnTo>
                  <a:lnTo>
                    <a:pt x="1215" y="451"/>
                  </a:lnTo>
                  <a:lnTo>
                    <a:pt x="1230" y="457"/>
                  </a:lnTo>
                  <a:lnTo>
                    <a:pt x="1241" y="419"/>
                  </a:lnTo>
                  <a:lnTo>
                    <a:pt x="1257" y="430"/>
                  </a:lnTo>
                  <a:lnTo>
                    <a:pt x="1267" y="403"/>
                  </a:lnTo>
                  <a:lnTo>
                    <a:pt x="1283" y="382"/>
                  </a:lnTo>
                  <a:lnTo>
                    <a:pt x="1294" y="387"/>
                  </a:lnTo>
                  <a:lnTo>
                    <a:pt x="1310" y="372"/>
                  </a:lnTo>
                  <a:lnTo>
                    <a:pt x="1320" y="372"/>
                  </a:lnTo>
                  <a:lnTo>
                    <a:pt x="1336" y="356"/>
                  </a:lnTo>
                  <a:lnTo>
                    <a:pt x="1347" y="372"/>
                  </a:lnTo>
                  <a:lnTo>
                    <a:pt x="1362" y="366"/>
                  </a:lnTo>
                  <a:lnTo>
                    <a:pt x="1373" y="324"/>
                  </a:lnTo>
                  <a:lnTo>
                    <a:pt x="1383" y="334"/>
                  </a:lnTo>
                  <a:lnTo>
                    <a:pt x="1399" y="318"/>
                  </a:lnTo>
                  <a:lnTo>
                    <a:pt x="1410" y="340"/>
                  </a:lnTo>
                  <a:lnTo>
                    <a:pt x="1426" y="329"/>
                  </a:lnTo>
                  <a:lnTo>
                    <a:pt x="1436" y="324"/>
                  </a:lnTo>
                  <a:lnTo>
                    <a:pt x="1452" y="308"/>
                  </a:lnTo>
                  <a:lnTo>
                    <a:pt x="1463" y="276"/>
                  </a:lnTo>
                  <a:lnTo>
                    <a:pt x="1479" y="255"/>
                  </a:lnTo>
                  <a:lnTo>
                    <a:pt x="1489" y="239"/>
                  </a:lnTo>
                  <a:lnTo>
                    <a:pt x="1505" y="244"/>
                  </a:lnTo>
                  <a:lnTo>
                    <a:pt x="1515" y="239"/>
                  </a:lnTo>
                  <a:lnTo>
                    <a:pt x="1531" y="255"/>
                  </a:lnTo>
                  <a:lnTo>
                    <a:pt x="1542" y="255"/>
                  </a:lnTo>
                  <a:lnTo>
                    <a:pt x="1558" y="218"/>
                  </a:lnTo>
                  <a:lnTo>
                    <a:pt x="1568" y="207"/>
                  </a:lnTo>
                  <a:lnTo>
                    <a:pt x="1584" y="202"/>
                  </a:lnTo>
                  <a:lnTo>
                    <a:pt x="1595" y="228"/>
                  </a:lnTo>
                  <a:lnTo>
                    <a:pt x="1611" y="212"/>
                  </a:lnTo>
                  <a:lnTo>
                    <a:pt x="1621" y="196"/>
                  </a:lnTo>
                  <a:lnTo>
                    <a:pt x="1632" y="202"/>
                  </a:lnTo>
                  <a:lnTo>
                    <a:pt x="1647" y="191"/>
                  </a:lnTo>
                  <a:lnTo>
                    <a:pt x="1658" y="143"/>
                  </a:lnTo>
                  <a:lnTo>
                    <a:pt x="1674" y="170"/>
                  </a:lnTo>
                  <a:lnTo>
                    <a:pt x="1684" y="196"/>
                  </a:lnTo>
                  <a:lnTo>
                    <a:pt x="1700" y="228"/>
                  </a:lnTo>
                  <a:lnTo>
                    <a:pt x="1711" y="212"/>
                  </a:lnTo>
                  <a:lnTo>
                    <a:pt x="1727" y="196"/>
                  </a:lnTo>
                  <a:lnTo>
                    <a:pt x="1737" y="196"/>
                  </a:lnTo>
                  <a:lnTo>
                    <a:pt x="1753" y="138"/>
                  </a:lnTo>
                  <a:lnTo>
                    <a:pt x="1764" y="127"/>
                  </a:lnTo>
                  <a:lnTo>
                    <a:pt x="1779" y="122"/>
                  </a:lnTo>
                  <a:lnTo>
                    <a:pt x="1790" y="122"/>
                  </a:lnTo>
                  <a:lnTo>
                    <a:pt x="1806" y="180"/>
                  </a:lnTo>
                  <a:lnTo>
                    <a:pt x="1816" y="127"/>
                  </a:lnTo>
                  <a:lnTo>
                    <a:pt x="1832" y="127"/>
                  </a:lnTo>
                  <a:lnTo>
                    <a:pt x="1843" y="143"/>
                  </a:lnTo>
                  <a:lnTo>
                    <a:pt x="1859" y="164"/>
                  </a:lnTo>
                  <a:lnTo>
                    <a:pt x="1869" y="143"/>
                  </a:lnTo>
                  <a:lnTo>
                    <a:pt x="1885" y="90"/>
                  </a:lnTo>
                  <a:lnTo>
                    <a:pt x="1896" y="95"/>
                  </a:lnTo>
                  <a:lnTo>
                    <a:pt x="1906" y="90"/>
                  </a:lnTo>
                  <a:lnTo>
                    <a:pt x="1922" y="101"/>
                  </a:lnTo>
                  <a:lnTo>
                    <a:pt x="1933" y="85"/>
                  </a:lnTo>
                  <a:lnTo>
                    <a:pt x="1948" y="122"/>
                  </a:lnTo>
                  <a:lnTo>
                    <a:pt x="1959" y="95"/>
                  </a:lnTo>
                  <a:lnTo>
                    <a:pt x="1975" y="85"/>
                  </a:lnTo>
                  <a:lnTo>
                    <a:pt x="1985" y="95"/>
                  </a:lnTo>
                  <a:lnTo>
                    <a:pt x="2001" y="90"/>
                  </a:lnTo>
                  <a:lnTo>
                    <a:pt x="2012" y="63"/>
                  </a:lnTo>
                  <a:lnTo>
                    <a:pt x="2028" y="74"/>
                  </a:lnTo>
                  <a:lnTo>
                    <a:pt x="2038" y="63"/>
                  </a:lnTo>
                  <a:lnTo>
                    <a:pt x="2054" y="95"/>
                  </a:lnTo>
                  <a:lnTo>
                    <a:pt x="2065" y="69"/>
                  </a:lnTo>
                  <a:lnTo>
                    <a:pt x="2080" y="42"/>
                  </a:lnTo>
                  <a:lnTo>
                    <a:pt x="2091" y="74"/>
                  </a:lnTo>
                  <a:lnTo>
                    <a:pt x="2107" y="95"/>
                  </a:lnTo>
                  <a:lnTo>
                    <a:pt x="2117" y="101"/>
                  </a:lnTo>
                  <a:lnTo>
                    <a:pt x="2133" y="74"/>
                  </a:lnTo>
                  <a:lnTo>
                    <a:pt x="2144" y="90"/>
                  </a:lnTo>
                  <a:lnTo>
                    <a:pt x="2160" y="85"/>
                  </a:lnTo>
                  <a:lnTo>
                    <a:pt x="2170" y="101"/>
                  </a:lnTo>
                  <a:lnTo>
                    <a:pt x="2181" y="69"/>
                  </a:lnTo>
                  <a:lnTo>
                    <a:pt x="2197" y="79"/>
                  </a:lnTo>
                  <a:lnTo>
                    <a:pt x="2207" y="58"/>
                  </a:lnTo>
                  <a:lnTo>
                    <a:pt x="2223" y="48"/>
                  </a:lnTo>
                  <a:lnTo>
                    <a:pt x="2234" y="58"/>
                  </a:lnTo>
                  <a:lnTo>
                    <a:pt x="2249" y="58"/>
                  </a:lnTo>
                  <a:lnTo>
                    <a:pt x="2260" y="63"/>
                  </a:lnTo>
                  <a:lnTo>
                    <a:pt x="2276" y="69"/>
                  </a:lnTo>
                  <a:lnTo>
                    <a:pt x="2286" y="48"/>
                  </a:lnTo>
                  <a:lnTo>
                    <a:pt x="2302" y="53"/>
                  </a:lnTo>
                  <a:lnTo>
                    <a:pt x="2313" y="74"/>
                  </a:lnTo>
                  <a:lnTo>
                    <a:pt x="2329" y="42"/>
                  </a:lnTo>
                  <a:lnTo>
                    <a:pt x="2339" y="69"/>
                  </a:lnTo>
                  <a:lnTo>
                    <a:pt x="2355" y="53"/>
                  </a:lnTo>
                  <a:lnTo>
                    <a:pt x="2366" y="69"/>
                  </a:lnTo>
                  <a:lnTo>
                    <a:pt x="2381" y="69"/>
                  </a:lnTo>
                  <a:lnTo>
                    <a:pt x="2392" y="58"/>
                  </a:lnTo>
                  <a:lnTo>
                    <a:pt x="2408" y="37"/>
                  </a:lnTo>
                  <a:lnTo>
                    <a:pt x="2418" y="53"/>
                  </a:lnTo>
                  <a:lnTo>
                    <a:pt x="2434" y="48"/>
                  </a:lnTo>
                  <a:lnTo>
                    <a:pt x="2445" y="53"/>
                  </a:lnTo>
                  <a:lnTo>
                    <a:pt x="2455" y="53"/>
                  </a:lnTo>
                  <a:lnTo>
                    <a:pt x="2471" y="74"/>
                  </a:lnTo>
                  <a:lnTo>
                    <a:pt x="2482" y="63"/>
                  </a:lnTo>
                  <a:lnTo>
                    <a:pt x="2498" y="32"/>
                  </a:lnTo>
                  <a:lnTo>
                    <a:pt x="2508" y="58"/>
                  </a:lnTo>
                  <a:lnTo>
                    <a:pt x="2524" y="74"/>
                  </a:lnTo>
                  <a:lnTo>
                    <a:pt x="2535" y="37"/>
                  </a:lnTo>
                  <a:lnTo>
                    <a:pt x="2550" y="21"/>
                  </a:lnTo>
                  <a:lnTo>
                    <a:pt x="2561" y="21"/>
                  </a:lnTo>
                  <a:lnTo>
                    <a:pt x="2577" y="63"/>
                  </a:lnTo>
                  <a:lnTo>
                    <a:pt x="2587" y="26"/>
                  </a:lnTo>
                  <a:lnTo>
                    <a:pt x="2603" y="48"/>
                  </a:lnTo>
                  <a:lnTo>
                    <a:pt x="2614" y="69"/>
                  </a:lnTo>
                  <a:lnTo>
                    <a:pt x="2630" y="69"/>
                  </a:lnTo>
                  <a:lnTo>
                    <a:pt x="2640" y="53"/>
                  </a:lnTo>
                  <a:lnTo>
                    <a:pt x="2656" y="37"/>
                  </a:lnTo>
                  <a:lnTo>
                    <a:pt x="2667" y="42"/>
                  </a:lnTo>
                  <a:lnTo>
                    <a:pt x="2682" y="48"/>
                  </a:lnTo>
                  <a:lnTo>
                    <a:pt x="2693" y="16"/>
                  </a:lnTo>
                  <a:lnTo>
                    <a:pt x="2709" y="42"/>
                  </a:lnTo>
                  <a:lnTo>
                    <a:pt x="2719" y="42"/>
                  </a:lnTo>
                  <a:lnTo>
                    <a:pt x="2730" y="58"/>
                  </a:lnTo>
                  <a:lnTo>
                    <a:pt x="2746" y="42"/>
                  </a:lnTo>
                  <a:lnTo>
                    <a:pt x="2756" y="79"/>
                  </a:lnTo>
                  <a:lnTo>
                    <a:pt x="2772" y="53"/>
                  </a:lnTo>
                  <a:lnTo>
                    <a:pt x="2783" y="69"/>
                  </a:lnTo>
                  <a:lnTo>
                    <a:pt x="2799" y="58"/>
                  </a:lnTo>
                  <a:lnTo>
                    <a:pt x="2809" y="69"/>
                  </a:lnTo>
                  <a:lnTo>
                    <a:pt x="2825" y="79"/>
                  </a:lnTo>
                  <a:lnTo>
                    <a:pt x="2835" y="95"/>
                  </a:lnTo>
                  <a:lnTo>
                    <a:pt x="2851" y="85"/>
                  </a:lnTo>
                  <a:lnTo>
                    <a:pt x="2862" y="63"/>
                  </a:lnTo>
                  <a:lnTo>
                    <a:pt x="2878" y="48"/>
                  </a:lnTo>
                  <a:lnTo>
                    <a:pt x="2888" y="16"/>
                  </a:lnTo>
                  <a:lnTo>
                    <a:pt x="2904" y="21"/>
                  </a:lnTo>
                  <a:lnTo>
                    <a:pt x="2915" y="69"/>
                  </a:lnTo>
                  <a:lnTo>
                    <a:pt x="2931" y="74"/>
                  </a:lnTo>
                  <a:lnTo>
                    <a:pt x="2941" y="63"/>
                  </a:lnTo>
                  <a:lnTo>
                    <a:pt x="2957" y="95"/>
                  </a:lnTo>
                  <a:lnTo>
                    <a:pt x="2967" y="74"/>
                  </a:lnTo>
                  <a:lnTo>
                    <a:pt x="2983" y="69"/>
                  </a:lnTo>
                  <a:lnTo>
                    <a:pt x="2994" y="53"/>
                  </a:lnTo>
                  <a:lnTo>
                    <a:pt x="3004" y="37"/>
                  </a:lnTo>
                  <a:lnTo>
                    <a:pt x="3020" y="26"/>
                  </a:lnTo>
                  <a:lnTo>
                    <a:pt x="3031" y="37"/>
                  </a:lnTo>
                  <a:lnTo>
                    <a:pt x="3047" y="48"/>
                  </a:lnTo>
                  <a:lnTo>
                    <a:pt x="3057" y="21"/>
                  </a:lnTo>
                  <a:lnTo>
                    <a:pt x="3073" y="0"/>
                  </a:lnTo>
                  <a:lnTo>
                    <a:pt x="3084" y="26"/>
                  </a:lnTo>
                  <a:lnTo>
                    <a:pt x="3099" y="32"/>
                  </a:lnTo>
                  <a:lnTo>
                    <a:pt x="3110" y="53"/>
                  </a:lnTo>
                  <a:lnTo>
                    <a:pt x="3126" y="48"/>
                  </a:lnTo>
                  <a:lnTo>
                    <a:pt x="3136" y="32"/>
                  </a:lnTo>
                  <a:lnTo>
                    <a:pt x="3152" y="48"/>
                  </a:lnTo>
                  <a:lnTo>
                    <a:pt x="3163" y="42"/>
                  </a:lnTo>
                  <a:lnTo>
                    <a:pt x="3179" y="42"/>
                  </a:lnTo>
                  <a:lnTo>
                    <a:pt x="3189" y="53"/>
                  </a:lnTo>
                  <a:lnTo>
                    <a:pt x="3205" y="5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Rectangle 65"/>
            <p:cNvSpPr>
              <a:spLocks noChangeArrowheads="1"/>
            </p:cNvSpPr>
            <p:nvPr/>
          </p:nvSpPr>
          <p:spPr bwMode="auto">
            <a:xfrm>
              <a:off x="2587" y="2518"/>
              <a:ext cx="21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3858" name="Rectangle 66"/>
            <p:cNvSpPr>
              <a:spLocks noChangeArrowheads="1"/>
            </p:cNvSpPr>
            <p:nvPr/>
          </p:nvSpPr>
          <p:spPr bwMode="auto">
            <a:xfrm rot="16200000">
              <a:off x="544" y="1854"/>
              <a:ext cx="6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200"/>
            </a:p>
          </p:txBody>
        </p:sp>
        <p:sp>
          <p:nvSpPr>
            <p:cNvPr id="33859" name="Rectangle 67"/>
            <p:cNvSpPr>
              <a:spLocks noChangeArrowheads="1"/>
            </p:cNvSpPr>
            <p:nvPr/>
          </p:nvSpPr>
          <p:spPr bwMode="auto">
            <a:xfrm>
              <a:off x="1029" y="2735"/>
              <a:ext cx="3268" cy="8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Rectangle 68"/>
            <p:cNvSpPr>
              <a:spLocks noChangeArrowheads="1"/>
            </p:cNvSpPr>
            <p:nvPr/>
          </p:nvSpPr>
          <p:spPr bwMode="auto">
            <a:xfrm>
              <a:off x="1029" y="2735"/>
              <a:ext cx="3268" cy="86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69"/>
            <p:cNvSpPr>
              <a:spLocks noChangeShapeType="1"/>
            </p:cNvSpPr>
            <p:nvPr/>
          </p:nvSpPr>
          <p:spPr bwMode="auto">
            <a:xfrm>
              <a:off x="1029" y="2735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Freeform 70"/>
            <p:cNvSpPr>
              <a:spLocks/>
            </p:cNvSpPr>
            <p:nvPr/>
          </p:nvSpPr>
          <p:spPr bwMode="auto">
            <a:xfrm>
              <a:off x="1029" y="2735"/>
              <a:ext cx="3268" cy="866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71"/>
            <p:cNvSpPr>
              <a:spLocks noChangeShapeType="1"/>
            </p:cNvSpPr>
            <p:nvPr/>
          </p:nvSpPr>
          <p:spPr bwMode="auto">
            <a:xfrm flipV="1">
              <a:off x="1029" y="2735"/>
              <a:ext cx="1" cy="8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72"/>
            <p:cNvSpPr>
              <a:spLocks noChangeShapeType="1"/>
            </p:cNvSpPr>
            <p:nvPr/>
          </p:nvSpPr>
          <p:spPr bwMode="auto">
            <a:xfrm>
              <a:off x="1029" y="3601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73"/>
            <p:cNvSpPr>
              <a:spLocks noChangeShapeType="1"/>
            </p:cNvSpPr>
            <p:nvPr/>
          </p:nvSpPr>
          <p:spPr bwMode="auto">
            <a:xfrm flipV="1">
              <a:off x="1029" y="2735"/>
              <a:ext cx="1" cy="8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74"/>
            <p:cNvSpPr>
              <a:spLocks noChangeShapeType="1"/>
            </p:cNvSpPr>
            <p:nvPr/>
          </p:nvSpPr>
          <p:spPr bwMode="auto">
            <a:xfrm flipV="1">
              <a:off x="1029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Line 75"/>
            <p:cNvSpPr>
              <a:spLocks noChangeShapeType="1"/>
            </p:cNvSpPr>
            <p:nvPr/>
          </p:nvSpPr>
          <p:spPr bwMode="auto">
            <a:xfrm>
              <a:off x="1029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Rectangle 76"/>
            <p:cNvSpPr>
              <a:spLocks noChangeArrowheads="1"/>
            </p:cNvSpPr>
            <p:nvPr/>
          </p:nvSpPr>
          <p:spPr bwMode="auto">
            <a:xfrm>
              <a:off x="1011" y="3622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3869" name="Line 77"/>
            <p:cNvSpPr>
              <a:spLocks noChangeShapeType="1"/>
            </p:cNvSpPr>
            <p:nvPr/>
          </p:nvSpPr>
          <p:spPr bwMode="auto">
            <a:xfrm flipV="1">
              <a:off x="1356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78"/>
            <p:cNvSpPr>
              <a:spLocks noChangeShapeType="1"/>
            </p:cNvSpPr>
            <p:nvPr/>
          </p:nvSpPr>
          <p:spPr bwMode="auto">
            <a:xfrm>
              <a:off x="1356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Rectangle 79"/>
            <p:cNvSpPr>
              <a:spLocks noChangeArrowheads="1"/>
            </p:cNvSpPr>
            <p:nvPr/>
          </p:nvSpPr>
          <p:spPr bwMode="auto">
            <a:xfrm>
              <a:off x="1341" y="3622"/>
              <a:ext cx="5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33872" name="Line 80"/>
            <p:cNvSpPr>
              <a:spLocks noChangeShapeType="1"/>
            </p:cNvSpPr>
            <p:nvPr/>
          </p:nvSpPr>
          <p:spPr bwMode="auto">
            <a:xfrm flipV="1">
              <a:off x="1684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81"/>
            <p:cNvSpPr>
              <a:spLocks noChangeShapeType="1"/>
            </p:cNvSpPr>
            <p:nvPr/>
          </p:nvSpPr>
          <p:spPr bwMode="auto">
            <a:xfrm>
              <a:off x="1684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Rectangle 82"/>
            <p:cNvSpPr>
              <a:spLocks noChangeArrowheads="1"/>
            </p:cNvSpPr>
            <p:nvPr/>
          </p:nvSpPr>
          <p:spPr bwMode="auto">
            <a:xfrm>
              <a:off x="1647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3875" name="Line 83"/>
            <p:cNvSpPr>
              <a:spLocks noChangeShapeType="1"/>
            </p:cNvSpPr>
            <p:nvPr/>
          </p:nvSpPr>
          <p:spPr bwMode="auto">
            <a:xfrm flipV="1">
              <a:off x="2011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2011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Rectangle 85"/>
            <p:cNvSpPr>
              <a:spLocks noChangeArrowheads="1"/>
            </p:cNvSpPr>
            <p:nvPr/>
          </p:nvSpPr>
          <p:spPr bwMode="auto">
            <a:xfrm>
              <a:off x="1974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33878" name="Line 86"/>
            <p:cNvSpPr>
              <a:spLocks noChangeShapeType="1"/>
            </p:cNvSpPr>
            <p:nvPr/>
          </p:nvSpPr>
          <p:spPr bwMode="auto">
            <a:xfrm flipV="1">
              <a:off x="2339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2339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Rectangle 88"/>
            <p:cNvSpPr>
              <a:spLocks noChangeArrowheads="1"/>
            </p:cNvSpPr>
            <p:nvPr/>
          </p:nvSpPr>
          <p:spPr bwMode="auto">
            <a:xfrm>
              <a:off x="2302" y="3622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3881" name="Line 89"/>
            <p:cNvSpPr>
              <a:spLocks noChangeShapeType="1"/>
            </p:cNvSpPr>
            <p:nvPr/>
          </p:nvSpPr>
          <p:spPr bwMode="auto">
            <a:xfrm flipV="1">
              <a:off x="2666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2666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Rectangle 91"/>
            <p:cNvSpPr>
              <a:spLocks noChangeArrowheads="1"/>
            </p:cNvSpPr>
            <p:nvPr/>
          </p:nvSpPr>
          <p:spPr bwMode="auto">
            <a:xfrm>
              <a:off x="2629" y="3622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33884" name="Line 92"/>
            <p:cNvSpPr>
              <a:spLocks noChangeShapeType="1"/>
            </p:cNvSpPr>
            <p:nvPr/>
          </p:nvSpPr>
          <p:spPr bwMode="auto">
            <a:xfrm flipV="1">
              <a:off x="2988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2988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Rectangle 94"/>
            <p:cNvSpPr>
              <a:spLocks noChangeArrowheads="1"/>
            </p:cNvSpPr>
            <p:nvPr/>
          </p:nvSpPr>
          <p:spPr bwMode="auto">
            <a:xfrm>
              <a:off x="2951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3887" name="Line 95"/>
            <p:cNvSpPr>
              <a:spLocks noChangeShapeType="1"/>
            </p:cNvSpPr>
            <p:nvPr/>
          </p:nvSpPr>
          <p:spPr bwMode="auto">
            <a:xfrm flipV="1">
              <a:off x="3315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Line 96"/>
            <p:cNvSpPr>
              <a:spLocks noChangeShapeType="1"/>
            </p:cNvSpPr>
            <p:nvPr/>
          </p:nvSpPr>
          <p:spPr bwMode="auto">
            <a:xfrm>
              <a:off x="3315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Rectangle 97"/>
            <p:cNvSpPr>
              <a:spLocks noChangeArrowheads="1"/>
            </p:cNvSpPr>
            <p:nvPr/>
          </p:nvSpPr>
          <p:spPr bwMode="auto">
            <a:xfrm>
              <a:off x="3279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33890" name="Line 98"/>
            <p:cNvSpPr>
              <a:spLocks noChangeShapeType="1"/>
            </p:cNvSpPr>
            <p:nvPr/>
          </p:nvSpPr>
          <p:spPr bwMode="auto">
            <a:xfrm flipV="1">
              <a:off x="3643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Line 99"/>
            <p:cNvSpPr>
              <a:spLocks noChangeShapeType="1"/>
            </p:cNvSpPr>
            <p:nvPr/>
          </p:nvSpPr>
          <p:spPr bwMode="auto">
            <a:xfrm>
              <a:off x="3643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Rectangle 100"/>
            <p:cNvSpPr>
              <a:spLocks noChangeArrowheads="1"/>
            </p:cNvSpPr>
            <p:nvPr/>
          </p:nvSpPr>
          <p:spPr bwMode="auto">
            <a:xfrm>
              <a:off x="3606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3893" name="Line 101"/>
            <p:cNvSpPr>
              <a:spLocks noChangeShapeType="1"/>
            </p:cNvSpPr>
            <p:nvPr/>
          </p:nvSpPr>
          <p:spPr bwMode="auto">
            <a:xfrm flipV="1">
              <a:off x="3970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Line 102"/>
            <p:cNvSpPr>
              <a:spLocks noChangeShapeType="1"/>
            </p:cNvSpPr>
            <p:nvPr/>
          </p:nvSpPr>
          <p:spPr bwMode="auto">
            <a:xfrm>
              <a:off x="3970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Rectangle 103"/>
            <p:cNvSpPr>
              <a:spLocks noChangeArrowheads="1"/>
            </p:cNvSpPr>
            <p:nvPr/>
          </p:nvSpPr>
          <p:spPr bwMode="auto">
            <a:xfrm>
              <a:off x="3933" y="3622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33896" name="Line 104"/>
            <p:cNvSpPr>
              <a:spLocks noChangeShapeType="1"/>
            </p:cNvSpPr>
            <p:nvPr/>
          </p:nvSpPr>
          <p:spPr bwMode="auto">
            <a:xfrm flipV="1">
              <a:off x="4297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Line 105"/>
            <p:cNvSpPr>
              <a:spLocks noChangeShapeType="1"/>
            </p:cNvSpPr>
            <p:nvPr/>
          </p:nvSpPr>
          <p:spPr bwMode="auto">
            <a:xfrm>
              <a:off x="4297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Rectangle 106"/>
            <p:cNvSpPr>
              <a:spLocks noChangeArrowheads="1"/>
            </p:cNvSpPr>
            <p:nvPr/>
          </p:nvSpPr>
          <p:spPr bwMode="auto">
            <a:xfrm>
              <a:off x="4260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3899" name="Line 107"/>
            <p:cNvSpPr>
              <a:spLocks noChangeShapeType="1"/>
            </p:cNvSpPr>
            <p:nvPr/>
          </p:nvSpPr>
          <p:spPr bwMode="auto">
            <a:xfrm>
              <a:off x="1029" y="36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Line 108"/>
            <p:cNvSpPr>
              <a:spLocks noChangeShapeType="1"/>
            </p:cNvSpPr>
            <p:nvPr/>
          </p:nvSpPr>
          <p:spPr bwMode="auto">
            <a:xfrm flipH="1">
              <a:off x="4266" y="360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Rectangle 109"/>
            <p:cNvSpPr>
              <a:spLocks noChangeArrowheads="1"/>
            </p:cNvSpPr>
            <p:nvPr/>
          </p:nvSpPr>
          <p:spPr bwMode="auto">
            <a:xfrm>
              <a:off x="969" y="3559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3902" name="Line 110"/>
            <p:cNvSpPr>
              <a:spLocks noChangeShapeType="1"/>
            </p:cNvSpPr>
            <p:nvPr/>
          </p:nvSpPr>
          <p:spPr bwMode="auto">
            <a:xfrm>
              <a:off x="1029" y="331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Line 111"/>
            <p:cNvSpPr>
              <a:spLocks noChangeShapeType="1"/>
            </p:cNvSpPr>
            <p:nvPr/>
          </p:nvSpPr>
          <p:spPr bwMode="auto">
            <a:xfrm flipH="1">
              <a:off x="4266" y="3314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Rectangle 112"/>
            <p:cNvSpPr>
              <a:spLocks noChangeArrowheads="1"/>
            </p:cNvSpPr>
            <p:nvPr/>
          </p:nvSpPr>
          <p:spPr bwMode="auto">
            <a:xfrm>
              <a:off x="969" y="3271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33905" name="Line 113"/>
            <p:cNvSpPr>
              <a:spLocks noChangeShapeType="1"/>
            </p:cNvSpPr>
            <p:nvPr/>
          </p:nvSpPr>
          <p:spPr bwMode="auto">
            <a:xfrm>
              <a:off x="1029" y="302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Line 114"/>
            <p:cNvSpPr>
              <a:spLocks noChangeShapeType="1"/>
            </p:cNvSpPr>
            <p:nvPr/>
          </p:nvSpPr>
          <p:spPr bwMode="auto">
            <a:xfrm flipH="1">
              <a:off x="4266" y="3022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Rectangle 115"/>
            <p:cNvSpPr>
              <a:spLocks noChangeArrowheads="1"/>
            </p:cNvSpPr>
            <p:nvPr/>
          </p:nvSpPr>
          <p:spPr bwMode="auto">
            <a:xfrm>
              <a:off x="933" y="2980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3908" name="Line 116"/>
            <p:cNvSpPr>
              <a:spLocks noChangeShapeType="1"/>
            </p:cNvSpPr>
            <p:nvPr/>
          </p:nvSpPr>
          <p:spPr bwMode="auto">
            <a:xfrm>
              <a:off x="1029" y="2735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Line 117"/>
            <p:cNvSpPr>
              <a:spLocks noChangeShapeType="1"/>
            </p:cNvSpPr>
            <p:nvPr/>
          </p:nvSpPr>
          <p:spPr bwMode="auto">
            <a:xfrm flipH="1">
              <a:off x="4266" y="2735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Rectangle 118"/>
            <p:cNvSpPr>
              <a:spLocks noChangeArrowheads="1"/>
            </p:cNvSpPr>
            <p:nvPr/>
          </p:nvSpPr>
          <p:spPr bwMode="auto">
            <a:xfrm>
              <a:off x="933" y="2693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33911" name="Line 119"/>
            <p:cNvSpPr>
              <a:spLocks noChangeShapeType="1"/>
            </p:cNvSpPr>
            <p:nvPr/>
          </p:nvSpPr>
          <p:spPr bwMode="auto">
            <a:xfrm>
              <a:off x="1029" y="2735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Freeform 120"/>
            <p:cNvSpPr>
              <a:spLocks/>
            </p:cNvSpPr>
            <p:nvPr/>
          </p:nvSpPr>
          <p:spPr bwMode="auto">
            <a:xfrm>
              <a:off x="1029" y="2735"/>
              <a:ext cx="3268" cy="866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Line 121"/>
            <p:cNvSpPr>
              <a:spLocks noChangeShapeType="1"/>
            </p:cNvSpPr>
            <p:nvPr/>
          </p:nvSpPr>
          <p:spPr bwMode="auto">
            <a:xfrm flipV="1">
              <a:off x="1029" y="2735"/>
              <a:ext cx="1" cy="8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Freeform 122"/>
            <p:cNvSpPr>
              <a:spLocks/>
            </p:cNvSpPr>
            <p:nvPr/>
          </p:nvSpPr>
          <p:spPr bwMode="auto">
            <a:xfrm>
              <a:off x="1029" y="2911"/>
              <a:ext cx="3205" cy="690"/>
            </a:xfrm>
            <a:custGeom>
              <a:avLst/>
              <a:gdLst>
                <a:gd name="T0" fmla="*/ 37 w 3205"/>
                <a:gd name="T1" fmla="*/ 690 h 690"/>
                <a:gd name="T2" fmla="*/ 90 w 3205"/>
                <a:gd name="T3" fmla="*/ 690 h 690"/>
                <a:gd name="T4" fmla="*/ 143 w 3205"/>
                <a:gd name="T5" fmla="*/ 690 h 690"/>
                <a:gd name="T6" fmla="*/ 195 w 3205"/>
                <a:gd name="T7" fmla="*/ 0 h 690"/>
                <a:gd name="T8" fmla="*/ 248 w 3205"/>
                <a:gd name="T9" fmla="*/ 0 h 690"/>
                <a:gd name="T10" fmla="*/ 301 w 3205"/>
                <a:gd name="T11" fmla="*/ 0 h 690"/>
                <a:gd name="T12" fmla="*/ 354 w 3205"/>
                <a:gd name="T13" fmla="*/ 0 h 690"/>
                <a:gd name="T14" fmla="*/ 407 w 3205"/>
                <a:gd name="T15" fmla="*/ 0 h 690"/>
                <a:gd name="T16" fmla="*/ 459 w 3205"/>
                <a:gd name="T17" fmla="*/ 0 h 690"/>
                <a:gd name="T18" fmla="*/ 512 w 3205"/>
                <a:gd name="T19" fmla="*/ 0 h 690"/>
                <a:gd name="T20" fmla="*/ 560 w 3205"/>
                <a:gd name="T21" fmla="*/ 0 h 690"/>
                <a:gd name="T22" fmla="*/ 613 w 3205"/>
                <a:gd name="T23" fmla="*/ 0 h 690"/>
                <a:gd name="T24" fmla="*/ 665 w 3205"/>
                <a:gd name="T25" fmla="*/ 0 h 690"/>
                <a:gd name="T26" fmla="*/ 718 w 3205"/>
                <a:gd name="T27" fmla="*/ 0 h 690"/>
                <a:gd name="T28" fmla="*/ 771 w 3205"/>
                <a:gd name="T29" fmla="*/ 0 h 690"/>
                <a:gd name="T30" fmla="*/ 824 w 3205"/>
                <a:gd name="T31" fmla="*/ 0 h 690"/>
                <a:gd name="T32" fmla="*/ 877 w 3205"/>
                <a:gd name="T33" fmla="*/ 0 h 690"/>
                <a:gd name="T34" fmla="*/ 929 w 3205"/>
                <a:gd name="T35" fmla="*/ 0 h 690"/>
                <a:gd name="T36" fmla="*/ 982 w 3205"/>
                <a:gd name="T37" fmla="*/ 0 h 690"/>
                <a:gd name="T38" fmla="*/ 1035 w 3205"/>
                <a:gd name="T39" fmla="*/ 0 h 690"/>
                <a:gd name="T40" fmla="*/ 1088 w 3205"/>
                <a:gd name="T41" fmla="*/ 0 h 690"/>
                <a:gd name="T42" fmla="*/ 1135 w 3205"/>
                <a:gd name="T43" fmla="*/ 0 h 690"/>
                <a:gd name="T44" fmla="*/ 1188 w 3205"/>
                <a:gd name="T45" fmla="*/ 0 h 690"/>
                <a:gd name="T46" fmla="*/ 1241 w 3205"/>
                <a:gd name="T47" fmla="*/ 0 h 690"/>
                <a:gd name="T48" fmla="*/ 1294 w 3205"/>
                <a:gd name="T49" fmla="*/ 0 h 690"/>
                <a:gd name="T50" fmla="*/ 1347 w 3205"/>
                <a:gd name="T51" fmla="*/ 0 h 690"/>
                <a:gd name="T52" fmla="*/ 1399 w 3205"/>
                <a:gd name="T53" fmla="*/ 0 h 690"/>
                <a:gd name="T54" fmla="*/ 1452 w 3205"/>
                <a:gd name="T55" fmla="*/ 0 h 690"/>
                <a:gd name="T56" fmla="*/ 1505 w 3205"/>
                <a:gd name="T57" fmla="*/ 0 h 690"/>
                <a:gd name="T58" fmla="*/ 1558 w 3205"/>
                <a:gd name="T59" fmla="*/ 0 h 690"/>
                <a:gd name="T60" fmla="*/ 1611 w 3205"/>
                <a:gd name="T61" fmla="*/ 0 h 690"/>
                <a:gd name="T62" fmla="*/ 1658 w 3205"/>
                <a:gd name="T63" fmla="*/ 0 h 690"/>
                <a:gd name="T64" fmla="*/ 1711 w 3205"/>
                <a:gd name="T65" fmla="*/ 0 h 690"/>
                <a:gd name="T66" fmla="*/ 1764 w 3205"/>
                <a:gd name="T67" fmla="*/ 0 h 690"/>
                <a:gd name="T68" fmla="*/ 1816 w 3205"/>
                <a:gd name="T69" fmla="*/ 0 h 690"/>
                <a:gd name="T70" fmla="*/ 1869 w 3205"/>
                <a:gd name="T71" fmla="*/ 0 h 690"/>
                <a:gd name="T72" fmla="*/ 1922 w 3205"/>
                <a:gd name="T73" fmla="*/ 0 h 690"/>
                <a:gd name="T74" fmla="*/ 1975 w 3205"/>
                <a:gd name="T75" fmla="*/ 0 h 690"/>
                <a:gd name="T76" fmla="*/ 2028 w 3205"/>
                <a:gd name="T77" fmla="*/ 0 h 690"/>
                <a:gd name="T78" fmla="*/ 2080 w 3205"/>
                <a:gd name="T79" fmla="*/ 0 h 690"/>
                <a:gd name="T80" fmla="*/ 2133 w 3205"/>
                <a:gd name="T81" fmla="*/ 0 h 690"/>
                <a:gd name="T82" fmla="*/ 2181 w 3205"/>
                <a:gd name="T83" fmla="*/ 0 h 690"/>
                <a:gd name="T84" fmla="*/ 2234 w 3205"/>
                <a:gd name="T85" fmla="*/ 0 h 690"/>
                <a:gd name="T86" fmla="*/ 2286 w 3205"/>
                <a:gd name="T87" fmla="*/ 0 h 690"/>
                <a:gd name="T88" fmla="*/ 2339 w 3205"/>
                <a:gd name="T89" fmla="*/ 0 h 690"/>
                <a:gd name="T90" fmla="*/ 2392 w 3205"/>
                <a:gd name="T91" fmla="*/ 0 h 690"/>
                <a:gd name="T92" fmla="*/ 2445 w 3205"/>
                <a:gd name="T93" fmla="*/ 0 h 690"/>
                <a:gd name="T94" fmla="*/ 2498 w 3205"/>
                <a:gd name="T95" fmla="*/ 0 h 690"/>
                <a:gd name="T96" fmla="*/ 2550 w 3205"/>
                <a:gd name="T97" fmla="*/ 0 h 690"/>
                <a:gd name="T98" fmla="*/ 2603 w 3205"/>
                <a:gd name="T99" fmla="*/ 0 h 690"/>
                <a:gd name="T100" fmla="*/ 2656 w 3205"/>
                <a:gd name="T101" fmla="*/ 0 h 690"/>
                <a:gd name="T102" fmla="*/ 2709 w 3205"/>
                <a:gd name="T103" fmla="*/ 0 h 690"/>
                <a:gd name="T104" fmla="*/ 2756 w 3205"/>
                <a:gd name="T105" fmla="*/ 0 h 690"/>
                <a:gd name="T106" fmla="*/ 2809 w 3205"/>
                <a:gd name="T107" fmla="*/ 0 h 690"/>
                <a:gd name="T108" fmla="*/ 2862 w 3205"/>
                <a:gd name="T109" fmla="*/ 0 h 690"/>
                <a:gd name="T110" fmla="*/ 2915 w 3205"/>
                <a:gd name="T111" fmla="*/ 0 h 690"/>
                <a:gd name="T112" fmla="*/ 2967 w 3205"/>
                <a:gd name="T113" fmla="*/ 0 h 690"/>
                <a:gd name="T114" fmla="*/ 3020 w 3205"/>
                <a:gd name="T115" fmla="*/ 0 h 690"/>
                <a:gd name="T116" fmla="*/ 3073 w 3205"/>
                <a:gd name="T117" fmla="*/ 0 h 690"/>
                <a:gd name="T118" fmla="*/ 3126 w 3205"/>
                <a:gd name="T119" fmla="*/ 0 h 690"/>
                <a:gd name="T120" fmla="*/ 3179 w 3205"/>
                <a:gd name="T121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5" h="690">
                  <a:moveTo>
                    <a:pt x="0" y="690"/>
                  </a:moveTo>
                  <a:lnTo>
                    <a:pt x="11" y="690"/>
                  </a:lnTo>
                  <a:lnTo>
                    <a:pt x="27" y="690"/>
                  </a:lnTo>
                  <a:lnTo>
                    <a:pt x="37" y="690"/>
                  </a:lnTo>
                  <a:lnTo>
                    <a:pt x="53" y="690"/>
                  </a:lnTo>
                  <a:lnTo>
                    <a:pt x="63" y="690"/>
                  </a:lnTo>
                  <a:lnTo>
                    <a:pt x="79" y="690"/>
                  </a:lnTo>
                  <a:lnTo>
                    <a:pt x="90" y="690"/>
                  </a:lnTo>
                  <a:lnTo>
                    <a:pt x="106" y="690"/>
                  </a:lnTo>
                  <a:lnTo>
                    <a:pt x="116" y="690"/>
                  </a:lnTo>
                  <a:lnTo>
                    <a:pt x="132" y="690"/>
                  </a:lnTo>
                  <a:lnTo>
                    <a:pt x="143" y="690"/>
                  </a:lnTo>
                  <a:lnTo>
                    <a:pt x="159" y="690"/>
                  </a:lnTo>
                  <a:lnTo>
                    <a:pt x="169" y="690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2" y="0"/>
                  </a:lnTo>
                  <a:lnTo>
                    <a:pt x="238" y="0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75" y="0"/>
                  </a:lnTo>
                  <a:lnTo>
                    <a:pt x="285" y="0"/>
                  </a:lnTo>
                  <a:lnTo>
                    <a:pt x="301" y="0"/>
                  </a:lnTo>
                  <a:lnTo>
                    <a:pt x="312" y="0"/>
                  </a:lnTo>
                  <a:lnTo>
                    <a:pt x="327" y="0"/>
                  </a:lnTo>
                  <a:lnTo>
                    <a:pt x="338" y="0"/>
                  </a:lnTo>
                  <a:lnTo>
                    <a:pt x="354" y="0"/>
                  </a:lnTo>
                  <a:lnTo>
                    <a:pt x="364" y="0"/>
                  </a:lnTo>
                  <a:lnTo>
                    <a:pt x="380" y="0"/>
                  </a:lnTo>
                  <a:lnTo>
                    <a:pt x="391" y="0"/>
                  </a:lnTo>
                  <a:lnTo>
                    <a:pt x="407" y="0"/>
                  </a:lnTo>
                  <a:lnTo>
                    <a:pt x="417" y="0"/>
                  </a:lnTo>
                  <a:lnTo>
                    <a:pt x="433" y="0"/>
                  </a:lnTo>
                  <a:lnTo>
                    <a:pt x="444" y="0"/>
                  </a:lnTo>
                  <a:lnTo>
                    <a:pt x="459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12" y="0"/>
                  </a:lnTo>
                  <a:lnTo>
                    <a:pt x="523" y="0"/>
                  </a:lnTo>
                  <a:lnTo>
                    <a:pt x="539" y="0"/>
                  </a:lnTo>
                  <a:lnTo>
                    <a:pt x="549" y="0"/>
                  </a:lnTo>
                  <a:lnTo>
                    <a:pt x="560" y="0"/>
                  </a:lnTo>
                  <a:lnTo>
                    <a:pt x="576" y="0"/>
                  </a:lnTo>
                  <a:lnTo>
                    <a:pt x="586" y="0"/>
                  </a:lnTo>
                  <a:lnTo>
                    <a:pt x="602" y="0"/>
                  </a:lnTo>
                  <a:lnTo>
                    <a:pt x="613" y="0"/>
                  </a:lnTo>
                  <a:lnTo>
                    <a:pt x="628" y="0"/>
                  </a:lnTo>
                  <a:lnTo>
                    <a:pt x="639" y="0"/>
                  </a:lnTo>
                  <a:lnTo>
                    <a:pt x="655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2" y="0"/>
                  </a:lnTo>
                  <a:lnTo>
                    <a:pt x="708" y="0"/>
                  </a:lnTo>
                  <a:lnTo>
                    <a:pt x="718" y="0"/>
                  </a:lnTo>
                  <a:lnTo>
                    <a:pt x="734" y="0"/>
                  </a:lnTo>
                  <a:lnTo>
                    <a:pt x="745" y="0"/>
                  </a:lnTo>
                  <a:lnTo>
                    <a:pt x="760" y="0"/>
                  </a:lnTo>
                  <a:lnTo>
                    <a:pt x="771" y="0"/>
                  </a:lnTo>
                  <a:lnTo>
                    <a:pt x="787" y="0"/>
                  </a:lnTo>
                  <a:lnTo>
                    <a:pt x="797" y="0"/>
                  </a:lnTo>
                  <a:lnTo>
                    <a:pt x="813" y="0"/>
                  </a:lnTo>
                  <a:lnTo>
                    <a:pt x="824" y="0"/>
                  </a:lnTo>
                  <a:lnTo>
                    <a:pt x="834" y="0"/>
                  </a:lnTo>
                  <a:lnTo>
                    <a:pt x="850" y="0"/>
                  </a:lnTo>
                  <a:lnTo>
                    <a:pt x="861" y="0"/>
                  </a:lnTo>
                  <a:lnTo>
                    <a:pt x="877" y="0"/>
                  </a:lnTo>
                  <a:lnTo>
                    <a:pt x="887" y="0"/>
                  </a:lnTo>
                  <a:lnTo>
                    <a:pt x="903" y="0"/>
                  </a:lnTo>
                  <a:lnTo>
                    <a:pt x="914" y="0"/>
                  </a:lnTo>
                  <a:lnTo>
                    <a:pt x="929" y="0"/>
                  </a:lnTo>
                  <a:lnTo>
                    <a:pt x="940" y="0"/>
                  </a:lnTo>
                  <a:lnTo>
                    <a:pt x="956" y="0"/>
                  </a:lnTo>
                  <a:lnTo>
                    <a:pt x="966" y="0"/>
                  </a:lnTo>
                  <a:lnTo>
                    <a:pt x="982" y="0"/>
                  </a:lnTo>
                  <a:lnTo>
                    <a:pt x="993" y="0"/>
                  </a:lnTo>
                  <a:lnTo>
                    <a:pt x="1009" y="0"/>
                  </a:lnTo>
                  <a:lnTo>
                    <a:pt x="1019" y="0"/>
                  </a:lnTo>
                  <a:lnTo>
                    <a:pt x="1035" y="0"/>
                  </a:lnTo>
                  <a:lnTo>
                    <a:pt x="1046" y="0"/>
                  </a:lnTo>
                  <a:lnTo>
                    <a:pt x="1061" y="0"/>
                  </a:lnTo>
                  <a:lnTo>
                    <a:pt x="1072" y="0"/>
                  </a:lnTo>
                  <a:lnTo>
                    <a:pt x="1088" y="0"/>
                  </a:lnTo>
                  <a:lnTo>
                    <a:pt x="1098" y="0"/>
                  </a:lnTo>
                  <a:lnTo>
                    <a:pt x="1109" y="0"/>
                  </a:lnTo>
                  <a:lnTo>
                    <a:pt x="1125" y="0"/>
                  </a:lnTo>
                  <a:lnTo>
                    <a:pt x="1135" y="0"/>
                  </a:lnTo>
                  <a:lnTo>
                    <a:pt x="1151" y="0"/>
                  </a:lnTo>
                  <a:lnTo>
                    <a:pt x="1162" y="0"/>
                  </a:lnTo>
                  <a:lnTo>
                    <a:pt x="1178" y="0"/>
                  </a:lnTo>
                  <a:lnTo>
                    <a:pt x="1188" y="0"/>
                  </a:lnTo>
                  <a:lnTo>
                    <a:pt x="1204" y="0"/>
                  </a:lnTo>
                  <a:lnTo>
                    <a:pt x="1215" y="0"/>
                  </a:lnTo>
                  <a:lnTo>
                    <a:pt x="1230" y="0"/>
                  </a:lnTo>
                  <a:lnTo>
                    <a:pt x="1241" y="0"/>
                  </a:lnTo>
                  <a:lnTo>
                    <a:pt x="1257" y="0"/>
                  </a:lnTo>
                  <a:lnTo>
                    <a:pt x="1267" y="0"/>
                  </a:lnTo>
                  <a:lnTo>
                    <a:pt x="1283" y="0"/>
                  </a:lnTo>
                  <a:lnTo>
                    <a:pt x="1294" y="0"/>
                  </a:lnTo>
                  <a:lnTo>
                    <a:pt x="1310" y="0"/>
                  </a:lnTo>
                  <a:lnTo>
                    <a:pt x="1320" y="0"/>
                  </a:lnTo>
                  <a:lnTo>
                    <a:pt x="1336" y="0"/>
                  </a:lnTo>
                  <a:lnTo>
                    <a:pt x="1347" y="0"/>
                  </a:lnTo>
                  <a:lnTo>
                    <a:pt x="1362" y="0"/>
                  </a:lnTo>
                  <a:lnTo>
                    <a:pt x="1373" y="0"/>
                  </a:lnTo>
                  <a:lnTo>
                    <a:pt x="1383" y="0"/>
                  </a:lnTo>
                  <a:lnTo>
                    <a:pt x="1399" y="0"/>
                  </a:lnTo>
                  <a:lnTo>
                    <a:pt x="1410" y="0"/>
                  </a:lnTo>
                  <a:lnTo>
                    <a:pt x="1426" y="0"/>
                  </a:lnTo>
                  <a:lnTo>
                    <a:pt x="1436" y="0"/>
                  </a:lnTo>
                  <a:lnTo>
                    <a:pt x="1452" y="0"/>
                  </a:lnTo>
                  <a:lnTo>
                    <a:pt x="1463" y="0"/>
                  </a:lnTo>
                  <a:lnTo>
                    <a:pt x="1479" y="0"/>
                  </a:lnTo>
                  <a:lnTo>
                    <a:pt x="1489" y="0"/>
                  </a:lnTo>
                  <a:lnTo>
                    <a:pt x="1505" y="0"/>
                  </a:lnTo>
                  <a:lnTo>
                    <a:pt x="1515" y="0"/>
                  </a:lnTo>
                  <a:lnTo>
                    <a:pt x="1531" y="0"/>
                  </a:lnTo>
                  <a:lnTo>
                    <a:pt x="1542" y="0"/>
                  </a:lnTo>
                  <a:lnTo>
                    <a:pt x="1558" y="0"/>
                  </a:lnTo>
                  <a:lnTo>
                    <a:pt x="1568" y="0"/>
                  </a:lnTo>
                  <a:lnTo>
                    <a:pt x="1584" y="0"/>
                  </a:lnTo>
                  <a:lnTo>
                    <a:pt x="1595" y="0"/>
                  </a:lnTo>
                  <a:lnTo>
                    <a:pt x="1611" y="0"/>
                  </a:lnTo>
                  <a:lnTo>
                    <a:pt x="1621" y="0"/>
                  </a:lnTo>
                  <a:lnTo>
                    <a:pt x="1632" y="0"/>
                  </a:lnTo>
                  <a:lnTo>
                    <a:pt x="1647" y="0"/>
                  </a:lnTo>
                  <a:lnTo>
                    <a:pt x="1658" y="0"/>
                  </a:lnTo>
                  <a:lnTo>
                    <a:pt x="1674" y="0"/>
                  </a:lnTo>
                  <a:lnTo>
                    <a:pt x="1684" y="0"/>
                  </a:lnTo>
                  <a:lnTo>
                    <a:pt x="1700" y="0"/>
                  </a:lnTo>
                  <a:lnTo>
                    <a:pt x="1711" y="0"/>
                  </a:lnTo>
                  <a:lnTo>
                    <a:pt x="1727" y="0"/>
                  </a:lnTo>
                  <a:lnTo>
                    <a:pt x="1737" y="0"/>
                  </a:lnTo>
                  <a:lnTo>
                    <a:pt x="1753" y="0"/>
                  </a:lnTo>
                  <a:lnTo>
                    <a:pt x="1764" y="0"/>
                  </a:lnTo>
                  <a:lnTo>
                    <a:pt x="1779" y="0"/>
                  </a:lnTo>
                  <a:lnTo>
                    <a:pt x="1790" y="0"/>
                  </a:lnTo>
                  <a:lnTo>
                    <a:pt x="1806" y="0"/>
                  </a:lnTo>
                  <a:lnTo>
                    <a:pt x="1816" y="0"/>
                  </a:lnTo>
                  <a:lnTo>
                    <a:pt x="1832" y="0"/>
                  </a:lnTo>
                  <a:lnTo>
                    <a:pt x="1843" y="0"/>
                  </a:lnTo>
                  <a:lnTo>
                    <a:pt x="1859" y="0"/>
                  </a:lnTo>
                  <a:lnTo>
                    <a:pt x="1869" y="0"/>
                  </a:lnTo>
                  <a:lnTo>
                    <a:pt x="1885" y="0"/>
                  </a:lnTo>
                  <a:lnTo>
                    <a:pt x="1896" y="0"/>
                  </a:lnTo>
                  <a:lnTo>
                    <a:pt x="1906" y="0"/>
                  </a:lnTo>
                  <a:lnTo>
                    <a:pt x="1922" y="0"/>
                  </a:lnTo>
                  <a:lnTo>
                    <a:pt x="1933" y="0"/>
                  </a:lnTo>
                  <a:lnTo>
                    <a:pt x="1948" y="0"/>
                  </a:lnTo>
                  <a:lnTo>
                    <a:pt x="1959" y="0"/>
                  </a:lnTo>
                  <a:lnTo>
                    <a:pt x="1975" y="0"/>
                  </a:lnTo>
                  <a:lnTo>
                    <a:pt x="1985" y="0"/>
                  </a:lnTo>
                  <a:lnTo>
                    <a:pt x="2001" y="0"/>
                  </a:lnTo>
                  <a:lnTo>
                    <a:pt x="2012" y="0"/>
                  </a:lnTo>
                  <a:lnTo>
                    <a:pt x="2028" y="0"/>
                  </a:lnTo>
                  <a:lnTo>
                    <a:pt x="2038" y="0"/>
                  </a:lnTo>
                  <a:lnTo>
                    <a:pt x="2054" y="0"/>
                  </a:lnTo>
                  <a:lnTo>
                    <a:pt x="2065" y="0"/>
                  </a:lnTo>
                  <a:lnTo>
                    <a:pt x="2080" y="0"/>
                  </a:lnTo>
                  <a:lnTo>
                    <a:pt x="2091" y="0"/>
                  </a:lnTo>
                  <a:lnTo>
                    <a:pt x="2107" y="0"/>
                  </a:lnTo>
                  <a:lnTo>
                    <a:pt x="2117" y="0"/>
                  </a:lnTo>
                  <a:lnTo>
                    <a:pt x="2133" y="0"/>
                  </a:lnTo>
                  <a:lnTo>
                    <a:pt x="2144" y="0"/>
                  </a:lnTo>
                  <a:lnTo>
                    <a:pt x="2160" y="0"/>
                  </a:lnTo>
                  <a:lnTo>
                    <a:pt x="2170" y="0"/>
                  </a:lnTo>
                  <a:lnTo>
                    <a:pt x="2181" y="0"/>
                  </a:lnTo>
                  <a:lnTo>
                    <a:pt x="2197" y="0"/>
                  </a:lnTo>
                  <a:lnTo>
                    <a:pt x="2207" y="0"/>
                  </a:lnTo>
                  <a:lnTo>
                    <a:pt x="2223" y="0"/>
                  </a:lnTo>
                  <a:lnTo>
                    <a:pt x="2234" y="0"/>
                  </a:lnTo>
                  <a:lnTo>
                    <a:pt x="2249" y="0"/>
                  </a:lnTo>
                  <a:lnTo>
                    <a:pt x="2260" y="0"/>
                  </a:lnTo>
                  <a:lnTo>
                    <a:pt x="2276" y="0"/>
                  </a:lnTo>
                  <a:lnTo>
                    <a:pt x="2286" y="0"/>
                  </a:lnTo>
                  <a:lnTo>
                    <a:pt x="2302" y="0"/>
                  </a:lnTo>
                  <a:lnTo>
                    <a:pt x="2313" y="0"/>
                  </a:lnTo>
                  <a:lnTo>
                    <a:pt x="2329" y="0"/>
                  </a:lnTo>
                  <a:lnTo>
                    <a:pt x="2339" y="0"/>
                  </a:lnTo>
                  <a:lnTo>
                    <a:pt x="2355" y="0"/>
                  </a:lnTo>
                  <a:lnTo>
                    <a:pt x="2366" y="0"/>
                  </a:lnTo>
                  <a:lnTo>
                    <a:pt x="2381" y="0"/>
                  </a:lnTo>
                  <a:lnTo>
                    <a:pt x="2392" y="0"/>
                  </a:lnTo>
                  <a:lnTo>
                    <a:pt x="2408" y="0"/>
                  </a:lnTo>
                  <a:lnTo>
                    <a:pt x="2418" y="0"/>
                  </a:lnTo>
                  <a:lnTo>
                    <a:pt x="2434" y="0"/>
                  </a:lnTo>
                  <a:lnTo>
                    <a:pt x="2445" y="0"/>
                  </a:lnTo>
                  <a:lnTo>
                    <a:pt x="2455" y="0"/>
                  </a:lnTo>
                  <a:lnTo>
                    <a:pt x="2471" y="0"/>
                  </a:lnTo>
                  <a:lnTo>
                    <a:pt x="2482" y="0"/>
                  </a:lnTo>
                  <a:lnTo>
                    <a:pt x="2498" y="0"/>
                  </a:lnTo>
                  <a:lnTo>
                    <a:pt x="2508" y="0"/>
                  </a:lnTo>
                  <a:lnTo>
                    <a:pt x="2524" y="0"/>
                  </a:lnTo>
                  <a:lnTo>
                    <a:pt x="2535" y="0"/>
                  </a:lnTo>
                  <a:lnTo>
                    <a:pt x="2550" y="0"/>
                  </a:lnTo>
                  <a:lnTo>
                    <a:pt x="2561" y="0"/>
                  </a:lnTo>
                  <a:lnTo>
                    <a:pt x="2577" y="0"/>
                  </a:lnTo>
                  <a:lnTo>
                    <a:pt x="2587" y="0"/>
                  </a:lnTo>
                  <a:lnTo>
                    <a:pt x="2603" y="0"/>
                  </a:lnTo>
                  <a:lnTo>
                    <a:pt x="2614" y="0"/>
                  </a:lnTo>
                  <a:lnTo>
                    <a:pt x="2630" y="0"/>
                  </a:lnTo>
                  <a:lnTo>
                    <a:pt x="2640" y="0"/>
                  </a:lnTo>
                  <a:lnTo>
                    <a:pt x="2656" y="0"/>
                  </a:lnTo>
                  <a:lnTo>
                    <a:pt x="2667" y="0"/>
                  </a:lnTo>
                  <a:lnTo>
                    <a:pt x="2682" y="0"/>
                  </a:lnTo>
                  <a:lnTo>
                    <a:pt x="2693" y="0"/>
                  </a:lnTo>
                  <a:lnTo>
                    <a:pt x="2709" y="0"/>
                  </a:lnTo>
                  <a:lnTo>
                    <a:pt x="2719" y="0"/>
                  </a:lnTo>
                  <a:lnTo>
                    <a:pt x="2730" y="0"/>
                  </a:lnTo>
                  <a:lnTo>
                    <a:pt x="2746" y="0"/>
                  </a:lnTo>
                  <a:lnTo>
                    <a:pt x="2756" y="0"/>
                  </a:lnTo>
                  <a:lnTo>
                    <a:pt x="2772" y="0"/>
                  </a:lnTo>
                  <a:lnTo>
                    <a:pt x="2783" y="0"/>
                  </a:lnTo>
                  <a:lnTo>
                    <a:pt x="2799" y="0"/>
                  </a:lnTo>
                  <a:lnTo>
                    <a:pt x="2809" y="0"/>
                  </a:lnTo>
                  <a:lnTo>
                    <a:pt x="2825" y="0"/>
                  </a:lnTo>
                  <a:lnTo>
                    <a:pt x="2835" y="0"/>
                  </a:lnTo>
                  <a:lnTo>
                    <a:pt x="2851" y="0"/>
                  </a:lnTo>
                  <a:lnTo>
                    <a:pt x="2862" y="0"/>
                  </a:lnTo>
                  <a:lnTo>
                    <a:pt x="2878" y="0"/>
                  </a:lnTo>
                  <a:lnTo>
                    <a:pt x="2888" y="0"/>
                  </a:lnTo>
                  <a:lnTo>
                    <a:pt x="2904" y="0"/>
                  </a:lnTo>
                  <a:lnTo>
                    <a:pt x="2915" y="0"/>
                  </a:lnTo>
                  <a:lnTo>
                    <a:pt x="2931" y="0"/>
                  </a:lnTo>
                  <a:lnTo>
                    <a:pt x="2941" y="0"/>
                  </a:lnTo>
                  <a:lnTo>
                    <a:pt x="2957" y="0"/>
                  </a:lnTo>
                  <a:lnTo>
                    <a:pt x="2967" y="0"/>
                  </a:lnTo>
                  <a:lnTo>
                    <a:pt x="2983" y="0"/>
                  </a:lnTo>
                  <a:lnTo>
                    <a:pt x="2994" y="0"/>
                  </a:lnTo>
                  <a:lnTo>
                    <a:pt x="3004" y="0"/>
                  </a:lnTo>
                  <a:lnTo>
                    <a:pt x="3020" y="0"/>
                  </a:lnTo>
                  <a:lnTo>
                    <a:pt x="3031" y="0"/>
                  </a:lnTo>
                  <a:lnTo>
                    <a:pt x="3047" y="0"/>
                  </a:lnTo>
                  <a:lnTo>
                    <a:pt x="3057" y="0"/>
                  </a:lnTo>
                  <a:lnTo>
                    <a:pt x="3073" y="0"/>
                  </a:lnTo>
                  <a:lnTo>
                    <a:pt x="3084" y="0"/>
                  </a:lnTo>
                  <a:lnTo>
                    <a:pt x="3099" y="0"/>
                  </a:lnTo>
                  <a:lnTo>
                    <a:pt x="3110" y="0"/>
                  </a:lnTo>
                  <a:lnTo>
                    <a:pt x="3126" y="0"/>
                  </a:lnTo>
                  <a:lnTo>
                    <a:pt x="3136" y="0"/>
                  </a:lnTo>
                  <a:lnTo>
                    <a:pt x="3152" y="0"/>
                  </a:lnTo>
                  <a:lnTo>
                    <a:pt x="3163" y="0"/>
                  </a:lnTo>
                  <a:lnTo>
                    <a:pt x="3179" y="0"/>
                  </a:lnTo>
                  <a:lnTo>
                    <a:pt x="3189" y="0"/>
                  </a:lnTo>
                  <a:lnTo>
                    <a:pt x="3205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Rectangle 123"/>
            <p:cNvSpPr>
              <a:spLocks noChangeArrowheads="1"/>
            </p:cNvSpPr>
            <p:nvPr/>
          </p:nvSpPr>
          <p:spPr bwMode="auto">
            <a:xfrm>
              <a:off x="2587" y="3713"/>
              <a:ext cx="21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3916" name="Rectangle 124"/>
            <p:cNvSpPr>
              <a:spLocks noChangeArrowheads="1"/>
            </p:cNvSpPr>
            <p:nvPr/>
          </p:nvSpPr>
          <p:spPr bwMode="auto">
            <a:xfrm rot="16200000">
              <a:off x="493" y="3043"/>
              <a:ext cx="77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1200"/>
            </a:p>
          </p:txBody>
        </p:sp>
      </p:grpSp>
      <p:sp>
        <p:nvSpPr>
          <p:cNvPr id="33917" name="Text Box 125"/>
          <p:cNvSpPr txBox="1">
            <a:spLocks noChangeArrowheads="1"/>
          </p:cNvSpPr>
          <p:nvPr/>
        </p:nvSpPr>
        <p:spPr bwMode="auto">
          <a:xfrm>
            <a:off x="685800" y="1279525"/>
            <a:ext cx="777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The data below is a </a:t>
            </a:r>
            <a:r>
              <a:rPr lang="en-US" b="1" u="sng"/>
              <a:t>process reaction curve</a:t>
            </a:r>
            <a:r>
              <a:rPr lang="en-US" b="1"/>
              <a:t> for a process, plotted in deviation variables.  Determine the tuning for a PID controller using the Ziegler-Nichols method.</a:t>
            </a:r>
          </a:p>
        </p:txBody>
      </p:sp>
      <p:grpSp>
        <p:nvGrpSpPr>
          <p:cNvPr id="33918" name="Group 126"/>
          <p:cNvGrpSpPr>
            <a:grpSpLocks/>
          </p:cNvGrpSpPr>
          <p:nvPr/>
        </p:nvGrpSpPr>
        <p:grpSpPr bwMode="auto">
          <a:xfrm>
            <a:off x="6324600" y="3489325"/>
            <a:ext cx="2473325" cy="1981200"/>
            <a:chOff x="3888" y="864"/>
            <a:chExt cx="1632" cy="1248"/>
          </a:xfrm>
        </p:grpSpPr>
        <p:sp>
          <p:nvSpPr>
            <p:cNvPr id="33919" name="Rectangle 127"/>
            <p:cNvSpPr>
              <a:spLocks noChangeArrowheads="1"/>
            </p:cNvSpPr>
            <p:nvPr/>
          </p:nvSpPr>
          <p:spPr bwMode="auto">
            <a:xfrm>
              <a:off x="3888" y="864"/>
              <a:ext cx="1632" cy="124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920" name="Group 128"/>
            <p:cNvGrpSpPr>
              <a:grpSpLocks/>
            </p:cNvGrpSpPr>
            <p:nvPr/>
          </p:nvGrpSpPr>
          <p:grpSpPr bwMode="auto">
            <a:xfrm>
              <a:off x="3984" y="912"/>
              <a:ext cx="1488" cy="1056"/>
              <a:chOff x="432" y="2592"/>
              <a:chExt cx="1419" cy="915"/>
            </a:xfrm>
          </p:grpSpPr>
          <p:sp>
            <p:nvSpPr>
              <p:cNvPr id="33921" name="AutoShape 129"/>
              <p:cNvSpPr>
                <a:spLocks noChangeArrowheads="1"/>
              </p:cNvSpPr>
              <p:nvPr/>
            </p:nvSpPr>
            <p:spPr bwMode="auto">
              <a:xfrm>
                <a:off x="853" y="2739"/>
                <a:ext cx="496" cy="472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2" name="AutoShape 130"/>
              <p:cNvSpPr>
                <a:spLocks noChangeArrowheads="1"/>
              </p:cNvSpPr>
              <p:nvPr/>
            </p:nvSpPr>
            <p:spPr bwMode="auto">
              <a:xfrm flipV="1">
                <a:off x="1529" y="3167"/>
                <a:ext cx="134" cy="44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3" name="AutoShape 131"/>
              <p:cNvSpPr>
                <a:spLocks noChangeArrowheads="1"/>
              </p:cNvSpPr>
              <p:nvPr/>
            </p:nvSpPr>
            <p:spPr bwMode="auto">
              <a:xfrm>
                <a:off x="985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4" name="AutoShape 132"/>
              <p:cNvSpPr>
                <a:spLocks noChangeArrowheads="1"/>
              </p:cNvSpPr>
              <p:nvPr/>
            </p:nvSpPr>
            <p:spPr bwMode="auto">
              <a:xfrm>
                <a:off x="929" y="3043"/>
                <a:ext cx="135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5" name="AutoShape 133"/>
              <p:cNvSpPr>
                <a:spLocks noChangeArrowheads="1"/>
              </p:cNvSpPr>
              <p:nvPr/>
            </p:nvSpPr>
            <p:spPr bwMode="auto">
              <a:xfrm>
                <a:off x="1044" y="3043"/>
                <a:ext cx="133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6" name="AutoShape 134"/>
              <p:cNvSpPr>
                <a:spLocks noChangeArrowheads="1"/>
              </p:cNvSpPr>
              <p:nvPr/>
            </p:nvSpPr>
            <p:spPr bwMode="auto">
              <a:xfrm>
                <a:off x="1082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7" name="AutoShape 135"/>
              <p:cNvSpPr>
                <a:spLocks noChangeArrowheads="1"/>
              </p:cNvSpPr>
              <p:nvPr/>
            </p:nvSpPr>
            <p:spPr bwMode="auto">
              <a:xfrm>
                <a:off x="1139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8" name="Line 136"/>
              <p:cNvSpPr>
                <a:spLocks noChangeShapeType="1"/>
              </p:cNvSpPr>
              <p:nvPr/>
            </p:nvSpPr>
            <p:spPr bwMode="auto">
              <a:xfrm>
                <a:off x="929" y="3104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9" name="Line 137"/>
              <p:cNvSpPr>
                <a:spLocks noChangeShapeType="1"/>
              </p:cNvSpPr>
              <p:nvPr/>
            </p:nvSpPr>
            <p:spPr bwMode="auto">
              <a:xfrm>
                <a:off x="1273" y="3104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930" name="Group 138"/>
              <p:cNvGrpSpPr>
                <a:grpSpLocks/>
              </p:cNvGrpSpPr>
              <p:nvPr/>
            </p:nvGrpSpPr>
            <p:grpSpPr bwMode="auto">
              <a:xfrm>
                <a:off x="1219" y="3330"/>
                <a:ext cx="119" cy="92"/>
                <a:chOff x="306" y="575"/>
                <a:chExt cx="1142" cy="625"/>
              </a:xfrm>
            </p:grpSpPr>
            <p:sp>
              <p:nvSpPr>
                <p:cNvPr id="33931" name="Line 139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32" name="Line 140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33" name="Line 141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34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35" name="Line 143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36" name="Line 144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37" name="Freeform 145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938" name="Group 146"/>
              <p:cNvGrpSpPr>
                <a:grpSpLocks/>
              </p:cNvGrpSpPr>
              <p:nvPr/>
            </p:nvGrpSpPr>
            <p:grpSpPr bwMode="auto">
              <a:xfrm rot="-5400000">
                <a:off x="573" y="2582"/>
                <a:ext cx="94" cy="114"/>
                <a:chOff x="306" y="575"/>
                <a:chExt cx="1142" cy="625"/>
              </a:xfrm>
            </p:grpSpPr>
            <p:sp>
              <p:nvSpPr>
                <p:cNvPr id="33939" name="Line 147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40" name="Line 148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41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42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43" name="Line 151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44" name="Line 152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45" name="Freeform 153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946" name="Oval 154"/>
              <p:cNvSpPr>
                <a:spLocks noChangeArrowheads="1"/>
              </p:cNvSpPr>
              <p:nvPr/>
            </p:nvSpPr>
            <p:spPr bwMode="auto">
              <a:xfrm>
                <a:off x="1521" y="3074"/>
                <a:ext cx="154" cy="10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47" name="Line 155"/>
              <p:cNvSpPr>
                <a:spLocks noChangeShapeType="1"/>
              </p:cNvSpPr>
              <p:nvPr/>
            </p:nvSpPr>
            <p:spPr bwMode="auto">
              <a:xfrm flipH="1">
                <a:off x="1348" y="3133"/>
                <a:ext cx="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48" name="Line 156"/>
              <p:cNvSpPr>
                <a:spLocks noChangeShapeType="1"/>
              </p:cNvSpPr>
              <p:nvPr/>
            </p:nvSpPr>
            <p:spPr bwMode="auto">
              <a:xfrm>
                <a:off x="1592" y="3075"/>
                <a:ext cx="25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49" name="Line 157"/>
              <p:cNvSpPr>
                <a:spLocks noChangeShapeType="1"/>
              </p:cNvSpPr>
              <p:nvPr/>
            </p:nvSpPr>
            <p:spPr bwMode="auto">
              <a:xfrm>
                <a:off x="1273" y="3424"/>
                <a:ext cx="0" cy="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50" name="Line 158"/>
              <p:cNvSpPr>
                <a:spLocks noChangeShapeType="1"/>
              </p:cNvSpPr>
              <p:nvPr/>
            </p:nvSpPr>
            <p:spPr bwMode="auto">
              <a:xfrm>
                <a:off x="967" y="2648"/>
                <a:ext cx="0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51" name="Line 159"/>
              <p:cNvSpPr>
                <a:spLocks noChangeShapeType="1"/>
              </p:cNvSpPr>
              <p:nvPr/>
            </p:nvSpPr>
            <p:spPr bwMode="auto">
              <a:xfrm flipH="1">
                <a:off x="680" y="2648"/>
                <a:ext cx="28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52" name="Line 160"/>
              <p:cNvSpPr>
                <a:spLocks noChangeShapeType="1"/>
              </p:cNvSpPr>
              <p:nvPr/>
            </p:nvSpPr>
            <p:spPr bwMode="auto">
              <a:xfrm flipH="1">
                <a:off x="432" y="2648"/>
                <a:ext cx="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53" name="Oval 161"/>
              <p:cNvSpPr>
                <a:spLocks noChangeArrowheads="1"/>
              </p:cNvSpPr>
              <p:nvPr/>
            </p:nvSpPr>
            <p:spPr bwMode="auto">
              <a:xfrm>
                <a:off x="528" y="2855"/>
                <a:ext cx="253" cy="183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900" b="1"/>
                  <a:t>TC</a:t>
                </a:r>
              </a:p>
            </p:txBody>
          </p:sp>
          <p:sp>
            <p:nvSpPr>
              <p:cNvPr id="33954" name="Line 162"/>
              <p:cNvSpPr>
                <a:spLocks noChangeShapeType="1"/>
              </p:cNvSpPr>
              <p:nvPr/>
            </p:nvSpPr>
            <p:spPr bwMode="auto">
              <a:xfrm>
                <a:off x="788" y="2954"/>
                <a:ext cx="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55" name="Text Box 163"/>
              <p:cNvSpPr txBox="1">
                <a:spLocks noChangeArrowheads="1"/>
              </p:cNvSpPr>
              <p:nvPr/>
            </p:nvSpPr>
            <p:spPr bwMode="auto">
              <a:xfrm>
                <a:off x="533" y="2702"/>
                <a:ext cx="236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/>
                  <a:t>v1</a:t>
                </a:r>
              </a:p>
            </p:txBody>
          </p:sp>
          <p:sp>
            <p:nvSpPr>
              <p:cNvPr id="33956" name="Text Box 164"/>
              <p:cNvSpPr txBox="1">
                <a:spLocks noChangeArrowheads="1"/>
              </p:cNvSpPr>
              <p:nvPr/>
            </p:nvSpPr>
            <p:spPr bwMode="auto">
              <a:xfrm>
                <a:off x="1040" y="3315"/>
                <a:ext cx="237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/>
                  <a:t>v2</a:t>
                </a:r>
              </a:p>
            </p:txBody>
          </p:sp>
          <p:grpSp>
            <p:nvGrpSpPr>
              <p:cNvPr id="33957" name="Group 165"/>
              <p:cNvGrpSpPr>
                <a:grpSpLocks/>
              </p:cNvGrpSpPr>
              <p:nvPr/>
            </p:nvGrpSpPr>
            <p:grpSpPr bwMode="auto">
              <a:xfrm>
                <a:off x="1296" y="3360"/>
                <a:ext cx="288" cy="147"/>
                <a:chOff x="768" y="3840"/>
                <a:chExt cx="528" cy="288"/>
              </a:xfrm>
            </p:grpSpPr>
            <p:sp>
              <p:nvSpPr>
                <p:cNvPr id="33958" name="Line 166"/>
                <p:cNvSpPr>
                  <a:spLocks noChangeShapeType="1"/>
                </p:cNvSpPr>
                <p:nvPr/>
              </p:nvSpPr>
              <p:spPr bwMode="auto">
                <a:xfrm>
                  <a:off x="768" y="412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59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056" y="38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60" name="Line 168"/>
                <p:cNvSpPr>
                  <a:spLocks noChangeShapeType="1"/>
                </p:cNvSpPr>
                <p:nvPr/>
              </p:nvSpPr>
              <p:spPr bwMode="auto">
                <a:xfrm>
                  <a:off x="1056" y="38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961" name="Text Box 169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10: TUNING &amp; STABILITY WORKSHOP 1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5" name="Text Box 169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10: TUNING &amp; STABILITY WORKSHOP 2</a:t>
            </a:r>
            <a:endParaRPr lang="en-US"/>
          </a:p>
        </p:txBody>
      </p:sp>
      <p:sp>
        <p:nvSpPr>
          <p:cNvPr id="34986" name="Text Box 170"/>
          <p:cNvSpPr txBox="1">
            <a:spLocks noChangeArrowheads="1"/>
          </p:cNvSpPr>
          <p:nvPr/>
        </p:nvSpPr>
        <p:spPr bwMode="auto">
          <a:xfrm>
            <a:off x="685800" y="1447800"/>
            <a:ext cx="78486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0900" indent="-850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	Answer true or false to each of the following questions and explain each answer.</a:t>
            </a:r>
          </a:p>
          <a:p>
            <a:pPr>
              <a:spcBef>
                <a:spcPct val="50000"/>
              </a:spcBef>
            </a:pPr>
            <a:r>
              <a:rPr lang="en-US" b="1"/>
              <a:t>A.	A closed-loop system is stable only if the process and the controller are both stable.</a:t>
            </a:r>
          </a:p>
          <a:p>
            <a:pPr>
              <a:spcBef>
                <a:spcPct val="50000"/>
              </a:spcBef>
            </a:pPr>
            <a:r>
              <a:rPr lang="en-US" b="1"/>
              <a:t>B.	The Bode stability method proves that the closed-loop system is stable for only sine inputs.</a:t>
            </a:r>
          </a:p>
          <a:p>
            <a:pPr>
              <a:spcBef>
                <a:spcPct val="50000"/>
              </a:spcBef>
            </a:pPr>
            <a:r>
              <a:rPr lang="en-US" b="1"/>
              <a:t>C.	G</a:t>
            </a:r>
            <a:r>
              <a:rPr lang="en-US" b="1" baseline="-25000"/>
              <a:t>OL</a:t>
            </a:r>
            <a:r>
              <a:rPr lang="en-US" b="1"/>
              <a:t>(s) is the process model, G</a:t>
            </a:r>
            <a:r>
              <a:rPr lang="en-US" b="1" baseline="-25000"/>
              <a:t>P</a:t>
            </a:r>
            <a:r>
              <a:rPr lang="en-US" b="1"/>
              <a:t>(s), and sensor, final element, and signal transmission dynamics</a:t>
            </a:r>
          </a:p>
          <a:p>
            <a:pPr>
              <a:spcBef>
                <a:spcPct val="50000"/>
              </a:spcBef>
            </a:pPr>
            <a:r>
              <a:rPr lang="en-US" b="1"/>
              <a:t>D.	A process would be stable if it had three poles with the following values: -1, -.2, and 0.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10: TUNING &amp; STABILITY WORKSHOP 3</a:t>
            </a:r>
            <a:endParaRPr lang="en-US"/>
          </a:p>
        </p:txBody>
      </p:sp>
      <p:grpSp>
        <p:nvGrpSpPr>
          <p:cNvPr id="35891" name="Group 51"/>
          <p:cNvGrpSpPr>
            <a:grpSpLocks/>
          </p:cNvGrpSpPr>
          <p:nvPr/>
        </p:nvGrpSpPr>
        <p:grpSpPr bwMode="auto">
          <a:xfrm>
            <a:off x="990600" y="3074988"/>
            <a:ext cx="6248400" cy="3200400"/>
            <a:chOff x="739" y="2046"/>
            <a:chExt cx="3936" cy="2016"/>
          </a:xfrm>
        </p:grpSpPr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2736" y="2880"/>
              <a:ext cx="457" cy="542"/>
            </a:xfrm>
            <a:prstGeom prst="can">
              <a:avLst>
                <a:gd name="adj" fmla="val 2965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3401" y="3175"/>
              <a:ext cx="458" cy="542"/>
            </a:xfrm>
            <a:prstGeom prst="can">
              <a:avLst>
                <a:gd name="adj" fmla="val 29585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 rot="5400000" flipH="1">
              <a:off x="3788" y="3310"/>
              <a:ext cx="99" cy="125"/>
            </a:xfrm>
            <a:prstGeom prst="can">
              <a:avLst>
                <a:gd name="adj" fmla="val 3156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auto">
            <a:xfrm>
              <a:off x="3900" y="3372"/>
              <a:ext cx="775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2028" y="2584"/>
              <a:ext cx="458" cy="542"/>
            </a:xfrm>
            <a:prstGeom prst="can">
              <a:avLst>
                <a:gd name="adj" fmla="val 29585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 rot="5400000" flipH="1">
              <a:off x="2417" y="2718"/>
              <a:ext cx="98" cy="125"/>
            </a:xfrm>
            <a:prstGeom prst="can">
              <a:avLst>
                <a:gd name="adj" fmla="val 31888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2528" y="2781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>
              <a:off x="2944" y="2781"/>
              <a:ext cx="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AutoShape 13"/>
            <p:cNvSpPr>
              <a:spLocks noChangeArrowheads="1"/>
            </p:cNvSpPr>
            <p:nvPr/>
          </p:nvSpPr>
          <p:spPr bwMode="auto">
            <a:xfrm rot="5400000" flipH="1">
              <a:off x="3123" y="3014"/>
              <a:ext cx="99" cy="125"/>
            </a:xfrm>
            <a:prstGeom prst="can">
              <a:avLst>
                <a:gd name="adj" fmla="val 3156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3235" y="307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3651" y="3077"/>
              <a:ext cx="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Freeform 16"/>
            <p:cNvSpPr>
              <a:spLocks/>
            </p:cNvSpPr>
            <p:nvPr/>
          </p:nvSpPr>
          <p:spPr bwMode="auto">
            <a:xfrm>
              <a:off x="1170" y="2381"/>
              <a:ext cx="1142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2300" y="2399"/>
              <a:ext cx="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V="1">
              <a:off x="1613" y="2387"/>
              <a:ext cx="0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59" name="Group 19"/>
            <p:cNvGrpSpPr>
              <a:grpSpLocks/>
            </p:cNvGrpSpPr>
            <p:nvPr/>
          </p:nvGrpSpPr>
          <p:grpSpPr bwMode="auto">
            <a:xfrm rot="-5400000">
              <a:off x="1011" y="2289"/>
              <a:ext cx="161" cy="161"/>
              <a:chOff x="306" y="575"/>
              <a:chExt cx="1142" cy="625"/>
            </a:xfrm>
          </p:grpSpPr>
          <p:sp>
            <p:nvSpPr>
              <p:cNvPr id="35860" name="Line 20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1" name="Line 21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Line 22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23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Line 24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" name="Line 25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67" name="Group 27"/>
            <p:cNvGrpSpPr>
              <a:grpSpLocks/>
            </p:cNvGrpSpPr>
            <p:nvPr/>
          </p:nvGrpSpPr>
          <p:grpSpPr bwMode="auto">
            <a:xfrm rot="10800000" flipH="1">
              <a:off x="1560" y="2830"/>
              <a:ext cx="136" cy="191"/>
              <a:chOff x="306" y="575"/>
              <a:chExt cx="1142" cy="625"/>
            </a:xfrm>
          </p:grpSpPr>
          <p:sp>
            <p:nvSpPr>
              <p:cNvPr id="35868" name="Line 28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Line 29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0" name="Line 30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1" name="Line 31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2" name="Line 32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3" name="Line 33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>
              <a:off x="1613" y="3027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Text Box 36"/>
            <p:cNvSpPr txBox="1">
              <a:spLocks noChangeArrowheads="1"/>
            </p:cNvSpPr>
            <p:nvPr/>
          </p:nvSpPr>
          <p:spPr bwMode="auto">
            <a:xfrm>
              <a:off x="906" y="2489"/>
              <a:ext cx="5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b="1"/>
                <a:t>solvent</a:t>
              </a:r>
              <a:endParaRPr lang="en-US" sz="1600"/>
            </a:p>
          </p:txBody>
        </p:sp>
        <p:sp>
          <p:nvSpPr>
            <p:cNvPr id="35877" name="Text Box 37"/>
            <p:cNvSpPr txBox="1">
              <a:spLocks noChangeArrowheads="1"/>
            </p:cNvSpPr>
            <p:nvPr/>
          </p:nvSpPr>
          <p:spPr bwMode="auto">
            <a:xfrm>
              <a:off x="1323" y="3229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b="1"/>
                <a:t> pure A</a:t>
              </a:r>
              <a:endParaRPr lang="en-US" sz="1600"/>
            </a:p>
          </p:txBody>
        </p:sp>
        <p:sp>
          <p:nvSpPr>
            <p:cNvPr id="35878" name="Oval 38"/>
            <p:cNvSpPr>
              <a:spLocks noChangeArrowheads="1"/>
            </p:cNvSpPr>
            <p:nvPr/>
          </p:nvSpPr>
          <p:spPr bwMode="auto">
            <a:xfrm>
              <a:off x="4169" y="3520"/>
              <a:ext cx="291" cy="3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AC</a:t>
              </a:r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 flipV="1">
              <a:off x="4316" y="3372"/>
              <a:ext cx="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Line 40"/>
            <p:cNvSpPr>
              <a:spLocks noChangeShapeType="1"/>
            </p:cNvSpPr>
            <p:nvPr/>
          </p:nvSpPr>
          <p:spPr bwMode="auto">
            <a:xfrm>
              <a:off x="4316" y="3865"/>
              <a:ext cx="0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Line 41"/>
            <p:cNvSpPr>
              <a:spLocks noChangeShapeType="1"/>
            </p:cNvSpPr>
            <p:nvPr/>
          </p:nvSpPr>
          <p:spPr bwMode="auto">
            <a:xfrm flipH="1">
              <a:off x="1945" y="4062"/>
              <a:ext cx="23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Freeform 42"/>
            <p:cNvSpPr>
              <a:spLocks/>
            </p:cNvSpPr>
            <p:nvPr/>
          </p:nvSpPr>
          <p:spPr bwMode="auto">
            <a:xfrm>
              <a:off x="1944" y="2929"/>
              <a:ext cx="2" cy="1109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Line 43"/>
            <p:cNvSpPr>
              <a:spLocks noChangeShapeType="1"/>
            </p:cNvSpPr>
            <p:nvPr/>
          </p:nvSpPr>
          <p:spPr bwMode="auto">
            <a:xfrm flipH="1">
              <a:off x="1696" y="2929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Text Box 44"/>
            <p:cNvSpPr txBox="1">
              <a:spLocks noChangeArrowheads="1"/>
            </p:cNvSpPr>
            <p:nvPr/>
          </p:nvSpPr>
          <p:spPr bwMode="auto">
            <a:xfrm>
              <a:off x="739" y="2190"/>
              <a:ext cx="3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S</a:t>
              </a:r>
              <a:endParaRPr lang="en-US" sz="1600" b="1"/>
            </a:p>
          </p:txBody>
        </p:sp>
        <p:sp>
          <p:nvSpPr>
            <p:cNvPr id="35885" name="Text Box 45"/>
            <p:cNvSpPr txBox="1">
              <a:spLocks noChangeArrowheads="1"/>
            </p:cNvSpPr>
            <p:nvPr/>
          </p:nvSpPr>
          <p:spPr bwMode="auto">
            <a:xfrm>
              <a:off x="1197" y="3026"/>
              <a:ext cx="2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A</a:t>
              </a:r>
              <a:endParaRPr lang="en-US" sz="1600" b="1"/>
            </a:p>
          </p:txBody>
        </p:sp>
        <p:sp>
          <p:nvSpPr>
            <p:cNvPr id="35886" name="AutoShape 46"/>
            <p:cNvSpPr>
              <a:spLocks noChangeArrowheads="1"/>
            </p:cNvSpPr>
            <p:nvPr/>
          </p:nvSpPr>
          <p:spPr bwMode="auto">
            <a:xfrm>
              <a:off x="3715" y="2046"/>
              <a:ext cx="457" cy="542"/>
            </a:xfrm>
            <a:prstGeom prst="can">
              <a:avLst>
                <a:gd name="adj" fmla="val 2965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AutoShape 48"/>
            <p:cNvSpPr>
              <a:spLocks noChangeArrowheads="1"/>
            </p:cNvSpPr>
            <p:nvPr/>
          </p:nvSpPr>
          <p:spPr bwMode="auto">
            <a:xfrm rot="5400000" flipH="1">
              <a:off x="4102" y="2180"/>
              <a:ext cx="99" cy="125"/>
            </a:xfrm>
            <a:prstGeom prst="can">
              <a:avLst>
                <a:gd name="adj" fmla="val 3156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AutoShape 50"/>
            <p:cNvSpPr>
              <a:spLocks noChangeArrowheads="1"/>
            </p:cNvSpPr>
            <p:nvPr/>
          </p:nvSpPr>
          <p:spPr bwMode="auto">
            <a:xfrm rot="2297683">
              <a:off x="3475" y="2574"/>
              <a:ext cx="336" cy="432"/>
            </a:xfrm>
            <a:prstGeom prst="downArrow">
              <a:avLst>
                <a:gd name="adj1" fmla="val 50000"/>
                <a:gd name="adj2" fmla="val 32143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685800" y="1219200"/>
            <a:ext cx="784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The PID controller has been tuned for a three-tank mixer.  Later, we decide to include another mixing tank in the process.  If we do not retune the controller, will the control system be stable with the four-tank mixer?</a:t>
            </a:r>
          </a:p>
        </p:txBody>
      </p:sp>
      <p:sp>
        <p:nvSpPr>
          <p:cNvPr id="35893" name="Text Box 53"/>
          <p:cNvSpPr txBox="1">
            <a:spLocks noChangeArrowheads="1"/>
          </p:cNvSpPr>
          <p:nvPr/>
        </p:nvSpPr>
        <p:spPr bwMode="auto">
          <a:xfrm>
            <a:off x="7361238" y="5084763"/>
            <a:ext cx="11430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K</a:t>
            </a:r>
            <a:r>
              <a:rPr lang="en-US" sz="2000" b="1" baseline="-25000"/>
              <a:t>c</a:t>
            </a:r>
            <a:r>
              <a:rPr lang="en-US" sz="2000" b="1"/>
              <a:t> = 30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I</a:t>
            </a:r>
            <a:r>
              <a:rPr lang="en-US" sz="2000" b="1"/>
              <a:t> = 11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d</a:t>
            </a:r>
            <a:r>
              <a:rPr lang="en-US" sz="2000" b="1"/>
              <a:t> = 0.8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85800" y="5029200"/>
          <a:ext cx="636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Clip" r:id="rId3" imgW="1857240" imgH="3995640" progId="MS_ClipArt_Gallery.5">
                  <p:embed/>
                </p:oleObj>
              </mc:Choice>
              <mc:Fallback>
                <p:oleObj name="Clip" r:id="rId3" imgW="1857240" imgH="399564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36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1960563" y="4987925"/>
            <a:ext cx="6477000" cy="1676400"/>
          </a:xfrm>
          <a:prstGeom prst="wedgeRoundRectCallout">
            <a:avLst>
              <a:gd name="adj1" fmla="val -59880"/>
              <a:gd name="adj2" fmla="val -326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 algn="l"/>
            <a:r>
              <a:rPr lang="en-US" sz="1800" b="1">
                <a:solidFill>
                  <a:schemeClr val="accent2"/>
                </a:solidFill>
              </a:rPr>
              <a:t>Lot’s of improvement</a:t>
            </a:r>
            <a:r>
              <a:rPr lang="en-US" sz="1800" b="1"/>
              <a:t>, but we need some more study!</a:t>
            </a:r>
          </a:p>
          <a:p>
            <a:pPr marL="228600" indent="-228600" algn="l">
              <a:buFontTx/>
              <a:buChar char="•"/>
            </a:pPr>
            <a:r>
              <a:rPr lang="en-US" sz="1800" b="1"/>
              <a:t>Read the textbook</a:t>
            </a:r>
          </a:p>
          <a:p>
            <a:pPr marL="228600" indent="-228600" algn="l">
              <a:buFontTx/>
              <a:buChar char="•"/>
            </a:pPr>
            <a:r>
              <a:rPr lang="en-US" sz="1800" b="1"/>
              <a:t>Review the notes, especially learning goals and workshop</a:t>
            </a:r>
          </a:p>
          <a:p>
            <a:pPr marL="228600" indent="-228600" algn="l">
              <a:buFontTx/>
              <a:buChar char="•"/>
            </a:pPr>
            <a:r>
              <a:rPr lang="en-US" sz="1800" b="1"/>
              <a:t>Try out the self-study suggestions</a:t>
            </a:r>
          </a:p>
          <a:p>
            <a:pPr marL="228600" indent="-228600" algn="l">
              <a:buFontTx/>
              <a:buChar char="•"/>
            </a:pPr>
            <a:r>
              <a:rPr lang="en-US" sz="1800" b="1"/>
              <a:t>Naturally, we’ll have an assignment!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10: STABILITY &amp;TUNING</a:t>
            </a:r>
            <a:endParaRPr lang="en-US" sz="3200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762000" y="1524000"/>
          <a:ext cx="9032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Clip" r:id="rId5" imgW="2701800" imgH="4019400" progId="MS_ClipArt_Gallery.5">
                  <p:embed/>
                </p:oleObj>
              </mc:Choice>
              <mc:Fallback>
                <p:oleObj name="Clip" r:id="rId5" imgW="2701800" imgH="401940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9032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2590800" y="12954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When I complete this chapter, I want to be </a:t>
            </a:r>
          </a:p>
          <a:p>
            <a:r>
              <a:rPr lang="en-US" sz="2000" b="1"/>
              <a:t>able to do the following.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6000" y="2667000"/>
            <a:ext cx="6096000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Determine the stability of a process without control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Determine the stability of a closed-loop feedback control system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Use these approaches to learn how dead time affects stability.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10: LEARNING RESOURCES</a:t>
            </a:r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543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10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/>
              <a:t>SITE PC-EDUCATION WEB </a:t>
            </a:r>
          </a:p>
          <a:p>
            <a:r>
              <a:rPr lang="en-US" b="1"/>
              <a:t>	- Instrumentation Notes</a:t>
            </a:r>
          </a:p>
          <a:p>
            <a:r>
              <a:rPr lang="en-US" b="1"/>
              <a:t>	- Interactive Learning Module (Chapter 10)</a:t>
            </a:r>
          </a:p>
          <a:p>
            <a:r>
              <a:rPr lang="en-US" b="1"/>
              <a:t>	- Tutorials (Chapter 10)</a:t>
            </a:r>
          </a:p>
          <a:p>
            <a:endParaRPr lang="en-US" b="1"/>
          </a:p>
          <a:p>
            <a:pPr>
              <a:buFontTx/>
              <a:buChar char="•"/>
            </a:pPr>
            <a:r>
              <a:rPr lang="en-US" b="1"/>
              <a:t>S_LOOP</a:t>
            </a:r>
          </a:p>
          <a:p>
            <a:r>
              <a:rPr lang="en-US" b="1"/>
              <a:t>	- You can perform the stability and frequency response calculations uses menu-driven features.  Then, you can simulate in the time domain to confirm your conclusions.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10: SUGGESTIONS FOR SELF-STUDY</a:t>
            </a:r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17525" y="1524000"/>
            <a:ext cx="8077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	Determine the stability for the example in textbook Table 9.2 (recommended tuning).  Use the nominal process parameters.  How much would K</a:t>
            </a:r>
            <a:r>
              <a:rPr lang="en-US" b="1" baseline="-25000"/>
              <a:t>C</a:t>
            </a:r>
            <a:r>
              <a:rPr lang="en-US" b="1"/>
              <a:t> have to be increased until the system became unstable?</a:t>
            </a:r>
          </a:p>
          <a:p>
            <a:pPr>
              <a:spcBef>
                <a:spcPct val="50000"/>
              </a:spcBef>
            </a:pPr>
            <a:r>
              <a:rPr lang="en-US" b="1"/>
              <a:t>2.	Determine the Ziegler-Nichols tuning for the three-tank mixer process.  Simulate the dynamic response using S_LOOP.</a:t>
            </a:r>
          </a:p>
          <a:p>
            <a:pPr>
              <a:spcBef>
                <a:spcPct val="50000"/>
              </a:spcBef>
            </a:pPr>
            <a:r>
              <a:rPr lang="en-US" b="1"/>
              <a:t>3.	Discuss applying the Bode stability method to a process without control.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086600" y="5410200"/>
          <a:ext cx="4381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Clip" r:id="rId3" imgW="1621800" imgH="3934080" progId="MS_ClipArt_Gallery.5">
                  <p:embed/>
                </p:oleObj>
              </mc:Choice>
              <mc:Fallback>
                <p:oleObj name="Clip" r:id="rId3" imgW="1621800" imgH="393408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410200"/>
                        <a:ext cx="4381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636588" y="1384300"/>
          <a:ext cx="56610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5" imgW="2844720" imgH="507960" progId="Equation.3">
                  <p:embed/>
                </p:oleObj>
              </mc:Choice>
              <mc:Fallback>
                <p:oleObj name="Equation" r:id="rId5" imgW="284472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384300"/>
                        <a:ext cx="5661025" cy="10080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1828800" y="2743200"/>
            <a:ext cx="2819400" cy="1905000"/>
            <a:chOff x="2592" y="3072"/>
            <a:chExt cx="1824" cy="1091"/>
          </a:xfrm>
        </p:grpSpPr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2592" y="3072"/>
              <a:ext cx="1824" cy="109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6" name="Group 16"/>
            <p:cNvGrpSpPr>
              <a:grpSpLocks/>
            </p:cNvGrpSpPr>
            <p:nvPr/>
          </p:nvGrpSpPr>
          <p:grpSpPr bwMode="auto">
            <a:xfrm>
              <a:off x="2880" y="3120"/>
              <a:ext cx="1419" cy="928"/>
              <a:chOff x="3456" y="1488"/>
              <a:chExt cx="2139" cy="1696"/>
            </a:xfrm>
          </p:grpSpPr>
          <p:sp>
            <p:nvSpPr>
              <p:cNvPr id="5137" name="AutoShape 17"/>
              <p:cNvSpPr>
                <a:spLocks noChangeArrowheads="1"/>
              </p:cNvSpPr>
              <p:nvPr/>
            </p:nvSpPr>
            <p:spPr bwMode="auto">
              <a:xfrm>
                <a:off x="4091" y="1757"/>
                <a:ext cx="747" cy="862"/>
              </a:xfrm>
              <a:prstGeom prst="can">
                <a:avLst>
                  <a:gd name="adj" fmla="val 28849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AutoShape 18"/>
              <p:cNvSpPr>
                <a:spLocks noChangeArrowheads="1"/>
              </p:cNvSpPr>
              <p:nvPr/>
            </p:nvSpPr>
            <p:spPr bwMode="auto">
              <a:xfrm flipV="1">
                <a:off x="5110" y="2538"/>
                <a:ext cx="201" cy="82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AutoShape 19"/>
              <p:cNvSpPr>
                <a:spLocks noChangeArrowheads="1"/>
              </p:cNvSpPr>
              <p:nvPr/>
            </p:nvSpPr>
            <p:spPr bwMode="auto">
              <a:xfrm>
                <a:off x="4290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AutoShape 20"/>
              <p:cNvSpPr>
                <a:spLocks noChangeArrowheads="1"/>
              </p:cNvSpPr>
              <p:nvPr/>
            </p:nvSpPr>
            <p:spPr bwMode="auto">
              <a:xfrm>
                <a:off x="4205" y="2313"/>
                <a:ext cx="203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AutoShape 21"/>
              <p:cNvSpPr>
                <a:spLocks noChangeArrowheads="1"/>
              </p:cNvSpPr>
              <p:nvPr/>
            </p:nvSpPr>
            <p:spPr bwMode="auto">
              <a:xfrm>
                <a:off x="4378" y="2313"/>
                <a:ext cx="201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AutoShape 22"/>
              <p:cNvSpPr>
                <a:spLocks noChangeArrowheads="1"/>
              </p:cNvSpPr>
              <p:nvPr/>
            </p:nvSpPr>
            <p:spPr bwMode="auto">
              <a:xfrm>
                <a:off x="4436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AutoShape 23"/>
              <p:cNvSpPr>
                <a:spLocks noChangeArrowheads="1"/>
              </p:cNvSpPr>
              <p:nvPr/>
            </p:nvSpPr>
            <p:spPr bwMode="auto">
              <a:xfrm>
                <a:off x="4522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/>
            </p:nvSpPr>
            <p:spPr bwMode="auto">
              <a:xfrm>
                <a:off x="4205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/>
            </p:nvSpPr>
            <p:spPr bwMode="auto">
              <a:xfrm>
                <a:off x="4724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46" name="Group 26"/>
              <p:cNvGrpSpPr>
                <a:grpSpLocks/>
              </p:cNvGrpSpPr>
              <p:nvPr/>
            </p:nvGrpSpPr>
            <p:grpSpPr bwMode="auto">
              <a:xfrm>
                <a:off x="4643" y="2837"/>
                <a:ext cx="179" cy="167"/>
                <a:chOff x="306" y="575"/>
                <a:chExt cx="1142" cy="625"/>
              </a:xfrm>
            </p:grpSpPr>
            <p:sp>
              <p:nvSpPr>
                <p:cNvPr id="5147" name="Line 27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8" name="Line 28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9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1" name="Line 31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2" name="Line 32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54" name="Group 34"/>
              <p:cNvGrpSpPr>
                <a:grpSpLocks/>
              </p:cNvGrpSpPr>
              <p:nvPr/>
            </p:nvGrpSpPr>
            <p:grpSpPr bwMode="auto">
              <a:xfrm rot="-5400000">
                <a:off x="3654" y="1488"/>
                <a:ext cx="172" cy="172"/>
                <a:chOff x="306" y="575"/>
                <a:chExt cx="1142" cy="625"/>
              </a:xfrm>
            </p:grpSpPr>
            <p:sp>
              <p:nvSpPr>
                <p:cNvPr id="5155" name="Line 35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Line 36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9" name="Line 39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0" name="Line 40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1" name="Freeform 41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62" name="Oval 42"/>
              <p:cNvSpPr>
                <a:spLocks noChangeArrowheads="1"/>
              </p:cNvSpPr>
              <p:nvPr/>
            </p:nvSpPr>
            <p:spPr bwMode="auto">
              <a:xfrm>
                <a:off x="5098" y="2369"/>
                <a:ext cx="232" cy="194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/>
            </p:nvSpPr>
            <p:spPr bwMode="auto">
              <a:xfrm flipH="1">
                <a:off x="4837" y="2476"/>
                <a:ext cx="3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/>
            </p:nvSpPr>
            <p:spPr bwMode="auto">
              <a:xfrm>
                <a:off x="5205" y="2371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/>
            </p:nvSpPr>
            <p:spPr bwMode="auto">
              <a:xfrm>
                <a:off x="4724" y="3008"/>
                <a:ext cx="0" cy="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/>
            </p:nvSpPr>
            <p:spPr bwMode="auto">
              <a:xfrm>
                <a:off x="4262" y="1591"/>
                <a:ext cx="0" cy="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/>
            </p:nvSpPr>
            <p:spPr bwMode="auto">
              <a:xfrm flipH="1">
                <a:off x="3830" y="159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/>
            </p:nvSpPr>
            <p:spPr bwMode="auto">
              <a:xfrm flipH="1">
                <a:off x="3456" y="1591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382" cy="33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400" b="1"/>
                  <a:t>TC</a:t>
                </a:r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/>
            </p:nvSpPr>
            <p:spPr bwMode="auto">
              <a:xfrm>
                <a:off x="3993" y="2149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" name="Text Box 51"/>
              <p:cNvSpPr txBox="1">
                <a:spLocks noChangeArrowheads="1"/>
              </p:cNvSpPr>
              <p:nvPr/>
            </p:nvSpPr>
            <p:spPr bwMode="auto">
              <a:xfrm>
                <a:off x="3604" y="1693"/>
                <a:ext cx="362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/>
                  <a:t>v1</a:t>
                </a:r>
              </a:p>
            </p:txBody>
          </p:sp>
          <p:sp>
            <p:nvSpPr>
              <p:cNvPr id="5172" name="Text Box 52"/>
              <p:cNvSpPr txBox="1">
                <a:spLocks noChangeArrowheads="1"/>
              </p:cNvSpPr>
              <p:nvPr/>
            </p:nvSpPr>
            <p:spPr bwMode="auto">
              <a:xfrm>
                <a:off x="4369" y="2804"/>
                <a:ext cx="359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/>
                  <a:t>v2</a:t>
                </a:r>
              </a:p>
            </p:txBody>
          </p:sp>
          <p:sp>
            <p:nvSpPr>
              <p:cNvPr id="5173" name="Freeform 53"/>
              <p:cNvSpPr>
                <a:spLocks/>
              </p:cNvSpPr>
              <p:nvPr/>
            </p:nvSpPr>
            <p:spPr bwMode="auto">
              <a:xfrm>
                <a:off x="3456" y="2120"/>
                <a:ext cx="106" cy="15"/>
              </a:xfrm>
              <a:custGeom>
                <a:avLst/>
                <a:gdLst>
                  <a:gd name="T0" fmla="*/ 106 w 106"/>
                  <a:gd name="T1" fmla="*/ 0 h 15"/>
                  <a:gd name="T2" fmla="*/ 0 w 106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6" h="15">
                    <a:moveTo>
                      <a:pt x="106" y="0"/>
                    </a:moveTo>
                    <a:lnTo>
                      <a:pt x="0" y="1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>
                <a:off x="3456" y="2134"/>
                <a:ext cx="0" cy="10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/>
            </p:nvSpPr>
            <p:spPr bwMode="auto">
              <a:xfrm flipV="1">
                <a:off x="3456" y="3179"/>
                <a:ext cx="1733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/>
            </p:nvSpPr>
            <p:spPr bwMode="auto">
              <a:xfrm flipV="1">
                <a:off x="5191" y="2901"/>
                <a:ext cx="0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4828" y="2901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78" name="Freeform 58"/>
          <p:cNvSpPr>
            <a:spLocks/>
          </p:cNvSpPr>
          <p:nvPr/>
        </p:nvSpPr>
        <p:spPr bwMode="auto">
          <a:xfrm>
            <a:off x="811213" y="2351088"/>
            <a:ext cx="1514475" cy="931862"/>
          </a:xfrm>
          <a:custGeom>
            <a:avLst/>
            <a:gdLst>
              <a:gd name="T0" fmla="*/ 0 w 954"/>
              <a:gd name="T1" fmla="*/ 0 h 587"/>
              <a:gd name="T2" fmla="*/ 954 w 954"/>
              <a:gd name="T3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54" h="587">
                <a:moveTo>
                  <a:pt x="0" y="0"/>
                </a:moveTo>
                <a:lnTo>
                  <a:pt x="954" y="587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609600" y="5257800"/>
            <a:ext cx="5334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We influence stability when we implement control.  How do we achieve the influence we want?</a:t>
            </a: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10: STABILITY &amp;TUNING</a:t>
            </a:r>
            <a:endParaRPr lang="en-US" sz="3200"/>
          </a:p>
        </p:txBody>
      </p:sp>
      <p:grpSp>
        <p:nvGrpSpPr>
          <p:cNvPr id="5281" name="Group 161"/>
          <p:cNvGrpSpPr>
            <a:grpSpLocks/>
          </p:cNvGrpSpPr>
          <p:nvPr/>
        </p:nvGrpSpPr>
        <p:grpSpPr bwMode="auto">
          <a:xfrm>
            <a:off x="6096000" y="2438400"/>
            <a:ext cx="2243138" cy="1190625"/>
            <a:chOff x="3903" y="1536"/>
            <a:chExt cx="1413" cy="750"/>
          </a:xfrm>
        </p:grpSpPr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3968" y="1572"/>
              <a:ext cx="1296" cy="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3968" y="1572"/>
              <a:ext cx="1296" cy="63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64"/>
            <p:cNvSpPr>
              <a:spLocks noChangeShapeType="1"/>
            </p:cNvSpPr>
            <p:nvPr/>
          </p:nvSpPr>
          <p:spPr bwMode="auto">
            <a:xfrm>
              <a:off x="3968" y="1572"/>
              <a:ext cx="12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3968" y="1572"/>
              <a:ext cx="1296" cy="639"/>
            </a:xfrm>
            <a:custGeom>
              <a:avLst/>
              <a:gdLst>
                <a:gd name="T0" fmla="*/ 0 w 433"/>
                <a:gd name="T1" fmla="*/ 143 h 143"/>
                <a:gd name="T2" fmla="*/ 433 w 433"/>
                <a:gd name="T3" fmla="*/ 143 h 143"/>
                <a:gd name="T4" fmla="*/ 433 w 433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143">
                  <a:moveTo>
                    <a:pt x="0" y="143"/>
                  </a:moveTo>
                  <a:lnTo>
                    <a:pt x="433" y="143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66"/>
            <p:cNvSpPr>
              <a:spLocks noChangeShapeType="1"/>
            </p:cNvSpPr>
            <p:nvPr/>
          </p:nvSpPr>
          <p:spPr bwMode="auto">
            <a:xfrm flipV="1">
              <a:off x="3968" y="1572"/>
              <a:ext cx="1" cy="6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67"/>
            <p:cNvSpPr>
              <a:spLocks noChangeShapeType="1"/>
            </p:cNvSpPr>
            <p:nvPr/>
          </p:nvSpPr>
          <p:spPr bwMode="auto">
            <a:xfrm>
              <a:off x="3968" y="2211"/>
              <a:ext cx="12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Line 68"/>
            <p:cNvSpPr>
              <a:spLocks noChangeShapeType="1"/>
            </p:cNvSpPr>
            <p:nvPr/>
          </p:nvSpPr>
          <p:spPr bwMode="auto">
            <a:xfrm flipV="1">
              <a:off x="3968" y="1572"/>
              <a:ext cx="1" cy="6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Line 69"/>
            <p:cNvSpPr>
              <a:spLocks noChangeShapeType="1"/>
            </p:cNvSpPr>
            <p:nvPr/>
          </p:nvSpPr>
          <p:spPr bwMode="auto">
            <a:xfrm flipV="1">
              <a:off x="3968" y="21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70"/>
            <p:cNvSpPr>
              <a:spLocks noChangeShapeType="1"/>
            </p:cNvSpPr>
            <p:nvPr/>
          </p:nvSpPr>
          <p:spPr bwMode="auto">
            <a:xfrm>
              <a:off x="3968" y="157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3960" y="222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5192" name="Line 72"/>
            <p:cNvSpPr>
              <a:spLocks noChangeShapeType="1"/>
            </p:cNvSpPr>
            <p:nvPr/>
          </p:nvSpPr>
          <p:spPr bwMode="auto">
            <a:xfrm flipV="1">
              <a:off x="4184" y="2193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73"/>
            <p:cNvSpPr>
              <a:spLocks noChangeShapeType="1"/>
            </p:cNvSpPr>
            <p:nvPr/>
          </p:nvSpPr>
          <p:spPr bwMode="auto">
            <a:xfrm>
              <a:off x="4184" y="1572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Rectangle 74"/>
            <p:cNvSpPr>
              <a:spLocks noChangeArrowheads="1"/>
            </p:cNvSpPr>
            <p:nvPr/>
          </p:nvSpPr>
          <p:spPr bwMode="auto">
            <a:xfrm>
              <a:off x="4163" y="222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600"/>
            </a:p>
          </p:txBody>
        </p:sp>
        <p:sp>
          <p:nvSpPr>
            <p:cNvPr id="5195" name="Line 75"/>
            <p:cNvSpPr>
              <a:spLocks noChangeShapeType="1"/>
            </p:cNvSpPr>
            <p:nvPr/>
          </p:nvSpPr>
          <p:spPr bwMode="auto">
            <a:xfrm flipV="1">
              <a:off x="4399" y="21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76"/>
            <p:cNvSpPr>
              <a:spLocks noChangeShapeType="1"/>
            </p:cNvSpPr>
            <p:nvPr/>
          </p:nvSpPr>
          <p:spPr bwMode="auto">
            <a:xfrm>
              <a:off x="4399" y="157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Rectangle 77"/>
            <p:cNvSpPr>
              <a:spLocks noChangeArrowheads="1"/>
            </p:cNvSpPr>
            <p:nvPr/>
          </p:nvSpPr>
          <p:spPr bwMode="auto">
            <a:xfrm>
              <a:off x="4379" y="222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600"/>
            </a:p>
          </p:txBody>
        </p:sp>
        <p:sp>
          <p:nvSpPr>
            <p:cNvPr id="5198" name="Line 78"/>
            <p:cNvSpPr>
              <a:spLocks noChangeShapeType="1"/>
            </p:cNvSpPr>
            <p:nvPr/>
          </p:nvSpPr>
          <p:spPr bwMode="auto">
            <a:xfrm flipV="1">
              <a:off x="4618" y="2193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79"/>
            <p:cNvSpPr>
              <a:spLocks noChangeShapeType="1"/>
            </p:cNvSpPr>
            <p:nvPr/>
          </p:nvSpPr>
          <p:spPr bwMode="auto">
            <a:xfrm>
              <a:off x="4618" y="1572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Rectangle 80"/>
            <p:cNvSpPr>
              <a:spLocks noChangeArrowheads="1"/>
            </p:cNvSpPr>
            <p:nvPr/>
          </p:nvSpPr>
          <p:spPr bwMode="auto">
            <a:xfrm>
              <a:off x="4596" y="222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600"/>
            </a:p>
          </p:txBody>
        </p:sp>
        <p:sp>
          <p:nvSpPr>
            <p:cNvPr id="5201" name="Line 81"/>
            <p:cNvSpPr>
              <a:spLocks noChangeShapeType="1"/>
            </p:cNvSpPr>
            <p:nvPr/>
          </p:nvSpPr>
          <p:spPr bwMode="auto">
            <a:xfrm flipV="1">
              <a:off x="4833" y="21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82"/>
            <p:cNvSpPr>
              <a:spLocks noChangeShapeType="1"/>
            </p:cNvSpPr>
            <p:nvPr/>
          </p:nvSpPr>
          <p:spPr bwMode="auto">
            <a:xfrm>
              <a:off x="4833" y="157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4812" y="222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600"/>
            </a:p>
          </p:txBody>
        </p:sp>
        <p:sp>
          <p:nvSpPr>
            <p:cNvPr id="5204" name="Line 84"/>
            <p:cNvSpPr>
              <a:spLocks noChangeShapeType="1"/>
            </p:cNvSpPr>
            <p:nvPr/>
          </p:nvSpPr>
          <p:spPr bwMode="auto">
            <a:xfrm flipV="1">
              <a:off x="5049" y="2193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85"/>
            <p:cNvSpPr>
              <a:spLocks noChangeShapeType="1"/>
            </p:cNvSpPr>
            <p:nvPr/>
          </p:nvSpPr>
          <p:spPr bwMode="auto">
            <a:xfrm>
              <a:off x="5049" y="1572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Rectangle 86"/>
            <p:cNvSpPr>
              <a:spLocks noChangeArrowheads="1"/>
            </p:cNvSpPr>
            <p:nvPr/>
          </p:nvSpPr>
          <p:spPr bwMode="auto">
            <a:xfrm>
              <a:off x="5018" y="2228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600"/>
            </a:p>
          </p:txBody>
        </p:sp>
        <p:sp>
          <p:nvSpPr>
            <p:cNvPr id="5207" name="Line 87"/>
            <p:cNvSpPr>
              <a:spLocks noChangeShapeType="1"/>
            </p:cNvSpPr>
            <p:nvPr/>
          </p:nvSpPr>
          <p:spPr bwMode="auto">
            <a:xfrm flipV="1">
              <a:off x="5264" y="21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88"/>
            <p:cNvSpPr>
              <a:spLocks noChangeShapeType="1"/>
            </p:cNvSpPr>
            <p:nvPr/>
          </p:nvSpPr>
          <p:spPr bwMode="auto">
            <a:xfrm>
              <a:off x="5264" y="157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Rectangle 89"/>
            <p:cNvSpPr>
              <a:spLocks noChangeArrowheads="1"/>
            </p:cNvSpPr>
            <p:nvPr/>
          </p:nvSpPr>
          <p:spPr bwMode="auto">
            <a:xfrm>
              <a:off x="5235" y="2228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600"/>
            </a:p>
          </p:txBody>
        </p:sp>
        <p:sp>
          <p:nvSpPr>
            <p:cNvPr id="5210" name="Line 90"/>
            <p:cNvSpPr>
              <a:spLocks noChangeShapeType="1"/>
            </p:cNvSpPr>
            <p:nvPr/>
          </p:nvSpPr>
          <p:spPr bwMode="auto">
            <a:xfrm>
              <a:off x="3968" y="2211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91"/>
            <p:cNvSpPr>
              <a:spLocks noChangeShapeType="1"/>
            </p:cNvSpPr>
            <p:nvPr/>
          </p:nvSpPr>
          <p:spPr bwMode="auto">
            <a:xfrm flipH="1">
              <a:off x="5252" y="2211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903" y="2174"/>
              <a:ext cx="7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-40</a:t>
              </a:r>
              <a:endParaRPr lang="en-US" sz="600"/>
            </a:p>
          </p:txBody>
        </p:sp>
        <p:sp>
          <p:nvSpPr>
            <p:cNvPr id="5213" name="Line 93"/>
            <p:cNvSpPr>
              <a:spLocks noChangeShapeType="1"/>
            </p:cNvSpPr>
            <p:nvPr/>
          </p:nvSpPr>
          <p:spPr bwMode="auto">
            <a:xfrm>
              <a:off x="3968" y="199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94"/>
            <p:cNvSpPr>
              <a:spLocks noChangeShapeType="1"/>
            </p:cNvSpPr>
            <p:nvPr/>
          </p:nvSpPr>
          <p:spPr bwMode="auto">
            <a:xfrm flipH="1">
              <a:off x="5252" y="199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Rectangle 95"/>
            <p:cNvSpPr>
              <a:spLocks noChangeArrowheads="1"/>
            </p:cNvSpPr>
            <p:nvPr/>
          </p:nvSpPr>
          <p:spPr bwMode="auto">
            <a:xfrm>
              <a:off x="3903" y="1960"/>
              <a:ext cx="7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-20</a:t>
              </a:r>
              <a:endParaRPr lang="en-US" sz="600"/>
            </a:p>
          </p:txBody>
        </p:sp>
        <p:sp>
          <p:nvSpPr>
            <p:cNvPr id="5216" name="Line 96"/>
            <p:cNvSpPr>
              <a:spLocks noChangeShapeType="1"/>
            </p:cNvSpPr>
            <p:nvPr/>
          </p:nvSpPr>
          <p:spPr bwMode="auto">
            <a:xfrm>
              <a:off x="3968" y="1787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97"/>
            <p:cNvSpPr>
              <a:spLocks noChangeShapeType="1"/>
            </p:cNvSpPr>
            <p:nvPr/>
          </p:nvSpPr>
          <p:spPr bwMode="auto">
            <a:xfrm flipH="1">
              <a:off x="5252" y="1787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Rectangle 98"/>
            <p:cNvSpPr>
              <a:spLocks noChangeArrowheads="1"/>
            </p:cNvSpPr>
            <p:nvPr/>
          </p:nvSpPr>
          <p:spPr bwMode="auto">
            <a:xfrm>
              <a:off x="3936" y="1751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5219" name="Line 99"/>
            <p:cNvSpPr>
              <a:spLocks noChangeShapeType="1"/>
            </p:cNvSpPr>
            <p:nvPr/>
          </p:nvSpPr>
          <p:spPr bwMode="auto">
            <a:xfrm>
              <a:off x="3968" y="1572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100"/>
            <p:cNvSpPr>
              <a:spLocks noChangeShapeType="1"/>
            </p:cNvSpPr>
            <p:nvPr/>
          </p:nvSpPr>
          <p:spPr bwMode="auto">
            <a:xfrm flipH="1">
              <a:off x="5252" y="157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Rectangle 101"/>
            <p:cNvSpPr>
              <a:spLocks noChangeArrowheads="1"/>
            </p:cNvSpPr>
            <p:nvPr/>
          </p:nvSpPr>
          <p:spPr bwMode="auto">
            <a:xfrm>
              <a:off x="3915" y="153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600"/>
            </a:p>
          </p:txBody>
        </p:sp>
        <p:sp>
          <p:nvSpPr>
            <p:cNvPr id="5222" name="Line 102"/>
            <p:cNvSpPr>
              <a:spLocks noChangeShapeType="1"/>
            </p:cNvSpPr>
            <p:nvPr/>
          </p:nvSpPr>
          <p:spPr bwMode="auto">
            <a:xfrm>
              <a:off x="3968" y="1572"/>
              <a:ext cx="12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3968" y="1572"/>
              <a:ext cx="1296" cy="639"/>
            </a:xfrm>
            <a:custGeom>
              <a:avLst/>
              <a:gdLst>
                <a:gd name="T0" fmla="*/ 0 w 433"/>
                <a:gd name="T1" fmla="*/ 143 h 143"/>
                <a:gd name="T2" fmla="*/ 433 w 433"/>
                <a:gd name="T3" fmla="*/ 143 h 143"/>
                <a:gd name="T4" fmla="*/ 433 w 433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143">
                  <a:moveTo>
                    <a:pt x="0" y="143"/>
                  </a:moveTo>
                  <a:lnTo>
                    <a:pt x="433" y="143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Line 104"/>
            <p:cNvSpPr>
              <a:spLocks noChangeShapeType="1"/>
            </p:cNvSpPr>
            <p:nvPr/>
          </p:nvSpPr>
          <p:spPr bwMode="auto">
            <a:xfrm flipV="1">
              <a:off x="3968" y="1572"/>
              <a:ext cx="1" cy="6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3968" y="1787"/>
              <a:ext cx="1081" cy="0"/>
            </a:xfrm>
            <a:custGeom>
              <a:avLst/>
              <a:gdLst>
                <a:gd name="T0" fmla="*/ 32 w 2321"/>
                <a:gd name="T1" fmla="*/ 71 w 2321"/>
                <a:gd name="T2" fmla="*/ 110 w 2321"/>
                <a:gd name="T3" fmla="*/ 148 w 2321"/>
                <a:gd name="T4" fmla="*/ 187 w 2321"/>
                <a:gd name="T5" fmla="*/ 225 w 2321"/>
                <a:gd name="T6" fmla="*/ 264 w 2321"/>
                <a:gd name="T7" fmla="*/ 302 w 2321"/>
                <a:gd name="T8" fmla="*/ 341 w 2321"/>
                <a:gd name="T9" fmla="*/ 380 w 2321"/>
                <a:gd name="T10" fmla="*/ 418 w 2321"/>
                <a:gd name="T11" fmla="*/ 457 w 2321"/>
                <a:gd name="T12" fmla="*/ 495 w 2321"/>
                <a:gd name="T13" fmla="*/ 534 w 2321"/>
                <a:gd name="T14" fmla="*/ 572 w 2321"/>
                <a:gd name="T15" fmla="*/ 611 w 2321"/>
                <a:gd name="T16" fmla="*/ 650 w 2321"/>
                <a:gd name="T17" fmla="*/ 688 w 2321"/>
                <a:gd name="T18" fmla="*/ 727 w 2321"/>
                <a:gd name="T19" fmla="*/ 765 w 2321"/>
                <a:gd name="T20" fmla="*/ 804 w 2321"/>
                <a:gd name="T21" fmla="*/ 842 w 2321"/>
                <a:gd name="T22" fmla="*/ 881 w 2321"/>
                <a:gd name="T23" fmla="*/ 920 w 2321"/>
                <a:gd name="T24" fmla="*/ 958 w 2321"/>
                <a:gd name="T25" fmla="*/ 997 w 2321"/>
                <a:gd name="T26" fmla="*/ 1035 w 2321"/>
                <a:gd name="T27" fmla="*/ 1074 w 2321"/>
                <a:gd name="T28" fmla="*/ 1112 w 2321"/>
                <a:gd name="T29" fmla="*/ 1151 w 2321"/>
                <a:gd name="T30" fmla="*/ 1190 w 2321"/>
                <a:gd name="T31" fmla="*/ 1228 w 2321"/>
                <a:gd name="T32" fmla="*/ 1267 w 2321"/>
                <a:gd name="T33" fmla="*/ 1305 w 2321"/>
                <a:gd name="T34" fmla="*/ 1344 w 2321"/>
                <a:gd name="T35" fmla="*/ 1382 w 2321"/>
                <a:gd name="T36" fmla="*/ 1421 w 2321"/>
                <a:gd name="T37" fmla="*/ 1460 w 2321"/>
                <a:gd name="T38" fmla="*/ 1498 w 2321"/>
                <a:gd name="T39" fmla="*/ 1537 w 2321"/>
                <a:gd name="T40" fmla="*/ 1575 w 2321"/>
                <a:gd name="T41" fmla="*/ 1614 w 2321"/>
                <a:gd name="T42" fmla="*/ 1652 w 2321"/>
                <a:gd name="T43" fmla="*/ 1691 w 2321"/>
                <a:gd name="T44" fmla="*/ 1730 w 2321"/>
                <a:gd name="T45" fmla="*/ 1768 w 2321"/>
                <a:gd name="T46" fmla="*/ 1807 w 2321"/>
                <a:gd name="T47" fmla="*/ 1845 w 2321"/>
                <a:gd name="T48" fmla="*/ 1884 w 2321"/>
                <a:gd name="T49" fmla="*/ 1922 w 2321"/>
                <a:gd name="T50" fmla="*/ 1961 w 2321"/>
                <a:gd name="T51" fmla="*/ 2000 w 2321"/>
                <a:gd name="T52" fmla="*/ 2038 w 2321"/>
                <a:gd name="T53" fmla="*/ 2077 w 2321"/>
                <a:gd name="T54" fmla="*/ 2115 w 2321"/>
                <a:gd name="T55" fmla="*/ 2154 w 2321"/>
                <a:gd name="T56" fmla="*/ 2192 w 2321"/>
                <a:gd name="T57" fmla="*/ 2231 w 2321"/>
                <a:gd name="T58" fmla="*/ 2270 w 2321"/>
                <a:gd name="T59" fmla="*/ 2308 w 23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</a:cxnLst>
              <a:rect l="0" t="0" r="r" b="b"/>
              <a:pathLst>
                <a:path w="232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3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5" y="0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7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7" y="0"/>
                  </a:lnTo>
                  <a:lnTo>
                    <a:pt x="373" y="0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2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7" y="0"/>
                  </a:lnTo>
                  <a:lnTo>
                    <a:pt x="463" y="0"/>
                  </a:lnTo>
                  <a:lnTo>
                    <a:pt x="470" y="0"/>
                  </a:lnTo>
                  <a:lnTo>
                    <a:pt x="476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5" y="0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7" y="0"/>
                  </a:lnTo>
                  <a:lnTo>
                    <a:pt x="553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9" y="0"/>
                  </a:lnTo>
                  <a:lnTo>
                    <a:pt x="585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5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7" y="0"/>
                  </a:lnTo>
                  <a:lnTo>
                    <a:pt x="643" y="0"/>
                  </a:lnTo>
                  <a:lnTo>
                    <a:pt x="650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40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5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5" y="0"/>
                  </a:lnTo>
                  <a:lnTo>
                    <a:pt x="791" y="0"/>
                  </a:lnTo>
                  <a:lnTo>
                    <a:pt x="797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7" y="0"/>
                  </a:lnTo>
                  <a:lnTo>
                    <a:pt x="823" y="0"/>
                  </a:lnTo>
                  <a:lnTo>
                    <a:pt x="830" y="0"/>
                  </a:lnTo>
                  <a:lnTo>
                    <a:pt x="836" y="0"/>
                  </a:lnTo>
                  <a:lnTo>
                    <a:pt x="842" y="0"/>
                  </a:lnTo>
                  <a:lnTo>
                    <a:pt x="849" y="0"/>
                  </a:lnTo>
                  <a:lnTo>
                    <a:pt x="855" y="0"/>
                  </a:lnTo>
                  <a:lnTo>
                    <a:pt x="862" y="0"/>
                  </a:lnTo>
                  <a:lnTo>
                    <a:pt x="868" y="0"/>
                  </a:lnTo>
                  <a:lnTo>
                    <a:pt x="875" y="0"/>
                  </a:lnTo>
                  <a:lnTo>
                    <a:pt x="881" y="0"/>
                  </a:lnTo>
                  <a:lnTo>
                    <a:pt x="887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20" y="0"/>
                  </a:lnTo>
                  <a:lnTo>
                    <a:pt x="926" y="0"/>
                  </a:lnTo>
                  <a:lnTo>
                    <a:pt x="932" y="0"/>
                  </a:lnTo>
                  <a:lnTo>
                    <a:pt x="939" y="0"/>
                  </a:lnTo>
                  <a:lnTo>
                    <a:pt x="945" y="0"/>
                  </a:lnTo>
                  <a:lnTo>
                    <a:pt x="952" y="0"/>
                  </a:lnTo>
                  <a:lnTo>
                    <a:pt x="958" y="0"/>
                  </a:lnTo>
                  <a:lnTo>
                    <a:pt x="965" y="0"/>
                  </a:lnTo>
                  <a:lnTo>
                    <a:pt x="971" y="0"/>
                  </a:lnTo>
                  <a:lnTo>
                    <a:pt x="977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7" y="0"/>
                  </a:lnTo>
                  <a:lnTo>
                    <a:pt x="1003" y="0"/>
                  </a:lnTo>
                  <a:lnTo>
                    <a:pt x="1010" y="0"/>
                  </a:lnTo>
                  <a:lnTo>
                    <a:pt x="1016" y="0"/>
                  </a:lnTo>
                  <a:lnTo>
                    <a:pt x="1022" y="0"/>
                  </a:lnTo>
                  <a:lnTo>
                    <a:pt x="1029" y="0"/>
                  </a:lnTo>
                  <a:lnTo>
                    <a:pt x="1035" y="0"/>
                  </a:lnTo>
                  <a:lnTo>
                    <a:pt x="1042" y="0"/>
                  </a:lnTo>
                  <a:lnTo>
                    <a:pt x="1048" y="0"/>
                  </a:lnTo>
                  <a:lnTo>
                    <a:pt x="1055" y="0"/>
                  </a:lnTo>
                  <a:lnTo>
                    <a:pt x="1061" y="0"/>
                  </a:lnTo>
                  <a:lnTo>
                    <a:pt x="1067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7" y="0"/>
                  </a:lnTo>
                  <a:lnTo>
                    <a:pt x="1093" y="0"/>
                  </a:lnTo>
                  <a:lnTo>
                    <a:pt x="1100" y="0"/>
                  </a:lnTo>
                  <a:lnTo>
                    <a:pt x="1106" y="0"/>
                  </a:lnTo>
                  <a:lnTo>
                    <a:pt x="1112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2" y="0"/>
                  </a:lnTo>
                  <a:lnTo>
                    <a:pt x="1138" y="0"/>
                  </a:lnTo>
                  <a:lnTo>
                    <a:pt x="1145" y="0"/>
                  </a:lnTo>
                  <a:lnTo>
                    <a:pt x="1151" y="0"/>
                  </a:lnTo>
                  <a:lnTo>
                    <a:pt x="1157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7" y="0"/>
                  </a:lnTo>
                  <a:lnTo>
                    <a:pt x="1183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9" y="0"/>
                  </a:lnTo>
                  <a:lnTo>
                    <a:pt x="1215" y="0"/>
                  </a:lnTo>
                  <a:lnTo>
                    <a:pt x="1222" y="0"/>
                  </a:lnTo>
                  <a:lnTo>
                    <a:pt x="1228" y="0"/>
                  </a:lnTo>
                  <a:lnTo>
                    <a:pt x="1235" y="0"/>
                  </a:lnTo>
                  <a:lnTo>
                    <a:pt x="1241" y="0"/>
                  </a:lnTo>
                  <a:lnTo>
                    <a:pt x="1247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80" y="0"/>
                  </a:lnTo>
                  <a:lnTo>
                    <a:pt x="1286" y="0"/>
                  </a:lnTo>
                  <a:lnTo>
                    <a:pt x="1292" y="0"/>
                  </a:lnTo>
                  <a:lnTo>
                    <a:pt x="1299" y="0"/>
                  </a:lnTo>
                  <a:lnTo>
                    <a:pt x="1305" y="0"/>
                  </a:lnTo>
                  <a:lnTo>
                    <a:pt x="1312" y="0"/>
                  </a:lnTo>
                  <a:lnTo>
                    <a:pt x="1318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7" y="0"/>
                  </a:lnTo>
                  <a:lnTo>
                    <a:pt x="1363" y="0"/>
                  </a:lnTo>
                  <a:lnTo>
                    <a:pt x="1370" y="0"/>
                  </a:lnTo>
                  <a:lnTo>
                    <a:pt x="1376" y="0"/>
                  </a:lnTo>
                  <a:lnTo>
                    <a:pt x="1382" y="0"/>
                  </a:lnTo>
                  <a:lnTo>
                    <a:pt x="1389" y="0"/>
                  </a:lnTo>
                  <a:lnTo>
                    <a:pt x="1395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7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7" y="0"/>
                  </a:lnTo>
                  <a:lnTo>
                    <a:pt x="1453" y="0"/>
                  </a:lnTo>
                  <a:lnTo>
                    <a:pt x="1460" y="0"/>
                  </a:lnTo>
                  <a:lnTo>
                    <a:pt x="1466" y="0"/>
                  </a:lnTo>
                  <a:lnTo>
                    <a:pt x="1472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2" y="0"/>
                  </a:lnTo>
                  <a:lnTo>
                    <a:pt x="1498" y="0"/>
                  </a:lnTo>
                  <a:lnTo>
                    <a:pt x="1505" y="0"/>
                  </a:lnTo>
                  <a:lnTo>
                    <a:pt x="1511" y="0"/>
                  </a:lnTo>
                  <a:lnTo>
                    <a:pt x="1517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7" y="0"/>
                  </a:lnTo>
                  <a:lnTo>
                    <a:pt x="1543" y="0"/>
                  </a:lnTo>
                  <a:lnTo>
                    <a:pt x="1550" y="0"/>
                  </a:lnTo>
                  <a:lnTo>
                    <a:pt x="1556" y="0"/>
                  </a:lnTo>
                  <a:lnTo>
                    <a:pt x="1562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2" y="0"/>
                  </a:lnTo>
                  <a:lnTo>
                    <a:pt x="1588" y="0"/>
                  </a:lnTo>
                  <a:lnTo>
                    <a:pt x="1595" y="0"/>
                  </a:lnTo>
                  <a:lnTo>
                    <a:pt x="1601" y="0"/>
                  </a:lnTo>
                  <a:lnTo>
                    <a:pt x="1607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7" y="0"/>
                  </a:lnTo>
                  <a:lnTo>
                    <a:pt x="1633" y="0"/>
                  </a:lnTo>
                  <a:lnTo>
                    <a:pt x="1640" y="0"/>
                  </a:lnTo>
                  <a:lnTo>
                    <a:pt x="1646" y="0"/>
                  </a:lnTo>
                  <a:lnTo>
                    <a:pt x="1652" y="0"/>
                  </a:lnTo>
                  <a:lnTo>
                    <a:pt x="1659" y="0"/>
                  </a:lnTo>
                  <a:lnTo>
                    <a:pt x="1665" y="0"/>
                  </a:lnTo>
                  <a:lnTo>
                    <a:pt x="1672" y="0"/>
                  </a:lnTo>
                  <a:lnTo>
                    <a:pt x="1678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4" y="0"/>
                  </a:lnTo>
                  <a:lnTo>
                    <a:pt x="1710" y="0"/>
                  </a:lnTo>
                  <a:lnTo>
                    <a:pt x="1717" y="0"/>
                  </a:lnTo>
                  <a:lnTo>
                    <a:pt x="1723" y="0"/>
                  </a:lnTo>
                  <a:lnTo>
                    <a:pt x="1730" y="0"/>
                  </a:lnTo>
                  <a:lnTo>
                    <a:pt x="1736" y="0"/>
                  </a:lnTo>
                  <a:lnTo>
                    <a:pt x="1742" y="0"/>
                  </a:lnTo>
                  <a:lnTo>
                    <a:pt x="1749" y="0"/>
                  </a:lnTo>
                  <a:lnTo>
                    <a:pt x="1755" y="0"/>
                  </a:lnTo>
                  <a:lnTo>
                    <a:pt x="1762" y="0"/>
                  </a:lnTo>
                  <a:lnTo>
                    <a:pt x="1768" y="0"/>
                  </a:lnTo>
                  <a:lnTo>
                    <a:pt x="1775" y="0"/>
                  </a:lnTo>
                  <a:lnTo>
                    <a:pt x="1781" y="0"/>
                  </a:lnTo>
                  <a:lnTo>
                    <a:pt x="1787" y="0"/>
                  </a:lnTo>
                  <a:lnTo>
                    <a:pt x="1794" y="0"/>
                  </a:lnTo>
                  <a:lnTo>
                    <a:pt x="1800" y="0"/>
                  </a:lnTo>
                  <a:lnTo>
                    <a:pt x="1807" y="0"/>
                  </a:lnTo>
                  <a:lnTo>
                    <a:pt x="1813" y="0"/>
                  </a:lnTo>
                  <a:lnTo>
                    <a:pt x="1820" y="0"/>
                  </a:lnTo>
                  <a:lnTo>
                    <a:pt x="1826" y="0"/>
                  </a:lnTo>
                  <a:lnTo>
                    <a:pt x="1832" y="0"/>
                  </a:lnTo>
                  <a:lnTo>
                    <a:pt x="1839" y="0"/>
                  </a:lnTo>
                  <a:lnTo>
                    <a:pt x="1845" y="0"/>
                  </a:lnTo>
                  <a:lnTo>
                    <a:pt x="1852" y="0"/>
                  </a:lnTo>
                  <a:lnTo>
                    <a:pt x="1858" y="0"/>
                  </a:lnTo>
                  <a:lnTo>
                    <a:pt x="1865" y="0"/>
                  </a:lnTo>
                  <a:lnTo>
                    <a:pt x="1871" y="0"/>
                  </a:lnTo>
                  <a:lnTo>
                    <a:pt x="1877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10" y="0"/>
                  </a:lnTo>
                  <a:lnTo>
                    <a:pt x="1916" y="0"/>
                  </a:lnTo>
                  <a:lnTo>
                    <a:pt x="1922" y="0"/>
                  </a:lnTo>
                  <a:lnTo>
                    <a:pt x="1929" y="0"/>
                  </a:lnTo>
                  <a:lnTo>
                    <a:pt x="1935" y="0"/>
                  </a:lnTo>
                  <a:lnTo>
                    <a:pt x="1942" y="0"/>
                  </a:lnTo>
                  <a:lnTo>
                    <a:pt x="1948" y="0"/>
                  </a:lnTo>
                  <a:lnTo>
                    <a:pt x="1955" y="0"/>
                  </a:lnTo>
                  <a:lnTo>
                    <a:pt x="1961" y="0"/>
                  </a:lnTo>
                  <a:lnTo>
                    <a:pt x="1967" y="0"/>
                  </a:lnTo>
                  <a:lnTo>
                    <a:pt x="1974" y="0"/>
                  </a:lnTo>
                  <a:lnTo>
                    <a:pt x="1980" y="0"/>
                  </a:lnTo>
                  <a:lnTo>
                    <a:pt x="1987" y="0"/>
                  </a:lnTo>
                  <a:lnTo>
                    <a:pt x="1993" y="0"/>
                  </a:lnTo>
                  <a:lnTo>
                    <a:pt x="2000" y="0"/>
                  </a:lnTo>
                  <a:lnTo>
                    <a:pt x="2006" y="0"/>
                  </a:lnTo>
                  <a:lnTo>
                    <a:pt x="2012" y="0"/>
                  </a:lnTo>
                  <a:lnTo>
                    <a:pt x="2019" y="0"/>
                  </a:lnTo>
                  <a:lnTo>
                    <a:pt x="2025" y="0"/>
                  </a:lnTo>
                  <a:lnTo>
                    <a:pt x="2032" y="0"/>
                  </a:lnTo>
                  <a:lnTo>
                    <a:pt x="2038" y="0"/>
                  </a:lnTo>
                  <a:lnTo>
                    <a:pt x="2045" y="0"/>
                  </a:lnTo>
                  <a:lnTo>
                    <a:pt x="2051" y="0"/>
                  </a:lnTo>
                  <a:lnTo>
                    <a:pt x="2057" y="0"/>
                  </a:lnTo>
                  <a:lnTo>
                    <a:pt x="2064" y="0"/>
                  </a:lnTo>
                  <a:lnTo>
                    <a:pt x="2070" y="0"/>
                  </a:lnTo>
                  <a:lnTo>
                    <a:pt x="2077" y="0"/>
                  </a:lnTo>
                  <a:lnTo>
                    <a:pt x="2083" y="0"/>
                  </a:lnTo>
                  <a:lnTo>
                    <a:pt x="2090" y="0"/>
                  </a:lnTo>
                  <a:lnTo>
                    <a:pt x="2096" y="0"/>
                  </a:lnTo>
                  <a:lnTo>
                    <a:pt x="2102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2" y="0"/>
                  </a:lnTo>
                  <a:lnTo>
                    <a:pt x="2128" y="0"/>
                  </a:lnTo>
                  <a:lnTo>
                    <a:pt x="2135" y="0"/>
                  </a:lnTo>
                  <a:lnTo>
                    <a:pt x="2141" y="0"/>
                  </a:lnTo>
                  <a:lnTo>
                    <a:pt x="2147" y="0"/>
                  </a:lnTo>
                  <a:lnTo>
                    <a:pt x="2154" y="0"/>
                  </a:lnTo>
                  <a:lnTo>
                    <a:pt x="2160" y="0"/>
                  </a:lnTo>
                  <a:lnTo>
                    <a:pt x="2167" y="0"/>
                  </a:lnTo>
                  <a:lnTo>
                    <a:pt x="2173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9" y="0"/>
                  </a:lnTo>
                  <a:lnTo>
                    <a:pt x="2205" y="0"/>
                  </a:lnTo>
                  <a:lnTo>
                    <a:pt x="2212" y="0"/>
                  </a:lnTo>
                  <a:lnTo>
                    <a:pt x="2218" y="0"/>
                  </a:lnTo>
                  <a:lnTo>
                    <a:pt x="2225" y="0"/>
                  </a:lnTo>
                  <a:lnTo>
                    <a:pt x="2231" y="0"/>
                  </a:lnTo>
                  <a:lnTo>
                    <a:pt x="2237" y="0"/>
                  </a:lnTo>
                  <a:lnTo>
                    <a:pt x="2244" y="0"/>
                  </a:lnTo>
                  <a:lnTo>
                    <a:pt x="2250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70" y="0"/>
                  </a:lnTo>
                  <a:lnTo>
                    <a:pt x="2276" y="0"/>
                  </a:lnTo>
                  <a:lnTo>
                    <a:pt x="2282" y="0"/>
                  </a:lnTo>
                  <a:lnTo>
                    <a:pt x="2289" y="0"/>
                  </a:lnTo>
                  <a:lnTo>
                    <a:pt x="2295" y="0"/>
                  </a:lnTo>
                  <a:lnTo>
                    <a:pt x="2302" y="0"/>
                  </a:lnTo>
                  <a:lnTo>
                    <a:pt x="2308" y="0"/>
                  </a:lnTo>
                  <a:lnTo>
                    <a:pt x="2315" y="0"/>
                  </a:lnTo>
                  <a:lnTo>
                    <a:pt x="2321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3968" y="1572"/>
              <a:ext cx="1081" cy="545"/>
            </a:xfrm>
            <a:custGeom>
              <a:avLst/>
              <a:gdLst>
                <a:gd name="T0" fmla="*/ 39 w 2321"/>
                <a:gd name="T1" fmla="*/ 308 h 782"/>
                <a:gd name="T2" fmla="*/ 84 w 2321"/>
                <a:gd name="T3" fmla="*/ 308 h 782"/>
                <a:gd name="T4" fmla="*/ 129 w 2321"/>
                <a:gd name="T5" fmla="*/ 308 h 782"/>
                <a:gd name="T6" fmla="*/ 174 w 2321"/>
                <a:gd name="T7" fmla="*/ 308 h 782"/>
                <a:gd name="T8" fmla="*/ 219 w 2321"/>
                <a:gd name="T9" fmla="*/ 308 h 782"/>
                <a:gd name="T10" fmla="*/ 264 w 2321"/>
                <a:gd name="T11" fmla="*/ 302 h 782"/>
                <a:gd name="T12" fmla="*/ 309 w 2321"/>
                <a:gd name="T13" fmla="*/ 295 h 782"/>
                <a:gd name="T14" fmla="*/ 354 w 2321"/>
                <a:gd name="T15" fmla="*/ 295 h 782"/>
                <a:gd name="T16" fmla="*/ 399 w 2321"/>
                <a:gd name="T17" fmla="*/ 295 h 782"/>
                <a:gd name="T18" fmla="*/ 444 w 2321"/>
                <a:gd name="T19" fmla="*/ 302 h 782"/>
                <a:gd name="T20" fmla="*/ 489 w 2321"/>
                <a:gd name="T21" fmla="*/ 308 h 782"/>
                <a:gd name="T22" fmla="*/ 534 w 2321"/>
                <a:gd name="T23" fmla="*/ 314 h 782"/>
                <a:gd name="T24" fmla="*/ 579 w 2321"/>
                <a:gd name="T25" fmla="*/ 321 h 782"/>
                <a:gd name="T26" fmla="*/ 624 w 2321"/>
                <a:gd name="T27" fmla="*/ 314 h 782"/>
                <a:gd name="T28" fmla="*/ 669 w 2321"/>
                <a:gd name="T29" fmla="*/ 302 h 782"/>
                <a:gd name="T30" fmla="*/ 714 w 2321"/>
                <a:gd name="T31" fmla="*/ 295 h 782"/>
                <a:gd name="T32" fmla="*/ 759 w 2321"/>
                <a:gd name="T33" fmla="*/ 289 h 782"/>
                <a:gd name="T34" fmla="*/ 804 w 2321"/>
                <a:gd name="T35" fmla="*/ 289 h 782"/>
                <a:gd name="T36" fmla="*/ 849 w 2321"/>
                <a:gd name="T37" fmla="*/ 302 h 782"/>
                <a:gd name="T38" fmla="*/ 894 w 2321"/>
                <a:gd name="T39" fmla="*/ 314 h 782"/>
                <a:gd name="T40" fmla="*/ 939 w 2321"/>
                <a:gd name="T41" fmla="*/ 334 h 782"/>
                <a:gd name="T42" fmla="*/ 984 w 2321"/>
                <a:gd name="T43" fmla="*/ 340 h 782"/>
                <a:gd name="T44" fmla="*/ 1029 w 2321"/>
                <a:gd name="T45" fmla="*/ 327 h 782"/>
                <a:gd name="T46" fmla="*/ 1074 w 2321"/>
                <a:gd name="T47" fmla="*/ 302 h 782"/>
                <a:gd name="T48" fmla="*/ 1119 w 2321"/>
                <a:gd name="T49" fmla="*/ 276 h 782"/>
                <a:gd name="T50" fmla="*/ 1164 w 2321"/>
                <a:gd name="T51" fmla="*/ 257 h 782"/>
                <a:gd name="T52" fmla="*/ 1209 w 2321"/>
                <a:gd name="T53" fmla="*/ 263 h 782"/>
                <a:gd name="T54" fmla="*/ 1254 w 2321"/>
                <a:gd name="T55" fmla="*/ 289 h 782"/>
                <a:gd name="T56" fmla="*/ 1299 w 2321"/>
                <a:gd name="T57" fmla="*/ 334 h 782"/>
                <a:gd name="T58" fmla="*/ 1337 w 2321"/>
                <a:gd name="T59" fmla="*/ 366 h 782"/>
                <a:gd name="T60" fmla="*/ 1382 w 2321"/>
                <a:gd name="T61" fmla="*/ 385 h 782"/>
                <a:gd name="T62" fmla="*/ 1427 w 2321"/>
                <a:gd name="T63" fmla="*/ 366 h 782"/>
                <a:gd name="T64" fmla="*/ 1466 w 2321"/>
                <a:gd name="T65" fmla="*/ 321 h 782"/>
                <a:gd name="T66" fmla="*/ 1498 w 2321"/>
                <a:gd name="T67" fmla="*/ 269 h 782"/>
                <a:gd name="T68" fmla="*/ 1530 w 2321"/>
                <a:gd name="T69" fmla="*/ 225 h 782"/>
                <a:gd name="T70" fmla="*/ 1569 w 2321"/>
                <a:gd name="T71" fmla="*/ 186 h 782"/>
                <a:gd name="T72" fmla="*/ 1614 w 2321"/>
                <a:gd name="T73" fmla="*/ 193 h 782"/>
                <a:gd name="T74" fmla="*/ 1646 w 2321"/>
                <a:gd name="T75" fmla="*/ 237 h 782"/>
                <a:gd name="T76" fmla="*/ 1678 w 2321"/>
                <a:gd name="T77" fmla="*/ 308 h 782"/>
                <a:gd name="T78" fmla="*/ 1710 w 2321"/>
                <a:gd name="T79" fmla="*/ 385 h 782"/>
                <a:gd name="T80" fmla="*/ 1742 w 2321"/>
                <a:gd name="T81" fmla="*/ 455 h 782"/>
                <a:gd name="T82" fmla="*/ 1787 w 2321"/>
                <a:gd name="T83" fmla="*/ 500 h 782"/>
                <a:gd name="T84" fmla="*/ 1826 w 2321"/>
                <a:gd name="T85" fmla="*/ 462 h 782"/>
                <a:gd name="T86" fmla="*/ 1858 w 2321"/>
                <a:gd name="T87" fmla="*/ 378 h 782"/>
                <a:gd name="T88" fmla="*/ 1890 w 2321"/>
                <a:gd name="T89" fmla="*/ 263 h 782"/>
                <a:gd name="T90" fmla="*/ 1922 w 2321"/>
                <a:gd name="T91" fmla="*/ 141 h 782"/>
                <a:gd name="T92" fmla="*/ 1961 w 2321"/>
                <a:gd name="T93" fmla="*/ 45 h 782"/>
                <a:gd name="T94" fmla="*/ 1993 w 2321"/>
                <a:gd name="T95" fmla="*/ 0 h 782"/>
                <a:gd name="T96" fmla="*/ 2032 w 2321"/>
                <a:gd name="T97" fmla="*/ 64 h 782"/>
                <a:gd name="T98" fmla="*/ 2064 w 2321"/>
                <a:gd name="T99" fmla="*/ 193 h 782"/>
                <a:gd name="T100" fmla="*/ 2096 w 2321"/>
                <a:gd name="T101" fmla="*/ 378 h 782"/>
                <a:gd name="T102" fmla="*/ 2128 w 2321"/>
                <a:gd name="T103" fmla="*/ 571 h 782"/>
                <a:gd name="T104" fmla="*/ 2160 w 2321"/>
                <a:gd name="T105" fmla="*/ 725 h 782"/>
                <a:gd name="T106" fmla="*/ 2199 w 2321"/>
                <a:gd name="T107" fmla="*/ 782 h 782"/>
                <a:gd name="T108" fmla="*/ 2231 w 2321"/>
                <a:gd name="T109" fmla="*/ 705 h 782"/>
                <a:gd name="T110" fmla="*/ 2263 w 2321"/>
                <a:gd name="T111" fmla="*/ 507 h 782"/>
                <a:gd name="T112" fmla="*/ 2295 w 2321"/>
                <a:gd name="T113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21" h="782">
                  <a:moveTo>
                    <a:pt x="0" y="308"/>
                  </a:moveTo>
                  <a:lnTo>
                    <a:pt x="7" y="308"/>
                  </a:lnTo>
                  <a:lnTo>
                    <a:pt x="13" y="308"/>
                  </a:lnTo>
                  <a:lnTo>
                    <a:pt x="20" y="308"/>
                  </a:lnTo>
                  <a:lnTo>
                    <a:pt x="26" y="308"/>
                  </a:lnTo>
                  <a:lnTo>
                    <a:pt x="32" y="308"/>
                  </a:lnTo>
                  <a:lnTo>
                    <a:pt x="39" y="308"/>
                  </a:lnTo>
                  <a:lnTo>
                    <a:pt x="45" y="308"/>
                  </a:lnTo>
                  <a:lnTo>
                    <a:pt x="52" y="308"/>
                  </a:lnTo>
                  <a:lnTo>
                    <a:pt x="58" y="308"/>
                  </a:lnTo>
                  <a:lnTo>
                    <a:pt x="65" y="308"/>
                  </a:lnTo>
                  <a:lnTo>
                    <a:pt x="71" y="308"/>
                  </a:lnTo>
                  <a:lnTo>
                    <a:pt x="77" y="308"/>
                  </a:lnTo>
                  <a:lnTo>
                    <a:pt x="84" y="308"/>
                  </a:lnTo>
                  <a:lnTo>
                    <a:pt x="90" y="308"/>
                  </a:lnTo>
                  <a:lnTo>
                    <a:pt x="97" y="308"/>
                  </a:lnTo>
                  <a:lnTo>
                    <a:pt x="103" y="308"/>
                  </a:lnTo>
                  <a:lnTo>
                    <a:pt x="110" y="308"/>
                  </a:lnTo>
                  <a:lnTo>
                    <a:pt x="116" y="308"/>
                  </a:lnTo>
                  <a:lnTo>
                    <a:pt x="122" y="308"/>
                  </a:lnTo>
                  <a:lnTo>
                    <a:pt x="129" y="308"/>
                  </a:lnTo>
                  <a:lnTo>
                    <a:pt x="135" y="308"/>
                  </a:lnTo>
                  <a:lnTo>
                    <a:pt x="142" y="308"/>
                  </a:lnTo>
                  <a:lnTo>
                    <a:pt x="148" y="308"/>
                  </a:lnTo>
                  <a:lnTo>
                    <a:pt x="155" y="308"/>
                  </a:lnTo>
                  <a:lnTo>
                    <a:pt x="161" y="308"/>
                  </a:lnTo>
                  <a:lnTo>
                    <a:pt x="167" y="308"/>
                  </a:lnTo>
                  <a:lnTo>
                    <a:pt x="174" y="308"/>
                  </a:lnTo>
                  <a:lnTo>
                    <a:pt x="180" y="308"/>
                  </a:lnTo>
                  <a:lnTo>
                    <a:pt x="187" y="308"/>
                  </a:lnTo>
                  <a:lnTo>
                    <a:pt x="193" y="308"/>
                  </a:lnTo>
                  <a:lnTo>
                    <a:pt x="200" y="308"/>
                  </a:lnTo>
                  <a:lnTo>
                    <a:pt x="206" y="308"/>
                  </a:lnTo>
                  <a:lnTo>
                    <a:pt x="212" y="308"/>
                  </a:lnTo>
                  <a:lnTo>
                    <a:pt x="219" y="308"/>
                  </a:lnTo>
                  <a:lnTo>
                    <a:pt x="225" y="308"/>
                  </a:lnTo>
                  <a:lnTo>
                    <a:pt x="232" y="308"/>
                  </a:lnTo>
                  <a:lnTo>
                    <a:pt x="238" y="308"/>
                  </a:lnTo>
                  <a:lnTo>
                    <a:pt x="245" y="302"/>
                  </a:lnTo>
                  <a:lnTo>
                    <a:pt x="251" y="302"/>
                  </a:lnTo>
                  <a:lnTo>
                    <a:pt x="257" y="302"/>
                  </a:lnTo>
                  <a:lnTo>
                    <a:pt x="264" y="302"/>
                  </a:lnTo>
                  <a:lnTo>
                    <a:pt x="270" y="302"/>
                  </a:lnTo>
                  <a:lnTo>
                    <a:pt x="277" y="302"/>
                  </a:lnTo>
                  <a:lnTo>
                    <a:pt x="283" y="302"/>
                  </a:lnTo>
                  <a:lnTo>
                    <a:pt x="290" y="302"/>
                  </a:lnTo>
                  <a:lnTo>
                    <a:pt x="296" y="302"/>
                  </a:lnTo>
                  <a:lnTo>
                    <a:pt x="302" y="302"/>
                  </a:lnTo>
                  <a:lnTo>
                    <a:pt x="309" y="295"/>
                  </a:lnTo>
                  <a:lnTo>
                    <a:pt x="315" y="295"/>
                  </a:lnTo>
                  <a:lnTo>
                    <a:pt x="322" y="295"/>
                  </a:lnTo>
                  <a:lnTo>
                    <a:pt x="328" y="295"/>
                  </a:lnTo>
                  <a:lnTo>
                    <a:pt x="335" y="295"/>
                  </a:lnTo>
                  <a:lnTo>
                    <a:pt x="341" y="295"/>
                  </a:lnTo>
                  <a:lnTo>
                    <a:pt x="347" y="295"/>
                  </a:lnTo>
                  <a:lnTo>
                    <a:pt x="354" y="295"/>
                  </a:lnTo>
                  <a:lnTo>
                    <a:pt x="360" y="295"/>
                  </a:lnTo>
                  <a:lnTo>
                    <a:pt x="367" y="295"/>
                  </a:lnTo>
                  <a:lnTo>
                    <a:pt x="373" y="295"/>
                  </a:lnTo>
                  <a:lnTo>
                    <a:pt x="380" y="295"/>
                  </a:lnTo>
                  <a:lnTo>
                    <a:pt x="386" y="295"/>
                  </a:lnTo>
                  <a:lnTo>
                    <a:pt x="392" y="295"/>
                  </a:lnTo>
                  <a:lnTo>
                    <a:pt x="399" y="295"/>
                  </a:lnTo>
                  <a:lnTo>
                    <a:pt x="405" y="295"/>
                  </a:lnTo>
                  <a:lnTo>
                    <a:pt x="412" y="295"/>
                  </a:lnTo>
                  <a:lnTo>
                    <a:pt x="418" y="302"/>
                  </a:lnTo>
                  <a:lnTo>
                    <a:pt x="425" y="302"/>
                  </a:lnTo>
                  <a:lnTo>
                    <a:pt x="431" y="302"/>
                  </a:lnTo>
                  <a:lnTo>
                    <a:pt x="437" y="302"/>
                  </a:lnTo>
                  <a:lnTo>
                    <a:pt x="444" y="302"/>
                  </a:lnTo>
                  <a:lnTo>
                    <a:pt x="450" y="302"/>
                  </a:lnTo>
                  <a:lnTo>
                    <a:pt x="457" y="302"/>
                  </a:lnTo>
                  <a:lnTo>
                    <a:pt x="463" y="308"/>
                  </a:lnTo>
                  <a:lnTo>
                    <a:pt x="470" y="308"/>
                  </a:lnTo>
                  <a:lnTo>
                    <a:pt x="476" y="308"/>
                  </a:lnTo>
                  <a:lnTo>
                    <a:pt x="482" y="308"/>
                  </a:lnTo>
                  <a:lnTo>
                    <a:pt x="489" y="308"/>
                  </a:lnTo>
                  <a:lnTo>
                    <a:pt x="495" y="308"/>
                  </a:lnTo>
                  <a:lnTo>
                    <a:pt x="502" y="314"/>
                  </a:lnTo>
                  <a:lnTo>
                    <a:pt x="508" y="314"/>
                  </a:lnTo>
                  <a:lnTo>
                    <a:pt x="515" y="314"/>
                  </a:lnTo>
                  <a:lnTo>
                    <a:pt x="521" y="314"/>
                  </a:lnTo>
                  <a:lnTo>
                    <a:pt x="527" y="314"/>
                  </a:lnTo>
                  <a:lnTo>
                    <a:pt x="534" y="314"/>
                  </a:lnTo>
                  <a:lnTo>
                    <a:pt x="540" y="314"/>
                  </a:lnTo>
                  <a:lnTo>
                    <a:pt x="547" y="314"/>
                  </a:lnTo>
                  <a:lnTo>
                    <a:pt x="553" y="321"/>
                  </a:lnTo>
                  <a:lnTo>
                    <a:pt x="560" y="321"/>
                  </a:lnTo>
                  <a:lnTo>
                    <a:pt x="566" y="321"/>
                  </a:lnTo>
                  <a:lnTo>
                    <a:pt x="572" y="321"/>
                  </a:lnTo>
                  <a:lnTo>
                    <a:pt x="579" y="321"/>
                  </a:lnTo>
                  <a:lnTo>
                    <a:pt x="585" y="321"/>
                  </a:lnTo>
                  <a:lnTo>
                    <a:pt x="592" y="321"/>
                  </a:lnTo>
                  <a:lnTo>
                    <a:pt x="598" y="314"/>
                  </a:lnTo>
                  <a:lnTo>
                    <a:pt x="605" y="314"/>
                  </a:lnTo>
                  <a:lnTo>
                    <a:pt x="611" y="314"/>
                  </a:lnTo>
                  <a:lnTo>
                    <a:pt x="617" y="314"/>
                  </a:lnTo>
                  <a:lnTo>
                    <a:pt x="624" y="314"/>
                  </a:lnTo>
                  <a:lnTo>
                    <a:pt x="630" y="314"/>
                  </a:lnTo>
                  <a:lnTo>
                    <a:pt x="637" y="314"/>
                  </a:lnTo>
                  <a:lnTo>
                    <a:pt x="643" y="308"/>
                  </a:lnTo>
                  <a:lnTo>
                    <a:pt x="650" y="308"/>
                  </a:lnTo>
                  <a:lnTo>
                    <a:pt x="656" y="308"/>
                  </a:lnTo>
                  <a:lnTo>
                    <a:pt x="662" y="308"/>
                  </a:lnTo>
                  <a:lnTo>
                    <a:pt x="669" y="302"/>
                  </a:lnTo>
                  <a:lnTo>
                    <a:pt x="675" y="302"/>
                  </a:lnTo>
                  <a:lnTo>
                    <a:pt x="682" y="302"/>
                  </a:lnTo>
                  <a:lnTo>
                    <a:pt x="688" y="302"/>
                  </a:lnTo>
                  <a:lnTo>
                    <a:pt x="695" y="295"/>
                  </a:lnTo>
                  <a:lnTo>
                    <a:pt x="701" y="295"/>
                  </a:lnTo>
                  <a:lnTo>
                    <a:pt x="707" y="295"/>
                  </a:lnTo>
                  <a:lnTo>
                    <a:pt x="714" y="295"/>
                  </a:lnTo>
                  <a:lnTo>
                    <a:pt x="720" y="289"/>
                  </a:lnTo>
                  <a:lnTo>
                    <a:pt x="727" y="289"/>
                  </a:lnTo>
                  <a:lnTo>
                    <a:pt x="733" y="289"/>
                  </a:lnTo>
                  <a:lnTo>
                    <a:pt x="740" y="289"/>
                  </a:lnTo>
                  <a:lnTo>
                    <a:pt x="746" y="289"/>
                  </a:lnTo>
                  <a:lnTo>
                    <a:pt x="752" y="289"/>
                  </a:lnTo>
                  <a:lnTo>
                    <a:pt x="759" y="289"/>
                  </a:lnTo>
                  <a:lnTo>
                    <a:pt x="765" y="282"/>
                  </a:lnTo>
                  <a:lnTo>
                    <a:pt x="772" y="282"/>
                  </a:lnTo>
                  <a:lnTo>
                    <a:pt x="778" y="282"/>
                  </a:lnTo>
                  <a:lnTo>
                    <a:pt x="785" y="282"/>
                  </a:lnTo>
                  <a:lnTo>
                    <a:pt x="791" y="289"/>
                  </a:lnTo>
                  <a:lnTo>
                    <a:pt x="797" y="289"/>
                  </a:lnTo>
                  <a:lnTo>
                    <a:pt x="804" y="289"/>
                  </a:lnTo>
                  <a:lnTo>
                    <a:pt x="810" y="289"/>
                  </a:lnTo>
                  <a:lnTo>
                    <a:pt x="817" y="289"/>
                  </a:lnTo>
                  <a:lnTo>
                    <a:pt x="823" y="289"/>
                  </a:lnTo>
                  <a:lnTo>
                    <a:pt x="830" y="295"/>
                  </a:lnTo>
                  <a:lnTo>
                    <a:pt x="836" y="295"/>
                  </a:lnTo>
                  <a:lnTo>
                    <a:pt x="842" y="295"/>
                  </a:lnTo>
                  <a:lnTo>
                    <a:pt x="849" y="302"/>
                  </a:lnTo>
                  <a:lnTo>
                    <a:pt x="855" y="302"/>
                  </a:lnTo>
                  <a:lnTo>
                    <a:pt x="862" y="302"/>
                  </a:lnTo>
                  <a:lnTo>
                    <a:pt x="868" y="308"/>
                  </a:lnTo>
                  <a:lnTo>
                    <a:pt x="875" y="308"/>
                  </a:lnTo>
                  <a:lnTo>
                    <a:pt x="881" y="314"/>
                  </a:lnTo>
                  <a:lnTo>
                    <a:pt x="887" y="314"/>
                  </a:lnTo>
                  <a:lnTo>
                    <a:pt x="894" y="314"/>
                  </a:lnTo>
                  <a:lnTo>
                    <a:pt x="900" y="321"/>
                  </a:lnTo>
                  <a:lnTo>
                    <a:pt x="907" y="321"/>
                  </a:lnTo>
                  <a:lnTo>
                    <a:pt x="913" y="327"/>
                  </a:lnTo>
                  <a:lnTo>
                    <a:pt x="920" y="327"/>
                  </a:lnTo>
                  <a:lnTo>
                    <a:pt x="926" y="327"/>
                  </a:lnTo>
                  <a:lnTo>
                    <a:pt x="932" y="334"/>
                  </a:lnTo>
                  <a:lnTo>
                    <a:pt x="939" y="334"/>
                  </a:lnTo>
                  <a:lnTo>
                    <a:pt x="945" y="334"/>
                  </a:lnTo>
                  <a:lnTo>
                    <a:pt x="952" y="334"/>
                  </a:lnTo>
                  <a:lnTo>
                    <a:pt x="958" y="340"/>
                  </a:lnTo>
                  <a:lnTo>
                    <a:pt x="965" y="340"/>
                  </a:lnTo>
                  <a:lnTo>
                    <a:pt x="971" y="340"/>
                  </a:lnTo>
                  <a:lnTo>
                    <a:pt x="977" y="340"/>
                  </a:lnTo>
                  <a:lnTo>
                    <a:pt x="984" y="340"/>
                  </a:lnTo>
                  <a:lnTo>
                    <a:pt x="990" y="340"/>
                  </a:lnTo>
                  <a:lnTo>
                    <a:pt x="997" y="334"/>
                  </a:lnTo>
                  <a:lnTo>
                    <a:pt x="1003" y="334"/>
                  </a:lnTo>
                  <a:lnTo>
                    <a:pt x="1010" y="334"/>
                  </a:lnTo>
                  <a:lnTo>
                    <a:pt x="1016" y="334"/>
                  </a:lnTo>
                  <a:lnTo>
                    <a:pt x="1022" y="327"/>
                  </a:lnTo>
                  <a:lnTo>
                    <a:pt x="1029" y="327"/>
                  </a:lnTo>
                  <a:lnTo>
                    <a:pt x="1035" y="327"/>
                  </a:lnTo>
                  <a:lnTo>
                    <a:pt x="1042" y="321"/>
                  </a:lnTo>
                  <a:lnTo>
                    <a:pt x="1048" y="321"/>
                  </a:lnTo>
                  <a:lnTo>
                    <a:pt x="1055" y="314"/>
                  </a:lnTo>
                  <a:lnTo>
                    <a:pt x="1061" y="308"/>
                  </a:lnTo>
                  <a:lnTo>
                    <a:pt x="1067" y="308"/>
                  </a:lnTo>
                  <a:lnTo>
                    <a:pt x="1074" y="302"/>
                  </a:lnTo>
                  <a:lnTo>
                    <a:pt x="1080" y="302"/>
                  </a:lnTo>
                  <a:lnTo>
                    <a:pt x="1087" y="295"/>
                  </a:lnTo>
                  <a:lnTo>
                    <a:pt x="1093" y="289"/>
                  </a:lnTo>
                  <a:lnTo>
                    <a:pt x="1100" y="289"/>
                  </a:lnTo>
                  <a:lnTo>
                    <a:pt x="1106" y="282"/>
                  </a:lnTo>
                  <a:lnTo>
                    <a:pt x="1112" y="276"/>
                  </a:lnTo>
                  <a:lnTo>
                    <a:pt x="1119" y="276"/>
                  </a:lnTo>
                  <a:lnTo>
                    <a:pt x="1125" y="269"/>
                  </a:lnTo>
                  <a:lnTo>
                    <a:pt x="1132" y="269"/>
                  </a:lnTo>
                  <a:lnTo>
                    <a:pt x="1138" y="263"/>
                  </a:lnTo>
                  <a:lnTo>
                    <a:pt x="1145" y="263"/>
                  </a:lnTo>
                  <a:lnTo>
                    <a:pt x="1151" y="263"/>
                  </a:lnTo>
                  <a:lnTo>
                    <a:pt x="1157" y="257"/>
                  </a:lnTo>
                  <a:lnTo>
                    <a:pt x="1164" y="257"/>
                  </a:lnTo>
                  <a:lnTo>
                    <a:pt x="1170" y="257"/>
                  </a:lnTo>
                  <a:lnTo>
                    <a:pt x="1177" y="257"/>
                  </a:lnTo>
                  <a:lnTo>
                    <a:pt x="1183" y="257"/>
                  </a:lnTo>
                  <a:lnTo>
                    <a:pt x="1190" y="257"/>
                  </a:lnTo>
                  <a:lnTo>
                    <a:pt x="1196" y="257"/>
                  </a:lnTo>
                  <a:lnTo>
                    <a:pt x="1202" y="257"/>
                  </a:lnTo>
                  <a:lnTo>
                    <a:pt x="1209" y="263"/>
                  </a:lnTo>
                  <a:lnTo>
                    <a:pt x="1215" y="263"/>
                  </a:lnTo>
                  <a:lnTo>
                    <a:pt x="1222" y="263"/>
                  </a:lnTo>
                  <a:lnTo>
                    <a:pt x="1228" y="269"/>
                  </a:lnTo>
                  <a:lnTo>
                    <a:pt x="1235" y="276"/>
                  </a:lnTo>
                  <a:lnTo>
                    <a:pt x="1241" y="282"/>
                  </a:lnTo>
                  <a:lnTo>
                    <a:pt x="1247" y="282"/>
                  </a:lnTo>
                  <a:lnTo>
                    <a:pt x="1254" y="289"/>
                  </a:lnTo>
                  <a:lnTo>
                    <a:pt x="1260" y="295"/>
                  </a:lnTo>
                  <a:lnTo>
                    <a:pt x="1267" y="302"/>
                  </a:lnTo>
                  <a:lnTo>
                    <a:pt x="1273" y="308"/>
                  </a:lnTo>
                  <a:lnTo>
                    <a:pt x="1280" y="314"/>
                  </a:lnTo>
                  <a:lnTo>
                    <a:pt x="1286" y="321"/>
                  </a:lnTo>
                  <a:lnTo>
                    <a:pt x="1292" y="327"/>
                  </a:lnTo>
                  <a:lnTo>
                    <a:pt x="1299" y="334"/>
                  </a:lnTo>
                  <a:lnTo>
                    <a:pt x="1305" y="334"/>
                  </a:lnTo>
                  <a:lnTo>
                    <a:pt x="1312" y="340"/>
                  </a:lnTo>
                  <a:lnTo>
                    <a:pt x="1312" y="346"/>
                  </a:lnTo>
                  <a:lnTo>
                    <a:pt x="1318" y="353"/>
                  </a:lnTo>
                  <a:lnTo>
                    <a:pt x="1325" y="359"/>
                  </a:lnTo>
                  <a:lnTo>
                    <a:pt x="1331" y="359"/>
                  </a:lnTo>
                  <a:lnTo>
                    <a:pt x="1337" y="366"/>
                  </a:lnTo>
                  <a:lnTo>
                    <a:pt x="1344" y="372"/>
                  </a:lnTo>
                  <a:lnTo>
                    <a:pt x="1350" y="372"/>
                  </a:lnTo>
                  <a:lnTo>
                    <a:pt x="1357" y="378"/>
                  </a:lnTo>
                  <a:lnTo>
                    <a:pt x="1363" y="378"/>
                  </a:lnTo>
                  <a:lnTo>
                    <a:pt x="1370" y="385"/>
                  </a:lnTo>
                  <a:lnTo>
                    <a:pt x="1376" y="385"/>
                  </a:lnTo>
                  <a:lnTo>
                    <a:pt x="1382" y="385"/>
                  </a:lnTo>
                  <a:lnTo>
                    <a:pt x="1389" y="385"/>
                  </a:lnTo>
                  <a:lnTo>
                    <a:pt x="1395" y="385"/>
                  </a:lnTo>
                  <a:lnTo>
                    <a:pt x="1402" y="385"/>
                  </a:lnTo>
                  <a:lnTo>
                    <a:pt x="1408" y="378"/>
                  </a:lnTo>
                  <a:lnTo>
                    <a:pt x="1415" y="372"/>
                  </a:lnTo>
                  <a:lnTo>
                    <a:pt x="1421" y="372"/>
                  </a:lnTo>
                  <a:lnTo>
                    <a:pt x="1427" y="366"/>
                  </a:lnTo>
                  <a:lnTo>
                    <a:pt x="1434" y="359"/>
                  </a:lnTo>
                  <a:lnTo>
                    <a:pt x="1440" y="353"/>
                  </a:lnTo>
                  <a:lnTo>
                    <a:pt x="1447" y="346"/>
                  </a:lnTo>
                  <a:lnTo>
                    <a:pt x="1453" y="340"/>
                  </a:lnTo>
                  <a:lnTo>
                    <a:pt x="1460" y="334"/>
                  </a:lnTo>
                  <a:lnTo>
                    <a:pt x="1460" y="327"/>
                  </a:lnTo>
                  <a:lnTo>
                    <a:pt x="1466" y="321"/>
                  </a:lnTo>
                  <a:lnTo>
                    <a:pt x="1472" y="314"/>
                  </a:lnTo>
                  <a:lnTo>
                    <a:pt x="1472" y="308"/>
                  </a:lnTo>
                  <a:lnTo>
                    <a:pt x="1479" y="302"/>
                  </a:lnTo>
                  <a:lnTo>
                    <a:pt x="1485" y="295"/>
                  </a:lnTo>
                  <a:lnTo>
                    <a:pt x="1492" y="282"/>
                  </a:lnTo>
                  <a:lnTo>
                    <a:pt x="1492" y="276"/>
                  </a:lnTo>
                  <a:lnTo>
                    <a:pt x="1498" y="269"/>
                  </a:lnTo>
                  <a:lnTo>
                    <a:pt x="1505" y="263"/>
                  </a:lnTo>
                  <a:lnTo>
                    <a:pt x="1511" y="257"/>
                  </a:lnTo>
                  <a:lnTo>
                    <a:pt x="1511" y="250"/>
                  </a:lnTo>
                  <a:lnTo>
                    <a:pt x="1517" y="244"/>
                  </a:lnTo>
                  <a:lnTo>
                    <a:pt x="1524" y="237"/>
                  </a:lnTo>
                  <a:lnTo>
                    <a:pt x="1524" y="231"/>
                  </a:lnTo>
                  <a:lnTo>
                    <a:pt x="1530" y="225"/>
                  </a:lnTo>
                  <a:lnTo>
                    <a:pt x="1537" y="218"/>
                  </a:lnTo>
                  <a:lnTo>
                    <a:pt x="1543" y="212"/>
                  </a:lnTo>
                  <a:lnTo>
                    <a:pt x="1543" y="205"/>
                  </a:lnTo>
                  <a:lnTo>
                    <a:pt x="1550" y="199"/>
                  </a:lnTo>
                  <a:lnTo>
                    <a:pt x="1556" y="193"/>
                  </a:lnTo>
                  <a:lnTo>
                    <a:pt x="1562" y="193"/>
                  </a:lnTo>
                  <a:lnTo>
                    <a:pt x="1569" y="186"/>
                  </a:lnTo>
                  <a:lnTo>
                    <a:pt x="1575" y="186"/>
                  </a:lnTo>
                  <a:lnTo>
                    <a:pt x="1582" y="180"/>
                  </a:lnTo>
                  <a:lnTo>
                    <a:pt x="1588" y="180"/>
                  </a:lnTo>
                  <a:lnTo>
                    <a:pt x="1595" y="186"/>
                  </a:lnTo>
                  <a:lnTo>
                    <a:pt x="1601" y="186"/>
                  </a:lnTo>
                  <a:lnTo>
                    <a:pt x="1607" y="193"/>
                  </a:lnTo>
                  <a:lnTo>
                    <a:pt x="1614" y="193"/>
                  </a:lnTo>
                  <a:lnTo>
                    <a:pt x="1620" y="199"/>
                  </a:lnTo>
                  <a:lnTo>
                    <a:pt x="1627" y="205"/>
                  </a:lnTo>
                  <a:lnTo>
                    <a:pt x="1627" y="212"/>
                  </a:lnTo>
                  <a:lnTo>
                    <a:pt x="1633" y="218"/>
                  </a:lnTo>
                  <a:lnTo>
                    <a:pt x="1640" y="225"/>
                  </a:lnTo>
                  <a:lnTo>
                    <a:pt x="1640" y="231"/>
                  </a:lnTo>
                  <a:lnTo>
                    <a:pt x="1646" y="237"/>
                  </a:lnTo>
                  <a:lnTo>
                    <a:pt x="1652" y="244"/>
                  </a:lnTo>
                  <a:lnTo>
                    <a:pt x="1659" y="257"/>
                  </a:lnTo>
                  <a:lnTo>
                    <a:pt x="1659" y="263"/>
                  </a:lnTo>
                  <a:lnTo>
                    <a:pt x="1665" y="276"/>
                  </a:lnTo>
                  <a:lnTo>
                    <a:pt x="1672" y="289"/>
                  </a:lnTo>
                  <a:lnTo>
                    <a:pt x="1678" y="295"/>
                  </a:lnTo>
                  <a:lnTo>
                    <a:pt x="1678" y="308"/>
                  </a:lnTo>
                  <a:lnTo>
                    <a:pt x="1685" y="321"/>
                  </a:lnTo>
                  <a:lnTo>
                    <a:pt x="1691" y="327"/>
                  </a:lnTo>
                  <a:lnTo>
                    <a:pt x="1691" y="340"/>
                  </a:lnTo>
                  <a:lnTo>
                    <a:pt x="1697" y="353"/>
                  </a:lnTo>
                  <a:lnTo>
                    <a:pt x="1704" y="366"/>
                  </a:lnTo>
                  <a:lnTo>
                    <a:pt x="1710" y="378"/>
                  </a:lnTo>
                  <a:lnTo>
                    <a:pt x="1710" y="385"/>
                  </a:lnTo>
                  <a:lnTo>
                    <a:pt x="1717" y="398"/>
                  </a:lnTo>
                  <a:lnTo>
                    <a:pt x="1723" y="411"/>
                  </a:lnTo>
                  <a:lnTo>
                    <a:pt x="1723" y="417"/>
                  </a:lnTo>
                  <a:lnTo>
                    <a:pt x="1730" y="430"/>
                  </a:lnTo>
                  <a:lnTo>
                    <a:pt x="1736" y="436"/>
                  </a:lnTo>
                  <a:lnTo>
                    <a:pt x="1742" y="449"/>
                  </a:lnTo>
                  <a:lnTo>
                    <a:pt x="1742" y="455"/>
                  </a:lnTo>
                  <a:lnTo>
                    <a:pt x="1749" y="462"/>
                  </a:lnTo>
                  <a:lnTo>
                    <a:pt x="1755" y="475"/>
                  </a:lnTo>
                  <a:lnTo>
                    <a:pt x="1762" y="481"/>
                  </a:lnTo>
                  <a:lnTo>
                    <a:pt x="1768" y="487"/>
                  </a:lnTo>
                  <a:lnTo>
                    <a:pt x="1775" y="494"/>
                  </a:lnTo>
                  <a:lnTo>
                    <a:pt x="1781" y="500"/>
                  </a:lnTo>
                  <a:lnTo>
                    <a:pt x="1787" y="500"/>
                  </a:lnTo>
                  <a:lnTo>
                    <a:pt x="1794" y="500"/>
                  </a:lnTo>
                  <a:lnTo>
                    <a:pt x="1800" y="500"/>
                  </a:lnTo>
                  <a:lnTo>
                    <a:pt x="1807" y="494"/>
                  </a:lnTo>
                  <a:lnTo>
                    <a:pt x="1813" y="487"/>
                  </a:lnTo>
                  <a:lnTo>
                    <a:pt x="1820" y="481"/>
                  </a:lnTo>
                  <a:lnTo>
                    <a:pt x="1826" y="475"/>
                  </a:lnTo>
                  <a:lnTo>
                    <a:pt x="1826" y="462"/>
                  </a:lnTo>
                  <a:lnTo>
                    <a:pt x="1832" y="455"/>
                  </a:lnTo>
                  <a:lnTo>
                    <a:pt x="1839" y="443"/>
                  </a:lnTo>
                  <a:lnTo>
                    <a:pt x="1845" y="436"/>
                  </a:lnTo>
                  <a:lnTo>
                    <a:pt x="1845" y="423"/>
                  </a:lnTo>
                  <a:lnTo>
                    <a:pt x="1852" y="411"/>
                  </a:lnTo>
                  <a:lnTo>
                    <a:pt x="1858" y="398"/>
                  </a:lnTo>
                  <a:lnTo>
                    <a:pt x="1858" y="378"/>
                  </a:lnTo>
                  <a:lnTo>
                    <a:pt x="1865" y="366"/>
                  </a:lnTo>
                  <a:lnTo>
                    <a:pt x="1871" y="346"/>
                  </a:lnTo>
                  <a:lnTo>
                    <a:pt x="1877" y="334"/>
                  </a:lnTo>
                  <a:lnTo>
                    <a:pt x="1877" y="314"/>
                  </a:lnTo>
                  <a:lnTo>
                    <a:pt x="1884" y="302"/>
                  </a:lnTo>
                  <a:lnTo>
                    <a:pt x="1890" y="282"/>
                  </a:lnTo>
                  <a:lnTo>
                    <a:pt x="1890" y="263"/>
                  </a:lnTo>
                  <a:lnTo>
                    <a:pt x="1897" y="244"/>
                  </a:lnTo>
                  <a:lnTo>
                    <a:pt x="1903" y="225"/>
                  </a:lnTo>
                  <a:lnTo>
                    <a:pt x="1910" y="212"/>
                  </a:lnTo>
                  <a:lnTo>
                    <a:pt x="1910" y="193"/>
                  </a:lnTo>
                  <a:lnTo>
                    <a:pt x="1916" y="173"/>
                  </a:lnTo>
                  <a:lnTo>
                    <a:pt x="1922" y="154"/>
                  </a:lnTo>
                  <a:lnTo>
                    <a:pt x="1922" y="141"/>
                  </a:lnTo>
                  <a:lnTo>
                    <a:pt x="1929" y="122"/>
                  </a:lnTo>
                  <a:lnTo>
                    <a:pt x="1935" y="109"/>
                  </a:lnTo>
                  <a:lnTo>
                    <a:pt x="1942" y="96"/>
                  </a:lnTo>
                  <a:lnTo>
                    <a:pt x="1942" y="77"/>
                  </a:lnTo>
                  <a:lnTo>
                    <a:pt x="1948" y="64"/>
                  </a:lnTo>
                  <a:lnTo>
                    <a:pt x="1955" y="51"/>
                  </a:lnTo>
                  <a:lnTo>
                    <a:pt x="1961" y="45"/>
                  </a:lnTo>
                  <a:lnTo>
                    <a:pt x="1961" y="32"/>
                  </a:lnTo>
                  <a:lnTo>
                    <a:pt x="1967" y="26"/>
                  </a:lnTo>
                  <a:lnTo>
                    <a:pt x="1974" y="19"/>
                  </a:lnTo>
                  <a:lnTo>
                    <a:pt x="1974" y="13"/>
                  </a:lnTo>
                  <a:lnTo>
                    <a:pt x="1980" y="7"/>
                  </a:lnTo>
                  <a:lnTo>
                    <a:pt x="1987" y="0"/>
                  </a:lnTo>
                  <a:lnTo>
                    <a:pt x="1993" y="0"/>
                  </a:lnTo>
                  <a:lnTo>
                    <a:pt x="2000" y="7"/>
                  </a:lnTo>
                  <a:lnTo>
                    <a:pt x="2006" y="13"/>
                  </a:lnTo>
                  <a:lnTo>
                    <a:pt x="2012" y="19"/>
                  </a:lnTo>
                  <a:lnTo>
                    <a:pt x="2019" y="26"/>
                  </a:lnTo>
                  <a:lnTo>
                    <a:pt x="2025" y="39"/>
                  </a:lnTo>
                  <a:lnTo>
                    <a:pt x="2025" y="51"/>
                  </a:lnTo>
                  <a:lnTo>
                    <a:pt x="2032" y="64"/>
                  </a:lnTo>
                  <a:lnTo>
                    <a:pt x="2038" y="77"/>
                  </a:lnTo>
                  <a:lnTo>
                    <a:pt x="2045" y="90"/>
                  </a:lnTo>
                  <a:lnTo>
                    <a:pt x="2045" y="109"/>
                  </a:lnTo>
                  <a:lnTo>
                    <a:pt x="2051" y="128"/>
                  </a:lnTo>
                  <a:lnTo>
                    <a:pt x="2057" y="148"/>
                  </a:lnTo>
                  <a:lnTo>
                    <a:pt x="2057" y="173"/>
                  </a:lnTo>
                  <a:lnTo>
                    <a:pt x="2064" y="193"/>
                  </a:lnTo>
                  <a:lnTo>
                    <a:pt x="2070" y="218"/>
                  </a:lnTo>
                  <a:lnTo>
                    <a:pt x="2077" y="244"/>
                  </a:lnTo>
                  <a:lnTo>
                    <a:pt x="2077" y="269"/>
                  </a:lnTo>
                  <a:lnTo>
                    <a:pt x="2083" y="295"/>
                  </a:lnTo>
                  <a:lnTo>
                    <a:pt x="2090" y="327"/>
                  </a:lnTo>
                  <a:lnTo>
                    <a:pt x="2090" y="353"/>
                  </a:lnTo>
                  <a:lnTo>
                    <a:pt x="2096" y="378"/>
                  </a:lnTo>
                  <a:lnTo>
                    <a:pt x="2102" y="411"/>
                  </a:lnTo>
                  <a:lnTo>
                    <a:pt x="2109" y="436"/>
                  </a:lnTo>
                  <a:lnTo>
                    <a:pt x="2109" y="462"/>
                  </a:lnTo>
                  <a:lnTo>
                    <a:pt x="2115" y="494"/>
                  </a:lnTo>
                  <a:lnTo>
                    <a:pt x="2122" y="520"/>
                  </a:lnTo>
                  <a:lnTo>
                    <a:pt x="2128" y="545"/>
                  </a:lnTo>
                  <a:lnTo>
                    <a:pt x="2128" y="571"/>
                  </a:lnTo>
                  <a:lnTo>
                    <a:pt x="2135" y="596"/>
                  </a:lnTo>
                  <a:lnTo>
                    <a:pt x="2141" y="622"/>
                  </a:lnTo>
                  <a:lnTo>
                    <a:pt x="2141" y="641"/>
                  </a:lnTo>
                  <a:lnTo>
                    <a:pt x="2147" y="667"/>
                  </a:lnTo>
                  <a:lnTo>
                    <a:pt x="2154" y="686"/>
                  </a:lnTo>
                  <a:lnTo>
                    <a:pt x="2160" y="705"/>
                  </a:lnTo>
                  <a:lnTo>
                    <a:pt x="2160" y="725"/>
                  </a:lnTo>
                  <a:lnTo>
                    <a:pt x="2167" y="738"/>
                  </a:lnTo>
                  <a:lnTo>
                    <a:pt x="2173" y="750"/>
                  </a:lnTo>
                  <a:lnTo>
                    <a:pt x="2173" y="763"/>
                  </a:lnTo>
                  <a:lnTo>
                    <a:pt x="2180" y="770"/>
                  </a:lnTo>
                  <a:lnTo>
                    <a:pt x="2186" y="776"/>
                  </a:lnTo>
                  <a:lnTo>
                    <a:pt x="2192" y="782"/>
                  </a:lnTo>
                  <a:lnTo>
                    <a:pt x="2199" y="782"/>
                  </a:lnTo>
                  <a:lnTo>
                    <a:pt x="2205" y="776"/>
                  </a:lnTo>
                  <a:lnTo>
                    <a:pt x="2212" y="770"/>
                  </a:lnTo>
                  <a:lnTo>
                    <a:pt x="2212" y="763"/>
                  </a:lnTo>
                  <a:lnTo>
                    <a:pt x="2218" y="750"/>
                  </a:lnTo>
                  <a:lnTo>
                    <a:pt x="2225" y="738"/>
                  </a:lnTo>
                  <a:lnTo>
                    <a:pt x="2225" y="725"/>
                  </a:lnTo>
                  <a:lnTo>
                    <a:pt x="2231" y="705"/>
                  </a:lnTo>
                  <a:lnTo>
                    <a:pt x="2237" y="680"/>
                  </a:lnTo>
                  <a:lnTo>
                    <a:pt x="2244" y="661"/>
                  </a:lnTo>
                  <a:lnTo>
                    <a:pt x="2244" y="629"/>
                  </a:lnTo>
                  <a:lnTo>
                    <a:pt x="2250" y="603"/>
                  </a:lnTo>
                  <a:lnTo>
                    <a:pt x="2257" y="571"/>
                  </a:lnTo>
                  <a:lnTo>
                    <a:pt x="2257" y="539"/>
                  </a:lnTo>
                  <a:lnTo>
                    <a:pt x="2263" y="507"/>
                  </a:lnTo>
                  <a:lnTo>
                    <a:pt x="2270" y="468"/>
                  </a:lnTo>
                  <a:lnTo>
                    <a:pt x="2276" y="430"/>
                  </a:lnTo>
                  <a:lnTo>
                    <a:pt x="2276" y="391"/>
                  </a:lnTo>
                  <a:lnTo>
                    <a:pt x="2282" y="353"/>
                  </a:lnTo>
                  <a:lnTo>
                    <a:pt x="2289" y="308"/>
                  </a:lnTo>
                  <a:lnTo>
                    <a:pt x="2295" y="263"/>
                  </a:lnTo>
                  <a:lnTo>
                    <a:pt x="2295" y="225"/>
                  </a:lnTo>
                  <a:lnTo>
                    <a:pt x="2302" y="180"/>
                  </a:lnTo>
                  <a:lnTo>
                    <a:pt x="2308" y="135"/>
                  </a:lnTo>
                  <a:lnTo>
                    <a:pt x="2308" y="90"/>
                  </a:lnTo>
                  <a:lnTo>
                    <a:pt x="2315" y="45"/>
                  </a:lnTo>
                  <a:lnTo>
                    <a:pt x="2321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9" name="Group 109"/>
          <p:cNvGrpSpPr>
            <a:grpSpLocks/>
          </p:cNvGrpSpPr>
          <p:nvPr/>
        </p:nvGrpSpPr>
        <p:grpSpPr bwMode="auto">
          <a:xfrm>
            <a:off x="6130925" y="4038600"/>
            <a:ext cx="2205038" cy="1139825"/>
            <a:chOff x="959" y="630"/>
            <a:chExt cx="3883" cy="1370"/>
          </a:xfrm>
        </p:grpSpPr>
        <p:sp>
          <p:nvSpPr>
            <p:cNvPr id="5230" name="Rectangle 110"/>
            <p:cNvSpPr>
              <a:spLocks noChangeArrowheads="1"/>
            </p:cNvSpPr>
            <p:nvPr/>
          </p:nvSpPr>
          <p:spPr bwMode="auto">
            <a:xfrm>
              <a:off x="1170" y="695"/>
              <a:ext cx="3526" cy="1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1170" y="695"/>
              <a:ext cx="3526" cy="116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Line 112"/>
            <p:cNvSpPr>
              <a:spLocks noChangeShapeType="1"/>
            </p:cNvSpPr>
            <p:nvPr/>
          </p:nvSpPr>
          <p:spPr bwMode="auto">
            <a:xfrm>
              <a:off x="1170" y="695"/>
              <a:ext cx="35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1170" y="695"/>
              <a:ext cx="3526" cy="1161"/>
            </a:xfrm>
            <a:custGeom>
              <a:avLst/>
              <a:gdLst>
                <a:gd name="T0" fmla="*/ 0 w 433"/>
                <a:gd name="T1" fmla="*/ 143 h 143"/>
                <a:gd name="T2" fmla="*/ 433 w 433"/>
                <a:gd name="T3" fmla="*/ 143 h 143"/>
                <a:gd name="T4" fmla="*/ 433 w 433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143">
                  <a:moveTo>
                    <a:pt x="0" y="143"/>
                  </a:moveTo>
                  <a:lnTo>
                    <a:pt x="433" y="143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Line 114"/>
            <p:cNvSpPr>
              <a:spLocks noChangeShapeType="1"/>
            </p:cNvSpPr>
            <p:nvPr/>
          </p:nvSpPr>
          <p:spPr bwMode="auto">
            <a:xfrm flipV="1">
              <a:off x="1170" y="695"/>
              <a:ext cx="1" cy="11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Line 115"/>
            <p:cNvSpPr>
              <a:spLocks noChangeShapeType="1"/>
            </p:cNvSpPr>
            <p:nvPr/>
          </p:nvSpPr>
          <p:spPr bwMode="auto">
            <a:xfrm>
              <a:off x="1170" y="1856"/>
              <a:ext cx="35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Line 116"/>
            <p:cNvSpPr>
              <a:spLocks noChangeShapeType="1"/>
            </p:cNvSpPr>
            <p:nvPr/>
          </p:nvSpPr>
          <p:spPr bwMode="auto">
            <a:xfrm flipV="1">
              <a:off x="1170" y="695"/>
              <a:ext cx="1" cy="11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Line 117"/>
            <p:cNvSpPr>
              <a:spLocks noChangeShapeType="1"/>
            </p:cNvSpPr>
            <p:nvPr/>
          </p:nvSpPr>
          <p:spPr bwMode="auto">
            <a:xfrm flipV="1">
              <a:off x="1170" y="182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" name="Line 118"/>
            <p:cNvSpPr>
              <a:spLocks noChangeShapeType="1"/>
            </p:cNvSpPr>
            <p:nvPr/>
          </p:nvSpPr>
          <p:spPr bwMode="auto">
            <a:xfrm>
              <a:off x="1170" y="69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Rectangle 119"/>
            <p:cNvSpPr>
              <a:spLocks noChangeArrowheads="1"/>
            </p:cNvSpPr>
            <p:nvPr/>
          </p:nvSpPr>
          <p:spPr bwMode="auto">
            <a:xfrm>
              <a:off x="1146" y="1890"/>
              <a:ext cx="7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5240" name="Line 120"/>
            <p:cNvSpPr>
              <a:spLocks noChangeShapeType="1"/>
            </p:cNvSpPr>
            <p:nvPr/>
          </p:nvSpPr>
          <p:spPr bwMode="auto">
            <a:xfrm flipV="1">
              <a:off x="1757" y="182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Line 121"/>
            <p:cNvSpPr>
              <a:spLocks noChangeShapeType="1"/>
            </p:cNvSpPr>
            <p:nvPr/>
          </p:nvSpPr>
          <p:spPr bwMode="auto">
            <a:xfrm>
              <a:off x="1757" y="69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Rectangle 122"/>
            <p:cNvSpPr>
              <a:spLocks noChangeArrowheads="1"/>
            </p:cNvSpPr>
            <p:nvPr/>
          </p:nvSpPr>
          <p:spPr bwMode="auto">
            <a:xfrm>
              <a:off x="1700" y="1890"/>
              <a:ext cx="15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600"/>
            </a:p>
          </p:txBody>
        </p:sp>
        <p:sp>
          <p:nvSpPr>
            <p:cNvPr id="5243" name="Line 123"/>
            <p:cNvSpPr>
              <a:spLocks noChangeShapeType="1"/>
            </p:cNvSpPr>
            <p:nvPr/>
          </p:nvSpPr>
          <p:spPr bwMode="auto">
            <a:xfrm flipV="1">
              <a:off x="2343" y="182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Line 124"/>
            <p:cNvSpPr>
              <a:spLocks noChangeShapeType="1"/>
            </p:cNvSpPr>
            <p:nvPr/>
          </p:nvSpPr>
          <p:spPr bwMode="auto">
            <a:xfrm>
              <a:off x="2343" y="69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Rectangle 125"/>
            <p:cNvSpPr>
              <a:spLocks noChangeArrowheads="1"/>
            </p:cNvSpPr>
            <p:nvPr/>
          </p:nvSpPr>
          <p:spPr bwMode="auto">
            <a:xfrm>
              <a:off x="2284" y="1890"/>
              <a:ext cx="15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600"/>
            </a:p>
          </p:txBody>
        </p:sp>
        <p:sp>
          <p:nvSpPr>
            <p:cNvPr id="5246" name="Line 126"/>
            <p:cNvSpPr>
              <a:spLocks noChangeShapeType="1"/>
            </p:cNvSpPr>
            <p:nvPr/>
          </p:nvSpPr>
          <p:spPr bwMode="auto">
            <a:xfrm flipV="1">
              <a:off x="2937" y="182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7" name="Line 127"/>
            <p:cNvSpPr>
              <a:spLocks noChangeShapeType="1"/>
            </p:cNvSpPr>
            <p:nvPr/>
          </p:nvSpPr>
          <p:spPr bwMode="auto">
            <a:xfrm>
              <a:off x="2937" y="69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8" name="Rectangle 128"/>
            <p:cNvSpPr>
              <a:spLocks noChangeArrowheads="1"/>
            </p:cNvSpPr>
            <p:nvPr/>
          </p:nvSpPr>
          <p:spPr bwMode="auto">
            <a:xfrm>
              <a:off x="2882" y="1890"/>
              <a:ext cx="15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600"/>
            </a:p>
          </p:txBody>
        </p:sp>
        <p:sp>
          <p:nvSpPr>
            <p:cNvPr id="5249" name="Line 129"/>
            <p:cNvSpPr>
              <a:spLocks noChangeShapeType="1"/>
            </p:cNvSpPr>
            <p:nvPr/>
          </p:nvSpPr>
          <p:spPr bwMode="auto">
            <a:xfrm flipV="1">
              <a:off x="3524" y="182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0" name="Line 130"/>
            <p:cNvSpPr>
              <a:spLocks noChangeShapeType="1"/>
            </p:cNvSpPr>
            <p:nvPr/>
          </p:nvSpPr>
          <p:spPr bwMode="auto">
            <a:xfrm>
              <a:off x="3524" y="69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1" name="Rectangle 131"/>
            <p:cNvSpPr>
              <a:spLocks noChangeArrowheads="1"/>
            </p:cNvSpPr>
            <p:nvPr/>
          </p:nvSpPr>
          <p:spPr bwMode="auto">
            <a:xfrm>
              <a:off x="3467" y="1890"/>
              <a:ext cx="15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600"/>
            </a:p>
          </p:txBody>
        </p:sp>
        <p:sp>
          <p:nvSpPr>
            <p:cNvPr id="5252" name="Line 132"/>
            <p:cNvSpPr>
              <a:spLocks noChangeShapeType="1"/>
            </p:cNvSpPr>
            <p:nvPr/>
          </p:nvSpPr>
          <p:spPr bwMode="auto">
            <a:xfrm flipV="1">
              <a:off x="4110" y="182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Line 133"/>
            <p:cNvSpPr>
              <a:spLocks noChangeShapeType="1"/>
            </p:cNvSpPr>
            <p:nvPr/>
          </p:nvSpPr>
          <p:spPr bwMode="auto">
            <a:xfrm>
              <a:off x="4110" y="69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028" y="1890"/>
              <a:ext cx="22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600"/>
            </a:p>
          </p:txBody>
        </p:sp>
        <p:sp>
          <p:nvSpPr>
            <p:cNvPr id="5255" name="Line 135"/>
            <p:cNvSpPr>
              <a:spLocks noChangeShapeType="1"/>
            </p:cNvSpPr>
            <p:nvPr/>
          </p:nvSpPr>
          <p:spPr bwMode="auto">
            <a:xfrm flipV="1">
              <a:off x="4696" y="182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Line 136"/>
            <p:cNvSpPr>
              <a:spLocks noChangeShapeType="1"/>
            </p:cNvSpPr>
            <p:nvPr/>
          </p:nvSpPr>
          <p:spPr bwMode="auto">
            <a:xfrm>
              <a:off x="4696" y="69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7" name="Rectangle 137"/>
            <p:cNvSpPr>
              <a:spLocks noChangeArrowheads="1"/>
            </p:cNvSpPr>
            <p:nvPr/>
          </p:nvSpPr>
          <p:spPr bwMode="auto">
            <a:xfrm>
              <a:off x="4615" y="1890"/>
              <a:ext cx="22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600"/>
            </a:p>
          </p:txBody>
        </p:sp>
        <p:sp>
          <p:nvSpPr>
            <p:cNvPr id="5258" name="Line 138"/>
            <p:cNvSpPr>
              <a:spLocks noChangeShapeType="1"/>
            </p:cNvSpPr>
            <p:nvPr/>
          </p:nvSpPr>
          <p:spPr bwMode="auto">
            <a:xfrm>
              <a:off x="1170" y="1856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Line 139"/>
            <p:cNvSpPr>
              <a:spLocks noChangeShapeType="1"/>
            </p:cNvSpPr>
            <p:nvPr/>
          </p:nvSpPr>
          <p:spPr bwMode="auto">
            <a:xfrm flipH="1">
              <a:off x="4664" y="185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Rectangle 140"/>
            <p:cNvSpPr>
              <a:spLocks noChangeArrowheads="1"/>
            </p:cNvSpPr>
            <p:nvPr/>
          </p:nvSpPr>
          <p:spPr bwMode="auto">
            <a:xfrm>
              <a:off x="959" y="1790"/>
              <a:ext cx="23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-0.2</a:t>
              </a:r>
              <a:endParaRPr lang="en-US" sz="600"/>
            </a:p>
          </p:txBody>
        </p:sp>
        <p:sp>
          <p:nvSpPr>
            <p:cNvPr id="5261" name="Line 141"/>
            <p:cNvSpPr>
              <a:spLocks noChangeShapeType="1"/>
            </p:cNvSpPr>
            <p:nvPr/>
          </p:nvSpPr>
          <p:spPr bwMode="auto">
            <a:xfrm>
              <a:off x="1170" y="1621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Line 142"/>
            <p:cNvSpPr>
              <a:spLocks noChangeShapeType="1"/>
            </p:cNvSpPr>
            <p:nvPr/>
          </p:nvSpPr>
          <p:spPr bwMode="auto">
            <a:xfrm flipH="1">
              <a:off x="4664" y="162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Rectangle 143"/>
            <p:cNvSpPr>
              <a:spLocks noChangeArrowheads="1"/>
            </p:cNvSpPr>
            <p:nvPr/>
          </p:nvSpPr>
          <p:spPr bwMode="auto">
            <a:xfrm>
              <a:off x="1079" y="1556"/>
              <a:ext cx="7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5264" name="Line 144"/>
            <p:cNvSpPr>
              <a:spLocks noChangeShapeType="1"/>
            </p:cNvSpPr>
            <p:nvPr/>
          </p:nvSpPr>
          <p:spPr bwMode="auto">
            <a:xfrm>
              <a:off x="1170" y="139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Line 145"/>
            <p:cNvSpPr>
              <a:spLocks noChangeShapeType="1"/>
            </p:cNvSpPr>
            <p:nvPr/>
          </p:nvSpPr>
          <p:spPr bwMode="auto">
            <a:xfrm flipH="1">
              <a:off x="4664" y="139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Rectangle 146"/>
            <p:cNvSpPr>
              <a:spLocks noChangeArrowheads="1"/>
            </p:cNvSpPr>
            <p:nvPr/>
          </p:nvSpPr>
          <p:spPr bwMode="auto">
            <a:xfrm>
              <a:off x="990" y="1328"/>
              <a:ext cx="18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600"/>
            </a:p>
          </p:txBody>
        </p:sp>
        <p:sp>
          <p:nvSpPr>
            <p:cNvPr id="5267" name="Line 147"/>
            <p:cNvSpPr>
              <a:spLocks noChangeShapeType="1"/>
            </p:cNvSpPr>
            <p:nvPr/>
          </p:nvSpPr>
          <p:spPr bwMode="auto">
            <a:xfrm>
              <a:off x="1170" y="1158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Line 148"/>
            <p:cNvSpPr>
              <a:spLocks noChangeShapeType="1"/>
            </p:cNvSpPr>
            <p:nvPr/>
          </p:nvSpPr>
          <p:spPr bwMode="auto">
            <a:xfrm flipH="1">
              <a:off x="4664" y="115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Rectangle 149"/>
            <p:cNvSpPr>
              <a:spLocks noChangeArrowheads="1"/>
            </p:cNvSpPr>
            <p:nvPr/>
          </p:nvSpPr>
          <p:spPr bwMode="auto">
            <a:xfrm>
              <a:off x="990" y="1094"/>
              <a:ext cx="18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600"/>
            </a:p>
          </p:txBody>
        </p:sp>
        <p:sp>
          <p:nvSpPr>
            <p:cNvPr id="5270" name="Line 150"/>
            <p:cNvSpPr>
              <a:spLocks noChangeShapeType="1"/>
            </p:cNvSpPr>
            <p:nvPr/>
          </p:nvSpPr>
          <p:spPr bwMode="auto">
            <a:xfrm>
              <a:off x="1170" y="930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Line 151"/>
            <p:cNvSpPr>
              <a:spLocks noChangeShapeType="1"/>
            </p:cNvSpPr>
            <p:nvPr/>
          </p:nvSpPr>
          <p:spPr bwMode="auto">
            <a:xfrm flipH="1">
              <a:off x="4664" y="93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Rectangle 152"/>
            <p:cNvSpPr>
              <a:spLocks noChangeArrowheads="1"/>
            </p:cNvSpPr>
            <p:nvPr/>
          </p:nvSpPr>
          <p:spPr bwMode="auto">
            <a:xfrm>
              <a:off x="990" y="865"/>
              <a:ext cx="18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600"/>
            </a:p>
          </p:txBody>
        </p:sp>
        <p:sp>
          <p:nvSpPr>
            <p:cNvPr id="5273" name="Line 153"/>
            <p:cNvSpPr>
              <a:spLocks noChangeShapeType="1"/>
            </p:cNvSpPr>
            <p:nvPr/>
          </p:nvSpPr>
          <p:spPr bwMode="auto">
            <a:xfrm>
              <a:off x="1170" y="695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154"/>
            <p:cNvSpPr>
              <a:spLocks noChangeShapeType="1"/>
            </p:cNvSpPr>
            <p:nvPr/>
          </p:nvSpPr>
          <p:spPr bwMode="auto">
            <a:xfrm flipH="1">
              <a:off x="4664" y="695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Rectangle 155"/>
            <p:cNvSpPr>
              <a:spLocks noChangeArrowheads="1"/>
            </p:cNvSpPr>
            <p:nvPr/>
          </p:nvSpPr>
          <p:spPr bwMode="auto">
            <a:xfrm>
              <a:off x="990" y="630"/>
              <a:ext cx="18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600"/>
            </a:p>
          </p:txBody>
        </p:sp>
        <p:sp>
          <p:nvSpPr>
            <p:cNvPr id="5276" name="Line 156"/>
            <p:cNvSpPr>
              <a:spLocks noChangeShapeType="1"/>
            </p:cNvSpPr>
            <p:nvPr/>
          </p:nvSpPr>
          <p:spPr bwMode="auto">
            <a:xfrm>
              <a:off x="1170" y="695"/>
              <a:ext cx="35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Freeform 157"/>
            <p:cNvSpPr>
              <a:spLocks/>
            </p:cNvSpPr>
            <p:nvPr/>
          </p:nvSpPr>
          <p:spPr bwMode="auto">
            <a:xfrm>
              <a:off x="1170" y="695"/>
              <a:ext cx="3526" cy="1161"/>
            </a:xfrm>
            <a:custGeom>
              <a:avLst/>
              <a:gdLst>
                <a:gd name="T0" fmla="*/ 0 w 433"/>
                <a:gd name="T1" fmla="*/ 143 h 143"/>
                <a:gd name="T2" fmla="*/ 433 w 433"/>
                <a:gd name="T3" fmla="*/ 143 h 143"/>
                <a:gd name="T4" fmla="*/ 433 w 433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143">
                  <a:moveTo>
                    <a:pt x="0" y="143"/>
                  </a:moveTo>
                  <a:lnTo>
                    <a:pt x="433" y="143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Line 158"/>
            <p:cNvSpPr>
              <a:spLocks noChangeShapeType="1"/>
            </p:cNvSpPr>
            <p:nvPr/>
          </p:nvSpPr>
          <p:spPr bwMode="auto">
            <a:xfrm flipV="1">
              <a:off x="1170" y="695"/>
              <a:ext cx="1" cy="11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9" name="Freeform 159"/>
            <p:cNvSpPr>
              <a:spLocks/>
            </p:cNvSpPr>
            <p:nvPr/>
          </p:nvSpPr>
          <p:spPr bwMode="auto">
            <a:xfrm>
              <a:off x="1170" y="1621"/>
              <a:ext cx="2940" cy="1"/>
            </a:xfrm>
            <a:custGeom>
              <a:avLst/>
              <a:gdLst>
                <a:gd name="T0" fmla="*/ 41 w 2940"/>
                <a:gd name="T1" fmla="*/ 90 w 2940"/>
                <a:gd name="T2" fmla="*/ 139 w 2940"/>
                <a:gd name="T3" fmla="*/ 188 w 2940"/>
                <a:gd name="T4" fmla="*/ 237 w 2940"/>
                <a:gd name="T5" fmla="*/ 285 w 2940"/>
                <a:gd name="T6" fmla="*/ 334 w 2940"/>
                <a:gd name="T7" fmla="*/ 383 w 2940"/>
                <a:gd name="T8" fmla="*/ 432 w 2940"/>
                <a:gd name="T9" fmla="*/ 481 w 2940"/>
                <a:gd name="T10" fmla="*/ 530 w 2940"/>
                <a:gd name="T11" fmla="*/ 579 w 2940"/>
                <a:gd name="T12" fmla="*/ 627 w 2940"/>
                <a:gd name="T13" fmla="*/ 676 w 2940"/>
                <a:gd name="T14" fmla="*/ 725 w 2940"/>
                <a:gd name="T15" fmla="*/ 774 w 2940"/>
                <a:gd name="T16" fmla="*/ 823 w 2940"/>
                <a:gd name="T17" fmla="*/ 872 w 2940"/>
                <a:gd name="T18" fmla="*/ 921 w 2940"/>
                <a:gd name="T19" fmla="*/ 969 w 2940"/>
                <a:gd name="T20" fmla="*/ 1018 w 2940"/>
                <a:gd name="T21" fmla="*/ 1067 w 2940"/>
                <a:gd name="T22" fmla="*/ 1116 w 2940"/>
                <a:gd name="T23" fmla="*/ 1165 w 2940"/>
                <a:gd name="T24" fmla="*/ 1214 w 2940"/>
                <a:gd name="T25" fmla="*/ 1263 w 2940"/>
                <a:gd name="T26" fmla="*/ 1311 w 2940"/>
                <a:gd name="T27" fmla="*/ 1360 w 2940"/>
                <a:gd name="T28" fmla="*/ 1409 w 2940"/>
                <a:gd name="T29" fmla="*/ 1458 w 2940"/>
                <a:gd name="T30" fmla="*/ 1507 w 2940"/>
                <a:gd name="T31" fmla="*/ 1556 w 2940"/>
                <a:gd name="T32" fmla="*/ 1605 w 2940"/>
                <a:gd name="T33" fmla="*/ 1653 w 2940"/>
                <a:gd name="T34" fmla="*/ 1702 w 2940"/>
                <a:gd name="T35" fmla="*/ 1751 w 2940"/>
                <a:gd name="T36" fmla="*/ 1800 w 2940"/>
                <a:gd name="T37" fmla="*/ 1849 w 2940"/>
                <a:gd name="T38" fmla="*/ 1898 w 2940"/>
                <a:gd name="T39" fmla="*/ 1947 w 2940"/>
                <a:gd name="T40" fmla="*/ 1995 w 2940"/>
                <a:gd name="T41" fmla="*/ 2044 w 2940"/>
                <a:gd name="T42" fmla="*/ 2093 w 2940"/>
                <a:gd name="T43" fmla="*/ 2142 w 2940"/>
                <a:gd name="T44" fmla="*/ 2191 w 2940"/>
                <a:gd name="T45" fmla="*/ 2240 w 2940"/>
                <a:gd name="T46" fmla="*/ 2289 w 2940"/>
                <a:gd name="T47" fmla="*/ 2337 w 2940"/>
                <a:gd name="T48" fmla="*/ 2386 w 2940"/>
                <a:gd name="T49" fmla="*/ 2435 w 2940"/>
                <a:gd name="T50" fmla="*/ 2484 w 2940"/>
                <a:gd name="T51" fmla="*/ 2533 w 2940"/>
                <a:gd name="T52" fmla="*/ 2582 w 2940"/>
                <a:gd name="T53" fmla="*/ 2631 w 2940"/>
                <a:gd name="T54" fmla="*/ 2679 w 2940"/>
                <a:gd name="T55" fmla="*/ 2728 w 2940"/>
                <a:gd name="T56" fmla="*/ 2777 w 2940"/>
                <a:gd name="T57" fmla="*/ 2826 w 2940"/>
                <a:gd name="T58" fmla="*/ 2875 w 2940"/>
                <a:gd name="T59" fmla="*/ 2924 w 29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</a:cxnLst>
              <a:rect l="0" t="0" r="r" b="b"/>
              <a:pathLst>
                <a:path w="2940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71" y="0"/>
                  </a:lnTo>
                  <a:lnTo>
                    <a:pt x="180" y="0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28" y="0"/>
                  </a:lnTo>
                  <a:lnTo>
                    <a:pt x="237" y="0"/>
                  </a:lnTo>
                  <a:lnTo>
                    <a:pt x="245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7" y="0"/>
                  </a:lnTo>
                  <a:lnTo>
                    <a:pt x="285" y="0"/>
                  </a:lnTo>
                  <a:lnTo>
                    <a:pt x="294" y="0"/>
                  </a:lnTo>
                  <a:lnTo>
                    <a:pt x="302" y="0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32" y="0"/>
                  </a:lnTo>
                  <a:lnTo>
                    <a:pt x="440" y="0"/>
                  </a:lnTo>
                  <a:lnTo>
                    <a:pt x="448" y="0"/>
                  </a:lnTo>
                  <a:lnTo>
                    <a:pt x="456" y="0"/>
                  </a:lnTo>
                  <a:lnTo>
                    <a:pt x="465" y="0"/>
                  </a:lnTo>
                  <a:lnTo>
                    <a:pt x="473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7" y="0"/>
                  </a:lnTo>
                  <a:lnTo>
                    <a:pt x="505" y="0"/>
                  </a:lnTo>
                  <a:lnTo>
                    <a:pt x="513" y="0"/>
                  </a:lnTo>
                  <a:lnTo>
                    <a:pt x="522" y="0"/>
                  </a:lnTo>
                  <a:lnTo>
                    <a:pt x="530" y="0"/>
                  </a:lnTo>
                  <a:lnTo>
                    <a:pt x="538" y="0"/>
                  </a:lnTo>
                  <a:lnTo>
                    <a:pt x="546" y="0"/>
                  </a:lnTo>
                  <a:lnTo>
                    <a:pt x="554" y="0"/>
                  </a:lnTo>
                  <a:lnTo>
                    <a:pt x="562" y="0"/>
                  </a:lnTo>
                  <a:lnTo>
                    <a:pt x="570" y="0"/>
                  </a:lnTo>
                  <a:lnTo>
                    <a:pt x="579" y="0"/>
                  </a:lnTo>
                  <a:lnTo>
                    <a:pt x="587" y="0"/>
                  </a:lnTo>
                  <a:lnTo>
                    <a:pt x="595" y="0"/>
                  </a:lnTo>
                  <a:lnTo>
                    <a:pt x="603" y="0"/>
                  </a:lnTo>
                  <a:lnTo>
                    <a:pt x="611" y="0"/>
                  </a:lnTo>
                  <a:lnTo>
                    <a:pt x="619" y="0"/>
                  </a:lnTo>
                  <a:lnTo>
                    <a:pt x="627" y="0"/>
                  </a:lnTo>
                  <a:lnTo>
                    <a:pt x="636" y="0"/>
                  </a:lnTo>
                  <a:lnTo>
                    <a:pt x="644" y="0"/>
                  </a:lnTo>
                  <a:lnTo>
                    <a:pt x="652" y="0"/>
                  </a:lnTo>
                  <a:lnTo>
                    <a:pt x="660" y="0"/>
                  </a:lnTo>
                  <a:lnTo>
                    <a:pt x="668" y="0"/>
                  </a:lnTo>
                  <a:lnTo>
                    <a:pt x="676" y="0"/>
                  </a:lnTo>
                  <a:lnTo>
                    <a:pt x="684" y="0"/>
                  </a:lnTo>
                  <a:lnTo>
                    <a:pt x="693" y="0"/>
                  </a:lnTo>
                  <a:lnTo>
                    <a:pt x="701" y="0"/>
                  </a:lnTo>
                  <a:lnTo>
                    <a:pt x="709" y="0"/>
                  </a:lnTo>
                  <a:lnTo>
                    <a:pt x="717" y="0"/>
                  </a:lnTo>
                  <a:lnTo>
                    <a:pt x="725" y="0"/>
                  </a:lnTo>
                  <a:lnTo>
                    <a:pt x="733" y="0"/>
                  </a:lnTo>
                  <a:lnTo>
                    <a:pt x="741" y="0"/>
                  </a:lnTo>
                  <a:lnTo>
                    <a:pt x="750" y="0"/>
                  </a:lnTo>
                  <a:lnTo>
                    <a:pt x="758" y="0"/>
                  </a:lnTo>
                  <a:lnTo>
                    <a:pt x="766" y="0"/>
                  </a:lnTo>
                  <a:lnTo>
                    <a:pt x="774" y="0"/>
                  </a:lnTo>
                  <a:lnTo>
                    <a:pt x="782" y="0"/>
                  </a:lnTo>
                  <a:lnTo>
                    <a:pt x="790" y="0"/>
                  </a:lnTo>
                  <a:lnTo>
                    <a:pt x="798" y="0"/>
                  </a:lnTo>
                  <a:lnTo>
                    <a:pt x="807" y="0"/>
                  </a:lnTo>
                  <a:lnTo>
                    <a:pt x="815" y="0"/>
                  </a:lnTo>
                  <a:lnTo>
                    <a:pt x="823" y="0"/>
                  </a:lnTo>
                  <a:lnTo>
                    <a:pt x="831" y="0"/>
                  </a:lnTo>
                  <a:lnTo>
                    <a:pt x="839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2" y="0"/>
                  </a:lnTo>
                  <a:lnTo>
                    <a:pt x="880" y="0"/>
                  </a:lnTo>
                  <a:lnTo>
                    <a:pt x="888" y="0"/>
                  </a:lnTo>
                  <a:lnTo>
                    <a:pt x="896" y="0"/>
                  </a:lnTo>
                  <a:lnTo>
                    <a:pt x="904" y="0"/>
                  </a:lnTo>
                  <a:lnTo>
                    <a:pt x="912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7" y="0"/>
                  </a:lnTo>
                  <a:lnTo>
                    <a:pt x="945" y="0"/>
                  </a:lnTo>
                  <a:lnTo>
                    <a:pt x="953" y="0"/>
                  </a:lnTo>
                  <a:lnTo>
                    <a:pt x="961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6" y="0"/>
                  </a:lnTo>
                  <a:lnTo>
                    <a:pt x="994" y="0"/>
                  </a:lnTo>
                  <a:lnTo>
                    <a:pt x="1002" y="0"/>
                  </a:lnTo>
                  <a:lnTo>
                    <a:pt x="1010" y="0"/>
                  </a:lnTo>
                  <a:lnTo>
                    <a:pt x="1018" y="0"/>
                  </a:lnTo>
                  <a:lnTo>
                    <a:pt x="1026" y="0"/>
                  </a:lnTo>
                  <a:lnTo>
                    <a:pt x="1035" y="0"/>
                  </a:lnTo>
                  <a:lnTo>
                    <a:pt x="1043" y="0"/>
                  </a:lnTo>
                  <a:lnTo>
                    <a:pt x="1051" y="0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5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0" y="0"/>
                  </a:lnTo>
                  <a:lnTo>
                    <a:pt x="1108" y="0"/>
                  </a:lnTo>
                  <a:lnTo>
                    <a:pt x="1116" y="0"/>
                  </a:lnTo>
                  <a:lnTo>
                    <a:pt x="1124" y="0"/>
                  </a:lnTo>
                  <a:lnTo>
                    <a:pt x="1132" y="0"/>
                  </a:lnTo>
                  <a:lnTo>
                    <a:pt x="1140" y="0"/>
                  </a:lnTo>
                  <a:lnTo>
                    <a:pt x="1149" y="0"/>
                  </a:lnTo>
                  <a:lnTo>
                    <a:pt x="1157" y="0"/>
                  </a:lnTo>
                  <a:lnTo>
                    <a:pt x="1165" y="0"/>
                  </a:lnTo>
                  <a:lnTo>
                    <a:pt x="1173" y="0"/>
                  </a:lnTo>
                  <a:lnTo>
                    <a:pt x="1181" y="0"/>
                  </a:lnTo>
                  <a:lnTo>
                    <a:pt x="1189" y="0"/>
                  </a:lnTo>
                  <a:lnTo>
                    <a:pt x="1197" y="0"/>
                  </a:lnTo>
                  <a:lnTo>
                    <a:pt x="1206" y="0"/>
                  </a:lnTo>
                  <a:lnTo>
                    <a:pt x="1214" y="0"/>
                  </a:lnTo>
                  <a:lnTo>
                    <a:pt x="1222" y="0"/>
                  </a:lnTo>
                  <a:lnTo>
                    <a:pt x="1230" y="0"/>
                  </a:lnTo>
                  <a:lnTo>
                    <a:pt x="1238" y="0"/>
                  </a:lnTo>
                  <a:lnTo>
                    <a:pt x="1246" y="0"/>
                  </a:lnTo>
                  <a:lnTo>
                    <a:pt x="1254" y="0"/>
                  </a:lnTo>
                  <a:lnTo>
                    <a:pt x="1263" y="0"/>
                  </a:lnTo>
                  <a:lnTo>
                    <a:pt x="1271" y="0"/>
                  </a:lnTo>
                  <a:lnTo>
                    <a:pt x="1279" y="0"/>
                  </a:lnTo>
                  <a:lnTo>
                    <a:pt x="1287" y="0"/>
                  </a:lnTo>
                  <a:lnTo>
                    <a:pt x="1295" y="0"/>
                  </a:lnTo>
                  <a:lnTo>
                    <a:pt x="1303" y="0"/>
                  </a:lnTo>
                  <a:lnTo>
                    <a:pt x="1311" y="0"/>
                  </a:lnTo>
                  <a:lnTo>
                    <a:pt x="1320" y="0"/>
                  </a:lnTo>
                  <a:lnTo>
                    <a:pt x="1328" y="0"/>
                  </a:lnTo>
                  <a:lnTo>
                    <a:pt x="1336" y="0"/>
                  </a:lnTo>
                  <a:lnTo>
                    <a:pt x="1344" y="0"/>
                  </a:lnTo>
                  <a:lnTo>
                    <a:pt x="1352" y="0"/>
                  </a:lnTo>
                  <a:lnTo>
                    <a:pt x="1360" y="0"/>
                  </a:lnTo>
                  <a:lnTo>
                    <a:pt x="1368" y="0"/>
                  </a:lnTo>
                  <a:lnTo>
                    <a:pt x="1377" y="0"/>
                  </a:lnTo>
                  <a:lnTo>
                    <a:pt x="1385" y="0"/>
                  </a:lnTo>
                  <a:lnTo>
                    <a:pt x="1393" y="0"/>
                  </a:lnTo>
                  <a:lnTo>
                    <a:pt x="1401" y="0"/>
                  </a:lnTo>
                  <a:lnTo>
                    <a:pt x="1409" y="0"/>
                  </a:lnTo>
                  <a:lnTo>
                    <a:pt x="1417" y="0"/>
                  </a:lnTo>
                  <a:lnTo>
                    <a:pt x="1425" y="0"/>
                  </a:lnTo>
                  <a:lnTo>
                    <a:pt x="1434" y="0"/>
                  </a:lnTo>
                  <a:lnTo>
                    <a:pt x="1442" y="0"/>
                  </a:lnTo>
                  <a:lnTo>
                    <a:pt x="1450" y="0"/>
                  </a:lnTo>
                  <a:lnTo>
                    <a:pt x="1458" y="0"/>
                  </a:lnTo>
                  <a:lnTo>
                    <a:pt x="1466" y="0"/>
                  </a:lnTo>
                  <a:lnTo>
                    <a:pt x="1474" y="0"/>
                  </a:lnTo>
                  <a:lnTo>
                    <a:pt x="1482" y="0"/>
                  </a:lnTo>
                  <a:lnTo>
                    <a:pt x="1491" y="0"/>
                  </a:lnTo>
                  <a:lnTo>
                    <a:pt x="1499" y="0"/>
                  </a:lnTo>
                  <a:lnTo>
                    <a:pt x="1507" y="0"/>
                  </a:lnTo>
                  <a:lnTo>
                    <a:pt x="1515" y="0"/>
                  </a:lnTo>
                  <a:lnTo>
                    <a:pt x="1523" y="0"/>
                  </a:lnTo>
                  <a:lnTo>
                    <a:pt x="1531" y="0"/>
                  </a:lnTo>
                  <a:lnTo>
                    <a:pt x="1539" y="0"/>
                  </a:lnTo>
                  <a:lnTo>
                    <a:pt x="1548" y="0"/>
                  </a:lnTo>
                  <a:lnTo>
                    <a:pt x="1556" y="0"/>
                  </a:lnTo>
                  <a:lnTo>
                    <a:pt x="1564" y="0"/>
                  </a:lnTo>
                  <a:lnTo>
                    <a:pt x="1572" y="0"/>
                  </a:lnTo>
                  <a:lnTo>
                    <a:pt x="1580" y="0"/>
                  </a:lnTo>
                  <a:lnTo>
                    <a:pt x="1588" y="0"/>
                  </a:lnTo>
                  <a:lnTo>
                    <a:pt x="1596" y="0"/>
                  </a:lnTo>
                  <a:lnTo>
                    <a:pt x="1605" y="0"/>
                  </a:lnTo>
                  <a:lnTo>
                    <a:pt x="1613" y="0"/>
                  </a:lnTo>
                  <a:lnTo>
                    <a:pt x="1621" y="0"/>
                  </a:lnTo>
                  <a:lnTo>
                    <a:pt x="1629" y="0"/>
                  </a:lnTo>
                  <a:lnTo>
                    <a:pt x="1637" y="0"/>
                  </a:lnTo>
                  <a:lnTo>
                    <a:pt x="1645" y="0"/>
                  </a:lnTo>
                  <a:lnTo>
                    <a:pt x="1653" y="0"/>
                  </a:lnTo>
                  <a:lnTo>
                    <a:pt x="1662" y="0"/>
                  </a:lnTo>
                  <a:lnTo>
                    <a:pt x="1670" y="0"/>
                  </a:lnTo>
                  <a:lnTo>
                    <a:pt x="1678" y="0"/>
                  </a:lnTo>
                  <a:lnTo>
                    <a:pt x="1686" y="0"/>
                  </a:lnTo>
                  <a:lnTo>
                    <a:pt x="1694" y="0"/>
                  </a:lnTo>
                  <a:lnTo>
                    <a:pt x="1702" y="0"/>
                  </a:lnTo>
                  <a:lnTo>
                    <a:pt x="1710" y="0"/>
                  </a:lnTo>
                  <a:lnTo>
                    <a:pt x="1719" y="0"/>
                  </a:lnTo>
                  <a:lnTo>
                    <a:pt x="1727" y="0"/>
                  </a:lnTo>
                  <a:lnTo>
                    <a:pt x="1735" y="0"/>
                  </a:lnTo>
                  <a:lnTo>
                    <a:pt x="1743" y="0"/>
                  </a:lnTo>
                  <a:lnTo>
                    <a:pt x="1751" y="0"/>
                  </a:lnTo>
                  <a:lnTo>
                    <a:pt x="1759" y="0"/>
                  </a:lnTo>
                  <a:lnTo>
                    <a:pt x="1767" y="0"/>
                  </a:lnTo>
                  <a:lnTo>
                    <a:pt x="1776" y="0"/>
                  </a:lnTo>
                  <a:lnTo>
                    <a:pt x="1784" y="0"/>
                  </a:lnTo>
                  <a:lnTo>
                    <a:pt x="1792" y="0"/>
                  </a:lnTo>
                  <a:lnTo>
                    <a:pt x="1800" y="0"/>
                  </a:lnTo>
                  <a:lnTo>
                    <a:pt x="1808" y="0"/>
                  </a:lnTo>
                  <a:lnTo>
                    <a:pt x="1816" y="0"/>
                  </a:lnTo>
                  <a:lnTo>
                    <a:pt x="1824" y="0"/>
                  </a:lnTo>
                  <a:lnTo>
                    <a:pt x="1833" y="0"/>
                  </a:lnTo>
                  <a:lnTo>
                    <a:pt x="1841" y="0"/>
                  </a:lnTo>
                  <a:lnTo>
                    <a:pt x="1849" y="0"/>
                  </a:lnTo>
                  <a:lnTo>
                    <a:pt x="1857" y="0"/>
                  </a:lnTo>
                  <a:lnTo>
                    <a:pt x="1865" y="0"/>
                  </a:lnTo>
                  <a:lnTo>
                    <a:pt x="1873" y="0"/>
                  </a:lnTo>
                  <a:lnTo>
                    <a:pt x="1881" y="0"/>
                  </a:lnTo>
                  <a:lnTo>
                    <a:pt x="1890" y="0"/>
                  </a:lnTo>
                  <a:lnTo>
                    <a:pt x="1898" y="0"/>
                  </a:lnTo>
                  <a:lnTo>
                    <a:pt x="1906" y="0"/>
                  </a:lnTo>
                  <a:lnTo>
                    <a:pt x="1914" y="0"/>
                  </a:lnTo>
                  <a:lnTo>
                    <a:pt x="1922" y="0"/>
                  </a:lnTo>
                  <a:lnTo>
                    <a:pt x="1930" y="0"/>
                  </a:lnTo>
                  <a:lnTo>
                    <a:pt x="1938" y="0"/>
                  </a:lnTo>
                  <a:lnTo>
                    <a:pt x="1947" y="0"/>
                  </a:lnTo>
                  <a:lnTo>
                    <a:pt x="1955" y="0"/>
                  </a:lnTo>
                  <a:lnTo>
                    <a:pt x="1963" y="0"/>
                  </a:lnTo>
                  <a:lnTo>
                    <a:pt x="1971" y="0"/>
                  </a:lnTo>
                  <a:lnTo>
                    <a:pt x="1979" y="0"/>
                  </a:lnTo>
                  <a:lnTo>
                    <a:pt x="1987" y="0"/>
                  </a:lnTo>
                  <a:lnTo>
                    <a:pt x="1995" y="0"/>
                  </a:lnTo>
                  <a:lnTo>
                    <a:pt x="2004" y="0"/>
                  </a:lnTo>
                  <a:lnTo>
                    <a:pt x="2012" y="0"/>
                  </a:lnTo>
                  <a:lnTo>
                    <a:pt x="2020" y="0"/>
                  </a:lnTo>
                  <a:lnTo>
                    <a:pt x="2028" y="0"/>
                  </a:lnTo>
                  <a:lnTo>
                    <a:pt x="2036" y="0"/>
                  </a:lnTo>
                  <a:lnTo>
                    <a:pt x="2044" y="0"/>
                  </a:lnTo>
                  <a:lnTo>
                    <a:pt x="2052" y="0"/>
                  </a:lnTo>
                  <a:lnTo>
                    <a:pt x="2061" y="0"/>
                  </a:lnTo>
                  <a:lnTo>
                    <a:pt x="2069" y="0"/>
                  </a:lnTo>
                  <a:lnTo>
                    <a:pt x="2077" y="0"/>
                  </a:lnTo>
                  <a:lnTo>
                    <a:pt x="2085" y="0"/>
                  </a:lnTo>
                  <a:lnTo>
                    <a:pt x="2093" y="0"/>
                  </a:lnTo>
                  <a:lnTo>
                    <a:pt x="2101" y="0"/>
                  </a:lnTo>
                  <a:lnTo>
                    <a:pt x="2109" y="0"/>
                  </a:lnTo>
                  <a:lnTo>
                    <a:pt x="2118" y="0"/>
                  </a:lnTo>
                  <a:lnTo>
                    <a:pt x="2126" y="0"/>
                  </a:lnTo>
                  <a:lnTo>
                    <a:pt x="2134" y="0"/>
                  </a:lnTo>
                  <a:lnTo>
                    <a:pt x="2142" y="0"/>
                  </a:lnTo>
                  <a:lnTo>
                    <a:pt x="2150" y="0"/>
                  </a:lnTo>
                  <a:lnTo>
                    <a:pt x="2158" y="0"/>
                  </a:lnTo>
                  <a:lnTo>
                    <a:pt x="2166" y="0"/>
                  </a:lnTo>
                  <a:lnTo>
                    <a:pt x="2175" y="0"/>
                  </a:lnTo>
                  <a:lnTo>
                    <a:pt x="2183" y="0"/>
                  </a:lnTo>
                  <a:lnTo>
                    <a:pt x="2191" y="0"/>
                  </a:lnTo>
                  <a:lnTo>
                    <a:pt x="2199" y="0"/>
                  </a:lnTo>
                  <a:lnTo>
                    <a:pt x="2207" y="0"/>
                  </a:lnTo>
                  <a:lnTo>
                    <a:pt x="2215" y="0"/>
                  </a:lnTo>
                  <a:lnTo>
                    <a:pt x="2223" y="0"/>
                  </a:lnTo>
                  <a:lnTo>
                    <a:pt x="2232" y="0"/>
                  </a:lnTo>
                  <a:lnTo>
                    <a:pt x="2240" y="0"/>
                  </a:lnTo>
                  <a:lnTo>
                    <a:pt x="2248" y="0"/>
                  </a:lnTo>
                  <a:lnTo>
                    <a:pt x="2256" y="0"/>
                  </a:lnTo>
                  <a:lnTo>
                    <a:pt x="2264" y="0"/>
                  </a:lnTo>
                  <a:lnTo>
                    <a:pt x="2272" y="0"/>
                  </a:lnTo>
                  <a:lnTo>
                    <a:pt x="2280" y="0"/>
                  </a:lnTo>
                  <a:lnTo>
                    <a:pt x="2289" y="0"/>
                  </a:lnTo>
                  <a:lnTo>
                    <a:pt x="2297" y="0"/>
                  </a:lnTo>
                  <a:lnTo>
                    <a:pt x="2305" y="0"/>
                  </a:lnTo>
                  <a:lnTo>
                    <a:pt x="2313" y="0"/>
                  </a:lnTo>
                  <a:lnTo>
                    <a:pt x="2321" y="0"/>
                  </a:lnTo>
                  <a:lnTo>
                    <a:pt x="2329" y="0"/>
                  </a:lnTo>
                  <a:lnTo>
                    <a:pt x="2337" y="0"/>
                  </a:lnTo>
                  <a:lnTo>
                    <a:pt x="2346" y="0"/>
                  </a:lnTo>
                  <a:lnTo>
                    <a:pt x="2354" y="0"/>
                  </a:lnTo>
                  <a:lnTo>
                    <a:pt x="2362" y="0"/>
                  </a:lnTo>
                  <a:lnTo>
                    <a:pt x="2370" y="0"/>
                  </a:lnTo>
                  <a:lnTo>
                    <a:pt x="2378" y="0"/>
                  </a:lnTo>
                  <a:lnTo>
                    <a:pt x="2386" y="0"/>
                  </a:lnTo>
                  <a:lnTo>
                    <a:pt x="2394" y="0"/>
                  </a:lnTo>
                  <a:lnTo>
                    <a:pt x="2403" y="0"/>
                  </a:lnTo>
                  <a:lnTo>
                    <a:pt x="2411" y="0"/>
                  </a:lnTo>
                  <a:lnTo>
                    <a:pt x="2419" y="0"/>
                  </a:lnTo>
                  <a:lnTo>
                    <a:pt x="2427" y="0"/>
                  </a:lnTo>
                  <a:lnTo>
                    <a:pt x="2435" y="0"/>
                  </a:lnTo>
                  <a:lnTo>
                    <a:pt x="2443" y="0"/>
                  </a:lnTo>
                  <a:lnTo>
                    <a:pt x="2451" y="0"/>
                  </a:lnTo>
                  <a:lnTo>
                    <a:pt x="2460" y="0"/>
                  </a:lnTo>
                  <a:lnTo>
                    <a:pt x="2468" y="0"/>
                  </a:lnTo>
                  <a:lnTo>
                    <a:pt x="2476" y="0"/>
                  </a:lnTo>
                  <a:lnTo>
                    <a:pt x="2484" y="0"/>
                  </a:lnTo>
                  <a:lnTo>
                    <a:pt x="2492" y="0"/>
                  </a:lnTo>
                  <a:lnTo>
                    <a:pt x="2500" y="0"/>
                  </a:lnTo>
                  <a:lnTo>
                    <a:pt x="2508" y="0"/>
                  </a:lnTo>
                  <a:lnTo>
                    <a:pt x="2517" y="0"/>
                  </a:lnTo>
                  <a:lnTo>
                    <a:pt x="2525" y="0"/>
                  </a:lnTo>
                  <a:lnTo>
                    <a:pt x="2533" y="0"/>
                  </a:lnTo>
                  <a:lnTo>
                    <a:pt x="2541" y="0"/>
                  </a:lnTo>
                  <a:lnTo>
                    <a:pt x="2549" y="0"/>
                  </a:lnTo>
                  <a:lnTo>
                    <a:pt x="2557" y="0"/>
                  </a:lnTo>
                  <a:lnTo>
                    <a:pt x="2565" y="0"/>
                  </a:lnTo>
                  <a:lnTo>
                    <a:pt x="2574" y="0"/>
                  </a:lnTo>
                  <a:lnTo>
                    <a:pt x="2582" y="0"/>
                  </a:lnTo>
                  <a:lnTo>
                    <a:pt x="2590" y="0"/>
                  </a:lnTo>
                  <a:lnTo>
                    <a:pt x="2598" y="0"/>
                  </a:lnTo>
                  <a:lnTo>
                    <a:pt x="2606" y="0"/>
                  </a:lnTo>
                  <a:lnTo>
                    <a:pt x="2614" y="0"/>
                  </a:lnTo>
                  <a:lnTo>
                    <a:pt x="2622" y="0"/>
                  </a:lnTo>
                  <a:lnTo>
                    <a:pt x="2631" y="0"/>
                  </a:lnTo>
                  <a:lnTo>
                    <a:pt x="2639" y="0"/>
                  </a:lnTo>
                  <a:lnTo>
                    <a:pt x="2647" y="0"/>
                  </a:lnTo>
                  <a:lnTo>
                    <a:pt x="2655" y="0"/>
                  </a:lnTo>
                  <a:lnTo>
                    <a:pt x="2663" y="0"/>
                  </a:lnTo>
                  <a:lnTo>
                    <a:pt x="2671" y="0"/>
                  </a:lnTo>
                  <a:lnTo>
                    <a:pt x="2679" y="0"/>
                  </a:lnTo>
                  <a:lnTo>
                    <a:pt x="2688" y="0"/>
                  </a:lnTo>
                  <a:lnTo>
                    <a:pt x="2696" y="0"/>
                  </a:lnTo>
                  <a:lnTo>
                    <a:pt x="2704" y="0"/>
                  </a:lnTo>
                  <a:lnTo>
                    <a:pt x="2712" y="0"/>
                  </a:lnTo>
                  <a:lnTo>
                    <a:pt x="2720" y="0"/>
                  </a:lnTo>
                  <a:lnTo>
                    <a:pt x="2728" y="0"/>
                  </a:lnTo>
                  <a:lnTo>
                    <a:pt x="2736" y="0"/>
                  </a:lnTo>
                  <a:lnTo>
                    <a:pt x="2745" y="0"/>
                  </a:lnTo>
                  <a:lnTo>
                    <a:pt x="2753" y="0"/>
                  </a:lnTo>
                  <a:lnTo>
                    <a:pt x="2761" y="0"/>
                  </a:lnTo>
                  <a:lnTo>
                    <a:pt x="2769" y="0"/>
                  </a:lnTo>
                  <a:lnTo>
                    <a:pt x="2777" y="0"/>
                  </a:lnTo>
                  <a:lnTo>
                    <a:pt x="2785" y="0"/>
                  </a:lnTo>
                  <a:lnTo>
                    <a:pt x="2793" y="0"/>
                  </a:lnTo>
                  <a:lnTo>
                    <a:pt x="2802" y="0"/>
                  </a:lnTo>
                  <a:lnTo>
                    <a:pt x="2810" y="0"/>
                  </a:lnTo>
                  <a:lnTo>
                    <a:pt x="2818" y="0"/>
                  </a:lnTo>
                  <a:lnTo>
                    <a:pt x="2826" y="0"/>
                  </a:lnTo>
                  <a:lnTo>
                    <a:pt x="2834" y="0"/>
                  </a:lnTo>
                  <a:lnTo>
                    <a:pt x="2842" y="0"/>
                  </a:lnTo>
                  <a:lnTo>
                    <a:pt x="2850" y="0"/>
                  </a:lnTo>
                  <a:lnTo>
                    <a:pt x="2859" y="0"/>
                  </a:lnTo>
                  <a:lnTo>
                    <a:pt x="2867" y="0"/>
                  </a:lnTo>
                  <a:lnTo>
                    <a:pt x="2875" y="0"/>
                  </a:lnTo>
                  <a:lnTo>
                    <a:pt x="2883" y="0"/>
                  </a:lnTo>
                  <a:lnTo>
                    <a:pt x="2891" y="0"/>
                  </a:lnTo>
                  <a:lnTo>
                    <a:pt x="2899" y="0"/>
                  </a:lnTo>
                  <a:lnTo>
                    <a:pt x="2907" y="0"/>
                  </a:lnTo>
                  <a:lnTo>
                    <a:pt x="2916" y="0"/>
                  </a:lnTo>
                  <a:lnTo>
                    <a:pt x="2924" y="0"/>
                  </a:lnTo>
                  <a:lnTo>
                    <a:pt x="2932" y="0"/>
                  </a:lnTo>
                  <a:lnTo>
                    <a:pt x="2940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Freeform 160"/>
            <p:cNvSpPr>
              <a:spLocks/>
            </p:cNvSpPr>
            <p:nvPr/>
          </p:nvSpPr>
          <p:spPr bwMode="auto">
            <a:xfrm>
              <a:off x="1170" y="817"/>
              <a:ext cx="2940" cy="885"/>
            </a:xfrm>
            <a:custGeom>
              <a:avLst/>
              <a:gdLst>
                <a:gd name="T0" fmla="*/ 41 w 2940"/>
                <a:gd name="T1" fmla="*/ 804 h 885"/>
                <a:gd name="T2" fmla="*/ 90 w 2940"/>
                <a:gd name="T3" fmla="*/ 804 h 885"/>
                <a:gd name="T4" fmla="*/ 139 w 2940"/>
                <a:gd name="T5" fmla="*/ 804 h 885"/>
                <a:gd name="T6" fmla="*/ 188 w 2940"/>
                <a:gd name="T7" fmla="*/ 804 h 885"/>
                <a:gd name="T8" fmla="*/ 237 w 2940"/>
                <a:gd name="T9" fmla="*/ 804 h 885"/>
                <a:gd name="T10" fmla="*/ 285 w 2940"/>
                <a:gd name="T11" fmla="*/ 804 h 885"/>
                <a:gd name="T12" fmla="*/ 326 w 2940"/>
                <a:gd name="T13" fmla="*/ 593 h 885"/>
                <a:gd name="T14" fmla="*/ 359 w 2940"/>
                <a:gd name="T15" fmla="*/ 390 h 885"/>
                <a:gd name="T16" fmla="*/ 391 w 2940"/>
                <a:gd name="T17" fmla="*/ 235 h 885"/>
                <a:gd name="T18" fmla="*/ 432 w 2940"/>
                <a:gd name="T19" fmla="*/ 105 h 885"/>
                <a:gd name="T20" fmla="*/ 465 w 2940"/>
                <a:gd name="T21" fmla="*/ 24 h 885"/>
                <a:gd name="T22" fmla="*/ 513 w 2940"/>
                <a:gd name="T23" fmla="*/ 16 h 885"/>
                <a:gd name="T24" fmla="*/ 554 w 2940"/>
                <a:gd name="T25" fmla="*/ 81 h 885"/>
                <a:gd name="T26" fmla="*/ 587 w 2940"/>
                <a:gd name="T27" fmla="*/ 187 h 885"/>
                <a:gd name="T28" fmla="*/ 619 w 2940"/>
                <a:gd name="T29" fmla="*/ 316 h 885"/>
                <a:gd name="T30" fmla="*/ 660 w 2940"/>
                <a:gd name="T31" fmla="*/ 455 h 885"/>
                <a:gd name="T32" fmla="*/ 693 w 2940"/>
                <a:gd name="T33" fmla="*/ 584 h 885"/>
                <a:gd name="T34" fmla="*/ 725 w 2940"/>
                <a:gd name="T35" fmla="*/ 698 h 885"/>
                <a:gd name="T36" fmla="*/ 766 w 2940"/>
                <a:gd name="T37" fmla="*/ 787 h 885"/>
                <a:gd name="T38" fmla="*/ 798 w 2940"/>
                <a:gd name="T39" fmla="*/ 844 h 885"/>
                <a:gd name="T40" fmla="*/ 847 w 2940"/>
                <a:gd name="T41" fmla="*/ 885 h 885"/>
                <a:gd name="T42" fmla="*/ 896 w 2940"/>
                <a:gd name="T43" fmla="*/ 877 h 885"/>
                <a:gd name="T44" fmla="*/ 945 w 2940"/>
                <a:gd name="T45" fmla="*/ 844 h 885"/>
                <a:gd name="T46" fmla="*/ 994 w 2940"/>
                <a:gd name="T47" fmla="*/ 796 h 885"/>
                <a:gd name="T48" fmla="*/ 1043 w 2940"/>
                <a:gd name="T49" fmla="*/ 755 h 885"/>
                <a:gd name="T50" fmla="*/ 1092 w 2940"/>
                <a:gd name="T51" fmla="*/ 723 h 885"/>
                <a:gd name="T52" fmla="*/ 1140 w 2940"/>
                <a:gd name="T53" fmla="*/ 714 h 885"/>
                <a:gd name="T54" fmla="*/ 1189 w 2940"/>
                <a:gd name="T55" fmla="*/ 723 h 885"/>
                <a:gd name="T56" fmla="*/ 1238 w 2940"/>
                <a:gd name="T57" fmla="*/ 739 h 885"/>
                <a:gd name="T58" fmla="*/ 1287 w 2940"/>
                <a:gd name="T59" fmla="*/ 763 h 885"/>
                <a:gd name="T60" fmla="*/ 1336 w 2940"/>
                <a:gd name="T61" fmla="*/ 787 h 885"/>
                <a:gd name="T62" fmla="*/ 1385 w 2940"/>
                <a:gd name="T63" fmla="*/ 804 h 885"/>
                <a:gd name="T64" fmla="*/ 1434 w 2940"/>
                <a:gd name="T65" fmla="*/ 820 h 885"/>
                <a:gd name="T66" fmla="*/ 1482 w 2940"/>
                <a:gd name="T67" fmla="*/ 820 h 885"/>
                <a:gd name="T68" fmla="*/ 1531 w 2940"/>
                <a:gd name="T69" fmla="*/ 820 h 885"/>
                <a:gd name="T70" fmla="*/ 1580 w 2940"/>
                <a:gd name="T71" fmla="*/ 820 h 885"/>
                <a:gd name="T72" fmla="*/ 1629 w 2940"/>
                <a:gd name="T73" fmla="*/ 812 h 885"/>
                <a:gd name="T74" fmla="*/ 1678 w 2940"/>
                <a:gd name="T75" fmla="*/ 804 h 885"/>
                <a:gd name="T76" fmla="*/ 1727 w 2940"/>
                <a:gd name="T77" fmla="*/ 796 h 885"/>
                <a:gd name="T78" fmla="*/ 1776 w 2940"/>
                <a:gd name="T79" fmla="*/ 796 h 885"/>
                <a:gd name="T80" fmla="*/ 1824 w 2940"/>
                <a:gd name="T81" fmla="*/ 796 h 885"/>
                <a:gd name="T82" fmla="*/ 1873 w 2940"/>
                <a:gd name="T83" fmla="*/ 796 h 885"/>
                <a:gd name="T84" fmla="*/ 1922 w 2940"/>
                <a:gd name="T85" fmla="*/ 804 h 885"/>
                <a:gd name="T86" fmla="*/ 1971 w 2940"/>
                <a:gd name="T87" fmla="*/ 804 h 885"/>
                <a:gd name="T88" fmla="*/ 2020 w 2940"/>
                <a:gd name="T89" fmla="*/ 804 h 885"/>
                <a:gd name="T90" fmla="*/ 2069 w 2940"/>
                <a:gd name="T91" fmla="*/ 812 h 885"/>
                <a:gd name="T92" fmla="*/ 2118 w 2940"/>
                <a:gd name="T93" fmla="*/ 812 h 885"/>
                <a:gd name="T94" fmla="*/ 2166 w 2940"/>
                <a:gd name="T95" fmla="*/ 812 h 885"/>
                <a:gd name="T96" fmla="*/ 2215 w 2940"/>
                <a:gd name="T97" fmla="*/ 812 h 885"/>
                <a:gd name="T98" fmla="*/ 2264 w 2940"/>
                <a:gd name="T99" fmla="*/ 812 h 885"/>
                <a:gd name="T100" fmla="*/ 2313 w 2940"/>
                <a:gd name="T101" fmla="*/ 804 h 885"/>
                <a:gd name="T102" fmla="*/ 2362 w 2940"/>
                <a:gd name="T103" fmla="*/ 804 h 885"/>
                <a:gd name="T104" fmla="*/ 2411 w 2940"/>
                <a:gd name="T105" fmla="*/ 804 h 885"/>
                <a:gd name="T106" fmla="*/ 2460 w 2940"/>
                <a:gd name="T107" fmla="*/ 804 h 885"/>
                <a:gd name="T108" fmla="*/ 2508 w 2940"/>
                <a:gd name="T109" fmla="*/ 804 h 885"/>
                <a:gd name="T110" fmla="*/ 2557 w 2940"/>
                <a:gd name="T111" fmla="*/ 804 h 885"/>
                <a:gd name="T112" fmla="*/ 2606 w 2940"/>
                <a:gd name="T113" fmla="*/ 804 h 885"/>
                <a:gd name="T114" fmla="*/ 2655 w 2940"/>
                <a:gd name="T115" fmla="*/ 804 h 885"/>
                <a:gd name="T116" fmla="*/ 2704 w 2940"/>
                <a:gd name="T117" fmla="*/ 804 h 885"/>
                <a:gd name="T118" fmla="*/ 2753 w 2940"/>
                <a:gd name="T119" fmla="*/ 804 h 885"/>
                <a:gd name="T120" fmla="*/ 2802 w 2940"/>
                <a:gd name="T121" fmla="*/ 804 h 885"/>
                <a:gd name="T122" fmla="*/ 2850 w 2940"/>
                <a:gd name="T123" fmla="*/ 804 h 885"/>
                <a:gd name="T124" fmla="*/ 2899 w 2940"/>
                <a:gd name="T125" fmla="*/ 804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40" h="885">
                  <a:moveTo>
                    <a:pt x="0" y="804"/>
                  </a:moveTo>
                  <a:lnTo>
                    <a:pt x="9" y="804"/>
                  </a:lnTo>
                  <a:lnTo>
                    <a:pt x="17" y="804"/>
                  </a:lnTo>
                  <a:lnTo>
                    <a:pt x="25" y="804"/>
                  </a:lnTo>
                  <a:lnTo>
                    <a:pt x="33" y="804"/>
                  </a:lnTo>
                  <a:lnTo>
                    <a:pt x="41" y="804"/>
                  </a:lnTo>
                  <a:lnTo>
                    <a:pt x="49" y="804"/>
                  </a:lnTo>
                  <a:lnTo>
                    <a:pt x="57" y="804"/>
                  </a:lnTo>
                  <a:lnTo>
                    <a:pt x="66" y="804"/>
                  </a:lnTo>
                  <a:lnTo>
                    <a:pt x="74" y="804"/>
                  </a:lnTo>
                  <a:lnTo>
                    <a:pt x="82" y="804"/>
                  </a:lnTo>
                  <a:lnTo>
                    <a:pt x="90" y="804"/>
                  </a:lnTo>
                  <a:lnTo>
                    <a:pt x="98" y="804"/>
                  </a:lnTo>
                  <a:lnTo>
                    <a:pt x="106" y="804"/>
                  </a:lnTo>
                  <a:lnTo>
                    <a:pt x="114" y="804"/>
                  </a:lnTo>
                  <a:lnTo>
                    <a:pt x="123" y="804"/>
                  </a:lnTo>
                  <a:lnTo>
                    <a:pt x="131" y="804"/>
                  </a:lnTo>
                  <a:lnTo>
                    <a:pt x="139" y="804"/>
                  </a:lnTo>
                  <a:lnTo>
                    <a:pt x="147" y="804"/>
                  </a:lnTo>
                  <a:lnTo>
                    <a:pt x="155" y="804"/>
                  </a:lnTo>
                  <a:lnTo>
                    <a:pt x="163" y="804"/>
                  </a:lnTo>
                  <a:lnTo>
                    <a:pt x="171" y="804"/>
                  </a:lnTo>
                  <a:lnTo>
                    <a:pt x="180" y="804"/>
                  </a:lnTo>
                  <a:lnTo>
                    <a:pt x="188" y="804"/>
                  </a:lnTo>
                  <a:lnTo>
                    <a:pt x="196" y="804"/>
                  </a:lnTo>
                  <a:lnTo>
                    <a:pt x="204" y="804"/>
                  </a:lnTo>
                  <a:lnTo>
                    <a:pt x="212" y="804"/>
                  </a:lnTo>
                  <a:lnTo>
                    <a:pt x="220" y="804"/>
                  </a:lnTo>
                  <a:lnTo>
                    <a:pt x="228" y="804"/>
                  </a:lnTo>
                  <a:lnTo>
                    <a:pt x="237" y="804"/>
                  </a:lnTo>
                  <a:lnTo>
                    <a:pt x="245" y="804"/>
                  </a:lnTo>
                  <a:lnTo>
                    <a:pt x="253" y="804"/>
                  </a:lnTo>
                  <a:lnTo>
                    <a:pt x="261" y="804"/>
                  </a:lnTo>
                  <a:lnTo>
                    <a:pt x="269" y="804"/>
                  </a:lnTo>
                  <a:lnTo>
                    <a:pt x="277" y="804"/>
                  </a:lnTo>
                  <a:lnTo>
                    <a:pt x="285" y="804"/>
                  </a:lnTo>
                  <a:lnTo>
                    <a:pt x="294" y="804"/>
                  </a:lnTo>
                  <a:lnTo>
                    <a:pt x="302" y="763"/>
                  </a:lnTo>
                  <a:lnTo>
                    <a:pt x="310" y="714"/>
                  </a:lnTo>
                  <a:lnTo>
                    <a:pt x="310" y="674"/>
                  </a:lnTo>
                  <a:lnTo>
                    <a:pt x="318" y="633"/>
                  </a:lnTo>
                  <a:lnTo>
                    <a:pt x="326" y="593"/>
                  </a:lnTo>
                  <a:lnTo>
                    <a:pt x="326" y="560"/>
                  </a:lnTo>
                  <a:lnTo>
                    <a:pt x="334" y="519"/>
                  </a:lnTo>
                  <a:lnTo>
                    <a:pt x="342" y="487"/>
                  </a:lnTo>
                  <a:lnTo>
                    <a:pt x="351" y="455"/>
                  </a:lnTo>
                  <a:lnTo>
                    <a:pt x="351" y="422"/>
                  </a:lnTo>
                  <a:lnTo>
                    <a:pt x="359" y="390"/>
                  </a:lnTo>
                  <a:lnTo>
                    <a:pt x="367" y="365"/>
                  </a:lnTo>
                  <a:lnTo>
                    <a:pt x="367" y="333"/>
                  </a:lnTo>
                  <a:lnTo>
                    <a:pt x="375" y="308"/>
                  </a:lnTo>
                  <a:lnTo>
                    <a:pt x="383" y="284"/>
                  </a:lnTo>
                  <a:lnTo>
                    <a:pt x="391" y="260"/>
                  </a:lnTo>
                  <a:lnTo>
                    <a:pt x="391" y="235"/>
                  </a:lnTo>
                  <a:lnTo>
                    <a:pt x="399" y="211"/>
                  </a:lnTo>
                  <a:lnTo>
                    <a:pt x="408" y="187"/>
                  </a:lnTo>
                  <a:lnTo>
                    <a:pt x="416" y="170"/>
                  </a:lnTo>
                  <a:lnTo>
                    <a:pt x="416" y="146"/>
                  </a:lnTo>
                  <a:lnTo>
                    <a:pt x="424" y="130"/>
                  </a:lnTo>
                  <a:lnTo>
                    <a:pt x="432" y="105"/>
                  </a:lnTo>
                  <a:lnTo>
                    <a:pt x="432" y="89"/>
                  </a:lnTo>
                  <a:lnTo>
                    <a:pt x="440" y="73"/>
                  </a:lnTo>
                  <a:lnTo>
                    <a:pt x="448" y="57"/>
                  </a:lnTo>
                  <a:lnTo>
                    <a:pt x="456" y="40"/>
                  </a:lnTo>
                  <a:lnTo>
                    <a:pt x="456" y="32"/>
                  </a:lnTo>
                  <a:lnTo>
                    <a:pt x="465" y="24"/>
                  </a:lnTo>
                  <a:lnTo>
                    <a:pt x="473" y="16"/>
                  </a:lnTo>
                  <a:lnTo>
                    <a:pt x="481" y="8"/>
                  </a:lnTo>
                  <a:lnTo>
                    <a:pt x="489" y="0"/>
                  </a:lnTo>
                  <a:lnTo>
                    <a:pt x="497" y="8"/>
                  </a:lnTo>
                  <a:lnTo>
                    <a:pt x="505" y="8"/>
                  </a:lnTo>
                  <a:lnTo>
                    <a:pt x="513" y="16"/>
                  </a:lnTo>
                  <a:lnTo>
                    <a:pt x="522" y="24"/>
                  </a:lnTo>
                  <a:lnTo>
                    <a:pt x="530" y="32"/>
                  </a:lnTo>
                  <a:lnTo>
                    <a:pt x="538" y="48"/>
                  </a:lnTo>
                  <a:lnTo>
                    <a:pt x="538" y="57"/>
                  </a:lnTo>
                  <a:lnTo>
                    <a:pt x="546" y="73"/>
                  </a:lnTo>
                  <a:lnTo>
                    <a:pt x="554" y="81"/>
                  </a:lnTo>
                  <a:lnTo>
                    <a:pt x="562" y="97"/>
                  </a:lnTo>
                  <a:lnTo>
                    <a:pt x="562" y="113"/>
                  </a:lnTo>
                  <a:lnTo>
                    <a:pt x="570" y="130"/>
                  </a:lnTo>
                  <a:lnTo>
                    <a:pt x="579" y="146"/>
                  </a:lnTo>
                  <a:lnTo>
                    <a:pt x="579" y="170"/>
                  </a:lnTo>
                  <a:lnTo>
                    <a:pt x="587" y="187"/>
                  </a:lnTo>
                  <a:lnTo>
                    <a:pt x="595" y="203"/>
                  </a:lnTo>
                  <a:lnTo>
                    <a:pt x="603" y="227"/>
                  </a:lnTo>
                  <a:lnTo>
                    <a:pt x="603" y="251"/>
                  </a:lnTo>
                  <a:lnTo>
                    <a:pt x="611" y="268"/>
                  </a:lnTo>
                  <a:lnTo>
                    <a:pt x="619" y="292"/>
                  </a:lnTo>
                  <a:lnTo>
                    <a:pt x="619" y="316"/>
                  </a:lnTo>
                  <a:lnTo>
                    <a:pt x="627" y="341"/>
                  </a:lnTo>
                  <a:lnTo>
                    <a:pt x="636" y="357"/>
                  </a:lnTo>
                  <a:lnTo>
                    <a:pt x="644" y="381"/>
                  </a:lnTo>
                  <a:lnTo>
                    <a:pt x="644" y="406"/>
                  </a:lnTo>
                  <a:lnTo>
                    <a:pt x="652" y="430"/>
                  </a:lnTo>
                  <a:lnTo>
                    <a:pt x="660" y="455"/>
                  </a:lnTo>
                  <a:lnTo>
                    <a:pt x="668" y="471"/>
                  </a:lnTo>
                  <a:lnTo>
                    <a:pt x="668" y="495"/>
                  </a:lnTo>
                  <a:lnTo>
                    <a:pt x="676" y="519"/>
                  </a:lnTo>
                  <a:lnTo>
                    <a:pt x="684" y="544"/>
                  </a:lnTo>
                  <a:lnTo>
                    <a:pt x="684" y="560"/>
                  </a:lnTo>
                  <a:lnTo>
                    <a:pt x="693" y="584"/>
                  </a:lnTo>
                  <a:lnTo>
                    <a:pt x="701" y="601"/>
                  </a:lnTo>
                  <a:lnTo>
                    <a:pt x="709" y="625"/>
                  </a:lnTo>
                  <a:lnTo>
                    <a:pt x="709" y="641"/>
                  </a:lnTo>
                  <a:lnTo>
                    <a:pt x="717" y="658"/>
                  </a:lnTo>
                  <a:lnTo>
                    <a:pt x="725" y="682"/>
                  </a:lnTo>
                  <a:lnTo>
                    <a:pt x="725" y="698"/>
                  </a:lnTo>
                  <a:lnTo>
                    <a:pt x="733" y="714"/>
                  </a:lnTo>
                  <a:lnTo>
                    <a:pt x="741" y="731"/>
                  </a:lnTo>
                  <a:lnTo>
                    <a:pt x="750" y="747"/>
                  </a:lnTo>
                  <a:lnTo>
                    <a:pt x="750" y="755"/>
                  </a:lnTo>
                  <a:lnTo>
                    <a:pt x="758" y="771"/>
                  </a:lnTo>
                  <a:lnTo>
                    <a:pt x="766" y="787"/>
                  </a:lnTo>
                  <a:lnTo>
                    <a:pt x="774" y="796"/>
                  </a:lnTo>
                  <a:lnTo>
                    <a:pt x="774" y="804"/>
                  </a:lnTo>
                  <a:lnTo>
                    <a:pt x="782" y="820"/>
                  </a:lnTo>
                  <a:lnTo>
                    <a:pt x="790" y="828"/>
                  </a:lnTo>
                  <a:lnTo>
                    <a:pt x="790" y="836"/>
                  </a:lnTo>
                  <a:lnTo>
                    <a:pt x="798" y="844"/>
                  </a:lnTo>
                  <a:lnTo>
                    <a:pt x="807" y="852"/>
                  </a:lnTo>
                  <a:lnTo>
                    <a:pt x="815" y="861"/>
                  </a:lnTo>
                  <a:lnTo>
                    <a:pt x="823" y="869"/>
                  </a:lnTo>
                  <a:lnTo>
                    <a:pt x="831" y="877"/>
                  </a:lnTo>
                  <a:lnTo>
                    <a:pt x="839" y="877"/>
                  </a:lnTo>
                  <a:lnTo>
                    <a:pt x="847" y="885"/>
                  </a:lnTo>
                  <a:lnTo>
                    <a:pt x="855" y="885"/>
                  </a:lnTo>
                  <a:lnTo>
                    <a:pt x="864" y="885"/>
                  </a:lnTo>
                  <a:lnTo>
                    <a:pt x="872" y="885"/>
                  </a:lnTo>
                  <a:lnTo>
                    <a:pt x="880" y="885"/>
                  </a:lnTo>
                  <a:lnTo>
                    <a:pt x="888" y="877"/>
                  </a:lnTo>
                  <a:lnTo>
                    <a:pt x="896" y="877"/>
                  </a:lnTo>
                  <a:lnTo>
                    <a:pt x="904" y="869"/>
                  </a:lnTo>
                  <a:lnTo>
                    <a:pt x="912" y="869"/>
                  </a:lnTo>
                  <a:lnTo>
                    <a:pt x="921" y="861"/>
                  </a:lnTo>
                  <a:lnTo>
                    <a:pt x="929" y="852"/>
                  </a:lnTo>
                  <a:lnTo>
                    <a:pt x="937" y="844"/>
                  </a:lnTo>
                  <a:lnTo>
                    <a:pt x="945" y="844"/>
                  </a:lnTo>
                  <a:lnTo>
                    <a:pt x="953" y="836"/>
                  </a:lnTo>
                  <a:lnTo>
                    <a:pt x="961" y="828"/>
                  </a:lnTo>
                  <a:lnTo>
                    <a:pt x="969" y="820"/>
                  </a:lnTo>
                  <a:lnTo>
                    <a:pt x="978" y="812"/>
                  </a:lnTo>
                  <a:lnTo>
                    <a:pt x="986" y="804"/>
                  </a:lnTo>
                  <a:lnTo>
                    <a:pt x="994" y="796"/>
                  </a:lnTo>
                  <a:lnTo>
                    <a:pt x="1002" y="787"/>
                  </a:lnTo>
                  <a:lnTo>
                    <a:pt x="1010" y="779"/>
                  </a:lnTo>
                  <a:lnTo>
                    <a:pt x="1018" y="771"/>
                  </a:lnTo>
                  <a:lnTo>
                    <a:pt x="1026" y="763"/>
                  </a:lnTo>
                  <a:lnTo>
                    <a:pt x="1035" y="763"/>
                  </a:lnTo>
                  <a:lnTo>
                    <a:pt x="1043" y="755"/>
                  </a:lnTo>
                  <a:lnTo>
                    <a:pt x="1051" y="747"/>
                  </a:lnTo>
                  <a:lnTo>
                    <a:pt x="1059" y="739"/>
                  </a:lnTo>
                  <a:lnTo>
                    <a:pt x="1067" y="739"/>
                  </a:lnTo>
                  <a:lnTo>
                    <a:pt x="1075" y="731"/>
                  </a:lnTo>
                  <a:lnTo>
                    <a:pt x="1083" y="731"/>
                  </a:lnTo>
                  <a:lnTo>
                    <a:pt x="1092" y="723"/>
                  </a:lnTo>
                  <a:lnTo>
                    <a:pt x="1100" y="723"/>
                  </a:lnTo>
                  <a:lnTo>
                    <a:pt x="1108" y="714"/>
                  </a:lnTo>
                  <a:lnTo>
                    <a:pt x="1116" y="714"/>
                  </a:lnTo>
                  <a:lnTo>
                    <a:pt x="1124" y="714"/>
                  </a:lnTo>
                  <a:lnTo>
                    <a:pt x="1132" y="714"/>
                  </a:lnTo>
                  <a:lnTo>
                    <a:pt x="1140" y="714"/>
                  </a:lnTo>
                  <a:lnTo>
                    <a:pt x="1149" y="714"/>
                  </a:lnTo>
                  <a:lnTo>
                    <a:pt x="1157" y="714"/>
                  </a:lnTo>
                  <a:lnTo>
                    <a:pt x="1165" y="714"/>
                  </a:lnTo>
                  <a:lnTo>
                    <a:pt x="1173" y="714"/>
                  </a:lnTo>
                  <a:lnTo>
                    <a:pt x="1181" y="714"/>
                  </a:lnTo>
                  <a:lnTo>
                    <a:pt x="1189" y="723"/>
                  </a:lnTo>
                  <a:lnTo>
                    <a:pt x="1197" y="723"/>
                  </a:lnTo>
                  <a:lnTo>
                    <a:pt x="1206" y="723"/>
                  </a:lnTo>
                  <a:lnTo>
                    <a:pt x="1214" y="731"/>
                  </a:lnTo>
                  <a:lnTo>
                    <a:pt x="1222" y="731"/>
                  </a:lnTo>
                  <a:lnTo>
                    <a:pt x="1230" y="731"/>
                  </a:lnTo>
                  <a:lnTo>
                    <a:pt x="1238" y="739"/>
                  </a:lnTo>
                  <a:lnTo>
                    <a:pt x="1246" y="739"/>
                  </a:lnTo>
                  <a:lnTo>
                    <a:pt x="1254" y="747"/>
                  </a:lnTo>
                  <a:lnTo>
                    <a:pt x="1263" y="747"/>
                  </a:lnTo>
                  <a:lnTo>
                    <a:pt x="1271" y="755"/>
                  </a:lnTo>
                  <a:lnTo>
                    <a:pt x="1279" y="755"/>
                  </a:lnTo>
                  <a:lnTo>
                    <a:pt x="1287" y="763"/>
                  </a:lnTo>
                  <a:lnTo>
                    <a:pt x="1295" y="763"/>
                  </a:lnTo>
                  <a:lnTo>
                    <a:pt x="1303" y="771"/>
                  </a:lnTo>
                  <a:lnTo>
                    <a:pt x="1311" y="771"/>
                  </a:lnTo>
                  <a:lnTo>
                    <a:pt x="1320" y="779"/>
                  </a:lnTo>
                  <a:lnTo>
                    <a:pt x="1328" y="779"/>
                  </a:lnTo>
                  <a:lnTo>
                    <a:pt x="1336" y="787"/>
                  </a:lnTo>
                  <a:lnTo>
                    <a:pt x="1344" y="787"/>
                  </a:lnTo>
                  <a:lnTo>
                    <a:pt x="1352" y="796"/>
                  </a:lnTo>
                  <a:lnTo>
                    <a:pt x="1360" y="796"/>
                  </a:lnTo>
                  <a:lnTo>
                    <a:pt x="1368" y="796"/>
                  </a:lnTo>
                  <a:lnTo>
                    <a:pt x="1377" y="804"/>
                  </a:lnTo>
                  <a:lnTo>
                    <a:pt x="1385" y="804"/>
                  </a:lnTo>
                  <a:lnTo>
                    <a:pt x="1393" y="812"/>
                  </a:lnTo>
                  <a:lnTo>
                    <a:pt x="1401" y="812"/>
                  </a:lnTo>
                  <a:lnTo>
                    <a:pt x="1409" y="812"/>
                  </a:lnTo>
                  <a:lnTo>
                    <a:pt x="1417" y="812"/>
                  </a:lnTo>
                  <a:lnTo>
                    <a:pt x="1425" y="820"/>
                  </a:lnTo>
                  <a:lnTo>
                    <a:pt x="1434" y="820"/>
                  </a:lnTo>
                  <a:lnTo>
                    <a:pt x="1442" y="820"/>
                  </a:lnTo>
                  <a:lnTo>
                    <a:pt x="1450" y="820"/>
                  </a:lnTo>
                  <a:lnTo>
                    <a:pt x="1458" y="820"/>
                  </a:lnTo>
                  <a:lnTo>
                    <a:pt x="1466" y="820"/>
                  </a:lnTo>
                  <a:lnTo>
                    <a:pt x="1474" y="820"/>
                  </a:lnTo>
                  <a:lnTo>
                    <a:pt x="1482" y="820"/>
                  </a:lnTo>
                  <a:lnTo>
                    <a:pt x="1491" y="828"/>
                  </a:lnTo>
                  <a:lnTo>
                    <a:pt x="1499" y="828"/>
                  </a:lnTo>
                  <a:lnTo>
                    <a:pt x="1507" y="828"/>
                  </a:lnTo>
                  <a:lnTo>
                    <a:pt x="1515" y="820"/>
                  </a:lnTo>
                  <a:lnTo>
                    <a:pt x="1523" y="820"/>
                  </a:lnTo>
                  <a:lnTo>
                    <a:pt x="1531" y="820"/>
                  </a:lnTo>
                  <a:lnTo>
                    <a:pt x="1539" y="820"/>
                  </a:lnTo>
                  <a:lnTo>
                    <a:pt x="1548" y="820"/>
                  </a:lnTo>
                  <a:lnTo>
                    <a:pt x="1556" y="820"/>
                  </a:lnTo>
                  <a:lnTo>
                    <a:pt x="1564" y="820"/>
                  </a:lnTo>
                  <a:lnTo>
                    <a:pt x="1572" y="820"/>
                  </a:lnTo>
                  <a:lnTo>
                    <a:pt x="1580" y="820"/>
                  </a:lnTo>
                  <a:lnTo>
                    <a:pt x="1588" y="820"/>
                  </a:lnTo>
                  <a:lnTo>
                    <a:pt x="1596" y="812"/>
                  </a:lnTo>
                  <a:lnTo>
                    <a:pt x="1605" y="812"/>
                  </a:lnTo>
                  <a:lnTo>
                    <a:pt x="1613" y="812"/>
                  </a:lnTo>
                  <a:lnTo>
                    <a:pt x="1621" y="812"/>
                  </a:lnTo>
                  <a:lnTo>
                    <a:pt x="1629" y="812"/>
                  </a:lnTo>
                  <a:lnTo>
                    <a:pt x="1637" y="812"/>
                  </a:lnTo>
                  <a:lnTo>
                    <a:pt x="1645" y="804"/>
                  </a:lnTo>
                  <a:lnTo>
                    <a:pt x="1653" y="804"/>
                  </a:lnTo>
                  <a:lnTo>
                    <a:pt x="1662" y="804"/>
                  </a:lnTo>
                  <a:lnTo>
                    <a:pt x="1670" y="804"/>
                  </a:lnTo>
                  <a:lnTo>
                    <a:pt x="1678" y="804"/>
                  </a:lnTo>
                  <a:lnTo>
                    <a:pt x="1686" y="804"/>
                  </a:lnTo>
                  <a:lnTo>
                    <a:pt x="1694" y="804"/>
                  </a:lnTo>
                  <a:lnTo>
                    <a:pt x="1702" y="804"/>
                  </a:lnTo>
                  <a:lnTo>
                    <a:pt x="1710" y="796"/>
                  </a:lnTo>
                  <a:lnTo>
                    <a:pt x="1719" y="796"/>
                  </a:lnTo>
                  <a:lnTo>
                    <a:pt x="1727" y="796"/>
                  </a:lnTo>
                  <a:lnTo>
                    <a:pt x="1735" y="796"/>
                  </a:lnTo>
                  <a:lnTo>
                    <a:pt x="1743" y="796"/>
                  </a:lnTo>
                  <a:lnTo>
                    <a:pt x="1751" y="796"/>
                  </a:lnTo>
                  <a:lnTo>
                    <a:pt x="1759" y="796"/>
                  </a:lnTo>
                  <a:lnTo>
                    <a:pt x="1767" y="796"/>
                  </a:lnTo>
                  <a:lnTo>
                    <a:pt x="1776" y="796"/>
                  </a:lnTo>
                  <a:lnTo>
                    <a:pt x="1784" y="796"/>
                  </a:lnTo>
                  <a:lnTo>
                    <a:pt x="1792" y="796"/>
                  </a:lnTo>
                  <a:lnTo>
                    <a:pt x="1800" y="796"/>
                  </a:lnTo>
                  <a:lnTo>
                    <a:pt x="1808" y="796"/>
                  </a:lnTo>
                  <a:lnTo>
                    <a:pt x="1816" y="796"/>
                  </a:lnTo>
                  <a:lnTo>
                    <a:pt x="1824" y="796"/>
                  </a:lnTo>
                  <a:lnTo>
                    <a:pt x="1833" y="796"/>
                  </a:lnTo>
                  <a:lnTo>
                    <a:pt x="1841" y="796"/>
                  </a:lnTo>
                  <a:lnTo>
                    <a:pt x="1849" y="796"/>
                  </a:lnTo>
                  <a:lnTo>
                    <a:pt x="1857" y="796"/>
                  </a:lnTo>
                  <a:lnTo>
                    <a:pt x="1865" y="796"/>
                  </a:lnTo>
                  <a:lnTo>
                    <a:pt x="1873" y="796"/>
                  </a:lnTo>
                  <a:lnTo>
                    <a:pt x="1881" y="796"/>
                  </a:lnTo>
                  <a:lnTo>
                    <a:pt x="1890" y="796"/>
                  </a:lnTo>
                  <a:lnTo>
                    <a:pt x="1898" y="796"/>
                  </a:lnTo>
                  <a:lnTo>
                    <a:pt x="1906" y="796"/>
                  </a:lnTo>
                  <a:lnTo>
                    <a:pt x="1914" y="804"/>
                  </a:lnTo>
                  <a:lnTo>
                    <a:pt x="1922" y="804"/>
                  </a:lnTo>
                  <a:lnTo>
                    <a:pt x="1930" y="804"/>
                  </a:lnTo>
                  <a:lnTo>
                    <a:pt x="1938" y="804"/>
                  </a:lnTo>
                  <a:lnTo>
                    <a:pt x="1947" y="804"/>
                  </a:lnTo>
                  <a:lnTo>
                    <a:pt x="1955" y="804"/>
                  </a:lnTo>
                  <a:lnTo>
                    <a:pt x="1963" y="804"/>
                  </a:lnTo>
                  <a:lnTo>
                    <a:pt x="1971" y="804"/>
                  </a:lnTo>
                  <a:lnTo>
                    <a:pt x="1979" y="804"/>
                  </a:lnTo>
                  <a:lnTo>
                    <a:pt x="1987" y="804"/>
                  </a:lnTo>
                  <a:lnTo>
                    <a:pt x="1995" y="804"/>
                  </a:lnTo>
                  <a:lnTo>
                    <a:pt x="2004" y="804"/>
                  </a:lnTo>
                  <a:lnTo>
                    <a:pt x="2012" y="804"/>
                  </a:lnTo>
                  <a:lnTo>
                    <a:pt x="2020" y="804"/>
                  </a:lnTo>
                  <a:lnTo>
                    <a:pt x="2028" y="804"/>
                  </a:lnTo>
                  <a:lnTo>
                    <a:pt x="2036" y="812"/>
                  </a:lnTo>
                  <a:lnTo>
                    <a:pt x="2044" y="812"/>
                  </a:lnTo>
                  <a:lnTo>
                    <a:pt x="2052" y="812"/>
                  </a:lnTo>
                  <a:lnTo>
                    <a:pt x="2061" y="812"/>
                  </a:lnTo>
                  <a:lnTo>
                    <a:pt x="2069" y="812"/>
                  </a:lnTo>
                  <a:lnTo>
                    <a:pt x="2077" y="812"/>
                  </a:lnTo>
                  <a:lnTo>
                    <a:pt x="2085" y="812"/>
                  </a:lnTo>
                  <a:lnTo>
                    <a:pt x="2093" y="812"/>
                  </a:lnTo>
                  <a:lnTo>
                    <a:pt x="2101" y="812"/>
                  </a:lnTo>
                  <a:lnTo>
                    <a:pt x="2109" y="812"/>
                  </a:lnTo>
                  <a:lnTo>
                    <a:pt x="2118" y="812"/>
                  </a:lnTo>
                  <a:lnTo>
                    <a:pt x="2126" y="812"/>
                  </a:lnTo>
                  <a:lnTo>
                    <a:pt x="2134" y="812"/>
                  </a:lnTo>
                  <a:lnTo>
                    <a:pt x="2142" y="812"/>
                  </a:lnTo>
                  <a:lnTo>
                    <a:pt x="2150" y="812"/>
                  </a:lnTo>
                  <a:lnTo>
                    <a:pt x="2158" y="812"/>
                  </a:lnTo>
                  <a:lnTo>
                    <a:pt x="2166" y="812"/>
                  </a:lnTo>
                  <a:lnTo>
                    <a:pt x="2175" y="812"/>
                  </a:lnTo>
                  <a:lnTo>
                    <a:pt x="2183" y="812"/>
                  </a:lnTo>
                  <a:lnTo>
                    <a:pt x="2191" y="812"/>
                  </a:lnTo>
                  <a:lnTo>
                    <a:pt x="2199" y="812"/>
                  </a:lnTo>
                  <a:lnTo>
                    <a:pt x="2207" y="812"/>
                  </a:lnTo>
                  <a:lnTo>
                    <a:pt x="2215" y="812"/>
                  </a:lnTo>
                  <a:lnTo>
                    <a:pt x="2223" y="812"/>
                  </a:lnTo>
                  <a:lnTo>
                    <a:pt x="2232" y="812"/>
                  </a:lnTo>
                  <a:lnTo>
                    <a:pt x="2240" y="812"/>
                  </a:lnTo>
                  <a:lnTo>
                    <a:pt x="2248" y="812"/>
                  </a:lnTo>
                  <a:lnTo>
                    <a:pt x="2256" y="812"/>
                  </a:lnTo>
                  <a:lnTo>
                    <a:pt x="2264" y="812"/>
                  </a:lnTo>
                  <a:lnTo>
                    <a:pt x="2272" y="804"/>
                  </a:lnTo>
                  <a:lnTo>
                    <a:pt x="2280" y="804"/>
                  </a:lnTo>
                  <a:lnTo>
                    <a:pt x="2289" y="804"/>
                  </a:lnTo>
                  <a:lnTo>
                    <a:pt x="2297" y="804"/>
                  </a:lnTo>
                  <a:lnTo>
                    <a:pt x="2305" y="804"/>
                  </a:lnTo>
                  <a:lnTo>
                    <a:pt x="2313" y="804"/>
                  </a:lnTo>
                  <a:lnTo>
                    <a:pt x="2321" y="804"/>
                  </a:lnTo>
                  <a:lnTo>
                    <a:pt x="2329" y="804"/>
                  </a:lnTo>
                  <a:lnTo>
                    <a:pt x="2337" y="804"/>
                  </a:lnTo>
                  <a:lnTo>
                    <a:pt x="2346" y="804"/>
                  </a:lnTo>
                  <a:lnTo>
                    <a:pt x="2354" y="804"/>
                  </a:lnTo>
                  <a:lnTo>
                    <a:pt x="2362" y="804"/>
                  </a:lnTo>
                  <a:lnTo>
                    <a:pt x="2370" y="804"/>
                  </a:lnTo>
                  <a:lnTo>
                    <a:pt x="2378" y="804"/>
                  </a:lnTo>
                  <a:lnTo>
                    <a:pt x="2386" y="804"/>
                  </a:lnTo>
                  <a:lnTo>
                    <a:pt x="2394" y="804"/>
                  </a:lnTo>
                  <a:lnTo>
                    <a:pt x="2403" y="804"/>
                  </a:lnTo>
                  <a:lnTo>
                    <a:pt x="2411" y="804"/>
                  </a:lnTo>
                  <a:lnTo>
                    <a:pt x="2419" y="804"/>
                  </a:lnTo>
                  <a:lnTo>
                    <a:pt x="2427" y="804"/>
                  </a:lnTo>
                  <a:lnTo>
                    <a:pt x="2435" y="804"/>
                  </a:lnTo>
                  <a:lnTo>
                    <a:pt x="2443" y="804"/>
                  </a:lnTo>
                  <a:lnTo>
                    <a:pt x="2451" y="804"/>
                  </a:lnTo>
                  <a:lnTo>
                    <a:pt x="2460" y="804"/>
                  </a:lnTo>
                  <a:lnTo>
                    <a:pt x="2468" y="804"/>
                  </a:lnTo>
                  <a:lnTo>
                    <a:pt x="2476" y="804"/>
                  </a:lnTo>
                  <a:lnTo>
                    <a:pt x="2484" y="804"/>
                  </a:lnTo>
                  <a:lnTo>
                    <a:pt x="2492" y="804"/>
                  </a:lnTo>
                  <a:lnTo>
                    <a:pt x="2500" y="804"/>
                  </a:lnTo>
                  <a:lnTo>
                    <a:pt x="2508" y="804"/>
                  </a:lnTo>
                  <a:lnTo>
                    <a:pt x="2517" y="804"/>
                  </a:lnTo>
                  <a:lnTo>
                    <a:pt x="2525" y="804"/>
                  </a:lnTo>
                  <a:lnTo>
                    <a:pt x="2533" y="804"/>
                  </a:lnTo>
                  <a:lnTo>
                    <a:pt x="2541" y="804"/>
                  </a:lnTo>
                  <a:lnTo>
                    <a:pt x="2549" y="804"/>
                  </a:lnTo>
                  <a:lnTo>
                    <a:pt x="2557" y="804"/>
                  </a:lnTo>
                  <a:lnTo>
                    <a:pt x="2565" y="804"/>
                  </a:lnTo>
                  <a:lnTo>
                    <a:pt x="2574" y="804"/>
                  </a:lnTo>
                  <a:lnTo>
                    <a:pt x="2582" y="804"/>
                  </a:lnTo>
                  <a:lnTo>
                    <a:pt x="2590" y="804"/>
                  </a:lnTo>
                  <a:lnTo>
                    <a:pt x="2598" y="804"/>
                  </a:lnTo>
                  <a:lnTo>
                    <a:pt x="2606" y="804"/>
                  </a:lnTo>
                  <a:lnTo>
                    <a:pt x="2614" y="804"/>
                  </a:lnTo>
                  <a:lnTo>
                    <a:pt x="2622" y="804"/>
                  </a:lnTo>
                  <a:lnTo>
                    <a:pt x="2631" y="804"/>
                  </a:lnTo>
                  <a:lnTo>
                    <a:pt x="2639" y="804"/>
                  </a:lnTo>
                  <a:lnTo>
                    <a:pt x="2647" y="804"/>
                  </a:lnTo>
                  <a:lnTo>
                    <a:pt x="2655" y="804"/>
                  </a:lnTo>
                  <a:lnTo>
                    <a:pt x="2663" y="804"/>
                  </a:lnTo>
                  <a:lnTo>
                    <a:pt x="2671" y="804"/>
                  </a:lnTo>
                  <a:lnTo>
                    <a:pt x="2679" y="804"/>
                  </a:lnTo>
                  <a:lnTo>
                    <a:pt x="2688" y="804"/>
                  </a:lnTo>
                  <a:lnTo>
                    <a:pt x="2696" y="804"/>
                  </a:lnTo>
                  <a:lnTo>
                    <a:pt x="2704" y="804"/>
                  </a:lnTo>
                  <a:lnTo>
                    <a:pt x="2712" y="804"/>
                  </a:lnTo>
                  <a:lnTo>
                    <a:pt x="2720" y="804"/>
                  </a:lnTo>
                  <a:lnTo>
                    <a:pt x="2728" y="804"/>
                  </a:lnTo>
                  <a:lnTo>
                    <a:pt x="2736" y="804"/>
                  </a:lnTo>
                  <a:lnTo>
                    <a:pt x="2745" y="804"/>
                  </a:lnTo>
                  <a:lnTo>
                    <a:pt x="2753" y="804"/>
                  </a:lnTo>
                  <a:lnTo>
                    <a:pt x="2761" y="804"/>
                  </a:lnTo>
                  <a:lnTo>
                    <a:pt x="2769" y="804"/>
                  </a:lnTo>
                  <a:lnTo>
                    <a:pt x="2777" y="804"/>
                  </a:lnTo>
                  <a:lnTo>
                    <a:pt x="2785" y="804"/>
                  </a:lnTo>
                  <a:lnTo>
                    <a:pt x="2793" y="804"/>
                  </a:lnTo>
                  <a:lnTo>
                    <a:pt x="2802" y="804"/>
                  </a:lnTo>
                  <a:lnTo>
                    <a:pt x="2810" y="804"/>
                  </a:lnTo>
                  <a:lnTo>
                    <a:pt x="2818" y="804"/>
                  </a:lnTo>
                  <a:lnTo>
                    <a:pt x="2826" y="804"/>
                  </a:lnTo>
                  <a:lnTo>
                    <a:pt x="2834" y="804"/>
                  </a:lnTo>
                  <a:lnTo>
                    <a:pt x="2842" y="804"/>
                  </a:lnTo>
                  <a:lnTo>
                    <a:pt x="2850" y="804"/>
                  </a:lnTo>
                  <a:lnTo>
                    <a:pt x="2859" y="804"/>
                  </a:lnTo>
                  <a:lnTo>
                    <a:pt x="2867" y="804"/>
                  </a:lnTo>
                  <a:lnTo>
                    <a:pt x="2875" y="804"/>
                  </a:lnTo>
                  <a:lnTo>
                    <a:pt x="2883" y="804"/>
                  </a:lnTo>
                  <a:lnTo>
                    <a:pt x="2891" y="804"/>
                  </a:lnTo>
                  <a:lnTo>
                    <a:pt x="2899" y="804"/>
                  </a:lnTo>
                  <a:lnTo>
                    <a:pt x="2907" y="804"/>
                  </a:lnTo>
                  <a:lnTo>
                    <a:pt x="2916" y="804"/>
                  </a:lnTo>
                  <a:lnTo>
                    <a:pt x="2924" y="804"/>
                  </a:lnTo>
                  <a:lnTo>
                    <a:pt x="2932" y="804"/>
                  </a:lnTo>
                  <a:lnTo>
                    <a:pt x="2940" y="80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82" name="Text Box 162"/>
          <p:cNvSpPr txBox="1">
            <a:spLocks noChangeArrowheads="1"/>
          </p:cNvSpPr>
          <p:nvPr/>
        </p:nvSpPr>
        <p:spPr bwMode="auto">
          <a:xfrm>
            <a:off x="7010400" y="3581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or</a:t>
            </a:r>
            <a:endParaRPr lang="en-US"/>
          </a:p>
        </p:txBody>
      </p:sp>
      <p:sp>
        <p:nvSpPr>
          <p:cNvPr id="5283" name="Text Box 163"/>
          <p:cNvSpPr txBox="1">
            <a:spLocks noChangeArrowheads="1"/>
          </p:cNvSpPr>
          <p:nvPr/>
        </p:nvSpPr>
        <p:spPr bwMode="auto">
          <a:xfrm>
            <a:off x="4953000" y="2819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5284" name="Text Box 164"/>
          <p:cNvSpPr txBox="1">
            <a:spLocks noChangeArrowheads="1"/>
          </p:cNvSpPr>
          <p:nvPr/>
        </p:nvSpPr>
        <p:spPr bwMode="auto">
          <a:xfrm>
            <a:off x="5105400" y="4343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9933"/>
                </a:solidFill>
              </a:rPr>
              <a:t>Yes!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10: SUGGESTIONS FOR SELF-STUDY</a:t>
            </a:r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17525" y="1524000"/>
            <a:ext cx="807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4.	We do not want to operate a closed-loop system “too close” to the stability limit.  Discuss measures of the closeness to the limit and how they could be used in calculating tuning constant values.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10: STABILITY &amp;TUNING</a:t>
            </a:r>
            <a:endParaRPr lang="en-US" sz="320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First, let’s </a:t>
            </a:r>
            <a:r>
              <a:rPr lang="en-US" b="1">
                <a:solidFill>
                  <a:schemeClr val="accent2"/>
                </a:solidFill>
              </a:rPr>
              <a:t>define stability</a:t>
            </a:r>
            <a:r>
              <a:rPr lang="en-US" b="1"/>
              <a:t>: A system is stable if all bounded inputs to the system result in bounded outputs.</a:t>
            </a:r>
            <a:endParaRPr lang="en-US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211513" y="3505200"/>
          <a:ext cx="2816225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Slide" r:id="rId3" imgW="4548526" imgH="3407297" progId="PowerPoint.Slide.8">
                  <p:embed/>
                </p:oleObj>
              </mc:Choice>
              <mc:Fallback>
                <p:oleObj name="Slide" r:id="rId3" imgW="4548526" imgH="3407297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3505200"/>
                        <a:ext cx="2816225" cy="2109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125913" y="259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Process</a:t>
            </a:r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92200" y="2224088"/>
            <a:ext cx="121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Sample</a:t>
            </a:r>
          </a:p>
          <a:p>
            <a:pPr algn="l"/>
            <a:r>
              <a:rPr lang="en-US" b="1"/>
              <a:t>Inputs</a:t>
            </a:r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000875" y="222567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Sample</a:t>
            </a:r>
          </a:p>
          <a:p>
            <a:pPr algn="l"/>
            <a:r>
              <a:rPr lang="en-US" b="1"/>
              <a:t>Outputs</a:t>
            </a:r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678113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030913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830263" y="3124200"/>
            <a:ext cx="1485900" cy="1127125"/>
            <a:chOff x="1262" y="2247"/>
            <a:chExt cx="1464" cy="1008"/>
          </a:xfrm>
        </p:grpSpPr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394" y="2288"/>
              <a:ext cx="1332" cy="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394" y="2288"/>
              <a:ext cx="1332" cy="8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1394" y="2288"/>
              <a:ext cx="13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394" y="2288"/>
              <a:ext cx="1332" cy="837"/>
            </a:xfrm>
            <a:custGeom>
              <a:avLst/>
              <a:gdLst>
                <a:gd name="T0" fmla="*/ 0 w 261"/>
                <a:gd name="T1" fmla="*/ 163 h 163"/>
                <a:gd name="T2" fmla="*/ 261 w 261"/>
                <a:gd name="T3" fmla="*/ 163 h 163"/>
                <a:gd name="T4" fmla="*/ 261 w 261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 flipV="1">
              <a:off x="1394" y="2288"/>
              <a:ext cx="1" cy="8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1394" y="3125"/>
              <a:ext cx="13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 flipV="1">
              <a:off x="1394" y="2288"/>
              <a:ext cx="1" cy="8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 flipV="1">
              <a:off x="1394" y="311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1394" y="228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1379" y="3146"/>
              <a:ext cx="5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 flipV="1">
              <a:off x="1802" y="311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1802" y="228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1756" y="3146"/>
              <a:ext cx="14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V="1">
              <a:off x="2210" y="311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2210" y="228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2196" y="3146"/>
              <a:ext cx="5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 flipV="1">
              <a:off x="2618" y="311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2618" y="228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2573" y="3145"/>
              <a:ext cx="14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1394" y="312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 flipH="1">
              <a:off x="2710" y="312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1318" y="3084"/>
              <a:ext cx="8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1394" y="291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 flipH="1">
              <a:off x="2710" y="291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1262" y="2873"/>
              <a:ext cx="17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1394" y="270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H="1">
              <a:off x="2710" y="270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1339" y="2669"/>
              <a:ext cx="5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1394" y="249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 flipH="1">
              <a:off x="2710" y="249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1282" y="2458"/>
              <a:ext cx="14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>
              <a:off x="1394" y="228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H="1">
              <a:off x="2710" y="228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1339" y="2247"/>
              <a:ext cx="5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>
              <a:off x="1394" y="2288"/>
              <a:ext cx="13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1394" y="2288"/>
              <a:ext cx="1332" cy="837"/>
            </a:xfrm>
            <a:custGeom>
              <a:avLst/>
              <a:gdLst>
                <a:gd name="T0" fmla="*/ 0 w 261"/>
                <a:gd name="T1" fmla="*/ 163 h 163"/>
                <a:gd name="T2" fmla="*/ 261 w 261"/>
                <a:gd name="T3" fmla="*/ 163 h 163"/>
                <a:gd name="T4" fmla="*/ 261 w 261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 flipV="1">
              <a:off x="1394" y="2288"/>
              <a:ext cx="1" cy="8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1394" y="2309"/>
              <a:ext cx="1332" cy="795"/>
            </a:xfrm>
            <a:custGeom>
              <a:avLst/>
              <a:gdLst>
                <a:gd name="T0" fmla="*/ 16 w 1332"/>
                <a:gd name="T1" fmla="*/ 154 h 795"/>
                <a:gd name="T2" fmla="*/ 41 w 1332"/>
                <a:gd name="T3" fmla="*/ 0 h 795"/>
                <a:gd name="T4" fmla="*/ 67 w 1332"/>
                <a:gd name="T5" fmla="*/ 400 h 795"/>
                <a:gd name="T6" fmla="*/ 92 w 1332"/>
                <a:gd name="T7" fmla="*/ 795 h 795"/>
                <a:gd name="T8" fmla="*/ 118 w 1332"/>
                <a:gd name="T9" fmla="*/ 641 h 795"/>
                <a:gd name="T10" fmla="*/ 148 w 1332"/>
                <a:gd name="T11" fmla="*/ 154 h 795"/>
                <a:gd name="T12" fmla="*/ 174 w 1332"/>
                <a:gd name="T13" fmla="*/ 0 h 795"/>
                <a:gd name="T14" fmla="*/ 199 w 1332"/>
                <a:gd name="T15" fmla="*/ 395 h 795"/>
                <a:gd name="T16" fmla="*/ 225 w 1332"/>
                <a:gd name="T17" fmla="*/ 795 h 795"/>
                <a:gd name="T18" fmla="*/ 255 w 1332"/>
                <a:gd name="T19" fmla="*/ 641 h 795"/>
                <a:gd name="T20" fmla="*/ 281 w 1332"/>
                <a:gd name="T21" fmla="*/ 154 h 795"/>
                <a:gd name="T22" fmla="*/ 306 w 1332"/>
                <a:gd name="T23" fmla="*/ 0 h 795"/>
                <a:gd name="T24" fmla="*/ 332 w 1332"/>
                <a:gd name="T25" fmla="*/ 395 h 795"/>
                <a:gd name="T26" fmla="*/ 357 w 1332"/>
                <a:gd name="T27" fmla="*/ 795 h 795"/>
                <a:gd name="T28" fmla="*/ 388 w 1332"/>
                <a:gd name="T29" fmla="*/ 641 h 795"/>
                <a:gd name="T30" fmla="*/ 414 w 1332"/>
                <a:gd name="T31" fmla="*/ 154 h 795"/>
                <a:gd name="T32" fmla="*/ 439 w 1332"/>
                <a:gd name="T33" fmla="*/ 0 h 795"/>
                <a:gd name="T34" fmla="*/ 465 w 1332"/>
                <a:gd name="T35" fmla="*/ 395 h 795"/>
                <a:gd name="T36" fmla="*/ 495 w 1332"/>
                <a:gd name="T37" fmla="*/ 795 h 795"/>
                <a:gd name="T38" fmla="*/ 521 w 1332"/>
                <a:gd name="T39" fmla="*/ 641 h 795"/>
                <a:gd name="T40" fmla="*/ 546 w 1332"/>
                <a:gd name="T41" fmla="*/ 154 h 795"/>
                <a:gd name="T42" fmla="*/ 572 w 1332"/>
                <a:gd name="T43" fmla="*/ 0 h 795"/>
                <a:gd name="T44" fmla="*/ 597 w 1332"/>
                <a:gd name="T45" fmla="*/ 395 h 795"/>
                <a:gd name="T46" fmla="*/ 628 w 1332"/>
                <a:gd name="T47" fmla="*/ 795 h 795"/>
                <a:gd name="T48" fmla="*/ 653 w 1332"/>
                <a:gd name="T49" fmla="*/ 641 h 795"/>
                <a:gd name="T50" fmla="*/ 679 w 1332"/>
                <a:gd name="T51" fmla="*/ 154 h 795"/>
                <a:gd name="T52" fmla="*/ 704 w 1332"/>
                <a:gd name="T53" fmla="*/ 0 h 795"/>
                <a:gd name="T54" fmla="*/ 735 w 1332"/>
                <a:gd name="T55" fmla="*/ 395 h 795"/>
                <a:gd name="T56" fmla="*/ 760 w 1332"/>
                <a:gd name="T57" fmla="*/ 795 h 795"/>
                <a:gd name="T58" fmla="*/ 786 w 1332"/>
                <a:gd name="T59" fmla="*/ 641 h 795"/>
                <a:gd name="T60" fmla="*/ 811 w 1332"/>
                <a:gd name="T61" fmla="*/ 154 h 795"/>
                <a:gd name="T62" fmla="*/ 837 w 1332"/>
                <a:gd name="T63" fmla="*/ 0 h 795"/>
                <a:gd name="T64" fmla="*/ 867 w 1332"/>
                <a:gd name="T65" fmla="*/ 395 h 795"/>
                <a:gd name="T66" fmla="*/ 893 w 1332"/>
                <a:gd name="T67" fmla="*/ 795 h 795"/>
                <a:gd name="T68" fmla="*/ 918 w 1332"/>
                <a:gd name="T69" fmla="*/ 641 h 795"/>
                <a:gd name="T70" fmla="*/ 944 w 1332"/>
                <a:gd name="T71" fmla="*/ 154 h 795"/>
                <a:gd name="T72" fmla="*/ 975 w 1332"/>
                <a:gd name="T73" fmla="*/ 0 h 795"/>
                <a:gd name="T74" fmla="*/ 1000 w 1332"/>
                <a:gd name="T75" fmla="*/ 400 h 795"/>
                <a:gd name="T76" fmla="*/ 1026 w 1332"/>
                <a:gd name="T77" fmla="*/ 795 h 795"/>
                <a:gd name="T78" fmla="*/ 1051 w 1332"/>
                <a:gd name="T79" fmla="*/ 641 h 795"/>
                <a:gd name="T80" fmla="*/ 1077 w 1332"/>
                <a:gd name="T81" fmla="*/ 154 h 795"/>
                <a:gd name="T82" fmla="*/ 1107 w 1332"/>
                <a:gd name="T83" fmla="*/ 0 h 795"/>
                <a:gd name="T84" fmla="*/ 1133 w 1332"/>
                <a:gd name="T85" fmla="*/ 400 h 795"/>
                <a:gd name="T86" fmla="*/ 1158 w 1332"/>
                <a:gd name="T87" fmla="*/ 795 h 795"/>
                <a:gd name="T88" fmla="*/ 1184 w 1332"/>
                <a:gd name="T89" fmla="*/ 641 h 795"/>
                <a:gd name="T90" fmla="*/ 1214 w 1332"/>
                <a:gd name="T91" fmla="*/ 154 h 795"/>
                <a:gd name="T92" fmla="*/ 1240 w 1332"/>
                <a:gd name="T93" fmla="*/ 0 h 795"/>
                <a:gd name="T94" fmla="*/ 1265 w 1332"/>
                <a:gd name="T95" fmla="*/ 400 h 795"/>
                <a:gd name="T96" fmla="*/ 1291 w 1332"/>
                <a:gd name="T97" fmla="*/ 795 h 795"/>
                <a:gd name="T98" fmla="*/ 1316 w 1332"/>
                <a:gd name="T99" fmla="*/ 641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2" h="795">
                  <a:moveTo>
                    <a:pt x="0" y="400"/>
                  </a:moveTo>
                  <a:lnTo>
                    <a:pt x="16" y="15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1" y="154"/>
                  </a:lnTo>
                  <a:lnTo>
                    <a:pt x="67" y="400"/>
                  </a:lnTo>
                  <a:lnTo>
                    <a:pt x="82" y="641"/>
                  </a:lnTo>
                  <a:lnTo>
                    <a:pt x="92" y="795"/>
                  </a:lnTo>
                  <a:lnTo>
                    <a:pt x="108" y="795"/>
                  </a:lnTo>
                  <a:lnTo>
                    <a:pt x="118" y="641"/>
                  </a:lnTo>
                  <a:lnTo>
                    <a:pt x="133" y="400"/>
                  </a:lnTo>
                  <a:lnTo>
                    <a:pt x="148" y="154"/>
                  </a:lnTo>
                  <a:lnTo>
                    <a:pt x="159" y="0"/>
                  </a:lnTo>
                  <a:lnTo>
                    <a:pt x="174" y="0"/>
                  </a:lnTo>
                  <a:lnTo>
                    <a:pt x="189" y="154"/>
                  </a:lnTo>
                  <a:lnTo>
                    <a:pt x="199" y="395"/>
                  </a:lnTo>
                  <a:lnTo>
                    <a:pt x="215" y="641"/>
                  </a:lnTo>
                  <a:lnTo>
                    <a:pt x="225" y="795"/>
                  </a:lnTo>
                  <a:lnTo>
                    <a:pt x="240" y="795"/>
                  </a:lnTo>
                  <a:lnTo>
                    <a:pt x="255" y="641"/>
                  </a:lnTo>
                  <a:lnTo>
                    <a:pt x="266" y="400"/>
                  </a:lnTo>
                  <a:lnTo>
                    <a:pt x="281" y="154"/>
                  </a:lnTo>
                  <a:lnTo>
                    <a:pt x="291" y="0"/>
                  </a:lnTo>
                  <a:lnTo>
                    <a:pt x="306" y="0"/>
                  </a:lnTo>
                  <a:lnTo>
                    <a:pt x="322" y="154"/>
                  </a:lnTo>
                  <a:lnTo>
                    <a:pt x="332" y="395"/>
                  </a:lnTo>
                  <a:lnTo>
                    <a:pt x="347" y="641"/>
                  </a:lnTo>
                  <a:lnTo>
                    <a:pt x="357" y="795"/>
                  </a:lnTo>
                  <a:lnTo>
                    <a:pt x="373" y="795"/>
                  </a:lnTo>
                  <a:lnTo>
                    <a:pt x="388" y="641"/>
                  </a:lnTo>
                  <a:lnTo>
                    <a:pt x="398" y="400"/>
                  </a:lnTo>
                  <a:lnTo>
                    <a:pt x="414" y="154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54" y="154"/>
                  </a:lnTo>
                  <a:lnTo>
                    <a:pt x="465" y="395"/>
                  </a:lnTo>
                  <a:lnTo>
                    <a:pt x="480" y="641"/>
                  </a:lnTo>
                  <a:lnTo>
                    <a:pt x="495" y="795"/>
                  </a:lnTo>
                  <a:lnTo>
                    <a:pt x="505" y="795"/>
                  </a:lnTo>
                  <a:lnTo>
                    <a:pt x="521" y="641"/>
                  </a:lnTo>
                  <a:lnTo>
                    <a:pt x="531" y="400"/>
                  </a:lnTo>
                  <a:lnTo>
                    <a:pt x="546" y="154"/>
                  </a:lnTo>
                  <a:lnTo>
                    <a:pt x="561" y="0"/>
                  </a:lnTo>
                  <a:lnTo>
                    <a:pt x="572" y="0"/>
                  </a:lnTo>
                  <a:lnTo>
                    <a:pt x="587" y="154"/>
                  </a:lnTo>
                  <a:lnTo>
                    <a:pt x="597" y="395"/>
                  </a:lnTo>
                  <a:lnTo>
                    <a:pt x="612" y="641"/>
                  </a:lnTo>
                  <a:lnTo>
                    <a:pt x="628" y="795"/>
                  </a:lnTo>
                  <a:lnTo>
                    <a:pt x="638" y="795"/>
                  </a:lnTo>
                  <a:lnTo>
                    <a:pt x="653" y="641"/>
                  </a:lnTo>
                  <a:lnTo>
                    <a:pt x="669" y="400"/>
                  </a:lnTo>
                  <a:lnTo>
                    <a:pt x="679" y="154"/>
                  </a:lnTo>
                  <a:lnTo>
                    <a:pt x="694" y="0"/>
                  </a:lnTo>
                  <a:lnTo>
                    <a:pt x="704" y="0"/>
                  </a:lnTo>
                  <a:lnTo>
                    <a:pt x="720" y="154"/>
                  </a:lnTo>
                  <a:lnTo>
                    <a:pt x="735" y="395"/>
                  </a:lnTo>
                  <a:lnTo>
                    <a:pt x="745" y="641"/>
                  </a:lnTo>
                  <a:lnTo>
                    <a:pt x="760" y="795"/>
                  </a:lnTo>
                  <a:lnTo>
                    <a:pt x="771" y="795"/>
                  </a:lnTo>
                  <a:lnTo>
                    <a:pt x="786" y="641"/>
                  </a:lnTo>
                  <a:lnTo>
                    <a:pt x="801" y="400"/>
                  </a:lnTo>
                  <a:lnTo>
                    <a:pt x="811" y="154"/>
                  </a:lnTo>
                  <a:lnTo>
                    <a:pt x="827" y="0"/>
                  </a:lnTo>
                  <a:lnTo>
                    <a:pt x="837" y="0"/>
                  </a:lnTo>
                  <a:lnTo>
                    <a:pt x="852" y="154"/>
                  </a:lnTo>
                  <a:lnTo>
                    <a:pt x="867" y="395"/>
                  </a:lnTo>
                  <a:lnTo>
                    <a:pt x="878" y="641"/>
                  </a:lnTo>
                  <a:lnTo>
                    <a:pt x="893" y="795"/>
                  </a:lnTo>
                  <a:lnTo>
                    <a:pt x="903" y="795"/>
                  </a:lnTo>
                  <a:lnTo>
                    <a:pt x="918" y="641"/>
                  </a:lnTo>
                  <a:lnTo>
                    <a:pt x="934" y="400"/>
                  </a:lnTo>
                  <a:lnTo>
                    <a:pt x="944" y="154"/>
                  </a:lnTo>
                  <a:lnTo>
                    <a:pt x="959" y="0"/>
                  </a:lnTo>
                  <a:lnTo>
                    <a:pt x="975" y="0"/>
                  </a:lnTo>
                  <a:lnTo>
                    <a:pt x="985" y="154"/>
                  </a:lnTo>
                  <a:lnTo>
                    <a:pt x="1000" y="400"/>
                  </a:lnTo>
                  <a:lnTo>
                    <a:pt x="1010" y="641"/>
                  </a:lnTo>
                  <a:lnTo>
                    <a:pt x="1026" y="795"/>
                  </a:lnTo>
                  <a:lnTo>
                    <a:pt x="1041" y="795"/>
                  </a:lnTo>
                  <a:lnTo>
                    <a:pt x="1051" y="641"/>
                  </a:lnTo>
                  <a:lnTo>
                    <a:pt x="1066" y="400"/>
                  </a:lnTo>
                  <a:lnTo>
                    <a:pt x="1077" y="154"/>
                  </a:lnTo>
                  <a:lnTo>
                    <a:pt x="1092" y="0"/>
                  </a:lnTo>
                  <a:lnTo>
                    <a:pt x="1107" y="0"/>
                  </a:lnTo>
                  <a:lnTo>
                    <a:pt x="1117" y="154"/>
                  </a:lnTo>
                  <a:lnTo>
                    <a:pt x="1133" y="400"/>
                  </a:lnTo>
                  <a:lnTo>
                    <a:pt x="1143" y="641"/>
                  </a:lnTo>
                  <a:lnTo>
                    <a:pt x="1158" y="795"/>
                  </a:lnTo>
                  <a:lnTo>
                    <a:pt x="1173" y="795"/>
                  </a:lnTo>
                  <a:lnTo>
                    <a:pt x="1184" y="641"/>
                  </a:lnTo>
                  <a:lnTo>
                    <a:pt x="1199" y="400"/>
                  </a:lnTo>
                  <a:lnTo>
                    <a:pt x="1214" y="154"/>
                  </a:lnTo>
                  <a:lnTo>
                    <a:pt x="1224" y="0"/>
                  </a:lnTo>
                  <a:lnTo>
                    <a:pt x="1240" y="0"/>
                  </a:lnTo>
                  <a:lnTo>
                    <a:pt x="1250" y="154"/>
                  </a:lnTo>
                  <a:lnTo>
                    <a:pt x="1265" y="400"/>
                  </a:lnTo>
                  <a:lnTo>
                    <a:pt x="1281" y="641"/>
                  </a:lnTo>
                  <a:lnTo>
                    <a:pt x="1291" y="795"/>
                  </a:lnTo>
                  <a:lnTo>
                    <a:pt x="1306" y="795"/>
                  </a:lnTo>
                  <a:lnTo>
                    <a:pt x="1316" y="641"/>
                  </a:lnTo>
                  <a:lnTo>
                    <a:pt x="1332" y="40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925513" y="4343400"/>
            <a:ext cx="1371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925513" y="5029200"/>
            <a:ext cx="381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1306513" y="4648200"/>
            <a:ext cx="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1306513" y="4648200"/>
            <a:ext cx="914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925513" y="5562600"/>
            <a:ext cx="1371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925513" y="6324600"/>
            <a:ext cx="381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V="1">
            <a:off x="1306513" y="5791200"/>
            <a:ext cx="838200" cy="533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04" name="Group 56"/>
          <p:cNvGrpSpPr>
            <a:grpSpLocks/>
          </p:cNvGrpSpPr>
          <p:nvPr/>
        </p:nvGrpSpPr>
        <p:grpSpPr bwMode="auto">
          <a:xfrm>
            <a:off x="6813550" y="3084513"/>
            <a:ext cx="1485900" cy="1127125"/>
            <a:chOff x="1262" y="2247"/>
            <a:chExt cx="1464" cy="1008"/>
          </a:xfrm>
        </p:grpSpPr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1394" y="2288"/>
              <a:ext cx="1332" cy="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1394" y="2288"/>
              <a:ext cx="1332" cy="8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1394" y="2288"/>
              <a:ext cx="13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394" y="2288"/>
              <a:ext cx="1332" cy="837"/>
            </a:xfrm>
            <a:custGeom>
              <a:avLst/>
              <a:gdLst>
                <a:gd name="T0" fmla="*/ 0 w 261"/>
                <a:gd name="T1" fmla="*/ 163 h 163"/>
                <a:gd name="T2" fmla="*/ 261 w 261"/>
                <a:gd name="T3" fmla="*/ 163 h 163"/>
                <a:gd name="T4" fmla="*/ 261 w 261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 flipV="1">
              <a:off x="1394" y="2288"/>
              <a:ext cx="1" cy="8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Line 62"/>
            <p:cNvSpPr>
              <a:spLocks noChangeShapeType="1"/>
            </p:cNvSpPr>
            <p:nvPr/>
          </p:nvSpPr>
          <p:spPr bwMode="auto">
            <a:xfrm>
              <a:off x="1394" y="3125"/>
              <a:ext cx="13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Line 63"/>
            <p:cNvSpPr>
              <a:spLocks noChangeShapeType="1"/>
            </p:cNvSpPr>
            <p:nvPr/>
          </p:nvSpPr>
          <p:spPr bwMode="auto">
            <a:xfrm flipV="1">
              <a:off x="1394" y="2288"/>
              <a:ext cx="1" cy="8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Line 64"/>
            <p:cNvSpPr>
              <a:spLocks noChangeShapeType="1"/>
            </p:cNvSpPr>
            <p:nvPr/>
          </p:nvSpPr>
          <p:spPr bwMode="auto">
            <a:xfrm flipV="1">
              <a:off x="1394" y="311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Line 65"/>
            <p:cNvSpPr>
              <a:spLocks noChangeShapeType="1"/>
            </p:cNvSpPr>
            <p:nvPr/>
          </p:nvSpPr>
          <p:spPr bwMode="auto">
            <a:xfrm>
              <a:off x="1394" y="228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1379" y="3146"/>
              <a:ext cx="5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 flipV="1">
              <a:off x="1802" y="311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Line 68"/>
            <p:cNvSpPr>
              <a:spLocks noChangeShapeType="1"/>
            </p:cNvSpPr>
            <p:nvPr/>
          </p:nvSpPr>
          <p:spPr bwMode="auto">
            <a:xfrm>
              <a:off x="1802" y="228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1756" y="3146"/>
              <a:ext cx="14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118" name="Line 70"/>
            <p:cNvSpPr>
              <a:spLocks noChangeShapeType="1"/>
            </p:cNvSpPr>
            <p:nvPr/>
          </p:nvSpPr>
          <p:spPr bwMode="auto">
            <a:xfrm flipV="1">
              <a:off x="2210" y="311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Line 71"/>
            <p:cNvSpPr>
              <a:spLocks noChangeShapeType="1"/>
            </p:cNvSpPr>
            <p:nvPr/>
          </p:nvSpPr>
          <p:spPr bwMode="auto">
            <a:xfrm>
              <a:off x="2210" y="228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2196" y="3146"/>
              <a:ext cx="5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121" name="Line 73"/>
            <p:cNvSpPr>
              <a:spLocks noChangeShapeType="1"/>
            </p:cNvSpPr>
            <p:nvPr/>
          </p:nvSpPr>
          <p:spPr bwMode="auto">
            <a:xfrm flipV="1">
              <a:off x="2618" y="311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Line 74"/>
            <p:cNvSpPr>
              <a:spLocks noChangeShapeType="1"/>
            </p:cNvSpPr>
            <p:nvPr/>
          </p:nvSpPr>
          <p:spPr bwMode="auto">
            <a:xfrm>
              <a:off x="2618" y="228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2573" y="3145"/>
              <a:ext cx="14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2124" name="Line 76"/>
            <p:cNvSpPr>
              <a:spLocks noChangeShapeType="1"/>
            </p:cNvSpPr>
            <p:nvPr/>
          </p:nvSpPr>
          <p:spPr bwMode="auto">
            <a:xfrm>
              <a:off x="1394" y="312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Line 77"/>
            <p:cNvSpPr>
              <a:spLocks noChangeShapeType="1"/>
            </p:cNvSpPr>
            <p:nvPr/>
          </p:nvSpPr>
          <p:spPr bwMode="auto">
            <a:xfrm flipH="1">
              <a:off x="2710" y="312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1318" y="3084"/>
              <a:ext cx="8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2127" name="Line 79"/>
            <p:cNvSpPr>
              <a:spLocks noChangeShapeType="1"/>
            </p:cNvSpPr>
            <p:nvPr/>
          </p:nvSpPr>
          <p:spPr bwMode="auto">
            <a:xfrm>
              <a:off x="1394" y="291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Line 80"/>
            <p:cNvSpPr>
              <a:spLocks noChangeShapeType="1"/>
            </p:cNvSpPr>
            <p:nvPr/>
          </p:nvSpPr>
          <p:spPr bwMode="auto">
            <a:xfrm flipH="1">
              <a:off x="2710" y="291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1262" y="2873"/>
              <a:ext cx="17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2130" name="Line 82"/>
            <p:cNvSpPr>
              <a:spLocks noChangeShapeType="1"/>
            </p:cNvSpPr>
            <p:nvPr/>
          </p:nvSpPr>
          <p:spPr bwMode="auto">
            <a:xfrm>
              <a:off x="1394" y="270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Line 83"/>
            <p:cNvSpPr>
              <a:spLocks noChangeShapeType="1"/>
            </p:cNvSpPr>
            <p:nvPr/>
          </p:nvSpPr>
          <p:spPr bwMode="auto">
            <a:xfrm flipH="1">
              <a:off x="2710" y="270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1339" y="2669"/>
              <a:ext cx="5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133" name="Line 85"/>
            <p:cNvSpPr>
              <a:spLocks noChangeShapeType="1"/>
            </p:cNvSpPr>
            <p:nvPr/>
          </p:nvSpPr>
          <p:spPr bwMode="auto">
            <a:xfrm>
              <a:off x="1394" y="249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Line 86"/>
            <p:cNvSpPr>
              <a:spLocks noChangeShapeType="1"/>
            </p:cNvSpPr>
            <p:nvPr/>
          </p:nvSpPr>
          <p:spPr bwMode="auto">
            <a:xfrm flipH="1">
              <a:off x="2710" y="249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1282" y="2458"/>
              <a:ext cx="14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136" name="Line 88"/>
            <p:cNvSpPr>
              <a:spLocks noChangeShapeType="1"/>
            </p:cNvSpPr>
            <p:nvPr/>
          </p:nvSpPr>
          <p:spPr bwMode="auto">
            <a:xfrm>
              <a:off x="1394" y="228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Line 89"/>
            <p:cNvSpPr>
              <a:spLocks noChangeShapeType="1"/>
            </p:cNvSpPr>
            <p:nvPr/>
          </p:nvSpPr>
          <p:spPr bwMode="auto">
            <a:xfrm flipH="1">
              <a:off x="2710" y="228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1339" y="2247"/>
              <a:ext cx="5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139" name="Line 91"/>
            <p:cNvSpPr>
              <a:spLocks noChangeShapeType="1"/>
            </p:cNvSpPr>
            <p:nvPr/>
          </p:nvSpPr>
          <p:spPr bwMode="auto">
            <a:xfrm>
              <a:off x="1394" y="2288"/>
              <a:ext cx="13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1394" y="2288"/>
              <a:ext cx="1332" cy="837"/>
            </a:xfrm>
            <a:custGeom>
              <a:avLst/>
              <a:gdLst>
                <a:gd name="T0" fmla="*/ 0 w 261"/>
                <a:gd name="T1" fmla="*/ 163 h 163"/>
                <a:gd name="T2" fmla="*/ 261 w 261"/>
                <a:gd name="T3" fmla="*/ 163 h 163"/>
                <a:gd name="T4" fmla="*/ 261 w 261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Line 93"/>
            <p:cNvSpPr>
              <a:spLocks noChangeShapeType="1"/>
            </p:cNvSpPr>
            <p:nvPr/>
          </p:nvSpPr>
          <p:spPr bwMode="auto">
            <a:xfrm flipV="1">
              <a:off x="1394" y="2288"/>
              <a:ext cx="1" cy="8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1394" y="2309"/>
              <a:ext cx="1332" cy="795"/>
            </a:xfrm>
            <a:custGeom>
              <a:avLst/>
              <a:gdLst>
                <a:gd name="T0" fmla="*/ 16 w 1332"/>
                <a:gd name="T1" fmla="*/ 154 h 795"/>
                <a:gd name="T2" fmla="*/ 41 w 1332"/>
                <a:gd name="T3" fmla="*/ 0 h 795"/>
                <a:gd name="T4" fmla="*/ 67 w 1332"/>
                <a:gd name="T5" fmla="*/ 400 h 795"/>
                <a:gd name="T6" fmla="*/ 92 w 1332"/>
                <a:gd name="T7" fmla="*/ 795 h 795"/>
                <a:gd name="T8" fmla="*/ 118 w 1332"/>
                <a:gd name="T9" fmla="*/ 641 h 795"/>
                <a:gd name="T10" fmla="*/ 148 w 1332"/>
                <a:gd name="T11" fmla="*/ 154 h 795"/>
                <a:gd name="T12" fmla="*/ 174 w 1332"/>
                <a:gd name="T13" fmla="*/ 0 h 795"/>
                <a:gd name="T14" fmla="*/ 199 w 1332"/>
                <a:gd name="T15" fmla="*/ 395 h 795"/>
                <a:gd name="T16" fmla="*/ 225 w 1332"/>
                <a:gd name="T17" fmla="*/ 795 h 795"/>
                <a:gd name="T18" fmla="*/ 255 w 1332"/>
                <a:gd name="T19" fmla="*/ 641 h 795"/>
                <a:gd name="T20" fmla="*/ 281 w 1332"/>
                <a:gd name="T21" fmla="*/ 154 h 795"/>
                <a:gd name="T22" fmla="*/ 306 w 1332"/>
                <a:gd name="T23" fmla="*/ 0 h 795"/>
                <a:gd name="T24" fmla="*/ 332 w 1332"/>
                <a:gd name="T25" fmla="*/ 395 h 795"/>
                <a:gd name="T26" fmla="*/ 357 w 1332"/>
                <a:gd name="T27" fmla="*/ 795 h 795"/>
                <a:gd name="T28" fmla="*/ 388 w 1332"/>
                <a:gd name="T29" fmla="*/ 641 h 795"/>
                <a:gd name="T30" fmla="*/ 414 w 1332"/>
                <a:gd name="T31" fmla="*/ 154 h 795"/>
                <a:gd name="T32" fmla="*/ 439 w 1332"/>
                <a:gd name="T33" fmla="*/ 0 h 795"/>
                <a:gd name="T34" fmla="*/ 465 w 1332"/>
                <a:gd name="T35" fmla="*/ 395 h 795"/>
                <a:gd name="T36" fmla="*/ 495 w 1332"/>
                <a:gd name="T37" fmla="*/ 795 h 795"/>
                <a:gd name="T38" fmla="*/ 521 w 1332"/>
                <a:gd name="T39" fmla="*/ 641 h 795"/>
                <a:gd name="T40" fmla="*/ 546 w 1332"/>
                <a:gd name="T41" fmla="*/ 154 h 795"/>
                <a:gd name="T42" fmla="*/ 572 w 1332"/>
                <a:gd name="T43" fmla="*/ 0 h 795"/>
                <a:gd name="T44" fmla="*/ 597 w 1332"/>
                <a:gd name="T45" fmla="*/ 395 h 795"/>
                <a:gd name="T46" fmla="*/ 628 w 1332"/>
                <a:gd name="T47" fmla="*/ 795 h 795"/>
                <a:gd name="T48" fmla="*/ 653 w 1332"/>
                <a:gd name="T49" fmla="*/ 641 h 795"/>
                <a:gd name="T50" fmla="*/ 679 w 1332"/>
                <a:gd name="T51" fmla="*/ 154 h 795"/>
                <a:gd name="T52" fmla="*/ 704 w 1332"/>
                <a:gd name="T53" fmla="*/ 0 h 795"/>
                <a:gd name="T54" fmla="*/ 735 w 1332"/>
                <a:gd name="T55" fmla="*/ 395 h 795"/>
                <a:gd name="T56" fmla="*/ 760 w 1332"/>
                <a:gd name="T57" fmla="*/ 795 h 795"/>
                <a:gd name="T58" fmla="*/ 786 w 1332"/>
                <a:gd name="T59" fmla="*/ 641 h 795"/>
                <a:gd name="T60" fmla="*/ 811 w 1332"/>
                <a:gd name="T61" fmla="*/ 154 h 795"/>
                <a:gd name="T62" fmla="*/ 837 w 1332"/>
                <a:gd name="T63" fmla="*/ 0 h 795"/>
                <a:gd name="T64" fmla="*/ 867 w 1332"/>
                <a:gd name="T65" fmla="*/ 395 h 795"/>
                <a:gd name="T66" fmla="*/ 893 w 1332"/>
                <a:gd name="T67" fmla="*/ 795 h 795"/>
                <a:gd name="T68" fmla="*/ 918 w 1332"/>
                <a:gd name="T69" fmla="*/ 641 h 795"/>
                <a:gd name="T70" fmla="*/ 944 w 1332"/>
                <a:gd name="T71" fmla="*/ 154 h 795"/>
                <a:gd name="T72" fmla="*/ 975 w 1332"/>
                <a:gd name="T73" fmla="*/ 0 h 795"/>
                <a:gd name="T74" fmla="*/ 1000 w 1332"/>
                <a:gd name="T75" fmla="*/ 400 h 795"/>
                <a:gd name="T76" fmla="*/ 1026 w 1332"/>
                <a:gd name="T77" fmla="*/ 795 h 795"/>
                <a:gd name="T78" fmla="*/ 1051 w 1332"/>
                <a:gd name="T79" fmla="*/ 641 h 795"/>
                <a:gd name="T80" fmla="*/ 1077 w 1332"/>
                <a:gd name="T81" fmla="*/ 154 h 795"/>
                <a:gd name="T82" fmla="*/ 1107 w 1332"/>
                <a:gd name="T83" fmla="*/ 0 h 795"/>
                <a:gd name="T84" fmla="*/ 1133 w 1332"/>
                <a:gd name="T85" fmla="*/ 400 h 795"/>
                <a:gd name="T86" fmla="*/ 1158 w 1332"/>
                <a:gd name="T87" fmla="*/ 795 h 795"/>
                <a:gd name="T88" fmla="*/ 1184 w 1332"/>
                <a:gd name="T89" fmla="*/ 641 h 795"/>
                <a:gd name="T90" fmla="*/ 1214 w 1332"/>
                <a:gd name="T91" fmla="*/ 154 h 795"/>
                <a:gd name="T92" fmla="*/ 1240 w 1332"/>
                <a:gd name="T93" fmla="*/ 0 h 795"/>
                <a:gd name="T94" fmla="*/ 1265 w 1332"/>
                <a:gd name="T95" fmla="*/ 400 h 795"/>
                <a:gd name="T96" fmla="*/ 1291 w 1332"/>
                <a:gd name="T97" fmla="*/ 795 h 795"/>
                <a:gd name="T98" fmla="*/ 1316 w 1332"/>
                <a:gd name="T99" fmla="*/ 641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2" h="795">
                  <a:moveTo>
                    <a:pt x="0" y="400"/>
                  </a:moveTo>
                  <a:lnTo>
                    <a:pt x="16" y="15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1" y="154"/>
                  </a:lnTo>
                  <a:lnTo>
                    <a:pt x="67" y="400"/>
                  </a:lnTo>
                  <a:lnTo>
                    <a:pt x="82" y="641"/>
                  </a:lnTo>
                  <a:lnTo>
                    <a:pt x="92" y="795"/>
                  </a:lnTo>
                  <a:lnTo>
                    <a:pt x="108" y="795"/>
                  </a:lnTo>
                  <a:lnTo>
                    <a:pt x="118" y="641"/>
                  </a:lnTo>
                  <a:lnTo>
                    <a:pt x="133" y="400"/>
                  </a:lnTo>
                  <a:lnTo>
                    <a:pt x="148" y="154"/>
                  </a:lnTo>
                  <a:lnTo>
                    <a:pt x="159" y="0"/>
                  </a:lnTo>
                  <a:lnTo>
                    <a:pt x="174" y="0"/>
                  </a:lnTo>
                  <a:lnTo>
                    <a:pt x="189" y="154"/>
                  </a:lnTo>
                  <a:lnTo>
                    <a:pt x="199" y="395"/>
                  </a:lnTo>
                  <a:lnTo>
                    <a:pt x="215" y="641"/>
                  </a:lnTo>
                  <a:lnTo>
                    <a:pt x="225" y="795"/>
                  </a:lnTo>
                  <a:lnTo>
                    <a:pt x="240" y="795"/>
                  </a:lnTo>
                  <a:lnTo>
                    <a:pt x="255" y="641"/>
                  </a:lnTo>
                  <a:lnTo>
                    <a:pt x="266" y="400"/>
                  </a:lnTo>
                  <a:lnTo>
                    <a:pt x="281" y="154"/>
                  </a:lnTo>
                  <a:lnTo>
                    <a:pt x="291" y="0"/>
                  </a:lnTo>
                  <a:lnTo>
                    <a:pt x="306" y="0"/>
                  </a:lnTo>
                  <a:lnTo>
                    <a:pt x="322" y="154"/>
                  </a:lnTo>
                  <a:lnTo>
                    <a:pt x="332" y="395"/>
                  </a:lnTo>
                  <a:lnTo>
                    <a:pt x="347" y="641"/>
                  </a:lnTo>
                  <a:lnTo>
                    <a:pt x="357" y="795"/>
                  </a:lnTo>
                  <a:lnTo>
                    <a:pt x="373" y="795"/>
                  </a:lnTo>
                  <a:lnTo>
                    <a:pt x="388" y="641"/>
                  </a:lnTo>
                  <a:lnTo>
                    <a:pt x="398" y="400"/>
                  </a:lnTo>
                  <a:lnTo>
                    <a:pt x="414" y="154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54" y="154"/>
                  </a:lnTo>
                  <a:lnTo>
                    <a:pt x="465" y="395"/>
                  </a:lnTo>
                  <a:lnTo>
                    <a:pt x="480" y="641"/>
                  </a:lnTo>
                  <a:lnTo>
                    <a:pt x="495" y="795"/>
                  </a:lnTo>
                  <a:lnTo>
                    <a:pt x="505" y="795"/>
                  </a:lnTo>
                  <a:lnTo>
                    <a:pt x="521" y="641"/>
                  </a:lnTo>
                  <a:lnTo>
                    <a:pt x="531" y="400"/>
                  </a:lnTo>
                  <a:lnTo>
                    <a:pt x="546" y="154"/>
                  </a:lnTo>
                  <a:lnTo>
                    <a:pt x="561" y="0"/>
                  </a:lnTo>
                  <a:lnTo>
                    <a:pt x="572" y="0"/>
                  </a:lnTo>
                  <a:lnTo>
                    <a:pt x="587" y="154"/>
                  </a:lnTo>
                  <a:lnTo>
                    <a:pt x="597" y="395"/>
                  </a:lnTo>
                  <a:lnTo>
                    <a:pt x="612" y="641"/>
                  </a:lnTo>
                  <a:lnTo>
                    <a:pt x="628" y="795"/>
                  </a:lnTo>
                  <a:lnTo>
                    <a:pt x="638" y="795"/>
                  </a:lnTo>
                  <a:lnTo>
                    <a:pt x="653" y="641"/>
                  </a:lnTo>
                  <a:lnTo>
                    <a:pt x="669" y="400"/>
                  </a:lnTo>
                  <a:lnTo>
                    <a:pt x="679" y="154"/>
                  </a:lnTo>
                  <a:lnTo>
                    <a:pt x="694" y="0"/>
                  </a:lnTo>
                  <a:lnTo>
                    <a:pt x="704" y="0"/>
                  </a:lnTo>
                  <a:lnTo>
                    <a:pt x="720" y="154"/>
                  </a:lnTo>
                  <a:lnTo>
                    <a:pt x="735" y="395"/>
                  </a:lnTo>
                  <a:lnTo>
                    <a:pt x="745" y="641"/>
                  </a:lnTo>
                  <a:lnTo>
                    <a:pt x="760" y="795"/>
                  </a:lnTo>
                  <a:lnTo>
                    <a:pt x="771" y="795"/>
                  </a:lnTo>
                  <a:lnTo>
                    <a:pt x="786" y="641"/>
                  </a:lnTo>
                  <a:lnTo>
                    <a:pt x="801" y="400"/>
                  </a:lnTo>
                  <a:lnTo>
                    <a:pt x="811" y="154"/>
                  </a:lnTo>
                  <a:lnTo>
                    <a:pt x="827" y="0"/>
                  </a:lnTo>
                  <a:lnTo>
                    <a:pt x="837" y="0"/>
                  </a:lnTo>
                  <a:lnTo>
                    <a:pt x="852" y="154"/>
                  </a:lnTo>
                  <a:lnTo>
                    <a:pt x="867" y="395"/>
                  </a:lnTo>
                  <a:lnTo>
                    <a:pt x="878" y="641"/>
                  </a:lnTo>
                  <a:lnTo>
                    <a:pt x="893" y="795"/>
                  </a:lnTo>
                  <a:lnTo>
                    <a:pt x="903" y="795"/>
                  </a:lnTo>
                  <a:lnTo>
                    <a:pt x="918" y="641"/>
                  </a:lnTo>
                  <a:lnTo>
                    <a:pt x="934" y="400"/>
                  </a:lnTo>
                  <a:lnTo>
                    <a:pt x="944" y="154"/>
                  </a:lnTo>
                  <a:lnTo>
                    <a:pt x="959" y="0"/>
                  </a:lnTo>
                  <a:lnTo>
                    <a:pt x="975" y="0"/>
                  </a:lnTo>
                  <a:lnTo>
                    <a:pt x="985" y="154"/>
                  </a:lnTo>
                  <a:lnTo>
                    <a:pt x="1000" y="400"/>
                  </a:lnTo>
                  <a:lnTo>
                    <a:pt x="1010" y="641"/>
                  </a:lnTo>
                  <a:lnTo>
                    <a:pt x="1026" y="795"/>
                  </a:lnTo>
                  <a:lnTo>
                    <a:pt x="1041" y="795"/>
                  </a:lnTo>
                  <a:lnTo>
                    <a:pt x="1051" y="641"/>
                  </a:lnTo>
                  <a:lnTo>
                    <a:pt x="1066" y="400"/>
                  </a:lnTo>
                  <a:lnTo>
                    <a:pt x="1077" y="154"/>
                  </a:lnTo>
                  <a:lnTo>
                    <a:pt x="1092" y="0"/>
                  </a:lnTo>
                  <a:lnTo>
                    <a:pt x="1107" y="0"/>
                  </a:lnTo>
                  <a:lnTo>
                    <a:pt x="1117" y="154"/>
                  </a:lnTo>
                  <a:lnTo>
                    <a:pt x="1133" y="400"/>
                  </a:lnTo>
                  <a:lnTo>
                    <a:pt x="1143" y="641"/>
                  </a:lnTo>
                  <a:lnTo>
                    <a:pt x="1158" y="795"/>
                  </a:lnTo>
                  <a:lnTo>
                    <a:pt x="1173" y="795"/>
                  </a:lnTo>
                  <a:lnTo>
                    <a:pt x="1184" y="641"/>
                  </a:lnTo>
                  <a:lnTo>
                    <a:pt x="1199" y="400"/>
                  </a:lnTo>
                  <a:lnTo>
                    <a:pt x="1214" y="154"/>
                  </a:lnTo>
                  <a:lnTo>
                    <a:pt x="1224" y="0"/>
                  </a:lnTo>
                  <a:lnTo>
                    <a:pt x="1240" y="0"/>
                  </a:lnTo>
                  <a:lnTo>
                    <a:pt x="1250" y="154"/>
                  </a:lnTo>
                  <a:lnTo>
                    <a:pt x="1265" y="400"/>
                  </a:lnTo>
                  <a:lnTo>
                    <a:pt x="1281" y="641"/>
                  </a:lnTo>
                  <a:lnTo>
                    <a:pt x="1291" y="795"/>
                  </a:lnTo>
                  <a:lnTo>
                    <a:pt x="1306" y="795"/>
                  </a:lnTo>
                  <a:lnTo>
                    <a:pt x="1316" y="641"/>
                  </a:lnTo>
                  <a:lnTo>
                    <a:pt x="1332" y="40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82" name="Group 134"/>
          <p:cNvGrpSpPr>
            <a:grpSpLocks/>
          </p:cNvGrpSpPr>
          <p:nvPr/>
        </p:nvGrpSpPr>
        <p:grpSpPr bwMode="auto">
          <a:xfrm>
            <a:off x="6945313" y="4343400"/>
            <a:ext cx="1338262" cy="914400"/>
            <a:chOff x="1823" y="811"/>
            <a:chExt cx="2808" cy="773"/>
          </a:xfrm>
        </p:grpSpPr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1823" y="811"/>
              <a:ext cx="2807" cy="7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1823" y="811"/>
              <a:ext cx="2807" cy="77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Line 137"/>
            <p:cNvSpPr>
              <a:spLocks noChangeShapeType="1"/>
            </p:cNvSpPr>
            <p:nvPr/>
          </p:nvSpPr>
          <p:spPr bwMode="auto">
            <a:xfrm>
              <a:off x="1823" y="811"/>
              <a:ext cx="28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1823" y="811"/>
              <a:ext cx="2807" cy="770"/>
            </a:xfrm>
            <a:custGeom>
              <a:avLst/>
              <a:gdLst>
                <a:gd name="T0" fmla="*/ 0 w 433"/>
                <a:gd name="T1" fmla="*/ 143 h 143"/>
                <a:gd name="T2" fmla="*/ 433 w 433"/>
                <a:gd name="T3" fmla="*/ 143 h 143"/>
                <a:gd name="T4" fmla="*/ 433 w 433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143">
                  <a:moveTo>
                    <a:pt x="0" y="143"/>
                  </a:moveTo>
                  <a:lnTo>
                    <a:pt x="433" y="143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Line 139"/>
            <p:cNvSpPr>
              <a:spLocks noChangeShapeType="1"/>
            </p:cNvSpPr>
            <p:nvPr/>
          </p:nvSpPr>
          <p:spPr bwMode="auto">
            <a:xfrm>
              <a:off x="1823" y="1581"/>
              <a:ext cx="28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Line 140"/>
            <p:cNvSpPr>
              <a:spLocks noChangeShapeType="1"/>
            </p:cNvSpPr>
            <p:nvPr/>
          </p:nvSpPr>
          <p:spPr bwMode="auto">
            <a:xfrm flipV="1">
              <a:off x="2290" y="156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Line 141"/>
            <p:cNvSpPr>
              <a:spLocks noChangeShapeType="1"/>
            </p:cNvSpPr>
            <p:nvPr/>
          </p:nvSpPr>
          <p:spPr bwMode="auto">
            <a:xfrm>
              <a:off x="2290" y="811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Line 142"/>
            <p:cNvSpPr>
              <a:spLocks noChangeShapeType="1"/>
            </p:cNvSpPr>
            <p:nvPr/>
          </p:nvSpPr>
          <p:spPr bwMode="auto">
            <a:xfrm flipV="1">
              <a:off x="2757" y="156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Line 143"/>
            <p:cNvSpPr>
              <a:spLocks noChangeShapeType="1"/>
            </p:cNvSpPr>
            <p:nvPr/>
          </p:nvSpPr>
          <p:spPr bwMode="auto">
            <a:xfrm>
              <a:off x="2757" y="811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Line 144"/>
            <p:cNvSpPr>
              <a:spLocks noChangeShapeType="1"/>
            </p:cNvSpPr>
            <p:nvPr/>
          </p:nvSpPr>
          <p:spPr bwMode="auto">
            <a:xfrm>
              <a:off x="3230" y="811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Line 145"/>
            <p:cNvSpPr>
              <a:spLocks noChangeShapeType="1"/>
            </p:cNvSpPr>
            <p:nvPr/>
          </p:nvSpPr>
          <p:spPr bwMode="auto">
            <a:xfrm>
              <a:off x="3697" y="811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Line 146"/>
            <p:cNvSpPr>
              <a:spLocks noChangeShapeType="1"/>
            </p:cNvSpPr>
            <p:nvPr/>
          </p:nvSpPr>
          <p:spPr bwMode="auto">
            <a:xfrm>
              <a:off x="4164" y="811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Line 147"/>
            <p:cNvSpPr>
              <a:spLocks noChangeShapeType="1"/>
            </p:cNvSpPr>
            <p:nvPr/>
          </p:nvSpPr>
          <p:spPr bwMode="auto">
            <a:xfrm>
              <a:off x="4630" y="811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Line 148"/>
            <p:cNvSpPr>
              <a:spLocks noChangeShapeType="1"/>
            </p:cNvSpPr>
            <p:nvPr/>
          </p:nvSpPr>
          <p:spPr bwMode="auto">
            <a:xfrm>
              <a:off x="1823" y="1581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Line 149"/>
            <p:cNvSpPr>
              <a:spLocks noChangeShapeType="1"/>
            </p:cNvSpPr>
            <p:nvPr/>
          </p:nvSpPr>
          <p:spPr bwMode="auto">
            <a:xfrm>
              <a:off x="1823" y="1425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Line 150"/>
            <p:cNvSpPr>
              <a:spLocks noChangeShapeType="1"/>
            </p:cNvSpPr>
            <p:nvPr/>
          </p:nvSpPr>
          <p:spPr bwMode="auto">
            <a:xfrm flipH="1">
              <a:off x="4604" y="1425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Line 151"/>
            <p:cNvSpPr>
              <a:spLocks noChangeShapeType="1"/>
            </p:cNvSpPr>
            <p:nvPr/>
          </p:nvSpPr>
          <p:spPr bwMode="auto">
            <a:xfrm>
              <a:off x="1823" y="1274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Line 152"/>
            <p:cNvSpPr>
              <a:spLocks noChangeShapeType="1"/>
            </p:cNvSpPr>
            <p:nvPr/>
          </p:nvSpPr>
          <p:spPr bwMode="auto">
            <a:xfrm flipH="1">
              <a:off x="4604" y="1274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Line 153"/>
            <p:cNvSpPr>
              <a:spLocks noChangeShapeType="1"/>
            </p:cNvSpPr>
            <p:nvPr/>
          </p:nvSpPr>
          <p:spPr bwMode="auto">
            <a:xfrm>
              <a:off x="1823" y="1118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Line 154"/>
            <p:cNvSpPr>
              <a:spLocks noChangeShapeType="1"/>
            </p:cNvSpPr>
            <p:nvPr/>
          </p:nvSpPr>
          <p:spPr bwMode="auto">
            <a:xfrm flipH="1">
              <a:off x="4604" y="1118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Line 155"/>
            <p:cNvSpPr>
              <a:spLocks noChangeShapeType="1"/>
            </p:cNvSpPr>
            <p:nvPr/>
          </p:nvSpPr>
          <p:spPr bwMode="auto">
            <a:xfrm>
              <a:off x="1823" y="967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Line 156"/>
            <p:cNvSpPr>
              <a:spLocks noChangeShapeType="1"/>
            </p:cNvSpPr>
            <p:nvPr/>
          </p:nvSpPr>
          <p:spPr bwMode="auto">
            <a:xfrm flipH="1">
              <a:off x="4604" y="967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Line 157"/>
            <p:cNvSpPr>
              <a:spLocks noChangeShapeType="1"/>
            </p:cNvSpPr>
            <p:nvPr/>
          </p:nvSpPr>
          <p:spPr bwMode="auto">
            <a:xfrm>
              <a:off x="1823" y="811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Line 158"/>
            <p:cNvSpPr>
              <a:spLocks noChangeShapeType="1"/>
            </p:cNvSpPr>
            <p:nvPr/>
          </p:nvSpPr>
          <p:spPr bwMode="auto">
            <a:xfrm flipH="1">
              <a:off x="4604" y="811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Line 159"/>
            <p:cNvSpPr>
              <a:spLocks noChangeShapeType="1"/>
            </p:cNvSpPr>
            <p:nvPr/>
          </p:nvSpPr>
          <p:spPr bwMode="auto">
            <a:xfrm>
              <a:off x="1823" y="811"/>
              <a:ext cx="28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160"/>
            <p:cNvSpPr>
              <a:spLocks/>
            </p:cNvSpPr>
            <p:nvPr/>
          </p:nvSpPr>
          <p:spPr bwMode="auto">
            <a:xfrm>
              <a:off x="1823" y="811"/>
              <a:ext cx="2807" cy="770"/>
            </a:xfrm>
            <a:custGeom>
              <a:avLst/>
              <a:gdLst>
                <a:gd name="T0" fmla="*/ 0 w 433"/>
                <a:gd name="T1" fmla="*/ 143 h 143"/>
                <a:gd name="T2" fmla="*/ 433 w 433"/>
                <a:gd name="T3" fmla="*/ 143 h 143"/>
                <a:gd name="T4" fmla="*/ 433 w 433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143">
                  <a:moveTo>
                    <a:pt x="0" y="143"/>
                  </a:moveTo>
                  <a:lnTo>
                    <a:pt x="433" y="143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161"/>
            <p:cNvSpPr>
              <a:spLocks/>
            </p:cNvSpPr>
            <p:nvPr/>
          </p:nvSpPr>
          <p:spPr bwMode="auto">
            <a:xfrm>
              <a:off x="1823" y="811"/>
              <a:ext cx="2341" cy="770"/>
            </a:xfrm>
            <a:custGeom>
              <a:avLst/>
              <a:gdLst>
                <a:gd name="T0" fmla="*/ 27 w 1950"/>
                <a:gd name="T1" fmla="*/ 770 h 770"/>
                <a:gd name="T2" fmla="*/ 60 w 1950"/>
                <a:gd name="T3" fmla="*/ 770 h 770"/>
                <a:gd name="T4" fmla="*/ 92 w 1950"/>
                <a:gd name="T5" fmla="*/ 770 h 770"/>
                <a:gd name="T6" fmla="*/ 124 w 1950"/>
                <a:gd name="T7" fmla="*/ 770 h 770"/>
                <a:gd name="T8" fmla="*/ 157 w 1950"/>
                <a:gd name="T9" fmla="*/ 770 h 770"/>
                <a:gd name="T10" fmla="*/ 189 w 1950"/>
                <a:gd name="T11" fmla="*/ 770 h 770"/>
                <a:gd name="T12" fmla="*/ 216 w 1950"/>
                <a:gd name="T13" fmla="*/ 657 h 770"/>
                <a:gd name="T14" fmla="*/ 238 w 1950"/>
                <a:gd name="T15" fmla="*/ 517 h 770"/>
                <a:gd name="T16" fmla="*/ 259 w 1950"/>
                <a:gd name="T17" fmla="*/ 404 h 770"/>
                <a:gd name="T18" fmla="*/ 286 w 1950"/>
                <a:gd name="T19" fmla="*/ 318 h 770"/>
                <a:gd name="T20" fmla="*/ 308 w 1950"/>
                <a:gd name="T21" fmla="*/ 253 h 770"/>
                <a:gd name="T22" fmla="*/ 330 w 1950"/>
                <a:gd name="T23" fmla="*/ 199 h 770"/>
                <a:gd name="T24" fmla="*/ 357 w 1950"/>
                <a:gd name="T25" fmla="*/ 156 h 770"/>
                <a:gd name="T26" fmla="*/ 378 w 1950"/>
                <a:gd name="T27" fmla="*/ 124 h 770"/>
                <a:gd name="T28" fmla="*/ 405 w 1950"/>
                <a:gd name="T29" fmla="*/ 92 h 770"/>
                <a:gd name="T30" fmla="*/ 438 w 1950"/>
                <a:gd name="T31" fmla="*/ 65 h 770"/>
                <a:gd name="T32" fmla="*/ 470 w 1950"/>
                <a:gd name="T33" fmla="*/ 49 h 770"/>
                <a:gd name="T34" fmla="*/ 502 w 1950"/>
                <a:gd name="T35" fmla="*/ 33 h 770"/>
                <a:gd name="T36" fmla="*/ 535 w 1950"/>
                <a:gd name="T37" fmla="*/ 27 h 770"/>
                <a:gd name="T38" fmla="*/ 567 w 1950"/>
                <a:gd name="T39" fmla="*/ 16 h 770"/>
                <a:gd name="T40" fmla="*/ 600 w 1950"/>
                <a:gd name="T41" fmla="*/ 11 h 770"/>
                <a:gd name="T42" fmla="*/ 632 w 1950"/>
                <a:gd name="T43" fmla="*/ 11 h 770"/>
                <a:gd name="T44" fmla="*/ 664 w 1950"/>
                <a:gd name="T45" fmla="*/ 6 h 770"/>
                <a:gd name="T46" fmla="*/ 697 w 1950"/>
                <a:gd name="T47" fmla="*/ 6 h 770"/>
                <a:gd name="T48" fmla="*/ 729 w 1950"/>
                <a:gd name="T49" fmla="*/ 6 h 770"/>
                <a:gd name="T50" fmla="*/ 762 w 1950"/>
                <a:gd name="T51" fmla="*/ 0 h 770"/>
                <a:gd name="T52" fmla="*/ 794 w 1950"/>
                <a:gd name="T53" fmla="*/ 0 h 770"/>
                <a:gd name="T54" fmla="*/ 826 w 1950"/>
                <a:gd name="T55" fmla="*/ 0 h 770"/>
                <a:gd name="T56" fmla="*/ 859 w 1950"/>
                <a:gd name="T57" fmla="*/ 0 h 770"/>
                <a:gd name="T58" fmla="*/ 891 w 1950"/>
                <a:gd name="T59" fmla="*/ 0 h 770"/>
                <a:gd name="T60" fmla="*/ 924 w 1950"/>
                <a:gd name="T61" fmla="*/ 0 h 770"/>
                <a:gd name="T62" fmla="*/ 956 w 1950"/>
                <a:gd name="T63" fmla="*/ 0 h 770"/>
                <a:gd name="T64" fmla="*/ 988 w 1950"/>
                <a:gd name="T65" fmla="*/ 0 h 770"/>
                <a:gd name="T66" fmla="*/ 1021 w 1950"/>
                <a:gd name="T67" fmla="*/ 0 h 770"/>
                <a:gd name="T68" fmla="*/ 1053 w 1950"/>
                <a:gd name="T69" fmla="*/ 0 h 770"/>
                <a:gd name="T70" fmla="*/ 1086 w 1950"/>
                <a:gd name="T71" fmla="*/ 0 h 770"/>
                <a:gd name="T72" fmla="*/ 1118 w 1950"/>
                <a:gd name="T73" fmla="*/ 0 h 770"/>
                <a:gd name="T74" fmla="*/ 1150 w 1950"/>
                <a:gd name="T75" fmla="*/ 0 h 770"/>
                <a:gd name="T76" fmla="*/ 1183 w 1950"/>
                <a:gd name="T77" fmla="*/ 0 h 770"/>
                <a:gd name="T78" fmla="*/ 1215 w 1950"/>
                <a:gd name="T79" fmla="*/ 0 h 770"/>
                <a:gd name="T80" fmla="*/ 1248 w 1950"/>
                <a:gd name="T81" fmla="*/ 0 h 770"/>
                <a:gd name="T82" fmla="*/ 1280 w 1950"/>
                <a:gd name="T83" fmla="*/ 0 h 770"/>
                <a:gd name="T84" fmla="*/ 1312 w 1950"/>
                <a:gd name="T85" fmla="*/ 0 h 770"/>
                <a:gd name="T86" fmla="*/ 1345 w 1950"/>
                <a:gd name="T87" fmla="*/ 0 h 770"/>
                <a:gd name="T88" fmla="*/ 1377 w 1950"/>
                <a:gd name="T89" fmla="*/ 0 h 770"/>
                <a:gd name="T90" fmla="*/ 1410 w 1950"/>
                <a:gd name="T91" fmla="*/ 0 h 770"/>
                <a:gd name="T92" fmla="*/ 1442 w 1950"/>
                <a:gd name="T93" fmla="*/ 0 h 770"/>
                <a:gd name="T94" fmla="*/ 1474 w 1950"/>
                <a:gd name="T95" fmla="*/ 0 h 770"/>
                <a:gd name="T96" fmla="*/ 1507 w 1950"/>
                <a:gd name="T97" fmla="*/ 0 h 770"/>
                <a:gd name="T98" fmla="*/ 1539 w 1950"/>
                <a:gd name="T99" fmla="*/ 0 h 770"/>
                <a:gd name="T100" fmla="*/ 1572 w 1950"/>
                <a:gd name="T101" fmla="*/ 0 h 770"/>
                <a:gd name="T102" fmla="*/ 1604 w 1950"/>
                <a:gd name="T103" fmla="*/ 0 h 770"/>
                <a:gd name="T104" fmla="*/ 1636 w 1950"/>
                <a:gd name="T105" fmla="*/ 0 h 770"/>
                <a:gd name="T106" fmla="*/ 1669 w 1950"/>
                <a:gd name="T107" fmla="*/ 0 h 770"/>
                <a:gd name="T108" fmla="*/ 1701 w 1950"/>
                <a:gd name="T109" fmla="*/ 0 h 770"/>
                <a:gd name="T110" fmla="*/ 1734 w 1950"/>
                <a:gd name="T111" fmla="*/ 0 h 770"/>
                <a:gd name="T112" fmla="*/ 1766 w 1950"/>
                <a:gd name="T113" fmla="*/ 0 h 770"/>
                <a:gd name="T114" fmla="*/ 1798 w 1950"/>
                <a:gd name="T115" fmla="*/ 0 h 770"/>
                <a:gd name="T116" fmla="*/ 1831 w 1950"/>
                <a:gd name="T117" fmla="*/ 0 h 770"/>
                <a:gd name="T118" fmla="*/ 1863 w 1950"/>
                <a:gd name="T119" fmla="*/ 0 h 770"/>
                <a:gd name="T120" fmla="*/ 1896 w 1950"/>
                <a:gd name="T121" fmla="*/ 0 h 770"/>
                <a:gd name="T122" fmla="*/ 1928 w 1950"/>
                <a:gd name="T123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0" h="770">
                  <a:moveTo>
                    <a:pt x="0" y="770"/>
                  </a:moveTo>
                  <a:lnTo>
                    <a:pt x="6" y="770"/>
                  </a:lnTo>
                  <a:lnTo>
                    <a:pt x="11" y="770"/>
                  </a:lnTo>
                  <a:lnTo>
                    <a:pt x="16" y="770"/>
                  </a:lnTo>
                  <a:lnTo>
                    <a:pt x="22" y="770"/>
                  </a:lnTo>
                  <a:lnTo>
                    <a:pt x="27" y="770"/>
                  </a:lnTo>
                  <a:lnTo>
                    <a:pt x="33" y="770"/>
                  </a:lnTo>
                  <a:lnTo>
                    <a:pt x="38" y="770"/>
                  </a:lnTo>
                  <a:lnTo>
                    <a:pt x="43" y="770"/>
                  </a:lnTo>
                  <a:lnTo>
                    <a:pt x="49" y="770"/>
                  </a:lnTo>
                  <a:lnTo>
                    <a:pt x="54" y="770"/>
                  </a:lnTo>
                  <a:lnTo>
                    <a:pt x="60" y="770"/>
                  </a:lnTo>
                  <a:lnTo>
                    <a:pt x="65" y="770"/>
                  </a:lnTo>
                  <a:lnTo>
                    <a:pt x="70" y="770"/>
                  </a:lnTo>
                  <a:lnTo>
                    <a:pt x="76" y="770"/>
                  </a:lnTo>
                  <a:lnTo>
                    <a:pt x="81" y="770"/>
                  </a:lnTo>
                  <a:lnTo>
                    <a:pt x="87" y="770"/>
                  </a:lnTo>
                  <a:lnTo>
                    <a:pt x="92" y="770"/>
                  </a:lnTo>
                  <a:lnTo>
                    <a:pt x="97" y="770"/>
                  </a:lnTo>
                  <a:lnTo>
                    <a:pt x="103" y="770"/>
                  </a:lnTo>
                  <a:lnTo>
                    <a:pt x="108" y="770"/>
                  </a:lnTo>
                  <a:lnTo>
                    <a:pt x="114" y="770"/>
                  </a:lnTo>
                  <a:lnTo>
                    <a:pt x="119" y="770"/>
                  </a:lnTo>
                  <a:lnTo>
                    <a:pt x="124" y="770"/>
                  </a:lnTo>
                  <a:lnTo>
                    <a:pt x="130" y="770"/>
                  </a:lnTo>
                  <a:lnTo>
                    <a:pt x="135" y="770"/>
                  </a:lnTo>
                  <a:lnTo>
                    <a:pt x="141" y="770"/>
                  </a:lnTo>
                  <a:lnTo>
                    <a:pt x="146" y="770"/>
                  </a:lnTo>
                  <a:lnTo>
                    <a:pt x="151" y="770"/>
                  </a:lnTo>
                  <a:lnTo>
                    <a:pt x="157" y="770"/>
                  </a:lnTo>
                  <a:lnTo>
                    <a:pt x="162" y="770"/>
                  </a:lnTo>
                  <a:lnTo>
                    <a:pt x="168" y="770"/>
                  </a:lnTo>
                  <a:lnTo>
                    <a:pt x="173" y="770"/>
                  </a:lnTo>
                  <a:lnTo>
                    <a:pt x="178" y="770"/>
                  </a:lnTo>
                  <a:lnTo>
                    <a:pt x="184" y="770"/>
                  </a:lnTo>
                  <a:lnTo>
                    <a:pt x="189" y="770"/>
                  </a:lnTo>
                  <a:lnTo>
                    <a:pt x="195" y="770"/>
                  </a:lnTo>
                  <a:lnTo>
                    <a:pt x="200" y="770"/>
                  </a:lnTo>
                  <a:lnTo>
                    <a:pt x="205" y="738"/>
                  </a:lnTo>
                  <a:lnTo>
                    <a:pt x="205" y="711"/>
                  </a:lnTo>
                  <a:lnTo>
                    <a:pt x="211" y="684"/>
                  </a:lnTo>
                  <a:lnTo>
                    <a:pt x="216" y="657"/>
                  </a:lnTo>
                  <a:lnTo>
                    <a:pt x="216" y="630"/>
                  </a:lnTo>
                  <a:lnTo>
                    <a:pt x="222" y="603"/>
                  </a:lnTo>
                  <a:lnTo>
                    <a:pt x="227" y="582"/>
                  </a:lnTo>
                  <a:lnTo>
                    <a:pt x="232" y="560"/>
                  </a:lnTo>
                  <a:lnTo>
                    <a:pt x="232" y="539"/>
                  </a:lnTo>
                  <a:lnTo>
                    <a:pt x="238" y="517"/>
                  </a:lnTo>
                  <a:lnTo>
                    <a:pt x="243" y="496"/>
                  </a:lnTo>
                  <a:lnTo>
                    <a:pt x="243" y="474"/>
                  </a:lnTo>
                  <a:lnTo>
                    <a:pt x="249" y="458"/>
                  </a:lnTo>
                  <a:lnTo>
                    <a:pt x="254" y="442"/>
                  </a:lnTo>
                  <a:lnTo>
                    <a:pt x="259" y="420"/>
                  </a:lnTo>
                  <a:lnTo>
                    <a:pt x="259" y="404"/>
                  </a:lnTo>
                  <a:lnTo>
                    <a:pt x="265" y="388"/>
                  </a:lnTo>
                  <a:lnTo>
                    <a:pt x="270" y="377"/>
                  </a:lnTo>
                  <a:lnTo>
                    <a:pt x="276" y="361"/>
                  </a:lnTo>
                  <a:lnTo>
                    <a:pt x="276" y="345"/>
                  </a:lnTo>
                  <a:lnTo>
                    <a:pt x="281" y="334"/>
                  </a:lnTo>
                  <a:lnTo>
                    <a:pt x="286" y="318"/>
                  </a:lnTo>
                  <a:lnTo>
                    <a:pt x="286" y="307"/>
                  </a:lnTo>
                  <a:lnTo>
                    <a:pt x="292" y="296"/>
                  </a:lnTo>
                  <a:lnTo>
                    <a:pt x="297" y="286"/>
                  </a:lnTo>
                  <a:lnTo>
                    <a:pt x="303" y="275"/>
                  </a:lnTo>
                  <a:lnTo>
                    <a:pt x="303" y="264"/>
                  </a:lnTo>
                  <a:lnTo>
                    <a:pt x="308" y="253"/>
                  </a:lnTo>
                  <a:lnTo>
                    <a:pt x="313" y="243"/>
                  </a:lnTo>
                  <a:lnTo>
                    <a:pt x="313" y="232"/>
                  </a:lnTo>
                  <a:lnTo>
                    <a:pt x="319" y="221"/>
                  </a:lnTo>
                  <a:lnTo>
                    <a:pt x="324" y="216"/>
                  </a:lnTo>
                  <a:lnTo>
                    <a:pt x="330" y="205"/>
                  </a:lnTo>
                  <a:lnTo>
                    <a:pt x="330" y="199"/>
                  </a:lnTo>
                  <a:lnTo>
                    <a:pt x="335" y="189"/>
                  </a:lnTo>
                  <a:lnTo>
                    <a:pt x="340" y="183"/>
                  </a:lnTo>
                  <a:lnTo>
                    <a:pt x="346" y="178"/>
                  </a:lnTo>
                  <a:lnTo>
                    <a:pt x="346" y="167"/>
                  </a:lnTo>
                  <a:lnTo>
                    <a:pt x="351" y="162"/>
                  </a:lnTo>
                  <a:lnTo>
                    <a:pt x="357" y="156"/>
                  </a:lnTo>
                  <a:lnTo>
                    <a:pt x="357" y="151"/>
                  </a:lnTo>
                  <a:lnTo>
                    <a:pt x="362" y="146"/>
                  </a:lnTo>
                  <a:lnTo>
                    <a:pt x="367" y="140"/>
                  </a:lnTo>
                  <a:lnTo>
                    <a:pt x="373" y="135"/>
                  </a:lnTo>
                  <a:lnTo>
                    <a:pt x="373" y="129"/>
                  </a:lnTo>
                  <a:lnTo>
                    <a:pt x="378" y="124"/>
                  </a:lnTo>
                  <a:lnTo>
                    <a:pt x="384" y="119"/>
                  </a:lnTo>
                  <a:lnTo>
                    <a:pt x="384" y="113"/>
                  </a:lnTo>
                  <a:lnTo>
                    <a:pt x="389" y="108"/>
                  </a:lnTo>
                  <a:lnTo>
                    <a:pt x="394" y="103"/>
                  </a:lnTo>
                  <a:lnTo>
                    <a:pt x="400" y="97"/>
                  </a:lnTo>
                  <a:lnTo>
                    <a:pt x="405" y="92"/>
                  </a:lnTo>
                  <a:lnTo>
                    <a:pt x="411" y="86"/>
                  </a:lnTo>
                  <a:lnTo>
                    <a:pt x="416" y="81"/>
                  </a:lnTo>
                  <a:lnTo>
                    <a:pt x="421" y="81"/>
                  </a:lnTo>
                  <a:lnTo>
                    <a:pt x="427" y="76"/>
                  </a:lnTo>
                  <a:lnTo>
                    <a:pt x="432" y="70"/>
                  </a:lnTo>
                  <a:lnTo>
                    <a:pt x="438" y="65"/>
                  </a:lnTo>
                  <a:lnTo>
                    <a:pt x="443" y="65"/>
                  </a:lnTo>
                  <a:lnTo>
                    <a:pt x="448" y="59"/>
                  </a:lnTo>
                  <a:lnTo>
                    <a:pt x="454" y="54"/>
                  </a:lnTo>
                  <a:lnTo>
                    <a:pt x="459" y="54"/>
                  </a:lnTo>
                  <a:lnTo>
                    <a:pt x="465" y="49"/>
                  </a:lnTo>
                  <a:lnTo>
                    <a:pt x="470" y="49"/>
                  </a:lnTo>
                  <a:lnTo>
                    <a:pt x="475" y="43"/>
                  </a:lnTo>
                  <a:lnTo>
                    <a:pt x="481" y="43"/>
                  </a:lnTo>
                  <a:lnTo>
                    <a:pt x="486" y="38"/>
                  </a:lnTo>
                  <a:lnTo>
                    <a:pt x="492" y="38"/>
                  </a:lnTo>
                  <a:lnTo>
                    <a:pt x="497" y="38"/>
                  </a:lnTo>
                  <a:lnTo>
                    <a:pt x="502" y="33"/>
                  </a:lnTo>
                  <a:lnTo>
                    <a:pt x="508" y="33"/>
                  </a:lnTo>
                  <a:lnTo>
                    <a:pt x="513" y="33"/>
                  </a:lnTo>
                  <a:lnTo>
                    <a:pt x="519" y="27"/>
                  </a:lnTo>
                  <a:lnTo>
                    <a:pt x="524" y="27"/>
                  </a:lnTo>
                  <a:lnTo>
                    <a:pt x="529" y="27"/>
                  </a:lnTo>
                  <a:lnTo>
                    <a:pt x="535" y="27"/>
                  </a:lnTo>
                  <a:lnTo>
                    <a:pt x="540" y="22"/>
                  </a:lnTo>
                  <a:lnTo>
                    <a:pt x="546" y="22"/>
                  </a:lnTo>
                  <a:lnTo>
                    <a:pt x="551" y="22"/>
                  </a:lnTo>
                  <a:lnTo>
                    <a:pt x="556" y="22"/>
                  </a:lnTo>
                  <a:lnTo>
                    <a:pt x="562" y="16"/>
                  </a:lnTo>
                  <a:lnTo>
                    <a:pt x="567" y="16"/>
                  </a:lnTo>
                  <a:lnTo>
                    <a:pt x="573" y="16"/>
                  </a:lnTo>
                  <a:lnTo>
                    <a:pt x="578" y="16"/>
                  </a:lnTo>
                  <a:lnTo>
                    <a:pt x="583" y="16"/>
                  </a:lnTo>
                  <a:lnTo>
                    <a:pt x="589" y="16"/>
                  </a:lnTo>
                  <a:lnTo>
                    <a:pt x="594" y="11"/>
                  </a:lnTo>
                  <a:lnTo>
                    <a:pt x="600" y="11"/>
                  </a:lnTo>
                  <a:lnTo>
                    <a:pt x="605" y="11"/>
                  </a:lnTo>
                  <a:lnTo>
                    <a:pt x="610" y="11"/>
                  </a:lnTo>
                  <a:lnTo>
                    <a:pt x="616" y="11"/>
                  </a:lnTo>
                  <a:lnTo>
                    <a:pt x="621" y="11"/>
                  </a:lnTo>
                  <a:lnTo>
                    <a:pt x="627" y="11"/>
                  </a:lnTo>
                  <a:lnTo>
                    <a:pt x="632" y="11"/>
                  </a:lnTo>
                  <a:lnTo>
                    <a:pt x="637" y="11"/>
                  </a:lnTo>
                  <a:lnTo>
                    <a:pt x="643" y="6"/>
                  </a:lnTo>
                  <a:lnTo>
                    <a:pt x="648" y="6"/>
                  </a:lnTo>
                  <a:lnTo>
                    <a:pt x="654" y="6"/>
                  </a:lnTo>
                  <a:lnTo>
                    <a:pt x="659" y="6"/>
                  </a:lnTo>
                  <a:lnTo>
                    <a:pt x="664" y="6"/>
                  </a:lnTo>
                  <a:lnTo>
                    <a:pt x="670" y="6"/>
                  </a:lnTo>
                  <a:lnTo>
                    <a:pt x="675" y="6"/>
                  </a:lnTo>
                  <a:lnTo>
                    <a:pt x="681" y="6"/>
                  </a:lnTo>
                  <a:lnTo>
                    <a:pt x="686" y="6"/>
                  </a:lnTo>
                  <a:lnTo>
                    <a:pt x="691" y="6"/>
                  </a:lnTo>
                  <a:lnTo>
                    <a:pt x="697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3" y="6"/>
                  </a:lnTo>
                  <a:lnTo>
                    <a:pt x="718" y="6"/>
                  </a:lnTo>
                  <a:lnTo>
                    <a:pt x="724" y="6"/>
                  </a:lnTo>
                  <a:lnTo>
                    <a:pt x="729" y="6"/>
                  </a:lnTo>
                  <a:lnTo>
                    <a:pt x="735" y="6"/>
                  </a:lnTo>
                  <a:lnTo>
                    <a:pt x="740" y="6"/>
                  </a:lnTo>
                  <a:lnTo>
                    <a:pt x="745" y="6"/>
                  </a:lnTo>
                  <a:lnTo>
                    <a:pt x="751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7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3" y="0"/>
                  </a:lnTo>
                  <a:lnTo>
                    <a:pt x="789" y="0"/>
                  </a:lnTo>
                  <a:lnTo>
                    <a:pt x="794" y="0"/>
                  </a:lnTo>
                  <a:lnTo>
                    <a:pt x="799" y="0"/>
                  </a:lnTo>
                  <a:lnTo>
                    <a:pt x="805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21" y="0"/>
                  </a:lnTo>
                  <a:lnTo>
                    <a:pt x="826" y="0"/>
                  </a:lnTo>
                  <a:lnTo>
                    <a:pt x="832" y="0"/>
                  </a:lnTo>
                  <a:lnTo>
                    <a:pt x="837" y="0"/>
                  </a:lnTo>
                  <a:lnTo>
                    <a:pt x="843" y="0"/>
                  </a:lnTo>
                  <a:lnTo>
                    <a:pt x="848" y="0"/>
                  </a:lnTo>
                  <a:lnTo>
                    <a:pt x="853" y="0"/>
                  </a:lnTo>
                  <a:lnTo>
                    <a:pt x="859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5" y="0"/>
                  </a:lnTo>
                  <a:lnTo>
                    <a:pt x="880" y="0"/>
                  </a:lnTo>
                  <a:lnTo>
                    <a:pt x="886" y="0"/>
                  </a:lnTo>
                  <a:lnTo>
                    <a:pt x="891" y="0"/>
                  </a:lnTo>
                  <a:lnTo>
                    <a:pt x="897" y="0"/>
                  </a:lnTo>
                  <a:lnTo>
                    <a:pt x="902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29" y="0"/>
                  </a:lnTo>
                  <a:lnTo>
                    <a:pt x="934" y="0"/>
                  </a:lnTo>
                  <a:lnTo>
                    <a:pt x="940" y="0"/>
                  </a:lnTo>
                  <a:lnTo>
                    <a:pt x="945" y="0"/>
                  </a:lnTo>
                  <a:lnTo>
                    <a:pt x="951" y="0"/>
                  </a:lnTo>
                  <a:lnTo>
                    <a:pt x="956" y="0"/>
                  </a:lnTo>
                  <a:lnTo>
                    <a:pt x="961" y="0"/>
                  </a:lnTo>
                  <a:lnTo>
                    <a:pt x="967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88" y="0"/>
                  </a:lnTo>
                  <a:lnTo>
                    <a:pt x="994" y="0"/>
                  </a:lnTo>
                  <a:lnTo>
                    <a:pt x="999" y="0"/>
                  </a:lnTo>
                  <a:lnTo>
                    <a:pt x="1005" y="0"/>
                  </a:lnTo>
                  <a:lnTo>
                    <a:pt x="1010" y="0"/>
                  </a:lnTo>
                  <a:lnTo>
                    <a:pt x="1015" y="0"/>
                  </a:lnTo>
                  <a:lnTo>
                    <a:pt x="1021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7" y="0"/>
                  </a:lnTo>
                  <a:lnTo>
                    <a:pt x="1042" y="0"/>
                  </a:lnTo>
                  <a:lnTo>
                    <a:pt x="1048" y="0"/>
                  </a:lnTo>
                  <a:lnTo>
                    <a:pt x="1053" y="0"/>
                  </a:lnTo>
                  <a:lnTo>
                    <a:pt x="1059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5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91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7" y="0"/>
                  </a:lnTo>
                  <a:lnTo>
                    <a:pt x="1113" y="0"/>
                  </a:lnTo>
                  <a:lnTo>
                    <a:pt x="1118" y="0"/>
                  </a:lnTo>
                  <a:lnTo>
                    <a:pt x="1123" y="0"/>
                  </a:lnTo>
                  <a:lnTo>
                    <a:pt x="1129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5" y="0"/>
                  </a:lnTo>
                  <a:lnTo>
                    <a:pt x="1150" y="0"/>
                  </a:lnTo>
                  <a:lnTo>
                    <a:pt x="1156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2" y="0"/>
                  </a:lnTo>
                  <a:lnTo>
                    <a:pt x="1177" y="0"/>
                  </a:lnTo>
                  <a:lnTo>
                    <a:pt x="1183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199" y="0"/>
                  </a:lnTo>
                  <a:lnTo>
                    <a:pt x="1204" y="0"/>
                  </a:lnTo>
                  <a:lnTo>
                    <a:pt x="1210" y="0"/>
                  </a:lnTo>
                  <a:lnTo>
                    <a:pt x="1215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3" y="0"/>
                  </a:lnTo>
                  <a:lnTo>
                    <a:pt x="1258" y="0"/>
                  </a:lnTo>
                  <a:lnTo>
                    <a:pt x="1264" y="0"/>
                  </a:lnTo>
                  <a:lnTo>
                    <a:pt x="1269" y="0"/>
                  </a:lnTo>
                  <a:lnTo>
                    <a:pt x="1275" y="0"/>
                  </a:lnTo>
                  <a:lnTo>
                    <a:pt x="1280" y="0"/>
                  </a:lnTo>
                  <a:lnTo>
                    <a:pt x="1285" y="0"/>
                  </a:lnTo>
                  <a:lnTo>
                    <a:pt x="1291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7" y="0"/>
                  </a:lnTo>
                  <a:lnTo>
                    <a:pt x="1312" y="0"/>
                  </a:lnTo>
                  <a:lnTo>
                    <a:pt x="1318" y="0"/>
                  </a:lnTo>
                  <a:lnTo>
                    <a:pt x="1323" y="0"/>
                  </a:lnTo>
                  <a:lnTo>
                    <a:pt x="1329" y="0"/>
                  </a:lnTo>
                  <a:lnTo>
                    <a:pt x="1334" y="0"/>
                  </a:lnTo>
                  <a:lnTo>
                    <a:pt x="1339" y="0"/>
                  </a:lnTo>
                  <a:lnTo>
                    <a:pt x="1345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61" y="0"/>
                  </a:lnTo>
                  <a:lnTo>
                    <a:pt x="1366" y="0"/>
                  </a:lnTo>
                  <a:lnTo>
                    <a:pt x="1372" y="0"/>
                  </a:lnTo>
                  <a:lnTo>
                    <a:pt x="1377" y="0"/>
                  </a:lnTo>
                  <a:lnTo>
                    <a:pt x="1383" y="0"/>
                  </a:lnTo>
                  <a:lnTo>
                    <a:pt x="1388" y="0"/>
                  </a:lnTo>
                  <a:lnTo>
                    <a:pt x="1393" y="0"/>
                  </a:lnTo>
                  <a:lnTo>
                    <a:pt x="1399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5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1" y="0"/>
                  </a:lnTo>
                  <a:lnTo>
                    <a:pt x="1437" y="0"/>
                  </a:lnTo>
                  <a:lnTo>
                    <a:pt x="1442" y="0"/>
                  </a:lnTo>
                  <a:lnTo>
                    <a:pt x="1447" y="0"/>
                  </a:lnTo>
                  <a:lnTo>
                    <a:pt x="1453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69" y="0"/>
                  </a:lnTo>
                  <a:lnTo>
                    <a:pt x="1474" y="0"/>
                  </a:lnTo>
                  <a:lnTo>
                    <a:pt x="1480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1" y="0"/>
                  </a:lnTo>
                  <a:lnTo>
                    <a:pt x="1507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23" y="0"/>
                  </a:lnTo>
                  <a:lnTo>
                    <a:pt x="1528" y="0"/>
                  </a:lnTo>
                  <a:lnTo>
                    <a:pt x="1534" y="0"/>
                  </a:lnTo>
                  <a:lnTo>
                    <a:pt x="1539" y="0"/>
                  </a:lnTo>
                  <a:lnTo>
                    <a:pt x="1545" y="0"/>
                  </a:lnTo>
                  <a:lnTo>
                    <a:pt x="1550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7" y="0"/>
                  </a:lnTo>
                  <a:lnTo>
                    <a:pt x="1582" y="0"/>
                  </a:lnTo>
                  <a:lnTo>
                    <a:pt x="1588" y="0"/>
                  </a:lnTo>
                  <a:lnTo>
                    <a:pt x="1593" y="0"/>
                  </a:lnTo>
                  <a:lnTo>
                    <a:pt x="1599" y="0"/>
                  </a:lnTo>
                  <a:lnTo>
                    <a:pt x="1604" y="0"/>
                  </a:lnTo>
                  <a:lnTo>
                    <a:pt x="1609" y="0"/>
                  </a:lnTo>
                  <a:lnTo>
                    <a:pt x="1615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1" y="0"/>
                  </a:lnTo>
                  <a:lnTo>
                    <a:pt x="1636" y="0"/>
                  </a:lnTo>
                  <a:lnTo>
                    <a:pt x="1642" y="0"/>
                  </a:lnTo>
                  <a:lnTo>
                    <a:pt x="1647" y="0"/>
                  </a:lnTo>
                  <a:lnTo>
                    <a:pt x="1653" y="0"/>
                  </a:lnTo>
                  <a:lnTo>
                    <a:pt x="1658" y="0"/>
                  </a:lnTo>
                  <a:lnTo>
                    <a:pt x="1663" y="0"/>
                  </a:lnTo>
                  <a:lnTo>
                    <a:pt x="1669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5" y="0"/>
                  </a:lnTo>
                  <a:lnTo>
                    <a:pt x="1690" y="0"/>
                  </a:lnTo>
                  <a:lnTo>
                    <a:pt x="1696" y="0"/>
                  </a:lnTo>
                  <a:lnTo>
                    <a:pt x="1701" y="0"/>
                  </a:lnTo>
                  <a:lnTo>
                    <a:pt x="1707" y="0"/>
                  </a:lnTo>
                  <a:lnTo>
                    <a:pt x="1712" y="0"/>
                  </a:lnTo>
                  <a:lnTo>
                    <a:pt x="1717" y="0"/>
                  </a:lnTo>
                  <a:lnTo>
                    <a:pt x="1723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39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5" y="0"/>
                  </a:lnTo>
                  <a:lnTo>
                    <a:pt x="1761" y="0"/>
                  </a:lnTo>
                  <a:lnTo>
                    <a:pt x="1766" y="0"/>
                  </a:lnTo>
                  <a:lnTo>
                    <a:pt x="1771" y="0"/>
                  </a:lnTo>
                  <a:lnTo>
                    <a:pt x="1777" y="0"/>
                  </a:lnTo>
                  <a:lnTo>
                    <a:pt x="1782" y="0"/>
                  </a:lnTo>
                  <a:lnTo>
                    <a:pt x="1788" y="0"/>
                  </a:lnTo>
                  <a:lnTo>
                    <a:pt x="1793" y="0"/>
                  </a:lnTo>
                  <a:lnTo>
                    <a:pt x="1798" y="0"/>
                  </a:lnTo>
                  <a:lnTo>
                    <a:pt x="1804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0" y="0"/>
                  </a:lnTo>
                  <a:lnTo>
                    <a:pt x="1825" y="0"/>
                  </a:lnTo>
                  <a:lnTo>
                    <a:pt x="1831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7" y="0"/>
                  </a:lnTo>
                  <a:lnTo>
                    <a:pt x="1852" y="0"/>
                  </a:lnTo>
                  <a:lnTo>
                    <a:pt x="1858" y="0"/>
                  </a:lnTo>
                  <a:lnTo>
                    <a:pt x="1863" y="0"/>
                  </a:lnTo>
                  <a:lnTo>
                    <a:pt x="1869" y="0"/>
                  </a:lnTo>
                  <a:lnTo>
                    <a:pt x="1874" y="0"/>
                  </a:lnTo>
                  <a:lnTo>
                    <a:pt x="1879" y="0"/>
                  </a:lnTo>
                  <a:lnTo>
                    <a:pt x="1885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901" y="0"/>
                  </a:lnTo>
                  <a:lnTo>
                    <a:pt x="1906" y="0"/>
                  </a:lnTo>
                  <a:lnTo>
                    <a:pt x="1912" y="0"/>
                  </a:lnTo>
                  <a:lnTo>
                    <a:pt x="1917" y="0"/>
                  </a:lnTo>
                  <a:lnTo>
                    <a:pt x="1923" y="0"/>
                  </a:lnTo>
                  <a:lnTo>
                    <a:pt x="1928" y="0"/>
                  </a:lnTo>
                  <a:lnTo>
                    <a:pt x="1933" y="0"/>
                  </a:lnTo>
                  <a:lnTo>
                    <a:pt x="1939" y="0"/>
                  </a:lnTo>
                  <a:lnTo>
                    <a:pt x="1944" y="0"/>
                  </a:lnTo>
                  <a:lnTo>
                    <a:pt x="1950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Line 162"/>
            <p:cNvSpPr>
              <a:spLocks noChangeShapeType="1"/>
            </p:cNvSpPr>
            <p:nvPr/>
          </p:nvSpPr>
          <p:spPr bwMode="auto">
            <a:xfrm>
              <a:off x="1824" y="8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1" name="Rectangle 163"/>
          <p:cNvSpPr>
            <a:spLocks noChangeArrowheads="1"/>
          </p:cNvSpPr>
          <p:nvPr/>
        </p:nvSpPr>
        <p:spPr bwMode="auto">
          <a:xfrm>
            <a:off x="696913" y="2971800"/>
            <a:ext cx="1905000" cy="2438400"/>
          </a:xfrm>
          <a:prstGeom prst="rect">
            <a:avLst/>
          </a:prstGeom>
          <a:noFill/>
          <a:ln w="19050">
            <a:solidFill>
              <a:srgbClr val="33993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688975" y="5453063"/>
            <a:ext cx="1885950" cy="125571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4" name="Group 166"/>
          <p:cNvGrpSpPr>
            <a:grpSpLocks/>
          </p:cNvGrpSpPr>
          <p:nvPr/>
        </p:nvGrpSpPr>
        <p:grpSpPr bwMode="auto">
          <a:xfrm>
            <a:off x="7021513" y="5562600"/>
            <a:ext cx="1295400" cy="990600"/>
            <a:chOff x="1648" y="1068"/>
            <a:chExt cx="3230" cy="1065"/>
          </a:xfrm>
        </p:grpSpPr>
        <p:sp>
          <p:nvSpPr>
            <p:cNvPr id="2215" name="Rectangle 167"/>
            <p:cNvSpPr>
              <a:spLocks noChangeArrowheads="1"/>
            </p:cNvSpPr>
            <p:nvPr/>
          </p:nvSpPr>
          <p:spPr bwMode="auto">
            <a:xfrm>
              <a:off x="1648" y="1068"/>
              <a:ext cx="3229" cy="10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Rectangle 168"/>
            <p:cNvSpPr>
              <a:spLocks noChangeArrowheads="1"/>
            </p:cNvSpPr>
            <p:nvPr/>
          </p:nvSpPr>
          <p:spPr bwMode="auto">
            <a:xfrm>
              <a:off x="1648" y="1068"/>
              <a:ext cx="3229" cy="106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Line 169"/>
            <p:cNvSpPr>
              <a:spLocks noChangeShapeType="1"/>
            </p:cNvSpPr>
            <p:nvPr/>
          </p:nvSpPr>
          <p:spPr bwMode="auto">
            <a:xfrm>
              <a:off x="1648" y="1068"/>
              <a:ext cx="32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170"/>
            <p:cNvSpPr>
              <a:spLocks/>
            </p:cNvSpPr>
            <p:nvPr/>
          </p:nvSpPr>
          <p:spPr bwMode="auto">
            <a:xfrm>
              <a:off x="1648" y="1068"/>
              <a:ext cx="3229" cy="1064"/>
            </a:xfrm>
            <a:custGeom>
              <a:avLst/>
              <a:gdLst>
                <a:gd name="T0" fmla="*/ 0 w 433"/>
                <a:gd name="T1" fmla="*/ 143 h 143"/>
                <a:gd name="T2" fmla="*/ 433 w 433"/>
                <a:gd name="T3" fmla="*/ 143 h 143"/>
                <a:gd name="T4" fmla="*/ 433 w 433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143">
                  <a:moveTo>
                    <a:pt x="0" y="143"/>
                  </a:moveTo>
                  <a:lnTo>
                    <a:pt x="433" y="143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Line 171"/>
            <p:cNvSpPr>
              <a:spLocks noChangeShapeType="1"/>
            </p:cNvSpPr>
            <p:nvPr/>
          </p:nvSpPr>
          <p:spPr bwMode="auto">
            <a:xfrm flipV="1">
              <a:off x="1648" y="1068"/>
              <a:ext cx="1" cy="10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Line 172"/>
            <p:cNvSpPr>
              <a:spLocks noChangeShapeType="1"/>
            </p:cNvSpPr>
            <p:nvPr/>
          </p:nvSpPr>
          <p:spPr bwMode="auto">
            <a:xfrm>
              <a:off x="1648" y="2132"/>
              <a:ext cx="32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Line 173"/>
            <p:cNvSpPr>
              <a:spLocks noChangeShapeType="1"/>
            </p:cNvSpPr>
            <p:nvPr/>
          </p:nvSpPr>
          <p:spPr bwMode="auto">
            <a:xfrm flipV="1">
              <a:off x="1648" y="1068"/>
              <a:ext cx="1" cy="10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Line 174"/>
            <p:cNvSpPr>
              <a:spLocks noChangeShapeType="1"/>
            </p:cNvSpPr>
            <p:nvPr/>
          </p:nvSpPr>
          <p:spPr bwMode="auto">
            <a:xfrm>
              <a:off x="2185" y="106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Line 175"/>
            <p:cNvSpPr>
              <a:spLocks noChangeShapeType="1"/>
            </p:cNvSpPr>
            <p:nvPr/>
          </p:nvSpPr>
          <p:spPr bwMode="auto">
            <a:xfrm>
              <a:off x="2722" y="106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Line 176"/>
            <p:cNvSpPr>
              <a:spLocks noChangeShapeType="1"/>
            </p:cNvSpPr>
            <p:nvPr/>
          </p:nvSpPr>
          <p:spPr bwMode="auto">
            <a:xfrm>
              <a:off x="3267" y="106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Line 177"/>
            <p:cNvSpPr>
              <a:spLocks noChangeShapeType="1"/>
            </p:cNvSpPr>
            <p:nvPr/>
          </p:nvSpPr>
          <p:spPr bwMode="auto">
            <a:xfrm>
              <a:off x="3803" y="106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Line 178"/>
            <p:cNvSpPr>
              <a:spLocks noChangeShapeType="1"/>
            </p:cNvSpPr>
            <p:nvPr/>
          </p:nvSpPr>
          <p:spPr bwMode="auto">
            <a:xfrm>
              <a:off x="4340" y="106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Line 179"/>
            <p:cNvSpPr>
              <a:spLocks noChangeShapeType="1"/>
            </p:cNvSpPr>
            <p:nvPr/>
          </p:nvSpPr>
          <p:spPr bwMode="auto">
            <a:xfrm>
              <a:off x="4877" y="106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Line 180"/>
            <p:cNvSpPr>
              <a:spLocks noChangeShapeType="1"/>
            </p:cNvSpPr>
            <p:nvPr/>
          </p:nvSpPr>
          <p:spPr bwMode="auto">
            <a:xfrm flipH="1">
              <a:off x="4847" y="177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Line 181"/>
            <p:cNvSpPr>
              <a:spLocks noChangeShapeType="1"/>
            </p:cNvSpPr>
            <p:nvPr/>
          </p:nvSpPr>
          <p:spPr bwMode="auto">
            <a:xfrm flipH="1">
              <a:off x="4847" y="142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Line 182"/>
            <p:cNvSpPr>
              <a:spLocks noChangeShapeType="1"/>
            </p:cNvSpPr>
            <p:nvPr/>
          </p:nvSpPr>
          <p:spPr bwMode="auto">
            <a:xfrm flipH="1">
              <a:off x="4847" y="106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Line 183"/>
            <p:cNvSpPr>
              <a:spLocks noChangeShapeType="1"/>
            </p:cNvSpPr>
            <p:nvPr/>
          </p:nvSpPr>
          <p:spPr bwMode="auto">
            <a:xfrm>
              <a:off x="1648" y="1068"/>
              <a:ext cx="32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184"/>
            <p:cNvSpPr>
              <a:spLocks/>
            </p:cNvSpPr>
            <p:nvPr/>
          </p:nvSpPr>
          <p:spPr bwMode="auto">
            <a:xfrm>
              <a:off x="1648" y="1068"/>
              <a:ext cx="3229" cy="1064"/>
            </a:xfrm>
            <a:custGeom>
              <a:avLst/>
              <a:gdLst>
                <a:gd name="T0" fmla="*/ 0 w 433"/>
                <a:gd name="T1" fmla="*/ 143 h 143"/>
                <a:gd name="T2" fmla="*/ 433 w 433"/>
                <a:gd name="T3" fmla="*/ 143 h 143"/>
                <a:gd name="T4" fmla="*/ 433 w 433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143">
                  <a:moveTo>
                    <a:pt x="0" y="143"/>
                  </a:moveTo>
                  <a:lnTo>
                    <a:pt x="433" y="143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Line 185"/>
            <p:cNvSpPr>
              <a:spLocks noChangeShapeType="1"/>
            </p:cNvSpPr>
            <p:nvPr/>
          </p:nvSpPr>
          <p:spPr bwMode="auto">
            <a:xfrm flipV="1">
              <a:off x="1648" y="1068"/>
              <a:ext cx="1" cy="10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186"/>
            <p:cNvSpPr>
              <a:spLocks/>
            </p:cNvSpPr>
            <p:nvPr/>
          </p:nvSpPr>
          <p:spPr bwMode="auto">
            <a:xfrm>
              <a:off x="1648" y="1068"/>
              <a:ext cx="2692" cy="900"/>
            </a:xfrm>
            <a:custGeom>
              <a:avLst/>
              <a:gdLst>
                <a:gd name="T0" fmla="*/ 45 w 2692"/>
                <a:gd name="T1" fmla="*/ 0 h 900"/>
                <a:gd name="T2" fmla="*/ 97 w 2692"/>
                <a:gd name="T3" fmla="*/ 0 h 900"/>
                <a:gd name="T4" fmla="*/ 150 w 2692"/>
                <a:gd name="T5" fmla="*/ 0 h 900"/>
                <a:gd name="T6" fmla="*/ 202 w 2692"/>
                <a:gd name="T7" fmla="*/ 0 h 900"/>
                <a:gd name="T8" fmla="*/ 254 w 2692"/>
                <a:gd name="T9" fmla="*/ 0 h 900"/>
                <a:gd name="T10" fmla="*/ 306 w 2692"/>
                <a:gd name="T11" fmla="*/ 0 h 900"/>
                <a:gd name="T12" fmla="*/ 358 w 2692"/>
                <a:gd name="T13" fmla="*/ 0 h 900"/>
                <a:gd name="T14" fmla="*/ 411 w 2692"/>
                <a:gd name="T15" fmla="*/ 0 h 900"/>
                <a:gd name="T16" fmla="*/ 463 w 2692"/>
                <a:gd name="T17" fmla="*/ 0 h 900"/>
                <a:gd name="T18" fmla="*/ 515 w 2692"/>
                <a:gd name="T19" fmla="*/ 0 h 900"/>
                <a:gd name="T20" fmla="*/ 567 w 2692"/>
                <a:gd name="T21" fmla="*/ 0 h 900"/>
                <a:gd name="T22" fmla="*/ 619 w 2692"/>
                <a:gd name="T23" fmla="*/ 0 h 900"/>
                <a:gd name="T24" fmla="*/ 672 w 2692"/>
                <a:gd name="T25" fmla="*/ 0 h 900"/>
                <a:gd name="T26" fmla="*/ 724 w 2692"/>
                <a:gd name="T27" fmla="*/ 0 h 900"/>
                <a:gd name="T28" fmla="*/ 776 w 2692"/>
                <a:gd name="T29" fmla="*/ 0 h 900"/>
                <a:gd name="T30" fmla="*/ 828 w 2692"/>
                <a:gd name="T31" fmla="*/ 0 h 900"/>
                <a:gd name="T32" fmla="*/ 880 w 2692"/>
                <a:gd name="T33" fmla="*/ 0 h 900"/>
                <a:gd name="T34" fmla="*/ 933 w 2692"/>
                <a:gd name="T35" fmla="*/ 0 h 900"/>
                <a:gd name="T36" fmla="*/ 985 w 2692"/>
                <a:gd name="T37" fmla="*/ 0 h 900"/>
                <a:gd name="T38" fmla="*/ 1037 w 2692"/>
                <a:gd name="T39" fmla="*/ 0 h 900"/>
                <a:gd name="T40" fmla="*/ 1089 w 2692"/>
                <a:gd name="T41" fmla="*/ 0 h 900"/>
                <a:gd name="T42" fmla="*/ 1141 w 2692"/>
                <a:gd name="T43" fmla="*/ 0 h 900"/>
                <a:gd name="T44" fmla="*/ 1194 w 2692"/>
                <a:gd name="T45" fmla="*/ 0 h 900"/>
                <a:gd name="T46" fmla="*/ 1246 w 2692"/>
                <a:gd name="T47" fmla="*/ 7 h 900"/>
                <a:gd name="T48" fmla="*/ 1298 w 2692"/>
                <a:gd name="T49" fmla="*/ 7 h 900"/>
                <a:gd name="T50" fmla="*/ 1350 w 2692"/>
                <a:gd name="T51" fmla="*/ 7 h 900"/>
                <a:gd name="T52" fmla="*/ 1402 w 2692"/>
                <a:gd name="T53" fmla="*/ 7 h 900"/>
                <a:gd name="T54" fmla="*/ 1455 w 2692"/>
                <a:gd name="T55" fmla="*/ 7 h 900"/>
                <a:gd name="T56" fmla="*/ 1507 w 2692"/>
                <a:gd name="T57" fmla="*/ 7 h 900"/>
                <a:gd name="T58" fmla="*/ 1559 w 2692"/>
                <a:gd name="T59" fmla="*/ 15 h 900"/>
                <a:gd name="T60" fmla="*/ 1611 w 2692"/>
                <a:gd name="T61" fmla="*/ 15 h 900"/>
                <a:gd name="T62" fmla="*/ 1663 w 2692"/>
                <a:gd name="T63" fmla="*/ 22 h 900"/>
                <a:gd name="T64" fmla="*/ 1716 w 2692"/>
                <a:gd name="T65" fmla="*/ 22 h 900"/>
                <a:gd name="T66" fmla="*/ 1768 w 2692"/>
                <a:gd name="T67" fmla="*/ 30 h 900"/>
                <a:gd name="T68" fmla="*/ 1820 w 2692"/>
                <a:gd name="T69" fmla="*/ 37 h 900"/>
                <a:gd name="T70" fmla="*/ 1872 w 2692"/>
                <a:gd name="T71" fmla="*/ 45 h 900"/>
                <a:gd name="T72" fmla="*/ 1924 w 2692"/>
                <a:gd name="T73" fmla="*/ 52 h 900"/>
                <a:gd name="T74" fmla="*/ 1977 w 2692"/>
                <a:gd name="T75" fmla="*/ 67 h 900"/>
                <a:gd name="T76" fmla="*/ 2029 w 2692"/>
                <a:gd name="T77" fmla="*/ 74 h 900"/>
                <a:gd name="T78" fmla="*/ 2081 w 2692"/>
                <a:gd name="T79" fmla="*/ 97 h 900"/>
                <a:gd name="T80" fmla="*/ 2133 w 2692"/>
                <a:gd name="T81" fmla="*/ 112 h 900"/>
                <a:gd name="T82" fmla="*/ 2185 w 2692"/>
                <a:gd name="T83" fmla="*/ 141 h 900"/>
                <a:gd name="T84" fmla="*/ 2238 w 2692"/>
                <a:gd name="T85" fmla="*/ 171 h 900"/>
                <a:gd name="T86" fmla="*/ 2290 w 2692"/>
                <a:gd name="T87" fmla="*/ 208 h 900"/>
                <a:gd name="T88" fmla="*/ 2342 w 2692"/>
                <a:gd name="T89" fmla="*/ 245 h 900"/>
                <a:gd name="T90" fmla="*/ 2394 w 2692"/>
                <a:gd name="T91" fmla="*/ 298 h 900"/>
                <a:gd name="T92" fmla="*/ 2439 w 2692"/>
                <a:gd name="T93" fmla="*/ 350 h 900"/>
                <a:gd name="T94" fmla="*/ 2476 w 2692"/>
                <a:gd name="T95" fmla="*/ 402 h 900"/>
                <a:gd name="T96" fmla="*/ 2506 w 2692"/>
                <a:gd name="T97" fmla="*/ 454 h 900"/>
                <a:gd name="T98" fmla="*/ 2536 w 2692"/>
                <a:gd name="T99" fmla="*/ 506 h 900"/>
                <a:gd name="T100" fmla="*/ 2566 w 2692"/>
                <a:gd name="T101" fmla="*/ 558 h 900"/>
                <a:gd name="T102" fmla="*/ 2588 w 2692"/>
                <a:gd name="T103" fmla="*/ 610 h 900"/>
                <a:gd name="T104" fmla="*/ 2610 w 2692"/>
                <a:gd name="T105" fmla="*/ 662 h 900"/>
                <a:gd name="T106" fmla="*/ 2633 w 2692"/>
                <a:gd name="T107" fmla="*/ 714 h 900"/>
                <a:gd name="T108" fmla="*/ 2648 w 2692"/>
                <a:gd name="T109" fmla="*/ 766 h 900"/>
                <a:gd name="T110" fmla="*/ 2670 w 2692"/>
                <a:gd name="T111" fmla="*/ 818 h 900"/>
                <a:gd name="T112" fmla="*/ 2685 w 2692"/>
                <a:gd name="T113" fmla="*/ 87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92" h="900">
                  <a:moveTo>
                    <a:pt x="0" y="0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2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39" y="0"/>
                  </a:lnTo>
                  <a:lnTo>
                    <a:pt x="246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1" y="0"/>
                  </a:lnTo>
                  <a:lnTo>
                    <a:pt x="299" y="0"/>
                  </a:lnTo>
                  <a:lnTo>
                    <a:pt x="306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3" y="0"/>
                  </a:lnTo>
                  <a:lnTo>
                    <a:pt x="351" y="0"/>
                  </a:lnTo>
                  <a:lnTo>
                    <a:pt x="358" y="0"/>
                  </a:lnTo>
                  <a:lnTo>
                    <a:pt x="366" y="0"/>
                  </a:lnTo>
                  <a:lnTo>
                    <a:pt x="373" y="0"/>
                  </a:lnTo>
                  <a:lnTo>
                    <a:pt x="381" y="0"/>
                  </a:lnTo>
                  <a:lnTo>
                    <a:pt x="388" y="0"/>
                  </a:lnTo>
                  <a:lnTo>
                    <a:pt x="396" y="0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8" y="0"/>
                  </a:lnTo>
                  <a:lnTo>
                    <a:pt x="455" y="0"/>
                  </a:lnTo>
                  <a:lnTo>
                    <a:pt x="463" y="0"/>
                  </a:lnTo>
                  <a:lnTo>
                    <a:pt x="470" y="0"/>
                  </a:lnTo>
                  <a:lnTo>
                    <a:pt x="478" y="0"/>
                  </a:lnTo>
                  <a:lnTo>
                    <a:pt x="485" y="0"/>
                  </a:lnTo>
                  <a:lnTo>
                    <a:pt x="493" y="0"/>
                  </a:lnTo>
                  <a:lnTo>
                    <a:pt x="500" y="0"/>
                  </a:lnTo>
                  <a:lnTo>
                    <a:pt x="507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5" y="0"/>
                  </a:lnTo>
                  <a:lnTo>
                    <a:pt x="552" y="0"/>
                  </a:lnTo>
                  <a:lnTo>
                    <a:pt x="560" y="0"/>
                  </a:lnTo>
                  <a:lnTo>
                    <a:pt x="567" y="0"/>
                  </a:lnTo>
                  <a:lnTo>
                    <a:pt x="575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7" y="0"/>
                  </a:lnTo>
                  <a:lnTo>
                    <a:pt x="604" y="0"/>
                  </a:lnTo>
                  <a:lnTo>
                    <a:pt x="612" y="0"/>
                  </a:lnTo>
                  <a:lnTo>
                    <a:pt x="619" y="0"/>
                  </a:lnTo>
                  <a:lnTo>
                    <a:pt x="627" y="0"/>
                  </a:lnTo>
                  <a:lnTo>
                    <a:pt x="634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7" y="0"/>
                  </a:lnTo>
                  <a:lnTo>
                    <a:pt x="664" y="0"/>
                  </a:lnTo>
                  <a:lnTo>
                    <a:pt x="672" y="0"/>
                  </a:lnTo>
                  <a:lnTo>
                    <a:pt x="679" y="0"/>
                  </a:lnTo>
                  <a:lnTo>
                    <a:pt x="686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9" y="0"/>
                  </a:lnTo>
                  <a:lnTo>
                    <a:pt x="716" y="0"/>
                  </a:lnTo>
                  <a:lnTo>
                    <a:pt x="724" y="0"/>
                  </a:lnTo>
                  <a:lnTo>
                    <a:pt x="731" y="0"/>
                  </a:lnTo>
                  <a:lnTo>
                    <a:pt x="739" y="0"/>
                  </a:lnTo>
                  <a:lnTo>
                    <a:pt x="746" y="0"/>
                  </a:lnTo>
                  <a:lnTo>
                    <a:pt x="754" y="0"/>
                  </a:lnTo>
                  <a:lnTo>
                    <a:pt x="761" y="0"/>
                  </a:lnTo>
                  <a:lnTo>
                    <a:pt x="768" y="0"/>
                  </a:lnTo>
                  <a:lnTo>
                    <a:pt x="776" y="0"/>
                  </a:lnTo>
                  <a:lnTo>
                    <a:pt x="783" y="0"/>
                  </a:lnTo>
                  <a:lnTo>
                    <a:pt x="791" y="0"/>
                  </a:lnTo>
                  <a:lnTo>
                    <a:pt x="798" y="0"/>
                  </a:lnTo>
                  <a:lnTo>
                    <a:pt x="806" y="0"/>
                  </a:lnTo>
                  <a:lnTo>
                    <a:pt x="813" y="0"/>
                  </a:lnTo>
                  <a:lnTo>
                    <a:pt x="821" y="0"/>
                  </a:lnTo>
                  <a:lnTo>
                    <a:pt x="828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50" y="0"/>
                  </a:lnTo>
                  <a:lnTo>
                    <a:pt x="858" y="0"/>
                  </a:lnTo>
                  <a:lnTo>
                    <a:pt x="865" y="0"/>
                  </a:lnTo>
                  <a:lnTo>
                    <a:pt x="873" y="0"/>
                  </a:lnTo>
                  <a:lnTo>
                    <a:pt x="880" y="0"/>
                  </a:lnTo>
                  <a:lnTo>
                    <a:pt x="888" y="0"/>
                  </a:lnTo>
                  <a:lnTo>
                    <a:pt x="895" y="0"/>
                  </a:lnTo>
                  <a:lnTo>
                    <a:pt x="903" y="0"/>
                  </a:lnTo>
                  <a:lnTo>
                    <a:pt x="910" y="0"/>
                  </a:lnTo>
                  <a:lnTo>
                    <a:pt x="918" y="0"/>
                  </a:lnTo>
                  <a:lnTo>
                    <a:pt x="925" y="0"/>
                  </a:lnTo>
                  <a:lnTo>
                    <a:pt x="933" y="0"/>
                  </a:lnTo>
                  <a:lnTo>
                    <a:pt x="940" y="0"/>
                  </a:lnTo>
                  <a:lnTo>
                    <a:pt x="947" y="0"/>
                  </a:lnTo>
                  <a:lnTo>
                    <a:pt x="955" y="0"/>
                  </a:lnTo>
                  <a:lnTo>
                    <a:pt x="962" y="0"/>
                  </a:lnTo>
                  <a:lnTo>
                    <a:pt x="970" y="0"/>
                  </a:lnTo>
                  <a:lnTo>
                    <a:pt x="977" y="0"/>
                  </a:lnTo>
                  <a:lnTo>
                    <a:pt x="985" y="0"/>
                  </a:lnTo>
                  <a:lnTo>
                    <a:pt x="992" y="0"/>
                  </a:lnTo>
                  <a:lnTo>
                    <a:pt x="1000" y="0"/>
                  </a:lnTo>
                  <a:lnTo>
                    <a:pt x="1007" y="0"/>
                  </a:lnTo>
                  <a:lnTo>
                    <a:pt x="1015" y="0"/>
                  </a:lnTo>
                  <a:lnTo>
                    <a:pt x="1022" y="0"/>
                  </a:lnTo>
                  <a:lnTo>
                    <a:pt x="1029" y="0"/>
                  </a:lnTo>
                  <a:lnTo>
                    <a:pt x="1037" y="0"/>
                  </a:lnTo>
                  <a:lnTo>
                    <a:pt x="1044" y="0"/>
                  </a:lnTo>
                  <a:lnTo>
                    <a:pt x="1052" y="0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4" y="0"/>
                  </a:lnTo>
                  <a:lnTo>
                    <a:pt x="1082" y="0"/>
                  </a:lnTo>
                  <a:lnTo>
                    <a:pt x="1089" y="0"/>
                  </a:lnTo>
                  <a:lnTo>
                    <a:pt x="1097" y="0"/>
                  </a:lnTo>
                  <a:lnTo>
                    <a:pt x="1104" y="0"/>
                  </a:lnTo>
                  <a:lnTo>
                    <a:pt x="1111" y="0"/>
                  </a:lnTo>
                  <a:lnTo>
                    <a:pt x="1119" y="0"/>
                  </a:lnTo>
                  <a:lnTo>
                    <a:pt x="1126" y="0"/>
                  </a:lnTo>
                  <a:lnTo>
                    <a:pt x="1134" y="0"/>
                  </a:lnTo>
                  <a:lnTo>
                    <a:pt x="1141" y="0"/>
                  </a:lnTo>
                  <a:lnTo>
                    <a:pt x="1149" y="0"/>
                  </a:lnTo>
                  <a:lnTo>
                    <a:pt x="1156" y="0"/>
                  </a:lnTo>
                  <a:lnTo>
                    <a:pt x="1164" y="0"/>
                  </a:lnTo>
                  <a:lnTo>
                    <a:pt x="1171" y="0"/>
                  </a:lnTo>
                  <a:lnTo>
                    <a:pt x="1179" y="0"/>
                  </a:lnTo>
                  <a:lnTo>
                    <a:pt x="1186" y="0"/>
                  </a:lnTo>
                  <a:lnTo>
                    <a:pt x="1194" y="0"/>
                  </a:lnTo>
                  <a:lnTo>
                    <a:pt x="1201" y="0"/>
                  </a:lnTo>
                  <a:lnTo>
                    <a:pt x="1208" y="0"/>
                  </a:lnTo>
                  <a:lnTo>
                    <a:pt x="1216" y="0"/>
                  </a:lnTo>
                  <a:lnTo>
                    <a:pt x="1223" y="7"/>
                  </a:lnTo>
                  <a:lnTo>
                    <a:pt x="1231" y="7"/>
                  </a:lnTo>
                  <a:lnTo>
                    <a:pt x="1238" y="7"/>
                  </a:lnTo>
                  <a:lnTo>
                    <a:pt x="1246" y="7"/>
                  </a:lnTo>
                  <a:lnTo>
                    <a:pt x="1253" y="7"/>
                  </a:lnTo>
                  <a:lnTo>
                    <a:pt x="1261" y="7"/>
                  </a:lnTo>
                  <a:lnTo>
                    <a:pt x="1268" y="7"/>
                  </a:lnTo>
                  <a:lnTo>
                    <a:pt x="1276" y="7"/>
                  </a:lnTo>
                  <a:lnTo>
                    <a:pt x="1283" y="7"/>
                  </a:lnTo>
                  <a:lnTo>
                    <a:pt x="1290" y="7"/>
                  </a:lnTo>
                  <a:lnTo>
                    <a:pt x="1298" y="7"/>
                  </a:lnTo>
                  <a:lnTo>
                    <a:pt x="1305" y="7"/>
                  </a:lnTo>
                  <a:lnTo>
                    <a:pt x="1313" y="7"/>
                  </a:lnTo>
                  <a:lnTo>
                    <a:pt x="1320" y="7"/>
                  </a:lnTo>
                  <a:lnTo>
                    <a:pt x="1328" y="7"/>
                  </a:lnTo>
                  <a:lnTo>
                    <a:pt x="1335" y="7"/>
                  </a:lnTo>
                  <a:lnTo>
                    <a:pt x="1343" y="7"/>
                  </a:lnTo>
                  <a:lnTo>
                    <a:pt x="1350" y="7"/>
                  </a:lnTo>
                  <a:lnTo>
                    <a:pt x="1358" y="7"/>
                  </a:lnTo>
                  <a:lnTo>
                    <a:pt x="1365" y="7"/>
                  </a:lnTo>
                  <a:lnTo>
                    <a:pt x="1372" y="7"/>
                  </a:lnTo>
                  <a:lnTo>
                    <a:pt x="1380" y="7"/>
                  </a:lnTo>
                  <a:lnTo>
                    <a:pt x="1387" y="7"/>
                  </a:lnTo>
                  <a:lnTo>
                    <a:pt x="1395" y="7"/>
                  </a:lnTo>
                  <a:lnTo>
                    <a:pt x="1402" y="7"/>
                  </a:lnTo>
                  <a:lnTo>
                    <a:pt x="1410" y="7"/>
                  </a:lnTo>
                  <a:lnTo>
                    <a:pt x="1417" y="7"/>
                  </a:lnTo>
                  <a:lnTo>
                    <a:pt x="1425" y="7"/>
                  </a:lnTo>
                  <a:lnTo>
                    <a:pt x="1432" y="7"/>
                  </a:lnTo>
                  <a:lnTo>
                    <a:pt x="1440" y="7"/>
                  </a:lnTo>
                  <a:lnTo>
                    <a:pt x="1447" y="7"/>
                  </a:lnTo>
                  <a:lnTo>
                    <a:pt x="1455" y="7"/>
                  </a:lnTo>
                  <a:lnTo>
                    <a:pt x="1462" y="7"/>
                  </a:lnTo>
                  <a:lnTo>
                    <a:pt x="1469" y="7"/>
                  </a:lnTo>
                  <a:lnTo>
                    <a:pt x="1477" y="7"/>
                  </a:lnTo>
                  <a:lnTo>
                    <a:pt x="1484" y="7"/>
                  </a:lnTo>
                  <a:lnTo>
                    <a:pt x="1492" y="7"/>
                  </a:lnTo>
                  <a:lnTo>
                    <a:pt x="1499" y="7"/>
                  </a:lnTo>
                  <a:lnTo>
                    <a:pt x="1507" y="7"/>
                  </a:lnTo>
                  <a:lnTo>
                    <a:pt x="1514" y="15"/>
                  </a:lnTo>
                  <a:lnTo>
                    <a:pt x="1522" y="15"/>
                  </a:lnTo>
                  <a:lnTo>
                    <a:pt x="1529" y="15"/>
                  </a:lnTo>
                  <a:lnTo>
                    <a:pt x="1537" y="15"/>
                  </a:lnTo>
                  <a:lnTo>
                    <a:pt x="1544" y="15"/>
                  </a:lnTo>
                  <a:lnTo>
                    <a:pt x="1551" y="15"/>
                  </a:lnTo>
                  <a:lnTo>
                    <a:pt x="1559" y="15"/>
                  </a:lnTo>
                  <a:lnTo>
                    <a:pt x="1566" y="15"/>
                  </a:lnTo>
                  <a:lnTo>
                    <a:pt x="1574" y="15"/>
                  </a:lnTo>
                  <a:lnTo>
                    <a:pt x="1581" y="15"/>
                  </a:lnTo>
                  <a:lnTo>
                    <a:pt x="1589" y="15"/>
                  </a:lnTo>
                  <a:lnTo>
                    <a:pt x="1596" y="15"/>
                  </a:lnTo>
                  <a:lnTo>
                    <a:pt x="1604" y="15"/>
                  </a:lnTo>
                  <a:lnTo>
                    <a:pt x="1611" y="15"/>
                  </a:lnTo>
                  <a:lnTo>
                    <a:pt x="1619" y="15"/>
                  </a:lnTo>
                  <a:lnTo>
                    <a:pt x="1626" y="15"/>
                  </a:lnTo>
                  <a:lnTo>
                    <a:pt x="1633" y="15"/>
                  </a:lnTo>
                  <a:lnTo>
                    <a:pt x="1641" y="15"/>
                  </a:lnTo>
                  <a:lnTo>
                    <a:pt x="1648" y="22"/>
                  </a:lnTo>
                  <a:lnTo>
                    <a:pt x="1656" y="22"/>
                  </a:lnTo>
                  <a:lnTo>
                    <a:pt x="1663" y="22"/>
                  </a:lnTo>
                  <a:lnTo>
                    <a:pt x="1671" y="22"/>
                  </a:lnTo>
                  <a:lnTo>
                    <a:pt x="1678" y="22"/>
                  </a:lnTo>
                  <a:lnTo>
                    <a:pt x="1686" y="22"/>
                  </a:lnTo>
                  <a:lnTo>
                    <a:pt x="1693" y="22"/>
                  </a:lnTo>
                  <a:lnTo>
                    <a:pt x="1701" y="22"/>
                  </a:lnTo>
                  <a:lnTo>
                    <a:pt x="1708" y="22"/>
                  </a:lnTo>
                  <a:lnTo>
                    <a:pt x="1716" y="22"/>
                  </a:lnTo>
                  <a:lnTo>
                    <a:pt x="1723" y="22"/>
                  </a:lnTo>
                  <a:lnTo>
                    <a:pt x="1730" y="22"/>
                  </a:lnTo>
                  <a:lnTo>
                    <a:pt x="1738" y="30"/>
                  </a:lnTo>
                  <a:lnTo>
                    <a:pt x="1745" y="30"/>
                  </a:lnTo>
                  <a:lnTo>
                    <a:pt x="1753" y="30"/>
                  </a:lnTo>
                  <a:lnTo>
                    <a:pt x="1760" y="30"/>
                  </a:lnTo>
                  <a:lnTo>
                    <a:pt x="1768" y="30"/>
                  </a:lnTo>
                  <a:lnTo>
                    <a:pt x="1775" y="30"/>
                  </a:lnTo>
                  <a:lnTo>
                    <a:pt x="1783" y="30"/>
                  </a:lnTo>
                  <a:lnTo>
                    <a:pt x="1790" y="30"/>
                  </a:lnTo>
                  <a:lnTo>
                    <a:pt x="1798" y="30"/>
                  </a:lnTo>
                  <a:lnTo>
                    <a:pt x="1805" y="37"/>
                  </a:lnTo>
                  <a:lnTo>
                    <a:pt x="1812" y="37"/>
                  </a:lnTo>
                  <a:lnTo>
                    <a:pt x="1820" y="37"/>
                  </a:lnTo>
                  <a:lnTo>
                    <a:pt x="1827" y="37"/>
                  </a:lnTo>
                  <a:lnTo>
                    <a:pt x="1835" y="37"/>
                  </a:lnTo>
                  <a:lnTo>
                    <a:pt x="1842" y="37"/>
                  </a:lnTo>
                  <a:lnTo>
                    <a:pt x="1850" y="37"/>
                  </a:lnTo>
                  <a:lnTo>
                    <a:pt x="1857" y="45"/>
                  </a:lnTo>
                  <a:lnTo>
                    <a:pt x="1865" y="45"/>
                  </a:lnTo>
                  <a:lnTo>
                    <a:pt x="1872" y="45"/>
                  </a:lnTo>
                  <a:lnTo>
                    <a:pt x="1880" y="45"/>
                  </a:lnTo>
                  <a:lnTo>
                    <a:pt x="1887" y="45"/>
                  </a:lnTo>
                  <a:lnTo>
                    <a:pt x="1894" y="45"/>
                  </a:lnTo>
                  <a:lnTo>
                    <a:pt x="1902" y="52"/>
                  </a:lnTo>
                  <a:lnTo>
                    <a:pt x="1909" y="52"/>
                  </a:lnTo>
                  <a:lnTo>
                    <a:pt x="1917" y="52"/>
                  </a:lnTo>
                  <a:lnTo>
                    <a:pt x="1924" y="52"/>
                  </a:lnTo>
                  <a:lnTo>
                    <a:pt x="1932" y="52"/>
                  </a:lnTo>
                  <a:lnTo>
                    <a:pt x="1939" y="52"/>
                  </a:lnTo>
                  <a:lnTo>
                    <a:pt x="1947" y="60"/>
                  </a:lnTo>
                  <a:lnTo>
                    <a:pt x="1954" y="60"/>
                  </a:lnTo>
                  <a:lnTo>
                    <a:pt x="1962" y="60"/>
                  </a:lnTo>
                  <a:lnTo>
                    <a:pt x="1969" y="60"/>
                  </a:lnTo>
                  <a:lnTo>
                    <a:pt x="1977" y="67"/>
                  </a:lnTo>
                  <a:lnTo>
                    <a:pt x="1984" y="67"/>
                  </a:lnTo>
                  <a:lnTo>
                    <a:pt x="1991" y="67"/>
                  </a:lnTo>
                  <a:lnTo>
                    <a:pt x="1999" y="67"/>
                  </a:lnTo>
                  <a:lnTo>
                    <a:pt x="2006" y="74"/>
                  </a:lnTo>
                  <a:lnTo>
                    <a:pt x="2014" y="74"/>
                  </a:lnTo>
                  <a:lnTo>
                    <a:pt x="2021" y="74"/>
                  </a:lnTo>
                  <a:lnTo>
                    <a:pt x="2029" y="74"/>
                  </a:lnTo>
                  <a:lnTo>
                    <a:pt x="2036" y="82"/>
                  </a:lnTo>
                  <a:lnTo>
                    <a:pt x="2044" y="82"/>
                  </a:lnTo>
                  <a:lnTo>
                    <a:pt x="2051" y="82"/>
                  </a:lnTo>
                  <a:lnTo>
                    <a:pt x="2059" y="89"/>
                  </a:lnTo>
                  <a:lnTo>
                    <a:pt x="2066" y="89"/>
                  </a:lnTo>
                  <a:lnTo>
                    <a:pt x="2073" y="89"/>
                  </a:lnTo>
                  <a:lnTo>
                    <a:pt x="2081" y="97"/>
                  </a:lnTo>
                  <a:lnTo>
                    <a:pt x="2088" y="97"/>
                  </a:lnTo>
                  <a:lnTo>
                    <a:pt x="2096" y="97"/>
                  </a:lnTo>
                  <a:lnTo>
                    <a:pt x="2103" y="104"/>
                  </a:lnTo>
                  <a:lnTo>
                    <a:pt x="2111" y="104"/>
                  </a:lnTo>
                  <a:lnTo>
                    <a:pt x="2118" y="112"/>
                  </a:lnTo>
                  <a:lnTo>
                    <a:pt x="2126" y="112"/>
                  </a:lnTo>
                  <a:lnTo>
                    <a:pt x="2133" y="112"/>
                  </a:lnTo>
                  <a:lnTo>
                    <a:pt x="2141" y="119"/>
                  </a:lnTo>
                  <a:lnTo>
                    <a:pt x="2148" y="119"/>
                  </a:lnTo>
                  <a:lnTo>
                    <a:pt x="2155" y="126"/>
                  </a:lnTo>
                  <a:lnTo>
                    <a:pt x="2163" y="126"/>
                  </a:lnTo>
                  <a:lnTo>
                    <a:pt x="2170" y="134"/>
                  </a:lnTo>
                  <a:lnTo>
                    <a:pt x="2178" y="134"/>
                  </a:lnTo>
                  <a:lnTo>
                    <a:pt x="2185" y="141"/>
                  </a:lnTo>
                  <a:lnTo>
                    <a:pt x="2193" y="141"/>
                  </a:lnTo>
                  <a:lnTo>
                    <a:pt x="2200" y="149"/>
                  </a:lnTo>
                  <a:lnTo>
                    <a:pt x="2208" y="149"/>
                  </a:lnTo>
                  <a:lnTo>
                    <a:pt x="2215" y="156"/>
                  </a:lnTo>
                  <a:lnTo>
                    <a:pt x="2223" y="156"/>
                  </a:lnTo>
                  <a:lnTo>
                    <a:pt x="2230" y="164"/>
                  </a:lnTo>
                  <a:lnTo>
                    <a:pt x="2238" y="171"/>
                  </a:lnTo>
                  <a:lnTo>
                    <a:pt x="2245" y="171"/>
                  </a:lnTo>
                  <a:lnTo>
                    <a:pt x="2252" y="179"/>
                  </a:lnTo>
                  <a:lnTo>
                    <a:pt x="2260" y="186"/>
                  </a:lnTo>
                  <a:lnTo>
                    <a:pt x="2267" y="186"/>
                  </a:lnTo>
                  <a:lnTo>
                    <a:pt x="2275" y="193"/>
                  </a:lnTo>
                  <a:lnTo>
                    <a:pt x="2282" y="201"/>
                  </a:lnTo>
                  <a:lnTo>
                    <a:pt x="2290" y="208"/>
                  </a:lnTo>
                  <a:lnTo>
                    <a:pt x="2297" y="208"/>
                  </a:lnTo>
                  <a:lnTo>
                    <a:pt x="2305" y="216"/>
                  </a:lnTo>
                  <a:lnTo>
                    <a:pt x="2312" y="223"/>
                  </a:lnTo>
                  <a:lnTo>
                    <a:pt x="2320" y="231"/>
                  </a:lnTo>
                  <a:lnTo>
                    <a:pt x="2327" y="238"/>
                  </a:lnTo>
                  <a:lnTo>
                    <a:pt x="2334" y="245"/>
                  </a:lnTo>
                  <a:lnTo>
                    <a:pt x="2342" y="245"/>
                  </a:lnTo>
                  <a:lnTo>
                    <a:pt x="2349" y="253"/>
                  </a:lnTo>
                  <a:lnTo>
                    <a:pt x="2357" y="260"/>
                  </a:lnTo>
                  <a:lnTo>
                    <a:pt x="2364" y="268"/>
                  </a:lnTo>
                  <a:lnTo>
                    <a:pt x="2372" y="275"/>
                  </a:lnTo>
                  <a:lnTo>
                    <a:pt x="2379" y="283"/>
                  </a:lnTo>
                  <a:lnTo>
                    <a:pt x="2387" y="290"/>
                  </a:lnTo>
                  <a:lnTo>
                    <a:pt x="2394" y="298"/>
                  </a:lnTo>
                  <a:lnTo>
                    <a:pt x="2402" y="305"/>
                  </a:lnTo>
                  <a:lnTo>
                    <a:pt x="2409" y="312"/>
                  </a:lnTo>
                  <a:lnTo>
                    <a:pt x="2416" y="320"/>
                  </a:lnTo>
                  <a:lnTo>
                    <a:pt x="2424" y="327"/>
                  </a:lnTo>
                  <a:lnTo>
                    <a:pt x="2431" y="335"/>
                  </a:lnTo>
                  <a:lnTo>
                    <a:pt x="2431" y="342"/>
                  </a:lnTo>
                  <a:lnTo>
                    <a:pt x="2439" y="350"/>
                  </a:lnTo>
                  <a:lnTo>
                    <a:pt x="2446" y="357"/>
                  </a:lnTo>
                  <a:lnTo>
                    <a:pt x="2454" y="364"/>
                  </a:lnTo>
                  <a:lnTo>
                    <a:pt x="2454" y="372"/>
                  </a:lnTo>
                  <a:lnTo>
                    <a:pt x="2461" y="379"/>
                  </a:lnTo>
                  <a:lnTo>
                    <a:pt x="2469" y="387"/>
                  </a:lnTo>
                  <a:lnTo>
                    <a:pt x="2469" y="394"/>
                  </a:lnTo>
                  <a:lnTo>
                    <a:pt x="2476" y="402"/>
                  </a:lnTo>
                  <a:lnTo>
                    <a:pt x="2484" y="409"/>
                  </a:lnTo>
                  <a:lnTo>
                    <a:pt x="2484" y="417"/>
                  </a:lnTo>
                  <a:lnTo>
                    <a:pt x="2491" y="424"/>
                  </a:lnTo>
                  <a:lnTo>
                    <a:pt x="2499" y="431"/>
                  </a:lnTo>
                  <a:lnTo>
                    <a:pt x="2499" y="439"/>
                  </a:lnTo>
                  <a:lnTo>
                    <a:pt x="2506" y="446"/>
                  </a:lnTo>
                  <a:lnTo>
                    <a:pt x="2506" y="454"/>
                  </a:lnTo>
                  <a:lnTo>
                    <a:pt x="2513" y="461"/>
                  </a:lnTo>
                  <a:lnTo>
                    <a:pt x="2521" y="469"/>
                  </a:lnTo>
                  <a:lnTo>
                    <a:pt x="2521" y="476"/>
                  </a:lnTo>
                  <a:lnTo>
                    <a:pt x="2528" y="483"/>
                  </a:lnTo>
                  <a:lnTo>
                    <a:pt x="2528" y="491"/>
                  </a:lnTo>
                  <a:lnTo>
                    <a:pt x="2536" y="498"/>
                  </a:lnTo>
                  <a:lnTo>
                    <a:pt x="2536" y="506"/>
                  </a:lnTo>
                  <a:lnTo>
                    <a:pt x="2543" y="513"/>
                  </a:lnTo>
                  <a:lnTo>
                    <a:pt x="2543" y="521"/>
                  </a:lnTo>
                  <a:lnTo>
                    <a:pt x="2551" y="528"/>
                  </a:lnTo>
                  <a:lnTo>
                    <a:pt x="2551" y="536"/>
                  </a:lnTo>
                  <a:lnTo>
                    <a:pt x="2558" y="543"/>
                  </a:lnTo>
                  <a:lnTo>
                    <a:pt x="2558" y="550"/>
                  </a:lnTo>
                  <a:lnTo>
                    <a:pt x="2566" y="558"/>
                  </a:lnTo>
                  <a:lnTo>
                    <a:pt x="2566" y="565"/>
                  </a:lnTo>
                  <a:lnTo>
                    <a:pt x="2573" y="573"/>
                  </a:lnTo>
                  <a:lnTo>
                    <a:pt x="2573" y="580"/>
                  </a:lnTo>
                  <a:lnTo>
                    <a:pt x="2581" y="588"/>
                  </a:lnTo>
                  <a:lnTo>
                    <a:pt x="2581" y="595"/>
                  </a:lnTo>
                  <a:lnTo>
                    <a:pt x="2588" y="603"/>
                  </a:lnTo>
                  <a:lnTo>
                    <a:pt x="2588" y="610"/>
                  </a:lnTo>
                  <a:lnTo>
                    <a:pt x="2588" y="617"/>
                  </a:lnTo>
                  <a:lnTo>
                    <a:pt x="2595" y="625"/>
                  </a:lnTo>
                  <a:lnTo>
                    <a:pt x="2595" y="632"/>
                  </a:lnTo>
                  <a:lnTo>
                    <a:pt x="2603" y="640"/>
                  </a:lnTo>
                  <a:lnTo>
                    <a:pt x="2603" y="647"/>
                  </a:lnTo>
                  <a:lnTo>
                    <a:pt x="2610" y="655"/>
                  </a:lnTo>
                  <a:lnTo>
                    <a:pt x="2610" y="662"/>
                  </a:lnTo>
                  <a:lnTo>
                    <a:pt x="2610" y="669"/>
                  </a:lnTo>
                  <a:lnTo>
                    <a:pt x="2618" y="677"/>
                  </a:lnTo>
                  <a:lnTo>
                    <a:pt x="2618" y="684"/>
                  </a:lnTo>
                  <a:lnTo>
                    <a:pt x="2625" y="692"/>
                  </a:lnTo>
                  <a:lnTo>
                    <a:pt x="2625" y="699"/>
                  </a:lnTo>
                  <a:lnTo>
                    <a:pt x="2625" y="707"/>
                  </a:lnTo>
                  <a:lnTo>
                    <a:pt x="2633" y="714"/>
                  </a:lnTo>
                  <a:lnTo>
                    <a:pt x="2633" y="722"/>
                  </a:lnTo>
                  <a:lnTo>
                    <a:pt x="2633" y="729"/>
                  </a:lnTo>
                  <a:lnTo>
                    <a:pt x="2640" y="736"/>
                  </a:lnTo>
                  <a:lnTo>
                    <a:pt x="2640" y="744"/>
                  </a:lnTo>
                  <a:lnTo>
                    <a:pt x="2640" y="751"/>
                  </a:lnTo>
                  <a:lnTo>
                    <a:pt x="2648" y="759"/>
                  </a:lnTo>
                  <a:lnTo>
                    <a:pt x="2648" y="766"/>
                  </a:lnTo>
                  <a:lnTo>
                    <a:pt x="2655" y="774"/>
                  </a:lnTo>
                  <a:lnTo>
                    <a:pt x="2655" y="781"/>
                  </a:lnTo>
                  <a:lnTo>
                    <a:pt x="2655" y="788"/>
                  </a:lnTo>
                  <a:lnTo>
                    <a:pt x="2663" y="796"/>
                  </a:lnTo>
                  <a:lnTo>
                    <a:pt x="2663" y="803"/>
                  </a:lnTo>
                  <a:lnTo>
                    <a:pt x="2663" y="811"/>
                  </a:lnTo>
                  <a:lnTo>
                    <a:pt x="2670" y="818"/>
                  </a:lnTo>
                  <a:lnTo>
                    <a:pt x="2670" y="826"/>
                  </a:lnTo>
                  <a:lnTo>
                    <a:pt x="2670" y="833"/>
                  </a:lnTo>
                  <a:lnTo>
                    <a:pt x="2677" y="841"/>
                  </a:lnTo>
                  <a:lnTo>
                    <a:pt x="2677" y="848"/>
                  </a:lnTo>
                  <a:lnTo>
                    <a:pt x="2677" y="855"/>
                  </a:lnTo>
                  <a:lnTo>
                    <a:pt x="2677" y="863"/>
                  </a:lnTo>
                  <a:lnTo>
                    <a:pt x="2685" y="870"/>
                  </a:lnTo>
                  <a:lnTo>
                    <a:pt x="2685" y="878"/>
                  </a:lnTo>
                  <a:lnTo>
                    <a:pt x="2685" y="885"/>
                  </a:lnTo>
                  <a:lnTo>
                    <a:pt x="2692" y="893"/>
                  </a:lnTo>
                  <a:lnTo>
                    <a:pt x="2692" y="90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35" name="Rectangle 187"/>
          <p:cNvSpPr>
            <a:spLocks noChangeArrowheads="1"/>
          </p:cNvSpPr>
          <p:nvPr/>
        </p:nvSpPr>
        <p:spPr bwMode="auto">
          <a:xfrm>
            <a:off x="6716713" y="2971800"/>
            <a:ext cx="1905000" cy="2438400"/>
          </a:xfrm>
          <a:prstGeom prst="rect">
            <a:avLst/>
          </a:prstGeom>
          <a:noFill/>
          <a:ln w="19050">
            <a:solidFill>
              <a:srgbClr val="33993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6" name="Rectangle 188"/>
          <p:cNvSpPr>
            <a:spLocks noChangeArrowheads="1"/>
          </p:cNvSpPr>
          <p:nvPr/>
        </p:nvSpPr>
        <p:spPr bwMode="auto">
          <a:xfrm>
            <a:off x="6716713" y="5481638"/>
            <a:ext cx="1885950" cy="125571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7" name="Text Box 189"/>
          <p:cNvSpPr txBox="1">
            <a:spLocks noChangeArrowheads="1"/>
          </p:cNvSpPr>
          <p:nvPr/>
        </p:nvSpPr>
        <p:spPr bwMode="auto">
          <a:xfrm rot="-5400000">
            <a:off x="-298449" y="35401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339933"/>
                </a:solidFill>
              </a:rPr>
              <a:t>bounded</a:t>
            </a:r>
            <a:endParaRPr lang="en-US" sz="2000"/>
          </a:p>
        </p:txBody>
      </p:sp>
      <p:sp>
        <p:nvSpPr>
          <p:cNvPr id="2238" name="Text Box 190"/>
          <p:cNvSpPr txBox="1">
            <a:spLocks noChangeArrowheads="1"/>
          </p:cNvSpPr>
          <p:nvPr/>
        </p:nvSpPr>
        <p:spPr bwMode="auto">
          <a:xfrm rot="-5400000">
            <a:off x="-449262" y="5686425"/>
            <a:ext cx="167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unbounded</a:t>
            </a:r>
            <a:endParaRPr lang="en-US"/>
          </a:p>
        </p:txBody>
      </p:sp>
      <p:sp>
        <p:nvSpPr>
          <p:cNvPr id="2239" name="Text Box 191"/>
          <p:cNvSpPr txBox="1">
            <a:spLocks noChangeArrowheads="1"/>
          </p:cNvSpPr>
          <p:nvPr/>
        </p:nvSpPr>
        <p:spPr bwMode="auto">
          <a:xfrm rot="-5400000">
            <a:off x="8061326" y="3522662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339933"/>
                </a:solidFill>
              </a:rPr>
              <a:t>bounded</a:t>
            </a:r>
            <a:endParaRPr lang="en-US" sz="2000"/>
          </a:p>
        </p:txBody>
      </p:sp>
      <p:sp>
        <p:nvSpPr>
          <p:cNvPr id="2240" name="Text Box 192"/>
          <p:cNvSpPr txBox="1">
            <a:spLocks noChangeArrowheads="1"/>
          </p:cNvSpPr>
          <p:nvPr/>
        </p:nvSpPr>
        <p:spPr bwMode="auto">
          <a:xfrm rot="-5400000">
            <a:off x="7967663" y="5641975"/>
            <a:ext cx="167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unbounded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38200" y="3429000"/>
          <a:ext cx="78486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3" imgW="3288960" imgH="495000" progId="Equation.3">
                  <p:embed/>
                </p:oleObj>
              </mc:Choice>
              <mc:Fallback>
                <p:oleObj name="Equation" r:id="rId3" imgW="328896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78486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1" name="Group 3"/>
          <p:cNvGrpSpPr>
            <a:grpSpLocks/>
          </p:cNvGrpSpPr>
          <p:nvPr/>
        </p:nvGrpSpPr>
        <p:grpSpPr bwMode="auto">
          <a:xfrm flipH="1">
            <a:off x="4876800" y="1600200"/>
            <a:ext cx="703263" cy="739775"/>
            <a:chOff x="3889" y="3217"/>
            <a:chExt cx="539" cy="658"/>
          </a:xfrm>
        </p:grpSpPr>
        <p:sp>
          <p:nvSpPr>
            <p:cNvPr id="7172" name="Freeform 4"/>
            <p:cNvSpPr>
              <a:spLocks/>
            </p:cNvSpPr>
            <p:nvPr/>
          </p:nvSpPr>
          <p:spPr bwMode="auto">
            <a:xfrm>
              <a:off x="4039" y="3217"/>
              <a:ext cx="156" cy="152"/>
            </a:xfrm>
            <a:custGeom>
              <a:avLst/>
              <a:gdLst>
                <a:gd name="T0" fmla="*/ 129 w 626"/>
                <a:gd name="T1" fmla="*/ 27 h 607"/>
                <a:gd name="T2" fmla="*/ 198 w 626"/>
                <a:gd name="T3" fmla="*/ 0 h 607"/>
                <a:gd name="T4" fmla="*/ 249 w 626"/>
                <a:gd name="T5" fmla="*/ 20 h 607"/>
                <a:gd name="T6" fmla="*/ 302 w 626"/>
                <a:gd name="T7" fmla="*/ 86 h 607"/>
                <a:gd name="T8" fmla="*/ 336 w 626"/>
                <a:gd name="T9" fmla="*/ 181 h 607"/>
                <a:gd name="T10" fmla="*/ 340 w 626"/>
                <a:gd name="T11" fmla="*/ 248 h 607"/>
                <a:gd name="T12" fmla="*/ 344 w 626"/>
                <a:gd name="T13" fmla="*/ 334 h 607"/>
                <a:gd name="T14" fmla="*/ 568 w 626"/>
                <a:gd name="T15" fmla="*/ 330 h 607"/>
                <a:gd name="T16" fmla="*/ 626 w 626"/>
                <a:gd name="T17" fmla="*/ 343 h 607"/>
                <a:gd name="T18" fmla="*/ 619 w 626"/>
                <a:gd name="T19" fmla="*/ 383 h 607"/>
                <a:gd name="T20" fmla="*/ 499 w 626"/>
                <a:gd name="T21" fmla="*/ 367 h 607"/>
                <a:gd name="T22" fmla="*/ 340 w 626"/>
                <a:gd name="T23" fmla="*/ 392 h 607"/>
                <a:gd name="T24" fmla="*/ 307 w 626"/>
                <a:gd name="T25" fmla="*/ 478 h 607"/>
                <a:gd name="T26" fmla="*/ 262 w 626"/>
                <a:gd name="T27" fmla="*/ 553 h 607"/>
                <a:gd name="T28" fmla="*/ 207 w 626"/>
                <a:gd name="T29" fmla="*/ 582 h 607"/>
                <a:gd name="T30" fmla="*/ 149 w 626"/>
                <a:gd name="T31" fmla="*/ 607 h 607"/>
                <a:gd name="T32" fmla="*/ 107 w 626"/>
                <a:gd name="T33" fmla="*/ 591 h 607"/>
                <a:gd name="T34" fmla="*/ 49 w 626"/>
                <a:gd name="T35" fmla="*/ 524 h 607"/>
                <a:gd name="T36" fmla="*/ 9 w 626"/>
                <a:gd name="T37" fmla="*/ 441 h 607"/>
                <a:gd name="T38" fmla="*/ 0 w 626"/>
                <a:gd name="T39" fmla="*/ 372 h 607"/>
                <a:gd name="T40" fmla="*/ 21 w 626"/>
                <a:gd name="T41" fmla="*/ 230 h 607"/>
                <a:gd name="T42" fmla="*/ 71 w 626"/>
                <a:gd name="T43" fmla="*/ 124 h 607"/>
                <a:gd name="T44" fmla="*/ 107 w 626"/>
                <a:gd name="T45" fmla="*/ 62 h 607"/>
                <a:gd name="T46" fmla="*/ 153 w 626"/>
                <a:gd name="T47" fmla="*/ 24 h 607"/>
                <a:gd name="T48" fmla="*/ 129 w 626"/>
                <a:gd name="T49" fmla="*/ 2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6" h="607">
                  <a:moveTo>
                    <a:pt x="129" y="27"/>
                  </a:moveTo>
                  <a:lnTo>
                    <a:pt x="198" y="0"/>
                  </a:lnTo>
                  <a:lnTo>
                    <a:pt x="249" y="20"/>
                  </a:lnTo>
                  <a:lnTo>
                    <a:pt x="302" y="86"/>
                  </a:lnTo>
                  <a:lnTo>
                    <a:pt x="336" y="181"/>
                  </a:lnTo>
                  <a:lnTo>
                    <a:pt x="340" y="248"/>
                  </a:lnTo>
                  <a:lnTo>
                    <a:pt x="344" y="334"/>
                  </a:lnTo>
                  <a:lnTo>
                    <a:pt x="568" y="330"/>
                  </a:lnTo>
                  <a:lnTo>
                    <a:pt x="626" y="343"/>
                  </a:lnTo>
                  <a:lnTo>
                    <a:pt x="619" y="383"/>
                  </a:lnTo>
                  <a:lnTo>
                    <a:pt x="499" y="367"/>
                  </a:lnTo>
                  <a:lnTo>
                    <a:pt x="340" y="392"/>
                  </a:lnTo>
                  <a:lnTo>
                    <a:pt x="307" y="478"/>
                  </a:lnTo>
                  <a:lnTo>
                    <a:pt x="262" y="553"/>
                  </a:lnTo>
                  <a:lnTo>
                    <a:pt x="207" y="582"/>
                  </a:lnTo>
                  <a:lnTo>
                    <a:pt x="149" y="607"/>
                  </a:lnTo>
                  <a:lnTo>
                    <a:pt x="107" y="591"/>
                  </a:lnTo>
                  <a:lnTo>
                    <a:pt x="49" y="524"/>
                  </a:lnTo>
                  <a:lnTo>
                    <a:pt x="9" y="441"/>
                  </a:lnTo>
                  <a:lnTo>
                    <a:pt x="0" y="372"/>
                  </a:lnTo>
                  <a:lnTo>
                    <a:pt x="21" y="230"/>
                  </a:lnTo>
                  <a:lnTo>
                    <a:pt x="71" y="124"/>
                  </a:lnTo>
                  <a:lnTo>
                    <a:pt x="107" y="62"/>
                  </a:lnTo>
                  <a:lnTo>
                    <a:pt x="153" y="24"/>
                  </a:lnTo>
                  <a:lnTo>
                    <a:pt x="12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107" y="3362"/>
              <a:ext cx="321" cy="57"/>
            </a:xfrm>
            <a:custGeom>
              <a:avLst/>
              <a:gdLst>
                <a:gd name="T0" fmla="*/ 0 w 1283"/>
                <a:gd name="T1" fmla="*/ 144 h 227"/>
                <a:gd name="T2" fmla="*/ 108 w 1283"/>
                <a:gd name="T3" fmla="*/ 108 h 227"/>
                <a:gd name="T4" fmla="*/ 337 w 1283"/>
                <a:gd name="T5" fmla="*/ 91 h 227"/>
                <a:gd name="T6" fmla="*/ 527 w 1283"/>
                <a:gd name="T7" fmla="*/ 75 h 227"/>
                <a:gd name="T8" fmla="*/ 740 w 1283"/>
                <a:gd name="T9" fmla="*/ 42 h 227"/>
                <a:gd name="T10" fmla="*/ 897 w 1283"/>
                <a:gd name="T11" fmla="*/ 37 h 227"/>
                <a:gd name="T12" fmla="*/ 1104 w 1283"/>
                <a:gd name="T13" fmla="*/ 13 h 227"/>
                <a:gd name="T14" fmla="*/ 1279 w 1283"/>
                <a:gd name="T15" fmla="*/ 0 h 227"/>
                <a:gd name="T16" fmla="*/ 1283 w 1283"/>
                <a:gd name="T17" fmla="*/ 25 h 227"/>
                <a:gd name="T18" fmla="*/ 1241 w 1283"/>
                <a:gd name="T19" fmla="*/ 58 h 227"/>
                <a:gd name="T20" fmla="*/ 1084 w 1283"/>
                <a:gd name="T21" fmla="*/ 58 h 227"/>
                <a:gd name="T22" fmla="*/ 1097 w 1283"/>
                <a:gd name="T23" fmla="*/ 99 h 227"/>
                <a:gd name="T24" fmla="*/ 1075 w 1283"/>
                <a:gd name="T25" fmla="*/ 148 h 227"/>
                <a:gd name="T26" fmla="*/ 1034 w 1283"/>
                <a:gd name="T27" fmla="*/ 181 h 227"/>
                <a:gd name="T28" fmla="*/ 968 w 1283"/>
                <a:gd name="T29" fmla="*/ 181 h 227"/>
                <a:gd name="T30" fmla="*/ 913 w 1283"/>
                <a:gd name="T31" fmla="*/ 165 h 227"/>
                <a:gd name="T32" fmla="*/ 893 w 1283"/>
                <a:gd name="T33" fmla="*/ 111 h 227"/>
                <a:gd name="T34" fmla="*/ 893 w 1283"/>
                <a:gd name="T35" fmla="*/ 78 h 227"/>
                <a:gd name="T36" fmla="*/ 744 w 1283"/>
                <a:gd name="T37" fmla="*/ 82 h 227"/>
                <a:gd name="T38" fmla="*/ 682 w 1283"/>
                <a:gd name="T39" fmla="*/ 99 h 227"/>
                <a:gd name="T40" fmla="*/ 556 w 1283"/>
                <a:gd name="T41" fmla="*/ 132 h 227"/>
                <a:gd name="T42" fmla="*/ 378 w 1283"/>
                <a:gd name="T43" fmla="*/ 153 h 227"/>
                <a:gd name="T44" fmla="*/ 228 w 1283"/>
                <a:gd name="T45" fmla="*/ 157 h 227"/>
                <a:gd name="T46" fmla="*/ 130 w 1283"/>
                <a:gd name="T47" fmla="*/ 177 h 227"/>
                <a:gd name="T48" fmla="*/ 38 w 1283"/>
                <a:gd name="T49" fmla="*/ 227 h 227"/>
                <a:gd name="T50" fmla="*/ 0 w 1283"/>
                <a:gd name="T51" fmla="*/ 177 h 227"/>
                <a:gd name="T52" fmla="*/ 26 w 1283"/>
                <a:gd name="T53" fmla="*/ 132 h 227"/>
                <a:gd name="T54" fmla="*/ 46 w 1283"/>
                <a:gd name="T55" fmla="*/ 120 h 227"/>
                <a:gd name="T56" fmla="*/ 0 w 1283"/>
                <a:gd name="T57" fmla="*/ 14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3" h="227">
                  <a:moveTo>
                    <a:pt x="0" y="144"/>
                  </a:moveTo>
                  <a:lnTo>
                    <a:pt x="108" y="108"/>
                  </a:lnTo>
                  <a:lnTo>
                    <a:pt x="337" y="91"/>
                  </a:lnTo>
                  <a:lnTo>
                    <a:pt x="527" y="75"/>
                  </a:lnTo>
                  <a:lnTo>
                    <a:pt x="740" y="42"/>
                  </a:lnTo>
                  <a:lnTo>
                    <a:pt x="897" y="37"/>
                  </a:lnTo>
                  <a:lnTo>
                    <a:pt x="1104" y="13"/>
                  </a:lnTo>
                  <a:lnTo>
                    <a:pt x="1279" y="0"/>
                  </a:lnTo>
                  <a:lnTo>
                    <a:pt x="1283" y="25"/>
                  </a:lnTo>
                  <a:lnTo>
                    <a:pt x="1241" y="58"/>
                  </a:lnTo>
                  <a:lnTo>
                    <a:pt x="1084" y="58"/>
                  </a:lnTo>
                  <a:lnTo>
                    <a:pt x="1097" y="99"/>
                  </a:lnTo>
                  <a:lnTo>
                    <a:pt x="1075" y="148"/>
                  </a:lnTo>
                  <a:lnTo>
                    <a:pt x="1034" y="181"/>
                  </a:lnTo>
                  <a:lnTo>
                    <a:pt x="968" y="181"/>
                  </a:lnTo>
                  <a:lnTo>
                    <a:pt x="913" y="165"/>
                  </a:lnTo>
                  <a:lnTo>
                    <a:pt x="893" y="111"/>
                  </a:lnTo>
                  <a:lnTo>
                    <a:pt x="893" y="78"/>
                  </a:lnTo>
                  <a:lnTo>
                    <a:pt x="744" y="82"/>
                  </a:lnTo>
                  <a:lnTo>
                    <a:pt x="682" y="99"/>
                  </a:lnTo>
                  <a:lnTo>
                    <a:pt x="556" y="132"/>
                  </a:lnTo>
                  <a:lnTo>
                    <a:pt x="378" y="153"/>
                  </a:lnTo>
                  <a:lnTo>
                    <a:pt x="228" y="157"/>
                  </a:lnTo>
                  <a:lnTo>
                    <a:pt x="130" y="177"/>
                  </a:lnTo>
                  <a:lnTo>
                    <a:pt x="38" y="227"/>
                  </a:lnTo>
                  <a:lnTo>
                    <a:pt x="0" y="177"/>
                  </a:lnTo>
                  <a:lnTo>
                    <a:pt x="26" y="132"/>
                  </a:lnTo>
                  <a:lnTo>
                    <a:pt x="46" y="12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007" y="3375"/>
              <a:ext cx="125" cy="261"/>
            </a:xfrm>
            <a:custGeom>
              <a:avLst/>
              <a:gdLst>
                <a:gd name="T0" fmla="*/ 223 w 501"/>
                <a:gd name="T1" fmla="*/ 0 h 1042"/>
                <a:gd name="T2" fmla="*/ 285 w 501"/>
                <a:gd name="T3" fmla="*/ 11 h 1042"/>
                <a:gd name="T4" fmla="*/ 360 w 501"/>
                <a:gd name="T5" fmla="*/ 11 h 1042"/>
                <a:gd name="T6" fmla="*/ 460 w 501"/>
                <a:gd name="T7" fmla="*/ 61 h 1042"/>
                <a:gd name="T8" fmla="*/ 496 w 501"/>
                <a:gd name="T9" fmla="*/ 161 h 1042"/>
                <a:gd name="T10" fmla="*/ 501 w 501"/>
                <a:gd name="T11" fmla="*/ 297 h 1042"/>
                <a:gd name="T12" fmla="*/ 463 w 501"/>
                <a:gd name="T13" fmla="*/ 449 h 1042"/>
                <a:gd name="T14" fmla="*/ 398 w 501"/>
                <a:gd name="T15" fmla="*/ 595 h 1042"/>
                <a:gd name="T16" fmla="*/ 348 w 501"/>
                <a:gd name="T17" fmla="*/ 719 h 1042"/>
                <a:gd name="T18" fmla="*/ 298 w 501"/>
                <a:gd name="T19" fmla="*/ 892 h 1042"/>
                <a:gd name="T20" fmla="*/ 239 w 501"/>
                <a:gd name="T21" fmla="*/ 996 h 1042"/>
                <a:gd name="T22" fmla="*/ 166 w 501"/>
                <a:gd name="T23" fmla="*/ 1042 h 1042"/>
                <a:gd name="T24" fmla="*/ 103 w 501"/>
                <a:gd name="T25" fmla="*/ 1042 h 1042"/>
                <a:gd name="T26" fmla="*/ 29 w 501"/>
                <a:gd name="T27" fmla="*/ 996 h 1042"/>
                <a:gd name="T28" fmla="*/ 0 w 501"/>
                <a:gd name="T29" fmla="*/ 929 h 1042"/>
                <a:gd name="T30" fmla="*/ 0 w 501"/>
                <a:gd name="T31" fmla="*/ 822 h 1042"/>
                <a:gd name="T32" fmla="*/ 41 w 501"/>
                <a:gd name="T33" fmla="*/ 681 h 1042"/>
                <a:gd name="T34" fmla="*/ 75 w 501"/>
                <a:gd name="T35" fmla="*/ 487 h 1042"/>
                <a:gd name="T36" fmla="*/ 86 w 501"/>
                <a:gd name="T37" fmla="*/ 247 h 1042"/>
                <a:gd name="T38" fmla="*/ 66 w 501"/>
                <a:gd name="T39" fmla="*/ 66 h 1042"/>
                <a:gd name="T40" fmla="*/ 128 w 501"/>
                <a:gd name="T41" fmla="*/ 4 h 1042"/>
                <a:gd name="T42" fmla="*/ 223 w 501"/>
                <a:gd name="T43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1" h="1042">
                  <a:moveTo>
                    <a:pt x="223" y="0"/>
                  </a:moveTo>
                  <a:lnTo>
                    <a:pt x="285" y="11"/>
                  </a:lnTo>
                  <a:lnTo>
                    <a:pt x="360" y="11"/>
                  </a:lnTo>
                  <a:lnTo>
                    <a:pt x="460" y="61"/>
                  </a:lnTo>
                  <a:lnTo>
                    <a:pt x="496" y="161"/>
                  </a:lnTo>
                  <a:lnTo>
                    <a:pt x="501" y="297"/>
                  </a:lnTo>
                  <a:lnTo>
                    <a:pt x="463" y="449"/>
                  </a:lnTo>
                  <a:lnTo>
                    <a:pt x="398" y="595"/>
                  </a:lnTo>
                  <a:lnTo>
                    <a:pt x="348" y="719"/>
                  </a:lnTo>
                  <a:lnTo>
                    <a:pt x="298" y="892"/>
                  </a:lnTo>
                  <a:lnTo>
                    <a:pt x="239" y="996"/>
                  </a:lnTo>
                  <a:lnTo>
                    <a:pt x="166" y="1042"/>
                  </a:lnTo>
                  <a:lnTo>
                    <a:pt x="103" y="1042"/>
                  </a:lnTo>
                  <a:lnTo>
                    <a:pt x="29" y="996"/>
                  </a:lnTo>
                  <a:lnTo>
                    <a:pt x="0" y="929"/>
                  </a:lnTo>
                  <a:lnTo>
                    <a:pt x="0" y="822"/>
                  </a:lnTo>
                  <a:lnTo>
                    <a:pt x="41" y="681"/>
                  </a:lnTo>
                  <a:lnTo>
                    <a:pt x="75" y="487"/>
                  </a:lnTo>
                  <a:lnTo>
                    <a:pt x="86" y="247"/>
                  </a:lnTo>
                  <a:lnTo>
                    <a:pt x="66" y="66"/>
                  </a:lnTo>
                  <a:lnTo>
                    <a:pt x="128" y="4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3895" y="3386"/>
              <a:ext cx="143" cy="233"/>
            </a:xfrm>
            <a:custGeom>
              <a:avLst/>
              <a:gdLst>
                <a:gd name="T0" fmla="*/ 436 w 572"/>
                <a:gd name="T1" fmla="*/ 37 h 932"/>
                <a:gd name="T2" fmla="*/ 498 w 572"/>
                <a:gd name="T3" fmla="*/ 0 h 932"/>
                <a:gd name="T4" fmla="*/ 543 w 572"/>
                <a:gd name="T5" fmla="*/ 0 h 932"/>
                <a:gd name="T6" fmla="*/ 572 w 572"/>
                <a:gd name="T7" fmla="*/ 29 h 932"/>
                <a:gd name="T8" fmla="*/ 556 w 572"/>
                <a:gd name="T9" fmla="*/ 86 h 932"/>
                <a:gd name="T10" fmla="*/ 518 w 572"/>
                <a:gd name="T11" fmla="*/ 124 h 932"/>
                <a:gd name="T12" fmla="*/ 448 w 572"/>
                <a:gd name="T13" fmla="*/ 161 h 932"/>
                <a:gd name="T14" fmla="*/ 312 w 572"/>
                <a:gd name="T15" fmla="*/ 215 h 932"/>
                <a:gd name="T16" fmla="*/ 137 w 572"/>
                <a:gd name="T17" fmla="*/ 310 h 932"/>
                <a:gd name="T18" fmla="*/ 71 w 572"/>
                <a:gd name="T19" fmla="*/ 314 h 932"/>
                <a:gd name="T20" fmla="*/ 108 w 572"/>
                <a:gd name="T21" fmla="*/ 401 h 932"/>
                <a:gd name="T22" fmla="*/ 182 w 572"/>
                <a:gd name="T23" fmla="*/ 496 h 932"/>
                <a:gd name="T24" fmla="*/ 244 w 572"/>
                <a:gd name="T25" fmla="*/ 613 h 932"/>
                <a:gd name="T26" fmla="*/ 270 w 572"/>
                <a:gd name="T27" fmla="*/ 733 h 932"/>
                <a:gd name="T28" fmla="*/ 257 w 572"/>
                <a:gd name="T29" fmla="*/ 770 h 932"/>
                <a:gd name="T30" fmla="*/ 220 w 572"/>
                <a:gd name="T31" fmla="*/ 795 h 932"/>
                <a:gd name="T32" fmla="*/ 170 w 572"/>
                <a:gd name="T33" fmla="*/ 811 h 932"/>
                <a:gd name="T34" fmla="*/ 120 w 572"/>
                <a:gd name="T35" fmla="*/ 848 h 932"/>
                <a:gd name="T36" fmla="*/ 100 w 572"/>
                <a:gd name="T37" fmla="*/ 886 h 932"/>
                <a:gd name="T38" fmla="*/ 87 w 572"/>
                <a:gd name="T39" fmla="*/ 932 h 932"/>
                <a:gd name="T40" fmla="*/ 49 w 572"/>
                <a:gd name="T41" fmla="*/ 932 h 932"/>
                <a:gd name="T42" fmla="*/ 37 w 572"/>
                <a:gd name="T43" fmla="*/ 898 h 932"/>
                <a:gd name="T44" fmla="*/ 62 w 572"/>
                <a:gd name="T45" fmla="*/ 844 h 932"/>
                <a:gd name="T46" fmla="*/ 133 w 572"/>
                <a:gd name="T47" fmla="*/ 808 h 932"/>
                <a:gd name="T48" fmla="*/ 175 w 572"/>
                <a:gd name="T49" fmla="*/ 770 h 932"/>
                <a:gd name="T50" fmla="*/ 212 w 572"/>
                <a:gd name="T51" fmla="*/ 749 h 932"/>
                <a:gd name="T52" fmla="*/ 224 w 572"/>
                <a:gd name="T53" fmla="*/ 711 h 932"/>
                <a:gd name="T54" fmla="*/ 208 w 572"/>
                <a:gd name="T55" fmla="*/ 613 h 932"/>
                <a:gd name="T56" fmla="*/ 150 w 572"/>
                <a:gd name="T57" fmla="*/ 538 h 932"/>
                <a:gd name="T58" fmla="*/ 100 w 572"/>
                <a:gd name="T59" fmla="*/ 472 h 932"/>
                <a:gd name="T60" fmla="*/ 37 w 572"/>
                <a:gd name="T61" fmla="*/ 397 h 932"/>
                <a:gd name="T62" fmla="*/ 0 w 572"/>
                <a:gd name="T63" fmla="*/ 327 h 932"/>
                <a:gd name="T64" fmla="*/ 0 w 572"/>
                <a:gd name="T65" fmla="*/ 285 h 932"/>
                <a:gd name="T66" fmla="*/ 33 w 572"/>
                <a:gd name="T67" fmla="*/ 265 h 932"/>
                <a:gd name="T68" fmla="*/ 162 w 572"/>
                <a:gd name="T69" fmla="*/ 190 h 932"/>
                <a:gd name="T70" fmla="*/ 286 w 572"/>
                <a:gd name="T71" fmla="*/ 124 h 932"/>
                <a:gd name="T72" fmla="*/ 410 w 572"/>
                <a:gd name="T73" fmla="*/ 62 h 932"/>
                <a:gd name="T74" fmla="*/ 436 w 572"/>
                <a:gd name="T75" fmla="*/ 37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2" h="932">
                  <a:moveTo>
                    <a:pt x="436" y="37"/>
                  </a:moveTo>
                  <a:lnTo>
                    <a:pt x="498" y="0"/>
                  </a:lnTo>
                  <a:lnTo>
                    <a:pt x="543" y="0"/>
                  </a:lnTo>
                  <a:lnTo>
                    <a:pt x="572" y="29"/>
                  </a:lnTo>
                  <a:lnTo>
                    <a:pt x="556" y="86"/>
                  </a:lnTo>
                  <a:lnTo>
                    <a:pt x="518" y="124"/>
                  </a:lnTo>
                  <a:lnTo>
                    <a:pt x="448" y="161"/>
                  </a:lnTo>
                  <a:lnTo>
                    <a:pt x="312" y="215"/>
                  </a:lnTo>
                  <a:lnTo>
                    <a:pt x="137" y="310"/>
                  </a:lnTo>
                  <a:lnTo>
                    <a:pt x="71" y="314"/>
                  </a:lnTo>
                  <a:lnTo>
                    <a:pt x="108" y="401"/>
                  </a:lnTo>
                  <a:lnTo>
                    <a:pt x="182" y="496"/>
                  </a:lnTo>
                  <a:lnTo>
                    <a:pt x="244" y="613"/>
                  </a:lnTo>
                  <a:lnTo>
                    <a:pt x="270" y="733"/>
                  </a:lnTo>
                  <a:lnTo>
                    <a:pt x="257" y="770"/>
                  </a:lnTo>
                  <a:lnTo>
                    <a:pt x="220" y="795"/>
                  </a:lnTo>
                  <a:lnTo>
                    <a:pt x="170" y="811"/>
                  </a:lnTo>
                  <a:lnTo>
                    <a:pt x="120" y="848"/>
                  </a:lnTo>
                  <a:lnTo>
                    <a:pt x="100" y="886"/>
                  </a:lnTo>
                  <a:lnTo>
                    <a:pt x="87" y="932"/>
                  </a:lnTo>
                  <a:lnTo>
                    <a:pt x="49" y="932"/>
                  </a:lnTo>
                  <a:lnTo>
                    <a:pt x="37" y="898"/>
                  </a:lnTo>
                  <a:lnTo>
                    <a:pt x="62" y="844"/>
                  </a:lnTo>
                  <a:lnTo>
                    <a:pt x="133" y="808"/>
                  </a:lnTo>
                  <a:lnTo>
                    <a:pt x="175" y="770"/>
                  </a:lnTo>
                  <a:lnTo>
                    <a:pt x="212" y="749"/>
                  </a:lnTo>
                  <a:lnTo>
                    <a:pt x="224" y="711"/>
                  </a:lnTo>
                  <a:lnTo>
                    <a:pt x="208" y="613"/>
                  </a:lnTo>
                  <a:lnTo>
                    <a:pt x="150" y="538"/>
                  </a:lnTo>
                  <a:lnTo>
                    <a:pt x="100" y="472"/>
                  </a:lnTo>
                  <a:lnTo>
                    <a:pt x="37" y="397"/>
                  </a:lnTo>
                  <a:lnTo>
                    <a:pt x="0" y="327"/>
                  </a:lnTo>
                  <a:lnTo>
                    <a:pt x="0" y="285"/>
                  </a:lnTo>
                  <a:lnTo>
                    <a:pt x="33" y="265"/>
                  </a:lnTo>
                  <a:lnTo>
                    <a:pt x="162" y="190"/>
                  </a:lnTo>
                  <a:lnTo>
                    <a:pt x="286" y="124"/>
                  </a:lnTo>
                  <a:lnTo>
                    <a:pt x="410" y="62"/>
                  </a:lnTo>
                  <a:lnTo>
                    <a:pt x="43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4035" y="3614"/>
              <a:ext cx="95" cy="252"/>
            </a:xfrm>
            <a:custGeom>
              <a:avLst/>
              <a:gdLst>
                <a:gd name="T0" fmla="*/ 71 w 381"/>
                <a:gd name="T1" fmla="*/ 117 h 1010"/>
                <a:gd name="T2" fmla="*/ 21 w 381"/>
                <a:gd name="T3" fmla="*/ 51 h 1010"/>
                <a:gd name="T4" fmla="*/ 38 w 381"/>
                <a:gd name="T5" fmla="*/ 0 h 1010"/>
                <a:gd name="T6" fmla="*/ 87 w 381"/>
                <a:gd name="T7" fmla="*/ 0 h 1010"/>
                <a:gd name="T8" fmla="*/ 145 w 381"/>
                <a:gd name="T9" fmla="*/ 55 h 1010"/>
                <a:gd name="T10" fmla="*/ 220 w 381"/>
                <a:gd name="T11" fmla="*/ 166 h 1010"/>
                <a:gd name="T12" fmla="*/ 262 w 381"/>
                <a:gd name="T13" fmla="*/ 274 h 1010"/>
                <a:gd name="T14" fmla="*/ 299 w 381"/>
                <a:gd name="T15" fmla="*/ 378 h 1010"/>
                <a:gd name="T16" fmla="*/ 311 w 381"/>
                <a:gd name="T17" fmla="*/ 473 h 1010"/>
                <a:gd name="T18" fmla="*/ 307 w 381"/>
                <a:gd name="T19" fmla="*/ 522 h 1010"/>
                <a:gd name="T20" fmla="*/ 269 w 381"/>
                <a:gd name="T21" fmla="*/ 584 h 1010"/>
                <a:gd name="T22" fmla="*/ 207 w 381"/>
                <a:gd name="T23" fmla="*/ 750 h 1010"/>
                <a:gd name="T24" fmla="*/ 136 w 381"/>
                <a:gd name="T25" fmla="*/ 845 h 1010"/>
                <a:gd name="T26" fmla="*/ 120 w 381"/>
                <a:gd name="T27" fmla="*/ 887 h 1010"/>
                <a:gd name="T28" fmla="*/ 187 w 381"/>
                <a:gd name="T29" fmla="*/ 894 h 1010"/>
                <a:gd name="T30" fmla="*/ 273 w 381"/>
                <a:gd name="T31" fmla="*/ 894 h 1010"/>
                <a:gd name="T32" fmla="*/ 381 w 381"/>
                <a:gd name="T33" fmla="*/ 931 h 1010"/>
                <a:gd name="T34" fmla="*/ 373 w 381"/>
                <a:gd name="T35" fmla="*/ 960 h 1010"/>
                <a:gd name="T36" fmla="*/ 357 w 381"/>
                <a:gd name="T37" fmla="*/ 993 h 1010"/>
                <a:gd name="T38" fmla="*/ 324 w 381"/>
                <a:gd name="T39" fmla="*/ 1010 h 1010"/>
                <a:gd name="T40" fmla="*/ 257 w 381"/>
                <a:gd name="T41" fmla="*/ 985 h 1010"/>
                <a:gd name="T42" fmla="*/ 187 w 381"/>
                <a:gd name="T43" fmla="*/ 949 h 1010"/>
                <a:gd name="T44" fmla="*/ 87 w 381"/>
                <a:gd name="T45" fmla="*/ 944 h 1010"/>
                <a:gd name="T46" fmla="*/ 25 w 381"/>
                <a:gd name="T47" fmla="*/ 956 h 1010"/>
                <a:gd name="T48" fmla="*/ 0 w 381"/>
                <a:gd name="T49" fmla="*/ 936 h 1010"/>
                <a:gd name="T50" fmla="*/ 0 w 381"/>
                <a:gd name="T51" fmla="*/ 907 h 1010"/>
                <a:gd name="T52" fmla="*/ 34 w 381"/>
                <a:gd name="T53" fmla="*/ 874 h 1010"/>
                <a:gd name="T54" fmla="*/ 87 w 381"/>
                <a:gd name="T55" fmla="*/ 820 h 1010"/>
                <a:gd name="T56" fmla="*/ 182 w 381"/>
                <a:gd name="T57" fmla="*/ 683 h 1010"/>
                <a:gd name="T58" fmla="*/ 224 w 381"/>
                <a:gd name="T59" fmla="*/ 564 h 1010"/>
                <a:gd name="T60" fmla="*/ 237 w 381"/>
                <a:gd name="T61" fmla="*/ 447 h 1010"/>
                <a:gd name="T62" fmla="*/ 233 w 381"/>
                <a:gd name="T63" fmla="*/ 385 h 1010"/>
                <a:gd name="T64" fmla="*/ 200 w 381"/>
                <a:gd name="T65" fmla="*/ 274 h 1010"/>
                <a:gd name="T66" fmla="*/ 112 w 381"/>
                <a:gd name="T67" fmla="*/ 154 h 1010"/>
                <a:gd name="T68" fmla="*/ 50 w 381"/>
                <a:gd name="T69" fmla="*/ 92 h 1010"/>
                <a:gd name="T70" fmla="*/ 71 w 381"/>
                <a:gd name="T71" fmla="*/ 117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1" h="1010">
                  <a:moveTo>
                    <a:pt x="71" y="117"/>
                  </a:moveTo>
                  <a:lnTo>
                    <a:pt x="21" y="51"/>
                  </a:lnTo>
                  <a:lnTo>
                    <a:pt x="38" y="0"/>
                  </a:lnTo>
                  <a:lnTo>
                    <a:pt x="87" y="0"/>
                  </a:lnTo>
                  <a:lnTo>
                    <a:pt x="145" y="55"/>
                  </a:lnTo>
                  <a:lnTo>
                    <a:pt x="220" y="166"/>
                  </a:lnTo>
                  <a:lnTo>
                    <a:pt x="262" y="274"/>
                  </a:lnTo>
                  <a:lnTo>
                    <a:pt x="299" y="378"/>
                  </a:lnTo>
                  <a:lnTo>
                    <a:pt x="311" y="473"/>
                  </a:lnTo>
                  <a:lnTo>
                    <a:pt x="307" y="522"/>
                  </a:lnTo>
                  <a:lnTo>
                    <a:pt x="269" y="584"/>
                  </a:lnTo>
                  <a:lnTo>
                    <a:pt x="207" y="750"/>
                  </a:lnTo>
                  <a:lnTo>
                    <a:pt x="136" y="845"/>
                  </a:lnTo>
                  <a:lnTo>
                    <a:pt x="120" y="887"/>
                  </a:lnTo>
                  <a:lnTo>
                    <a:pt x="187" y="894"/>
                  </a:lnTo>
                  <a:lnTo>
                    <a:pt x="273" y="894"/>
                  </a:lnTo>
                  <a:lnTo>
                    <a:pt x="381" y="931"/>
                  </a:lnTo>
                  <a:lnTo>
                    <a:pt x="373" y="960"/>
                  </a:lnTo>
                  <a:lnTo>
                    <a:pt x="357" y="993"/>
                  </a:lnTo>
                  <a:lnTo>
                    <a:pt x="324" y="1010"/>
                  </a:lnTo>
                  <a:lnTo>
                    <a:pt x="257" y="985"/>
                  </a:lnTo>
                  <a:lnTo>
                    <a:pt x="187" y="949"/>
                  </a:lnTo>
                  <a:lnTo>
                    <a:pt x="87" y="944"/>
                  </a:lnTo>
                  <a:lnTo>
                    <a:pt x="25" y="956"/>
                  </a:lnTo>
                  <a:lnTo>
                    <a:pt x="0" y="936"/>
                  </a:lnTo>
                  <a:lnTo>
                    <a:pt x="0" y="907"/>
                  </a:lnTo>
                  <a:lnTo>
                    <a:pt x="34" y="874"/>
                  </a:lnTo>
                  <a:lnTo>
                    <a:pt x="87" y="820"/>
                  </a:lnTo>
                  <a:lnTo>
                    <a:pt x="182" y="683"/>
                  </a:lnTo>
                  <a:lnTo>
                    <a:pt x="224" y="564"/>
                  </a:lnTo>
                  <a:lnTo>
                    <a:pt x="237" y="447"/>
                  </a:lnTo>
                  <a:lnTo>
                    <a:pt x="233" y="385"/>
                  </a:lnTo>
                  <a:lnTo>
                    <a:pt x="200" y="274"/>
                  </a:lnTo>
                  <a:lnTo>
                    <a:pt x="112" y="154"/>
                  </a:lnTo>
                  <a:lnTo>
                    <a:pt x="50" y="92"/>
                  </a:lnTo>
                  <a:lnTo>
                    <a:pt x="7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3889" y="3597"/>
              <a:ext cx="140" cy="278"/>
            </a:xfrm>
            <a:custGeom>
              <a:avLst/>
              <a:gdLst>
                <a:gd name="T0" fmla="*/ 326 w 559"/>
                <a:gd name="T1" fmla="*/ 195 h 1113"/>
                <a:gd name="T2" fmla="*/ 410 w 559"/>
                <a:gd name="T3" fmla="*/ 87 h 1113"/>
                <a:gd name="T4" fmla="*/ 484 w 559"/>
                <a:gd name="T5" fmla="*/ 0 h 1113"/>
                <a:gd name="T6" fmla="*/ 534 w 559"/>
                <a:gd name="T7" fmla="*/ 9 h 1113"/>
                <a:gd name="T8" fmla="*/ 559 w 559"/>
                <a:gd name="T9" fmla="*/ 46 h 1113"/>
                <a:gd name="T10" fmla="*/ 559 w 559"/>
                <a:gd name="T11" fmla="*/ 112 h 1113"/>
                <a:gd name="T12" fmla="*/ 514 w 559"/>
                <a:gd name="T13" fmla="*/ 150 h 1113"/>
                <a:gd name="T14" fmla="*/ 434 w 559"/>
                <a:gd name="T15" fmla="*/ 199 h 1113"/>
                <a:gd name="T16" fmla="*/ 372 w 559"/>
                <a:gd name="T17" fmla="*/ 261 h 1113"/>
                <a:gd name="T18" fmla="*/ 302 w 559"/>
                <a:gd name="T19" fmla="*/ 343 h 1113"/>
                <a:gd name="T20" fmla="*/ 273 w 559"/>
                <a:gd name="T21" fmla="*/ 405 h 1113"/>
                <a:gd name="T22" fmla="*/ 240 w 559"/>
                <a:gd name="T23" fmla="*/ 480 h 1113"/>
                <a:gd name="T24" fmla="*/ 222 w 559"/>
                <a:gd name="T25" fmla="*/ 580 h 1113"/>
                <a:gd name="T26" fmla="*/ 222 w 559"/>
                <a:gd name="T27" fmla="*/ 670 h 1113"/>
                <a:gd name="T28" fmla="*/ 240 w 559"/>
                <a:gd name="T29" fmla="*/ 783 h 1113"/>
                <a:gd name="T30" fmla="*/ 286 w 559"/>
                <a:gd name="T31" fmla="*/ 890 h 1113"/>
                <a:gd name="T32" fmla="*/ 322 w 559"/>
                <a:gd name="T33" fmla="*/ 952 h 1113"/>
                <a:gd name="T34" fmla="*/ 348 w 559"/>
                <a:gd name="T35" fmla="*/ 993 h 1113"/>
                <a:gd name="T36" fmla="*/ 348 w 559"/>
                <a:gd name="T37" fmla="*/ 1027 h 1113"/>
                <a:gd name="T38" fmla="*/ 322 w 559"/>
                <a:gd name="T39" fmla="*/ 1038 h 1113"/>
                <a:gd name="T40" fmla="*/ 264 w 559"/>
                <a:gd name="T41" fmla="*/ 1038 h 1113"/>
                <a:gd name="T42" fmla="*/ 173 w 559"/>
                <a:gd name="T43" fmla="*/ 1055 h 1113"/>
                <a:gd name="T44" fmla="*/ 102 w 559"/>
                <a:gd name="T45" fmla="*/ 1080 h 1113"/>
                <a:gd name="T46" fmla="*/ 62 w 559"/>
                <a:gd name="T47" fmla="*/ 1113 h 1113"/>
                <a:gd name="T48" fmla="*/ 24 w 559"/>
                <a:gd name="T49" fmla="*/ 1100 h 1113"/>
                <a:gd name="T50" fmla="*/ 0 w 559"/>
                <a:gd name="T51" fmla="*/ 1055 h 1113"/>
                <a:gd name="T52" fmla="*/ 3 w 559"/>
                <a:gd name="T53" fmla="*/ 1018 h 1113"/>
                <a:gd name="T54" fmla="*/ 74 w 559"/>
                <a:gd name="T55" fmla="*/ 989 h 1113"/>
                <a:gd name="T56" fmla="*/ 186 w 559"/>
                <a:gd name="T57" fmla="*/ 981 h 1113"/>
                <a:gd name="T58" fmla="*/ 289 w 559"/>
                <a:gd name="T59" fmla="*/ 981 h 1113"/>
                <a:gd name="T60" fmla="*/ 248 w 559"/>
                <a:gd name="T61" fmla="*/ 931 h 1113"/>
                <a:gd name="T62" fmla="*/ 227 w 559"/>
                <a:gd name="T63" fmla="*/ 869 h 1113"/>
                <a:gd name="T64" fmla="*/ 198 w 559"/>
                <a:gd name="T65" fmla="*/ 783 h 1113"/>
                <a:gd name="T66" fmla="*/ 165 w 559"/>
                <a:gd name="T67" fmla="*/ 691 h 1113"/>
                <a:gd name="T68" fmla="*/ 165 w 559"/>
                <a:gd name="T69" fmla="*/ 584 h 1113"/>
                <a:gd name="T70" fmla="*/ 173 w 559"/>
                <a:gd name="T71" fmla="*/ 480 h 1113"/>
                <a:gd name="T72" fmla="*/ 211 w 559"/>
                <a:gd name="T73" fmla="*/ 385 h 1113"/>
                <a:gd name="T74" fmla="*/ 277 w 559"/>
                <a:gd name="T75" fmla="*/ 261 h 1113"/>
                <a:gd name="T76" fmla="*/ 326 w 559"/>
                <a:gd name="T77" fmla="*/ 195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" h="1113">
                  <a:moveTo>
                    <a:pt x="326" y="195"/>
                  </a:moveTo>
                  <a:lnTo>
                    <a:pt x="410" y="87"/>
                  </a:lnTo>
                  <a:lnTo>
                    <a:pt x="484" y="0"/>
                  </a:lnTo>
                  <a:lnTo>
                    <a:pt x="534" y="9"/>
                  </a:lnTo>
                  <a:lnTo>
                    <a:pt x="559" y="46"/>
                  </a:lnTo>
                  <a:lnTo>
                    <a:pt x="559" y="112"/>
                  </a:lnTo>
                  <a:lnTo>
                    <a:pt x="514" y="150"/>
                  </a:lnTo>
                  <a:lnTo>
                    <a:pt x="434" y="199"/>
                  </a:lnTo>
                  <a:lnTo>
                    <a:pt x="372" y="261"/>
                  </a:lnTo>
                  <a:lnTo>
                    <a:pt x="302" y="343"/>
                  </a:lnTo>
                  <a:lnTo>
                    <a:pt x="273" y="405"/>
                  </a:lnTo>
                  <a:lnTo>
                    <a:pt x="240" y="480"/>
                  </a:lnTo>
                  <a:lnTo>
                    <a:pt x="222" y="580"/>
                  </a:lnTo>
                  <a:lnTo>
                    <a:pt x="222" y="670"/>
                  </a:lnTo>
                  <a:lnTo>
                    <a:pt x="240" y="783"/>
                  </a:lnTo>
                  <a:lnTo>
                    <a:pt x="286" y="890"/>
                  </a:lnTo>
                  <a:lnTo>
                    <a:pt x="322" y="952"/>
                  </a:lnTo>
                  <a:lnTo>
                    <a:pt x="348" y="993"/>
                  </a:lnTo>
                  <a:lnTo>
                    <a:pt x="348" y="1027"/>
                  </a:lnTo>
                  <a:lnTo>
                    <a:pt x="322" y="1038"/>
                  </a:lnTo>
                  <a:lnTo>
                    <a:pt x="264" y="1038"/>
                  </a:lnTo>
                  <a:lnTo>
                    <a:pt x="173" y="1055"/>
                  </a:lnTo>
                  <a:lnTo>
                    <a:pt x="102" y="1080"/>
                  </a:lnTo>
                  <a:lnTo>
                    <a:pt x="62" y="1113"/>
                  </a:lnTo>
                  <a:lnTo>
                    <a:pt x="24" y="1100"/>
                  </a:lnTo>
                  <a:lnTo>
                    <a:pt x="0" y="1055"/>
                  </a:lnTo>
                  <a:lnTo>
                    <a:pt x="3" y="1018"/>
                  </a:lnTo>
                  <a:lnTo>
                    <a:pt x="74" y="989"/>
                  </a:lnTo>
                  <a:lnTo>
                    <a:pt x="186" y="981"/>
                  </a:lnTo>
                  <a:lnTo>
                    <a:pt x="289" y="981"/>
                  </a:lnTo>
                  <a:lnTo>
                    <a:pt x="248" y="931"/>
                  </a:lnTo>
                  <a:lnTo>
                    <a:pt x="227" y="869"/>
                  </a:lnTo>
                  <a:lnTo>
                    <a:pt x="198" y="783"/>
                  </a:lnTo>
                  <a:lnTo>
                    <a:pt x="165" y="691"/>
                  </a:lnTo>
                  <a:lnTo>
                    <a:pt x="165" y="584"/>
                  </a:lnTo>
                  <a:lnTo>
                    <a:pt x="173" y="480"/>
                  </a:lnTo>
                  <a:lnTo>
                    <a:pt x="211" y="385"/>
                  </a:lnTo>
                  <a:lnTo>
                    <a:pt x="277" y="261"/>
                  </a:lnTo>
                  <a:lnTo>
                    <a:pt x="326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791200" y="1219200"/>
            <a:ext cx="2590800" cy="1143000"/>
          </a:xfrm>
          <a:prstGeom prst="wedgeRoundRectCallout">
            <a:avLst>
              <a:gd name="adj1" fmla="val -66176"/>
              <a:gd name="adj2" fmla="val -1305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Let’s review how we</a:t>
            </a:r>
          </a:p>
          <a:p>
            <a:r>
              <a:rPr lang="en-US" sz="2000" b="1"/>
              <a:t>determine the </a:t>
            </a:r>
          </a:p>
          <a:p>
            <a:r>
              <a:rPr lang="en-US" sz="2000" b="1"/>
              <a:t>stability of a model.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38200" y="1371600"/>
            <a:ext cx="381000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G(s) = Y(s)/X(s)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Y(s) = [N(s)/D(s)] X(s)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85800" y="24384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With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b="1" baseline="-25000">
                <a:sym typeface="Symbol" pitchFamily="18" charset="2"/>
              </a:rPr>
              <a:t>i</a:t>
            </a:r>
            <a:r>
              <a:rPr lang="en-US" b="1"/>
              <a:t> the solution to the denominator of the transfer function being zero, D(s) = 0 giving s =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b="1" baseline="-25000">
                <a:sym typeface="Symbol" pitchFamily="18" charset="2"/>
              </a:rPr>
              <a:t>1</a:t>
            </a:r>
            <a:r>
              <a:rPr lang="en-US" b="1"/>
              <a:t>,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b="1" baseline="-25000">
                <a:sym typeface="Symbol" pitchFamily="18" charset="2"/>
              </a:rPr>
              <a:t>2</a:t>
            </a:r>
            <a:r>
              <a:rPr lang="en-US" b="1"/>
              <a:t> ,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b="1" baseline="-25000">
                <a:sym typeface="Symbol" pitchFamily="18" charset="2"/>
              </a:rPr>
              <a:t>i ...</a:t>
            </a:r>
            <a:r>
              <a:rPr lang="en-US" b="1"/>
              <a:t> .</a:t>
            </a:r>
          </a:p>
        </p:txBody>
      </p:sp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838200" y="3429000"/>
          <a:ext cx="78486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5" imgW="3288960" imgH="495000" progId="Equation.3">
                  <p:embed/>
                </p:oleObj>
              </mc:Choice>
              <mc:Fallback>
                <p:oleObj name="Equation" r:id="rId5" imgW="3288960" imgH="495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78486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1447800" y="3962400"/>
            <a:ext cx="60960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712913" y="3486150"/>
            <a:ext cx="3005137" cy="530225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5181600" y="3505200"/>
            <a:ext cx="3657600" cy="530225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838200" y="3429000"/>
          <a:ext cx="78486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6" imgW="3288960" imgH="495000" progId="Equation.3">
                  <p:embed/>
                </p:oleObj>
              </mc:Choice>
              <mc:Fallback>
                <p:oleObj name="Equation" r:id="rId6" imgW="3288960" imgH="495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78486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341563" y="4076700"/>
            <a:ext cx="4159250" cy="49530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57200" y="4724400"/>
            <a:ext cx="198120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Real, distinct </a:t>
            </a:r>
            <a:r>
              <a:rPr lang="en-US" sz="1800" b="1">
                <a:sym typeface="Symbol" pitchFamily="18" charset="2"/>
              </a:rPr>
              <a:t></a:t>
            </a:r>
            <a:r>
              <a:rPr lang="en-US" sz="1800" b="1" baseline="-25000">
                <a:sym typeface="Symbol" pitchFamily="18" charset="2"/>
              </a:rPr>
              <a:t>i</a:t>
            </a:r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 flipV="1">
            <a:off x="7467600" y="4038600"/>
            <a:ext cx="609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934200" y="4572000"/>
            <a:ext cx="198120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Real, repeated </a:t>
            </a:r>
            <a:r>
              <a:rPr lang="en-US" sz="1800" b="1">
                <a:sym typeface="Symbol" pitchFamily="18" charset="2"/>
              </a:rPr>
              <a:t></a:t>
            </a:r>
            <a:r>
              <a:rPr lang="en-US" sz="1800" b="1" baseline="-25000">
                <a:sym typeface="Symbol" pitchFamily="18" charset="2"/>
              </a:rPr>
              <a:t>i</a:t>
            </a:r>
            <a:endParaRPr lang="en-US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657600" y="4876800"/>
            <a:ext cx="198120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ym typeface="Symbol" pitchFamily="18" charset="2"/>
              </a:rPr>
              <a:t>Complex </a:t>
            </a:r>
            <a:r>
              <a:rPr lang="en-US" sz="1800" b="1" baseline="-25000">
                <a:sym typeface="Symbol" pitchFamily="18" charset="2"/>
              </a:rPr>
              <a:t>i</a:t>
            </a:r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4648200" y="4572000"/>
            <a:ext cx="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1828800" y="5486400"/>
            <a:ext cx="5486400" cy="10144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91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	If all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b="1" baseline="-25000">
                <a:sym typeface="Symbol" pitchFamily="18" charset="2"/>
              </a:rPr>
              <a:t>i</a:t>
            </a:r>
            <a:r>
              <a:rPr lang="en-US" b="1"/>
              <a:t> are </a:t>
            </a:r>
            <a:r>
              <a:rPr lang="en-US" b="1">
                <a:solidFill>
                  <a:srgbClr val="FF0000"/>
                </a:solidFill>
              </a:rPr>
              <a:t>???</a:t>
            </a:r>
            <a:r>
              <a:rPr lang="en-US" b="1"/>
              <a:t>, Y(t) is stable</a:t>
            </a:r>
          </a:p>
          <a:p>
            <a:pPr>
              <a:spcBef>
                <a:spcPct val="50000"/>
              </a:spcBef>
            </a:pPr>
            <a:r>
              <a:rPr lang="en-US" b="1"/>
              <a:t>	If any one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b="1" baseline="-25000">
                <a:sym typeface="Symbol" pitchFamily="18" charset="2"/>
              </a:rPr>
              <a:t>i</a:t>
            </a:r>
            <a:r>
              <a:rPr lang="en-US" b="1"/>
              <a:t> is </a:t>
            </a:r>
            <a:r>
              <a:rPr lang="en-US" b="1">
                <a:solidFill>
                  <a:srgbClr val="FF0000"/>
                </a:solidFill>
              </a:rPr>
              <a:t>???</a:t>
            </a:r>
            <a:r>
              <a:rPr lang="en-US" b="1"/>
              <a:t>, Y(t) is unstable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10: STABILITY &amp;TUNING</a:t>
            </a:r>
            <a:endParaRPr lang="en-US" sz="3200"/>
          </a:p>
        </p:txBody>
      </p:sp>
      <p:grpSp>
        <p:nvGrpSpPr>
          <p:cNvPr id="7197" name="Group 29"/>
          <p:cNvGrpSpPr>
            <a:grpSpLocks/>
          </p:cNvGrpSpPr>
          <p:nvPr/>
        </p:nvGrpSpPr>
        <p:grpSpPr bwMode="auto">
          <a:xfrm flipH="1">
            <a:off x="7696200" y="5867400"/>
            <a:ext cx="703263" cy="739775"/>
            <a:chOff x="3889" y="3217"/>
            <a:chExt cx="539" cy="658"/>
          </a:xfrm>
        </p:grpSpPr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4039" y="3217"/>
              <a:ext cx="156" cy="152"/>
            </a:xfrm>
            <a:custGeom>
              <a:avLst/>
              <a:gdLst>
                <a:gd name="T0" fmla="*/ 129 w 626"/>
                <a:gd name="T1" fmla="*/ 27 h 607"/>
                <a:gd name="T2" fmla="*/ 198 w 626"/>
                <a:gd name="T3" fmla="*/ 0 h 607"/>
                <a:gd name="T4" fmla="*/ 249 w 626"/>
                <a:gd name="T5" fmla="*/ 20 h 607"/>
                <a:gd name="T6" fmla="*/ 302 w 626"/>
                <a:gd name="T7" fmla="*/ 86 h 607"/>
                <a:gd name="T8" fmla="*/ 336 w 626"/>
                <a:gd name="T9" fmla="*/ 181 h 607"/>
                <a:gd name="T10" fmla="*/ 340 w 626"/>
                <a:gd name="T11" fmla="*/ 248 h 607"/>
                <a:gd name="T12" fmla="*/ 344 w 626"/>
                <a:gd name="T13" fmla="*/ 334 h 607"/>
                <a:gd name="T14" fmla="*/ 568 w 626"/>
                <a:gd name="T15" fmla="*/ 330 h 607"/>
                <a:gd name="T16" fmla="*/ 626 w 626"/>
                <a:gd name="T17" fmla="*/ 343 h 607"/>
                <a:gd name="T18" fmla="*/ 619 w 626"/>
                <a:gd name="T19" fmla="*/ 383 h 607"/>
                <a:gd name="T20" fmla="*/ 499 w 626"/>
                <a:gd name="T21" fmla="*/ 367 h 607"/>
                <a:gd name="T22" fmla="*/ 340 w 626"/>
                <a:gd name="T23" fmla="*/ 392 h 607"/>
                <a:gd name="T24" fmla="*/ 307 w 626"/>
                <a:gd name="T25" fmla="*/ 478 h 607"/>
                <a:gd name="T26" fmla="*/ 262 w 626"/>
                <a:gd name="T27" fmla="*/ 553 h 607"/>
                <a:gd name="T28" fmla="*/ 207 w 626"/>
                <a:gd name="T29" fmla="*/ 582 h 607"/>
                <a:gd name="T30" fmla="*/ 149 w 626"/>
                <a:gd name="T31" fmla="*/ 607 h 607"/>
                <a:gd name="T32" fmla="*/ 107 w 626"/>
                <a:gd name="T33" fmla="*/ 591 h 607"/>
                <a:gd name="T34" fmla="*/ 49 w 626"/>
                <a:gd name="T35" fmla="*/ 524 h 607"/>
                <a:gd name="T36" fmla="*/ 9 w 626"/>
                <a:gd name="T37" fmla="*/ 441 h 607"/>
                <a:gd name="T38" fmla="*/ 0 w 626"/>
                <a:gd name="T39" fmla="*/ 372 h 607"/>
                <a:gd name="T40" fmla="*/ 21 w 626"/>
                <a:gd name="T41" fmla="*/ 230 h 607"/>
                <a:gd name="T42" fmla="*/ 71 w 626"/>
                <a:gd name="T43" fmla="*/ 124 h 607"/>
                <a:gd name="T44" fmla="*/ 107 w 626"/>
                <a:gd name="T45" fmla="*/ 62 h 607"/>
                <a:gd name="T46" fmla="*/ 153 w 626"/>
                <a:gd name="T47" fmla="*/ 24 h 607"/>
                <a:gd name="T48" fmla="*/ 129 w 626"/>
                <a:gd name="T49" fmla="*/ 2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6" h="607">
                  <a:moveTo>
                    <a:pt x="129" y="27"/>
                  </a:moveTo>
                  <a:lnTo>
                    <a:pt x="198" y="0"/>
                  </a:lnTo>
                  <a:lnTo>
                    <a:pt x="249" y="20"/>
                  </a:lnTo>
                  <a:lnTo>
                    <a:pt x="302" y="86"/>
                  </a:lnTo>
                  <a:lnTo>
                    <a:pt x="336" y="181"/>
                  </a:lnTo>
                  <a:lnTo>
                    <a:pt x="340" y="248"/>
                  </a:lnTo>
                  <a:lnTo>
                    <a:pt x="344" y="334"/>
                  </a:lnTo>
                  <a:lnTo>
                    <a:pt x="568" y="330"/>
                  </a:lnTo>
                  <a:lnTo>
                    <a:pt x="626" y="343"/>
                  </a:lnTo>
                  <a:lnTo>
                    <a:pt x="619" y="383"/>
                  </a:lnTo>
                  <a:lnTo>
                    <a:pt x="499" y="367"/>
                  </a:lnTo>
                  <a:lnTo>
                    <a:pt x="340" y="392"/>
                  </a:lnTo>
                  <a:lnTo>
                    <a:pt x="307" y="478"/>
                  </a:lnTo>
                  <a:lnTo>
                    <a:pt x="262" y="553"/>
                  </a:lnTo>
                  <a:lnTo>
                    <a:pt x="207" y="582"/>
                  </a:lnTo>
                  <a:lnTo>
                    <a:pt x="149" y="607"/>
                  </a:lnTo>
                  <a:lnTo>
                    <a:pt x="107" y="591"/>
                  </a:lnTo>
                  <a:lnTo>
                    <a:pt x="49" y="524"/>
                  </a:lnTo>
                  <a:lnTo>
                    <a:pt x="9" y="441"/>
                  </a:lnTo>
                  <a:lnTo>
                    <a:pt x="0" y="372"/>
                  </a:lnTo>
                  <a:lnTo>
                    <a:pt x="21" y="230"/>
                  </a:lnTo>
                  <a:lnTo>
                    <a:pt x="71" y="124"/>
                  </a:lnTo>
                  <a:lnTo>
                    <a:pt x="107" y="62"/>
                  </a:lnTo>
                  <a:lnTo>
                    <a:pt x="153" y="24"/>
                  </a:lnTo>
                  <a:lnTo>
                    <a:pt x="12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4107" y="3362"/>
              <a:ext cx="321" cy="57"/>
            </a:xfrm>
            <a:custGeom>
              <a:avLst/>
              <a:gdLst>
                <a:gd name="T0" fmla="*/ 0 w 1283"/>
                <a:gd name="T1" fmla="*/ 144 h 227"/>
                <a:gd name="T2" fmla="*/ 108 w 1283"/>
                <a:gd name="T3" fmla="*/ 108 h 227"/>
                <a:gd name="T4" fmla="*/ 337 w 1283"/>
                <a:gd name="T5" fmla="*/ 91 h 227"/>
                <a:gd name="T6" fmla="*/ 527 w 1283"/>
                <a:gd name="T7" fmla="*/ 75 h 227"/>
                <a:gd name="T8" fmla="*/ 740 w 1283"/>
                <a:gd name="T9" fmla="*/ 42 h 227"/>
                <a:gd name="T10" fmla="*/ 897 w 1283"/>
                <a:gd name="T11" fmla="*/ 37 h 227"/>
                <a:gd name="T12" fmla="*/ 1104 w 1283"/>
                <a:gd name="T13" fmla="*/ 13 h 227"/>
                <a:gd name="T14" fmla="*/ 1279 w 1283"/>
                <a:gd name="T15" fmla="*/ 0 h 227"/>
                <a:gd name="T16" fmla="*/ 1283 w 1283"/>
                <a:gd name="T17" fmla="*/ 25 h 227"/>
                <a:gd name="T18" fmla="*/ 1241 w 1283"/>
                <a:gd name="T19" fmla="*/ 58 h 227"/>
                <a:gd name="T20" fmla="*/ 1084 w 1283"/>
                <a:gd name="T21" fmla="*/ 58 h 227"/>
                <a:gd name="T22" fmla="*/ 1097 w 1283"/>
                <a:gd name="T23" fmla="*/ 99 h 227"/>
                <a:gd name="T24" fmla="*/ 1075 w 1283"/>
                <a:gd name="T25" fmla="*/ 148 h 227"/>
                <a:gd name="T26" fmla="*/ 1034 w 1283"/>
                <a:gd name="T27" fmla="*/ 181 h 227"/>
                <a:gd name="T28" fmla="*/ 968 w 1283"/>
                <a:gd name="T29" fmla="*/ 181 h 227"/>
                <a:gd name="T30" fmla="*/ 913 w 1283"/>
                <a:gd name="T31" fmla="*/ 165 h 227"/>
                <a:gd name="T32" fmla="*/ 893 w 1283"/>
                <a:gd name="T33" fmla="*/ 111 h 227"/>
                <a:gd name="T34" fmla="*/ 893 w 1283"/>
                <a:gd name="T35" fmla="*/ 78 h 227"/>
                <a:gd name="T36" fmla="*/ 744 w 1283"/>
                <a:gd name="T37" fmla="*/ 82 h 227"/>
                <a:gd name="T38" fmla="*/ 682 w 1283"/>
                <a:gd name="T39" fmla="*/ 99 h 227"/>
                <a:gd name="T40" fmla="*/ 556 w 1283"/>
                <a:gd name="T41" fmla="*/ 132 h 227"/>
                <a:gd name="T42" fmla="*/ 378 w 1283"/>
                <a:gd name="T43" fmla="*/ 153 h 227"/>
                <a:gd name="T44" fmla="*/ 228 w 1283"/>
                <a:gd name="T45" fmla="*/ 157 h 227"/>
                <a:gd name="T46" fmla="*/ 130 w 1283"/>
                <a:gd name="T47" fmla="*/ 177 h 227"/>
                <a:gd name="T48" fmla="*/ 38 w 1283"/>
                <a:gd name="T49" fmla="*/ 227 h 227"/>
                <a:gd name="T50" fmla="*/ 0 w 1283"/>
                <a:gd name="T51" fmla="*/ 177 h 227"/>
                <a:gd name="T52" fmla="*/ 26 w 1283"/>
                <a:gd name="T53" fmla="*/ 132 h 227"/>
                <a:gd name="T54" fmla="*/ 46 w 1283"/>
                <a:gd name="T55" fmla="*/ 120 h 227"/>
                <a:gd name="T56" fmla="*/ 0 w 1283"/>
                <a:gd name="T57" fmla="*/ 14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3" h="227">
                  <a:moveTo>
                    <a:pt x="0" y="144"/>
                  </a:moveTo>
                  <a:lnTo>
                    <a:pt x="108" y="108"/>
                  </a:lnTo>
                  <a:lnTo>
                    <a:pt x="337" y="91"/>
                  </a:lnTo>
                  <a:lnTo>
                    <a:pt x="527" y="75"/>
                  </a:lnTo>
                  <a:lnTo>
                    <a:pt x="740" y="42"/>
                  </a:lnTo>
                  <a:lnTo>
                    <a:pt x="897" y="37"/>
                  </a:lnTo>
                  <a:lnTo>
                    <a:pt x="1104" y="13"/>
                  </a:lnTo>
                  <a:lnTo>
                    <a:pt x="1279" y="0"/>
                  </a:lnTo>
                  <a:lnTo>
                    <a:pt x="1283" y="25"/>
                  </a:lnTo>
                  <a:lnTo>
                    <a:pt x="1241" y="58"/>
                  </a:lnTo>
                  <a:lnTo>
                    <a:pt x="1084" y="58"/>
                  </a:lnTo>
                  <a:lnTo>
                    <a:pt x="1097" y="99"/>
                  </a:lnTo>
                  <a:lnTo>
                    <a:pt x="1075" y="148"/>
                  </a:lnTo>
                  <a:lnTo>
                    <a:pt x="1034" y="181"/>
                  </a:lnTo>
                  <a:lnTo>
                    <a:pt x="968" y="181"/>
                  </a:lnTo>
                  <a:lnTo>
                    <a:pt x="913" y="165"/>
                  </a:lnTo>
                  <a:lnTo>
                    <a:pt x="893" y="111"/>
                  </a:lnTo>
                  <a:lnTo>
                    <a:pt x="893" y="78"/>
                  </a:lnTo>
                  <a:lnTo>
                    <a:pt x="744" y="82"/>
                  </a:lnTo>
                  <a:lnTo>
                    <a:pt x="682" y="99"/>
                  </a:lnTo>
                  <a:lnTo>
                    <a:pt x="556" y="132"/>
                  </a:lnTo>
                  <a:lnTo>
                    <a:pt x="378" y="153"/>
                  </a:lnTo>
                  <a:lnTo>
                    <a:pt x="228" y="157"/>
                  </a:lnTo>
                  <a:lnTo>
                    <a:pt x="130" y="177"/>
                  </a:lnTo>
                  <a:lnTo>
                    <a:pt x="38" y="227"/>
                  </a:lnTo>
                  <a:lnTo>
                    <a:pt x="0" y="177"/>
                  </a:lnTo>
                  <a:lnTo>
                    <a:pt x="26" y="132"/>
                  </a:lnTo>
                  <a:lnTo>
                    <a:pt x="46" y="12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4007" y="3375"/>
              <a:ext cx="125" cy="261"/>
            </a:xfrm>
            <a:custGeom>
              <a:avLst/>
              <a:gdLst>
                <a:gd name="T0" fmla="*/ 223 w 501"/>
                <a:gd name="T1" fmla="*/ 0 h 1042"/>
                <a:gd name="T2" fmla="*/ 285 w 501"/>
                <a:gd name="T3" fmla="*/ 11 h 1042"/>
                <a:gd name="T4" fmla="*/ 360 w 501"/>
                <a:gd name="T5" fmla="*/ 11 h 1042"/>
                <a:gd name="T6" fmla="*/ 460 w 501"/>
                <a:gd name="T7" fmla="*/ 61 h 1042"/>
                <a:gd name="T8" fmla="*/ 496 w 501"/>
                <a:gd name="T9" fmla="*/ 161 h 1042"/>
                <a:gd name="T10" fmla="*/ 501 w 501"/>
                <a:gd name="T11" fmla="*/ 297 h 1042"/>
                <a:gd name="T12" fmla="*/ 463 w 501"/>
                <a:gd name="T13" fmla="*/ 449 h 1042"/>
                <a:gd name="T14" fmla="*/ 398 w 501"/>
                <a:gd name="T15" fmla="*/ 595 h 1042"/>
                <a:gd name="T16" fmla="*/ 348 w 501"/>
                <a:gd name="T17" fmla="*/ 719 h 1042"/>
                <a:gd name="T18" fmla="*/ 298 w 501"/>
                <a:gd name="T19" fmla="*/ 892 h 1042"/>
                <a:gd name="T20" fmla="*/ 239 w 501"/>
                <a:gd name="T21" fmla="*/ 996 h 1042"/>
                <a:gd name="T22" fmla="*/ 166 w 501"/>
                <a:gd name="T23" fmla="*/ 1042 h 1042"/>
                <a:gd name="T24" fmla="*/ 103 w 501"/>
                <a:gd name="T25" fmla="*/ 1042 h 1042"/>
                <a:gd name="T26" fmla="*/ 29 w 501"/>
                <a:gd name="T27" fmla="*/ 996 h 1042"/>
                <a:gd name="T28" fmla="*/ 0 w 501"/>
                <a:gd name="T29" fmla="*/ 929 h 1042"/>
                <a:gd name="T30" fmla="*/ 0 w 501"/>
                <a:gd name="T31" fmla="*/ 822 h 1042"/>
                <a:gd name="T32" fmla="*/ 41 w 501"/>
                <a:gd name="T33" fmla="*/ 681 h 1042"/>
                <a:gd name="T34" fmla="*/ 75 w 501"/>
                <a:gd name="T35" fmla="*/ 487 h 1042"/>
                <a:gd name="T36" fmla="*/ 86 w 501"/>
                <a:gd name="T37" fmla="*/ 247 h 1042"/>
                <a:gd name="T38" fmla="*/ 66 w 501"/>
                <a:gd name="T39" fmla="*/ 66 h 1042"/>
                <a:gd name="T40" fmla="*/ 128 w 501"/>
                <a:gd name="T41" fmla="*/ 4 h 1042"/>
                <a:gd name="T42" fmla="*/ 223 w 501"/>
                <a:gd name="T43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1" h="1042">
                  <a:moveTo>
                    <a:pt x="223" y="0"/>
                  </a:moveTo>
                  <a:lnTo>
                    <a:pt x="285" y="11"/>
                  </a:lnTo>
                  <a:lnTo>
                    <a:pt x="360" y="11"/>
                  </a:lnTo>
                  <a:lnTo>
                    <a:pt x="460" y="61"/>
                  </a:lnTo>
                  <a:lnTo>
                    <a:pt x="496" y="161"/>
                  </a:lnTo>
                  <a:lnTo>
                    <a:pt x="501" y="297"/>
                  </a:lnTo>
                  <a:lnTo>
                    <a:pt x="463" y="449"/>
                  </a:lnTo>
                  <a:lnTo>
                    <a:pt x="398" y="595"/>
                  </a:lnTo>
                  <a:lnTo>
                    <a:pt x="348" y="719"/>
                  </a:lnTo>
                  <a:lnTo>
                    <a:pt x="298" y="892"/>
                  </a:lnTo>
                  <a:lnTo>
                    <a:pt x="239" y="996"/>
                  </a:lnTo>
                  <a:lnTo>
                    <a:pt x="166" y="1042"/>
                  </a:lnTo>
                  <a:lnTo>
                    <a:pt x="103" y="1042"/>
                  </a:lnTo>
                  <a:lnTo>
                    <a:pt x="29" y="996"/>
                  </a:lnTo>
                  <a:lnTo>
                    <a:pt x="0" y="929"/>
                  </a:lnTo>
                  <a:lnTo>
                    <a:pt x="0" y="822"/>
                  </a:lnTo>
                  <a:lnTo>
                    <a:pt x="41" y="681"/>
                  </a:lnTo>
                  <a:lnTo>
                    <a:pt x="75" y="487"/>
                  </a:lnTo>
                  <a:lnTo>
                    <a:pt x="86" y="247"/>
                  </a:lnTo>
                  <a:lnTo>
                    <a:pt x="66" y="66"/>
                  </a:lnTo>
                  <a:lnTo>
                    <a:pt x="128" y="4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3895" y="3386"/>
              <a:ext cx="143" cy="233"/>
            </a:xfrm>
            <a:custGeom>
              <a:avLst/>
              <a:gdLst>
                <a:gd name="T0" fmla="*/ 436 w 572"/>
                <a:gd name="T1" fmla="*/ 37 h 932"/>
                <a:gd name="T2" fmla="*/ 498 w 572"/>
                <a:gd name="T3" fmla="*/ 0 h 932"/>
                <a:gd name="T4" fmla="*/ 543 w 572"/>
                <a:gd name="T5" fmla="*/ 0 h 932"/>
                <a:gd name="T6" fmla="*/ 572 w 572"/>
                <a:gd name="T7" fmla="*/ 29 h 932"/>
                <a:gd name="T8" fmla="*/ 556 w 572"/>
                <a:gd name="T9" fmla="*/ 86 h 932"/>
                <a:gd name="T10" fmla="*/ 518 w 572"/>
                <a:gd name="T11" fmla="*/ 124 h 932"/>
                <a:gd name="T12" fmla="*/ 448 w 572"/>
                <a:gd name="T13" fmla="*/ 161 h 932"/>
                <a:gd name="T14" fmla="*/ 312 w 572"/>
                <a:gd name="T15" fmla="*/ 215 h 932"/>
                <a:gd name="T16" fmla="*/ 137 w 572"/>
                <a:gd name="T17" fmla="*/ 310 h 932"/>
                <a:gd name="T18" fmla="*/ 71 w 572"/>
                <a:gd name="T19" fmla="*/ 314 h 932"/>
                <a:gd name="T20" fmla="*/ 108 w 572"/>
                <a:gd name="T21" fmla="*/ 401 h 932"/>
                <a:gd name="T22" fmla="*/ 182 w 572"/>
                <a:gd name="T23" fmla="*/ 496 h 932"/>
                <a:gd name="T24" fmla="*/ 244 w 572"/>
                <a:gd name="T25" fmla="*/ 613 h 932"/>
                <a:gd name="T26" fmla="*/ 270 w 572"/>
                <a:gd name="T27" fmla="*/ 733 h 932"/>
                <a:gd name="T28" fmla="*/ 257 w 572"/>
                <a:gd name="T29" fmla="*/ 770 h 932"/>
                <a:gd name="T30" fmla="*/ 220 w 572"/>
                <a:gd name="T31" fmla="*/ 795 h 932"/>
                <a:gd name="T32" fmla="*/ 170 w 572"/>
                <a:gd name="T33" fmla="*/ 811 h 932"/>
                <a:gd name="T34" fmla="*/ 120 w 572"/>
                <a:gd name="T35" fmla="*/ 848 h 932"/>
                <a:gd name="T36" fmla="*/ 100 w 572"/>
                <a:gd name="T37" fmla="*/ 886 h 932"/>
                <a:gd name="T38" fmla="*/ 87 w 572"/>
                <a:gd name="T39" fmla="*/ 932 h 932"/>
                <a:gd name="T40" fmla="*/ 49 w 572"/>
                <a:gd name="T41" fmla="*/ 932 h 932"/>
                <a:gd name="T42" fmla="*/ 37 w 572"/>
                <a:gd name="T43" fmla="*/ 898 h 932"/>
                <a:gd name="T44" fmla="*/ 62 w 572"/>
                <a:gd name="T45" fmla="*/ 844 h 932"/>
                <a:gd name="T46" fmla="*/ 133 w 572"/>
                <a:gd name="T47" fmla="*/ 808 h 932"/>
                <a:gd name="T48" fmla="*/ 175 w 572"/>
                <a:gd name="T49" fmla="*/ 770 h 932"/>
                <a:gd name="T50" fmla="*/ 212 w 572"/>
                <a:gd name="T51" fmla="*/ 749 h 932"/>
                <a:gd name="T52" fmla="*/ 224 w 572"/>
                <a:gd name="T53" fmla="*/ 711 h 932"/>
                <a:gd name="T54" fmla="*/ 208 w 572"/>
                <a:gd name="T55" fmla="*/ 613 h 932"/>
                <a:gd name="T56" fmla="*/ 150 w 572"/>
                <a:gd name="T57" fmla="*/ 538 h 932"/>
                <a:gd name="T58" fmla="*/ 100 w 572"/>
                <a:gd name="T59" fmla="*/ 472 h 932"/>
                <a:gd name="T60" fmla="*/ 37 w 572"/>
                <a:gd name="T61" fmla="*/ 397 h 932"/>
                <a:gd name="T62" fmla="*/ 0 w 572"/>
                <a:gd name="T63" fmla="*/ 327 h 932"/>
                <a:gd name="T64" fmla="*/ 0 w 572"/>
                <a:gd name="T65" fmla="*/ 285 h 932"/>
                <a:gd name="T66" fmla="*/ 33 w 572"/>
                <a:gd name="T67" fmla="*/ 265 h 932"/>
                <a:gd name="T68" fmla="*/ 162 w 572"/>
                <a:gd name="T69" fmla="*/ 190 h 932"/>
                <a:gd name="T70" fmla="*/ 286 w 572"/>
                <a:gd name="T71" fmla="*/ 124 h 932"/>
                <a:gd name="T72" fmla="*/ 410 w 572"/>
                <a:gd name="T73" fmla="*/ 62 h 932"/>
                <a:gd name="T74" fmla="*/ 436 w 572"/>
                <a:gd name="T75" fmla="*/ 37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2" h="932">
                  <a:moveTo>
                    <a:pt x="436" y="37"/>
                  </a:moveTo>
                  <a:lnTo>
                    <a:pt x="498" y="0"/>
                  </a:lnTo>
                  <a:lnTo>
                    <a:pt x="543" y="0"/>
                  </a:lnTo>
                  <a:lnTo>
                    <a:pt x="572" y="29"/>
                  </a:lnTo>
                  <a:lnTo>
                    <a:pt x="556" y="86"/>
                  </a:lnTo>
                  <a:lnTo>
                    <a:pt x="518" y="124"/>
                  </a:lnTo>
                  <a:lnTo>
                    <a:pt x="448" y="161"/>
                  </a:lnTo>
                  <a:lnTo>
                    <a:pt x="312" y="215"/>
                  </a:lnTo>
                  <a:lnTo>
                    <a:pt x="137" y="310"/>
                  </a:lnTo>
                  <a:lnTo>
                    <a:pt x="71" y="314"/>
                  </a:lnTo>
                  <a:lnTo>
                    <a:pt x="108" y="401"/>
                  </a:lnTo>
                  <a:lnTo>
                    <a:pt x="182" y="496"/>
                  </a:lnTo>
                  <a:lnTo>
                    <a:pt x="244" y="613"/>
                  </a:lnTo>
                  <a:lnTo>
                    <a:pt x="270" y="733"/>
                  </a:lnTo>
                  <a:lnTo>
                    <a:pt x="257" y="770"/>
                  </a:lnTo>
                  <a:lnTo>
                    <a:pt x="220" y="795"/>
                  </a:lnTo>
                  <a:lnTo>
                    <a:pt x="170" y="811"/>
                  </a:lnTo>
                  <a:lnTo>
                    <a:pt x="120" y="848"/>
                  </a:lnTo>
                  <a:lnTo>
                    <a:pt x="100" y="886"/>
                  </a:lnTo>
                  <a:lnTo>
                    <a:pt x="87" y="932"/>
                  </a:lnTo>
                  <a:lnTo>
                    <a:pt x="49" y="932"/>
                  </a:lnTo>
                  <a:lnTo>
                    <a:pt x="37" y="898"/>
                  </a:lnTo>
                  <a:lnTo>
                    <a:pt x="62" y="844"/>
                  </a:lnTo>
                  <a:lnTo>
                    <a:pt x="133" y="808"/>
                  </a:lnTo>
                  <a:lnTo>
                    <a:pt x="175" y="770"/>
                  </a:lnTo>
                  <a:lnTo>
                    <a:pt x="212" y="749"/>
                  </a:lnTo>
                  <a:lnTo>
                    <a:pt x="224" y="711"/>
                  </a:lnTo>
                  <a:lnTo>
                    <a:pt x="208" y="613"/>
                  </a:lnTo>
                  <a:lnTo>
                    <a:pt x="150" y="538"/>
                  </a:lnTo>
                  <a:lnTo>
                    <a:pt x="100" y="472"/>
                  </a:lnTo>
                  <a:lnTo>
                    <a:pt x="37" y="397"/>
                  </a:lnTo>
                  <a:lnTo>
                    <a:pt x="0" y="327"/>
                  </a:lnTo>
                  <a:lnTo>
                    <a:pt x="0" y="285"/>
                  </a:lnTo>
                  <a:lnTo>
                    <a:pt x="33" y="265"/>
                  </a:lnTo>
                  <a:lnTo>
                    <a:pt x="162" y="190"/>
                  </a:lnTo>
                  <a:lnTo>
                    <a:pt x="286" y="124"/>
                  </a:lnTo>
                  <a:lnTo>
                    <a:pt x="410" y="62"/>
                  </a:lnTo>
                  <a:lnTo>
                    <a:pt x="43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4035" y="3614"/>
              <a:ext cx="95" cy="252"/>
            </a:xfrm>
            <a:custGeom>
              <a:avLst/>
              <a:gdLst>
                <a:gd name="T0" fmla="*/ 71 w 381"/>
                <a:gd name="T1" fmla="*/ 117 h 1010"/>
                <a:gd name="T2" fmla="*/ 21 w 381"/>
                <a:gd name="T3" fmla="*/ 51 h 1010"/>
                <a:gd name="T4" fmla="*/ 38 w 381"/>
                <a:gd name="T5" fmla="*/ 0 h 1010"/>
                <a:gd name="T6" fmla="*/ 87 w 381"/>
                <a:gd name="T7" fmla="*/ 0 h 1010"/>
                <a:gd name="T8" fmla="*/ 145 w 381"/>
                <a:gd name="T9" fmla="*/ 55 h 1010"/>
                <a:gd name="T10" fmla="*/ 220 w 381"/>
                <a:gd name="T11" fmla="*/ 166 h 1010"/>
                <a:gd name="T12" fmla="*/ 262 w 381"/>
                <a:gd name="T13" fmla="*/ 274 h 1010"/>
                <a:gd name="T14" fmla="*/ 299 w 381"/>
                <a:gd name="T15" fmla="*/ 378 h 1010"/>
                <a:gd name="T16" fmla="*/ 311 w 381"/>
                <a:gd name="T17" fmla="*/ 473 h 1010"/>
                <a:gd name="T18" fmla="*/ 307 w 381"/>
                <a:gd name="T19" fmla="*/ 522 h 1010"/>
                <a:gd name="T20" fmla="*/ 269 w 381"/>
                <a:gd name="T21" fmla="*/ 584 h 1010"/>
                <a:gd name="T22" fmla="*/ 207 w 381"/>
                <a:gd name="T23" fmla="*/ 750 h 1010"/>
                <a:gd name="T24" fmla="*/ 136 w 381"/>
                <a:gd name="T25" fmla="*/ 845 h 1010"/>
                <a:gd name="T26" fmla="*/ 120 w 381"/>
                <a:gd name="T27" fmla="*/ 887 h 1010"/>
                <a:gd name="T28" fmla="*/ 187 w 381"/>
                <a:gd name="T29" fmla="*/ 894 h 1010"/>
                <a:gd name="T30" fmla="*/ 273 w 381"/>
                <a:gd name="T31" fmla="*/ 894 h 1010"/>
                <a:gd name="T32" fmla="*/ 381 w 381"/>
                <a:gd name="T33" fmla="*/ 931 h 1010"/>
                <a:gd name="T34" fmla="*/ 373 w 381"/>
                <a:gd name="T35" fmla="*/ 960 h 1010"/>
                <a:gd name="T36" fmla="*/ 357 w 381"/>
                <a:gd name="T37" fmla="*/ 993 h 1010"/>
                <a:gd name="T38" fmla="*/ 324 w 381"/>
                <a:gd name="T39" fmla="*/ 1010 h 1010"/>
                <a:gd name="T40" fmla="*/ 257 w 381"/>
                <a:gd name="T41" fmla="*/ 985 h 1010"/>
                <a:gd name="T42" fmla="*/ 187 w 381"/>
                <a:gd name="T43" fmla="*/ 949 h 1010"/>
                <a:gd name="T44" fmla="*/ 87 w 381"/>
                <a:gd name="T45" fmla="*/ 944 h 1010"/>
                <a:gd name="T46" fmla="*/ 25 w 381"/>
                <a:gd name="T47" fmla="*/ 956 h 1010"/>
                <a:gd name="T48" fmla="*/ 0 w 381"/>
                <a:gd name="T49" fmla="*/ 936 h 1010"/>
                <a:gd name="T50" fmla="*/ 0 w 381"/>
                <a:gd name="T51" fmla="*/ 907 h 1010"/>
                <a:gd name="T52" fmla="*/ 34 w 381"/>
                <a:gd name="T53" fmla="*/ 874 h 1010"/>
                <a:gd name="T54" fmla="*/ 87 w 381"/>
                <a:gd name="T55" fmla="*/ 820 h 1010"/>
                <a:gd name="T56" fmla="*/ 182 w 381"/>
                <a:gd name="T57" fmla="*/ 683 h 1010"/>
                <a:gd name="T58" fmla="*/ 224 w 381"/>
                <a:gd name="T59" fmla="*/ 564 h 1010"/>
                <a:gd name="T60" fmla="*/ 237 w 381"/>
                <a:gd name="T61" fmla="*/ 447 h 1010"/>
                <a:gd name="T62" fmla="*/ 233 w 381"/>
                <a:gd name="T63" fmla="*/ 385 h 1010"/>
                <a:gd name="T64" fmla="*/ 200 w 381"/>
                <a:gd name="T65" fmla="*/ 274 h 1010"/>
                <a:gd name="T66" fmla="*/ 112 w 381"/>
                <a:gd name="T67" fmla="*/ 154 h 1010"/>
                <a:gd name="T68" fmla="*/ 50 w 381"/>
                <a:gd name="T69" fmla="*/ 92 h 1010"/>
                <a:gd name="T70" fmla="*/ 71 w 381"/>
                <a:gd name="T71" fmla="*/ 117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1" h="1010">
                  <a:moveTo>
                    <a:pt x="71" y="117"/>
                  </a:moveTo>
                  <a:lnTo>
                    <a:pt x="21" y="51"/>
                  </a:lnTo>
                  <a:lnTo>
                    <a:pt x="38" y="0"/>
                  </a:lnTo>
                  <a:lnTo>
                    <a:pt x="87" y="0"/>
                  </a:lnTo>
                  <a:lnTo>
                    <a:pt x="145" y="55"/>
                  </a:lnTo>
                  <a:lnTo>
                    <a:pt x="220" y="166"/>
                  </a:lnTo>
                  <a:lnTo>
                    <a:pt x="262" y="274"/>
                  </a:lnTo>
                  <a:lnTo>
                    <a:pt x="299" y="378"/>
                  </a:lnTo>
                  <a:lnTo>
                    <a:pt x="311" y="473"/>
                  </a:lnTo>
                  <a:lnTo>
                    <a:pt x="307" y="522"/>
                  </a:lnTo>
                  <a:lnTo>
                    <a:pt x="269" y="584"/>
                  </a:lnTo>
                  <a:lnTo>
                    <a:pt x="207" y="750"/>
                  </a:lnTo>
                  <a:lnTo>
                    <a:pt x="136" y="845"/>
                  </a:lnTo>
                  <a:lnTo>
                    <a:pt x="120" y="887"/>
                  </a:lnTo>
                  <a:lnTo>
                    <a:pt x="187" y="894"/>
                  </a:lnTo>
                  <a:lnTo>
                    <a:pt x="273" y="894"/>
                  </a:lnTo>
                  <a:lnTo>
                    <a:pt x="381" y="931"/>
                  </a:lnTo>
                  <a:lnTo>
                    <a:pt x="373" y="960"/>
                  </a:lnTo>
                  <a:lnTo>
                    <a:pt x="357" y="993"/>
                  </a:lnTo>
                  <a:lnTo>
                    <a:pt x="324" y="1010"/>
                  </a:lnTo>
                  <a:lnTo>
                    <a:pt x="257" y="985"/>
                  </a:lnTo>
                  <a:lnTo>
                    <a:pt x="187" y="949"/>
                  </a:lnTo>
                  <a:lnTo>
                    <a:pt x="87" y="944"/>
                  </a:lnTo>
                  <a:lnTo>
                    <a:pt x="25" y="956"/>
                  </a:lnTo>
                  <a:lnTo>
                    <a:pt x="0" y="936"/>
                  </a:lnTo>
                  <a:lnTo>
                    <a:pt x="0" y="907"/>
                  </a:lnTo>
                  <a:lnTo>
                    <a:pt x="34" y="874"/>
                  </a:lnTo>
                  <a:lnTo>
                    <a:pt x="87" y="820"/>
                  </a:lnTo>
                  <a:lnTo>
                    <a:pt x="182" y="683"/>
                  </a:lnTo>
                  <a:lnTo>
                    <a:pt x="224" y="564"/>
                  </a:lnTo>
                  <a:lnTo>
                    <a:pt x="237" y="447"/>
                  </a:lnTo>
                  <a:lnTo>
                    <a:pt x="233" y="385"/>
                  </a:lnTo>
                  <a:lnTo>
                    <a:pt x="200" y="274"/>
                  </a:lnTo>
                  <a:lnTo>
                    <a:pt x="112" y="154"/>
                  </a:lnTo>
                  <a:lnTo>
                    <a:pt x="50" y="92"/>
                  </a:lnTo>
                  <a:lnTo>
                    <a:pt x="7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3889" y="3597"/>
              <a:ext cx="140" cy="278"/>
            </a:xfrm>
            <a:custGeom>
              <a:avLst/>
              <a:gdLst>
                <a:gd name="T0" fmla="*/ 326 w 559"/>
                <a:gd name="T1" fmla="*/ 195 h 1113"/>
                <a:gd name="T2" fmla="*/ 410 w 559"/>
                <a:gd name="T3" fmla="*/ 87 h 1113"/>
                <a:gd name="T4" fmla="*/ 484 w 559"/>
                <a:gd name="T5" fmla="*/ 0 h 1113"/>
                <a:gd name="T6" fmla="*/ 534 w 559"/>
                <a:gd name="T7" fmla="*/ 9 h 1113"/>
                <a:gd name="T8" fmla="*/ 559 w 559"/>
                <a:gd name="T9" fmla="*/ 46 h 1113"/>
                <a:gd name="T10" fmla="*/ 559 w 559"/>
                <a:gd name="T11" fmla="*/ 112 h 1113"/>
                <a:gd name="T12" fmla="*/ 514 w 559"/>
                <a:gd name="T13" fmla="*/ 150 h 1113"/>
                <a:gd name="T14" fmla="*/ 434 w 559"/>
                <a:gd name="T15" fmla="*/ 199 h 1113"/>
                <a:gd name="T16" fmla="*/ 372 w 559"/>
                <a:gd name="T17" fmla="*/ 261 h 1113"/>
                <a:gd name="T18" fmla="*/ 302 w 559"/>
                <a:gd name="T19" fmla="*/ 343 h 1113"/>
                <a:gd name="T20" fmla="*/ 273 w 559"/>
                <a:gd name="T21" fmla="*/ 405 h 1113"/>
                <a:gd name="T22" fmla="*/ 240 w 559"/>
                <a:gd name="T23" fmla="*/ 480 h 1113"/>
                <a:gd name="T24" fmla="*/ 222 w 559"/>
                <a:gd name="T25" fmla="*/ 580 h 1113"/>
                <a:gd name="T26" fmla="*/ 222 w 559"/>
                <a:gd name="T27" fmla="*/ 670 h 1113"/>
                <a:gd name="T28" fmla="*/ 240 w 559"/>
                <a:gd name="T29" fmla="*/ 783 h 1113"/>
                <a:gd name="T30" fmla="*/ 286 w 559"/>
                <a:gd name="T31" fmla="*/ 890 h 1113"/>
                <a:gd name="T32" fmla="*/ 322 w 559"/>
                <a:gd name="T33" fmla="*/ 952 h 1113"/>
                <a:gd name="T34" fmla="*/ 348 w 559"/>
                <a:gd name="T35" fmla="*/ 993 h 1113"/>
                <a:gd name="T36" fmla="*/ 348 w 559"/>
                <a:gd name="T37" fmla="*/ 1027 h 1113"/>
                <a:gd name="T38" fmla="*/ 322 w 559"/>
                <a:gd name="T39" fmla="*/ 1038 h 1113"/>
                <a:gd name="T40" fmla="*/ 264 w 559"/>
                <a:gd name="T41" fmla="*/ 1038 h 1113"/>
                <a:gd name="T42" fmla="*/ 173 w 559"/>
                <a:gd name="T43" fmla="*/ 1055 h 1113"/>
                <a:gd name="T44" fmla="*/ 102 w 559"/>
                <a:gd name="T45" fmla="*/ 1080 h 1113"/>
                <a:gd name="T46" fmla="*/ 62 w 559"/>
                <a:gd name="T47" fmla="*/ 1113 h 1113"/>
                <a:gd name="T48" fmla="*/ 24 w 559"/>
                <a:gd name="T49" fmla="*/ 1100 h 1113"/>
                <a:gd name="T50" fmla="*/ 0 w 559"/>
                <a:gd name="T51" fmla="*/ 1055 h 1113"/>
                <a:gd name="T52" fmla="*/ 3 w 559"/>
                <a:gd name="T53" fmla="*/ 1018 h 1113"/>
                <a:gd name="T54" fmla="*/ 74 w 559"/>
                <a:gd name="T55" fmla="*/ 989 h 1113"/>
                <a:gd name="T56" fmla="*/ 186 w 559"/>
                <a:gd name="T57" fmla="*/ 981 h 1113"/>
                <a:gd name="T58" fmla="*/ 289 w 559"/>
                <a:gd name="T59" fmla="*/ 981 h 1113"/>
                <a:gd name="T60" fmla="*/ 248 w 559"/>
                <a:gd name="T61" fmla="*/ 931 h 1113"/>
                <a:gd name="T62" fmla="*/ 227 w 559"/>
                <a:gd name="T63" fmla="*/ 869 h 1113"/>
                <a:gd name="T64" fmla="*/ 198 w 559"/>
                <a:gd name="T65" fmla="*/ 783 h 1113"/>
                <a:gd name="T66" fmla="*/ 165 w 559"/>
                <a:gd name="T67" fmla="*/ 691 h 1113"/>
                <a:gd name="T68" fmla="*/ 165 w 559"/>
                <a:gd name="T69" fmla="*/ 584 h 1113"/>
                <a:gd name="T70" fmla="*/ 173 w 559"/>
                <a:gd name="T71" fmla="*/ 480 h 1113"/>
                <a:gd name="T72" fmla="*/ 211 w 559"/>
                <a:gd name="T73" fmla="*/ 385 h 1113"/>
                <a:gd name="T74" fmla="*/ 277 w 559"/>
                <a:gd name="T75" fmla="*/ 261 h 1113"/>
                <a:gd name="T76" fmla="*/ 326 w 559"/>
                <a:gd name="T77" fmla="*/ 195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" h="1113">
                  <a:moveTo>
                    <a:pt x="326" y="195"/>
                  </a:moveTo>
                  <a:lnTo>
                    <a:pt x="410" y="87"/>
                  </a:lnTo>
                  <a:lnTo>
                    <a:pt x="484" y="0"/>
                  </a:lnTo>
                  <a:lnTo>
                    <a:pt x="534" y="9"/>
                  </a:lnTo>
                  <a:lnTo>
                    <a:pt x="559" y="46"/>
                  </a:lnTo>
                  <a:lnTo>
                    <a:pt x="559" y="112"/>
                  </a:lnTo>
                  <a:lnTo>
                    <a:pt x="514" y="150"/>
                  </a:lnTo>
                  <a:lnTo>
                    <a:pt x="434" y="199"/>
                  </a:lnTo>
                  <a:lnTo>
                    <a:pt x="372" y="261"/>
                  </a:lnTo>
                  <a:lnTo>
                    <a:pt x="302" y="343"/>
                  </a:lnTo>
                  <a:lnTo>
                    <a:pt x="273" y="405"/>
                  </a:lnTo>
                  <a:lnTo>
                    <a:pt x="240" y="480"/>
                  </a:lnTo>
                  <a:lnTo>
                    <a:pt x="222" y="580"/>
                  </a:lnTo>
                  <a:lnTo>
                    <a:pt x="222" y="670"/>
                  </a:lnTo>
                  <a:lnTo>
                    <a:pt x="240" y="783"/>
                  </a:lnTo>
                  <a:lnTo>
                    <a:pt x="286" y="890"/>
                  </a:lnTo>
                  <a:lnTo>
                    <a:pt x="322" y="952"/>
                  </a:lnTo>
                  <a:lnTo>
                    <a:pt x="348" y="993"/>
                  </a:lnTo>
                  <a:lnTo>
                    <a:pt x="348" y="1027"/>
                  </a:lnTo>
                  <a:lnTo>
                    <a:pt x="322" y="1038"/>
                  </a:lnTo>
                  <a:lnTo>
                    <a:pt x="264" y="1038"/>
                  </a:lnTo>
                  <a:lnTo>
                    <a:pt x="173" y="1055"/>
                  </a:lnTo>
                  <a:lnTo>
                    <a:pt x="102" y="1080"/>
                  </a:lnTo>
                  <a:lnTo>
                    <a:pt x="62" y="1113"/>
                  </a:lnTo>
                  <a:lnTo>
                    <a:pt x="24" y="1100"/>
                  </a:lnTo>
                  <a:lnTo>
                    <a:pt x="0" y="1055"/>
                  </a:lnTo>
                  <a:lnTo>
                    <a:pt x="3" y="1018"/>
                  </a:lnTo>
                  <a:lnTo>
                    <a:pt x="74" y="989"/>
                  </a:lnTo>
                  <a:lnTo>
                    <a:pt x="186" y="981"/>
                  </a:lnTo>
                  <a:lnTo>
                    <a:pt x="289" y="981"/>
                  </a:lnTo>
                  <a:lnTo>
                    <a:pt x="248" y="931"/>
                  </a:lnTo>
                  <a:lnTo>
                    <a:pt x="227" y="869"/>
                  </a:lnTo>
                  <a:lnTo>
                    <a:pt x="198" y="783"/>
                  </a:lnTo>
                  <a:lnTo>
                    <a:pt x="165" y="691"/>
                  </a:lnTo>
                  <a:lnTo>
                    <a:pt x="165" y="584"/>
                  </a:lnTo>
                  <a:lnTo>
                    <a:pt x="173" y="480"/>
                  </a:lnTo>
                  <a:lnTo>
                    <a:pt x="211" y="385"/>
                  </a:lnTo>
                  <a:lnTo>
                    <a:pt x="277" y="261"/>
                  </a:lnTo>
                  <a:lnTo>
                    <a:pt x="326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4" name="AutoShape 36"/>
          <p:cNvSpPr>
            <a:spLocks noChangeArrowheads="1"/>
          </p:cNvSpPr>
          <p:nvPr/>
        </p:nvSpPr>
        <p:spPr bwMode="auto">
          <a:xfrm>
            <a:off x="7494588" y="5192713"/>
            <a:ext cx="1371600" cy="533400"/>
          </a:xfrm>
          <a:prstGeom prst="wedgeRoundRectCallout">
            <a:avLst>
              <a:gd name="adj1" fmla="val -14468"/>
              <a:gd name="adj2" fmla="val 7023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600"/>
              <a:t>Class exercise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051"/>
          <p:cNvSpPr txBox="1">
            <a:spLocks noChangeArrowheads="1"/>
          </p:cNvSpPr>
          <p:nvPr/>
        </p:nvSpPr>
        <p:spPr bwMode="auto">
          <a:xfrm>
            <a:off x="457200" y="1371600"/>
            <a:ext cx="7924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With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b="1" baseline="-25000">
                <a:sym typeface="Symbol" pitchFamily="18" charset="2"/>
              </a:rPr>
              <a:t>i</a:t>
            </a:r>
            <a:r>
              <a:rPr lang="en-US" b="1"/>
              <a:t> the solutions to D(s) = 0, which is a polynomial.</a:t>
            </a:r>
          </a:p>
        </p:txBody>
      </p:sp>
      <p:graphicFrame>
        <p:nvGraphicFramePr>
          <p:cNvPr id="41988" name="Object 2052"/>
          <p:cNvGraphicFramePr>
            <a:graphicFrameLocks noChangeAspect="1"/>
          </p:cNvGraphicFramePr>
          <p:nvPr/>
        </p:nvGraphicFramePr>
        <p:xfrm>
          <a:off x="533400" y="1981200"/>
          <a:ext cx="78486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Equation" r:id="rId3" imgW="3288960" imgH="495000" progId="Equation.3">
                  <p:embed/>
                </p:oleObj>
              </mc:Choice>
              <mc:Fallback>
                <p:oleObj name="Equation" r:id="rId3" imgW="3288960" imgH="495000" progId="Equation.3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78486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2053"/>
          <p:cNvSpPr txBox="1">
            <a:spLocks noChangeArrowheads="1"/>
          </p:cNvSpPr>
          <p:nvPr/>
        </p:nvSpPr>
        <p:spPr bwMode="auto">
          <a:xfrm>
            <a:off x="609600" y="3581400"/>
            <a:ext cx="7620000" cy="24749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91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	If all real [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b="1" baseline="-25000">
                <a:sym typeface="Symbol" pitchFamily="18" charset="2"/>
              </a:rPr>
              <a:t>i</a:t>
            </a:r>
            <a:r>
              <a:rPr lang="en-US" b="1"/>
              <a:t>] are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&lt; 0</a:t>
            </a:r>
            <a:r>
              <a:rPr lang="en-US" b="1"/>
              <a:t>, Y(t) is stable</a:t>
            </a:r>
          </a:p>
          <a:p>
            <a:pPr>
              <a:spcBef>
                <a:spcPct val="50000"/>
              </a:spcBef>
            </a:pPr>
            <a:r>
              <a:rPr lang="en-US" b="1"/>
              <a:t>	If any one real [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b="1" baseline="-25000">
                <a:sym typeface="Symbol" pitchFamily="18" charset="2"/>
              </a:rPr>
              <a:t>i</a:t>
            </a:r>
            <a:r>
              <a:rPr lang="en-US" b="1"/>
              <a:t>] is </a:t>
            </a:r>
            <a:r>
              <a:rPr lang="en-US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 0</a:t>
            </a:r>
            <a:r>
              <a:rPr lang="en-US" b="1"/>
              <a:t>, Y(t) is unstable</a:t>
            </a:r>
          </a:p>
          <a:p>
            <a:pPr>
              <a:spcBef>
                <a:spcPct val="50000"/>
              </a:spcBef>
            </a:pPr>
            <a:r>
              <a:rPr lang="en-US" b="1"/>
              <a:t>2.	If all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b="1" baseline="-25000">
                <a:sym typeface="Symbol" pitchFamily="18" charset="2"/>
              </a:rPr>
              <a:t>i</a:t>
            </a:r>
            <a:r>
              <a:rPr lang="en-US" b="1"/>
              <a:t> are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real</a:t>
            </a:r>
            <a:r>
              <a:rPr lang="en-US" b="1"/>
              <a:t>, Y(t) is overdamped (does not oscillate)</a:t>
            </a:r>
          </a:p>
          <a:p>
            <a:pPr>
              <a:spcBef>
                <a:spcPct val="50000"/>
              </a:spcBef>
            </a:pPr>
            <a:r>
              <a:rPr lang="en-US" b="1"/>
              <a:t>	If one pair of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b="1" baseline="-25000">
                <a:sym typeface="Symbol" pitchFamily="18" charset="2"/>
              </a:rPr>
              <a:t>i</a:t>
            </a:r>
            <a:r>
              <a:rPr lang="en-US" b="1"/>
              <a:t> are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complex</a:t>
            </a:r>
            <a:r>
              <a:rPr lang="en-US" b="1"/>
              <a:t>, Y(t) is underdamped</a:t>
            </a:r>
          </a:p>
        </p:txBody>
      </p:sp>
      <p:sp>
        <p:nvSpPr>
          <p:cNvPr id="41990" name="Text Box 2054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10: STABILITY &amp;TUNING</a:t>
            </a:r>
            <a:endParaRPr lang="en-US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10: STABILITY &amp;TUNING</a:t>
            </a:r>
            <a:endParaRPr lang="en-US" sz="3200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427663" y="1905000"/>
            <a:ext cx="744537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</a:t>
            </a:r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427663" y="2681288"/>
            <a:ext cx="744537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140200" y="2681288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514600" y="2681288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G</a:t>
            </a:r>
            <a:r>
              <a:rPr lang="en-US" sz="2000" b="1" baseline="-25000"/>
              <a:t>C</a:t>
            </a:r>
            <a:r>
              <a:rPr lang="en-US" sz="2000" b="1"/>
              <a:t>(s)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5427663" y="3455988"/>
            <a:ext cx="744537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G</a:t>
            </a:r>
            <a:r>
              <a:rPr lang="en-US" sz="2000" b="1" baseline="-25000"/>
              <a:t>S</a:t>
            </a:r>
            <a:r>
              <a:rPr lang="en-US" sz="2000" b="1"/>
              <a:t>(s)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3276600" y="2971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4876800" y="2971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1524000" y="28956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1752600" y="2971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61722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6629400" y="28956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6743700" y="22193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Freeform 27"/>
          <p:cNvSpPr>
            <a:spLocks/>
          </p:cNvSpPr>
          <p:nvPr/>
        </p:nvSpPr>
        <p:spPr bwMode="auto">
          <a:xfrm>
            <a:off x="6172200" y="2209800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4876800" y="220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6858000" y="2971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>
            <a:off x="6172200" y="3733800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V="1">
            <a:off x="6745288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H="1">
            <a:off x="1600200" y="3733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16002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10668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4114800" y="1981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D(s)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7391400" y="2438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3306763" y="328295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CV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457200" y="2438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1752600" y="2438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E(s)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3276600" y="2514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6423025" y="25860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+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6381750" y="29241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+</a:t>
            </a: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1276350" y="26193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+</a:t>
            </a: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1295400" y="29527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-</a:t>
            </a:r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654050" y="4267200"/>
            <a:ext cx="33528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u="sng"/>
              <a:t>Transfer functions</a:t>
            </a:r>
            <a:endParaRPr lang="en-US" sz="2000" b="1"/>
          </a:p>
          <a:p>
            <a:pPr algn="l">
              <a:spcBef>
                <a:spcPct val="50000"/>
              </a:spcBef>
            </a:pPr>
            <a:r>
              <a:rPr lang="en-US" sz="2000" b="1"/>
              <a:t>G</a:t>
            </a:r>
            <a:r>
              <a:rPr lang="en-US" sz="2000" b="1" baseline="-25000"/>
              <a:t>C</a:t>
            </a:r>
            <a:r>
              <a:rPr lang="en-US" sz="2000" b="1"/>
              <a:t>(s) = controller</a:t>
            </a:r>
          </a:p>
          <a:p>
            <a:pPr algn="l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 = valve +</a:t>
            </a:r>
          </a:p>
          <a:p>
            <a:pPr algn="l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 = feedback process</a:t>
            </a:r>
          </a:p>
          <a:p>
            <a:pPr algn="l"/>
            <a:r>
              <a:rPr lang="en-US" sz="2000" b="1"/>
              <a:t>G</a:t>
            </a:r>
            <a:r>
              <a:rPr lang="en-US" sz="2000" b="1" baseline="-25000"/>
              <a:t>S</a:t>
            </a:r>
            <a:r>
              <a:rPr lang="en-US" sz="2000" b="1"/>
              <a:t>(s) = sensor +</a:t>
            </a:r>
          </a:p>
          <a:p>
            <a:pPr algn="l"/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 = disturbance process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4387850" y="4267200"/>
            <a:ext cx="4114800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u="sng"/>
              <a:t>Variables</a:t>
            </a:r>
          </a:p>
          <a:p>
            <a:pPr algn="l">
              <a:spcBef>
                <a:spcPct val="50000"/>
              </a:spcBef>
            </a:pPr>
            <a:r>
              <a:rPr lang="en-US" sz="2000" b="1"/>
              <a:t>CV(s) = controlled variable</a:t>
            </a:r>
          </a:p>
          <a:p>
            <a:pPr algn="l"/>
            <a:r>
              <a:rPr lang="en-US" sz="2000" b="1"/>
              <a:t>CV</a:t>
            </a:r>
            <a:r>
              <a:rPr lang="en-US" sz="2000" b="1" baseline="-25000"/>
              <a:t>m</a:t>
            </a:r>
            <a:r>
              <a:rPr lang="en-US" sz="2000" b="1"/>
              <a:t>(s) = measured value of CV(s)</a:t>
            </a:r>
          </a:p>
          <a:p>
            <a:pPr algn="l"/>
            <a:r>
              <a:rPr lang="en-US" sz="2000" b="1"/>
              <a:t>D(s) = disturbance</a:t>
            </a:r>
          </a:p>
          <a:p>
            <a:pPr algn="l"/>
            <a:r>
              <a:rPr lang="en-US" sz="2000" b="1"/>
              <a:t>E(s) = error</a:t>
            </a:r>
          </a:p>
          <a:p>
            <a:pPr algn="l"/>
            <a:r>
              <a:rPr lang="en-US" sz="2000" b="1"/>
              <a:t>MV(s) = manipulated variable</a:t>
            </a:r>
          </a:p>
          <a:p>
            <a:pPr algn="l"/>
            <a:r>
              <a:rPr lang="en-US" sz="2000" b="1"/>
              <a:t>SP(s) = set point</a:t>
            </a:r>
          </a:p>
        </p:txBody>
      </p:sp>
      <p:graphicFrame>
        <p:nvGraphicFramePr>
          <p:cNvPr id="8239" name="Object 47"/>
          <p:cNvGraphicFramePr>
            <a:graphicFrameLocks noChangeAspect="1"/>
          </p:cNvGraphicFramePr>
          <p:nvPr/>
        </p:nvGraphicFramePr>
        <p:xfrm>
          <a:off x="762000" y="1371600"/>
          <a:ext cx="6207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Clip" r:id="rId3" imgW="2701800" imgH="4019400" progId="MS_ClipArt_Gallery.5">
                  <p:embed/>
                </p:oleObj>
              </mc:Choice>
              <mc:Fallback>
                <p:oleObj name="Clip" r:id="rId3" imgW="2701800" imgH="4019400" progId="MS_ClipArt_Gallery.5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207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0" name="AutoShape 48"/>
          <p:cNvSpPr>
            <a:spLocks noChangeArrowheads="1"/>
          </p:cNvSpPr>
          <p:nvPr/>
        </p:nvSpPr>
        <p:spPr bwMode="auto">
          <a:xfrm>
            <a:off x="1828800" y="1219200"/>
            <a:ext cx="6324600" cy="533400"/>
          </a:xfrm>
          <a:prstGeom prst="wedgeRoundRectCallout">
            <a:avLst>
              <a:gd name="adj1" fmla="val -59134"/>
              <a:gd name="adj2" fmla="val 148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 b="1"/>
              <a:t>Quick review of model for closed-loop feedback system.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38675" y="3276600"/>
            <a:ext cx="4343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3200" y="3276600"/>
            <a:ext cx="4343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371600" y="1143000"/>
            <a:ext cx="6096000" cy="1981200"/>
            <a:chOff x="288" y="1200"/>
            <a:chExt cx="4896" cy="1344"/>
          </a:xfrm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3419" y="1200"/>
              <a:ext cx="469" cy="3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/>
                <a:t>G</a:t>
              </a:r>
              <a:r>
                <a:rPr lang="en-US" sz="1200" b="1" baseline="-25000"/>
                <a:t>d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3419" y="1689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/>
                <a:t>G</a:t>
              </a:r>
              <a:r>
                <a:rPr lang="en-US" sz="1200" b="1" baseline="-25000"/>
                <a:t>P</a:t>
              </a:r>
              <a:r>
                <a:rPr lang="en-US" sz="1200" b="1"/>
                <a:t>(s)</a:t>
              </a: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2608" y="1689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/>
                <a:t>G</a:t>
              </a:r>
              <a:r>
                <a:rPr lang="en-US" sz="1200" b="1" baseline="-25000"/>
                <a:t>v</a:t>
              </a:r>
              <a:r>
                <a:rPr lang="en-US" sz="1200" b="1"/>
                <a:t>(s)</a:t>
              </a: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1584" y="1689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/>
                <a:t>G</a:t>
              </a:r>
              <a:r>
                <a:rPr lang="en-US" sz="1200" b="1" baseline="-25000"/>
                <a:t>C</a:t>
              </a:r>
              <a:r>
                <a:rPr lang="en-US" sz="1200" b="1"/>
                <a:t>(s)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3419" y="2177"/>
              <a:ext cx="469" cy="3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/>
                <a:t>G</a:t>
              </a:r>
              <a:r>
                <a:rPr lang="en-US" sz="1200" b="1" baseline="-25000"/>
                <a:t>S</a:t>
              </a:r>
              <a:r>
                <a:rPr lang="en-US" sz="1200" b="1"/>
                <a:t>(s)</a:t>
              </a:r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2064" y="18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3072" y="18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960" y="1824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1104" y="18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3888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4176" y="1824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4248" y="139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3888" y="1392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3072" y="13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4320" y="187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3888" y="2352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 flipV="1">
              <a:off x="4249" y="19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H="1">
              <a:off x="1008" y="2352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 flipV="1">
              <a:off x="1008" y="19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672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591" y="1248"/>
              <a:ext cx="434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/>
                <a:t>D(s)</a:t>
              </a:r>
            </a:p>
          </p:txBody>
        </p: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4657" y="1536"/>
              <a:ext cx="52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/>
                <a:t>CV(s)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2082" y="2068"/>
              <a:ext cx="626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/>
                <a:t>CV</a:t>
              </a:r>
              <a:r>
                <a:rPr lang="en-US" sz="1200" b="1" baseline="-25000"/>
                <a:t>m</a:t>
              </a:r>
              <a:r>
                <a:rPr lang="en-US" sz="1200" b="1"/>
                <a:t>(s)</a:t>
              </a:r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288" y="1536"/>
              <a:ext cx="52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/>
                <a:t>SP(s)</a:t>
              </a:r>
            </a:p>
          </p:txBody>
        </p:sp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1104" y="1536"/>
              <a:ext cx="52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/>
                <a:t>E(s)</a:t>
              </a:r>
            </a:p>
          </p:txBody>
        </p:sp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>
              <a:off x="2065" y="1584"/>
              <a:ext cx="62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/>
                <a:t>MV(s)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4047" y="1712"/>
              <a:ext cx="218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+</a:t>
              </a:r>
            </a:p>
          </p:txBody>
        </p: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4019" y="1925"/>
              <a:ext cx="218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+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803" y="1733"/>
              <a:ext cx="218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+</a:t>
              </a:r>
            </a:p>
          </p:txBody>
        </p:sp>
        <p:sp>
          <p:nvSpPr>
            <p:cNvPr id="9251" name="Text Box 35"/>
            <p:cNvSpPr txBox="1">
              <a:spLocks noChangeArrowheads="1"/>
            </p:cNvSpPr>
            <p:nvPr/>
          </p:nvSpPr>
          <p:spPr bwMode="auto">
            <a:xfrm>
              <a:off x="815" y="1943"/>
              <a:ext cx="188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-</a:t>
              </a:r>
            </a:p>
          </p:txBody>
        </p:sp>
      </p:grp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1117600" y="3276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/>
              <a:t>Set point response</a:t>
            </a:r>
            <a:endParaRPr lang="en-US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953000" y="3276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/>
              <a:t>Disturbance Response</a:t>
            </a:r>
          </a:p>
        </p:txBody>
      </p:sp>
      <p:graphicFrame>
        <p:nvGraphicFramePr>
          <p:cNvPr id="9254" name="Object 38"/>
          <p:cNvGraphicFramePr>
            <a:graphicFrameLocks noChangeAspect="1"/>
          </p:cNvGraphicFramePr>
          <p:nvPr/>
        </p:nvGraphicFramePr>
        <p:xfrm>
          <a:off x="355600" y="3886200"/>
          <a:ext cx="41148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3" imgW="2057400" imgH="444240" progId="Equation.3">
                  <p:embed/>
                </p:oleObj>
              </mc:Choice>
              <mc:Fallback>
                <p:oleObj name="Equation" r:id="rId3" imgW="2057400" imgH="4442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886200"/>
                        <a:ext cx="41148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5" name="Object 39"/>
          <p:cNvGraphicFramePr>
            <a:graphicFrameLocks noChangeAspect="1"/>
          </p:cNvGraphicFramePr>
          <p:nvPr/>
        </p:nvGraphicFramePr>
        <p:xfrm>
          <a:off x="4724400" y="3886200"/>
          <a:ext cx="411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5" imgW="2057400" imgH="419040" progId="Equation.3">
                  <p:embed/>
                </p:oleObj>
              </mc:Choice>
              <mc:Fallback>
                <p:oleObj name="Equation" r:id="rId5" imgW="2057400" imgH="4190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4114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6" name="Object 40"/>
          <p:cNvGraphicFramePr>
            <a:graphicFrameLocks noChangeAspect="1"/>
          </p:cNvGraphicFramePr>
          <p:nvPr/>
        </p:nvGraphicFramePr>
        <p:xfrm>
          <a:off x="896938" y="5178425"/>
          <a:ext cx="581025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Clip" r:id="rId7" imgW="1395360" imgH="3927240" progId="MS_ClipArt_Gallery.5">
                  <p:embed/>
                </p:oleObj>
              </mc:Choice>
              <mc:Fallback>
                <p:oleObj name="Clip" r:id="rId7" imgW="1395360" imgH="3927240" progId="MS_ClipArt_Gallery.5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5178425"/>
                        <a:ext cx="581025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10: STABILITY &amp;TUNING</a:t>
            </a:r>
            <a:endParaRPr lang="en-US" sz="3200"/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>
            <a:off x="1295400" y="4191000"/>
            <a:ext cx="32004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Oval 44"/>
          <p:cNvSpPr>
            <a:spLocks noChangeArrowheads="1"/>
          </p:cNvSpPr>
          <p:nvPr/>
        </p:nvSpPr>
        <p:spPr bwMode="auto">
          <a:xfrm>
            <a:off x="5562600" y="4191000"/>
            <a:ext cx="32004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752600" y="5257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/>
          </a:p>
        </p:txBody>
      </p:sp>
      <p:sp>
        <p:nvSpPr>
          <p:cNvPr id="9262" name="AutoShape 46"/>
          <p:cNvSpPr>
            <a:spLocks noChangeArrowheads="1"/>
          </p:cNvSpPr>
          <p:nvPr/>
        </p:nvSpPr>
        <p:spPr bwMode="auto">
          <a:xfrm>
            <a:off x="1981200" y="5410200"/>
            <a:ext cx="6705600" cy="1284288"/>
          </a:xfrm>
          <a:prstGeom prst="wedgeRoundRectCallout">
            <a:avLst>
              <a:gd name="adj1" fmla="val -59375"/>
              <a:gd name="adj2" fmla="val -3479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</a:pPr>
            <a:r>
              <a:rPr lang="en-US" b="1" dirty="0"/>
              <a:t>The denominator determines the stability of</a:t>
            </a:r>
          </a:p>
          <a:p>
            <a:pPr algn="l"/>
            <a:r>
              <a:rPr lang="en-US" b="1" dirty="0"/>
              <a:t> the closed-loop feedback system!  We call it the</a:t>
            </a:r>
          </a:p>
          <a:p>
            <a:pPr algn="l"/>
            <a:r>
              <a:rPr lang="en-US" b="1" dirty="0"/>
              <a:t>characteristic equation.</a:t>
            </a:r>
            <a:endParaRPr lang="en-US" sz="2000" b="1" dirty="0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2148540" y="6567488"/>
            <a:ext cx="3000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696</TotalTime>
  <Words>2605</Words>
  <Application>Microsoft Office PowerPoint</Application>
  <PresentationFormat>On-screen Show (4:3)</PresentationFormat>
  <Paragraphs>782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Times New Roman</vt:lpstr>
      <vt:lpstr>Helvetica</vt:lpstr>
      <vt:lpstr>Arial</vt:lpstr>
      <vt:lpstr>Symbol</vt:lpstr>
      <vt:lpstr>Courier New</vt:lpstr>
      <vt:lpstr>Blank Presentation</vt:lpstr>
      <vt:lpstr>Microsoft Clip Gallery</vt:lpstr>
      <vt:lpstr>Microsoft Equation 3.0</vt:lpstr>
      <vt:lpstr>Microsoft PowerPoint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28</cp:revision>
  <dcterms:created xsi:type="dcterms:W3CDTF">2002-11-10T04:37:33Z</dcterms:created>
  <dcterms:modified xsi:type="dcterms:W3CDTF">2013-06-24T18:29:32Z</dcterms:modified>
</cp:coreProperties>
</file>