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2" r:id="rId2"/>
    <p:sldId id="257" r:id="rId3"/>
    <p:sldId id="258" r:id="rId4"/>
    <p:sldId id="259" r:id="rId5"/>
    <p:sldId id="260" r:id="rId6"/>
    <p:sldId id="267" r:id="rId7"/>
    <p:sldId id="268" r:id="rId8"/>
    <p:sldId id="256" r:id="rId9"/>
    <p:sldId id="301" r:id="rId10"/>
    <p:sldId id="262" r:id="rId11"/>
    <p:sldId id="263" r:id="rId12"/>
    <p:sldId id="264" r:id="rId13"/>
    <p:sldId id="265" r:id="rId14"/>
    <p:sldId id="266" r:id="rId15"/>
    <p:sldId id="269" r:id="rId16"/>
    <p:sldId id="272" r:id="rId17"/>
    <p:sldId id="273" r:id="rId18"/>
    <p:sldId id="270" r:id="rId19"/>
    <p:sldId id="280" r:id="rId20"/>
    <p:sldId id="271" r:id="rId21"/>
    <p:sldId id="279" r:id="rId22"/>
    <p:sldId id="274" r:id="rId23"/>
    <p:sldId id="261" r:id="rId24"/>
    <p:sldId id="300" r:id="rId25"/>
    <p:sldId id="276" r:id="rId26"/>
    <p:sldId id="277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4" r:id="rId38"/>
    <p:sldId id="290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5C5"/>
    <a:srgbClr val="009900"/>
    <a:srgbClr val="CCECFF"/>
    <a:srgbClr val="DDDDDD"/>
    <a:srgbClr val="FFBFBF"/>
    <a:srgbClr val="FFFFCC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324" autoAdjust="0"/>
    <p:restoredTop sz="90929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EDDB-5A6D-4951-8254-8D6407B39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9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3311A-58EE-48C7-A347-DC95EE11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B295-614B-4690-9E46-9D7A689E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DFD75-F370-46C5-8924-108325B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0EAD-CA8D-46A3-851A-E1223771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6446-BDA0-4C16-A431-2BB0FB452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85CB0-C6F8-4FD4-B745-E5A31BF2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F2EA-513E-47F3-AF28-FAEBC2AE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3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A584-BEF6-4FD8-B559-F28480D8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E47F-6111-4DDC-89F8-89E21F789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B3D2-159C-4AB2-85B6-7B134D49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17620A-BF80-41AC-A236-665DCC87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9. PID Tuning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688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The PID controller will function successfully for a wide range of feedback process dynamics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219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1828800" y="4114800"/>
            <a:ext cx="3411538" cy="1274763"/>
            <a:chOff x="672" y="2400"/>
            <a:chExt cx="2149" cy="803"/>
          </a:xfrm>
        </p:grpSpPr>
        <p:sp>
          <p:nvSpPr>
            <p:cNvPr id="10381" name="Rectangle 8"/>
            <p:cNvSpPr>
              <a:spLocks noChangeArrowheads="1"/>
            </p:cNvSpPr>
            <p:nvPr/>
          </p:nvSpPr>
          <p:spPr bwMode="auto">
            <a:xfrm>
              <a:off x="810" y="2483"/>
              <a:ext cx="1990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Rectangle 9"/>
            <p:cNvSpPr>
              <a:spLocks noChangeArrowheads="1"/>
            </p:cNvSpPr>
            <p:nvPr/>
          </p:nvSpPr>
          <p:spPr bwMode="auto">
            <a:xfrm>
              <a:off x="810" y="2483"/>
              <a:ext cx="1990" cy="5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Line 10"/>
            <p:cNvSpPr>
              <a:spLocks noChangeShapeType="1"/>
            </p:cNvSpPr>
            <p:nvPr/>
          </p:nvSpPr>
          <p:spPr bwMode="auto">
            <a:xfrm>
              <a:off x="810" y="2483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1"/>
            <p:cNvSpPr>
              <a:spLocks/>
            </p:cNvSpPr>
            <p:nvPr/>
          </p:nvSpPr>
          <p:spPr bwMode="auto">
            <a:xfrm>
              <a:off x="810" y="2483"/>
              <a:ext cx="1990" cy="595"/>
            </a:xfrm>
            <a:custGeom>
              <a:avLst/>
              <a:gdLst>
                <a:gd name="T0" fmla="*/ 0 w 619"/>
                <a:gd name="T1" fmla="*/ 595 h 164"/>
                <a:gd name="T2" fmla="*/ 1990 w 619"/>
                <a:gd name="T3" fmla="*/ 595 h 164"/>
                <a:gd name="T4" fmla="*/ 199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Line 12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Line 13"/>
            <p:cNvSpPr>
              <a:spLocks noChangeShapeType="1"/>
            </p:cNvSpPr>
            <p:nvPr/>
          </p:nvSpPr>
          <p:spPr bwMode="auto">
            <a:xfrm>
              <a:off x="810" y="3078"/>
              <a:ext cx="199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Line 14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Line 15"/>
            <p:cNvSpPr>
              <a:spLocks noChangeShapeType="1"/>
            </p:cNvSpPr>
            <p:nvPr/>
          </p:nvSpPr>
          <p:spPr bwMode="auto">
            <a:xfrm flipV="1">
              <a:off x="810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Line 16"/>
            <p:cNvSpPr>
              <a:spLocks noChangeShapeType="1"/>
            </p:cNvSpPr>
            <p:nvPr/>
          </p:nvSpPr>
          <p:spPr bwMode="auto">
            <a:xfrm>
              <a:off x="810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Rectangle 17"/>
            <p:cNvSpPr>
              <a:spLocks noChangeArrowheads="1"/>
            </p:cNvSpPr>
            <p:nvPr/>
          </p:nvSpPr>
          <p:spPr bwMode="auto">
            <a:xfrm>
              <a:off x="800" y="309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0391" name="Line 18"/>
            <p:cNvSpPr>
              <a:spLocks noChangeShapeType="1"/>
            </p:cNvSpPr>
            <p:nvPr/>
          </p:nvSpPr>
          <p:spPr bwMode="auto">
            <a:xfrm flipV="1">
              <a:off x="1009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Line 19"/>
            <p:cNvSpPr>
              <a:spLocks noChangeShapeType="1"/>
            </p:cNvSpPr>
            <p:nvPr/>
          </p:nvSpPr>
          <p:spPr bwMode="auto">
            <a:xfrm>
              <a:off x="1009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Rectangle 20"/>
            <p:cNvSpPr>
              <a:spLocks noChangeArrowheads="1"/>
            </p:cNvSpPr>
            <p:nvPr/>
          </p:nvSpPr>
          <p:spPr bwMode="auto">
            <a:xfrm>
              <a:off x="999" y="309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10394" name="Line 21"/>
            <p:cNvSpPr>
              <a:spLocks noChangeShapeType="1"/>
            </p:cNvSpPr>
            <p:nvPr/>
          </p:nvSpPr>
          <p:spPr bwMode="auto">
            <a:xfrm flipV="1">
              <a:off x="1209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Line 22"/>
            <p:cNvSpPr>
              <a:spLocks noChangeShapeType="1"/>
            </p:cNvSpPr>
            <p:nvPr/>
          </p:nvSpPr>
          <p:spPr bwMode="auto">
            <a:xfrm>
              <a:off x="1209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Rectangle 23"/>
            <p:cNvSpPr>
              <a:spLocks noChangeArrowheads="1"/>
            </p:cNvSpPr>
            <p:nvPr/>
          </p:nvSpPr>
          <p:spPr bwMode="auto">
            <a:xfrm>
              <a:off x="1186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10397" name="Line 24"/>
            <p:cNvSpPr>
              <a:spLocks noChangeShapeType="1"/>
            </p:cNvSpPr>
            <p:nvPr/>
          </p:nvSpPr>
          <p:spPr bwMode="auto">
            <a:xfrm flipV="1">
              <a:off x="1408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Line 25"/>
            <p:cNvSpPr>
              <a:spLocks noChangeShapeType="1"/>
            </p:cNvSpPr>
            <p:nvPr/>
          </p:nvSpPr>
          <p:spPr bwMode="auto">
            <a:xfrm>
              <a:off x="1408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Rectangle 26"/>
            <p:cNvSpPr>
              <a:spLocks noChangeArrowheads="1"/>
            </p:cNvSpPr>
            <p:nvPr/>
          </p:nvSpPr>
          <p:spPr bwMode="auto">
            <a:xfrm>
              <a:off x="1385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10400" name="Line 27"/>
            <p:cNvSpPr>
              <a:spLocks noChangeShapeType="1"/>
            </p:cNvSpPr>
            <p:nvPr/>
          </p:nvSpPr>
          <p:spPr bwMode="auto">
            <a:xfrm flipV="1">
              <a:off x="1607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Line 28"/>
            <p:cNvSpPr>
              <a:spLocks noChangeShapeType="1"/>
            </p:cNvSpPr>
            <p:nvPr/>
          </p:nvSpPr>
          <p:spPr bwMode="auto">
            <a:xfrm>
              <a:off x="1607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Rectangle 29"/>
            <p:cNvSpPr>
              <a:spLocks noChangeArrowheads="1"/>
            </p:cNvSpPr>
            <p:nvPr/>
          </p:nvSpPr>
          <p:spPr bwMode="auto">
            <a:xfrm>
              <a:off x="1585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10403" name="Line 30"/>
            <p:cNvSpPr>
              <a:spLocks noChangeShapeType="1"/>
            </p:cNvSpPr>
            <p:nvPr/>
          </p:nvSpPr>
          <p:spPr bwMode="auto">
            <a:xfrm flipV="1">
              <a:off x="1806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Line 31"/>
            <p:cNvSpPr>
              <a:spLocks noChangeShapeType="1"/>
            </p:cNvSpPr>
            <p:nvPr/>
          </p:nvSpPr>
          <p:spPr bwMode="auto">
            <a:xfrm>
              <a:off x="1806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Rectangle 32"/>
            <p:cNvSpPr>
              <a:spLocks noChangeArrowheads="1"/>
            </p:cNvSpPr>
            <p:nvPr/>
          </p:nvSpPr>
          <p:spPr bwMode="auto">
            <a:xfrm>
              <a:off x="1784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10406" name="Line 33"/>
            <p:cNvSpPr>
              <a:spLocks noChangeShapeType="1"/>
            </p:cNvSpPr>
            <p:nvPr/>
          </p:nvSpPr>
          <p:spPr bwMode="auto">
            <a:xfrm flipV="1">
              <a:off x="2002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Line 34"/>
            <p:cNvSpPr>
              <a:spLocks noChangeShapeType="1"/>
            </p:cNvSpPr>
            <p:nvPr/>
          </p:nvSpPr>
          <p:spPr bwMode="auto">
            <a:xfrm>
              <a:off x="2002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Rectangle 35"/>
            <p:cNvSpPr>
              <a:spLocks noChangeArrowheads="1"/>
            </p:cNvSpPr>
            <p:nvPr/>
          </p:nvSpPr>
          <p:spPr bwMode="auto">
            <a:xfrm>
              <a:off x="1980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10409" name="Line 36"/>
            <p:cNvSpPr>
              <a:spLocks noChangeShapeType="1"/>
            </p:cNvSpPr>
            <p:nvPr/>
          </p:nvSpPr>
          <p:spPr bwMode="auto">
            <a:xfrm flipV="1">
              <a:off x="2202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Line 37"/>
            <p:cNvSpPr>
              <a:spLocks noChangeShapeType="1"/>
            </p:cNvSpPr>
            <p:nvPr/>
          </p:nvSpPr>
          <p:spPr bwMode="auto">
            <a:xfrm>
              <a:off x="2202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Rectangle 38"/>
            <p:cNvSpPr>
              <a:spLocks noChangeArrowheads="1"/>
            </p:cNvSpPr>
            <p:nvPr/>
          </p:nvSpPr>
          <p:spPr bwMode="auto">
            <a:xfrm>
              <a:off x="2179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10412" name="Line 39"/>
            <p:cNvSpPr>
              <a:spLocks noChangeShapeType="1"/>
            </p:cNvSpPr>
            <p:nvPr/>
          </p:nvSpPr>
          <p:spPr bwMode="auto">
            <a:xfrm flipV="1">
              <a:off x="2401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Line 40"/>
            <p:cNvSpPr>
              <a:spLocks noChangeShapeType="1"/>
            </p:cNvSpPr>
            <p:nvPr/>
          </p:nvSpPr>
          <p:spPr bwMode="auto">
            <a:xfrm>
              <a:off x="2401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Rectangle 41"/>
            <p:cNvSpPr>
              <a:spLocks noChangeArrowheads="1"/>
            </p:cNvSpPr>
            <p:nvPr/>
          </p:nvSpPr>
          <p:spPr bwMode="auto">
            <a:xfrm>
              <a:off x="2379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10415" name="Line 42"/>
            <p:cNvSpPr>
              <a:spLocks noChangeShapeType="1"/>
            </p:cNvSpPr>
            <p:nvPr/>
          </p:nvSpPr>
          <p:spPr bwMode="auto">
            <a:xfrm flipV="1">
              <a:off x="2600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Line 43"/>
            <p:cNvSpPr>
              <a:spLocks noChangeShapeType="1"/>
            </p:cNvSpPr>
            <p:nvPr/>
          </p:nvSpPr>
          <p:spPr bwMode="auto">
            <a:xfrm>
              <a:off x="2600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Rectangle 44"/>
            <p:cNvSpPr>
              <a:spLocks noChangeArrowheads="1"/>
            </p:cNvSpPr>
            <p:nvPr/>
          </p:nvSpPr>
          <p:spPr bwMode="auto">
            <a:xfrm>
              <a:off x="2578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10418" name="Line 45"/>
            <p:cNvSpPr>
              <a:spLocks noChangeShapeType="1"/>
            </p:cNvSpPr>
            <p:nvPr/>
          </p:nvSpPr>
          <p:spPr bwMode="auto">
            <a:xfrm flipV="1">
              <a:off x="2800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Line 46"/>
            <p:cNvSpPr>
              <a:spLocks noChangeShapeType="1"/>
            </p:cNvSpPr>
            <p:nvPr/>
          </p:nvSpPr>
          <p:spPr bwMode="auto">
            <a:xfrm>
              <a:off x="2800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Rectangle 47"/>
            <p:cNvSpPr>
              <a:spLocks noChangeArrowheads="1"/>
            </p:cNvSpPr>
            <p:nvPr/>
          </p:nvSpPr>
          <p:spPr bwMode="auto">
            <a:xfrm>
              <a:off x="2777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10421" name="Line 48"/>
            <p:cNvSpPr>
              <a:spLocks noChangeShapeType="1"/>
            </p:cNvSpPr>
            <p:nvPr/>
          </p:nvSpPr>
          <p:spPr bwMode="auto">
            <a:xfrm>
              <a:off x="810" y="30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Line 49"/>
            <p:cNvSpPr>
              <a:spLocks noChangeShapeType="1"/>
            </p:cNvSpPr>
            <p:nvPr/>
          </p:nvSpPr>
          <p:spPr bwMode="auto">
            <a:xfrm flipH="1">
              <a:off x="2781" y="30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Rectangle 50"/>
            <p:cNvSpPr>
              <a:spLocks noChangeArrowheads="1"/>
            </p:cNvSpPr>
            <p:nvPr/>
          </p:nvSpPr>
          <p:spPr bwMode="auto">
            <a:xfrm>
              <a:off x="774" y="304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0424" name="Line 51"/>
            <p:cNvSpPr>
              <a:spLocks noChangeShapeType="1"/>
            </p:cNvSpPr>
            <p:nvPr/>
          </p:nvSpPr>
          <p:spPr bwMode="auto">
            <a:xfrm>
              <a:off x="810" y="2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Line 52"/>
            <p:cNvSpPr>
              <a:spLocks noChangeShapeType="1"/>
            </p:cNvSpPr>
            <p:nvPr/>
          </p:nvSpPr>
          <p:spPr bwMode="auto">
            <a:xfrm flipH="1">
              <a:off x="2781" y="2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Rectangle 53"/>
            <p:cNvSpPr>
              <a:spLocks noChangeArrowheads="1"/>
            </p:cNvSpPr>
            <p:nvPr/>
          </p:nvSpPr>
          <p:spPr bwMode="auto">
            <a:xfrm>
              <a:off x="738" y="2930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10427" name="Line 54"/>
            <p:cNvSpPr>
              <a:spLocks noChangeShapeType="1"/>
            </p:cNvSpPr>
            <p:nvPr/>
          </p:nvSpPr>
          <p:spPr bwMode="auto">
            <a:xfrm>
              <a:off x="810" y="28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Line 55"/>
            <p:cNvSpPr>
              <a:spLocks noChangeShapeType="1"/>
            </p:cNvSpPr>
            <p:nvPr/>
          </p:nvSpPr>
          <p:spPr bwMode="auto">
            <a:xfrm flipH="1">
              <a:off x="2781" y="28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Rectangle 56"/>
            <p:cNvSpPr>
              <a:spLocks noChangeArrowheads="1"/>
            </p:cNvSpPr>
            <p:nvPr/>
          </p:nvSpPr>
          <p:spPr bwMode="auto">
            <a:xfrm>
              <a:off x="738" y="2810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10430" name="Line 57"/>
            <p:cNvSpPr>
              <a:spLocks noChangeShapeType="1"/>
            </p:cNvSpPr>
            <p:nvPr/>
          </p:nvSpPr>
          <p:spPr bwMode="auto">
            <a:xfrm>
              <a:off x="810" y="2723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58"/>
            <p:cNvSpPr>
              <a:spLocks noChangeShapeType="1"/>
            </p:cNvSpPr>
            <p:nvPr/>
          </p:nvSpPr>
          <p:spPr bwMode="auto">
            <a:xfrm flipH="1">
              <a:off x="2781" y="2723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Rectangle 59"/>
            <p:cNvSpPr>
              <a:spLocks noChangeArrowheads="1"/>
            </p:cNvSpPr>
            <p:nvPr/>
          </p:nvSpPr>
          <p:spPr bwMode="auto">
            <a:xfrm>
              <a:off x="738" y="2693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10433" name="Line 60"/>
            <p:cNvSpPr>
              <a:spLocks noChangeShapeType="1"/>
            </p:cNvSpPr>
            <p:nvPr/>
          </p:nvSpPr>
          <p:spPr bwMode="auto">
            <a:xfrm>
              <a:off x="810" y="260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61"/>
            <p:cNvSpPr>
              <a:spLocks noChangeShapeType="1"/>
            </p:cNvSpPr>
            <p:nvPr/>
          </p:nvSpPr>
          <p:spPr bwMode="auto">
            <a:xfrm flipH="1">
              <a:off x="2781" y="260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Rectangle 62"/>
            <p:cNvSpPr>
              <a:spLocks noChangeArrowheads="1"/>
            </p:cNvSpPr>
            <p:nvPr/>
          </p:nvSpPr>
          <p:spPr bwMode="auto">
            <a:xfrm>
              <a:off x="738" y="2574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10436" name="Line 63"/>
            <p:cNvSpPr>
              <a:spLocks noChangeShapeType="1"/>
            </p:cNvSpPr>
            <p:nvPr/>
          </p:nvSpPr>
          <p:spPr bwMode="auto">
            <a:xfrm>
              <a:off x="810" y="248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Line 64"/>
            <p:cNvSpPr>
              <a:spLocks noChangeShapeType="1"/>
            </p:cNvSpPr>
            <p:nvPr/>
          </p:nvSpPr>
          <p:spPr bwMode="auto">
            <a:xfrm flipH="1">
              <a:off x="2781" y="248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Rectangle 65"/>
            <p:cNvSpPr>
              <a:spLocks noChangeArrowheads="1"/>
            </p:cNvSpPr>
            <p:nvPr/>
          </p:nvSpPr>
          <p:spPr bwMode="auto">
            <a:xfrm>
              <a:off x="774" y="245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10439" name="Line 66"/>
            <p:cNvSpPr>
              <a:spLocks noChangeShapeType="1"/>
            </p:cNvSpPr>
            <p:nvPr/>
          </p:nvSpPr>
          <p:spPr bwMode="auto">
            <a:xfrm>
              <a:off x="810" y="2483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67"/>
            <p:cNvSpPr>
              <a:spLocks/>
            </p:cNvSpPr>
            <p:nvPr/>
          </p:nvSpPr>
          <p:spPr bwMode="auto">
            <a:xfrm>
              <a:off x="810" y="2483"/>
              <a:ext cx="1990" cy="595"/>
            </a:xfrm>
            <a:custGeom>
              <a:avLst/>
              <a:gdLst>
                <a:gd name="T0" fmla="*/ 0 w 619"/>
                <a:gd name="T1" fmla="*/ 595 h 164"/>
                <a:gd name="T2" fmla="*/ 1990 w 619"/>
                <a:gd name="T3" fmla="*/ 595 h 164"/>
                <a:gd name="T4" fmla="*/ 199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Line 68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Freeform 69"/>
            <p:cNvSpPr>
              <a:spLocks/>
            </p:cNvSpPr>
            <p:nvPr/>
          </p:nvSpPr>
          <p:spPr bwMode="auto">
            <a:xfrm>
              <a:off x="810" y="2483"/>
              <a:ext cx="1974" cy="595"/>
            </a:xfrm>
            <a:custGeom>
              <a:avLst/>
              <a:gdLst>
                <a:gd name="T0" fmla="*/ 22 w 1763"/>
                <a:gd name="T1" fmla="*/ 595 h 473"/>
                <a:gd name="T2" fmla="*/ 54 w 1763"/>
                <a:gd name="T3" fmla="*/ 595 h 473"/>
                <a:gd name="T4" fmla="*/ 86 w 1763"/>
                <a:gd name="T5" fmla="*/ 595 h 473"/>
                <a:gd name="T6" fmla="*/ 119 w 1763"/>
                <a:gd name="T7" fmla="*/ 595 h 473"/>
                <a:gd name="T8" fmla="*/ 151 w 1763"/>
                <a:gd name="T9" fmla="*/ 595 h 473"/>
                <a:gd name="T10" fmla="*/ 183 w 1763"/>
                <a:gd name="T11" fmla="*/ 595 h 473"/>
                <a:gd name="T12" fmla="*/ 215 w 1763"/>
                <a:gd name="T13" fmla="*/ 595 h 473"/>
                <a:gd name="T14" fmla="*/ 247 w 1763"/>
                <a:gd name="T15" fmla="*/ 595 h 473"/>
                <a:gd name="T16" fmla="*/ 279 w 1763"/>
                <a:gd name="T17" fmla="*/ 595 h 473"/>
                <a:gd name="T18" fmla="*/ 311 w 1763"/>
                <a:gd name="T19" fmla="*/ 595 h 473"/>
                <a:gd name="T20" fmla="*/ 340 w 1763"/>
                <a:gd name="T21" fmla="*/ 508 h 473"/>
                <a:gd name="T22" fmla="*/ 373 w 1763"/>
                <a:gd name="T23" fmla="*/ 433 h 473"/>
                <a:gd name="T24" fmla="*/ 404 w 1763"/>
                <a:gd name="T25" fmla="*/ 367 h 473"/>
                <a:gd name="T26" fmla="*/ 437 w 1763"/>
                <a:gd name="T27" fmla="*/ 312 h 473"/>
                <a:gd name="T28" fmla="*/ 469 w 1763"/>
                <a:gd name="T29" fmla="*/ 269 h 473"/>
                <a:gd name="T30" fmla="*/ 502 w 1763"/>
                <a:gd name="T31" fmla="*/ 229 h 473"/>
                <a:gd name="T32" fmla="*/ 533 w 1763"/>
                <a:gd name="T33" fmla="*/ 196 h 473"/>
                <a:gd name="T34" fmla="*/ 565 w 1763"/>
                <a:gd name="T35" fmla="*/ 167 h 473"/>
                <a:gd name="T36" fmla="*/ 598 w 1763"/>
                <a:gd name="T37" fmla="*/ 142 h 473"/>
                <a:gd name="T38" fmla="*/ 629 w 1763"/>
                <a:gd name="T39" fmla="*/ 120 h 473"/>
                <a:gd name="T40" fmla="*/ 662 w 1763"/>
                <a:gd name="T41" fmla="*/ 102 h 473"/>
                <a:gd name="T42" fmla="*/ 691 w 1763"/>
                <a:gd name="T43" fmla="*/ 87 h 473"/>
                <a:gd name="T44" fmla="*/ 723 w 1763"/>
                <a:gd name="T45" fmla="*/ 73 h 473"/>
                <a:gd name="T46" fmla="*/ 755 w 1763"/>
                <a:gd name="T47" fmla="*/ 62 h 473"/>
                <a:gd name="T48" fmla="*/ 787 w 1763"/>
                <a:gd name="T49" fmla="*/ 54 h 473"/>
                <a:gd name="T50" fmla="*/ 820 w 1763"/>
                <a:gd name="T51" fmla="*/ 47 h 473"/>
                <a:gd name="T52" fmla="*/ 851 w 1763"/>
                <a:gd name="T53" fmla="*/ 40 h 473"/>
                <a:gd name="T54" fmla="*/ 883 w 1763"/>
                <a:gd name="T55" fmla="*/ 33 h 473"/>
                <a:gd name="T56" fmla="*/ 916 w 1763"/>
                <a:gd name="T57" fmla="*/ 29 h 473"/>
                <a:gd name="T58" fmla="*/ 948 w 1763"/>
                <a:gd name="T59" fmla="*/ 25 h 473"/>
                <a:gd name="T60" fmla="*/ 980 w 1763"/>
                <a:gd name="T61" fmla="*/ 21 h 473"/>
                <a:gd name="T62" fmla="*/ 1009 w 1763"/>
                <a:gd name="T63" fmla="*/ 18 h 473"/>
                <a:gd name="T64" fmla="*/ 1041 w 1763"/>
                <a:gd name="T65" fmla="*/ 14 h 473"/>
                <a:gd name="T66" fmla="*/ 1074 w 1763"/>
                <a:gd name="T67" fmla="*/ 14 h 473"/>
                <a:gd name="T68" fmla="*/ 1105 w 1763"/>
                <a:gd name="T69" fmla="*/ 11 h 473"/>
                <a:gd name="T70" fmla="*/ 1138 w 1763"/>
                <a:gd name="T71" fmla="*/ 11 h 473"/>
                <a:gd name="T72" fmla="*/ 1170 w 1763"/>
                <a:gd name="T73" fmla="*/ 8 h 473"/>
                <a:gd name="T74" fmla="*/ 1201 w 1763"/>
                <a:gd name="T75" fmla="*/ 8 h 473"/>
                <a:gd name="T76" fmla="*/ 1234 w 1763"/>
                <a:gd name="T77" fmla="*/ 8 h 473"/>
                <a:gd name="T78" fmla="*/ 1266 w 1763"/>
                <a:gd name="T79" fmla="*/ 4 h 473"/>
                <a:gd name="T80" fmla="*/ 1299 w 1763"/>
                <a:gd name="T81" fmla="*/ 4 h 473"/>
                <a:gd name="T82" fmla="*/ 1327 w 1763"/>
                <a:gd name="T83" fmla="*/ 4 h 473"/>
                <a:gd name="T84" fmla="*/ 1359 w 1763"/>
                <a:gd name="T85" fmla="*/ 4 h 473"/>
                <a:gd name="T86" fmla="*/ 1392 w 1763"/>
                <a:gd name="T87" fmla="*/ 4 h 473"/>
                <a:gd name="T88" fmla="*/ 1424 w 1763"/>
                <a:gd name="T89" fmla="*/ 4 h 473"/>
                <a:gd name="T90" fmla="*/ 1456 w 1763"/>
                <a:gd name="T91" fmla="*/ 4 h 473"/>
                <a:gd name="T92" fmla="*/ 1488 w 1763"/>
                <a:gd name="T93" fmla="*/ 0 h 473"/>
                <a:gd name="T94" fmla="*/ 1521 w 1763"/>
                <a:gd name="T95" fmla="*/ 0 h 473"/>
                <a:gd name="T96" fmla="*/ 1552 w 1763"/>
                <a:gd name="T97" fmla="*/ 0 h 473"/>
                <a:gd name="T98" fmla="*/ 1584 w 1763"/>
                <a:gd name="T99" fmla="*/ 0 h 473"/>
                <a:gd name="T100" fmla="*/ 1617 w 1763"/>
                <a:gd name="T101" fmla="*/ 0 h 473"/>
                <a:gd name="T102" fmla="*/ 1649 w 1763"/>
                <a:gd name="T103" fmla="*/ 0 h 473"/>
                <a:gd name="T104" fmla="*/ 1677 w 1763"/>
                <a:gd name="T105" fmla="*/ 0 h 473"/>
                <a:gd name="T106" fmla="*/ 1710 w 1763"/>
                <a:gd name="T107" fmla="*/ 0 h 473"/>
                <a:gd name="T108" fmla="*/ 1742 w 1763"/>
                <a:gd name="T109" fmla="*/ 0 h 473"/>
                <a:gd name="T110" fmla="*/ 1775 w 1763"/>
                <a:gd name="T111" fmla="*/ 0 h 473"/>
                <a:gd name="T112" fmla="*/ 1806 w 1763"/>
                <a:gd name="T113" fmla="*/ 0 h 473"/>
                <a:gd name="T114" fmla="*/ 1839 w 1763"/>
                <a:gd name="T115" fmla="*/ 0 h 473"/>
                <a:gd name="T116" fmla="*/ 1871 w 1763"/>
                <a:gd name="T117" fmla="*/ 0 h 473"/>
                <a:gd name="T118" fmla="*/ 1902 w 1763"/>
                <a:gd name="T119" fmla="*/ 0 h 473"/>
                <a:gd name="T120" fmla="*/ 1935 w 1763"/>
                <a:gd name="T121" fmla="*/ 0 h 473"/>
                <a:gd name="T122" fmla="*/ 1967 w 1763"/>
                <a:gd name="T123" fmla="*/ 0 h 4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3" h="473">
                  <a:moveTo>
                    <a:pt x="0" y="473"/>
                  </a:moveTo>
                  <a:lnTo>
                    <a:pt x="5" y="473"/>
                  </a:lnTo>
                  <a:lnTo>
                    <a:pt x="14" y="473"/>
                  </a:lnTo>
                  <a:lnTo>
                    <a:pt x="20" y="473"/>
                  </a:lnTo>
                  <a:lnTo>
                    <a:pt x="28" y="473"/>
                  </a:lnTo>
                  <a:lnTo>
                    <a:pt x="34" y="473"/>
                  </a:lnTo>
                  <a:lnTo>
                    <a:pt x="43" y="473"/>
                  </a:lnTo>
                  <a:lnTo>
                    <a:pt x="48" y="473"/>
                  </a:lnTo>
                  <a:lnTo>
                    <a:pt x="57" y="473"/>
                  </a:lnTo>
                  <a:lnTo>
                    <a:pt x="63" y="473"/>
                  </a:lnTo>
                  <a:lnTo>
                    <a:pt x="71" y="473"/>
                  </a:lnTo>
                  <a:lnTo>
                    <a:pt x="77" y="473"/>
                  </a:lnTo>
                  <a:lnTo>
                    <a:pt x="86" y="473"/>
                  </a:lnTo>
                  <a:lnTo>
                    <a:pt x="91" y="473"/>
                  </a:lnTo>
                  <a:lnTo>
                    <a:pt x="100" y="473"/>
                  </a:lnTo>
                  <a:lnTo>
                    <a:pt x="106" y="473"/>
                  </a:lnTo>
                  <a:lnTo>
                    <a:pt x="114" y="473"/>
                  </a:lnTo>
                  <a:lnTo>
                    <a:pt x="120" y="473"/>
                  </a:lnTo>
                  <a:lnTo>
                    <a:pt x="129" y="473"/>
                  </a:lnTo>
                  <a:lnTo>
                    <a:pt x="135" y="473"/>
                  </a:lnTo>
                  <a:lnTo>
                    <a:pt x="143" y="473"/>
                  </a:lnTo>
                  <a:lnTo>
                    <a:pt x="149" y="473"/>
                  </a:lnTo>
                  <a:lnTo>
                    <a:pt x="155" y="473"/>
                  </a:lnTo>
                  <a:lnTo>
                    <a:pt x="163" y="473"/>
                  </a:lnTo>
                  <a:lnTo>
                    <a:pt x="169" y="473"/>
                  </a:lnTo>
                  <a:lnTo>
                    <a:pt x="178" y="473"/>
                  </a:lnTo>
                  <a:lnTo>
                    <a:pt x="183" y="473"/>
                  </a:lnTo>
                  <a:lnTo>
                    <a:pt x="192" y="473"/>
                  </a:lnTo>
                  <a:lnTo>
                    <a:pt x="198" y="473"/>
                  </a:lnTo>
                  <a:lnTo>
                    <a:pt x="206" y="473"/>
                  </a:lnTo>
                  <a:lnTo>
                    <a:pt x="212" y="473"/>
                  </a:lnTo>
                  <a:lnTo>
                    <a:pt x="221" y="473"/>
                  </a:lnTo>
                  <a:lnTo>
                    <a:pt x="226" y="473"/>
                  </a:lnTo>
                  <a:lnTo>
                    <a:pt x="235" y="473"/>
                  </a:lnTo>
                  <a:lnTo>
                    <a:pt x="241" y="473"/>
                  </a:lnTo>
                  <a:lnTo>
                    <a:pt x="249" y="473"/>
                  </a:lnTo>
                  <a:lnTo>
                    <a:pt x="255" y="473"/>
                  </a:lnTo>
                  <a:lnTo>
                    <a:pt x="264" y="473"/>
                  </a:lnTo>
                  <a:lnTo>
                    <a:pt x="270" y="473"/>
                  </a:lnTo>
                  <a:lnTo>
                    <a:pt x="278" y="473"/>
                  </a:lnTo>
                  <a:lnTo>
                    <a:pt x="284" y="456"/>
                  </a:lnTo>
                  <a:lnTo>
                    <a:pt x="292" y="436"/>
                  </a:lnTo>
                  <a:lnTo>
                    <a:pt x="298" y="419"/>
                  </a:lnTo>
                  <a:lnTo>
                    <a:pt x="304" y="404"/>
                  </a:lnTo>
                  <a:lnTo>
                    <a:pt x="313" y="387"/>
                  </a:lnTo>
                  <a:lnTo>
                    <a:pt x="318" y="372"/>
                  </a:lnTo>
                  <a:lnTo>
                    <a:pt x="327" y="358"/>
                  </a:lnTo>
                  <a:lnTo>
                    <a:pt x="333" y="344"/>
                  </a:lnTo>
                  <a:lnTo>
                    <a:pt x="341" y="329"/>
                  </a:lnTo>
                  <a:lnTo>
                    <a:pt x="347" y="318"/>
                  </a:lnTo>
                  <a:lnTo>
                    <a:pt x="356" y="306"/>
                  </a:lnTo>
                  <a:lnTo>
                    <a:pt x="361" y="292"/>
                  </a:lnTo>
                  <a:lnTo>
                    <a:pt x="370" y="283"/>
                  </a:lnTo>
                  <a:lnTo>
                    <a:pt x="376" y="271"/>
                  </a:lnTo>
                  <a:lnTo>
                    <a:pt x="384" y="260"/>
                  </a:lnTo>
                  <a:lnTo>
                    <a:pt x="390" y="248"/>
                  </a:lnTo>
                  <a:lnTo>
                    <a:pt x="399" y="240"/>
                  </a:lnTo>
                  <a:lnTo>
                    <a:pt x="404" y="231"/>
                  </a:lnTo>
                  <a:lnTo>
                    <a:pt x="413" y="222"/>
                  </a:lnTo>
                  <a:lnTo>
                    <a:pt x="419" y="214"/>
                  </a:lnTo>
                  <a:lnTo>
                    <a:pt x="427" y="205"/>
                  </a:lnTo>
                  <a:lnTo>
                    <a:pt x="433" y="196"/>
                  </a:lnTo>
                  <a:lnTo>
                    <a:pt x="442" y="188"/>
                  </a:lnTo>
                  <a:lnTo>
                    <a:pt x="448" y="182"/>
                  </a:lnTo>
                  <a:lnTo>
                    <a:pt x="453" y="173"/>
                  </a:lnTo>
                  <a:lnTo>
                    <a:pt x="462" y="167"/>
                  </a:lnTo>
                  <a:lnTo>
                    <a:pt x="468" y="162"/>
                  </a:lnTo>
                  <a:lnTo>
                    <a:pt x="476" y="156"/>
                  </a:lnTo>
                  <a:lnTo>
                    <a:pt x="482" y="147"/>
                  </a:lnTo>
                  <a:lnTo>
                    <a:pt x="491" y="141"/>
                  </a:lnTo>
                  <a:lnTo>
                    <a:pt x="496" y="136"/>
                  </a:lnTo>
                  <a:lnTo>
                    <a:pt x="505" y="133"/>
                  </a:lnTo>
                  <a:lnTo>
                    <a:pt x="511" y="127"/>
                  </a:lnTo>
                  <a:lnTo>
                    <a:pt x="519" y="121"/>
                  </a:lnTo>
                  <a:lnTo>
                    <a:pt x="525" y="115"/>
                  </a:lnTo>
                  <a:lnTo>
                    <a:pt x="534" y="113"/>
                  </a:lnTo>
                  <a:lnTo>
                    <a:pt x="539" y="107"/>
                  </a:lnTo>
                  <a:lnTo>
                    <a:pt x="548" y="104"/>
                  </a:lnTo>
                  <a:lnTo>
                    <a:pt x="554" y="98"/>
                  </a:lnTo>
                  <a:lnTo>
                    <a:pt x="562" y="95"/>
                  </a:lnTo>
                  <a:lnTo>
                    <a:pt x="568" y="92"/>
                  </a:lnTo>
                  <a:lnTo>
                    <a:pt x="577" y="89"/>
                  </a:lnTo>
                  <a:lnTo>
                    <a:pt x="582" y="84"/>
                  </a:lnTo>
                  <a:lnTo>
                    <a:pt x="591" y="81"/>
                  </a:lnTo>
                  <a:lnTo>
                    <a:pt x="597" y="78"/>
                  </a:lnTo>
                  <a:lnTo>
                    <a:pt x="603" y="75"/>
                  </a:lnTo>
                  <a:lnTo>
                    <a:pt x="611" y="72"/>
                  </a:lnTo>
                  <a:lnTo>
                    <a:pt x="617" y="69"/>
                  </a:lnTo>
                  <a:lnTo>
                    <a:pt x="626" y="66"/>
                  </a:lnTo>
                  <a:lnTo>
                    <a:pt x="631" y="63"/>
                  </a:lnTo>
                  <a:lnTo>
                    <a:pt x="640" y="61"/>
                  </a:lnTo>
                  <a:lnTo>
                    <a:pt x="646" y="58"/>
                  </a:lnTo>
                  <a:lnTo>
                    <a:pt x="654" y="58"/>
                  </a:lnTo>
                  <a:lnTo>
                    <a:pt x="660" y="55"/>
                  </a:lnTo>
                  <a:lnTo>
                    <a:pt x="669" y="52"/>
                  </a:lnTo>
                  <a:lnTo>
                    <a:pt x="674" y="49"/>
                  </a:lnTo>
                  <a:lnTo>
                    <a:pt x="683" y="49"/>
                  </a:lnTo>
                  <a:lnTo>
                    <a:pt x="689" y="46"/>
                  </a:lnTo>
                  <a:lnTo>
                    <a:pt x="697" y="43"/>
                  </a:lnTo>
                  <a:lnTo>
                    <a:pt x="703" y="43"/>
                  </a:lnTo>
                  <a:lnTo>
                    <a:pt x="712" y="40"/>
                  </a:lnTo>
                  <a:lnTo>
                    <a:pt x="717" y="40"/>
                  </a:lnTo>
                  <a:lnTo>
                    <a:pt x="726" y="37"/>
                  </a:lnTo>
                  <a:lnTo>
                    <a:pt x="732" y="37"/>
                  </a:lnTo>
                  <a:lnTo>
                    <a:pt x="740" y="35"/>
                  </a:lnTo>
                  <a:lnTo>
                    <a:pt x="746" y="35"/>
                  </a:lnTo>
                  <a:lnTo>
                    <a:pt x="752" y="32"/>
                  </a:lnTo>
                  <a:lnTo>
                    <a:pt x="760" y="32"/>
                  </a:lnTo>
                  <a:lnTo>
                    <a:pt x="766" y="29"/>
                  </a:lnTo>
                  <a:lnTo>
                    <a:pt x="775" y="29"/>
                  </a:lnTo>
                  <a:lnTo>
                    <a:pt x="781" y="29"/>
                  </a:lnTo>
                  <a:lnTo>
                    <a:pt x="789" y="26"/>
                  </a:lnTo>
                  <a:lnTo>
                    <a:pt x="795" y="26"/>
                  </a:lnTo>
                  <a:lnTo>
                    <a:pt x="804" y="23"/>
                  </a:lnTo>
                  <a:lnTo>
                    <a:pt x="809" y="23"/>
                  </a:lnTo>
                  <a:lnTo>
                    <a:pt x="818" y="23"/>
                  </a:lnTo>
                  <a:lnTo>
                    <a:pt x="824" y="23"/>
                  </a:lnTo>
                  <a:lnTo>
                    <a:pt x="832" y="20"/>
                  </a:lnTo>
                  <a:lnTo>
                    <a:pt x="838" y="20"/>
                  </a:lnTo>
                  <a:lnTo>
                    <a:pt x="847" y="20"/>
                  </a:lnTo>
                  <a:lnTo>
                    <a:pt x="852" y="17"/>
                  </a:lnTo>
                  <a:lnTo>
                    <a:pt x="861" y="17"/>
                  </a:lnTo>
                  <a:lnTo>
                    <a:pt x="867" y="17"/>
                  </a:lnTo>
                  <a:lnTo>
                    <a:pt x="875" y="17"/>
                  </a:lnTo>
                  <a:lnTo>
                    <a:pt x="881" y="14"/>
                  </a:lnTo>
                  <a:lnTo>
                    <a:pt x="887" y="14"/>
                  </a:lnTo>
                  <a:lnTo>
                    <a:pt x="895" y="14"/>
                  </a:lnTo>
                  <a:lnTo>
                    <a:pt x="901" y="14"/>
                  </a:lnTo>
                  <a:lnTo>
                    <a:pt x="910" y="14"/>
                  </a:lnTo>
                  <a:lnTo>
                    <a:pt x="916" y="11"/>
                  </a:lnTo>
                  <a:lnTo>
                    <a:pt x="924" y="11"/>
                  </a:lnTo>
                  <a:lnTo>
                    <a:pt x="930" y="11"/>
                  </a:lnTo>
                  <a:lnTo>
                    <a:pt x="939" y="11"/>
                  </a:lnTo>
                  <a:lnTo>
                    <a:pt x="944" y="11"/>
                  </a:lnTo>
                  <a:lnTo>
                    <a:pt x="953" y="11"/>
                  </a:lnTo>
                  <a:lnTo>
                    <a:pt x="959" y="11"/>
                  </a:lnTo>
                  <a:lnTo>
                    <a:pt x="967" y="9"/>
                  </a:lnTo>
                  <a:lnTo>
                    <a:pt x="973" y="9"/>
                  </a:lnTo>
                  <a:lnTo>
                    <a:pt x="982" y="9"/>
                  </a:lnTo>
                  <a:lnTo>
                    <a:pt x="987" y="9"/>
                  </a:lnTo>
                  <a:lnTo>
                    <a:pt x="996" y="9"/>
                  </a:lnTo>
                  <a:lnTo>
                    <a:pt x="1002" y="9"/>
                  </a:lnTo>
                  <a:lnTo>
                    <a:pt x="1010" y="9"/>
                  </a:lnTo>
                  <a:lnTo>
                    <a:pt x="1016" y="9"/>
                  </a:lnTo>
                  <a:lnTo>
                    <a:pt x="1025" y="6"/>
                  </a:lnTo>
                  <a:lnTo>
                    <a:pt x="1030" y="6"/>
                  </a:lnTo>
                  <a:lnTo>
                    <a:pt x="1036" y="6"/>
                  </a:lnTo>
                  <a:lnTo>
                    <a:pt x="1045" y="6"/>
                  </a:lnTo>
                  <a:lnTo>
                    <a:pt x="1050" y="6"/>
                  </a:lnTo>
                  <a:lnTo>
                    <a:pt x="1059" y="6"/>
                  </a:lnTo>
                  <a:lnTo>
                    <a:pt x="1065" y="6"/>
                  </a:lnTo>
                  <a:lnTo>
                    <a:pt x="1073" y="6"/>
                  </a:lnTo>
                  <a:lnTo>
                    <a:pt x="1079" y="6"/>
                  </a:lnTo>
                  <a:lnTo>
                    <a:pt x="1088" y="6"/>
                  </a:lnTo>
                  <a:lnTo>
                    <a:pt x="1094" y="6"/>
                  </a:lnTo>
                  <a:lnTo>
                    <a:pt x="1102" y="6"/>
                  </a:lnTo>
                  <a:lnTo>
                    <a:pt x="1108" y="6"/>
                  </a:lnTo>
                  <a:lnTo>
                    <a:pt x="1117" y="3"/>
                  </a:lnTo>
                  <a:lnTo>
                    <a:pt x="1122" y="3"/>
                  </a:lnTo>
                  <a:lnTo>
                    <a:pt x="1131" y="3"/>
                  </a:lnTo>
                  <a:lnTo>
                    <a:pt x="1137" y="3"/>
                  </a:lnTo>
                  <a:lnTo>
                    <a:pt x="1145" y="3"/>
                  </a:lnTo>
                  <a:lnTo>
                    <a:pt x="1151" y="3"/>
                  </a:lnTo>
                  <a:lnTo>
                    <a:pt x="1160" y="3"/>
                  </a:lnTo>
                  <a:lnTo>
                    <a:pt x="1165" y="3"/>
                  </a:lnTo>
                  <a:lnTo>
                    <a:pt x="1174" y="3"/>
                  </a:lnTo>
                  <a:lnTo>
                    <a:pt x="1180" y="3"/>
                  </a:lnTo>
                  <a:lnTo>
                    <a:pt x="1185" y="3"/>
                  </a:lnTo>
                  <a:lnTo>
                    <a:pt x="1194" y="3"/>
                  </a:lnTo>
                  <a:lnTo>
                    <a:pt x="1200" y="3"/>
                  </a:lnTo>
                  <a:lnTo>
                    <a:pt x="1208" y="3"/>
                  </a:lnTo>
                  <a:lnTo>
                    <a:pt x="1214" y="3"/>
                  </a:lnTo>
                  <a:lnTo>
                    <a:pt x="1223" y="3"/>
                  </a:lnTo>
                  <a:lnTo>
                    <a:pt x="1229" y="3"/>
                  </a:lnTo>
                  <a:lnTo>
                    <a:pt x="1237" y="3"/>
                  </a:lnTo>
                  <a:lnTo>
                    <a:pt x="1243" y="3"/>
                  </a:lnTo>
                  <a:lnTo>
                    <a:pt x="1251" y="3"/>
                  </a:lnTo>
                  <a:lnTo>
                    <a:pt x="1257" y="3"/>
                  </a:lnTo>
                  <a:lnTo>
                    <a:pt x="1266" y="3"/>
                  </a:lnTo>
                  <a:lnTo>
                    <a:pt x="1272" y="3"/>
                  </a:lnTo>
                  <a:lnTo>
                    <a:pt x="1280" y="3"/>
                  </a:lnTo>
                  <a:lnTo>
                    <a:pt x="1286" y="3"/>
                  </a:lnTo>
                  <a:lnTo>
                    <a:pt x="1295" y="3"/>
                  </a:lnTo>
                  <a:lnTo>
                    <a:pt x="1300" y="3"/>
                  </a:lnTo>
                  <a:lnTo>
                    <a:pt x="1309" y="0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8" y="0"/>
                  </a:lnTo>
                  <a:lnTo>
                    <a:pt x="1363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4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4" y="0"/>
                  </a:lnTo>
                  <a:lnTo>
                    <a:pt x="1493" y="0"/>
                  </a:lnTo>
                  <a:lnTo>
                    <a:pt x="1498" y="0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21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1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0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4" y="0"/>
                  </a:lnTo>
                  <a:lnTo>
                    <a:pt x="1719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57" y="0"/>
                  </a:lnTo>
                  <a:lnTo>
                    <a:pt x="1763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Rectangle 70"/>
            <p:cNvSpPr>
              <a:spLocks noChangeArrowheads="1"/>
            </p:cNvSpPr>
            <p:nvPr/>
          </p:nvSpPr>
          <p:spPr bwMode="auto">
            <a:xfrm>
              <a:off x="1578" y="2400"/>
              <a:ext cx="4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10444" name="Rectangle 71"/>
            <p:cNvSpPr>
              <a:spLocks noChangeArrowheads="1"/>
            </p:cNvSpPr>
            <p:nvPr/>
          </p:nvSpPr>
          <p:spPr bwMode="auto">
            <a:xfrm>
              <a:off x="1758" y="3155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10445" name="Rectangle 72"/>
            <p:cNvSpPr>
              <a:spLocks noChangeArrowheads="1"/>
            </p:cNvSpPr>
            <p:nvPr/>
          </p:nvSpPr>
          <p:spPr bwMode="auto">
            <a:xfrm rot="-5400000">
              <a:off x="527" y="2787"/>
              <a:ext cx="33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10247" name="Group 73"/>
          <p:cNvGrpSpPr>
            <a:grpSpLocks/>
          </p:cNvGrpSpPr>
          <p:nvPr/>
        </p:nvGrpSpPr>
        <p:grpSpPr bwMode="auto">
          <a:xfrm>
            <a:off x="1825625" y="5500688"/>
            <a:ext cx="3414713" cy="1187450"/>
            <a:chOff x="670" y="3273"/>
            <a:chExt cx="2151" cy="748"/>
          </a:xfrm>
        </p:grpSpPr>
        <p:sp>
          <p:nvSpPr>
            <p:cNvPr id="10317" name="Rectangle 74"/>
            <p:cNvSpPr>
              <a:spLocks noChangeArrowheads="1"/>
            </p:cNvSpPr>
            <p:nvPr/>
          </p:nvSpPr>
          <p:spPr bwMode="auto">
            <a:xfrm>
              <a:off x="810" y="3304"/>
              <a:ext cx="1990" cy="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Rectangle 75"/>
            <p:cNvSpPr>
              <a:spLocks noChangeArrowheads="1"/>
            </p:cNvSpPr>
            <p:nvPr/>
          </p:nvSpPr>
          <p:spPr bwMode="auto">
            <a:xfrm>
              <a:off x="810" y="3304"/>
              <a:ext cx="1990" cy="5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Line 76"/>
            <p:cNvSpPr>
              <a:spLocks noChangeShapeType="1"/>
            </p:cNvSpPr>
            <p:nvPr/>
          </p:nvSpPr>
          <p:spPr bwMode="auto">
            <a:xfrm>
              <a:off x="810" y="3304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77"/>
            <p:cNvSpPr>
              <a:spLocks/>
            </p:cNvSpPr>
            <p:nvPr/>
          </p:nvSpPr>
          <p:spPr bwMode="auto">
            <a:xfrm>
              <a:off x="810" y="3304"/>
              <a:ext cx="1990" cy="592"/>
            </a:xfrm>
            <a:custGeom>
              <a:avLst/>
              <a:gdLst>
                <a:gd name="T0" fmla="*/ 0 w 619"/>
                <a:gd name="T1" fmla="*/ 592 h 163"/>
                <a:gd name="T2" fmla="*/ 1990 w 619"/>
                <a:gd name="T3" fmla="*/ 592 h 163"/>
                <a:gd name="T4" fmla="*/ 199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78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79"/>
            <p:cNvSpPr>
              <a:spLocks noChangeShapeType="1"/>
            </p:cNvSpPr>
            <p:nvPr/>
          </p:nvSpPr>
          <p:spPr bwMode="auto">
            <a:xfrm>
              <a:off x="810" y="3896"/>
              <a:ext cx="199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80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81"/>
            <p:cNvSpPr>
              <a:spLocks noChangeShapeType="1"/>
            </p:cNvSpPr>
            <p:nvPr/>
          </p:nvSpPr>
          <p:spPr bwMode="auto">
            <a:xfrm flipV="1">
              <a:off x="810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82"/>
            <p:cNvSpPr>
              <a:spLocks noChangeShapeType="1"/>
            </p:cNvSpPr>
            <p:nvPr/>
          </p:nvSpPr>
          <p:spPr bwMode="auto">
            <a:xfrm>
              <a:off x="810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Rectangle 83"/>
            <p:cNvSpPr>
              <a:spLocks noChangeArrowheads="1"/>
            </p:cNvSpPr>
            <p:nvPr/>
          </p:nvSpPr>
          <p:spPr bwMode="auto">
            <a:xfrm>
              <a:off x="800" y="391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0327" name="Line 84"/>
            <p:cNvSpPr>
              <a:spLocks noChangeShapeType="1"/>
            </p:cNvSpPr>
            <p:nvPr/>
          </p:nvSpPr>
          <p:spPr bwMode="auto">
            <a:xfrm flipV="1">
              <a:off x="1009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85"/>
            <p:cNvSpPr>
              <a:spLocks noChangeShapeType="1"/>
            </p:cNvSpPr>
            <p:nvPr/>
          </p:nvSpPr>
          <p:spPr bwMode="auto">
            <a:xfrm>
              <a:off x="1009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Rectangle 86"/>
            <p:cNvSpPr>
              <a:spLocks noChangeArrowheads="1"/>
            </p:cNvSpPr>
            <p:nvPr/>
          </p:nvSpPr>
          <p:spPr bwMode="auto">
            <a:xfrm>
              <a:off x="999" y="391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10330" name="Line 87"/>
            <p:cNvSpPr>
              <a:spLocks noChangeShapeType="1"/>
            </p:cNvSpPr>
            <p:nvPr/>
          </p:nvSpPr>
          <p:spPr bwMode="auto">
            <a:xfrm flipV="1">
              <a:off x="1209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Line 88"/>
            <p:cNvSpPr>
              <a:spLocks noChangeShapeType="1"/>
            </p:cNvSpPr>
            <p:nvPr/>
          </p:nvSpPr>
          <p:spPr bwMode="auto">
            <a:xfrm>
              <a:off x="1209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Rectangle 89"/>
            <p:cNvSpPr>
              <a:spLocks noChangeArrowheads="1"/>
            </p:cNvSpPr>
            <p:nvPr/>
          </p:nvSpPr>
          <p:spPr bwMode="auto">
            <a:xfrm>
              <a:off x="1186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10333" name="Line 90"/>
            <p:cNvSpPr>
              <a:spLocks noChangeShapeType="1"/>
            </p:cNvSpPr>
            <p:nvPr/>
          </p:nvSpPr>
          <p:spPr bwMode="auto">
            <a:xfrm flipV="1">
              <a:off x="1408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Line 91"/>
            <p:cNvSpPr>
              <a:spLocks noChangeShapeType="1"/>
            </p:cNvSpPr>
            <p:nvPr/>
          </p:nvSpPr>
          <p:spPr bwMode="auto">
            <a:xfrm>
              <a:off x="1408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Rectangle 92"/>
            <p:cNvSpPr>
              <a:spLocks noChangeArrowheads="1"/>
            </p:cNvSpPr>
            <p:nvPr/>
          </p:nvSpPr>
          <p:spPr bwMode="auto">
            <a:xfrm>
              <a:off x="1385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10336" name="Line 93"/>
            <p:cNvSpPr>
              <a:spLocks noChangeShapeType="1"/>
            </p:cNvSpPr>
            <p:nvPr/>
          </p:nvSpPr>
          <p:spPr bwMode="auto">
            <a:xfrm flipV="1">
              <a:off x="1607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Line 94"/>
            <p:cNvSpPr>
              <a:spLocks noChangeShapeType="1"/>
            </p:cNvSpPr>
            <p:nvPr/>
          </p:nvSpPr>
          <p:spPr bwMode="auto">
            <a:xfrm>
              <a:off x="1607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Rectangle 95"/>
            <p:cNvSpPr>
              <a:spLocks noChangeArrowheads="1"/>
            </p:cNvSpPr>
            <p:nvPr/>
          </p:nvSpPr>
          <p:spPr bwMode="auto">
            <a:xfrm>
              <a:off x="1585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10339" name="Line 96"/>
            <p:cNvSpPr>
              <a:spLocks noChangeShapeType="1"/>
            </p:cNvSpPr>
            <p:nvPr/>
          </p:nvSpPr>
          <p:spPr bwMode="auto">
            <a:xfrm flipV="1">
              <a:off x="1806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Line 97"/>
            <p:cNvSpPr>
              <a:spLocks noChangeShapeType="1"/>
            </p:cNvSpPr>
            <p:nvPr/>
          </p:nvSpPr>
          <p:spPr bwMode="auto">
            <a:xfrm>
              <a:off x="1806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Rectangle 98"/>
            <p:cNvSpPr>
              <a:spLocks noChangeArrowheads="1"/>
            </p:cNvSpPr>
            <p:nvPr/>
          </p:nvSpPr>
          <p:spPr bwMode="auto">
            <a:xfrm>
              <a:off x="1784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10342" name="Line 99"/>
            <p:cNvSpPr>
              <a:spLocks noChangeShapeType="1"/>
            </p:cNvSpPr>
            <p:nvPr/>
          </p:nvSpPr>
          <p:spPr bwMode="auto">
            <a:xfrm flipV="1">
              <a:off x="2002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Line 100"/>
            <p:cNvSpPr>
              <a:spLocks noChangeShapeType="1"/>
            </p:cNvSpPr>
            <p:nvPr/>
          </p:nvSpPr>
          <p:spPr bwMode="auto">
            <a:xfrm>
              <a:off x="2002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Rectangle 101"/>
            <p:cNvSpPr>
              <a:spLocks noChangeArrowheads="1"/>
            </p:cNvSpPr>
            <p:nvPr/>
          </p:nvSpPr>
          <p:spPr bwMode="auto">
            <a:xfrm>
              <a:off x="1980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10345" name="Line 102"/>
            <p:cNvSpPr>
              <a:spLocks noChangeShapeType="1"/>
            </p:cNvSpPr>
            <p:nvPr/>
          </p:nvSpPr>
          <p:spPr bwMode="auto">
            <a:xfrm flipV="1">
              <a:off x="2202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Line 103"/>
            <p:cNvSpPr>
              <a:spLocks noChangeShapeType="1"/>
            </p:cNvSpPr>
            <p:nvPr/>
          </p:nvSpPr>
          <p:spPr bwMode="auto">
            <a:xfrm>
              <a:off x="2202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Rectangle 104"/>
            <p:cNvSpPr>
              <a:spLocks noChangeArrowheads="1"/>
            </p:cNvSpPr>
            <p:nvPr/>
          </p:nvSpPr>
          <p:spPr bwMode="auto">
            <a:xfrm>
              <a:off x="2179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10348" name="Line 105"/>
            <p:cNvSpPr>
              <a:spLocks noChangeShapeType="1"/>
            </p:cNvSpPr>
            <p:nvPr/>
          </p:nvSpPr>
          <p:spPr bwMode="auto">
            <a:xfrm flipV="1">
              <a:off x="2401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Line 106"/>
            <p:cNvSpPr>
              <a:spLocks noChangeShapeType="1"/>
            </p:cNvSpPr>
            <p:nvPr/>
          </p:nvSpPr>
          <p:spPr bwMode="auto">
            <a:xfrm>
              <a:off x="2401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Rectangle 107"/>
            <p:cNvSpPr>
              <a:spLocks noChangeArrowheads="1"/>
            </p:cNvSpPr>
            <p:nvPr/>
          </p:nvSpPr>
          <p:spPr bwMode="auto">
            <a:xfrm>
              <a:off x="2379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10351" name="Line 108"/>
            <p:cNvSpPr>
              <a:spLocks noChangeShapeType="1"/>
            </p:cNvSpPr>
            <p:nvPr/>
          </p:nvSpPr>
          <p:spPr bwMode="auto">
            <a:xfrm flipV="1">
              <a:off x="2600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Line 109"/>
            <p:cNvSpPr>
              <a:spLocks noChangeShapeType="1"/>
            </p:cNvSpPr>
            <p:nvPr/>
          </p:nvSpPr>
          <p:spPr bwMode="auto">
            <a:xfrm>
              <a:off x="2600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Rectangle 110"/>
            <p:cNvSpPr>
              <a:spLocks noChangeArrowheads="1"/>
            </p:cNvSpPr>
            <p:nvPr/>
          </p:nvSpPr>
          <p:spPr bwMode="auto">
            <a:xfrm>
              <a:off x="2578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10354" name="Line 111"/>
            <p:cNvSpPr>
              <a:spLocks noChangeShapeType="1"/>
            </p:cNvSpPr>
            <p:nvPr/>
          </p:nvSpPr>
          <p:spPr bwMode="auto">
            <a:xfrm flipV="1">
              <a:off x="2800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Line 112"/>
            <p:cNvSpPr>
              <a:spLocks noChangeShapeType="1"/>
            </p:cNvSpPr>
            <p:nvPr/>
          </p:nvSpPr>
          <p:spPr bwMode="auto">
            <a:xfrm>
              <a:off x="2800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Rectangle 113"/>
            <p:cNvSpPr>
              <a:spLocks noChangeArrowheads="1"/>
            </p:cNvSpPr>
            <p:nvPr/>
          </p:nvSpPr>
          <p:spPr bwMode="auto">
            <a:xfrm>
              <a:off x="2777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10357" name="Line 114"/>
            <p:cNvSpPr>
              <a:spLocks noChangeShapeType="1"/>
            </p:cNvSpPr>
            <p:nvPr/>
          </p:nvSpPr>
          <p:spPr bwMode="auto">
            <a:xfrm>
              <a:off x="810" y="389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Line 115"/>
            <p:cNvSpPr>
              <a:spLocks noChangeShapeType="1"/>
            </p:cNvSpPr>
            <p:nvPr/>
          </p:nvSpPr>
          <p:spPr bwMode="auto">
            <a:xfrm flipH="1">
              <a:off x="2781" y="389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Rectangle 116"/>
            <p:cNvSpPr>
              <a:spLocks noChangeArrowheads="1"/>
            </p:cNvSpPr>
            <p:nvPr/>
          </p:nvSpPr>
          <p:spPr bwMode="auto">
            <a:xfrm>
              <a:off x="774" y="386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0360" name="Line 117"/>
            <p:cNvSpPr>
              <a:spLocks noChangeShapeType="1"/>
            </p:cNvSpPr>
            <p:nvPr/>
          </p:nvSpPr>
          <p:spPr bwMode="auto">
            <a:xfrm>
              <a:off x="810" y="3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Line 118"/>
            <p:cNvSpPr>
              <a:spLocks noChangeShapeType="1"/>
            </p:cNvSpPr>
            <p:nvPr/>
          </p:nvSpPr>
          <p:spPr bwMode="auto">
            <a:xfrm flipH="1">
              <a:off x="2781" y="3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Rectangle 119"/>
            <p:cNvSpPr>
              <a:spLocks noChangeArrowheads="1"/>
            </p:cNvSpPr>
            <p:nvPr/>
          </p:nvSpPr>
          <p:spPr bwMode="auto">
            <a:xfrm>
              <a:off x="738" y="3748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10363" name="Line 120"/>
            <p:cNvSpPr>
              <a:spLocks noChangeShapeType="1"/>
            </p:cNvSpPr>
            <p:nvPr/>
          </p:nvSpPr>
          <p:spPr bwMode="auto">
            <a:xfrm>
              <a:off x="810" y="36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Line 121"/>
            <p:cNvSpPr>
              <a:spLocks noChangeShapeType="1"/>
            </p:cNvSpPr>
            <p:nvPr/>
          </p:nvSpPr>
          <p:spPr bwMode="auto">
            <a:xfrm flipH="1">
              <a:off x="2781" y="36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Rectangle 122"/>
            <p:cNvSpPr>
              <a:spLocks noChangeArrowheads="1"/>
            </p:cNvSpPr>
            <p:nvPr/>
          </p:nvSpPr>
          <p:spPr bwMode="auto">
            <a:xfrm>
              <a:off x="738" y="363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10366" name="Line 123"/>
            <p:cNvSpPr>
              <a:spLocks noChangeShapeType="1"/>
            </p:cNvSpPr>
            <p:nvPr/>
          </p:nvSpPr>
          <p:spPr bwMode="auto">
            <a:xfrm>
              <a:off x="810" y="354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Line 124"/>
            <p:cNvSpPr>
              <a:spLocks noChangeShapeType="1"/>
            </p:cNvSpPr>
            <p:nvPr/>
          </p:nvSpPr>
          <p:spPr bwMode="auto">
            <a:xfrm flipH="1">
              <a:off x="2781" y="354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Rectangle 125"/>
            <p:cNvSpPr>
              <a:spLocks noChangeArrowheads="1"/>
            </p:cNvSpPr>
            <p:nvPr/>
          </p:nvSpPr>
          <p:spPr bwMode="auto">
            <a:xfrm>
              <a:off x="738" y="351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10369" name="Line 126"/>
            <p:cNvSpPr>
              <a:spLocks noChangeShapeType="1"/>
            </p:cNvSpPr>
            <p:nvPr/>
          </p:nvSpPr>
          <p:spPr bwMode="auto">
            <a:xfrm>
              <a:off x="810" y="342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Line 127"/>
            <p:cNvSpPr>
              <a:spLocks noChangeShapeType="1"/>
            </p:cNvSpPr>
            <p:nvPr/>
          </p:nvSpPr>
          <p:spPr bwMode="auto">
            <a:xfrm flipH="1">
              <a:off x="2781" y="342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Rectangle 128"/>
            <p:cNvSpPr>
              <a:spLocks noChangeArrowheads="1"/>
            </p:cNvSpPr>
            <p:nvPr/>
          </p:nvSpPr>
          <p:spPr bwMode="auto">
            <a:xfrm>
              <a:off x="738" y="3396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10372" name="Line 129"/>
            <p:cNvSpPr>
              <a:spLocks noChangeShapeType="1"/>
            </p:cNvSpPr>
            <p:nvPr/>
          </p:nvSpPr>
          <p:spPr bwMode="auto">
            <a:xfrm>
              <a:off x="810" y="330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Line 130"/>
            <p:cNvSpPr>
              <a:spLocks noChangeShapeType="1"/>
            </p:cNvSpPr>
            <p:nvPr/>
          </p:nvSpPr>
          <p:spPr bwMode="auto">
            <a:xfrm flipH="1">
              <a:off x="2781" y="330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Rectangle 131"/>
            <p:cNvSpPr>
              <a:spLocks noChangeArrowheads="1"/>
            </p:cNvSpPr>
            <p:nvPr/>
          </p:nvSpPr>
          <p:spPr bwMode="auto">
            <a:xfrm>
              <a:off x="774" y="327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10375" name="Line 132"/>
            <p:cNvSpPr>
              <a:spLocks noChangeShapeType="1"/>
            </p:cNvSpPr>
            <p:nvPr/>
          </p:nvSpPr>
          <p:spPr bwMode="auto">
            <a:xfrm>
              <a:off x="810" y="3304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33"/>
            <p:cNvSpPr>
              <a:spLocks/>
            </p:cNvSpPr>
            <p:nvPr/>
          </p:nvSpPr>
          <p:spPr bwMode="auto">
            <a:xfrm>
              <a:off x="810" y="3304"/>
              <a:ext cx="1990" cy="592"/>
            </a:xfrm>
            <a:custGeom>
              <a:avLst/>
              <a:gdLst>
                <a:gd name="T0" fmla="*/ 0 w 619"/>
                <a:gd name="T1" fmla="*/ 592 h 163"/>
                <a:gd name="T2" fmla="*/ 1990 w 619"/>
                <a:gd name="T3" fmla="*/ 592 h 163"/>
                <a:gd name="T4" fmla="*/ 199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Line 134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35"/>
            <p:cNvSpPr>
              <a:spLocks/>
            </p:cNvSpPr>
            <p:nvPr/>
          </p:nvSpPr>
          <p:spPr bwMode="auto">
            <a:xfrm>
              <a:off x="810" y="3304"/>
              <a:ext cx="1974" cy="592"/>
            </a:xfrm>
            <a:custGeom>
              <a:avLst/>
              <a:gdLst>
                <a:gd name="T0" fmla="*/ 22 w 1763"/>
                <a:gd name="T1" fmla="*/ 592 h 471"/>
                <a:gd name="T2" fmla="*/ 54 w 1763"/>
                <a:gd name="T3" fmla="*/ 592 h 471"/>
                <a:gd name="T4" fmla="*/ 86 w 1763"/>
                <a:gd name="T5" fmla="*/ 592 h 471"/>
                <a:gd name="T6" fmla="*/ 119 w 1763"/>
                <a:gd name="T7" fmla="*/ 0 h 471"/>
                <a:gd name="T8" fmla="*/ 151 w 1763"/>
                <a:gd name="T9" fmla="*/ 0 h 471"/>
                <a:gd name="T10" fmla="*/ 183 w 1763"/>
                <a:gd name="T11" fmla="*/ 0 h 471"/>
                <a:gd name="T12" fmla="*/ 215 w 1763"/>
                <a:gd name="T13" fmla="*/ 0 h 471"/>
                <a:gd name="T14" fmla="*/ 247 w 1763"/>
                <a:gd name="T15" fmla="*/ 0 h 471"/>
                <a:gd name="T16" fmla="*/ 279 w 1763"/>
                <a:gd name="T17" fmla="*/ 0 h 471"/>
                <a:gd name="T18" fmla="*/ 311 w 1763"/>
                <a:gd name="T19" fmla="*/ 0 h 471"/>
                <a:gd name="T20" fmla="*/ 340 w 1763"/>
                <a:gd name="T21" fmla="*/ 0 h 471"/>
                <a:gd name="T22" fmla="*/ 373 w 1763"/>
                <a:gd name="T23" fmla="*/ 0 h 471"/>
                <a:gd name="T24" fmla="*/ 404 w 1763"/>
                <a:gd name="T25" fmla="*/ 0 h 471"/>
                <a:gd name="T26" fmla="*/ 437 w 1763"/>
                <a:gd name="T27" fmla="*/ 0 h 471"/>
                <a:gd name="T28" fmla="*/ 469 w 1763"/>
                <a:gd name="T29" fmla="*/ 0 h 471"/>
                <a:gd name="T30" fmla="*/ 502 w 1763"/>
                <a:gd name="T31" fmla="*/ 0 h 471"/>
                <a:gd name="T32" fmla="*/ 533 w 1763"/>
                <a:gd name="T33" fmla="*/ 0 h 471"/>
                <a:gd name="T34" fmla="*/ 565 w 1763"/>
                <a:gd name="T35" fmla="*/ 0 h 471"/>
                <a:gd name="T36" fmla="*/ 598 w 1763"/>
                <a:gd name="T37" fmla="*/ 0 h 471"/>
                <a:gd name="T38" fmla="*/ 629 w 1763"/>
                <a:gd name="T39" fmla="*/ 0 h 471"/>
                <a:gd name="T40" fmla="*/ 662 w 1763"/>
                <a:gd name="T41" fmla="*/ 0 h 471"/>
                <a:gd name="T42" fmla="*/ 691 w 1763"/>
                <a:gd name="T43" fmla="*/ 0 h 471"/>
                <a:gd name="T44" fmla="*/ 723 w 1763"/>
                <a:gd name="T45" fmla="*/ 0 h 471"/>
                <a:gd name="T46" fmla="*/ 755 w 1763"/>
                <a:gd name="T47" fmla="*/ 0 h 471"/>
                <a:gd name="T48" fmla="*/ 787 w 1763"/>
                <a:gd name="T49" fmla="*/ 0 h 471"/>
                <a:gd name="T50" fmla="*/ 820 w 1763"/>
                <a:gd name="T51" fmla="*/ 0 h 471"/>
                <a:gd name="T52" fmla="*/ 851 w 1763"/>
                <a:gd name="T53" fmla="*/ 0 h 471"/>
                <a:gd name="T54" fmla="*/ 883 w 1763"/>
                <a:gd name="T55" fmla="*/ 0 h 471"/>
                <a:gd name="T56" fmla="*/ 916 w 1763"/>
                <a:gd name="T57" fmla="*/ 0 h 471"/>
                <a:gd name="T58" fmla="*/ 948 w 1763"/>
                <a:gd name="T59" fmla="*/ 0 h 471"/>
                <a:gd name="T60" fmla="*/ 980 w 1763"/>
                <a:gd name="T61" fmla="*/ 0 h 471"/>
                <a:gd name="T62" fmla="*/ 1009 w 1763"/>
                <a:gd name="T63" fmla="*/ 0 h 471"/>
                <a:gd name="T64" fmla="*/ 1041 w 1763"/>
                <a:gd name="T65" fmla="*/ 0 h 471"/>
                <a:gd name="T66" fmla="*/ 1074 w 1763"/>
                <a:gd name="T67" fmla="*/ 0 h 471"/>
                <a:gd name="T68" fmla="*/ 1105 w 1763"/>
                <a:gd name="T69" fmla="*/ 0 h 471"/>
                <a:gd name="T70" fmla="*/ 1138 w 1763"/>
                <a:gd name="T71" fmla="*/ 0 h 471"/>
                <a:gd name="T72" fmla="*/ 1170 w 1763"/>
                <a:gd name="T73" fmla="*/ 0 h 471"/>
                <a:gd name="T74" fmla="*/ 1201 w 1763"/>
                <a:gd name="T75" fmla="*/ 0 h 471"/>
                <a:gd name="T76" fmla="*/ 1234 w 1763"/>
                <a:gd name="T77" fmla="*/ 0 h 471"/>
                <a:gd name="T78" fmla="*/ 1266 w 1763"/>
                <a:gd name="T79" fmla="*/ 0 h 471"/>
                <a:gd name="T80" fmla="*/ 1299 w 1763"/>
                <a:gd name="T81" fmla="*/ 0 h 471"/>
                <a:gd name="T82" fmla="*/ 1327 w 1763"/>
                <a:gd name="T83" fmla="*/ 0 h 471"/>
                <a:gd name="T84" fmla="*/ 1359 w 1763"/>
                <a:gd name="T85" fmla="*/ 0 h 471"/>
                <a:gd name="T86" fmla="*/ 1392 w 1763"/>
                <a:gd name="T87" fmla="*/ 0 h 471"/>
                <a:gd name="T88" fmla="*/ 1424 w 1763"/>
                <a:gd name="T89" fmla="*/ 0 h 471"/>
                <a:gd name="T90" fmla="*/ 1456 w 1763"/>
                <a:gd name="T91" fmla="*/ 0 h 471"/>
                <a:gd name="T92" fmla="*/ 1488 w 1763"/>
                <a:gd name="T93" fmla="*/ 0 h 471"/>
                <a:gd name="T94" fmla="*/ 1521 w 1763"/>
                <a:gd name="T95" fmla="*/ 0 h 471"/>
                <a:gd name="T96" fmla="*/ 1552 w 1763"/>
                <a:gd name="T97" fmla="*/ 0 h 471"/>
                <a:gd name="T98" fmla="*/ 1584 w 1763"/>
                <a:gd name="T99" fmla="*/ 0 h 471"/>
                <a:gd name="T100" fmla="*/ 1617 w 1763"/>
                <a:gd name="T101" fmla="*/ 0 h 471"/>
                <a:gd name="T102" fmla="*/ 1649 w 1763"/>
                <a:gd name="T103" fmla="*/ 0 h 471"/>
                <a:gd name="T104" fmla="*/ 1677 w 1763"/>
                <a:gd name="T105" fmla="*/ 0 h 471"/>
                <a:gd name="T106" fmla="*/ 1710 w 1763"/>
                <a:gd name="T107" fmla="*/ 0 h 471"/>
                <a:gd name="T108" fmla="*/ 1742 w 1763"/>
                <a:gd name="T109" fmla="*/ 0 h 471"/>
                <a:gd name="T110" fmla="*/ 1775 w 1763"/>
                <a:gd name="T111" fmla="*/ 0 h 471"/>
                <a:gd name="T112" fmla="*/ 1806 w 1763"/>
                <a:gd name="T113" fmla="*/ 0 h 471"/>
                <a:gd name="T114" fmla="*/ 1839 w 1763"/>
                <a:gd name="T115" fmla="*/ 0 h 471"/>
                <a:gd name="T116" fmla="*/ 1871 w 1763"/>
                <a:gd name="T117" fmla="*/ 0 h 471"/>
                <a:gd name="T118" fmla="*/ 1902 w 1763"/>
                <a:gd name="T119" fmla="*/ 0 h 471"/>
                <a:gd name="T120" fmla="*/ 1935 w 1763"/>
                <a:gd name="T121" fmla="*/ 0 h 471"/>
                <a:gd name="T122" fmla="*/ 1967 w 1763"/>
                <a:gd name="T123" fmla="*/ 0 h 4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3" h="471">
                  <a:moveTo>
                    <a:pt x="0" y="471"/>
                  </a:moveTo>
                  <a:lnTo>
                    <a:pt x="5" y="471"/>
                  </a:lnTo>
                  <a:lnTo>
                    <a:pt x="14" y="471"/>
                  </a:lnTo>
                  <a:lnTo>
                    <a:pt x="20" y="471"/>
                  </a:lnTo>
                  <a:lnTo>
                    <a:pt x="28" y="471"/>
                  </a:lnTo>
                  <a:lnTo>
                    <a:pt x="34" y="471"/>
                  </a:lnTo>
                  <a:lnTo>
                    <a:pt x="43" y="471"/>
                  </a:lnTo>
                  <a:lnTo>
                    <a:pt x="48" y="471"/>
                  </a:lnTo>
                  <a:lnTo>
                    <a:pt x="57" y="471"/>
                  </a:lnTo>
                  <a:lnTo>
                    <a:pt x="63" y="471"/>
                  </a:lnTo>
                  <a:lnTo>
                    <a:pt x="71" y="471"/>
                  </a:lnTo>
                  <a:lnTo>
                    <a:pt x="77" y="471"/>
                  </a:lnTo>
                  <a:lnTo>
                    <a:pt x="86" y="471"/>
                  </a:lnTo>
                  <a:lnTo>
                    <a:pt x="91" y="471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9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7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9" y="0"/>
                  </a:lnTo>
                  <a:lnTo>
                    <a:pt x="674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7" y="0"/>
                  </a:lnTo>
                  <a:lnTo>
                    <a:pt x="703" y="0"/>
                  </a:lnTo>
                  <a:lnTo>
                    <a:pt x="712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9" y="0"/>
                  </a:lnTo>
                  <a:lnTo>
                    <a:pt x="795" y="0"/>
                  </a:lnTo>
                  <a:lnTo>
                    <a:pt x="804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2" y="0"/>
                  </a:lnTo>
                  <a:lnTo>
                    <a:pt x="838" y="0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67" y="0"/>
                  </a:lnTo>
                  <a:lnTo>
                    <a:pt x="875" y="0"/>
                  </a:lnTo>
                  <a:lnTo>
                    <a:pt x="881" y="0"/>
                  </a:lnTo>
                  <a:lnTo>
                    <a:pt x="887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6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9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59" y="0"/>
                  </a:lnTo>
                  <a:lnTo>
                    <a:pt x="967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0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0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3" y="0"/>
                  </a:lnTo>
                  <a:lnTo>
                    <a:pt x="1079" y="0"/>
                  </a:lnTo>
                  <a:lnTo>
                    <a:pt x="1088" y="0"/>
                  </a:lnTo>
                  <a:lnTo>
                    <a:pt x="1094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7" y="0"/>
                  </a:lnTo>
                  <a:lnTo>
                    <a:pt x="1122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5" y="0"/>
                  </a:lnTo>
                  <a:lnTo>
                    <a:pt x="1151" y="0"/>
                  </a:lnTo>
                  <a:lnTo>
                    <a:pt x="1160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3" y="0"/>
                  </a:lnTo>
                  <a:lnTo>
                    <a:pt x="1229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57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6" y="0"/>
                  </a:lnTo>
                  <a:lnTo>
                    <a:pt x="1295" y="0"/>
                  </a:lnTo>
                  <a:lnTo>
                    <a:pt x="1300" y="0"/>
                  </a:lnTo>
                  <a:lnTo>
                    <a:pt x="1309" y="0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8" y="0"/>
                  </a:lnTo>
                  <a:lnTo>
                    <a:pt x="1363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4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4" y="0"/>
                  </a:lnTo>
                  <a:lnTo>
                    <a:pt x="1493" y="0"/>
                  </a:lnTo>
                  <a:lnTo>
                    <a:pt x="1498" y="0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21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1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0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4" y="0"/>
                  </a:lnTo>
                  <a:lnTo>
                    <a:pt x="1719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57" y="0"/>
                  </a:lnTo>
                  <a:lnTo>
                    <a:pt x="176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Rectangle 136"/>
            <p:cNvSpPr>
              <a:spLocks noChangeArrowheads="1"/>
            </p:cNvSpPr>
            <p:nvPr/>
          </p:nvSpPr>
          <p:spPr bwMode="auto">
            <a:xfrm>
              <a:off x="1758" y="3973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10380" name="Rectangle 137"/>
            <p:cNvSpPr>
              <a:spLocks noChangeArrowheads="1"/>
            </p:cNvSpPr>
            <p:nvPr/>
          </p:nvSpPr>
          <p:spPr bwMode="auto">
            <a:xfrm rot="-5400000">
              <a:off x="507" y="3611"/>
              <a:ext cx="3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2400"/>
            </a:p>
          </p:txBody>
        </p:sp>
      </p:grpSp>
      <p:grpSp>
        <p:nvGrpSpPr>
          <p:cNvPr id="10248" name="Group 138"/>
          <p:cNvGrpSpPr>
            <a:grpSpLocks/>
          </p:cNvGrpSpPr>
          <p:nvPr/>
        </p:nvGrpSpPr>
        <p:grpSpPr bwMode="auto">
          <a:xfrm>
            <a:off x="1827213" y="2667000"/>
            <a:ext cx="3354387" cy="1366838"/>
            <a:chOff x="3572" y="371"/>
            <a:chExt cx="1797" cy="590"/>
          </a:xfrm>
        </p:grpSpPr>
        <p:sp>
          <p:nvSpPr>
            <p:cNvPr id="10252" name="Rectangle 139"/>
            <p:cNvSpPr>
              <a:spLocks noChangeArrowheads="1"/>
            </p:cNvSpPr>
            <p:nvPr/>
          </p:nvSpPr>
          <p:spPr bwMode="auto">
            <a:xfrm>
              <a:off x="3688" y="434"/>
              <a:ext cx="166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Rectangle 140"/>
            <p:cNvSpPr>
              <a:spLocks noChangeArrowheads="1"/>
            </p:cNvSpPr>
            <p:nvPr/>
          </p:nvSpPr>
          <p:spPr bwMode="auto">
            <a:xfrm>
              <a:off x="3688" y="434"/>
              <a:ext cx="1668" cy="4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1"/>
            <p:cNvSpPr>
              <a:spLocks noChangeShapeType="1"/>
            </p:cNvSpPr>
            <p:nvPr/>
          </p:nvSpPr>
          <p:spPr bwMode="auto">
            <a:xfrm>
              <a:off x="3688" y="43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42"/>
            <p:cNvSpPr>
              <a:spLocks/>
            </p:cNvSpPr>
            <p:nvPr/>
          </p:nvSpPr>
          <p:spPr bwMode="auto">
            <a:xfrm>
              <a:off x="3688" y="434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3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44"/>
            <p:cNvSpPr>
              <a:spLocks noChangeShapeType="1"/>
            </p:cNvSpPr>
            <p:nvPr/>
          </p:nvSpPr>
          <p:spPr bwMode="auto">
            <a:xfrm>
              <a:off x="3688" y="878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45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46"/>
            <p:cNvSpPr>
              <a:spLocks noChangeShapeType="1"/>
            </p:cNvSpPr>
            <p:nvPr/>
          </p:nvSpPr>
          <p:spPr bwMode="auto">
            <a:xfrm flipV="1">
              <a:off x="3688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7"/>
            <p:cNvSpPr>
              <a:spLocks noChangeShapeType="1"/>
            </p:cNvSpPr>
            <p:nvPr/>
          </p:nvSpPr>
          <p:spPr bwMode="auto">
            <a:xfrm>
              <a:off x="3688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Rectangle 148"/>
            <p:cNvSpPr>
              <a:spLocks noChangeArrowheads="1"/>
            </p:cNvSpPr>
            <p:nvPr/>
          </p:nvSpPr>
          <p:spPr bwMode="auto">
            <a:xfrm>
              <a:off x="3680" y="889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0262" name="Line 149"/>
            <p:cNvSpPr>
              <a:spLocks noChangeShapeType="1"/>
            </p:cNvSpPr>
            <p:nvPr/>
          </p:nvSpPr>
          <p:spPr bwMode="auto">
            <a:xfrm flipV="1">
              <a:off x="3855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0"/>
            <p:cNvSpPr>
              <a:spLocks noChangeShapeType="1"/>
            </p:cNvSpPr>
            <p:nvPr/>
          </p:nvSpPr>
          <p:spPr bwMode="auto">
            <a:xfrm>
              <a:off x="3855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Rectangle 151"/>
            <p:cNvSpPr>
              <a:spLocks noChangeArrowheads="1"/>
            </p:cNvSpPr>
            <p:nvPr/>
          </p:nvSpPr>
          <p:spPr bwMode="auto">
            <a:xfrm>
              <a:off x="3847" y="889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10265" name="Line 152"/>
            <p:cNvSpPr>
              <a:spLocks noChangeShapeType="1"/>
            </p:cNvSpPr>
            <p:nvPr/>
          </p:nvSpPr>
          <p:spPr bwMode="auto">
            <a:xfrm flipV="1">
              <a:off x="4022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53"/>
            <p:cNvSpPr>
              <a:spLocks noChangeShapeType="1"/>
            </p:cNvSpPr>
            <p:nvPr/>
          </p:nvSpPr>
          <p:spPr bwMode="auto">
            <a:xfrm>
              <a:off x="4022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Rectangle 154"/>
            <p:cNvSpPr>
              <a:spLocks noChangeArrowheads="1"/>
            </p:cNvSpPr>
            <p:nvPr/>
          </p:nvSpPr>
          <p:spPr bwMode="auto">
            <a:xfrm>
              <a:off x="4004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10268" name="Line 155"/>
            <p:cNvSpPr>
              <a:spLocks noChangeShapeType="1"/>
            </p:cNvSpPr>
            <p:nvPr/>
          </p:nvSpPr>
          <p:spPr bwMode="auto">
            <a:xfrm flipV="1">
              <a:off x="4190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156"/>
            <p:cNvSpPr>
              <a:spLocks noChangeShapeType="1"/>
            </p:cNvSpPr>
            <p:nvPr/>
          </p:nvSpPr>
          <p:spPr bwMode="auto">
            <a:xfrm>
              <a:off x="4190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Rectangle 157"/>
            <p:cNvSpPr>
              <a:spLocks noChangeArrowheads="1"/>
            </p:cNvSpPr>
            <p:nvPr/>
          </p:nvSpPr>
          <p:spPr bwMode="auto">
            <a:xfrm>
              <a:off x="4171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10271" name="Line 158"/>
            <p:cNvSpPr>
              <a:spLocks noChangeShapeType="1"/>
            </p:cNvSpPr>
            <p:nvPr/>
          </p:nvSpPr>
          <p:spPr bwMode="auto">
            <a:xfrm flipV="1">
              <a:off x="4357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59"/>
            <p:cNvSpPr>
              <a:spLocks noChangeShapeType="1"/>
            </p:cNvSpPr>
            <p:nvPr/>
          </p:nvSpPr>
          <p:spPr bwMode="auto">
            <a:xfrm>
              <a:off x="4357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Rectangle 160"/>
            <p:cNvSpPr>
              <a:spLocks noChangeArrowheads="1"/>
            </p:cNvSpPr>
            <p:nvPr/>
          </p:nvSpPr>
          <p:spPr bwMode="auto">
            <a:xfrm>
              <a:off x="433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10274" name="Line 161"/>
            <p:cNvSpPr>
              <a:spLocks noChangeShapeType="1"/>
            </p:cNvSpPr>
            <p:nvPr/>
          </p:nvSpPr>
          <p:spPr bwMode="auto">
            <a:xfrm flipV="1">
              <a:off x="4524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162"/>
            <p:cNvSpPr>
              <a:spLocks noChangeShapeType="1"/>
            </p:cNvSpPr>
            <p:nvPr/>
          </p:nvSpPr>
          <p:spPr bwMode="auto">
            <a:xfrm>
              <a:off x="4524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Rectangle 163"/>
            <p:cNvSpPr>
              <a:spLocks noChangeArrowheads="1"/>
            </p:cNvSpPr>
            <p:nvPr/>
          </p:nvSpPr>
          <p:spPr bwMode="auto">
            <a:xfrm>
              <a:off x="4505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10277" name="Line 164"/>
            <p:cNvSpPr>
              <a:spLocks noChangeShapeType="1"/>
            </p:cNvSpPr>
            <p:nvPr/>
          </p:nvSpPr>
          <p:spPr bwMode="auto">
            <a:xfrm flipV="1">
              <a:off x="4688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165"/>
            <p:cNvSpPr>
              <a:spLocks noChangeShapeType="1"/>
            </p:cNvSpPr>
            <p:nvPr/>
          </p:nvSpPr>
          <p:spPr bwMode="auto">
            <a:xfrm>
              <a:off x="4688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Rectangle 166"/>
            <p:cNvSpPr>
              <a:spLocks noChangeArrowheads="1"/>
            </p:cNvSpPr>
            <p:nvPr/>
          </p:nvSpPr>
          <p:spPr bwMode="auto">
            <a:xfrm>
              <a:off x="466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10280" name="Line 167"/>
            <p:cNvSpPr>
              <a:spLocks noChangeShapeType="1"/>
            </p:cNvSpPr>
            <p:nvPr/>
          </p:nvSpPr>
          <p:spPr bwMode="auto">
            <a:xfrm flipV="1">
              <a:off x="4855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168"/>
            <p:cNvSpPr>
              <a:spLocks noChangeShapeType="1"/>
            </p:cNvSpPr>
            <p:nvPr/>
          </p:nvSpPr>
          <p:spPr bwMode="auto">
            <a:xfrm>
              <a:off x="4855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Rectangle 169"/>
            <p:cNvSpPr>
              <a:spLocks noChangeArrowheads="1"/>
            </p:cNvSpPr>
            <p:nvPr/>
          </p:nvSpPr>
          <p:spPr bwMode="auto">
            <a:xfrm>
              <a:off x="4835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10283" name="Line 170"/>
            <p:cNvSpPr>
              <a:spLocks noChangeShapeType="1"/>
            </p:cNvSpPr>
            <p:nvPr/>
          </p:nvSpPr>
          <p:spPr bwMode="auto">
            <a:xfrm flipV="1">
              <a:off x="5022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71"/>
            <p:cNvSpPr>
              <a:spLocks noChangeShapeType="1"/>
            </p:cNvSpPr>
            <p:nvPr/>
          </p:nvSpPr>
          <p:spPr bwMode="auto">
            <a:xfrm>
              <a:off x="5022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Rectangle 172"/>
            <p:cNvSpPr>
              <a:spLocks noChangeArrowheads="1"/>
            </p:cNvSpPr>
            <p:nvPr/>
          </p:nvSpPr>
          <p:spPr bwMode="auto">
            <a:xfrm>
              <a:off x="5002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10286" name="Line 173"/>
            <p:cNvSpPr>
              <a:spLocks noChangeShapeType="1"/>
            </p:cNvSpPr>
            <p:nvPr/>
          </p:nvSpPr>
          <p:spPr bwMode="auto">
            <a:xfrm flipV="1">
              <a:off x="5189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174"/>
            <p:cNvSpPr>
              <a:spLocks noChangeShapeType="1"/>
            </p:cNvSpPr>
            <p:nvPr/>
          </p:nvSpPr>
          <p:spPr bwMode="auto">
            <a:xfrm>
              <a:off x="5189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Rectangle 175"/>
            <p:cNvSpPr>
              <a:spLocks noChangeArrowheads="1"/>
            </p:cNvSpPr>
            <p:nvPr/>
          </p:nvSpPr>
          <p:spPr bwMode="auto">
            <a:xfrm>
              <a:off x="5171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10289" name="Line 176"/>
            <p:cNvSpPr>
              <a:spLocks noChangeShapeType="1"/>
            </p:cNvSpPr>
            <p:nvPr/>
          </p:nvSpPr>
          <p:spPr bwMode="auto">
            <a:xfrm flipV="1">
              <a:off x="5356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177"/>
            <p:cNvSpPr>
              <a:spLocks noChangeShapeType="1"/>
            </p:cNvSpPr>
            <p:nvPr/>
          </p:nvSpPr>
          <p:spPr bwMode="auto">
            <a:xfrm>
              <a:off x="5356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Rectangle 178"/>
            <p:cNvSpPr>
              <a:spLocks noChangeArrowheads="1"/>
            </p:cNvSpPr>
            <p:nvPr/>
          </p:nvSpPr>
          <p:spPr bwMode="auto">
            <a:xfrm>
              <a:off x="533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10292" name="Line 179"/>
            <p:cNvSpPr>
              <a:spLocks noChangeShapeType="1"/>
            </p:cNvSpPr>
            <p:nvPr/>
          </p:nvSpPr>
          <p:spPr bwMode="auto">
            <a:xfrm>
              <a:off x="3688" y="8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180"/>
            <p:cNvSpPr>
              <a:spLocks noChangeShapeType="1"/>
            </p:cNvSpPr>
            <p:nvPr/>
          </p:nvSpPr>
          <p:spPr bwMode="auto">
            <a:xfrm flipH="1">
              <a:off x="5340" y="8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Rectangle 181"/>
            <p:cNvSpPr>
              <a:spLocks noChangeArrowheads="1"/>
            </p:cNvSpPr>
            <p:nvPr/>
          </p:nvSpPr>
          <p:spPr bwMode="auto">
            <a:xfrm>
              <a:off x="3659" y="856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0295" name="Line 182"/>
            <p:cNvSpPr>
              <a:spLocks noChangeShapeType="1"/>
            </p:cNvSpPr>
            <p:nvPr/>
          </p:nvSpPr>
          <p:spPr bwMode="auto">
            <a:xfrm>
              <a:off x="3688" y="7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183"/>
            <p:cNvSpPr>
              <a:spLocks noChangeShapeType="1"/>
            </p:cNvSpPr>
            <p:nvPr/>
          </p:nvSpPr>
          <p:spPr bwMode="auto">
            <a:xfrm flipH="1">
              <a:off x="5340" y="7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Rectangle 184"/>
            <p:cNvSpPr>
              <a:spLocks noChangeArrowheads="1"/>
            </p:cNvSpPr>
            <p:nvPr/>
          </p:nvSpPr>
          <p:spPr bwMode="auto">
            <a:xfrm>
              <a:off x="3629" y="767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10298" name="Line 185"/>
            <p:cNvSpPr>
              <a:spLocks noChangeShapeType="1"/>
            </p:cNvSpPr>
            <p:nvPr/>
          </p:nvSpPr>
          <p:spPr bwMode="auto">
            <a:xfrm>
              <a:off x="3688" y="6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186"/>
            <p:cNvSpPr>
              <a:spLocks noChangeShapeType="1"/>
            </p:cNvSpPr>
            <p:nvPr/>
          </p:nvSpPr>
          <p:spPr bwMode="auto">
            <a:xfrm flipH="1">
              <a:off x="5340" y="6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Rectangle 187"/>
            <p:cNvSpPr>
              <a:spLocks noChangeArrowheads="1"/>
            </p:cNvSpPr>
            <p:nvPr/>
          </p:nvSpPr>
          <p:spPr bwMode="auto">
            <a:xfrm>
              <a:off x="3629" y="677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10301" name="Line 188"/>
            <p:cNvSpPr>
              <a:spLocks noChangeShapeType="1"/>
            </p:cNvSpPr>
            <p:nvPr/>
          </p:nvSpPr>
          <p:spPr bwMode="auto">
            <a:xfrm>
              <a:off x="3688" y="6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189"/>
            <p:cNvSpPr>
              <a:spLocks noChangeShapeType="1"/>
            </p:cNvSpPr>
            <p:nvPr/>
          </p:nvSpPr>
          <p:spPr bwMode="auto">
            <a:xfrm flipH="1">
              <a:off x="5340" y="6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Rectangle 190"/>
            <p:cNvSpPr>
              <a:spLocks noChangeArrowheads="1"/>
            </p:cNvSpPr>
            <p:nvPr/>
          </p:nvSpPr>
          <p:spPr bwMode="auto">
            <a:xfrm>
              <a:off x="3629" y="591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10304" name="Line 191"/>
            <p:cNvSpPr>
              <a:spLocks noChangeShapeType="1"/>
            </p:cNvSpPr>
            <p:nvPr/>
          </p:nvSpPr>
          <p:spPr bwMode="auto">
            <a:xfrm>
              <a:off x="3688" y="5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192"/>
            <p:cNvSpPr>
              <a:spLocks noChangeShapeType="1"/>
            </p:cNvSpPr>
            <p:nvPr/>
          </p:nvSpPr>
          <p:spPr bwMode="auto">
            <a:xfrm flipH="1">
              <a:off x="5340" y="5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Rectangle 193"/>
            <p:cNvSpPr>
              <a:spLocks noChangeArrowheads="1"/>
            </p:cNvSpPr>
            <p:nvPr/>
          </p:nvSpPr>
          <p:spPr bwMode="auto">
            <a:xfrm>
              <a:off x="3629" y="501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10307" name="Line 194"/>
            <p:cNvSpPr>
              <a:spLocks noChangeShapeType="1"/>
            </p:cNvSpPr>
            <p:nvPr/>
          </p:nvSpPr>
          <p:spPr bwMode="auto">
            <a:xfrm>
              <a:off x="3688" y="43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195"/>
            <p:cNvSpPr>
              <a:spLocks noChangeShapeType="1"/>
            </p:cNvSpPr>
            <p:nvPr/>
          </p:nvSpPr>
          <p:spPr bwMode="auto">
            <a:xfrm flipH="1">
              <a:off x="5340" y="43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Rectangle 196"/>
            <p:cNvSpPr>
              <a:spLocks noChangeArrowheads="1"/>
            </p:cNvSpPr>
            <p:nvPr/>
          </p:nvSpPr>
          <p:spPr bwMode="auto">
            <a:xfrm>
              <a:off x="3659" y="412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10310" name="Line 197"/>
            <p:cNvSpPr>
              <a:spLocks noChangeShapeType="1"/>
            </p:cNvSpPr>
            <p:nvPr/>
          </p:nvSpPr>
          <p:spPr bwMode="auto">
            <a:xfrm>
              <a:off x="3688" y="43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98"/>
            <p:cNvSpPr>
              <a:spLocks/>
            </p:cNvSpPr>
            <p:nvPr/>
          </p:nvSpPr>
          <p:spPr bwMode="auto">
            <a:xfrm>
              <a:off x="3688" y="434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ne 199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200"/>
            <p:cNvSpPr>
              <a:spLocks/>
            </p:cNvSpPr>
            <p:nvPr/>
          </p:nvSpPr>
          <p:spPr bwMode="auto">
            <a:xfrm>
              <a:off x="3688" y="434"/>
              <a:ext cx="1655" cy="444"/>
            </a:xfrm>
            <a:custGeom>
              <a:avLst/>
              <a:gdLst>
                <a:gd name="T0" fmla="*/ 19 w 1655"/>
                <a:gd name="T1" fmla="*/ 444 h 444"/>
                <a:gd name="T2" fmla="*/ 46 w 1655"/>
                <a:gd name="T3" fmla="*/ 444 h 444"/>
                <a:gd name="T4" fmla="*/ 73 w 1655"/>
                <a:gd name="T5" fmla="*/ 444 h 444"/>
                <a:gd name="T6" fmla="*/ 100 w 1655"/>
                <a:gd name="T7" fmla="*/ 444 h 444"/>
                <a:gd name="T8" fmla="*/ 127 w 1655"/>
                <a:gd name="T9" fmla="*/ 444 h 444"/>
                <a:gd name="T10" fmla="*/ 154 w 1655"/>
                <a:gd name="T11" fmla="*/ 444 h 444"/>
                <a:gd name="T12" fmla="*/ 181 w 1655"/>
                <a:gd name="T13" fmla="*/ 444 h 444"/>
                <a:gd name="T14" fmla="*/ 208 w 1655"/>
                <a:gd name="T15" fmla="*/ 444 h 444"/>
                <a:gd name="T16" fmla="*/ 235 w 1655"/>
                <a:gd name="T17" fmla="*/ 444 h 444"/>
                <a:gd name="T18" fmla="*/ 262 w 1655"/>
                <a:gd name="T19" fmla="*/ 444 h 444"/>
                <a:gd name="T20" fmla="*/ 286 w 1655"/>
                <a:gd name="T21" fmla="*/ 439 h 444"/>
                <a:gd name="T22" fmla="*/ 313 w 1655"/>
                <a:gd name="T23" fmla="*/ 417 h 444"/>
                <a:gd name="T24" fmla="*/ 340 w 1655"/>
                <a:gd name="T25" fmla="*/ 382 h 444"/>
                <a:gd name="T26" fmla="*/ 367 w 1655"/>
                <a:gd name="T27" fmla="*/ 336 h 444"/>
                <a:gd name="T28" fmla="*/ 394 w 1655"/>
                <a:gd name="T29" fmla="*/ 290 h 444"/>
                <a:gd name="T30" fmla="*/ 421 w 1655"/>
                <a:gd name="T31" fmla="*/ 241 h 444"/>
                <a:gd name="T32" fmla="*/ 448 w 1655"/>
                <a:gd name="T33" fmla="*/ 197 h 444"/>
                <a:gd name="T34" fmla="*/ 475 w 1655"/>
                <a:gd name="T35" fmla="*/ 159 h 444"/>
                <a:gd name="T36" fmla="*/ 502 w 1655"/>
                <a:gd name="T37" fmla="*/ 127 h 444"/>
                <a:gd name="T38" fmla="*/ 529 w 1655"/>
                <a:gd name="T39" fmla="*/ 100 h 444"/>
                <a:gd name="T40" fmla="*/ 555 w 1655"/>
                <a:gd name="T41" fmla="*/ 75 h 444"/>
                <a:gd name="T42" fmla="*/ 580 w 1655"/>
                <a:gd name="T43" fmla="*/ 59 h 444"/>
                <a:gd name="T44" fmla="*/ 607 w 1655"/>
                <a:gd name="T45" fmla="*/ 46 h 444"/>
                <a:gd name="T46" fmla="*/ 634 w 1655"/>
                <a:gd name="T47" fmla="*/ 35 h 444"/>
                <a:gd name="T48" fmla="*/ 661 w 1655"/>
                <a:gd name="T49" fmla="*/ 24 h 444"/>
                <a:gd name="T50" fmla="*/ 688 w 1655"/>
                <a:gd name="T51" fmla="*/ 19 h 444"/>
                <a:gd name="T52" fmla="*/ 714 w 1655"/>
                <a:gd name="T53" fmla="*/ 13 h 444"/>
                <a:gd name="T54" fmla="*/ 741 w 1655"/>
                <a:gd name="T55" fmla="*/ 10 h 444"/>
                <a:gd name="T56" fmla="*/ 768 w 1655"/>
                <a:gd name="T57" fmla="*/ 8 h 444"/>
                <a:gd name="T58" fmla="*/ 795 w 1655"/>
                <a:gd name="T59" fmla="*/ 5 h 444"/>
                <a:gd name="T60" fmla="*/ 822 w 1655"/>
                <a:gd name="T61" fmla="*/ 5 h 444"/>
                <a:gd name="T62" fmla="*/ 847 w 1655"/>
                <a:gd name="T63" fmla="*/ 2 h 444"/>
                <a:gd name="T64" fmla="*/ 873 w 1655"/>
                <a:gd name="T65" fmla="*/ 2 h 444"/>
                <a:gd name="T66" fmla="*/ 900 w 1655"/>
                <a:gd name="T67" fmla="*/ 2 h 444"/>
                <a:gd name="T68" fmla="*/ 927 w 1655"/>
                <a:gd name="T69" fmla="*/ 0 h 444"/>
                <a:gd name="T70" fmla="*/ 954 w 1655"/>
                <a:gd name="T71" fmla="*/ 0 h 444"/>
                <a:gd name="T72" fmla="*/ 981 w 1655"/>
                <a:gd name="T73" fmla="*/ 0 h 444"/>
                <a:gd name="T74" fmla="*/ 1008 w 1655"/>
                <a:gd name="T75" fmla="*/ 0 h 444"/>
                <a:gd name="T76" fmla="*/ 1035 w 1655"/>
                <a:gd name="T77" fmla="*/ 0 h 444"/>
                <a:gd name="T78" fmla="*/ 1062 w 1655"/>
                <a:gd name="T79" fmla="*/ 0 h 444"/>
                <a:gd name="T80" fmla="*/ 1089 w 1655"/>
                <a:gd name="T81" fmla="*/ 0 h 444"/>
                <a:gd name="T82" fmla="*/ 1113 w 1655"/>
                <a:gd name="T83" fmla="*/ 0 h 444"/>
                <a:gd name="T84" fmla="*/ 1140 w 1655"/>
                <a:gd name="T85" fmla="*/ 0 h 444"/>
                <a:gd name="T86" fmla="*/ 1167 w 1655"/>
                <a:gd name="T87" fmla="*/ 0 h 444"/>
                <a:gd name="T88" fmla="*/ 1194 w 1655"/>
                <a:gd name="T89" fmla="*/ 0 h 444"/>
                <a:gd name="T90" fmla="*/ 1221 w 1655"/>
                <a:gd name="T91" fmla="*/ 0 h 444"/>
                <a:gd name="T92" fmla="*/ 1248 w 1655"/>
                <a:gd name="T93" fmla="*/ 0 h 444"/>
                <a:gd name="T94" fmla="*/ 1275 w 1655"/>
                <a:gd name="T95" fmla="*/ 0 h 444"/>
                <a:gd name="T96" fmla="*/ 1302 w 1655"/>
                <a:gd name="T97" fmla="*/ 0 h 444"/>
                <a:gd name="T98" fmla="*/ 1329 w 1655"/>
                <a:gd name="T99" fmla="*/ 0 h 444"/>
                <a:gd name="T100" fmla="*/ 1356 w 1655"/>
                <a:gd name="T101" fmla="*/ 0 h 444"/>
                <a:gd name="T102" fmla="*/ 1383 w 1655"/>
                <a:gd name="T103" fmla="*/ 0 h 444"/>
                <a:gd name="T104" fmla="*/ 1407 w 1655"/>
                <a:gd name="T105" fmla="*/ 0 h 444"/>
                <a:gd name="T106" fmla="*/ 1434 w 1655"/>
                <a:gd name="T107" fmla="*/ 0 h 444"/>
                <a:gd name="T108" fmla="*/ 1461 w 1655"/>
                <a:gd name="T109" fmla="*/ 0 h 444"/>
                <a:gd name="T110" fmla="*/ 1488 w 1655"/>
                <a:gd name="T111" fmla="*/ 0 h 444"/>
                <a:gd name="T112" fmla="*/ 1515 w 1655"/>
                <a:gd name="T113" fmla="*/ 0 h 444"/>
                <a:gd name="T114" fmla="*/ 1542 w 1655"/>
                <a:gd name="T115" fmla="*/ 0 h 444"/>
                <a:gd name="T116" fmla="*/ 1569 w 1655"/>
                <a:gd name="T117" fmla="*/ 0 h 444"/>
                <a:gd name="T118" fmla="*/ 1596 w 1655"/>
                <a:gd name="T119" fmla="*/ 0 h 444"/>
                <a:gd name="T120" fmla="*/ 1623 w 1655"/>
                <a:gd name="T121" fmla="*/ 0 h 444"/>
                <a:gd name="T122" fmla="*/ 1650 w 1655"/>
                <a:gd name="T123" fmla="*/ 0 h 4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5" h="444">
                  <a:moveTo>
                    <a:pt x="0" y="444"/>
                  </a:moveTo>
                  <a:lnTo>
                    <a:pt x="6" y="444"/>
                  </a:lnTo>
                  <a:lnTo>
                    <a:pt x="14" y="444"/>
                  </a:lnTo>
                  <a:lnTo>
                    <a:pt x="19" y="444"/>
                  </a:lnTo>
                  <a:lnTo>
                    <a:pt x="27" y="444"/>
                  </a:lnTo>
                  <a:lnTo>
                    <a:pt x="33" y="444"/>
                  </a:lnTo>
                  <a:lnTo>
                    <a:pt x="41" y="444"/>
                  </a:lnTo>
                  <a:lnTo>
                    <a:pt x="46" y="444"/>
                  </a:lnTo>
                  <a:lnTo>
                    <a:pt x="54" y="444"/>
                  </a:lnTo>
                  <a:lnTo>
                    <a:pt x="60" y="444"/>
                  </a:lnTo>
                  <a:lnTo>
                    <a:pt x="68" y="444"/>
                  </a:lnTo>
                  <a:lnTo>
                    <a:pt x="73" y="444"/>
                  </a:lnTo>
                  <a:lnTo>
                    <a:pt x="81" y="444"/>
                  </a:lnTo>
                  <a:lnTo>
                    <a:pt x="87" y="444"/>
                  </a:lnTo>
                  <a:lnTo>
                    <a:pt x="95" y="444"/>
                  </a:lnTo>
                  <a:lnTo>
                    <a:pt x="100" y="444"/>
                  </a:lnTo>
                  <a:lnTo>
                    <a:pt x="108" y="444"/>
                  </a:lnTo>
                  <a:lnTo>
                    <a:pt x="113" y="444"/>
                  </a:lnTo>
                  <a:lnTo>
                    <a:pt x="122" y="444"/>
                  </a:lnTo>
                  <a:lnTo>
                    <a:pt x="127" y="444"/>
                  </a:lnTo>
                  <a:lnTo>
                    <a:pt x="135" y="444"/>
                  </a:lnTo>
                  <a:lnTo>
                    <a:pt x="140" y="444"/>
                  </a:lnTo>
                  <a:lnTo>
                    <a:pt x="146" y="444"/>
                  </a:lnTo>
                  <a:lnTo>
                    <a:pt x="154" y="444"/>
                  </a:lnTo>
                  <a:lnTo>
                    <a:pt x="159" y="444"/>
                  </a:lnTo>
                  <a:lnTo>
                    <a:pt x="167" y="444"/>
                  </a:lnTo>
                  <a:lnTo>
                    <a:pt x="173" y="444"/>
                  </a:lnTo>
                  <a:lnTo>
                    <a:pt x="181" y="444"/>
                  </a:lnTo>
                  <a:lnTo>
                    <a:pt x="186" y="444"/>
                  </a:lnTo>
                  <a:lnTo>
                    <a:pt x="194" y="444"/>
                  </a:lnTo>
                  <a:lnTo>
                    <a:pt x="200" y="444"/>
                  </a:lnTo>
                  <a:lnTo>
                    <a:pt x="208" y="444"/>
                  </a:lnTo>
                  <a:lnTo>
                    <a:pt x="213" y="444"/>
                  </a:lnTo>
                  <a:lnTo>
                    <a:pt x="221" y="444"/>
                  </a:lnTo>
                  <a:lnTo>
                    <a:pt x="227" y="444"/>
                  </a:lnTo>
                  <a:lnTo>
                    <a:pt x="235" y="444"/>
                  </a:lnTo>
                  <a:lnTo>
                    <a:pt x="240" y="444"/>
                  </a:lnTo>
                  <a:lnTo>
                    <a:pt x="248" y="444"/>
                  </a:lnTo>
                  <a:lnTo>
                    <a:pt x="254" y="444"/>
                  </a:lnTo>
                  <a:lnTo>
                    <a:pt x="262" y="444"/>
                  </a:lnTo>
                  <a:lnTo>
                    <a:pt x="267" y="444"/>
                  </a:lnTo>
                  <a:lnTo>
                    <a:pt x="275" y="441"/>
                  </a:lnTo>
                  <a:lnTo>
                    <a:pt x="281" y="441"/>
                  </a:lnTo>
                  <a:lnTo>
                    <a:pt x="286" y="439"/>
                  </a:lnTo>
                  <a:lnTo>
                    <a:pt x="294" y="433"/>
                  </a:lnTo>
                  <a:lnTo>
                    <a:pt x="299" y="430"/>
                  </a:lnTo>
                  <a:lnTo>
                    <a:pt x="308" y="422"/>
                  </a:lnTo>
                  <a:lnTo>
                    <a:pt x="313" y="417"/>
                  </a:lnTo>
                  <a:lnTo>
                    <a:pt x="321" y="409"/>
                  </a:lnTo>
                  <a:lnTo>
                    <a:pt x="326" y="401"/>
                  </a:lnTo>
                  <a:lnTo>
                    <a:pt x="334" y="390"/>
                  </a:lnTo>
                  <a:lnTo>
                    <a:pt x="340" y="382"/>
                  </a:lnTo>
                  <a:lnTo>
                    <a:pt x="348" y="371"/>
                  </a:lnTo>
                  <a:lnTo>
                    <a:pt x="353" y="360"/>
                  </a:lnTo>
                  <a:lnTo>
                    <a:pt x="361" y="349"/>
                  </a:lnTo>
                  <a:lnTo>
                    <a:pt x="367" y="336"/>
                  </a:lnTo>
                  <a:lnTo>
                    <a:pt x="375" y="325"/>
                  </a:lnTo>
                  <a:lnTo>
                    <a:pt x="380" y="314"/>
                  </a:lnTo>
                  <a:lnTo>
                    <a:pt x="388" y="300"/>
                  </a:lnTo>
                  <a:lnTo>
                    <a:pt x="394" y="290"/>
                  </a:lnTo>
                  <a:lnTo>
                    <a:pt x="402" y="276"/>
                  </a:lnTo>
                  <a:lnTo>
                    <a:pt x="407" y="265"/>
                  </a:lnTo>
                  <a:lnTo>
                    <a:pt x="415" y="254"/>
                  </a:lnTo>
                  <a:lnTo>
                    <a:pt x="421" y="241"/>
                  </a:lnTo>
                  <a:lnTo>
                    <a:pt x="426" y="230"/>
                  </a:lnTo>
                  <a:lnTo>
                    <a:pt x="434" y="219"/>
                  </a:lnTo>
                  <a:lnTo>
                    <a:pt x="440" y="208"/>
                  </a:lnTo>
                  <a:lnTo>
                    <a:pt x="448" y="197"/>
                  </a:lnTo>
                  <a:lnTo>
                    <a:pt x="453" y="187"/>
                  </a:lnTo>
                  <a:lnTo>
                    <a:pt x="461" y="178"/>
                  </a:lnTo>
                  <a:lnTo>
                    <a:pt x="467" y="168"/>
                  </a:lnTo>
                  <a:lnTo>
                    <a:pt x="475" y="159"/>
                  </a:lnTo>
                  <a:lnTo>
                    <a:pt x="480" y="151"/>
                  </a:lnTo>
                  <a:lnTo>
                    <a:pt x="488" y="143"/>
                  </a:lnTo>
                  <a:lnTo>
                    <a:pt x="493" y="135"/>
                  </a:lnTo>
                  <a:lnTo>
                    <a:pt x="502" y="127"/>
                  </a:lnTo>
                  <a:lnTo>
                    <a:pt x="507" y="119"/>
                  </a:lnTo>
                  <a:lnTo>
                    <a:pt x="515" y="113"/>
                  </a:lnTo>
                  <a:lnTo>
                    <a:pt x="520" y="105"/>
                  </a:lnTo>
                  <a:lnTo>
                    <a:pt x="529" y="100"/>
                  </a:lnTo>
                  <a:lnTo>
                    <a:pt x="534" y="94"/>
                  </a:lnTo>
                  <a:lnTo>
                    <a:pt x="542" y="86"/>
                  </a:lnTo>
                  <a:lnTo>
                    <a:pt x="547" y="81"/>
                  </a:lnTo>
                  <a:lnTo>
                    <a:pt x="555" y="75"/>
                  </a:lnTo>
                  <a:lnTo>
                    <a:pt x="561" y="73"/>
                  </a:lnTo>
                  <a:lnTo>
                    <a:pt x="566" y="67"/>
                  </a:lnTo>
                  <a:lnTo>
                    <a:pt x="574" y="62"/>
                  </a:lnTo>
                  <a:lnTo>
                    <a:pt x="580" y="59"/>
                  </a:lnTo>
                  <a:lnTo>
                    <a:pt x="588" y="54"/>
                  </a:lnTo>
                  <a:lnTo>
                    <a:pt x="593" y="51"/>
                  </a:lnTo>
                  <a:lnTo>
                    <a:pt x="601" y="48"/>
                  </a:lnTo>
                  <a:lnTo>
                    <a:pt x="607" y="46"/>
                  </a:lnTo>
                  <a:lnTo>
                    <a:pt x="615" y="43"/>
                  </a:lnTo>
                  <a:lnTo>
                    <a:pt x="620" y="40"/>
                  </a:lnTo>
                  <a:lnTo>
                    <a:pt x="628" y="37"/>
                  </a:lnTo>
                  <a:lnTo>
                    <a:pt x="634" y="35"/>
                  </a:lnTo>
                  <a:lnTo>
                    <a:pt x="642" y="32"/>
                  </a:lnTo>
                  <a:lnTo>
                    <a:pt x="647" y="29"/>
                  </a:lnTo>
                  <a:lnTo>
                    <a:pt x="655" y="27"/>
                  </a:lnTo>
                  <a:lnTo>
                    <a:pt x="661" y="24"/>
                  </a:lnTo>
                  <a:lnTo>
                    <a:pt x="669" y="24"/>
                  </a:lnTo>
                  <a:lnTo>
                    <a:pt x="674" y="21"/>
                  </a:lnTo>
                  <a:lnTo>
                    <a:pt x="682" y="21"/>
                  </a:lnTo>
                  <a:lnTo>
                    <a:pt x="688" y="19"/>
                  </a:lnTo>
                  <a:lnTo>
                    <a:pt x="696" y="19"/>
                  </a:lnTo>
                  <a:lnTo>
                    <a:pt x="701" y="16"/>
                  </a:lnTo>
                  <a:lnTo>
                    <a:pt x="706" y="16"/>
                  </a:lnTo>
                  <a:lnTo>
                    <a:pt x="714" y="13"/>
                  </a:lnTo>
                  <a:lnTo>
                    <a:pt x="720" y="13"/>
                  </a:lnTo>
                  <a:lnTo>
                    <a:pt x="728" y="13"/>
                  </a:lnTo>
                  <a:lnTo>
                    <a:pt x="733" y="10"/>
                  </a:lnTo>
                  <a:lnTo>
                    <a:pt x="741" y="10"/>
                  </a:lnTo>
                  <a:lnTo>
                    <a:pt x="747" y="10"/>
                  </a:lnTo>
                  <a:lnTo>
                    <a:pt x="755" y="8"/>
                  </a:lnTo>
                  <a:lnTo>
                    <a:pt x="760" y="8"/>
                  </a:lnTo>
                  <a:lnTo>
                    <a:pt x="768" y="8"/>
                  </a:lnTo>
                  <a:lnTo>
                    <a:pt x="774" y="8"/>
                  </a:lnTo>
                  <a:lnTo>
                    <a:pt x="782" y="5"/>
                  </a:lnTo>
                  <a:lnTo>
                    <a:pt x="787" y="5"/>
                  </a:lnTo>
                  <a:lnTo>
                    <a:pt x="795" y="5"/>
                  </a:lnTo>
                  <a:lnTo>
                    <a:pt x="801" y="5"/>
                  </a:lnTo>
                  <a:lnTo>
                    <a:pt x="809" y="5"/>
                  </a:lnTo>
                  <a:lnTo>
                    <a:pt x="814" y="5"/>
                  </a:lnTo>
                  <a:lnTo>
                    <a:pt x="822" y="5"/>
                  </a:lnTo>
                  <a:lnTo>
                    <a:pt x="828" y="2"/>
                  </a:lnTo>
                  <a:lnTo>
                    <a:pt x="833" y="2"/>
                  </a:lnTo>
                  <a:lnTo>
                    <a:pt x="841" y="2"/>
                  </a:lnTo>
                  <a:lnTo>
                    <a:pt x="847" y="2"/>
                  </a:lnTo>
                  <a:lnTo>
                    <a:pt x="855" y="2"/>
                  </a:lnTo>
                  <a:lnTo>
                    <a:pt x="860" y="2"/>
                  </a:lnTo>
                  <a:lnTo>
                    <a:pt x="868" y="2"/>
                  </a:lnTo>
                  <a:lnTo>
                    <a:pt x="873" y="2"/>
                  </a:lnTo>
                  <a:lnTo>
                    <a:pt x="882" y="2"/>
                  </a:lnTo>
                  <a:lnTo>
                    <a:pt x="887" y="2"/>
                  </a:lnTo>
                  <a:lnTo>
                    <a:pt x="895" y="2"/>
                  </a:lnTo>
                  <a:lnTo>
                    <a:pt x="900" y="2"/>
                  </a:lnTo>
                  <a:lnTo>
                    <a:pt x="908" y="2"/>
                  </a:lnTo>
                  <a:lnTo>
                    <a:pt x="914" y="0"/>
                  </a:lnTo>
                  <a:lnTo>
                    <a:pt x="922" y="0"/>
                  </a:lnTo>
                  <a:lnTo>
                    <a:pt x="927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68" y="0"/>
                  </a:lnTo>
                  <a:lnTo>
                    <a:pt x="973" y="0"/>
                  </a:lnTo>
                  <a:lnTo>
                    <a:pt x="981" y="0"/>
                  </a:lnTo>
                  <a:lnTo>
                    <a:pt x="987" y="0"/>
                  </a:lnTo>
                  <a:lnTo>
                    <a:pt x="995" y="0"/>
                  </a:lnTo>
                  <a:lnTo>
                    <a:pt x="1000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2" y="0"/>
                  </a:lnTo>
                  <a:lnTo>
                    <a:pt x="1027" y="0"/>
                  </a:lnTo>
                  <a:lnTo>
                    <a:pt x="1035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4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6" y="0"/>
                  </a:lnTo>
                  <a:lnTo>
                    <a:pt x="1081" y="0"/>
                  </a:lnTo>
                  <a:lnTo>
                    <a:pt x="1089" y="0"/>
                  </a:lnTo>
                  <a:lnTo>
                    <a:pt x="1094" y="0"/>
                  </a:lnTo>
                  <a:lnTo>
                    <a:pt x="1103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21" y="0"/>
                  </a:lnTo>
                  <a:lnTo>
                    <a:pt x="1127" y="0"/>
                  </a:lnTo>
                  <a:lnTo>
                    <a:pt x="1135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4" y="0"/>
                  </a:lnTo>
                  <a:lnTo>
                    <a:pt x="1162" y="0"/>
                  </a:lnTo>
                  <a:lnTo>
                    <a:pt x="1167" y="0"/>
                  </a:lnTo>
                  <a:lnTo>
                    <a:pt x="1175" y="0"/>
                  </a:lnTo>
                  <a:lnTo>
                    <a:pt x="1181" y="0"/>
                  </a:lnTo>
                  <a:lnTo>
                    <a:pt x="1189" y="0"/>
                  </a:lnTo>
                  <a:lnTo>
                    <a:pt x="1194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6" y="0"/>
                  </a:lnTo>
                  <a:lnTo>
                    <a:pt x="1221" y="0"/>
                  </a:lnTo>
                  <a:lnTo>
                    <a:pt x="1229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48" y="0"/>
                  </a:lnTo>
                  <a:lnTo>
                    <a:pt x="1253" y="0"/>
                  </a:lnTo>
                  <a:lnTo>
                    <a:pt x="1262" y="0"/>
                  </a:lnTo>
                  <a:lnTo>
                    <a:pt x="1267" y="0"/>
                  </a:lnTo>
                  <a:lnTo>
                    <a:pt x="1275" y="0"/>
                  </a:lnTo>
                  <a:lnTo>
                    <a:pt x="1280" y="0"/>
                  </a:lnTo>
                  <a:lnTo>
                    <a:pt x="1288" y="0"/>
                  </a:lnTo>
                  <a:lnTo>
                    <a:pt x="1294" y="0"/>
                  </a:lnTo>
                  <a:lnTo>
                    <a:pt x="1302" y="0"/>
                  </a:lnTo>
                  <a:lnTo>
                    <a:pt x="1307" y="0"/>
                  </a:lnTo>
                  <a:lnTo>
                    <a:pt x="1315" y="0"/>
                  </a:lnTo>
                  <a:lnTo>
                    <a:pt x="1321" y="0"/>
                  </a:lnTo>
                  <a:lnTo>
                    <a:pt x="1329" y="0"/>
                  </a:lnTo>
                  <a:lnTo>
                    <a:pt x="1334" y="0"/>
                  </a:lnTo>
                  <a:lnTo>
                    <a:pt x="1342" y="0"/>
                  </a:lnTo>
                  <a:lnTo>
                    <a:pt x="1348" y="0"/>
                  </a:lnTo>
                  <a:lnTo>
                    <a:pt x="1356" y="0"/>
                  </a:lnTo>
                  <a:lnTo>
                    <a:pt x="1361" y="0"/>
                  </a:lnTo>
                  <a:lnTo>
                    <a:pt x="1369" y="0"/>
                  </a:lnTo>
                  <a:lnTo>
                    <a:pt x="1375" y="0"/>
                  </a:lnTo>
                  <a:lnTo>
                    <a:pt x="1383" y="0"/>
                  </a:lnTo>
                  <a:lnTo>
                    <a:pt x="1388" y="0"/>
                  </a:lnTo>
                  <a:lnTo>
                    <a:pt x="1394" y="0"/>
                  </a:lnTo>
                  <a:lnTo>
                    <a:pt x="1402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4" y="0"/>
                  </a:lnTo>
                  <a:lnTo>
                    <a:pt x="1442" y="0"/>
                  </a:lnTo>
                  <a:lnTo>
                    <a:pt x="1447" y="0"/>
                  </a:lnTo>
                  <a:lnTo>
                    <a:pt x="1456" y="0"/>
                  </a:lnTo>
                  <a:lnTo>
                    <a:pt x="1461" y="0"/>
                  </a:lnTo>
                  <a:lnTo>
                    <a:pt x="1469" y="0"/>
                  </a:lnTo>
                  <a:lnTo>
                    <a:pt x="1474" y="0"/>
                  </a:lnTo>
                  <a:lnTo>
                    <a:pt x="1483" y="0"/>
                  </a:lnTo>
                  <a:lnTo>
                    <a:pt x="1488" y="0"/>
                  </a:lnTo>
                  <a:lnTo>
                    <a:pt x="1496" y="0"/>
                  </a:lnTo>
                  <a:lnTo>
                    <a:pt x="1501" y="0"/>
                  </a:lnTo>
                  <a:lnTo>
                    <a:pt x="1509" y="0"/>
                  </a:lnTo>
                  <a:lnTo>
                    <a:pt x="1515" y="0"/>
                  </a:lnTo>
                  <a:lnTo>
                    <a:pt x="1523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42" y="0"/>
                  </a:lnTo>
                  <a:lnTo>
                    <a:pt x="1547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9" y="0"/>
                  </a:lnTo>
                  <a:lnTo>
                    <a:pt x="1574" y="0"/>
                  </a:lnTo>
                  <a:lnTo>
                    <a:pt x="1582" y="0"/>
                  </a:lnTo>
                  <a:lnTo>
                    <a:pt x="1588" y="0"/>
                  </a:lnTo>
                  <a:lnTo>
                    <a:pt x="1596" y="0"/>
                  </a:lnTo>
                  <a:lnTo>
                    <a:pt x="1601" y="0"/>
                  </a:lnTo>
                  <a:lnTo>
                    <a:pt x="1609" y="0"/>
                  </a:lnTo>
                  <a:lnTo>
                    <a:pt x="1615" y="0"/>
                  </a:lnTo>
                  <a:lnTo>
                    <a:pt x="1623" y="0"/>
                  </a:lnTo>
                  <a:lnTo>
                    <a:pt x="1628" y="0"/>
                  </a:lnTo>
                  <a:lnTo>
                    <a:pt x="1636" y="0"/>
                  </a:lnTo>
                  <a:lnTo>
                    <a:pt x="1642" y="0"/>
                  </a:lnTo>
                  <a:lnTo>
                    <a:pt x="1650" y="0"/>
                  </a:lnTo>
                  <a:lnTo>
                    <a:pt x="1655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Rectangle 201"/>
            <p:cNvSpPr>
              <a:spLocks noChangeArrowheads="1"/>
            </p:cNvSpPr>
            <p:nvPr/>
          </p:nvSpPr>
          <p:spPr bwMode="auto">
            <a:xfrm>
              <a:off x="4332" y="371"/>
              <a:ext cx="30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10315" name="Rectangle 202"/>
            <p:cNvSpPr>
              <a:spLocks noChangeArrowheads="1"/>
            </p:cNvSpPr>
            <p:nvPr/>
          </p:nvSpPr>
          <p:spPr bwMode="auto">
            <a:xfrm>
              <a:off x="4483" y="935"/>
              <a:ext cx="6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10316" name="Rectangle 203"/>
            <p:cNvSpPr>
              <a:spLocks noChangeArrowheads="1"/>
            </p:cNvSpPr>
            <p:nvPr/>
          </p:nvSpPr>
          <p:spPr bwMode="auto">
            <a:xfrm rot="-5400000">
              <a:off x="3494" y="692"/>
              <a:ext cx="188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sp>
        <p:nvSpPr>
          <p:cNvPr id="10249" name="Text Box 450"/>
          <p:cNvSpPr txBox="1">
            <a:spLocks noChangeArrowheads="1"/>
          </p:cNvSpPr>
          <p:nvPr/>
        </p:nvSpPr>
        <p:spPr bwMode="auto">
          <a:xfrm>
            <a:off x="5943600" y="2133600"/>
            <a:ext cx="2743200" cy="427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000" b="1"/>
              <a:t>We will develop </a:t>
            </a:r>
            <a:r>
              <a:rPr lang="en-US" sz="2000" b="1" u="sng"/>
              <a:t>tuning correlations</a:t>
            </a:r>
            <a:r>
              <a:rPr lang="en-US" sz="2000" b="1"/>
              <a:t> for these dynamics.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Most commonly occurring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Fit model using process reaction curve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Other processes can be controlled with PID; need more trial and error</a:t>
            </a:r>
            <a:endParaRPr lang="en-US" sz="2400"/>
          </a:p>
        </p:txBody>
      </p:sp>
      <p:sp>
        <p:nvSpPr>
          <p:cNvPr id="10250" name="Rectangle 451"/>
          <p:cNvSpPr>
            <a:spLocks noChangeArrowheads="1"/>
          </p:cNvSpPr>
          <p:nvPr/>
        </p:nvSpPr>
        <p:spPr bwMode="auto">
          <a:xfrm>
            <a:off x="1905000" y="2590800"/>
            <a:ext cx="3581400" cy="2819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452"/>
          <p:cNvSpPr>
            <a:spLocks noChangeShapeType="1"/>
          </p:cNvSpPr>
          <p:nvPr/>
        </p:nvSpPr>
        <p:spPr bwMode="auto">
          <a:xfrm flipH="1">
            <a:off x="5486400" y="40386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09800" y="1447800"/>
            <a:ext cx="632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Realistic situation:</a:t>
            </a:r>
            <a:r>
              <a:rPr lang="en-US" sz="2400" b="1"/>
              <a:t> The measured variable will include the effects of sensor noise and higher frequency process disturbances.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300163" y="31924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0" name="Group 336"/>
          <p:cNvGrpSpPr>
            <a:grpSpLocks/>
          </p:cNvGrpSpPr>
          <p:nvPr/>
        </p:nvGrpSpPr>
        <p:grpSpPr bwMode="auto">
          <a:xfrm>
            <a:off x="2514600" y="2667000"/>
            <a:ext cx="5503863" cy="3833813"/>
            <a:chOff x="1870" y="1878"/>
            <a:chExt cx="2797" cy="1879"/>
          </a:xfrm>
        </p:grpSpPr>
        <p:sp>
          <p:nvSpPr>
            <p:cNvPr id="11271" name="Rectangle 268"/>
            <p:cNvSpPr>
              <a:spLocks noChangeArrowheads="1"/>
            </p:cNvSpPr>
            <p:nvPr/>
          </p:nvSpPr>
          <p:spPr bwMode="auto">
            <a:xfrm>
              <a:off x="3052" y="1878"/>
              <a:ext cx="70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1000"/>
            </a:p>
          </p:txBody>
        </p:sp>
        <p:sp>
          <p:nvSpPr>
            <p:cNvPr id="11272" name="Rectangle 333"/>
            <p:cNvSpPr>
              <a:spLocks noChangeArrowheads="1"/>
            </p:cNvSpPr>
            <p:nvPr/>
          </p:nvSpPr>
          <p:spPr bwMode="auto">
            <a:xfrm>
              <a:off x="3284" y="3682"/>
              <a:ext cx="1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000"/>
            </a:p>
          </p:txBody>
        </p:sp>
        <p:grpSp>
          <p:nvGrpSpPr>
            <p:cNvPr id="11273" name="Group 335"/>
            <p:cNvGrpSpPr>
              <a:grpSpLocks/>
            </p:cNvGrpSpPr>
            <p:nvPr/>
          </p:nvGrpSpPr>
          <p:grpSpPr bwMode="auto">
            <a:xfrm>
              <a:off x="1870" y="1941"/>
              <a:ext cx="2797" cy="1745"/>
              <a:chOff x="1870" y="1941"/>
              <a:chExt cx="2797" cy="1745"/>
            </a:xfrm>
          </p:grpSpPr>
          <p:sp>
            <p:nvSpPr>
              <p:cNvPr id="11274" name="Rectangle 209"/>
              <p:cNvSpPr>
                <a:spLocks noChangeArrowheads="1"/>
              </p:cNvSpPr>
              <p:nvPr/>
            </p:nvSpPr>
            <p:spPr bwMode="auto">
              <a:xfrm>
                <a:off x="2063" y="1974"/>
                <a:ext cx="2562" cy="6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Rectangle 210"/>
              <p:cNvSpPr>
                <a:spLocks noChangeArrowheads="1"/>
              </p:cNvSpPr>
              <p:nvPr/>
            </p:nvSpPr>
            <p:spPr bwMode="auto">
              <a:xfrm>
                <a:off x="2063" y="1974"/>
                <a:ext cx="2562" cy="68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211"/>
              <p:cNvSpPr>
                <a:spLocks noChangeShapeType="1"/>
              </p:cNvSpPr>
              <p:nvPr/>
            </p:nvSpPr>
            <p:spPr bwMode="auto">
              <a:xfrm>
                <a:off x="2063" y="1974"/>
                <a:ext cx="2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212"/>
              <p:cNvSpPr>
                <a:spLocks/>
              </p:cNvSpPr>
              <p:nvPr/>
            </p:nvSpPr>
            <p:spPr bwMode="auto">
              <a:xfrm>
                <a:off x="2063" y="1974"/>
                <a:ext cx="2562" cy="683"/>
              </a:xfrm>
              <a:custGeom>
                <a:avLst/>
                <a:gdLst>
                  <a:gd name="T0" fmla="*/ 0 w 619"/>
                  <a:gd name="T1" fmla="*/ 683 h 164"/>
                  <a:gd name="T2" fmla="*/ 2562 w 619"/>
                  <a:gd name="T3" fmla="*/ 683 h 164"/>
                  <a:gd name="T4" fmla="*/ 2562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213"/>
              <p:cNvSpPr>
                <a:spLocks noChangeShapeType="1"/>
              </p:cNvSpPr>
              <p:nvPr/>
            </p:nvSpPr>
            <p:spPr bwMode="auto">
              <a:xfrm flipV="1">
                <a:off x="2063" y="1974"/>
                <a:ext cx="1" cy="6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Line 214"/>
              <p:cNvSpPr>
                <a:spLocks noChangeShapeType="1"/>
              </p:cNvSpPr>
              <p:nvPr/>
            </p:nvSpPr>
            <p:spPr bwMode="auto">
              <a:xfrm>
                <a:off x="2063" y="2657"/>
                <a:ext cx="2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Line 215"/>
              <p:cNvSpPr>
                <a:spLocks noChangeShapeType="1"/>
              </p:cNvSpPr>
              <p:nvPr/>
            </p:nvSpPr>
            <p:spPr bwMode="auto">
              <a:xfrm flipV="1">
                <a:off x="2063" y="1974"/>
                <a:ext cx="1" cy="6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Line 216"/>
              <p:cNvSpPr>
                <a:spLocks noChangeShapeType="1"/>
              </p:cNvSpPr>
              <p:nvPr/>
            </p:nvSpPr>
            <p:spPr bwMode="auto">
              <a:xfrm flipV="1">
                <a:off x="2063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217"/>
              <p:cNvSpPr>
                <a:spLocks noChangeShapeType="1"/>
              </p:cNvSpPr>
              <p:nvPr/>
            </p:nvSpPr>
            <p:spPr bwMode="auto">
              <a:xfrm>
                <a:off x="2063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Rectangle 218"/>
              <p:cNvSpPr>
                <a:spLocks noChangeArrowheads="1"/>
              </p:cNvSpPr>
              <p:nvPr/>
            </p:nvSpPr>
            <p:spPr bwMode="auto">
              <a:xfrm>
                <a:off x="2050" y="2675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000"/>
              </a:p>
            </p:txBody>
          </p:sp>
          <p:sp>
            <p:nvSpPr>
              <p:cNvPr id="11284" name="Line 219"/>
              <p:cNvSpPr>
                <a:spLocks noChangeShapeType="1"/>
              </p:cNvSpPr>
              <p:nvPr/>
            </p:nvSpPr>
            <p:spPr bwMode="auto">
              <a:xfrm flipV="1">
                <a:off x="2319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220"/>
              <p:cNvSpPr>
                <a:spLocks noChangeShapeType="1"/>
              </p:cNvSpPr>
              <p:nvPr/>
            </p:nvSpPr>
            <p:spPr bwMode="auto">
              <a:xfrm>
                <a:off x="2319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Rectangle 221"/>
              <p:cNvSpPr>
                <a:spLocks noChangeArrowheads="1"/>
              </p:cNvSpPr>
              <p:nvPr/>
            </p:nvSpPr>
            <p:spPr bwMode="auto">
              <a:xfrm>
                <a:off x="2307" y="2674"/>
                <a:ext cx="3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5</a:t>
                </a:r>
                <a:endParaRPr lang="en-US" sz="1000"/>
              </a:p>
            </p:txBody>
          </p:sp>
          <p:sp>
            <p:nvSpPr>
              <p:cNvPr id="11287" name="Line 222"/>
              <p:cNvSpPr>
                <a:spLocks noChangeShapeType="1"/>
              </p:cNvSpPr>
              <p:nvPr/>
            </p:nvSpPr>
            <p:spPr bwMode="auto">
              <a:xfrm flipV="1">
                <a:off x="2576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223"/>
              <p:cNvSpPr>
                <a:spLocks noChangeShapeType="1"/>
              </p:cNvSpPr>
              <p:nvPr/>
            </p:nvSpPr>
            <p:spPr bwMode="auto">
              <a:xfrm>
                <a:off x="2576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Rectangle 224"/>
              <p:cNvSpPr>
                <a:spLocks noChangeArrowheads="1"/>
              </p:cNvSpPr>
              <p:nvPr/>
            </p:nvSpPr>
            <p:spPr bwMode="auto">
              <a:xfrm>
                <a:off x="2547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1000"/>
              </a:p>
            </p:txBody>
          </p:sp>
          <p:sp>
            <p:nvSpPr>
              <p:cNvPr id="11290" name="Line 225"/>
              <p:cNvSpPr>
                <a:spLocks noChangeShapeType="1"/>
              </p:cNvSpPr>
              <p:nvPr/>
            </p:nvSpPr>
            <p:spPr bwMode="auto">
              <a:xfrm flipV="1">
                <a:off x="2833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226"/>
              <p:cNvSpPr>
                <a:spLocks noChangeShapeType="1"/>
              </p:cNvSpPr>
              <p:nvPr/>
            </p:nvSpPr>
            <p:spPr bwMode="auto">
              <a:xfrm>
                <a:off x="2833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Rectangle 227"/>
              <p:cNvSpPr>
                <a:spLocks noChangeArrowheads="1"/>
              </p:cNvSpPr>
              <p:nvPr/>
            </p:nvSpPr>
            <p:spPr bwMode="auto">
              <a:xfrm>
                <a:off x="2804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1000"/>
              </a:p>
            </p:txBody>
          </p:sp>
          <p:sp>
            <p:nvSpPr>
              <p:cNvPr id="11293" name="Line 228"/>
              <p:cNvSpPr>
                <a:spLocks noChangeShapeType="1"/>
              </p:cNvSpPr>
              <p:nvPr/>
            </p:nvSpPr>
            <p:spPr bwMode="auto">
              <a:xfrm flipV="1">
                <a:off x="3089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229"/>
              <p:cNvSpPr>
                <a:spLocks noChangeShapeType="1"/>
              </p:cNvSpPr>
              <p:nvPr/>
            </p:nvSpPr>
            <p:spPr bwMode="auto">
              <a:xfrm>
                <a:off x="3089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Rectangle 230"/>
              <p:cNvSpPr>
                <a:spLocks noChangeArrowheads="1"/>
              </p:cNvSpPr>
              <p:nvPr/>
            </p:nvSpPr>
            <p:spPr bwMode="auto">
              <a:xfrm>
                <a:off x="3059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1000"/>
              </a:p>
            </p:txBody>
          </p:sp>
          <p:sp>
            <p:nvSpPr>
              <p:cNvPr id="11296" name="Line 231"/>
              <p:cNvSpPr>
                <a:spLocks noChangeShapeType="1"/>
              </p:cNvSpPr>
              <p:nvPr/>
            </p:nvSpPr>
            <p:spPr bwMode="auto">
              <a:xfrm flipV="1">
                <a:off x="3346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232"/>
              <p:cNvSpPr>
                <a:spLocks noChangeShapeType="1"/>
              </p:cNvSpPr>
              <p:nvPr/>
            </p:nvSpPr>
            <p:spPr bwMode="auto">
              <a:xfrm>
                <a:off x="3346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Rectangle 233"/>
              <p:cNvSpPr>
                <a:spLocks noChangeArrowheads="1"/>
              </p:cNvSpPr>
              <p:nvPr/>
            </p:nvSpPr>
            <p:spPr bwMode="auto">
              <a:xfrm>
                <a:off x="3317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25</a:t>
                </a:r>
                <a:endParaRPr lang="en-US" sz="1000"/>
              </a:p>
            </p:txBody>
          </p:sp>
          <p:sp>
            <p:nvSpPr>
              <p:cNvPr id="11299" name="Line 234"/>
              <p:cNvSpPr>
                <a:spLocks noChangeShapeType="1"/>
              </p:cNvSpPr>
              <p:nvPr/>
            </p:nvSpPr>
            <p:spPr bwMode="auto">
              <a:xfrm flipV="1">
                <a:off x="3599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235"/>
              <p:cNvSpPr>
                <a:spLocks noChangeShapeType="1"/>
              </p:cNvSpPr>
              <p:nvPr/>
            </p:nvSpPr>
            <p:spPr bwMode="auto">
              <a:xfrm>
                <a:off x="3599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Rectangle 236"/>
              <p:cNvSpPr>
                <a:spLocks noChangeArrowheads="1"/>
              </p:cNvSpPr>
              <p:nvPr/>
            </p:nvSpPr>
            <p:spPr bwMode="auto">
              <a:xfrm>
                <a:off x="3570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1000"/>
              </a:p>
            </p:txBody>
          </p:sp>
          <p:sp>
            <p:nvSpPr>
              <p:cNvPr id="11302" name="Line 237"/>
              <p:cNvSpPr>
                <a:spLocks noChangeShapeType="1"/>
              </p:cNvSpPr>
              <p:nvPr/>
            </p:nvSpPr>
            <p:spPr bwMode="auto">
              <a:xfrm flipV="1">
                <a:off x="3855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Line 238"/>
              <p:cNvSpPr>
                <a:spLocks noChangeShapeType="1"/>
              </p:cNvSpPr>
              <p:nvPr/>
            </p:nvSpPr>
            <p:spPr bwMode="auto">
              <a:xfrm>
                <a:off x="3855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Rectangle 239"/>
              <p:cNvSpPr>
                <a:spLocks noChangeArrowheads="1"/>
              </p:cNvSpPr>
              <p:nvPr/>
            </p:nvSpPr>
            <p:spPr bwMode="auto">
              <a:xfrm>
                <a:off x="3826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35</a:t>
                </a:r>
                <a:endParaRPr lang="en-US" sz="1000"/>
              </a:p>
            </p:txBody>
          </p:sp>
          <p:sp>
            <p:nvSpPr>
              <p:cNvPr id="11305" name="Line 240"/>
              <p:cNvSpPr>
                <a:spLocks noChangeShapeType="1"/>
              </p:cNvSpPr>
              <p:nvPr/>
            </p:nvSpPr>
            <p:spPr bwMode="auto">
              <a:xfrm flipV="1">
                <a:off x="4112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1"/>
              <p:cNvSpPr>
                <a:spLocks noChangeShapeType="1"/>
              </p:cNvSpPr>
              <p:nvPr/>
            </p:nvSpPr>
            <p:spPr bwMode="auto">
              <a:xfrm>
                <a:off x="4112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Rectangle 242"/>
              <p:cNvSpPr>
                <a:spLocks noChangeArrowheads="1"/>
              </p:cNvSpPr>
              <p:nvPr/>
            </p:nvSpPr>
            <p:spPr bwMode="auto">
              <a:xfrm>
                <a:off x="4083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1000"/>
              </a:p>
            </p:txBody>
          </p:sp>
          <p:sp>
            <p:nvSpPr>
              <p:cNvPr id="11308" name="Line 243"/>
              <p:cNvSpPr>
                <a:spLocks noChangeShapeType="1"/>
              </p:cNvSpPr>
              <p:nvPr/>
            </p:nvSpPr>
            <p:spPr bwMode="auto">
              <a:xfrm flipV="1">
                <a:off x="4369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244"/>
              <p:cNvSpPr>
                <a:spLocks noChangeShapeType="1"/>
              </p:cNvSpPr>
              <p:nvPr/>
            </p:nvSpPr>
            <p:spPr bwMode="auto">
              <a:xfrm>
                <a:off x="4369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Rectangle 245"/>
              <p:cNvSpPr>
                <a:spLocks noChangeArrowheads="1"/>
              </p:cNvSpPr>
              <p:nvPr/>
            </p:nvSpPr>
            <p:spPr bwMode="auto">
              <a:xfrm>
                <a:off x="4341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45</a:t>
                </a:r>
                <a:endParaRPr lang="en-US" sz="1000"/>
              </a:p>
            </p:txBody>
          </p:sp>
          <p:sp>
            <p:nvSpPr>
              <p:cNvPr id="11311" name="Line 246"/>
              <p:cNvSpPr>
                <a:spLocks noChangeShapeType="1"/>
              </p:cNvSpPr>
              <p:nvPr/>
            </p:nvSpPr>
            <p:spPr bwMode="auto">
              <a:xfrm flipV="1">
                <a:off x="4625" y="26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247"/>
              <p:cNvSpPr>
                <a:spLocks noChangeShapeType="1"/>
              </p:cNvSpPr>
              <p:nvPr/>
            </p:nvSpPr>
            <p:spPr bwMode="auto">
              <a:xfrm>
                <a:off x="4625" y="19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Rectangle 248"/>
              <p:cNvSpPr>
                <a:spLocks noChangeArrowheads="1"/>
              </p:cNvSpPr>
              <p:nvPr/>
            </p:nvSpPr>
            <p:spPr bwMode="auto">
              <a:xfrm>
                <a:off x="4596" y="2674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1000"/>
              </a:p>
            </p:txBody>
          </p:sp>
          <p:sp>
            <p:nvSpPr>
              <p:cNvPr id="11314" name="Line 249"/>
              <p:cNvSpPr>
                <a:spLocks noChangeShapeType="1"/>
              </p:cNvSpPr>
              <p:nvPr/>
            </p:nvSpPr>
            <p:spPr bwMode="auto">
              <a:xfrm>
                <a:off x="2063" y="265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Line 250"/>
              <p:cNvSpPr>
                <a:spLocks noChangeShapeType="1"/>
              </p:cNvSpPr>
              <p:nvPr/>
            </p:nvSpPr>
            <p:spPr bwMode="auto">
              <a:xfrm flipH="1">
                <a:off x="4600" y="2657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Rectangle 251"/>
              <p:cNvSpPr>
                <a:spLocks noChangeArrowheads="1"/>
              </p:cNvSpPr>
              <p:nvPr/>
            </p:nvSpPr>
            <p:spPr bwMode="auto">
              <a:xfrm>
                <a:off x="1955" y="2624"/>
                <a:ext cx="11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-0.5</a:t>
                </a:r>
                <a:endParaRPr lang="en-US" sz="1000"/>
              </a:p>
            </p:txBody>
          </p:sp>
          <p:sp>
            <p:nvSpPr>
              <p:cNvPr id="11317" name="Line 252"/>
              <p:cNvSpPr>
                <a:spLocks noChangeShapeType="1"/>
              </p:cNvSpPr>
              <p:nvPr/>
            </p:nvSpPr>
            <p:spPr bwMode="auto">
              <a:xfrm>
                <a:off x="2063" y="248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253"/>
              <p:cNvSpPr>
                <a:spLocks noChangeShapeType="1"/>
              </p:cNvSpPr>
              <p:nvPr/>
            </p:nvSpPr>
            <p:spPr bwMode="auto">
              <a:xfrm flipH="1">
                <a:off x="4600" y="2486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Rectangle 254"/>
              <p:cNvSpPr>
                <a:spLocks noChangeArrowheads="1"/>
              </p:cNvSpPr>
              <p:nvPr/>
            </p:nvSpPr>
            <p:spPr bwMode="auto">
              <a:xfrm>
                <a:off x="2017" y="2453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000"/>
              </a:p>
            </p:txBody>
          </p:sp>
          <p:sp>
            <p:nvSpPr>
              <p:cNvPr id="11320" name="Line 255"/>
              <p:cNvSpPr>
                <a:spLocks noChangeShapeType="1"/>
              </p:cNvSpPr>
              <p:nvPr/>
            </p:nvSpPr>
            <p:spPr bwMode="auto">
              <a:xfrm>
                <a:off x="2063" y="231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256"/>
              <p:cNvSpPr>
                <a:spLocks noChangeShapeType="1"/>
              </p:cNvSpPr>
              <p:nvPr/>
            </p:nvSpPr>
            <p:spPr bwMode="auto">
              <a:xfrm flipH="1">
                <a:off x="4600" y="2315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Rectangle 257"/>
              <p:cNvSpPr>
                <a:spLocks noChangeArrowheads="1"/>
              </p:cNvSpPr>
              <p:nvPr/>
            </p:nvSpPr>
            <p:spPr bwMode="auto">
              <a:xfrm>
                <a:off x="1971" y="2282"/>
                <a:ext cx="89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sz="1000"/>
              </a:p>
            </p:txBody>
          </p:sp>
          <p:sp>
            <p:nvSpPr>
              <p:cNvPr id="11323" name="Line 258"/>
              <p:cNvSpPr>
                <a:spLocks noChangeShapeType="1"/>
              </p:cNvSpPr>
              <p:nvPr/>
            </p:nvSpPr>
            <p:spPr bwMode="auto">
              <a:xfrm>
                <a:off x="2063" y="214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Line 259"/>
              <p:cNvSpPr>
                <a:spLocks noChangeShapeType="1"/>
              </p:cNvSpPr>
              <p:nvPr/>
            </p:nvSpPr>
            <p:spPr bwMode="auto">
              <a:xfrm flipH="1">
                <a:off x="4600" y="2145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Rectangle 260"/>
              <p:cNvSpPr>
                <a:spLocks noChangeArrowheads="1"/>
              </p:cNvSpPr>
              <p:nvPr/>
            </p:nvSpPr>
            <p:spPr bwMode="auto">
              <a:xfrm>
                <a:off x="2017" y="2112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1000"/>
              </a:p>
            </p:txBody>
          </p:sp>
          <p:sp>
            <p:nvSpPr>
              <p:cNvPr id="11326" name="Line 261"/>
              <p:cNvSpPr>
                <a:spLocks noChangeShapeType="1"/>
              </p:cNvSpPr>
              <p:nvPr/>
            </p:nvSpPr>
            <p:spPr bwMode="auto">
              <a:xfrm>
                <a:off x="2063" y="197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Line 262"/>
              <p:cNvSpPr>
                <a:spLocks noChangeShapeType="1"/>
              </p:cNvSpPr>
              <p:nvPr/>
            </p:nvSpPr>
            <p:spPr bwMode="auto">
              <a:xfrm flipH="1">
                <a:off x="4600" y="197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Rectangle 263"/>
              <p:cNvSpPr>
                <a:spLocks noChangeArrowheads="1"/>
              </p:cNvSpPr>
              <p:nvPr/>
            </p:nvSpPr>
            <p:spPr bwMode="auto">
              <a:xfrm>
                <a:off x="1971" y="1941"/>
                <a:ext cx="8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sz="1000"/>
              </a:p>
            </p:txBody>
          </p:sp>
          <p:sp>
            <p:nvSpPr>
              <p:cNvPr id="11329" name="Line 264"/>
              <p:cNvSpPr>
                <a:spLocks noChangeShapeType="1"/>
              </p:cNvSpPr>
              <p:nvPr/>
            </p:nvSpPr>
            <p:spPr bwMode="auto">
              <a:xfrm>
                <a:off x="2063" y="1974"/>
                <a:ext cx="2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265"/>
              <p:cNvSpPr>
                <a:spLocks/>
              </p:cNvSpPr>
              <p:nvPr/>
            </p:nvSpPr>
            <p:spPr bwMode="auto">
              <a:xfrm>
                <a:off x="2063" y="1974"/>
                <a:ext cx="2562" cy="683"/>
              </a:xfrm>
              <a:custGeom>
                <a:avLst/>
                <a:gdLst>
                  <a:gd name="T0" fmla="*/ 0 w 619"/>
                  <a:gd name="T1" fmla="*/ 683 h 164"/>
                  <a:gd name="T2" fmla="*/ 2562 w 619"/>
                  <a:gd name="T3" fmla="*/ 683 h 164"/>
                  <a:gd name="T4" fmla="*/ 2562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Line 266"/>
              <p:cNvSpPr>
                <a:spLocks noChangeShapeType="1"/>
              </p:cNvSpPr>
              <p:nvPr/>
            </p:nvSpPr>
            <p:spPr bwMode="auto">
              <a:xfrm flipV="1">
                <a:off x="2063" y="1974"/>
                <a:ext cx="1" cy="6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267"/>
              <p:cNvSpPr>
                <a:spLocks/>
              </p:cNvSpPr>
              <p:nvPr/>
            </p:nvSpPr>
            <p:spPr bwMode="auto">
              <a:xfrm>
                <a:off x="2063" y="2128"/>
                <a:ext cx="2542" cy="371"/>
              </a:xfrm>
              <a:custGeom>
                <a:avLst/>
                <a:gdLst>
                  <a:gd name="T0" fmla="*/ 29 w 2542"/>
                  <a:gd name="T1" fmla="*/ 354 h 371"/>
                  <a:gd name="T2" fmla="*/ 70 w 2542"/>
                  <a:gd name="T3" fmla="*/ 354 h 371"/>
                  <a:gd name="T4" fmla="*/ 111 w 2542"/>
                  <a:gd name="T5" fmla="*/ 362 h 371"/>
                  <a:gd name="T6" fmla="*/ 153 w 2542"/>
                  <a:gd name="T7" fmla="*/ 354 h 371"/>
                  <a:gd name="T8" fmla="*/ 194 w 2542"/>
                  <a:gd name="T9" fmla="*/ 371 h 371"/>
                  <a:gd name="T10" fmla="*/ 236 w 2542"/>
                  <a:gd name="T11" fmla="*/ 367 h 371"/>
                  <a:gd name="T12" fmla="*/ 277 w 2542"/>
                  <a:gd name="T13" fmla="*/ 354 h 371"/>
                  <a:gd name="T14" fmla="*/ 318 w 2542"/>
                  <a:gd name="T15" fmla="*/ 358 h 371"/>
                  <a:gd name="T16" fmla="*/ 360 w 2542"/>
                  <a:gd name="T17" fmla="*/ 367 h 371"/>
                  <a:gd name="T18" fmla="*/ 401 w 2542"/>
                  <a:gd name="T19" fmla="*/ 358 h 371"/>
                  <a:gd name="T20" fmla="*/ 438 w 2542"/>
                  <a:gd name="T21" fmla="*/ 358 h 371"/>
                  <a:gd name="T22" fmla="*/ 480 w 2542"/>
                  <a:gd name="T23" fmla="*/ 342 h 371"/>
                  <a:gd name="T24" fmla="*/ 521 w 2542"/>
                  <a:gd name="T25" fmla="*/ 321 h 371"/>
                  <a:gd name="T26" fmla="*/ 563 w 2542"/>
                  <a:gd name="T27" fmla="*/ 271 h 371"/>
                  <a:gd name="T28" fmla="*/ 604 w 2542"/>
                  <a:gd name="T29" fmla="*/ 229 h 371"/>
                  <a:gd name="T30" fmla="*/ 645 w 2542"/>
                  <a:gd name="T31" fmla="*/ 200 h 371"/>
                  <a:gd name="T32" fmla="*/ 687 w 2542"/>
                  <a:gd name="T33" fmla="*/ 175 h 371"/>
                  <a:gd name="T34" fmla="*/ 728 w 2542"/>
                  <a:gd name="T35" fmla="*/ 133 h 371"/>
                  <a:gd name="T36" fmla="*/ 770 w 2542"/>
                  <a:gd name="T37" fmla="*/ 100 h 371"/>
                  <a:gd name="T38" fmla="*/ 811 w 2542"/>
                  <a:gd name="T39" fmla="*/ 108 h 371"/>
                  <a:gd name="T40" fmla="*/ 852 w 2542"/>
                  <a:gd name="T41" fmla="*/ 67 h 371"/>
                  <a:gd name="T42" fmla="*/ 890 w 2542"/>
                  <a:gd name="T43" fmla="*/ 58 h 371"/>
                  <a:gd name="T44" fmla="*/ 931 w 2542"/>
                  <a:gd name="T45" fmla="*/ 54 h 371"/>
                  <a:gd name="T46" fmla="*/ 972 w 2542"/>
                  <a:gd name="T47" fmla="*/ 38 h 371"/>
                  <a:gd name="T48" fmla="*/ 1014 w 2542"/>
                  <a:gd name="T49" fmla="*/ 33 h 371"/>
                  <a:gd name="T50" fmla="*/ 1055 w 2542"/>
                  <a:gd name="T51" fmla="*/ 38 h 371"/>
                  <a:gd name="T52" fmla="*/ 1097 w 2542"/>
                  <a:gd name="T53" fmla="*/ 25 h 371"/>
                  <a:gd name="T54" fmla="*/ 1138 w 2542"/>
                  <a:gd name="T55" fmla="*/ 29 h 371"/>
                  <a:gd name="T56" fmla="*/ 1179 w 2542"/>
                  <a:gd name="T57" fmla="*/ 17 h 371"/>
                  <a:gd name="T58" fmla="*/ 1221 w 2542"/>
                  <a:gd name="T59" fmla="*/ 17 h 371"/>
                  <a:gd name="T60" fmla="*/ 1262 w 2542"/>
                  <a:gd name="T61" fmla="*/ 21 h 371"/>
                  <a:gd name="T62" fmla="*/ 1300 w 2542"/>
                  <a:gd name="T63" fmla="*/ 0 h 371"/>
                  <a:gd name="T64" fmla="*/ 1341 w 2542"/>
                  <a:gd name="T65" fmla="*/ 33 h 371"/>
                  <a:gd name="T66" fmla="*/ 1382 w 2542"/>
                  <a:gd name="T67" fmla="*/ 8 h 371"/>
                  <a:gd name="T68" fmla="*/ 1424 w 2542"/>
                  <a:gd name="T69" fmla="*/ 13 h 371"/>
                  <a:gd name="T70" fmla="*/ 1465 w 2542"/>
                  <a:gd name="T71" fmla="*/ 25 h 371"/>
                  <a:gd name="T72" fmla="*/ 1507 w 2542"/>
                  <a:gd name="T73" fmla="*/ 13 h 371"/>
                  <a:gd name="T74" fmla="*/ 1548 w 2542"/>
                  <a:gd name="T75" fmla="*/ 13 h 371"/>
                  <a:gd name="T76" fmla="*/ 1589 w 2542"/>
                  <a:gd name="T77" fmla="*/ 13 h 371"/>
                  <a:gd name="T78" fmla="*/ 1631 w 2542"/>
                  <a:gd name="T79" fmla="*/ 0 h 371"/>
                  <a:gd name="T80" fmla="*/ 1672 w 2542"/>
                  <a:gd name="T81" fmla="*/ 17 h 371"/>
                  <a:gd name="T82" fmla="*/ 1709 w 2542"/>
                  <a:gd name="T83" fmla="*/ 17 h 371"/>
                  <a:gd name="T84" fmla="*/ 1751 w 2542"/>
                  <a:gd name="T85" fmla="*/ 13 h 371"/>
                  <a:gd name="T86" fmla="*/ 1792 w 2542"/>
                  <a:gd name="T87" fmla="*/ 8 h 371"/>
                  <a:gd name="T88" fmla="*/ 1834 w 2542"/>
                  <a:gd name="T89" fmla="*/ 21 h 371"/>
                  <a:gd name="T90" fmla="*/ 1875 w 2542"/>
                  <a:gd name="T91" fmla="*/ 17 h 371"/>
                  <a:gd name="T92" fmla="*/ 1916 w 2542"/>
                  <a:gd name="T93" fmla="*/ 17 h 371"/>
                  <a:gd name="T94" fmla="*/ 1958 w 2542"/>
                  <a:gd name="T95" fmla="*/ 8 h 371"/>
                  <a:gd name="T96" fmla="*/ 1999 w 2542"/>
                  <a:gd name="T97" fmla="*/ 4 h 371"/>
                  <a:gd name="T98" fmla="*/ 2041 w 2542"/>
                  <a:gd name="T99" fmla="*/ 17 h 371"/>
                  <a:gd name="T100" fmla="*/ 2082 w 2542"/>
                  <a:gd name="T101" fmla="*/ 13 h 371"/>
                  <a:gd name="T102" fmla="*/ 2123 w 2542"/>
                  <a:gd name="T103" fmla="*/ 17 h 371"/>
                  <a:gd name="T104" fmla="*/ 2161 w 2542"/>
                  <a:gd name="T105" fmla="*/ 29 h 371"/>
                  <a:gd name="T106" fmla="*/ 2202 w 2542"/>
                  <a:gd name="T107" fmla="*/ 25 h 371"/>
                  <a:gd name="T108" fmla="*/ 2243 w 2542"/>
                  <a:gd name="T109" fmla="*/ 25 h 371"/>
                  <a:gd name="T110" fmla="*/ 2285 w 2542"/>
                  <a:gd name="T111" fmla="*/ 25 h 371"/>
                  <a:gd name="T112" fmla="*/ 2326 w 2542"/>
                  <a:gd name="T113" fmla="*/ 29 h 371"/>
                  <a:gd name="T114" fmla="*/ 2368 w 2542"/>
                  <a:gd name="T115" fmla="*/ 8 h 371"/>
                  <a:gd name="T116" fmla="*/ 2409 w 2542"/>
                  <a:gd name="T117" fmla="*/ 0 h 371"/>
                  <a:gd name="T118" fmla="*/ 2450 w 2542"/>
                  <a:gd name="T119" fmla="*/ 17 h 371"/>
                  <a:gd name="T120" fmla="*/ 2492 w 2542"/>
                  <a:gd name="T121" fmla="*/ 17 h 371"/>
                  <a:gd name="T122" fmla="*/ 2533 w 2542"/>
                  <a:gd name="T123" fmla="*/ 17 h 3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42" h="371">
                    <a:moveTo>
                      <a:pt x="0" y="358"/>
                    </a:moveTo>
                    <a:lnTo>
                      <a:pt x="8" y="350"/>
                    </a:lnTo>
                    <a:lnTo>
                      <a:pt x="20" y="350"/>
                    </a:lnTo>
                    <a:lnTo>
                      <a:pt x="29" y="354"/>
                    </a:lnTo>
                    <a:lnTo>
                      <a:pt x="41" y="354"/>
                    </a:lnTo>
                    <a:lnTo>
                      <a:pt x="49" y="362"/>
                    </a:lnTo>
                    <a:lnTo>
                      <a:pt x="62" y="350"/>
                    </a:lnTo>
                    <a:lnTo>
                      <a:pt x="70" y="354"/>
                    </a:lnTo>
                    <a:lnTo>
                      <a:pt x="82" y="342"/>
                    </a:lnTo>
                    <a:lnTo>
                      <a:pt x="91" y="350"/>
                    </a:lnTo>
                    <a:lnTo>
                      <a:pt x="103" y="346"/>
                    </a:lnTo>
                    <a:lnTo>
                      <a:pt x="111" y="362"/>
                    </a:lnTo>
                    <a:lnTo>
                      <a:pt x="124" y="367"/>
                    </a:lnTo>
                    <a:lnTo>
                      <a:pt x="132" y="354"/>
                    </a:lnTo>
                    <a:lnTo>
                      <a:pt x="144" y="358"/>
                    </a:lnTo>
                    <a:lnTo>
                      <a:pt x="153" y="354"/>
                    </a:lnTo>
                    <a:lnTo>
                      <a:pt x="165" y="358"/>
                    </a:lnTo>
                    <a:lnTo>
                      <a:pt x="173" y="358"/>
                    </a:lnTo>
                    <a:lnTo>
                      <a:pt x="186" y="367"/>
                    </a:lnTo>
                    <a:lnTo>
                      <a:pt x="194" y="371"/>
                    </a:lnTo>
                    <a:lnTo>
                      <a:pt x="207" y="358"/>
                    </a:lnTo>
                    <a:lnTo>
                      <a:pt x="215" y="358"/>
                    </a:lnTo>
                    <a:lnTo>
                      <a:pt x="223" y="362"/>
                    </a:lnTo>
                    <a:lnTo>
                      <a:pt x="236" y="367"/>
                    </a:lnTo>
                    <a:lnTo>
                      <a:pt x="244" y="358"/>
                    </a:lnTo>
                    <a:lnTo>
                      <a:pt x="256" y="358"/>
                    </a:lnTo>
                    <a:lnTo>
                      <a:pt x="265" y="354"/>
                    </a:lnTo>
                    <a:lnTo>
                      <a:pt x="277" y="354"/>
                    </a:lnTo>
                    <a:lnTo>
                      <a:pt x="285" y="350"/>
                    </a:lnTo>
                    <a:lnTo>
                      <a:pt x="298" y="350"/>
                    </a:lnTo>
                    <a:lnTo>
                      <a:pt x="306" y="362"/>
                    </a:lnTo>
                    <a:lnTo>
                      <a:pt x="318" y="358"/>
                    </a:lnTo>
                    <a:lnTo>
                      <a:pt x="327" y="350"/>
                    </a:lnTo>
                    <a:lnTo>
                      <a:pt x="339" y="350"/>
                    </a:lnTo>
                    <a:lnTo>
                      <a:pt x="347" y="371"/>
                    </a:lnTo>
                    <a:lnTo>
                      <a:pt x="360" y="367"/>
                    </a:lnTo>
                    <a:lnTo>
                      <a:pt x="368" y="362"/>
                    </a:lnTo>
                    <a:lnTo>
                      <a:pt x="380" y="358"/>
                    </a:lnTo>
                    <a:lnTo>
                      <a:pt x="389" y="362"/>
                    </a:lnTo>
                    <a:lnTo>
                      <a:pt x="401" y="358"/>
                    </a:lnTo>
                    <a:lnTo>
                      <a:pt x="409" y="350"/>
                    </a:lnTo>
                    <a:lnTo>
                      <a:pt x="422" y="346"/>
                    </a:lnTo>
                    <a:lnTo>
                      <a:pt x="430" y="350"/>
                    </a:lnTo>
                    <a:lnTo>
                      <a:pt x="438" y="358"/>
                    </a:lnTo>
                    <a:lnTo>
                      <a:pt x="451" y="354"/>
                    </a:lnTo>
                    <a:lnTo>
                      <a:pt x="459" y="346"/>
                    </a:lnTo>
                    <a:lnTo>
                      <a:pt x="472" y="346"/>
                    </a:lnTo>
                    <a:lnTo>
                      <a:pt x="480" y="342"/>
                    </a:lnTo>
                    <a:lnTo>
                      <a:pt x="492" y="329"/>
                    </a:lnTo>
                    <a:lnTo>
                      <a:pt x="501" y="312"/>
                    </a:lnTo>
                    <a:lnTo>
                      <a:pt x="513" y="329"/>
                    </a:lnTo>
                    <a:lnTo>
                      <a:pt x="521" y="321"/>
                    </a:lnTo>
                    <a:lnTo>
                      <a:pt x="534" y="300"/>
                    </a:lnTo>
                    <a:lnTo>
                      <a:pt x="542" y="287"/>
                    </a:lnTo>
                    <a:lnTo>
                      <a:pt x="554" y="283"/>
                    </a:lnTo>
                    <a:lnTo>
                      <a:pt x="563" y="271"/>
                    </a:lnTo>
                    <a:lnTo>
                      <a:pt x="575" y="271"/>
                    </a:lnTo>
                    <a:lnTo>
                      <a:pt x="583" y="267"/>
                    </a:lnTo>
                    <a:lnTo>
                      <a:pt x="596" y="250"/>
                    </a:lnTo>
                    <a:lnTo>
                      <a:pt x="604" y="229"/>
                    </a:lnTo>
                    <a:lnTo>
                      <a:pt x="616" y="221"/>
                    </a:lnTo>
                    <a:lnTo>
                      <a:pt x="625" y="221"/>
                    </a:lnTo>
                    <a:lnTo>
                      <a:pt x="637" y="204"/>
                    </a:lnTo>
                    <a:lnTo>
                      <a:pt x="645" y="200"/>
                    </a:lnTo>
                    <a:lnTo>
                      <a:pt x="654" y="200"/>
                    </a:lnTo>
                    <a:lnTo>
                      <a:pt x="666" y="192"/>
                    </a:lnTo>
                    <a:lnTo>
                      <a:pt x="674" y="183"/>
                    </a:lnTo>
                    <a:lnTo>
                      <a:pt x="687" y="175"/>
                    </a:lnTo>
                    <a:lnTo>
                      <a:pt x="695" y="158"/>
                    </a:lnTo>
                    <a:lnTo>
                      <a:pt x="708" y="162"/>
                    </a:lnTo>
                    <a:lnTo>
                      <a:pt x="716" y="146"/>
                    </a:lnTo>
                    <a:lnTo>
                      <a:pt x="728" y="133"/>
                    </a:lnTo>
                    <a:lnTo>
                      <a:pt x="736" y="129"/>
                    </a:lnTo>
                    <a:lnTo>
                      <a:pt x="749" y="121"/>
                    </a:lnTo>
                    <a:lnTo>
                      <a:pt x="757" y="117"/>
                    </a:lnTo>
                    <a:lnTo>
                      <a:pt x="770" y="100"/>
                    </a:lnTo>
                    <a:lnTo>
                      <a:pt x="778" y="96"/>
                    </a:lnTo>
                    <a:lnTo>
                      <a:pt x="790" y="108"/>
                    </a:lnTo>
                    <a:lnTo>
                      <a:pt x="799" y="100"/>
                    </a:lnTo>
                    <a:lnTo>
                      <a:pt x="811" y="108"/>
                    </a:lnTo>
                    <a:lnTo>
                      <a:pt x="819" y="88"/>
                    </a:lnTo>
                    <a:lnTo>
                      <a:pt x="832" y="83"/>
                    </a:lnTo>
                    <a:lnTo>
                      <a:pt x="840" y="75"/>
                    </a:lnTo>
                    <a:lnTo>
                      <a:pt x="852" y="67"/>
                    </a:lnTo>
                    <a:lnTo>
                      <a:pt x="861" y="54"/>
                    </a:lnTo>
                    <a:lnTo>
                      <a:pt x="869" y="63"/>
                    </a:lnTo>
                    <a:lnTo>
                      <a:pt x="881" y="63"/>
                    </a:lnTo>
                    <a:lnTo>
                      <a:pt x="890" y="58"/>
                    </a:lnTo>
                    <a:lnTo>
                      <a:pt x="902" y="50"/>
                    </a:lnTo>
                    <a:lnTo>
                      <a:pt x="910" y="58"/>
                    </a:lnTo>
                    <a:lnTo>
                      <a:pt x="923" y="58"/>
                    </a:lnTo>
                    <a:lnTo>
                      <a:pt x="931" y="54"/>
                    </a:lnTo>
                    <a:lnTo>
                      <a:pt x="943" y="67"/>
                    </a:lnTo>
                    <a:lnTo>
                      <a:pt x="952" y="50"/>
                    </a:lnTo>
                    <a:lnTo>
                      <a:pt x="964" y="54"/>
                    </a:lnTo>
                    <a:lnTo>
                      <a:pt x="972" y="38"/>
                    </a:lnTo>
                    <a:lnTo>
                      <a:pt x="985" y="46"/>
                    </a:lnTo>
                    <a:lnTo>
                      <a:pt x="993" y="38"/>
                    </a:lnTo>
                    <a:lnTo>
                      <a:pt x="1006" y="29"/>
                    </a:lnTo>
                    <a:lnTo>
                      <a:pt x="1014" y="33"/>
                    </a:lnTo>
                    <a:lnTo>
                      <a:pt x="1026" y="29"/>
                    </a:lnTo>
                    <a:lnTo>
                      <a:pt x="1035" y="33"/>
                    </a:lnTo>
                    <a:lnTo>
                      <a:pt x="1047" y="29"/>
                    </a:lnTo>
                    <a:lnTo>
                      <a:pt x="1055" y="38"/>
                    </a:lnTo>
                    <a:lnTo>
                      <a:pt x="1068" y="38"/>
                    </a:lnTo>
                    <a:lnTo>
                      <a:pt x="1076" y="25"/>
                    </a:lnTo>
                    <a:lnTo>
                      <a:pt x="1084" y="29"/>
                    </a:lnTo>
                    <a:lnTo>
                      <a:pt x="1097" y="25"/>
                    </a:lnTo>
                    <a:lnTo>
                      <a:pt x="1105" y="38"/>
                    </a:lnTo>
                    <a:lnTo>
                      <a:pt x="1117" y="33"/>
                    </a:lnTo>
                    <a:lnTo>
                      <a:pt x="1126" y="33"/>
                    </a:lnTo>
                    <a:lnTo>
                      <a:pt x="1138" y="29"/>
                    </a:lnTo>
                    <a:lnTo>
                      <a:pt x="1146" y="21"/>
                    </a:lnTo>
                    <a:lnTo>
                      <a:pt x="1159" y="17"/>
                    </a:lnTo>
                    <a:lnTo>
                      <a:pt x="1167" y="13"/>
                    </a:lnTo>
                    <a:lnTo>
                      <a:pt x="1179" y="17"/>
                    </a:lnTo>
                    <a:lnTo>
                      <a:pt x="1188" y="17"/>
                    </a:lnTo>
                    <a:lnTo>
                      <a:pt x="1200" y="25"/>
                    </a:lnTo>
                    <a:lnTo>
                      <a:pt x="1208" y="25"/>
                    </a:lnTo>
                    <a:lnTo>
                      <a:pt x="1221" y="17"/>
                    </a:lnTo>
                    <a:lnTo>
                      <a:pt x="1229" y="13"/>
                    </a:lnTo>
                    <a:lnTo>
                      <a:pt x="1242" y="13"/>
                    </a:lnTo>
                    <a:lnTo>
                      <a:pt x="1250" y="25"/>
                    </a:lnTo>
                    <a:lnTo>
                      <a:pt x="1262" y="21"/>
                    </a:lnTo>
                    <a:lnTo>
                      <a:pt x="1271" y="17"/>
                    </a:lnTo>
                    <a:lnTo>
                      <a:pt x="1279" y="21"/>
                    </a:lnTo>
                    <a:lnTo>
                      <a:pt x="1291" y="17"/>
                    </a:lnTo>
                    <a:lnTo>
                      <a:pt x="1300" y="0"/>
                    </a:lnTo>
                    <a:lnTo>
                      <a:pt x="1312" y="13"/>
                    </a:lnTo>
                    <a:lnTo>
                      <a:pt x="1320" y="25"/>
                    </a:lnTo>
                    <a:lnTo>
                      <a:pt x="1333" y="42"/>
                    </a:lnTo>
                    <a:lnTo>
                      <a:pt x="1341" y="33"/>
                    </a:lnTo>
                    <a:lnTo>
                      <a:pt x="1353" y="29"/>
                    </a:lnTo>
                    <a:lnTo>
                      <a:pt x="1362" y="33"/>
                    </a:lnTo>
                    <a:lnTo>
                      <a:pt x="1374" y="13"/>
                    </a:lnTo>
                    <a:lnTo>
                      <a:pt x="1382" y="8"/>
                    </a:lnTo>
                    <a:lnTo>
                      <a:pt x="1395" y="8"/>
                    </a:lnTo>
                    <a:lnTo>
                      <a:pt x="1403" y="8"/>
                    </a:lnTo>
                    <a:lnTo>
                      <a:pt x="1415" y="33"/>
                    </a:lnTo>
                    <a:lnTo>
                      <a:pt x="1424" y="13"/>
                    </a:lnTo>
                    <a:lnTo>
                      <a:pt x="1436" y="17"/>
                    </a:lnTo>
                    <a:lnTo>
                      <a:pt x="1444" y="21"/>
                    </a:lnTo>
                    <a:lnTo>
                      <a:pt x="1457" y="33"/>
                    </a:lnTo>
                    <a:lnTo>
                      <a:pt x="1465" y="25"/>
                    </a:lnTo>
                    <a:lnTo>
                      <a:pt x="1478" y="8"/>
                    </a:lnTo>
                    <a:lnTo>
                      <a:pt x="1486" y="8"/>
                    </a:lnTo>
                    <a:lnTo>
                      <a:pt x="1494" y="8"/>
                    </a:lnTo>
                    <a:lnTo>
                      <a:pt x="1507" y="13"/>
                    </a:lnTo>
                    <a:lnTo>
                      <a:pt x="1515" y="8"/>
                    </a:lnTo>
                    <a:lnTo>
                      <a:pt x="1527" y="25"/>
                    </a:lnTo>
                    <a:lnTo>
                      <a:pt x="1536" y="13"/>
                    </a:lnTo>
                    <a:lnTo>
                      <a:pt x="1548" y="13"/>
                    </a:lnTo>
                    <a:lnTo>
                      <a:pt x="1556" y="17"/>
                    </a:lnTo>
                    <a:lnTo>
                      <a:pt x="1569" y="17"/>
                    </a:lnTo>
                    <a:lnTo>
                      <a:pt x="1577" y="4"/>
                    </a:lnTo>
                    <a:lnTo>
                      <a:pt x="1589" y="13"/>
                    </a:lnTo>
                    <a:lnTo>
                      <a:pt x="1598" y="8"/>
                    </a:lnTo>
                    <a:lnTo>
                      <a:pt x="1610" y="21"/>
                    </a:lnTo>
                    <a:lnTo>
                      <a:pt x="1618" y="13"/>
                    </a:lnTo>
                    <a:lnTo>
                      <a:pt x="1631" y="0"/>
                    </a:lnTo>
                    <a:lnTo>
                      <a:pt x="1639" y="13"/>
                    </a:lnTo>
                    <a:lnTo>
                      <a:pt x="1651" y="21"/>
                    </a:lnTo>
                    <a:lnTo>
                      <a:pt x="1660" y="25"/>
                    </a:lnTo>
                    <a:lnTo>
                      <a:pt x="1672" y="17"/>
                    </a:lnTo>
                    <a:lnTo>
                      <a:pt x="1680" y="21"/>
                    </a:lnTo>
                    <a:lnTo>
                      <a:pt x="1693" y="21"/>
                    </a:lnTo>
                    <a:lnTo>
                      <a:pt x="1701" y="29"/>
                    </a:lnTo>
                    <a:lnTo>
                      <a:pt x="1709" y="17"/>
                    </a:lnTo>
                    <a:lnTo>
                      <a:pt x="1722" y="21"/>
                    </a:lnTo>
                    <a:lnTo>
                      <a:pt x="1730" y="13"/>
                    </a:lnTo>
                    <a:lnTo>
                      <a:pt x="1743" y="8"/>
                    </a:lnTo>
                    <a:lnTo>
                      <a:pt x="1751" y="13"/>
                    </a:lnTo>
                    <a:lnTo>
                      <a:pt x="1763" y="13"/>
                    </a:lnTo>
                    <a:lnTo>
                      <a:pt x="1771" y="17"/>
                    </a:lnTo>
                    <a:lnTo>
                      <a:pt x="1784" y="21"/>
                    </a:lnTo>
                    <a:lnTo>
                      <a:pt x="1792" y="8"/>
                    </a:lnTo>
                    <a:lnTo>
                      <a:pt x="1805" y="13"/>
                    </a:lnTo>
                    <a:lnTo>
                      <a:pt x="1813" y="21"/>
                    </a:lnTo>
                    <a:lnTo>
                      <a:pt x="1825" y="8"/>
                    </a:lnTo>
                    <a:lnTo>
                      <a:pt x="1834" y="21"/>
                    </a:lnTo>
                    <a:lnTo>
                      <a:pt x="1846" y="17"/>
                    </a:lnTo>
                    <a:lnTo>
                      <a:pt x="1854" y="21"/>
                    </a:lnTo>
                    <a:lnTo>
                      <a:pt x="1867" y="21"/>
                    </a:lnTo>
                    <a:lnTo>
                      <a:pt x="1875" y="17"/>
                    </a:lnTo>
                    <a:lnTo>
                      <a:pt x="1887" y="8"/>
                    </a:lnTo>
                    <a:lnTo>
                      <a:pt x="1896" y="17"/>
                    </a:lnTo>
                    <a:lnTo>
                      <a:pt x="1908" y="13"/>
                    </a:lnTo>
                    <a:lnTo>
                      <a:pt x="1916" y="17"/>
                    </a:lnTo>
                    <a:lnTo>
                      <a:pt x="1925" y="17"/>
                    </a:lnTo>
                    <a:lnTo>
                      <a:pt x="1937" y="25"/>
                    </a:lnTo>
                    <a:lnTo>
                      <a:pt x="1945" y="21"/>
                    </a:lnTo>
                    <a:lnTo>
                      <a:pt x="1958" y="8"/>
                    </a:lnTo>
                    <a:lnTo>
                      <a:pt x="1966" y="17"/>
                    </a:lnTo>
                    <a:lnTo>
                      <a:pt x="1978" y="25"/>
                    </a:lnTo>
                    <a:lnTo>
                      <a:pt x="1987" y="13"/>
                    </a:lnTo>
                    <a:lnTo>
                      <a:pt x="1999" y="4"/>
                    </a:lnTo>
                    <a:lnTo>
                      <a:pt x="2007" y="4"/>
                    </a:lnTo>
                    <a:lnTo>
                      <a:pt x="2020" y="21"/>
                    </a:lnTo>
                    <a:lnTo>
                      <a:pt x="2028" y="8"/>
                    </a:lnTo>
                    <a:lnTo>
                      <a:pt x="2041" y="17"/>
                    </a:lnTo>
                    <a:lnTo>
                      <a:pt x="2049" y="25"/>
                    </a:lnTo>
                    <a:lnTo>
                      <a:pt x="2061" y="25"/>
                    </a:lnTo>
                    <a:lnTo>
                      <a:pt x="2070" y="17"/>
                    </a:lnTo>
                    <a:lnTo>
                      <a:pt x="2082" y="13"/>
                    </a:lnTo>
                    <a:lnTo>
                      <a:pt x="2090" y="13"/>
                    </a:lnTo>
                    <a:lnTo>
                      <a:pt x="2103" y="17"/>
                    </a:lnTo>
                    <a:lnTo>
                      <a:pt x="2111" y="4"/>
                    </a:lnTo>
                    <a:lnTo>
                      <a:pt x="2123" y="17"/>
                    </a:lnTo>
                    <a:lnTo>
                      <a:pt x="2132" y="17"/>
                    </a:lnTo>
                    <a:lnTo>
                      <a:pt x="2140" y="21"/>
                    </a:lnTo>
                    <a:lnTo>
                      <a:pt x="2152" y="17"/>
                    </a:lnTo>
                    <a:lnTo>
                      <a:pt x="2161" y="29"/>
                    </a:lnTo>
                    <a:lnTo>
                      <a:pt x="2173" y="17"/>
                    </a:lnTo>
                    <a:lnTo>
                      <a:pt x="2181" y="25"/>
                    </a:lnTo>
                    <a:lnTo>
                      <a:pt x="2194" y="21"/>
                    </a:lnTo>
                    <a:lnTo>
                      <a:pt x="2202" y="25"/>
                    </a:lnTo>
                    <a:lnTo>
                      <a:pt x="2214" y="29"/>
                    </a:lnTo>
                    <a:lnTo>
                      <a:pt x="2223" y="38"/>
                    </a:lnTo>
                    <a:lnTo>
                      <a:pt x="2235" y="33"/>
                    </a:lnTo>
                    <a:lnTo>
                      <a:pt x="2243" y="25"/>
                    </a:lnTo>
                    <a:lnTo>
                      <a:pt x="2256" y="17"/>
                    </a:lnTo>
                    <a:lnTo>
                      <a:pt x="2264" y="4"/>
                    </a:lnTo>
                    <a:lnTo>
                      <a:pt x="2277" y="8"/>
                    </a:lnTo>
                    <a:lnTo>
                      <a:pt x="2285" y="25"/>
                    </a:lnTo>
                    <a:lnTo>
                      <a:pt x="2297" y="29"/>
                    </a:lnTo>
                    <a:lnTo>
                      <a:pt x="2306" y="25"/>
                    </a:lnTo>
                    <a:lnTo>
                      <a:pt x="2318" y="38"/>
                    </a:lnTo>
                    <a:lnTo>
                      <a:pt x="2326" y="29"/>
                    </a:lnTo>
                    <a:lnTo>
                      <a:pt x="2339" y="25"/>
                    </a:lnTo>
                    <a:lnTo>
                      <a:pt x="2347" y="21"/>
                    </a:lnTo>
                    <a:lnTo>
                      <a:pt x="2355" y="13"/>
                    </a:lnTo>
                    <a:lnTo>
                      <a:pt x="2368" y="8"/>
                    </a:lnTo>
                    <a:lnTo>
                      <a:pt x="2376" y="13"/>
                    </a:lnTo>
                    <a:lnTo>
                      <a:pt x="2388" y="17"/>
                    </a:lnTo>
                    <a:lnTo>
                      <a:pt x="2397" y="8"/>
                    </a:lnTo>
                    <a:lnTo>
                      <a:pt x="2409" y="0"/>
                    </a:lnTo>
                    <a:lnTo>
                      <a:pt x="2417" y="13"/>
                    </a:lnTo>
                    <a:lnTo>
                      <a:pt x="2430" y="13"/>
                    </a:lnTo>
                    <a:lnTo>
                      <a:pt x="2438" y="21"/>
                    </a:lnTo>
                    <a:lnTo>
                      <a:pt x="2450" y="17"/>
                    </a:lnTo>
                    <a:lnTo>
                      <a:pt x="2459" y="13"/>
                    </a:lnTo>
                    <a:lnTo>
                      <a:pt x="2471" y="17"/>
                    </a:lnTo>
                    <a:lnTo>
                      <a:pt x="2479" y="17"/>
                    </a:lnTo>
                    <a:lnTo>
                      <a:pt x="2492" y="17"/>
                    </a:lnTo>
                    <a:lnTo>
                      <a:pt x="2500" y="21"/>
                    </a:lnTo>
                    <a:lnTo>
                      <a:pt x="2513" y="21"/>
                    </a:lnTo>
                    <a:lnTo>
                      <a:pt x="2521" y="8"/>
                    </a:lnTo>
                    <a:lnTo>
                      <a:pt x="2533" y="17"/>
                    </a:lnTo>
                    <a:lnTo>
                      <a:pt x="2542" y="21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Rectangle 269"/>
              <p:cNvSpPr>
                <a:spLocks noChangeArrowheads="1"/>
              </p:cNvSpPr>
              <p:nvPr/>
            </p:nvSpPr>
            <p:spPr bwMode="auto">
              <a:xfrm>
                <a:off x="3284" y="2744"/>
                <a:ext cx="144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1000"/>
              </a:p>
            </p:txBody>
          </p:sp>
          <p:sp>
            <p:nvSpPr>
              <p:cNvPr id="11334" name="Rectangle 270"/>
              <p:cNvSpPr>
                <a:spLocks noChangeArrowheads="1"/>
              </p:cNvSpPr>
              <p:nvPr/>
            </p:nvSpPr>
            <p:spPr bwMode="auto">
              <a:xfrm rot="-5400000">
                <a:off x="1646" y="2243"/>
                <a:ext cx="5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Controlled Variable</a:t>
                </a:r>
                <a:endParaRPr lang="en-US" sz="1000"/>
              </a:p>
            </p:txBody>
          </p:sp>
          <p:sp>
            <p:nvSpPr>
              <p:cNvPr id="11335" name="Rectangle 271"/>
              <p:cNvSpPr>
                <a:spLocks noChangeArrowheads="1"/>
              </p:cNvSpPr>
              <p:nvPr/>
            </p:nvSpPr>
            <p:spPr bwMode="auto">
              <a:xfrm>
                <a:off x="2063" y="2915"/>
                <a:ext cx="2562" cy="6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Rectangle 272"/>
              <p:cNvSpPr>
                <a:spLocks noChangeArrowheads="1"/>
              </p:cNvSpPr>
              <p:nvPr/>
            </p:nvSpPr>
            <p:spPr bwMode="auto">
              <a:xfrm>
                <a:off x="2063" y="2915"/>
                <a:ext cx="2562" cy="67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273"/>
              <p:cNvSpPr>
                <a:spLocks noChangeShapeType="1"/>
              </p:cNvSpPr>
              <p:nvPr/>
            </p:nvSpPr>
            <p:spPr bwMode="auto">
              <a:xfrm>
                <a:off x="2063" y="2915"/>
                <a:ext cx="2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274"/>
              <p:cNvSpPr>
                <a:spLocks/>
              </p:cNvSpPr>
              <p:nvPr/>
            </p:nvSpPr>
            <p:spPr bwMode="auto">
              <a:xfrm>
                <a:off x="2063" y="2915"/>
                <a:ext cx="2562" cy="679"/>
              </a:xfrm>
              <a:custGeom>
                <a:avLst/>
                <a:gdLst>
                  <a:gd name="T0" fmla="*/ 0 w 619"/>
                  <a:gd name="T1" fmla="*/ 679 h 163"/>
                  <a:gd name="T2" fmla="*/ 2562 w 619"/>
                  <a:gd name="T3" fmla="*/ 679 h 163"/>
                  <a:gd name="T4" fmla="*/ 2562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Line 275"/>
              <p:cNvSpPr>
                <a:spLocks noChangeShapeType="1"/>
              </p:cNvSpPr>
              <p:nvPr/>
            </p:nvSpPr>
            <p:spPr bwMode="auto">
              <a:xfrm flipV="1">
                <a:off x="2063" y="2915"/>
                <a:ext cx="1" cy="6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Line 276"/>
              <p:cNvSpPr>
                <a:spLocks noChangeShapeType="1"/>
              </p:cNvSpPr>
              <p:nvPr/>
            </p:nvSpPr>
            <p:spPr bwMode="auto">
              <a:xfrm>
                <a:off x="2063" y="3594"/>
                <a:ext cx="2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Line 277"/>
              <p:cNvSpPr>
                <a:spLocks noChangeShapeType="1"/>
              </p:cNvSpPr>
              <p:nvPr/>
            </p:nvSpPr>
            <p:spPr bwMode="auto">
              <a:xfrm flipV="1">
                <a:off x="2063" y="2915"/>
                <a:ext cx="1" cy="6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Line 278"/>
              <p:cNvSpPr>
                <a:spLocks noChangeShapeType="1"/>
              </p:cNvSpPr>
              <p:nvPr/>
            </p:nvSpPr>
            <p:spPr bwMode="auto">
              <a:xfrm flipV="1">
                <a:off x="2063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Line 279"/>
              <p:cNvSpPr>
                <a:spLocks noChangeShapeType="1"/>
              </p:cNvSpPr>
              <p:nvPr/>
            </p:nvSpPr>
            <p:spPr bwMode="auto">
              <a:xfrm>
                <a:off x="2063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Rectangle 280"/>
              <p:cNvSpPr>
                <a:spLocks noChangeArrowheads="1"/>
              </p:cNvSpPr>
              <p:nvPr/>
            </p:nvSpPr>
            <p:spPr bwMode="auto">
              <a:xfrm>
                <a:off x="2050" y="3611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000"/>
              </a:p>
            </p:txBody>
          </p:sp>
          <p:sp>
            <p:nvSpPr>
              <p:cNvPr id="11345" name="Line 281"/>
              <p:cNvSpPr>
                <a:spLocks noChangeShapeType="1"/>
              </p:cNvSpPr>
              <p:nvPr/>
            </p:nvSpPr>
            <p:spPr bwMode="auto">
              <a:xfrm flipV="1">
                <a:off x="2319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Line 282"/>
              <p:cNvSpPr>
                <a:spLocks noChangeShapeType="1"/>
              </p:cNvSpPr>
              <p:nvPr/>
            </p:nvSpPr>
            <p:spPr bwMode="auto">
              <a:xfrm>
                <a:off x="2319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Rectangle 283"/>
              <p:cNvSpPr>
                <a:spLocks noChangeArrowheads="1"/>
              </p:cNvSpPr>
              <p:nvPr/>
            </p:nvSpPr>
            <p:spPr bwMode="auto">
              <a:xfrm>
                <a:off x="2307" y="3611"/>
                <a:ext cx="3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5</a:t>
                </a:r>
                <a:endParaRPr lang="en-US" sz="1000"/>
              </a:p>
            </p:txBody>
          </p:sp>
          <p:sp>
            <p:nvSpPr>
              <p:cNvPr id="11348" name="Line 284"/>
              <p:cNvSpPr>
                <a:spLocks noChangeShapeType="1"/>
              </p:cNvSpPr>
              <p:nvPr/>
            </p:nvSpPr>
            <p:spPr bwMode="auto">
              <a:xfrm flipV="1">
                <a:off x="2576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Line 285"/>
              <p:cNvSpPr>
                <a:spLocks noChangeShapeType="1"/>
              </p:cNvSpPr>
              <p:nvPr/>
            </p:nvSpPr>
            <p:spPr bwMode="auto">
              <a:xfrm>
                <a:off x="2576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Rectangle 286"/>
              <p:cNvSpPr>
                <a:spLocks noChangeArrowheads="1"/>
              </p:cNvSpPr>
              <p:nvPr/>
            </p:nvSpPr>
            <p:spPr bwMode="auto">
              <a:xfrm>
                <a:off x="2547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1000"/>
              </a:p>
            </p:txBody>
          </p:sp>
          <p:sp>
            <p:nvSpPr>
              <p:cNvPr id="11351" name="Line 287"/>
              <p:cNvSpPr>
                <a:spLocks noChangeShapeType="1"/>
              </p:cNvSpPr>
              <p:nvPr/>
            </p:nvSpPr>
            <p:spPr bwMode="auto">
              <a:xfrm flipV="1">
                <a:off x="2833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Line 288"/>
              <p:cNvSpPr>
                <a:spLocks noChangeShapeType="1"/>
              </p:cNvSpPr>
              <p:nvPr/>
            </p:nvSpPr>
            <p:spPr bwMode="auto">
              <a:xfrm>
                <a:off x="2833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Rectangle 289"/>
              <p:cNvSpPr>
                <a:spLocks noChangeArrowheads="1"/>
              </p:cNvSpPr>
              <p:nvPr/>
            </p:nvSpPr>
            <p:spPr bwMode="auto">
              <a:xfrm>
                <a:off x="2804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1000"/>
              </a:p>
            </p:txBody>
          </p:sp>
          <p:sp>
            <p:nvSpPr>
              <p:cNvPr id="11354" name="Line 290"/>
              <p:cNvSpPr>
                <a:spLocks noChangeShapeType="1"/>
              </p:cNvSpPr>
              <p:nvPr/>
            </p:nvSpPr>
            <p:spPr bwMode="auto">
              <a:xfrm flipV="1">
                <a:off x="3089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Line 291"/>
              <p:cNvSpPr>
                <a:spLocks noChangeShapeType="1"/>
              </p:cNvSpPr>
              <p:nvPr/>
            </p:nvSpPr>
            <p:spPr bwMode="auto">
              <a:xfrm>
                <a:off x="3089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Rectangle 292"/>
              <p:cNvSpPr>
                <a:spLocks noChangeArrowheads="1"/>
              </p:cNvSpPr>
              <p:nvPr/>
            </p:nvSpPr>
            <p:spPr bwMode="auto">
              <a:xfrm>
                <a:off x="3060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1000"/>
              </a:p>
            </p:txBody>
          </p:sp>
          <p:sp>
            <p:nvSpPr>
              <p:cNvPr id="11357" name="Line 293"/>
              <p:cNvSpPr>
                <a:spLocks noChangeShapeType="1"/>
              </p:cNvSpPr>
              <p:nvPr/>
            </p:nvSpPr>
            <p:spPr bwMode="auto">
              <a:xfrm flipV="1">
                <a:off x="3346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Line 294"/>
              <p:cNvSpPr>
                <a:spLocks noChangeShapeType="1"/>
              </p:cNvSpPr>
              <p:nvPr/>
            </p:nvSpPr>
            <p:spPr bwMode="auto">
              <a:xfrm>
                <a:off x="3346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Rectangle 295"/>
              <p:cNvSpPr>
                <a:spLocks noChangeArrowheads="1"/>
              </p:cNvSpPr>
              <p:nvPr/>
            </p:nvSpPr>
            <p:spPr bwMode="auto">
              <a:xfrm>
                <a:off x="3317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25</a:t>
                </a:r>
                <a:endParaRPr lang="en-US" sz="1000"/>
              </a:p>
            </p:txBody>
          </p:sp>
          <p:sp>
            <p:nvSpPr>
              <p:cNvPr id="11360" name="Line 296"/>
              <p:cNvSpPr>
                <a:spLocks noChangeShapeType="1"/>
              </p:cNvSpPr>
              <p:nvPr/>
            </p:nvSpPr>
            <p:spPr bwMode="auto">
              <a:xfrm flipV="1">
                <a:off x="3599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Line 297"/>
              <p:cNvSpPr>
                <a:spLocks noChangeShapeType="1"/>
              </p:cNvSpPr>
              <p:nvPr/>
            </p:nvSpPr>
            <p:spPr bwMode="auto">
              <a:xfrm>
                <a:off x="3599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Rectangle 298"/>
              <p:cNvSpPr>
                <a:spLocks noChangeArrowheads="1"/>
              </p:cNvSpPr>
              <p:nvPr/>
            </p:nvSpPr>
            <p:spPr bwMode="auto">
              <a:xfrm>
                <a:off x="3570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1000"/>
              </a:p>
            </p:txBody>
          </p:sp>
          <p:sp>
            <p:nvSpPr>
              <p:cNvPr id="11363" name="Line 299"/>
              <p:cNvSpPr>
                <a:spLocks noChangeShapeType="1"/>
              </p:cNvSpPr>
              <p:nvPr/>
            </p:nvSpPr>
            <p:spPr bwMode="auto">
              <a:xfrm flipV="1">
                <a:off x="3855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Line 300"/>
              <p:cNvSpPr>
                <a:spLocks noChangeShapeType="1"/>
              </p:cNvSpPr>
              <p:nvPr/>
            </p:nvSpPr>
            <p:spPr bwMode="auto">
              <a:xfrm>
                <a:off x="3855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Rectangle 301"/>
              <p:cNvSpPr>
                <a:spLocks noChangeArrowheads="1"/>
              </p:cNvSpPr>
              <p:nvPr/>
            </p:nvSpPr>
            <p:spPr bwMode="auto">
              <a:xfrm>
                <a:off x="3826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35</a:t>
                </a:r>
                <a:endParaRPr lang="en-US" sz="1000"/>
              </a:p>
            </p:txBody>
          </p:sp>
          <p:sp>
            <p:nvSpPr>
              <p:cNvPr id="11366" name="Line 302"/>
              <p:cNvSpPr>
                <a:spLocks noChangeShapeType="1"/>
              </p:cNvSpPr>
              <p:nvPr/>
            </p:nvSpPr>
            <p:spPr bwMode="auto">
              <a:xfrm flipV="1">
                <a:off x="4112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Line 303"/>
              <p:cNvSpPr>
                <a:spLocks noChangeShapeType="1"/>
              </p:cNvSpPr>
              <p:nvPr/>
            </p:nvSpPr>
            <p:spPr bwMode="auto">
              <a:xfrm>
                <a:off x="4112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Rectangle 304"/>
              <p:cNvSpPr>
                <a:spLocks noChangeArrowheads="1"/>
              </p:cNvSpPr>
              <p:nvPr/>
            </p:nvSpPr>
            <p:spPr bwMode="auto">
              <a:xfrm>
                <a:off x="4083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1000"/>
              </a:p>
            </p:txBody>
          </p:sp>
          <p:sp>
            <p:nvSpPr>
              <p:cNvPr id="11369" name="Line 305"/>
              <p:cNvSpPr>
                <a:spLocks noChangeShapeType="1"/>
              </p:cNvSpPr>
              <p:nvPr/>
            </p:nvSpPr>
            <p:spPr bwMode="auto">
              <a:xfrm flipV="1">
                <a:off x="4369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Line 306"/>
              <p:cNvSpPr>
                <a:spLocks noChangeShapeType="1"/>
              </p:cNvSpPr>
              <p:nvPr/>
            </p:nvSpPr>
            <p:spPr bwMode="auto">
              <a:xfrm>
                <a:off x="4369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Rectangle 307"/>
              <p:cNvSpPr>
                <a:spLocks noChangeArrowheads="1"/>
              </p:cNvSpPr>
              <p:nvPr/>
            </p:nvSpPr>
            <p:spPr bwMode="auto">
              <a:xfrm>
                <a:off x="4341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45</a:t>
                </a:r>
                <a:endParaRPr lang="en-US" sz="1000"/>
              </a:p>
            </p:txBody>
          </p:sp>
          <p:sp>
            <p:nvSpPr>
              <p:cNvPr id="11372" name="Line 308"/>
              <p:cNvSpPr>
                <a:spLocks noChangeShapeType="1"/>
              </p:cNvSpPr>
              <p:nvPr/>
            </p:nvSpPr>
            <p:spPr bwMode="auto">
              <a:xfrm flipV="1">
                <a:off x="4625" y="356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Line 309"/>
              <p:cNvSpPr>
                <a:spLocks noChangeShapeType="1"/>
              </p:cNvSpPr>
              <p:nvPr/>
            </p:nvSpPr>
            <p:spPr bwMode="auto">
              <a:xfrm>
                <a:off x="4625" y="29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Rectangle 310"/>
              <p:cNvSpPr>
                <a:spLocks noChangeArrowheads="1"/>
              </p:cNvSpPr>
              <p:nvPr/>
            </p:nvSpPr>
            <p:spPr bwMode="auto">
              <a:xfrm>
                <a:off x="4596" y="3611"/>
                <a:ext cx="7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1000"/>
              </a:p>
            </p:txBody>
          </p:sp>
          <p:sp>
            <p:nvSpPr>
              <p:cNvPr id="11375" name="Line 311"/>
              <p:cNvSpPr>
                <a:spLocks noChangeShapeType="1"/>
              </p:cNvSpPr>
              <p:nvPr/>
            </p:nvSpPr>
            <p:spPr bwMode="auto">
              <a:xfrm>
                <a:off x="2063" y="359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Line 312"/>
              <p:cNvSpPr>
                <a:spLocks noChangeShapeType="1"/>
              </p:cNvSpPr>
              <p:nvPr/>
            </p:nvSpPr>
            <p:spPr bwMode="auto">
              <a:xfrm flipH="1">
                <a:off x="4600" y="359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Rectangle 313"/>
              <p:cNvSpPr>
                <a:spLocks noChangeArrowheads="1"/>
              </p:cNvSpPr>
              <p:nvPr/>
            </p:nvSpPr>
            <p:spPr bwMode="auto">
              <a:xfrm>
                <a:off x="2017" y="3562"/>
                <a:ext cx="35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000"/>
              </a:p>
            </p:txBody>
          </p:sp>
          <p:sp>
            <p:nvSpPr>
              <p:cNvPr id="11378" name="Line 314"/>
              <p:cNvSpPr>
                <a:spLocks noChangeShapeType="1"/>
              </p:cNvSpPr>
              <p:nvPr/>
            </p:nvSpPr>
            <p:spPr bwMode="auto">
              <a:xfrm>
                <a:off x="2063" y="345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Line 315"/>
              <p:cNvSpPr>
                <a:spLocks noChangeShapeType="1"/>
              </p:cNvSpPr>
              <p:nvPr/>
            </p:nvSpPr>
            <p:spPr bwMode="auto">
              <a:xfrm flipH="1">
                <a:off x="4600" y="3457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0" name="Rectangle 316"/>
              <p:cNvSpPr>
                <a:spLocks noChangeArrowheads="1"/>
              </p:cNvSpPr>
              <p:nvPr/>
            </p:nvSpPr>
            <p:spPr bwMode="auto">
              <a:xfrm>
                <a:off x="1971" y="3423"/>
                <a:ext cx="8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 sz="1000"/>
              </a:p>
            </p:txBody>
          </p:sp>
          <p:sp>
            <p:nvSpPr>
              <p:cNvPr id="11381" name="Line 317"/>
              <p:cNvSpPr>
                <a:spLocks noChangeShapeType="1"/>
              </p:cNvSpPr>
              <p:nvPr/>
            </p:nvSpPr>
            <p:spPr bwMode="auto">
              <a:xfrm>
                <a:off x="2063" y="332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2" name="Line 318"/>
              <p:cNvSpPr>
                <a:spLocks noChangeShapeType="1"/>
              </p:cNvSpPr>
              <p:nvPr/>
            </p:nvSpPr>
            <p:spPr bwMode="auto">
              <a:xfrm flipH="1">
                <a:off x="4600" y="332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Rectangle 319"/>
              <p:cNvSpPr>
                <a:spLocks noChangeArrowheads="1"/>
              </p:cNvSpPr>
              <p:nvPr/>
            </p:nvSpPr>
            <p:spPr bwMode="auto">
              <a:xfrm>
                <a:off x="1971" y="3290"/>
                <a:ext cx="8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 sz="1000"/>
              </a:p>
            </p:txBody>
          </p:sp>
          <p:sp>
            <p:nvSpPr>
              <p:cNvPr id="11384" name="Line 320"/>
              <p:cNvSpPr>
                <a:spLocks noChangeShapeType="1"/>
              </p:cNvSpPr>
              <p:nvPr/>
            </p:nvSpPr>
            <p:spPr bwMode="auto">
              <a:xfrm>
                <a:off x="2063" y="318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Line 321"/>
              <p:cNvSpPr>
                <a:spLocks noChangeShapeType="1"/>
              </p:cNvSpPr>
              <p:nvPr/>
            </p:nvSpPr>
            <p:spPr bwMode="auto">
              <a:xfrm flipH="1">
                <a:off x="4600" y="3186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6" name="Rectangle 322"/>
              <p:cNvSpPr>
                <a:spLocks noChangeArrowheads="1"/>
              </p:cNvSpPr>
              <p:nvPr/>
            </p:nvSpPr>
            <p:spPr bwMode="auto">
              <a:xfrm>
                <a:off x="1971" y="3153"/>
                <a:ext cx="8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 sz="1000"/>
              </a:p>
            </p:txBody>
          </p:sp>
          <p:sp>
            <p:nvSpPr>
              <p:cNvPr id="11387" name="Line 323"/>
              <p:cNvSpPr>
                <a:spLocks noChangeShapeType="1"/>
              </p:cNvSpPr>
              <p:nvPr/>
            </p:nvSpPr>
            <p:spPr bwMode="auto">
              <a:xfrm>
                <a:off x="2063" y="305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Line 324"/>
              <p:cNvSpPr>
                <a:spLocks noChangeShapeType="1"/>
              </p:cNvSpPr>
              <p:nvPr/>
            </p:nvSpPr>
            <p:spPr bwMode="auto">
              <a:xfrm flipH="1">
                <a:off x="4600" y="305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Rectangle 325"/>
              <p:cNvSpPr>
                <a:spLocks noChangeArrowheads="1"/>
              </p:cNvSpPr>
              <p:nvPr/>
            </p:nvSpPr>
            <p:spPr bwMode="auto">
              <a:xfrm>
                <a:off x="1971" y="3019"/>
                <a:ext cx="8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 sz="1000"/>
              </a:p>
            </p:txBody>
          </p:sp>
          <p:sp>
            <p:nvSpPr>
              <p:cNvPr id="11390" name="Line 326"/>
              <p:cNvSpPr>
                <a:spLocks noChangeShapeType="1"/>
              </p:cNvSpPr>
              <p:nvPr/>
            </p:nvSpPr>
            <p:spPr bwMode="auto">
              <a:xfrm>
                <a:off x="2063" y="291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1" name="Line 327"/>
              <p:cNvSpPr>
                <a:spLocks noChangeShapeType="1"/>
              </p:cNvSpPr>
              <p:nvPr/>
            </p:nvSpPr>
            <p:spPr bwMode="auto">
              <a:xfrm flipH="1">
                <a:off x="4600" y="2915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2" name="Rectangle 328"/>
              <p:cNvSpPr>
                <a:spLocks noChangeArrowheads="1"/>
              </p:cNvSpPr>
              <p:nvPr/>
            </p:nvSpPr>
            <p:spPr bwMode="auto">
              <a:xfrm>
                <a:off x="2017" y="2882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1000"/>
              </a:p>
            </p:txBody>
          </p:sp>
          <p:sp>
            <p:nvSpPr>
              <p:cNvPr id="11393" name="Line 329"/>
              <p:cNvSpPr>
                <a:spLocks noChangeShapeType="1"/>
              </p:cNvSpPr>
              <p:nvPr/>
            </p:nvSpPr>
            <p:spPr bwMode="auto">
              <a:xfrm>
                <a:off x="2063" y="2915"/>
                <a:ext cx="2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4" name="Freeform 330"/>
              <p:cNvSpPr>
                <a:spLocks/>
              </p:cNvSpPr>
              <p:nvPr/>
            </p:nvSpPr>
            <p:spPr bwMode="auto">
              <a:xfrm>
                <a:off x="2063" y="2915"/>
                <a:ext cx="2562" cy="679"/>
              </a:xfrm>
              <a:custGeom>
                <a:avLst/>
                <a:gdLst>
                  <a:gd name="T0" fmla="*/ 0 w 619"/>
                  <a:gd name="T1" fmla="*/ 679 h 163"/>
                  <a:gd name="T2" fmla="*/ 2562 w 619"/>
                  <a:gd name="T3" fmla="*/ 679 h 163"/>
                  <a:gd name="T4" fmla="*/ 2562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5" name="Line 331"/>
              <p:cNvSpPr>
                <a:spLocks noChangeShapeType="1"/>
              </p:cNvSpPr>
              <p:nvPr/>
            </p:nvSpPr>
            <p:spPr bwMode="auto">
              <a:xfrm flipV="1">
                <a:off x="2063" y="2915"/>
                <a:ext cx="1" cy="6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6" name="Freeform 332"/>
              <p:cNvSpPr>
                <a:spLocks/>
              </p:cNvSpPr>
              <p:nvPr/>
            </p:nvSpPr>
            <p:spPr bwMode="auto">
              <a:xfrm>
                <a:off x="2063" y="2915"/>
                <a:ext cx="2542" cy="679"/>
              </a:xfrm>
              <a:custGeom>
                <a:avLst/>
                <a:gdLst>
                  <a:gd name="T0" fmla="*/ 29 w 2542"/>
                  <a:gd name="T1" fmla="*/ 679 h 679"/>
                  <a:gd name="T2" fmla="*/ 70 w 2542"/>
                  <a:gd name="T3" fmla="*/ 679 h 679"/>
                  <a:gd name="T4" fmla="*/ 111 w 2542"/>
                  <a:gd name="T5" fmla="*/ 679 h 679"/>
                  <a:gd name="T6" fmla="*/ 153 w 2542"/>
                  <a:gd name="T7" fmla="*/ 0 h 679"/>
                  <a:gd name="T8" fmla="*/ 194 w 2542"/>
                  <a:gd name="T9" fmla="*/ 0 h 679"/>
                  <a:gd name="T10" fmla="*/ 236 w 2542"/>
                  <a:gd name="T11" fmla="*/ 0 h 679"/>
                  <a:gd name="T12" fmla="*/ 277 w 2542"/>
                  <a:gd name="T13" fmla="*/ 0 h 679"/>
                  <a:gd name="T14" fmla="*/ 318 w 2542"/>
                  <a:gd name="T15" fmla="*/ 0 h 679"/>
                  <a:gd name="T16" fmla="*/ 360 w 2542"/>
                  <a:gd name="T17" fmla="*/ 0 h 679"/>
                  <a:gd name="T18" fmla="*/ 401 w 2542"/>
                  <a:gd name="T19" fmla="*/ 0 h 679"/>
                  <a:gd name="T20" fmla="*/ 438 w 2542"/>
                  <a:gd name="T21" fmla="*/ 0 h 679"/>
                  <a:gd name="T22" fmla="*/ 480 w 2542"/>
                  <a:gd name="T23" fmla="*/ 0 h 679"/>
                  <a:gd name="T24" fmla="*/ 521 w 2542"/>
                  <a:gd name="T25" fmla="*/ 0 h 679"/>
                  <a:gd name="T26" fmla="*/ 563 w 2542"/>
                  <a:gd name="T27" fmla="*/ 0 h 679"/>
                  <a:gd name="T28" fmla="*/ 604 w 2542"/>
                  <a:gd name="T29" fmla="*/ 0 h 679"/>
                  <a:gd name="T30" fmla="*/ 645 w 2542"/>
                  <a:gd name="T31" fmla="*/ 0 h 679"/>
                  <a:gd name="T32" fmla="*/ 687 w 2542"/>
                  <a:gd name="T33" fmla="*/ 0 h 679"/>
                  <a:gd name="T34" fmla="*/ 728 w 2542"/>
                  <a:gd name="T35" fmla="*/ 0 h 679"/>
                  <a:gd name="T36" fmla="*/ 770 w 2542"/>
                  <a:gd name="T37" fmla="*/ 0 h 679"/>
                  <a:gd name="T38" fmla="*/ 811 w 2542"/>
                  <a:gd name="T39" fmla="*/ 0 h 679"/>
                  <a:gd name="T40" fmla="*/ 852 w 2542"/>
                  <a:gd name="T41" fmla="*/ 0 h 679"/>
                  <a:gd name="T42" fmla="*/ 890 w 2542"/>
                  <a:gd name="T43" fmla="*/ 0 h 679"/>
                  <a:gd name="T44" fmla="*/ 931 w 2542"/>
                  <a:gd name="T45" fmla="*/ 0 h 679"/>
                  <a:gd name="T46" fmla="*/ 972 w 2542"/>
                  <a:gd name="T47" fmla="*/ 0 h 679"/>
                  <a:gd name="T48" fmla="*/ 1014 w 2542"/>
                  <a:gd name="T49" fmla="*/ 0 h 679"/>
                  <a:gd name="T50" fmla="*/ 1055 w 2542"/>
                  <a:gd name="T51" fmla="*/ 0 h 679"/>
                  <a:gd name="T52" fmla="*/ 1097 w 2542"/>
                  <a:gd name="T53" fmla="*/ 0 h 679"/>
                  <a:gd name="T54" fmla="*/ 1138 w 2542"/>
                  <a:gd name="T55" fmla="*/ 0 h 679"/>
                  <a:gd name="T56" fmla="*/ 1179 w 2542"/>
                  <a:gd name="T57" fmla="*/ 0 h 679"/>
                  <a:gd name="T58" fmla="*/ 1221 w 2542"/>
                  <a:gd name="T59" fmla="*/ 0 h 679"/>
                  <a:gd name="T60" fmla="*/ 1262 w 2542"/>
                  <a:gd name="T61" fmla="*/ 0 h 679"/>
                  <a:gd name="T62" fmla="*/ 1300 w 2542"/>
                  <a:gd name="T63" fmla="*/ 0 h 679"/>
                  <a:gd name="T64" fmla="*/ 1341 w 2542"/>
                  <a:gd name="T65" fmla="*/ 0 h 679"/>
                  <a:gd name="T66" fmla="*/ 1382 w 2542"/>
                  <a:gd name="T67" fmla="*/ 0 h 679"/>
                  <a:gd name="T68" fmla="*/ 1424 w 2542"/>
                  <a:gd name="T69" fmla="*/ 0 h 679"/>
                  <a:gd name="T70" fmla="*/ 1465 w 2542"/>
                  <a:gd name="T71" fmla="*/ 0 h 679"/>
                  <a:gd name="T72" fmla="*/ 1507 w 2542"/>
                  <a:gd name="T73" fmla="*/ 0 h 679"/>
                  <a:gd name="T74" fmla="*/ 1548 w 2542"/>
                  <a:gd name="T75" fmla="*/ 0 h 679"/>
                  <a:gd name="T76" fmla="*/ 1589 w 2542"/>
                  <a:gd name="T77" fmla="*/ 0 h 679"/>
                  <a:gd name="T78" fmla="*/ 1631 w 2542"/>
                  <a:gd name="T79" fmla="*/ 0 h 679"/>
                  <a:gd name="T80" fmla="*/ 1672 w 2542"/>
                  <a:gd name="T81" fmla="*/ 0 h 679"/>
                  <a:gd name="T82" fmla="*/ 1709 w 2542"/>
                  <a:gd name="T83" fmla="*/ 0 h 679"/>
                  <a:gd name="T84" fmla="*/ 1751 w 2542"/>
                  <a:gd name="T85" fmla="*/ 0 h 679"/>
                  <a:gd name="T86" fmla="*/ 1792 w 2542"/>
                  <a:gd name="T87" fmla="*/ 0 h 679"/>
                  <a:gd name="T88" fmla="*/ 1834 w 2542"/>
                  <a:gd name="T89" fmla="*/ 0 h 679"/>
                  <a:gd name="T90" fmla="*/ 1875 w 2542"/>
                  <a:gd name="T91" fmla="*/ 0 h 679"/>
                  <a:gd name="T92" fmla="*/ 1916 w 2542"/>
                  <a:gd name="T93" fmla="*/ 0 h 679"/>
                  <a:gd name="T94" fmla="*/ 1958 w 2542"/>
                  <a:gd name="T95" fmla="*/ 0 h 679"/>
                  <a:gd name="T96" fmla="*/ 1999 w 2542"/>
                  <a:gd name="T97" fmla="*/ 0 h 679"/>
                  <a:gd name="T98" fmla="*/ 2041 w 2542"/>
                  <a:gd name="T99" fmla="*/ 0 h 679"/>
                  <a:gd name="T100" fmla="*/ 2082 w 2542"/>
                  <a:gd name="T101" fmla="*/ 0 h 679"/>
                  <a:gd name="T102" fmla="*/ 2123 w 2542"/>
                  <a:gd name="T103" fmla="*/ 0 h 679"/>
                  <a:gd name="T104" fmla="*/ 2161 w 2542"/>
                  <a:gd name="T105" fmla="*/ 0 h 679"/>
                  <a:gd name="T106" fmla="*/ 2202 w 2542"/>
                  <a:gd name="T107" fmla="*/ 0 h 679"/>
                  <a:gd name="T108" fmla="*/ 2243 w 2542"/>
                  <a:gd name="T109" fmla="*/ 0 h 679"/>
                  <a:gd name="T110" fmla="*/ 2285 w 2542"/>
                  <a:gd name="T111" fmla="*/ 0 h 679"/>
                  <a:gd name="T112" fmla="*/ 2326 w 2542"/>
                  <a:gd name="T113" fmla="*/ 0 h 679"/>
                  <a:gd name="T114" fmla="*/ 2368 w 2542"/>
                  <a:gd name="T115" fmla="*/ 0 h 679"/>
                  <a:gd name="T116" fmla="*/ 2409 w 2542"/>
                  <a:gd name="T117" fmla="*/ 0 h 679"/>
                  <a:gd name="T118" fmla="*/ 2450 w 2542"/>
                  <a:gd name="T119" fmla="*/ 0 h 679"/>
                  <a:gd name="T120" fmla="*/ 2492 w 2542"/>
                  <a:gd name="T121" fmla="*/ 0 h 679"/>
                  <a:gd name="T122" fmla="*/ 2533 w 2542"/>
                  <a:gd name="T123" fmla="*/ 0 h 6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42" h="679">
                    <a:moveTo>
                      <a:pt x="0" y="679"/>
                    </a:moveTo>
                    <a:lnTo>
                      <a:pt x="8" y="679"/>
                    </a:lnTo>
                    <a:lnTo>
                      <a:pt x="20" y="679"/>
                    </a:lnTo>
                    <a:lnTo>
                      <a:pt x="29" y="679"/>
                    </a:lnTo>
                    <a:lnTo>
                      <a:pt x="41" y="679"/>
                    </a:lnTo>
                    <a:lnTo>
                      <a:pt x="49" y="679"/>
                    </a:lnTo>
                    <a:lnTo>
                      <a:pt x="62" y="679"/>
                    </a:lnTo>
                    <a:lnTo>
                      <a:pt x="70" y="679"/>
                    </a:lnTo>
                    <a:lnTo>
                      <a:pt x="82" y="679"/>
                    </a:lnTo>
                    <a:lnTo>
                      <a:pt x="91" y="679"/>
                    </a:lnTo>
                    <a:lnTo>
                      <a:pt x="103" y="679"/>
                    </a:lnTo>
                    <a:lnTo>
                      <a:pt x="111" y="679"/>
                    </a:lnTo>
                    <a:lnTo>
                      <a:pt x="124" y="679"/>
                    </a:lnTo>
                    <a:lnTo>
                      <a:pt x="132" y="679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7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6" y="0"/>
                    </a:lnTo>
                    <a:lnTo>
                      <a:pt x="265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9" y="0"/>
                    </a:lnTo>
                    <a:lnTo>
                      <a:pt x="347" y="0"/>
                    </a:lnTo>
                    <a:lnTo>
                      <a:pt x="360" y="0"/>
                    </a:lnTo>
                    <a:lnTo>
                      <a:pt x="368" y="0"/>
                    </a:lnTo>
                    <a:lnTo>
                      <a:pt x="380" y="0"/>
                    </a:lnTo>
                    <a:lnTo>
                      <a:pt x="389" y="0"/>
                    </a:lnTo>
                    <a:lnTo>
                      <a:pt x="401" y="0"/>
                    </a:lnTo>
                    <a:lnTo>
                      <a:pt x="409" y="0"/>
                    </a:lnTo>
                    <a:lnTo>
                      <a:pt x="422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51" y="0"/>
                    </a:lnTo>
                    <a:lnTo>
                      <a:pt x="459" y="0"/>
                    </a:lnTo>
                    <a:lnTo>
                      <a:pt x="472" y="0"/>
                    </a:lnTo>
                    <a:lnTo>
                      <a:pt x="480" y="0"/>
                    </a:lnTo>
                    <a:lnTo>
                      <a:pt x="492" y="0"/>
                    </a:lnTo>
                    <a:lnTo>
                      <a:pt x="501" y="0"/>
                    </a:lnTo>
                    <a:lnTo>
                      <a:pt x="513" y="0"/>
                    </a:lnTo>
                    <a:lnTo>
                      <a:pt x="521" y="0"/>
                    </a:lnTo>
                    <a:lnTo>
                      <a:pt x="534" y="0"/>
                    </a:lnTo>
                    <a:lnTo>
                      <a:pt x="542" y="0"/>
                    </a:lnTo>
                    <a:lnTo>
                      <a:pt x="554" y="0"/>
                    </a:lnTo>
                    <a:lnTo>
                      <a:pt x="563" y="0"/>
                    </a:lnTo>
                    <a:lnTo>
                      <a:pt x="575" y="0"/>
                    </a:lnTo>
                    <a:lnTo>
                      <a:pt x="583" y="0"/>
                    </a:lnTo>
                    <a:lnTo>
                      <a:pt x="596" y="0"/>
                    </a:lnTo>
                    <a:lnTo>
                      <a:pt x="604" y="0"/>
                    </a:lnTo>
                    <a:lnTo>
                      <a:pt x="616" y="0"/>
                    </a:lnTo>
                    <a:lnTo>
                      <a:pt x="625" y="0"/>
                    </a:lnTo>
                    <a:lnTo>
                      <a:pt x="637" y="0"/>
                    </a:lnTo>
                    <a:lnTo>
                      <a:pt x="645" y="0"/>
                    </a:lnTo>
                    <a:lnTo>
                      <a:pt x="654" y="0"/>
                    </a:lnTo>
                    <a:lnTo>
                      <a:pt x="666" y="0"/>
                    </a:lnTo>
                    <a:lnTo>
                      <a:pt x="674" y="0"/>
                    </a:lnTo>
                    <a:lnTo>
                      <a:pt x="687" y="0"/>
                    </a:lnTo>
                    <a:lnTo>
                      <a:pt x="695" y="0"/>
                    </a:lnTo>
                    <a:lnTo>
                      <a:pt x="708" y="0"/>
                    </a:lnTo>
                    <a:lnTo>
                      <a:pt x="716" y="0"/>
                    </a:lnTo>
                    <a:lnTo>
                      <a:pt x="728" y="0"/>
                    </a:lnTo>
                    <a:lnTo>
                      <a:pt x="736" y="0"/>
                    </a:lnTo>
                    <a:lnTo>
                      <a:pt x="749" y="0"/>
                    </a:lnTo>
                    <a:lnTo>
                      <a:pt x="757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90" y="0"/>
                    </a:lnTo>
                    <a:lnTo>
                      <a:pt x="799" y="0"/>
                    </a:lnTo>
                    <a:lnTo>
                      <a:pt x="811" y="0"/>
                    </a:lnTo>
                    <a:lnTo>
                      <a:pt x="819" y="0"/>
                    </a:lnTo>
                    <a:lnTo>
                      <a:pt x="832" y="0"/>
                    </a:lnTo>
                    <a:lnTo>
                      <a:pt x="840" y="0"/>
                    </a:lnTo>
                    <a:lnTo>
                      <a:pt x="852" y="0"/>
                    </a:lnTo>
                    <a:lnTo>
                      <a:pt x="861" y="0"/>
                    </a:lnTo>
                    <a:lnTo>
                      <a:pt x="869" y="0"/>
                    </a:lnTo>
                    <a:lnTo>
                      <a:pt x="881" y="0"/>
                    </a:lnTo>
                    <a:lnTo>
                      <a:pt x="890" y="0"/>
                    </a:lnTo>
                    <a:lnTo>
                      <a:pt x="902" y="0"/>
                    </a:lnTo>
                    <a:lnTo>
                      <a:pt x="910" y="0"/>
                    </a:lnTo>
                    <a:lnTo>
                      <a:pt x="923" y="0"/>
                    </a:lnTo>
                    <a:lnTo>
                      <a:pt x="931" y="0"/>
                    </a:lnTo>
                    <a:lnTo>
                      <a:pt x="943" y="0"/>
                    </a:lnTo>
                    <a:lnTo>
                      <a:pt x="952" y="0"/>
                    </a:lnTo>
                    <a:lnTo>
                      <a:pt x="964" y="0"/>
                    </a:lnTo>
                    <a:lnTo>
                      <a:pt x="972" y="0"/>
                    </a:lnTo>
                    <a:lnTo>
                      <a:pt x="985" y="0"/>
                    </a:lnTo>
                    <a:lnTo>
                      <a:pt x="993" y="0"/>
                    </a:lnTo>
                    <a:lnTo>
                      <a:pt x="1006" y="0"/>
                    </a:lnTo>
                    <a:lnTo>
                      <a:pt x="1014" y="0"/>
                    </a:lnTo>
                    <a:lnTo>
                      <a:pt x="1026" y="0"/>
                    </a:lnTo>
                    <a:lnTo>
                      <a:pt x="1035" y="0"/>
                    </a:lnTo>
                    <a:lnTo>
                      <a:pt x="1047" y="0"/>
                    </a:lnTo>
                    <a:lnTo>
                      <a:pt x="1055" y="0"/>
                    </a:lnTo>
                    <a:lnTo>
                      <a:pt x="1068" y="0"/>
                    </a:lnTo>
                    <a:lnTo>
                      <a:pt x="1076" y="0"/>
                    </a:lnTo>
                    <a:lnTo>
                      <a:pt x="1084" y="0"/>
                    </a:lnTo>
                    <a:lnTo>
                      <a:pt x="1097" y="0"/>
                    </a:lnTo>
                    <a:lnTo>
                      <a:pt x="1105" y="0"/>
                    </a:lnTo>
                    <a:lnTo>
                      <a:pt x="1117" y="0"/>
                    </a:lnTo>
                    <a:lnTo>
                      <a:pt x="1126" y="0"/>
                    </a:lnTo>
                    <a:lnTo>
                      <a:pt x="1138" y="0"/>
                    </a:lnTo>
                    <a:lnTo>
                      <a:pt x="1146" y="0"/>
                    </a:lnTo>
                    <a:lnTo>
                      <a:pt x="1159" y="0"/>
                    </a:lnTo>
                    <a:lnTo>
                      <a:pt x="1167" y="0"/>
                    </a:lnTo>
                    <a:lnTo>
                      <a:pt x="1179" y="0"/>
                    </a:lnTo>
                    <a:lnTo>
                      <a:pt x="1188" y="0"/>
                    </a:lnTo>
                    <a:lnTo>
                      <a:pt x="1200" y="0"/>
                    </a:lnTo>
                    <a:lnTo>
                      <a:pt x="1208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42" y="0"/>
                    </a:lnTo>
                    <a:lnTo>
                      <a:pt x="1250" y="0"/>
                    </a:lnTo>
                    <a:lnTo>
                      <a:pt x="1262" y="0"/>
                    </a:lnTo>
                    <a:lnTo>
                      <a:pt x="1271" y="0"/>
                    </a:lnTo>
                    <a:lnTo>
                      <a:pt x="1279" y="0"/>
                    </a:lnTo>
                    <a:lnTo>
                      <a:pt x="1291" y="0"/>
                    </a:lnTo>
                    <a:lnTo>
                      <a:pt x="1300" y="0"/>
                    </a:lnTo>
                    <a:lnTo>
                      <a:pt x="1312" y="0"/>
                    </a:lnTo>
                    <a:lnTo>
                      <a:pt x="1320" y="0"/>
                    </a:lnTo>
                    <a:lnTo>
                      <a:pt x="1333" y="0"/>
                    </a:lnTo>
                    <a:lnTo>
                      <a:pt x="1341" y="0"/>
                    </a:lnTo>
                    <a:lnTo>
                      <a:pt x="1353" y="0"/>
                    </a:lnTo>
                    <a:lnTo>
                      <a:pt x="1362" y="0"/>
                    </a:lnTo>
                    <a:lnTo>
                      <a:pt x="1374" y="0"/>
                    </a:lnTo>
                    <a:lnTo>
                      <a:pt x="1382" y="0"/>
                    </a:lnTo>
                    <a:lnTo>
                      <a:pt x="1395" y="0"/>
                    </a:lnTo>
                    <a:lnTo>
                      <a:pt x="1403" y="0"/>
                    </a:lnTo>
                    <a:lnTo>
                      <a:pt x="1415" y="0"/>
                    </a:lnTo>
                    <a:lnTo>
                      <a:pt x="1424" y="0"/>
                    </a:lnTo>
                    <a:lnTo>
                      <a:pt x="1436" y="0"/>
                    </a:lnTo>
                    <a:lnTo>
                      <a:pt x="1444" y="0"/>
                    </a:lnTo>
                    <a:lnTo>
                      <a:pt x="1457" y="0"/>
                    </a:lnTo>
                    <a:lnTo>
                      <a:pt x="1465" y="0"/>
                    </a:lnTo>
                    <a:lnTo>
                      <a:pt x="1478" y="0"/>
                    </a:lnTo>
                    <a:lnTo>
                      <a:pt x="1486" y="0"/>
                    </a:lnTo>
                    <a:lnTo>
                      <a:pt x="1494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7" y="0"/>
                    </a:lnTo>
                    <a:lnTo>
                      <a:pt x="1536" y="0"/>
                    </a:lnTo>
                    <a:lnTo>
                      <a:pt x="1548" y="0"/>
                    </a:lnTo>
                    <a:lnTo>
                      <a:pt x="1556" y="0"/>
                    </a:lnTo>
                    <a:lnTo>
                      <a:pt x="1569" y="0"/>
                    </a:lnTo>
                    <a:lnTo>
                      <a:pt x="1577" y="0"/>
                    </a:lnTo>
                    <a:lnTo>
                      <a:pt x="1589" y="0"/>
                    </a:lnTo>
                    <a:lnTo>
                      <a:pt x="1598" y="0"/>
                    </a:lnTo>
                    <a:lnTo>
                      <a:pt x="1610" y="0"/>
                    </a:lnTo>
                    <a:lnTo>
                      <a:pt x="1618" y="0"/>
                    </a:lnTo>
                    <a:lnTo>
                      <a:pt x="1631" y="0"/>
                    </a:lnTo>
                    <a:lnTo>
                      <a:pt x="1639" y="0"/>
                    </a:lnTo>
                    <a:lnTo>
                      <a:pt x="1651" y="0"/>
                    </a:lnTo>
                    <a:lnTo>
                      <a:pt x="1660" y="0"/>
                    </a:lnTo>
                    <a:lnTo>
                      <a:pt x="1672" y="0"/>
                    </a:lnTo>
                    <a:lnTo>
                      <a:pt x="1680" y="0"/>
                    </a:lnTo>
                    <a:lnTo>
                      <a:pt x="1693" y="0"/>
                    </a:lnTo>
                    <a:lnTo>
                      <a:pt x="1701" y="0"/>
                    </a:lnTo>
                    <a:lnTo>
                      <a:pt x="1709" y="0"/>
                    </a:lnTo>
                    <a:lnTo>
                      <a:pt x="1722" y="0"/>
                    </a:lnTo>
                    <a:lnTo>
                      <a:pt x="1730" y="0"/>
                    </a:lnTo>
                    <a:lnTo>
                      <a:pt x="1743" y="0"/>
                    </a:lnTo>
                    <a:lnTo>
                      <a:pt x="1751" y="0"/>
                    </a:lnTo>
                    <a:lnTo>
                      <a:pt x="1763" y="0"/>
                    </a:lnTo>
                    <a:lnTo>
                      <a:pt x="1771" y="0"/>
                    </a:lnTo>
                    <a:lnTo>
                      <a:pt x="1784" y="0"/>
                    </a:lnTo>
                    <a:lnTo>
                      <a:pt x="1792" y="0"/>
                    </a:lnTo>
                    <a:lnTo>
                      <a:pt x="1805" y="0"/>
                    </a:lnTo>
                    <a:lnTo>
                      <a:pt x="1813" y="0"/>
                    </a:lnTo>
                    <a:lnTo>
                      <a:pt x="1825" y="0"/>
                    </a:lnTo>
                    <a:lnTo>
                      <a:pt x="1834" y="0"/>
                    </a:lnTo>
                    <a:lnTo>
                      <a:pt x="1846" y="0"/>
                    </a:lnTo>
                    <a:lnTo>
                      <a:pt x="1854" y="0"/>
                    </a:lnTo>
                    <a:lnTo>
                      <a:pt x="1867" y="0"/>
                    </a:lnTo>
                    <a:lnTo>
                      <a:pt x="1875" y="0"/>
                    </a:lnTo>
                    <a:lnTo>
                      <a:pt x="1887" y="0"/>
                    </a:lnTo>
                    <a:lnTo>
                      <a:pt x="1896" y="0"/>
                    </a:lnTo>
                    <a:lnTo>
                      <a:pt x="1908" y="0"/>
                    </a:lnTo>
                    <a:lnTo>
                      <a:pt x="1916" y="0"/>
                    </a:lnTo>
                    <a:lnTo>
                      <a:pt x="1925" y="0"/>
                    </a:lnTo>
                    <a:lnTo>
                      <a:pt x="1937" y="0"/>
                    </a:lnTo>
                    <a:lnTo>
                      <a:pt x="1945" y="0"/>
                    </a:lnTo>
                    <a:lnTo>
                      <a:pt x="1958" y="0"/>
                    </a:lnTo>
                    <a:lnTo>
                      <a:pt x="1966" y="0"/>
                    </a:lnTo>
                    <a:lnTo>
                      <a:pt x="1978" y="0"/>
                    </a:lnTo>
                    <a:lnTo>
                      <a:pt x="1987" y="0"/>
                    </a:lnTo>
                    <a:lnTo>
                      <a:pt x="1999" y="0"/>
                    </a:lnTo>
                    <a:lnTo>
                      <a:pt x="2007" y="0"/>
                    </a:lnTo>
                    <a:lnTo>
                      <a:pt x="2020" y="0"/>
                    </a:lnTo>
                    <a:lnTo>
                      <a:pt x="2028" y="0"/>
                    </a:lnTo>
                    <a:lnTo>
                      <a:pt x="2041" y="0"/>
                    </a:lnTo>
                    <a:lnTo>
                      <a:pt x="2049" y="0"/>
                    </a:lnTo>
                    <a:lnTo>
                      <a:pt x="2061" y="0"/>
                    </a:lnTo>
                    <a:lnTo>
                      <a:pt x="2070" y="0"/>
                    </a:lnTo>
                    <a:lnTo>
                      <a:pt x="2082" y="0"/>
                    </a:lnTo>
                    <a:lnTo>
                      <a:pt x="2090" y="0"/>
                    </a:lnTo>
                    <a:lnTo>
                      <a:pt x="2103" y="0"/>
                    </a:lnTo>
                    <a:lnTo>
                      <a:pt x="2111" y="0"/>
                    </a:lnTo>
                    <a:lnTo>
                      <a:pt x="2123" y="0"/>
                    </a:lnTo>
                    <a:lnTo>
                      <a:pt x="2132" y="0"/>
                    </a:lnTo>
                    <a:lnTo>
                      <a:pt x="2140" y="0"/>
                    </a:lnTo>
                    <a:lnTo>
                      <a:pt x="2152" y="0"/>
                    </a:lnTo>
                    <a:lnTo>
                      <a:pt x="2161" y="0"/>
                    </a:lnTo>
                    <a:lnTo>
                      <a:pt x="2173" y="0"/>
                    </a:lnTo>
                    <a:lnTo>
                      <a:pt x="2181" y="0"/>
                    </a:lnTo>
                    <a:lnTo>
                      <a:pt x="2194" y="0"/>
                    </a:lnTo>
                    <a:lnTo>
                      <a:pt x="2202" y="0"/>
                    </a:lnTo>
                    <a:lnTo>
                      <a:pt x="2214" y="0"/>
                    </a:lnTo>
                    <a:lnTo>
                      <a:pt x="2223" y="0"/>
                    </a:lnTo>
                    <a:lnTo>
                      <a:pt x="2235" y="0"/>
                    </a:lnTo>
                    <a:lnTo>
                      <a:pt x="2243" y="0"/>
                    </a:lnTo>
                    <a:lnTo>
                      <a:pt x="2256" y="0"/>
                    </a:lnTo>
                    <a:lnTo>
                      <a:pt x="2264" y="0"/>
                    </a:lnTo>
                    <a:lnTo>
                      <a:pt x="2277" y="0"/>
                    </a:lnTo>
                    <a:lnTo>
                      <a:pt x="2285" y="0"/>
                    </a:lnTo>
                    <a:lnTo>
                      <a:pt x="2297" y="0"/>
                    </a:lnTo>
                    <a:lnTo>
                      <a:pt x="2306" y="0"/>
                    </a:lnTo>
                    <a:lnTo>
                      <a:pt x="2318" y="0"/>
                    </a:lnTo>
                    <a:lnTo>
                      <a:pt x="2326" y="0"/>
                    </a:lnTo>
                    <a:lnTo>
                      <a:pt x="2339" y="0"/>
                    </a:lnTo>
                    <a:lnTo>
                      <a:pt x="2347" y="0"/>
                    </a:lnTo>
                    <a:lnTo>
                      <a:pt x="2355" y="0"/>
                    </a:lnTo>
                    <a:lnTo>
                      <a:pt x="2368" y="0"/>
                    </a:lnTo>
                    <a:lnTo>
                      <a:pt x="2376" y="0"/>
                    </a:lnTo>
                    <a:lnTo>
                      <a:pt x="2388" y="0"/>
                    </a:lnTo>
                    <a:lnTo>
                      <a:pt x="2397" y="0"/>
                    </a:lnTo>
                    <a:lnTo>
                      <a:pt x="2409" y="0"/>
                    </a:lnTo>
                    <a:lnTo>
                      <a:pt x="2417" y="0"/>
                    </a:lnTo>
                    <a:lnTo>
                      <a:pt x="2430" y="0"/>
                    </a:lnTo>
                    <a:lnTo>
                      <a:pt x="2438" y="0"/>
                    </a:lnTo>
                    <a:lnTo>
                      <a:pt x="2450" y="0"/>
                    </a:lnTo>
                    <a:lnTo>
                      <a:pt x="2459" y="0"/>
                    </a:lnTo>
                    <a:lnTo>
                      <a:pt x="2471" y="0"/>
                    </a:lnTo>
                    <a:lnTo>
                      <a:pt x="2479" y="0"/>
                    </a:lnTo>
                    <a:lnTo>
                      <a:pt x="2492" y="0"/>
                    </a:lnTo>
                    <a:lnTo>
                      <a:pt x="2500" y="0"/>
                    </a:lnTo>
                    <a:lnTo>
                      <a:pt x="2513" y="0"/>
                    </a:lnTo>
                    <a:lnTo>
                      <a:pt x="2521" y="0"/>
                    </a:lnTo>
                    <a:lnTo>
                      <a:pt x="2533" y="0"/>
                    </a:lnTo>
                    <a:lnTo>
                      <a:pt x="2542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7" name="Rectangle 334"/>
              <p:cNvSpPr>
                <a:spLocks noChangeArrowheads="1"/>
              </p:cNvSpPr>
              <p:nvPr/>
            </p:nvSpPr>
            <p:spPr bwMode="auto">
              <a:xfrm rot="-5400000">
                <a:off x="1635" y="3183"/>
                <a:ext cx="58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Manipulated Variable</a:t>
                </a:r>
                <a:endParaRPr lang="en-US" sz="1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09800" y="1447800"/>
            <a:ext cx="632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Realistic situation: </a:t>
            </a:r>
            <a:r>
              <a:rPr lang="en-US" sz="2400" b="1"/>
              <a:t>The model does not represent the process exactly.  We will assume that the model has </a:t>
            </a:r>
            <a:r>
              <a:rPr lang="en-US" sz="2400" b="1">
                <a:sym typeface="Symbol" pitchFamily="18" charset="2"/>
              </a:rPr>
              <a:t> 25% errors in gain, time constant and dead time, for example:</a:t>
            </a:r>
            <a:endParaRPr lang="en-US" sz="2400" b="1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219200" y="4114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4" name="Group 321"/>
          <p:cNvGrpSpPr>
            <a:grpSpLocks/>
          </p:cNvGrpSpPr>
          <p:nvPr/>
        </p:nvGrpSpPr>
        <p:grpSpPr bwMode="auto">
          <a:xfrm>
            <a:off x="2133600" y="3124200"/>
            <a:ext cx="6267450" cy="1211263"/>
            <a:chOff x="1295" y="1968"/>
            <a:chExt cx="4284" cy="908"/>
          </a:xfrm>
        </p:grpSpPr>
        <p:grpSp>
          <p:nvGrpSpPr>
            <p:cNvPr id="12308" name="Group 254"/>
            <p:cNvGrpSpPr>
              <a:grpSpLocks/>
            </p:cNvGrpSpPr>
            <p:nvPr/>
          </p:nvGrpSpPr>
          <p:grpSpPr bwMode="auto">
            <a:xfrm>
              <a:off x="2208" y="1968"/>
              <a:ext cx="1969" cy="743"/>
              <a:chOff x="1974" y="1968"/>
              <a:chExt cx="2203" cy="743"/>
            </a:xfrm>
          </p:grpSpPr>
          <p:sp>
            <p:nvSpPr>
              <p:cNvPr id="12440" name="AutoShape 17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591" cy="743"/>
              </a:xfrm>
              <a:prstGeom prst="can">
                <a:avLst>
                  <a:gd name="adj" fmla="val 3143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1" name="AutoShape 178"/>
              <p:cNvSpPr>
                <a:spLocks noChangeArrowheads="1"/>
              </p:cNvSpPr>
              <p:nvPr/>
            </p:nvSpPr>
            <p:spPr bwMode="auto">
              <a:xfrm rot="5400000">
                <a:off x="2551" y="2254"/>
                <a:ext cx="135" cy="644"/>
              </a:xfrm>
              <a:prstGeom prst="can">
                <a:avLst>
                  <a:gd name="adj" fmla="val 11925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2" name="Line 179"/>
              <p:cNvSpPr>
                <a:spLocks noChangeShapeType="1"/>
              </p:cNvSpPr>
              <p:nvPr/>
            </p:nvSpPr>
            <p:spPr bwMode="auto">
              <a:xfrm>
                <a:off x="3855" y="2541"/>
                <a:ext cx="3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3" name="Line 180"/>
              <p:cNvSpPr>
                <a:spLocks noChangeShapeType="1"/>
              </p:cNvSpPr>
              <p:nvPr/>
            </p:nvSpPr>
            <p:spPr bwMode="auto">
              <a:xfrm>
                <a:off x="2941" y="2576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4" name="Line 183"/>
              <p:cNvSpPr>
                <a:spLocks noChangeShapeType="1"/>
              </p:cNvSpPr>
              <p:nvPr/>
            </p:nvSpPr>
            <p:spPr bwMode="auto">
              <a:xfrm>
                <a:off x="1974" y="2576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9" name="Group 188"/>
            <p:cNvGrpSpPr>
              <a:grpSpLocks/>
            </p:cNvGrpSpPr>
            <p:nvPr/>
          </p:nvGrpSpPr>
          <p:grpSpPr bwMode="auto">
            <a:xfrm>
              <a:off x="4271" y="2064"/>
              <a:ext cx="1308" cy="812"/>
              <a:chOff x="670" y="2400"/>
              <a:chExt cx="2188" cy="812"/>
            </a:xfrm>
          </p:grpSpPr>
          <p:sp>
            <p:nvSpPr>
              <p:cNvPr id="12375" name="Rectangle 189"/>
              <p:cNvSpPr>
                <a:spLocks noChangeArrowheads="1"/>
              </p:cNvSpPr>
              <p:nvPr/>
            </p:nvSpPr>
            <p:spPr bwMode="auto">
              <a:xfrm>
                <a:off x="810" y="2483"/>
                <a:ext cx="1990" cy="5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Rectangle 190"/>
              <p:cNvSpPr>
                <a:spLocks noChangeArrowheads="1"/>
              </p:cNvSpPr>
              <p:nvPr/>
            </p:nvSpPr>
            <p:spPr bwMode="auto">
              <a:xfrm>
                <a:off x="810" y="2483"/>
                <a:ext cx="1990" cy="59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Line 191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192"/>
              <p:cNvSpPr>
                <a:spLocks/>
              </p:cNvSpPr>
              <p:nvPr/>
            </p:nvSpPr>
            <p:spPr bwMode="auto">
              <a:xfrm>
                <a:off x="810" y="2483"/>
                <a:ext cx="1990" cy="595"/>
              </a:xfrm>
              <a:custGeom>
                <a:avLst/>
                <a:gdLst>
                  <a:gd name="T0" fmla="*/ 0 w 619"/>
                  <a:gd name="T1" fmla="*/ 595 h 164"/>
                  <a:gd name="T2" fmla="*/ 1990 w 619"/>
                  <a:gd name="T3" fmla="*/ 595 h 164"/>
                  <a:gd name="T4" fmla="*/ 1990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Line 193"/>
              <p:cNvSpPr>
                <a:spLocks noChangeShapeType="1"/>
              </p:cNvSpPr>
              <p:nvPr/>
            </p:nvSpPr>
            <p:spPr bwMode="auto">
              <a:xfrm flipV="1">
                <a:off x="810" y="2483"/>
                <a:ext cx="1" cy="5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Line 194"/>
              <p:cNvSpPr>
                <a:spLocks noChangeShapeType="1"/>
              </p:cNvSpPr>
              <p:nvPr/>
            </p:nvSpPr>
            <p:spPr bwMode="auto">
              <a:xfrm>
                <a:off x="810" y="3078"/>
                <a:ext cx="199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Line 195"/>
              <p:cNvSpPr>
                <a:spLocks noChangeShapeType="1"/>
              </p:cNvSpPr>
              <p:nvPr/>
            </p:nvSpPr>
            <p:spPr bwMode="auto">
              <a:xfrm flipV="1">
                <a:off x="810" y="2483"/>
                <a:ext cx="1" cy="5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Line 196"/>
              <p:cNvSpPr>
                <a:spLocks noChangeShapeType="1"/>
              </p:cNvSpPr>
              <p:nvPr/>
            </p:nvSpPr>
            <p:spPr bwMode="auto">
              <a:xfrm flipV="1">
                <a:off x="810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Line 197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Rectangle 198"/>
              <p:cNvSpPr>
                <a:spLocks noChangeArrowheads="1"/>
              </p:cNvSpPr>
              <p:nvPr/>
            </p:nvSpPr>
            <p:spPr bwMode="auto">
              <a:xfrm>
                <a:off x="799" y="3093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12385" name="Line 199"/>
              <p:cNvSpPr>
                <a:spLocks noChangeShapeType="1"/>
              </p:cNvSpPr>
              <p:nvPr/>
            </p:nvSpPr>
            <p:spPr bwMode="auto">
              <a:xfrm flipV="1">
                <a:off x="1009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Line 200"/>
              <p:cNvSpPr>
                <a:spLocks noChangeShapeType="1"/>
              </p:cNvSpPr>
              <p:nvPr/>
            </p:nvSpPr>
            <p:spPr bwMode="auto">
              <a:xfrm>
                <a:off x="1009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Rectangle 201"/>
              <p:cNvSpPr>
                <a:spLocks noChangeArrowheads="1"/>
              </p:cNvSpPr>
              <p:nvPr/>
            </p:nvSpPr>
            <p:spPr bwMode="auto">
              <a:xfrm>
                <a:off x="1000" y="3093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</a:t>
                </a:r>
                <a:endParaRPr lang="en-US" sz="2400"/>
              </a:p>
            </p:txBody>
          </p:sp>
          <p:sp>
            <p:nvSpPr>
              <p:cNvPr id="12388" name="Line 202"/>
              <p:cNvSpPr>
                <a:spLocks noChangeShapeType="1"/>
              </p:cNvSpPr>
              <p:nvPr/>
            </p:nvSpPr>
            <p:spPr bwMode="auto">
              <a:xfrm flipV="1">
                <a:off x="1209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Line 203"/>
              <p:cNvSpPr>
                <a:spLocks noChangeShapeType="1"/>
              </p:cNvSpPr>
              <p:nvPr/>
            </p:nvSpPr>
            <p:spPr bwMode="auto">
              <a:xfrm>
                <a:off x="1209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Rectangle 204"/>
              <p:cNvSpPr>
                <a:spLocks noChangeArrowheads="1"/>
              </p:cNvSpPr>
              <p:nvPr/>
            </p:nvSpPr>
            <p:spPr bwMode="auto">
              <a:xfrm>
                <a:off x="1187" y="3093"/>
                <a:ext cx="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2400"/>
              </a:p>
            </p:txBody>
          </p:sp>
          <p:sp>
            <p:nvSpPr>
              <p:cNvPr id="12391" name="Line 205"/>
              <p:cNvSpPr>
                <a:spLocks noChangeShapeType="1"/>
              </p:cNvSpPr>
              <p:nvPr/>
            </p:nvSpPr>
            <p:spPr bwMode="auto">
              <a:xfrm flipV="1">
                <a:off x="1408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Line 206"/>
              <p:cNvSpPr>
                <a:spLocks noChangeShapeType="1"/>
              </p:cNvSpPr>
              <p:nvPr/>
            </p:nvSpPr>
            <p:spPr bwMode="auto">
              <a:xfrm>
                <a:off x="1408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Rectangle 207"/>
              <p:cNvSpPr>
                <a:spLocks noChangeArrowheads="1"/>
              </p:cNvSpPr>
              <p:nvPr/>
            </p:nvSpPr>
            <p:spPr bwMode="auto">
              <a:xfrm>
                <a:off x="1383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2400"/>
              </a:p>
            </p:txBody>
          </p:sp>
          <p:sp>
            <p:nvSpPr>
              <p:cNvPr id="12394" name="Line 208"/>
              <p:cNvSpPr>
                <a:spLocks noChangeShapeType="1"/>
              </p:cNvSpPr>
              <p:nvPr/>
            </p:nvSpPr>
            <p:spPr bwMode="auto">
              <a:xfrm flipV="1">
                <a:off x="1607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Line 209"/>
              <p:cNvSpPr>
                <a:spLocks noChangeShapeType="1"/>
              </p:cNvSpPr>
              <p:nvPr/>
            </p:nvSpPr>
            <p:spPr bwMode="auto">
              <a:xfrm>
                <a:off x="1607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Rectangle 210"/>
              <p:cNvSpPr>
                <a:spLocks noChangeArrowheads="1"/>
              </p:cNvSpPr>
              <p:nvPr/>
            </p:nvSpPr>
            <p:spPr bwMode="auto">
              <a:xfrm>
                <a:off x="1583" y="3093"/>
                <a:ext cx="8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/>
              </a:p>
            </p:txBody>
          </p:sp>
          <p:sp>
            <p:nvSpPr>
              <p:cNvPr id="12397" name="Line 211"/>
              <p:cNvSpPr>
                <a:spLocks noChangeShapeType="1"/>
              </p:cNvSpPr>
              <p:nvPr/>
            </p:nvSpPr>
            <p:spPr bwMode="auto">
              <a:xfrm flipV="1">
                <a:off x="1806" y="3057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Line 212"/>
              <p:cNvSpPr>
                <a:spLocks noChangeShapeType="1"/>
              </p:cNvSpPr>
              <p:nvPr/>
            </p:nvSpPr>
            <p:spPr bwMode="auto">
              <a:xfrm>
                <a:off x="1806" y="2483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Rectangle 213"/>
              <p:cNvSpPr>
                <a:spLocks noChangeArrowheads="1"/>
              </p:cNvSpPr>
              <p:nvPr/>
            </p:nvSpPr>
            <p:spPr bwMode="auto">
              <a:xfrm>
                <a:off x="1786" y="3093"/>
                <a:ext cx="7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25</a:t>
                </a:r>
                <a:endParaRPr lang="en-US" sz="2400"/>
              </a:p>
            </p:txBody>
          </p:sp>
          <p:sp>
            <p:nvSpPr>
              <p:cNvPr id="12400" name="Line 214"/>
              <p:cNvSpPr>
                <a:spLocks noChangeShapeType="1"/>
              </p:cNvSpPr>
              <p:nvPr/>
            </p:nvSpPr>
            <p:spPr bwMode="auto">
              <a:xfrm flipV="1">
                <a:off x="2002" y="3057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Line 215"/>
              <p:cNvSpPr>
                <a:spLocks noChangeShapeType="1"/>
              </p:cNvSpPr>
              <p:nvPr/>
            </p:nvSpPr>
            <p:spPr bwMode="auto">
              <a:xfrm>
                <a:off x="2002" y="2483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Rectangle 216"/>
              <p:cNvSpPr>
                <a:spLocks noChangeArrowheads="1"/>
              </p:cNvSpPr>
              <p:nvPr/>
            </p:nvSpPr>
            <p:spPr bwMode="auto">
              <a:xfrm>
                <a:off x="1980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2400"/>
              </a:p>
            </p:txBody>
          </p:sp>
          <p:sp>
            <p:nvSpPr>
              <p:cNvPr id="12403" name="Line 217"/>
              <p:cNvSpPr>
                <a:spLocks noChangeShapeType="1"/>
              </p:cNvSpPr>
              <p:nvPr/>
            </p:nvSpPr>
            <p:spPr bwMode="auto">
              <a:xfrm flipV="1">
                <a:off x="2202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Line 218"/>
              <p:cNvSpPr>
                <a:spLocks noChangeShapeType="1"/>
              </p:cNvSpPr>
              <p:nvPr/>
            </p:nvSpPr>
            <p:spPr bwMode="auto">
              <a:xfrm>
                <a:off x="2202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Rectangle 219"/>
              <p:cNvSpPr>
                <a:spLocks noChangeArrowheads="1"/>
              </p:cNvSpPr>
              <p:nvPr/>
            </p:nvSpPr>
            <p:spPr bwMode="auto">
              <a:xfrm>
                <a:off x="2179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35</a:t>
                </a:r>
                <a:endParaRPr lang="en-US" sz="2400"/>
              </a:p>
            </p:txBody>
          </p:sp>
          <p:sp>
            <p:nvSpPr>
              <p:cNvPr id="12406" name="Line 220"/>
              <p:cNvSpPr>
                <a:spLocks noChangeShapeType="1"/>
              </p:cNvSpPr>
              <p:nvPr/>
            </p:nvSpPr>
            <p:spPr bwMode="auto">
              <a:xfrm flipV="1">
                <a:off x="2401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Line 221"/>
              <p:cNvSpPr>
                <a:spLocks noChangeShapeType="1"/>
              </p:cNvSpPr>
              <p:nvPr/>
            </p:nvSpPr>
            <p:spPr bwMode="auto">
              <a:xfrm>
                <a:off x="2401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Rectangle 222"/>
              <p:cNvSpPr>
                <a:spLocks noChangeArrowheads="1"/>
              </p:cNvSpPr>
              <p:nvPr/>
            </p:nvSpPr>
            <p:spPr bwMode="auto">
              <a:xfrm>
                <a:off x="2381" y="3093"/>
                <a:ext cx="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/>
              </a:p>
            </p:txBody>
          </p:sp>
          <p:sp>
            <p:nvSpPr>
              <p:cNvPr id="12409" name="Line 223"/>
              <p:cNvSpPr>
                <a:spLocks noChangeShapeType="1"/>
              </p:cNvSpPr>
              <p:nvPr/>
            </p:nvSpPr>
            <p:spPr bwMode="auto">
              <a:xfrm flipV="1">
                <a:off x="2600" y="3057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Line 224"/>
              <p:cNvSpPr>
                <a:spLocks noChangeShapeType="1"/>
              </p:cNvSpPr>
              <p:nvPr/>
            </p:nvSpPr>
            <p:spPr bwMode="auto">
              <a:xfrm>
                <a:off x="2600" y="2483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Rectangle 225"/>
              <p:cNvSpPr>
                <a:spLocks noChangeArrowheads="1"/>
              </p:cNvSpPr>
              <p:nvPr/>
            </p:nvSpPr>
            <p:spPr bwMode="auto">
              <a:xfrm>
                <a:off x="2579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45</a:t>
                </a:r>
                <a:endParaRPr lang="en-US" sz="2400"/>
              </a:p>
            </p:txBody>
          </p:sp>
          <p:sp>
            <p:nvSpPr>
              <p:cNvPr id="12412" name="Line 226"/>
              <p:cNvSpPr>
                <a:spLocks noChangeShapeType="1"/>
              </p:cNvSpPr>
              <p:nvPr/>
            </p:nvSpPr>
            <p:spPr bwMode="auto">
              <a:xfrm flipV="1">
                <a:off x="2800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Line 227"/>
              <p:cNvSpPr>
                <a:spLocks noChangeShapeType="1"/>
              </p:cNvSpPr>
              <p:nvPr/>
            </p:nvSpPr>
            <p:spPr bwMode="auto">
              <a:xfrm>
                <a:off x="2800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Rectangle 228"/>
              <p:cNvSpPr>
                <a:spLocks noChangeArrowheads="1"/>
              </p:cNvSpPr>
              <p:nvPr/>
            </p:nvSpPr>
            <p:spPr bwMode="auto">
              <a:xfrm>
                <a:off x="2779" y="3093"/>
                <a:ext cx="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2400"/>
              </a:p>
            </p:txBody>
          </p:sp>
          <p:sp>
            <p:nvSpPr>
              <p:cNvPr id="12415" name="Line 229"/>
              <p:cNvSpPr>
                <a:spLocks noChangeShapeType="1"/>
              </p:cNvSpPr>
              <p:nvPr/>
            </p:nvSpPr>
            <p:spPr bwMode="auto">
              <a:xfrm>
                <a:off x="810" y="3078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Line 230"/>
              <p:cNvSpPr>
                <a:spLocks noChangeShapeType="1"/>
              </p:cNvSpPr>
              <p:nvPr/>
            </p:nvSpPr>
            <p:spPr bwMode="auto">
              <a:xfrm flipH="1">
                <a:off x="2781" y="3078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Rectangle 231"/>
              <p:cNvSpPr>
                <a:spLocks noChangeArrowheads="1"/>
              </p:cNvSpPr>
              <p:nvPr/>
            </p:nvSpPr>
            <p:spPr bwMode="auto">
              <a:xfrm>
                <a:off x="772" y="3049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12418" name="Line 232"/>
              <p:cNvSpPr>
                <a:spLocks noChangeShapeType="1"/>
              </p:cNvSpPr>
              <p:nvPr/>
            </p:nvSpPr>
            <p:spPr bwMode="auto">
              <a:xfrm>
                <a:off x="810" y="295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Line 233"/>
              <p:cNvSpPr>
                <a:spLocks noChangeShapeType="1"/>
              </p:cNvSpPr>
              <p:nvPr/>
            </p:nvSpPr>
            <p:spPr bwMode="auto">
              <a:xfrm flipH="1">
                <a:off x="2781" y="295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Rectangle 234"/>
              <p:cNvSpPr>
                <a:spLocks noChangeArrowheads="1"/>
              </p:cNvSpPr>
              <p:nvPr/>
            </p:nvSpPr>
            <p:spPr bwMode="auto">
              <a:xfrm>
                <a:off x="739" y="2930"/>
                <a:ext cx="9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 sz="2400"/>
              </a:p>
            </p:txBody>
          </p:sp>
          <p:sp>
            <p:nvSpPr>
              <p:cNvPr id="12421" name="Line 235"/>
              <p:cNvSpPr>
                <a:spLocks noChangeShapeType="1"/>
              </p:cNvSpPr>
              <p:nvPr/>
            </p:nvSpPr>
            <p:spPr bwMode="auto">
              <a:xfrm>
                <a:off x="810" y="283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Line 236"/>
              <p:cNvSpPr>
                <a:spLocks noChangeShapeType="1"/>
              </p:cNvSpPr>
              <p:nvPr/>
            </p:nvSpPr>
            <p:spPr bwMode="auto">
              <a:xfrm flipH="1">
                <a:off x="2781" y="283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Rectangle 237"/>
              <p:cNvSpPr>
                <a:spLocks noChangeArrowheads="1"/>
              </p:cNvSpPr>
              <p:nvPr/>
            </p:nvSpPr>
            <p:spPr bwMode="auto">
              <a:xfrm>
                <a:off x="739" y="2810"/>
                <a:ext cx="9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 sz="2400"/>
              </a:p>
            </p:txBody>
          </p:sp>
          <p:sp>
            <p:nvSpPr>
              <p:cNvPr id="12424" name="Line 238"/>
              <p:cNvSpPr>
                <a:spLocks noChangeShapeType="1"/>
              </p:cNvSpPr>
              <p:nvPr/>
            </p:nvSpPr>
            <p:spPr bwMode="auto">
              <a:xfrm>
                <a:off x="810" y="272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Line 239"/>
              <p:cNvSpPr>
                <a:spLocks noChangeShapeType="1"/>
              </p:cNvSpPr>
              <p:nvPr/>
            </p:nvSpPr>
            <p:spPr bwMode="auto">
              <a:xfrm flipH="1">
                <a:off x="2781" y="272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Rectangle 240"/>
              <p:cNvSpPr>
                <a:spLocks noChangeArrowheads="1"/>
              </p:cNvSpPr>
              <p:nvPr/>
            </p:nvSpPr>
            <p:spPr bwMode="auto">
              <a:xfrm>
                <a:off x="739" y="2693"/>
                <a:ext cx="9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 sz="2400"/>
              </a:p>
            </p:txBody>
          </p:sp>
          <p:sp>
            <p:nvSpPr>
              <p:cNvPr id="12427" name="Line 241"/>
              <p:cNvSpPr>
                <a:spLocks noChangeShapeType="1"/>
              </p:cNvSpPr>
              <p:nvPr/>
            </p:nvSpPr>
            <p:spPr bwMode="auto">
              <a:xfrm>
                <a:off x="810" y="260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Line 242"/>
              <p:cNvSpPr>
                <a:spLocks noChangeShapeType="1"/>
              </p:cNvSpPr>
              <p:nvPr/>
            </p:nvSpPr>
            <p:spPr bwMode="auto">
              <a:xfrm flipH="1">
                <a:off x="2781" y="260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Rectangle 243"/>
              <p:cNvSpPr>
                <a:spLocks noChangeArrowheads="1"/>
              </p:cNvSpPr>
              <p:nvPr/>
            </p:nvSpPr>
            <p:spPr bwMode="auto">
              <a:xfrm>
                <a:off x="739" y="2574"/>
                <a:ext cx="9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 sz="2400"/>
              </a:p>
            </p:txBody>
          </p:sp>
          <p:sp>
            <p:nvSpPr>
              <p:cNvPr id="12430" name="Line 244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Line 245"/>
              <p:cNvSpPr>
                <a:spLocks noChangeShapeType="1"/>
              </p:cNvSpPr>
              <p:nvPr/>
            </p:nvSpPr>
            <p:spPr bwMode="auto">
              <a:xfrm flipH="1">
                <a:off x="2781" y="248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Rectangle 246"/>
              <p:cNvSpPr>
                <a:spLocks noChangeArrowheads="1"/>
              </p:cNvSpPr>
              <p:nvPr/>
            </p:nvSpPr>
            <p:spPr bwMode="auto">
              <a:xfrm>
                <a:off x="772" y="2454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2400"/>
              </a:p>
            </p:txBody>
          </p:sp>
          <p:sp>
            <p:nvSpPr>
              <p:cNvPr id="12433" name="Line 247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248"/>
              <p:cNvSpPr>
                <a:spLocks/>
              </p:cNvSpPr>
              <p:nvPr/>
            </p:nvSpPr>
            <p:spPr bwMode="auto">
              <a:xfrm>
                <a:off x="810" y="2483"/>
                <a:ext cx="1990" cy="595"/>
              </a:xfrm>
              <a:custGeom>
                <a:avLst/>
                <a:gdLst>
                  <a:gd name="T0" fmla="*/ 0 w 619"/>
                  <a:gd name="T1" fmla="*/ 595 h 164"/>
                  <a:gd name="T2" fmla="*/ 1990 w 619"/>
                  <a:gd name="T3" fmla="*/ 595 h 164"/>
                  <a:gd name="T4" fmla="*/ 1990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249"/>
              <p:cNvSpPr>
                <a:spLocks noChangeShapeType="1"/>
              </p:cNvSpPr>
              <p:nvPr/>
            </p:nvSpPr>
            <p:spPr bwMode="auto">
              <a:xfrm flipV="1">
                <a:off x="810" y="2483"/>
                <a:ext cx="1" cy="5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250"/>
              <p:cNvSpPr>
                <a:spLocks/>
              </p:cNvSpPr>
              <p:nvPr/>
            </p:nvSpPr>
            <p:spPr bwMode="auto">
              <a:xfrm>
                <a:off x="810" y="2483"/>
                <a:ext cx="1974" cy="595"/>
              </a:xfrm>
              <a:custGeom>
                <a:avLst/>
                <a:gdLst>
                  <a:gd name="T0" fmla="*/ 22 w 1763"/>
                  <a:gd name="T1" fmla="*/ 595 h 473"/>
                  <a:gd name="T2" fmla="*/ 54 w 1763"/>
                  <a:gd name="T3" fmla="*/ 595 h 473"/>
                  <a:gd name="T4" fmla="*/ 86 w 1763"/>
                  <a:gd name="T5" fmla="*/ 595 h 473"/>
                  <a:gd name="T6" fmla="*/ 119 w 1763"/>
                  <a:gd name="T7" fmla="*/ 595 h 473"/>
                  <a:gd name="T8" fmla="*/ 151 w 1763"/>
                  <a:gd name="T9" fmla="*/ 595 h 473"/>
                  <a:gd name="T10" fmla="*/ 183 w 1763"/>
                  <a:gd name="T11" fmla="*/ 595 h 473"/>
                  <a:gd name="T12" fmla="*/ 215 w 1763"/>
                  <a:gd name="T13" fmla="*/ 595 h 473"/>
                  <a:gd name="T14" fmla="*/ 247 w 1763"/>
                  <a:gd name="T15" fmla="*/ 595 h 473"/>
                  <a:gd name="T16" fmla="*/ 279 w 1763"/>
                  <a:gd name="T17" fmla="*/ 595 h 473"/>
                  <a:gd name="T18" fmla="*/ 311 w 1763"/>
                  <a:gd name="T19" fmla="*/ 595 h 473"/>
                  <a:gd name="T20" fmla="*/ 340 w 1763"/>
                  <a:gd name="T21" fmla="*/ 508 h 473"/>
                  <a:gd name="T22" fmla="*/ 373 w 1763"/>
                  <a:gd name="T23" fmla="*/ 433 h 473"/>
                  <a:gd name="T24" fmla="*/ 404 w 1763"/>
                  <a:gd name="T25" fmla="*/ 367 h 473"/>
                  <a:gd name="T26" fmla="*/ 437 w 1763"/>
                  <a:gd name="T27" fmla="*/ 312 h 473"/>
                  <a:gd name="T28" fmla="*/ 469 w 1763"/>
                  <a:gd name="T29" fmla="*/ 269 h 473"/>
                  <a:gd name="T30" fmla="*/ 502 w 1763"/>
                  <a:gd name="T31" fmla="*/ 229 h 473"/>
                  <a:gd name="T32" fmla="*/ 533 w 1763"/>
                  <a:gd name="T33" fmla="*/ 196 h 473"/>
                  <a:gd name="T34" fmla="*/ 565 w 1763"/>
                  <a:gd name="T35" fmla="*/ 167 h 473"/>
                  <a:gd name="T36" fmla="*/ 598 w 1763"/>
                  <a:gd name="T37" fmla="*/ 142 h 473"/>
                  <a:gd name="T38" fmla="*/ 629 w 1763"/>
                  <a:gd name="T39" fmla="*/ 120 h 473"/>
                  <a:gd name="T40" fmla="*/ 662 w 1763"/>
                  <a:gd name="T41" fmla="*/ 102 h 473"/>
                  <a:gd name="T42" fmla="*/ 691 w 1763"/>
                  <a:gd name="T43" fmla="*/ 87 h 473"/>
                  <a:gd name="T44" fmla="*/ 723 w 1763"/>
                  <a:gd name="T45" fmla="*/ 73 h 473"/>
                  <a:gd name="T46" fmla="*/ 755 w 1763"/>
                  <a:gd name="T47" fmla="*/ 62 h 473"/>
                  <a:gd name="T48" fmla="*/ 787 w 1763"/>
                  <a:gd name="T49" fmla="*/ 54 h 473"/>
                  <a:gd name="T50" fmla="*/ 820 w 1763"/>
                  <a:gd name="T51" fmla="*/ 47 h 473"/>
                  <a:gd name="T52" fmla="*/ 851 w 1763"/>
                  <a:gd name="T53" fmla="*/ 40 h 473"/>
                  <a:gd name="T54" fmla="*/ 883 w 1763"/>
                  <a:gd name="T55" fmla="*/ 33 h 473"/>
                  <a:gd name="T56" fmla="*/ 916 w 1763"/>
                  <a:gd name="T57" fmla="*/ 29 h 473"/>
                  <a:gd name="T58" fmla="*/ 948 w 1763"/>
                  <a:gd name="T59" fmla="*/ 25 h 473"/>
                  <a:gd name="T60" fmla="*/ 980 w 1763"/>
                  <a:gd name="T61" fmla="*/ 21 h 473"/>
                  <a:gd name="T62" fmla="*/ 1009 w 1763"/>
                  <a:gd name="T63" fmla="*/ 18 h 473"/>
                  <a:gd name="T64" fmla="*/ 1041 w 1763"/>
                  <a:gd name="T65" fmla="*/ 14 h 473"/>
                  <a:gd name="T66" fmla="*/ 1074 w 1763"/>
                  <a:gd name="T67" fmla="*/ 14 h 473"/>
                  <a:gd name="T68" fmla="*/ 1105 w 1763"/>
                  <a:gd name="T69" fmla="*/ 11 h 473"/>
                  <a:gd name="T70" fmla="*/ 1138 w 1763"/>
                  <a:gd name="T71" fmla="*/ 11 h 473"/>
                  <a:gd name="T72" fmla="*/ 1170 w 1763"/>
                  <a:gd name="T73" fmla="*/ 8 h 473"/>
                  <a:gd name="T74" fmla="*/ 1201 w 1763"/>
                  <a:gd name="T75" fmla="*/ 8 h 473"/>
                  <a:gd name="T76" fmla="*/ 1234 w 1763"/>
                  <a:gd name="T77" fmla="*/ 8 h 473"/>
                  <a:gd name="T78" fmla="*/ 1266 w 1763"/>
                  <a:gd name="T79" fmla="*/ 4 h 473"/>
                  <a:gd name="T80" fmla="*/ 1299 w 1763"/>
                  <a:gd name="T81" fmla="*/ 4 h 473"/>
                  <a:gd name="T82" fmla="*/ 1327 w 1763"/>
                  <a:gd name="T83" fmla="*/ 4 h 473"/>
                  <a:gd name="T84" fmla="*/ 1359 w 1763"/>
                  <a:gd name="T85" fmla="*/ 4 h 473"/>
                  <a:gd name="T86" fmla="*/ 1392 w 1763"/>
                  <a:gd name="T87" fmla="*/ 4 h 473"/>
                  <a:gd name="T88" fmla="*/ 1424 w 1763"/>
                  <a:gd name="T89" fmla="*/ 4 h 473"/>
                  <a:gd name="T90" fmla="*/ 1456 w 1763"/>
                  <a:gd name="T91" fmla="*/ 4 h 473"/>
                  <a:gd name="T92" fmla="*/ 1488 w 1763"/>
                  <a:gd name="T93" fmla="*/ 0 h 473"/>
                  <a:gd name="T94" fmla="*/ 1521 w 1763"/>
                  <a:gd name="T95" fmla="*/ 0 h 473"/>
                  <a:gd name="T96" fmla="*/ 1552 w 1763"/>
                  <a:gd name="T97" fmla="*/ 0 h 473"/>
                  <a:gd name="T98" fmla="*/ 1584 w 1763"/>
                  <a:gd name="T99" fmla="*/ 0 h 473"/>
                  <a:gd name="T100" fmla="*/ 1617 w 1763"/>
                  <a:gd name="T101" fmla="*/ 0 h 473"/>
                  <a:gd name="T102" fmla="*/ 1649 w 1763"/>
                  <a:gd name="T103" fmla="*/ 0 h 473"/>
                  <a:gd name="T104" fmla="*/ 1677 w 1763"/>
                  <a:gd name="T105" fmla="*/ 0 h 473"/>
                  <a:gd name="T106" fmla="*/ 1710 w 1763"/>
                  <a:gd name="T107" fmla="*/ 0 h 473"/>
                  <a:gd name="T108" fmla="*/ 1742 w 1763"/>
                  <a:gd name="T109" fmla="*/ 0 h 473"/>
                  <a:gd name="T110" fmla="*/ 1775 w 1763"/>
                  <a:gd name="T111" fmla="*/ 0 h 473"/>
                  <a:gd name="T112" fmla="*/ 1806 w 1763"/>
                  <a:gd name="T113" fmla="*/ 0 h 473"/>
                  <a:gd name="T114" fmla="*/ 1839 w 1763"/>
                  <a:gd name="T115" fmla="*/ 0 h 473"/>
                  <a:gd name="T116" fmla="*/ 1871 w 1763"/>
                  <a:gd name="T117" fmla="*/ 0 h 473"/>
                  <a:gd name="T118" fmla="*/ 1902 w 1763"/>
                  <a:gd name="T119" fmla="*/ 0 h 473"/>
                  <a:gd name="T120" fmla="*/ 1935 w 1763"/>
                  <a:gd name="T121" fmla="*/ 0 h 473"/>
                  <a:gd name="T122" fmla="*/ 1967 w 1763"/>
                  <a:gd name="T123" fmla="*/ 0 h 4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63" h="473">
                    <a:moveTo>
                      <a:pt x="0" y="473"/>
                    </a:moveTo>
                    <a:lnTo>
                      <a:pt x="5" y="473"/>
                    </a:lnTo>
                    <a:lnTo>
                      <a:pt x="14" y="473"/>
                    </a:lnTo>
                    <a:lnTo>
                      <a:pt x="20" y="473"/>
                    </a:lnTo>
                    <a:lnTo>
                      <a:pt x="28" y="473"/>
                    </a:lnTo>
                    <a:lnTo>
                      <a:pt x="34" y="473"/>
                    </a:lnTo>
                    <a:lnTo>
                      <a:pt x="43" y="473"/>
                    </a:lnTo>
                    <a:lnTo>
                      <a:pt x="48" y="473"/>
                    </a:lnTo>
                    <a:lnTo>
                      <a:pt x="57" y="473"/>
                    </a:lnTo>
                    <a:lnTo>
                      <a:pt x="63" y="473"/>
                    </a:lnTo>
                    <a:lnTo>
                      <a:pt x="71" y="473"/>
                    </a:lnTo>
                    <a:lnTo>
                      <a:pt x="77" y="473"/>
                    </a:lnTo>
                    <a:lnTo>
                      <a:pt x="86" y="473"/>
                    </a:lnTo>
                    <a:lnTo>
                      <a:pt x="91" y="473"/>
                    </a:lnTo>
                    <a:lnTo>
                      <a:pt x="100" y="473"/>
                    </a:lnTo>
                    <a:lnTo>
                      <a:pt x="106" y="473"/>
                    </a:lnTo>
                    <a:lnTo>
                      <a:pt x="114" y="473"/>
                    </a:lnTo>
                    <a:lnTo>
                      <a:pt x="120" y="473"/>
                    </a:lnTo>
                    <a:lnTo>
                      <a:pt x="129" y="473"/>
                    </a:lnTo>
                    <a:lnTo>
                      <a:pt x="135" y="473"/>
                    </a:lnTo>
                    <a:lnTo>
                      <a:pt x="143" y="473"/>
                    </a:lnTo>
                    <a:lnTo>
                      <a:pt x="149" y="473"/>
                    </a:lnTo>
                    <a:lnTo>
                      <a:pt x="155" y="473"/>
                    </a:lnTo>
                    <a:lnTo>
                      <a:pt x="163" y="473"/>
                    </a:lnTo>
                    <a:lnTo>
                      <a:pt x="169" y="473"/>
                    </a:lnTo>
                    <a:lnTo>
                      <a:pt x="178" y="473"/>
                    </a:lnTo>
                    <a:lnTo>
                      <a:pt x="183" y="473"/>
                    </a:lnTo>
                    <a:lnTo>
                      <a:pt x="192" y="473"/>
                    </a:lnTo>
                    <a:lnTo>
                      <a:pt x="198" y="473"/>
                    </a:lnTo>
                    <a:lnTo>
                      <a:pt x="206" y="473"/>
                    </a:lnTo>
                    <a:lnTo>
                      <a:pt x="212" y="473"/>
                    </a:lnTo>
                    <a:lnTo>
                      <a:pt x="221" y="473"/>
                    </a:lnTo>
                    <a:lnTo>
                      <a:pt x="226" y="473"/>
                    </a:lnTo>
                    <a:lnTo>
                      <a:pt x="235" y="473"/>
                    </a:lnTo>
                    <a:lnTo>
                      <a:pt x="241" y="473"/>
                    </a:lnTo>
                    <a:lnTo>
                      <a:pt x="249" y="473"/>
                    </a:lnTo>
                    <a:lnTo>
                      <a:pt x="255" y="473"/>
                    </a:lnTo>
                    <a:lnTo>
                      <a:pt x="264" y="473"/>
                    </a:lnTo>
                    <a:lnTo>
                      <a:pt x="270" y="473"/>
                    </a:lnTo>
                    <a:lnTo>
                      <a:pt x="278" y="473"/>
                    </a:lnTo>
                    <a:lnTo>
                      <a:pt x="284" y="456"/>
                    </a:lnTo>
                    <a:lnTo>
                      <a:pt x="292" y="436"/>
                    </a:lnTo>
                    <a:lnTo>
                      <a:pt x="298" y="419"/>
                    </a:lnTo>
                    <a:lnTo>
                      <a:pt x="304" y="404"/>
                    </a:lnTo>
                    <a:lnTo>
                      <a:pt x="313" y="387"/>
                    </a:lnTo>
                    <a:lnTo>
                      <a:pt x="318" y="372"/>
                    </a:lnTo>
                    <a:lnTo>
                      <a:pt x="327" y="358"/>
                    </a:lnTo>
                    <a:lnTo>
                      <a:pt x="333" y="344"/>
                    </a:lnTo>
                    <a:lnTo>
                      <a:pt x="341" y="329"/>
                    </a:lnTo>
                    <a:lnTo>
                      <a:pt x="347" y="318"/>
                    </a:lnTo>
                    <a:lnTo>
                      <a:pt x="356" y="306"/>
                    </a:lnTo>
                    <a:lnTo>
                      <a:pt x="361" y="292"/>
                    </a:lnTo>
                    <a:lnTo>
                      <a:pt x="370" y="283"/>
                    </a:lnTo>
                    <a:lnTo>
                      <a:pt x="376" y="271"/>
                    </a:lnTo>
                    <a:lnTo>
                      <a:pt x="384" y="260"/>
                    </a:lnTo>
                    <a:lnTo>
                      <a:pt x="390" y="248"/>
                    </a:lnTo>
                    <a:lnTo>
                      <a:pt x="399" y="240"/>
                    </a:lnTo>
                    <a:lnTo>
                      <a:pt x="404" y="231"/>
                    </a:lnTo>
                    <a:lnTo>
                      <a:pt x="413" y="222"/>
                    </a:lnTo>
                    <a:lnTo>
                      <a:pt x="419" y="214"/>
                    </a:lnTo>
                    <a:lnTo>
                      <a:pt x="427" y="205"/>
                    </a:lnTo>
                    <a:lnTo>
                      <a:pt x="433" y="196"/>
                    </a:lnTo>
                    <a:lnTo>
                      <a:pt x="442" y="188"/>
                    </a:lnTo>
                    <a:lnTo>
                      <a:pt x="448" y="182"/>
                    </a:lnTo>
                    <a:lnTo>
                      <a:pt x="453" y="173"/>
                    </a:lnTo>
                    <a:lnTo>
                      <a:pt x="462" y="167"/>
                    </a:lnTo>
                    <a:lnTo>
                      <a:pt x="468" y="162"/>
                    </a:lnTo>
                    <a:lnTo>
                      <a:pt x="476" y="156"/>
                    </a:lnTo>
                    <a:lnTo>
                      <a:pt x="482" y="147"/>
                    </a:lnTo>
                    <a:lnTo>
                      <a:pt x="491" y="141"/>
                    </a:lnTo>
                    <a:lnTo>
                      <a:pt x="496" y="136"/>
                    </a:lnTo>
                    <a:lnTo>
                      <a:pt x="505" y="133"/>
                    </a:lnTo>
                    <a:lnTo>
                      <a:pt x="511" y="127"/>
                    </a:lnTo>
                    <a:lnTo>
                      <a:pt x="519" y="121"/>
                    </a:lnTo>
                    <a:lnTo>
                      <a:pt x="525" y="115"/>
                    </a:lnTo>
                    <a:lnTo>
                      <a:pt x="534" y="113"/>
                    </a:lnTo>
                    <a:lnTo>
                      <a:pt x="539" y="107"/>
                    </a:lnTo>
                    <a:lnTo>
                      <a:pt x="548" y="104"/>
                    </a:lnTo>
                    <a:lnTo>
                      <a:pt x="554" y="98"/>
                    </a:lnTo>
                    <a:lnTo>
                      <a:pt x="562" y="95"/>
                    </a:lnTo>
                    <a:lnTo>
                      <a:pt x="568" y="92"/>
                    </a:lnTo>
                    <a:lnTo>
                      <a:pt x="577" y="89"/>
                    </a:lnTo>
                    <a:lnTo>
                      <a:pt x="582" y="84"/>
                    </a:lnTo>
                    <a:lnTo>
                      <a:pt x="591" y="81"/>
                    </a:lnTo>
                    <a:lnTo>
                      <a:pt x="597" y="78"/>
                    </a:lnTo>
                    <a:lnTo>
                      <a:pt x="603" y="75"/>
                    </a:lnTo>
                    <a:lnTo>
                      <a:pt x="611" y="72"/>
                    </a:lnTo>
                    <a:lnTo>
                      <a:pt x="617" y="69"/>
                    </a:lnTo>
                    <a:lnTo>
                      <a:pt x="626" y="66"/>
                    </a:lnTo>
                    <a:lnTo>
                      <a:pt x="631" y="63"/>
                    </a:lnTo>
                    <a:lnTo>
                      <a:pt x="640" y="61"/>
                    </a:lnTo>
                    <a:lnTo>
                      <a:pt x="646" y="58"/>
                    </a:lnTo>
                    <a:lnTo>
                      <a:pt x="654" y="58"/>
                    </a:lnTo>
                    <a:lnTo>
                      <a:pt x="660" y="55"/>
                    </a:lnTo>
                    <a:lnTo>
                      <a:pt x="669" y="52"/>
                    </a:lnTo>
                    <a:lnTo>
                      <a:pt x="674" y="49"/>
                    </a:lnTo>
                    <a:lnTo>
                      <a:pt x="683" y="49"/>
                    </a:lnTo>
                    <a:lnTo>
                      <a:pt x="689" y="46"/>
                    </a:lnTo>
                    <a:lnTo>
                      <a:pt x="697" y="43"/>
                    </a:lnTo>
                    <a:lnTo>
                      <a:pt x="703" y="43"/>
                    </a:lnTo>
                    <a:lnTo>
                      <a:pt x="712" y="40"/>
                    </a:lnTo>
                    <a:lnTo>
                      <a:pt x="717" y="40"/>
                    </a:lnTo>
                    <a:lnTo>
                      <a:pt x="726" y="37"/>
                    </a:lnTo>
                    <a:lnTo>
                      <a:pt x="732" y="37"/>
                    </a:lnTo>
                    <a:lnTo>
                      <a:pt x="740" y="35"/>
                    </a:lnTo>
                    <a:lnTo>
                      <a:pt x="746" y="35"/>
                    </a:lnTo>
                    <a:lnTo>
                      <a:pt x="752" y="32"/>
                    </a:lnTo>
                    <a:lnTo>
                      <a:pt x="760" y="32"/>
                    </a:lnTo>
                    <a:lnTo>
                      <a:pt x="766" y="29"/>
                    </a:lnTo>
                    <a:lnTo>
                      <a:pt x="775" y="29"/>
                    </a:lnTo>
                    <a:lnTo>
                      <a:pt x="781" y="29"/>
                    </a:lnTo>
                    <a:lnTo>
                      <a:pt x="789" y="26"/>
                    </a:lnTo>
                    <a:lnTo>
                      <a:pt x="795" y="26"/>
                    </a:lnTo>
                    <a:lnTo>
                      <a:pt x="804" y="23"/>
                    </a:lnTo>
                    <a:lnTo>
                      <a:pt x="809" y="23"/>
                    </a:lnTo>
                    <a:lnTo>
                      <a:pt x="818" y="23"/>
                    </a:lnTo>
                    <a:lnTo>
                      <a:pt x="824" y="23"/>
                    </a:lnTo>
                    <a:lnTo>
                      <a:pt x="832" y="20"/>
                    </a:lnTo>
                    <a:lnTo>
                      <a:pt x="838" y="20"/>
                    </a:lnTo>
                    <a:lnTo>
                      <a:pt x="847" y="20"/>
                    </a:lnTo>
                    <a:lnTo>
                      <a:pt x="852" y="17"/>
                    </a:lnTo>
                    <a:lnTo>
                      <a:pt x="861" y="17"/>
                    </a:lnTo>
                    <a:lnTo>
                      <a:pt x="867" y="17"/>
                    </a:lnTo>
                    <a:lnTo>
                      <a:pt x="875" y="17"/>
                    </a:lnTo>
                    <a:lnTo>
                      <a:pt x="881" y="14"/>
                    </a:lnTo>
                    <a:lnTo>
                      <a:pt x="887" y="14"/>
                    </a:lnTo>
                    <a:lnTo>
                      <a:pt x="895" y="14"/>
                    </a:lnTo>
                    <a:lnTo>
                      <a:pt x="901" y="14"/>
                    </a:lnTo>
                    <a:lnTo>
                      <a:pt x="910" y="14"/>
                    </a:lnTo>
                    <a:lnTo>
                      <a:pt x="916" y="11"/>
                    </a:lnTo>
                    <a:lnTo>
                      <a:pt x="924" y="11"/>
                    </a:lnTo>
                    <a:lnTo>
                      <a:pt x="930" y="11"/>
                    </a:lnTo>
                    <a:lnTo>
                      <a:pt x="939" y="11"/>
                    </a:lnTo>
                    <a:lnTo>
                      <a:pt x="944" y="11"/>
                    </a:lnTo>
                    <a:lnTo>
                      <a:pt x="953" y="11"/>
                    </a:lnTo>
                    <a:lnTo>
                      <a:pt x="959" y="11"/>
                    </a:lnTo>
                    <a:lnTo>
                      <a:pt x="967" y="9"/>
                    </a:lnTo>
                    <a:lnTo>
                      <a:pt x="973" y="9"/>
                    </a:lnTo>
                    <a:lnTo>
                      <a:pt x="982" y="9"/>
                    </a:lnTo>
                    <a:lnTo>
                      <a:pt x="987" y="9"/>
                    </a:lnTo>
                    <a:lnTo>
                      <a:pt x="996" y="9"/>
                    </a:lnTo>
                    <a:lnTo>
                      <a:pt x="1002" y="9"/>
                    </a:lnTo>
                    <a:lnTo>
                      <a:pt x="1010" y="9"/>
                    </a:lnTo>
                    <a:lnTo>
                      <a:pt x="1016" y="9"/>
                    </a:lnTo>
                    <a:lnTo>
                      <a:pt x="1025" y="6"/>
                    </a:lnTo>
                    <a:lnTo>
                      <a:pt x="1030" y="6"/>
                    </a:lnTo>
                    <a:lnTo>
                      <a:pt x="1036" y="6"/>
                    </a:lnTo>
                    <a:lnTo>
                      <a:pt x="1045" y="6"/>
                    </a:lnTo>
                    <a:lnTo>
                      <a:pt x="1050" y="6"/>
                    </a:lnTo>
                    <a:lnTo>
                      <a:pt x="1059" y="6"/>
                    </a:lnTo>
                    <a:lnTo>
                      <a:pt x="1065" y="6"/>
                    </a:lnTo>
                    <a:lnTo>
                      <a:pt x="1073" y="6"/>
                    </a:lnTo>
                    <a:lnTo>
                      <a:pt x="1079" y="6"/>
                    </a:lnTo>
                    <a:lnTo>
                      <a:pt x="1088" y="6"/>
                    </a:lnTo>
                    <a:lnTo>
                      <a:pt x="1094" y="6"/>
                    </a:lnTo>
                    <a:lnTo>
                      <a:pt x="1102" y="6"/>
                    </a:lnTo>
                    <a:lnTo>
                      <a:pt x="1108" y="6"/>
                    </a:lnTo>
                    <a:lnTo>
                      <a:pt x="1117" y="3"/>
                    </a:lnTo>
                    <a:lnTo>
                      <a:pt x="1122" y="3"/>
                    </a:lnTo>
                    <a:lnTo>
                      <a:pt x="1131" y="3"/>
                    </a:lnTo>
                    <a:lnTo>
                      <a:pt x="1137" y="3"/>
                    </a:lnTo>
                    <a:lnTo>
                      <a:pt x="1145" y="3"/>
                    </a:lnTo>
                    <a:lnTo>
                      <a:pt x="1151" y="3"/>
                    </a:lnTo>
                    <a:lnTo>
                      <a:pt x="1160" y="3"/>
                    </a:lnTo>
                    <a:lnTo>
                      <a:pt x="1165" y="3"/>
                    </a:lnTo>
                    <a:lnTo>
                      <a:pt x="1174" y="3"/>
                    </a:lnTo>
                    <a:lnTo>
                      <a:pt x="1180" y="3"/>
                    </a:lnTo>
                    <a:lnTo>
                      <a:pt x="1185" y="3"/>
                    </a:lnTo>
                    <a:lnTo>
                      <a:pt x="1194" y="3"/>
                    </a:lnTo>
                    <a:lnTo>
                      <a:pt x="1200" y="3"/>
                    </a:lnTo>
                    <a:lnTo>
                      <a:pt x="1208" y="3"/>
                    </a:lnTo>
                    <a:lnTo>
                      <a:pt x="1214" y="3"/>
                    </a:lnTo>
                    <a:lnTo>
                      <a:pt x="1223" y="3"/>
                    </a:lnTo>
                    <a:lnTo>
                      <a:pt x="1229" y="3"/>
                    </a:lnTo>
                    <a:lnTo>
                      <a:pt x="1237" y="3"/>
                    </a:lnTo>
                    <a:lnTo>
                      <a:pt x="1243" y="3"/>
                    </a:lnTo>
                    <a:lnTo>
                      <a:pt x="1251" y="3"/>
                    </a:lnTo>
                    <a:lnTo>
                      <a:pt x="1257" y="3"/>
                    </a:lnTo>
                    <a:lnTo>
                      <a:pt x="1266" y="3"/>
                    </a:lnTo>
                    <a:lnTo>
                      <a:pt x="1272" y="3"/>
                    </a:lnTo>
                    <a:lnTo>
                      <a:pt x="1280" y="3"/>
                    </a:lnTo>
                    <a:lnTo>
                      <a:pt x="1286" y="3"/>
                    </a:lnTo>
                    <a:lnTo>
                      <a:pt x="1295" y="3"/>
                    </a:lnTo>
                    <a:lnTo>
                      <a:pt x="1300" y="3"/>
                    </a:lnTo>
                    <a:lnTo>
                      <a:pt x="1309" y="0"/>
                    </a:lnTo>
                    <a:lnTo>
                      <a:pt x="1315" y="0"/>
                    </a:lnTo>
                    <a:lnTo>
                      <a:pt x="1323" y="0"/>
                    </a:lnTo>
                    <a:lnTo>
                      <a:pt x="1329" y="0"/>
                    </a:lnTo>
                    <a:lnTo>
                      <a:pt x="1335" y="0"/>
                    </a:lnTo>
                    <a:lnTo>
                      <a:pt x="1343" y="0"/>
                    </a:lnTo>
                    <a:lnTo>
                      <a:pt x="1349" y="0"/>
                    </a:lnTo>
                    <a:lnTo>
                      <a:pt x="1358" y="0"/>
                    </a:lnTo>
                    <a:lnTo>
                      <a:pt x="1363" y="0"/>
                    </a:lnTo>
                    <a:lnTo>
                      <a:pt x="1372" y="0"/>
                    </a:lnTo>
                    <a:lnTo>
                      <a:pt x="1378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401" y="0"/>
                    </a:lnTo>
                    <a:lnTo>
                      <a:pt x="1407" y="0"/>
                    </a:lnTo>
                    <a:lnTo>
                      <a:pt x="1415" y="0"/>
                    </a:lnTo>
                    <a:lnTo>
                      <a:pt x="1421" y="0"/>
                    </a:lnTo>
                    <a:lnTo>
                      <a:pt x="1429" y="0"/>
                    </a:lnTo>
                    <a:lnTo>
                      <a:pt x="1435" y="0"/>
                    </a:lnTo>
                    <a:lnTo>
                      <a:pt x="1444" y="0"/>
                    </a:lnTo>
                    <a:lnTo>
                      <a:pt x="1450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3" y="0"/>
                    </a:lnTo>
                    <a:lnTo>
                      <a:pt x="1478" y="0"/>
                    </a:lnTo>
                    <a:lnTo>
                      <a:pt x="1484" y="0"/>
                    </a:lnTo>
                    <a:lnTo>
                      <a:pt x="1493" y="0"/>
                    </a:lnTo>
                    <a:lnTo>
                      <a:pt x="1498" y="0"/>
                    </a:lnTo>
                    <a:lnTo>
                      <a:pt x="1507" y="0"/>
                    </a:lnTo>
                    <a:lnTo>
                      <a:pt x="1513" y="0"/>
                    </a:lnTo>
                    <a:lnTo>
                      <a:pt x="1521" y="0"/>
                    </a:lnTo>
                    <a:lnTo>
                      <a:pt x="1527" y="0"/>
                    </a:lnTo>
                    <a:lnTo>
                      <a:pt x="1536" y="0"/>
                    </a:lnTo>
                    <a:lnTo>
                      <a:pt x="1541" y="0"/>
                    </a:lnTo>
                    <a:lnTo>
                      <a:pt x="1550" y="0"/>
                    </a:lnTo>
                    <a:lnTo>
                      <a:pt x="1556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79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599" y="0"/>
                    </a:lnTo>
                    <a:lnTo>
                      <a:pt x="1608" y="0"/>
                    </a:lnTo>
                    <a:lnTo>
                      <a:pt x="1613" y="0"/>
                    </a:lnTo>
                    <a:lnTo>
                      <a:pt x="1622" y="0"/>
                    </a:lnTo>
                    <a:lnTo>
                      <a:pt x="1628" y="0"/>
                    </a:lnTo>
                    <a:lnTo>
                      <a:pt x="1633" y="0"/>
                    </a:lnTo>
                    <a:lnTo>
                      <a:pt x="1642" y="0"/>
                    </a:lnTo>
                    <a:lnTo>
                      <a:pt x="1648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71" y="0"/>
                    </a:lnTo>
                    <a:lnTo>
                      <a:pt x="1676" y="0"/>
                    </a:lnTo>
                    <a:lnTo>
                      <a:pt x="1685" y="0"/>
                    </a:lnTo>
                    <a:lnTo>
                      <a:pt x="1691" y="0"/>
                    </a:lnTo>
                    <a:lnTo>
                      <a:pt x="1699" y="0"/>
                    </a:lnTo>
                    <a:lnTo>
                      <a:pt x="1705" y="0"/>
                    </a:lnTo>
                    <a:lnTo>
                      <a:pt x="1714" y="0"/>
                    </a:lnTo>
                    <a:lnTo>
                      <a:pt x="1719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2" y="0"/>
                    </a:lnTo>
                    <a:lnTo>
                      <a:pt x="1748" y="0"/>
                    </a:lnTo>
                    <a:lnTo>
                      <a:pt x="1757" y="0"/>
                    </a:lnTo>
                    <a:lnTo>
                      <a:pt x="1763" y="0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Rectangle 251"/>
              <p:cNvSpPr>
                <a:spLocks noChangeArrowheads="1"/>
              </p:cNvSpPr>
              <p:nvPr/>
            </p:nvSpPr>
            <p:spPr bwMode="auto">
              <a:xfrm>
                <a:off x="1578" y="2400"/>
                <a:ext cx="7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DYNAMIC SIMULATION</a:t>
                </a:r>
                <a:endParaRPr lang="en-US" sz="2400"/>
              </a:p>
            </p:txBody>
          </p:sp>
          <p:sp>
            <p:nvSpPr>
              <p:cNvPr id="12438" name="Rectangle 252"/>
              <p:cNvSpPr>
                <a:spLocks noChangeArrowheads="1"/>
              </p:cNvSpPr>
              <p:nvPr/>
            </p:nvSpPr>
            <p:spPr bwMode="auto">
              <a:xfrm>
                <a:off x="1757" y="3155"/>
                <a:ext cx="16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2400"/>
              </a:p>
            </p:txBody>
          </p:sp>
          <p:sp>
            <p:nvSpPr>
              <p:cNvPr id="12439" name="Rectangle 253"/>
              <p:cNvSpPr>
                <a:spLocks noChangeArrowheads="1"/>
              </p:cNvSpPr>
              <p:nvPr/>
            </p:nvSpPr>
            <p:spPr bwMode="auto">
              <a:xfrm rot="-5400000">
                <a:off x="512" y="2733"/>
                <a:ext cx="4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Controlled Variable</a:t>
                </a:r>
                <a:endParaRPr lang="en-US" sz="2400"/>
              </a:p>
            </p:txBody>
          </p:sp>
        </p:grpSp>
        <p:grpSp>
          <p:nvGrpSpPr>
            <p:cNvPr id="12310" name="Group 255"/>
            <p:cNvGrpSpPr>
              <a:grpSpLocks/>
            </p:cNvGrpSpPr>
            <p:nvPr/>
          </p:nvGrpSpPr>
          <p:grpSpPr bwMode="auto">
            <a:xfrm>
              <a:off x="1295" y="2112"/>
              <a:ext cx="839" cy="757"/>
              <a:chOff x="667" y="3273"/>
              <a:chExt cx="2238" cy="757"/>
            </a:xfrm>
          </p:grpSpPr>
          <p:sp>
            <p:nvSpPr>
              <p:cNvPr id="12311" name="Rectangle 256"/>
              <p:cNvSpPr>
                <a:spLocks noChangeArrowheads="1"/>
              </p:cNvSpPr>
              <p:nvPr/>
            </p:nvSpPr>
            <p:spPr bwMode="auto">
              <a:xfrm>
                <a:off x="810" y="3304"/>
                <a:ext cx="1990" cy="5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Rectangle 257"/>
              <p:cNvSpPr>
                <a:spLocks noChangeArrowheads="1"/>
              </p:cNvSpPr>
              <p:nvPr/>
            </p:nvSpPr>
            <p:spPr bwMode="auto">
              <a:xfrm>
                <a:off x="810" y="3304"/>
                <a:ext cx="1990" cy="59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Line 258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259"/>
              <p:cNvSpPr>
                <a:spLocks/>
              </p:cNvSpPr>
              <p:nvPr/>
            </p:nvSpPr>
            <p:spPr bwMode="auto">
              <a:xfrm>
                <a:off x="810" y="3304"/>
                <a:ext cx="1990" cy="592"/>
              </a:xfrm>
              <a:custGeom>
                <a:avLst/>
                <a:gdLst>
                  <a:gd name="T0" fmla="*/ 0 w 619"/>
                  <a:gd name="T1" fmla="*/ 592 h 163"/>
                  <a:gd name="T2" fmla="*/ 1990 w 619"/>
                  <a:gd name="T3" fmla="*/ 592 h 163"/>
                  <a:gd name="T4" fmla="*/ 1990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Line 260"/>
              <p:cNvSpPr>
                <a:spLocks noChangeShapeType="1"/>
              </p:cNvSpPr>
              <p:nvPr/>
            </p:nvSpPr>
            <p:spPr bwMode="auto">
              <a:xfrm flipV="1">
                <a:off x="810" y="3304"/>
                <a:ext cx="1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261"/>
              <p:cNvSpPr>
                <a:spLocks noChangeShapeType="1"/>
              </p:cNvSpPr>
              <p:nvPr/>
            </p:nvSpPr>
            <p:spPr bwMode="auto">
              <a:xfrm>
                <a:off x="810" y="3896"/>
                <a:ext cx="199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262"/>
              <p:cNvSpPr>
                <a:spLocks noChangeShapeType="1"/>
              </p:cNvSpPr>
              <p:nvPr/>
            </p:nvSpPr>
            <p:spPr bwMode="auto">
              <a:xfrm flipV="1">
                <a:off x="810" y="3304"/>
                <a:ext cx="1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263"/>
              <p:cNvSpPr>
                <a:spLocks noChangeShapeType="1"/>
              </p:cNvSpPr>
              <p:nvPr/>
            </p:nvSpPr>
            <p:spPr bwMode="auto">
              <a:xfrm flipV="1">
                <a:off x="810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264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Rectangle 265"/>
              <p:cNvSpPr>
                <a:spLocks noChangeArrowheads="1"/>
              </p:cNvSpPr>
              <p:nvPr/>
            </p:nvSpPr>
            <p:spPr bwMode="auto">
              <a:xfrm>
                <a:off x="800" y="3911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12321" name="Line 266"/>
              <p:cNvSpPr>
                <a:spLocks noChangeShapeType="1"/>
              </p:cNvSpPr>
              <p:nvPr/>
            </p:nvSpPr>
            <p:spPr bwMode="auto">
              <a:xfrm flipV="1">
                <a:off x="1009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267"/>
              <p:cNvSpPr>
                <a:spLocks noChangeShapeType="1"/>
              </p:cNvSpPr>
              <p:nvPr/>
            </p:nvSpPr>
            <p:spPr bwMode="auto">
              <a:xfrm>
                <a:off x="1009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Rectangle 268"/>
              <p:cNvSpPr>
                <a:spLocks noChangeArrowheads="1"/>
              </p:cNvSpPr>
              <p:nvPr/>
            </p:nvSpPr>
            <p:spPr bwMode="auto">
              <a:xfrm>
                <a:off x="998" y="3911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</a:t>
                </a:r>
                <a:endParaRPr lang="en-US" sz="2400"/>
              </a:p>
            </p:txBody>
          </p:sp>
          <p:sp>
            <p:nvSpPr>
              <p:cNvPr id="12324" name="Line 269"/>
              <p:cNvSpPr>
                <a:spLocks noChangeShapeType="1"/>
              </p:cNvSpPr>
              <p:nvPr/>
            </p:nvSpPr>
            <p:spPr bwMode="auto">
              <a:xfrm flipV="1">
                <a:off x="1209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Line 270"/>
              <p:cNvSpPr>
                <a:spLocks noChangeShapeType="1"/>
              </p:cNvSpPr>
              <p:nvPr/>
            </p:nvSpPr>
            <p:spPr bwMode="auto">
              <a:xfrm>
                <a:off x="1209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Rectangle 271"/>
              <p:cNvSpPr>
                <a:spLocks noChangeArrowheads="1"/>
              </p:cNvSpPr>
              <p:nvPr/>
            </p:nvSpPr>
            <p:spPr bwMode="auto">
              <a:xfrm>
                <a:off x="1184" y="3911"/>
                <a:ext cx="12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2400"/>
              </a:p>
            </p:txBody>
          </p:sp>
          <p:sp>
            <p:nvSpPr>
              <p:cNvPr id="12327" name="Line 272"/>
              <p:cNvSpPr>
                <a:spLocks noChangeShapeType="1"/>
              </p:cNvSpPr>
              <p:nvPr/>
            </p:nvSpPr>
            <p:spPr bwMode="auto">
              <a:xfrm flipV="1">
                <a:off x="1408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73"/>
              <p:cNvSpPr>
                <a:spLocks noChangeShapeType="1"/>
              </p:cNvSpPr>
              <p:nvPr/>
            </p:nvSpPr>
            <p:spPr bwMode="auto">
              <a:xfrm>
                <a:off x="1408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Rectangle 274"/>
              <p:cNvSpPr>
                <a:spLocks noChangeArrowheads="1"/>
              </p:cNvSpPr>
              <p:nvPr/>
            </p:nvSpPr>
            <p:spPr bwMode="auto">
              <a:xfrm>
                <a:off x="1385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2400"/>
              </a:p>
            </p:txBody>
          </p:sp>
          <p:sp>
            <p:nvSpPr>
              <p:cNvPr id="12330" name="Line 275"/>
              <p:cNvSpPr>
                <a:spLocks noChangeShapeType="1"/>
              </p:cNvSpPr>
              <p:nvPr/>
            </p:nvSpPr>
            <p:spPr bwMode="auto">
              <a:xfrm flipV="1">
                <a:off x="1607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Line 276"/>
              <p:cNvSpPr>
                <a:spLocks noChangeShapeType="1"/>
              </p:cNvSpPr>
              <p:nvPr/>
            </p:nvSpPr>
            <p:spPr bwMode="auto">
              <a:xfrm>
                <a:off x="1607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Rectangle 277"/>
              <p:cNvSpPr>
                <a:spLocks noChangeArrowheads="1"/>
              </p:cNvSpPr>
              <p:nvPr/>
            </p:nvSpPr>
            <p:spPr bwMode="auto">
              <a:xfrm>
                <a:off x="1582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/>
              </a:p>
            </p:txBody>
          </p:sp>
          <p:sp>
            <p:nvSpPr>
              <p:cNvPr id="12333" name="Line 278"/>
              <p:cNvSpPr>
                <a:spLocks noChangeShapeType="1"/>
              </p:cNvSpPr>
              <p:nvPr/>
            </p:nvSpPr>
            <p:spPr bwMode="auto">
              <a:xfrm flipV="1">
                <a:off x="1806" y="3875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279"/>
              <p:cNvSpPr>
                <a:spLocks noChangeShapeType="1"/>
              </p:cNvSpPr>
              <p:nvPr/>
            </p:nvSpPr>
            <p:spPr bwMode="auto">
              <a:xfrm>
                <a:off x="1806" y="3304"/>
                <a:ext cx="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Rectangle 280"/>
              <p:cNvSpPr>
                <a:spLocks noChangeArrowheads="1"/>
              </p:cNvSpPr>
              <p:nvPr/>
            </p:nvSpPr>
            <p:spPr bwMode="auto">
              <a:xfrm>
                <a:off x="1785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25</a:t>
                </a:r>
                <a:endParaRPr lang="en-US" sz="2400"/>
              </a:p>
            </p:txBody>
          </p:sp>
          <p:sp>
            <p:nvSpPr>
              <p:cNvPr id="12336" name="Line 281"/>
              <p:cNvSpPr>
                <a:spLocks noChangeShapeType="1"/>
              </p:cNvSpPr>
              <p:nvPr/>
            </p:nvSpPr>
            <p:spPr bwMode="auto">
              <a:xfrm flipV="1">
                <a:off x="2002" y="3875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Line 282"/>
              <p:cNvSpPr>
                <a:spLocks noChangeShapeType="1"/>
              </p:cNvSpPr>
              <p:nvPr/>
            </p:nvSpPr>
            <p:spPr bwMode="auto">
              <a:xfrm>
                <a:off x="2002" y="3304"/>
                <a:ext cx="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Rectangle 283"/>
              <p:cNvSpPr>
                <a:spLocks noChangeArrowheads="1"/>
              </p:cNvSpPr>
              <p:nvPr/>
            </p:nvSpPr>
            <p:spPr bwMode="auto">
              <a:xfrm>
                <a:off x="1982" y="3911"/>
                <a:ext cx="12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2400"/>
              </a:p>
            </p:txBody>
          </p:sp>
          <p:sp>
            <p:nvSpPr>
              <p:cNvPr id="12339" name="Line 284"/>
              <p:cNvSpPr>
                <a:spLocks noChangeShapeType="1"/>
              </p:cNvSpPr>
              <p:nvPr/>
            </p:nvSpPr>
            <p:spPr bwMode="auto">
              <a:xfrm flipV="1">
                <a:off x="2202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285"/>
              <p:cNvSpPr>
                <a:spLocks noChangeShapeType="1"/>
              </p:cNvSpPr>
              <p:nvPr/>
            </p:nvSpPr>
            <p:spPr bwMode="auto">
              <a:xfrm>
                <a:off x="2202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Rectangle 286"/>
              <p:cNvSpPr>
                <a:spLocks noChangeArrowheads="1"/>
              </p:cNvSpPr>
              <p:nvPr/>
            </p:nvSpPr>
            <p:spPr bwMode="auto">
              <a:xfrm>
                <a:off x="2177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35</a:t>
                </a:r>
                <a:endParaRPr lang="en-US" sz="2400"/>
              </a:p>
            </p:txBody>
          </p:sp>
          <p:sp>
            <p:nvSpPr>
              <p:cNvPr id="12342" name="Line 287"/>
              <p:cNvSpPr>
                <a:spLocks noChangeShapeType="1"/>
              </p:cNvSpPr>
              <p:nvPr/>
            </p:nvSpPr>
            <p:spPr bwMode="auto">
              <a:xfrm flipV="1">
                <a:off x="2401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Line 288"/>
              <p:cNvSpPr>
                <a:spLocks noChangeShapeType="1"/>
              </p:cNvSpPr>
              <p:nvPr/>
            </p:nvSpPr>
            <p:spPr bwMode="auto">
              <a:xfrm>
                <a:off x="2401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Rectangle 289"/>
              <p:cNvSpPr>
                <a:spLocks noChangeArrowheads="1"/>
              </p:cNvSpPr>
              <p:nvPr/>
            </p:nvSpPr>
            <p:spPr bwMode="auto">
              <a:xfrm>
                <a:off x="2380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/>
              </a:p>
            </p:txBody>
          </p:sp>
          <p:sp>
            <p:nvSpPr>
              <p:cNvPr id="12345" name="Line 290"/>
              <p:cNvSpPr>
                <a:spLocks noChangeShapeType="1"/>
              </p:cNvSpPr>
              <p:nvPr/>
            </p:nvSpPr>
            <p:spPr bwMode="auto">
              <a:xfrm flipV="1">
                <a:off x="2600" y="3875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Line 291"/>
              <p:cNvSpPr>
                <a:spLocks noChangeShapeType="1"/>
              </p:cNvSpPr>
              <p:nvPr/>
            </p:nvSpPr>
            <p:spPr bwMode="auto">
              <a:xfrm>
                <a:off x="2600" y="3304"/>
                <a:ext cx="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Rectangle 292"/>
              <p:cNvSpPr>
                <a:spLocks noChangeArrowheads="1"/>
              </p:cNvSpPr>
              <p:nvPr/>
            </p:nvSpPr>
            <p:spPr bwMode="auto">
              <a:xfrm>
                <a:off x="2577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45</a:t>
                </a:r>
                <a:endParaRPr lang="en-US" sz="2400"/>
              </a:p>
            </p:txBody>
          </p:sp>
          <p:sp>
            <p:nvSpPr>
              <p:cNvPr id="12348" name="Line 293"/>
              <p:cNvSpPr>
                <a:spLocks noChangeShapeType="1"/>
              </p:cNvSpPr>
              <p:nvPr/>
            </p:nvSpPr>
            <p:spPr bwMode="auto">
              <a:xfrm flipV="1">
                <a:off x="2800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Line 294"/>
              <p:cNvSpPr>
                <a:spLocks noChangeShapeType="1"/>
              </p:cNvSpPr>
              <p:nvPr/>
            </p:nvSpPr>
            <p:spPr bwMode="auto">
              <a:xfrm>
                <a:off x="2800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Rectangle 295"/>
              <p:cNvSpPr>
                <a:spLocks noChangeArrowheads="1"/>
              </p:cNvSpPr>
              <p:nvPr/>
            </p:nvSpPr>
            <p:spPr bwMode="auto">
              <a:xfrm>
                <a:off x="2777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2400"/>
              </a:p>
            </p:txBody>
          </p:sp>
          <p:sp>
            <p:nvSpPr>
              <p:cNvPr id="12351" name="Line 296"/>
              <p:cNvSpPr>
                <a:spLocks noChangeShapeType="1"/>
              </p:cNvSpPr>
              <p:nvPr/>
            </p:nvSpPr>
            <p:spPr bwMode="auto">
              <a:xfrm>
                <a:off x="810" y="3896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Line 297"/>
              <p:cNvSpPr>
                <a:spLocks noChangeShapeType="1"/>
              </p:cNvSpPr>
              <p:nvPr/>
            </p:nvSpPr>
            <p:spPr bwMode="auto">
              <a:xfrm flipH="1">
                <a:off x="2781" y="3896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Rectangle 298"/>
              <p:cNvSpPr>
                <a:spLocks noChangeArrowheads="1"/>
              </p:cNvSpPr>
              <p:nvPr/>
            </p:nvSpPr>
            <p:spPr bwMode="auto">
              <a:xfrm>
                <a:off x="774" y="3867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12354" name="Line 299"/>
              <p:cNvSpPr>
                <a:spLocks noChangeShapeType="1"/>
              </p:cNvSpPr>
              <p:nvPr/>
            </p:nvSpPr>
            <p:spPr bwMode="auto">
              <a:xfrm>
                <a:off x="810" y="377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Line 300"/>
              <p:cNvSpPr>
                <a:spLocks noChangeShapeType="1"/>
              </p:cNvSpPr>
              <p:nvPr/>
            </p:nvSpPr>
            <p:spPr bwMode="auto">
              <a:xfrm flipH="1">
                <a:off x="2781" y="377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Rectangle 301"/>
              <p:cNvSpPr>
                <a:spLocks noChangeArrowheads="1"/>
              </p:cNvSpPr>
              <p:nvPr/>
            </p:nvSpPr>
            <p:spPr bwMode="auto">
              <a:xfrm>
                <a:off x="739" y="3748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 sz="2400"/>
              </a:p>
            </p:txBody>
          </p:sp>
          <p:sp>
            <p:nvSpPr>
              <p:cNvPr id="12357" name="Line 302"/>
              <p:cNvSpPr>
                <a:spLocks noChangeShapeType="1"/>
              </p:cNvSpPr>
              <p:nvPr/>
            </p:nvSpPr>
            <p:spPr bwMode="auto">
              <a:xfrm>
                <a:off x="810" y="366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Line 303"/>
              <p:cNvSpPr>
                <a:spLocks noChangeShapeType="1"/>
              </p:cNvSpPr>
              <p:nvPr/>
            </p:nvSpPr>
            <p:spPr bwMode="auto">
              <a:xfrm flipH="1">
                <a:off x="2781" y="366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Rectangle 304"/>
              <p:cNvSpPr>
                <a:spLocks noChangeArrowheads="1"/>
              </p:cNvSpPr>
              <p:nvPr/>
            </p:nvSpPr>
            <p:spPr bwMode="auto">
              <a:xfrm>
                <a:off x="739" y="3631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 sz="2400"/>
              </a:p>
            </p:txBody>
          </p:sp>
          <p:sp>
            <p:nvSpPr>
              <p:cNvPr id="12360" name="Line 305"/>
              <p:cNvSpPr>
                <a:spLocks noChangeShapeType="1"/>
              </p:cNvSpPr>
              <p:nvPr/>
            </p:nvSpPr>
            <p:spPr bwMode="auto">
              <a:xfrm>
                <a:off x="810" y="354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306"/>
              <p:cNvSpPr>
                <a:spLocks noChangeShapeType="1"/>
              </p:cNvSpPr>
              <p:nvPr/>
            </p:nvSpPr>
            <p:spPr bwMode="auto">
              <a:xfrm flipH="1">
                <a:off x="2781" y="354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Rectangle 307"/>
              <p:cNvSpPr>
                <a:spLocks noChangeArrowheads="1"/>
              </p:cNvSpPr>
              <p:nvPr/>
            </p:nvSpPr>
            <p:spPr bwMode="auto">
              <a:xfrm>
                <a:off x="739" y="3511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 sz="2400"/>
              </a:p>
            </p:txBody>
          </p:sp>
          <p:sp>
            <p:nvSpPr>
              <p:cNvPr id="12363" name="Line 308"/>
              <p:cNvSpPr>
                <a:spLocks noChangeShapeType="1"/>
              </p:cNvSpPr>
              <p:nvPr/>
            </p:nvSpPr>
            <p:spPr bwMode="auto">
              <a:xfrm>
                <a:off x="810" y="3424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Line 309"/>
              <p:cNvSpPr>
                <a:spLocks noChangeShapeType="1"/>
              </p:cNvSpPr>
              <p:nvPr/>
            </p:nvSpPr>
            <p:spPr bwMode="auto">
              <a:xfrm flipH="1">
                <a:off x="2781" y="3424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Rectangle 310"/>
              <p:cNvSpPr>
                <a:spLocks noChangeArrowheads="1"/>
              </p:cNvSpPr>
              <p:nvPr/>
            </p:nvSpPr>
            <p:spPr bwMode="auto">
              <a:xfrm>
                <a:off x="739" y="3396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 sz="2400"/>
              </a:p>
            </p:txBody>
          </p:sp>
          <p:sp>
            <p:nvSpPr>
              <p:cNvPr id="12366" name="Line 311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Line 312"/>
              <p:cNvSpPr>
                <a:spLocks noChangeShapeType="1"/>
              </p:cNvSpPr>
              <p:nvPr/>
            </p:nvSpPr>
            <p:spPr bwMode="auto">
              <a:xfrm flipH="1">
                <a:off x="2781" y="330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Rectangle 313"/>
              <p:cNvSpPr>
                <a:spLocks noChangeArrowheads="1"/>
              </p:cNvSpPr>
              <p:nvPr/>
            </p:nvSpPr>
            <p:spPr bwMode="auto">
              <a:xfrm>
                <a:off x="774" y="3273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2400"/>
              </a:p>
            </p:txBody>
          </p:sp>
          <p:sp>
            <p:nvSpPr>
              <p:cNvPr id="12369" name="Line 314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315"/>
              <p:cNvSpPr>
                <a:spLocks/>
              </p:cNvSpPr>
              <p:nvPr/>
            </p:nvSpPr>
            <p:spPr bwMode="auto">
              <a:xfrm>
                <a:off x="810" y="3304"/>
                <a:ext cx="1990" cy="592"/>
              </a:xfrm>
              <a:custGeom>
                <a:avLst/>
                <a:gdLst>
                  <a:gd name="T0" fmla="*/ 0 w 619"/>
                  <a:gd name="T1" fmla="*/ 592 h 163"/>
                  <a:gd name="T2" fmla="*/ 1990 w 619"/>
                  <a:gd name="T3" fmla="*/ 592 h 163"/>
                  <a:gd name="T4" fmla="*/ 1990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Line 316"/>
              <p:cNvSpPr>
                <a:spLocks noChangeShapeType="1"/>
              </p:cNvSpPr>
              <p:nvPr/>
            </p:nvSpPr>
            <p:spPr bwMode="auto">
              <a:xfrm flipV="1">
                <a:off x="810" y="3304"/>
                <a:ext cx="1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317"/>
              <p:cNvSpPr>
                <a:spLocks/>
              </p:cNvSpPr>
              <p:nvPr/>
            </p:nvSpPr>
            <p:spPr bwMode="auto">
              <a:xfrm>
                <a:off x="810" y="3304"/>
                <a:ext cx="1974" cy="592"/>
              </a:xfrm>
              <a:custGeom>
                <a:avLst/>
                <a:gdLst>
                  <a:gd name="T0" fmla="*/ 22 w 1763"/>
                  <a:gd name="T1" fmla="*/ 592 h 471"/>
                  <a:gd name="T2" fmla="*/ 54 w 1763"/>
                  <a:gd name="T3" fmla="*/ 592 h 471"/>
                  <a:gd name="T4" fmla="*/ 86 w 1763"/>
                  <a:gd name="T5" fmla="*/ 592 h 471"/>
                  <a:gd name="T6" fmla="*/ 119 w 1763"/>
                  <a:gd name="T7" fmla="*/ 0 h 471"/>
                  <a:gd name="T8" fmla="*/ 151 w 1763"/>
                  <a:gd name="T9" fmla="*/ 0 h 471"/>
                  <a:gd name="T10" fmla="*/ 183 w 1763"/>
                  <a:gd name="T11" fmla="*/ 0 h 471"/>
                  <a:gd name="T12" fmla="*/ 215 w 1763"/>
                  <a:gd name="T13" fmla="*/ 0 h 471"/>
                  <a:gd name="T14" fmla="*/ 247 w 1763"/>
                  <a:gd name="T15" fmla="*/ 0 h 471"/>
                  <a:gd name="T16" fmla="*/ 279 w 1763"/>
                  <a:gd name="T17" fmla="*/ 0 h 471"/>
                  <a:gd name="T18" fmla="*/ 311 w 1763"/>
                  <a:gd name="T19" fmla="*/ 0 h 471"/>
                  <a:gd name="T20" fmla="*/ 340 w 1763"/>
                  <a:gd name="T21" fmla="*/ 0 h 471"/>
                  <a:gd name="T22" fmla="*/ 373 w 1763"/>
                  <a:gd name="T23" fmla="*/ 0 h 471"/>
                  <a:gd name="T24" fmla="*/ 404 w 1763"/>
                  <a:gd name="T25" fmla="*/ 0 h 471"/>
                  <a:gd name="T26" fmla="*/ 437 w 1763"/>
                  <a:gd name="T27" fmla="*/ 0 h 471"/>
                  <a:gd name="T28" fmla="*/ 469 w 1763"/>
                  <a:gd name="T29" fmla="*/ 0 h 471"/>
                  <a:gd name="T30" fmla="*/ 502 w 1763"/>
                  <a:gd name="T31" fmla="*/ 0 h 471"/>
                  <a:gd name="T32" fmla="*/ 533 w 1763"/>
                  <a:gd name="T33" fmla="*/ 0 h 471"/>
                  <a:gd name="T34" fmla="*/ 565 w 1763"/>
                  <a:gd name="T35" fmla="*/ 0 h 471"/>
                  <a:gd name="T36" fmla="*/ 598 w 1763"/>
                  <a:gd name="T37" fmla="*/ 0 h 471"/>
                  <a:gd name="T38" fmla="*/ 629 w 1763"/>
                  <a:gd name="T39" fmla="*/ 0 h 471"/>
                  <a:gd name="T40" fmla="*/ 662 w 1763"/>
                  <a:gd name="T41" fmla="*/ 0 h 471"/>
                  <a:gd name="T42" fmla="*/ 691 w 1763"/>
                  <a:gd name="T43" fmla="*/ 0 h 471"/>
                  <a:gd name="T44" fmla="*/ 723 w 1763"/>
                  <a:gd name="T45" fmla="*/ 0 h 471"/>
                  <a:gd name="T46" fmla="*/ 755 w 1763"/>
                  <a:gd name="T47" fmla="*/ 0 h 471"/>
                  <a:gd name="T48" fmla="*/ 787 w 1763"/>
                  <a:gd name="T49" fmla="*/ 0 h 471"/>
                  <a:gd name="T50" fmla="*/ 820 w 1763"/>
                  <a:gd name="T51" fmla="*/ 0 h 471"/>
                  <a:gd name="T52" fmla="*/ 851 w 1763"/>
                  <a:gd name="T53" fmla="*/ 0 h 471"/>
                  <a:gd name="T54" fmla="*/ 883 w 1763"/>
                  <a:gd name="T55" fmla="*/ 0 h 471"/>
                  <a:gd name="T56" fmla="*/ 916 w 1763"/>
                  <a:gd name="T57" fmla="*/ 0 h 471"/>
                  <a:gd name="T58" fmla="*/ 948 w 1763"/>
                  <a:gd name="T59" fmla="*/ 0 h 471"/>
                  <a:gd name="T60" fmla="*/ 980 w 1763"/>
                  <a:gd name="T61" fmla="*/ 0 h 471"/>
                  <a:gd name="T62" fmla="*/ 1009 w 1763"/>
                  <a:gd name="T63" fmla="*/ 0 h 471"/>
                  <a:gd name="T64" fmla="*/ 1041 w 1763"/>
                  <a:gd name="T65" fmla="*/ 0 h 471"/>
                  <a:gd name="T66" fmla="*/ 1074 w 1763"/>
                  <a:gd name="T67" fmla="*/ 0 h 471"/>
                  <a:gd name="T68" fmla="*/ 1105 w 1763"/>
                  <a:gd name="T69" fmla="*/ 0 h 471"/>
                  <a:gd name="T70" fmla="*/ 1138 w 1763"/>
                  <a:gd name="T71" fmla="*/ 0 h 471"/>
                  <a:gd name="T72" fmla="*/ 1170 w 1763"/>
                  <a:gd name="T73" fmla="*/ 0 h 471"/>
                  <a:gd name="T74" fmla="*/ 1201 w 1763"/>
                  <a:gd name="T75" fmla="*/ 0 h 471"/>
                  <a:gd name="T76" fmla="*/ 1234 w 1763"/>
                  <a:gd name="T77" fmla="*/ 0 h 471"/>
                  <a:gd name="T78" fmla="*/ 1266 w 1763"/>
                  <a:gd name="T79" fmla="*/ 0 h 471"/>
                  <a:gd name="T80" fmla="*/ 1299 w 1763"/>
                  <a:gd name="T81" fmla="*/ 0 h 471"/>
                  <a:gd name="T82" fmla="*/ 1327 w 1763"/>
                  <a:gd name="T83" fmla="*/ 0 h 471"/>
                  <a:gd name="T84" fmla="*/ 1359 w 1763"/>
                  <a:gd name="T85" fmla="*/ 0 h 471"/>
                  <a:gd name="T86" fmla="*/ 1392 w 1763"/>
                  <a:gd name="T87" fmla="*/ 0 h 471"/>
                  <a:gd name="T88" fmla="*/ 1424 w 1763"/>
                  <a:gd name="T89" fmla="*/ 0 h 471"/>
                  <a:gd name="T90" fmla="*/ 1456 w 1763"/>
                  <a:gd name="T91" fmla="*/ 0 h 471"/>
                  <a:gd name="T92" fmla="*/ 1488 w 1763"/>
                  <a:gd name="T93" fmla="*/ 0 h 471"/>
                  <a:gd name="T94" fmla="*/ 1521 w 1763"/>
                  <a:gd name="T95" fmla="*/ 0 h 471"/>
                  <a:gd name="T96" fmla="*/ 1552 w 1763"/>
                  <a:gd name="T97" fmla="*/ 0 h 471"/>
                  <a:gd name="T98" fmla="*/ 1584 w 1763"/>
                  <a:gd name="T99" fmla="*/ 0 h 471"/>
                  <a:gd name="T100" fmla="*/ 1617 w 1763"/>
                  <a:gd name="T101" fmla="*/ 0 h 471"/>
                  <a:gd name="T102" fmla="*/ 1649 w 1763"/>
                  <a:gd name="T103" fmla="*/ 0 h 471"/>
                  <a:gd name="T104" fmla="*/ 1677 w 1763"/>
                  <a:gd name="T105" fmla="*/ 0 h 471"/>
                  <a:gd name="T106" fmla="*/ 1710 w 1763"/>
                  <a:gd name="T107" fmla="*/ 0 h 471"/>
                  <a:gd name="T108" fmla="*/ 1742 w 1763"/>
                  <a:gd name="T109" fmla="*/ 0 h 471"/>
                  <a:gd name="T110" fmla="*/ 1775 w 1763"/>
                  <a:gd name="T111" fmla="*/ 0 h 471"/>
                  <a:gd name="T112" fmla="*/ 1806 w 1763"/>
                  <a:gd name="T113" fmla="*/ 0 h 471"/>
                  <a:gd name="T114" fmla="*/ 1839 w 1763"/>
                  <a:gd name="T115" fmla="*/ 0 h 471"/>
                  <a:gd name="T116" fmla="*/ 1871 w 1763"/>
                  <a:gd name="T117" fmla="*/ 0 h 471"/>
                  <a:gd name="T118" fmla="*/ 1902 w 1763"/>
                  <a:gd name="T119" fmla="*/ 0 h 471"/>
                  <a:gd name="T120" fmla="*/ 1935 w 1763"/>
                  <a:gd name="T121" fmla="*/ 0 h 471"/>
                  <a:gd name="T122" fmla="*/ 1967 w 1763"/>
                  <a:gd name="T123" fmla="*/ 0 h 4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63" h="471">
                    <a:moveTo>
                      <a:pt x="0" y="471"/>
                    </a:moveTo>
                    <a:lnTo>
                      <a:pt x="5" y="471"/>
                    </a:lnTo>
                    <a:lnTo>
                      <a:pt x="14" y="471"/>
                    </a:lnTo>
                    <a:lnTo>
                      <a:pt x="20" y="471"/>
                    </a:lnTo>
                    <a:lnTo>
                      <a:pt x="28" y="471"/>
                    </a:lnTo>
                    <a:lnTo>
                      <a:pt x="34" y="471"/>
                    </a:lnTo>
                    <a:lnTo>
                      <a:pt x="43" y="471"/>
                    </a:lnTo>
                    <a:lnTo>
                      <a:pt x="48" y="471"/>
                    </a:lnTo>
                    <a:lnTo>
                      <a:pt x="57" y="471"/>
                    </a:lnTo>
                    <a:lnTo>
                      <a:pt x="63" y="471"/>
                    </a:lnTo>
                    <a:lnTo>
                      <a:pt x="71" y="471"/>
                    </a:lnTo>
                    <a:lnTo>
                      <a:pt x="77" y="471"/>
                    </a:lnTo>
                    <a:lnTo>
                      <a:pt x="86" y="471"/>
                    </a:lnTo>
                    <a:lnTo>
                      <a:pt x="91" y="471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298" y="0"/>
                    </a:lnTo>
                    <a:lnTo>
                      <a:pt x="304" y="0"/>
                    </a:lnTo>
                    <a:lnTo>
                      <a:pt x="313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3" y="0"/>
                    </a:lnTo>
                    <a:lnTo>
                      <a:pt x="341" y="0"/>
                    </a:lnTo>
                    <a:lnTo>
                      <a:pt x="347" y="0"/>
                    </a:lnTo>
                    <a:lnTo>
                      <a:pt x="356" y="0"/>
                    </a:lnTo>
                    <a:lnTo>
                      <a:pt x="361" y="0"/>
                    </a:lnTo>
                    <a:lnTo>
                      <a:pt x="370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7" y="0"/>
                    </a:lnTo>
                    <a:lnTo>
                      <a:pt x="433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3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6" y="0"/>
                    </a:lnTo>
                    <a:lnTo>
                      <a:pt x="482" y="0"/>
                    </a:lnTo>
                    <a:lnTo>
                      <a:pt x="491" y="0"/>
                    </a:lnTo>
                    <a:lnTo>
                      <a:pt x="496" y="0"/>
                    </a:lnTo>
                    <a:lnTo>
                      <a:pt x="505" y="0"/>
                    </a:lnTo>
                    <a:lnTo>
                      <a:pt x="511" y="0"/>
                    </a:lnTo>
                    <a:lnTo>
                      <a:pt x="519" y="0"/>
                    </a:lnTo>
                    <a:lnTo>
                      <a:pt x="525" y="0"/>
                    </a:lnTo>
                    <a:lnTo>
                      <a:pt x="534" y="0"/>
                    </a:lnTo>
                    <a:lnTo>
                      <a:pt x="539" y="0"/>
                    </a:lnTo>
                    <a:lnTo>
                      <a:pt x="548" y="0"/>
                    </a:lnTo>
                    <a:lnTo>
                      <a:pt x="554" y="0"/>
                    </a:lnTo>
                    <a:lnTo>
                      <a:pt x="562" y="0"/>
                    </a:lnTo>
                    <a:lnTo>
                      <a:pt x="568" y="0"/>
                    </a:lnTo>
                    <a:lnTo>
                      <a:pt x="577" y="0"/>
                    </a:lnTo>
                    <a:lnTo>
                      <a:pt x="582" y="0"/>
                    </a:lnTo>
                    <a:lnTo>
                      <a:pt x="591" y="0"/>
                    </a:lnTo>
                    <a:lnTo>
                      <a:pt x="597" y="0"/>
                    </a:lnTo>
                    <a:lnTo>
                      <a:pt x="603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9" y="0"/>
                    </a:lnTo>
                    <a:lnTo>
                      <a:pt x="674" y="0"/>
                    </a:lnTo>
                    <a:lnTo>
                      <a:pt x="683" y="0"/>
                    </a:lnTo>
                    <a:lnTo>
                      <a:pt x="689" y="0"/>
                    </a:lnTo>
                    <a:lnTo>
                      <a:pt x="697" y="0"/>
                    </a:lnTo>
                    <a:lnTo>
                      <a:pt x="703" y="0"/>
                    </a:lnTo>
                    <a:lnTo>
                      <a:pt x="712" y="0"/>
                    </a:lnTo>
                    <a:lnTo>
                      <a:pt x="717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40" y="0"/>
                    </a:lnTo>
                    <a:lnTo>
                      <a:pt x="746" y="0"/>
                    </a:lnTo>
                    <a:lnTo>
                      <a:pt x="752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5" y="0"/>
                    </a:lnTo>
                    <a:lnTo>
                      <a:pt x="781" y="0"/>
                    </a:lnTo>
                    <a:lnTo>
                      <a:pt x="789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09" y="0"/>
                    </a:lnTo>
                    <a:lnTo>
                      <a:pt x="818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8" y="0"/>
                    </a:lnTo>
                    <a:lnTo>
                      <a:pt x="847" y="0"/>
                    </a:lnTo>
                    <a:lnTo>
                      <a:pt x="852" y="0"/>
                    </a:lnTo>
                    <a:lnTo>
                      <a:pt x="861" y="0"/>
                    </a:lnTo>
                    <a:lnTo>
                      <a:pt x="867" y="0"/>
                    </a:lnTo>
                    <a:lnTo>
                      <a:pt x="875" y="0"/>
                    </a:lnTo>
                    <a:lnTo>
                      <a:pt x="881" y="0"/>
                    </a:lnTo>
                    <a:lnTo>
                      <a:pt x="887" y="0"/>
                    </a:lnTo>
                    <a:lnTo>
                      <a:pt x="895" y="0"/>
                    </a:lnTo>
                    <a:lnTo>
                      <a:pt x="901" y="0"/>
                    </a:lnTo>
                    <a:lnTo>
                      <a:pt x="910" y="0"/>
                    </a:lnTo>
                    <a:lnTo>
                      <a:pt x="916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9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59" y="0"/>
                    </a:lnTo>
                    <a:lnTo>
                      <a:pt x="967" y="0"/>
                    </a:lnTo>
                    <a:lnTo>
                      <a:pt x="973" y="0"/>
                    </a:lnTo>
                    <a:lnTo>
                      <a:pt x="982" y="0"/>
                    </a:lnTo>
                    <a:lnTo>
                      <a:pt x="987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10" y="0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0" y="0"/>
                    </a:lnTo>
                    <a:lnTo>
                      <a:pt x="1036" y="0"/>
                    </a:lnTo>
                    <a:lnTo>
                      <a:pt x="1045" y="0"/>
                    </a:lnTo>
                    <a:lnTo>
                      <a:pt x="1050" y="0"/>
                    </a:lnTo>
                    <a:lnTo>
                      <a:pt x="1059" y="0"/>
                    </a:lnTo>
                    <a:lnTo>
                      <a:pt x="1065" y="0"/>
                    </a:lnTo>
                    <a:lnTo>
                      <a:pt x="1073" y="0"/>
                    </a:lnTo>
                    <a:lnTo>
                      <a:pt x="1079" y="0"/>
                    </a:lnTo>
                    <a:lnTo>
                      <a:pt x="1088" y="0"/>
                    </a:lnTo>
                    <a:lnTo>
                      <a:pt x="1094" y="0"/>
                    </a:lnTo>
                    <a:lnTo>
                      <a:pt x="1102" y="0"/>
                    </a:lnTo>
                    <a:lnTo>
                      <a:pt x="1108" y="0"/>
                    </a:lnTo>
                    <a:lnTo>
                      <a:pt x="1117" y="0"/>
                    </a:lnTo>
                    <a:lnTo>
                      <a:pt x="1122" y="0"/>
                    </a:lnTo>
                    <a:lnTo>
                      <a:pt x="1131" y="0"/>
                    </a:lnTo>
                    <a:lnTo>
                      <a:pt x="1137" y="0"/>
                    </a:lnTo>
                    <a:lnTo>
                      <a:pt x="1145" y="0"/>
                    </a:lnTo>
                    <a:lnTo>
                      <a:pt x="1151" y="0"/>
                    </a:lnTo>
                    <a:lnTo>
                      <a:pt x="1160" y="0"/>
                    </a:lnTo>
                    <a:lnTo>
                      <a:pt x="1165" y="0"/>
                    </a:lnTo>
                    <a:lnTo>
                      <a:pt x="1174" y="0"/>
                    </a:lnTo>
                    <a:lnTo>
                      <a:pt x="1180" y="0"/>
                    </a:lnTo>
                    <a:lnTo>
                      <a:pt x="1185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8" y="0"/>
                    </a:lnTo>
                    <a:lnTo>
                      <a:pt x="1214" y="0"/>
                    </a:lnTo>
                    <a:lnTo>
                      <a:pt x="1223" y="0"/>
                    </a:lnTo>
                    <a:lnTo>
                      <a:pt x="1229" y="0"/>
                    </a:lnTo>
                    <a:lnTo>
                      <a:pt x="1237" y="0"/>
                    </a:lnTo>
                    <a:lnTo>
                      <a:pt x="1243" y="0"/>
                    </a:lnTo>
                    <a:lnTo>
                      <a:pt x="1251" y="0"/>
                    </a:lnTo>
                    <a:lnTo>
                      <a:pt x="1257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80" y="0"/>
                    </a:lnTo>
                    <a:lnTo>
                      <a:pt x="1286" y="0"/>
                    </a:lnTo>
                    <a:lnTo>
                      <a:pt x="1295" y="0"/>
                    </a:lnTo>
                    <a:lnTo>
                      <a:pt x="1300" y="0"/>
                    </a:lnTo>
                    <a:lnTo>
                      <a:pt x="1309" y="0"/>
                    </a:lnTo>
                    <a:lnTo>
                      <a:pt x="1315" y="0"/>
                    </a:lnTo>
                    <a:lnTo>
                      <a:pt x="1323" y="0"/>
                    </a:lnTo>
                    <a:lnTo>
                      <a:pt x="1329" y="0"/>
                    </a:lnTo>
                    <a:lnTo>
                      <a:pt x="1335" y="0"/>
                    </a:lnTo>
                    <a:lnTo>
                      <a:pt x="1343" y="0"/>
                    </a:lnTo>
                    <a:lnTo>
                      <a:pt x="1349" y="0"/>
                    </a:lnTo>
                    <a:lnTo>
                      <a:pt x="1358" y="0"/>
                    </a:lnTo>
                    <a:lnTo>
                      <a:pt x="1363" y="0"/>
                    </a:lnTo>
                    <a:lnTo>
                      <a:pt x="1372" y="0"/>
                    </a:lnTo>
                    <a:lnTo>
                      <a:pt x="1378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401" y="0"/>
                    </a:lnTo>
                    <a:lnTo>
                      <a:pt x="1407" y="0"/>
                    </a:lnTo>
                    <a:lnTo>
                      <a:pt x="1415" y="0"/>
                    </a:lnTo>
                    <a:lnTo>
                      <a:pt x="1421" y="0"/>
                    </a:lnTo>
                    <a:lnTo>
                      <a:pt x="1429" y="0"/>
                    </a:lnTo>
                    <a:lnTo>
                      <a:pt x="1435" y="0"/>
                    </a:lnTo>
                    <a:lnTo>
                      <a:pt x="1444" y="0"/>
                    </a:lnTo>
                    <a:lnTo>
                      <a:pt x="1450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3" y="0"/>
                    </a:lnTo>
                    <a:lnTo>
                      <a:pt x="1478" y="0"/>
                    </a:lnTo>
                    <a:lnTo>
                      <a:pt x="1484" y="0"/>
                    </a:lnTo>
                    <a:lnTo>
                      <a:pt x="1493" y="0"/>
                    </a:lnTo>
                    <a:lnTo>
                      <a:pt x="1498" y="0"/>
                    </a:lnTo>
                    <a:lnTo>
                      <a:pt x="1507" y="0"/>
                    </a:lnTo>
                    <a:lnTo>
                      <a:pt x="1513" y="0"/>
                    </a:lnTo>
                    <a:lnTo>
                      <a:pt x="1521" y="0"/>
                    </a:lnTo>
                    <a:lnTo>
                      <a:pt x="1527" y="0"/>
                    </a:lnTo>
                    <a:lnTo>
                      <a:pt x="1536" y="0"/>
                    </a:lnTo>
                    <a:lnTo>
                      <a:pt x="1541" y="0"/>
                    </a:lnTo>
                    <a:lnTo>
                      <a:pt x="1550" y="0"/>
                    </a:lnTo>
                    <a:lnTo>
                      <a:pt x="1556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79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599" y="0"/>
                    </a:lnTo>
                    <a:lnTo>
                      <a:pt x="1608" y="0"/>
                    </a:lnTo>
                    <a:lnTo>
                      <a:pt x="1613" y="0"/>
                    </a:lnTo>
                    <a:lnTo>
                      <a:pt x="1622" y="0"/>
                    </a:lnTo>
                    <a:lnTo>
                      <a:pt x="1628" y="0"/>
                    </a:lnTo>
                    <a:lnTo>
                      <a:pt x="1633" y="0"/>
                    </a:lnTo>
                    <a:lnTo>
                      <a:pt x="1642" y="0"/>
                    </a:lnTo>
                    <a:lnTo>
                      <a:pt x="1648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71" y="0"/>
                    </a:lnTo>
                    <a:lnTo>
                      <a:pt x="1676" y="0"/>
                    </a:lnTo>
                    <a:lnTo>
                      <a:pt x="1685" y="0"/>
                    </a:lnTo>
                    <a:lnTo>
                      <a:pt x="1691" y="0"/>
                    </a:lnTo>
                    <a:lnTo>
                      <a:pt x="1699" y="0"/>
                    </a:lnTo>
                    <a:lnTo>
                      <a:pt x="1705" y="0"/>
                    </a:lnTo>
                    <a:lnTo>
                      <a:pt x="1714" y="0"/>
                    </a:lnTo>
                    <a:lnTo>
                      <a:pt x="1719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2" y="0"/>
                    </a:lnTo>
                    <a:lnTo>
                      <a:pt x="1748" y="0"/>
                    </a:lnTo>
                    <a:lnTo>
                      <a:pt x="1757" y="0"/>
                    </a:lnTo>
                    <a:lnTo>
                      <a:pt x="176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Rectangle 318"/>
              <p:cNvSpPr>
                <a:spLocks noChangeArrowheads="1"/>
              </p:cNvSpPr>
              <p:nvPr/>
            </p:nvSpPr>
            <p:spPr bwMode="auto">
              <a:xfrm>
                <a:off x="1755" y="3973"/>
                <a:ext cx="25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2400"/>
              </a:p>
            </p:txBody>
          </p:sp>
          <p:sp>
            <p:nvSpPr>
              <p:cNvPr id="12374" name="Rectangle 319"/>
              <p:cNvSpPr>
                <a:spLocks noChangeArrowheads="1"/>
              </p:cNvSpPr>
              <p:nvPr/>
            </p:nvSpPr>
            <p:spPr bwMode="auto">
              <a:xfrm rot="-5400000">
                <a:off x="515" y="3525"/>
                <a:ext cx="44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Manipulated Variable</a:t>
                </a:r>
                <a:endParaRPr lang="en-US" sz="2400"/>
              </a:p>
            </p:txBody>
          </p:sp>
        </p:grpSp>
      </p:grpSp>
      <p:graphicFrame>
        <p:nvGraphicFramePr>
          <p:cNvPr id="12295" name="Object 320"/>
          <p:cNvGraphicFramePr>
            <a:graphicFrameLocks noChangeAspect="1"/>
          </p:cNvGraphicFramePr>
          <p:nvPr/>
        </p:nvGraphicFramePr>
        <p:xfrm>
          <a:off x="2530475" y="5029200"/>
          <a:ext cx="37084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Equation" r:id="rId3" imgW="1497950" imgH="431613" progId="Equation.3">
                  <p:embed/>
                </p:oleObj>
              </mc:Choice>
              <mc:Fallback>
                <p:oleObj name="Equation" r:id="rId3" imgW="1497950" imgH="431613" progId="Equation.3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029200"/>
                        <a:ext cx="37084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322"/>
          <p:cNvSpPr>
            <a:spLocks noChangeArrowheads="1"/>
          </p:cNvSpPr>
          <p:nvPr/>
        </p:nvSpPr>
        <p:spPr bwMode="auto">
          <a:xfrm>
            <a:off x="5070475" y="5618163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323"/>
          <p:cNvSpPr>
            <a:spLocks noChangeArrowheads="1"/>
          </p:cNvSpPr>
          <p:nvPr/>
        </p:nvSpPr>
        <p:spPr bwMode="auto">
          <a:xfrm>
            <a:off x="5095875" y="5089525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324"/>
          <p:cNvSpPr>
            <a:spLocks noChangeArrowheads="1"/>
          </p:cNvSpPr>
          <p:nvPr/>
        </p:nvSpPr>
        <p:spPr bwMode="auto">
          <a:xfrm>
            <a:off x="5715000" y="49530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325"/>
          <p:cNvSpPr txBox="1">
            <a:spLocks noChangeArrowheads="1"/>
          </p:cNvSpPr>
          <p:nvPr/>
        </p:nvSpPr>
        <p:spPr bwMode="auto">
          <a:xfrm>
            <a:off x="6858000" y="4648200"/>
            <a:ext cx="1219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3.75 - 6.25</a:t>
            </a:r>
            <a:endParaRPr lang="en-US" sz="2400"/>
          </a:p>
        </p:txBody>
      </p:sp>
      <p:sp>
        <p:nvSpPr>
          <p:cNvPr id="12300" name="Line 326"/>
          <p:cNvSpPr>
            <a:spLocks noChangeShapeType="1"/>
          </p:cNvSpPr>
          <p:nvPr/>
        </p:nvSpPr>
        <p:spPr bwMode="auto">
          <a:xfrm flipH="1">
            <a:off x="6248400" y="48768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327"/>
          <p:cNvSpPr txBox="1">
            <a:spLocks noChangeArrowheads="1"/>
          </p:cNvSpPr>
          <p:nvPr/>
        </p:nvSpPr>
        <p:spPr bwMode="auto">
          <a:xfrm>
            <a:off x="3522663" y="4489450"/>
            <a:ext cx="1219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1.5 - 2.5</a:t>
            </a:r>
            <a:endParaRPr lang="en-US" sz="2400"/>
          </a:p>
        </p:txBody>
      </p:sp>
      <p:sp>
        <p:nvSpPr>
          <p:cNvPr id="12302" name="Freeform 328"/>
          <p:cNvSpPr>
            <a:spLocks/>
          </p:cNvSpPr>
          <p:nvPr/>
        </p:nvSpPr>
        <p:spPr bwMode="auto">
          <a:xfrm>
            <a:off x="5486400" y="6019800"/>
            <a:ext cx="1222375" cy="344488"/>
          </a:xfrm>
          <a:custGeom>
            <a:avLst/>
            <a:gdLst>
              <a:gd name="T0" fmla="*/ 1222375 w 770"/>
              <a:gd name="T1" fmla="*/ 344488 h 217"/>
              <a:gd name="T2" fmla="*/ 0 w 770"/>
              <a:gd name="T3" fmla="*/ 0 h 2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70" h="217">
                <a:moveTo>
                  <a:pt x="770" y="21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329"/>
          <p:cNvSpPr>
            <a:spLocks noChangeShapeType="1"/>
          </p:cNvSpPr>
          <p:nvPr/>
        </p:nvSpPr>
        <p:spPr bwMode="auto">
          <a:xfrm>
            <a:off x="4724400" y="4648200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330"/>
          <p:cNvSpPr txBox="1">
            <a:spLocks noChangeArrowheads="1"/>
          </p:cNvSpPr>
          <p:nvPr/>
        </p:nvSpPr>
        <p:spPr bwMode="auto">
          <a:xfrm>
            <a:off x="6704013" y="6151563"/>
            <a:ext cx="12192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7.5 -1 2.5</a:t>
            </a:r>
            <a:endParaRPr lang="en-US" sz="2400"/>
          </a:p>
        </p:txBody>
      </p:sp>
      <p:sp>
        <p:nvSpPr>
          <p:cNvPr id="12305" name="Text Box 331"/>
          <p:cNvSpPr txBox="1">
            <a:spLocks noChangeArrowheads="1"/>
          </p:cNvSpPr>
          <p:nvPr/>
        </p:nvSpPr>
        <p:spPr bwMode="auto">
          <a:xfrm>
            <a:off x="3702050" y="422592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gain</a:t>
            </a:r>
          </a:p>
        </p:txBody>
      </p:sp>
      <p:sp>
        <p:nvSpPr>
          <p:cNvPr id="12306" name="Text Box 332"/>
          <p:cNvSpPr txBox="1">
            <a:spLocks noChangeArrowheads="1"/>
          </p:cNvSpPr>
          <p:nvPr/>
        </p:nvSpPr>
        <p:spPr bwMode="auto">
          <a:xfrm>
            <a:off x="6689725" y="4343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Dead time</a:t>
            </a:r>
          </a:p>
        </p:txBody>
      </p:sp>
      <p:sp>
        <p:nvSpPr>
          <p:cNvPr id="12307" name="Text Box 333"/>
          <p:cNvSpPr txBox="1">
            <a:spLocks noChangeArrowheads="1"/>
          </p:cNvSpPr>
          <p:nvPr/>
        </p:nvSpPr>
        <p:spPr bwMode="auto">
          <a:xfrm>
            <a:off x="6627813" y="5846763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Time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09800" y="1447800"/>
            <a:ext cx="632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Realistic situation: </a:t>
            </a:r>
            <a:r>
              <a:rPr lang="en-US" sz="2400" b="1" dirty="0"/>
              <a:t>Two typical inputs will be considered, changes in set point and disturbance.  For correlations, step inputs, but controller will function for other inputs.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219200" y="4876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362200" y="3657600"/>
            <a:ext cx="5686425" cy="2286000"/>
            <a:chOff x="432" y="2304"/>
            <a:chExt cx="4542" cy="1824"/>
          </a:xfrm>
        </p:grpSpPr>
        <p:sp>
          <p:nvSpPr>
            <p:cNvPr id="13330" name="AutoShape 7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utoShape 8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9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utoShape 11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AutoShape 12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3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4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AutoShape 15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16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17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Freeform 18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19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Line 20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4" name="Group 21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13364" name="Line 2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Line 2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Line 2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Line 2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Line 2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Line 2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Freeform 2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45" name="Group 29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13357" name="Line 3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Line 3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Line 3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Line 3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Line 3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Line 3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Freeform 3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6" name="Line 37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Text Box 38"/>
            <p:cNvSpPr txBox="1">
              <a:spLocks noChangeArrowheads="1"/>
            </p:cNvSpPr>
            <p:nvPr/>
          </p:nvSpPr>
          <p:spPr bwMode="auto">
            <a:xfrm>
              <a:off x="623" y="2571"/>
              <a:ext cx="6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solvent</a:t>
              </a:r>
              <a:endParaRPr lang="en-US" sz="1600"/>
            </a:p>
          </p:txBody>
        </p:sp>
        <p:sp>
          <p:nvSpPr>
            <p:cNvPr id="13348" name="Text Box 39"/>
            <p:cNvSpPr txBox="1">
              <a:spLocks noChangeArrowheads="1"/>
            </p:cNvSpPr>
            <p:nvPr/>
          </p:nvSpPr>
          <p:spPr bwMode="auto">
            <a:xfrm>
              <a:off x="1104" y="3292"/>
              <a:ext cx="67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 pure A</a:t>
              </a:r>
              <a:endParaRPr lang="en-US" sz="1600"/>
            </a:p>
          </p:txBody>
        </p:sp>
        <p:sp>
          <p:nvSpPr>
            <p:cNvPr id="13349" name="Oval 40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AC</a:t>
              </a:r>
            </a:p>
          </p:txBody>
        </p:sp>
        <p:sp>
          <p:nvSpPr>
            <p:cNvPr id="13350" name="Line 41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42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Line 43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Freeform 44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Line 45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Text Box 46"/>
            <p:cNvSpPr txBox="1">
              <a:spLocks noChangeArrowheads="1"/>
            </p:cNvSpPr>
            <p:nvPr/>
          </p:nvSpPr>
          <p:spPr bwMode="auto">
            <a:xfrm>
              <a:off x="432" y="2304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S</a:t>
              </a:r>
              <a:endParaRPr lang="en-US" sz="1600" b="1"/>
            </a:p>
          </p:txBody>
        </p:sp>
        <p:sp>
          <p:nvSpPr>
            <p:cNvPr id="13356" name="Text Box 47"/>
            <p:cNvSpPr txBox="1">
              <a:spLocks noChangeArrowheads="1"/>
            </p:cNvSpPr>
            <p:nvPr/>
          </p:nvSpPr>
          <p:spPr bwMode="auto">
            <a:xfrm>
              <a:off x="959" y="3120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A</a:t>
              </a:r>
              <a:endParaRPr lang="en-US" sz="1600" b="1"/>
            </a:p>
          </p:txBody>
        </p:sp>
      </p:grpSp>
      <p:grpSp>
        <p:nvGrpSpPr>
          <p:cNvPr id="13319" name="Group 53"/>
          <p:cNvGrpSpPr>
            <a:grpSpLocks/>
          </p:cNvGrpSpPr>
          <p:nvPr/>
        </p:nvGrpSpPr>
        <p:grpSpPr bwMode="auto">
          <a:xfrm>
            <a:off x="7696200" y="5715000"/>
            <a:ext cx="838200" cy="228600"/>
            <a:chOff x="4608" y="3888"/>
            <a:chExt cx="768" cy="240"/>
          </a:xfrm>
        </p:grpSpPr>
        <p:sp>
          <p:nvSpPr>
            <p:cNvPr id="13327" name="Line 48"/>
            <p:cNvSpPr>
              <a:spLocks noChangeShapeType="1"/>
            </p:cNvSpPr>
            <p:nvPr/>
          </p:nvSpPr>
          <p:spPr bwMode="auto">
            <a:xfrm>
              <a:off x="4608" y="412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49"/>
            <p:cNvSpPr>
              <a:spLocks noChangeShapeType="1"/>
            </p:cNvSpPr>
            <p:nvPr/>
          </p:nvSpPr>
          <p:spPr bwMode="auto">
            <a:xfrm flipV="1">
              <a:off x="4992" y="388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52"/>
            <p:cNvSpPr>
              <a:spLocks noChangeShapeType="1"/>
            </p:cNvSpPr>
            <p:nvPr/>
          </p:nvSpPr>
          <p:spPr bwMode="auto">
            <a:xfrm>
              <a:off x="4992" y="388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Line 54"/>
          <p:cNvSpPr>
            <a:spLocks noChangeShapeType="1"/>
          </p:cNvSpPr>
          <p:nvPr/>
        </p:nvSpPr>
        <p:spPr bwMode="auto">
          <a:xfrm flipH="1">
            <a:off x="76962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55"/>
          <p:cNvSpPr txBox="1">
            <a:spLocks noChangeArrowheads="1"/>
          </p:cNvSpPr>
          <p:nvPr/>
        </p:nvSpPr>
        <p:spPr bwMode="auto">
          <a:xfrm>
            <a:off x="8153400" y="5334000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SP</a:t>
            </a:r>
            <a:endParaRPr lang="en-US" sz="2400"/>
          </a:p>
        </p:txBody>
      </p:sp>
      <p:grpSp>
        <p:nvGrpSpPr>
          <p:cNvPr id="13322" name="Group 56"/>
          <p:cNvGrpSpPr>
            <a:grpSpLocks/>
          </p:cNvGrpSpPr>
          <p:nvPr/>
        </p:nvGrpSpPr>
        <p:grpSpPr bwMode="auto">
          <a:xfrm>
            <a:off x="2286000" y="3352800"/>
            <a:ext cx="838200" cy="228600"/>
            <a:chOff x="4608" y="3888"/>
            <a:chExt cx="768" cy="240"/>
          </a:xfrm>
        </p:grpSpPr>
        <p:sp>
          <p:nvSpPr>
            <p:cNvPr id="13324" name="Line 57"/>
            <p:cNvSpPr>
              <a:spLocks noChangeShapeType="1"/>
            </p:cNvSpPr>
            <p:nvPr/>
          </p:nvSpPr>
          <p:spPr bwMode="auto">
            <a:xfrm>
              <a:off x="4608" y="412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Line 58"/>
            <p:cNvSpPr>
              <a:spLocks noChangeShapeType="1"/>
            </p:cNvSpPr>
            <p:nvPr/>
          </p:nvSpPr>
          <p:spPr bwMode="auto">
            <a:xfrm flipV="1">
              <a:off x="4992" y="388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Line 59"/>
            <p:cNvSpPr>
              <a:spLocks noChangeShapeType="1"/>
            </p:cNvSpPr>
            <p:nvPr/>
          </p:nvSpPr>
          <p:spPr bwMode="auto">
            <a:xfrm>
              <a:off x="4992" y="388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3" name="Text Box 60"/>
          <p:cNvSpPr txBox="1">
            <a:spLocks noChangeArrowheads="1"/>
          </p:cNvSpPr>
          <p:nvPr/>
        </p:nvSpPr>
        <p:spPr bwMode="auto">
          <a:xfrm>
            <a:off x="3048000" y="3352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Solvent % 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9800" y="1447800"/>
            <a:ext cx="632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Realistic situation: </a:t>
            </a:r>
            <a:r>
              <a:rPr lang="en-US" sz="2400" b="1" dirty="0"/>
              <a:t>We will consider the </a:t>
            </a:r>
            <a:r>
              <a:rPr lang="en-US" sz="2400" b="1" u="sng" dirty="0"/>
              <a:t>PID controller</a:t>
            </a:r>
            <a:r>
              <a:rPr lang="en-US" sz="2400" b="1" dirty="0"/>
              <a:t>, which is used for nearly all single-loop  (1</a:t>
            </a:r>
            <a:r>
              <a:rPr lang="en-US" sz="2000" b="1" dirty="0"/>
              <a:t>CV</a:t>
            </a:r>
            <a:r>
              <a:rPr lang="en-US" sz="2400" b="1" dirty="0"/>
              <a:t>, 1</a:t>
            </a:r>
            <a:r>
              <a:rPr lang="en-US" sz="2000" b="1" dirty="0"/>
              <a:t>MV</a:t>
            </a:r>
            <a:r>
              <a:rPr lang="en-US" sz="2400" b="1" dirty="0"/>
              <a:t>) controllers.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219200" y="5638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2" name="Group 61"/>
          <p:cNvGrpSpPr>
            <a:grpSpLocks/>
          </p:cNvGrpSpPr>
          <p:nvPr/>
        </p:nvGrpSpPr>
        <p:grpSpPr bwMode="auto">
          <a:xfrm>
            <a:off x="2286000" y="4038600"/>
            <a:ext cx="6211888" cy="2286000"/>
            <a:chOff x="1488" y="2544"/>
            <a:chExt cx="3913" cy="1440"/>
          </a:xfrm>
        </p:grpSpPr>
        <p:sp>
          <p:nvSpPr>
            <p:cNvPr id="14344" name="AutoShape 7"/>
            <p:cNvSpPr>
              <a:spLocks noChangeArrowheads="1"/>
            </p:cNvSpPr>
            <p:nvPr/>
          </p:nvSpPr>
          <p:spPr bwMode="auto">
            <a:xfrm>
              <a:off x="3305" y="3075"/>
              <a:ext cx="416" cy="416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AutoShape 8"/>
            <p:cNvSpPr>
              <a:spLocks noChangeArrowheads="1"/>
            </p:cNvSpPr>
            <p:nvPr/>
          </p:nvSpPr>
          <p:spPr bwMode="auto">
            <a:xfrm>
              <a:off x="3911" y="3302"/>
              <a:ext cx="416" cy="417"/>
            </a:xfrm>
            <a:prstGeom prst="can">
              <a:avLst>
                <a:gd name="adj" fmla="val 2506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AutoShape 9"/>
            <p:cNvSpPr>
              <a:spLocks noChangeArrowheads="1"/>
            </p:cNvSpPr>
            <p:nvPr/>
          </p:nvSpPr>
          <p:spPr bwMode="auto">
            <a:xfrm rot="5400000" flipH="1">
              <a:off x="4270" y="3397"/>
              <a:ext cx="75" cy="114"/>
            </a:xfrm>
            <a:prstGeom prst="can">
              <a:avLst>
                <a:gd name="adj" fmla="val 38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Freeform 10"/>
            <p:cNvSpPr>
              <a:spLocks/>
            </p:cNvSpPr>
            <p:nvPr/>
          </p:nvSpPr>
          <p:spPr bwMode="auto">
            <a:xfrm>
              <a:off x="4365" y="3453"/>
              <a:ext cx="705" cy="2"/>
            </a:xfrm>
            <a:custGeom>
              <a:avLst/>
              <a:gdLst>
                <a:gd name="T0" fmla="*/ 0 w 894"/>
                <a:gd name="T1" fmla="*/ 0 h 2"/>
                <a:gd name="T2" fmla="*/ 705 w 8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11"/>
            <p:cNvSpPr>
              <a:spLocks noChangeArrowheads="1"/>
            </p:cNvSpPr>
            <p:nvPr/>
          </p:nvSpPr>
          <p:spPr bwMode="auto">
            <a:xfrm>
              <a:off x="2661" y="2847"/>
              <a:ext cx="417" cy="417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AutoShape 12"/>
            <p:cNvSpPr>
              <a:spLocks noChangeArrowheads="1"/>
            </p:cNvSpPr>
            <p:nvPr/>
          </p:nvSpPr>
          <p:spPr bwMode="auto">
            <a:xfrm rot="5400000" flipH="1">
              <a:off x="3021" y="2942"/>
              <a:ext cx="76" cy="11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3116" y="2999"/>
              <a:ext cx="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3494" y="299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AutoShape 15"/>
            <p:cNvSpPr>
              <a:spLocks noChangeArrowheads="1"/>
            </p:cNvSpPr>
            <p:nvPr/>
          </p:nvSpPr>
          <p:spPr bwMode="auto">
            <a:xfrm rot="5400000" flipH="1">
              <a:off x="3665" y="3169"/>
              <a:ext cx="76" cy="113"/>
            </a:xfrm>
            <a:prstGeom prst="can">
              <a:avLst>
                <a:gd name="adj" fmla="val 37171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>
              <a:off x="3759" y="3226"/>
              <a:ext cx="3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4138" y="322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Freeform 18"/>
            <p:cNvSpPr>
              <a:spLocks/>
            </p:cNvSpPr>
            <p:nvPr/>
          </p:nvSpPr>
          <p:spPr bwMode="auto">
            <a:xfrm>
              <a:off x="1880" y="2691"/>
              <a:ext cx="1039" cy="5"/>
            </a:xfrm>
            <a:custGeom>
              <a:avLst/>
              <a:gdLst>
                <a:gd name="T0" fmla="*/ 0 w 1318"/>
                <a:gd name="T1" fmla="*/ 5 h 6"/>
                <a:gd name="T2" fmla="*/ 1039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auto">
            <a:xfrm>
              <a:off x="2908" y="270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 flipV="1">
              <a:off x="2283" y="2696"/>
              <a:ext cx="0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8" name="Group 21"/>
            <p:cNvGrpSpPr>
              <a:grpSpLocks/>
            </p:cNvGrpSpPr>
            <p:nvPr/>
          </p:nvGrpSpPr>
          <p:grpSpPr bwMode="auto">
            <a:xfrm rot="-5400000">
              <a:off x="1747" y="2609"/>
              <a:ext cx="124" cy="146"/>
              <a:chOff x="306" y="575"/>
              <a:chExt cx="1142" cy="625"/>
            </a:xfrm>
          </p:grpSpPr>
          <p:sp>
            <p:nvSpPr>
              <p:cNvPr id="14380" name="Line 2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Line 2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Line 2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Line 2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Line 2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Line 2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Freeform 2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9" name="Group 29"/>
            <p:cNvGrpSpPr>
              <a:grpSpLocks/>
            </p:cNvGrpSpPr>
            <p:nvPr/>
          </p:nvGrpSpPr>
          <p:grpSpPr bwMode="auto">
            <a:xfrm rot="10800000" flipH="1">
              <a:off x="2235" y="3037"/>
              <a:ext cx="124" cy="146"/>
              <a:chOff x="306" y="575"/>
              <a:chExt cx="1142" cy="625"/>
            </a:xfrm>
          </p:grpSpPr>
          <p:sp>
            <p:nvSpPr>
              <p:cNvPr id="14373" name="Line 3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Line 3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Line 3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Line 3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Line 3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Line 3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Freeform 3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0" name="Line 37"/>
            <p:cNvSpPr>
              <a:spLocks noChangeShapeType="1"/>
            </p:cNvSpPr>
            <p:nvPr/>
          </p:nvSpPr>
          <p:spPr bwMode="auto">
            <a:xfrm>
              <a:off x="2283" y="3188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Text Box 38"/>
            <p:cNvSpPr txBox="1">
              <a:spLocks noChangeArrowheads="1"/>
            </p:cNvSpPr>
            <p:nvPr/>
          </p:nvSpPr>
          <p:spPr bwMode="auto">
            <a:xfrm>
              <a:off x="1639" y="2755"/>
              <a:ext cx="5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solvent</a:t>
              </a:r>
              <a:endParaRPr lang="en-US" sz="1600"/>
            </a:p>
          </p:txBody>
        </p:sp>
        <p:sp>
          <p:nvSpPr>
            <p:cNvPr id="14362" name="Text Box 39"/>
            <p:cNvSpPr txBox="1">
              <a:spLocks noChangeArrowheads="1"/>
            </p:cNvSpPr>
            <p:nvPr/>
          </p:nvSpPr>
          <p:spPr bwMode="auto">
            <a:xfrm>
              <a:off x="2018" y="3324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 pure A</a:t>
              </a:r>
              <a:endParaRPr lang="en-US" sz="1600"/>
            </a:p>
          </p:txBody>
        </p:sp>
        <p:sp>
          <p:nvSpPr>
            <p:cNvPr id="14363" name="Oval 40"/>
            <p:cNvSpPr>
              <a:spLocks noChangeArrowheads="1"/>
            </p:cNvSpPr>
            <p:nvPr/>
          </p:nvSpPr>
          <p:spPr bwMode="auto">
            <a:xfrm>
              <a:off x="4609" y="3567"/>
              <a:ext cx="265" cy="26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AC</a:t>
              </a:r>
            </a:p>
          </p:txBody>
        </p:sp>
        <p:sp>
          <p:nvSpPr>
            <p:cNvPr id="14364" name="Line 41"/>
            <p:cNvSpPr>
              <a:spLocks noChangeShapeType="1"/>
            </p:cNvSpPr>
            <p:nvPr/>
          </p:nvSpPr>
          <p:spPr bwMode="auto">
            <a:xfrm flipV="1">
              <a:off x="4744" y="345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42"/>
            <p:cNvSpPr>
              <a:spLocks noChangeShapeType="1"/>
            </p:cNvSpPr>
            <p:nvPr/>
          </p:nvSpPr>
          <p:spPr bwMode="auto">
            <a:xfrm>
              <a:off x="4744" y="3832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Line 43"/>
            <p:cNvSpPr>
              <a:spLocks noChangeShapeType="1"/>
            </p:cNvSpPr>
            <p:nvPr/>
          </p:nvSpPr>
          <p:spPr bwMode="auto">
            <a:xfrm flipH="1">
              <a:off x="2586" y="3984"/>
              <a:ext cx="2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Freeform 44"/>
            <p:cNvSpPr>
              <a:spLocks/>
            </p:cNvSpPr>
            <p:nvPr/>
          </p:nvSpPr>
          <p:spPr bwMode="auto">
            <a:xfrm>
              <a:off x="2585" y="3112"/>
              <a:ext cx="2" cy="854"/>
            </a:xfrm>
            <a:custGeom>
              <a:avLst/>
              <a:gdLst>
                <a:gd name="T0" fmla="*/ 0 w 2"/>
                <a:gd name="T1" fmla="*/ 854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Line 45"/>
            <p:cNvSpPr>
              <a:spLocks noChangeShapeType="1"/>
            </p:cNvSpPr>
            <p:nvPr/>
          </p:nvSpPr>
          <p:spPr bwMode="auto">
            <a:xfrm flipH="1">
              <a:off x="2359" y="311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Text Box 46"/>
            <p:cNvSpPr txBox="1">
              <a:spLocks noChangeArrowheads="1"/>
            </p:cNvSpPr>
            <p:nvPr/>
          </p:nvSpPr>
          <p:spPr bwMode="auto">
            <a:xfrm>
              <a:off x="1488" y="2544"/>
              <a:ext cx="3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S</a:t>
              </a:r>
              <a:endParaRPr lang="en-US" sz="1600" b="1"/>
            </a:p>
          </p:txBody>
        </p:sp>
        <p:sp>
          <p:nvSpPr>
            <p:cNvPr id="14370" name="Text Box 47"/>
            <p:cNvSpPr txBox="1">
              <a:spLocks noChangeArrowheads="1"/>
            </p:cNvSpPr>
            <p:nvPr/>
          </p:nvSpPr>
          <p:spPr bwMode="auto">
            <a:xfrm>
              <a:off x="1904" y="3188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A</a:t>
              </a:r>
              <a:endParaRPr lang="en-US" sz="1600" b="1"/>
            </a:p>
          </p:txBody>
        </p:sp>
        <p:sp>
          <p:nvSpPr>
            <p:cNvPr id="14371" name="Line 52"/>
            <p:cNvSpPr>
              <a:spLocks noChangeShapeType="1"/>
            </p:cNvSpPr>
            <p:nvPr/>
          </p:nvSpPr>
          <p:spPr bwMode="auto">
            <a:xfrm flipH="1">
              <a:off x="4848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Text Box 53"/>
            <p:cNvSpPr txBox="1">
              <a:spLocks noChangeArrowheads="1"/>
            </p:cNvSpPr>
            <p:nvPr/>
          </p:nvSpPr>
          <p:spPr bwMode="auto">
            <a:xfrm>
              <a:off x="5136" y="3600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SP</a:t>
              </a:r>
              <a:endParaRPr lang="en-US" sz="2400"/>
            </a:p>
          </p:txBody>
        </p:sp>
      </p:grpSp>
      <p:graphicFrame>
        <p:nvGraphicFramePr>
          <p:cNvPr id="14343" name="Object 1"/>
          <p:cNvGraphicFramePr>
            <a:graphicFrameLocks noChangeAspect="1"/>
          </p:cNvGraphicFramePr>
          <p:nvPr/>
        </p:nvGraphicFramePr>
        <p:xfrm>
          <a:off x="2509838" y="2819400"/>
          <a:ext cx="55530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2844800" imgH="508000" progId="Equation.3">
                  <p:embed/>
                </p:oleObj>
              </mc:Choice>
              <mc:Fallback>
                <p:oleObj name="Equation" r:id="rId3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2819400"/>
                        <a:ext cx="5553075" cy="987425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143000" y="6324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66865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53"/>
          <p:cNvSpPr txBox="1">
            <a:spLocks noChangeArrowheads="1"/>
          </p:cNvSpPr>
          <p:nvPr/>
        </p:nvSpPr>
        <p:spPr bwMode="auto">
          <a:xfrm>
            <a:off x="4648200" y="1371600"/>
            <a:ext cx="3505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u="sng"/>
              <a:t>CV Dynamic Behavior</a:t>
            </a:r>
            <a:r>
              <a:rPr lang="en-US" sz="1800" b="1"/>
              <a:t>:</a:t>
            </a:r>
          </a:p>
          <a:p>
            <a:r>
              <a:rPr lang="en-US" sz="1800" b="1"/>
              <a:t>Stable, zero offset, minimum IAE</a:t>
            </a:r>
          </a:p>
        </p:txBody>
      </p:sp>
      <p:sp>
        <p:nvSpPr>
          <p:cNvPr id="15367" name="Text Box 55"/>
          <p:cNvSpPr txBox="1">
            <a:spLocks noChangeArrowheads="1"/>
          </p:cNvSpPr>
          <p:nvPr/>
        </p:nvSpPr>
        <p:spPr bwMode="auto">
          <a:xfrm>
            <a:off x="5029200" y="3124200"/>
            <a:ext cx="28956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u="sng"/>
              <a:t>MV Dynamic Behavior</a:t>
            </a:r>
            <a:r>
              <a:rPr lang="en-US" sz="1800" b="1"/>
              <a:t>:</a:t>
            </a:r>
          </a:p>
          <a:p>
            <a:r>
              <a:rPr lang="en-US" sz="1800" b="1"/>
              <a:t>damped oscillations and small fluctuations due to noise.</a:t>
            </a:r>
          </a:p>
        </p:txBody>
      </p:sp>
      <p:sp>
        <p:nvSpPr>
          <p:cNvPr id="15368" name="Freeform 56"/>
          <p:cNvSpPr>
            <a:spLocks/>
          </p:cNvSpPr>
          <p:nvPr/>
        </p:nvSpPr>
        <p:spPr bwMode="auto">
          <a:xfrm>
            <a:off x="6343650" y="4337050"/>
            <a:ext cx="203200" cy="446088"/>
          </a:xfrm>
          <a:custGeom>
            <a:avLst/>
            <a:gdLst>
              <a:gd name="T0" fmla="*/ 0 w 128"/>
              <a:gd name="T1" fmla="*/ 0 h 281"/>
              <a:gd name="T2" fmla="*/ 203200 w 128"/>
              <a:gd name="T3" fmla="*/ 446088 h 2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8" h="281">
                <a:moveTo>
                  <a:pt x="0" y="0"/>
                </a:moveTo>
                <a:lnTo>
                  <a:pt x="128" y="281"/>
                </a:lnTo>
              </a:path>
            </a:pathLst>
          </a:custGeom>
          <a:noFill/>
          <a:ln w="190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Freeform 57"/>
          <p:cNvSpPr>
            <a:spLocks/>
          </p:cNvSpPr>
          <p:nvPr/>
        </p:nvSpPr>
        <p:spPr bwMode="auto">
          <a:xfrm>
            <a:off x="5486400" y="2047875"/>
            <a:ext cx="776288" cy="695325"/>
          </a:xfrm>
          <a:custGeom>
            <a:avLst/>
            <a:gdLst>
              <a:gd name="T0" fmla="*/ 776288 w 489"/>
              <a:gd name="T1" fmla="*/ 0 h 438"/>
              <a:gd name="T2" fmla="*/ 0 w 489"/>
              <a:gd name="T3" fmla="*/ 695325 h 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9" h="438">
                <a:moveTo>
                  <a:pt x="489" y="0"/>
                </a:moveTo>
                <a:lnTo>
                  <a:pt x="0" y="438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59"/>
          <p:cNvSpPr txBox="1">
            <a:spLocks noChangeArrowheads="1"/>
          </p:cNvSpPr>
          <p:nvPr/>
        </p:nvSpPr>
        <p:spPr bwMode="auto">
          <a:xfrm>
            <a:off x="1371600" y="4567238"/>
            <a:ext cx="1600200" cy="1474787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u="sng"/>
              <a:t>MV</a:t>
            </a:r>
            <a:r>
              <a:rPr lang="en-US" sz="1800" b="1"/>
              <a:t> can be more aggressive in early part of transient</a:t>
            </a:r>
          </a:p>
        </p:txBody>
      </p:sp>
      <p:sp>
        <p:nvSpPr>
          <p:cNvPr id="15371" name="Line 60"/>
          <p:cNvSpPr>
            <a:spLocks noChangeShapeType="1"/>
          </p:cNvSpPr>
          <p:nvPr/>
        </p:nvSpPr>
        <p:spPr bwMode="auto">
          <a:xfrm flipV="1">
            <a:off x="2971800" y="4800600"/>
            <a:ext cx="762000" cy="2286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143000" y="6324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9" name="Group 221"/>
          <p:cNvGrpSpPr>
            <a:grpSpLocks/>
          </p:cNvGrpSpPr>
          <p:nvPr/>
        </p:nvGrpSpPr>
        <p:grpSpPr bwMode="auto">
          <a:xfrm>
            <a:off x="2133600" y="1447800"/>
            <a:ext cx="533400" cy="1143000"/>
            <a:chOff x="1344" y="912"/>
            <a:chExt cx="336" cy="720"/>
          </a:xfrm>
        </p:grpSpPr>
        <p:grpSp>
          <p:nvGrpSpPr>
            <p:cNvPr id="16527" name="Group 13"/>
            <p:cNvGrpSpPr>
              <a:grpSpLocks/>
            </p:cNvGrpSpPr>
            <p:nvPr/>
          </p:nvGrpSpPr>
          <p:grpSpPr bwMode="auto">
            <a:xfrm flipH="1">
              <a:off x="1379" y="965"/>
              <a:ext cx="301" cy="667"/>
              <a:chOff x="2064" y="1901"/>
              <a:chExt cx="389" cy="979"/>
            </a:xfrm>
          </p:grpSpPr>
          <p:sp>
            <p:nvSpPr>
              <p:cNvPr id="16531" name="Freeform 14"/>
              <p:cNvSpPr>
                <a:spLocks/>
              </p:cNvSpPr>
              <p:nvPr/>
            </p:nvSpPr>
            <p:spPr bwMode="auto">
              <a:xfrm>
                <a:off x="2163" y="1940"/>
                <a:ext cx="228" cy="223"/>
              </a:xfrm>
              <a:custGeom>
                <a:avLst/>
                <a:gdLst>
                  <a:gd name="T0" fmla="*/ 69 w 685"/>
                  <a:gd name="T1" fmla="*/ 94 h 671"/>
                  <a:gd name="T2" fmla="*/ 89 w 685"/>
                  <a:gd name="T3" fmla="*/ 64 h 671"/>
                  <a:gd name="T4" fmla="*/ 112 w 685"/>
                  <a:gd name="T5" fmla="*/ 42 h 671"/>
                  <a:gd name="T6" fmla="*/ 134 w 685"/>
                  <a:gd name="T7" fmla="*/ 15 h 671"/>
                  <a:gd name="T8" fmla="*/ 161 w 685"/>
                  <a:gd name="T9" fmla="*/ 3 h 671"/>
                  <a:gd name="T10" fmla="*/ 183 w 685"/>
                  <a:gd name="T11" fmla="*/ 0 h 671"/>
                  <a:gd name="T12" fmla="*/ 206 w 685"/>
                  <a:gd name="T13" fmla="*/ 7 h 671"/>
                  <a:gd name="T14" fmla="*/ 218 w 685"/>
                  <a:gd name="T15" fmla="*/ 25 h 671"/>
                  <a:gd name="T16" fmla="*/ 228 w 685"/>
                  <a:gd name="T17" fmla="*/ 57 h 671"/>
                  <a:gd name="T18" fmla="*/ 225 w 685"/>
                  <a:gd name="T19" fmla="*/ 91 h 671"/>
                  <a:gd name="T20" fmla="*/ 216 w 685"/>
                  <a:gd name="T21" fmla="*/ 121 h 671"/>
                  <a:gd name="T22" fmla="*/ 191 w 685"/>
                  <a:gd name="T23" fmla="*/ 156 h 671"/>
                  <a:gd name="T24" fmla="*/ 164 w 685"/>
                  <a:gd name="T25" fmla="*/ 181 h 671"/>
                  <a:gd name="T26" fmla="*/ 134 w 685"/>
                  <a:gd name="T27" fmla="*/ 203 h 671"/>
                  <a:gd name="T28" fmla="*/ 102 w 685"/>
                  <a:gd name="T29" fmla="*/ 218 h 671"/>
                  <a:gd name="T30" fmla="*/ 75 w 685"/>
                  <a:gd name="T31" fmla="*/ 223 h 671"/>
                  <a:gd name="T32" fmla="*/ 62 w 685"/>
                  <a:gd name="T33" fmla="*/ 216 h 671"/>
                  <a:gd name="T34" fmla="*/ 52 w 685"/>
                  <a:gd name="T35" fmla="*/ 186 h 671"/>
                  <a:gd name="T36" fmla="*/ 55 w 685"/>
                  <a:gd name="T37" fmla="*/ 147 h 671"/>
                  <a:gd name="T38" fmla="*/ 7 w 685"/>
                  <a:gd name="T39" fmla="*/ 149 h 671"/>
                  <a:gd name="T40" fmla="*/ 0 w 685"/>
                  <a:gd name="T41" fmla="*/ 141 h 671"/>
                  <a:gd name="T42" fmla="*/ 7 w 685"/>
                  <a:gd name="T43" fmla="*/ 126 h 671"/>
                  <a:gd name="T44" fmla="*/ 57 w 685"/>
                  <a:gd name="T45" fmla="*/ 124 h 671"/>
                  <a:gd name="T46" fmla="*/ 69 w 685"/>
                  <a:gd name="T47" fmla="*/ 94 h 6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5" h="671">
                    <a:moveTo>
                      <a:pt x="208" y="283"/>
                    </a:moveTo>
                    <a:lnTo>
                      <a:pt x="268" y="193"/>
                    </a:lnTo>
                    <a:lnTo>
                      <a:pt x="335" y="127"/>
                    </a:lnTo>
                    <a:lnTo>
                      <a:pt x="403" y="45"/>
                    </a:lnTo>
                    <a:lnTo>
                      <a:pt x="484" y="8"/>
                    </a:lnTo>
                    <a:lnTo>
                      <a:pt x="551" y="0"/>
                    </a:lnTo>
                    <a:lnTo>
                      <a:pt x="618" y="22"/>
                    </a:lnTo>
                    <a:lnTo>
                      <a:pt x="655" y="74"/>
                    </a:lnTo>
                    <a:lnTo>
                      <a:pt x="685" y="172"/>
                    </a:lnTo>
                    <a:lnTo>
                      <a:pt x="677" y="275"/>
                    </a:lnTo>
                    <a:lnTo>
                      <a:pt x="648" y="365"/>
                    </a:lnTo>
                    <a:lnTo>
                      <a:pt x="574" y="470"/>
                    </a:lnTo>
                    <a:lnTo>
                      <a:pt x="492" y="544"/>
                    </a:lnTo>
                    <a:lnTo>
                      <a:pt x="403" y="611"/>
                    </a:lnTo>
                    <a:lnTo>
                      <a:pt x="305" y="656"/>
                    </a:lnTo>
                    <a:lnTo>
                      <a:pt x="224" y="671"/>
                    </a:lnTo>
                    <a:lnTo>
                      <a:pt x="187" y="649"/>
                    </a:lnTo>
                    <a:lnTo>
                      <a:pt x="156" y="560"/>
                    </a:lnTo>
                    <a:lnTo>
                      <a:pt x="164" y="441"/>
                    </a:lnTo>
                    <a:lnTo>
                      <a:pt x="22" y="447"/>
                    </a:lnTo>
                    <a:lnTo>
                      <a:pt x="0" y="425"/>
                    </a:lnTo>
                    <a:lnTo>
                      <a:pt x="22" y="380"/>
                    </a:lnTo>
                    <a:lnTo>
                      <a:pt x="171" y="373"/>
                    </a:lnTo>
                    <a:lnTo>
                      <a:pt x="208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15"/>
              <p:cNvSpPr>
                <a:spLocks/>
              </p:cNvSpPr>
              <p:nvPr/>
            </p:nvSpPr>
            <p:spPr bwMode="auto">
              <a:xfrm>
                <a:off x="2151" y="2175"/>
                <a:ext cx="158" cy="329"/>
              </a:xfrm>
              <a:custGeom>
                <a:avLst/>
                <a:gdLst>
                  <a:gd name="T0" fmla="*/ 45 w 475"/>
                  <a:gd name="T1" fmla="*/ 28 h 986"/>
                  <a:gd name="T2" fmla="*/ 67 w 475"/>
                  <a:gd name="T3" fmla="*/ 8 h 986"/>
                  <a:gd name="T4" fmla="*/ 101 w 475"/>
                  <a:gd name="T5" fmla="*/ 0 h 986"/>
                  <a:gd name="T6" fmla="*/ 131 w 475"/>
                  <a:gd name="T7" fmla="*/ 5 h 986"/>
                  <a:gd name="T8" fmla="*/ 153 w 475"/>
                  <a:gd name="T9" fmla="*/ 25 h 986"/>
                  <a:gd name="T10" fmla="*/ 158 w 475"/>
                  <a:gd name="T11" fmla="*/ 40 h 986"/>
                  <a:gd name="T12" fmla="*/ 158 w 475"/>
                  <a:gd name="T13" fmla="*/ 60 h 986"/>
                  <a:gd name="T14" fmla="*/ 148 w 475"/>
                  <a:gd name="T15" fmla="*/ 77 h 986"/>
                  <a:gd name="T16" fmla="*/ 131 w 475"/>
                  <a:gd name="T17" fmla="*/ 107 h 986"/>
                  <a:gd name="T18" fmla="*/ 124 w 475"/>
                  <a:gd name="T19" fmla="*/ 142 h 986"/>
                  <a:gd name="T20" fmla="*/ 121 w 475"/>
                  <a:gd name="T21" fmla="*/ 172 h 986"/>
                  <a:gd name="T22" fmla="*/ 128 w 475"/>
                  <a:gd name="T23" fmla="*/ 204 h 986"/>
                  <a:gd name="T24" fmla="*/ 148 w 475"/>
                  <a:gd name="T25" fmla="*/ 234 h 986"/>
                  <a:gd name="T26" fmla="*/ 156 w 475"/>
                  <a:gd name="T27" fmla="*/ 264 h 986"/>
                  <a:gd name="T28" fmla="*/ 153 w 475"/>
                  <a:gd name="T29" fmla="*/ 291 h 986"/>
                  <a:gd name="T30" fmla="*/ 139 w 475"/>
                  <a:gd name="T31" fmla="*/ 314 h 986"/>
                  <a:gd name="T32" fmla="*/ 119 w 475"/>
                  <a:gd name="T33" fmla="*/ 326 h 986"/>
                  <a:gd name="T34" fmla="*/ 94 w 475"/>
                  <a:gd name="T35" fmla="*/ 329 h 986"/>
                  <a:gd name="T36" fmla="*/ 64 w 475"/>
                  <a:gd name="T37" fmla="*/ 329 h 986"/>
                  <a:gd name="T38" fmla="*/ 42 w 475"/>
                  <a:gd name="T39" fmla="*/ 316 h 986"/>
                  <a:gd name="T40" fmla="*/ 20 w 475"/>
                  <a:gd name="T41" fmla="*/ 279 h 986"/>
                  <a:gd name="T42" fmla="*/ 5 w 475"/>
                  <a:gd name="T43" fmla="*/ 247 h 986"/>
                  <a:gd name="T44" fmla="*/ 0 w 475"/>
                  <a:gd name="T45" fmla="*/ 197 h 986"/>
                  <a:gd name="T46" fmla="*/ 5 w 475"/>
                  <a:gd name="T47" fmla="*/ 152 h 986"/>
                  <a:gd name="T48" fmla="*/ 15 w 475"/>
                  <a:gd name="T49" fmla="*/ 105 h 986"/>
                  <a:gd name="T50" fmla="*/ 30 w 475"/>
                  <a:gd name="T51" fmla="*/ 57 h 986"/>
                  <a:gd name="T52" fmla="*/ 45 w 475"/>
                  <a:gd name="T53" fmla="*/ 28 h 9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5" h="986">
                    <a:moveTo>
                      <a:pt x="134" y="83"/>
                    </a:moveTo>
                    <a:lnTo>
                      <a:pt x="201" y="23"/>
                    </a:lnTo>
                    <a:lnTo>
                      <a:pt x="304" y="0"/>
                    </a:lnTo>
                    <a:lnTo>
                      <a:pt x="394" y="15"/>
                    </a:lnTo>
                    <a:lnTo>
                      <a:pt x="460" y="75"/>
                    </a:lnTo>
                    <a:lnTo>
                      <a:pt x="475" y="120"/>
                    </a:lnTo>
                    <a:lnTo>
                      <a:pt x="475" y="179"/>
                    </a:lnTo>
                    <a:lnTo>
                      <a:pt x="446" y="232"/>
                    </a:lnTo>
                    <a:lnTo>
                      <a:pt x="394" y="321"/>
                    </a:lnTo>
                    <a:lnTo>
                      <a:pt x="372" y="426"/>
                    </a:lnTo>
                    <a:lnTo>
                      <a:pt x="364" y="515"/>
                    </a:lnTo>
                    <a:lnTo>
                      <a:pt x="386" y="612"/>
                    </a:lnTo>
                    <a:lnTo>
                      <a:pt x="446" y="702"/>
                    </a:lnTo>
                    <a:lnTo>
                      <a:pt x="468" y="791"/>
                    </a:lnTo>
                    <a:lnTo>
                      <a:pt x="460" y="873"/>
                    </a:lnTo>
                    <a:lnTo>
                      <a:pt x="417" y="941"/>
                    </a:lnTo>
                    <a:lnTo>
                      <a:pt x="357" y="978"/>
                    </a:lnTo>
                    <a:lnTo>
                      <a:pt x="283" y="986"/>
                    </a:lnTo>
                    <a:lnTo>
                      <a:pt x="193" y="986"/>
                    </a:lnTo>
                    <a:lnTo>
                      <a:pt x="127" y="947"/>
                    </a:lnTo>
                    <a:lnTo>
                      <a:pt x="59" y="836"/>
                    </a:lnTo>
                    <a:lnTo>
                      <a:pt x="16" y="739"/>
                    </a:lnTo>
                    <a:lnTo>
                      <a:pt x="0" y="590"/>
                    </a:lnTo>
                    <a:lnTo>
                      <a:pt x="16" y="456"/>
                    </a:lnTo>
                    <a:lnTo>
                      <a:pt x="45" y="314"/>
                    </a:lnTo>
                    <a:lnTo>
                      <a:pt x="90" y="171"/>
                    </a:lnTo>
                    <a:lnTo>
                      <a:pt x="1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16"/>
              <p:cNvSpPr>
                <a:spLocks/>
              </p:cNvSpPr>
              <p:nvPr/>
            </p:nvSpPr>
            <p:spPr bwMode="auto">
              <a:xfrm>
                <a:off x="2277" y="2186"/>
                <a:ext cx="176" cy="296"/>
              </a:xfrm>
              <a:custGeom>
                <a:avLst/>
                <a:gdLst>
                  <a:gd name="T0" fmla="*/ 0 w 527"/>
                  <a:gd name="T1" fmla="*/ 14 h 887"/>
                  <a:gd name="T2" fmla="*/ 2 w 527"/>
                  <a:gd name="T3" fmla="*/ 2 h 887"/>
                  <a:gd name="T4" fmla="*/ 29 w 527"/>
                  <a:gd name="T5" fmla="*/ 0 h 887"/>
                  <a:gd name="T6" fmla="*/ 44 w 527"/>
                  <a:gd name="T7" fmla="*/ 12 h 887"/>
                  <a:gd name="T8" fmla="*/ 67 w 527"/>
                  <a:gd name="T9" fmla="*/ 44 h 887"/>
                  <a:gd name="T10" fmla="*/ 96 w 527"/>
                  <a:gd name="T11" fmla="*/ 87 h 887"/>
                  <a:gd name="T12" fmla="*/ 124 w 527"/>
                  <a:gd name="T13" fmla="*/ 116 h 887"/>
                  <a:gd name="T14" fmla="*/ 173 w 527"/>
                  <a:gd name="T15" fmla="*/ 171 h 887"/>
                  <a:gd name="T16" fmla="*/ 176 w 527"/>
                  <a:gd name="T17" fmla="*/ 184 h 887"/>
                  <a:gd name="T18" fmla="*/ 166 w 527"/>
                  <a:gd name="T19" fmla="*/ 192 h 887"/>
                  <a:gd name="T20" fmla="*/ 141 w 527"/>
                  <a:gd name="T21" fmla="*/ 201 h 887"/>
                  <a:gd name="T22" fmla="*/ 107 w 527"/>
                  <a:gd name="T23" fmla="*/ 209 h 887"/>
                  <a:gd name="T24" fmla="*/ 64 w 527"/>
                  <a:gd name="T25" fmla="*/ 212 h 887"/>
                  <a:gd name="T26" fmla="*/ 49 w 527"/>
                  <a:gd name="T27" fmla="*/ 214 h 887"/>
                  <a:gd name="T28" fmla="*/ 44 w 527"/>
                  <a:gd name="T29" fmla="*/ 224 h 887"/>
                  <a:gd name="T30" fmla="*/ 54 w 527"/>
                  <a:gd name="T31" fmla="*/ 241 h 887"/>
                  <a:gd name="T32" fmla="*/ 89 w 527"/>
                  <a:gd name="T33" fmla="*/ 271 h 887"/>
                  <a:gd name="T34" fmla="*/ 114 w 527"/>
                  <a:gd name="T35" fmla="*/ 279 h 887"/>
                  <a:gd name="T36" fmla="*/ 119 w 527"/>
                  <a:gd name="T37" fmla="*/ 288 h 887"/>
                  <a:gd name="T38" fmla="*/ 109 w 527"/>
                  <a:gd name="T39" fmla="*/ 296 h 887"/>
                  <a:gd name="T40" fmla="*/ 86 w 527"/>
                  <a:gd name="T41" fmla="*/ 296 h 887"/>
                  <a:gd name="T42" fmla="*/ 56 w 527"/>
                  <a:gd name="T43" fmla="*/ 279 h 887"/>
                  <a:gd name="T44" fmla="*/ 32 w 527"/>
                  <a:gd name="T45" fmla="*/ 254 h 887"/>
                  <a:gd name="T46" fmla="*/ 17 w 527"/>
                  <a:gd name="T47" fmla="*/ 231 h 887"/>
                  <a:gd name="T48" fmla="*/ 17 w 527"/>
                  <a:gd name="T49" fmla="*/ 214 h 887"/>
                  <a:gd name="T50" fmla="*/ 27 w 527"/>
                  <a:gd name="T51" fmla="*/ 201 h 887"/>
                  <a:gd name="T52" fmla="*/ 42 w 527"/>
                  <a:gd name="T53" fmla="*/ 197 h 887"/>
                  <a:gd name="T54" fmla="*/ 64 w 527"/>
                  <a:gd name="T55" fmla="*/ 194 h 887"/>
                  <a:gd name="T56" fmla="*/ 89 w 527"/>
                  <a:gd name="T57" fmla="*/ 194 h 887"/>
                  <a:gd name="T58" fmla="*/ 119 w 527"/>
                  <a:gd name="T59" fmla="*/ 189 h 887"/>
                  <a:gd name="T60" fmla="*/ 134 w 527"/>
                  <a:gd name="T61" fmla="*/ 184 h 887"/>
                  <a:gd name="T62" fmla="*/ 141 w 527"/>
                  <a:gd name="T63" fmla="*/ 177 h 887"/>
                  <a:gd name="T64" fmla="*/ 138 w 527"/>
                  <a:gd name="T65" fmla="*/ 169 h 887"/>
                  <a:gd name="T66" fmla="*/ 116 w 527"/>
                  <a:gd name="T67" fmla="*/ 149 h 887"/>
                  <a:gd name="T68" fmla="*/ 81 w 527"/>
                  <a:gd name="T69" fmla="*/ 114 h 887"/>
                  <a:gd name="T70" fmla="*/ 49 w 527"/>
                  <a:gd name="T71" fmla="*/ 84 h 887"/>
                  <a:gd name="T72" fmla="*/ 14 w 527"/>
                  <a:gd name="T73" fmla="*/ 52 h 887"/>
                  <a:gd name="T74" fmla="*/ 2 w 527"/>
                  <a:gd name="T75" fmla="*/ 29 h 887"/>
                  <a:gd name="T76" fmla="*/ 0 w 527"/>
                  <a:gd name="T77" fmla="*/ 14 h 8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7" h="887">
                    <a:moveTo>
                      <a:pt x="0" y="43"/>
                    </a:moveTo>
                    <a:lnTo>
                      <a:pt x="6" y="6"/>
                    </a:lnTo>
                    <a:lnTo>
                      <a:pt x="88" y="0"/>
                    </a:lnTo>
                    <a:lnTo>
                      <a:pt x="132" y="37"/>
                    </a:lnTo>
                    <a:lnTo>
                      <a:pt x="200" y="133"/>
                    </a:lnTo>
                    <a:lnTo>
                      <a:pt x="288" y="260"/>
                    </a:lnTo>
                    <a:lnTo>
                      <a:pt x="370" y="349"/>
                    </a:lnTo>
                    <a:lnTo>
                      <a:pt x="519" y="513"/>
                    </a:lnTo>
                    <a:lnTo>
                      <a:pt x="527" y="551"/>
                    </a:lnTo>
                    <a:lnTo>
                      <a:pt x="496" y="574"/>
                    </a:lnTo>
                    <a:lnTo>
                      <a:pt x="422" y="603"/>
                    </a:lnTo>
                    <a:lnTo>
                      <a:pt x="319" y="626"/>
                    </a:lnTo>
                    <a:lnTo>
                      <a:pt x="192" y="634"/>
                    </a:lnTo>
                    <a:lnTo>
                      <a:pt x="148" y="640"/>
                    </a:lnTo>
                    <a:lnTo>
                      <a:pt x="132" y="671"/>
                    </a:lnTo>
                    <a:lnTo>
                      <a:pt x="162" y="722"/>
                    </a:lnTo>
                    <a:lnTo>
                      <a:pt x="266" y="812"/>
                    </a:lnTo>
                    <a:lnTo>
                      <a:pt x="340" y="835"/>
                    </a:lnTo>
                    <a:lnTo>
                      <a:pt x="356" y="864"/>
                    </a:lnTo>
                    <a:lnTo>
                      <a:pt x="325" y="887"/>
                    </a:lnTo>
                    <a:lnTo>
                      <a:pt x="259" y="887"/>
                    </a:lnTo>
                    <a:lnTo>
                      <a:pt x="169" y="835"/>
                    </a:lnTo>
                    <a:lnTo>
                      <a:pt x="95" y="761"/>
                    </a:lnTo>
                    <a:lnTo>
                      <a:pt x="51" y="693"/>
                    </a:lnTo>
                    <a:lnTo>
                      <a:pt x="51" y="640"/>
                    </a:lnTo>
                    <a:lnTo>
                      <a:pt x="80" y="603"/>
                    </a:lnTo>
                    <a:lnTo>
                      <a:pt x="125" y="589"/>
                    </a:lnTo>
                    <a:lnTo>
                      <a:pt x="192" y="581"/>
                    </a:lnTo>
                    <a:lnTo>
                      <a:pt x="266" y="581"/>
                    </a:lnTo>
                    <a:lnTo>
                      <a:pt x="356" y="566"/>
                    </a:lnTo>
                    <a:lnTo>
                      <a:pt x="400" y="551"/>
                    </a:lnTo>
                    <a:lnTo>
                      <a:pt x="422" y="529"/>
                    </a:lnTo>
                    <a:lnTo>
                      <a:pt x="414" y="507"/>
                    </a:lnTo>
                    <a:lnTo>
                      <a:pt x="348" y="447"/>
                    </a:lnTo>
                    <a:lnTo>
                      <a:pt x="243" y="342"/>
                    </a:lnTo>
                    <a:lnTo>
                      <a:pt x="148" y="253"/>
                    </a:lnTo>
                    <a:lnTo>
                      <a:pt x="43" y="156"/>
                    </a:lnTo>
                    <a:lnTo>
                      <a:pt x="6" y="8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17"/>
              <p:cNvSpPr>
                <a:spLocks/>
              </p:cNvSpPr>
              <p:nvPr/>
            </p:nvSpPr>
            <p:spPr bwMode="auto">
              <a:xfrm>
                <a:off x="2163" y="2434"/>
                <a:ext cx="191" cy="446"/>
              </a:xfrm>
              <a:custGeom>
                <a:avLst/>
                <a:gdLst>
                  <a:gd name="T0" fmla="*/ 94 w 572"/>
                  <a:gd name="T1" fmla="*/ 0 h 1337"/>
                  <a:gd name="T2" fmla="*/ 122 w 572"/>
                  <a:gd name="T3" fmla="*/ 5 h 1337"/>
                  <a:gd name="T4" fmla="*/ 134 w 572"/>
                  <a:gd name="T5" fmla="*/ 25 h 1337"/>
                  <a:gd name="T6" fmla="*/ 132 w 572"/>
                  <a:gd name="T7" fmla="*/ 72 h 1337"/>
                  <a:gd name="T8" fmla="*/ 127 w 572"/>
                  <a:gd name="T9" fmla="*/ 122 h 1337"/>
                  <a:gd name="T10" fmla="*/ 127 w 572"/>
                  <a:gd name="T11" fmla="*/ 174 h 1337"/>
                  <a:gd name="T12" fmla="*/ 152 w 572"/>
                  <a:gd name="T13" fmla="*/ 237 h 1337"/>
                  <a:gd name="T14" fmla="*/ 171 w 572"/>
                  <a:gd name="T15" fmla="*/ 282 h 1337"/>
                  <a:gd name="T16" fmla="*/ 181 w 572"/>
                  <a:gd name="T17" fmla="*/ 326 h 1337"/>
                  <a:gd name="T18" fmla="*/ 179 w 572"/>
                  <a:gd name="T19" fmla="*/ 366 h 1337"/>
                  <a:gd name="T20" fmla="*/ 179 w 572"/>
                  <a:gd name="T21" fmla="*/ 381 h 1337"/>
                  <a:gd name="T22" fmla="*/ 189 w 572"/>
                  <a:gd name="T23" fmla="*/ 396 h 1337"/>
                  <a:gd name="T24" fmla="*/ 191 w 572"/>
                  <a:gd name="T25" fmla="*/ 411 h 1337"/>
                  <a:gd name="T26" fmla="*/ 184 w 572"/>
                  <a:gd name="T27" fmla="*/ 418 h 1337"/>
                  <a:gd name="T28" fmla="*/ 164 w 572"/>
                  <a:gd name="T29" fmla="*/ 413 h 1337"/>
                  <a:gd name="T30" fmla="*/ 127 w 572"/>
                  <a:gd name="T31" fmla="*/ 408 h 1337"/>
                  <a:gd name="T32" fmla="*/ 82 w 572"/>
                  <a:gd name="T33" fmla="*/ 418 h 1337"/>
                  <a:gd name="T34" fmla="*/ 52 w 572"/>
                  <a:gd name="T35" fmla="*/ 436 h 1337"/>
                  <a:gd name="T36" fmla="*/ 37 w 572"/>
                  <a:gd name="T37" fmla="*/ 446 h 1337"/>
                  <a:gd name="T38" fmla="*/ 22 w 572"/>
                  <a:gd name="T39" fmla="*/ 446 h 1337"/>
                  <a:gd name="T40" fmla="*/ 0 w 572"/>
                  <a:gd name="T41" fmla="*/ 413 h 1337"/>
                  <a:gd name="T42" fmla="*/ 3 w 572"/>
                  <a:gd name="T43" fmla="*/ 408 h 1337"/>
                  <a:gd name="T44" fmla="*/ 47 w 572"/>
                  <a:gd name="T45" fmla="*/ 393 h 1337"/>
                  <a:gd name="T46" fmla="*/ 100 w 572"/>
                  <a:gd name="T47" fmla="*/ 386 h 1337"/>
                  <a:gd name="T48" fmla="*/ 137 w 572"/>
                  <a:gd name="T49" fmla="*/ 384 h 1337"/>
                  <a:gd name="T50" fmla="*/ 159 w 572"/>
                  <a:gd name="T51" fmla="*/ 384 h 1337"/>
                  <a:gd name="T52" fmla="*/ 164 w 572"/>
                  <a:gd name="T53" fmla="*/ 369 h 1337"/>
                  <a:gd name="T54" fmla="*/ 157 w 572"/>
                  <a:gd name="T55" fmla="*/ 326 h 1337"/>
                  <a:gd name="T56" fmla="*/ 139 w 572"/>
                  <a:gd name="T57" fmla="*/ 282 h 1337"/>
                  <a:gd name="T58" fmla="*/ 112 w 572"/>
                  <a:gd name="T59" fmla="*/ 224 h 1337"/>
                  <a:gd name="T60" fmla="*/ 89 w 572"/>
                  <a:gd name="T61" fmla="*/ 174 h 1337"/>
                  <a:gd name="T62" fmla="*/ 79 w 572"/>
                  <a:gd name="T63" fmla="*/ 129 h 1337"/>
                  <a:gd name="T64" fmla="*/ 77 w 572"/>
                  <a:gd name="T65" fmla="*/ 80 h 1337"/>
                  <a:gd name="T66" fmla="*/ 77 w 572"/>
                  <a:gd name="T67" fmla="*/ 32 h 1337"/>
                  <a:gd name="T68" fmla="*/ 87 w 572"/>
                  <a:gd name="T69" fmla="*/ 13 h 1337"/>
                  <a:gd name="T70" fmla="*/ 94 w 572"/>
                  <a:gd name="T71" fmla="*/ 0 h 13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2" h="1337">
                    <a:moveTo>
                      <a:pt x="283" y="0"/>
                    </a:moveTo>
                    <a:lnTo>
                      <a:pt x="364" y="15"/>
                    </a:lnTo>
                    <a:lnTo>
                      <a:pt x="401" y="75"/>
                    </a:lnTo>
                    <a:lnTo>
                      <a:pt x="394" y="216"/>
                    </a:lnTo>
                    <a:lnTo>
                      <a:pt x="380" y="366"/>
                    </a:lnTo>
                    <a:lnTo>
                      <a:pt x="380" y="522"/>
                    </a:lnTo>
                    <a:lnTo>
                      <a:pt x="454" y="709"/>
                    </a:lnTo>
                    <a:lnTo>
                      <a:pt x="512" y="844"/>
                    </a:lnTo>
                    <a:lnTo>
                      <a:pt x="543" y="978"/>
                    </a:lnTo>
                    <a:lnTo>
                      <a:pt x="535" y="1097"/>
                    </a:lnTo>
                    <a:lnTo>
                      <a:pt x="535" y="1142"/>
                    </a:lnTo>
                    <a:lnTo>
                      <a:pt x="565" y="1187"/>
                    </a:lnTo>
                    <a:lnTo>
                      <a:pt x="572" y="1232"/>
                    </a:lnTo>
                    <a:lnTo>
                      <a:pt x="551" y="1253"/>
                    </a:lnTo>
                    <a:lnTo>
                      <a:pt x="491" y="1239"/>
                    </a:lnTo>
                    <a:lnTo>
                      <a:pt x="380" y="1224"/>
                    </a:lnTo>
                    <a:lnTo>
                      <a:pt x="246" y="1253"/>
                    </a:lnTo>
                    <a:lnTo>
                      <a:pt x="156" y="1306"/>
                    </a:lnTo>
                    <a:lnTo>
                      <a:pt x="111" y="1337"/>
                    </a:lnTo>
                    <a:lnTo>
                      <a:pt x="67" y="1337"/>
                    </a:lnTo>
                    <a:lnTo>
                      <a:pt x="0" y="1239"/>
                    </a:lnTo>
                    <a:lnTo>
                      <a:pt x="8" y="1224"/>
                    </a:lnTo>
                    <a:lnTo>
                      <a:pt x="142" y="1179"/>
                    </a:lnTo>
                    <a:lnTo>
                      <a:pt x="298" y="1157"/>
                    </a:lnTo>
                    <a:lnTo>
                      <a:pt x="409" y="1150"/>
                    </a:lnTo>
                    <a:lnTo>
                      <a:pt x="475" y="1150"/>
                    </a:lnTo>
                    <a:lnTo>
                      <a:pt x="491" y="1105"/>
                    </a:lnTo>
                    <a:lnTo>
                      <a:pt x="469" y="978"/>
                    </a:lnTo>
                    <a:lnTo>
                      <a:pt x="417" y="844"/>
                    </a:lnTo>
                    <a:lnTo>
                      <a:pt x="335" y="672"/>
                    </a:lnTo>
                    <a:lnTo>
                      <a:pt x="267" y="522"/>
                    </a:lnTo>
                    <a:lnTo>
                      <a:pt x="238" y="388"/>
                    </a:lnTo>
                    <a:lnTo>
                      <a:pt x="230" y="239"/>
                    </a:lnTo>
                    <a:lnTo>
                      <a:pt x="230" y="97"/>
                    </a:lnTo>
                    <a:lnTo>
                      <a:pt x="261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18"/>
              <p:cNvSpPr>
                <a:spLocks/>
              </p:cNvSpPr>
              <p:nvPr/>
            </p:nvSpPr>
            <p:spPr bwMode="auto">
              <a:xfrm>
                <a:off x="2069" y="2447"/>
                <a:ext cx="158" cy="370"/>
              </a:xfrm>
              <a:custGeom>
                <a:avLst/>
                <a:gdLst>
                  <a:gd name="T0" fmla="*/ 118 w 475"/>
                  <a:gd name="T1" fmla="*/ 0 h 1112"/>
                  <a:gd name="T2" fmla="*/ 141 w 475"/>
                  <a:gd name="T3" fmla="*/ 0 h 1112"/>
                  <a:gd name="T4" fmla="*/ 148 w 475"/>
                  <a:gd name="T5" fmla="*/ 15 h 1112"/>
                  <a:gd name="T6" fmla="*/ 153 w 475"/>
                  <a:gd name="T7" fmla="*/ 47 h 1112"/>
                  <a:gd name="T8" fmla="*/ 148 w 475"/>
                  <a:gd name="T9" fmla="*/ 82 h 1112"/>
                  <a:gd name="T10" fmla="*/ 136 w 475"/>
                  <a:gd name="T11" fmla="*/ 151 h 1112"/>
                  <a:gd name="T12" fmla="*/ 138 w 475"/>
                  <a:gd name="T13" fmla="*/ 181 h 1112"/>
                  <a:gd name="T14" fmla="*/ 153 w 475"/>
                  <a:gd name="T15" fmla="*/ 241 h 1112"/>
                  <a:gd name="T16" fmla="*/ 158 w 475"/>
                  <a:gd name="T17" fmla="*/ 283 h 1112"/>
                  <a:gd name="T18" fmla="*/ 158 w 475"/>
                  <a:gd name="T19" fmla="*/ 315 h 1112"/>
                  <a:gd name="T20" fmla="*/ 151 w 475"/>
                  <a:gd name="T21" fmla="*/ 323 h 1112"/>
                  <a:gd name="T22" fmla="*/ 128 w 475"/>
                  <a:gd name="T23" fmla="*/ 328 h 1112"/>
                  <a:gd name="T24" fmla="*/ 98 w 475"/>
                  <a:gd name="T25" fmla="*/ 335 h 1112"/>
                  <a:gd name="T26" fmla="*/ 69 w 475"/>
                  <a:gd name="T27" fmla="*/ 350 h 1112"/>
                  <a:gd name="T28" fmla="*/ 40 w 475"/>
                  <a:gd name="T29" fmla="*/ 370 h 1112"/>
                  <a:gd name="T30" fmla="*/ 27 w 475"/>
                  <a:gd name="T31" fmla="*/ 370 h 1112"/>
                  <a:gd name="T32" fmla="*/ 0 w 475"/>
                  <a:gd name="T33" fmla="*/ 348 h 1112"/>
                  <a:gd name="T34" fmla="*/ 3 w 475"/>
                  <a:gd name="T35" fmla="*/ 337 h 1112"/>
                  <a:gd name="T36" fmla="*/ 37 w 475"/>
                  <a:gd name="T37" fmla="*/ 323 h 1112"/>
                  <a:gd name="T38" fmla="*/ 96 w 475"/>
                  <a:gd name="T39" fmla="*/ 308 h 1112"/>
                  <a:gd name="T40" fmla="*/ 124 w 475"/>
                  <a:gd name="T41" fmla="*/ 298 h 1112"/>
                  <a:gd name="T42" fmla="*/ 128 w 475"/>
                  <a:gd name="T43" fmla="*/ 288 h 1112"/>
                  <a:gd name="T44" fmla="*/ 128 w 475"/>
                  <a:gd name="T45" fmla="*/ 246 h 1112"/>
                  <a:gd name="T46" fmla="*/ 118 w 475"/>
                  <a:gd name="T47" fmla="*/ 191 h 1112"/>
                  <a:gd name="T48" fmla="*/ 113 w 475"/>
                  <a:gd name="T49" fmla="*/ 156 h 1112"/>
                  <a:gd name="T50" fmla="*/ 109 w 475"/>
                  <a:gd name="T51" fmla="*/ 102 h 1112"/>
                  <a:gd name="T52" fmla="*/ 106 w 475"/>
                  <a:gd name="T53" fmla="*/ 42 h 1112"/>
                  <a:gd name="T54" fmla="*/ 109 w 475"/>
                  <a:gd name="T55" fmla="*/ 15 h 1112"/>
                  <a:gd name="T56" fmla="*/ 118 w 475"/>
                  <a:gd name="T57" fmla="*/ 0 h 1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5" h="1112">
                    <a:moveTo>
                      <a:pt x="356" y="0"/>
                    </a:moveTo>
                    <a:lnTo>
                      <a:pt x="423" y="0"/>
                    </a:lnTo>
                    <a:lnTo>
                      <a:pt x="446" y="45"/>
                    </a:lnTo>
                    <a:lnTo>
                      <a:pt x="460" y="142"/>
                    </a:lnTo>
                    <a:lnTo>
                      <a:pt x="446" y="246"/>
                    </a:lnTo>
                    <a:lnTo>
                      <a:pt x="409" y="455"/>
                    </a:lnTo>
                    <a:lnTo>
                      <a:pt x="415" y="544"/>
                    </a:lnTo>
                    <a:lnTo>
                      <a:pt x="460" y="724"/>
                    </a:lnTo>
                    <a:lnTo>
                      <a:pt x="475" y="851"/>
                    </a:lnTo>
                    <a:lnTo>
                      <a:pt x="475" y="948"/>
                    </a:lnTo>
                    <a:lnTo>
                      <a:pt x="453" y="970"/>
                    </a:lnTo>
                    <a:lnTo>
                      <a:pt x="386" y="985"/>
                    </a:lnTo>
                    <a:lnTo>
                      <a:pt x="296" y="1007"/>
                    </a:lnTo>
                    <a:lnTo>
                      <a:pt x="208" y="1052"/>
                    </a:lnTo>
                    <a:lnTo>
                      <a:pt x="119" y="1112"/>
                    </a:lnTo>
                    <a:lnTo>
                      <a:pt x="82" y="1112"/>
                    </a:lnTo>
                    <a:lnTo>
                      <a:pt x="0" y="1045"/>
                    </a:lnTo>
                    <a:lnTo>
                      <a:pt x="8" y="1014"/>
                    </a:lnTo>
                    <a:lnTo>
                      <a:pt x="111" y="970"/>
                    </a:lnTo>
                    <a:lnTo>
                      <a:pt x="290" y="925"/>
                    </a:lnTo>
                    <a:lnTo>
                      <a:pt x="372" y="895"/>
                    </a:lnTo>
                    <a:lnTo>
                      <a:pt x="386" y="866"/>
                    </a:lnTo>
                    <a:lnTo>
                      <a:pt x="386" y="739"/>
                    </a:lnTo>
                    <a:lnTo>
                      <a:pt x="356" y="575"/>
                    </a:lnTo>
                    <a:lnTo>
                      <a:pt x="341" y="470"/>
                    </a:lnTo>
                    <a:lnTo>
                      <a:pt x="327" y="306"/>
                    </a:lnTo>
                    <a:lnTo>
                      <a:pt x="319" y="127"/>
                    </a:lnTo>
                    <a:lnTo>
                      <a:pt x="327" y="45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19"/>
              <p:cNvSpPr>
                <a:spLocks/>
              </p:cNvSpPr>
              <p:nvPr/>
            </p:nvSpPr>
            <p:spPr bwMode="auto">
              <a:xfrm>
                <a:off x="2064" y="1901"/>
                <a:ext cx="260" cy="331"/>
              </a:xfrm>
              <a:custGeom>
                <a:avLst/>
                <a:gdLst>
                  <a:gd name="T0" fmla="*/ 138 w 780"/>
                  <a:gd name="T1" fmla="*/ 331 h 991"/>
                  <a:gd name="T2" fmla="*/ 151 w 780"/>
                  <a:gd name="T3" fmla="*/ 316 h 991"/>
                  <a:gd name="T4" fmla="*/ 146 w 780"/>
                  <a:gd name="T5" fmla="*/ 294 h 991"/>
                  <a:gd name="T6" fmla="*/ 136 w 780"/>
                  <a:gd name="T7" fmla="*/ 264 h 991"/>
                  <a:gd name="T8" fmla="*/ 99 w 780"/>
                  <a:gd name="T9" fmla="*/ 229 h 991"/>
                  <a:gd name="T10" fmla="*/ 62 w 780"/>
                  <a:gd name="T11" fmla="*/ 197 h 991"/>
                  <a:gd name="T12" fmla="*/ 44 w 780"/>
                  <a:gd name="T13" fmla="*/ 162 h 991"/>
                  <a:gd name="T14" fmla="*/ 37 w 780"/>
                  <a:gd name="T15" fmla="*/ 107 h 991"/>
                  <a:gd name="T16" fmla="*/ 79 w 780"/>
                  <a:gd name="T17" fmla="*/ 92 h 991"/>
                  <a:gd name="T18" fmla="*/ 146 w 780"/>
                  <a:gd name="T19" fmla="*/ 85 h 991"/>
                  <a:gd name="T20" fmla="*/ 173 w 780"/>
                  <a:gd name="T21" fmla="*/ 87 h 991"/>
                  <a:gd name="T22" fmla="*/ 180 w 780"/>
                  <a:gd name="T23" fmla="*/ 95 h 991"/>
                  <a:gd name="T24" fmla="*/ 193 w 780"/>
                  <a:gd name="T25" fmla="*/ 82 h 991"/>
                  <a:gd name="T26" fmla="*/ 188 w 780"/>
                  <a:gd name="T27" fmla="*/ 69 h 991"/>
                  <a:gd name="T28" fmla="*/ 195 w 780"/>
                  <a:gd name="T29" fmla="*/ 47 h 991"/>
                  <a:gd name="T30" fmla="*/ 215 w 780"/>
                  <a:gd name="T31" fmla="*/ 27 h 991"/>
                  <a:gd name="T32" fmla="*/ 230 w 780"/>
                  <a:gd name="T33" fmla="*/ 22 h 991"/>
                  <a:gd name="T34" fmla="*/ 250 w 780"/>
                  <a:gd name="T35" fmla="*/ 34 h 991"/>
                  <a:gd name="T36" fmla="*/ 260 w 780"/>
                  <a:gd name="T37" fmla="*/ 22 h 991"/>
                  <a:gd name="T38" fmla="*/ 243 w 780"/>
                  <a:gd name="T39" fmla="*/ 0 h 991"/>
                  <a:gd name="T40" fmla="*/ 220 w 780"/>
                  <a:gd name="T41" fmla="*/ 0 h 991"/>
                  <a:gd name="T42" fmla="*/ 193 w 780"/>
                  <a:gd name="T43" fmla="*/ 12 h 991"/>
                  <a:gd name="T44" fmla="*/ 176 w 780"/>
                  <a:gd name="T45" fmla="*/ 45 h 991"/>
                  <a:gd name="T46" fmla="*/ 153 w 780"/>
                  <a:gd name="T47" fmla="*/ 60 h 991"/>
                  <a:gd name="T48" fmla="*/ 119 w 780"/>
                  <a:gd name="T49" fmla="*/ 64 h 991"/>
                  <a:gd name="T50" fmla="*/ 57 w 780"/>
                  <a:gd name="T51" fmla="*/ 72 h 991"/>
                  <a:gd name="T52" fmla="*/ 7 w 780"/>
                  <a:gd name="T53" fmla="*/ 87 h 991"/>
                  <a:gd name="T54" fmla="*/ 0 w 780"/>
                  <a:gd name="T55" fmla="*/ 100 h 991"/>
                  <a:gd name="T56" fmla="*/ 5 w 780"/>
                  <a:gd name="T57" fmla="*/ 139 h 991"/>
                  <a:gd name="T58" fmla="*/ 22 w 780"/>
                  <a:gd name="T59" fmla="*/ 194 h 991"/>
                  <a:gd name="T60" fmla="*/ 47 w 780"/>
                  <a:gd name="T61" fmla="*/ 239 h 991"/>
                  <a:gd name="T62" fmla="*/ 71 w 780"/>
                  <a:gd name="T63" fmla="*/ 279 h 991"/>
                  <a:gd name="T64" fmla="*/ 94 w 780"/>
                  <a:gd name="T65" fmla="*/ 306 h 991"/>
                  <a:gd name="T66" fmla="*/ 116 w 780"/>
                  <a:gd name="T67" fmla="*/ 326 h 991"/>
                  <a:gd name="T68" fmla="*/ 138 w 780"/>
                  <a:gd name="T69" fmla="*/ 331 h 9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0" h="991">
                    <a:moveTo>
                      <a:pt x="415" y="991"/>
                    </a:moveTo>
                    <a:lnTo>
                      <a:pt x="452" y="946"/>
                    </a:lnTo>
                    <a:lnTo>
                      <a:pt x="438" y="879"/>
                    </a:lnTo>
                    <a:lnTo>
                      <a:pt x="408" y="790"/>
                    </a:lnTo>
                    <a:lnTo>
                      <a:pt x="296" y="685"/>
                    </a:lnTo>
                    <a:lnTo>
                      <a:pt x="185" y="589"/>
                    </a:lnTo>
                    <a:lnTo>
                      <a:pt x="133" y="484"/>
                    </a:lnTo>
                    <a:lnTo>
                      <a:pt x="111" y="320"/>
                    </a:lnTo>
                    <a:lnTo>
                      <a:pt x="237" y="275"/>
                    </a:lnTo>
                    <a:lnTo>
                      <a:pt x="438" y="253"/>
                    </a:lnTo>
                    <a:lnTo>
                      <a:pt x="520" y="261"/>
                    </a:lnTo>
                    <a:lnTo>
                      <a:pt x="541" y="283"/>
                    </a:lnTo>
                    <a:lnTo>
                      <a:pt x="578" y="246"/>
                    </a:lnTo>
                    <a:lnTo>
                      <a:pt x="564" y="208"/>
                    </a:lnTo>
                    <a:lnTo>
                      <a:pt x="586" y="142"/>
                    </a:lnTo>
                    <a:lnTo>
                      <a:pt x="646" y="82"/>
                    </a:lnTo>
                    <a:lnTo>
                      <a:pt x="691" y="66"/>
                    </a:lnTo>
                    <a:lnTo>
                      <a:pt x="749" y="103"/>
                    </a:lnTo>
                    <a:lnTo>
                      <a:pt x="780" y="66"/>
                    </a:lnTo>
                    <a:lnTo>
                      <a:pt x="728" y="0"/>
                    </a:lnTo>
                    <a:lnTo>
                      <a:pt x="660" y="0"/>
                    </a:lnTo>
                    <a:lnTo>
                      <a:pt x="578" y="37"/>
                    </a:lnTo>
                    <a:lnTo>
                      <a:pt x="527" y="134"/>
                    </a:lnTo>
                    <a:lnTo>
                      <a:pt x="460" y="179"/>
                    </a:lnTo>
                    <a:lnTo>
                      <a:pt x="356" y="193"/>
                    </a:lnTo>
                    <a:lnTo>
                      <a:pt x="170" y="216"/>
                    </a:lnTo>
                    <a:lnTo>
                      <a:pt x="22" y="261"/>
                    </a:lnTo>
                    <a:lnTo>
                      <a:pt x="0" y="298"/>
                    </a:lnTo>
                    <a:lnTo>
                      <a:pt x="14" y="417"/>
                    </a:lnTo>
                    <a:lnTo>
                      <a:pt x="66" y="581"/>
                    </a:lnTo>
                    <a:lnTo>
                      <a:pt x="140" y="716"/>
                    </a:lnTo>
                    <a:lnTo>
                      <a:pt x="214" y="835"/>
                    </a:lnTo>
                    <a:lnTo>
                      <a:pt x="282" y="917"/>
                    </a:lnTo>
                    <a:lnTo>
                      <a:pt x="348" y="976"/>
                    </a:lnTo>
                    <a:lnTo>
                      <a:pt x="415" y="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28" name="Group 20"/>
            <p:cNvGrpSpPr>
              <a:grpSpLocks/>
            </p:cNvGrpSpPr>
            <p:nvPr/>
          </p:nvGrpSpPr>
          <p:grpSpPr bwMode="auto">
            <a:xfrm>
              <a:off x="1344" y="912"/>
              <a:ext cx="70" cy="77"/>
              <a:chOff x="2408" y="1824"/>
              <a:chExt cx="90" cy="113"/>
            </a:xfrm>
          </p:grpSpPr>
          <p:sp>
            <p:nvSpPr>
              <p:cNvPr id="16529" name="Freeform 21"/>
              <p:cNvSpPr>
                <a:spLocks/>
              </p:cNvSpPr>
              <p:nvPr/>
            </p:nvSpPr>
            <p:spPr bwMode="auto">
              <a:xfrm>
                <a:off x="2426" y="1824"/>
                <a:ext cx="72" cy="82"/>
              </a:xfrm>
              <a:custGeom>
                <a:avLst/>
                <a:gdLst>
                  <a:gd name="T0" fmla="*/ 22 w 216"/>
                  <a:gd name="T1" fmla="*/ 5 h 246"/>
                  <a:gd name="T2" fmla="*/ 42 w 216"/>
                  <a:gd name="T3" fmla="*/ 0 h 246"/>
                  <a:gd name="T4" fmla="*/ 67 w 216"/>
                  <a:gd name="T5" fmla="*/ 7 h 246"/>
                  <a:gd name="T6" fmla="*/ 72 w 216"/>
                  <a:gd name="T7" fmla="*/ 25 h 246"/>
                  <a:gd name="T8" fmla="*/ 69 w 216"/>
                  <a:gd name="T9" fmla="*/ 47 h 246"/>
                  <a:gd name="T10" fmla="*/ 57 w 216"/>
                  <a:gd name="T11" fmla="*/ 62 h 246"/>
                  <a:gd name="T12" fmla="*/ 40 w 216"/>
                  <a:gd name="T13" fmla="*/ 64 h 246"/>
                  <a:gd name="T14" fmla="*/ 22 w 216"/>
                  <a:gd name="T15" fmla="*/ 64 h 246"/>
                  <a:gd name="T16" fmla="*/ 14 w 216"/>
                  <a:gd name="T17" fmla="*/ 72 h 246"/>
                  <a:gd name="T18" fmla="*/ 14 w 216"/>
                  <a:gd name="T19" fmla="*/ 77 h 246"/>
                  <a:gd name="T20" fmla="*/ 10 w 216"/>
                  <a:gd name="T21" fmla="*/ 82 h 246"/>
                  <a:gd name="T22" fmla="*/ 0 w 216"/>
                  <a:gd name="T23" fmla="*/ 79 h 246"/>
                  <a:gd name="T24" fmla="*/ 2 w 216"/>
                  <a:gd name="T25" fmla="*/ 67 h 246"/>
                  <a:gd name="T26" fmla="*/ 10 w 216"/>
                  <a:gd name="T27" fmla="*/ 57 h 246"/>
                  <a:gd name="T28" fmla="*/ 25 w 216"/>
                  <a:gd name="T29" fmla="*/ 50 h 246"/>
                  <a:gd name="T30" fmla="*/ 40 w 216"/>
                  <a:gd name="T31" fmla="*/ 52 h 246"/>
                  <a:gd name="T32" fmla="*/ 52 w 216"/>
                  <a:gd name="T33" fmla="*/ 50 h 246"/>
                  <a:gd name="T34" fmla="*/ 59 w 216"/>
                  <a:gd name="T35" fmla="*/ 37 h 246"/>
                  <a:gd name="T36" fmla="*/ 59 w 216"/>
                  <a:gd name="T37" fmla="*/ 22 h 246"/>
                  <a:gd name="T38" fmla="*/ 52 w 216"/>
                  <a:gd name="T39" fmla="*/ 15 h 246"/>
                  <a:gd name="T40" fmla="*/ 42 w 216"/>
                  <a:gd name="T41" fmla="*/ 15 h 246"/>
                  <a:gd name="T42" fmla="*/ 32 w 216"/>
                  <a:gd name="T43" fmla="*/ 18 h 246"/>
                  <a:gd name="T44" fmla="*/ 25 w 216"/>
                  <a:gd name="T45" fmla="*/ 22 h 246"/>
                  <a:gd name="T46" fmla="*/ 17 w 216"/>
                  <a:gd name="T47" fmla="*/ 18 h 246"/>
                  <a:gd name="T48" fmla="*/ 22 w 216"/>
                  <a:gd name="T49" fmla="*/ 5 h 2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6" h="246">
                    <a:moveTo>
                      <a:pt x="66" y="15"/>
                    </a:moveTo>
                    <a:lnTo>
                      <a:pt x="126" y="0"/>
                    </a:lnTo>
                    <a:lnTo>
                      <a:pt x="200" y="22"/>
                    </a:lnTo>
                    <a:lnTo>
                      <a:pt x="216" y="74"/>
                    </a:lnTo>
                    <a:lnTo>
                      <a:pt x="208" y="142"/>
                    </a:lnTo>
                    <a:lnTo>
                      <a:pt x="171" y="186"/>
                    </a:lnTo>
                    <a:lnTo>
                      <a:pt x="119" y="193"/>
                    </a:lnTo>
                    <a:lnTo>
                      <a:pt x="66" y="19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29" y="246"/>
                    </a:lnTo>
                    <a:lnTo>
                      <a:pt x="0" y="238"/>
                    </a:lnTo>
                    <a:lnTo>
                      <a:pt x="6" y="201"/>
                    </a:lnTo>
                    <a:lnTo>
                      <a:pt x="29" y="172"/>
                    </a:lnTo>
                    <a:lnTo>
                      <a:pt x="74" y="149"/>
                    </a:lnTo>
                    <a:lnTo>
                      <a:pt x="119" y="156"/>
                    </a:lnTo>
                    <a:lnTo>
                      <a:pt x="156" y="149"/>
                    </a:lnTo>
                    <a:lnTo>
                      <a:pt x="177" y="111"/>
                    </a:lnTo>
                    <a:lnTo>
                      <a:pt x="177" y="67"/>
                    </a:lnTo>
                    <a:lnTo>
                      <a:pt x="156" y="45"/>
                    </a:lnTo>
                    <a:lnTo>
                      <a:pt x="126" y="45"/>
                    </a:lnTo>
                    <a:lnTo>
                      <a:pt x="96" y="53"/>
                    </a:lnTo>
                    <a:lnTo>
                      <a:pt x="74" y="67"/>
                    </a:lnTo>
                    <a:lnTo>
                      <a:pt x="51" y="53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Oval 22"/>
              <p:cNvSpPr>
                <a:spLocks noChangeArrowheads="1"/>
              </p:cNvSpPr>
              <p:nvPr/>
            </p:nvSpPr>
            <p:spPr bwMode="auto">
              <a:xfrm>
                <a:off x="2408" y="1916"/>
                <a:ext cx="21" cy="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0" name="AutoShape 23"/>
          <p:cNvSpPr>
            <a:spLocks noChangeArrowheads="1"/>
          </p:cNvSpPr>
          <p:nvPr/>
        </p:nvSpPr>
        <p:spPr bwMode="auto">
          <a:xfrm>
            <a:off x="3200400" y="1219200"/>
            <a:ext cx="5562600" cy="1066800"/>
          </a:xfrm>
          <a:prstGeom prst="wedgeRoundRectCallout">
            <a:avLst>
              <a:gd name="adj1" fmla="val -58333"/>
              <a:gd name="adj2" fmla="val -1354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Our primary goal is to maintain the CV near</a:t>
            </a:r>
          </a:p>
          <a:p>
            <a:pPr algn="ctr"/>
            <a:r>
              <a:rPr lang="en-US" sz="2000" b="1"/>
              <a:t>the set point.  Besides not wearing out</a:t>
            </a:r>
          </a:p>
          <a:p>
            <a:pPr algn="ctr"/>
            <a:r>
              <a:rPr lang="en-US" sz="2000" b="1"/>
              <a:t> the valve, why do we have goals for the MV?</a:t>
            </a:r>
          </a:p>
        </p:txBody>
      </p:sp>
      <p:grpSp>
        <p:nvGrpSpPr>
          <p:cNvPr id="16391" name="Group 24"/>
          <p:cNvGrpSpPr>
            <a:grpSpLocks/>
          </p:cNvGrpSpPr>
          <p:nvPr/>
        </p:nvGrpSpPr>
        <p:grpSpPr bwMode="auto">
          <a:xfrm>
            <a:off x="2438400" y="2819400"/>
            <a:ext cx="2590800" cy="3429000"/>
            <a:chOff x="169" y="1487"/>
            <a:chExt cx="1659" cy="2067"/>
          </a:xfrm>
        </p:grpSpPr>
        <p:sp>
          <p:nvSpPr>
            <p:cNvPr id="19481" name="AutoShape 25"/>
            <p:cNvSpPr>
              <a:spLocks noChangeArrowheads="1"/>
            </p:cNvSpPr>
            <p:nvPr/>
          </p:nvSpPr>
          <p:spPr bwMode="auto">
            <a:xfrm rot="5400000">
              <a:off x="-116" y="2372"/>
              <a:ext cx="1569" cy="283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58" name="Freeform 26"/>
            <p:cNvSpPr>
              <a:spLocks/>
            </p:cNvSpPr>
            <p:nvPr/>
          </p:nvSpPr>
          <p:spPr bwMode="auto">
            <a:xfrm>
              <a:off x="169" y="2530"/>
              <a:ext cx="359" cy="4"/>
            </a:xfrm>
            <a:custGeom>
              <a:avLst/>
              <a:gdLst>
                <a:gd name="T0" fmla="*/ 0 w 427"/>
                <a:gd name="T1" fmla="*/ 0 h 5"/>
                <a:gd name="T2" fmla="*/ 359 w 427"/>
                <a:gd name="T3" fmla="*/ 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7" h="5">
                  <a:moveTo>
                    <a:pt x="0" y="0"/>
                  </a:moveTo>
                  <a:lnTo>
                    <a:pt x="427" y="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9" name="Oval 27"/>
            <p:cNvSpPr>
              <a:spLocks noChangeArrowheads="1"/>
            </p:cNvSpPr>
            <p:nvPr/>
          </p:nvSpPr>
          <p:spPr bwMode="auto">
            <a:xfrm>
              <a:off x="972" y="3056"/>
              <a:ext cx="161" cy="1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0" name="Oval 28"/>
            <p:cNvSpPr>
              <a:spLocks noChangeArrowheads="1"/>
            </p:cNvSpPr>
            <p:nvPr/>
          </p:nvSpPr>
          <p:spPr bwMode="auto">
            <a:xfrm>
              <a:off x="1093" y="1608"/>
              <a:ext cx="161" cy="16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Line 29"/>
            <p:cNvSpPr>
              <a:spLocks noChangeShapeType="1"/>
            </p:cNvSpPr>
            <p:nvPr/>
          </p:nvSpPr>
          <p:spPr bwMode="auto">
            <a:xfrm flipV="1">
              <a:off x="1173" y="1487"/>
              <a:ext cx="0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Line 30"/>
            <p:cNvSpPr>
              <a:spLocks noChangeShapeType="1"/>
            </p:cNvSpPr>
            <p:nvPr/>
          </p:nvSpPr>
          <p:spPr bwMode="auto">
            <a:xfrm flipH="1">
              <a:off x="649" y="1487"/>
              <a:ext cx="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Line 31"/>
            <p:cNvSpPr>
              <a:spLocks noChangeShapeType="1"/>
            </p:cNvSpPr>
            <p:nvPr/>
          </p:nvSpPr>
          <p:spPr bwMode="auto">
            <a:xfrm>
              <a:off x="649" y="1487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Line 32"/>
            <p:cNvSpPr>
              <a:spLocks noChangeShapeType="1"/>
            </p:cNvSpPr>
            <p:nvPr/>
          </p:nvSpPr>
          <p:spPr bwMode="auto">
            <a:xfrm flipV="1">
              <a:off x="1047" y="2930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Line 33"/>
            <p:cNvSpPr>
              <a:spLocks noChangeShapeType="1"/>
            </p:cNvSpPr>
            <p:nvPr/>
          </p:nvSpPr>
          <p:spPr bwMode="auto">
            <a:xfrm flipH="1">
              <a:off x="805" y="2930"/>
              <a:ext cx="2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34"/>
            <p:cNvSpPr>
              <a:spLocks noChangeShapeType="1"/>
            </p:cNvSpPr>
            <p:nvPr/>
          </p:nvSpPr>
          <p:spPr bwMode="auto">
            <a:xfrm>
              <a:off x="669" y="3292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Line 35"/>
            <p:cNvSpPr>
              <a:spLocks noChangeShapeType="1"/>
            </p:cNvSpPr>
            <p:nvPr/>
          </p:nvSpPr>
          <p:spPr bwMode="auto">
            <a:xfrm>
              <a:off x="664" y="3448"/>
              <a:ext cx="7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Line 36"/>
            <p:cNvSpPr>
              <a:spLocks noChangeShapeType="1"/>
            </p:cNvSpPr>
            <p:nvPr/>
          </p:nvSpPr>
          <p:spPr bwMode="auto">
            <a:xfrm>
              <a:off x="1047" y="3217"/>
              <a:ext cx="0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Line 37"/>
            <p:cNvSpPr>
              <a:spLocks noChangeShapeType="1"/>
            </p:cNvSpPr>
            <p:nvPr/>
          </p:nvSpPr>
          <p:spPr bwMode="auto">
            <a:xfrm flipH="1">
              <a:off x="891" y="3137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AutoShape 38"/>
            <p:cNvSpPr>
              <a:spLocks noChangeArrowheads="1"/>
            </p:cNvSpPr>
            <p:nvPr/>
          </p:nvSpPr>
          <p:spPr bwMode="auto">
            <a:xfrm>
              <a:off x="1012" y="1849"/>
              <a:ext cx="323" cy="122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71" name="Line 39"/>
            <p:cNvSpPr>
              <a:spLocks noChangeShapeType="1"/>
            </p:cNvSpPr>
            <p:nvPr/>
          </p:nvSpPr>
          <p:spPr bwMode="auto">
            <a:xfrm>
              <a:off x="1173" y="1769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Line 40"/>
            <p:cNvSpPr>
              <a:spLocks noChangeShapeType="1"/>
            </p:cNvSpPr>
            <p:nvPr/>
          </p:nvSpPr>
          <p:spPr bwMode="auto">
            <a:xfrm>
              <a:off x="1178" y="2005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Line 41"/>
            <p:cNvSpPr>
              <a:spLocks noChangeShapeType="1"/>
            </p:cNvSpPr>
            <p:nvPr/>
          </p:nvSpPr>
          <p:spPr bwMode="auto">
            <a:xfrm flipV="1">
              <a:off x="931" y="1889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Line 42"/>
            <p:cNvSpPr>
              <a:spLocks noChangeShapeType="1"/>
            </p:cNvSpPr>
            <p:nvPr/>
          </p:nvSpPr>
          <p:spPr bwMode="auto">
            <a:xfrm flipH="1">
              <a:off x="770" y="1889"/>
              <a:ext cx="1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Line 43"/>
            <p:cNvSpPr>
              <a:spLocks noChangeShapeType="1"/>
            </p:cNvSpPr>
            <p:nvPr/>
          </p:nvSpPr>
          <p:spPr bwMode="auto">
            <a:xfrm>
              <a:off x="1178" y="2045"/>
              <a:ext cx="3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76" name="Group 44"/>
            <p:cNvGrpSpPr>
              <a:grpSpLocks/>
            </p:cNvGrpSpPr>
            <p:nvPr/>
          </p:nvGrpSpPr>
          <p:grpSpPr bwMode="auto">
            <a:xfrm>
              <a:off x="1501" y="1955"/>
              <a:ext cx="121" cy="151"/>
              <a:chOff x="2400" y="1749"/>
              <a:chExt cx="215" cy="287"/>
            </a:xfrm>
          </p:grpSpPr>
          <p:sp>
            <p:nvSpPr>
              <p:cNvPr id="16520" name="Line 45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1" name="Line 46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2" name="Line 47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3" name="Line 48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4" name="Line 49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5" name="Line 50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6" name="Freeform 51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7" name="Group 52"/>
            <p:cNvGrpSpPr>
              <a:grpSpLocks/>
            </p:cNvGrpSpPr>
            <p:nvPr/>
          </p:nvGrpSpPr>
          <p:grpSpPr bwMode="auto">
            <a:xfrm flipV="1">
              <a:off x="967" y="2000"/>
              <a:ext cx="121" cy="151"/>
              <a:chOff x="2400" y="1749"/>
              <a:chExt cx="215" cy="287"/>
            </a:xfrm>
          </p:grpSpPr>
          <p:sp>
            <p:nvSpPr>
              <p:cNvPr id="16513" name="Line 53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4" name="Line 54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5" name="Line 55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Line 56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7" name="Line 57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8" name="Line 58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9" name="Freeform 59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78" name="Line 60"/>
            <p:cNvSpPr>
              <a:spLocks noChangeShapeType="1"/>
            </p:cNvSpPr>
            <p:nvPr/>
          </p:nvSpPr>
          <p:spPr bwMode="auto">
            <a:xfrm>
              <a:off x="1622" y="204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Line 61"/>
            <p:cNvSpPr>
              <a:spLocks noChangeShapeType="1"/>
            </p:cNvSpPr>
            <p:nvPr/>
          </p:nvSpPr>
          <p:spPr bwMode="auto">
            <a:xfrm>
              <a:off x="1173" y="1970"/>
              <a:ext cx="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Line 62"/>
            <p:cNvSpPr>
              <a:spLocks noChangeShapeType="1"/>
            </p:cNvSpPr>
            <p:nvPr/>
          </p:nvSpPr>
          <p:spPr bwMode="auto">
            <a:xfrm flipH="1">
              <a:off x="1093" y="2050"/>
              <a:ext cx="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1" name="Line 63"/>
            <p:cNvSpPr>
              <a:spLocks noChangeShapeType="1"/>
            </p:cNvSpPr>
            <p:nvPr/>
          </p:nvSpPr>
          <p:spPr bwMode="auto">
            <a:xfrm>
              <a:off x="931" y="2010"/>
              <a:ext cx="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Line 64"/>
            <p:cNvSpPr>
              <a:spLocks noChangeShapeType="1"/>
            </p:cNvSpPr>
            <p:nvPr/>
          </p:nvSpPr>
          <p:spPr bwMode="auto">
            <a:xfrm>
              <a:off x="931" y="2050"/>
              <a:ext cx="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65"/>
            <p:cNvSpPr>
              <a:spLocks noChangeArrowheads="1"/>
            </p:cNvSpPr>
            <p:nvPr/>
          </p:nvSpPr>
          <p:spPr bwMode="auto">
            <a:xfrm>
              <a:off x="1360" y="1854"/>
              <a:ext cx="81" cy="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Line 66"/>
            <p:cNvSpPr>
              <a:spLocks noChangeShapeType="1"/>
            </p:cNvSpPr>
            <p:nvPr/>
          </p:nvSpPr>
          <p:spPr bwMode="auto">
            <a:xfrm>
              <a:off x="1441" y="1889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Line 67"/>
            <p:cNvSpPr>
              <a:spLocks noChangeShapeType="1"/>
            </p:cNvSpPr>
            <p:nvPr/>
          </p:nvSpPr>
          <p:spPr bwMode="auto">
            <a:xfrm>
              <a:off x="1552" y="1884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Line 68"/>
            <p:cNvSpPr>
              <a:spLocks noChangeShapeType="1"/>
            </p:cNvSpPr>
            <p:nvPr/>
          </p:nvSpPr>
          <p:spPr bwMode="auto">
            <a:xfrm flipH="1">
              <a:off x="972" y="1688"/>
              <a:ext cx="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87" name="Group 69"/>
            <p:cNvGrpSpPr>
              <a:grpSpLocks/>
            </p:cNvGrpSpPr>
            <p:nvPr/>
          </p:nvGrpSpPr>
          <p:grpSpPr bwMode="auto">
            <a:xfrm flipV="1">
              <a:off x="1421" y="3378"/>
              <a:ext cx="121" cy="151"/>
              <a:chOff x="2400" y="1749"/>
              <a:chExt cx="215" cy="287"/>
            </a:xfrm>
          </p:grpSpPr>
          <p:sp>
            <p:nvSpPr>
              <p:cNvPr id="16506" name="Line 70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7" name="Line 71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8" name="Line 72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0" name="Line 74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1" name="Line 75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2" name="Freeform 76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88" name="Group 77"/>
            <p:cNvGrpSpPr>
              <a:grpSpLocks/>
            </p:cNvGrpSpPr>
            <p:nvPr/>
          </p:nvGrpSpPr>
          <p:grpSpPr bwMode="auto">
            <a:xfrm>
              <a:off x="1254" y="3046"/>
              <a:ext cx="121" cy="151"/>
              <a:chOff x="2400" y="1749"/>
              <a:chExt cx="215" cy="287"/>
            </a:xfrm>
          </p:grpSpPr>
          <p:sp>
            <p:nvSpPr>
              <p:cNvPr id="16499" name="Line 78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Line 79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Line 80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Line 81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Line 82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Line 83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Freeform 84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9" name="Oval 85"/>
            <p:cNvSpPr>
              <a:spLocks noChangeArrowheads="1"/>
            </p:cNvSpPr>
            <p:nvPr/>
          </p:nvSpPr>
          <p:spPr bwMode="auto">
            <a:xfrm>
              <a:off x="367" y="3096"/>
              <a:ext cx="121" cy="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Line 86"/>
            <p:cNvSpPr>
              <a:spLocks noChangeShapeType="1"/>
            </p:cNvSpPr>
            <p:nvPr/>
          </p:nvSpPr>
          <p:spPr bwMode="auto">
            <a:xfrm>
              <a:off x="427" y="3212"/>
              <a:ext cx="0" cy="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Line 87"/>
            <p:cNvSpPr>
              <a:spLocks noChangeShapeType="1"/>
            </p:cNvSpPr>
            <p:nvPr/>
          </p:nvSpPr>
          <p:spPr bwMode="auto">
            <a:xfrm>
              <a:off x="427" y="3554"/>
              <a:ext cx="10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" name="Line 88"/>
            <p:cNvSpPr>
              <a:spLocks noChangeShapeType="1"/>
            </p:cNvSpPr>
            <p:nvPr/>
          </p:nvSpPr>
          <p:spPr bwMode="auto">
            <a:xfrm flipV="1">
              <a:off x="1486" y="3524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" name="Freeform 89"/>
            <p:cNvSpPr>
              <a:spLocks/>
            </p:cNvSpPr>
            <p:nvPr/>
          </p:nvSpPr>
          <p:spPr bwMode="auto">
            <a:xfrm>
              <a:off x="1537" y="3443"/>
              <a:ext cx="291" cy="3"/>
            </a:xfrm>
            <a:custGeom>
              <a:avLst/>
              <a:gdLst>
                <a:gd name="T0" fmla="*/ 0 w 291"/>
                <a:gd name="T1" fmla="*/ 0 h 3"/>
                <a:gd name="T2" fmla="*/ 291 w 291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1" h="3">
                  <a:moveTo>
                    <a:pt x="0" y="0"/>
                  </a:moveTo>
                  <a:lnTo>
                    <a:pt x="291" y="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Oval 90"/>
            <p:cNvSpPr>
              <a:spLocks noChangeArrowheads="1"/>
            </p:cNvSpPr>
            <p:nvPr/>
          </p:nvSpPr>
          <p:spPr bwMode="auto">
            <a:xfrm>
              <a:off x="1513" y="3119"/>
              <a:ext cx="240" cy="24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AC</a:t>
              </a:r>
            </a:p>
          </p:txBody>
        </p:sp>
        <p:sp>
          <p:nvSpPr>
            <p:cNvPr id="16495" name="Line 91"/>
            <p:cNvSpPr>
              <a:spLocks noChangeShapeType="1"/>
            </p:cNvSpPr>
            <p:nvPr/>
          </p:nvSpPr>
          <p:spPr bwMode="auto">
            <a:xfrm>
              <a:off x="1609" y="33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6" name="Line 92"/>
            <p:cNvSpPr>
              <a:spLocks noChangeShapeType="1"/>
            </p:cNvSpPr>
            <p:nvPr/>
          </p:nvSpPr>
          <p:spPr bwMode="auto">
            <a:xfrm flipV="1">
              <a:off x="1321" y="278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7" name="Freeform 93"/>
            <p:cNvSpPr>
              <a:spLocks/>
            </p:cNvSpPr>
            <p:nvPr/>
          </p:nvSpPr>
          <p:spPr bwMode="auto">
            <a:xfrm>
              <a:off x="1321" y="2783"/>
              <a:ext cx="290" cy="1"/>
            </a:xfrm>
            <a:custGeom>
              <a:avLst/>
              <a:gdLst>
                <a:gd name="T0" fmla="*/ 0 w 290"/>
                <a:gd name="T1" fmla="*/ 0 h 1"/>
                <a:gd name="T2" fmla="*/ 290 w 29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0" h="1">
                  <a:moveTo>
                    <a:pt x="0" y="0"/>
                  </a:move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" name="Line 94"/>
            <p:cNvSpPr>
              <a:spLocks noChangeShapeType="1"/>
            </p:cNvSpPr>
            <p:nvPr/>
          </p:nvSpPr>
          <p:spPr bwMode="auto">
            <a:xfrm flipV="1">
              <a:off x="1609" y="2783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2" name="Group 215"/>
          <p:cNvGrpSpPr>
            <a:grpSpLocks/>
          </p:cNvGrpSpPr>
          <p:nvPr/>
        </p:nvGrpSpPr>
        <p:grpSpPr bwMode="auto">
          <a:xfrm>
            <a:off x="5197475" y="3103563"/>
            <a:ext cx="3633788" cy="1884362"/>
            <a:chOff x="3607" y="2884"/>
            <a:chExt cx="1662" cy="508"/>
          </a:xfrm>
        </p:grpSpPr>
        <p:sp>
          <p:nvSpPr>
            <p:cNvPr id="16399" name="Rectangle 157"/>
            <p:cNvSpPr>
              <a:spLocks noChangeArrowheads="1"/>
            </p:cNvSpPr>
            <p:nvPr/>
          </p:nvSpPr>
          <p:spPr bwMode="auto">
            <a:xfrm>
              <a:off x="3712" y="2904"/>
              <a:ext cx="1523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Rectangle 158"/>
            <p:cNvSpPr>
              <a:spLocks noChangeArrowheads="1"/>
            </p:cNvSpPr>
            <p:nvPr/>
          </p:nvSpPr>
          <p:spPr bwMode="auto">
            <a:xfrm>
              <a:off x="3712" y="2904"/>
              <a:ext cx="1523" cy="40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59"/>
            <p:cNvSpPr>
              <a:spLocks noChangeShapeType="1"/>
            </p:cNvSpPr>
            <p:nvPr/>
          </p:nvSpPr>
          <p:spPr bwMode="auto">
            <a:xfrm>
              <a:off x="3712" y="2904"/>
              <a:ext cx="1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60"/>
            <p:cNvSpPr>
              <a:spLocks/>
            </p:cNvSpPr>
            <p:nvPr/>
          </p:nvSpPr>
          <p:spPr bwMode="auto">
            <a:xfrm>
              <a:off x="3712" y="2904"/>
              <a:ext cx="1523" cy="403"/>
            </a:xfrm>
            <a:custGeom>
              <a:avLst/>
              <a:gdLst>
                <a:gd name="T0" fmla="*/ 0 w 619"/>
                <a:gd name="T1" fmla="*/ 403 h 163"/>
                <a:gd name="T2" fmla="*/ 1523 w 619"/>
                <a:gd name="T3" fmla="*/ 403 h 163"/>
                <a:gd name="T4" fmla="*/ 152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61"/>
            <p:cNvSpPr>
              <a:spLocks noChangeShapeType="1"/>
            </p:cNvSpPr>
            <p:nvPr/>
          </p:nvSpPr>
          <p:spPr bwMode="auto">
            <a:xfrm flipV="1">
              <a:off x="3712" y="2904"/>
              <a:ext cx="1" cy="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62"/>
            <p:cNvSpPr>
              <a:spLocks noChangeShapeType="1"/>
            </p:cNvSpPr>
            <p:nvPr/>
          </p:nvSpPr>
          <p:spPr bwMode="auto">
            <a:xfrm>
              <a:off x="3712" y="3307"/>
              <a:ext cx="1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63"/>
            <p:cNvSpPr>
              <a:spLocks noChangeShapeType="1"/>
            </p:cNvSpPr>
            <p:nvPr/>
          </p:nvSpPr>
          <p:spPr bwMode="auto">
            <a:xfrm flipV="1">
              <a:off x="3712" y="2904"/>
              <a:ext cx="1" cy="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64"/>
            <p:cNvSpPr>
              <a:spLocks noChangeShapeType="1"/>
            </p:cNvSpPr>
            <p:nvPr/>
          </p:nvSpPr>
          <p:spPr bwMode="auto">
            <a:xfrm flipV="1">
              <a:off x="3712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65"/>
            <p:cNvSpPr>
              <a:spLocks noChangeShapeType="1"/>
            </p:cNvSpPr>
            <p:nvPr/>
          </p:nvSpPr>
          <p:spPr bwMode="auto">
            <a:xfrm>
              <a:off x="3712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Rectangle 166"/>
            <p:cNvSpPr>
              <a:spLocks noChangeArrowheads="1"/>
            </p:cNvSpPr>
            <p:nvPr/>
          </p:nvSpPr>
          <p:spPr bwMode="auto">
            <a:xfrm>
              <a:off x="3704" y="3317"/>
              <a:ext cx="26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6409" name="Line 167"/>
            <p:cNvSpPr>
              <a:spLocks noChangeShapeType="1"/>
            </p:cNvSpPr>
            <p:nvPr/>
          </p:nvSpPr>
          <p:spPr bwMode="auto">
            <a:xfrm flipV="1">
              <a:off x="3901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68"/>
            <p:cNvSpPr>
              <a:spLocks noChangeShapeType="1"/>
            </p:cNvSpPr>
            <p:nvPr/>
          </p:nvSpPr>
          <p:spPr bwMode="auto">
            <a:xfrm>
              <a:off x="3901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169"/>
            <p:cNvSpPr>
              <a:spLocks noChangeArrowheads="1"/>
            </p:cNvSpPr>
            <p:nvPr/>
          </p:nvSpPr>
          <p:spPr bwMode="auto">
            <a:xfrm>
              <a:off x="3894" y="3317"/>
              <a:ext cx="26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16412" name="Line 170"/>
            <p:cNvSpPr>
              <a:spLocks noChangeShapeType="1"/>
            </p:cNvSpPr>
            <p:nvPr/>
          </p:nvSpPr>
          <p:spPr bwMode="auto">
            <a:xfrm flipV="1">
              <a:off x="4093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71"/>
            <p:cNvSpPr>
              <a:spLocks noChangeShapeType="1"/>
            </p:cNvSpPr>
            <p:nvPr/>
          </p:nvSpPr>
          <p:spPr bwMode="auto">
            <a:xfrm>
              <a:off x="4093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Rectangle 172"/>
            <p:cNvSpPr>
              <a:spLocks noChangeArrowheads="1"/>
            </p:cNvSpPr>
            <p:nvPr/>
          </p:nvSpPr>
          <p:spPr bwMode="auto">
            <a:xfrm>
              <a:off x="4076" y="3317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6415" name="Line 173"/>
            <p:cNvSpPr>
              <a:spLocks noChangeShapeType="1"/>
            </p:cNvSpPr>
            <p:nvPr/>
          </p:nvSpPr>
          <p:spPr bwMode="auto">
            <a:xfrm flipV="1">
              <a:off x="4283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74"/>
            <p:cNvSpPr>
              <a:spLocks noChangeShapeType="1"/>
            </p:cNvSpPr>
            <p:nvPr/>
          </p:nvSpPr>
          <p:spPr bwMode="auto">
            <a:xfrm>
              <a:off x="4283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Rectangle 175"/>
            <p:cNvSpPr>
              <a:spLocks noChangeArrowheads="1"/>
            </p:cNvSpPr>
            <p:nvPr/>
          </p:nvSpPr>
          <p:spPr bwMode="auto">
            <a:xfrm>
              <a:off x="4265" y="3317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16418" name="Line 176"/>
            <p:cNvSpPr>
              <a:spLocks noChangeShapeType="1"/>
            </p:cNvSpPr>
            <p:nvPr/>
          </p:nvSpPr>
          <p:spPr bwMode="auto">
            <a:xfrm flipV="1">
              <a:off x="4474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77"/>
            <p:cNvSpPr>
              <a:spLocks noChangeShapeType="1"/>
            </p:cNvSpPr>
            <p:nvPr/>
          </p:nvSpPr>
          <p:spPr bwMode="auto">
            <a:xfrm>
              <a:off x="4474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178"/>
            <p:cNvSpPr>
              <a:spLocks noChangeArrowheads="1"/>
            </p:cNvSpPr>
            <p:nvPr/>
          </p:nvSpPr>
          <p:spPr bwMode="auto">
            <a:xfrm>
              <a:off x="4457" y="3317"/>
              <a:ext cx="5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16421" name="Line 179"/>
            <p:cNvSpPr>
              <a:spLocks noChangeShapeType="1"/>
            </p:cNvSpPr>
            <p:nvPr/>
          </p:nvSpPr>
          <p:spPr bwMode="auto">
            <a:xfrm flipV="1">
              <a:off x="4664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180"/>
            <p:cNvSpPr>
              <a:spLocks noChangeShapeType="1"/>
            </p:cNvSpPr>
            <p:nvPr/>
          </p:nvSpPr>
          <p:spPr bwMode="auto">
            <a:xfrm>
              <a:off x="4664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Rectangle 181"/>
            <p:cNvSpPr>
              <a:spLocks noChangeArrowheads="1"/>
            </p:cNvSpPr>
            <p:nvPr/>
          </p:nvSpPr>
          <p:spPr bwMode="auto">
            <a:xfrm>
              <a:off x="4648" y="3317"/>
              <a:ext cx="5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16424" name="Line 182"/>
            <p:cNvSpPr>
              <a:spLocks noChangeShapeType="1"/>
            </p:cNvSpPr>
            <p:nvPr/>
          </p:nvSpPr>
          <p:spPr bwMode="auto">
            <a:xfrm flipV="1">
              <a:off x="4853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183"/>
            <p:cNvSpPr>
              <a:spLocks noChangeShapeType="1"/>
            </p:cNvSpPr>
            <p:nvPr/>
          </p:nvSpPr>
          <p:spPr bwMode="auto">
            <a:xfrm>
              <a:off x="4853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Rectangle 184"/>
            <p:cNvSpPr>
              <a:spLocks noChangeArrowheads="1"/>
            </p:cNvSpPr>
            <p:nvPr/>
          </p:nvSpPr>
          <p:spPr bwMode="auto">
            <a:xfrm>
              <a:off x="4837" y="3317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16427" name="Line 185"/>
            <p:cNvSpPr>
              <a:spLocks noChangeShapeType="1"/>
            </p:cNvSpPr>
            <p:nvPr/>
          </p:nvSpPr>
          <p:spPr bwMode="auto">
            <a:xfrm flipV="1">
              <a:off x="5045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86"/>
            <p:cNvSpPr>
              <a:spLocks noChangeShapeType="1"/>
            </p:cNvSpPr>
            <p:nvPr/>
          </p:nvSpPr>
          <p:spPr bwMode="auto">
            <a:xfrm>
              <a:off x="5045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Rectangle 187"/>
            <p:cNvSpPr>
              <a:spLocks noChangeArrowheads="1"/>
            </p:cNvSpPr>
            <p:nvPr/>
          </p:nvSpPr>
          <p:spPr bwMode="auto">
            <a:xfrm>
              <a:off x="5028" y="3317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/>
            </a:p>
          </p:txBody>
        </p:sp>
        <p:sp>
          <p:nvSpPr>
            <p:cNvPr id="16430" name="Line 188"/>
            <p:cNvSpPr>
              <a:spLocks noChangeShapeType="1"/>
            </p:cNvSpPr>
            <p:nvPr/>
          </p:nvSpPr>
          <p:spPr bwMode="auto">
            <a:xfrm flipV="1">
              <a:off x="5235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89"/>
            <p:cNvSpPr>
              <a:spLocks noChangeShapeType="1"/>
            </p:cNvSpPr>
            <p:nvPr/>
          </p:nvSpPr>
          <p:spPr bwMode="auto">
            <a:xfrm>
              <a:off x="5235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Rectangle 190"/>
            <p:cNvSpPr>
              <a:spLocks noChangeArrowheads="1"/>
            </p:cNvSpPr>
            <p:nvPr/>
          </p:nvSpPr>
          <p:spPr bwMode="auto">
            <a:xfrm>
              <a:off x="5217" y="3317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16433" name="Line 191"/>
            <p:cNvSpPr>
              <a:spLocks noChangeShapeType="1"/>
            </p:cNvSpPr>
            <p:nvPr/>
          </p:nvSpPr>
          <p:spPr bwMode="auto">
            <a:xfrm>
              <a:off x="3712" y="330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92"/>
            <p:cNvSpPr>
              <a:spLocks noChangeShapeType="1"/>
            </p:cNvSpPr>
            <p:nvPr/>
          </p:nvSpPr>
          <p:spPr bwMode="auto">
            <a:xfrm flipH="1">
              <a:off x="5220" y="330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193"/>
            <p:cNvSpPr>
              <a:spLocks noChangeArrowheads="1"/>
            </p:cNvSpPr>
            <p:nvPr/>
          </p:nvSpPr>
          <p:spPr bwMode="auto">
            <a:xfrm>
              <a:off x="3658" y="3288"/>
              <a:ext cx="67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/>
            </a:p>
          </p:txBody>
        </p:sp>
        <p:sp>
          <p:nvSpPr>
            <p:cNvPr id="16436" name="Line 194"/>
            <p:cNvSpPr>
              <a:spLocks noChangeShapeType="1"/>
            </p:cNvSpPr>
            <p:nvPr/>
          </p:nvSpPr>
          <p:spPr bwMode="auto">
            <a:xfrm>
              <a:off x="3712" y="322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95"/>
            <p:cNvSpPr>
              <a:spLocks noChangeShapeType="1"/>
            </p:cNvSpPr>
            <p:nvPr/>
          </p:nvSpPr>
          <p:spPr bwMode="auto">
            <a:xfrm flipH="1">
              <a:off x="5220" y="322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196"/>
            <p:cNvSpPr>
              <a:spLocks noChangeArrowheads="1"/>
            </p:cNvSpPr>
            <p:nvPr/>
          </p:nvSpPr>
          <p:spPr bwMode="auto">
            <a:xfrm>
              <a:off x="3685" y="3206"/>
              <a:ext cx="26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6439" name="Line 197"/>
            <p:cNvSpPr>
              <a:spLocks noChangeShapeType="1"/>
            </p:cNvSpPr>
            <p:nvPr/>
          </p:nvSpPr>
          <p:spPr bwMode="auto">
            <a:xfrm>
              <a:off x="3712" y="314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98"/>
            <p:cNvSpPr>
              <a:spLocks noChangeShapeType="1"/>
            </p:cNvSpPr>
            <p:nvPr/>
          </p:nvSpPr>
          <p:spPr bwMode="auto">
            <a:xfrm flipH="1">
              <a:off x="5220" y="314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Rectangle 199"/>
            <p:cNvSpPr>
              <a:spLocks noChangeArrowheads="1"/>
            </p:cNvSpPr>
            <p:nvPr/>
          </p:nvSpPr>
          <p:spPr bwMode="auto">
            <a:xfrm>
              <a:off x="3668" y="3127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6442" name="Line 200"/>
            <p:cNvSpPr>
              <a:spLocks noChangeShapeType="1"/>
            </p:cNvSpPr>
            <p:nvPr/>
          </p:nvSpPr>
          <p:spPr bwMode="auto">
            <a:xfrm>
              <a:off x="3712" y="306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201"/>
            <p:cNvSpPr>
              <a:spLocks noChangeShapeType="1"/>
            </p:cNvSpPr>
            <p:nvPr/>
          </p:nvSpPr>
          <p:spPr bwMode="auto">
            <a:xfrm flipH="1">
              <a:off x="5220" y="306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Rectangle 202"/>
            <p:cNvSpPr>
              <a:spLocks noChangeArrowheads="1"/>
            </p:cNvSpPr>
            <p:nvPr/>
          </p:nvSpPr>
          <p:spPr bwMode="auto">
            <a:xfrm>
              <a:off x="3668" y="3045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16445" name="Line 203"/>
            <p:cNvSpPr>
              <a:spLocks noChangeShapeType="1"/>
            </p:cNvSpPr>
            <p:nvPr/>
          </p:nvSpPr>
          <p:spPr bwMode="auto">
            <a:xfrm>
              <a:off x="3712" y="298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204"/>
            <p:cNvSpPr>
              <a:spLocks noChangeShapeType="1"/>
            </p:cNvSpPr>
            <p:nvPr/>
          </p:nvSpPr>
          <p:spPr bwMode="auto">
            <a:xfrm flipH="1">
              <a:off x="5220" y="298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Rectangle 205"/>
            <p:cNvSpPr>
              <a:spLocks noChangeArrowheads="1"/>
            </p:cNvSpPr>
            <p:nvPr/>
          </p:nvSpPr>
          <p:spPr bwMode="auto">
            <a:xfrm>
              <a:off x="3668" y="2966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16448" name="Line 206"/>
            <p:cNvSpPr>
              <a:spLocks noChangeShapeType="1"/>
            </p:cNvSpPr>
            <p:nvPr/>
          </p:nvSpPr>
          <p:spPr bwMode="auto">
            <a:xfrm>
              <a:off x="3712" y="290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207"/>
            <p:cNvSpPr>
              <a:spLocks noChangeShapeType="1"/>
            </p:cNvSpPr>
            <p:nvPr/>
          </p:nvSpPr>
          <p:spPr bwMode="auto">
            <a:xfrm flipH="1">
              <a:off x="5220" y="290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Rectangle 208"/>
            <p:cNvSpPr>
              <a:spLocks noChangeArrowheads="1"/>
            </p:cNvSpPr>
            <p:nvPr/>
          </p:nvSpPr>
          <p:spPr bwMode="auto">
            <a:xfrm>
              <a:off x="3668" y="2884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16451" name="Line 209"/>
            <p:cNvSpPr>
              <a:spLocks noChangeShapeType="1"/>
            </p:cNvSpPr>
            <p:nvPr/>
          </p:nvSpPr>
          <p:spPr bwMode="auto">
            <a:xfrm>
              <a:off x="3712" y="2904"/>
              <a:ext cx="1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210"/>
            <p:cNvSpPr>
              <a:spLocks/>
            </p:cNvSpPr>
            <p:nvPr/>
          </p:nvSpPr>
          <p:spPr bwMode="auto">
            <a:xfrm>
              <a:off x="3712" y="2904"/>
              <a:ext cx="1523" cy="403"/>
            </a:xfrm>
            <a:custGeom>
              <a:avLst/>
              <a:gdLst>
                <a:gd name="T0" fmla="*/ 0 w 619"/>
                <a:gd name="T1" fmla="*/ 403 h 163"/>
                <a:gd name="T2" fmla="*/ 1523 w 619"/>
                <a:gd name="T3" fmla="*/ 403 h 163"/>
                <a:gd name="T4" fmla="*/ 152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211"/>
            <p:cNvSpPr>
              <a:spLocks noChangeShapeType="1"/>
            </p:cNvSpPr>
            <p:nvPr/>
          </p:nvSpPr>
          <p:spPr bwMode="auto">
            <a:xfrm flipV="1">
              <a:off x="3712" y="2904"/>
              <a:ext cx="1" cy="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212"/>
            <p:cNvSpPr>
              <a:spLocks/>
            </p:cNvSpPr>
            <p:nvPr/>
          </p:nvSpPr>
          <p:spPr bwMode="auto">
            <a:xfrm>
              <a:off x="3712" y="2973"/>
              <a:ext cx="1486" cy="258"/>
            </a:xfrm>
            <a:custGeom>
              <a:avLst/>
              <a:gdLst>
                <a:gd name="T0" fmla="*/ 22 w 1486"/>
                <a:gd name="T1" fmla="*/ 253 h 258"/>
                <a:gd name="T2" fmla="*/ 54 w 1486"/>
                <a:gd name="T3" fmla="*/ 255 h 258"/>
                <a:gd name="T4" fmla="*/ 83 w 1486"/>
                <a:gd name="T5" fmla="*/ 0 h 258"/>
                <a:gd name="T6" fmla="*/ 113 w 1486"/>
                <a:gd name="T7" fmla="*/ 206 h 258"/>
                <a:gd name="T8" fmla="*/ 145 w 1486"/>
                <a:gd name="T9" fmla="*/ 223 h 258"/>
                <a:gd name="T10" fmla="*/ 175 w 1486"/>
                <a:gd name="T11" fmla="*/ 228 h 258"/>
                <a:gd name="T12" fmla="*/ 206 w 1486"/>
                <a:gd name="T13" fmla="*/ 231 h 258"/>
                <a:gd name="T14" fmla="*/ 236 w 1486"/>
                <a:gd name="T15" fmla="*/ 231 h 258"/>
                <a:gd name="T16" fmla="*/ 266 w 1486"/>
                <a:gd name="T17" fmla="*/ 228 h 258"/>
                <a:gd name="T18" fmla="*/ 298 w 1486"/>
                <a:gd name="T19" fmla="*/ 231 h 258"/>
                <a:gd name="T20" fmla="*/ 327 w 1486"/>
                <a:gd name="T21" fmla="*/ 226 h 258"/>
                <a:gd name="T22" fmla="*/ 357 w 1486"/>
                <a:gd name="T23" fmla="*/ 228 h 258"/>
                <a:gd name="T24" fmla="*/ 389 w 1486"/>
                <a:gd name="T25" fmla="*/ 226 h 258"/>
                <a:gd name="T26" fmla="*/ 418 w 1486"/>
                <a:gd name="T27" fmla="*/ 231 h 258"/>
                <a:gd name="T28" fmla="*/ 450 w 1486"/>
                <a:gd name="T29" fmla="*/ 233 h 258"/>
                <a:gd name="T30" fmla="*/ 480 w 1486"/>
                <a:gd name="T31" fmla="*/ 228 h 258"/>
                <a:gd name="T32" fmla="*/ 509 w 1486"/>
                <a:gd name="T33" fmla="*/ 228 h 258"/>
                <a:gd name="T34" fmla="*/ 541 w 1486"/>
                <a:gd name="T35" fmla="*/ 233 h 258"/>
                <a:gd name="T36" fmla="*/ 571 w 1486"/>
                <a:gd name="T37" fmla="*/ 233 h 258"/>
                <a:gd name="T38" fmla="*/ 603 w 1486"/>
                <a:gd name="T39" fmla="*/ 223 h 258"/>
                <a:gd name="T40" fmla="*/ 632 w 1486"/>
                <a:gd name="T41" fmla="*/ 233 h 258"/>
                <a:gd name="T42" fmla="*/ 662 w 1486"/>
                <a:gd name="T43" fmla="*/ 231 h 258"/>
                <a:gd name="T44" fmla="*/ 694 w 1486"/>
                <a:gd name="T45" fmla="*/ 228 h 258"/>
                <a:gd name="T46" fmla="*/ 723 w 1486"/>
                <a:gd name="T47" fmla="*/ 233 h 258"/>
                <a:gd name="T48" fmla="*/ 753 w 1486"/>
                <a:gd name="T49" fmla="*/ 231 h 258"/>
                <a:gd name="T50" fmla="*/ 785 w 1486"/>
                <a:gd name="T51" fmla="*/ 226 h 258"/>
                <a:gd name="T52" fmla="*/ 814 w 1486"/>
                <a:gd name="T53" fmla="*/ 231 h 258"/>
                <a:gd name="T54" fmla="*/ 846 w 1486"/>
                <a:gd name="T55" fmla="*/ 231 h 258"/>
                <a:gd name="T56" fmla="*/ 876 w 1486"/>
                <a:gd name="T57" fmla="*/ 231 h 258"/>
                <a:gd name="T58" fmla="*/ 905 w 1486"/>
                <a:gd name="T59" fmla="*/ 233 h 258"/>
                <a:gd name="T60" fmla="*/ 937 w 1486"/>
                <a:gd name="T61" fmla="*/ 228 h 258"/>
                <a:gd name="T62" fmla="*/ 967 w 1486"/>
                <a:gd name="T63" fmla="*/ 235 h 258"/>
                <a:gd name="T64" fmla="*/ 996 w 1486"/>
                <a:gd name="T65" fmla="*/ 226 h 258"/>
                <a:gd name="T66" fmla="*/ 1028 w 1486"/>
                <a:gd name="T67" fmla="*/ 235 h 258"/>
                <a:gd name="T68" fmla="*/ 1058 w 1486"/>
                <a:gd name="T69" fmla="*/ 233 h 258"/>
                <a:gd name="T70" fmla="*/ 1090 w 1486"/>
                <a:gd name="T71" fmla="*/ 231 h 258"/>
                <a:gd name="T72" fmla="*/ 1119 w 1486"/>
                <a:gd name="T73" fmla="*/ 228 h 258"/>
                <a:gd name="T74" fmla="*/ 1149 w 1486"/>
                <a:gd name="T75" fmla="*/ 231 h 258"/>
                <a:gd name="T76" fmla="*/ 1181 w 1486"/>
                <a:gd name="T77" fmla="*/ 231 h 258"/>
                <a:gd name="T78" fmla="*/ 1210 w 1486"/>
                <a:gd name="T79" fmla="*/ 233 h 258"/>
                <a:gd name="T80" fmla="*/ 1240 w 1486"/>
                <a:gd name="T81" fmla="*/ 231 h 258"/>
                <a:gd name="T82" fmla="*/ 1272 w 1486"/>
                <a:gd name="T83" fmla="*/ 233 h 258"/>
                <a:gd name="T84" fmla="*/ 1301 w 1486"/>
                <a:gd name="T85" fmla="*/ 231 h 258"/>
                <a:gd name="T86" fmla="*/ 1333 w 1486"/>
                <a:gd name="T87" fmla="*/ 233 h 258"/>
                <a:gd name="T88" fmla="*/ 1363 w 1486"/>
                <a:gd name="T89" fmla="*/ 228 h 258"/>
                <a:gd name="T90" fmla="*/ 1392 w 1486"/>
                <a:gd name="T91" fmla="*/ 231 h 258"/>
                <a:gd name="T92" fmla="*/ 1424 w 1486"/>
                <a:gd name="T93" fmla="*/ 228 h 258"/>
                <a:gd name="T94" fmla="*/ 1454 w 1486"/>
                <a:gd name="T95" fmla="*/ 233 h 258"/>
                <a:gd name="T96" fmla="*/ 1486 w 1486"/>
                <a:gd name="T97" fmla="*/ 233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6" h="258">
                  <a:moveTo>
                    <a:pt x="0" y="253"/>
                  </a:moveTo>
                  <a:lnTo>
                    <a:pt x="7" y="258"/>
                  </a:lnTo>
                  <a:lnTo>
                    <a:pt x="15" y="255"/>
                  </a:lnTo>
                  <a:lnTo>
                    <a:pt x="22" y="253"/>
                  </a:lnTo>
                  <a:lnTo>
                    <a:pt x="29" y="253"/>
                  </a:lnTo>
                  <a:lnTo>
                    <a:pt x="37" y="250"/>
                  </a:lnTo>
                  <a:lnTo>
                    <a:pt x="47" y="258"/>
                  </a:lnTo>
                  <a:lnTo>
                    <a:pt x="54" y="255"/>
                  </a:lnTo>
                  <a:lnTo>
                    <a:pt x="61" y="258"/>
                  </a:lnTo>
                  <a:lnTo>
                    <a:pt x="69" y="255"/>
                  </a:lnTo>
                  <a:lnTo>
                    <a:pt x="76" y="255"/>
                  </a:lnTo>
                  <a:lnTo>
                    <a:pt x="83" y="0"/>
                  </a:lnTo>
                  <a:lnTo>
                    <a:pt x="91" y="94"/>
                  </a:lnTo>
                  <a:lnTo>
                    <a:pt x="98" y="154"/>
                  </a:lnTo>
                  <a:lnTo>
                    <a:pt x="106" y="184"/>
                  </a:lnTo>
                  <a:lnTo>
                    <a:pt x="113" y="206"/>
                  </a:lnTo>
                  <a:lnTo>
                    <a:pt x="123" y="213"/>
                  </a:lnTo>
                  <a:lnTo>
                    <a:pt x="130" y="221"/>
                  </a:lnTo>
                  <a:lnTo>
                    <a:pt x="138" y="221"/>
                  </a:lnTo>
                  <a:lnTo>
                    <a:pt x="145" y="223"/>
                  </a:lnTo>
                  <a:lnTo>
                    <a:pt x="152" y="231"/>
                  </a:lnTo>
                  <a:lnTo>
                    <a:pt x="160" y="231"/>
                  </a:lnTo>
                  <a:lnTo>
                    <a:pt x="167" y="228"/>
                  </a:lnTo>
                  <a:lnTo>
                    <a:pt x="175" y="228"/>
                  </a:lnTo>
                  <a:lnTo>
                    <a:pt x="182" y="233"/>
                  </a:lnTo>
                  <a:lnTo>
                    <a:pt x="189" y="231"/>
                  </a:lnTo>
                  <a:lnTo>
                    <a:pt x="197" y="231"/>
                  </a:lnTo>
                  <a:lnTo>
                    <a:pt x="206" y="231"/>
                  </a:lnTo>
                  <a:lnTo>
                    <a:pt x="214" y="231"/>
                  </a:lnTo>
                  <a:lnTo>
                    <a:pt x="221" y="231"/>
                  </a:lnTo>
                  <a:lnTo>
                    <a:pt x="229" y="226"/>
                  </a:lnTo>
                  <a:lnTo>
                    <a:pt x="236" y="231"/>
                  </a:lnTo>
                  <a:lnTo>
                    <a:pt x="243" y="233"/>
                  </a:lnTo>
                  <a:lnTo>
                    <a:pt x="251" y="233"/>
                  </a:lnTo>
                  <a:lnTo>
                    <a:pt x="258" y="223"/>
                  </a:lnTo>
                  <a:lnTo>
                    <a:pt x="266" y="228"/>
                  </a:lnTo>
                  <a:lnTo>
                    <a:pt x="273" y="228"/>
                  </a:lnTo>
                  <a:lnTo>
                    <a:pt x="283" y="231"/>
                  </a:lnTo>
                  <a:lnTo>
                    <a:pt x="290" y="231"/>
                  </a:lnTo>
                  <a:lnTo>
                    <a:pt x="298" y="231"/>
                  </a:lnTo>
                  <a:lnTo>
                    <a:pt x="305" y="235"/>
                  </a:lnTo>
                  <a:lnTo>
                    <a:pt x="312" y="233"/>
                  </a:lnTo>
                  <a:lnTo>
                    <a:pt x="320" y="231"/>
                  </a:lnTo>
                  <a:lnTo>
                    <a:pt x="327" y="226"/>
                  </a:lnTo>
                  <a:lnTo>
                    <a:pt x="334" y="228"/>
                  </a:lnTo>
                  <a:lnTo>
                    <a:pt x="342" y="231"/>
                  </a:lnTo>
                  <a:lnTo>
                    <a:pt x="349" y="228"/>
                  </a:lnTo>
                  <a:lnTo>
                    <a:pt x="357" y="228"/>
                  </a:lnTo>
                  <a:lnTo>
                    <a:pt x="366" y="231"/>
                  </a:lnTo>
                  <a:lnTo>
                    <a:pt x="374" y="233"/>
                  </a:lnTo>
                  <a:lnTo>
                    <a:pt x="381" y="223"/>
                  </a:lnTo>
                  <a:lnTo>
                    <a:pt x="389" y="226"/>
                  </a:lnTo>
                  <a:lnTo>
                    <a:pt x="396" y="233"/>
                  </a:lnTo>
                  <a:lnTo>
                    <a:pt x="403" y="233"/>
                  </a:lnTo>
                  <a:lnTo>
                    <a:pt x="411" y="231"/>
                  </a:lnTo>
                  <a:lnTo>
                    <a:pt x="418" y="231"/>
                  </a:lnTo>
                  <a:lnTo>
                    <a:pt x="425" y="228"/>
                  </a:lnTo>
                  <a:lnTo>
                    <a:pt x="433" y="226"/>
                  </a:lnTo>
                  <a:lnTo>
                    <a:pt x="443" y="231"/>
                  </a:lnTo>
                  <a:lnTo>
                    <a:pt x="450" y="233"/>
                  </a:lnTo>
                  <a:lnTo>
                    <a:pt x="457" y="233"/>
                  </a:lnTo>
                  <a:lnTo>
                    <a:pt x="465" y="228"/>
                  </a:lnTo>
                  <a:lnTo>
                    <a:pt x="472" y="231"/>
                  </a:lnTo>
                  <a:lnTo>
                    <a:pt x="480" y="228"/>
                  </a:lnTo>
                  <a:lnTo>
                    <a:pt x="487" y="228"/>
                  </a:lnTo>
                  <a:lnTo>
                    <a:pt x="494" y="228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31"/>
                  </a:lnTo>
                  <a:lnTo>
                    <a:pt x="526" y="228"/>
                  </a:lnTo>
                  <a:lnTo>
                    <a:pt x="534" y="231"/>
                  </a:lnTo>
                  <a:lnTo>
                    <a:pt x="541" y="233"/>
                  </a:lnTo>
                  <a:lnTo>
                    <a:pt x="548" y="231"/>
                  </a:lnTo>
                  <a:lnTo>
                    <a:pt x="556" y="231"/>
                  </a:lnTo>
                  <a:lnTo>
                    <a:pt x="563" y="228"/>
                  </a:lnTo>
                  <a:lnTo>
                    <a:pt x="571" y="233"/>
                  </a:lnTo>
                  <a:lnTo>
                    <a:pt x="578" y="233"/>
                  </a:lnTo>
                  <a:lnTo>
                    <a:pt x="585" y="223"/>
                  </a:lnTo>
                  <a:lnTo>
                    <a:pt x="593" y="228"/>
                  </a:lnTo>
                  <a:lnTo>
                    <a:pt x="603" y="223"/>
                  </a:lnTo>
                  <a:lnTo>
                    <a:pt x="610" y="231"/>
                  </a:lnTo>
                  <a:lnTo>
                    <a:pt x="617" y="231"/>
                  </a:lnTo>
                  <a:lnTo>
                    <a:pt x="625" y="233"/>
                  </a:lnTo>
                  <a:lnTo>
                    <a:pt x="632" y="233"/>
                  </a:lnTo>
                  <a:lnTo>
                    <a:pt x="639" y="233"/>
                  </a:lnTo>
                  <a:lnTo>
                    <a:pt x="647" y="228"/>
                  </a:lnTo>
                  <a:lnTo>
                    <a:pt x="654" y="228"/>
                  </a:lnTo>
                  <a:lnTo>
                    <a:pt x="662" y="231"/>
                  </a:lnTo>
                  <a:lnTo>
                    <a:pt x="669" y="231"/>
                  </a:lnTo>
                  <a:lnTo>
                    <a:pt x="676" y="226"/>
                  </a:lnTo>
                  <a:lnTo>
                    <a:pt x="686" y="226"/>
                  </a:lnTo>
                  <a:lnTo>
                    <a:pt x="694" y="228"/>
                  </a:lnTo>
                  <a:lnTo>
                    <a:pt x="701" y="223"/>
                  </a:lnTo>
                  <a:lnTo>
                    <a:pt x="708" y="233"/>
                  </a:lnTo>
                  <a:lnTo>
                    <a:pt x="716" y="228"/>
                  </a:lnTo>
                  <a:lnTo>
                    <a:pt x="723" y="233"/>
                  </a:lnTo>
                  <a:lnTo>
                    <a:pt x="730" y="228"/>
                  </a:lnTo>
                  <a:lnTo>
                    <a:pt x="738" y="231"/>
                  </a:lnTo>
                  <a:lnTo>
                    <a:pt x="745" y="233"/>
                  </a:lnTo>
                  <a:lnTo>
                    <a:pt x="753" y="231"/>
                  </a:lnTo>
                  <a:lnTo>
                    <a:pt x="760" y="231"/>
                  </a:lnTo>
                  <a:lnTo>
                    <a:pt x="770" y="228"/>
                  </a:lnTo>
                  <a:lnTo>
                    <a:pt x="777" y="231"/>
                  </a:lnTo>
                  <a:lnTo>
                    <a:pt x="785" y="226"/>
                  </a:lnTo>
                  <a:lnTo>
                    <a:pt x="792" y="228"/>
                  </a:lnTo>
                  <a:lnTo>
                    <a:pt x="799" y="233"/>
                  </a:lnTo>
                  <a:lnTo>
                    <a:pt x="807" y="228"/>
                  </a:lnTo>
                  <a:lnTo>
                    <a:pt x="814" y="231"/>
                  </a:lnTo>
                  <a:lnTo>
                    <a:pt x="821" y="226"/>
                  </a:lnTo>
                  <a:lnTo>
                    <a:pt x="829" y="228"/>
                  </a:lnTo>
                  <a:lnTo>
                    <a:pt x="836" y="228"/>
                  </a:lnTo>
                  <a:lnTo>
                    <a:pt x="846" y="231"/>
                  </a:lnTo>
                  <a:lnTo>
                    <a:pt x="853" y="233"/>
                  </a:lnTo>
                  <a:lnTo>
                    <a:pt x="861" y="233"/>
                  </a:lnTo>
                  <a:lnTo>
                    <a:pt x="868" y="233"/>
                  </a:lnTo>
                  <a:lnTo>
                    <a:pt x="876" y="231"/>
                  </a:lnTo>
                  <a:lnTo>
                    <a:pt x="883" y="231"/>
                  </a:lnTo>
                  <a:lnTo>
                    <a:pt x="890" y="226"/>
                  </a:lnTo>
                  <a:lnTo>
                    <a:pt x="898" y="228"/>
                  </a:lnTo>
                  <a:lnTo>
                    <a:pt x="905" y="233"/>
                  </a:lnTo>
                  <a:lnTo>
                    <a:pt x="913" y="233"/>
                  </a:lnTo>
                  <a:lnTo>
                    <a:pt x="920" y="231"/>
                  </a:lnTo>
                  <a:lnTo>
                    <a:pt x="930" y="226"/>
                  </a:lnTo>
                  <a:lnTo>
                    <a:pt x="937" y="228"/>
                  </a:lnTo>
                  <a:lnTo>
                    <a:pt x="944" y="231"/>
                  </a:lnTo>
                  <a:lnTo>
                    <a:pt x="952" y="228"/>
                  </a:lnTo>
                  <a:lnTo>
                    <a:pt x="959" y="231"/>
                  </a:lnTo>
                  <a:lnTo>
                    <a:pt x="967" y="235"/>
                  </a:lnTo>
                  <a:lnTo>
                    <a:pt x="974" y="228"/>
                  </a:lnTo>
                  <a:lnTo>
                    <a:pt x="981" y="223"/>
                  </a:lnTo>
                  <a:lnTo>
                    <a:pt x="989" y="221"/>
                  </a:lnTo>
                  <a:lnTo>
                    <a:pt x="996" y="226"/>
                  </a:lnTo>
                  <a:lnTo>
                    <a:pt x="1006" y="228"/>
                  </a:lnTo>
                  <a:lnTo>
                    <a:pt x="1013" y="228"/>
                  </a:lnTo>
                  <a:lnTo>
                    <a:pt x="1021" y="235"/>
                  </a:lnTo>
                  <a:lnTo>
                    <a:pt x="1028" y="235"/>
                  </a:lnTo>
                  <a:lnTo>
                    <a:pt x="1036" y="233"/>
                  </a:lnTo>
                  <a:lnTo>
                    <a:pt x="1043" y="231"/>
                  </a:lnTo>
                  <a:lnTo>
                    <a:pt x="1050" y="223"/>
                  </a:lnTo>
                  <a:lnTo>
                    <a:pt x="1058" y="233"/>
                  </a:lnTo>
                  <a:lnTo>
                    <a:pt x="1065" y="231"/>
                  </a:lnTo>
                  <a:lnTo>
                    <a:pt x="1072" y="228"/>
                  </a:lnTo>
                  <a:lnTo>
                    <a:pt x="1080" y="223"/>
                  </a:lnTo>
                  <a:lnTo>
                    <a:pt x="1090" y="231"/>
                  </a:lnTo>
                  <a:lnTo>
                    <a:pt x="1097" y="235"/>
                  </a:lnTo>
                  <a:lnTo>
                    <a:pt x="1104" y="233"/>
                  </a:lnTo>
                  <a:lnTo>
                    <a:pt x="1112" y="233"/>
                  </a:lnTo>
                  <a:lnTo>
                    <a:pt x="1119" y="228"/>
                  </a:lnTo>
                  <a:lnTo>
                    <a:pt x="1127" y="231"/>
                  </a:lnTo>
                  <a:lnTo>
                    <a:pt x="1134" y="226"/>
                  </a:lnTo>
                  <a:lnTo>
                    <a:pt x="1141" y="231"/>
                  </a:lnTo>
                  <a:lnTo>
                    <a:pt x="1149" y="231"/>
                  </a:lnTo>
                  <a:lnTo>
                    <a:pt x="1156" y="228"/>
                  </a:lnTo>
                  <a:lnTo>
                    <a:pt x="1166" y="231"/>
                  </a:lnTo>
                  <a:lnTo>
                    <a:pt x="1173" y="233"/>
                  </a:lnTo>
                  <a:lnTo>
                    <a:pt x="1181" y="231"/>
                  </a:lnTo>
                  <a:lnTo>
                    <a:pt x="1188" y="231"/>
                  </a:lnTo>
                  <a:lnTo>
                    <a:pt x="1195" y="226"/>
                  </a:lnTo>
                  <a:lnTo>
                    <a:pt x="1203" y="231"/>
                  </a:lnTo>
                  <a:lnTo>
                    <a:pt x="1210" y="233"/>
                  </a:lnTo>
                  <a:lnTo>
                    <a:pt x="1218" y="228"/>
                  </a:lnTo>
                  <a:lnTo>
                    <a:pt x="1225" y="226"/>
                  </a:lnTo>
                  <a:lnTo>
                    <a:pt x="1232" y="226"/>
                  </a:lnTo>
                  <a:lnTo>
                    <a:pt x="1240" y="231"/>
                  </a:lnTo>
                  <a:lnTo>
                    <a:pt x="1250" y="228"/>
                  </a:lnTo>
                  <a:lnTo>
                    <a:pt x="1257" y="231"/>
                  </a:lnTo>
                  <a:lnTo>
                    <a:pt x="1264" y="226"/>
                  </a:lnTo>
                  <a:lnTo>
                    <a:pt x="1272" y="233"/>
                  </a:lnTo>
                  <a:lnTo>
                    <a:pt x="1279" y="228"/>
                  </a:lnTo>
                  <a:lnTo>
                    <a:pt x="1286" y="233"/>
                  </a:lnTo>
                  <a:lnTo>
                    <a:pt x="1294" y="233"/>
                  </a:lnTo>
                  <a:lnTo>
                    <a:pt x="1301" y="231"/>
                  </a:lnTo>
                  <a:lnTo>
                    <a:pt x="1309" y="231"/>
                  </a:lnTo>
                  <a:lnTo>
                    <a:pt x="1316" y="228"/>
                  </a:lnTo>
                  <a:lnTo>
                    <a:pt x="1326" y="228"/>
                  </a:lnTo>
                  <a:lnTo>
                    <a:pt x="1333" y="233"/>
                  </a:lnTo>
                  <a:lnTo>
                    <a:pt x="1341" y="231"/>
                  </a:lnTo>
                  <a:lnTo>
                    <a:pt x="1348" y="226"/>
                  </a:lnTo>
                  <a:lnTo>
                    <a:pt x="1355" y="233"/>
                  </a:lnTo>
                  <a:lnTo>
                    <a:pt x="1363" y="228"/>
                  </a:lnTo>
                  <a:lnTo>
                    <a:pt x="1370" y="231"/>
                  </a:lnTo>
                  <a:lnTo>
                    <a:pt x="1377" y="228"/>
                  </a:lnTo>
                  <a:lnTo>
                    <a:pt x="1385" y="228"/>
                  </a:lnTo>
                  <a:lnTo>
                    <a:pt x="1392" y="231"/>
                  </a:lnTo>
                  <a:lnTo>
                    <a:pt x="1400" y="233"/>
                  </a:lnTo>
                  <a:lnTo>
                    <a:pt x="1409" y="231"/>
                  </a:lnTo>
                  <a:lnTo>
                    <a:pt x="1417" y="231"/>
                  </a:lnTo>
                  <a:lnTo>
                    <a:pt x="1424" y="228"/>
                  </a:lnTo>
                  <a:lnTo>
                    <a:pt x="1432" y="228"/>
                  </a:lnTo>
                  <a:lnTo>
                    <a:pt x="1439" y="226"/>
                  </a:lnTo>
                  <a:lnTo>
                    <a:pt x="1446" y="228"/>
                  </a:lnTo>
                  <a:lnTo>
                    <a:pt x="1454" y="233"/>
                  </a:lnTo>
                  <a:lnTo>
                    <a:pt x="1461" y="228"/>
                  </a:lnTo>
                  <a:lnTo>
                    <a:pt x="1468" y="226"/>
                  </a:lnTo>
                  <a:lnTo>
                    <a:pt x="1476" y="233"/>
                  </a:lnTo>
                  <a:lnTo>
                    <a:pt x="1486" y="23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Rectangle 213"/>
            <p:cNvSpPr>
              <a:spLocks noChangeArrowheads="1"/>
            </p:cNvSpPr>
            <p:nvPr/>
          </p:nvSpPr>
          <p:spPr bwMode="auto">
            <a:xfrm>
              <a:off x="4438" y="3359"/>
              <a:ext cx="10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16456" name="Rectangle 214"/>
            <p:cNvSpPr>
              <a:spLocks noChangeArrowheads="1"/>
            </p:cNvSpPr>
            <p:nvPr/>
          </p:nvSpPr>
          <p:spPr bwMode="auto">
            <a:xfrm rot="-5400000">
              <a:off x="3505" y="3101"/>
              <a:ext cx="25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sp>
        <p:nvSpPr>
          <p:cNvPr id="16393" name="Text Box 216"/>
          <p:cNvSpPr txBox="1">
            <a:spLocks noChangeArrowheads="1"/>
          </p:cNvSpPr>
          <p:nvPr/>
        </p:nvSpPr>
        <p:spPr bwMode="auto">
          <a:xfrm>
            <a:off x="5421313" y="2743200"/>
            <a:ext cx="3341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Steam flow</a:t>
            </a:r>
            <a:endParaRPr lang="en-US" sz="2400"/>
          </a:p>
        </p:txBody>
      </p:sp>
      <p:sp>
        <p:nvSpPr>
          <p:cNvPr id="16394" name="Line 217"/>
          <p:cNvSpPr>
            <a:spLocks noChangeShapeType="1"/>
          </p:cNvSpPr>
          <p:nvPr/>
        </p:nvSpPr>
        <p:spPr bwMode="auto">
          <a:xfrm flipH="1">
            <a:off x="4648200" y="4191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678" name="Group 222"/>
          <p:cNvGrpSpPr>
            <a:grpSpLocks/>
          </p:cNvGrpSpPr>
          <p:nvPr/>
        </p:nvGrpSpPr>
        <p:grpSpPr bwMode="auto">
          <a:xfrm>
            <a:off x="5407025" y="3313113"/>
            <a:ext cx="3279775" cy="2913062"/>
            <a:chOff x="3406" y="2087"/>
            <a:chExt cx="2066" cy="1835"/>
          </a:xfrm>
        </p:grpSpPr>
        <p:sp>
          <p:nvSpPr>
            <p:cNvPr id="16396" name="Oval 218"/>
            <p:cNvSpPr>
              <a:spLocks noChangeArrowheads="1"/>
            </p:cNvSpPr>
            <p:nvPr/>
          </p:nvSpPr>
          <p:spPr bwMode="auto">
            <a:xfrm>
              <a:off x="3406" y="2087"/>
              <a:ext cx="336" cy="7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219"/>
            <p:cNvSpPr txBox="1">
              <a:spLocks noChangeArrowheads="1"/>
            </p:cNvSpPr>
            <p:nvPr/>
          </p:nvSpPr>
          <p:spPr bwMode="auto">
            <a:xfrm>
              <a:off x="3552" y="3168"/>
              <a:ext cx="1920" cy="7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/>
                <a:t>Large, rapid changes to the steam flow can damage the trays</a:t>
              </a:r>
            </a:p>
          </p:txBody>
        </p:sp>
        <p:sp>
          <p:nvSpPr>
            <p:cNvPr id="16398" name="Line 220"/>
            <p:cNvSpPr>
              <a:spLocks noChangeShapeType="1"/>
            </p:cNvSpPr>
            <p:nvPr/>
          </p:nvSpPr>
          <p:spPr bwMode="auto">
            <a:xfrm flipH="1" flipV="1">
              <a:off x="3696" y="2784"/>
              <a:ext cx="24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143000" y="6324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2133600" y="1447800"/>
            <a:ext cx="533400" cy="1143000"/>
            <a:chOff x="1344" y="912"/>
            <a:chExt cx="336" cy="720"/>
          </a:xfrm>
        </p:grpSpPr>
        <p:grpSp>
          <p:nvGrpSpPr>
            <p:cNvPr id="17627" name="Group 6"/>
            <p:cNvGrpSpPr>
              <a:grpSpLocks/>
            </p:cNvGrpSpPr>
            <p:nvPr/>
          </p:nvGrpSpPr>
          <p:grpSpPr bwMode="auto">
            <a:xfrm flipH="1">
              <a:off x="1379" y="965"/>
              <a:ext cx="301" cy="667"/>
              <a:chOff x="2064" y="1901"/>
              <a:chExt cx="389" cy="979"/>
            </a:xfrm>
          </p:grpSpPr>
          <p:sp>
            <p:nvSpPr>
              <p:cNvPr id="17631" name="Freeform 7"/>
              <p:cNvSpPr>
                <a:spLocks/>
              </p:cNvSpPr>
              <p:nvPr/>
            </p:nvSpPr>
            <p:spPr bwMode="auto">
              <a:xfrm>
                <a:off x="2163" y="1940"/>
                <a:ext cx="228" cy="223"/>
              </a:xfrm>
              <a:custGeom>
                <a:avLst/>
                <a:gdLst>
                  <a:gd name="T0" fmla="*/ 69 w 685"/>
                  <a:gd name="T1" fmla="*/ 94 h 671"/>
                  <a:gd name="T2" fmla="*/ 89 w 685"/>
                  <a:gd name="T3" fmla="*/ 64 h 671"/>
                  <a:gd name="T4" fmla="*/ 112 w 685"/>
                  <a:gd name="T5" fmla="*/ 42 h 671"/>
                  <a:gd name="T6" fmla="*/ 134 w 685"/>
                  <a:gd name="T7" fmla="*/ 15 h 671"/>
                  <a:gd name="T8" fmla="*/ 161 w 685"/>
                  <a:gd name="T9" fmla="*/ 3 h 671"/>
                  <a:gd name="T10" fmla="*/ 183 w 685"/>
                  <a:gd name="T11" fmla="*/ 0 h 671"/>
                  <a:gd name="T12" fmla="*/ 206 w 685"/>
                  <a:gd name="T13" fmla="*/ 7 h 671"/>
                  <a:gd name="T14" fmla="*/ 218 w 685"/>
                  <a:gd name="T15" fmla="*/ 25 h 671"/>
                  <a:gd name="T16" fmla="*/ 228 w 685"/>
                  <a:gd name="T17" fmla="*/ 57 h 671"/>
                  <a:gd name="T18" fmla="*/ 225 w 685"/>
                  <a:gd name="T19" fmla="*/ 91 h 671"/>
                  <a:gd name="T20" fmla="*/ 216 w 685"/>
                  <a:gd name="T21" fmla="*/ 121 h 671"/>
                  <a:gd name="T22" fmla="*/ 191 w 685"/>
                  <a:gd name="T23" fmla="*/ 156 h 671"/>
                  <a:gd name="T24" fmla="*/ 164 w 685"/>
                  <a:gd name="T25" fmla="*/ 181 h 671"/>
                  <a:gd name="T26" fmla="*/ 134 w 685"/>
                  <a:gd name="T27" fmla="*/ 203 h 671"/>
                  <a:gd name="T28" fmla="*/ 102 w 685"/>
                  <a:gd name="T29" fmla="*/ 218 h 671"/>
                  <a:gd name="T30" fmla="*/ 75 w 685"/>
                  <a:gd name="T31" fmla="*/ 223 h 671"/>
                  <a:gd name="T32" fmla="*/ 62 w 685"/>
                  <a:gd name="T33" fmla="*/ 216 h 671"/>
                  <a:gd name="T34" fmla="*/ 52 w 685"/>
                  <a:gd name="T35" fmla="*/ 186 h 671"/>
                  <a:gd name="T36" fmla="*/ 55 w 685"/>
                  <a:gd name="T37" fmla="*/ 147 h 671"/>
                  <a:gd name="T38" fmla="*/ 7 w 685"/>
                  <a:gd name="T39" fmla="*/ 149 h 671"/>
                  <a:gd name="T40" fmla="*/ 0 w 685"/>
                  <a:gd name="T41" fmla="*/ 141 h 671"/>
                  <a:gd name="T42" fmla="*/ 7 w 685"/>
                  <a:gd name="T43" fmla="*/ 126 h 671"/>
                  <a:gd name="T44" fmla="*/ 57 w 685"/>
                  <a:gd name="T45" fmla="*/ 124 h 671"/>
                  <a:gd name="T46" fmla="*/ 69 w 685"/>
                  <a:gd name="T47" fmla="*/ 94 h 6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5" h="671">
                    <a:moveTo>
                      <a:pt x="208" y="283"/>
                    </a:moveTo>
                    <a:lnTo>
                      <a:pt x="268" y="193"/>
                    </a:lnTo>
                    <a:lnTo>
                      <a:pt x="335" y="127"/>
                    </a:lnTo>
                    <a:lnTo>
                      <a:pt x="403" y="45"/>
                    </a:lnTo>
                    <a:lnTo>
                      <a:pt x="484" y="8"/>
                    </a:lnTo>
                    <a:lnTo>
                      <a:pt x="551" y="0"/>
                    </a:lnTo>
                    <a:lnTo>
                      <a:pt x="618" y="22"/>
                    </a:lnTo>
                    <a:lnTo>
                      <a:pt x="655" y="74"/>
                    </a:lnTo>
                    <a:lnTo>
                      <a:pt x="685" y="172"/>
                    </a:lnTo>
                    <a:lnTo>
                      <a:pt x="677" y="275"/>
                    </a:lnTo>
                    <a:lnTo>
                      <a:pt x="648" y="365"/>
                    </a:lnTo>
                    <a:lnTo>
                      <a:pt x="574" y="470"/>
                    </a:lnTo>
                    <a:lnTo>
                      <a:pt x="492" y="544"/>
                    </a:lnTo>
                    <a:lnTo>
                      <a:pt x="403" y="611"/>
                    </a:lnTo>
                    <a:lnTo>
                      <a:pt x="305" y="656"/>
                    </a:lnTo>
                    <a:lnTo>
                      <a:pt x="224" y="671"/>
                    </a:lnTo>
                    <a:lnTo>
                      <a:pt x="187" y="649"/>
                    </a:lnTo>
                    <a:lnTo>
                      <a:pt x="156" y="560"/>
                    </a:lnTo>
                    <a:lnTo>
                      <a:pt x="164" y="441"/>
                    </a:lnTo>
                    <a:lnTo>
                      <a:pt x="22" y="447"/>
                    </a:lnTo>
                    <a:lnTo>
                      <a:pt x="0" y="425"/>
                    </a:lnTo>
                    <a:lnTo>
                      <a:pt x="22" y="380"/>
                    </a:lnTo>
                    <a:lnTo>
                      <a:pt x="171" y="373"/>
                    </a:lnTo>
                    <a:lnTo>
                      <a:pt x="208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8"/>
              <p:cNvSpPr>
                <a:spLocks/>
              </p:cNvSpPr>
              <p:nvPr/>
            </p:nvSpPr>
            <p:spPr bwMode="auto">
              <a:xfrm>
                <a:off x="2151" y="2175"/>
                <a:ext cx="158" cy="329"/>
              </a:xfrm>
              <a:custGeom>
                <a:avLst/>
                <a:gdLst>
                  <a:gd name="T0" fmla="*/ 45 w 475"/>
                  <a:gd name="T1" fmla="*/ 28 h 986"/>
                  <a:gd name="T2" fmla="*/ 67 w 475"/>
                  <a:gd name="T3" fmla="*/ 8 h 986"/>
                  <a:gd name="T4" fmla="*/ 101 w 475"/>
                  <a:gd name="T5" fmla="*/ 0 h 986"/>
                  <a:gd name="T6" fmla="*/ 131 w 475"/>
                  <a:gd name="T7" fmla="*/ 5 h 986"/>
                  <a:gd name="T8" fmla="*/ 153 w 475"/>
                  <a:gd name="T9" fmla="*/ 25 h 986"/>
                  <a:gd name="T10" fmla="*/ 158 w 475"/>
                  <a:gd name="T11" fmla="*/ 40 h 986"/>
                  <a:gd name="T12" fmla="*/ 158 w 475"/>
                  <a:gd name="T13" fmla="*/ 60 h 986"/>
                  <a:gd name="T14" fmla="*/ 148 w 475"/>
                  <a:gd name="T15" fmla="*/ 77 h 986"/>
                  <a:gd name="T16" fmla="*/ 131 w 475"/>
                  <a:gd name="T17" fmla="*/ 107 h 986"/>
                  <a:gd name="T18" fmla="*/ 124 w 475"/>
                  <a:gd name="T19" fmla="*/ 142 h 986"/>
                  <a:gd name="T20" fmla="*/ 121 w 475"/>
                  <a:gd name="T21" fmla="*/ 172 h 986"/>
                  <a:gd name="T22" fmla="*/ 128 w 475"/>
                  <a:gd name="T23" fmla="*/ 204 h 986"/>
                  <a:gd name="T24" fmla="*/ 148 w 475"/>
                  <a:gd name="T25" fmla="*/ 234 h 986"/>
                  <a:gd name="T26" fmla="*/ 156 w 475"/>
                  <a:gd name="T27" fmla="*/ 264 h 986"/>
                  <a:gd name="T28" fmla="*/ 153 w 475"/>
                  <a:gd name="T29" fmla="*/ 291 h 986"/>
                  <a:gd name="T30" fmla="*/ 139 w 475"/>
                  <a:gd name="T31" fmla="*/ 314 h 986"/>
                  <a:gd name="T32" fmla="*/ 119 w 475"/>
                  <a:gd name="T33" fmla="*/ 326 h 986"/>
                  <a:gd name="T34" fmla="*/ 94 w 475"/>
                  <a:gd name="T35" fmla="*/ 329 h 986"/>
                  <a:gd name="T36" fmla="*/ 64 w 475"/>
                  <a:gd name="T37" fmla="*/ 329 h 986"/>
                  <a:gd name="T38" fmla="*/ 42 w 475"/>
                  <a:gd name="T39" fmla="*/ 316 h 986"/>
                  <a:gd name="T40" fmla="*/ 20 w 475"/>
                  <a:gd name="T41" fmla="*/ 279 h 986"/>
                  <a:gd name="T42" fmla="*/ 5 w 475"/>
                  <a:gd name="T43" fmla="*/ 247 h 986"/>
                  <a:gd name="T44" fmla="*/ 0 w 475"/>
                  <a:gd name="T45" fmla="*/ 197 h 986"/>
                  <a:gd name="T46" fmla="*/ 5 w 475"/>
                  <a:gd name="T47" fmla="*/ 152 h 986"/>
                  <a:gd name="T48" fmla="*/ 15 w 475"/>
                  <a:gd name="T49" fmla="*/ 105 h 986"/>
                  <a:gd name="T50" fmla="*/ 30 w 475"/>
                  <a:gd name="T51" fmla="*/ 57 h 986"/>
                  <a:gd name="T52" fmla="*/ 45 w 475"/>
                  <a:gd name="T53" fmla="*/ 28 h 9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5" h="986">
                    <a:moveTo>
                      <a:pt x="134" y="83"/>
                    </a:moveTo>
                    <a:lnTo>
                      <a:pt x="201" y="23"/>
                    </a:lnTo>
                    <a:lnTo>
                      <a:pt x="304" y="0"/>
                    </a:lnTo>
                    <a:lnTo>
                      <a:pt x="394" y="15"/>
                    </a:lnTo>
                    <a:lnTo>
                      <a:pt x="460" y="75"/>
                    </a:lnTo>
                    <a:lnTo>
                      <a:pt x="475" y="120"/>
                    </a:lnTo>
                    <a:lnTo>
                      <a:pt x="475" y="179"/>
                    </a:lnTo>
                    <a:lnTo>
                      <a:pt x="446" y="232"/>
                    </a:lnTo>
                    <a:lnTo>
                      <a:pt x="394" y="321"/>
                    </a:lnTo>
                    <a:lnTo>
                      <a:pt x="372" y="426"/>
                    </a:lnTo>
                    <a:lnTo>
                      <a:pt x="364" y="515"/>
                    </a:lnTo>
                    <a:lnTo>
                      <a:pt x="386" y="612"/>
                    </a:lnTo>
                    <a:lnTo>
                      <a:pt x="446" y="702"/>
                    </a:lnTo>
                    <a:lnTo>
                      <a:pt x="468" y="791"/>
                    </a:lnTo>
                    <a:lnTo>
                      <a:pt x="460" y="873"/>
                    </a:lnTo>
                    <a:lnTo>
                      <a:pt x="417" y="941"/>
                    </a:lnTo>
                    <a:lnTo>
                      <a:pt x="357" y="978"/>
                    </a:lnTo>
                    <a:lnTo>
                      <a:pt x="283" y="986"/>
                    </a:lnTo>
                    <a:lnTo>
                      <a:pt x="193" y="986"/>
                    </a:lnTo>
                    <a:lnTo>
                      <a:pt x="127" y="947"/>
                    </a:lnTo>
                    <a:lnTo>
                      <a:pt x="59" y="836"/>
                    </a:lnTo>
                    <a:lnTo>
                      <a:pt x="16" y="739"/>
                    </a:lnTo>
                    <a:lnTo>
                      <a:pt x="0" y="590"/>
                    </a:lnTo>
                    <a:lnTo>
                      <a:pt x="16" y="456"/>
                    </a:lnTo>
                    <a:lnTo>
                      <a:pt x="45" y="314"/>
                    </a:lnTo>
                    <a:lnTo>
                      <a:pt x="90" y="171"/>
                    </a:lnTo>
                    <a:lnTo>
                      <a:pt x="1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Freeform 9"/>
              <p:cNvSpPr>
                <a:spLocks/>
              </p:cNvSpPr>
              <p:nvPr/>
            </p:nvSpPr>
            <p:spPr bwMode="auto">
              <a:xfrm>
                <a:off x="2277" y="2186"/>
                <a:ext cx="176" cy="296"/>
              </a:xfrm>
              <a:custGeom>
                <a:avLst/>
                <a:gdLst>
                  <a:gd name="T0" fmla="*/ 0 w 527"/>
                  <a:gd name="T1" fmla="*/ 14 h 887"/>
                  <a:gd name="T2" fmla="*/ 2 w 527"/>
                  <a:gd name="T3" fmla="*/ 2 h 887"/>
                  <a:gd name="T4" fmla="*/ 29 w 527"/>
                  <a:gd name="T5" fmla="*/ 0 h 887"/>
                  <a:gd name="T6" fmla="*/ 44 w 527"/>
                  <a:gd name="T7" fmla="*/ 12 h 887"/>
                  <a:gd name="T8" fmla="*/ 67 w 527"/>
                  <a:gd name="T9" fmla="*/ 44 h 887"/>
                  <a:gd name="T10" fmla="*/ 96 w 527"/>
                  <a:gd name="T11" fmla="*/ 87 h 887"/>
                  <a:gd name="T12" fmla="*/ 124 w 527"/>
                  <a:gd name="T13" fmla="*/ 116 h 887"/>
                  <a:gd name="T14" fmla="*/ 173 w 527"/>
                  <a:gd name="T15" fmla="*/ 171 h 887"/>
                  <a:gd name="T16" fmla="*/ 176 w 527"/>
                  <a:gd name="T17" fmla="*/ 184 h 887"/>
                  <a:gd name="T18" fmla="*/ 166 w 527"/>
                  <a:gd name="T19" fmla="*/ 192 h 887"/>
                  <a:gd name="T20" fmla="*/ 141 w 527"/>
                  <a:gd name="T21" fmla="*/ 201 h 887"/>
                  <a:gd name="T22" fmla="*/ 107 w 527"/>
                  <a:gd name="T23" fmla="*/ 209 h 887"/>
                  <a:gd name="T24" fmla="*/ 64 w 527"/>
                  <a:gd name="T25" fmla="*/ 212 h 887"/>
                  <a:gd name="T26" fmla="*/ 49 w 527"/>
                  <a:gd name="T27" fmla="*/ 214 h 887"/>
                  <a:gd name="T28" fmla="*/ 44 w 527"/>
                  <a:gd name="T29" fmla="*/ 224 h 887"/>
                  <a:gd name="T30" fmla="*/ 54 w 527"/>
                  <a:gd name="T31" fmla="*/ 241 h 887"/>
                  <a:gd name="T32" fmla="*/ 89 w 527"/>
                  <a:gd name="T33" fmla="*/ 271 h 887"/>
                  <a:gd name="T34" fmla="*/ 114 w 527"/>
                  <a:gd name="T35" fmla="*/ 279 h 887"/>
                  <a:gd name="T36" fmla="*/ 119 w 527"/>
                  <a:gd name="T37" fmla="*/ 288 h 887"/>
                  <a:gd name="T38" fmla="*/ 109 w 527"/>
                  <a:gd name="T39" fmla="*/ 296 h 887"/>
                  <a:gd name="T40" fmla="*/ 86 w 527"/>
                  <a:gd name="T41" fmla="*/ 296 h 887"/>
                  <a:gd name="T42" fmla="*/ 56 w 527"/>
                  <a:gd name="T43" fmla="*/ 279 h 887"/>
                  <a:gd name="T44" fmla="*/ 32 w 527"/>
                  <a:gd name="T45" fmla="*/ 254 h 887"/>
                  <a:gd name="T46" fmla="*/ 17 w 527"/>
                  <a:gd name="T47" fmla="*/ 231 h 887"/>
                  <a:gd name="T48" fmla="*/ 17 w 527"/>
                  <a:gd name="T49" fmla="*/ 214 h 887"/>
                  <a:gd name="T50" fmla="*/ 27 w 527"/>
                  <a:gd name="T51" fmla="*/ 201 h 887"/>
                  <a:gd name="T52" fmla="*/ 42 w 527"/>
                  <a:gd name="T53" fmla="*/ 197 h 887"/>
                  <a:gd name="T54" fmla="*/ 64 w 527"/>
                  <a:gd name="T55" fmla="*/ 194 h 887"/>
                  <a:gd name="T56" fmla="*/ 89 w 527"/>
                  <a:gd name="T57" fmla="*/ 194 h 887"/>
                  <a:gd name="T58" fmla="*/ 119 w 527"/>
                  <a:gd name="T59" fmla="*/ 189 h 887"/>
                  <a:gd name="T60" fmla="*/ 134 w 527"/>
                  <a:gd name="T61" fmla="*/ 184 h 887"/>
                  <a:gd name="T62" fmla="*/ 141 w 527"/>
                  <a:gd name="T63" fmla="*/ 177 h 887"/>
                  <a:gd name="T64" fmla="*/ 138 w 527"/>
                  <a:gd name="T65" fmla="*/ 169 h 887"/>
                  <a:gd name="T66" fmla="*/ 116 w 527"/>
                  <a:gd name="T67" fmla="*/ 149 h 887"/>
                  <a:gd name="T68" fmla="*/ 81 w 527"/>
                  <a:gd name="T69" fmla="*/ 114 h 887"/>
                  <a:gd name="T70" fmla="*/ 49 w 527"/>
                  <a:gd name="T71" fmla="*/ 84 h 887"/>
                  <a:gd name="T72" fmla="*/ 14 w 527"/>
                  <a:gd name="T73" fmla="*/ 52 h 887"/>
                  <a:gd name="T74" fmla="*/ 2 w 527"/>
                  <a:gd name="T75" fmla="*/ 29 h 887"/>
                  <a:gd name="T76" fmla="*/ 0 w 527"/>
                  <a:gd name="T77" fmla="*/ 14 h 8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7" h="887">
                    <a:moveTo>
                      <a:pt x="0" y="43"/>
                    </a:moveTo>
                    <a:lnTo>
                      <a:pt x="6" y="6"/>
                    </a:lnTo>
                    <a:lnTo>
                      <a:pt x="88" y="0"/>
                    </a:lnTo>
                    <a:lnTo>
                      <a:pt x="132" y="37"/>
                    </a:lnTo>
                    <a:lnTo>
                      <a:pt x="200" y="133"/>
                    </a:lnTo>
                    <a:lnTo>
                      <a:pt x="288" y="260"/>
                    </a:lnTo>
                    <a:lnTo>
                      <a:pt x="370" y="349"/>
                    </a:lnTo>
                    <a:lnTo>
                      <a:pt x="519" y="513"/>
                    </a:lnTo>
                    <a:lnTo>
                      <a:pt x="527" y="551"/>
                    </a:lnTo>
                    <a:lnTo>
                      <a:pt x="496" y="574"/>
                    </a:lnTo>
                    <a:lnTo>
                      <a:pt x="422" y="603"/>
                    </a:lnTo>
                    <a:lnTo>
                      <a:pt x="319" y="626"/>
                    </a:lnTo>
                    <a:lnTo>
                      <a:pt x="192" y="634"/>
                    </a:lnTo>
                    <a:lnTo>
                      <a:pt x="148" y="640"/>
                    </a:lnTo>
                    <a:lnTo>
                      <a:pt x="132" y="671"/>
                    </a:lnTo>
                    <a:lnTo>
                      <a:pt x="162" y="722"/>
                    </a:lnTo>
                    <a:lnTo>
                      <a:pt x="266" y="812"/>
                    </a:lnTo>
                    <a:lnTo>
                      <a:pt x="340" y="835"/>
                    </a:lnTo>
                    <a:lnTo>
                      <a:pt x="356" y="864"/>
                    </a:lnTo>
                    <a:lnTo>
                      <a:pt x="325" y="887"/>
                    </a:lnTo>
                    <a:lnTo>
                      <a:pt x="259" y="887"/>
                    </a:lnTo>
                    <a:lnTo>
                      <a:pt x="169" y="835"/>
                    </a:lnTo>
                    <a:lnTo>
                      <a:pt x="95" y="761"/>
                    </a:lnTo>
                    <a:lnTo>
                      <a:pt x="51" y="693"/>
                    </a:lnTo>
                    <a:lnTo>
                      <a:pt x="51" y="640"/>
                    </a:lnTo>
                    <a:lnTo>
                      <a:pt x="80" y="603"/>
                    </a:lnTo>
                    <a:lnTo>
                      <a:pt x="125" y="589"/>
                    </a:lnTo>
                    <a:lnTo>
                      <a:pt x="192" y="581"/>
                    </a:lnTo>
                    <a:lnTo>
                      <a:pt x="266" y="581"/>
                    </a:lnTo>
                    <a:lnTo>
                      <a:pt x="356" y="566"/>
                    </a:lnTo>
                    <a:lnTo>
                      <a:pt x="400" y="551"/>
                    </a:lnTo>
                    <a:lnTo>
                      <a:pt x="422" y="529"/>
                    </a:lnTo>
                    <a:lnTo>
                      <a:pt x="414" y="507"/>
                    </a:lnTo>
                    <a:lnTo>
                      <a:pt x="348" y="447"/>
                    </a:lnTo>
                    <a:lnTo>
                      <a:pt x="243" y="342"/>
                    </a:lnTo>
                    <a:lnTo>
                      <a:pt x="148" y="253"/>
                    </a:lnTo>
                    <a:lnTo>
                      <a:pt x="43" y="156"/>
                    </a:lnTo>
                    <a:lnTo>
                      <a:pt x="6" y="8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Freeform 10"/>
              <p:cNvSpPr>
                <a:spLocks/>
              </p:cNvSpPr>
              <p:nvPr/>
            </p:nvSpPr>
            <p:spPr bwMode="auto">
              <a:xfrm>
                <a:off x="2163" y="2434"/>
                <a:ext cx="191" cy="446"/>
              </a:xfrm>
              <a:custGeom>
                <a:avLst/>
                <a:gdLst>
                  <a:gd name="T0" fmla="*/ 94 w 572"/>
                  <a:gd name="T1" fmla="*/ 0 h 1337"/>
                  <a:gd name="T2" fmla="*/ 122 w 572"/>
                  <a:gd name="T3" fmla="*/ 5 h 1337"/>
                  <a:gd name="T4" fmla="*/ 134 w 572"/>
                  <a:gd name="T5" fmla="*/ 25 h 1337"/>
                  <a:gd name="T6" fmla="*/ 132 w 572"/>
                  <a:gd name="T7" fmla="*/ 72 h 1337"/>
                  <a:gd name="T8" fmla="*/ 127 w 572"/>
                  <a:gd name="T9" fmla="*/ 122 h 1337"/>
                  <a:gd name="T10" fmla="*/ 127 w 572"/>
                  <a:gd name="T11" fmla="*/ 174 h 1337"/>
                  <a:gd name="T12" fmla="*/ 152 w 572"/>
                  <a:gd name="T13" fmla="*/ 237 h 1337"/>
                  <a:gd name="T14" fmla="*/ 171 w 572"/>
                  <a:gd name="T15" fmla="*/ 282 h 1337"/>
                  <a:gd name="T16" fmla="*/ 181 w 572"/>
                  <a:gd name="T17" fmla="*/ 326 h 1337"/>
                  <a:gd name="T18" fmla="*/ 179 w 572"/>
                  <a:gd name="T19" fmla="*/ 366 h 1337"/>
                  <a:gd name="T20" fmla="*/ 179 w 572"/>
                  <a:gd name="T21" fmla="*/ 381 h 1337"/>
                  <a:gd name="T22" fmla="*/ 189 w 572"/>
                  <a:gd name="T23" fmla="*/ 396 h 1337"/>
                  <a:gd name="T24" fmla="*/ 191 w 572"/>
                  <a:gd name="T25" fmla="*/ 411 h 1337"/>
                  <a:gd name="T26" fmla="*/ 184 w 572"/>
                  <a:gd name="T27" fmla="*/ 418 h 1337"/>
                  <a:gd name="T28" fmla="*/ 164 w 572"/>
                  <a:gd name="T29" fmla="*/ 413 h 1337"/>
                  <a:gd name="T30" fmla="*/ 127 w 572"/>
                  <a:gd name="T31" fmla="*/ 408 h 1337"/>
                  <a:gd name="T32" fmla="*/ 82 w 572"/>
                  <a:gd name="T33" fmla="*/ 418 h 1337"/>
                  <a:gd name="T34" fmla="*/ 52 w 572"/>
                  <a:gd name="T35" fmla="*/ 436 h 1337"/>
                  <a:gd name="T36" fmla="*/ 37 w 572"/>
                  <a:gd name="T37" fmla="*/ 446 h 1337"/>
                  <a:gd name="T38" fmla="*/ 22 w 572"/>
                  <a:gd name="T39" fmla="*/ 446 h 1337"/>
                  <a:gd name="T40" fmla="*/ 0 w 572"/>
                  <a:gd name="T41" fmla="*/ 413 h 1337"/>
                  <a:gd name="T42" fmla="*/ 3 w 572"/>
                  <a:gd name="T43" fmla="*/ 408 h 1337"/>
                  <a:gd name="T44" fmla="*/ 47 w 572"/>
                  <a:gd name="T45" fmla="*/ 393 h 1337"/>
                  <a:gd name="T46" fmla="*/ 100 w 572"/>
                  <a:gd name="T47" fmla="*/ 386 h 1337"/>
                  <a:gd name="T48" fmla="*/ 137 w 572"/>
                  <a:gd name="T49" fmla="*/ 384 h 1337"/>
                  <a:gd name="T50" fmla="*/ 159 w 572"/>
                  <a:gd name="T51" fmla="*/ 384 h 1337"/>
                  <a:gd name="T52" fmla="*/ 164 w 572"/>
                  <a:gd name="T53" fmla="*/ 369 h 1337"/>
                  <a:gd name="T54" fmla="*/ 157 w 572"/>
                  <a:gd name="T55" fmla="*/ 326 h 1337"/>
                  <a:gd name="T56" fmla="*/ 139 w 572"/>
                  <a:gd name="T57" fmla="*/ 282 h 1337"/>
                  <a:gd name="T58" fmla="*/ 112 w 572"/>
                  <a:gd name="T59" fmla="*/ 224 h 1337"/>
                  <a:gd name="T60" fmla="*/ 89 w 572"/>
                  <a:gd name="T61" fmla="*/ 174 h 1337"/>
                  <a:gd name="T62" fmla="*/ 79 w 572"/>
                  <a:gd name="T63" fmla="*/ 129 h 1337"/>
                  <a:gd name="T64" fmla="*/ 77 w 572"/>
                  <a:gd name="T65" fmla="*/ 80 h 1337"/>
                  <a:gd name="T66" fmla="*/ 77 w 572"/>
                  <a:gd name="T67" fmla="*/ 32 h 1337"/>
                  <a:gd name="T68" fmla="*/ 87 w 572"/>
                  <a:gd name="T69" fmla="*/ 13 h 1337"/>
                  <a:gd name="T70" fmla="*/ 94 w 572"/>
                  <a:gd name="T71" fmla="*/ 0 h 13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2" h="1337">
                    <a:moveTo>
                      <a:pt x="283" y="0"/>
                    </a:moveTo>
                    <a:lnTo>
                      <a:pt x="364" y="15"/>
                    </a:lnTo>
                    <a:lnTo>
                      <a:pt x="401" y="75"/>
                    </a:lnTo>
                    <a:lnTo>
                      <a:pt x="394" y="216"/>
                    </a:lnTo>
                    <a:lnTo>
                      <a:pt x="380" y="366"/>
                    </a:lnTo>
                    <a:lnTo>
                      <a:pt x="380" y="522"/>
                    </a:lnTo>
                    <a:lnTo>
                      <a:pt x="454" y="709"/>
                    </a:lnTo>
                    <a:lnTo>
                      <a:pt x="512" y="844"/>
                    </a:lnTo>
                    <a:lnTo>
                      <a:pt x="543" y="978"/>
                    </a:lnTo>
                    <a:lnTo>
                      <a:pt x="535" y="1097"/>
                    </a:lnTo>
                    <a:lnTo>
                      <a:pt x="535" y="1142"/>
                    </a:lnTo>
                    <a:lnTo>
                      <a:pt x="565" y="1187"/>
                    </a:lnTo>
                    <a:lnTo>
                      <a:pt x="572" y="1232"/>
                    </a:lnTo>
                    <a:lnTo>
                      <a:pt x="551" y="1253"/>
                    </a:lnTo>
                    <a:lnTo>
                      <a:pt x="491" y="1239"/>
                    </a:lnTo>
                    <a:lnTo>
                      <a:pt x="380" y="1224"/>
                    </a:lnTo>
                    <a:lnTo>
                      <a:pt x="246" y="1253"/>
                    </a:lnTo>
                    <a:lnTo>
                      <a:pt x="156" y="1306"/>
                    </a:lnTo>
                    <a:lnTo>
                      <a:pt x="111" y="1337"/>
                    </a:lnTo>
                    <a:lnTo>
                      <a:pt x="67" y="1337"/>
                    </a:lnTo>
                    <a:lnTo>
                      <a:pt x="0" y="1239"/>
                    </a:lnTo>
                    <a:lnTo>
                      <a:pt x="8" y="1224"/>
                    </a:lnTo>
                    <a:lnTo>
                      <a:pt x="142" y="1179"/>
                    </a:lnTo>
                    <a:lnTo>
                      <a:pt x="298" y="1157"/>
                    </a:lnTo>
                    <a:lnTo>
                      <a:pt x="409" y="1150"/>
                    </a:lnTo>
                    <a:lnTo>
                      <a:pt x="475" y="1150"/>
                    </a:lnTo>
                    <a:lnTo>
                      <a:pt x="491" y="1105"/>
                    </a:lnTo>
                    <a:lnTo>
                      <a:pt x="469" y="978"/>
                    </a:lnTo>
                    <a:lnTo>
                      <a:pt x="417" y="844"/>
                    </a:lnTo>
                    <a:lnTo>
                      <a:pt x="335" y="672"/>
                    </a:lnTo>
                    <a:lnTo>
                      <a:pt x="267" y="522"/>
                    </a:lnTo>
                    <a:lnTo>
                      <a:pt x="238" y="388"/>
                    </a:lnTo>
                    <a:lnTo>
                      <a:pt x="230" y="239"/>
                    </a:lnTo>
                    <a:lnTo>
                      <a:pt x="230" y="97"/>
                    </a:lnTo>
                    <a:lnTo>
                      <a:pt x="261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11"/>
              <p:cNvSpPr>
                <a:spLocks/>
              </p:cNvSpPr>
              <p:nvPr/>
            </p:nvSpPr>
            <p:spPr bwMode="auto">
              <a:xfrm>
                <a:off x="2069" y="2447"/>
                <a:ext cx="158" cy="370"/>
              </a:xfrm>
              <a:custGeom>
                <a:avLst/>
                <a:gdLst>
                  <a:gd name="T0" fmla="*/ 118 w 475"/>
                  <a:gd name="T1" fmla="*/ 0 h 1112"/>
                  <a:gd name="T2" fmla="*/ 141 w 475"/>
                  <a:gd name="T3" fmla="*/ 0 h 1112"/>
                  <a:gd name="T4" fmla="*/ 148 w 475"/>
                  <a:gd name="T5" fmla="*/ 15 h 1112"/>
                  <a:gd name="T6" fmla="*/ 153 w 475"/>
                  <a:gd name="T7" fmla="*/ 47 h 1112"/>
                  <a:gd name="T8" fmla="*/ 148 w 475"/>
                  <a:gd name="T9" fmla="*/ 82 h 1112"/>
                  <a:gd name="T10" fmla="*/ 136 w 475"/>
                  <a:gd name="T11" fmla="*/ 151 h 1112"/>
                  <a:gd name="T12" fmla="*/ 138 w 475"/>
                  <a:gd name="T13" fmla="*/ 181 h 1112"/>
                  <a:gd name="T14" fmla="*/ 153 w 475"/>
                  <a:gd name="T15" fmla="*/ 241 h 1112"/>
                  <a:gd name="T16" fmla="*/ 158 w 475"/>
                  <a:gd name="T17" fmla="*/ 283 h 1112"/>
                  <a:gd name="T18" fmla="*/ 158 w 475"/>
                  <a:gd name="T19" fmla="*/ 315 h 1112"/>
                  <a:gd name="T20" fmla="*/ 151 w 475"/>
                  <a:gd name="T21" fmla="*/ 323 h 1112"/>
                  <a:gd name="T22" fmla="*/ 128 w 475"/>
                  <a:gd name="T23" fmla="*/ 328 h 1112"/>
                  <a:gd name="T24" fmla="*/ 98 w 475"/>
                  <a:gd name="T25" fmla="*/ 335 h 1112"/>
                  <a:gd name="T26" fmla="*/ 69 w 475"/>
                  <a:gd name="T27" fmla="*/ 350 h 1112"/>
                  <a:gd name="T28" fmla="*/ 40 w 475"/>
                  <a:gd name="T29" fmla="*/ 370 h 1112"/>
                  <a:gd name="T30" fmla="*/ 27 w 475"/>
                  <a:gd name="T31" fmla="*/ 370 h 1112"/>
                  <a:gd name="T32" fmla="*/ 0 w 475"/>
                  <a:gd name="T33" fmla="*/ 348 h 1112"/>
                  <a:gd name="T34" fmla="*/ 3 w 475"/>
                  <a:gd name="T35" fmla="*/ 337 h 1112"/>
                  <a:gd name="T36" fmla="*/ 37 w 475"/>
                  <a:gd name="T37" fmla="*/ 323 h 1112"/>
                  <a:gd name="T38" fmla="*/ 96 w 475"/>
                  <a:gd name="T39" fmla="*/ 308 h 1112"/>
                  <a:gd name="T40" fmla="*/ 124 w 475"/>
                  <a:gd name="T41" fmla="*/ 298 h 1112"/>
                  <a:gd name="T42" fmla="*/ 128 w 475"/>
                  <a:gd name="T43" fmla="*/ 288 h 1112"/>
                  <a:gd name="T44" fmla="*/ 128 w 475"/>
                  <a:gd name="T45" fmla="*/ 246 h 1112"/>
                  <a:gd name="T46" fmla="*/ 118 w 475"/>
                  <a:gd name="T47" fmla="*/ 191 h 1112"/>
                  <a:gd name="T48" fmla="*/ 113 w 475"/>
                  <a:gd name="T49" fmla="*/ 156 h 1112"/>
                  <a:gd name="T50" fmla="*/ 109 w 475"/>
                  <a:gd name="T51" fmla="*/ 102 h 1112"/>
                  <a:gd name="T52" fmla="*/ 106 w 475"/>
                  <a:gd name="T53" fmla="*/ 42 h 1112"/>
                  <a:gd name="T54" fmla="*/ 109 w 475"/>
                  <a:gd name="T55" fmla="*/ 15 h 1112"/>
                  <a:gd name="T56" fmla="*/ 118 w 475"/>
                  <a:gd name="T57" fmla="*/ 0 h 1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5" h="1112">
                    <a:moveTo>
                      <a:pt x="356" y="0"/>
                    </a:moveTo>
                    <a:lnTo>
                      <a:pt x="423" y="0"/>
                    </a:lnTo>
                    <a:lnTo>
                      <a:pt x="446" y="45"/>
                    </a:lnTo>
                    <a:lnTo>
                      <a:pt x="460" y="142"/>
                    </a:lnTo>
                    <a:lnTo>
                      <a:pt x="446" y="246"/>
                    </a:lnTo>
                    <a:lnTo>
                      <a:pt x="409" y="455"/>
                    </a:lnTo>
                    <a:lnTo>
                      <a:pt x="415" y="544"/>
                    </a:lnTo>
                    <a:lnTo>
                      <a:pt x="460" y="724"/>
                    </a:lnTo>
                    <a:lnTo>
                      <a:pt x="475" y="851"/>
                    </a:lnTo>
                    <a:lnTo>
                      <a:pt x="475" y="948"/>
                    </a:lnTo>
                    <a:lnTo>
                      <a:pt x="453" y="970"/>
                    </a:lnTo>
                    <a:lnTo>
                      <a:pt x="386" y="985"/>
                    </a:lnTo>
                    <a:lnTo>
                      <a:pt x="296" y="1007"/>
                    </a:lnTo>
                    <a:lnTo>
                      <a:pt x="208" y="1052"/>
                    </a:lnTo>
                    <a:lnTo>
                      <a:pt x="119" y="1112"/>
                    </a:lnTo>
                    <a:lnTo>
                      <a:pt x="82" y="1112"/>
                    </a:lnTo>
                    <a:lnTo>
                      <a:pt x="0" y="1045"/>
                    </a:lnTo>
                    <a:lnTo>
                      <a:pt x="8" y="1014"/>
                    </a:lnTo>
                    <a:lnTo>
                      <a:pt x="111" y="970"/>
                    </a:lnTo>
                    <a:lnTo>
                      <a:pt x="290" y="925"/>
                    </a:lnTo>
                    <a:lnTo>
                      <a:pt x="372" y="895"/>
                    </a:lnTo>
                    <a:lnTo>
                      <a:pt x="386" y="866"/>
                    </a:lnTo>
                    <a:lnTo>
                      <a:pt x="386" y="739"/>
                    </a:lnTo>
                    <a:lnTo>
                      <a:pt x="356" y="575"/>
                    </a:lnTo>
                    <a:lnTo>
                      <a:pt x="341" y="470"/>
                    </a:lnTo>
                    <a:lnTo>
                      <a:pt x="327" y="306"/>
                    </a:lnTo>
                    <a:lnTo>
                      <a:pt x="319" y="127"/>
                    </a:lnTo>
                    <a:lnTo>
                      <a:pt x="327" y="45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12"/>
              <p:cNvSpPr>
                <a:spLocks/>
              </p:cNvSpPr>
              <p:nvPr/>
            </p:nvSpPr>
            <p:spPr bwMode="auto">
              <a:xfrm>
                <a:off x="2064" y="1901"/>
                <a:ext cx="260" cy="331"/>
              </a:xfrm>
              <a:custGeom>
                <a:avLst/>
                <a:gdLst>
                  <a:gd name="T0" fmla="*/ 138 w 780"/>
                  <a:gd name="T1" fmla="*/ 331 h 991"/>
                  <a:gd name="T2" fmla="*/ 151 w 780"/>
                  <a:gd name="T3" fmla="*/ 316 h 991"/>
                  <a:gd name="T4" fmla="*/ 146 w 780"/>
                  <a:gd name="T5" fmla="*/ 294 h 991"/>
                  <a:gd name="T6" fmla="*/ 136 w 780"/>
                  <a:gd name="T7" fmla="*/ 264 h 991"/>
                  <a:gd name="T8" fmla="*/ 99 w 780"/>
                  <a:gd name="T9" fmla="*/ 229 h 991"/>
                  <a:gd name="T10" fmla="*/ 62 w 780"/>
                  <a:gd name="T11" fmla="*/ 197 h 991"/>
                  <a:gd name="T12" fmla="*/ 44 w 780"/>
                  <a:gd name="T13" fmla="*/ 162 h 991"/>
                  <a:gd name="T14" fmla="*/ 37 w 780"/>
                  <a:gd name="T15" fmla="*/ 107 h 991"/>
                  <a:gd name="T16" fmla="*/ 79 w 780"/>
                  <a:gd name="T17" fmla="*/ 92 h 991"/>
                  <a:gd name="T18" fmla="*/ 146 w 780"/>
                  <a:gd name="T19" fmla="*/ 85 h 991"/>
                  <a:gd name="T20" fmla="*/ 173 w 780"/>
                  <a:gd name="T21" fmla="*/ 87 h 991"/>
                  <a:gd name="T22" fmla="*/ 180 w 780"/>
                  <a:gd name="T23" fmla="*/ 95 h 991"/>
                  <a:gd name="T24" fmla="*/ 193 w 780"/>
                  <a:gd name="T25" fmla="*/ 82 h 991"/>
                  <a:gd name="T26" fmla="*/ 188 w 780"/>
                  <a:gd name="T27" fmla="*/ 69 h 991"/>
                  <a:gd name="T28" fmla="*/ 195 w 780"/>
                  <a:gd name="T29" fmla="*/ 47 h 991"/>
                  <a:gd name="T30" fmla="*/ 215 w 780"/>
                  <a:gd name="T31" fmla="*/ 27 h 991"/>
                  <a:gd name="T32" fmla="*/ 230 w 780"/>
                  <a:gd name="T33" fmla="*/ 22 h 991"/>
                  <a:gd name="T34" fmla="*/ 250 w 780"/>
                  <a:gd name="T35" fmla="*/ 34 h 991"/>
                  <a:gd name="T36" fmla="*/ 260 w 780"/>
                  <a:gd name="T37" fmla="*/ 22 h 991"/>
                  <a:gd name="T38" fmla="*/ 243 w 780"/>
                  <a:gd name="T39" fmla="*/ 0 h 991"/>
                  <a:gd name="T40" fmla="*/ 220 w 780"/>
                  <a:gd name="T41" fmla="*/ 0 h 991"/>
                  <a:gd name="T42" fmla="*/ 193 w 780"/>
                  <a:gd name="T43" fmla="*/ 12 h 991"/>
                  <a:gd name="T44" fmla="*/ 176 w 780"/>
                  <a:gd name="T45" fmla="*/ 45 h 991"/>
                  <a:gd name="T46" fmla="*/ 153 w 780"/>
                  <a:gd name="T47" fmla="*/ 60 h 991"/>
                  <a:gd name="T48" fmla="*/ 119 w 780"/>
                  <a:gd name="T49" fmla="*/ 64 h 991"/>
                  <a:gd name="T50" fmla="*/ 57 w 780"/>
                  <a:gd name="T51" fmla="*/ 72 h 991"/>
                  <a:gd name="T52" fmla="*/ 7 w 780"/>
                  <a:gd name="T53" fmla="*/ 87 h 991"/>
                  <a:gd name="T54" fmla="*/ 0 w 780"/>
                  <a:gd name="T55" fmla="*/ 100 h 991"/>
                  <a:gd name="T56" fmla="*/ 5 w 780"/>
                  <a:gd name="T57" fmla="*/ 139 h 991"/>
                  <a:gd name="T58" fmla="*/ 22 w 780"/>
                  <a:gd name="T59" fmla="*/ 194 h 991"/>
                  <a:gd name="T60" fmla="*/ 47 w 780"/>
                  <a:gd name="T61" fmla="*/ 239 h 991"/>
                  <a:gd name="T62" fmla="*/ 71 w 780"/>
                  <a:gd name="T63" fmla="*/ 279 h 991"/>
                  <a:gd name="T64" fmla="*/ 94 w 780"/>
                  <a:gd name="T65" fmla="*/ 306 h 991"/>
                  <a:gd name="T66" fmla="*/ 116 w 780"/>
                  <a:gd name="T67" fmla="*/ 326 h 991"/>
                  <a:gd name="T68" fmla="*/ 138 w 780"/>
                  <a:gd name="T69" fmla="*/ 331 h 9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0" h="991">
                    <a:moveTo>
                      <a:pt x="415" y="991"/>
                    </a:moveTo>
                    <a:lnTo>
                      <a:pt x="452" y="946"/>
                    </a:lnTo>
                    <a:lnTo>
                      <a:pt x="438" y="879"/>
                    </a:lnTo>
                    <a:lnTo>
                      <a:pt x="408" y="790"/>
                    </a:lnTo>
                    <a:lnTo>
                      <a:pt x="296" y="685"/>
                    </a:lnTo>
                    <a:lnTo>
                      <a:pt x="185" y="589"/>
                    </a:lnTo>
                    <a:lnTo>
                      <a:pt x="133" y="484"/>
                    </a:lnTo>
                    <a:lnTo>
                      <a:pt x="111" y="320"/>
                    </a:lnTo>
                    <a:lnTo>
                      <a:pt x="237" y="275"/>
                    </a:lnTo>
                    <a:lnTo>
                      <a:pt x="438" y="253"/>
                    </a:lnTo>
                    <a:lnTo>
                      <a:pt x="520" y="261"/>
                    </a:lnTo>
                    <a:lnTo>
                      <a:pt x="541" y="283"/>
                    </a:lnTo>
                    <a:lnTo>
                      <a:pt x="578" y="246"/>
                    </a:lnTo>
                    <a:lnTo>
                      <a:pt x="564" y="208"/>
                    </a:lnTo>
                    <a:lnTo>
                      <a:pt x="586" y="142"/>
                    </a:lnTo>
                    <a:lnTo>
                      <a:pt x="646" y="82"/>
                    </a:lnTo>
                    <a:lnTo>
                      <a:pt x="691" y="66"/>
                    </a:lnTo>
                    <a:lnTo>
                      <a:pt x="749" y="103"/>
                    </a:lnTo>
                    <a:lnTo>
                      <a:pt x="780" y="66"/>
                    </a:lnTo>
                    <a:lnTo>
                      <a:pt x="728" y="0"/>
                    </a:lnTo>
                    <a:lnTo>
                      <a:pt x="660" y="0"/>
                    </a:lnTo>
                    <a:lnTo>
                      <a:pt x="578" y="37"/>
                    </a:lnTo>
                    <a:lnTo>
                      <a:pt x="527" y="134"/>
                    </a:lnTo>
                    <a:lnTo>
                      <a:pt x="460" y="179"/>
                    </a:lnTo>
                    <a:lnTo>
                      <a:pt x="356" y="193"/>
                    </a:lnTo>
                    <a:lnTo>
                      <a:pt x="170" y="216"/>
                    </a:lnTo>
                    <a:lnTo>
                      <a:pt x="22" y="261"/>
                    </a:lnTo>
                    <a:lnTo>
                      <a:pt x="0" y="298"/>
                    </a:lnTo>
                    <a:lnTo>
                      <a:pt x="14" y="417"/>
                    </a:lnTo>
                    <a:lnTo>
                      <a:pt x="66" y="581"/>
                    </a:lnTo>
                    <a:lnTo>
                      <a:pt x="140" y="716"/>
                    </a:lnTo>
                    <a:lnTo>
                      <a:pt x="214" y="835"/>
                    </a:lnTo>
                    <a:lnTo>
                      <a:pt x="282" y="917"/>
                    </a:lnTo>
                    <a:lnTo>
                      <a:pt x="348" y="976"/>
                    </a:lnTo>
                    <a:lnTo>
                      <a:pt x="415" y="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28" name="Group 13"/>
            <p:cNvGrpSpPr>
              <a:grpSpLocks/>
            </p:cNvGrpSpPr>
            <p:nvPr/>
          </p:nvGrpSpPr>
          <p:grpSpPr bwMode="auto">
            <a:xfrm>
              <a:off x="1344" y="912"/>
              <a:ext cx="70" cy="77"/>
              <a:chOff x="2408" y="1824"/>
              <a:chExt cx="90" cy="113"/>
            </a:xfrm>
          </p:grpSpPr>
          <p:sp>
            <p:nvSpPr>
              <p:cNvPr id="17629" name="Freeform 14"/>
              <p:cNvSpPr>
                <a:spLocks/>
              </p:cNvSpPr>
              <p:nvPr/>
            </p:nvSpPr>
            <p:spPr bwMode="auto">
              <a:xfrm>
                <a:off x="2426" y="1824"/>
                <a:ext cx="72" cy="82"/>
              </a:xfrm>
              <a:custGeom>
                <a:avLst/>
                <a:gdLst>
                  <a:gd name="T0" fmla="*/ 22 w 216"/>
                  <a:gd name="T1" fmla="*/ 5 h 246"/>
                  <a:gd name="T2" fmla="*/ 42 w 216"/>
                  <a:gd name="T3" fmla="*/ 0 h 246"/>
                  <a:gd name="T4" fmla="*/ 67 w 216"/>
                  <a:gd name="T5" fmla="*/ 7 h 246"/>
                  <a:gd name="T6" fmla="*/ 72 w 216"/>
                  <a:gd name="T7" fmla="*/ 25 h 246"/>
                  <a:gd name="T8" fmla="*/ 69 w 216"/>
                  <a:gd name="T9" fmla="*/ 47 h 246"/>
                  <a:gd name="T10" fmla="*/ 57 w 216"/>
                  <a:gd name="T11" fmla="*/ 62 h 246"/>
                  <a:gd name="T12" fmla="*/ 40 w 216"/>
                  <a:gd name="T13" fmla="*/ 64 h 246"/>
                  <a:gd name="T14" fmla="*/ 22 w 216"/>
                  <a:gd name="T15" fmla="*/ 64 h 246"/>
                  <a:gd name="T16" fmla="*/ 14 w 216"/>
                  <a:gd name="T17" fmla="*/ 72 h 246"/>
                  <a:gd name="T18" fmla="*/ 14 w 216"/>
                  <a:gd name="T19" fmla="*/ 77 h 246"/>
                  <a:gd name="T20" fmla="*/ 10 w 216"/>
                  <a:gd name="T21" fmla="*/ 82 h 246"/>
                  <a:gd name="T22" fmla="*/ 0 w 216"/>
                  <a:gd name="T23" fmla="*/ 79 h 246"/>
                  <a:gd name="T24" fmla="*/ 2 w 216"/>
                  <a:gd name="T25" fmla="*/ 67 h 246"/>
                  <a:gd name="T26" fmla="*/ 10 w 216"/>
                  <a:gd name="T27" fmla="*/ 57 h 246"/>
                  <a:gd name="T28" fmla="*/ 25 w 216"/>
                  <a:gd name="T29" fmla="*/ 50 h 246"/>
                  <a:gd name="T30" fmla="*/ 40 w 216"/>
                  <a:gd name="T31" fmla="*/ 52 h 246"/>
                  <a:gd name="T32" fmla="*/ 52 w 216"/>
                  <a:gd name="T33" fmla="*/ 50 h 246"/>
                  <a:gd name="T34" fmla="*/ 59 w 216"/>
                  <a:gd name="T35" fmla="*/ 37 h 246"/>
                  <a:gd name="T36" fmla="*/ 59 w 216"/>
                  <a:gd name="T37" fmla="*/ 22 h 246"/>
                  <a:gd name="T38" fmla="*/ 52 w 216"/>
                  <a:gd name="T39" fmla="*/ 15 h 246"/>
                  <a:gd name="T40" fmla="*/ 42 w 216"/>
                  <a:gd name="T41" fmla="*/ 15 h 246"/>
                  <a:gd name="T42" fmla="*/ 32 w 216"/>
                  <a:gd name="T43" fmla="*/ 18 h 246"/>
                  <a:gd name="T44" fmla="*/ 25 w 216"/>
                  <a:gd name="T45" fmla="*/ 22 h 246"/>
                  <a:gd name="T46" fmla="*/ 17 w 216"/>
                  <a:gd name="T47" fmla="*/ 18 h 246"/>
                  <a:gd name="T48" fmla="*/ 22 w 216"/>
                  <a:gd name="T49" fmla="*/ 5 h 2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6" h="246">
                    <a:moveTo>
                      <a:pt x="66" y="15"/>
                    </a:moveTo>
                    <a:lnTo>
                      <a:pt x="126" y="0"/>
                    </a:lnTo>
                    <a:lnTo>
                      <a:pt x="200" y="22"/>
                    </a:lnTo>
                    <a:lnTo>
                      <a:pt x="216" y="74"/>
                    </a:lnTo>
                    <a:lnTo>
                      <a:pt x="208" y="142"/>
                    </a:lnTo>
                    <a:lnTo>
                      <a:pt x="171" y="186"/>
                    </a:lnTo>
                    <a:lnTo>
                      <a:pt x="119" y="193"/>
                    </a:lnTo>
                    <a:lnTo>
                      <a:pt x="66" y="19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29" y="246"/>
                    </a:lnTo>
                    <a:lnTo>
                      <a:pt x="0" y="238"/>
                    </a:lnTo>
                    <a:lnTo>
                      <a:pt x="6" y="201"/>
                    </a:lnTo>
                    <a:lnTo>
                      <a:pt x="29" y="172"/>
                    </a:lnTo>
                    <a:lnTo>
                      <a:pt x="74" y="149"/>
                    </a:lnTo>
                    <a:lnTo>
                      <a:pt x="119" y="156"/>
                    </a:lnTo>
                    <a:lnTo>
                      <a:pt x="156" y="149"/>
                    </a:lnTo>
                    <a:lnTo>
                      <a:pt x="177" y="111"/>
                    </a:lnTo>
                    <a:lnTo>
                      <a:pt x="177" y="67"/>
                    </a:lnTo>
                    <a:lnTo>
                      <a:pt x="156" y="45"/>
                    </a:lnTo>
                    <a:lnTo>
                      <a:pt x="126" y="45"/>
                    </a:lnTo>
                    <a:lnTo>
                      <a:pt x="96" y="53"/>
                    </a:lnTo>
                    <a:lnTo>
                      <a:pt x="74" y="67"/>
                    </a:lnTo>
                    <a:lnTo>
                      <a:pt x="51" y="53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Oval 15"/>
              <p:cNvSpPr>
                <a:spLocks noChangeArrowheads="1"/>
              </p:cNvSpPr>
              <p:nvPr/>
            </p:nvSpPr>
            <p:spPr bwMode="auto">
              <a:xfrm>
                <a:off x="2408" y="1916"/>
                <a:ext cx="21" cy="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414" name="Group 88"/>
          <p:cNvGrpSpPr>
            <a:grpSpLocks/>
          </p:cNvGrpSpPr>
          <p:nvPr/>
        </p:nvGrpSpPr>
        <p:grpSpPr bwMode="auto">
          <a:xfrm>
            <a:off x="6248400" y="3200400"/>
            <a:ext cx="2490788" cy="1839913"/>
            <a:chOff x="3607" y="2884"/>
            <a:chExt cx="1656" cy="496"/>
          </a:xfrm>
        </p:grpSpPr>
        <p:sp>
          <p:nvSpPr>
            <p:cNvPr id="17569" name="Rectangle 89"/>
            <p:cNvSpPr>
              <a:spLocks noChangeArrowheads="1"/>
            </p:cNvSpPr>
            <p:nvPr/>
          </p:nvSpPr>
          <p:spPr bwMode="auto">
            <a:xfrm>
              <a:off x="3712" y="2904"/>
              <a:ext cx="1523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Rectangle 90"/>
            <p:cNvSpPr>
              <a:spLocks noChangeArrowheads="1"/>
            </p:cNvSpPr>
            <p:nvPr/>
          </p:nvSpPr>
          <p:spPr bwMode="auto">
            <a:xfrm>
              <a:off x="3712" y="2904"/>
              <a:ext cx="1523" cy="40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Line 91"/>
            <p:cNvSpPr>
              <a:spLocks noChangeShapeType="1"/>
            </p:cNvSpPr>
            <p:nvPr/>
          </p:nvSpPr>
          <p:spPr bwMode="auto">
            <a:xfrm>
              <a:off x="3712" y="2904"/>
              <a:ext cx="1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Freeform 92"/>
            <p:cNvSpPr>
              <a:spLocks/>
            </p:cNvSpPr>
            <p:nvPr/>
          </p:nvSpPr>
          <p:spPr bwMode="auto">
            <a:xfrm>
              <a:off x="3712" y="2904"/>
              <a:ext cx="1523" cy="403"/>
            </a:xfrm>
            <a:custGeom>
              <a:avLst/>
              <a:gdLst>
                <a:gd name="T0" fmla="*/ 0 w 619"/>
                <a:gd name="T1" fmla="*/ 403 h 163"/>
                <a:gd name="T2" fmla="*/ 1523 w 619"/>
                <a:gd name="T3" fmla="*/ 403 h 163"/>
                <a:gd name="T4" fmla="*/ 152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3" name="Line 93"/>
            <p:cNvSpPr>
              <a:spLocks noChangeShapeType="1"/>
            </p:cNvSpPr>
            <p:nvPr/>
          </p:nvSpPr>
          <p:spPr bwMode="auto">
            <a:xfrm flipV="1">
              <a:off x="3712" y="2904"/>
              <a:ext cx="1" cy="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Line 94"/>
            <p:cNvSpPr>
              <a:spLocks noChangeShapeType="1"/>
            </p:cNvSpPr>
            <p:nvPr/>
          </p:nvSpPr>
          <p:spPr bwMode="auto">
            <a:xfrm>
              <a:off x="3712" y="3307"/>
              <a:ext cx="1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Line 95"/>
            <p:cNvSpPr>
              <a:spLocks noChangeShapeType="1"/>
            </p:cNvSpPr>
            <p:nvPr/>
          </p:nvSpPr>
          <p:spPr bwMode="auto">
            <a:xfrm flipV="1">
              <a:off x="3712" y="2904"/>
              <a:ext cx="1" cy="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Line 96"/>
            <p:cNvSpPr>
              <a:spLocks noChangeShapeType="1"/>
            </p:cNvSpPr>
            <p:nvPr/>
          </p:nvSpPr>
          <p:spPr bwMode="auto">
            <a:xfrm flipV="1">
              <a:off x="3712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Line 97"/>
            <p:cNvSpPr>
              <a:spLocks noChangeShapeType="1"/>
            </p:cNvSpPr>
            <p:nvPr/>
          </p:nvSpPr>
          <p:spPr bwMode="auto">
            <a:xfrm>
              <a:off x="3712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Rectangle 98"/>
            <p:cNvSpPr>
              <a:spLocks noChangeArrowheads="1"/>
            </p:cNvSpPr>
            <p:nvPr/>
          </p:nvSpPr>
          <p:spPr bwMode="auto">
            <a:xfrm>
              <a:off x="3704" y="3317"/>
              <a:ext cx="2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500"/>
            </a:p>
          </p:txBody>
        </p:sp>
        <p:sp>
          <p:nvSpPr>
            <p:cNvPr id="17579" name="Line 99"/>
            <p:cNvSpPr>
              <a:spLocks noChangeShapeType="1"/>
            </p:cNvSpPr>
            <p:nvPr/>
          </p:nvSpPr>
          <p:spPr bwMode="auto">
            <a:xfrm flipV="1">
              <a:off x="3901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Line 100"/>
            <p:cNvSpPr>
              <a:spLocks noChangeShapeType="1"/>
            </p:cNvSpPr>
            <p:nvPr/>
          </p:nvSpPr>
          <p:spPr bwMode="auto">
            <a:xfrm>
              <a:off x="3901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Rectangle 101"/>
            <p:cNvSpPr>
              <a:spLocks noChangeArrowheads="1"/>
            </p:cNvSpPr>
            <p:nvPr/>
          </p:nvSpPr>
          <p:spPr bwMode="auto">
            <a:xfrm>
              <a:off x="3894" y="3317"/>
              <a:ext cx="2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500"/>
            </a:p>
          </p:txBody>
        </p:sp>
        <p:sp>
          <p:nvSpPr>
            <p:cNvPr id="17582" name="Line 102"/>
            <p:cNvSpPr>
              <a:spLocks noChangeShapeType="1"/>
            </p:cNvSpPr>
            <p:nvPr/>
          </p:nvSpPr>
          <p:spPr bwMode="auto">
            <a:xfrm flipV="1">
              <a:off x="4093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Line 103"/>
            <p:cNvSpPr>
              <a:spLocks noChangeShapeType="1"/>
            </p:cNvSpPr>
            <p:nvPr/>
          </p:nvSpPr>
          <p:spPr bwMode="auto">
            <a:xfrm>
              <a:off x="4093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Rectangle 104"/>
            <p:cNvSpPr>
              <a:spLocks noChangeArrowheads="1"/>
            </p:cNvSpPr>
            <p:nvPr/>
          </p:nvSpPr>
          <p:spPr bwMode="auto">
            <a:xfrm>
              <a:off x="4076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500"/>
            </a:p>
          </p:txBody>
        </p:sp>
        <p:sp>
          <p:nvSpPr>
            <p:cNvPr id="17585" name="Line 105"/>
            <p:cNvSpPr>
              <a:spLocks noChangeShapeType="1"/>
            </p:cNvSpPr>
            <p:nvPr/>
          </p:nvSpPr>
          <p:spPr bwMode="auto">
            <a:xfrm flipV="1">
              <a:off x="4283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Line 106"/>
            <p:cNvSpPr>
              <a:spLocks noChangeShapeType="1"/>
            </p:cNvSpPr>
            <p:nvPr/>
          </p:nvSpPr>
          <p:spPr bwMode="auto">
            <a:xfrm>
              <a:off x="4283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Rectangle 107"/>
            <p:cNvSpPr>
              <a:spLocks noChangeArrowheads="1"/>
            </p:cNvSpPr>
            <p:nvPr/>
          </p:nvSpPr>
          <p:spPr bwMode="auto">
            <a:xfrm>
              <a:off x="4265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500"/>
            </a:p>
          </p:txBody>
        </p:sp>
        <p:sp>
          <p:nvSpPr>
            <p:cNvPr id="17588" name="Line 108"/>
            <p:cNvSpPr>
              <a:spLocks noChangeShapeType="1"/>
            </p:cNvSpPr>
            <p:nvPr/>
          </p:nvSpPr>
          <p:spPr bwMode="auto">
            <a:xfrm flipV="1">
              <a:off x="4474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Line 109"/>
            <p:cNvSpPr>
              <a:spLocks noChangeShapeType="1"/>
            </p:cNvSpPr>
            <p:nvPr/>
          </p:nvSpPr>
          <p:spPr bwMode="auto">
            <a:xfrm>
              <a:off x="4474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Rectangle 110"/>
            <p:cNvSpPr>
              <a:spLocks noChangeArrowheads="1"/>
            </p:cNvSpPr>
            <p:nvPr/>
          </p:nvSpPr>
          <p:spPr bwMode="auto">
            <a:xfrm>
              <a:off x="4457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500"/>
            </a:p>
          </p:txBody>
        </p:sp>
        <p:sp>
          <p:nvSpPr>
            <p:cNvPr id="17591" name="Line 111"/>
            <p:cNvSpPr>
              <a:spLocks noChangeShapeType="1"/>
            </p:cNvSpPr>
            <p:nvPr/>
          </p:nvSpPr>
          <p:spPr bwMode="auto">
            <a:xfrm flipV="1">
              <a:off x="4664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Line 112"/>
            <p:cNvSpPr>
              <a:spLocks noChangeShapeType="1"/>
            </p:cNvSpPr>
            <p:nvPr/>
          </p:nvSpPr>
          <p:spPr bwMode="auto">
            <a:xfrm>
              <a:off x="4664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3" name="Rectangle 113"/>
            <p:cNvSpPr>
              <a:spLocks noChangeArrowheads="1"/>
            </p:cNvSpPr>
            <p:nvPr/>
          </p:nvSpPr>
          <p:spPr bwMode="auto">
            <a:xfrm>
              <a:off x="4648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500"/>
            </a:p>
          </p:txBody>
        </p:sp>
        <p:sp>
          <p:nvSpPr>
            <p:cNvPr id="17594" name="Line 114"/>
            <p:cNvSpPr>
              <a:spLocks noChangeShapeType="1"/>
            </p:cNvSpPr>
            <p:nvPr/>
          </p:nvSpPr>
          <p:spPr bwMode="auto">
            <a:xfrm flipV="1">
              <a:off x="4853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Line 115"/>
            <p:cNvSpPr>
              <a:spLocks noChangeShapeType="1"/>
            </p:cNvSpPr>
            <p:nvPr/>
          </p:nvSpPr>
          <p:spPr bwMode="auto">
            <a:xfrm>
              <a:off x="4853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6" name="Rectangle 116"/>
            <p:cNvSpPr>
              <a:spLocks noChangeArrowheads="1"/>
            </p:cNvSpPr>
            <p:nvPr/>
          </p:nvSpPr>
          <p:spPr bwMode="auto">
            <a:xfrm>
              <a:off x="4837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500"/>
            </a:p>
          </p:txBody>
        </p:sp>
        <p:sp>
          <p:nvSpPr>
            <p:cNvPr id="17597" name="Line 117"/>
            <p:cNvSpPr>
              <a:spLocks noChangeShapeType="1"/>
            </p:cNvSpPr>
            <p:nvPr/>
          </p:nvSpPr>
          <p:spPr bwMode="auto">
            <a:xfrm flipV="1">
              <a:off x="5045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Line 118"/>
            <p:cNvSpPr>
              <a:spLocks noChangeShapeType="1"/>
            </p:cNvSpPr>
            <p:nvPr/>
          </p:nvSpPr>
          <p:spPr bwMode="auto">
            <a:xfrm>
              <a:off x="5045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Rectangle 119"/>
            <p:cNvSpPr>
              <a:spLocks noChangeArrowheads="1"/>
            </p:cNvSpPr>
            <p:nvPr/>
          </p:nvSpPr>
          <p:spPr bwMode="auto">
            <a:xfrm>
              <a:off x="5028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500"/>
            </a:p>
          </p:txBody>
        </p:sp>
        <p:sp>
          <p:nvSpPr>
            <p:cNvPr id="17600" name="Line 120"/>
            <p:cNvSpPr>
              <a:spLocks noChangeShapeType="1"/>
            </p:cNvSpPr>
            <p:nvPr/>
          </p:nvSpPr>
          <p:spPr bwMode="auto">
            <a:xfrm flipV="1">
              <a:off x="5235" y="329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1" name="Line 121"/>
            <p:cNvSpPr>
              <a:spLocks noChangeShapeType="1"/>
            </p:cNvSpPr>
            <p:nvPr/>
          </p:nvSpPr>
          <p:spPr bwMode="auto">
            <a:xfrm>
              <a:off x="5235" y="29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Rectangle 122"/>
            <p:cNvSpPr>
              <a:spLocks noChangeArrowheads="1"/>
            </p:cNvSpPr>
            <p:nvPr/>
          </p:nvSpPr>
          <p:spPr bwMode="auto">
            <a:xfrm>
              <a:off x="5217" y="3317"/>
              <a:ext cx="4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500"/>
            </a:p>
          </p:txBody>
        </p:sp>
        <p:sp>
          <p:nvSpPr>
            <p:cNvPr id="17603" name="Line 123"/>
            <p:cNvSpPr>
              <a:spLocks noChangeShapeType="1"/>
            </p:cNvSpPr>
            <p:nvPr/>
          </p:nvSpPr>
          <p:spPr bwMode="auto">
            <a:xfrm>
              <a:off x="3712" y="330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Line 124"/>
            <p:cNvSpPr>
              <a:spLocks noChangeShapeType="1"/>
            </p:cNvSpPr>
            <p:nvPr/>
          </p:nvSpPr>
          <p:spPr bwMode="auto">
            <a:xfrm flipH="1">
              <a:off x="5220" y="330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5" name="Rectangle 125"/>
            <p:cNvSpPr>
              <a:spLocks noChangeArrowheads="1"/>
            </p:cNvSpPr>
            <p:nvPr/>
          </p:nvSpPr>
          <p:spPr bwMode="auto">
            <a:xfrm>
              <a:off x="3658" y="3288"/>
              <a:ext cx="60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 sz="500"/>
            </a:p>
          </p:txBody>
        </p:sp>
        <p:sp>
          <p:nvSpPr>
            <p:cNvPr id="17606" name="Line 126"/>
            <p:cNvSpPr>
              <a:spLocks noChangeShapeType="1"/>
            </p:cNvSpPr>
            <p:nvPr/>
          </p:nvSpPr>
          <p:spPr bwMode="auto">
            <a:xfrm>
              <a:off x="3712" y="322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Line 127"/>
            <p:cNvSpPr>
              <a:spLocks noChangeShapeType="1"/>
            </p:cNvSpPr>
            <p:nvPr/>
          </p:nvSpPr>
          <p:spPr bwMode="auto">
            <a:xfrm flipH="1">
              <a:off x="5220" y="322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Rectangle 128"/>
            <p:cNvSpPr>
              <a:spLocks noChangeArrowheads="1"/>
            </p:cNvSpPr>
            <p:nvPr/>
          </p:nvSpPr>
          <p:spPr bwMode="auto">
            <a:xfrm>
              <a:off x="3685" y="3206"/>
              <a:ext cx="23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500"/>
            </a:p>
          </p:txBody>
        </p:sp>
        <p:sp>
          <p:nvSpPr>
            <p:cNvPr id="17609" name="Line 129"/>
            <p:cNvSpPr>
              <a:spLocks noChangeShapeType="1"/>
            </p:cNvSpPr>
            <p:nvPr/>
          </p:nvSpPr>
          <p:spPr bwMode="auto">
            <a:xfrm>
              <a:off x="3712" y="314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Line 130"/>
            <p:cNvSpPr>
              <a:spLocks noChangeShapeType="1"/>
            </p:cNvSpPr>
            <p:nvPr/>
          </p:nvSpPr>
          <p:spPr bwMode="auto">
            <a:xfrm flipH="1">
              <a:off x="5220" y="314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Rectangle 131"/>
            <p:cNvSpPr>
              <a:spLocks noChangeArrowheads="1"/>
            </p:cNvSpPr>
            <p:nvPr/>
          </p:nvSpPr>
          <p:spPr bwMode="auto">
            <a:xfrm>
              <a:off x="3668" y="3127"/>
              <a:ext cx="4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500"/>
            </a:p>
          </p:txBody>
        </p:sp>
        <p:sp>
          <p:nvSpPr>
            <p:cNvPr id="17612" name="Line 132"/>
            <p:cNvSpPr>
              <a:spLocks noChangeShapeType="1"/>
            </p:cNvSpPr>
            <p:nvPr/>
          </p:nvSpPr>
          <p:spPr bwMode="auto">
            <a:xfrm>
              <a:off x="3712" y="306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Line 133"/>
            <p:cNvSpPr>
              <a:spLocks noChangeShapeType="1"/>
            </p:cNvSpPr>
            <p:nvPr/>
          </p:nvSpPr>
          <p:spPr bwMode="auto">
            <a:xfrm flipH="1">
              <a:off x="5220" y="306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" name="Rectangle 134"/>
            <p:cNvSpPr>
              <a:spLocks noChangeArrowheads="1"/>
            </p:cNvSpPr>
            <p:nvPr/>
          </p:nvSpPr>
          <p:spPr bwMode="auto">
            <a:xfrm>
              <a:off x="3668" y="3045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500"/>
            </a:p>
          </p:txBody>
        </p:sp>
        <p:sp>
          <p:nvSpPr>
            <p:cNvPr id="17615" name="Line 135"/>
            <p:cNvSpPr>
              <a:spLocks noChangeShapeType="1"/>
            </p:cNvSpPr>
            <p:nvPr/>
          </p:nvSpPr>
          <p:spPr bwMode="auto">
            <a:xfrm>
              <a:off x="3712" y="298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" name="Line 136"/>
            <p:cNvSpPr>
              <a:spLocks noChangeShapeType="1"/>
            </p:cNvSpPr>
            <p:nvPr/>
          </p:nvSpPr>
          <p:spPr bwMode="auto">
            <a:xfrm flipH="1">
              <a:off x="5220" y="298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" name="Rectangle 137"/>
            <p:cNvSpPr>
              <a:spLocks noChangeArrowheads="1"/>
            </p:cNvSpPr>
            <p:nvPr/>
          </p:nvSpPr>
          <p:spPr bwMode="auto">
            <a:xfrm>
              <a:off x="3668" y="2966"/>
              <a:ext cx="4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500"/>
            </a:p>
          </p:txBody>
        </p:sp>
        <p:sp>
          <p:nvSpPr>
            <p:cNvPr id="17618" name="Line 138"/>
            <p:cNvSpPr>
              <a:spLocks noChangeShapeType="1"/>
            </p:cNvSpPr>
            <p:nvPr/>
          </p:nvSpPr>
          <p:spPr bwMode="auto">
            <a:xfrm>
              <a:off x="3712" y="290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Line 139"/>
            <p:cNvSpPr>
              <a:spLocks noChangeShapeType="1"/>
            </p:cNvSpPr>
            <p:nvPr/>
          </p:nvSpPr>
          <p:spPr bwMode="auto">
            <a:xfrm flipH="1">
              <a:off x="5220" y="290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Rectangle 140"/>
            <p:cNvSpPr>
              <a:spLocks noChangeArrowheads="1"/>
            </p:cNvSpPr>
            <p:nvPr/>
          </p:nvSpPr>
          <p:spPr bwMode="auto">
            <a:xfrm>
              <a:off x="3668" y="2884"/>
              <a:ext cx="4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500"/>
            </a:p>
          </p:txBody>
        </p:sp>
        <p:sp>
          <p:nvSpPr>
            <p:cNvPr id="17621" name="Line 141"/>
            <p:cNvSpPr>
              <a:spLocks noChangeShapeType="1"/>
            </p:cNvSpPr>
            <p:nvPr/>
          </p:nvSpPr>
          <p:spPr bwMode="auto">
            <a:xfrm>
              <a:off x="3712" y="2904"/>
              <a:ext cx="1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Freeform 142"/>
            <p:cNvSpPr>
              <a:spLocks/>
            </p:cNvSpPr>
            <p:nvPr/>
          </p:nvSpPr>
          <p:spPr bwMode="auto">
            <a:xfrm>
              <a:off x="3712" y="2904"/>
              <a:ext cx="1523" cy="403"/>
            </a:xfrm>
            <a:custGeom>
              <a:avLst/>
              <a:gdLst>
                <a:gd name="T0" fmla="*/ 0 w 619"/>
                <a:gd name="T1" fmla="*/ 403 h 163"/>
                <a:gd name="T2" fmla="*/ 1523 w 619"/>
                <a:gd name="T3" fmla="*/ 403 h 163"/>
                <a:gd name="T4" fmla="*/ 152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Line 143"/>
            <p:cNvSpPr>
              <a:spLocks noChangeShapeType="1"/>
            </p:cNvSpPr>
            <p:nvPr/>
          </p:nvSpPr>
          <p:spPr bwMode="auto">
            <a:xfrm flipV="1">
              <a:off x="3712" y="2904"/>
              <a:ext cx="1" cy="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Freeform 144"/>
            <p:cNvSpPr>
              <a:spLocks/>
            </p:cNvSpPr>
            <p:nvPr/>
          </p:nvSpPr>
          <p:spPr bwMode="auto">
            <a:xfrm>
              <a:off x="3712" y="2973"/>
              <a:ext cx="1486" cy="258"/>
            </a:xfrm>
            <a:custGeom>
              <a:avLst/>
              <a:gdLst>
                <a:gd name="T0" fmla="*/ 22 w 1486"/>
                <a:gd name="T1" fmla="*/ 253 h 258"/>
                <a:gd name="T2" fmla="*/ 54 w 1486"/>
                <a:gd name="T3" fmla="*/ 255 h 258"/>
                <a:gd name="T4" fmla="*/ 83 w 1486"/>
                <a:gd name="T5" fmla="*/ 0 h 258"/>
                <a:gd name="T6" fmla="*/ 113 w 1486"/>
                <a:gd name="T7" fmla="*/ 206 h 258"/>
                <a:gd name="T8" fmla="*/ 145 w 1486"/>
                <a:gd name="T9" fmla="*/ 223 h 258"/>
                <a:gd name="T10" fmla="*/ 175 w 1486"/>
                <a:gd name="T11" fmla="*/ 228 h 258"/>
                <a:gd name="T12" fmla="*/ 206 w 1486"/>
                <a:gd name="T13" fmla="*/ 231 h 258"/>
                <a:gd name="T14" fmla="*/ 236 w 1486"/>
                <a:gd name="T15" fmla="*/ 231 h 258"/>
                <a:gd name="T16" fmla="*/ 266 w 1486"/>
                <a:gd name="T17" fmla="*/ 228 h 258"/>
                <a:gd name="T18" fmla="*/ 298 w 1486"/>
                <a:gd name="T19" fmla="*/ 231 h 258"/>
                <a:gd name="T20" fmla="*/ 327 w 1486"/>
                <a:gd name="T21" fmla="*/ 226 h 258"/>
                <a:gd name="T22" fmla="*/ 357 w 1486"/>
                <a:gd name="T23" fmla="*/ 228 h 258"/>
                <a:gd name="T24" fmla="*/ 389 w 1486"/>
                <a:gd name="T25" fmla="*/ 226 h 258"/>
                <a:gd name="T26" fmla="*/ 418 w 1486"/>
                <a:gd name="T27" fmla="*/ 231 h 258"/>
                <a:gd name="T28" fmla="*/ 450 w 1486"/>
                <a:gd name="T29" fmla="*/ 233 h 258"/>
                <a:gd name="T30" fmla="*/ 480 w 1486"/>
                <a:gd name="T31" fmla="*/ 228 h 258"/>
                <a:gd name="T32" fmla="*/ 509 w 1486"/>
                <a:gd name="T33" fmla="*/ 228 h 258"/>
                <a:gd name="T34" fmla="*/ 541 w 1486"/>
                <a:gd name="T35" fmla="*/ 233 h 258"/>
                <a:gd name="T36" fmla="*/ 571 w 1486"/>
                <a:gd name="T37" fmla="*/ 233 h 258"/>
                <a:gd name="T38" fmla="*/ 603 w 1486"/>
                <a:gd name="T39" fmla="*/ 223 h 258"/>
                <a:gd name="T40" fmla="*/ 632 w 1486"/>
                <a:gd name="T41" fmla="*/ 233 h 258"/>
                <a:gd name="T42" fmla="*/ 662 w 1486"/>
                <a:gd name="T43" fmla="*/ 231 h 258"/>
                <a:gd name="T44" fmla="*/ 694 w 1486"/>
                <a:gd name="T45" fmla="*/ 228 h 258"/>
                <a:gd name="T46" fmla="*/ 723 w 1486"/>
                <a:gd name="T47" fmla="*/ 233 h 258"/>
                <a:gd name="T48" fmla="*/ 753 w 1486"/>
                <a:gd name="T49" fmla="*/ 231 h 258"/>
                <a:gd name="T50" fmla="*/ 785 w 1486"/>
                <a:gd name="T51" fmla="*/ 226 h 258"/>
                <a:gd name="T52" fmla="*/ 814 w 1486"/>
                <a:gd name="T53" fmla="*/ 231 h 258"/>
                <a:gd name="T54" fmla="*/ 846 w 1486"/>
                <a:gd name="T55" fmla="*/ 231 h 258"/>
                <a:gd name="T56" fmla="*/ 876 w 1486"/>
                <a:gd name="T57" fmla="*/ 231 h 258"/>
                <a:gd name="T58" fmla="*/ 905 w 1486"/>
                <a:gd name="T59" fmla="*/ 233 h 258"/>
                <a:gd name="T60" fmla="*/ 937 w 1486"/>
                <a:gd name="T61" fmla="*/ 228 h 258"/>
                <a:gd name="T62" fmla="*/ 967 w 1486"/>
                <a:gd name="T63" fmla="*/ 235 h 258"/>
                <a:gd name="T64" fmla="*/ 996 w 1486"/>
                <a:gd name="T65" fmla="*/ 226 h 258"/>
                <a:gd name="T66" fmla="*/ 1028 w 1486"/>
                <a:gd name="T67" fmla="*/ 235 h 258"/>
                <a:gd name="T68" fmla="*/ 1058 w 1486"/>
                <a:gd name="T69" fmla="*/ 233 h 258"/>
                <a:gd name="T70" fmla="*/ 1090 w 1486"/>
                <a:gd name="T71" fmla="*/ 231 h 258"/>
                <a:gd name="T72" fmla="*/ 1119 w 1486"/>
                <a:gd name="T73" fmla="*/ 228 h 258"/>
                <a:gd name="T74" fmla="*/ 1149 w 1486"/>
                <a:gd name="T75" fmla="*/ 231 h 258"/>
                <a:gd name="T76" fmla="*/ 1181 w 1486"/>
                <a:gd name="T77" fmla="*/ 231 h 258"/>
                <a:gd name="T78" fmla="*/ 1210 w 1486"/>
                <a:gd name="T79" fmla="*/ 233 h 258"/>
                <a:gd name="T80" fmla="*/ 1240 w 1486"/>
                <a:gd name="T81" fmla="*/ 231 h 258"/>
                <a:gd name="T82" fmla="*/ 1272 w 1486"/>
                <a:gd name="T83" fmla="*/ 233 h 258"/>
                <a:gd name="T84" fmla="*/ 1301 w 1486"/>
                <a:gd name="T85" fmla="*/ 231 h 258"/>
                <a:gd name="T86" fmla="*/ 1333 w 1486"/>
                <a:gd name="T87" fmla="*/ 233 h 258"/>
                <a:gd name="T88" fmla="*/ 1363 w 1486"/>
                <a:gd name="T89" fmla="*/ 228 h 258"/>
                <a:gd name="T90" fmla="*/ 1392 w 1486"/>
                <a:gd name="T91" fmla="*/ 231 h 258"/>
                <a:gd name="T92" fmla="*/ 1424 w 1486"/>
                <a:gd name="T93" fmla="*/ 228 h 258"/>
                <a:gd name="T94" fmla="*/ 1454 w 1486"/>
                <a:gd name="T95" fmla="*/ 233 h 258"/>
                <a:gd name="T96" fmla="*/ 1486 w 1486"/>
                <a:gd name="T97" fmla="*/ 233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6" h="258">
                  <a:moveTo>
                    <a:pt x="0" y="253"/>
                  </a:moveTo>
                  <a:lnTo>
                    <a:pt x="7" y="258"/>
                  </a:lnTo>
                  <a:lnTo>
                    <a:pt x="15" y="255"/>
                  </a:lnTo>
                  <a:lnTo>
                    <a:pt x="22" y="253"/>
                  </a:lnTo>
                  <a:lnTo>
                    <a:pt x="29" y="253"/>
                  </a:lnTo>
                  <a:lnTo>
                    <a:pt x="37" y="250"/>
                  </a:lnTo>
                  <a:lnTo>
                    <a:pt x="47" y="258"/>
                  </a:lnTo>
                  <a:lnTo>
                    <a:pt x="54" y="255"/>
                  </a:lnTo>
                  <a:lnTo>
                    <a:pt x="61" y="258"/>
                  </a:lnTo>
                  <a:lnTo>
                    <a:pt x="69" y="255"/>
                  </a:lnTo>
                  <a:lnTo>
                    <a:pt x="76" y="255"/>
                  </a:lnTo>
                  <a:lnTo>
                    <a:pt x="83" y="0"/>
                  </a:lnTo>
                  <a:lnTo>
                    <a:pt x="91" y="94"/>
                  </a:lnTo>
                  <a:lnTo>
                    <a:pt x="98" y="154"/>
                  </a:lnTo>
                  <a:lnTo>
                    <a:pt x="106" y="184"/>
                  </a:lnTo>
                  <a:lnTo>
                    <a:pt x="113" y="206"/>
                  </a:lnTo>
                  <a:lnTo>
                    <a:pt x="123" y="213"/>
                  </a:lnTo>
                  <a:lnTo>
                    <a:pt x="130" y="221"/>
                  </a:lnTo>
                  <a:lnTo>
                    <a:pt x="138" y="221"/>
                  </a:lnTo>
                  <a:lnTo>
                    <a:pt x="145" y="223"/>
                  </a:lnTo>
                  <a:lnTo>
                    <a:pt x="152" y="231"/>
                  </a:lnTo>
                  <a:lnTo>
                    <a:pt x="160" y="231"/>
                  </a:lnTo>
                  <a:lnTo>
                    <a:pt x="167" y="228"/>
                  </a:lnTo>
                  <a:lnTo>
                    <a:pt x="175" y="228"/>
                  </a:lnTo>
                  <a:lnTo>
                    <a:pt x="182" y="233"/>
                  </a:lnTo>
                  <a:lnTo>
                    <a:pt x="189" y="231"/>
                  </a:lnTo>
                  <a:lnTo>
                    <a:pt x="197" y="231"/>
                  </a:lnTo>
                  <a:lnTo>
                    <a:pt x="206" y="231"/>
                  </a:lnTo>
                  <a:lnTo>
                    <a:pt x="214" y="231"/>
                  </a:lnTo>
                  <a:lnTo>
                    <a:pt x="221" y="231"/>
                  </a:lnTo>
                  <a:lnTo>
                    <a:pt x="229" y="226"/>
                  </a:lnTo>
                  <a:lnTo>
                    <a:pt x="236" y="231"/>
                  </a:lnTo>
                  <a:lnTo>
                    <a:pt x="243" y="233"/>
                  </a:lnTo>
                  <a:lnTo>
                    <a:pt x="251" y="233"/>
                  </a:lnTo>
                  <a:lnTo>
                    <a:pt x="258" y="223"/>
                  </a:lnTo>
                  <a:lnTo>
                    <a:pt x="266" y="228"/>
                  </a:lnTo>
                  <a:lnTo>
                    <a:pt x="273" y="228"/>
                  </a:lnTo>
                  <a:lnTo>
                    <a:pt x="283" y="231"/>
                  </a:lnTo>
                  <a:lnTo>
                    <a:pt x="290" y="231"/>
                  </a:lnTo>
                  <a:lnTo>
                    <a:pt x="298" y="231"/>
                  </a:lnTo>
                  <a:lnTo>
                    <a:pt x="305" y="235"/>
                  </a:lnTo>
                  <a:lnTo>
                    <a:pt x="312" y="233"/>
                  </a:lnTo>
                  <a:lnTo>
                    <a:pt x="320" y="231"/>
                  </a:lnTo>
                  <a:lnTo>
                    <a:pt x="327" y="226"/>
                  </a:lnTo>
                  <a:lnTo>
                    <a:pt x="334" y="228"/>
                  </a:lnTo>
                  <a:lnTo>
                    <a:pt x="342" y="231"/>
                  </a:lnTo>
                  <a:lnTo>
                    <a:pt x="349" y="228"/>
                  </a:lnTo>
                  <a:lnTo>
                    <a:pt x="357" y="228"/>
                  </a:lnTo>
                  <a:lnTo>
                    <a:pt x="366" y="231"/>
                  </a:lnTo>
                  <a:lnTo>
                    <a:pt x="374" y="233"/>
                  </a:lnTo>
                  <a:lnTo>
                    <a:pt x="381" y="223"/>
                  </a:lnTo>
                  <a:lnTo>
                    <a:pt x="389" y="226"/>
                  </a:lnTo>
                  <a:lnTo>
                    <a:pt x="396" y="233"/>
                  </a:lnTo>
                  <a:lnTo>
                    <a:pt x="403" y="233"/>
                  </a:lnTo>
                  <a:lnTo>
                    <a:pt x="411" y="231"/>
                  </a:lnTo>
                  <a:lnTo>
                    <a:pt x="418" y="231"/>
                  </a:lnTo>
                  <a:lnTo>
                    <a:pt x="425" y="228"/>
                  </a:lnTo>
                  <a:lnTo>
                    <a:pt x="433" y="226"/>
                  </a:lnTo>
                  <a:lnTo>
                    <a:pt x="443" y="231"/>
                  </a:lnTo>
                  <a:lnTo>
                    <a:pt x="450" y="233"/>
                  </a:lnTo>
                  <a:lnTo>
                    <a:pt x="457" y="233"/>
                  </a:lnTo>
                  <a:lnTo>
                    <a:pt x="465" y="228"/>
                  </a:lnTo>
                  <a:lnTo>
                    <a:pt x="472" y="231"/>
                  </a:lnTo>
                  <a:lnTo>
                    <a:pt x="480" y="228"/>
                  </a:lnTo>
                  <a:lnTo>
                    <a:pt x="487" y="228"/>
                  </a:lnTo>
                  <a:lnTo>
                    <a:pt x="494" y="228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31"/>
                  </a:lnTo>
                  <a:lnTo>
                    <a:pt x="526" y="228"/>
                  </a:lnTo>
                  <a:lnTo>
                    <a:pt x="534" y="231"/>
                  </a:lnTo>
                  <a:lnTo>
                    <a:pt x="541" y="233"/>
                  </a:lnTo>
                  <a:lnTo>
                    <a:pt x="548" y="231"/>
                  </a:lnTo>
                  <a:lnTo>
                    <a:pt x="556" y="231"/>
                  </a:lnTo>
                  <a:lnTo>
                    <a:pt x="563" y="228"/>
                  </a:lnTo>
                  <a:lnTo>
                    <a:pt x="571" y="233"/>
                  </a:lnTo>
                  <a:lnTo>
                    <a:pt x="578" y="233"/>
                  </a:lnTo>
                  <a:lnTo>
                    <a:pt x="585" y="223"/>
                  </a:lnTo>
                  <a:lnTo>
                    <a:pt x="593" y="228"/>
                  </a:lnTo>
                  <a:lnTo>
                    <a:pt x="603" y="223"/>
                  </a:lnTo>
                  <a:lnTo>
                    <a:pt x="610" y="231"/>
                  </a:lnTo>
                  <a:lnTo>
                    <a:pt x="617" y="231"/>
                  </a:lnTo>
                  <a:lnTo>
                    <a:pt x="625" y="233"/>
                  </a:lnTo>
                  <a:lnTo>
                    <a:pt x="632" y="233"/>
                  </a:lnTo>
                  <a:lnTo>
                    <a:pt x="639" y="233"/>
                  </a:lnTo>
                  <a:lnTo>
                    <a:pt x="647" y="228"/>
                  </a:lnTo>
                  <a:lnTo>
                    <a:pt x="654" y="228"/>
                  </a:lnTo>
                  <a:lnTo>
                    <a:pt x="662" y="231"/>
                  </a:lnTo>
                  <a:lnTo>
                    <a:pt x="669" y="231"/>
                  </a:lnTo>
                  <a:lnTo>
                    <a:pt x="676" y="226"/>
                  </a:lnTo>
                  <a:lnTo>
                    <a:pt x="686" y="226"/>
                  </a:lnTo>
                  <a:lnTo>
                    <a:pt x="694" y="228"/>
                  </a:lnTo>
                  <a:lnTo>
                    <a:pt x="701" y="223"/>
                  </a:lnTo>
                  <a:lnTo>
                    <a:pt x="708" y="233"/>
                  </a:lnTo>
                  <a:lnTo>
                    <a:pt x="716" y="228"/>
                  </a:lnTo>
                  <a:lnTo>
                    <a:pt x="723" y="233"/>
                  </a:lnTo>
                  <a:lnTo>
                    <a:pt x="730" y="228"/>
                  </a:lnTo>
                  <a:lnTo>
                    <a:pt x="738" y="231"/>
                  </a:lnTo>
                  <a:lnTo>
                    <a:pt x="745" y="233"/>
                  </a:lnTo>
                  <a:lnTo>
                    <a:pt x="753" y="231"/>
                  </a:lnTo>
                  <a:lnTo>
                    <a:pt x="760" y="231"/>
                  </a:lnTo>
                  <a:lnTo>
                    <a:pt x="770" y="228"/>
                  </a:lnTo>
                  <a:lnTo>
                    <a:pt x="777" y="231"/>
                  </a:lnTo>
                  <a:lnTo>
                    <a:pt x="785" y="226"/>
                  </a:lnTo>
                  <a:lnTo>
                    <a:pt x="792" y="228"/>
                  </a:lnTo>
                  <a:lnTo>
                    <a:pt x="799" y="233"/>
                  </a:lnTo>
                  <a:lnTo>
                    <a:pt x="807" y="228"/>
                  </a:lnTo>
                  <a:lnTo>
                    <a:pt x="814" y="231"/>
                  </a:lnTo>
                  <a:lnTo>
                    <a:pt x="821" y="226"/>
                  </a:lnTo>
                  <a:lnTo>
                    <a:pt x="829" y="228"/>
                  </a:lnTo>
                  <a:lnTo>
                    <a:pt x="836" y="228"/>
                  </a:lnTo>
                  <a:lnTo>
                    <a:pt x="846" y="231"/>
                  </a:lnTo>
                  <a:lnTo>
                    <a:pt x="853" y="233"/>
                  </a:lnTo>
                  <a:lnTo>
                    <a:pt x="861" y="233"/>
                  </a:lnTo>
                  <a:lnTo>
                    <a:pt x="868" y="233"/>
                  </a:lnTo>
                  <a:lnTo>
                    <a:pt x="876" y="231"/>
                  </a:lnTo>
                  <a:lnTo>
                    <a:pt x="883" y="231"/>
                  </a:lnTo>
                  <a:lnTo>
                    <a:pt x="890" y="226"/>
                  </a:lnTo>
                  <a:lnTo>
                    <a:pt x="898" y="228"/>
                  </a:lnTo>
                  <a:lnTo>
                    <a:pt x="905" y="233"/>
                  </a:lnTo>
                  <a:lnTo>
                    <a:pt x="913" y="233"/>
                  </a:lnTo>
                  <a:lnTo>
                    <a:pt x="920" y="231"/>
                  </a:lnTo>
                  <a:lnTo>
                    <a:pt x="930" y="226"/>
                  </a:lnTo>
                  <a:lnTo>
                    <a:pt x="937" y="228"/>
                  </a:lnTo>
                  <a:lnTo>
                    <a:pt x="944" y="231"/>
                  </a:lnTo>
                  <a:lnTo>
                    <a:pt x="952" y="228"/>
                  </a:lnTo>
                  <a:lnTo>
                    <a:pt x="959" y="231"/>
                  </a:lnTo>
                  <a:lnTo>
                    <a:pt x="967" y="235"/>
                  </a:lnTo>
                  <a:lnTo>
                    <a:pt x="974" y="228"/>
                  </a:lnTo>
                  <a:lnTo>
                    <a:pt x="981" y="223"/>
                  </a:lnTo>
                  <a:lnTo>
                    <a:pt x="989" y="221"/>
                  </a:lnTo>
                  <a:lnTo>
                    <a:pt x="996" y="226"/>
                  </a:lnTo>
                  <a:lnTo>
                    <a:pt x="1006" y="228"/>
                  </a:lnTo>
                  <a:lnTo>
                    <a:pt x="1013" y="228"/>
                  </a:lnTo>
                  <a:lnTo>
                    <a:pt x="1021" y="235"/>
                  </a:lnTo>
                  <a:lnTo>
                    <a:pt x="1028" y="235"/>
                  </a:lnTo>
                  <a:lnTo>
                    <a:pt x="1036" y="233"/>
                  </a:lnTo>
                  <a:lnTo>
                    <a:pt x="1043" y="231"/>
                  </a:lnTo>
                  <a:lnTo>
                    <a:pt x="1050" y="223"/>
                  </a:lnTo>
                  <a:lnTo>
                    <a:pt x="1058" y="233"/>
                  </a:lnTo>
                  <a:lnTo>
                    <a:pt x="1065" y="231"/>
                  </a:lnTo>
                  <a:lnTo>
                    <a:pt x="1072" y="228"/>
                  </a:lnTo>
                  <a:lnTo>
                    <a:pt x="1080" y="223"/>
                  </a:lnTo>
                  <a:lnTo>
                    <a:pt x="1090" y="231"/>
                  </a:lnTo>
                  <a:lnTo>
                    <a:pt x="1097" y="235"/>
                  </a:lnTo>
                  <a:lnTo>
                    <a:pt x="1104" y="233"/>
                  </a:lnTo>
                  <a:lnTo>
                    <a:pt x="1112" y="233"/>
                  </a:lnTo>
                  <a:lnTo>
                    <a:pt x="1119" y="228"/>
                  </a:lnTo>
                  <a:lnTo>
                    <a:pt x="1127" y="231"/>
                  </a:lnTo>
                  <a:lnTo>
                    <a:pt x="1134" y="226"/>
                  </a:lnTo>
                  <a:lnTo>
                    <a:pt x="1141" y="231"/>
                  </a:lnTo>
                  <a:lnTo>
                    <a:pt x="1149" y="231"/>
                  </a:lnTo>
                  <a:lnTo>
                    <a:pt x="1156" y="228"/>
                  </a:lnTo>
                  <a:lnTo>
                    <a:pt x="1166" y="231"/>
                  </a:lnTo>
                  <a:lnTo>
                    <a:pt x="1173" y="233"/>
                  </a:lnTo>
                  <a:lnTo>
                    <a:pt x="1181" y="231"/>
                  </a:lnTo>
                  <a:lnTo>
                    <a:pt x="1188" y="231"/>
                  </a:lnTo>
                  <a:lnTo>
                    <a:pt x="1195" y="226"/>
                  </a:lnTo>
                  <a:lnTo>
                    <a:pt x="1203" y="231"/>
                  </a:lnTo>
                  <a:lnTo>
                    <a:pt x="1210" y="233"/>
                  </a:lnTo>
                  <a:lnTo>
                    <a:pt x="1218" y="228"/>
                  </a:lnTo>
                  <a:lnTo>
                    <a:pt x="1225" y="226"/>
                  </a:lnTo>
                  <a:lnTo>
                    <a:pt x="1232" y="226"/>
                  </a:lnTo>
                  <a:lnTo>
                    <a:pt x="1240" y="231"/>
                  </a:lnTo>
                  <a:lnTo>
                    <a:pt x="1250" y="228"/>
                  </a:lnTo>
                  <a:lnTo>
                    <a:pt x="1257" y="231"/>
                  </a:lnTo>
                  <a:lnTo>
                    <a:pt x="1264" y="226"/>
                  </a:lnTo>
                  <a:lnTo>
                    <a:pt x="1272" y="233"/>
                  </a:lnTo>
                  <a:lnTo>
                    <a:pt x="1279" y="228"/>
                  </a:lnTo>
                  <a:lnTo>
                    <a:pt x="1286" y="233"/>
                  </a:lnTo>
                  <a:lnTo>
                    <a:pt x="1294" y="233"/>
                  </a:lnTo>
                  <a:lnTo>
                    <a:pt x="1301" y="231"/>
                  </a:lnTo>
                  <a:lnTo>
                    <a:pt x="1309" y="231"/>
                  </a:lnTo>
                  <a:lnTo>
                    <a:pt x="1316" y="228"/>
                  </a:lnTo>
                  <a:lnTo>
                    <a:pt x="1326" y="228"/>
                  </a:lnTo>
                  <a:lnTo>
                    <a:pt x="1333" y="233"/>
                  </a:lnTo>
                  <a:lnTo>
                    <a:pt x="1341" y="231"/>
                  </a:lnTo>
                  <a:lnTo>
                    <a:pt x="1348" y="226"/>
                  </a:lnTo>
                  <a:lnTo>
                    <a:pt x="1355" y="233"/>
                  </a:lnTo>
                  <a:lnTo>
                    <a:pt x="1363" y="228"/>
                  </a:lnTo>
                  <a:lnTo>
                    <a:pt x="1370" y="231"/>
                  </a:lnTo>
                  <a:lnTo>
                    <a:pt x="1377" y="228"/>
                  </a:lnTo>
                  <a:lnTo>
                    <a:pt x="1385" y="228"/>
                  </a:lnTo>
                  <a:lnTo>
                    <a:pt x="1392" y="231"/>
                  </a:lnTo>
                  <a:lnTo>
                    <a:pt x="1400" y="233"/>
                  </a:lnTo>
                  <a:lnTo>
                    <a:pt x="1409" y="231"/>
                  </a:lnTo>
                  <a:lnTo>
                    <a:pt x="1417" y="231"/>
                  </a:lnTo>
                  <a:lnTo>
                    <a:pt x="1424" y="228"/>
                  </a:lnTo>
                  <a:lnTo>
                    <a:pt x="1432" y="228"/>
                  </a:lnTo>
                  <a:lnTo>
                    <a:pt x="1439" y="226"/>
                  </a:lnTo>
                  <a:lnTo>
                    <a:pt x="1446" y="228"/>
                  </a:lnTo>
                  <a:lnTo>
                    <a:pt x="1454" y="233"/>
                  </a:lnTo>
                  <a:lnTo>
                    <a:pt x="1461" y="228"/>
                  </a:lnTo>
                  <a:lnTo>
                    <a:pt x="1468" y="226"/>
                  </a:lnTo>
                  <a:lnTo>
                    <a:pt x="1476" y="233"/>
                  </a:lnTo>
                  <a:lnTo>
                    <a:pt x="1486" y="23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Rectangle 145"/>
            <p:cNvSpPr>
              <a:spLocks noChangeArrowheads="1"/>
            </p:cNvSpPr>
            <p:nvPr/>
          </p:nvSpPr>
          <p:spPr bwMode="auto">
            <a:xfrm>
              <a:off x="4438" y="3359"/>
              <a:ext cx="9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500"/>
            </a:p>
          </p:txBody>
        </p:sp>
        <p:sp>
          <p:nvSpPr>
            <p:cNvPr id="17626" name="Rectangle 146"/>
            <p:cNvSpPr>
              <a:spLocks noChangeArrowheads="1"/>
            </p:cNvSpPr>
            <p:nvPr/>
          </p:nvSpPr>
          <p:spPr bwMode="auto">
            <a:xfrm rot="-5400000">
              <a:off x="3553" y="3152"/>
              <a:ext cx="160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500"/>
            </a:p>
          </p:txBody>
        </p:sp>
      </p:grpSp>
      <p:sp>
        <p:nvSpPr>
          <p:cNvPr id="17415" name="Text Box 147"/>
          <p:cNvSpPr txBox="1">
            <a:spLocks noChangeArrowheads="1"/>
          </p:cNvSpPr>
          <p:nvPr/>
        </p:nvSpPr>
        <p:spPr bwMode="auto">
          <a:xfrm>
            <a:off x="6411913" y="2819400"/>
            <a:ext cx="22971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Fuel flow</a:t>
            </a:r>
            <a:endParaRPr lang="en-US" sz="2400"/>
          </a:p>
        </p:txBody>
      </p:sp>
      <p:grpSp>
        <p:nvGrpSpPr>
          <p:cNvPr id="20807" name="Group 327"/>
          <p:cNvGrpSpPr>
            <a:grpSpLocks/>
          </p:cNvGrpSpPr>
          <p:nvPr/>
        </p:nvGrpSpPr>
        <p:grpSpPr bwMode="auto">
          <a:xfrm>
            <a:off x="5902325" y="3429000"/>
            <a:ext cx="3048000" cy="3263900"/>
            <a:chOff x="3718" y="2160"/>
            <a:chExt cx="1920" cy="2056"/>
          </a:xfrm>
        </p:grpSpPr>
        <p:sp>
          <p:nvSpPr>
            <p:cNvPr id="17566" name="Oval 149"/>
            <p:cNvSpPr>
              <a:spLocks noChangeArrowheads="1"/>
            </p:cNvSpPr>
            <p:nvPr/>
          </p:nvSpPr>
          <p:spPr bwMode="auto">
            <a:xfrm>
              <a:off x="4032" y="2160"/>
              <a:ext cx="231" cy="7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7" name="Text Box 150"/>
            <p:cNvSpPr txBox="1">
              <a:spLocks noChangeArrowheads="1"/>
            </p:cNvSpPr>
            <p:nvPr/>
          </p:nvSpPr>
          <p:spPr bwMode="auto">
            <a:xfrm>
              <a:off x="3718" y="3232"/>
              <a:ext cx="1920" cy="9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/>
                <a:t>Large, rapid changes to the fuel flow cause thermal stress that damages tubes.</a:t>
              </a:r>
            </a:p>
          </p:txBody>
        </p:sp>
        <p:sp>
          <p:nvSpPr>
            <p:cNvPr id="17568" name="Line 151"/>
            <p:cNvSpPr>
              <a:spLocks noChangeShapeType="1"/>
            </p:cNvSpPr>
            <p:nvPr/>
          </p:nvSpPr>
          <p:spPr bwMode="auto">
            <a:xfrm flipH="1" flipV="1">
              <a:off x="4224" y="2784"/>
              <a:ext cx="24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7" name="Freeform 322"/>
          <p:cNvSpPr>
            <a:spLocks/>
          </p:cNvSpPr>
          <p:nvPr/>
        </p:nvSpPr>
        <p:spPr bwMode="auto">
          <a:xfrm>
            <a:off x="4978400" y="3790950"/>
            <a:ext cx="1101725" cy="633413"/>
          </a:xfrm>
          <a:custGeom>
            <a:avLst/>
            <a:gdLst>
              <a:gd name="T0" fmla="*/ 0 w 694"/>
              <a:gd name="T1" fmla="*/ 633413 h 399"/>
              <a:gd name="T2" fmla="*/ 1101725 w 694"/>
              <a:gd name="T3" fmla="*/ 0 h 3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4" h="399">
                <a:moveTo>
                  <a:pt x="0" y="399"/>
                </a:moveTo>
                <a:lnTo>
                  <a:pt x="69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8" name="Group 325"/>
          <p:cNvGrpSpPr>
            <a:grpSpLocks/>
          </p:cNvGrpSpPr>
          <p:nvPr/>
        </p:nvGrpSpPr>
        <p:grpSpPr bwMode="auto">
          <a:xfrm>
            <a:off x="1981200" y="2971800"/>
            <a:ext cx="3810000" cy="2735263"/>
            <a:chOff x="1248" y="1872"/>
            <a:chExt cx="2400" cy="1723"/>
          </a:xfrm>
        </p:grpSpPr>
        <p:sp>
          <p:nvSpPr>
            <p:cNvPr id="17420" name="Line 172"/>
            <p:cNvSpPr>
              <a:spLocks noChangeShapeType="1"/>
            </p:cNvSpPr>
            <p:nvPr/>
          </p:nvSpPr>
          <p:spPr bwMode="auto">
            <a:xfrm>
              <a:off x="2281" y="1872"/>
              <a:ext cx="1" cy="2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73"/>
            <p:cNvSpPr>
              <a:spLocks noChangeShapeType="1"/>
            </p:cNvSpPr>
            <p:nvPr/>
          </p:nvSpPr>
          <p:spPr bwMode="auto">
            <a:xfrm>
              <a:off x="2484" y="1872"/>
              <a:ext cx="2" cy="2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74"/>
            <p:cNvSpPr>
              <a:spLocks noChangeShapeType="1"/>
            </p:cNvSpPr>
            <p:nvPr/>
          </p:nvSpPr>
          <p:spPr bwMode="auto">
            <a:xfrm flipH="1">
              <a:off x="2165" y="2165"/>
              <a:ext cx="116" cy="1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75"/>
            <p:cNvSpPr>
              <a:spLocks noChangeShapeType="1"/>
            </p:cNvSpPr>
            <p:nvPr/>
          </p:nvSpPr>
          <p:spPr bwMode="auto">
            <a:xfrm>
              <a:off x="2484" y="2165"/>
              <a:ext cx="118" cy="1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76"/>
            <p:cNvSpPr>
              <a:spLocks noChangeShapeType="1"/>
            </p:cNvSpPr>
            <p:nvPr/>
          </p:nvSpPr>
          <p:spPr bwMode="auto">
            <a:xfrm>
              <a:off x="2165" y="2282"/>
              <a:ext cx="1" cy="2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77"/>
            <p:cNvSpPr>
              <a:spLocks noChangeShapeType="1"/>
            </p:cNvSpPr>
            <p:nvPr/>
          </p:nvSpPr>
          <p:spPr bwMode="auto">
            <a:xfrm>
              <a:off x="2602" y="2282"/>
              <a:ext cx="1" cy="2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78"/>
            <p:cNvSpPr>
              <a:spLocks noChangeShapeType="1"/>
            </p:cNvSpPr>
            <p:nvPr/>
          </p:nvSpPr>
          <p:spPr bwMode="auto">
            <a:xfrm flipH="1">
              <a:off x="2049" y="2554"/>
              <a:ext cx="116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79"/>
            <p:cNvSpPr>
              <a:spLocks noChangeShapeType="1"/>
            </p:cNvSpPr>
            <p:nvPr/>
          </p:nvSpPr>
          <p:spPr bwMode="auto">
            <a:xfrm>
              <a:off x="2602" y="2554"/>
              <a:ext cx="116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Rectangle 180"/>
            <p:cNvSpPr>
              <a:spLocks noChangeArrowheads="1"/>
            </p:cNvSpPr>
            <p:nvPr/>
          </p:nvSpPr>
          <p:spPr bwMode="auto">
            <a:xfrm>
              <a:off x="2049" y="2672"/>
              <a:ext cx="669" cy="4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81"/>
            <p:cNvSpPr>
              <a:spLocks/>
            </p:cNvSpPr>
            <p:nvPr/>
          </p:nvSpPr>
          <p:spPr bwMode="auto">
            <a:xfrm>
              <a:off x="1962" y="2347"/>
              <a:ext cx="1016" cy="594"/>
            </a:xfrm>
            <a:custGeom>
              <a:avLst/>
              <a:gdLst>
                <a:gd name="T0" fmla="*/ 697 w 1701"/>
                <a:gd name="T1" fmla="*/ 0 h 924"/>
                <a:gd name="T2" fmla="*/ 714 w 1701"/>
                <a:gd name="T3" fmla="*/ 6 h 924"/>
                <a:gd name="T4" fmla="*/ 724 w 1701"/>
                <a:gd name="T5" fmla="*/ 21 h 924"/>
                <a:gd name="T6" fmla="*/ 725 w 1701"/>
                <a:gd name="T7" fmla="*/ 37 h 924"/>
                <a:gd name="T8" fmla="*/ 720 w 1701"/>
                <a:gd name="T9" fmla="*/ 54 h 924"/>
                <a:gd name="T10" fmla="*/ 705 w 1701"/>
                <a:gd name="T11" fmla="*/ 64 h 924"/>
                <a:gd name="T12" fmla="*/ 145 w 1701"/>
                <a:gd name="T13" fmla="*/ 66 h 924"/>
                <a:gd name="T14" fmla="*/ 128 w 1701"/>
                <a:gd name="T15" fmla="*/ 71 h 924"/>
                <a:gd name="T16" fmla="*/ 117 w 1701"/>
                <a:gd name="T17" fmla="*/ 87 h 924"/>
                <a:gd name="T18" fmla="*/ 116 w 1701"/>
                <a:gd name="T19" fmla="*/ 102 h 924"/>
                <a:gd name="T20" fmla="*/ 122 w 1701"/>
                <a:gd name="T21" fmla="*/ 120 h 924"/>
                <a:gd name="T22" fmla="*/ 136 w 1701"/>
                <a:gd name="T23" fmla="*/ 131 h 924"/>
                <a:gd name="T24" fmla="*/ 842 w 1701"/>
                <a:gd name="T25" fmla="*/ 132 h 924"/>
                <a:gd name="T26" fmla="*/ 858 w 1701"/>
                <a:gd name="T27" fmla="*/ 138 h 924"/>
                <a:gd name="T28" fmla="*/ 870 w 1701"/>
                <a:gd name="T29" fmla="*/ 153 h 924"/>
                <a:gd name="T30" fmla="*/ 871 w 1701"/>
                <a:gd name="T31" fmla="*/ 366 h 924"/>
                <a:gd name="T32" fmla="*/ 865 w 1701"/>
                <a:gd name="T33" fmla="*/ 384 h 924"/>
                <a:gd name="T34" fmla="*/ 851 w 1701"/>
                <a:gd name="T35" fmla="*/ 395 h 924"/>
                <a:gd name="T36" fmla="*/ 29 w 1701"/>
                <a:gd name="T37" fmla="*/ 396 h 924"/>
                <a:gd name="T38" fmla="*/ 12 w 1701"/>
                <a:gd name="T39" fmla="*/ 402 h 924"/>
                <a:gd name="T40" fmla="*/ 1 w 1701"/>
                <a:gd name="T41" fmla="*/ 417 h 924"/>
                <a:gd name="T42" fmla="*/ 0 w 1701"/>
                <a:gd name="T43" fmla="*/ 433 h 924"/>
                <a:gd name="T44" fmla="*/ 5 w 1701"/>
                <a:gd name="T45" fmla="*/ 450 h 924"/>
                <a:gd name="T46" fmla="*/ 19 w 1701"/>
                <a:gd name="T47" fmla="*/ 460 h 924"/>
                <a:gd name="T48" fmla="*/ 842 w 1701"/>
                <a:gd name="T49" fmla="*/ 462 h 924"/>
                <a:gd name="T50" fmla="*/ 858 w 1701"/>
                <a:gd name="T51" fmla="*/ 467 h 924"/>
                <a:gd name="T52" fmla="*/ 870 w 1701"/>
                <a:gd name="T53" fmla="*/ 482 h 924"/>
                <a:gd name="T54" fmla="*/ 871 w 1701"/>
                <a:gd name="T55" fmla="*/ 498 h 924"/>
                <a:gd name="T56" fmla="*/ 865 w 1701"/>
                <a:gd name="T57" fmla="*/ 516 h 924"/>
                <a:gd name="T58" fmla="*/ 851 w 1701"/>
                <a:gd name="T59" fmla="*/ 527 h 924"/>
                <a:gd name="T60" fmla="*/ 29 w 1701"/>
                <a:gd name="T61" fmla="*/ 528 h 924"/>
                <a:gd name="T62" fmla="*/ 12 w 1701"/>
                <a:gd name="T63" fmla="*/ 534 h 924"/>
                <a:gd name="T64" fmla="*/ 1 w 1701"/>
                <a:gd name="T65" fmla="*/ 549 h 924"/>
                <a:gd name="T66" fmla="*/ 0 w 1701"/>
                <a:gd name="T67" fmla="*/ 564 h 924"/>
                <a:gd name="T68" fmla="*/ 5 w 1701"/>
                <a:gd name="T69" fmla="*/ 582 h 924"/>
                <a:gd name="T70" fmla="*/ 19 w 1701"/>
                <a:gd name="T71" fmla="*/ 593 h 924"/>
                <a:gd name="T72" fmla="*/ 1016 w 1701"/>
                <a:gd name="T73" fmla="*/ 594 h 9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01" h="924">
                  <a:moveTo>
                    <a:pt x="194" y="0"/>
                  </a:moveTo>
                  <a:lnTo>
                    <a:pt x="1167" y="0"/>
                  </a:lnTo>
                  <a:lnTo>
                    <a:pt x="1181" y="3"/>
                  </a:lnTo>
                  <a:lnTo>
                    <a:pt x="1195" y="9"/>
                  </a:lnTo>
                  <a:lnTo>
                    <a:pt x="1205" y="19"/>
                  </a:lnTo>
                  <a:lnTo>
                    <a:pt x="1212" y="32"/>
                  </a:lnTo>
                  <a:lnTo>
                    <a:pt x="1214" y="46"/>
                  </a:lnTo>
                  <a:lnTo>
                    <a:pt x="1214" y="57"/>
                  </a:lnTo>
                  <a:lnTo>
                    <a:pt x="1212" y="71"/>
                  </a:lnTo>
                  <a:lnTo>
                    <a:pt x="1205" y="84"/>
                  </a:lnTo>
                  <a:lnTo>
                    <a:pt x="1195" y="94"/>
                  </a:lnTo>
                  <a:lnTo>
                    <a:pt x="1181" y="100"/>
                  </a:lnTo>
                  <a:lnTo>
                    <a:pt x="1167" y="103"/>
                  </a:lnTo>
                  <a:lnTo>
                    <a:pt x="242" y="103"/>
                  </a:lnTo>
                  <a:lnTo>
                    <a:pt x="227" y="105"/>
                  </a:lnTo>
                  <a:lnTo>
                    <a:pt x="214" y="111"/>
                  </a:lnTo>
                  <a:lnTo>
                    <a:pt x="204" y="122"/>
                  </a:lnTo>
                  <a:lnTo>
                    <a:pt x="196" y="135"/>
                  </a:lnTo>
                  <a:lnTo>
                    <a:pt x="194" y="149"/>
                  </a:lnTo>
                  <a:lnTo>
                    <a:pt x="194" y="159"/>
                  </a:lnTo>
                  <a:lnTo>
                    <a:pt x="196" y="174"/>
                  </a:lnTo>
                  <a:lnTo>
                    <a:pt x="204" y="186"/>
                  </a:lnTo>
                  <a:lnTo>
                    <a:pt x="214" y="196"/>
                  </a:lnTo>
                  <a:lnTo>
                    <a:pt x="227" y="204"/>
                  </a:lnTo>
                  <a:lnTo>
                    <a:pt x="242" y="206"/>
                  </a:lnTo>
                  <a:lnTo>
                    <a:pt x="1409" y="206"/>
                  </a:lnTo>
                  <a:lnTo>
                    <a:pt x="1424" y="207"/>
                  </a:lnTo>
                  <a:lnTo>
                    <a:pt x="1437" y="215"/>
                  </a:lnTo>
                  <a:lnTo>
                    <a:pt x="1448" y="225"/>
                  </a:lnTo>
                  <a:lnTo>
                    <a:pt x="1456" y="238"/>
                  </a:lnTo>
                  <a:lnTo>
                    <a:pt x="1458" y="252"/>
                  </a:lnTo>
                  <a:lnTo>
                    <a:pt x="1458" y="569"/>
                  </a:lnTo>
                  <a:lnTo>
                    <a:pt x="1456" y="584"/>
                  </a:lnTo>
                  <a:lnTo>
                    <a:pt x="1448" y="598"/>
                  </a:lnTo>
                  <a:lnTo>
                    <a:pt x="1437" y="608"/>
                  </a:lnTo>
                  <a:lnTo>
                    <a:pt x="1424" y="614"/>
                  </a:lnTo>
                  <a:lnTo>
                    <a:pt x="1409" y="616"/>
                  </a:lnTo>
                  <a:lnTo>
                    <a:pt x="48" y="616"/>
                  </a:lnTo>
                  <a:lnTo>
                    <a:pt x="32" y="619"/>
                  </a:lnTo>
                  <a:lnTo>
                    <a:pt x="20" y="625"/>
                  </a:lnTo>
                  <a:lnTo>
                    <a:pt x="9" y="635"/>
                  </a:lnTo>
                  <a:lnTo>
                    <a:pt x="1" y="648"/>
                  </a:lnTo>
                  <a:lnTo>
                    <a:pt x="0" y="662"/>
                  </a:lnTo>
                  <a:lnTo>
                    <a:pt x="0" y="673"/>
                  </a:lnTo>
                  <a:lnTo>
                    <a:pt x="1" y="686"/>
                  </a:lnTo>
                  <a:lnTo>
                    <a:pt x="9" y="700"/>
                  </a:lnTo>
                  <a:lnTo>
                    <a:pt x="20" y="710"/>
                  </a:lnTo>
                  <a:lnTo>
                    <a:pt x="32" y="716"/>
                  </a:lnTo>
                  <a:lnTo>
                    <a:pt x="48" y="718"/>
                  </a:lnTo>
                  <a:lnTo>
                    <a:pt x="1409" y="718"/>
                  </a:lnTo>
                  <a:lnTo>
                    <a:pt x="1424" y="721"/>
                  </a:lnTo>
                  <a:lnTo>
                    <a:pt x="1437" y="727"/>
                  </a:lnTo>
                  <a:lnTo>
                    <a:pt x="1448" y="738"/>
                  </a:lnTo>
                  <a:lnTo>
                    <a:pt x="1456" y="750"/>
                  </a:lnTo>
                  <a:lnTo>
                    <a:pt x="1458" y="765"/>
                  </a:lnTo>
                  <a:lnTo>
                    <a:pt x="1458" y="775"/>
                  </a:lnTo>
                  <a:lnTo>
                    <a:pt x="1456" y="790"/>
                  </a:lnTo>
                  <a:lnTo>
                    <a:pt x="1448" y="802"/>
                  </a:lnTo>
                  <a:lnTo>
                    <a:pt x="1437" y="812"/>
                  </a:lnTo>
                  <a:lnTo>
                    <a:pt x="1424" y="819"/>
                  </a:lnTo>
                  <a:lnTo>
                    <a:pt x="1409" y="822"/>
                  </a:lnTo>
                  <a:lnTo>
                    <a:pt x="48" y="822"/>
                  </a:lnTo>
                  <a:lnTo>
                    <a:pt x="32" y="823"/>
                  </a:lnTo>
                  <a:lnTo>
                    <a:pt x="20" y="831"/>
                  </a:lnTo>
                  <a:lnTo>
                    <a:pt x="9" y="840"/>
                  </a:lnTo>
                  <a:lnTo>
                    <a:pt x="1" y="854"/>
                  </a:lnTo>
                  <a:lnTo>
                    <a:pt x="0" y="867"/>
                  </a:lnTo>
                  <a:lnTo>
                    <a:pt x="0" y="877"/>
                  </a:lnTo>
                  <a:lnTo>
                    <a:pt x="1" y="892"/>
                  </a:lnTo>
                  <a:lnTo>
                    <a:pt x="9" y="906"/>
                  </a:lnTo>
                  <a:lnTo>
                    <a:pt x="20" y="915"/>
                  </a:lnTo>
                  <a:lnTo>
                    <a:pt x="32" y="922"/>
                  </a:lnTo>
                  <a:lnTo>
                    <a:pt x="48" y="924"/>
                  </a:lnTo>
                  <a:lnTo>
                    <a:pt x="1701" y="9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182"/>
            <p:cNvSpPr>
              <a:spLocks noChangeArrowheads="1"/>
            </p:cNvSpPr>
            <p:nvPr/>
          </p:nvSpPr>
          <p:spPr bwMode="auto">
            <a:xfrm>
              <a:off x="2368" y="3127"/>
              <a:ext cx="35" cy="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83"/>
            <p:cNvSpPr>
              <a:spLocks noChangeShapeType="1"/>
            </p:cNvSpPr>
            <p:nvPr/>
          </p:nvSpPr>
          <p:spPr bwMode="auto">
            <a:xfrm>
              <a:off x="2456" y="3237"/>
              <a:ext cx="119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84"/>
            <p:cNvSpPr>
              <a:spLocks noChangeShapeType="1"/>
            </p:cNvSpPr>
            <p:nvPr/>
          </p:nvSpPr>
          <p:spPr bwMode="auto">
            <a:xfrm flipH="1" flipV="1">
              <a:off x="2410" y="3192"/>
              <a:ext cx="46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185"/>
            <p:cNvSpPr>
              <a:spLocks/>
            </p:cNvSpPr>
            <p:nvPr/>
          </p:nvSpPr>
          <p:spPr bwMode="auto">
            <a:xfrm>
              <a:off x="2397" y="3178"/>
              <a:ext cx="23" cy="23"/>
            </a:xfrm>
            <a:custGeom>
              <a:avLst/>
              <a:gdLst>
                <a:gd name="T0" fmla="*/ 8 w 38"/>
                <a:gd name="T1" fmla="*/ 23 h 35"/>
                <a:gd name="T2" fmla="*/ 0 w 38"/>
                <a:gd name="T3" fmla="*/ 0 h 35"/>
                <a:gd name="T4" fmla="*/ 23 w 38"/>
                <a:gd name="T5" fmla="*/ 8 h 35"/>
                <a:gd name="T6" fmla="*/ 8 w 38"/>
                <a:gd name="T7" fmla="*/ 23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5">
                  <a:moveTo>
                    <a:pt x="13" y="35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86"/>
            <p:cNvSpPr>
              <a:spLocks noChangeShapeType="1"/>
            </p:cNvSpPr>
            <p:nvPr/>
          </p:nvSpPr>
          <p:spPr bwMode="auto">
            <a:xfrm flipH="1">
              <a:off x="1443" y="3237"/>
              <a:ext cx="87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87"/>
            <p:cNvSpPr>
              <a:spLocks noChangeShapeType="1"/>
            </p:cNvSpPr>
            <p:nvPr/>
          </p:nvSpPr>
          <p:spPr bwMode="auto">
            <a:xfrm flipV="1">
              <a:off x="2316" y="3192"/>
              <a:ext cx="44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88"/>
            <p:cNvSpPr>
              <a:spLocks/>
            </p:cNvSpPr>
            <p:nvPr/>
          </p:nvSpPr>
          <p:spPr bwMode="auto">
            <a:xfrm>
              <a:off x="2351" y="3178"/>
              <a:ext cx="22" cy="23"/>
            </a:xfrm>
            <a:custGeom>
              <a:avLst/>
              <a:gdLst>
                <a:gd name="T0" fmla="*/ 0 w 37"/>
                <a:gd name="T1" fmla="*/ 8 h 35"/>
                <a:gd name="T2" fmla="*/ 22 w 37"/>
                <a:gd name="T3" fmla="*/ 0 h 35"/>
                <a:gd name="T4" fmla="*/ 14 w 37"/>
                <a:gd name="T5" fmla="*/ 23 h 35"/>
                <a:gd name="T6" fmla="*/ 0 w 37"/>
                <a:gd name="T7" fmla="*/ 8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35">
                  <a:moveTo>
                    <a:pt x="0" y="12"/>
                  </a:moveTo>
                  <a:lnTo>
                    <a:pt x="37" y="0"/>
                  </a:lnTo>
                  <a:lnTo>
                    <a:pt x="24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89"/>
            <p:cNvSpPr>
              <a:spLocks noChangeShapeType="1"/>
            </p:cNvSpPr>
            <p:nvPr/>
          </p:nvSpPr>
          <p:spPr bwMode="auto">
            <a:xfrm flipH="1">
              <a:off x="1431" y="2347"/>
              <a:ext cx="6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90"/>
            <p:cNvSpPr>
              <a:spLocks noChangeShapeType="1"/>
            </p:cNvSpPr>
            <p:nvPr/>
          </p:nvSpPr>
          <p:spPr bwMode="auto">
            <a:xfrm>
              <a:off x="2971" y="2941"/>
              <a:ext cx="667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191"/>
            <p:cNvSpPr>
              <a:spLocks/>
            </p:cNvSpPr>
            <p:nvPr/>
          </p:nvSpPr>
          <p:spPr bwMode="auto">
            <a:xfrm>
              <a:off x="1722" y="3217"/>
              <a:ext cx="80" cy="41"/>
            </a:xfrm>
            <a:custGeom>
              <a:avLst/>
              <a:gdLst>
                <a:gd name="T0" fmla="*/ 0 w 134"/>
                <a:gd name="T1" fmla="*/ 0 h 64"/>
                <a:gd name="T2" fmla="*/ 80 w 134"/>
                <a:gd name="T3" fmla="*/ 41 h 64"/>
                <a:gd name="T4" fmla="*/ 80 w 134"/>
                <a:gd name="T5" fmla="*/ 0 h 64"/>
                <a:gd name="T6" fmla="*/ 0 w 134"/>
                <a:gd name="T7" fmla="*/ 41 h 64"/>
                <a:gd name="T8" fmla="*/ 0 w 13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92"/>
            <p:cNvSpPr>
              <a:spLocks/>
            </p:cNvSpPr>
            <p:nvPr/>
          </p:nvSpPr>
          <p:spPr bwMode="auto">
            <a:xfrm>
              <a:off x="1745" y="3195"/>
              <a:ext cx="33" cy="6"/>
            </a:xfrm>
            <a:custGeom>
              <a:avLst/>
              <a:gdLst>
                <a:gd name="T0" fmla="*/ 0 w 54"/>
                <a:gd name="T1" fmla="*/ 6 h 11"/>
                <a:gd name="T2" fmla="*/ 4 w 54"/>
                <a:gd name="T3" fmla="*/ 3 h 11"/>
                <a:gd name="T4" fmla="*/ 10 w 54"/>
                <a:gd name="T5" fmla="*/ 1 h 11"/>
                <a:gd name="T6" fmla="*/ 17 w 54"/>
                <a:gd name="T7" fmla="*/ 0 h 11"/>
                <a:gd name="T8" fmla="*/ 24 w 54"/>
                <a:gd name="T9" fmla="*/ 1 h 11"/>
                <a:gd name="T10" fmla="*/ 29 w 54"/>
                <a:gd name="T11" fmla="*/ 3 h 11"/>
                <a:gd name="T12" fmla="*/ 33 w 54"/>
                <a:gd name="T13" fmla="*/ 6 h 11"/>
                <a:gd name="T14" fmla="*/ 0 w 54"/>
                <a:gd name="T15" fmla="*/ 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11">
                  <a:moveTo>
                    <a:pt x="0" y="11"/>
                  </a:moveTo>
                  <a:lnTo>
                    <a:pt x="6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93"/>
            <p:cNvSpPr>
              <a:spLocks noChangeShapeType="1"/>
            </p:cNvSpPr>
            <p:nvPr/>
          </p:nvSpPr>
          <p:spPr bwMode="auto">
            <a:xfrm flipV="1">
              <a:off x="1762" y="3201"/>
              <a:ext cx="1" cy="3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194"/>
            <p:cNvSpPr>
              <a:spLocks/>
            </p:cNvSpPr>
            <p:nvPr/>
          </p:nvSpPr>
          <p:spPr bwMode="auto">
            <a:xfrm>
              <a:off x="3179" y="3217"/>
              <a:ext cx="80" cy="41"/>
            </a:xfrm>
            <a:custGeom>
              <a:avLst/>
              <a:gdLst>
                <a:gd name="T0" fmla="*/ 0 w 135"/>
                <a:gd name="T1" fmla="*/ 0 h 64"/>
                <a:gd name="T2" fmla="*/ 80 w 135"/>
                <a:gd name="T3" fmla="*/ 41 h 64"/>
                <a:gd name="T4" fmla="*/ 80 w 135"/>
                <a:gd name="T5" fmla="*/ 0 h 64"/>
                <a:gd name="T6" fmla="*/ 0 w 135"/>
                <a:gd name="T7" fmla="*/ 41 h 64"/>
                <a:gd name="T8" fmla="*/ 0 w 13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64">
                  <a:moveTo>
                    <a:pt x="0" y="0"/>
                  </a:moveTo>
                  <a:lnTo>
                    <a:pt x="135" y="64"/>
                  </a:lnTo>
                  <a:lnTo>
                    <a:pt x="135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195"/>
            <p:cNvSpPr>
              <a:spLocks/>
            </p:cNvSpPr>
            <p:nvPr/>
          </p:nvSpPr>
          <p:spPr bwMode="auto">
            <a:xfrm>
              <a:off x="3203" y="3195"/>
              <a:ext cx="32" cy="6"/>
            </a:xfrm>
            <a:custGeom>
              <a:avLst/>
              <a:gdLst>
                <a:gd name="T0" fmla="*/ 0 w 55"/>
                <a:gd name="T1" fmla="*/ 6 h 11"/>
                <a:gd name="T2" fmla="*/ 4 w 55"/>
                <a:gd name="T3" fmla="*/ 3 h 11"/>
                <a:gd name="T4" fmla="*/ 9 w 55"/>
                <a:gd name="T5" fmla="*/ 1 h 11"/>
                <a:gd name="T6" fmla="*/ 16 w 55"/>
                <a:gd name="T7" fmla="*/ 0 h 11"/>
                <a:gd name="T8" fmla="*/ 23 w 55"/>
                <a:gd name="T9" fmla="*/ 1 h 11"/>
                <a:gd name="T10" fmla="*/ 28 w 55"/>
                <a:gd name="T11" fmla="*/ 3 h 11"/>
                <a:gd name="T12" fmla="*/ 32 w 55"/>
                <a:gd name="T13" fmla="*/ 6 h 11"/>
                <a:gd name="T14" fmla="*/ 0 w 55"/>
                <a:gd name="T15" fmla="*/ 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11">
                  <a:moveTo>
                    <a:pt x="0" y="11"/>
                  </a:moveTo>
                  <a:lnTo>
                    <a:pt x="7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196"/>
            <p:cNvSpPr>
              <a:spLocks/>
            </p:cNvSpPr>
            <p:nvPr/>
          </p:nvSpPr>
          <p:spPr bwMode="auto">
            <a:xfrm>
              <a:off x="2926" y="3217"/>
              <a:ext cx="79" cy="41"/>
            </a:xfrm>
            <a:custGeom>
              <a:avLst/>
              <a:gdLst>
                <a:gd name="T0" fmla="*/ 0 w 134"/>
                <a:gd name="T1" fmla="*/ 0 h 64"/>
                <a:gd name="T2" fmla="*/ 79 w 134"/>
                <a:gd name="T3" fmla="*/ 41 h 64"/>
                <a:gd name="T4" fmla="*/ 79 w 134"/>
                <a:gd name="T5" fmla="*/ 0 h 64"/>
                <a:gd name="T6" fmla="*/ 0 w 134"/>
                <a:gd name="T7" fmla="*/ 41 h 64"/>
                <a:gd name="T8" fmla="*/ 0 w 13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197"/>
            <p:cNvSpPr>
              <a:spLocks/>
            </p:cNvSpPr>
            <p:nvPr/>
          </p:nvSpPr>
          <p:spPr bwMode="auto">
            <a:xfrm>
              <a:off x="2950" y="3195"/>
              <a:ext cx="32" cy="6"/>
            </a:xfrm>
            <a:custGeom>
              <a:avLst/>
              <a:gdLst>
                <a:gd name="T0" fmla="*/ 0 w 55"/>
                <a:gd name="T1" fmla="*/ 6 h 11"/>
                <a:gd name="T2" fmla="*/ 4 w 55"/>
                <a:gd name="T3" fmla="*/ 3 h 11"/>
                <a:gd name="T4" fmla="*/ 9 w 55"/>
                <a:gd name="T5" fmla="*/ 1 h 11"/>
                <a:gd name="T6" fmla="*/ 16 w 55"/>
                <a:gd name="T7" fmla="*/ 0 h 11"/>
                <a:gd name="T8" fmla="*/ 23 w 55"/>
                <a:gd name="T9" fmla="*/ 1 h 11"/>
                <a:gd name="T10" fmla="*/ 28 w 55"/>
                <a:gd name="T11" fmla="*/ 3 h 11"/>
                <a:gd name="T12" fmla="*/ 32 w 55"/>
                <a:gd name="T13" fmla="*/ 6 h 11"/>
                <a:gd name="T14" fmla="*/ 0 w 55"/>
                <a:gd name="T15" fmla="*/ 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11">
                  <a:moveTo>
                    <a:pt x="0" y="11"/>
                  </a:moveTo>
                  <a:lnTo>
                    <a:pt x="7" y="5"/>
                  </a:lnTo>
                  <a:lnTo>
                    <a:pt x="16" y="1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Rectangle 198"/>
            <p:cNvSpPr>
              <a:spLocks noChangeArrowheads="1"/>
            </p:cNvSpPr>
            <p:nvPr/>
          </p:nvSpPr>
          <p:spPr bwMode="auto">
            <a:xfrm>
              <a:off x="2892" y="3237"/>
              <a:ext cx="407" cy="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199"/>
            <p:cNvSpPr>
              <a:spLocks/>
            </p:cNvSpPr>
            <p:nvPr/>
          </p:nvSpPr>
          <p:spPr bwMode="auto">
            <a:xfrm>
              <a:off x="3056" y="3305"/>
              <a:ext cx="80" cy="42"/>
            </a:xfrm>
            <a:custGeom>
              <a:avLst/>
              <a:gdLst>
                <a:gd name="T0" fmla="*/ 0 w 134"/>
                <a:gd name="T1" fmla="*/ 0 h 63"/>
                <a:gd name="T2" fmla="*/ 80 w 134"/>
                <a:gd name="T3" fmla="*/ 42 h 63"/>
                <a:gd name="T4" fmla="*/ 80 w 134"/>
                <a:gd name="T5" fmla="*/ 0 h 63"/>
                <a:gd name="T6" fmla="*/ 0 w 134"/>
                <a:gd name="T7" fmla="*/ 42 h 63"/>
                <a:gd name="T8" fmla="*/ 0 w 13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63">
                  <a:moveTo>
                    <a:pt x="0" y="0"/>
                  </a:moveTo>
                  <a:lnTo>
                    <a:pt x="134" y="63"/>
                  </a:lnTo>
                  <a:lnTo>
                    <a:pt x="134" y="0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200"/>
            <p:cNvSpPr>
              <a:spLocks/>
            </p:cNvSpPr>
            <p:nvPr/>
          </p:nvSpPr>
          <p:spPr bwMode="auto">
            <a:xfrm>
              <a:off x="3080" y="3284"/>
              <a:ext cx="32" cy="6"/>
            </a:xfrm>
            <a:custGeom>
              <a:avLst/>
              <a:gdLst>
                <a:gd name="T0" fmla="*/ 0 w 53"/>
                <a:gd name="T1" fmla="*/ 6 h 11"/>
                <a:gd name="T2" fmla="*/ 3 w 53"/>
                <a:gd name="T3" fmla="*/ 3 h 11"/>
                <a:gd name="T4" fmla="*/ 10 w 53"/>
                <a:gd name="T5" fmla="*/ 1 h 11"/>
                <a:gd name="T6" fmla="*/ 17 w 53"/>
                <a:gd name="T7" fmla="*/ 0 h 11"/>
                <a:gd name="T8" fmla="*/ 24 w 53"/>
                <a:gd name="T9" fmla="*/ 1 h 11"/>
                <a:gd name="T10" fmla="*/ 29 w 53"/>
                <a:gd name="T11" fmla="*/ 3 h 11"/>
                <a:gd name="T12" fmla="*/ 32 w 53"/>
                <a:gd name="T13" fmla="*/ 6 h 11"/>
                <a:gd name="T14" fmla="*/ 0 w 53"/>
                <a:gd name="T15" fmla="*/ 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201"/>
            <p:cNvSpPr>
              <a:spLocks/>
            </p:cNvSpPr>
            <p:nvPr/>
          </p:nvSpPr>
          <p:spPr bwMode="auto">
            <a:xfrm>
              <a:off x="2744" y="3217"/>
              <a:ext cx="80" cy="41"/>
            </a:xfrm>
            <a:custGeom>
              <a:avLst/>
              <a:gdLst>
                <a:gd name="T0" fmla="*/ 80 w 133"/>
                <a:gd name="T1" fmla="*/ 41 h 64"/>
                <a:gd name="T2" fmla="*/ 0 w 133"/>
                <a:gd name="T3" fmla="*/ 0 h 64"/>
                <a:gd name="T4" fmla="*/ 0 w 133"/>
                <a:gd name="T5" fmla="*/ 41 h 64"/>
                <a:gd name="T6" fmla="*/ 80 w 133"/>
                <a:gd name="T7" fmla="*/ 0 h 64"/>
                <a:gd name="T8" fmla="*/ 80 w 133"/>
                <a:gd name="T9" fmla="*/ 4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64">
                  <a:moveTo>
                    <a:pt x="133" y="64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33" y="0"/>
                  </a:lnTo>
                  <a:lnTo>
                    <a:pt x="133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202"/>
            <p:cNvSpPr>
              <a:spLocks/>
            </p:cNvSpPr>
            <p:nvPr/>
          </p:nvSpPr>
          <p:spPr bwMode="auto">
            <a:xfrm>
              <a:off x="2768" y="3273"/>
              <a:ext cx="32" cy="8"/>
            </a:xfrm>
            <a:custGeom>
              <a:avLst/>
              <a:gdLst>
                <a:gd name="T0" fmla="*/ 32 w 53"/>
                <a:gd name="T1" fmla="*/ 0 h 11"/>
                <a:gd name="T2" fmla="*/ 29 w 53"/>
                <a:gd name="T3" fmla="*/ 4 h 11"/>
                <a:gd name="T4" fmla="*/ 23 w 53"/>
                <a:gd name="T5" fmla="*/ 7 h 11"/>
                <a:gd name="T6" fmla="*/ 16 w 53"/>
                <a:gd name="T7" fmla="*/ 8 h 11"/>
                <a:gd name="T8" fmla="*/ 10 w 53"/>
                <a:gd name="T9" fmla="*/ 7 h 11"/>
                <a:gd name="T10" fmla="*/ 3 w 53"/>
                <a:gd name="T11" fmla="*/ 4 h 11"/>
                <a:gd name="T12" fmla="*/ 0 w 53"/>
                <a:gd name="T13" fmla="*/ 0 h 11"/>
                <a:gd name="T14" fmla="*/ 32 w 5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1">
                  <a:moveTo>
                    <a:pt x="53" y="0"/>
                  </a:moveTo>
                  <a:lnTo>
                    <a:pt x="48" y="5"/>
                  </a:lnTo>
                  <a:lnTo>
                    <a:pt x="38" y="10"/>
                  </a:lnTo>
                  <a:lnTo>
                    <a:pt x="27" y="11"/>
                  </a:lnTo>
                  <a:lnTo>
                    <a:pt x="16" y="10"/>
                  </a:lnTo>
                  <a:lnTo>
                    <a:pt x="5" y="5"/>
                  </a:ln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203"/>
            <p:cNvSpPr>
              <a:spLocks noChangeShapeType="1"/>
            </p:cNvSpPr>
            <p:nvPr/>
          </p:nvSpPr>
          <p:spPr bwMode="auto">
            <a:xfrm>
              <a:off x="2785" y="3237"/>
              <a:ext cx="1" cy="3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204"/>
            <p:cNvSpPr>
              <a:spLocks/>
            </p:cNvSpPr>
            <p:nvPr/>
          </p:nvSpPr>
          <p:spPr bwMode="auto">
            <a:xfrm>
              <a:off x="2555" y="3217"/>
              <a:ext cx="80" cy="41"/>
            </a:xfrm>
            <a:custGeom>
              <a:avLst/>
              <a:gdLst>
                <a:gd name="T0" fmla="*/ 80 w 133"/>
                <a:gd name="T1" fmla="*/ 41 h 64"/>
                <a:gd name="T2" fmla="*/ 0 w 133"/>
                <a:gd name="T3" fmla="*/ 0 h 64"/>
                <a:gd name="T4" fmla="*/ 0 w 133"/>
                <a:gd name="T5" fmla="*/ 41 h 64"/>
                <a:gd name="T6" fmla="*/ 80 w 133"/>
                <a:gd name="T7" fmla="*/ 0 h 64"/>
                <a:gd name="T8" fmla="*/ 80 w 133"/>
                <a:gd name="T9" fmla="*/ 4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64">
                  <a:moveTo>
                    <a:pt x="133" y="64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33" y="0"/>
                  </a:lnTo>
                  <a:lnTo>
                    <a:pt x="133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205"/>
            <p:cNvSpPr>
              <a:spLocks/>
            </p:cNvSpPr>
            <p:nvPr/>
          </p:nvSpPr>
          <p:spPr bwMode="auto">
            <a:xfrm>
              <a:off x="2579" y="3273"/>
              <a:ext cx="31" cy="8"/>
            </a:xfrm>
            <a:custGeom>
              <a:avLst/>
              <a:gdLst>
                <a:gd name="T0" fmla="*/ 31 w 53"/>
                <a:gd name="T1" fmla="*/ 0 h 11"/>
                <a:gd name="T2" fmla="*/ 28 w 53"/>
                <a:gd name="T3" fmla="*/ 4 h 11"/>
                <a:gd name="T4" fmla="*/ 23 w 53"/>
                <a:gd name="T5" fmla="*/ 7 h 11"/>
                <a:gd name="T6" fmla="*/ 16 w 53"/>
                <a:gd name="T7" fmla="*/ 8 h 11"/>
                <a:gd name="T8" fmla="*/ 9 w 53"/>
                <a:gd name="T9" fmla="*/ 7 h 11"/>
                <a:gd name="T10" fmla="*/ 3 w 53"/>
                <a:gd name="T11" fmla="*/ 4 h 11"/>
                <a:gd name="T12" fmla="*/ 0 w 53"/>
                <a:gd name="T13" fmla="*/ 0 h 11"/>
                <a:gd name="T14" fmla="*/ 31 w 5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1">
                  <a:moveTo>
                    <a:pt x="53" y="0"/>
                  </a:moveTo>
                  <a:lnTo>
                    <a:pt x="48" y="5"/>
                  </a:lnTo>
                  <a:lnTo>
                    <a:pt x="39" y="10"/>
                  </a:lnTo>
                  <a:lnTo>
                    <a:pt x="27" y="11"/>
                  </a:lnTo>
                  <a:lnTo>
                    <a:pt x="15" y="10"/>
                  </a:lnTo>
                  <a:lnTo>
                    <a:pt x="5" y="5"/>
                  </a:ln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206"/>
            <p:cNvSpPr>
              <a:spLocks noChangeShapeType="1"/>
            </p:cNvSpPr>
            <p:nvPr/>
          </p:nvSpPr>
          <p:spPr bwMode="auto">
            <a:xfrm>
              <a:off x="2594" y="3237"/>
              <a:ext cx="2" cy="3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207"/>
            <p:cNvSpPr>
              <a:spLocks noEditPoints="1"/>
            </p:cNvSpPr>
            <p:nvPr/>
          </p:nvSpPr>
          <p:spPr bwMode="auto">
            <a:xfrm>
              <a:off x="1374" y="3237"/>
              <a:ext cx="75" cy="85"/>
            </a:xfrm>
            <a:custGeom>
              <a:avLst/>
              <a:gdLst>
                <a:gd name="T0" fmla="*/ 0 w 127"/>
                <a:gd name="T1" fmla="*/ 38 h 132"/>
                <a:gd name="T2" fmla="*/ 2 w 127"/>
                <a:gd name="T3" fmla="*/ 27 h 132"/>
                <a:gd name="T4" fmla="*/ 6 w 127"/>
                <a:gd name="T5" fmla="*/ 17 h 132"/>
                <a:gd name="T6" fmla="*/ 13 w 127"/>
                <a:gd name="T7" fmla="*/ 9 h 132"/>
                <a:gd name="T8" fmla="*/ 22 w 127"/>
                <a:gd name="T9" fmla="*/ 3 h 132"/>
                <a:gd name="T10" fmla="*/ 32 w 127"/>
                <a:gd name="T11" fmla="*/ 0 h 132"/>
                <a:gd name="T12" fmla="*/ 43 w 127"/>
                <a:gd name="T13" fmla="*/ 0 h 132"/>
                <a:gd name="T14" fmla="*/ 53 w 127"/>
                <a:gd name="T15" fmla="*/ 3 h 132"/>
                <a:gd name="T16" fmla="*/ 62 w 127"/>
                <a:gd name="T17" fmla="*/ 9 h 132"/>
                <a:gd name="T18" fmla="*/ 69 w 127"/>
                <a:gd name="T19" fmla="*/ 17 h 132"/>
                <a:gd name="T20" fmla="*/ 73 w 127"/>
                <a:gd name="T21" fmla="*/ 27 h 132"/>
                <a:gd name="T22" fmla="*/ 75 w 127"/>
                <a:gd name="T23" fmla="*/ 38 h 132"/>
                <a:gd name="T24" fmla="*/ 73 w 127"/>
                <a:gd name="T25" fmla="*/ 49 h 132"/>
                <a:gd name="T26" fmla="*/ 69 w 127"/>
                <a:gd name="T27" fmla="*/ 59 h 132"/>
                <a:gd name="T28" fmla="*/ 62 w 127"/>
                <a:gd name="T29" fmla="*/ 68 h 132"/>
                <a:gd name="T30" fmla="*/ 53 w 127"/>
                <a:gd name="T31" fmla="*/ 73 h 132"/>
                <a:gd name="T32" fmla="*/ 43 w 127"/>
                <a:gd name="T33" fmla="*/ 76 h 132"/>
                <a:gd name="T34" fmla="*/ 32 w 127"/>
                <a:gd name="T35" fmla="*/ 76 h 132"/>
                <a:gd name="T36" fmla="*/ 22 w 127"/>
                <a:gd name="T37" fmla="*/ 73 h 132"/>
                <a:gd name="T38" fmla="*/ 13 w 127"/>
                <a:gd name="T39" fmla="*/ 68 h 132"/>
                <a:gd name="T40" fmla="*/ 6 w 127"/>
                <a:gd name="T41" fmla="*/ 59 h 132"/>
                <a:gd name="T42" fmla="*/ 2 w 127"/>
                <a:gd name="T43" fmla="*/ 49 h 132"/>
                <a:gd name="T44" fmla="*/ 0 w 127"/>
                <a:gd name="T45" fmla="*/ 38 h 132"/>
                <a:gd name="T46" fmla="*/ 19 w 127"/>
                <a:gd name="T47" fmla="*/ 71 h 132"/>
                <a:gd name="T48" fmla="*/ 0 w 127"/>
                <a:gd name="T49" fmla="*/ 85 h 132"/>
                <a:gd name="T50" fmla="*/ 75 w 127"/>
                <a:gd name="T51" fmla="*/ 85 h 132"/>
                <a:gd name="T52" fmla="*/ 56 w 127"/>
                <a:gd name="T53" fmla="*/ 71 h 132"/>
                <a:gd name="T54" fmla="*/ 47 w 127"/>
                <a:gd name="T55" fmla="*/ 75 h 132"/>
                <a:gd name="T56" fmla="*/ 38 w 127"/>
                <a:gd name="T57" fmla="*/ 77 h 132"/>
                <a:gd name="T58" fmla="*/ 28 w 127"/>
                <a:gd name="T59" fmla="*/ 75 h 132"/>
                <a:gd name="T60" fmla="*/ 19 w 127"/>
                <a:gd name="T61" fmla="*/ 71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32">
                  <a:moveTo>
                    <a:pt x="0" y="59"/>
                  </a:moveTo>
                  <a:lnTo>
                    <a:pt x="3" y="42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38" y="5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89" y="5"/>
                  </a:lnTo>
                  <a:lnTo>
                    <a:pt x="105" y="14"/>
                  </a:lnTo>
                  <a:lnTo>
                    <a:pt x="117" y="27"/>
                  </a:lnTo>
                  <a:lnTo>
                    <a:pt x="124" y="42"/>
                  </a:lnTo>
                  <a:lnTo>
                    <a:pt x="127" y="59"/>
                  </a:lnTo>
                  <a:lnTo>
                    <a:pt x="124" y="76"/>
                  </a:lnTo>
                  <a:lnTo>
                    <a:pt x="117" y="91"/>
                  </a:lnTo>
                  <a:lnTo>
                    <a:pt x="105" y="105"/>
                  </a:lnTo>
                  <a:lnTo>
                    <a:pt x="89" y="113"/>
                  </a:lnTo>
                  <a:lnTo>
                    <a:pt x="73" y="118"/>
                  </a:lnTo>
                  <a:lnTo>
                    <a:pt x="54" y="118"/>
                  </a:lnTo>
                  <a:lnTo>
                    <a:pt x="38" y="113"/>
                  </a:lnTo>
                  <a:lnTo>
                    <a:pt x="22" y="105"/>
                  </a:lnTo>
                  <a:lnTo>
                    <a:pt x="10" y="91"/>
                  </a:lnTo>
                  <a:lnTo>
                    <a:pt x="3" y="76"/>
                  </a:lnTo>
                  <a:lnTo>
                    <a:pt x="0" y="59"/>
                  </a:lnTo>
                  <a:close/>
                  <a:moveTo>
                    <a:pt x="32" y="111"/>
                  </a:moveTo>
                  <a:lnTo>
                    <a:pt x="0" y="132"/>
                  </a:lnTo>
                  <a:lnTo>
                    <a:pt x="127" y="132"/>
                  </a:lnTo>
                  <a:lnTo>
                    <a:pt x="95" y="111"/>
                  </a:lnTo>
                  <a:lnTo>
                    <a:pt x="80" y="117"/>
                  </a:lnTo>
                  <a:lnTo>
                    <a:pt x="64" y="119"/>
                  </a:lnTo>
                  <a:lnTo>
                    <a:pt x="47" y="117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208"/>
            <p:cNvSpPr>
              <a:spLocks noChangeShapeType="1"/>
            </p:cNvSpPr>
            <p:nvPr/>
          </p:nvSpPr>
          <p:spPr bwMode="auto">
            <a:xfrm>
              <a:off x="1249" y="3276"/>
              <a:ext cx="162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209"/>
            <p:cNvSpPr>
              <a:spLocks noChangeShapeType="1"/>
            </p:cNvSpPr>
            <p:nvPr/>
          </p:nvSpPr>
          <p:spPr bwMode="auto">
            <a:xfrm>
              <a:off x="1411" y="3237"/>
              <a:ext cx="7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210"/>
            <p:cNvSpPr>
              <a:spLocks noEditPoints="1"/>
            </p:cNvSpPr>
            <p:nvPr/>
          </p:nvSpPr>
          <p:spPr bwMode="auto">
            <a:xfrm>
              <a:off x="1371" y="2347"/>
              <a:ext cx="76" cy="85"/>
            </a:xfrm>
            <a:custGeom>
              <a:avLst/>
              <a:gdLst>
                <a:gd name="T0" fmla="*/ 0 w 127"/>
                <a:gd name="T1" fmla="*/ 39 h 132"/>
                <a:gd name="T2" fmla="*/ 2 w 127"/>
                <a:gd name="T3" fmla="*/ 27 h 132"/>
                <a:gd name="T4" fmla="*/ 7 w 127"/>
                <a:gd name="T5" fmla="*/ 18 h 132"/>
                <a:gd name="T6" fmla="*/ 13 w 127"/>
                <a:gd name="T7" fmla="*/ 9 h 132"/>
                <a:gd name="T8" fmla="*/ 23 w 127"/>
                <a:gd name="T9" fmla="*/ 3 h 132"/>
                <a:gd name="T10" fmla="*/ 33 w 127"/>
                <a:gd name="T11" fmla="*/ 0 h 132"/>
                <a:gd name="T12" fmla="*/ 44 w 127"/>
                <a:gd name="T13" fmla="*/ 0 h 132"/>
                <a:gd name="T14" fmla="*/ 54 w 127"/>
                <a:gd name="T15" fmla="*/ 3 h 132"/>
                <a:gd name="T16" fmla="*/ 63 w 127"/>
                <a:gd name="T17" fmla="*/ 9 h 132"/>
                <a:gd name="T18" fmla="*/ 70 w 127"/>
                <a:gd name="T19" fmla="*/ 18 h 132"/>
                <a:gd name="T20" fmla="*/ 75 w 127"/>
                <a:gd name="T21" fmla="*/ 27 h 132"/>
                <a:gd name="T22" fmla="*/ 76 w 127"/>
                <a:gd name="T23" fmla="*/ 39 h 132"/>
                <a:gd name="T24" fmla="*/ 75 w 127"/>
                <a:gd name="T25" fmla="*/ 50 h 132"/>
                <a:gd name="T26" fmla="*/ 70 w 127"/>
                <a:gd name="T27" fmla="*/ 59 h 132"/>
                <a:gd name="T28" fmla="*/ 63 w 127"/>
                <a:gd name="T29" fmla="*/ 68 h 132"/>
                <a:gd name="T30" fmla="*/ 54 w 127"/>
                <a:gd name="T31" fmla="*/ 73 h 132"/>
                <a:gd name="T32" fmla="*/ 44 w 127"/>
                <a:gd name="T33" fmla="*/ 77 h 132"/>
                <a:gd name="T34" fmla="*/ 33 w 127"/>
                <a:gd name="T35" fmla="*/ 77 h 132"/>
                <a:gd name="T36" fmla="*/ 23 w 127"/>
                <a:gd name="T37" fmla="*/ 73 h 132"/>
                <a:gd name="T38" fmla="*/ 13 w 127"/>
                <a:gd name="T39" fmla="*/ 68 h 132"/>
                <a:gd name="T40" fmla="*/ 7 w 127"/>
                <a:gd name="T41" fmla="*/ 59 h 132"/>
                <a:gd name="T42" fmla="*/ 2 w 127"/>
                <a:gd name="T43" fmla="*/ 50 h 132"/>
                <a:gd name="T44" fmla="*/ 0 w 127"/>
                <a:gd name="T45" fmla="*/ 39 h 132"/>
                <a:gd name="T46" fmla="*/ 19 w 127"/>
                <a:gd name="T47" fmla="*/ 71 h 132"/>
                <a:gd name="T48" fmla="*/ 0 w 127"/>
                <a:gd name="T49" fmla="*/ 85 h 132"/>
                <a:gd name="T50" fmla="*/ 76 w 127"/>
                <a:gd name="T51" fmla="*/ 85 h 132"/>
                <a:gd name="T52" fmla="*/ 57 w 127"/>
                <a:gd name="T53" fmla="*/ 71 h 132"/>
                <a:gd name="T54" fmla="*/ 48 w 127"/>
                <a:gd name="T55" fmla="*/ 75 h 132"/>
                <a:gd name="T56" fmla="*/ 38 w 127"/>
                <a:gd name="T57" fmla="*/ 77 h 132"/>
                <a:gd name="T58" fmla="*/ 28 w 127"/>
                <a:gd name="T59" fmla="*/ 75 h 132"/>
                <a:gd name="T60" fmla="*/ 19 w 127"/>
                <a:gd name="T61" fmla="*/ 71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32">
                  <a:moveTo>
                    <a:pt x="0" y="60"/>
                  </a:moveTo>
                  <a:lnTo>
                    <a:pt x="3" y="42"/>
                  </a:lnTo>
                  <a:lnTo>
                    <a:pt x="11" y="28"/>
                  </a:lnTo>
                  <a:lnTo>
                    <a:pt x="22" y="14"/>
                  </a:lnTo>
                  <a:lnTo>
                    <a:pt x="38" y="5"/>
                  </a:lnTo>
                  <a:lnTo>
                    <a:pt x="55" y="0"/>
                  </a:lnTo>
                  <a:lnTo>
                    <a:pt x="73" y="0"/>
                  </a:lnTo>
                  <a:lnTo>
                    <a:pt x="90" y="5"/>
                  </a:lnTo>
                  <a:lnTo>
                    <a:pt x="105" y="14"/>
                  </a:lnTo>
                  <a:lnTo>
                    <a:pt x="117" y="28"/>
                  </a:lnTo>
                  <a:lnTo>
                    <a:pt x="125" y="42"/>
                  </a:lnTo>
                  <a:lnTo>
                    <a:pt x="127" y="60"/>
                  </a:lnTo>
                  <a:lnTo>
                    <a:pt x="125" y="77"/>
                  </a:lnTo>
                  <a:lnTo>
                    <a:pt x="117" y="92"/>
                  </a:lnTo>
                  <a:lnTo>
                    <a:pt x="105" y="105"/>
                  </a:lnTo>
                  <a:lnTo>
                    <a:pt x="90" y="114"/>
                  </a:lnTo>
                  <a:lnTo>
                    <a:pt x="73" y="119"/>
                  </a:lnTo>
                  <a:lnTo>
                    <a:pt x="55" y="119"/>
                  </a:lnTo>
                  <a:lnTo>
                    <a:pt x="38" y="114"/>
                  </a:lnTo>
                  <a:lnTo>
                    <a:pt x="22" y="105"/>
                  </a:lnTo>
                  <a:lnTo>
                    <a:pt x="11" y="92"/>
                  </a:lnTo>
                  <a:lnTo>
                    <a:pt x="3" y="77"/>
                  </a:lnTo>
                  <a:lnTo>
                    <a:pt x="0" y="60"/>
                  </a:lnTo>
                  <a:close/>
                  <a:moveTo>
                    <a:pt x="31" y="111"/>
                  </a:moveTo>
                  <a:lnTo>
                    <a:pt x="0" y="132"/>
                  </a:lnTo>
                  <a:lnTo>
                    <a:pt x="127" y="132"/>
                  </a:lnTo>
                  <a:lnTo>
                    <a:pt x="95" y="111"/>
                  </a:lnTo>
                  <a:lnTo>
                    <a:pt x="81" y="117"/>
                  </a:lnTo>
                  <a:lnTo>
                    <a:pt x="64" y="120"/>
                  </a:lnTo>
                  <a:lnTo>
                    <a:pt x="47" y="117"/>
                  </a:lnTo>
                  <a:lnTo>
                    <a:pt x="31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211"/>
            <p:cNvSpPr>
              <a:spLocks noChangeShapeType="1"/>
            </p:cNvSpPr>
            <p:nvPr/>
          </p:nvSpPr>
          <p:spPr bwMode="auto">
            <a:xfrm>
              <a:off x="1248" y="2384"/>
              <a:ext cx="16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212"/>
            <p:cNvSpPr>
              <a:spLocks noChangeShapeType="1"/>
            </p:cNvSpPr>
            <p:nvPr/>
          </p:nvSpPr>
          <p:spPr bwMode="auto">
            <a:xfrm>
              <a:off x="1408" y="2346"/>
              <a:ext cx="7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213"/>
            <p:cNvSpPr>
              <a:spLocks noChangeShapeType="1"/>
            </p:cNvSpPr>
            <p:nvPr/>
          </p:nvSpPr>
          <p:spPr bwMode="auto">
            <a:xfrm>
              <a:off x="2275" y="1967"/>
              <a:ext cx="108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214"/>
            <p:cNvSpPr>
              <a:spLocks/>
            </p:cNvSpPr>
            <p:nvPr/>
          </p:nvSpPr>
          <p:spPr bwMode="auto">
            <a:xfrm>
              <a:off x="2378" y="1961"/>
              <a:ext cx="12" cy="11"/>
            </a:xfrm>
            <a:custGeom>
              <a:avLst/>
              <a:gdLst>
                <a:gd name="T0" fmla="*/ 0 w 21"/>
                <a:gd name="T1" fmla="*/ 5 h 17"/>
                <a:gd name="T2" fmla="*/ 2 w 21"/>
                <a:gd name="T3" fmla="*/ 3 h 17"/>
                <a:gd name="T4" fmla="*/ 5 w 21"/>
                <a:gd name="T5" fmla="*/ 0 h 17"/>
                <a:gd name="T6" fmla="*/ 8 w 21"/>
                <a:gd name="T7" fmla="*/ 0 h 17"/>
                <a:gd name="T8" fmla="*/ 11 w 21"/>
                <a:gd name="T9" fmla="*/ 3 h 17"/>
                <a:gd name="T10" fmla="*/ 12 w 21"/>
                <a:gd name="T11" fmla="*/ 5 h 17"/>
                <a:gd name="T12" fmla="*/ 11 w 21"/>
                <a:gd name="T13" fmla="*/ 8 h 17"/>
                <a:gd name="T14" fmla="*/ 8 w 21"/>
                <a:gd name="T15" fmla="*/ 11 h 17"/>
                <a:gd name="T16" fmla="*/ 5 w 21"/>
                <a:gd name="T17" fmla="*/ 11 h 17"/>
                <a:gd name="T18" fmla="*/ 2 w 21"/>
                <a:gd name="T19" fmla="*/ 8 h 17"/>
                <a:gd name="T20" fmla="*/ 0 w 21"/>
                <a:gd name="T21" fmla="*/ 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7">
                  <a:moveTo>
                    <a:pt x="0" y="8"/>
                  </a:move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215"/>
            <p:cNvSpPr>
              <a:spLocks noChangeShapeType="1"/>
            </p:cNvSpPr>
            <p:nvPr/>
          </p:nvSpPr>
          <p:spPr bwMode="auto">
            <a:xfrm flipV="1">
              <a:off x="2306" y="1912"/>
              <a:ext cx="151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216"/>
            <p:cNvSpPr>
              <a:spLocks/>
            </p:cNvSpPr>
            <p:nvPr/>
          </p:nvSpPr>
          <p:spPr bwMode="auto">
            <a:xfrm>
              <a:off x="1623" y="2325"/>
              <a:ext cx="81" cy="41"/>
            </a:xfrm>
            <a:custGeom>
              <a:avLst/>
              <a:gdLst>
                <a:gd name="T0" fmla="*/ 0 w 133"/>
                <a:gd name="T1" fmla="*/ 0 h 64"/>
                <a:gd name="T2" fmla="*/ 81 w 133"/>
                <a:gd name="T3" fmla="*/ 41 h 64"/>
                <a:gd name="T4" fmla="*/ 81 w 133"/>
                <a:gd name="T5" fmla="*/ 0 h 64"/>
                <a:gd name="T6" fmla="*/ 0 w 133"/>
                <a:gd name="T7" fmla="*/ 41 h 64"/>
                <a:gd name="T8" fmla="*/ 0 w 13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64">
                  <a:moveTo>
                    <a:pt x="0" y="0"/>
                  </a:moveTo>
                  <a:lnTo>
                    <a:pt x="133" y="64"/>
                  </a:lnTo>
                  <a:lnTo>
                    <a:pt x="133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217"/>
            <p:cNvSpPr>
              <a:spLocks/>
            </p:cNvSpPr>
            <p:nvPr/>
          </p:nvSpPr>
          <p:spPr bwMode="auto">
            <a:xfrm>
              <a:off x="1647" y="2303"/>
              <a:ext cx="31" cy="7"/>
            </a:xfrm>
            <a:custGeom>
              <a:avLst/>
              <a:gdLst>
                <a:gd name="T0" fmla="*/ 0 w 53"/>
                <a:gd name="T1" fmla="*/ 7 h 11"/>
                <a:gd name="T2" fmla="*/ 3 w 53"/>
                <a:gd name="T3" fmla="*/ 3 h 11"/>
                <a:gd name="T4" fmla="*/ 8 w 53"/>
                <a:gd name="T5" fmla="*/ 1 h 11"/>
                <a:gd name="T6" fmla="*/ 15 w 53"/>
                <a:gd name="T7" fmla="*/ 0 h 11"/>
                <a:gd name="T8" fmla="*/ 22 w 53"/>
                <a:gd name="T9" fmla="*/ 1 h 11"/>
                <a:gd name="T10" fmla="*/ 28 w 53"/>
                <a:gd name="T11" fmla="*/ 3 h 11"/>
                <a:gd name="T12" fmla="*/ 31 w 53"/>
                <a:gd name="T13" fmla="*/ 7 h 11"/>
                <a:gd name="T14" fmla="*/ 0 w 53"/>
                <a:gd name="T15" fmla="*/ 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4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218"/>
            <p:cNvSpPr>
              <a:spLocks noChangeShapeType="1"/>
            </p:cNvSpPr>
            <p:nvPr/>
          </p:nvSpPr>
          <p:spPr bwMode="auto">
            <a:xfrm flipV="1">
              <a:off x="1663" y="2310"/>
              <a:ext cx="1" cy="3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219"/>
            <p:cNvSpPr>
              <a:spLocks/>
            </p:cNvSpPr>
            <p:nvPr/>
          </p:nvSpPr>
          <p:spPr bwMode="auto">
            <a:xfrm>
              <a:off x="3056" y="3217"/>
              <a:ext cx="80" cy="41"/>
            </a:xfrm>
            <a:custGeom>
              <a:avLst/>
              <a:gdLst>
                <a:gd name="T0" fmla="*/ 0 w 134"/>
                <a:gd name="T1" fmla="*/ 0 h 64"/>
                <a:gd name="T2" fmla="*/ 80 w 134"/>
                <a:gd name="T3" fmla="*/ 41 h 64"/>
                <a:gd name="T4" fmla="*/ 80 w 134"/>
                <a:gd name="T5" fmla="*/ 0 h 64"/>
                <a:gd name="T6" fmla="*/ 0 w 134"/>
                <a:gd name="T7" fmla="*/ 41 h 64"/>
                <a:gd name="T8" fmla="*/ 0 w 13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220"/>
            <p:cNvSpPr>
              <a:spLocks/>
            </p:cNvSpPr>
            <p:nvPr/>
          </p:nvSpPr>
          <p:spPr bwMode="auto">
            <a:xfrm>
              <a:off x="3080" y="3195"/>
              <a:ext cx="32" cy="6"/>
            </a:xfrm>
            <a:custGeom>
              <a:avLst/>
              <a:gdLst>
                <a:gd name="T0" fmla="*/ 0 w 53"/>
                <a:gd name="T1" fmla="*/ 6 h 11"/>
                <a:gd name="T2" fmla="*/ 3 w 53"/>
                <a:gd name="T3" fmla="*/ 3 h 11"/>
                <a:gd name="T4" fmla="*/ 10 w 53"/>
                <a:gd name="T5" fmla="*/ 1 h 11"/>
                <a:gd name="T6" fmla="*/ 17 w 53"/>
                <a:gd name="T7" fmla="*/ 0 h 11"/>
                <a:gd name="T8" fmla="*/ 24 w 53"/>
                <a:gd name="T9" fmla="*/ 1 h 11"/>
                <a:gd name="T10" fmla="*/ 29 w 53"/>
                <a:gd name="T11" fmla="*/ 3 h 11"/>
                <a:gd name="T12" fmla="*/ 32 w 53"/>
                <a:gd name="T13" fmla="*/ 6 h 11"/>
                <a:gd name="T14" fmla="*/ 0 w 53"/>
                <a:gd name="T15" fmla="*/ 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221"/>
            <p:cNvSpPr>
              <a:spLocks noChangeShapeType="1"/>
            </p:cNvSpPr>
            <p:nvPr/>
          </p:nvSpPr>
          <p:spPr bwMode="auto">
            <a:xfrm flipV="1">
              <a:off x="3097" y="3201"/>
              <a:ext cx="1" cy="3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222"/>
            <p:cNvSpPr>
              <a:spLocks/>
            </p:cNvSpPr>
            <p:nvPr/>
          </p:nvSpPr>
          <p:spPr bwMode="auto">
            <a:xfrm>
              <a:off x="2666" y="3354"/>
              <a:ext cx="41" cy="81"/>
            </a:xfrm>
            <a:custGeom>
              <a:avLst/>
              <a:gdLst>
                <a:gd name="T0" fmla="*/ 41 w 68"/>
                <a:gd name="T1" fmla="*/ 0 h 127"/>
                <a:gd name="T2" fmla="*/ 0 w 68"/>
                <a:gd name="T3" fmla="*/ 81 h 127"/>
                <a:gd name="T4" fmla="*/ 41 w 68"/>
                <a:gd name="T5" fmla="*/ 81 h 127"/>
                <a:gd name="T6" fmla="*/ 0 w 68"/>
                <a:gd name="T7" fmla="*/ 0 h 127"/>
                <a:gd name="T8" fmla="*/ 41 w 68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27">
                  <a:moveTo>
                    <a:pt x="68" y="0"/>
                  </a:moveTo>
                  <a:lnTo>
                    <a:pt x="0" y="127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223"/>
            <p:cNvSpPr>
              <a:spLocks/>
            </p:cNvSpPr>
            <p:nvPr/>
          </p:nvSpPr>
          <p:spPr bwMode="auto">
            <a:xfrm>
              <a:off x="2721" y="3379"/>
              <a:ext cx="7" cy="32"/>
            </a:xfrm>
            <a:custGeom>
              <a:avLst/>
              <a:gdLst>
                <a:gd name="T0" fmla="*/ 0 w 12"/>
                <a:gd name="T1" fmla="*/ 0 h 51"/>
                <a:gd name="T2" fmla="*/ 4 w 12"/>
                <a:gd name="T3" fmla="*/ 3 h 51"/>
                <a:gd name="T4" fmla="*/ 6 w 12"/>
                <a:gd name="T5" fmla="*/ 9 h 51"/>
                <a:gd name="T6" fmla="*/ 7 w 12"/>
                <a:gd name="T7" fmla="*/ 16 h 51"/>
                <a:gd name="T8" fmla="*/ 6 w 12"/>
                <a:gd name="T9" fmla="*/ 23 h 51"/>
                <a:gd name="T10" fmla="*/ 4 w 12"/>
                <a:gd name="T11" fmla="*/ 29 h 51"/>
                <a:gd name="T12" fmla="*/ 0 w 12"/>
                <a:gd name="T13" fmla="*/ 32 h 51"/>
                <a:gd name="T14" fmla="*/ 0 w 12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51">
                  <a:moveTo>
                    <a:pt x="0" y="0"/>
                  </a:moveTo>
                  <a:lnTo>
                    <a:pt x="7" y="5"/>
                  </a:lnTo>
                  <a:lnTo>
                    <a:pt x="11" y="14"/>
                  </a:lnTo>
                  <a:lnTo>
                    <a:pt x="12" y="25"/>
                  </a:lnTo>
                  <a:lnTo>
                    <a:pt x="11" y="36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224"/>
            <p:cNvSpPr>
              <a:spLocks noChangeShapeType="1"/>
            </p:cNvSpPr>
            <p:nvPr/>
          </p:nvSpPr>
          <p:spPr bwMode="auto">
            <a:xfrm>
              <a:off x="2687" y="3394"/>
              <a:ext cx="34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225"/>
            <p:cNvSpPr>
              <a:spLocks noChangeShapeType="1"/>
            </p:cNvSpPr>
            <p:nvPr/>
          </p:nvSpPr>
          <p:spPr bwMode="auto">
            <a:xfrm>
              <a:off x="1469" y="2235"/>
              <a:ext cx="1" cy="1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226"/>
            <p:cNvSpPr>
              <a:spLocks/>
            </p:cNvSpPr>
            <p:nvPr/>
          </p:nvSpPr>
          <p:spPr bwMode="auto">
            <a:xfrm>
              <a:off x="1431" y="2196"/>
              <a:ext cx="76" cy="79"/>
            </a:xfrm>
            <a:custGeom>
              <a:avLst/>
              <a:gdLst>
                <a:gd name="T0" fmla="*/ 0 w 129"/>
                <a:gd name="T1" fmla="*/ 40 h 122"/>
                <a:gd name="T2" fmla="*/ 2 w 129"/>
                <a:gd name="T3" fmla="*/ 30 h 122"/>
                <a:gd name="T4" fmla="*/ 5 w 129"/>
                <a:gd name="T5" fmla="*/ 20 h 122"/>
                <a:gd name="T6" fmla="*/ 12 w 129"/>
                <a:gd name="T7" fmla="*/ 12 h 122"/>
                <a:gd name="T8" fmla="*/ 19 w 129"/>
                <a:gd name="T9" fmla="*/ 6 h 122"/>
                <a:gd name="T10" fmla="*/ 28 w 129"/>
                <a:gd name="T11" fmla="*/ 2 h 122"/>
                <a:gd name="T12" fmla="*/ 38 w 129"/>
                <a:gd name="T13" fmla="*/ 0 h 122"/>
                <a:gd name="T14" fmla="*/ 48 w 129"/>
                <a:gd name="T15" fmla="*/ 2 h 122"/>
                <a:gd name="T16" fmla="*/ 57 w 129"/>
                <a:gd name="T17" fmla="*/ 6 h 122"/>
                <a:gd name="T18" fmla="*/ 64 w 129"/>
                <a:gd name="T19" fmla="*/ 12 h 122"/>
                <a:gd name="T20" fmla="*/ 70 w 129"/>
                <a:gd name="T21" fmla="*/ 20 h 122"/>
                <a:gd name="T22" fmla="*/ 74 w 129"/>
                <a:gd name="T23" fmla="*/ 30 h 122"/>
                <a:gd name="T24" fmla="*/ 76 w 129"/>
                <a:gd name="T25" fmla="*/ 40 h 122"/>
                <a:gd name="T26" fmla="*/ 74 w 129"/>
                <a:gd name="T27" fmla="*/ 50 h 122"/>
                <a:gd name="T28" fmla="*/ 70 w 129"/>
                <a:gd name="T29" fmla="*/ 60 h 122"/>
                <a:gd name="T30" fmla="*/ 64 w 129"/>
                <a:gd name="T31" fmla="*/ 67 h 122"/>
                <a:gd name="T32" fmla="*/ 57 w 129"/>
                <a:gd name="T33" fmla="*/ 74 h 122"/>
                <a:gd name="T34" fmla="*/ 48 w 129"/>
                <a:gd name="T35" fmla="*/ 78 h 122"/>
                <a:gd name="T36" fmla="*/ 38 w 129"/>
                <a:gd name="T37" fmla="*/ 79 h 122"/>
                <a:gd name="T38" fmla="*/ 28 w 129"/>
                <a:gd name="T39" fmla="*/ 78 h 122"/>
                <a:gd name="T40" fmla="*/ 19 w 129"/>
                <a:gd name="T41" fmla="*/ 74 h 122"/>
                <a:gd name="T42" fmla="*/ 12 w 129"/>
                <a:gd name="T43" fmla="*/ 67 h 122"/>
                <a:gd name="T44" fmla="*/ 5 w 129"/>
                <a:gd name="T45" fmla="*/ 60 h 122"/>
                <a:gd name="T46" fmla="*/ 2 w 129"/>
                <a:gd name="T47" fmla="*/ 50 h 122"/>
                <a:gd name="T48" fmla="*/ 0 w 129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2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2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Rectangle 227"/>
            <p:cNvSpPr>
              <a:spLocks noChangeArrowheads="1"/>
            </p:cNvSpPr>
            <p:nvPr/>
          </p:nvSpPr>
          <p:spPr bwMode="auto">
            <a:xfrm>
              <a:off x="1451" y="2199"/>
              <a:ext cx="3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FT</a:t>
              </a:r>
              <a:endParaRPr lang="en-US"/>
            </a:p>
          </p:txBody>
        </p:sp>
        <p:sp>
          <p:nvSpPr>
            <p:cNvPr id="17476" name="Rectangle 228"/>
            <p:cNvSpPr>
              <a:spLocks noChangeArrowheads="1"/>
            </p:cNvSpPr>
            <p:nvPr/>
          </p:nvSpPr>
          <p:spPr bwMode="auto">
            <a:xfrm>
              <a:off x="1461" y="223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7477" name="Line 229"/>
            <p:cNvSpPr>
              <a:spLocks noChangeShapeType="1"/>
            </p:cNvSpPr>
            <p:nvPr/>
          </p:nvSpPr>
          <p:spPr bwMode="auto">
            <a:xfrm>
              <a:off x="1513" y="3127"/>
              <a:ext cx="2" cy="1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230"/>
            <p:cNvSpPr>
              <a:spLocks/>
            </p:cNvSpPr>
            <p:nvPr/>
          </p:nvSpPr>
          <p:spPr bwMode="auto">
            <a:xfrm>
              <a:off x="1474" y="3087"/>
              <a:ext cx="78" cy="78"/>
            </a:xfrm>
            <a:custGeom>
              <a:avLst/>
              <a:gdLst>
                <a:gd name="T0" fmla="*/ 0 w 128"/>
                <a:gd name="T1" fmla="*/ 38 h 122"/>
                <a:gd name="T2" fmla="*/ 1 w 128"/>
                <a:gd name="T3" fmla="*/ 29 h 122"/>
                <a:gd name="T4" fmla="*/ 5 w 128"/>
                <a:gd name="T5" fmla="*/ 20 h 122"/>
                <a:gd name="T6" fmla="*/ 12 w 128"/>
                <a:gd name="T7" fmla="*/ 12 h 122"/>
                <a:gd name="T8" fmla="*/ 20 w 128"/>
                <a:gd name="T9" fmla="*/ 6 h 122"/>
                <a:gd name="T10" fmla="*/ 29 w 128"/>
                <a:gd name="T11" fmla="*/ 1 h 122"/>
                <a:gd name="T12" fmla="*/ 40 w 128"/>
                <a:gd name="T13" fmla="*/ 0 h 122"/>
                <a:gd name="T14" fmla="*/ 49 w 128"/>
                <a:gd name="T15" fmla="*/ 1 h 122"/>
                <a:gd name="T16" fmla="*/ 59 w 128"/>
                <a:gd name="T17" fmla="*/ 6 h 122"/>
                <a:gd name="T18" fmla="*/ 66 w 128"/>
                <a:gd name="T19" fmla="*/ 12 h 122"/>
                <a:gd name="T20" fmla="*/ 73 w 128"/>
                <a:gd name="T21" fmla="*/ 20 h 122"/>
                <a:gd name="T22" fmla="*/ 77 w 128"/>
                <a:gd name="T23" fmla="*/ 29 h 122"/>
                <a:gd name="T24" fmla="*/ 78 w 128"/>
                <a:gd name="T25" fmla="*/ 38 h 122"/>
                <a:gd name="T26" fmla="*/ 77 w 128"/>
                <a:gd name="T27" fmla="*/ 49 h 122"/>
                <a:gd name="T28" fmla="*/ 73 w 128"/>
                <a:gd name="T29" fmla="*/ 58 h 122"/>
                <a:gd name="T30" fmla="*/ 66 w 128"/>
                <a:gd name="T31" fmla="*/ 66 h 122"/>
                <a:gd name="T32" fmla="*/ 59 w 128"/>
                <a:gd name="T33" fmla="*/ 72 h 122"/>
                <a:gd name="T34" fmla="*/ 49 w 128"/>
                <a:gd name="T35" fmla="*/ 76 h 122"/>
                <a:gd name="T36" fmla="*/ 40 w 128"/>
                <a:gd name="T37" fmla="*/ 78 h 122"/>
                <a:gd name="T38" fmla="*/ 29 w 128"/>
                <a:gd name="T39" fmla="*/ 76 h 122"/>
                <a:gd name="T40" fmla="*/ 20 w 128"/>
                <a:gd name="T41" fmla="*/ 72 h 122"/>
                <a:gd name="T42" fmla="*/ 12 w 128"/>
                <a:gd name="T43" fmla="*/ 66 h 122"/>
                <a:gd name="T44" fmla="*/ 5 w 128"/>
                <a:gd name="T45" fmla="*/ 58 h 122"/>
                <a:gd name="T46" fmla="*/ 1 w 128"/>
                <a:gd name="T47" fmla="*/ 49 h 122"/>
                <a:gd name="T48" fmla="*/ 0 w 128"/>
                <a:gd name="T49" fmla="*/ 38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2" y="46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8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5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9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Rectangle 231"/>
            <p:cNvSpPr>
              <a:spLocks noChangeArrowheads="1"/>
            </p:cNvSpPr>
            <p:nvPr/>
          </p:nvSpPr>
          <p:spPr bwMode="auto">
            <a:xfrm>
              <a:off x="1496" y="3091"/>
              <a:ext cx="3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FT</a:t>
              </a:r>
              <a:endParaRPr lang="en-US"/>
            </a:p>
          </p:txBody>
        </p:sp>
        <p:sp>
          <p:nvSpPr>
            <p:cNvPr id="17480" name="Rectangle 232"/>
            <p:cNvSpPr>
              <a:spLocks noChangeArrowheads="1"/>
            </p:cNvSpPr>
            <p:nvPr/>
          </p:nvSpPr>
          <p:spPr bwMode="auto">
            <a:xfrm>
              <a:off x="1505" y="3127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7481" name="Line 233"/>
            <p:cNvSpPr>
              <a:spLocks noChangeShapeType="1"/>
            </p:cNvSpPr>
            <p:nvPr/>
          </p:nvSpPr>
          <p:spPr bwMode="auto">
            <a:xfrm>
              <a:off x="1926" y="2672"/>
              <a:ext cx="124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234"/>
            <p:cNvSpPr>
              <a:spLocks/>
            </p:cNvSpPr>
            <p:nvPr/>
          </p:nvSpPr>
          <p:spPr bwMode="auto">
            <a:xfrm>
              <a:off x="1887" y="2634"/>
              <a:ext cx="76" cy="78"/>
            </a:xfrm>
            <a:custGeom>
              <a:avLst/>
              <a:gdLst>
                <a:gd name="T0" fmla="*/ 0 w 129"/>
                <a:gd name="T1" fmla="*/ 39 h 122"/>
                <a:gd name="T2" fmla="*/ 2 w 129"/>
                <a:gd name="T3" fmla="*/ 29 h 122"/>
                <a:gd name="T4" fmla="*/ 5 w 129"/>
                <a:gd name="T5" fmla="*/ 20 h 122"/>
                <a:gd name="T6" fmla="*/ 12 w 129"/>
                <a:gd name="T7" fmla="*/ 12 h 122"/>
                <a:gd name="T8" fmla="*/ 19 w 129"/>
                <a:gd name="T9" fmla="*/ 6 h 122"/>
                <a:gd name="T10" fmla="*/ 28 w 129"/>
                <a:gd name="T11" fmla="*/ 2 h 122"/>
                <a:gd name="T12" fmla="*/ 38 w 129"/>
                <a:gd name="T13" fmla="*/ 0 h 122"/>
                <a:gd name="T14" fmla="*/ 48 w 129"/>
                <a:gd name="T15" fmla="*/ 2 h 122"/>
                <a:gd name="T16" fmla="*/ 57 w 129"/>
                <a:gd name="T17" fmla="*/ 6 h 122"/>
                <a:gd name="T18" fmla="*/ 64 w 129"/>
                <a:gd name="T19" fmla="*/ 12 h 122"/>
                <a:gd name="T20" fmla="*/ 71 w 129"/>
                <a:gd name="T21" fmla="*/ 20 h 122"/>
                <a:gd name="T22" fmla="*/ 74 w 129"/>
                <a:gd name="T23" fmla="*/ 29 h 122"/>
                <a:gd name="T24" fmla="*/ 76 w 129"/>
                <a:gd name="T25" fmla="*/ 39 h 122"/>
                <a:gd name="T26" fmla="*/ 74 w 129"/>
                <a:gd name="T27" fmla="*/ 49 h 122"/>
                <a:gd name="T28" fmla="*/ 71 w 129"/>
                <a:gd name="T29" fmla="*/ 59 h 122"/>
                <a:gd name="T30" fmla="*/ 64 w 129"/>
                <a:gd name="T31" fmla="*/ 66 h 122"/>
                <a:gd name="T32" fmla="*/ 57 w 129"/>
                <a:gd name="T33" fmla="*/ 73 h 122"/>
                <a:gd name="T34" fmla="*/ 48 w 129"/>
                <a:gd name="T35" fmla="*/ 77 h 122"/>
                <a:gd name="T36" fmla="*/ 38 w 129"/>
                <a:gd name="T37" fmla="*/ 78 h 122"/>
                <a:gd name="T38" fmla="*/ 28 w 129"/>
                <a:gd name="T39" fmla="*/ 77 h 122"/>
                <a:gd name="T40" fmla="*/ 19 w 129"/>
                <a:gd name="T41" fmla="*/ 73 h 122"/>
                <a:gd name="T42" fmla="*/ 12 w 129"/>
                <a:gd name="T43" fmla="*/ 66 h 122"/>
                <a:gd name="T44" fmla="*/ 5 w 129"/>
                <a:gd name="T45" fmla="*/ 59 h 122"/>
                <a:gd name="T46" fmla="*/ 2 w 129"/>
                <a:gd name="T47" fmla="*/ 49 h 122"/>
                <a:gd name="T48" fmla="*/ 0 w 129"/>
                <a:gd name="T49" fmla="*/ 39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20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2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2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Rectangle 235"/>
            <p:cNvSpPr>
              <a:spLocks noChangeArrowheads="1"/>
            </p:cNvSpPr>
            <p:nvPr/>
          </p:nvSpPr>
          <p:spPr bwMode="auto">
            <a:xfrm>
              <a:off x="1907" y="2638"/>
              <a:ext cx="3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PT</a:t>
              </a:r>
              <a:endParaRPr lang="en-US"/>
            </a:p>
          </p:txBody>
        </p:sp>
        <p:sp>
          <p:nvSpPr>
            <p:cNvPr id="17484" name="Rectangle 236"/>
            <p:cNvSpPr>
              <a:spLocks noChangeArrowheads="1"/>
            </p:cNvSpPr>
            <p:nvPr/>
          </p:nvSpPr>
          <p:spPr bwMode="auto">
            <a:xfrm>
              <a:off x="1916" y="2672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7485" name="Line 237"/>
            <p:cNvSpPr>
              <a:spLocks noChangeShapeType="1"/>
            </p:cNvSpPr>
            <p:nvPr/>
          </p:nvSpPr>
          <p:spPr bwMode="auto">
            <a:xfrm>
              <a:off x="2162" y="1967"/>
              <a:ext cx="8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238"/>
            <p:cNvSpPr>
              <a:spLocks/>
            </p:cNvSpPr>
            <p:nvPr/>
          </p:nvSpPr>
          <p:spPr bwMode="auto">
            <a:xfrm>
              <a:off x="2123" y="1929"/>
              <a:ext cx="77" cy="78"/>
            </a:xfrm>
            <a:custGeom>
              <a:avLst/>
              <a:gdLst>
                <a:gd name="T0" fmla="*/ 0 w 128"/>
                <a:gd name="T1" fmla="*/ 39 h 121"/>
                <a:gd name="T2" fmla="*/ 1 w 128"/>
                <a:gd name="T3" fmla="*/ 29 h 121"/>
                <a:gd name="T4" fmla="*/ 5 w 128"/>
                <a:gd name="T5" fmla="*/ 19 h 121"/>
                <a:gd name="T6" fmla="*/ 11 w 128"/>
                <a:gd name="T7" fmla="*/ 12 h 121"/>
                <a:gd name="T8" fmla="*/ 19 w 128"/>
                <a:gd name="T9" fmla="*/ 5 h 121"/>
                <a:gd name="T10" fmla="*/ 29 w 128"/>
                <a:gd name="T11" fmla="*/ 1 h 121"/>
                <a:gd name="T12" fmla="*/ 38 w 128"/>
                <a:gd name="T13" fmla="*/ 0 h 121"/>
                <a:gd name="T14" fmla="*/ 48 w 128"/>
                <a:gd name="T15" fmla="*/ 1 h 121"/>
                <a:gd name="T16" fmla="*/ 58 w 128"/>
                <a:gd name="T17" fmla="*/ 5 h 121"/>
                <a:gd name="T18" fmla="*/ 66 w 128"/>
                <a:gd name="T19" fmla="*/ 12 h 121"/>
                <a:gd name="T20" fmla="*/ 72 w 128"/>
                <a:gd name="T21" fmla="*/ 19 h 121"/>
                <a:gd name="T22" fmla="*/ 75 w 128"/>
                <a:gd name="T23" fmla="*/ 29 h 121"/>
                <a:gd name="T24" fmla="*/ 77 w 128"/>
                <a:gd name="T25" fmla="*/ 39 h 121"/>
                <a:gd name="T26" fmla="*/ 75 w 128"/>
                <a:gd name="T27" fmla="*/ 50 h 121"/>
                <a:gd name="T28" fmla="*/ 72 w 128"/>
                <a:gd name="T29" fmla="*/ 58 h 121"/>
                <a:gd name="T30" fmla="*/ 66 w 128"/>
                <a:gd name="T31" fmla="*/ 67 h 121"/>
                <a:gd name="T32" fmla="*/ 58 w 128"/>
                <a:gd name="T33" fmla="*/ 72 h 121"/>
                <a:gd name="T34" fmla="*/ 48 w 128"/>
                <a:gd name="T35" fmla="*/ 77 h 121"/>
                <a:gd name="T36" fmla="*/ 38 w 128"/>
                <a:gd name="T37" fmla="*/ 78 h 121"/>
                <a:gd name="T38" fmla="*/ 29 w 128"/>
                <a:gd name="T39" fmla="*/ 77 h 121"/>
                <a:gd name="T40" fmla="*/ 19 w 128"/>
                <a:gd name="T41" fmla="*/ 72 h 121"/>
                <a:gd name="T42" fmla="*/ 11 w 128"/>
                <a:gd name="T43" fmla="*/ 67 h 121"/>
                <a:gd name="T44" fmla="*/ 5 w 128"/>
                <a:gd name="T45" fmla="*/ 58 h 121"/>
                <a:gd name="T46" fmla="*/ 1 w 128"/>
                <a:gd name="T47" fmla="*/ 50 h 121"/>
                <a:gd name="T48" fmla="*/ 0 w 128"/>
                <a:gd name="T49" fmla="*/ 39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2" y="45"/>
                  </a:lnTo>
                  <a:lnTo>
                    <a:pt x="9" y="30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9"/>
                  </a:lnTo>
                  <a:lnTo>
                    <a:pt x="63" y="121"/>
                  </a:lnTo>
                  <a:lnTo>
                    <a:pt x="48" y="119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239"/>
            <p:cNvSpPr>
              <a:spLocks noChangeShapeType="1"/>
            </p:cNvSpPr>
            <p:nvPr/>
          </p:nvSpPr>
          <p:spPr bwMode="auto">
            <a:xfrm>
              <a:off x="2123" y="1967"/>
              <a:ext cx="77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Rectangle 240"/>
            <p:cNvSpPr>
              <a:spLocks noChangeArrowheads="1"/>
            </p:cNvSpPr>
            <p:nvPr/>
          </p:nvSpPr>
          <p:spPr bwMode="auto">
            <a:xfrm>
              <a:off x="2147" y="1930"/>
              <a:ext cx="2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/>
            </a:p>
          </p:txBody>
        </p:sp>
        <p:sp>
          <p:nvSpPr>
            <p:cNvPr id="17489" name="Rectangle 241"/>
            <p:cNvSpPr>
              <a:spLocks noChangeArrowheads="1"/>
            </p:cNvSpPr>
            <p:nvPr/>
          </p:nvSpPr>
          <p:spPr bwMode="auto">
            <a:xfrm>
              <a:off x="2153" y="1971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7490" name="Freeform 242"/>
            <p:cNvSpPr>
              <a:spLocks/>
            </p:cNvSpPr>
            <p:nvPr/>
          </p:nvSpPr>
          <p:spPr bwMode="auto">
            <a:xfrm>
              <a:off x="2231" y="1948"/>
              <a:ext cx="12" cy="41"/>
            </a:xfrm>
            <a:custGeom>
              <a:avLst/>
              <a:gdLst>
                <a:gd name="T0" fmla="*/ 12 w 21"/>
                <a:gd name="T1" fmla="*/ 41 h 64"/>
                <a:gd name="T2" fmla="*/ 7 w 21"/>
                <a:gd name="T3" fmla="*/ 38 h 64"/>
                <a:gd name="T4" fmla="*/ 3 w 21"/>
                <a:gd name="T5" fmla="*/ 35 h 64"/>
                <a:gd name="T6" fmla="*/ 1 w 21"/>
                <a:gd name="T7" fmla="*/ 28 h 64"/>
                <a:gd name="T8" fmla="*/ 0 w 21"/>
                <a:gd name="T9" fmla="*/ 21 h 64"/>
                <a:gd name="T10" fmla="*/ 1 w 21"/>
                <a:gd name="T11" fmla="*/ 13 h 64"/>
                <a:gd name="T12" fmla="*/ 3 w 21"/>
                <a:gd name="T13" fmla="*/ 6 h 64"/>
                <a:gd name="T14" fmla="*/ 7 w 21"/>
                <a:gd name="T15" fmla="*/ 3 h 64"/>
                <a:gd name="T16" fmla="*/ 12 w 21"/>
                <a:gd name="T17" fmla="*/ 0 h 64"/>
                <a:gd name="T18" fmla="*/ 12 w 21"/>
                <a:gd name="T19" fmla="*/ 41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64">
                  <a:moveTo>
                    <a:pt x="21" y="64"/>
                  </a:moveTo>
                  <a:lnTo>
                    <a:pt x="13" y="60"/>
                  </a:lnTo>
                  <a:lnTo>
                    <a:pt x="6" y="54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243"/>
            <p:cNvSpPr>
              <a:spLocks noChangeShapeType="1"/>
            </p:cNvSpPr>
            <p:nvPr/>
          </p:nvSpPr>
          <p:spPr bwMode="auto">
            <a:xfrm>
              <a:off x="2243" y="1969"/>
              <a:ext cx="3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244"/>
            <p:cNvSpPr>
              <a:spLocks noChangeShapeType="1"/>
            </p:cNvSpPr>
            <p:nvPr/>
          </p:nvSpPr>
          <p:spPr bwMode="auto">
            <a:xfrm>
              <a:off x="2156" y="2135"/>
              <a:ext cx="12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245"/>
            <p:cNvSpPr>
              <a:spLocks/>
            </p:cNvSpPr>
            <p:nvPr/>
          </p:nvSpPr>
          <p:spPr bwMode="auto">
            <a:xfrm>
              <a:off x="2117" y="2096"/>
              <a:ext cx="77" cy="77"/>
            </a:xfrm>
            <a:custGeom>
              <a:avLst/>
              <a:gdLst>
                <a:gd name="T0" fmla="*/ 0 w 128"/>
                <a:gd name="T1" fmla="*/ 39 h 121"/>
                <a:gd name="T2" fmla="*/ 1 w 128"/>
                <a:gd name="T3" fmla="*/ 29 h 121"/>
                <a:gd name="T4" fmla="*/ 5 w 128"/>
                <a:gd name="T5" fmla="*/ 19 h 121"/>
                <a:gd name="T6" fmla="*/ 11 w 128"/>
                <a:gd name="T7" fmla="*/ 11 h 121"/>
                <a:gd name="T8" fmla="*/ 19 w 128"/>
                <a:gd name="T9" fmla="*/ 5 h 121"/>
                <a:gd name="T10" fmla="*/ 29 w 128"/>
                <a:gd name="T11" fmla="*/ 1 h 121"/>
                <a:gd name="T12" fmla="*/ 38 w 128"/>
                <a:gd name="T13" fmla="*/ 0 h 121"/>
                <a:gd name="T14" fmla="*/ 48 w 128"/>
                <a:gd name="T15" fmla="*/ 1 h 121"/>
                <a:gd name="T16" fmla="*/ 57 w 128"/>
                <a:gd name="T17" fmla="*/ 5 h 121"/>
                <a:gd name="T18" fmla="*/ 65 w 128"/>
                <a:gd name="T19" fmla="*/ 11 h 121"/>
                <a:gd name="T20" fmla="*/ 72 w 128"/>
                <a:gd name="T21" fmla="*/ 19 h 121"/>
                <a:gd name="T22" fmla="*/ 75 w 128"/>
                <a:gd name="T23" fmla="*/ 29 h 121"/>
                <a:gd name="T24" fmla="*/ 77 w 128"/>
                <a:gd name="T25" fmla="*/ 39 h 121"/>
                <a:gd name="T26" fmla="*/ 75 w 128"/>
                <a:gd name="T27" fmla="*/ 49 h 121"/>
                <a:gd name="T28" fmla="*/ 72 w 128"/>
                <a:gd name="T29" fmla="*/ 57 h 121"/>
                <a:gd name="T30" fmla="*/ 65 w 128"/>
                <a:gd name="T31" fmla="*/ 66 h 121"/>
                <a:gd name="T32" fmla="*/ 57 w 128"/>
                <a:gd name="T33" fmla="*/ 71 h 121"/>
                <a:gd name="T34" fmla="*/ 48 w 128"/>
                <a:gd name="T35" fmla="*/ 75 h 121"/>
                <a:gd name="T36" fmla="*/ 38 w 128"/>
                <a:gd name="T37" fmla="*/ 77 h 121"/>
                <a:gd name="T38" fmla="*/ 29 w 128"/>
                <a:gd name="T39" fmla="*/ 75 h 121"/>
                <a:gd name="T40" fmla="*/ 19 w 128"/>
                <a:gd name="T41" fmla="*/ 71 h 121"/>
                <a:gd name="T42" fmla="*/ 11 w 128"/>
                <a:gd name="T43" fmla="*/ 66 h 121"/>
                <a:gd name="T44" fmla="*/ 5 w 128"/>
                <a:gd name="T45" fmla="*/ 57 h 121"/>
                <a:gd name="T46" fmla="*/ 1 w 128"/>
                <a:gd name="T47" fmla="*/ 49 h 121"/>
                <a:gd name="T48" fmla="*/ 0 w 128"/>
                <a:gd name="T49" fmla="*/ 39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2" y="45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8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0" y="1"/>
                  </a:lnTo>
                  <a:lnTo>
                    <a:pt x="95" y="8"/>
                  </a:lnTo>
                  <a:lnTo>
                    <a:pt x="108" y="17"/>
                  </a:lnTo>
                  <a:lnTo>
                    <a:pt x="119" y="30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7"/>
                  </a:lnTo>
                  <a:lnTo>
                    <a:pt x="119" y="90"/>
                  </a:lnTo>
                  <a:lnTo>
                    <a:pt x="108" y="104"/>
                  </a:lnTo>
                  <a:lnTo>
                    <a:pt x="95" y="112"/>
                  </a:lnTo>
                  <a:lnTo>
                    <a:pt x="80" y="118"/>
                  </a:lnTo>
                  <a:lnTo>
                    <a:pt x="63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Rectangle 246"/>
            <p:cNvSpPr>
              <a:spLocks noChangeArrowheads="1"/>
            </p:cNvSpPr>
            <p:nvPr/>
          </p:nvSpPr>
          <p:spPr bwMode="auto">
            <a:xfrm>
              <a:off x="2136" y="2100"/>
              <a:ext cx="3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AT</a:t>
              </a:r>
              <a:endParaRPr lang="en-US"/>
            </a:p>
          </p:txBody>
        </p:sp>
        <p:sp>
          <p:nvSpPr>
            <p:cNvPr id="17495" name="Rectangle 247"/>
            <p:cNvSpPr>
              <a:spLocks noChangeArrowheads="1"/>
            </p:cNvSpPr>
            <p:nvPr/>
          </p:nvSpPr>
          <p:spPr bwMode="auto">
            <a:xfrm>
              <a:off x="2148" y="213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7496" name="Line 248"/>
            <p:cNvSpPr>
              <a:spLocks noChangeShapeType="1"/>
            </p:cNvSpPr>
            <p:nvPr/>
          </p:nvSpPr>
          <p:spPr bwMode="auto">
            <a:xfrm>
              <a:off x="2078" y="2268"/>
              <a:ext cx="1" cy="7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249"/>
            <p:cNvSpPr>
              <a:spLocks/>
            </p:cNvSpPr>
            <p:nvPr/>
          </p:nvSpPr>
          <p:spPr bwMode="auto">
            <a:xfrm>
              <a:off x="2040" y="2230"/>
              <a:ext cx="76" cy="78"/>
            </a:xfrm>
            <a:custGeom>
              <a:avLst/>
              <a:gdLst>
                <a:gd name="T0" fmla="*/ 0 w 128"/>
                <a:gd name="T1" fmla="*/ 40 h 122"/>
                <a:gd name="T2" fmla="*/ 1 w 128"/>
                <a:gd name="T3" fmla="*/ 29 h 122"/>
                <a:gd name="T4" fmla="*/ 5 w 128"/>
                <a:gd name="T5" fmla="*/ 20 h 122"/>
                <a:gd name="T6" fmla="*/ 11 w 128"/>
                <a:gd name="T7" fmla="*/ 12 h 122"/>
                <a:gd name="T8" fmla="*/ 19 w 128"/>
                <a:gd name="T9" fmla="*/ 6 h 122"/>
                <a:gd name="T10" fmla="*/ 29 w 128"/>
                <a:gd name="T11" fmla="*/ 2 h 122"/>
                <a:gd name="T12" fmla="*/ 38 w 128"/>
                <a:gd name="T13" fmla="*/ 0 h 122"/>
                <a:gd name="T14" fmla="*/ 48 w 128"/>
                <a:gd name="T15" fmla="*/ 2 h 122"/>
                <a:gd name="T16" fmla="*/ 57 w 128"/>
                <a:gd name="T17" fmla="*/ 6 h 122"/>
                <a:gd name="T18" fmla="*/ 65 w 128"/>
                <a:gd name="T19" fmla="*/ 12 h 122"/>
                <a:gd name="T20" fmla="*/ 71 w 128"/>
                <a:gd name="T21" fmla="*/ 20 h 122"/>
                <a:gd name="T22" fmla="*/ 74 w 128"/>
                <a:gd name="T23" fmla="*/ 29 h 122"/>
                <a:gd name="T24" fmla="*/ 76 w 128"/>
                <a:gd name="T25" fmla="*/ 40 h 122"/>
                <a:gd name="T26" fmla="*/ 74 w 128"/>
                <a:gd name="T27" fmla="*/ 49 h 122"/>
                <a:gd name="T28" fmla="*/ 71 w 128"/>
                <a:gd name="T29" fmla="*/ 58 h 122"/>
                <a:gd name="T30" fmla="*/ 65 w 128"/>
                <a:gd name="T31" fmla="*/ 66 h 122"/>
                <a:gd name="T32" fmla="*/ 57 w 128"/>
                <a:gd name="T33" fmla="*/ 72 h 122"/>
                <a:gd name="T34" fmla="*/ 48 w 128"/>
                <a:gd name="T35" fmla="*/ 77 h 122"/>
                <a:gd name="T36" fmla="*/ 38 w 128"/>
                <a:gd name="T37" fmla="*/ 78 h 122"/>
                <a:gd name="T38" fmla="*/ 29 w 128"/>
                <a:gd name="T39" fmla="*/ 77 h 122"/>
                <a:gd name="T40" fmla="*/ 19 w 128"/>
                <a:gd name="T41" fmla="*/ 72 h 122"/>
                <a:gd name="T42" fmla="*/ 11 w 128"/>
                <a:gd name="T43" fmla="*/ 66 h 122"/>
                <a:gd name="T44" fmla="*/ 5 w 128"/>
                <a:gd name="T45" fmla="*/ 58 h 122"/>
                <a:gd name="T46" fmla="*/ 1 w 128"/>
                <a:gd name="T47" fmla="*/ 49 h 122"/>
                <a:gd name="T48" fmla="*/ 0 w 128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2">
                  <a:moveTo>
                    <a:pt x="0" y="62"/>
                  </a:moveTo>
                  <a:lnTo>
                    <a:pt x="2" y="46"/>
                  </a:lnTo>
                  <a:lnTo>
                    <a:pt x="9" y="31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5" y="46"/>
                  </a:lnTo>
                  <a:lnTo>
                    <a:pt x="128" y="62"/>
                  </a:lnTo>
                  <a:lnTo>
                    <a:pt x="125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3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2" y="113"/>
                  </a:lnTo>
                  <a:lnTo>
                    <a:pt x="19" y="104"/>
                  </a:lnTo>
                  <a:lnTo>
                    <a:pt x="9" y="91"/>
                  </a:lnTo>
                  <a:lnTo>
                    <a:pt x="2" y="7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250"/>
            <p:cNvSpPr>
              <a:spLocks noChangeArrowheads="1"/>
            </p:cNvSpPr>
            <p:nvPr/>
          </p:nvSpPr>
          <p:spPr bwMode="auto">
            <a:xfrm>
              <a:off x="2065" y="2232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499" name="Rectangle 251"/>
            <p:cNvSpPr>
              <a:spLocks noChangeArrowheads="1"/>
            </p:cNvSpPr>
            <p:nvPr/>
          </p:nvSpPr>
          <p:spPr bwMode="auto">
            <a:xfrm>
              <a:off x="2070" y="2268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7500" name="Line 252"/>
            <p:cNvSpPr>
              <a:spLocks noChangeShapeType="1"/>
            </p:cNvSpPr>
            <p:nvPr/>
          </p:nvSpPr>
          <p:spPr bwMode="auto">
            <a:xfrm>
              <a:off x="2010" y="2443"/>
              <a:ext cx="68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253"/>
            <p:cNvSpPr>
              <a:spLocks/>
            </p:cNvSpPr>
            <p:nvPr/>
          </p:nvSpPr>
          <p:spPr bwMode="auto">
            <a:xfrm>
              <a:off x="1970" y="2405"/>
              <a:ext cx="77" cy="77"/>
            </a:xfrm>
            <a:custGeom>
              <a:avLst/>
              <a:gdLst>
                <a:gd name="T0" fmla="*/ 0 w 129"/>
                <a:gd name="T1" fmla="*/ 39 h 121"/>
                <a:gd name="T2" fmla="*/ 2 w 129"/>
                <a:gd name="T3" fmla="*/ 29 h 121"/>
                <a:gd name="T4" fmla="*/ 5 w 129"/>
                <a:gd name="T5" fmla="*/ 19 h 121"/>
                <a:gd name="T6" fmla="*/ 12 w 129"/>
                <a:gd name="T7" fmla="*/ 11 h 121"/>
                <a:gd name="T8" fmla="*/ 20 w 129"/>
                <a:gd name="T9" fmla="*/ 5 h 121"/>
                <a:gd name="T10" fmla="*/ 29 w 129"/>
                <a:gd name="T11" fmla="*/ 1 h 121"/>
                <a:gd name="T12" fmla="*/ 39 w 129"/>
                <a:gd name="T13" fmla="*/ 0 h 121"/>
                <a:gd name="T14" fmla="*/ 48 w 129"/>
                <a:gd name="T15" fmla="*/ 1 h 121"/>
                <a:gd name="T16" fmla="*/ 57 w 129"/>
                <a:gd name="T17" fmla="*/ 5 h 121"/>
                <a:gd name="T18" fmla="*/ 65 w 129"/>
                <a:gd name="T19" fmla="*/ 11 h 121"/>
                <a:gd name="T20" fmla="*/ 72 w 129"/>
                <a:gd name="T21" fmla="*/ 19 h 121"/>
                <a:gd name="T22" fmla="*/ 75 w 129"/>
                <a:gd name="T23" fmla="*/ 29 h 121"/>
                <a:gd name="T24" fmla="*/ 77 w 129"/>
                <a:gd name="T25" fmla="*/ 39 h 121"/>
                <a:gd name="T26" fmla="*/ 75 w 129"/>
                <a:gd name="T27" fmla="*/ 49 h 121"/>
                <a:gd name="T28" fmla="*/ 72 w 129"/>
                <a:gd name="T29" fmla="*/ 57 h 121"/>
                <a:gd name="T30" fmla="*/ 65 w 129"/>
                <a:gd name="T31" fmla="*/ 66 h 121"/>
                <a:gd name="T32" fmla="*/ 57 w 129"/>
                <a:gd name="T33" fmla="*/ 71 h 121"/>
                <a:gd name="T34" fmla="*/ 48 w 129"/>
                <a:gd name="T35" fmla="*/ 76 h 121"/>
                <a:gd name="T36" fmla="*/ 39 w 129"/>
                <a:gd name="T37" fmla="*/ 77 h 121"/>
                <a:gd name="T38" fmla="*/ 29 w 129"/>
                <a:gd name="T39" fmla="*/ 76 h 121"/>
                <a:gd name="T40" fmla="*/ 20 w 129"/>
                <a:gd name="T41" fmla="*/ 71 h 121"/>
                <a:gd name="T42" fmla="*/ 12 w 129"/>
                <a:gd name="T43" fmla="*/ 66 h 121"/>
                <a:gd name="T44" fmla="*/ 5 w 129"/>
                <a:gd name="T45" fmla="*/ 57 h 121"/>
                <a:gd name="T46" fmla="*/ 2 w 129"/>
                <a:gd name="T47" fmla="*/ 49 h 121"/>
                <a:gd name="T48" fmla="*/ 0 w 129"/>
                <a:gd name="T49" fmla="*/ 39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20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20" y="30"/>
                  </a:lnTo>
                  <a:lnTo>
                    <a:pt x="126" y="45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1" y="119"/>
                  </a:lnTo>
                  <a:lnTo>
                    <a:pt x="65" y="121"/>
                  </a:lnTo>
                  <a:lnTo>
                    <a:pt x="48" y="119"/>
                  </a:lnTo>
                  <a:lnTo>
                    <a:pt x="33" y="112"/>
                  </a:lnTo>
                  <a:lnTo>
                    <a:pt x="20" y="104"/>
                  </a:lnTo>
                  <a:lnTo>
                    <a:pt x="9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Rectangle 254"/>
            <p:cNvSpPr>
              <a:spLocks noChangeArrowheads="1"/>
            </p:cNvSpPr>
            <p:nvPr/>
          </p:nvSpPr>
          <p:spPr bwMode="auto">
            <a:xfrm>
              <a:off x="1997" y="2406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03" name="Rectangle 255"/>
            <p:cNvSpPr>
              <a:spLocks noChangeArrowheads="1"/>
            </p:cNvSpPr>
            <p:nvPr/>
          </p:nvSpPr>
          <p:spPr bwMode="auto">
            <a:xfrm>
              <a:off x="2000" y="244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7504" name="Line 256"/>
            <p:cNvSpPr>
              <a:spLocks noChangeShapeType="1"/>
            </p:cNvSpPr>
            <p:nvPr/>
          </p:nvSpPr>
          <p:spPr bwMode="auto">
            <a:xfrm>
              <a:off x="1893" y="2778"/>
              <a:ext cx="6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257"/>
            <p:cNvSpPr>
              <a:spLocks/>
            </p:cNvSpPr>
            <p:nvPr/>
          </p:nvSpPr>
          <p:spPr bwMode="auto">
            <a:xfrm>
              <a:off x="1854" y="2739"/>
              <a:ext cx="77" cy="77"/>
            </a:xfrm>
            <a:custGeom>
              <a:avLst/>
              <a:gdLst>
                <a:gd name="T0" fmla="*/ 0 w 128"/>
                <a:gd name="T1" fmla="*/ 38 h 121"/>
                <a:gd name="T2" fmla="*/ 1 w 128"/>
                <a:gd name="T3" fmla="*/ 28 h 121"/>
                <a:gd name="T4" fmla="*/ 5 w 128"/>
                <a:gd name="T5" fmla="*/ 19 h 121"/>
                <a:gd name="T6" fmla="*/ 11 w 128"/>
                <a:gd name="T7" fmla="*/ 11 h 121"/>
                <a:gd name="T8" fmla="*/ 19 w 128"/>
                <a:gd name="T9" fmla="*/ 4 h 121"/>
                <a:gd name="T10" fmla="*/ 29 w 128"/>
                <a:gd name="T11" fmla="*/ 1 h 121"/>
                <a:gd name="T12" fmla="*/ 39 w 128"/>
                <a:gd name="T13" fmla="*/ 0 h 121"/>
                <a:gd name="T14" fmla="*/ 48 w 128"/>
                <a:gd name="T15" fmla="*/ 1 h 121"/>
                <a:gd name="T16" fmla="*/ 58 w 128"/>
                <a:gd name="T17" fmla="*/ 4 h 121"/>
                <a:gd name="T18" fmla="*/ 66 w 128"/>
                <a:gd name="T19" fmla="*/ 11 h 121"/>
                <a:gd name="T20" fmla="*/ 72 w 128"/>
                <a:gd name="T21" fmla="*/ 19 h 121"/>
                <a:gd name="T22" fmla="*/ 76 w 128"/>
                <a:gd name="T23" fmla="*/ 28 h 121"/>
                <a:gd name="T24" fmla="*/ 77 w 128"/>
                <a:gd name="T25" fmla="*/ 38 h 121"/>
                <a:gd name="T26" fmla="*/ 76 w 128"/>
                <a:gd name="T27" fmla="*/ 48 h 121"/>
                <a:gd name="T28" fmla="*/ 72 w 128"/>
                <a:gd name="T29" fmla="*/ 57 h 121"/>
                <a:gd name="T30" fmla="*/ 66 w 128"/>
                <a:gd name="T31" fmla="*/ 66 h 121"/>
                <a:gd name="T32" fmla="*/ 58 w 128"/>
                <a:gd name="T33" fmla="*/ 71 h 121"/>
                <a:gd name="T34" fmla="*/ 48 w 128"/>
                <a:gd name="T35" fmla="*/ 75 h 121"/>
                <a:gd name="T36" fmla="*/ 39 w 128"/>
                <a:gd name="T37" fmla="*/ 77 h 121"/>
                <a:gd name="T38" fmla="*/ 29 w 128"/>
                <a:gd name="T39" fmla="*/ 75 h 121"/>
                <a:gd name="T40" fmla="*/ 19 w 128"/>
                <a:gd name="T41" fmla="*/ 71 h 121"/>
                <a:gd name="T42" fmla="*/ 11 w 128"/>
                <a:gd name="T43" fmla="*/ 66 h 121"/>
                <a:gd name="T44" fmla="*/ 5 w 128"/>
                <a:gd name="T45" fmla="*/ 57 h 121"/>
                <a:gd name="T46" fmla="*/ 1 w 128"/>
                <a:gd name="T47" fmla="*/ 48 h 121"/>
                <a:gd name="T48" fmla="*/ 0 w 128"/>
                <a:gd name="T49" fmla="*/ 38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1">
                  <a:moveTo>
                    <a:pt x="0" y="60"/>
                  </a:moveTo>
                  <a:lnTo>
                    <a:pt x="2" y="44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7"/>
                  </a:lnTo>
                  <a:lnTo>
                    <a:pt x="48" y="1"/>
                  </a:lnTo>
                  <a:lnTo>
                    <a:pt x="65" y="0"/>
                  </a:lnTo>
                  <a:lnTo>
                    <a:pt x="80" y="1"/>
                  </a:lnTo>
                  <a:lnTo>
                    <a:pt x="96" y="7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28" y="60"/>
                  </a:lnTo>
                  <a:lnTo>
                    <a:pt x="126" y="75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5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Rectangle 258"/>
            <p:cNvSpPr>
              <a:spLocks noChangeArrowheads="1"/>
            </p:cNvSpPr>
            <p:nvPr/>
          </p:nvSpPr>
          <p:spPr bwMode="auto">
            <a:xfrm>
              <a:off x="1879" y="2741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07" name="Rectangle 259"/>
            <p:cNvSpPr>
              <a:spLocks noChangeArrowheads="1"/>
            </p:cNvSpPr>
            <p:nvPr/>
          </p:nvSpPr>
          <p:spPr bwMode="auto">
            <a:xfrm>
              <a:off x="1884" y="2777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17508" name="Line 260"/>
            <p:cNvSpPr>
              <a:spLocks noChangeShapeType="1"/>
            </p:cNvSpPr>
            <p:nvPr/>
          </p:nvSpPr>
          <p:spPr bwMode="auto">
            <a:xfrm>
              <a:off x="1893" y="2908"/>
              <a:ext cx="6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261"/>
            <p:cNvSpPr>
              <a:spLocks/>
            </p:cNvSpPr>
            <p:nvPr/>
          </p:nvSpPr>
          <p:spPr bwMode="auto">
            <a:xfrm>
              <a:off x="1854" y="2869"/>
              <a:ext cx="77" cy="77"/>
            </a:xfrm>
            <a:custGeom>
              <a:avLst/>
              <a:gdLst>
                <a:gd name="T0" fmla="*/ 0 w 128"/>
                <a:gd name="T1" fmla="*/ 38 h 121"/>
                <a:gd name="T2" fmla="*/ 1 w 128"/>
                <a:gd name="T3" fmla="*/ 28 h 121"/>
                <a:gd name="T4" fmla="*/ 5 w 128"/>
                <a:gd name="T5" fmla="*/ 19 h 121"/>
                <a:gd name="T6" fmla="*/ 11 w 128"/>
                <a:gd name="T7" fmla="*/ 11 h 121"/>
                <a:gd name="T8" fmla="*/ 19 w 128"/>
                <a:gd name="T9" fmla="*/ 4 h 121"/>
                <a:gd name="T10" fmla="*/ 29 w 128"/>
                <a:gd name="T11" fmla="*/ 1 h 121"/>
                <a:gd name="T12" fmla="*/ 39 w 128"/>
                <a:gd name="T13" fmla="*/ 0 h 121"/>
                <a:gd name="T14" fmla="*/ 48 w 128"/>
                <a:gd name="T15" fmla="*/ 1 h 121"/>
                <a:gd name="T16" fmla="*/ 58 w 128"/>
                <a:gd name="T17" fmla="*/ 4 h 121"/>
                <a:gd name="T18" fmla="*/ 66 w 128"/>
                <a:gd name="T19" fmla="*/ 11 h 121"/>
                <a:gd name="T20" fmla="*/ 72 w 128"/>
                <a:gd name="T21" fmla="*/ 19 h 121"/>
                <a:gd name="T22" fmla="*/ 76 w 128"/>
                <a:gd name="T23" fmla="*/ 28 h 121"/>
                <a:gd name="T24" fmla="*/ 77 w 128"/>
                <a:gd name="T25" fmla="*/ 38 h 121"/>
                <a:gd name="T26" fmla="*/ 76 w 128"/>
                <a:gd name="T27" fmla="*/ 48 h 121"/>
                <a:gd name="T28" fmla="*/ 72 w 128"/>
                <a:gd name="T29" fmla="*/ 57 h 121"/>
                <a:gd name="T30" fmla="*/ 66 w 128"/>
                <a:gd name="T31" fmla="*/ 66 h 121"/>
                <a:gd name="T32" fmla="*/ 58 w 128"/>
                <a:gd name="T33" fmla="*/ 71 h 121"/>
                <a:gd name="T34" fmla="*/ 48 w 128"/>
                <a:gd name="T35" fmla="*/ 75 h 121"/>
                <a:gd name="T36" fmla="*/ 39 w 128"/>
                <a:gd name="T37" fmla="*/ 77 h 121"/>
                <a:gd name="T38" fmla="*/ 29 w 128"/>
                <a:gd name="T39" fmla="*/ 75 h 121"/>
                <a:gd name="T40" fmla="*/ 19 w 128"/>
                <a:gd name="T41" fmla="*/ 71 h 121"/>
                <a:gd name="T42" fmla="*/ 11 w 128"/>
                <a:gd name="T43" fmla="*/ 66 h 121"/>
                <a:gd name="T44" fmla="*/ 5 w 128"/>
                <a:gd name="T45" fmla="*/ 57 h 121"/>
                <a:gd name="T46" fmla="*/ 1 w 128"/>
                <a:gd name="T47" fmla="*/ 48 h 121"/>
                <a:gd name="T48" fmla="*/ 0 w 128"/>
                <a:gd name="T49" fmla="*/ 38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1">
                  <a:moveTo>
                    <a:pt x="0" y="60"/>
                  </a:moveTo>
                  <a:lnTo>
                    <a:pt x="2" y="44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7"/>
                  </a:lnTo>
                  <a:lnTo>
                    <a:pt x="48" y="1"/>
                  </a:lnTo>
                  <a:lnTo>
                    <a:pt x="65" y="0"/>
                  </a:lnTo>
                  <a:lnTo>
                    <a:pt x="80" y="1"/>
                  </a:lnTo>
                  <a:lnTo>
                    <a:pt x="96" y="7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0"/>
                  </a:lnTo>
                  <a:lnTo>
                    <a:pt x="109" y="103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5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3"/>
                  </a:lnTo>
                  <a:lnTo>
                    <a:pt x="9" y="90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262"/>
            <p:cNvSpPr>
              <a:spLocks noChangeArrowheads="1"/>
            </p:cNvSpPr>
            <p:nvPr/>
          </p:nvSpPr>
          <p:spPr bwMode="auto">
            <a:xfrm>
              <a:off x="1879" y="2872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11" name="Rectangle 263"/>
            <p:cNvSpPr>
              <a:spLocks noChangeArrowheads="1"/>
            </p:cNvSpPr>
            <p:nvPr/>
          </p:nvSpPr>
          <p:spPr bwMode="auto">
            <a:xfrm>
              <a:off x="1884" y="2908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/>
            </a:p>
          </p:txBody>
        </p:sp>
        <p:sp>
          <p:nvSpPr>
            <p:cNvPr id="17512" name="Line 264"/>
            <p:cNvSpPr>
              <a:spLocks noChangeShapeType="1"/>
            </p:cNvSpPr>
            <p:nvPr/>
          </p:nvSpPr>
          <p:spPr bwMode="auto">
            <a:xfrm flipV="1">
              <a:off x="2010" y="3237"/>
              <a:ext cx="1" cy="7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265"/>
            <p:cNvSpPr>
              <a:spLocks/>
            </p:cNvSpPr>
            <p:nvPr/>
          </p:nvSpPr>
          <p:spPr bwMode="auto">
            <a:xfrm>
              <a:off x="1970" y="3277"/>
              <a:ext cx="77" cy="79"/>
            </a:xfrm>
            <a:custGeom>
              <a:avLst/>
              <a:gdLst>
                <a:gd name="T0" fmla="*/ 0 w 129"/>
                <a:gd name="T1" fmla="*/ 40 h 122"/>
                <a:gd name="T2" fmla="*/ 2 w 129"/>
                <a:gd name="T3" fmla="*/ 30 h 122"/>
                <a:gd name="T4" fmla="*/ 5 w 129"/>
                <a:gd name="T5" fmla="*/ 20 h 122"/>
                <a:gd name="T6" fmla="*/ 12 w 129"/>
                <a:gd name="T7" fmla="*/ 12 h 122"/>
                <a:gd name="T8" fmla="*/ 20 w 129"/>
                <a:gd name="T9" fmla="*/ 6 h 122"/>
                <a:gd name="T10" fmla="*/ 29 w 129"/>
                <a:gd name="T11" fmla="*/ 2 h 122"/>
                <a:gd name="T12" fmla="*/ 39 w 129"/>
                <a:gd name="T13" fmla="*/ 0 h 122"/>
                <a:gd name="T14" fmla="*/ 48 w 129"/>
                <a:gd name="T15" fmla="*/ 2 h 122"/>
                <a:gd name="T16" fmla="*/ 57 w 129"/>
                <a:gd name="T17" fmla="*/ 6 h 122"/>
                <a:gd name="T18" fmla="*/ 65 w 129"/>
                <a:gd name="T19" fmla="*/ 12 h 122"/>
                <a:gd name="T20" fmla="*/ 72 w 129"/>
                <a:gd name="T21" fmla="*/ 20 h 122"/>
                <a:gd name="T22" fmla="*/ 75 w 129"/>
                <a:gd name="T23" fmla="*/ 30 h 122"/>
                <a:gd name="T24" fmla="*/ 77 w 129"/>
                <a:gd name="T25" fmla="*/ 40 h 122"/>
                <a:gd name="T26" fmla="*/ 75 w 129"/>
                <a:gd name="T27" fmla="*/ 50 h 122"/>
                <a:gd name="T28" fmla="*/ 72 w 129"/>
                <a:gd name="T29" fmla="*/ 59 h 122"/>
                <a:gd name="T30" fmla="*/ 65 w 129"/>
                <a:gd name="T31" fmla="*/ 67 h 122"/>
                <a:gd name="T32" fmla="*/ 57 w 129"/>
                <a:gd name="T33" fmla="*/ 74 h 122"/>
                <a:gd name="T34" fmla="*/ 48 w 129"/>
                <a:gd name="T35" fmla="*/ 78 h 122"/>
                <a:gd name="T36" fmla="*/ 39 w 129"/>
                <a:gd name="T37" fmla="*/ 79 h 122"/>
                <a:gd name="T38" fmla="*/ 29 w 129"/>
                <a:gd name="T39" fmla="*/ 78 h 122"/>
                <a:gd name="T40" fmla="*/ 20 w 129"/>
                <a:gd name="T41" fmla="*/ 74 h 122"/>
                <a:gd name="T42" fmla="*/ 12 w 129"/>
                <a:gd name="T43" fmla="*/ 67 h 122"/>
                <a:gd name="T44" fmla="*/ 5 w 129"/>
                <a:gd name="T45" fmla="*/ 59 h 122"/>
                <a:gd name="T46" fmla="*/ 2 w 129"/>
                <a:gd name="T47" fmla="*/ 50 h 122"/>
                <a:gd name="T48" fmla="*/ 0 w 129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20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Rectangle 266"/>
            <p:cNvSpPr>
              <a:spLocks noChangeArrowheads="1"/>
            </p:cNvSpPr>
            <p:nvPr/>
          </p:nvSpPr>
          <p:spPr bwMode="auto">
            <a:xfrm>
              <a:off x="1995" y="3280"/>
              <a:ext cx="2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/>
            </a:p>
          </p:txBody>
        </p:sp>
        <p:sp>
          <p:nvSpPr>
            <p:cNvPr id="17515" name="Rectangle 267"/>
            <p:cNvSpPr>
              <a:spLocks noChangeArrowheads="1"/>
            </p:cNvSpPr>
            <p:nvPr/>
          </p:nvSpPr>
          <p:spPr bwMode="auto">
            <a:xfrm>
              <a:off x="2000" y="331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7516" name="Line 268"/>
            <p:cNvSpPr>
              <a:spLocks noChangeShapeType="1"/>
            </p:cNvSpPr>
            <p:nvPr/>
          </p:nvSpPr>
          <p:spPr bwMode="auto">
            <a:xfrm flipV="1">
              <a:off x="2496" y="3237"/>
              <a:ext cx="2" cy="7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269"/>
            <p:cNvSpPr>
              <a:spLocks/>
            </p:cNvSpPr>
            <p:nvPr/>
          </p:nvSpPr>
          <p:spPr bwMode="auto">
            <a:xfrm>
              <a:off x="2457" y="3277"/>
              <a:ext cx="77" cy="79"/>
            </a:xfrm>
            <a:custGeom>
              <a:avLst/>
              <a:gdLst>
                <a:gd name="T0" fmla="*/ 0 w 129"/>
                <a:gd name="T1" fmla="*/ 40 h 122"/>
                <a:gd name="T2" fmla="*/ 2 w 129"/>
                <a:gd name="T3" fmla="*/ 30 h 122"/>
                <a:gd name="T4" fmla="*/ 5 w 129"/>
                <a:gd name="T5" fmla="*/ 20 h 122"/>
                <a:gd name="T6" fmla="*/ 12 w 129"/>
                <a:gd name="T7" fmla="*/ 12 h 122"/>
                <a:gd name="T8" fmla="*/ 20 w 129"/>
                <a:gd name="T9" fmla="*/ 6 h 122"/>
                <a:gd name="T10" fmla="*/ 29 w 129"/>
                <a:gd name="T11" fmla="*/ 2 h 122"/>
                <a:gd name="T12" fmla="*/ 39 w 129"/>
                <a:gd name="T13" fmla="*/ 0 h 122"/>
                <a:gd name="T14" fmla="*/ 48 w 129"/>
                <a:gd name="T15" fmla="*/ 2 h 122"/>
                <a:gd name="T16" fmla="*/ 57 w 129"/>
                <a:gd name="T17" fmla="*/ 6 h 122"/>
                <a:gd name="T18" fmla="*/ 65 w 129"/>
                <a:gd name="T19" fmla="*/ 12 h 122"/>
                <a:gd name="T20" fmla="*/ 71 w 129"/>
                <a:gd name="T21" fmla="*/ 20 h 122"/>
                <a:gd name="T22" fmla="*/ 75 w 129"/>
                <a:gd name="T23" fmla="*/ 30 h 122"/>
                <a:gd name="T24" fmla="*/ 77 w 129"/>
                <a:gd name="T25" fmla="*/ 40 h 122"/>
                <a:gd name="T26" fmla="*/ 75 w 129"/>
                <a:gd name="T27" fmla="*/ 50 h 122"/>
                <a:gd name="T28" fmla="*/ 71 w 129"/>
                <a:gd name="T29" fmla="*/ 59 h 122"/>
                <a:gd name="T30" fmla="*/ 65 w 129"/>
                <a:gd name="T31" fmla="*/ 67 h 122"/>
                <a:gd name="T32" fmla="*/ 57 w 129"/>
                <a:gd name="T33" fmla="*/ 74 h 122"/>
                <a:gd name="T34" fmla="*/ 48 w 129"/>
                <a:gd name="T35" fmla="*/ 78 h 122"/>
                <a:gd name="T36" fmla="*/ 39 w 129"/>
                <a:gd name="T37" fmla="*/ 79 h 122"/>
                <a:gd name="T38" fmla="*/ 29 w 129"/>
                <a:gd name="T39" fmla="*/ 78 h 122"/>
                <a:gd name="T40" fmla="*/ 20 w 129"/>
                <a:gd name="T41" fmla="*/ 74 h 122"/>
                <a:gd name="T42" fmla="*/ 12 w 129"/>
                <a:gd name="T43" fmla="*/ 67 h 122"/>
                <a:gd name="T44" fmla="*/ 5 w 129"/>
                <a:gd name="T45" fmla="*/ 59 h 122"/>
                <a:gd name="T46" fmla="*/ 2 w 129"/>
                <a:gd name="T47" fmla="*/ 50 h 122"/>
                <a:gd name="T48" fmla="*/ 0 w 129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270"/>
            <p:cNvSpPr>
              <a:spLocks noChangeArrowheads="1"/>
            </p:cNvSpPr>
            <p:nvPr/>
          </p:nvSpPr>
          <p:spPr bwMode="auto">
            <a:xfrm>
              <a:off x="2482" y="3280"/>
              <a:ext cx="2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/>
            </a:p>
          </p:txBody>
        </p:sp>
        <p:sp>
          <p:nvSpPr>
            <p:cNvPr id="17519" name="Rectangle 271"/>
            <p:cNvSpPr>
              <a:spLocks noChangeArrowheads="1"/>
            </p:cNvSpPr>
            <p:nvPr/>
          </p:nvSpPr>
          <p:spPr bwMode="auto">
            <a:xfrm>
              <a:off x="2487" y="331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17520" name="Line 272"/>
            <p:cNvSpPr>
              <a:spLocks noChangeShapeType="1"/>
            </p:cNvSpPr>
            <p:nvPr/>
          </p:nvSpPr>
          <p:spPr bwMode="auto">
            <a:xfrm flipH="1">
              <a:off x="2484" y="2135"/>
              <a:ext cx="12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Freeform 273"/>
            <p:cNvSpPr>
              <a:spLocks/>
            </p:cNvSpPr>
            <p:nvPr/>
          </p:nvSpPr>
          <p:spPr bwMode="auto">
            <a:xfrm>
              <a:off x="2572" y="2096"/>
              <a:ext cx="76" cy="77"/>
            </a:xfrm>
            <a:custGeom>
              <a:avLst/>
              <a:gdLst>
                <a:gd name="T0" fmla="*/ 0 w 128"/>
                <a:gd name="T1" fmla="*/ 39 h 121"/>
                <a:gd name="T2" fmla="*/ 2 w 128"/>
                <a:gd name="T3" fmla="*/ 29 h 121"/>
                <a:gd name="T4" fmla="*/ 5 w 128"/>
                <a:gd name="T5" fmla="*/ 19 h 121"/>
                <a:gd name="T6" fmla="*/ 11 w 128"/>
                <a:gd name="T7" fmla="*/ 11 h 121"/>
                <a:gd name="T8" fmla="*/ 19 w 128"/>
                <a:gd name="T9" fmla="*/ 5 h 121"/>
                <a:gd name="T10" fmla="*/ 29 w 128"/>
                <a:gd name="T11" fmla="*/ 1 h 121"/>
                <a:gd name="T12" fmla="*/ 38 w 128"/>
                <a:gd name="T13" fmla="*/ 0 h 121"/>
                <a:gd name="T14" fmla="*/ 48 w 128"/>
                <a:gd name="T15" fmla="*/ 1 h 121"/>
                <a:gd name="T16" fmla="*/ 57 w 128"/>
                <a:gd name="T17" fmla="*/ 5 h 121"/>
                <a:gd name="T18" fmla="*/ 65 w 128"/>
                <a:gd name="T19" fmla="*/ 11 h 121"/>
                <a:gd name="T20" fmla="*/ 71 w 128"/>
                <a:gd name="T21" fmla="*/ 19 h 121"/>
                <a:gd name="T22" fmla="*/ 75 w 128"/>
                <a:gd name="T23" fmla="*/ 29 h 121"/>
                <a:gd name="T24" fmla="*/ 76 w 128"/>
                <a:gd name="T25" fmla="*/ 39 h 121"/>
                <a:gd name="T26" fmla="*/ 75 w 128"/>
                <a:gd name="T27" fmla="*/ 49 h 121"/>
                <a:gd name="T28" fmla="*/ 71 w 128"/>
                <a:gd name="T29" fmla="*/ 57 h 121"/>
                <a:gd name="T30" fmla="*/ 65 w 128"/>
                <a:gd name="T31" fmla="*/ 66 h 121"/>
                <a:gd name="T32" fmla="*/ 57 w 128"/>
                <a:gd name="T33" fmla="*/ 71 h 121"/>
                <a:gd name="T34" fmla="*/ 48 w 128"/>
                <a:gd name="T35" fmla="*/ 75 h 121"/>
                <a:gd name="T36" fmla="*/ 38 w 128"/>
                <a:gd name="T37" fmla="*/ 77 h 121"/>
                <a:gd name="T38" fmla="*/ 29 w 128"/>
                <a:gd name="T39" fmla="*/ 75 h 121"/>
                <a:gd name="T40" fmla="*/ 19 w 128"/>
                <a:gd name="T41" fmla="*/ 71 h 121"/>
                <a:gd name="T42" fmla="*/ 11 w 128"/>
                <a:gd name="T43" fmla="*/ 66 h 121"/>
                <a:gd name="T44" fmla="*/ 5 w 128"/>
                <a:gd name="T45" fmla="*/ 57 h 121"/>
                <a:gd name="T46" fmla="*/ 2 w 128"/>
                <a:gd name="T47" fmla="*/ 49 h 121"/>
                <a:gd name="T48" fmla="*/ 0 w 128"/>
                <a:gd name="T49" fmla="*/ 39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80" y="1"/>
                  </a:lnTo>
                  <a:lnTo>
                    <a:pt x="96" y="8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8" y="61"/>
                  </a:lnTo>
                  <a:lnTo>
                    <a:pt x="126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4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8" y="104"/>
                  </a:lnTo>
                  <a:lnTo>
                    <a:pt x="9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Rectangle 274"/>
            <p:cNvSpPr>
              <a:spLocks noChangeArrowheads="1"/>
            </p:cNvSpPr>
            <p:nvPr/>
          </p:nvSpPr>
          <p:spPr bwMode="auto">
            <a:xfrm>
              <a:off x="2596" y="2100"/>
              <a:ext cx="2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/>
            </a:p>
          </p:txBody>
        </p:sp>
        <p:sp>
          <p:nvSpPr>
            <p:cNvPr id="17523" name="Rectangle 275"/>
            <p:cNvSpPr>
              <a:spLocks noChangeArrowheads="1"/>
            </p:cNvSpPr>
            <p:nvPr/>
          </p:nvSpPr>
          <p:spPr bwMode="auto">
            <a:xfrm>
              <a:off x="2602" y="213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/>
            </a:p>
          </p:txBody>
        </p:sp>
        <p:sp>
          <p:nvSpPr>
            <p:cNvPr id="17524" name="Line 276"/>
            <p:cNvSpPr>
              <a:spLocks noChangeShapeType="1"/>
            </p:cNvSpPr>
            <p:nvPr/>
          </p:nvSpPr>
          <p:spPr bwMode="auto">
            <a:xfrm flipH="1">
              <a:off x="2684" y="2378"/>
              <a:ext cx="6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Freeform 277"/>
            <p:cNvSpPr>
              <a:spLocks/>
            </p:cNvSpPr>
            <p:nvPr/>
          </p:nvSpPr>
          <p:spPr bwMode="auto">
            <a:xfrm>
              <a:off x="2714" y="2339"/>
              <a:ext cx="75" cy="79"/>
            </a:xfrm>
            <a:custGeom>
              <a:avLst/>
              <a:gdLst>
                <a:gd name="T0" fmla="*/ 0 w 127"/>
                <a:gd name="T1" fmla="*/ 40 h 121"/>
                <a:gd name="T2" fmla="*/ 2 w 127"/>
                <a:gd name="T3" fmla="*/ 29 h 121"/>
                <a:gd name="T4" fmla="*/ 5 w 127"/>
                <a:gd name="T5" fmla="*/ 20 h 121"/>
                <a:gd name="T6" fmla="*/ 11 w 127"/>
                <a:gd name="T7" fmla="*/ 12 h 121"/>
                <a:gd name="T8" fmla="*/ 18 w 127"/>
                <a:gd name="T9" fmla="*/ 5 h 121"/>
                <a:gd name="T10" fmla="*/ 28 w 127"/>
                <a:gd name="T11" fmla="*/ 1 h 121"/>
                <a:gd name="T12" fmla="*/ 38 w 127"/>
                <a:gd name="T13" fmla="*/ 0 h 121"/>
                <a:gd name="T14" fmla="*/ 48 w 127"/>
                <a:gd name="T15" fmla="*/ 1 h 121"/>
                <a:gd name="T16" fmla="*/ 57 w 127"/>
                <a:gd name="T17" fmla="*/ 5 h 121"/>
                <a:gd name="T18" fmla="*/ 64 w 127"/>
                <a:gd name="T19" fmla="*/ 12 h 121"/>
                <a:gd name="T20" fmla="*/ 70 w 127"/>
                <a:gd name="T21" fmla="*/ 20 h 121"/>
                <a:gd name="T22" fmla="*/ 74 w 127"/>
                <a:gd name="T23" fmla="*/ 29 h 121"/>
                <a:gd name="T24" fmla="*/ 75 w 127"/>
                <a:gd name="T25" fmla="*/ 40 h 121"/>
                <a:gd name="T26" fmla="*/ 74 w 127"/>
                <a:gd name="T27" fmla="*/ 50 h 121"/>
                <a:gd name="T28" fmla="*/ 70 w 127"/>
                <a:gd name="T29" fmla="*/ 59 h 121"/>
                <a:gd name="T30" fmla="*/ 64 w 127"/>
                <a:gd name="T31" fmla="*/ 68 h 121"/>
                <a:gd name="T32" fmla="*/ 57 w 127"/>
                <a:gd name="T33" fmla="*/ 73 h 121"/>
                <a:gd name="T34" fmla="*/ 48 w 127"/>
                <a:gd name="T35" fmla="*/ 78 h 121"/>
                <a:gd name="T36" fmla="*/ 38 w 127"/>
                <a:gd name="T37" fmla="*/ 79 h 121"/>
                <a:gd name="T38" fmla="*/ 28 w 127"/>
                <a:gd name="T39" fmla="*/ 78 h 121"/>
                <a:gd name="T40" fmla="*/ 18 w 127"/>
                <a:gd name="T41" fmla="*/ 73 h 121"/>
                <a:gd name="T42" fmla="*/ 11 w 127"/>
                <a:gd name="T43" fmla="*/ 68 h 121"/>
                <a:gd name="T44" fmla="*/ 5 w 127"/>
                <a:gd name="T45" fmla="*/ 59 h 121"/>
                <a:gd name="T46" fmla="*/ 2 w 127"/>
                <a:gd name="T47" fmla="*/ 50 h 121"/>
                <a:gd name="T48" fmla="*/ 0 w 127"/>
                <a:gd name="T49" fmla="*/ 40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7" h="121">
                  <a:moveTo>
                    <a:pt x="0" y="61"/>
                  </a:moveTo>
                  <a:lnTo>
                    <a:pt x="3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7" y="2"/>
                  </a:lnTo>
                  <a:lnTo>
                    <a:pt x="64" y="0"/>
                  </a:lnTo>
                  <a:lnTo>
                    <a:pt x="81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7" y="61"/>
                  </a:lnTo>
                  <a:lnTo>
                    <a:pt x="126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1" y="119"/>
                  </a:lnTo>
                  <a:lnTo>
                    <a:pt x="64" y="121"/>
                  </a:lnTo>
                  <a:lnTo>
                    <a:pt x="47" y="119"/>
                  </a:lnTo>
                  <a:lnTo>
                    <a:pt x="31" y="112"/>
                  </a:lnTo>
                  <a:lnTo>
                    <a:pt x="18" y="104"/>
                  </a:lnTo>
                  <a:lnTo>
                    <a:pt x="8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Rectangle 278"/>
            <p:cNvSpPr>
              <a:spLocks noChangeArrowheads="1"/>
            </p:cNvSpPr>
            <p:nvPr/>
          </p:nvSpPr>
          <p:spPr bwMode="auto">
            <a:xfrm>
              <a:off x="2738" y="2343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27" name="Rectangle 279"/>
            <p:cNvSpPr>
              <a:spLocks noChangeArrowheads="1"/>
            </p:cNvSpPr>
            <p:nvPr/>
          </p:nvSpPr>
          <p:spPr bwMode="auto">
            <a:xfrm>
              <a:off x="2744" y="237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17528" name="Line 280"/>
            <p:cNvSpPr>
              <a:spLocks noChangeShapeType="1"/>
            </p:cNvSpPr>
            <p:nvPr/>
          </p:nvSpPr>
          <p:spPr bwMode="auto">
            <a:xfrm flipH="1">
              <a:off x="2834" y="2613"/>
              <a:ext cx="6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281"/>
            <p:cNvSpPr>
              <a:spLocks/>
            </p:cNvSpPr>
            <p:nvPr/>
          </p:nvSpPr>
          <p:spPr bwMode="auto">
            <a:xfrm>
              <a:off x="2862" y="2575"/>
              <a:ext cx="77" cy="78"/>
            </a:xfrm>
            <a:custGeom>
              <a:avLst/>
              <a:gdLst>
                <a:gd name="T0" fmla="*/ 0 w 128"/>
                <a:gd name="T1" fmla="*/ 38 h 122"/>
                <a:gd name="T2" fmla="*/ 2 w 128"/>
                <a:gd name="T3" fmla="*/ 29 h 122"/>
                <a:gd name="T4" fmla="*/ 5 w 128"/>
                <a:gd name="T5" fmla="*/ 20 h 122"/>
                <a:gd name="T6" fmla="*/ 11 w 128"/>
                <a:gd name="T7" fmla="*/ 12 h 122"/>
                <a:gd name="T8" fmla="*/ 20 w 128"/>
                <a:gd name="T9" fmla="*/ 6 h 122"/>
                <a:gd name="T10" fmla="*/ 29 w 128"/>
                <a:gd name="T11" fmla="*/ 2 h 122"/>
                <a:gd name="T12" fmla="*/ 39 w 128"/>
                <a:gd name="T13" fmla="*/ 0 h 122"/>
                <a:gd name="T14" fmla="*/ 48 w 128"/>
                <a:gd name="T15" fmla="*/ 2 h 122"/>
                <a:gd name="T16" fmla="*/ 58 w 128"/>
                <a:gd name="T17" fmla="*/ 6 h 122"/>
                <a:gd name="T18" fmla="*/ 66 w 128"/>
                <a:gd name="T19" fmla="*/ 12 h 122"/>
                <a:gd name="T20" fmla="*/ 72 w 128"/>
                <a:gd name="T21" fmla="*/ 20 h 122"/>
                <a:gd name="T22" fmla="*/ 76 w 128"/>
                <a:gd name="T23" fmla="*/ 29 h 122"/>
                <a:gd name="T24" fmla="*/ 77 w 128"/>
                <a:gd name="T25" fmla="*/ 38 h 122"/>
                <a:gd name="T26" fmla="*/ 76 w 128"/>
                <a:gd name="T27" fmla="*/ 49 h 122"/>
                <a:gd name="T28" fmla="*/ 72 w 128"/>
                <a:gd name="T29" fmla="*/ 58 h 122"/>
                <a:gd name="T30" fmla="*/ 66 w 128"/>
                <a:gd name="T31" fmla="*/ 66 h 122"/>
                <a:gd name="T32" fmla="*/ 58 w 128"/>
                <a:gd name="T33" fmla="*/ 72 h 122"/>
                <a:gd name="T34" fmla="*/ 48 w 128"/>
                <a:gd name="T35" fmla="*/ 77 h 122"/>
                <a:gd name="T36" fmla="*/ 39 w 128"/>
                <a:gd name="T37" fmla="*/ 78 h 122"/>
                <a:gd name="T38" fmla="*/ 29 w 128"/>
                <a:gd name="T39" fmla="*/ 77 h 122"/>
                <a:gd name="T40" fmla="*/ 20 w 128"/>
                <a:gd name="T41" fmla="*/ 72 h 122"/>
                <a:gd name="T42" fmla="*/ 11 w 128"/>
                <a:gd name="T43" fmla="*/ 66 h 122"/>
                <a:gd name="T44" fmla="*/ 5 w 128"/>
                <a:gd name="T45" fmla="*/ 58 h 122"/>
                <a:gd name="T46" fmla="*/ 2 w 128"/>
                <a:gd name="T47" fmla="*/ 49 h 122"/>
                <a:gd name="T48" fmla="*/ 0 w 128"/>
                <a:gd name="T49" fmla="*/ 38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18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3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3"/>
                  </a:lnTo>
                  <a:lnTo>
                    <a:pt x="18" y="104"/>
                  </a:lnTo>
                  <a:lnTo>
                    <a:pt x="9" y="91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Rectangle 282"/>
            <p:cNvSpPr>
              <a:spLocks noChangeArrowheads="1"/>
            </p:cNvSpPr>
            <p:nvPr/>
          </p:nvSpPr>
          <p:spPr bwMode="auto">
            <a:xfrm>
              <a:off x="2887" y="2577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31" name="Rectangle 283"/>
            <p:cNvSpPr>
              <a:spLocks noChangeArrowheads="1"/>
            </p:cNvSpPr>
            <p:nvPr/>
          </p:nvSpPr>
          <p:spPr bwMode="auto">
            <a:xfrm>
              <a:off x="2892" y="261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/>
            </a:p>
          </p:txBody>
        </p:sp>
        <p:sp>
          <p:nvSpPr>
            <p:cNvPr id="17532" name="Line 284"/>
            <p:cNvSpPr>
              <a:spLocks noChangeShapeType="1"/>
            </p:cNvSpPr>
            <p:nvPr/>
          </p:nvSpPr>
          <p:spPr bwMode="auto">
            <a:xfrm flipH="1">
              <a:off x="2834" y="2840"/>
              <a:ext cx="6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Freeform 285"/>
            <p:cNvSpPr>
              <a:spLocks/>
            </p:cNvSpPr>
            <p:nvPr/>
          </p:nvSpPr>
          <p:spPr bwMode="auto">
            <a:xfrm>
              <a:off x="2862" y="2801"/>
              <a:ext cx="77" cy="79"/>
            </a:xfrm>
            <a:custGeom>
              <a:avLst/>
              <a:gdLst>
                <a:gd name="T0" fmla="*/ 0 w 128"/>
                <a:gd name="T1" fmla="*/ 40 h 122"/>
                <a:gd name="T2" fmla="*/ 2 w 128"/>
                <a:gd name="T3" fmla="*/ 30 h 122"/>
                <a:gd name="T4" fmla="*/ 5 w 128"/>
                <a:gd name="T5" fmla="*/ 20 h 122"/>
                <a:gd name="T6" fmla="*/ 11 w 128"/>
                <a:gd name="T7" fmla="*/ 12 h 122"/>
                <a:gd name="T8" fmla="*/ 20 w 128"/>
                <a:gd name="T9" fmla="*/ 6 h 122"/>
                <a:gd name="T10" fmla="*/ 29 w 128"/>
                <a:gd name="T11" fmla="*/ 2 h 122"/>
                <a:gd name="T12" fmla="*/ 39 w 128"/>
                <a:gd name="T13" fmla="*/ 0 h 122"/>
                <a:gd name="T14" fmla="*/ 48 w 128"/>
                <a:gd name="T15" fmla="*/ 2 h 122"/>
                <a:gd name="T16" fmla="*/ 58 w 128"/>
                <a:gd name="T17" fmla="*/ 6 h 122"/>
                <a:gd name="T18" fmla="*/ 66 w 128"/>
                <a:gd name="T19" fmla="*/ 12 h 122"/>
                <a:gd name="T20" fmla="*/ 72 w 128"/>
                <a:gd name="T21" fmla="*/ 20 h 122"/>
                <a:gd name="T22" fmla="*/ 76 w 128"/>
                <a:gd name="T23" fmla="*/ 30 h 122"/>
                <a:gd name="T24" fmla="*/ 77 w 128"/>
                <a:gd name="T25" fmla="*/ 40 h 122"/>
                <a:gd name="T26" fmla="*/ 76 w 128"/>
                <a:gd name="T27" fmla="*/ 50 h 122"/>
                <a:gd name="T28" fmla="*/ 72 w 128"/>
                <a:gd name="T29" fmla="*/ 59 h 122"/>
                <a:gd name="T30" fmla="*/ 66 w 128"/>
                <a:gd name="T31" fmla="*/ 67 h 122"/>
                <a:gd name="T32" fmla="*/ 58 w 128"/>
                <a:gd name="T33" fmla="*/ 74 h 122"/>
                <a:gd name="T34" fmla="*/ 48 w 128"/>
                <a:gd name="T35" fmla="*/ 78 h 122"/>
                <a:gd name="T36" fmla="*/ 39 w 128"/>
                <a:gd name="T37" fmla="*/ 79 h 122"/>
                <a:gd name="T38" fmla="*/ 29 w 128"/>
                <a:gd name="T39" fmla="*/ 78 h 122"/>
                <a:gd name="T40" fmla="*/ 20 w 128"/>
                <a:gd name="T41" fmla="*/ 74 h 122"/>
                <a:gd name="T42" fmla="*/ 11 w 128"/>
                <a:gd name="T43" fmla="*/ 67 h 122"/>
                <a:gd name="T44" fmla="*/ 5 w 128"/>
                <a:gd name="T45" fmla="*/ 59 h 122"/>
                <a:gd name="T46" fmla="*/ 2 w 128"/>
                <a:gd name="T47" fmla="*/ 50 h 122"/>
                <a:gd name="T48" fmla="*/ 0 w 128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18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18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Rectangle 286"/>
            <p:cNvSpPr>
              <a:spLocks noChangeArrowheads="1"/>
            </p:cNvSpPr>
            <p:nvPr/>
          </p:nvSpPr>
          <p:spPr bwMode="auto">
            <a:xfrm>
              <a:off x="2887" y="2804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35" name="Rectangle 287"/>
            <p:cNvSpPr>
              <a:spLocks noChangeArrowheads="1"/>
            </p:cNvSpPr>
            <p:nvPr/>
          </p:nvSpPr>
          <p:spPr bwMode="auto">
            <a:xfrm>
              <a:off x="2892" y="2840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/>
            </a:p>
          </p:txBody>
        </p:sp>
        <p:sp>
          <p:nvSpPr>
            <p:cNvPr id="17536" name="Line 288"/>
            <p:cNvSpPr>
              <a:spLocks noChangeShapeType="1"/>
            </p:cNvSpPr>
            <p:nvPr/>
          </p:nvSpPr>
          <p:spPr bwMode="auto">
            <a:xfrm flipH="1">
              <a:off x="2718" y="3115"/>
              <a:ext cx="6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Freeform 289"/>
            <p:cNvSpPr>
              <a:spLocks/>
            </p:cNvSpPr>
            <p:nvPr/>
          </p:nvSpPr>
          <p:spPr bwMode="auto">
            <a:xfrm>
              <a:off x="2746" y="3076"/>
              <a:ext cx="77" cy="79"/>
            </a:xfrm>
            <a:custGeom>
              <a:avLst/>
              <a:gdLst>
                <a:gd name="T0" fmla="*/ 0 w 128"/>
                <a:gd name="T1" fmla="*/ 39 h 122"/>
                <a:gd name="T2" fmla="*/ 1 w 128"/>
                <a:gd name="T3" fmla="*/ 29 h 122"/>
                <a:gd name="T4" fmla="*/ 5 w 128"/>
                <a:gd name="T5" fmla="*/ 20 h 122"/>
                <a:gd name="T6" fmla="*/ 11 w 128"/>
                <a:gd name="T7" fmla="*/ 11 h 122"/>
                <a:gd name="T8" fmla="*/ 19 w 128"/>
                <a:gd name="T9" fmla="*/ 5 h 122"/>
                <a:gd name="T10" fmla="*/ 29 w 128"/>
                <a:gd name="T11" fmla="*/ 1 h 122"/>
                <a:gd name="T12" fmla="*/ 38 w 128"/>
                <a:gd name="T13" fmla="*/ 0 h 122"/>
                <a:gd name="T14" fmla="*/ 48 w 128"/>
                <a:gd name="T15" fmla="*/ 1 h 122"/>
                <a:gd name="T16" fmla="*/ 58 w 128"/>
                <a:gd name="T17" fmla="*/ 5 h 122"/>
                <a:gd name="T18" fmla="*/ 66 w 128"/>
                <a:gd name="T19" fmla="*/ 11 h 122"/>
                <a:gd name="T20" fmla="*/ 72 w 128"/>
                <a:gd name="T21" fmla="*/ 20 h 122"/>
                <a:gd name="T22" fmla="*/ 75 w 128"/>
                <a:gd name="T23" fmla="*/ 29 h 122"/>
                <a:gd name="T24" fmla="*/ 77 w 128"/>
                <a:gd name="T25" fmla="*/ 39 h 122"/>
                <a:gd name="T26" fmla="*/ 75 w 128"/>
                <a:gd name="T27" fmla="*/ 49 h 122"/>
                <a:gd name="T28" fmla="*/ 72 w 128"/>
                <a:gd name="T29" fmla="*/ 59 h 122"/>
                <a:gd name="T30" fmla="*/ 66 w 128"/>
                <a:gd name="T31" fmla="*/ 67 h 122"/>
                <a:gd name="T32" fmla="*/ 58 w 128"/>
                <a:gd name="T33" fmla="*/ 73 h 122"/>
                <a:gd name="T34" fmla="*/ 48 w 128"/>
                <a:gd name="T35" fmla="*/ 77 h 122"/>
                <a:gd name="T36" fmla="*/ 38 w 128"/>
                <a:gd name="T37" fmla="*/ 79 h 122"/>
                <a:gd name="T38" fmla="*/ 29 w 128"/>
                <a:gd name="T39" fmla="*/ 77 h 122"/>
                <a:gd name="T40" fmla="*/ 19 w 128"/>
                <a:gd name="T41" fmla="*/ 73 h 122"/>
                <a:gd name="T42" fmla="*/ 11 w 128"/>
                <a:gd name="T43" fmla="*/ 67 h 122"/>
                <a:gd name="T44" fmla="*/ 5 w 128"/>
                <a:gd name="T45" fmla="*/ 59 h 122"/>
                <a:gd name="T46" fmla="*/ 1 w 128"/>
                <a:gd name="T47" fmla="*/ 49 h 122"/>
                <a:gd name="T48" fmla="*/ 0 w 128"/>
                <a:gd name="T49" fmla="*/ 39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2" y="45"/>
                  </a:lnTo>
                  <a:lnTo>
                    <a:pt x="9" y="31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7"/>
                  </a:lnTo>
                  <a:lnTo>
                    <a:pt x="119" y="31"/>
                  </a:lnTo>
                  <a:lnTo>
                    <a:pt x="125" y="45"/>
                  </a:lnTo>
                  <a:lnTo>
                    <a:pt x="128" y="60"/>
                  </a:lnTo>
                  <a:lnTo>
                    <a:pt x="125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3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8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Rectangle 290"/>
            <p:cNvSpPr>
              <a:spLocks noChangeArrowheads="1"/>
            </p:cNvSpPr>
            <p:nvPr/>
          </p:nvSpPr>
          <p:spPr bwMode="auto">
            <a:xfrm>
              <a:off x="2771" y="3078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39" name="Rectangle 291"/>
            <p:cNvSpPr>
              <a:spLocks noChangeArrowheads="1"/>
            </p:cNvSpPr>
            <p:nvPr/>
          </p:nvSpPr>
          <p:spPr bwMode="auto">
            <a:xfrm>
              <a:off x="2776" y="311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/>
            </a:p>
          </p:txBody>
        </p:sp>
        <p:sp>
          <p:nvSpPr>
            <p:cNvPr id="17540" name="Line 296"/>
            <p:cNvSpPr>
              <a:spLocks noChangeShapeType="1"/>
            </p:cNvSpPr>
            <p:nvPr/>
          </p:nvSpPr>
          <p:spPr bwMode="auto">
            <a:xfrm>
              <a:off x="3387" y="3134"/>
              <a:ext cx="2" cy="10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Freeform 297"/>
            <p:cNvSpPr>
              <a:spLocks/>
            </p:cNvSpPr>
            <p:nvPr/>
          </p:nvSpPr>
          <p:spPr bwMode="auto">
            <a:xfrm>
              <a:off x="3349" y="3096"/>
              <a:ext cx="77" cy="77"/>
            </a:xfrm>
            <a:custGeom>
              <a:avLst/>
              <a:gdLst>
                <a:gd name="T0" fmla="*/ 0 w 128"/>
                <a:gd name="T1" fmla="*/ 39 h 121"/>
                <a:gd name="T2" fmla="*/ 2 w 128"/>
                <a:gd name="T3" fmla="*/ 29 h 121"/>
                <a:gd name="T4" fmla="*/ 5 w 128"/>
                <a:gd name="T5" fmla="*/ 19 h 121"/>
                <a:gd name="T6" fmla="*/ 11 w 128"/>
                <a:gd name="T7" fmla="*/ 11 h 121"/>
                <a:gd name="T8" fmla="*/ 19 w 128"/>
                <a:gd name="T9" fmla="*/ 5 h 121"/>
                <a:gd name="T10" fmla="*/ 29 w 128"/>
                <a:gd name="T11" fmla="*/ 1 h 121"/>
                <a:gd name="T12" fmla="*/ 39 w 128"/>
                <a:gd name="T13" fmla="*/ 0 h 121"/>
                <a:gd name="T14" fmla="*/ 48 w 128"/>
                <a:gd name="T15" fmla="*/ 1 h 121"/>
                <a:gd name="T16" fmla="*/ 58 w 128"/>
                <a:gd name="T17" fmla="*/ 5 h 121"/>
                <a:gd name="T18" fmla="*/ 66 w 128"/>
                <a:gd name="T19" fmla="*/ 11 h 121"/>
                <a:gd name="T20" fmla="*/ 72 w 128"/>
                <a:gd name="T21" fmla="*/ 19 h 121"/>
                <a:gd name="T22" fmla="*/ 76 w 128"/>
                <a:gd name="T23" fmla="*/ 29 h 121"/>
                <a:gd name="T24" fmla="*/ 77 w 128"/>
                <a:gd name="T25" fmla="*/ 39 h 121"/>
                <a:gd name="T26" fmla="*/ 76 w 128"/>
                <a:gd name="T27" fmla="*/ 48 h 121"/>
                <a:gd name="T28" fmla="*/ 72 w 128"/>
                <a:gd name="T29" fmla="*/ 57 h 121"/>
                <a:gd name="T30" fmla="*/ 66 w 128"/>
                <a:gd name="T31" fmla="*/ 66 h 121"/>
                <a:gd name="T32" fmla="*/ 58 w 128"/>
                <a:gd name="T33" fmla="*/ 71 h 121"/>
                <a:gd name="T34" fmla="*/ 48 w 128"/>
                <a:gd name="T35" fmla="*/ 76 h 121"/>
                <a:gd name="T36" fmla="*/ 39 w 128"/>
                <a:gd name="T37" fmla="*/ 77 h 121"/>
                <a:gd name="T38" fmla="*/ 29 w 128"/>
                <a:gd name="T39" fmla="*/ 76 h 121"/>
                <a:gd name="T40" fmla="*/ 19 w 128"/>
                <a:gd name="T41" fmla="*/ 71 h 121"/>
                <a:gd name="T42" fmla="*/ 11 w 128"/>
                <a:gd name="T43" fmla="*/ 66 h 121"/>
                <a:gd name="T44" fmla="*/ 5 w 128"/>
                <a:gd name="T45" fmla="*/ 57 h 121"/>
                <a:gd name="T46" fmla="*/ 2 w 128"/>
                <a:gd name="T47" fmla="*/ 48 h 121"/>
                <a:gd name="T48" fmla="*/ 0 w 128"/>
                <a:gd name="T49" fmla="*/ 39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8" y="61"/>
                  </a:lnTo>
                  <a:lnTo>
                    <a:pt x="126" y="75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9"/>
                  </a:lnTo>
                  <a:lnTo>
                    <a:pt x="64" y="121"/>
                  </a:lnTo>
                  <a:lnTo>
                    <a:pt x="48" y="119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Rectangle 298"/>
            <p:cNvSpPr>
              <a:spLocks noChangeArrowheads="1"/>
            </p:cNvSpPr>
            <p:nvPr/>
          </p:nvSpPr>
          <p:spPr bwMode="auto">
            <a:xfrm>
              <a:off x="3374" y="3097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FI</a:t>
              </a:r>
              <a:endParaRPr lang="en-US"/>
            </a:p>
          </p:txBody>
        </p:sp>
        <p:sp>
          <p:nvSpPr>
            <p:cNvPr id="17543" name="Rectangle 299"/>
            <p:cNvSpPr>
              <a:spLocks noChangeArrowheads="1"/>
            </p:cNvSpPr>
            <p:nvPr/>
          </p:nvSpPr>
          <p:spPr bwMode="auto">
            <a:xfrm>
              <a:off x="3379" y="313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17544" name="Line 300"/>
            <p:cNvSpPr>
              <a:spLocks noChangeShapeType="1"/>
            </p:cNvSpPr>
            <p:nvPr/>
          </p:nvSpPr>
          <p:spPr bwMode="auto">
            <a:xfrm>
              <a:off x="3484" y="2863"/>
              <a:ext cx="1" cy="7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Freeform 301"/>
            <p:cNvSpPr>
              <a:spLocks/>
            </p:cNvSpPr>
            <p:nvPr/>
          </p:nvSpPr>
          <p:spPr bwMode="auto">
            <a:xfrm>
              <a:off x="3445" y="2823"/>
              <a:ext cx="77" cy="78"/>
            </a:xfrm>
            <a:custGeom>
              <a:avLst/>
              <a:gdLst>
                <a:gd name="T0" fmla="*/ 0 w 128"/>
                <a:gd name="T1" fmla="*/ 39 h 122"/>
                <a:gd name="T2" fmla="*/ 1 w 128"/>
                <a:gd name="T3" fmla="*/ 29 h 122"/>
                <a:gd name="T4" fmla="*/ 5 w 128"/>
                <a:gd name="T5" fmla="*/ 20 h 122"/>
                <a:gd name="T6" fmla="*/ 11 w 128"/>
                <a:gd name="T7" fmla="*/ 12 h 122"/>
                <a:gd name="T8" fmla="*/ 19 w 128"/>
                <a:gd name="T9" fmla="*/ 5 h 122"/>
                <a:gd name="T10" fmla="*/ 29 w 128"/>
                <a:gd name="T11" fmla="*/ 1 h 122"/>
                <a:gd name="T12" fmla="*/ 39 w 128"/>
                <a:gd name="T13" fmla="*/ 0 h 122"/>
                <a:gd name="T14" fmla="*/ 48 w 128"/>
                <a:gd name="T15" fmla="*/ 1 h 122"/>
                <a:gd name="T16" fmla="*/ 58 w 128"/>
                <a:gd name="T17" fmla="*/ 5 h 122"/>
                <a:gd name="T18" fmla="*/ 66 w 128"/>
                <a:gd name="T19" fmla="*/ 12 h 122"/>
                <a:gd name="T20" fmla="*/ 72 w 128"/>
                <a:gd name="T21" fmla="*/ 20 h 122"/>
                <a:gd name="T22" fmla="*/ 75 w 128"/>
                <a:gd name="T23" fmla="*/ 29 h 122"/>
                <a:gd name="T24" fmla="*/ 77 w 128"/>
                <a:gd name="T25" fmla="*/ 39 h 122"/>
                <a:gd name="T26" fmla="*/ 75 w 128"/>
                <a:gd name="T27" fmla="*/ 49 h 122"/>
                <a:gd name="T28" fmla="*/ 72 w 128"/>
                <a:gd name="T29" fmla="*/ 58 h 122"/>
                <a:gd name="T30" fmla="*/ 66 w 128"/>
                <a:gd name="T31" fmla="*/ 66 h 122"/>
                <a:gd name="T32" fmla="*/ 58 w 128"/>
                <a:gd name="T33" fmla="*/ 72 h 122"/>
                <a:gd name="T34" fmla="*/ 48 w 128"/>
                <a:gd name="T35" fmla="*/ 76 h 122"/>
                <a:gd name="T36" fmla="*/ 39 w 128"/>
                <a:gd name="T37" fmla="*/ 78 h 122"/>
                <a:gd name="T38" fmla="*/ 29 w 128"/>
                <a:gd name="T39" fmla="*/ 76 h 122"/>
                <a:gd name="T40" fmla="*/ 19 w 128"/>
                <a:gd name="T41" fmla="*/ 72 h 122"/>
                <a:gd name="T42" fmla="*/ 11 w 128"/>
                <a:gd name="T43" fmla="*/ 66 h 122"/>
                <a:gd name="T44" fmla="*/ 5 w 128"/>
                <a:gd name="T45" fmla="*/ 58 h 122"/>
                <a:gd name="T46" fmla="*/ 1 w 128"/>
                <a:gd name="T47" fmla="*/ 49 h 122"/>
                <a:gd name="T48" fmla="*/ 0 w 128"/>
                <a:gd name="T49" fmla="*/ 39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22">
                  <a:moveTo>
                    <a:pt x="0" y="61"/>
                  </a:moveTo>
                  <a:lnTo>
                    <a:pt x="2" y="45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1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5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9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Rectangle 302"/>
            <p:cNvSpPr>
              <a:spLocks noChangeArrowheads="1"/>
            </p:cNvSpPr>
            <p:nvPr/>
          </p:nvSpPr>
          <p:spPr bwMode="auto">
            <a:xfrm>
              <a:off x="3471" y="2827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47" name="Rectangle 303"/>
            <p:cNvSpPr>
              <a:spLocks noChangeArrowheads="1"/>
            </p:cNvSpPr>
            <p:nvPr/>
          </p:nvSpPr>
          <p:spPr bwMode="auto">
            <a:xfrm>
              <a:off x="3467" y="2863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/>
            </a:p>
          </p:txBody>
        </p:sp>
        <p:sp>
          <p:nvSpPr>
            <p:cNvPr id="17548" name="Line 304"/>
            <p:cNvSpPr>
              <a:spLocks noChangeShapeType="1"/>
            </p:cNvSpPr>
            <p:nvPr/>
          </p:nvSpPr>
          <p:spPr bwMode="auto">
            <a:xfrm>
              <a:off x="3591" y="3160"/>
              <a:ext cx="1" cy="7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Freeform 305"/>
            <p:cNvSpPr>
              <a:spLocks/>
            </p:cNvSpPr>
            <p:nvPr/>
          </p:nvSpPr>
          <p:spPr bwMode="auto">
            <a:xfrm>
              <a:off x="3552" y="3120"/>
              <a:ext cx="77" cy="79"/>
            </a:xfrm>
            <a:custGeom>
              <a:avLst/>
              <a:gdLst>
                <a:gd name="T0" fmla="*/ 0 w 127"/>
                <a:gd name="T1" fmla="*/ 40 h 122"/>
                <a:gd name="T2" fmla="*/ 1 w 127"/>
                <a:gd name="T3" fmla="*/ 29 h 122"/>
                <a:gd name="T4" fmla="*/ 5 w 127"/>
                <a:gd name="T5" fmla="*/ 19 h 122"/>
                <a:gd name="T6" fmla="*/ 11 w 127"/>
                <a:gd name="T7" fmla="*/ 12 h 122"/>
                <a:gd name="T8" fmla="*/ 19 w 127"/>
                <a:gd name="T9" fmla="*/ 5 h 122"/>
                <a:gd name="T10" fmla="*/ 28 w 127"/>
                <a:gd name="T11" fmla="*/ 1 h 122"/>
                <a:gd name="T12" fmla="*/ 38 w 127"/>
                <a:gd name="T13" fmla="*/ 0 h 122"/>
                <a:gd name="T14" fmla="*/ 49 w 127"/>
                <a:gd name="T15" fmla="*/ 1 h 122"/>
                <a:gd name="T16" fmla="*/ 58 w 127"/>
                <a:gd name="T17" fmla="*/ 5 h 122"/>
                <a:gd name="T18" fmla="*/ 66 w 127"/>
                <a:gd name="T19" fmla="*/ 12 h 122"/>
                <a:gd name="T20" fmla="*/ 72 w 127"/>
                <a:gd name="T21" fmla="*/ 19 h 122"/>
                <a:gd name="T22" fmla="*/ 75 w 127"/>
                <a:gd name="T23" fmla="*/ 29 h 122"/>
                <a:gd name="T24" fmla="*/ 77 w 127"/>
                <a:gd name="T25" fmla="*/ 40 h 122"/>
                <a:gd name="T26" fmla="*/ 75 w 127"/>
                <a:gd name="T27" fmla="*/ 49 h 122"/>
                <a:gd name="T28" fmla="*/ 72 w 127"/>
                <a:gd name="T29" fmla="*/ 59 h 122"/>
                <a:gd name="T30" fmla="*/ 66 w 127"/>
                <a:gd name="T31" fmla="*/ 67 h 122"/>
                <a:gd name="T32" fmla="*/ 58 w 127"/>
                <a:gd name="T33" fmla="*/ 73 h 122"/>
                <a:gd name="T34" fmla="*/ 49 w 127"/>
                <a:gd name="T35" fmla="*/ 77 h 122"/>
                <a:gd name="T36" fmla="*/ 38 w 127"/>
                <a:gd name="T37" fmla="*/ 79 h 122"/>
                <a:gd name="T38" fmla="*/ 28 w 127"/>
                <a:gd name="T39" fmla="*/ 77 h 122"/>
                <a:gd name="T40" fmla="*/ 19 w 127"/>
                <a:gd name="T41" fmla="*/ 73 h 122"/>
                <a:gd name="T42" fmla="*/ 11 w 127"/>
                <a:gd name="T43" fmla="*/ 67 h 122"/>
                <a:gd name="T44" fmla="*/ 5 w 127"/>
                <a:gd name="T45" fmla="*/ 59 h 122"/>
                <a:gd name="T46" fmla="*/ 1 w 127"/>
                <a:gd name="T47" fmla="*/ 49 h 122"/>
                <a:gd name="T48" fmla="*/ 0 w 127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7" h="122">
                  <a:moveTo>
                    <a:pt x="0" y="61"/>
                  </a:moveTo>
                  <a:lnTo>
                    <a:pt x="1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7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4" y="45"/>
                  </a:lnTo>
                  <a:lnTo>
                    <a:pt x="127" y="61"/>
                  </a:lnTo>
                  <a:lnTo>
                    <a:pt x="124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3" y="122"/>
                  </a:lnTo>
                  <a:lnTo>
                    <a:pt x="47" y="119"/>
                  </a:lnTo>
                  <a:lnTo>
                    <a:pt x="31" y="113"/>
                  </a:lnTo>
                  <a:lnTo>
                    <a:pt x="18" y="103"/>
                  </a:lnTo>
                  <a:lnTo>
                    <a:pt x="8" y="91"/>
                  </a:lnTo>
                  <a:lnTo>
                    <a:pt x="1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Rectangle 306"/>
            <p:cNvSpPr>
              <a:spLocks noChangeArrowheads="1"/>
            </p:cNvSpPr>
            <p:nvPr/>
          </p:nvSpPr>
          <p:spPr bwMode="auto">
            <a:xfrm>
              <a:off x="3577" y="3124"/>
              <a:ext cx="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/>
            </a:p>
          </p:txBody>
        </p:sp>
        <p:sp>
          <p:nvSpPr>
            <p:cNvPr id="17551" name="Rectangle 307"/>
            <p:cNvSpPr>
              <a:spLocks noChangeArrowheads="1"/>
            </p:cNvSpPr>
            <p:nvPr/>
          </p:nvSpPr>
          <p:spPr bwMode="auto">
            <a:xfrm>
              <a:off x="3575" y="3159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/>
            </a:p>
          </p:txBody>
        </p:sp>
        <p:sp>
          <p:nvSpPr>
            <p:cNvPr id="17552" name="Line 308"/>
            <p:cNvSpPr>
              <a:spLocks noChangeShapeType="1"/>
            </p:cNvSpPr>
            <p:nvPr/>
          </p:nvSpPr>
          <p:spPr bwMode="auto">
            <a:xfrm flipH="1">
              <a:off x="2602" y="2288"/>
              <a:ext cx="9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Freeform 309"/>
            <p:cNvSpPr>
              <a:spLocks/>
            </p:cNvSpPr>
            <p:nvPr/>
          </p:nvSpPr>
          <p:spPr bwMode="auto">
            <a:xfrm>
              <a:off x="2659" y="2248"/>
              <a:ext cx="77" cy="78"/>
            </a:xfrm>
            <a:custGeom>
              <a:avLst/>
              <a:gdLst>
                <a:gd name="T0" fmla="*/ 0 w 127"/>
                <a:gd name="T1" fmla="*/ 39 h 120"/>
                <a:gd name="T2" fmla="*/ 1 w 127"/>
                <a:gd name="T3" fmla="*/ 29 h 120"/>
                <a:gd name="T4" fmla="*/ 4 w 127"/>
                <a:gd name="T5" fmla="*/ 19 h 120"/>
                <a:gd name="T6" fmla="*/ 11 w 127"/>
                <a:gd name="T7" fmla="*/ 11 h 120"/>
                <a:gd name="T8" fmla="*/ 19 w 127"/>
                <a:gd name="T9" fmla="*/ 5 h 120"/>
                <a:gd name="T10" fmla="*/ 28 w 127"/>
                <a:gd name="T11" fmla="*/ 1 h 120"/>
                <a:gd name="T12" fmla="*/ 38 w 127"/>
                <a:gd name="T13" fmla="*/ 0 h 120"/>
                <a:gd name="T14" fmla="*/ 49 w 127"/>
                <a:gd name="T15" fmla="*/ 1 h 120"/>
                <a:gd name="T16" fmla="*/ 57 w 127"/>
                <a:gd name="T17" fmla="*/ 5 h 120"/>
                <a:gd name="T18" fmla="*/ 65 w 127"/>
                <a:gd name="T19" fmla="*/ 11 h 120"/>
                <a:gd name="T20" fmla="*/ 71 w 127"/>
                <a:gd name="T21" fmla="*/ 19 h 120"/>
                <a:gd name="T22" fmla="*/ 75 w 127"/>
                <a:gd name="T23" fmla="*/ 29 h 120"/>
                <a:gd name="T24" fmla="*/ 77 w 127"/>
                <a:gd name="T25" fmla="*/ 39 h 120"/>
                <a:gd name="T26" fmla="*/ 75 w 127"/>
                <a:gd name="T27" fmla="*/ 49 h 120"/>
                <a:gd name="T28" fmla="*/ 71 w 127"/>
                <a:gd name="T29" fmla="*/ 59 h 120"/>
                <a:gd name="T30" fmla="*/ 65 w 127"/>
                <a:gd name="T31" fmla="*/ 67 h 120"/>
                <a:gd name="T32" fmla="*/ 57 w 127"/>
                <a:gd name="T33" fmla="*/ 73 h 120"/>
                <a:gd name="T34" fmla="*/ 49 w 127"/>
                <a:gd name="T35" fmla="*/ 77 h 120"/>
                <a:gd name="T36" fmla="*/ 38 w 127"/>
                <a:gd name="T37" fmla="*/ 78 h 120"/>
                <a:gd name="T38" fmla="*/ 28 w 127"/>
                <a:gd name="T39" fmla="*/ 77 h 120"/>
                <a:gd name="T40" fmla="*/ 19 w 127"/>
                <a:gd name="T41" fmla="*/ 73 h 120"/>
                <a:gd name="T42" fmla="*/ 11 w 127"/>
                <a:gd name="T43" fmla="*/ 67 h 120"/>
                <a:gd name="T44" fmla="*/ 4 w 127"/>
                <a:gd name="T45" fmla="*/ 59 h 120"/>
                <a:gd name="T46" fmla="*/ 1 w 127"/>
                <a:gd name="T47" fmla="*/ 49 h 120"/>
                <a:gd name="T48" fmla="*/ 0 w 127"/>
                <a:gd name="T49" fmla="*/ 3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7" h="120">
                  <a:moveTo>
                    <a:pt x="0" y="60"/>
                  </a:moveTo>
                  <a:lnTo>
                    <a:pt x="1" y="44"/>
                  </a:lnTo>
                  <a:lnTo>
                    <a:pt x="7" y="29"/>
                  </a:lnTo>
                  <a:lnTo>
                    <a:pt x="18" y="17"/>
                  </a:lnTo>
                  <a:lnTo>
                    <a:pt x="31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0" y="1"/>
                  </a:lnTo>
                  <a:lnTo>
                    <a:pt x="94" y="7"/>
                  </a:lnTo>
                  <a:lnTo>
                    <a:pt x="108" y="17"/>
                  </a:lnTo>
                  <a:lnTo>
                    <a:pt x="117" y="29"/>
                  </a:lnTo>
                  <a:lnTo>
                    <a:pt x="124" y="44"/>
                  </a:lnTo>
                  <a:lnTo>
                    <a:pt x="127" y="60"/>
                  </a:lnTo>
                  <a:lnTo>
                    <a:pt x="124" y="76"/>
                  </a:lnTo>
                  <a:lnTo>
                    <a:pt x="117" y="91"/>
                  </a:lnTo>
                  <a:lnTo>
                    <a:pt x="108" y="103"/>
                  </a:lnTo>
                  <a:lnTo>
                    <a:pt x="94" y="113"/>
                  </a:lnTo>
                  <a:lnTo>
                    <a:pt x="80" y="119"/>
                  </a:lnTo>
                  <a:lnTo>
                    <a:pt x="63" y="120"/>
                  </a:lnTo>
                  <a:lnTo>
                    <a:pt x="46" y="119"/>
                  </a:lnTo>
                  <a:lnTo>
                    <a:pt x="31" y="113"/>
                  </a:lnTo>
                  <a:lnTo>
                    <a:pt x="18" y="103"/>
                  </a:lnTo>
                  <a:lnTo>
                    <a:pt x="7" y="91"/>
                  </a:lnTo>
                  <a:lnTo>
                    <a:pt x="1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Rectangle 310"/>
            <p:cNvSpPr>
              <a:spLocks noChangeArrowheads="1"/>
            </p:cNvSpPr>
            <p:nvPr/>
          </p:nvSpPr>
          <p:spPr bwMode="auto">
            <a:xfrm>
              <a:off x="2683" y="2252"/>
              <a:ext cx="2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/>
            </a:p>
          </p:txBody>
        </p:sp>
        <p:sp>
          <p:nvSpPr>
            <p:cNvPr id="17555" name="Rectangle 311"/>
            <p:cNvSpPr>
              <a:spLocks noChangeArrowheads="1"/>
            </p:cNvSpPr>
            <p:nvPr/>
          </p:nvSpPr>
          <p:spPr bwMode="auto">
            <a:xfrm>
              <a:off x="2689" y="228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17556" name="Line 312"/>
            <p:cNvSpPr>
              <a:spLocks noChangeShapeType="1"/>
            </p:cNvSpPr>
            <p:nvPr/>
          </p:nvSpPr>
          <p:spPr bwMode="auto">
            <a:xfrm flipV="1">
              <a:off x="3487" y="3237"/>
              <a:ext cx="1" cy="7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Freeform 313"/>
            <p:cNvSpPr>
              <a:spLocks/>
            </p:cNvSpPr>
            <p:nvPr/>
          </p:nvSpPr>
          <p:spPr bwMode="auto">
            <a:xfrm>
              <a:off x="3449" y="3277"/>
              <a:ext cx="77" cy="79"/>
            </a:xfrm>
            <a:custGeom>
              <a:avLst/>
              <a:gdLst>
                <a:gd name="T0" fmla="*/ 0 w 129"/>
                <a:gd name="T1" fmla="*/ 40 h 122"/>
                <a:gd name="T2" fmla="*/ 2 w 129"/>
                <a:gd name="T3" fmla="*/ 30 h 122"/>
                <a:gd name="T4" fmla="*/ 5 w 129"/>
                <a:gd name="T5" fmla="*/ 20 h 122"/>
                <a:gd name="T6" fmla="*/ 12 w 129"/>
                <a:gd name="T7" fmla="*/ 12 h 122"/>
                <a:gd name="T8" fmla="*/ 20 w 129"/>
                <a:gd name="T9" fmla="*/ 6 h 122"/>
                <a:gd name="T10" fmla="*/ 29 w 129"/>
                <a:gd name="T11" fmla="*/ 2 h 122"/>
                <a:gd name="T12" fmla="*/ 38 w 129"/>
                <a:gd name="T13" fmla="*/ 0 h 122"/>
                <a:gd name="T14" fmla="*/ 48 w 129"/>
                <a:gd name="T15" fmla="*/ 2 h 122"/>
                <a:gd name="T16" fmla="*/ 57 w 129"/>
                <a:gd name="T17" fmla="*/ 6 h 122"/>
                <a:gd name="T18" fmla="*/ 65 w 129"/>
                <a:gd name="T19" fmla="*/ 12 h 122"/>
                <a:gd name="T20" fmla="*/ 71 w 129"/>
                <a:gd name="T21" fmla="*/ 20 h 122"/>
                <a:gd name="T22" fmla="*/ 75 w 129"/>
                <a:gd name="T23" fmla="*/ 30 h 122"/>
                <a:gd name="T24" fmla="*/ 77 w 129"/>
                <a:gd name="T25" fmla="*/ 40 h 122"/>
                <a:gd name="T26" fmla="*/ 75 w 129"/>
                <a:gd name="T27" fmla="*/ 50 h 122"/>
                <a:gd name="T28" fmla="*/ 71 w 129"/>
                <a:gd name="T29" fmla="*/ 59 h 122"/>
                <a:gd name="T30" fmla="*/ 65 w 129"/>
                <a:gd name="T31" fmla="*/ 67 h 122"/>
                <a:gd name="T32" fmla="*/ 57 w 129"/>
                <a:gd name="T33" fmla="*/ 74 h 122"/>
                <a:gd name="T34" fmla="*/ 48 w 129"/>
                <a:gd name="T35" fmla="*/ 78 h 122"/>
                <a:gd name="T36" fmla="*/ 38 w 129"/>
                <a:gd name="T37" fmla="*/ 79 h 122"/>
                <a:gd name="T38" fmla="*/ 29 w 129"/>
                <a:gd name="T39" fmla="*/ 78 h 122"/>
                <a:gd name="T40" fmla="*/ 20 w 129"/>
                <a:gd name="T41" fmla="*/ 74 h 122"/>
                <a:gd name="T42" fmla="*/ 12 w 129"/>
                <a:gd name="T43" fmla="*/ 67 h 122"/>
                <a:gd name="T44" fmla="*/ 5 w 129"/>
                <a:gd name="T45" fmla="*/ 59 h 122"/>
                <a:gd name="T46" fmla="*/ 2 w 129"/>
                <a:gd name="T47" fmla="*/ 50 h 122"/>
                <a:gd name="T48" fmla="*/ 0 w 129"/>
                <a:gd name="T49" fmla="*/ 4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Rectangle 314"/>
            <p:cNvSpPr>
              <a:spLocks noChangeArrowheads="1"/>
            </p:cNvSpPr>
            <p:nvPr/>
          </p:nvSpPr>
          <p:spPr bwMode="auto">
            <a:xfrm>
              <a:off x="3473" y="3280"/>
              <a:ext cx="2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/>
            </a:p>
          </p:txBody>
        </p:sp>
        <p:sp>
          <p:nvSpPr>
            <p:cNvPr id="17559" name="Rectangle 315"/>
            <p:cNvSpPr>
              <a:spLocks noChangeArrowheads="1"/>
            </p:cNvSpPr>
            <p:nvPr/>
          </p:nvSpPr>
          <p:spPr bwMode="auto">
            <a:xfrm>
              <a:off x="3479" y="331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/>
            </a:p>
          </p:txBody>
        </p:sp>
        <p:sp>
          <p:nvSpPr>
            <p:cNvPr id="17560" name="Freeform 316"/>
            <p:cNvSpPr>
              <a:spLocks/>
            </p:cNvSpPr>
            <p:nvPr/>
          </p:nvSpPr>
          <p:spPr bwMode="auto">
            <a:xfrm>
              <a:off x="2635" y="3237"/>
              <a:ext cx="58" cy="117"/>
            </a:xfrm>
            <a:custGeom>
              <a:avLst/>
              <a:gdLst>
                <a:gd name="T0" fmla="*/ 52 w 97"/>
                <a:gd name="T1" fmla="*/ 117 h 182"/>
                <a:gd name="T2" fmla="*/ 52 w 97"/>
                <a:gd name="T3" fmla="*/ 69 h 182"/>
                <a:gd name="T4" fmla="*/ 55 w 97"/>
                <a:gd name="T5" fmla="*/ 69 h 182"/>
                <a:gd name="T6" fmla="*/ 58 w 97"/>
                <a:gd name="T7" fmla="*/ 69 h 182"/>
                <a:gd name="T8" fmla="*/ 58 w 97"/>
                <a:gd name="T9" fmla="*/ 0 h 182"/>
                <a:gd name="T10" fmla="*/ 0 w 97"/>
                <a:gd name="T11" fmla="*/ 0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182">
                  <a:moveTo>
                    <a:pt x="87" y="182"/>
                  </a:moveTo>
                  <a:lnTo>
                    <a:pt x="87" y="107"/>
                  </a:lnTo>
                  <a:lnTo>
                    <a:pt x="92" y="107"/>
                  </a:lnTo>
                  <a:lnTo>
                    <a:pt x="97" y="107"/>
                  </a:lnTo>
                  <a:lnTo>
                    <a:pt x="97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Oval 317"/>
            <p:cNvSpPr>
              <a:spLocks noChangeArrowheads="1"/>
            </p:cNvSpPr>
            <p:nvPr/>
          </p:nvSpPr>
          <p:spPr bwMode="auto">
            <a:xfrm>
              <a:off x="3251" y="2724"/>
              <a:ext cx="172" cy="18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TC</a:t>
              </a:r>
            </a:p>
          </p:txBody>
        </p:sp>
        <p:sp>
          <p:nvSpPr>
            <p:cNvPr id="17562" name="Line 319"/>
            <p:cNvSpPr>
              <a:spLocks noChangeShapeType="1"/>
            </p:cNvSpPr>
            <p:nvPr/>
          </p:nvSpPr>
          <p:spPr bwMode="auto">
            <a:xfrm flipV="1">
              <a:off x="3093" y="2820"/>
              <a:ext cx="0" cy="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3" name="Line 320"/>
            <p:cNvSpPr>
              <a:spLocks noChangeShapeType="1"/>
            </p:cNvSpPr>
            <p:nvPr/>
          </p:nvSpPr>
          <p:spPr bwMode="auto">
            <a:xfrm>
              <a:off x="3097" y="2816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4" name="Line 321"/>
            <p:cNvSpPr>
              <a:spLocks noChangeShapeType="1"/>
            </p:cNvSpPr>
            <p:nvPr/>
          </p:nvSpPr>
          <p:spPr bwMode="auto">
            <a:xfrm>
              <a:off x="3330" y="2909"/>
              <a:ext cx="0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5" name="Text Box 323"/>
            <p:cNvSpPr txBox="1">
              <a:spLocks noChangeArrowheads="1"/>
            </p:cNvSpPr>
            <p:nvPr/>
          </p:nvSpPr>
          <p:spPr bwMode="auto">
            <a:xfrm>
              <a:off x="2964" y="3403"/>
              <a:ext cx="5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Fuel</a:t>
              </a:r>
              <a:endParaRPr lang="en-US" sz="1400"/>
            </a:p>
          </p:txBody>
        </p:sp>
      </p:grpSp>
      <p:sp>
        <p:nvSpPr>
          <p:cNvPr id="17419" name="AutoShape 326"/>
          <p:cNvSpPr>
            <a:spLocks noChangeArrowheads="1"/>
          </p:cNvSpPr>
          <p:nvPr/>
        </p:nvSpPr>
        <p:spPr bwMode="auto">
          <a:xfrm>
            <a:off x="3200400" y="1219200"/>
            <a:ext cx="5562600" cy="1066800"/>
          </a:xfrm>
          <a:prstGeom prst="wedgeRoundRectCallout">
            <a:avLst>
              <a:gd name="adj1" fmla="val -58333"/>
              <a:gd name="adj2" fmla="val -1354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Our primary goal is to maintain the CV near</a:t>
            </a:r>
          </a:p>
          <a:p>
            <a:pPr algn="ctr"/>
            <a:r>
              <a:rPr lang="en-US" sz="2000" b="1"/>
              <a:t>the set point.  Besides not wearing out</a:t>
            </a:r>
          </a:p>
          <a:p>
            <a:pPr algn="ctr"/>
            <a:r>
              <a:rPr lang="en-US" sz="2000" b="1"/>
              <a:t> the valve, why do we have goals for the MV?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738688"/>
            <a:ext cx="28194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2209800" y="1295400"/>
            <a:ext cx="6324600" cy="3205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COMBINED DEFINITION OF TUNING PROBLEM FOR </a:t>
            </a:r>
            <a:r>
              <a:rPr lang="en-US" sz="2400" b="1" u="sng"/>
              <a:t>CORRELATION</a:t>
            </a:r>
            <a:endParaRPr lang="en-US" sz="24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First order with dead time process model</a:t>
            </a:r>
          </a:p>
          <a:p>
            <a:pPr>
              <a:buFontTx/>
              <a:buChar char="•"/>
            </a:pPr>
            <a:r>
              <a:rPr lang="en-US" sz="2400" b="1"/>
              <a:t>Noisy measurement signal</a:t>
            </a:r>
          </a:p>
          <a:p>
            <a:pPr>
              <a:buFontTx/>
              <a:buChar char="•"/>
            </a:pPr>
            <a:r>
              <a:rPr lang="en-US" sz="2400" b="1"/>
              <a:t>± 25% parameters errors between  model/plant</a:t>
            </a:r>
          </a:p>
          <a:p>
            <a:pPr>
              <a:buFontTx/>
              <a:buChar char="•"/>
            </a:pPr>
            <a:r>
              <a:rPr lang="en-US" sz="2400" b="1"/>
              <a:t>PID controller: determine K</a:t>
            </a:r>
            <a:r>
              <a:rPr lang="en-US" sz="2400" b="1" baseline="-25000"/>
              <a:t>c</a:t>
            </a:r>
            <a:r>
              <a:rPr lang="en-US" sz="2400" b="1"/>
              <a:t>, T</a:t>
            </a:r>
            <a:r>
              <a:rPr lang="en-US" sz="2400" b="1" baseline="-25000"/>
              <a:t>I</a:t>
            </a:r>
            <a:r>
              <a:rPr lang="en-US" sz="2400" b="1"/>
              <a:t>, T</a:t>
            </a:r>
            <a:r>
              <a:rPr lang="en-US" sz="2400" b="1" baseline="-25000"/>
              <a:t>d</a:t>
            </a:r>
            <a:endParaRPr lang="en-US" sz="2400" b="1"/>
          </a:p>
          <a:p>
            <a:pPr>
              <a:buFontTx/>
              <a:buChar char="•"/>
            </a:pPr>
            <a:r>
              <a:rPr lang="en-US" sz="2400" b="1"/>
              <a:t>Minimize IAE with MV inside bound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5638800" y="4876800"/>
            <a:ext cx="2895600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We achieve the goals by adjusting Kc, TI and Td.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Details in chapter and Appendix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057400" y="3602038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95600" y="3221038"/>
            <a:ext cx="2514600" cy="139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/>
              <a:t>COMBINED DEFINITION OF TUNING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 b="1"/>
              <a:t>First order with dead time process model</a:t>
            </a:r>
          </a:p>
          <a:p>
            <a:pPr>
              <a:buFontTx/>
              <a:buChar char="•"/>
            </a:pPr>
            <a:r>
              <a:rPr lang="en-US" sz="1000" b="1"/>
              <a:t>Noisy measurement signal</a:t>
            </a:r>
          </a:p>
          <a:p>
            <a:pPr>
              <a:buFontTx/>
              <a:buChar char="•"/>
            </a:pPr>
            <a:r>
              <a:rPr lang="en-US" sz="1000" b="1"/>
              <a:t>± 25% parameters errors between  model/plant</a:t>
            </a:r>
          </a:p>
          <a:p>
            <a:pPr>
              <a:buFontTx/>
              <a:buChar char="•"/>
            </a:pPr>
            <a:r>
              <a:rPr lang="en-US" sz="1000" b="1"/>
              <a:t>PID controller: determine K</a:t>
            </a:r>
            <a:r>
              <a:rPr lang="en-US" sz="1000" b="1" baseline="-25000"/>
              <a:t>c</a:t>
            </a:r>
            <a:r>
              <a:rPr lang="en-US" sz="1000" b="1"/>
              <a:t>, T</a:t>
            </a:r>
            <a:r>
              <a:rPr lang="en-US" sz="1000" b="1" baseline="-25000"/>
              <a:t>I</a:t>
            </a:r>
            <a:r>
              <a:rPr lang="en-US" sz="1000" b="1"/>
              <a:t>, T</a:t>
            </a:r>
            <a:r>
              <a:rPr lang="en-US" sz="1000" b="1" baseline="-25000"/>
              <a:t>d</a:t>
            </a:r>
            <a:endParaRPr lang="en-US" sz="1000" b="1"/>
          </a:p>
          <a:p>
            <a:pPr>
              <a:buFontTx/>
              <a:buChar char="•"/>
            </a:pPr>
            <a:r>
              <a:rPr lang="en-US" sz="1000" b="1"/>
              <a:t>Minimize IAE with MV inside bound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5126038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Kp =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  =  5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  =  5</a:t>
            </a:r>
            <a:endParaRPr lang="en-US" sz="2000" b="1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486400" y="3602038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6553200" y="3200400"/>
            <a:ext cx="1905000" cy="1349375"/>
            <a:chOff x="2592" y="3072"/>
            <a:chExt cx="1824" cy="1091"/>
          </a:xfrm>
        </p:grpSpPr>
        <p:sp>
          <p:nvSpPr>
            <p:cNvPr id="19633" name="Rectangle 8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34" name="Group 9"/>
            <p:cNvGrpSpPr>
              <a:grpSpLocks/>
            </p:cNvGrpSpPr>
            <p:nvPr/>
          </p:nvGrpSpPr>
          <p:grpSpPr bwMode="auto">
            <a:xfrm>
              <a:off x="2880" y="3120"/>
              <a:ext cx="1419" cy="967"/>
              <a:chOff x="3456" y="1488"/>
              <a:chExt cx="2139" cy="1767"/>
            </a:xfrm>
          </p:grpSpPr>
          <p:sp>
            <p:nvSpPr>
              <p:cNvPr id="27658" name="AutoShape 10"/>
              <p:cNvSpPr>
                <a:spLocks noChangeArrowheads="1"/>
              </p:cNvSpPr>
              <p:nvPr/>
            </p:nvSpPr>
            <p:spPr bwMode="auto">
              <a:xfrm>
                <a:off x="4090" y="1757"/>
                <a:ext cx="747" cy="863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9" name="AutoShape 11"/>
              <p:cNvSpPr>
                <a:spLocks noChangeArrowheads="1"/>
              </p:cNvSpPr>
              <p:nvPr/>
            </p:nvSpPr>
            <p:spPr bwMode="auto">
              <a:xfrm flipV="1">
                <a:off x="5109" y="2538"/>
                <a:ext cx="202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37" name="AutoShape 12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AutoShape 13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9" name="AutoShape 14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0" name="AutoShape 15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1" name="AutoShape 16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2" name="Line 17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3" name="Line 18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644" name="Group 19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19669" name="Line 20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0" name="Line 21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1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3" name="Line 24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4" name="Line 25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5" name="Freeform 26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45" name="Group 27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19662" name="Line 28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3" name="Line 29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4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6" name="Line 32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7" name="Line 33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8" name="Freeform 34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83" name="Oval 35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1" cy="195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47" name="Line 36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37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9" name="Line 38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39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40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2" name="Line 41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3" name="Oval 42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700" b="1"/>
                  <a:t>TC</a:t>
                </a:r>
              </a:p>
            </p:txBody>
          </p:sp>
          <p:sp>
            <p:nvSpPr>
              <p:cNvPr id="19654" name="Line 43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5" name="Text Box 44"/>
              <p:cNvSpPr txBox="1">
                <a:spLocks noChangeArrowheads="1"/>
              </p:cNvSpPr>
              <p:nvPr/>
            </p:nvSpPr>
            <p:spPr bwMode="auto">
              <a:xfrm>
                <a:off x="3607" y="1691"/>
                <a:ext cx="359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700" b="1"/>
                  <a:t>v1</a:t>
                </a:r>
              </a:p>
            </p:txBody>
          </p:sp>
          <p:sp>
            <p:nvSpPr>
              <p:cNvPr id="19656" name="Text Box 45"/>
              <p:cNvSpPr txBox="1">
                <a:spLocks noChangeArrowheads="1"/>
              </p:cNvSpPr>
              <p:nvPr/>
            </p:nvSpPr>
            <p:spPr bwMode="auto">
              <a:xfrm>
                <a:off x="4371" y="2806"/>
                <a:ext cx="356" cy="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700" b="1"/>
                  <a:t>v2</a:t>
                </a:r>
              </a:p>
            </p:txBody>
          </p:sp>
          <p:sp>
            <p:nvSpPr>
              <p:cNvPr id="19657" name="Freeform 46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8" name="Line 47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9" name="Line 48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0" name="Line 49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Line 50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64" name="Group 51"/>
          <p:cNvGrpSpPr>
            <a:grpSpLocks/>
          </p:cNvGrpSpPr>
          <p:nvPr/>
        </p:nvGrpSpPr>
        <p:grpSpPr bwMode="auto">
          <a:xfrm>
            <a:off x="381000" y="2535238"/>
            <a:ext cx="1524000" cy="2424112"/>
            <a:chOff x="240" y="1597"/>
            <a:chExt cx="960" cy="1527"/>
          </a:xfrm>
        </p:grpSpPr>
        <p:sp>
          <p:nvSpPr>
            <p:cNvPr id="19470" name="Rectangle 52"/>
            <p:cNvSpPr>
              <a:spLocks noChangeArrowheads="1"/>
            </p:cNvSpPr>
            <p:nvPr/>
          </p:nvSpPr>
          <p:spPr bwMode="auto">
            <a:xfrm>
              <a:off x="240" y="1597"/>
              <a:ext cx="960" cy="152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53"/>
            <p:cNvSpPr>
              <a:spLocks noChangeArrowheads="1"/>
            </p:cNvSpPr>
            <p:nvPr/>
          </p:nvSpPr>
          <p:spPr bwMode="auto">
            <a:xfrm>
              <a:off x="409" y="1720"/>
              <a:ext cx="573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Rectangle 54"/>
            <p:cNvSpPr>
              <a:spLocks noChangeArrowheads="1"/>
            </p:cNvSpPr>
            <p:nvPr/>
          </p:nvSpPr>
          <p:spPr bwMode="auto">
            <a:xfrm>
              <a:off x="409" y="1720"/>
              <a:ext cx="573" cy="2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55"/>
            <p:cNvSpPr>
              <a:spLocks noChangeShapeType="1"/>
            </p:cNvSpPr>
            <p:nvPr/>
          </p:nvSpPr>
          <p:spPr bwMode="auto">
            <a:xfrm>
              <a:off x="409" y="1720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56"/>
            <p:cNvSpPr>
              <a:spLocks/>
            </p:cNvSpPr>
            <p:nvPr/>
          </p:nvSpPr>
          <p:spPr bwMode="auto">
            <a:xfrm>
              <a:off x="409" y="1720"/>
              <a:ext cx="573" cy="271"/>
            </a:xfrm>
            <a:custGeom>
              <a:avLst/>
              <a:gdLst>
                <a:gd name="T0" fmla="*/ 0 w 619"/>
                <a:gd name="T1" fmla="*/ 271 h 164"/>
                <a:gd name="T2" fmla="*/ 573 w 619"/>
                <a:gd name="T3" fmla="*/ 271 h 164"/>
                <a:gd name="T4" fmla="*/ 57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57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58"/>
            <p:cNvSpPr>
              <a:spLocks noChangeShapeType="1"/>
            </p:cNvSpPr>
            <p:nvPr/>
          </p:nvSpPr>
          <p:spPr bwMode="auto">
            <a:xfrm>
              <a:off x="409" y="1991"/>
              <a:ext cx="5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59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60"/>
            <p:cNvSpPr>
              <a:spLocks noChangeShapeType="1"/>
            </p:cNvSpPr>
            <p:nvPr/>
          </p:nvSpPr>
          <p:spPr bwMode="auto">
            <a:xfrm flipV="1">
              <a:off x="409" y="19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61"/>
            <p:cNvSpPr>
              <a:spLocks noChangeShapeType="1"/>
            </p:cNvSpPr>
            <p:nvPr/>
          </p:nvSpPr>
          <p:spPr bwMode="auto">
            <a:xfrm>
              <a:off x="409" y="17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62"/>
            <p:cNvSpPr>
              <a:spLocks noChangeArrowheads="1"/>
            </p:cNvSpPr>
            <p:nvPr/>
          </p:nvSpPr>
          <p:spPr bwMode="auto">
            <a:xfrm>
              <a:off x="407" y="19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19481" name="Line 63"/>
            <p:cNvSpPr>
              <a:spLocks noChangeShapeType="1"/>
            </p:cNvSpPr>
            <p:nvPr/>
          </p:nvSpPr>
          <p:spPr bwMode="auto">
            <a:xfrm flipV="1">
              <a:off x="467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64"/>
            <p:cNvSpPr>
              <a:spLocks noChangeShapeType="1"/>
            </p:cNvSpPr>
            <p:nvPr/>
          </p:nvSpPr>
          <p:spPr bwMode="auto">
            <a:xfrm>
              <a:off x="467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Rectangle 65"/>
            <p:cNvSpPr>
              <a:spLocks noChangeArrowheads="1"/>
            </p:cNvSpPr>
            <p:nvPr/>
          </p:nvSpPr>
          <p:spPr bwMode="auto">
            <a:xfrm>
              <a:off x="464" y="19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600"/>
            </a:p>
          </p:txBody>
        </p:sp>
        <p:sp>
          <p:nvSpPr>
            <p:cNvPr id="19484" name="Line 66"/>
            <p:cNvSpPr>
              <a:spLocks noChangeShapeType="1"/>
            </p:cNvSpPr>
            <p:nvPr/>
          </p:nvSpPr>
          <p:spPr bwMode="auto">
            <a:xfrm flipV="1">
              <a:off x="524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67"/>
            <p:cNvSpPr>
              <a:spLocks noChangeShapeType="1"/>
            </p:cNvSpPr>
            <p:nvPr/>
          </p:nvSpPr>
          <p:spPr bwMode="auto">
            <a:xfrm>
              <a:off x="524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68"/>
            <p:cNvSpPr>
              <a:spLocks noChangeArrowheads="1"/>
            </p:cNvSpPr>
            <p:nvPr/>
          </p:nvSpPr>
          <p:spPr bwMode="auto">
            <a:xfrm>
              <a:off x="517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19487" name="Line 69"/>
            <p:cNvSpPr>
              <a:spLocks noChangeShapeType="1"/>
            </p:cNvSpPr>
            <p:nvPr/>
          </p:nvSpPr>
          <p:spPr bwMode="auto">
            <a:xfrm flipV="1">
              <a:off x="582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70"/>
            <p:cNvSpPr>
              <a:spLocks noChangeShapeType="1"/>
            </p:cNvSpPr>
            <p:nvPr/>
          </p:nvSpPr>
          <p:spPr bwMode="auto">
            <a:xfrm>
              <a:off x="582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Rectangle 71"/>
            <p:cNvSpPr>
              <a:spLocks noChangeArrowheads="1"/>
            </p:cNvSpPr>
            <p:nvPr/>
          </p:nvSpPr>
          <p:spPr bwMode="auto">
            <a:xfrm>
              <a:off x="576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600"/>
            </a:p>
          </p:txBody>
        </p:sp>
        <p:sp>
          <p:nvSpPr>
            <p:cNvPr id="19490" name="Line 72"/>
            <p:cNvSpPr>
              <a:spLocks noChangeShapeType="1"/>
            </p:cNvSpPr>
            <p:nvPr/>
          </p:nvSpPr>
          <p:spPr bwMode="auto">
            <a:xfrm flipV="1">
              <a:off x="639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73"/>
            <p:cNvSpPr>
              <a:spLocks noChangeShapeType="1"/>
            </p:cNvSpPr>
            <p:nvPr/>
          </p:nvSpPr>
          <p:spPr bwMode="auto">
            <a:xfrm>
              <a:off x="639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74"/>
            <p:cNvSpPr>
              <a:spLocks noChangeArrowheads="1"/>
            </p:cNvSpPr>
            <p:nvPr/>
          </p:nvSpPr>
          <p:spPr bwMode="auto">
            <a:xfrm>
              <a:off x="632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19493" name="Line 75"/>
            <p:cNvSpPr>
              <a:spLocks noChangeShapeType="1"/>
            </p:cNvSpPr>
            <p:nvPr/>
          </p:nvSpPr>
          <p:spPr bwMode="auto">
            <a:xfrm flipV="1">
              <a:off x="696" y="19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76"/>
            <p:cNvSpPr>
              <a:spLocks noChangeShapeType="1"/>
            </p:cNvSpPr>
            <p:nvPr/>
          </p:nvSpPr>
          <p:spPr bwMode="auto">
            <a:xfrm>
              <a:off x="696" y="17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Rectangle 77"/>
            <p:cNvSpPr>
              <a:spLocks noChangeArrowheads="1"/>
            </p:cNvSpPr>
            <p:nvPr/>
          </p:nvSpPr>
          <p:spPr bwMode="auto">
            <a:xfrm>
              <a:off x="689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600"/>
            </a:p>
          </p:txBody>
        </p:sp>
        <p:sp>
          <p:nvSpPr>
            <p:cNvPr id="19496" name="Line 78"/>
            <p:cNvSpPr>
              <a:spLocks noChangeShapeType="1"/>
            </p:cNvSpPr>
            <p:nvPr/>
          </p:nvSpPr>
          <p:spPr bwMode="auto">
            <a:xfrm flipV="1">
              <a:off x="753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79"/>
            <p:cNvSpPr>
              <a:spLocks noChangeShapeType="1"/>
            </p:cNvSpPr>
            <p:nvPr/>
          </p:nvSpPr>
          <p:spPr bwMode="auto">
            <a:xfrm>
              <a:off x="753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80"/>
            <p:cNvSpPr>
              <a:spLocks noChangeArrowheads="1"/>
            </p:cNvSpPr>
            <p:nvPr/>
          </p:nvSpPr>
          <p:spPr bwMode="auto">
            <a:xfrm>
              <a:off x="746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600"/>
            </a:p>
          </p:txBody>
        </p:sp>
        <p:sp>
          <p:nvSpPr>
            <p:cNvPr id="19499" name="Line 81"/>
            <p:cNvSpPr>
              <a:spLocks noChangeShapeType="1"/>
            </p:cNvSpPr>
            <p:nvPr/>
          </p:nvSpPr>
          <p:spPr bwMode="auto">
            <a:xfrm flipV="1">
              <a:off x="810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82"/>
            <p:cNvSpPr>
              <a:spLocks noChangeShapeType="1"/>
            </p:cNvSpPr>
            <p:nvPr/>
          </p:nvSpPr>
          <p:spPr bwMode="auto">
            <a:xfrm>
              <a:off x="810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83"/>
            <p:cNvSpPr>
              <a:spLocks noChangeArrowheads="1"/>
            </p:cNvSpPr>
            <p:nvPr/>
          </p:nvSpPr>
          <p:spPr bwMode="auto">
            <a:xfrm>
              <a:off x="804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600"/>
            </a:p>
          </p:txBody>
        </p:sp>
        <p:sp>
          <p:nvSpPr>
            <p:cNvPr id="19502" name="Line 84"/>
            <p:cNvSpPr>
              <a:spLocks noChangeShapeType="1"/>
            </p:cNvSpPr>
            <p:nvPr/>
          </p:nvSpPr>
          <p:spPr bwMode="auto">
            <a:xfrm flipV="1">
              <a:off x="868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85"/>
            <p:cNvSpPr>
              <a:spLocks noChangeShapeType="1"/>
            </p:cNvSpPr>
            <p:nvPr/>
          </p:nvSpPr>
          <p:spPr bwMode="auto">
            <a:xfrm>
              <a:off x="868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Rectangle 86"/>
            <p:cNvSpPr>
              <a:spLocks noChangeArrowheads="1"/>
            </p:cNvSpPr>
            <p:nvPr/>
          </p:nvSpPr>
          <p:spPr bwMode="auto">
            <a:xfrm>
              <a:off x="861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600"/>
            </a:p>
          </p:txBody>
        </p:sp>
        <p:sp>
          <p:nvSpPr>
            <p:cNvPr id="19505" name="Line 87"/>
            <p:cNvSpPr>
              <a:spLocks noChangeShapeType="1"/>
            </p:cNvSpPr>
            <p:nvPr/>
          </p:nvSpPr>
          <p:spPr bwMode="auto">
            <a:xfrm flipV="1">
              <a:off x="925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88"/>
            <p:cNvSpPr>
              <a:spLocks noChangeShapeType="1"/>
            </p:cNvSpPr>
            <p:nvPr/>
          </p:nvSpPr>
          <p:spPr bwMode="auto">
            <a:xfrm>
              <a:off x="925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Rectangle 89"/>
            <p:cNvSpPr>
              <a:spLocks noChangeArrowheads="1"/>
            </p:cNvSpPr>
            <p:nvPr/>
          </p:nvSpPr>
          <p:spPr bwMode="auto">
            <a:xfrm>
              <a:off x="918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600"/>
            </a:p>
          </p:txBody>
        </p:sp>
        <p:sp>
          <p:nvSpPr>
            <p:cNvPr id="19508" name="Line 90"/>
            <p:cNvSpPr>
              <a:spLocks noChangeShapeType="1"/>
            </p:cNvSpPr>
            <p:nvPr/>
          </p:nvSpPr>
          <p:spPr bwMode="auto">
            <a:xfrm flipV="1">
              <a:off x="982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91"/>
            <p:cNvSpPr>
              <a:spLocks noChangeShapeType="1"/>
            </p:cNvSpPr>
            <p:nvPr/>
          </p:nvSpPr>
          <p:spPr bwMode="auto">
            <a:xfrm>
              <a:off x="982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Rectangle 92"/>
            <p:cNvSpPr>
              <a:spLocks noChangeArrowheads="1"/>
            </p:cNvSpPr>
            <p:nvPr/>
          </p:nvSpPr>
          <p:spPr bwMode="auto">
            <a:xfrm>
              <a:off x="975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600"/>
            </a:p>
          </p:txBody>
        </p:sp>
        <p:sp>
          <p:nvSpPr>
            <p:cNvPr id="19511" name="Line 93"/>
            <p:cNvSpPr>
              <a:spLocks noChangeShapeType="1"/>
            </p:cNvSpPr>
            <p:nvPr/>
          </p:nvSpPr>
          <p:spPr bwMode="auto">
            <a:xfrm>
              <a:off x="409" y="1991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94"/>
            <p:cNvSpPr>
              <a:spLocks noChangeShapeType="1"/>
            </p:cNvSpPr>
            <p:nvPr/>
          </p:nvSpPr>
          <p:spPr bwMode="auto">
            <a:xfrm flipH="1">
              <a:off x="977" y="199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95"/>
            <p:cNvSpPr>
              <a:spLocks noChangeArrowheads="1"/>
            </p:cNvSpPr>
            <p:nvPr/>
          </p:nvSpPr>
          <p:spPr bwMode="auto">
            <a:xfrm>
              <a:off x="385" y="1976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600"/>
            </a:p>
          </p:txBody>
        </p:sp>
        <p:sp>
          <p:nvSpPr>
            <p:cNvPr id="19514" name="Line 96"/>
            <p:cNvSpPr>
              <a:spLocks noChangeShapeType="1"/>
            </p:cNvSpPr>
            <p:nvPr/>
          </p:nvSpPr>
          <p:spPr bwMode="auto">
            <a:xfrm>
              <a:off x="409" y="192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97"/>
            <p:cNvSpPr>
              <a:spLocks noChangeShapeType="1"/>
            </p:cNvSpPr>
            <p:nvPr/>
          </p:nvSpPr>
          <p:spPr bwMode="auto">
            <a:xfrm flipH="1">
              <a:off x="977" y="19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Rectangle 98"/>
            <p:cNvSpPr>
              <a:spLocks noChangeArrowheads="1"/>
            </p:cNvSpPr>
            <p:nvPr/>
          </p:nvSpPr>
          <p:spPr bwMode="auto">
            <a:xfrm>
              <a:off x="399" y="190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19517" name="Line 99"/>
            <p:cNvSpPr>
              <a:spLocks noChangeShapeType="1"/>
            </p:cNvSpPr>
            <p:nvPr/>
          </p:nvSpPr>
          <p:spPr bwMode="auto">
            <a:xfrm>
              <a:off x="409" y="185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100"/>
            <p:cNvSpPr>
              <a:spLocks noChangeShapeType="1"/>
            </p:cNvSpPr>
            <p:nvPr/>
          </p:nvSpPr>
          <p:spPr bwMode="auto">
            <a:xfrm flipH="1">
              <a:off x="977" y="185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Rectangle 101"/>
            <p:cNvSpPr>
              <a:spLocks noChangeArrowheads="1"/>
            </p:cNvSpPr>
            <p:nvPr/>
          </p:nvSpPr>
          <p:spPr bwMode="auto">
            <a:xfrm>
              <a:off x="389" y="184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600"/>
            </a:p>
          </p:txBody>
        </p:sp>
        <p:sp>
          <p:nvSpPr>
            <p:cNvPr id="19520" name="Line 102"/>
            <p:cNvSpPr>
              <a:spLocks noChangeShapeType="1"/>
            </p:cNvSpPr>
            <p:nvPr/>
          </p:nvSpPr>
          <p:spPr bwMode="auto">
            <a:xfrm>
              <a:off x="409" y="178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103"/>
            <p:cNvSpPr>
              <a:spLocks noChangeShapeType="1"/>
            </p:cNvSpPr>
            <p:nvPr/>
          </p:nvSpPr>
          <p:spPr bwMode="auto">
            <a:xfrm flipH="1">
              <a:off x="977" y="178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Rectangle 104"/>
            <p:cNvSpPr>
              <a:spLocks noChangeArrowheads="1"/>
            </p:cNvSpPr>
            <p:nvPr/>
          </p:nvSpPr>
          <p:spPr bwMode="auto">
            <a:xfrm>
              <a:off x="399" y="177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600"/>
            </a:p>
          </p:txBody>
        </p:sp>
        <p:sp>
          <p:nvSpPr>
            <p:cNvPr id="19523" name="Line 105"/>
            <p:cNvSpPr>
              <a:spLocks noChangeShapeType="1"/>
            </p:cNvSpPr>
            <p:nvPr/>
          </p:nvSpPr>
          <p:spPr bwMode="auto">
            <a:xfrm>
              <a:off x="409" y="172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106"/>
            <p:cNvSpPr>
              <a:spLocks noChangeShapeType="1"/>
            </p:cNvSpPr>
            <p:nvPr/>
          </p:nvSpPr>
          <p:spPr bwMode="auto">
            <a:xfrm flipH="1">
              <a:off x="977" y="172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Rectangle 107"/>
            <p:cNvSpPr>
              <a:spLocks noChangeArrowheads="1"/>
            </p:cNvSpPr>
            <p:nvPr/>
          </p:nvSpPr>
          <p:spPr bwMode="auto">
            <a:xfrm>
              <a:off x="389" y="1705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600"/>
            </a:p>
          </p:txBody>
        </p:sp>
        <p:sp>
          <p:nvSpPr>
            <p:cNvPr id="19526" name="Line 108"/>
            <p:cNvSpPr>
              <a:spLocks noChangeShapeType="1"/>
            </p:cNvSpPr>
            <p:nvPr/>
          </p:nvSpPr>
          <p:spPr bwMode="auto">
            <a:xfrm>
              <a:off x="409" y="1720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109"/>
            <p:cNvSpPr>
              <a:spLocks/>
            </p:cNvSpPr>
            <p:nvPr/>
          </p:nvSpPr>
          <p:spPr bwMode="auto">
            <a:xfrm>
              <a:off x="409" y="1720"/>
              <a:ext cx="573" cy="271"/>
            </a:xfrm>
            <a:custGeom>
              <a:avLst/>
              <a:gdLst>
                <a:gd name="T0" fmla="*/ 0 w 619"/>
                <a:gd name="T1" fmla="*/ 271 h 164"/>
                <a:gd name="T2" fmla="*/ 573 w 619"/>
                <a:gd name="T3" fmla="*/ 271 h 164"/>
                <a:gd name="T4" fmla="*/ 57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110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111"/>
            <p:cNvSpPr>
              <a:spLocks/>
            </p:cNvSpPr>
            <p:nvPr/>
          </p:nvSpPr>
          <p:spPr bwMode="auto">
            <a:xfrm>
              <a:off x="409" y="1781"/>
              <a:ext cx="569" cy="147"/>
            </a:xfrm>
            <a:custGeom>
              <a:avLst/>
              <a:gdLst>
                <a:gd name="T0" fmla="*/ 6 w 2542"/>
                <a:gd name="T1" fmla="*/ 140 h 371"/>
                <a:gd name="T2" fmla="*/ 16 w 2542"/>
                <a:gd name="T3" fmla="*/ 140 h 371"/>
                <a:gd name="T4" fmla="*/ 25 w 2542"/>
                <a:gd name="T5" fmla="*/ 143 h 371"/>
                <a:gd name="T6" fmla="*/ 34 w 2542"/>
                <a:gd name="T7" fmla="*/ 140 h 371"/>
                <a:gd name="T8" fmla="*/ 43 w 2542"/>
                <a:gd name="T9" fmla="*/ 147 h 371"/>
                <a:gd name="T10" fmla="*/ 53 w 2542"/>
                <a:gd name="T11" fmla="*/ 145 h 371"/>
                <a:gd name="T12" fmla="*/ 62 w 2542"/>
                <a:gd name="T13" fmla="*/ 140 h 371"/>
                <a:gd name="T14" fmla="*/ 71 w 2542"/>
                <a:gd name="T15" fmla="*/ 142 h 371"/>
                <a:gd name="T16" fmla="*/ 81 w 2542"/>
                <a:gd name="T17" fmla="*/ 145 h 371"/>
                <a:gd name="T18" fmla="*/ 90 w 2542"/>
                <a:gd name="T19" fmla="*/ 142 h 371"/>
                <a:gd name="T20" fmla="*/ 98 w 2542"/>
                <a:gd name="T21" fmla="*/ 142 h 371"/>
                <a:gd name="T22" fmla="*/ 107 w 2542"/>
                <a:gd name="T23" fmla="*/ 136 h 371"/>
                <a:gd name="T24" fmla="*/ 117 w 2542"/>
                <a:gd name="T25" fmla="*/ 127 h 371"/>
                <a:gd name="T26" fmla="*/ 126 w 2542"/>
                <a:gd name="T27" fmla="*/ 107 h 371"/>
                <a:gd name="T28" fmla="*/ 135 w 2542"/>
                <a:gd name="T29" fmla="*/ 91 h 371"/>
                <a:gd name="T30" fmla="*/ 144 w 2542"/>
                <a:gd name="T31" fmla="*/ 79 h 371"/>
                <a:gd name="T32" fmla="*/ 154 w 2542"/>
                <a:gd name="T33" fmla="*/ 69 h 371"/>
                <a:gd name="T34" fmla="*/ 163 w 2542"/>
                <a:gd name="T35" fmla="*/ 53 h 371"/>
                <a:gd name="T36" fmla="*/ 172 w 2542"/>
                <a:gd name="T37" fmla="*/ 40 h 371"/>
                <a:gd name="T38" fmla="*/ 182 w 2542"/>
                <a:gd name="T39" fmla="*/ 43 h 371"/>
                <a:gd name="T40" fmla="*/ 191 w 2542"/>
                <a:gd name="T41" fmla="*/ 27 h 371"/>
                <a:gd name="T42" fmla="*/ 199 w 2542"/>
                <a:gd name="T43" fmla="*/ 23 h 371"/>
                <a:gd name="T44" fmla="*/ 208 w 2542"/>
                <a:gd name="T45" fmla="*/ 21 h 371"/>
                <a:gd name="T46" fmla="*/ 218 w 2542"/>
                <a:gd name="T47" fmla="*/ 15 h 371"/>
                <a:gd name="T48" fmla="*/ 227 w 2542"/>
                <a:gd name="T49" fmla="*/ 13 h 371"/>
                <a:gd name="T50" fmla="*/ 236 w 2542"/>
                <a:gd name="T51" fmla="*/ 15 h 371"/>
                <a:gd name="T52" fmla="*/ 246 w 2542"/>
                <a:gd name="T53" fmla="*/ 10 h 371"/>
                <a:gd name="T54" fmla="*/ 255 w 2542"/>
                <a:gd name="T55" fmla="*/ 11 h 371"/>
                <a:gd name="T56" fmla="*/ 264 w 2542"/>
                <a:gd name="T57" fmla="*/ 7 h 371"/>
                <a:gd name="T58" fmla="*/ 273 w 2542"/>
                <a:gd name="T59" fmla="*/ 7 h 371"/>
                <a:gd name="T60" fmla="*/ 282 w 2542"/>
                <a:gd name="T61" fmla="*/ 8 h 371"/>
                <a:gd name="T62" fmla="*/ 291 w 2542"/>
                <a:gd name="T63" fmla="*/ 0 h 371"/>
                <a:gd name="T64" fmla="*/ 300 w 2542"/>
                <a:gd name="T65" fmla="*/ 13 h 371"/>
                <a:gd name="T66" fmla="*/ 309 w 2542"/>
                <a:gd name="T67" fmla="*/ 3 h 371"/>
                <a:gd name="T68" fmla="*/ 319 w 2542"/>
                <a:gd name="T69" fmla="*/ 5 h 371"/>
                <a:gd name="T70" fmla="*/ 328 w 2542"/>
                <a:gd name="T71" fmla="*/ 10 h 371"/>
                <a:gd name="T72" fmla="*/ 337 w 2542"/>
                <a:gd name="T73" fmla="*/ 5 h 371"/>
                <a:gd name="T74" fmla="*/ 347 w 2542"/>
                <a:gd name="T75" fmla="*/ 5 h 371"/>
                <a:gd name="T76" fmla="*/ 356 w 2542"/>
                <a:gd name="T77" fmla="*/ 5 h 371"/>
                <a:gd name="T78" fmla="*/ 365 w 2542"/>
                <a:gd name="T79" fmla="*/ 0 h 371"/>
                <a:gd name="T80" fmla="*/ 374 w 2542"/>
                <a:gd name="T81" fmla="*/ 7 h 371"/>
                <a:gd name="T82" fmla="*/ 383 w 2542"/>
                <a:gd name="T83" fmla="*/ 7 h 371"/>
                <a:gd name="T84" fmla="*/ 392 w 2542"/>
                <a:gd name="T85" fmla="*/ 5 h 371"/>
                <a:gd name="T86" fmla="*/ 401 w 2542"/>
                <a:gd name="T87" fmla="*/ 3 h 371"/>
                <a:gd name="T88" fmla="*/ 411 w 2542"/>
                <a:gd name="T89" fmla="*/ 8 h 371"/>
                <a:gd name="T90" fmla="*/ 420 w 2542"/>
                <a:gd name="T91" fmla="*/ 7 h 371"/>
                <a:gd name="T92" fmla="*/ 429 w 2542"/>
                <a:gd name="T93" fmla="*/ 7 h 371"/>
                <a:gd name="T94" fmla="*/ 438 w 2542"/>
                <a:gd name="T95" fmla="*/ 3 h 371"/>
                <a:gd name="T96" fmla="*/ 447 w 2542"/>
                <a:gd name="T97" fmla="*/ 2 h 371"/>
                <a:gd name="T98" fmla="*/ 457 w 2542"/>
                <a:gd name="T99" fmla="*/ 7 h 371"/>
                <a:gd name="T100" fmla="*/ 466 w 2542"/>
                <a:gd name="T101" fmla="*/ 5 h 371"/>
                <a:gd name="T102" fmla="*/ 475 w 2542"/>
                <a:gd name="T103" fmla="*/ 7 h 371"/>
                <a:gd name="T104" fmla="*/ 484 w 2542"/>
                <a:gd name="T105" fmla="*/ 11 h 371"/>
                <a:gd name="T106" fmla="*/ 493 w 2542"/>
                <a:gd name="T107" fmla="*/ 10 h 371"/>
                <a:gd name="T108" fmla="*/ 502 w 2542"/>
                <a:gd name="T109" fmla="*/ 10 h 371"/>
                <a:gd name="T110" fmla="*/ 511 w 2542"/>
                <a:gd name="T111" fmla="*/ 10 h 371"/>
                <a:gd name="T112" fmla="*/ 521 w 2542"/>
                <a:gd name="T113" fmla="*/ 11 h 371"/>
                <a:gd name="T114" fmla="*/ 530 w 2542"/>
                <a:gd name="T115" fmla="*/ 3 h 371"/>
                <a:gd name="T116" fmla="*/ 539 w 2542"/>
                <a:gd name="T117" fmla="*/ 0 h 371"/>
                <a:gd name="T118" fmla="*/ 548 w 2542"/>
                <a:gd name="T119" fmla="*/ 7 h 371"/>
                <a:gd name="T120" fmla="*/ 558 w 2542"/>
                <a:gd name="T121" fmla="*/ 7 h 371"/>
                <a:gd name="T122" fmla="*/ 567 w 2542"/>
                <a:gd name="T123" fmla="*/ 7 h 3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42" h="371">
                  <a:moveTo>
                    <a:pt x="0" y="358"/>
                  </a:moveTo>
                  <a:lnTo>
                    <a:pt x="8" y="350"/>
                  </a:lnTo>
                  <a:lnTo>
                    <a:pt x="20" y="350"/>
                  </a:lnTo>
                  <a:lnTo>
                    <a:pt x="29" y="354"/>
                  </a:lnTo>
                  <a:lnTo>
                    <a:pt x="41" y="354"/>
                  </a:lnTo>
                  <a:lnTo>
                    <a:pt x="49" y="362"/>
                  </a:lnTo>
                  <a:lnTo>
                    <a:pt x="62" y="350"/>
                  </a:lnTo>
                  <a:lnTo>
                    <a:pt x="70" y="354"/>
                  </a:lnTo>
                  <a:lnTo>
                    <a:pt x="82" y="342"/>
                  </a:lnTo>
                  <a:lnTo>
                    <a:pt x="91" y="350"/>
                  </a:lnTo>
                  <a:lnTo>
                    <a:pt x="103" y="346"/>
                  </a:lnTo>
                  <a:lnTo>
                    <a:pt x="111" y="362"/>
                  </a:lnTo>
                  <a:lnTo>
                    <a:pt x="124" y="367"/>
                  </a:lnTo>
                  <a:lnTo>
                    <a:pt x="132" y="354"/>
                  </a:lnTo>
                  <a:lnTo>
                    <a:pt x="144" y="358"/>
                  </a:lnTo>
                  <a:lnTo>
                    <a:pt x="153" y="354"/>
                  </a:lnTo>
                  <a:lnTo>
                    <a:pt x="165" y="358"/>
                  </a:lnTo>
                  <a:lnTo>
                    <a:pt x="173" y="358"/>
                  </a:lnTo>
                  <a:lnTo>
                    <a:pt x="186" y="367"/>
                  </a:lnTo>
                  <a:lnTo>
                    <a:pt x="194" y="371"/>
                  </a:lnTo>
                  <a:lnTo>
                    <a:pt x="207" y="358"/>
                  </a:lnTo>
                  <a:lnTo>
                    <a:pt x="215" y="358"/>
                  </a:lnTo>
                  <a:lnTo>
                    <a:pt x="223" y="362"/>
                  </a:lnTo>
                  <a:lnTo>
                    <a:pt x="236" y="367"/>
                  </a:lnTo>
                  <a:lnTo>
                    <a:pt x="244" y="358"/>
                  </a:lnTo>
                  <a:lnTo>
                    <a:pt x="256" y="358"/>
                  </a:lnTo>
                  <a:lnTo>
                    <a:pt x="265" y="354"/>
                  </a:lnTo>
                  <a:lnTo>
                    <a:pt x="277" y="354"/>
                  </a:lnTo>
                  <a:lnTo>
                    <a:pt x="285" y="350"/>
                  </a:lnTo>
                  <a:lnTo>
                    <a:pt x="298" y="350"/>
                  </a:lnTo>
                  <a:lnTo>
                    <a:pt x="306" y="362"/>
                  </a:lnTo>
                  <a:lnTo>
                    <a:pt x="318" y="358"/>
                  </a:lnTo>
                  <a:lnTo>
                    <a:pt x="327" y="350"/>
                  </a:lnTo>
                  <a:lnTo>
                    <a:pt x="339" y="350"/>
                  </a:lnTo>
                  <a:lnTo>
                    <a:pt x="347" y="371"/>
                  </a:lnTo>
                  <a:lnTo>
                    <a:pt x="360" y="367"/>
                  </a:lnTo>
                  <a:lnTo>
                    <a:pt x="368" y="362"/>
                  </a:lnTo>
                  <a:lnTo>
                    <a:pt x="380" y="358"/>
                  </a:lnTo>
                  <a:lnTo>
                    <a:pt x="389" y="362"/>
                  </a:lnTo>
                  <a:lnTo>
                    <a:pt x="401" y="358"/>
                  </a:lnTo>
                  <a:lnTo>
                    <a:pt x="409" y="350"/>
                  </a:lnTo>
                  <a:lnTo>
                    <a:pt x="422" y="346"/>
                  </a:lnTo>
                  <a:lnTo>
                    <a:pt x="430" y="350"/>
                  </a:lnTo>
                  <a:lnTo>
                    <a:pt x="438" y="358"/>
                  </a:lnTo>
                  <a:lnTo>
                    <a:pt x="451" y="354"/>
                  </a:lnTo>
                  <a:lnTo>
                    <a:pt x="459" y="346"/>
                  </a:lnTo>
                  <a:lnTo>
                    <a:pt x="472" y="346"/>
                  </a:lnTo>
                  <a:lnTo>
                    <a:pt x="480" y="342"/>
                  </a:lnTo>
                  <a:lnTo>
                    <a:pt x="492" y="329"/>
                  </a:lnTo>
                  <a:lnTo>
                    <a:pt x="501" y="312"/>
                  </a:lnTo>
                  <a:lnTo>
                    <a:pt x="513" y="329"/>
                  </a:lnTo>
                  <a:lnTo>
                    <a:pt x="521" y="321"/>
                  </a:lnTo>
                  <a:lnTo>
                    <a:pt x="534" y="300"/>
                  </a:lnTo>
                  <a:lnTo>
                    <a:pt x="542" y="287"/>
                  </a:lnTo>
                  <a:lnTo>
                    <a:pt x="554" y="283"/>
                  </a:lnTo>
                  <a:lnTo>
                    <a:pt x="563" y="271"/>
                  </a:lnTo>
                  <a:lnTo>
                    <a:pt x="575" y="271"/>
                  </a:lnTo>
                  <a:lnTo>
                    <a:pt x="583" y="267"/>
                  </a:lnTo>
                  <a:lnTo>
                    <a:pt x="596" y="250"/>
                  </a:lnTo>
                  <a:lnTo>
                    <a:pt x="604" y="229"/>
                  </a:lnTo>
                  <a:lnTo>
                    <a:pt x="616" y="221"/>
                  </a:lnTo>
                  <a:lnTo>
                    <a:pt x="625" y="221"/>
                  </a:lnTo>
                  <a:lnTo>
                    <a:pt x="637" y="204"/>
                  </a:lnTo>
                  <a:lnTo>
                    <a:pt x="645" y="200"/>
                  </a:lnTo>
                  <a:lnTo>
                    <a:pt x="654" y="200"/>
                  </a:lnTo>
                  <a:lnTo>
                    <a:pt x="666" y="192"/>
                  </a:lnTo>
                  <a:lnTo>
                    <a:pt x="674" y="183"/>
                  </a:lnTo>
                  <a:lnTo>
                    <a:pt x="687" y="175"/>
                  </a:lnTo>
                  <a:lnTo>
                    <a:pt x="695" y="158"/>
                  </a:lnTo>
                  <a:lnTo>
                    <a:pt x="708" y="162"/>
                  </a:lnTo>
                  <a:lnTo>
                    <a:pt x="716" y="146"/>
                  </a:lnTo>
                  <a:lnTo>
                    <a:pt x="728" y="133"/>
                  </a:lnTo>
                  <a:lnTo>
                    <a:pt x="736" y="129"/>
                  </a:lnTo>
                  <a:lnTo>
                    <a:pt x="749" y="121"/>
                  </a:lnTo>
                  <a:lnTo>
                    <a:pt x="757" y="117"/>
                  </a:lnTo>
                  <a:lnTo>
                    <a:pt x="770" y="100"/>
                  </a:lnTo>
                  <a:lnTo>
                    <a:pt x="778" y="96"/>
                  </a:lnTo>
                  <a:lnTo>
                    <a:pt x="790" y="108"/>
                  </a:lnTo>
                  <a:lnTo>
                    <a:pt x="799" y="100"/>
                  </a:lnTo>
                  <a:lnTo>
                    <a:pt x="811" y="108"/>
                  </a:lnTo>
                  <a:lnTo>
                    <a:pt x="819" y="88"/>
                  </a:lnTo>
                  <a:lnTo>
                    <a:pt x="832" y="83"/>
                  </a:lnTo>
                  <a:lnTo>
                    <a:pt x="840" y="75"/>
                  </a:lnTo>
                  <a:lnTo>
                    <a:pt x="852" y="67"/>
                  </a:lnTo>
                  <a:lnTo>
                    <a:pt x="861" y="54"/>
                  </a:lnTo>
                  <a:lnTo>
                    <a:pt x="869" y="63"/>
                  </a:lnTo>
                  <a:lnTo>
                    <a:pt x="881" y="63"/>
                  </a:lnTo>
                  <a:lnTo>
                    <a:pt x="890" y="58"/>
                  </a:lnTo>
                  <a:lnTo>
                    <a:pt x="902" y="50"/>
                  </a:lnTo>
                  <a:lnTo>
                    <a:pt x="910" y="58"/>
                  </a:lnTo>
                  <a:lnTo>
                    <a:pt x="923" y="58"/>
                  </a:lnTo>
                  <a:lnTo>
                    <a:pt x="931" y="54"/>
                  </a:lnTo>
                  <a:lnTo>
                    <a:pt x="943" y="67"/>
                  </a:lnTo>
                  <a:lnTo>
                    <a:pt x="952" y="50"/>
                  </a:lnTo>
                  <a:lnTo>
                    <a:pt x="964" y="54"/>
                  </a:lnTo>
                  <a:lnTo>
                    <a:pt x="972" y="38"/>
                  </a:lnTo>
                  <a:lnTo>
                    <a:pt x="985" y="46"/>
                  </a:lnTo>
                  <a:lnTo>
                    <a:pt x="993" y="38"/>
                  </a:lnTo>
                  <a:lnTo>
                    <a:pt x="1006" y="29"/>
                  </a:lnTo>
                  <a:lnTo>
                    <a:pt x="1014" y="33"/>
                  </a:lnTo>
                  <a:lnTo>
                    <a:pt x="1026" y="29"/>
                  </a:lnTo>
                  <a:lnTo>
                    <a:pt x="1035" y="33"/>
                  </a:lnTo>
                  <a:lnTo>
                    <a:pt x="1047" y="29"/>
                  </a:lnTo>
                  <a:lnTo>
                    <a:pt x="1055" y="38"/>
                  </a:lnTo>
                  <a:lnTo>
                    <a:pt x="1068" y="38"/>
                  </a:lnTo>
                  <a:lnTo>
                    <a:pt x="1076" y="25"/>
                  </a:lnTo>
                  <a:lnTo>
                    <a:pt x="1084" y="29"/>
                  </a:lnTo>
                  <a:lnTo>
                    <a:pt x="1097" y="25"/>
                  </a:lnTo>
                  <a:lnTo>
                    <a:pt x="1105" y="38"/>
                  </a:lnTo>
                  <a:lnTo>
                    <a:pt x="1117" y="33"/>
                  </a:lnTo>
                  <a:lnTo>
                    <a:pt x="1126" y="33"/>
                  </a:lnTo>
                  <a:lnTo>
                    <a:pt x="1138" y="29"/>
                  </a:lnTo>
                  <a:lnTo>
                    <a:pt x="1146" y="21"/>
                  </a:lnTo>
                  <a:lnTo>
                    <a:pt x="1159" y="17"/>
                  </a:lnTo>
                  <a:lnTo>
                    <a:pt x="1167" y="13"/>
                  </a:lnTo>
                  <a:lnTo>
                    <a:pt x="1179" y="17"/>
                  </a:lnTo>
                  <a:lnTo>
                    <a:pt x="1188" y="17"/>
                  </a:lnTo>
                  <a:lnTo>
                    <a:pt x="1200" y="25"/>
                  </a:lnTo>
                  <a:lnTo>
                    <a:pt x="1208" y="25"/>
                  </a:lnTo>
                  <a:lnTo>
                    <a:pt x="1221" y="17"/>
                  </a:lnTo>
                  <a:lnTo>
                    <a:pt x="1229" y="13"/>
                  </a:lnTo>
                  <a:lnTo>
                    <a:pt x="1242" y="13"/>
                  </a:lnTo>
                  <a:lnTo>
                    <a:pt x="1250" y="25"/>
                  </a:lnTo>
                  <a:lnTo>
                    <a:pt x="1262" y="21"/>
                  </a:lnTo>
                  <a:lnTo>
                    <a:pt x="1271" y="17"/>
                  </a:lnTo>
                  <a:lnTo>
                    <a:pt x="1279" y="21"/>
                  </a:lnTo>
                  <a:lnTo>
                    <a:pt x="1291" y="17"/>
                  </a:lnTo>
                  <a:lnTo>
                    <a:pt x="1300" y="0"/>
                  </a:lnTo>
                  <a:lnTo>
                    <a:pt x="1312" y="13"/>
                  </a:lnTo>
                  <a:lnTo>
                    <a:pt x="1320" y="25"/>
                  </a:lnTo>
                  <a:lnTo>
                    <a:pt x="1333" y="42"/>
                  </a:lnTo>
                  <a:lnTo>
                    <a:pt x="1341" y="33"/>
                  </a:lnTo>
                  <a:lnTo>
                    <a:pt x="1353" y="29"/>
                  </a:lnTo>
                  <a:lnTo>
                    <a:pt x="1362" y="33"/>
                  </a:lnTo>
                  <a:lnTo>
                    <a:pt x="1374" y="13"/>
                  </a:lnTo>
                  <a:lnTo>
                    <a:pt x="1382" y="8"/>
                  </a:lnTo>
                  <a:lnTo>
                    <a:pt x="1395" y="8"/>
                  </a:lnTo>
                  <a:lnTo>
                    <a:pt x="1403" y="8"/>
                  </a:lnTo>
                  <a:lnTo>
                    <a:pt x="1415" y="33"/>
                  </a:lnTo>
                  <a:lnTo>
                    <a:pt x="1424" y="13"/>
                  </a:lnTo>
                  <a:lnTo>
                    <a:pt x="1436" y="17"/>
                  </a:lnTo>
                  <a:lnTo>
                    <a:pt x="1444" y="21"/>
                  </a:lnTo>
                  <a:lnTo>
                    <a:pt x="1457" y="33"/>
                  </a:lnTo>
                  <a:lnTo>
                    <a:pt x="1465" y="25"/>
                  </a:lnTo>
                  <a:lnTo>
                    <a:pt x="1478" y="8"/>
                  </a:lnTo>
                  <a:lnTo>
                    <a:pt x="1486" y="8"/>
                  </a:lnTo>
                  <a:lnTo>
                    <a:pt x="1494" y="8"/>
                  </a:lnTo>
                  <a:lnTo>
                    <a:pt x="1507" y="13"/>
                  </a:lnTo>
                  <a:lnTo>
                    <a:pt x="1515" y="8"/>
                  </a:lnTo>
                  <a:lnTo>
                    <a:pt x="1527" y="25"/>
                  </a:lnTo>
                  <a:lnTo>
                    <a:pt x="1536" y="13"/>
                  </a:lnTo>
                  <a:lnTo>
                    <a:pt x="1548" y="13"/>
                  </a:lnTo>
                  <a:lnTo>
                    <a:pt x="1556" y="17"/>
                  </a:lnTo>
                  <a:lnTo>
                    <a:pt x="1569" y="17"/>
                  </a:lnTo>
                  <a:lnTo>
                    <a:pt x="1577" y="4"/>
                  </a:lnTo>
                  <a:lnTo>
                    <a:pt x="1589" y="13"/>
                  </a:lnTo>
                  <a:lnTo>
                    <a:pt x="1598" y="8"/>
                  </a:lnTo>
                  <a:lnTo>
                    <a:pt x="1610" y="21"/>
                  </a:lnTo>
                  <a:lnTo>
                    <a:pt x="1618" y="13"/>
                  </a:lnTo>
                  <a:lnTo>
                    <a:pt x="1631" y="0"/>
                  </a:lnTo>
                  <a:lnTo>
                    <a:pt x="1639" y="13"/>
                  </a:lnTo>
                  <a:lnTo>
                    <a:pt x="1651" y="21"/>
                  </a:lnTo>
                  <a:lnTo>
                    <a:pt x="1660" y="25"/>
                  </a:lnTo>
                  <a:lnTo>
                    <a:pt x="1672" y="17"/>
                  </a:lnTo>
                  <a:lnTo>
                    <a:pt x="1680" y="21"/>
                  </a:lnTo>
                  <a:lnTo>
                    <a:pt x="1693" y="21"/>
                  </a:lnTo>
                  <a:lnTo>
                    <a:pt x="1701" y="29"/>
                  </a:lnTo>
                  <a:lnTo>
                    <a:pt x="1709" y="17"/>
                  </a:lnTo>
                  <a:lnTo>
                    <a:pt x="1722" y="21"/>
                  </a:lnTo>
                  <a:lnTo>
                    <a:pt x="1730" y="13"/>
                  </a:lnTo>
                  <a:lnTo>
                    <a:pt x="1743" y="8"/>
                  </a:lnTo>
                  <a:lnTo>
                    <a:pt x="1751" y="13"/>
                  </a:lnTo>
                  <a:lnTo>
                    <a:pt x="1763" y="13"/>
                  </a:lnTo>
                  <a:lnTo>
                    <a:pt x="1771" y="17"/>
                  </a:lnTo>
                  <a:lnTo>
                    <a:pt x="1784" y="21"/>
                  </a:lnTo>
                  <a:lnTo>
                    <a:pt x="1792" y="8"/>
                  </a:lnTo>
                  <a:lnTo>
                    <a:pt x="1805" y="13"/>
                  </a:lnTo>
                  <a:lnTo>
                    <a:pt x="1813" y="21"/>
                  </a:lnTo>
                  <a:lnTo>
                    <a:pt x="1825" y="8"/>
                  </a:lnTo>
                  <a:lnTo>
                    <a:pt x="1834" y="21"/>
                  </a:lnTo>
                  <a:lnTo>
                    <a:pt x="1846" y="17"/>
                  </a:lnTo>
                  <a:lnTo>
                    <a:pt x="1854" y="21"/>
                  </a:lnTo>
                  <a:lnTo>
                    <a:pt x="1867" y="21"/>
                  </a:lnTo>
                  <a:lnTo>
                    <a:pt x="1875" y="17"/>
                  </a:lnTo>
                  <a:lnTo>
                    <a:pt x="1887" y="8"/>
                  </a:lnTo>
                  <a:lnTo>
                    <a:pt x="1896" y="17"/>
                  </a:lnTo>
                  <a:lnTo>
                    <a:pt x="1908" y="13"/>
                  </a:lnTo>
                  <a:lnTo>
                    <a:pt x="1916" y="17"/>
                  </a:lnTo>
                  <a:lnTo>
                    <a:pt x="1925" y="17"/>
                  </a:lnTo>
                  <a:lnTo>
                    <a:pt x="1937" y="25"/>
                  </a:lnTo>
                  <a:lnTo>
                    <a:pt x="1945" y="21"/>
                  </a:lnTo>
                  <a:lnTo>
                    <a:pt x="1958" y="8"/>
                  </a:lnTo>
                  <a:lnTo>
                    <a:pt x="1966" y="17"/>
                  </a:lnTo>
                  <a:lnTo>
                    <a:pt x="1978" y="25"/>
                  </a:lnTo>
                  <a:lnTo>
                    <a:pt x="1987" y="13"/>
                  </a:lnTo>
                  <a:lnTo>
                    <a:pt x="1999" y="4"/>
                  </a:lnTo>
                  <a:lnTo>
                    <a:pt x="2007" y="4"/>
                  </a:lnTo>
                  <a:lnTo>
                    <a:pt x="2020" y="21"/>
                  </a:lnTo>
                  <a:lnTo>
                    <a:pt x="2028" y="8"/>
                  </a:lnTo>
                  <a:lnTo>
                    <a:pt x="2041" y="17"/>
                  </a:lnTo>
                  <a:lnTo>
                    <a:pt x="2049" y="25"/>
                  </a:lnTo>
                  <a:lnTo>
                    <a:pt x="2061" y="25"/>
                  </a:lnTo>
                  <a:lnTo>
                    <a:pt x="2070" y="17"/>
                  </a:lnTo>
                  <a:lnTo>
                    <a:pt x="2082" y="13"/>
                  </a:lnTo>
                  <a:lnTo>
                    <a:pt x="2090" y="13"/>
                  </a:lnTo>
                  <a:lnTo>
                    <a:pt x="2103" y="17"/>
                  </a:lnTo>
                  <a:lnTo>
                    <a:pt x="2111" y="4"/>
                  </a:lnTo>
                  <a:lnTo>
                    <a:pt x="2123" y="17"/>
                  </a:lnTo>
                  <a:lnTo>
                    <a:pt x="2132" y="17"/>
                  </a:lnTo>
                  <a:lnTo>
                    <a:pt x="2140" y="21"/>
                  </a:lnTo>
                  <a:lnTo>
                    <a:pt x="2152" y="17"/>
                  </a:lnTo>
                  <a:lnTo>
                    <a:pt x="2161" y="29"/>
                  </a:lnTo>
                  <a:lnTo>
                    <a:pt x="2173" y="17"/>
                  </a:lnTo>
                  <a:lnTo>
                    <a:pt x="2181" y="25"/>
                  </a:lnTo>
                  <a:lnTo>
                    <a:pt x="2194" y="21"/>
                  </a:lnTo>
                  <a:lnTo>
                    <a:pt x="2202" y="25"/>
                  </a:lnTo>
                  <a:lnTo>
                    <a:pt x="2214" y="29"/>
                  </a:lnTo>
                  <a:lnTo>
                    <a:pt x="2223" y="38"/>
                  </a:lnTo>
                  <a:lnTo>
                    <a:pt x="2235" y="33"/>
                  </a:lnTo>
                  <a:lnTo>
                    <a:pt x="2243" y="25"/>
                  </a:lnTo>
                  <a:lnTo>
                    <a:pt x="2256" y="17"/>
                  </a:lnTo>
                  <a:lnTo>
                    <a:pt x="2264" y="4"/>
                  </a:lnTo>
                  <a:lnTo>
                    <a:pt x="2277" y="8"/>
                  </a:lnTo>
                  <a:lnTo>
                    <a:pt x="2285" y="25"/>
                  </a:lnTo>
                  <a:lnTo>
                    <a:pt x="2297" y="29"/>
                  </a:lnTo>
                  <a:lnTo>
                    <a:pt x="2306" y="25"/>
                  </a:lnTo>
                  <a:lnTo>
                    <a:pt x="2318" y="38"/>
                  </a:lnTo>
                  <a:lnTo>
                    <a:pt x="2326" y="29"/>
                  </a:lnTo>
                  <a:lnTo>
                    <a:pt x="2339" y="25"/>
                  </a:lnTo>
                  <a:lnTo>
                    <a:pt x="2347" y="21"/>
                  </a:lnTo>
                  <a:lnTo>
                    <a:pt x="2355" y="13"/>
                  </a:lnTo>
                  <a:lnTo>
                    <a:pt x="2368" y="8"/>
                  </a:lnTo>
                  <a:lnTo>
                    <a:pt x="2376" y="13"/>
                  </a:lnTo>
                  <a:lnTo>
                    <a:pt x="2388" y="17"/>
                  </a:lnTo>
                  <a:lnTo>
                    <a:pt x="2397" y="8"/>
                  </a:lnTo>
                  <a:lnTo>
                    <a:pt x="2409" y="0"/>
                  </a:lnTo>
                  <a:lnTo>
                    <a:pt x="2417" y="13"/>
                  </a:lnTo>
                  <a:lnTo>
                    <a:pt x="2430" y="13"/>
                  </a:lnTo>
                  <a:lnTo>
                    <a:pt x="2438" y="21"/>
                  </a:lnTo>
                  <a:lnTo>
                    <a:pt x="2450" y="17"/>
                  </a:lnTo>
                  <a:lnTo>
                    <a:pt x="2459" y="13"/>
                  </a:lnTo>
                  <a:lnTo>
                    <a:pt x="2471" y="17"/>
                  </a:lnTo>
                  <a:lnTo>
                    <a:pt x="2479" y="17"/>
                  </a:lnTo>
                  <a:lnTo>
                    <a:pt x="2492" y="17"/>
                  </a:lnTo>
                  <a:lnTo>
                    <a:pt x="2500" y="21"/>
                  </a:lnTo>
                  <a:lnTo>
                    <a:pt x="2513" y="21"/>
                  </a:lnTo>
                  <a:lnTo>
                    <a:pt x="2521" y="8"/>
                  </a:lnTo>
                  <a:lnTo>
                    <a:pt x="2533" y="17"/>
                  </a:lnTo>
                  <a:lnTo>
                    <a:pt x="2542" y="2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Rectangle 112"/>
            <p:cNvSpPr>
              <a:spLocks noChangeArrowheads="1"/>
            </p:cNvSpPr>
            <p:nvPr/>
          </p:nvSpPr>
          <p:spPr bwMode="auto">
            <a:xfrm>
              <a:off x="409" y="2093"/>
              <a:ext cx="573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Rectangle 113"/>
            <p:cNvSpPr>
              <a:spLocks noChangeArrowheads="1"/>
            </p:cNvSpPr>
            <p:nvPr/>
          </p:nvSpPr>
          <p:spPr bwMode="auto">
            <a:xfrm>
              <a:off x="409" y="2093"/>
              <a:ext cx="573" cy="2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114"/>
            <p:cNvSpPr>
              <a:spLocks noChangeShapeType="1"/>
            </p:cNvSpPr>
            <p:nvPr/>
          </p:nvSpPr>
          <p:spPr bwMode="auto">
            <a:xfrm>
              <a:off x="409" y="2093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115"/>
            <p:cNvSpPr>
              <a:spLocks/>
            </p:cNvSpPr>
            <p:nvPr/>
          </p:nvSpPr>
          <p:spPr bwMode="auto">
            <a:xfrm>
              <a:off x="409" y="2093"/>
              <a:ext cx="573" cy="269"/>
            </a:xfrm>
            <a:custGeom>
              <a:avLst/>
              <a:gdLst>
                <a:gd name="T0" fmla="*/ 0 w 619"/>
                <a:gd name="T1" fmla="*/ 269 h 163"/>
                <a:gd name="T2" fmla="*/ 573 w 619"/>
                <a:gd name="T3" fmla="*/ 269 h 163"/>
                <a:gd name="T4" fmla="*/ 57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116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117"/>
            <p:cNvSpPr>
              <a:spLocks noChangeShapeType="1"/>
            </p:cNvSpPr>
            <p:nvPr/>
          </p:nvSpPr>
          <p:spPr bwMode="auto">
            <a:xfrm>
              <a:off x="409" y="2362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118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119"/>
            <p:cNvSpPr>
              <a:spLocks noChangeShapeType="1"/>
            </p:cNvSpPr>
            <p:nvPr/>
          </p:nvSpPr>
          <p:spPr bwMode="auto">
            <a:xfrm flipV="1">
              <a:off x="409" y="235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120"/>
            <p:cNvSpPr>
              <a:spLocks noChangeShapeType="1"/>
            </p:cNvSpPr>
            <p:nvPr/>
          </p:nvSpPr>
          <p:spPr bwMode="auto">
            <a:xfrm>
              <a:off x="409" y="209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Rectangle 121"/>
            <p:cNvSpPr>
              <a:spLocks noChangeArrowheads="1"/>
            </p:cNvSpPr>
            <p:nvPr/>
          </p:nvSpPr>
          <p:spPr bwMode="auto">
            <a:xfrm>
              <a:off x="407" y="236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19540" name="Line 122"/>
            <p:cNvSpPr>
              <a:spLocks noChangeShapeType="1"/>
            </p:cNvSpPr>
            <p:nvPr/>
          </p:nvSpPr>
          <p:spPr bwMode="auto">
            <a:xfrm flipV="1">
              <a:off x="467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123"/>
            <p:cNvSpPr>
              <a:spLocks noChangeShapeType="1"/>
            </p:cNvSpPr>
            <p:nvPr/>
          </p:nvSpPr>
          <p:spPr bwMode="auto">
            <a:xfrm>
              <a:off x="467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Rectangle 124"/>
            <p:cNvSpPr>
              <a:spLocks noChangeArrowheads="1"/>
            </p:cNvSpPr>
            <p:nvPr/>
          </p:nvSpPr>
          <p:spPr bwMode="auto">
            <a:xfrm>
              <a:off x="464" y="236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600"/>
            </a:p>
          </p:txBody>
        </p:sp>
        <p:sp>
          <p:nvSpPr>
            <p:cNvPr id="19543" name="Line 125"/>
            <p:cNvSpPr>
              <a:spLocks noChangeShapeType="1"/>
            </p:cNvSpPr>
            <p:nvPr/>
          </p:nvSpPr>
          <p:spPr bwMode="auto">
            <a:xfrm flipV="1">
              <a:off x="524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126"/>
            <p:cNvSpPr>
              <a:spLocks noChangeShapeType="1"/>
            </p:cNvSpPr>
            <p:nvPr/>
          </p:nvSpPr>
          <p:spPr bwMode="auto">
            <a:xfrm>
              <a:off x="524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Rectangle 127"/>
            <p:cNvSpPr>
              <a:spLocks noChangeArrowheads="1"/>
            </p:cNvSpPr>
            <p:nvPr/>
          </p:nvSpPr>
          <p:spPr bwMode="auto">
            <a:xfrm>
              <a:off x="517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19546" name="Line 128"/>
            <p:cNvSpPr>
              <a:spLocks noChangeShapeType="1"/>
            </p:cNvSpPr>
            <p:nvPr/>
          </p:nvSpPr>
          <p:spPr bwMode="auto">
            <a:xfrm flipV="1">
              <a:off x="582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129"/>
            <p:cNvSpPr>
              <a:spLocks noChangeShapeType="1"/>
            </p:cNvSpPr>
            <p:nvPr/>
          </p:nvSpPr>
          <p:spPr bwMode="auto">
            <a:xfrm>
              <a:off x="582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Rectangle 130"/>
            <p:cNvSpPr>
              <a:spLocks noChangeArrowheads="1"/>
            </p:cNvSpPr>
            <p:nvPr/>
          </p:nvSpPr>
          <p:spPr bwMode="auto">
            <a:xfrm>
              <a:off x="576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600"/>
            </a:p>
          </p:txBody>
        </p:sp>
        <p:sp>
          <p:nvSpPr>
            <p:cNvPr id="19549" name="Line 131"/>
            <p:cNvSpPr>
              <a:spLocks noChangeShapeType="1"/>
            </p:cNvSpPr>
            <p:nvPr/>
          </p:nvSpPr>
          <p:spPr bwMode="auto">
            <a:xfrm flipV="1">
              <a:off x="639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132"/>
            <p:cNvSpPr>
              <a:spLocks noChangeShapeType="1"/>
            </p:cNvSpPr>
            <p:nvPr/>
          </p:nvSpPr>
          <p:spPr bwMode="auto">
            <a:xfrm>
              <a:off x="639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Rectangle 133"/>
            <p:cNvSpPr>
              <a:spLocks noChangeArrowheads="1"/>
            </p:cNvSpPr>
            <p:nvPr/>
          </p:nvSpPr>
          <p:spPr bwMode="auto">
            <a:xfrm>
              <a:off x="632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19552" name="Line 134"/>
            <p:cNvSpPr>
              <a:spLocks noChangeShapeType="1"/>
            </p:cNvSpPr>
            <p:nvPr/>
          </p:nvSpPr>
          <p:spPr bwMode="auto">
            <a:xfrm flipV="1">
              <a:off x="696" y="235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35"/>
            <p:cNvSpPr>
              <a:spLocks noChangeShapeType="1"/>
            </p:cNvSpPr>
            <p:nvPr/>
          </p:nvSpPr>
          <p:spPr bwMode="auto">
            <a:xfrm>
              <a:off x="696" y="209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Rectangle 136"/>
            <p:cNvSpPr>
              <a:spLocks noChangeArrowheads="1"/>
            </p:cNvSpPr>
            <p:nvPr/>
          </p:nvSpPr>
          <p:spPr bwMode="auto">
            <a:xfrm>
              <a:off x="689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600"/>
            </a:p>
          </p:txBody>
        </p:sp>
        <p:sp>
          <p:nvSpPr>
            <p:cNvPr id="19555" name="Line 137"/>
            <p:cNvSpPr>
              <a:spLocks noChangeShapeType="1"/>
            </p:cNvSpPr>
            <p:nvPr/>
          </p:nvSpPr>
          <p:spPr bwMode="auto">
            <a:xfrm flipV="1">
              <a:off x="753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38"/>
            <p:cNvSpPr>
              <a:spLocks noChangeShapeType="1"/>
            </p:cNvSpPr>
            <p:nvPr/>
          </p:nvSpPr>
          <p:spPr bwMode="auto">
            <a:xfrm>
              <a:off x="753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Rectangle 139"/>
            <p:cNvSpPr>
              <a:spLocks noChangeArrowheads="1"/>
            </p:cNvSpPr>
            <p:nvPr/>
          </p:nvSpPr>
          <p:spPr bwMode="auto">
            <a:xfrm>
              <a:off x="746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600"/>
            </a:p>
          </p:txBody>
        </p:sp>
        <p:sp>
          <p:nvSpPr>
            <p:cNvPr id="19558" name="Line 140"/>
            <p:cNvSpPr>
              <a:spLocks noChangeShapeType="1"/>
            </p:cNvSpPr>
            <p:nvPr/>
          </p:nvSpPr>
          <p:spPr bwMode="auto">
            <a:xfrm flipV="1">
              <a:off x="810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41"/>
            <p:cNvSpPr>
              <a:spLocks noChangeShapeType="1"/>
            </p:cNvSpPr>
            <p:nvPr/>
          </p:nvSpPr>
          <p:spPr bwMode="auto">
            <a:xfrm>
              <a:off x="810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Rectangle 142"/>
            <p:cNvSpPr>
              <a:spLocks noChangeArrowheads="1"/>
            </p:cNvSpPr>
            <p:nvPr/>
          </p:nvSpPr>
          <p:spPr bwMode="auto">
            <a:xfrm>
              <a:off x="803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600"/>
            </a:p>
          </p:txBody>
        </p:sp>
        <p:sp>
          <p:nvSpPr>
            <p:cNvPr id="19561" name="Line 143"/>
            <p:cNvSpPr>
              <a:spLocks noChangeShapeType="1"/>
            </p:cNvSpPr>
            <p:nvPr/>
          </p:nvSpPr>
          <p:spPr bwMode="auto">
            <a:xfrm flipV="1">
              <a:off x="868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44"/>
            <p:cNvSpPr>
              <a:spLocks noChangeShapeType="1"/>
            </p:cNvSpPr>
            <p:nvPr/>
          </p:nvSpPr>
          <p:spPr bwMode="auto">
            <a:xfrm>
              <a:off x="868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Rectangle 145"/>
            <p:cNvSpPr>
              <a:spLocks noChangeArrowheads="1"/>
            </p:cNvSpPr>
            <p:nvPr/>
          </p:nvSpPr>
          <p:spPr bwMode="auto">
            <a:xfrm>
              <a:off x="861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600"/>
            </a:p>
          </p:txBody>
        </p:sp>
        <p:sp>
          <p:nvSpPr>
            <p:cNvPr id="19564" name="Line 146"/>
            <p:cNvSpPr>
              <a:spLocks noChangeShapeType="1"/>
            </p:cNvSpPr>
            <p:nvPr/>
          </p:nvSpPr>
          <p:spPr bwMode="auto">
            <a:xfrm flipV="1">
              <a:off x="925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47"/>
            <p:cNvSpPr>
              <a:spLocks noChangeShapeType="1"/>
            </p:cNvSpPr>
            <p:nvPr/>
          </p:nvSpPr>
          <p:spPr bwMode="auto">
            <a:xfrm>
              <a:off x="925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Rectangle 148"/>
            <p:cNvSpPr>
              <a:spLocks noChangeArrowheads="1"/>
            </p:cNvSpPr>
            <p:nvPr/>
          </p:nvSpPr>
          <p:spPr bwMode="auto">
            <a:xfrm>
              <a:off x="918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600"/>
            </a:p>
          </p:txBody>
        </p:sp>
        <p:sp>
          <p:nvSpPr>
            <p:cNvPr id="19567" name="Line 149"/>
            <p:cNvSpPr>
              <a:spLocks noChangeShapeType="1"/>
            </p:cNvSpPr>
            <p:nvPr/>
          </p:nvSpPr>
          <p:spPr bwMode="auto">
            <a:xfrm flipV="1">
              <a:off x="982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50"/>
            <p:cNvSpPr>
              <a:spLocks noChangeShapeType="1"/>
            </p:cNvSpPr>
            <p:nvPr/>
          </p:nvSpPr>
          <p:spPr bwMode="auto">
            <a:xfrm>
              <a:off x="982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Rectangle 151"/>
            <p:cNvSpPr>
              <a:spLocks noChangeArrowheads="1"/>
            </p:cNvSpPr>
            <p:nvPr/>
          </p:nvSpPr>
          <p:spPr bwMode="auto">
            <a:xfrm>
              <a:off x="975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600"/>
            </a:p>
          </p:txBody>
        </p:sp>
        <p:sp>
          <p:nvSpPr>
            <p:cNvPr id="19570" name="Line 152"/>
            <p:cNvSpPr>
              <a:spLocks noChangeShapeType="1"/>
            </p:cNvSpPr>
            <p:nvPr/>
          </p:nvSpPr>
          <p:spPr bwMode="auto">
            <a:xfrm>
              <a:off x="409" y="236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53"/>
            <p:cNvSpPr>
              <a:spLocks noChangeShapeType="1"/>
            </p:cNvSpPr>
            <p:nvPr/>
          </p:nvSpPr>
          <p:spPr bwMode="auto">
            <a:xfrm flipH="1">
              <a:off x="977" y="236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Rectangle 154"/>
            <p:cNvSpPr>
              <a:spLocks noChangeArrowheads="1"/>
            </p:cNvSpPr>
            <p:nvPr/>
          </p:nvSpPr>
          <p:spPr bwMode="auto">
            <a:xfrm>
              <a:off x="399" y="234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19573" name="Line 155"/>
            <p:cNvSpPr>
              <a:spLocks noChangeShapeType="1"/>
            </p:cNvSpPr>
            <p:nvPr/>
          </p:nvSpPr>
          <p:spPr bwMode="auto">
            <a:xfrm>
              <a:off x="409" y="230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56"/>
            <p:cNvSpPr>
              <a:spLocks noChangeShapeType="1"/>
            </p:cNvSpPr>
            <p:nvPr/>
          </p:nvSpPr>
          <p:spPr bwMode="auto">
            <a:xfrm flipH="1">
              <a:off x="977" y="230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Rectangle 157"/>
            <p:cNvSpPr>
              <a:spLocks noChangeArrowheads="1"/>
            </p:cNvSpPr>
            <p:nvPr/>
          </p:nvSpPr>
          <p:spPr bwMode="auto">
            <a:xfrm>
              <a:off x="389" y="229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600"/>
            </a:p>
          </p:txBody>
        </p:sp>
        <p:sp>
          <p:nvSpPr>
            <p:cNvPr id="19576" name="Line 158"/>
            <p:cNvSpPr>
              <a:spLocks noChangeShapeType="1"/>
            </p:cNvSpPr>
            <p:nvPr/>
          </p:nvSpPr>
          <p:spPr bwMode="auto">
            <a:xfrm>
              <a:off x="409" y="2255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59"/>
            <p:cNvSpPr>
              <a:spLocks noChangeShapeType="1"/>
            </p:cNvSpPr>
            <p:nvPr/>
          </p:nvSpPr>
          <p:spPr bwMode="auto">
            <a:xfrm flipH="1">
              <a:off x="977" y="225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Rectangle 160"/>
            <p:cNvSpPr>
              <a:spLocks noChangeArrowheads="1"/>
            </p:cNvSpPr>
            <p:nvPr/>
          </p:nvSpPr>
          <p:spPr bwMode="auto">
            <a:xfrm>
              <a:off x="389" y="224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600"/>
            </a:p>
          </p:txBody>
        </p:sp>
        <p:sp>
          <p:nvSpPr>
            <p:cNvPr id="19579" name="Line 161"/>
            <p:cNvSpPr>
              <a:spLocks noChangeShapeType="1"/>
            </p:cNvSpPr>
            <p:nvPr/>
          </p:nvSpPr>
          <p:spPr bwMode="auto">
            <a:xfrm>
              <a:off x="409" y="2201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62"/>
            <p:cNvSpPr>
              <a:spLocks noChangeShapeType="1"/>
            </p:cNvSpPr>
            <p:nvPr/>
          </p:nvSpPr>
          <p:spPr bwMode="auto">
            <a:xfrm flipH="1">
              <a:off x="977" y="220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Rectangle 163"/>
            <p:cNvSpPr>
              <a:spLocks noChangeArrowheads="1"/>
            </p:cNvSpPr>
            <p:nvPr/>
          </p:nvSpPr>
          <p:spPr bwMode="auto">
            <a:xfrm>
              <a:off x="389" y="2186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600"/>
            </a:p>
          </p:txBody>
        </p:sp>
        <p:sp>
          <p:nvSpPr>
            <p:cNvPr id="19582" name="Line 164"/>
            <p:cNvSpPr>
              <a:spLocks noChangeShapeType="1"/>
            </p:cNvSpPr>
            <p:nvPr/>
          </p:nvSpPr>
          <p:spPr bwMode="auto">
            <a:xfrm>
              <a:off x="409" y="214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65"/>
            <p:cNvSpPr>
              <a:spLocks noChangeShapeType="1"/>
            </p:cNvSpPr>
            <p:nvPr/>
          </p:nvSpPr>
          <p:spPr bwMode="auto">
            <a:xfrm flipH="1">
              <a:off x="977" y="214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Rectangle 166"/>
            <p:cNvSpPr>
              <a:spLocks noChangeArrowheads="1"/>
            </p:cNvSpPr>
            <p:nvPr/>
          </p:nvSpPr>
          <p:spPr bwMode="auto">
            <a:xfrm>
              <a:off x="389" y="213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600"/>
            </a:p>
          </p:txBody>
        </p:sp>
        <p:sp>
          <p:nvSpPr>
            <p:cNvPr id="19585" name="Line 167"/>
            <p:cNvSpPr>
              <a:spLocks noChangeShapeType="1"/>
            </p:cNvSpPr>
            <p:nvPr/>
          </p:nvSpPr>
          <p:spPr bwMode="auto">
            <a:xfrm>
              <a:off x="409" y="209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68"/>
            <p:cNvSpPr>
              <a:spLocks noChangeShapeType="1"/>
            </p:cNvSpPr>
            <p:nvPr/>
          </p:nvSpPr>
          <p:spPr bwMode="auto">
            <a:xfrm flipH="1">
              <a:off x="977" y="209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Rectangle 169"/>
            <p:cNvSpPr>
              <a:spLocks noChangeArrowheads="1"/>
            </p:cNvSpPr>
            <p:nvPr/>
          </p:nvSpPr>
          <p:spPr bwMode="auto">
            <a:xfrm>
              <a:off x="399" y="207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600"/>
            </a:p>
          </p:txBody>
        </p:sp>
        <p:sp>
          <p:nvSpPr>
            <p:cNvPr id="19588" name="Line 170"/>
            <p:cNvSpPr>
              <a:spLocks noChangeShapeType="1"/>
            </p:cNvSpPr>
            <p:nvPr/>
          </p:nvSpPr>
          <p:spPr bwMode="auto">
            <a:xfrm>
              <a:off x="409" y="2093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71"/>
            <p:cNvSpPr>
              <a:spLocks/>
            </p:cNvSpPr>
            <p:nvPr/>
          </p:nvSpPr>
          <p:spPr bwMode="auto">
            <a:xfrm>
              <a:off x="409" y="2093"/>
              <a:ext cx="573" cy="269"/>
            </a:xfrm>
            <a:custGeom>
              <a:avLst/>
              <a:gdLst>
                <a:gd name="T0" fmla="*/ 0 w 619"/>
                <a:gd name="T1" fmla="*/ 269 h 163"/>
                <a:gd name="T2" fmla="*/ 573 w 619"/>
                <a:gd name="T3" fmla="*/ 269 h 163"/>
                <a:gd name="T4" fmla="*/ 57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72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173"/>
            <p:cNvSpPr>
              <a:spLocks/>
            </p:cNvSpPr>
            <p:nvPr/>
          </p:nvSpPr>
          <p:spPr bwMode="auto">
            <a:xfrm>
              <a:off x="409" y="2093"/>
              <a:ext cx="569" cy="269"/>
            </a:xfrm>
            <a:custGeom>
              <a:avLst/>
              <a:gdLst>
                <a:gd name="T0" fmla="*/ 6 w 2542"/>
                <a:gd name="T1" fmla="*/ 269 h 679"/>
                <a:gd name="T2" fmla="*/ 16 w 2542"/>
                <a:gd name="T3" fmla="*/ 269 h 679"/>
                <a:gd name="T4" fmla="*/ 25 w 2542"/>
                <a:gd name="T5" fmla="*/ 269 h 679"/>
                <a:gd name="T6" fmla="*/ 34 w 2542"/>
                <a:gd name="T7" fmla="*/ 0 h 679"/>
                <a:gd name="T8" fmla="*/ 43 w 2542"/>
                <a:gd name="T9" fmla="*/ 0 h 679"/>
                <a:gd name="T10" fmla="*/ 53 w 2542"/>
                <a:gd name="T11" fmla="*/ 0 h 679"/>
                <a:gd name="T12" fmla="*/ 62 w 2542"/>
                <a:gd name="T13" fmla="*/ 0 h 679"/>
                <a:gd name="T14" fmla="*/ 71 w 2542"/>
                <a:gd name="T15" fmla="*/ 0 h 679"/>
                <a:gd name="T16" fmla="*/ 81 w 2542"/>
                <a:gd name="T17" fmla="*/ 0 h 679"/>
                <a:gd name="T18" fmla="*/ 90 w 2542"/>
                <a:gd name="T19" fmla="*/ 0 h 679"/>
                <a:gd name="T20" fmla="*/ 98 w 2542"/>
                <a:gd name="T21" fmla="*/ 0 h 679"/>
                <a:gd name="T22" fmla="*/ 107 w 2542"/>
                <a:gd name="T23" fmla="*/ 0 h 679"/>
                <a:gd name="T24" fmla="*/ 117 w 2542"/>
                <a:gd name="T25" fmla="*/ 0 h 679"/>
                <a:gd name="T26" fmla="*/ 126 w 2542"/>
                <a:gd name="T27" fmla="*/ 0 h 679"/>
                <a:gd name="T28" fmla="*/ 135 w 2542"/>
                <a:gd name="T29" fmla="*/ 0 h 679"/>
                <a:gd name="T30" fmla="*/ 144 w 2542"/>
                <a:gd name="T31" fmla="*/ 0 h 679"/>
                <a:gd name="T32" fmla="*/ 154 w 2542"/>
                <a:gd name="T33" fmla="*/ 0 h 679"/>
                <a:gd name="T34" fmla="*/ 163 w 2542"/>
                <a:gd name="T35" fmla="*/ 0 h 679"/>
                <a:gd name="T36" fmla="*/ 172 w 2542"/>
                <a:gd name="T37" fmla="*/ 0 h 679"/>
                <a:gd name="T38" fmla="*/ 182 w 2542"/>
                <a:gd name="T39" fmla="*/ 0 h 679"/>
                <a:gd name="T40" fmla="*/ 191 w 2542"/>
                <a:gd name="T41" fmla="*/ 0 h 679"/>
                <a:gd name="T42" fmla="*/ 199 w 2542"/>
                <a:gd name="T43" fmla="*/ 0 h 679"/>
                <a:gd name="T44" fmla="*/ 208 w 2542"/>
                <a:gd name="T45" fmla="*/ 0 h 679"/>
                <a:gd name="T46" fmla="*/ 218 w 2542"/>
                <a:gd name="T47" fmla="*/ 0 h 679"/>
                <a:gd name="T48" fmla="*/ 227 w 2542"/>
                <a:gd name="T49" fmla="*/ 0 h 679"/>
                <a:gd name="T50" fmla="*/ 236 w 2542"/>
                <a:gd name="T51" fmla="*/ 0 h 679"/>
                <a:gd name="T52" fmla="*/ 246 w 2542"/>
                <a:gd name="T53" fmla="*/ 0 h 679"/>
                <a:gd name="T54" fmla="*/ 255 w 2542"/>
                <a:gd name="T55" fmla="*/ 0 h 679"/>
                <a:gd name="T56" fmla="*/ 264 w 2542"/>
                <a:gd name="T57" fmla="*/ 0 h 679"/>
                <a:gd name="T58" fmla="*/ 273 w 2542"/>
                <a:gd name="T59" fmla="*/ 0 h 679"/>
                <a:gd name="T60" fmla="*/ 282 w 2542"/>
                <a:gd name="T61" fmla="*/ 0 h 679"/>
                <a:gd name="T62" fmla="*/ 291 w 2542"/>
                <a:gd name="T63" fmla="*/ 0 h 679"/>
                <a:gd name="T64" fmla="*/ 300 w 2542"/>
                <a:gd name="T65" fmla="*/ 0 h 679"/>
                <a:gd name="T66" fmla="*/ 309 w 2542"/>
                <a:gd name="T67" fmla="*/ 0 h 679"/>
                <a:gd name="T68" fmla="*/ 319 w 2542"/>
                <a:gd name="T69" fmla="*/ 0 h 679"/>
                <a:gd name="T70" fmla="*/ 328 w 2542"/>
                <a:gd name="T71" fmla="*/ 0 h 679"/>
                <a:gd name="T72" fmla="*/ 337 w 2542"/>
                <a:gd name="T73" fmla="*/ 0 h 679"/>
                <a:gd name="T74" fmla="*/ 347 w 2542"/>
                <a:gd name="T75" fmla="*/ 0 h 679"/>
                <a:gd name="T76" fmla="*/ 356 w 2542"/>
                <a:gd name="T77" fmla="*/ 0 h 679"/>
                <a:gd name="T78" fmla="*/ 365 w 2542"/>
                <a:gd name="T79" fmla="*/ 0 h 679"/>
                <a:gd name="T80" fmla="*/ 374 w 2542"/>
                <a:gd name="T81" fmla="*/ 0 h 679"/>
                <a:gd name="T82" fmla="*/ 383 w 2542"/>
                <a:gd name="T83" fmla="*/ 0 h 679"/>
                <a:gd name="T84" fmla="*/ 392 w 2542"/>
                <a:gd name="T85" fmla="*/ 0 h 679"/>
                <a:gd name="T86" fmla="*/ 401 w 2542"/>
                <a:gd name="T87" fmla="*/ 0 h 679"/>
                <a:gd name="T88" fmla="*/ 411 w 2542"/>
                <a:gd name="T89" fmla="*/ 0 h 679"/>
                <a:gd name="T90" fmla="*/ 420 w 2542"/>
                <a:gd name="T91" fmla="*/ 0 h 679"/>
                <a:gd name="T92" fmla="*/ 429 w 2542"/>
                <a:gd name="T93" fmla="*/ 0 h 679"/>
                <a:gd name="T94" fmla="*/ 438 w 2542"/>
                <a:gd name="T95" fmla="*/ 0 h 679"/>
                <a:gd name="T96" fmla="*/ 447 w 2542"/>
                <a:gd name="T97" fmla="*/ 0 h 679"/>
                <a:gd name="T98" fmla="*/ 457 w 2542"/>
                <a:gd name="T99" fmla="*/ 0 h 679"/>
                <a:gd name="T100" fmla="*/ 466 w 2542"/>
                <a:gd name="T101" fmla="*/ 0 h 679"/>
                <a:gd name="T102" fmla="*/ 475 w 2542"/>
                <a:gd name="T103" fmla="*/ 0 h 679"/>
                <a:gd name="T104" fmla="*/ 484 w 2542"/>
                <a:gd name="T105" fmla="*/ 0 h 679"/>
                <a:gd name="T106" fmla="*/ 493 w 2542"/>
                <a:gd name="T107" fmla="*/ 0 h 679"/>
                <a:gd name="T108" fmla="*/ 502 w 2542"/>
                <a:gd name="T109" fmla="*/ 0 h 679"/>
                <a:gd name="T110" fmla="*/ 511 w 2542"/>
                <a:gd name="T111" fmla="*/ 0 h 679"/>
                <a:gd name="T112" fmla="*/ 521 w 2542"/>
                <a:gd name="T113" fmla="*/ 0 h 679"/>
                <a:gd name="T114" fmla="*/ 530 w 2542"/>
                <a:gd name="T115" fmla="*/ 0 h 679"/>
                <a:gd name="T116" fmla="*/ 539 w 2542"/>
                <a:gd name="T117" fmla="*/ 0 h 679"/>
                <a:gd name="T118" fmla="*/ 548 w 2542"/>
                <a:gd name="T119" fmla="*/ 0 h 679"/>
                <a:gd name="T120" fmla="*/ 558 w 2542"/>
                <a:gd name="T121" fmla="*/ 0 h 679"/>
                <a:gd name="T122" fmla="*/ 567 w 2542"/>
                <a:gd name="T123" fmla="*/ 0 h 6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42" h="679">
                  <a:moveTo>
                    <a:pt x="0" y="679"/>
                  </a:moveTo>
                  <a:lnTo>
                    <a:pt x="8" y="679"/>
                  </a:lnTo>
                  <a:lnTo>
                    <a:pt x="20" y="679"/>
                  </a:lnTo>
                  <a:lnTo>
                    <a:pt x="29" y="679"/>
                  </a:lnTo>
                  <a:lnTo>
                    <a:pt x="41" y="679"/>
                  </a:lnTo>
                  <a:lnTo>
                    <a:pt x="49" y="679"/>
                  </a:lnTo>
                  <a:lnTo>
                    <a:pt x="62" y="679"/>
                  </a:lnTo>
                  <a:lnTo>
                    <a:pt x="70" y="679"/>
                  </a:lnTo>
                  <a:lnTo>
                    <a:pt x="82" y="679"/>
                  </a:lnTo>
                  <a:lnTo>
                    <a:pt x="91" y="679"/>
                  </a:lnTo>
                  <a:lnTo>
                    <a:pt x="103" y="679"/>
                  </a:lnTo>
                  <a:lnTo>
                    <a:pt x="111" y="679"/>
                  </a:lnTo>
                  <a:lnTo>
                    <a:pt x="124" y="679"/>
                  </a:lnTo>
                  <a:lnTo>
                    <a:pt x="132" y="679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7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77" y="0"/>
                  </a:lnTo>
                  <a:lnTo>
                    <a:pt x="285" y="0"/>
                  </a:lnTo>
                  <a:lnTo>
                    <a:pt x="298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80" y="0"/>
                  </a:lnTo>
                  <a:lnTo>
                    <a:pt x="389" y="0"/>
                  </a:lnTo>
                  <a:lnTo>
                    <a:pt x="401" y="0"/>
                  </a:lnTo>
                  <a:lnTo>
                    <a:pt x="409" y="0"/>
                  </a:lnTo>
                  <a:lnTo>
                    <a:pt x="422" y="0"/>
                  </a:lnTo>
                  <a:lnTo>
                    <a:pt x="430" y="0"/>
                  </a:lnTo>
                  <a:lnTo>
                    <a:pt x="438" y="0"/>
                  </a:lnTo>
                  <a:lnTo>
                    <a:pt x="451" y="0"/>
                  </a:lnTo>
                  <a:lnTo>
                    <a:pt x="459" y="0"/>
                  </a:lnTo>
                  <a:lnTo>
                    <a:pt x="472" y="0"/>
                  </a:lnTo>
                  <a:lnTo>
                    <a:pt x="480" y="0"/>
                  </a:lnTo>
                  <a:lnTo>
                    <a:pt x="492" y="0"/>
                  </a:lnTo>
                  <a:lnTo>
                    <a:pt x="501" y="0"/>
                  </a:lnTo>
                  <a:lnTo>
                    <a:pt x="513" y="0"/>
                  </a:lnTo>
                  <a:lnTo>
                    <a:pt x="521" y="0"/>
                  </a:lnTo>
                  <a:lnTo>
                    <a:pt x="534" y="0"/>
                  </a:lnTo>
                  <a:lnTo>
                    <a:pt x="542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5" y="0"/>
                  </a:lnTo>
                  <a:lnTo>
                    <a:pt x="583" y="0"/>
                  </a:lnTo>
                  <a:lnTo>
                    <a:pt x="596" y="0"/>
                  </a:lnTo>
                  <a:lnTo>
                    <a:pt x="604" y="0"/>
                  </a:lnTo>
                  <a:lnTo>
                    <a:pt x="616" y="0"/>
                  </a:lnTo>
                  <a:lnTo>
                    <a:pt x="625" y="0"/>
                  </a:lnTo>
                  <a:lnTo>
                    <a:pt x="637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8" y="0"/>
                  </a:lnTo>
                  <a:lnTo>
                    <a:pt x="716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9" y="0"/>
                  </a:lnTo>
                  <a:lnTo>
                    <a:pt x="757" y="0"/>
                  </a:lnTo>
                  <a:lnTo>
                    <a:pt x="770" y="0"/>
                  </a:lnTo>
                  <a:lnTo>
                    <a:pt x="778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11" y="0"/>
                  </a:lnTo>
                  <a:lnTo>
                    <a:pt x="819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890" y="0"/>
                  </a:lnTo>
                  <a:lnTo>
                    <a:pt x="902" y="0"/>
                  </a:lnTo>
                  <a:lnTo>
                    <a:pt x="910" y="0"/>
                  </a:lnTo>
                  <a:lnTo>
                    <a:pt x="923" y="0"/>
                  </a:lnTo>
                  <a:lnTo>
                    <a:pt x="931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4" y="0"/>
                  </a:lnTo>
                  <a:lnTo>
                    <a:pt x="972" y="0"/>
                  </a:lnTo>
                  <a:lnTo>
                    <a:pt x="985" y="0"/>
                  </a:lnTo>
                  <a:lnTo>
                    <a:pt x="993" y="0"/>
                  </a:lnTo>
                  <a:lnTo>
                    <a:pt x="1006" y="0"/>
                  </a:lnTo>
                  <a:lnTo>
                    <a:pt x="1014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7" y="0"/>
                  </a:lnTo>
                  <a:lnTo>
                    <a:pt x="1055" y="0"/>
                  </a:lnTo>
                  <a:lnTo>
                    <a:pt x="1068" y="0"/>
                  </a:lnTo>
                  <a:lnTo>
                    <a:pt x="1076" y="0"/>
                  </a:lnTo>
                  <a:lnTo>
                    <a:pt x="1084" y="0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17" y="0"/>
                  </a:lnTo>
                  <a:lnTo>
                    <a:pt x="1126" y="0"/>
                  </a:lnTo>
                  <a:lnTo>
                    <a:pt x="1138" y="0"/>
                  </a:lnTo>
                  <a:lnTo>
                    <a:pt x="1146" y="0"/>
                  </a:lnTo>
                  <a:lnTo>
                    <a:pt x="1159" y="0"/>
                  </a:lnTo>
                  <a:lnTo>
                    <a:pt x="1167" y="0"/>
                  </a:lnTo>
                  <a:lnTo>
                    <a:pt x="1179" y="0"/>
                  </a:lnTo>
                  <a:lnTo>
                    <a:pt x="1188" y="0"/>
                  </a:lnTo>
                  <a:lnTo>
                    <a:pt x="1200" y="0"/>
                  </a:lnTo>
                  <a:lnTo>
                    <a:pt x="1208" y="0"/>
                  </a:lnTo>
                  <a:lnTo>
                    <a:pt x="1221" y="0"/>
                  </a:lnTo>
                  <a:lnTo>
                    <a:pt x="1229" y="0"/>
                  </a:lnTo>
                  <a:lnTo>
                    <a:pt x="1242" y="0"/>
                  </a:lnTo>
                  <a:lnTo>
                    <a:pt x="1250" y="0"/>
                  </a:lnTo>
                  <a:lnTo>
                    <a:pt x="1262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91" y="0"/>
                  </a:lnTo>
                  <a:lnTo>
                    <a:pt x="1300" y="0"/>
                  </a:lnTo>
                  <a:lnTo>
                    <a:pt x="1312" y="0"/>
                  </a:lnTo>
                  <a:lnTo>
                    <a:pt x="1320" y="0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53" y="0"/>
                  </a:lnTo>
                  <a:lnTo>
                    <a:pt x="1362" y="0"/>
                  </a:lnTo>
                  <a:lnTo>
                    <a:pt x="1374" y="0"/>
                  </a:lnTo>
                  <a:lnTo>
                    <a:pt x="1382" y="0"/>
                  </a:lnTo>
                  <a:lnTo>
                    <a:pt x="1395" y="0"/>
                  </a:lnTo>
                  <a:lnTo>
                    <a:pt x="1403" y="0"/>
                  </a:lnTo>
                  <a:lnTo>
                    <a:pt x="1415" y="0"/>
                  </a:lnTo>
                  <a:lnTo>
                    <a:pt x="1424" y="0"/>
                  </a:lnTo>
                  <a:lnTo>
                    <a:pt x="1436" y="0"/>
                  </a:lnTo>
                  <a:lnTo>
                    <a:pt x="1444" y="0"/>
                  </a:lnTo>
                  <a:lnTo>
                    <a:pt x="1457" y="0"/>
                  </a:lnTo>
                  <a:lnTo>
                    <a:pt x="1465" y="0"/>
                  </a:lnTo>
                  <a:lnTo>
                    <a:pt x="1478" y="0"/>
                  </a:lnTo>
                  <a:lnTo>
                    <a:pt x="1486" y="0"/>
                  </a:lnTo>
                  <a:lnTo>
                    <a:pt x="1494" y="0"/>
                  </a:lnTo>
                  <a:lnTo>
                    <a:pt x="1507" y="0"/>
                  </a:lnTo>
                  <a:lnTo>
                    <a:pt x="1515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8" y="0"/>
                  </a:lnTo>
                  <a:lnTo>
                    <a:pt x="1556" y="0"/>
                  </a:lnTo>
                  <a:lnTo>
                    <a:pt x="1569" y="0"/>
                  </a:lnTo>
                  <a:lnTo>
                    <a:pt x="1577" y="0"/>
                  </a:lnTo>
                  <a:lnTo>
                    <a:pt x="1589" y="0"/>
                  </a:lnTo>
                  <a:lnTo>
                    <a:pt x="1598" y="0"/>
                  </a:lnTo>
                  <a:lnTo>
                    <a:pt x="1610" y="0"/>
                  </a:lnTo>
                  <a:lnTo>
                    <a:pt x="1618" y="0"/>
                  </a:lnTo>
                  <a:lnTo>
                    <a:pt x="1631" y="0"/>
                  </a:lnTo>
                  <a:lnTo>
                    <a:pt x="1639" y="0"/>
                  </a:lnTo>
                  <a:lnTo>
                    <a:pt x="1651" y="0"/>
                  </a:lnTo>
                  <a:lnTo>
                    <a:pt x="1660" y="0"/>
                  </a:lnTo>
                  <a:lnTo>
                    <a:pt x="1672" y="0"/>
                  </a:lnTo>
                  <a:lnTo>
                    <a:pt x="1680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9" y="0"/>
                  </a:lnTo>
                  <a:lnTo>
                    <a:pt x="1722" y="0"/>
                  </a:lnTo>
                  <a:lnTo>
                    <a:pt x="1730" y="0"/>
                  </a:lnTo>
                  <a:lnTo>
                    <a:pt x="1743" y="0"/>
                  </a:lnTo>
                  <a:lnTo>
                    <a:pt x="1751" y="0"/>
                  </a:lnTo>
                  <a:lnTo>
                    <a:pt x="1763" y="0"/>
                  </a:lnTo>
                  <a:lnTo>
                    <a:pt x="1771" y="0"/>
                  </a:lnTo>
                  <a:lnTo>
                    <a:pt x="1784" y="0"/>
                  </a:lnTo>
                  <a:lnTo>
                    <a:pt x="1792" y="0"/>
                  </a:lnTo>
                  <a:lnTo>
                    <a:pt x="1805" y="0"/>
                  </a:lnTo>
                  <a:lnTo>
                    <a:pt x="1813" y="0"/>
                  </a:lnTo>
                  <a:lnTo>
                    <a:pt x="1825" y="0"/>
                  </a:lnTo>
                  <a:lnTo>
                    <a:pt x="1834" y="0"/>
                  </a:lnTo>
                  <a:lnTo>
                    <a:pt x="1846" y="0"/>
                  </a:lnTo>
                  <a:lnTo>
                    <a:pt x="1854" y="0"/>
                  </a:lnTo>
                  <a:lnTo>
                    <a:pt x="1867" y="0"/>
                  </a:lnTo>
                  <a:lnTo>
                    <a:pt x="1875" y="0"/>
                  </a:lnTo>
                  <a:lnTo>
                    <a:pt x="1887" y="0"/>
                  </a:lnTo>
                  <a:lnTo>
                    <a:pt x="1896" y="0"/>
                  </a:lnTo>
                  <a:lnTo>
                    <a:pt x="1908" y="0"/>
                  </a:lnTo>
                  <a:lnTo>
                    <a:pt x="1916" y="0"/>
                  </a:lnTo>
                  <a:lnTo>
                    <a:pt x="1925" y="0"/>
                  </a:lnTo>
                  <a:lnTo>
                    <a:pt x="1937" y="0"/>
                  </a:lnTo>
                  <a:lnTo>
                    <a:pt x="1945" y="0"/>
                  </a:lnTo>
                  <a:lnTo>
                    <a:pt x="1958" y="0"/>
                  </a:lnTo>
                  <a:lnTo>
                    <a:pt x="1966" y="0"/>
                  </a:lnTo>
                  <a:lnTo>
                    <a:pt x="1978" y="0"/>
                  </a:lnTo>
                  <a:lnTo>
                    <a:pt x="1987" y="0"/>
                  </a:lnTo>
                  <a:lnTo>
                    <a:pt x="1999" y="0"/>
                  </a:lnTo>
                  <a:lnTo>
                    <a:pt x="2007" y="0"/>
                  </a:lnTo>
                  <a:lnTo>
                    <a:pt x="2020" y="0"/>
                  </a:lnTo>
                  <a:lnTo>
                    <a:pt x="2028" y="0"/>
                  </a:lnTo>
                  <a:lnTo>
                    <a:pt x="2041" y="0"/>
                  </a:lnTo>
                  <a:lnTo>
                    <a:pt x="2049" y="0"/>
                  </a:lnTo>
                  <a:lnTo>
                    <a:pt x="2061" y="0"/>
                  </a:lnTo>
                  <a:lnTo>
                    <a:pt x="2070" y="0"/>
                  </a:lnTo>
                  <a:lnTo>
                    <a:pt x="2082" y="0"/>
                  </a:lnTo>
                  <a:lnTo>
                    <a:pt x="2090" y="0"/>
                  </a:lnTo>
                  <a:lnTo>
                    <a:pt x="2103" y="0"/>
                  </a:lnTo>
                  <a:lnTo>
                    <a:pt x="2111" y="0"/>
                  </a:lnTo>
                  <a:lnTo>
                    <a:pt x="2123" y="0"/>
                  </a:lnTo>
                  <a:lnTo>
                    <a:pt x="2132" y="0"/>
                  </a:lnTo>
                  <a:lnTo>
                    <a:pt x="2140" y="0"/>
                  </a:lnTo>
                  <a:lnTo>
                    <a:pt x="2152" y="0"/>
                  </a:lnTo>
                  <a:lnTo>
                    <a:pt x="2161" y="0"/>
                  </a:lnTo>
                  <a:lnTo>
                    <a:pt x="2173" y="0"/>
                  </a:lnTo>
                  <a:lnTo>
                    <a:pt x="2181" y="0"/>
                  </a:lnTo>
                  <a:lnTo>
                    <a:pt x="2194" y="0"/>
                  </a:lnTo>
                  <a:lnTo>
                    <a:pt x="2202" y="0"/>
                  </a:lnTo>
                  <a:lnTo>
                    <a:pt x="2214" y="0"/>
                  </a:lnTo>
                  <a:lnTo>
                    <a:pt x="2223" y="0"/>
                  </a:lnTo>
                  <a:lnTo>
                    <a:pt x="2235" y="0"/>
                  </a:lnTo>
                  <a:lnTo>
                    <a:pt x="2243" y="0"/>
                  </a:lnTo>
                  <a:lnTo>
                    <a:pt x="2256" y="0"/>
                  </a:lnTo>
                  <a:lnTo>
                    <a:pt x="2264" y="0"/>
                  </a:lnTo>
                  <a:lnTo>
                    <a:pt x="2277" y="0"/>
                  </a:lnTo>
                  <a:lnTo>
                    <a:pt x="2285" y="0"/>
                  </a:lnTo>
                  <a:lnTo>
                    <a:pt x="2297" y="0"/>
                  </a:lnTo>
                  <a:lnTo>
                    <a:pt x="2306" y="0"/>
                  </a:lnTo>
                  <a:lnTo>
                    <a:pt x="2318" y="0"/>
                  </a:lnTo>
                  <a:lnTo>
                    <a:pt x="2326" y="0"/>
                  </a:lnTo>
                  <a:lnTo>
                    <a:pt x="2339" y="0"/>
                  </a:lnTo>
                  <a:lnTo>
                    <a:pt x="2347" y="0"/>
                  </a:lnTo>
                  <a:lnTo>
                    <a:pt x="2355" y="0"/>
                  </a:lnTo>
                  <a:lnTo>
                    <a:pt x="2368" y="0"/>
                  </a:lnTo>
                  <a:lnTo>
                    <a:pt x="2376" y="0"/>
                  </a:lnTo>
                  <a:lnTo>
                    <a:pt x="2388" y="0"/>
                  </a:lnTo>
                  <a:lnTo>
                    <a:pt x="2397" y="0"/>
                  </a:lnTo>
                  <a:lnTo>
                    <a:pt x="2409" y="0"/>
                  </a:lnTo>
                  <a:lnTo>
                    <a:pt x="2417" y="0"/>
                  </a:lnTo>
                  <a:lnTo>
                    <a:pt x="2430" y="0"/>
                  </a:lnTo>
                  <a:lnTo>
                    <a:pt x="2438" y="0"/>
                  </a:lnTo>
                  <a:lnTo>
                    <a:pt x="2450" y="0"/>
                  </a:lnTo>
                  <a:lnTo>
                    <a:pt x="2459" y="0"/>
                  </a:lnTo>
                  <a:lnTo>
                    <a:pt x="2471" y="0"/>
                  </a:lnTo>
                  <a:lnTo>
                    <a:pt x="2479" y="0"/>
                  </a:lnTo>
                  <a:lnTo>
                    <a:pt x="2492" y="0"/>
                  </a:lnTo>
                  <a:lnTo>
                    <a:pt x="2500" y="0"/>
                  </a:lnTo>
                  <a:lnTo>
                    <a:pt x="2513" y="0"/>
                  </a:lnTo>
                  <a:lnTo>
                    <a:pt x="2521" y="0"/>
                  </a:lnTo>
                  <a:lnTo>
                    <a:pt x="2533" y="0"/>
                  </a:lnTo>
                  <a:lnTo>
                    <a:pt x="254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92" name="Group 174"/>
            <p:cNvGrpSpPr>
              <a:grpSpLocks/>
            </p:cNvGrpSpPr>
            <p:nvPr/>
          </p:nvGrpSpPr>
          <p:grpSpPr bwMode="auto">
            <a:xfrm>
              <a:off x="341" y="2445"/>
              <a:ext cx="747" cy="600"/>
              <a:chOff x="432" y="2592"/>
              <a:chExt cx="1419" cy="1018"/>
            </a:xfrm>
          </p:grpSpPr>
          <p:sp>
            <p:nvSpPr>
              <p:cNvPr id="27823" name="AutoShape 175"/>
              <p:cNvSpPr>
                <a:spLocks noChangeArrowheads="1"/>
              </p:cNvSpPr>
              <p:nvPr/>
            </p:nvSpPr>
            <p:spPr bwMode="auto">
              <a:xfrm>
                <a:off x="854" y="2740"/>
                <a:ext cx="496" cy="472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24" name="AutoShape 176"/>
              <p:cNvSpPr>
                <a:spLocks noChangeArrowheads="1"/>
              </p:cNvSpPr>
              <p:nvPr/>
            </p:nvSpPr>
            <p:spPr bwMode="auto">
              <a:xfrm flipV="1">
                <a:off x="1528" y="3167"/>
                <a:ext cx="135" cy="44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95" name="AutoShape 177"/>
              <p:cNvSpPr>
                <a:spLocks noChangeArrowheads="1"/>
              </p:cNvSpPr>
              <p:nvPr/>
            </p:nvSpPr>
            <p:spPr bwMode="auto">
              <a:xfrm>
                <a:off x="985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6" name="AutoShape 178"/>
              <p:cNvSpPr>
                <a:spLocks noChangeArrowheads="1"/>
              </p:cNvSpPr>
              <p:nvPr/>
            </p:nvSpPr>
            <p:spPr bwMode="auto">
              <a:xfrm>
                <a:off x="929" y="3043"/>
                <a:ext cx="135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7" name="AutoShape 179"/>
              <p:cNvSpPr>
                <a:spLocks noChangeArrowheads="1"/>
              </p:cNvSpPr>
              <p:nvPr/>
            </p:nvSpPr>
            <p:spPr bwMode="auto">
              <a:xfrm>
                <a:off x="1044" y="3043"/>
                <a:ext cx="133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8" name="AutoShape 180"/>
              <p:cNvSpPr>
                <a:spLocks noChangeArrowheads="1"/>
              </p:cNvSpPr>
              <p:nvPr/>
            </p:nvSpPr>
            <p:spPr bwMode="auto">
              <a:xfrm>
                <a:off x="1082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9" name="AutoShape 181"/>
              <p:cNvSpPr>
                <a:spLocks noChangeArrowheads="1"/>
              </p:cNvSpPr>
              <p:nvPr/>
            </p:nvSpPr>
            <p:spPr bwMode="auto">
              <a:xfrm>
                <a:off x="1139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0" name="Line 182"/>
              <p:cNvSpPr>
                <a:spLocks noChangeShapeType="1"/>
              </p:cNvSpPr>
              <p:nvPr/>
            </p:nvSpPr>
            <p:spPr bwMode="auto">
              <a:xfrm>
                <a:off x="929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1" name="Line 183"/>
              <p:cNvSpPr>
                <a:spLocks noChangeShapeType="1"/>
              </p:cNvSpPr>
              <p:nvPr/>
            </p:nvSpPr>
            <p:spPr bwMode="auto">
              <a:xfrm>
                <a:off x="1273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602" name="Group 184"/>
              <p:cNvGrpSpPr>
                <a:grpSpLocks/>
              </p:cNvGrpSpPr>
              <p:nvPr/>
            </p:nvGrpSpPr>
            <p:grpSpPr bwMode="auto">
              <a:xfrm>
                <a:off x="1219" y="3330"/>
                <a:ext cx="119" cy="92"/>
                <a:chOff x="306" y="575"/>
                <a:chExt cx="1142" cy="625"/>
              </a:xfrm>
            </p:grpSpPr>
            <p:sp>
              <p:nvSpPr>
                <p:cNvPr id="19626" name="Line 185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7" name="Line 186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8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9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30" name="Line 189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31" name="Line 190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32" name="Freeform 191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03" name="Group 192"/>
              <p:cNvGrpSpPr>
                <a:grpSpLocks/>
              </p:cNvGrpSpPr>
              <p:nvPr/>
            </p:nvGrpSpPr>
            <p:grpSpPr bwMode="auto">
              <a:xfrm rot="-5400000">
                <a:off x="573" y="2582"/>
                <a:ext cx="94" cy="114"/>
                <a:chOff x="306" y="575"/>
                <a:chExt cx="1142" cy="625"/>
              </a:xfrm>
            </p:grpSpPr>
            <p:sp>
              <p:nvSpPr>
                <p:cNvPr id="19619" name="Line 193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0" name="Line 194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1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2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3" name="Line 197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4" name="Line 198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5" name="Freeform 199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848" name="Oval 200"/>
              <p:cNvSpPr>
                <a:spLocks noChangeArrowheads="1"/>
              </p:cNvSpPr>
              <p:nvPr/>
            </p:nvSpPr>
            <p:spPr bwMode="auto">
              <a:xfrm>
                <a:off x="1520" y="3074"/>
                <a:ext cx="154" cy="10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05" name="Line 201"/>
              <p:cNvSpPr>
                <a:spLocks noChangeShapeType="1"/>
              </p:cNvSpPr>
              <p:nvPr/>
            </p:nvSpPr>
            <p:spPr bwMode="auto">
              <a:xfrm flipH="1">
                <a:off x="1348" y="3133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6" name="Line 202"/>
              <p:cNvSpPr>
                <a:spLocks noChangeShapeType="1"/>
              </p:cNvSpPr>
              <p:nvPr/>
            </p:nvSpPr>
            <p:spPr bwMode="auto">
              <a:xfrm>
                <a:off x="1592" y="3075"/>
                <a:ext cx="2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7" name="Line 203"/>
              <p:cNvSpPr>
                <a:spLocks noChangeShapeType="1"/>
              </p:cNvSpPr>
              <p:nvPr/>
            </p:nvSpPr>
            <p:spPr bwMode="auto">
              <a:xfrm>
                <a:off x="1273" y="3424"/>
                <a:ext cx="0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8" name="Line 204"/>
              <p:cNvSpPr>
                <a:spLocks noChangeShapeType="1"/>
              </p:cNvSpPr>
              <p:nvPr/>
            </p:nvSpPr>
            <p:spPr bwMode="auto">
              <a:xfrm>
                <a:off x="967" y="264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9" name="Line 205"/>
              <p:cNvSpPr>
                <a:spLocks noChangeShapeType="1"/>
              </p:cNvSpPr>
              <p:nvPr/>
            </p:nvSpPr>
            <p:spPr bwMode="auto">
              <a:xfrm flipH="1">
                <a:off x="680" y="2648"/>
                <a:ext cx="2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0" name="Line 206"/>
              <p:cNvSpPr>
                <a:spLocks noChangeShapeType="1"/>
              </p:cNvSpPr>
              <p:nvPr/>
            </p:nvSpPr>
            <p:spPr bwMode="auto">
              <a:xfrm flipH="1">
                <a:off x="432" y="2648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Oval 207"/>
              <p:cNvSpPr>
                <a:spLocks noChangeArrowheads="1"/>
              </p:cNvSpPr>
              <p:nvPr/>
            </p:nvSpPr>
            <p:spPr bwMode="auto">
              <a:xfrm>
                <a:off x="528" y="2855"/>
                <a:ext cx="253" cy="18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b="1"/>
                  <a:t>TC</a:t>
                </a:r>
              </a:p>
            </p:txBody>
          </p:sp>
          <p:sp>
            <p:nvSpPr>
              <p:cNvPr id="19612" name="Line 208"/>
              <p:cNvSpPr>
                <a:spLocks noChangeShapeType="1"/>
              </p:cNvSpPr>
              <p:nvPr/>
            </p:nvSpPr>
            <p:spPr bwMode="auto">
              <a:xfrm>
                <a:off x="788" y="2954"/>
                <a:ext cx="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Text Box 209"/>
              <p:cNvSpPr txBox="1">
                <a:spLocks noChangeArrowheads="1"/>
              </p:cNvSpPr>
              <p:nvPr/>
            </p:nvSpPr>
            <p:spPr bwMode="auto">
              <a:xfrm>
                <a:off x="533" y="2702"/>
                <a:ext cx="235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" b="1"/>
                  <a:t>v1</a:t>
                </a:r>
              </a:p>
            </p:txBody>
          </p:sp>
          <p:sp>
            <p:nvSpPr>
              <p:cNvPr id="19614" name="Text Box 210"/>
              <p:cNvSpPr txBox="1">
                <a:spLocks noChangeArrowheads="1"/>
              </p:cNvSpPr>
              <p:nvPr/>
            </p:nvSpPr>
            <p:spPr bwMode="auto">
              <a:xfrm>
                <a:off x="1040" y="3315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" b="1"/>
                  <a:t>v2</a:t>
                </a:r>
              </a:p>
            </p:txBody>
          </p:sp>
          <p:grpSp>
            <p:nvGrpSpPr>
              <p:cNvPr id="19615" name="Group 211"/>
              <p:cNvGrpSpPr>
                <a:grpSpLocks/>
              </p:cNvGrpSpPr>
              <p:nvPr/>
            </p:nvGrpSpPr>
            <p:grpSpPr bwMode="auto">
              <a:xfrm>
                <a:off x="1296" y="3360"/>
                <a:ext cx="288" cy="147"/>
                <a:chOff x="768" y="3840"/>
                <a:chExt cx="528" cy="288"/>
              </a:xfrm>
            </p:grpSpPr>
            <p:sp>
              <p:nvSpPr>
                <p:cNvPr id="19616" name="Line 212"/>
                <p:cNvSpPr>
                  <a:spLocks noChangeShapeType="1"/>
                </p:cNvSpPr>
                <p:nvPr/>
              </p:nvSpPr>
              <p:spPr bwMode="auto">
                <a:xfrm>
                  <a:off x="768" y="412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17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1056" y="38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18" name="Line 214"/>
                <p:cNvSpPr>
                  <a:spLocks noChangeShapeType="1"/>
                </p:cNvSpPr>
                <p:nvPr/>
              </p:nvSpPr>
              <p:spPr bwMode="auto">
                <a:xfrm>
                  <a:off x="1056" y="38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65" name="Text Box 215"/>
          <p:cNvSpPr txBox="1">
            <a:spLocks noChangeArrowheads="1"/>
          </p:cNvSpPr>
          <p:nvPr/>
        </p:nvSpPr>
        <p:spPr bwMode="auto">
          <a:xfrm>
            <a:off x="3429000" y="5029200"/>
            <a:ext cx="152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Kc = 0.74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= 7.5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= 0.90</a:t>
            </a:r>
          </a:p>
        </p:txBody>
      </p:sp>
      <p:sp>
        <p:nvSpPr>
          <p:cNvPr id="19466" name="Text Box 318"/>
          <p:cNvSpPr txBox="1">
            <a:spLocks noChangeArrowheads="1"/>
          </p:cNvSpPr>
          <p:nvPr/>
        </p:nvSpPr>
        <p:spPr bwMode="auto">
          <a:xfrm>
            <a:off x="304800" y="16002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Process reaction curve</a:t>
            </a:r>
            <a:endParaRPr lang="en-US" sz="2000"/>
          </a:p>
        </p:txBody>
      </p:sp>
      <p:sp>
        <p:nvSpPr>
          <p:cNvPr id="19467" name="Text Box 319"/>
          <p:cNvSpPr txBox="1">
            <a:spLocks noChangeArrowheads="1"/>
          </p:cNvSpPr>
          <p:nvPr/>
        </p:nvSpPr>
        <p:spPr bwMode="auto">
          <a:xfrm>
            <a:off x="2895600" y="1600200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Solve the tuning problem.  Requires a computer program.</a:t>
            </a:r>
          </a:p>
        </p:txBody>
      </p:sp>
      <p:sp>
        <p:nvSpPr>
          <p:cNvPr id="19468" name="Text Box 320"/>
          <p:cNvSpPr txBox="1">
            <a:spLocks noChangeArrowheads="1"/>
          </p:cNvSpPr>
          <p:nvPr/>
        </p:nvSpPr>
        <p:spPr bwMode="auto">
          <a:xfrm>
            <a:off x="6400800" y="1600200"/>
            <a:ext cx="205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Apply, is the performance good?</a:t>
            </a:r>
          </a:p>
        </p:txBody>
      </p:sp>
      <p:sp>
        <p:nvSpPr>
          <p:cNvPr id="19469" name="Rectangle 321"/>
          <p:cNvSpPr>
            <a:spLocks noChangeArrowheads="1"/>
          </p:cNvSpPr>
          <p:nvPr/>
        </p:nvSpPr>
        <p:spPr bwMode="auto">
          <a:xfrm>
            <a:off x="2819400" y="2286000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90800" y="18288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33600" y="3276600"/>
            <a:ext cx="60960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Explain the performance goals that we seek to achieve via tuning.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Apply a tuning procedure using the process reaction curve and tuning correlations.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Further improve performance by fine tuning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20483" name="Rectangle 313"/>
          <p:cNvSpPr>
            <a:spLocks noChangeArrowheads="1"/>
          </p:cNvSpPr>
          <p:nvPr/>
        </p:nvSpPr>
        <p:spPr bwMode="auto">
          <a:xfrm>
            <a:off x="1700213" y="4295775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000"/>
          </a:p>
        </p:txBody>
      </p:sp>
      <p:grpSp>
        <p:nvGrpSpPr>
          <p:cNvPr id="20484" name="Group 328"/>
          <p:cNvGrpSpPr>
            <a:grpSpLocks/>
          </p:cNvGrpSpPr>
          <p:nvPr/>
        </p:nvGrpSpPr>
        <p:grpSpPr bwMode="auto">
          <a:xfrm>
            <a:off x="511175" y="2170113"/>
            <a:ext cx="8232775" cy="4498975"/>
            <a:chOff x="322" y="1367"/>
            <a:chExt cx="5186" cy="2834"/>
          </a:xfrm>
        </p:grpSpPr>
        <p:sp>
          <p:nvSpPr>
            <p:cNvPr id="20492" name="Rectangle 325"/>
            <p:cNvSpPr>
              <a:spLocks noChangeArrowheads="1"/>
            </p:cNvSpPr>
            <p:nvPr/>
          </p:nvSpPr>
          <p:spPr bwMode="auto">
            <a:xfrm>
              <a:off x="3705" y="1367"/>
              <a:ext cx="1803" cy="282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Rectangle 323"/>
            <p:cNvSpPr>
              <a:spLocks noChangeArrowheads="1"/>
            </p:cNvSpPr>
            <p:nvPr/>
          </p:nvSpPr>
          <p:spPr bwMode="auto">
            <a:xfrm>
              <a:off x="324" y="1376"/>
              <a:ext cx="1617" cy="282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08"/>
            <p:cNvSpPr>
              <a:spLocks noChangeArrowheads="1"/>
            </p:cNvSpPr>
            <p:nvPr/>
          </p:nvSpPr>
          <p:spPr bwMode="auto">
            <a:xfrm>
              <a:off x="3926" y="1425"/>
              <a:ext cx="1445" cy="1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Rectangle 109"/>
            <p:cNvSpPr>
              <a:spLocks noChangeArrowheads="1"/>
            </p:cNvSpPr>
            <p:nvPr/>
          </p:nvSpPr>
          <p:spPr bwMode="auto">
            <a:xfrm>
              <a:off x="3926" y="1425"/>
              <a:ext cx="1445" cy="101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10"/>
            <p:cNvSpPr>
              <a:spLocks noChangeShapeType="1"/>
            </p:cNvSpPr>
            <p:nvPr/>
          </p:nvSpPr>
          <p:spPr bwMode="auto">
            <a:xfrm>
              <a:off x="3926" y="1425"/>
              <a:ext cx="14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11"/>
            <p:cNvSpPr>
              <a:spLocks/>
            </p:cNvSpPr>
            <p:nvPr/>
          </p:nvSpPr>
          <p:spPr bwMode="auto">
            <a:xfrm>
              <a:off x="3926" y="1425"/>
              <a:ext cx="1445" cy="1016"/>
            </a:xfrm>
            <a:custGeom>
              <a:avLst/>
              <a:gdLst>
                <a:gd name="T0" fmla="*/ 0 w 261"/>
                <a:gd name="T1" fmla="*/ 1016 h 164"/>
                <a:gd name="T2" fmla="*/ 1445 w 261"/>
                <a:gd name="T3" fmla="*/ 1016 h 164"/>
                <a:gd name="T4" fmla="*/ 1445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12"/>
            <p:cNvSpPr>
              <a:spLocks noChangeShapeType="1"/>
            </p:cNvSpPr>
            <p:nvPr/>
          </p:nvSpPr>
          <p:spPr bwMode="auto">
            <a:xfrm flipV="1">
              <a:off x="3926" y="1425"/>
              <a:ext cx="2" cy="10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13"/>
            <p:cNvSpPr>
              <a:spLocks noChangeShapeType="1"/>
            </p:cNvSpPr>
            <p:nvPr/>
          </p:nvSpPr>
          <p:spPr bwMode="auto">
            <a:xfrm>
              <a:off x="3926" y="2441"/>
              <a:ext cx="14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14"/>
            <p:cNvSpPr>
              <a:spLocks noChangeShapeType="1"/>
            </p:cNvSpPr>
            <p:nvPr/>
          </p:nvSpPr>
          <p:spPr bwMode="auto">
            <a:xfrm flipV="1">
              <a:off x="3926" y="1425"/>
              <a:ext cx="2" cy="10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15"/>
            <p:cNvSpPr>
              <a:spLocks noChangeShapeType="1"/>
            </p:cNvSpPr>
            <p:nvPr/>
          </p:nvSpPr>
          <p:spPr bwMode="auto">
            <a:xfrm flipV="1">
              <a:off x="3926" y="2422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16"/>
            <p:cNvSpPr>
              <a:spLocks noChangeShapeType="1"/>
            </p:cNvSpPr>
            <p:nvPr/>
          </p:nvSpPr>
          <p:spPr bwMode="auto">
            <a:xfrm>
              <a:off x="3926" y="142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Rectangle 117"/>
            <p:cNvSpPr>
              <a:spLocks noChangeArrowheads="1"/>
            </p:cNvSpPr>
            <p:nvPr/>
          </p:nvSpPr>
          <p:spPr bwMode="auto">
            <a:xfrm>
              <a:off x="3909" y="246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504" name="Line 118"/>
            <p:cNvSpPr>
              <a:spLocks noChangeShapeType="1"/>
            </p:cNvSpPr>
            <p:nvPr/>
          </p:nvSpPr>
          <p:spPr bwMode="auto">
            <a:xfrm flipV="1">
              <a:off x="4171" y="242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19"/>
            <p:cNvSpPr>
              <a:spLocks noChangeShapeType="1"/>
            </p:cNvSpPr>
            <p:nvPr/>
          </p:nvSpPr>
          <p:spPr bwMode="auto">
            <a:xfrm>
              <a:off x="4171" y="142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Rectangle 120"/>
            <p:cNvSpPr>
              <a:spLocks noChangeArrowheads="1"/>
            </p:cNvSpPr>
            <p:nvPr/>
          </p:nvSpPr>
          <p:spPr bwMode="auto">
            <a:xfrm>
              <a:off x="4131" y="246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507" name="Line 121"/>
            <p:cNvSpPr>
              <a:spLocks noChangeShapeType="1"/>
            </p:cNvSpPr>
            <p:nvPr/>
          </p:nvSpPr>
          <p:spPr bwMode="auto">
            <a:xfrm flipV="1">
              <a:off x="4408" y="2422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122"/>
            <p:cNvSpPr>
              <a:spLocks noChangeShapeType="1"/>
            </p:cNvSpPr>
            <p:nvPr/>
          </p:nvSpPr>
          <p:spPr bwMode="auto">
            <a:xfrm>
              <a:off x="4408" y="142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Rectangle 123"/>
            <p:cNvSpPr>
              <a:spLocks noChangeArrowheads="1"/>
            </p:cNvSpPr>
            <p:nvPr/>
          </p:nvSpPr>
          <p:spPr bwMode="auto">
            <a:xfrm>
              <a:off x="4367" y="246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510" name="Line 124"/>
            <p:cNvSpPr>
              <a:spLocks noChangeShapeType="1"/>
            </p:cNvSpPr>
            <p:nvPr/>
          </p:nvSpPr>
          <p:spPr bwMode="auto">
            <a:xfrm flipV="1">
              <a:off x="4651" y="2422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25"/>
            <p:cNvSpPr>
              <a:spLocks noChangeShapeType="1"/>
            </p:cNvSpPr>
            <p:nvPr/>
          </p:nvSpPr>
          <p:spPr bwMode="auto">
            <a:xfrm>
              <a:off x="4651" y="142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Rectangle 126"/>
            <p:cNvSpPr>
              <a:spLocks noChangeArrowheads="1"/>
            </p:cNvSpPr>
            <p:nvPr/>
          </p:nvSpPr>
          <p:spPr bwMode="auto">
            <a:xfrm>
              <a:off x="4612" y="246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0513" name="Line 127"/>
            <p:cNvSpPr>
              <a:spLocks noChangeShapeType="1"/>
            </p:cNvSpPr>
            <p:nvPr/>
          </p:nvSpPr>
          <p:spPr bwMode="auto">
            <a:xfrm flipV="1">
              <a:off x="4889" y="242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128"/>
            <p:cNvSpPr>
              <a:spLocks noChangeShapeType="1"/>
            </p:cNvSpPr>
            <p:nvPr/>
          </p:nvSpPr>
          <p:spPr bwMode="auto">
            <a:xfrm>
              <a:off x="4889" y="142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Rectangle 129"/>
            <p:cNvSpPr>
              <a:spLocks noChangeArrowheads="1"/>
            </p:cNvSpPr>
            <p:nvPr/>
          </p:nvSpPr>
          <p:spPr bwMode="auto">
            <a:xfrm>
              <a:off x="4851" y="246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0516" name="Line 130"/>
            <p:cNvSpPr>
              <a:spLocks noChangeShapeType="1"/>
            </p:cNvSpPr>
            <p:nvPr/>
          </p:nvSpPr>
          <p:spPr bwMode="auto">
            <a:xfrm flipV="1">
              <a:off x="5133" y="2422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131"/>
            <p:cNvSpPr>
              <a:spLocks noChangeShapeType="1"/>
            </p:cNvSpPr>
            <p:nvPr/>
          </p:nvSpPr>
          <p:spPr bwMode="auto">
            <a:xfrm>
              <a:off x="5133" y="142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Rectangle 132"/>
            <p:cNvSpPr>
              <a:spLocks noChangeArrowheads="1"/>
            </p:cNvSpPr>
            <p:nvPr/>
          </p:nvSpPr>
          <p:spPr bwMode="auto">
            <a:xfrm>
              <a:off x="5077" y="246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0519" name="Line 133"/>
            <p:cNvSpPr>
              <a:spLocks noChangeShapeType="1"/>
            </p:cNvSpPr>
            <p:nvPr/>
          </p:nvSpPr>
          <p:spPr bwMode="auto">
            <a:xfrm flipV="1">
              <a:off x="5371" y="242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134"/>
            <p:cNvSpPr>
              <a:spLocks noChangeShapeType="1"/>
            </p:cNvSpPr>
            <p:nvPr/>
          </p:nvSpPr>
          <p:spPr bwMode="auto">
            <a:xfrm>
              <a:off x="5371" y="142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Rectangle 135"/>
            <p:cNvSpPr>
              <a:spLocks noChangeArrowheads="1"/>
            </p:cNvSpPr>
            <p:nvPr/>
          </p:nvSpPr>
          <p:spPr bwMode="auto">
            <a:xfrm>
              <a:off x="5312" y="246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0522" name="Line 136"/>
            <p:cNvSpPr>
              <a:spLocks noChangeShapeType="1"/>
            </p:cNvSpPr>
            <p:nvPr/>
          </p:nvSpPr>
          <p:spPr bwMode="auto">
            <a:xfrm>
              <a:off x="3926" y="2441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137"/>
            <p:cNvSpPr>
              <a:spLocks noChangeShapeType="1"/>
            </p:cNvSpPr>
            <p:nvPr/>
          </p:nvSpPr>
          <p:spPr bwMode="auto">
            <a:xfrm flipH="1">
              <a:off x="5353" y="2441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Rectangle 138"/>
            <p:cNvSpPr>
              <a:spLocks noChangeArrowheads="1"/>
            </p:cNvSpPr>
            <p:nvPr/>
          </p:nvSpPr>
          <p:spPr bwMode="auto">
            <a:xfrm>
              <a:off x="3844" y="2392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 sz="1000"/>
            </a:p>
          </p:txBody>
        </p:sp>
        <p:sp>
          <p:nvSpPr>
            <p:cNvPr id="20525" name="Line 139"/>
            <p:cNvSpPr>
              <a:spLocks noChangeShapeType="1"/>
            </p:cNvSpPr>
            <p:nvPr/>
          </p:nvSpPr>
          <p:spPr bwMode="auto">
            <a:xfrm>
              <a:off x="3926" y="2186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140"/>
            <p:cNvSpPr>
              <a:spLocks noChangeShapeType="1"/>
            </p:cNvSpPr>
            <p:nvPr/>
          </p:nvSpPr>
          <p:spPr bwMode="auto">
            <a:xfrm flipH="1">
              <a:off x="5353" y="2186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Rectangle 141"/>
            <p:cNvSpPr>
              <a:spLocks noChangeArrowheads="1"/>
            </p:cNvSpPr>
            <p:nvPr/>
          </p:nvSpPr>
          <p:spPr bwMode="auto">
            <a:xfrm>
              <a:off x="3867" y="213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528" name="Line 142"/>
            <p:cNvSpPr>
              <a:spLocks noChangeShapeType="1"/>
            </p:cNvSpPr>
            <p:nvPr/>
          </p:nvSpPr>
          <p:spPr bwMode="auto">
            <a:xfrm>
              <a:off x="3926" y="1933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143"/>
            <p:cNvSpPr>
              <a:spLocks noChangeShapeType="1"/>
            </p:cNvSpPr>
            <p:nvPr/>
          </p:nvSpPr>
          <p:spPr bwMode="auto">
            <a:xfrm flipH="1">
              <a:off x="5353" y="193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Rectangle 144"/>
            <p:cNvSpPr>
              <a:spLocks noChangeArrowheads="1"/>
            </p:cNvSpPr>
            <p:nvPr/>
          </p:nvSpPr>
          <p:spPr bwMode="auto">
            <a:xfrm>
              <a:off x="3867" y="188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000"/>
            </a:p>
          </p:txBody>
        </p:sp>
        <p:sp>
          <p:nvSpPr>
            <p:cNvPr id="20531" name="Line 145"/>
            <p:cNvSpPr>
              <a:spLocks noChangeShapeType="1"/>
            </p:cNvSpPr>
            <p:nvPr/>
          </p:nvSpPr>
          <p:spPr bwMode="auto">
            <a:xfrm>
              <a:off x="3926" y="1680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146"/>
            <p:cNvSpPr>
              <a:spLocks noChangeShapeType="1"/>
            </p:cNvSpPr>
            <p:nvPr/>
          </p:nvSpPr>
          <p:spPr bwMode="auto">
            <a:xfrm flipH="1">
              <a:off x="5353" y="168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Rectangle 147"/>
            <p:cNvSpPr>
              <a:spLocks noChangeArrowheads="1"/>
            </p:cNvSpPr>
            <p:nvPr/>
          </p:nvSpPr>
          <p:spPr bwMode="auto">
            <a:xfrm>
              <a:off x="3824" y="163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0534" name="Line 148"/>
            <p:cNvSpPr>
              <a:spLocks noChangeShapeType="1"/>
            </p:cNvSpPr>
            <p:nvPr/>
          </p:nvSpPr>
          <p:spPr bwMode="auto">
            <a:xfrm>
              <a:off x="3926" y="1425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149"/>
            <p:cNvSpPr>
              <a:spLocks noChangeShapeType="1"/>
            </p:cNvSpPr>
            <p:nvPr/>
          </p:nvSpPr>
          <p:spPr bwMode="auto">
            <a:xfrm flipH="1">
              <a:off x="5353" y="1425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Rectangle 150"/>
            <p:cNvSpPr>
              <a:spLocks noChangeArrowheads="1"/>
            </p:cNvSpPr>
            <p:nvPr/>
          </p:nvSpPr>
          <p:spPr bwMode="auto">
            <a:xfrm>
              <a:off x="3824" y="137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000"/>
            </a:p>
          </p:txBody>
        </p:sp>
        <p:sp>
          <p:nvSpPr>
            <p:cNvPr id="20537" name="Line 151"/>
            <p:cNvSpPr>
              <a:spLocks noChangeShapeType="1"/>
            </p:cNvSpPr>
            <p:nvPr/>
          </p:nvSpPr>
          <p:spPr bwMode="auto">
            <a:xfrm>
              <a:off x="3926" y="1425"/>
              <a:ext cx="14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52"/>
            <p:cNvSpPr>
              <a:spLocks/>
            </p:cNvSpPr>
            <p:nvPr/>
          </p:nvSpPr>
          <p:spPr bwMode="auto">
            <a:xfrm>
              <a:off x="3926" y="1425"/>
              <a:ext cx="1445" cy="1016"/>
            </a:xfrm>
            <a:custGeom>
              <a:avLst/>
              <a:gdLst>
                <a:gd name="T0" fmla="*/ 0 w 261"/>
                <a:gd name="T1" fmla="*/ 1016 h 164"/>
                <a:gd name="T2" fmla="*/ 1445 w 261"/>
                <a:gd name="T3" fmla="*/ 1016 h 164"/>
                <a:gd name="T4" fmla="*/ 1445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153"/>
            <p:cNvSpPr>
              <a:spLocks noChangeShapeType="1"/>
            </p:cNvSpPr>
            <p:nvPr/>
          </p:nvSpPr>
          <p:spPr bwMode="auto">
            <a:xfrm flipV="1">
              <a:off x="3926" y="1425"/>
              <a:ext cx="2" cy="10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154"/>
            <p:cNvSpPr>
              <a:spLocks/>
            </p:cNvSpPr>
            <p:nvPr/>
          </p:nvSpPr>
          <p:spPr bwMode="auto">
            <a:xfrm>
              <a:off x="3926" y="1475"/>
              <a:ext cx="1445" cy="755"/>
            </a:xfrm>
            <a:custGeom>
              <a:avLst/>
              <a:gdLst>
                <a:gd name="T0" fmla="*/ 12 w 845"/>
                <a:gd name="T1" fmla="*/ 711 h 397"/>
                <a:gd name="T2" fmla="*/ 39 w 845"/>
                <a:gd name="T3" fmla="*/ 711 h 397"/>
                <a:gd name="T4" fmla="*/ 62 w 845"/>
                <a:gd name="T5" fmla="*/ 711 h 397"/>
                <a:gd name="T6" fmla="*/ 84 w 845"/>
                <a:gd name="T7" fmla="*/ 711 h 397"/>
                <a:gd name="T8" fmla="*/ 111 w 845"/>
                <a:gd name="T9" fmla="*/ 706 h 397"/>
                <a:gd name="T10" fmla="*/ 133 w 845"/>
                <a:gd name="T11" fmla="*/ 755 h 397"/>
                <a:gd name="T12" fmla="*/ 156 w 845"/>
                <a:gd name="T13" fmla="*/ 607 h 397"/>
                <a:gd name="T14" fmla="*/ 183 w 845"/>
                <a:gd name="T15" fmla="*/ 472 h 397"/>
                <a:gd name="T16" fmla="*/ 205 w 845"/>
                <a:gd name="T17" fmla="*/ 340 h 397"/>
                <a:gd name="T18" fmla="*/ 227 w 845"/>
                <a:gd name="T19" fmla="*/ 211 h 397"/>
                <a:gd name="T20" fmla="*/ 255 w 845"/>
                <a:gd name="T21" fmla="*/ 82 h 397"/>
                <a:gd name="T22" fmla="*/ 277 w 845"/>
                <a:gd name="T23" fmla="*/ 55 h 397"/>
                <a:gd name="T24" fmla="*/ 299 w 845"/>
                <a:gd name="T25" fmla="*/ 25 h 397"/>
                <a:gd name="T26" fmla="*/ 327 w 845"/>
                <a:gd name="T27" fmla="*/ 55 h 397"/>
                <a:gd name="T28" fmla="*/ 349 w 845"/>
                <a:gd name="T29" fmla="*/ 99 h 397"/>
                <a:gd name="T30" fmla="*/ 371 w 845"/>
                <a:gd name="T31" fmla="*/ 162 h 397"/>
                <a:gd name="T32" fmla="*/ 398 w 845"/>
                <a:gd name="T33" fmla="*/ 205 h 397"/>
                <a:gd name="T34" fmla="*/ 421 w 845"/>
                <a:gd name="T35" fmla="*/ 272 h 397"/>
                <a:gd name="T36" fmla="*/ 443 w 845"/>
                <a:gd name="T37" fmla="*/ 261 h 397"/>
                <a:gd name="T38" fmla="*/ 470 w 845"/>
                <a:gd name="T39" fmla="*/ 280 h 397"/>
                <a:gd name="T40" fmla="*/ 492 w 845"/>
                <a:gd name="T41" fmla="*/ 223 h 397"/>
                <a:gd name="T42" fmla="*/ 522 w 845"/>
                <a:gd name="T43" fmla="*/ 255 h 397"/>
                <a:gd name="T44" fmla="*/ 542 w 845"/>
                <a:gd name="T45" fmla="*/ 198 h 397"/>
                <a:gd name="T46" fmla="*/ 564 w 845"/>
                <a:gd name="T47" fmla="*/ 205 h 397"/>
                <a:gd name="T48" fmla="*/ 593 w 845"/>
                <a:gd name="T49" fmla="*/ 143 h 397"/>
                <a:gd name="T50" fmla="*/ 616 w 845"/>
                <a:gd name="T51" fmla="*/ 217 h 397"/>
                <a:gd name="T52" fmla="*/ 636 w 845"/>
                <a:gd name="T53" fmla="*/ 167 h 397"/>
                <a:gd name="T54" fmla="*/ 665 w 845"/>
                <a:gd name="T55" fmla="*/ 181 h 397"/>
                <a:gd name="T56" fmla="*/ 687 w 845"/>
                <a:gd name="T57" fmla="*/ 217 h 397"/>
                <a:gd name="T58" fmla="*/ 710 w 845"/>
                <a:gd name="T59" fmla="*/ 162 h 397"/>
                <a:gd name="T60" fmla="*/ 737 w 845"/>
                <a:gd name="T61" fmla="*/ 223 h 397"/>
                <a:gd name="T62" fmla="*/ 759 w 845"/>
                <a:gd name="T63" fmla="*/ 211 h 397"/>
                <a:gd name="T64" fmla="*/ 781 w 845"/>
                <a:gd name="T65" fmla="*/ 223 h 397"/>
                <a:gd name="T66" fmla="*/ 809 w 845"/>
                <a:gd name="T67" fmla="*/ 223 h 397"/>
                <a:gd name="T68" fmla="*/ 831 w 845"/>
                <a:gd name="T69" fmla="*/ 247 h 397"/>
                <a:gd name="T70" fmla="*/ 853 w 845"/>
                <a:gd name="T71" fmla="*/ 181 h 397"/>
                <a:gd name="T72" fmla="*/ 881 w 845"/>
                <a:gd name="T73" fmla="*/ 181 h 397"/>
                <a:gd name="T74" fmla="*/ 903 w 845"/>
                <a:gd name="T75" fmla="*/ 148 h 397"/>
                <a:gd name="T76" fmla="*/ 925 w 845"/>
                <a:gd name="T77" fmla="*/ 247 h 397"/>
                <a:gd name="T78" fmla="*/ 953 w 845"/>
                <a:gd name="T79" fmla="*/ 255 h 397"/>
                <a:gd name="T80" fmla="*/ 975 w 845"/>
                <a:gd name="T81" fmla="*/ 192 h 397"/>
                <a:gd name="T82" fmla="*/ 1002 w 845"/>
                <a:gd name="T83" fmla="*/ 198 h 397"/>
                <a:gd name="T84" fmla="*/ 1024 w 845"/>
                <a:gd name="T85" fmla="*/ 223 h 397"/>
                <a:gd name="T86" fmla="*/ 1047 w 845"/>
                <a:gd name="T87" fmla="*/ 192 h 397"/>
                <a:gd name="T88" fmla="*/ 1074 w 845"/>
                <a:gd name="T89" fmla="*/ 242 h 397"/>
                <a:gd name="T90" fmla="*/ 1096 w 845"/>
                <a:gd name="T91" fmla="*/ 223 h 397"/>
                <a:gd name="T92" fmla="*/ 1118 w 845"/>
                <a:gd name="T93" fmla="*/ 181 h 397"/>
                <a:gd name="T94" fmla="*/ 1146 w 845"/>
                <a:gd name="T95" fmla="*/ 192 h 397"/>
                <a:gd name="T96" fmla="*/ 1168 w 845"/>
                <a:gd name="T97" fmla="*/ 192 h 397"/>
                <a:gd name="T98" fmla="*/ 1190 w 845"/>
                <a:gd name="T99" fmla="*/ 192 h 397"/>
                <a:gd name="T100" fmla="*/ 1218 w 845"/>
                <a:gd name="T101" fmla="*/ 192 h 397"/>
                <a:gd name="T102" fmla="*/ 1240 w 845"/>
                <a:gd name="T103" fmla="*/ 223 h 397"/>
                <a:gd name="T104" fmla="*/ 1262 w 845"/>
                <a:gd name="T105" fmla="*/ 162 h 397"/>
                <a:gd name="T106" fmla="*/ 1289 w 845"/>
                <a:gd name="T107" fmla="*/ 198 h 397"/>
                <a:gd name="T108" fmla="*/ 1312 w 845"/>
                <a:gd name="T109" fmla="*/ 223 h 397"/>
                <a:gd name="T110" fmla="*/ 1334 w 845"/>
                <a:gd name="T111" fmla="*/ 211 h 397"/>
                <a:gd name="T112" fmla="*/ 1361 w 845"/>
                <a:gd name="T113" fmla="*/ 181 h 397"/>
                <a:gd name="T114" fmla="*/ 1383 w 845"/>
                <a:gd name="T115" fmla="*/ 192 h 397"/>
                <a:gd name="T116" fmla="*/ 1406 w 845"/>
                <a:gd name="T117" fmla="*/ 223 h 397"/>
                <a:gd name="T118" fmla="*/ 1433 w 845"/>
                <a:gd name="T119" fmla="*/ 162 h 3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45" h="397">
                  <a:moveTo>
                    <a:pt x="0" y="374"/>
                  </a:moveTo>
                  <a:lnTo>
                    <a:pt x="7" y="374"/>
                  </a:lnTo>
                  <a:lnTo>
                    <a:pt x="13" y="374"/>
                  </a:lnTo>
                  <a:lnTo>
                    <a:pt x="23" y="374"/>
                  </a:lnTo>
                  <a:lnTo>
                    <a:pt x="30" y="374"/>
                  </a:lnTo>
                  <a:lnTo>
                    <a:pt x="36" y="374"/>
                  </a:lnTo>
                  <a:lnTo>
                    <a:pt x="42" y="348"/>
                  </a:lnTo>
                  <a:lnTo>
                    <a:pt x="49" y="374"/>
                  </a:lnTo>
                  <a:lnTo>
                    <a:pt x="55" y="348"/>
                  </a:lnTo>
                  <a:lnTo>
                    <a:pt x="65" y="371"/>
                  </a:lnTo>
                  <a:lnTo>
                    <a:pt x="72" y="361"/>
                  </a:lnTo>
                  <a:lnTo>
                    <a:pt x="78" y="397"/>
                  </a:lnTo>
                  <a:lnTo>
                    <a:pt x="85" y="384"/>
                  </a:lnTo>
                  <a:lnTo>
                    <a:pt x="91" y="319"/>
                  </a:lnTo>
                  <a:lnTo>
                    <a:pt x="97" y="300"/>
                  </a:lnTo>
                  <a:lnTo>
                    <a:pt x="107" y="248"/>
                  </a:lnTo>
                  <a:lnTo>
                    <a:pt x="114" y="218"/>
                  </a:lnTo>
                  <a:lnTo>
                    <a:pt x="120" y="179"/>
                  </a:lnTo>
                  <a:lnTo>
                    <a:pt x="127" y="150"/>
                  </a:lnTo>
                  <a:lnTo>
                    <a:pt x="133" y="111"/>
                  </a:lnTo>
                  <a:lnTo>
                    <a:pt x="143" y="52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2" y="29"/>
                  </a:lnTo>
                  <a:lnTo>
                    <a:pt x="169" y="0"/>
                  </a:lnTo>
                  <a:lnTo>
                    <a:pt x="175" y="13"/>
                  </a:lnTo>
                  <a:lnTo>
                    <a:pt x="185" y="10"/>
                  </a:lnTo>
                  <a:lnTo>
                    <a:pt x="191" y="29"/>
                  </a:lnTo>
                  <a:lnTo>
                    <a:pt x="198" y="36"/>
                  </a:lnTo>
                  <a:lnTo>
                    <a:pt x="204" y="52"/>
                  </a:lnTo>
                  <a:lnTo>
                    <a:pt x="211" y="91"/>
                  </a:lnTo>
                  <a:lnTo>
                    <a:pt x="217" y="85"/>
                  </a:lnTo>
                  <a:lnTo>
                    <a:pt x="227" y="88"/>
                  </a:lnTo>
                  <a:lnTo>
                    <a:pt x="233" y="108"/>
                  </a:lnTo>
                  <a:lnTo>
                    <a:pt x="240" y="163"/>
                  </a:lnTo>
                  <a:lnTo>
                    <a:pt x="246" y="143"/>
                  </a:lnTo>
                  <a:lnTo>
                    <a:pt x="253" y="150"/>
                  </a:lnTo>
                  <a:lnTo>
                    <a:pt x="259" y="137"/>
                  </a:lnTo>
                  <a:lnTo>
                    <a:pt x="269" y="153"/>
                  </a:lnTo>
                  <a:lnTo>
                    <a:pt x="275" y="147"/>
                  </a:lnTo>
                  <a:lnTo>
                    <a:pt x="282" y="121"/>
                  </a:lnTo>
                  <a:lnTo>
                    <a:pt x="288" y="117"/>
                  </a:lnTo>
                  <a:lnTo>
                    <a:pt x="295" y="121"/>
                  </a:lnTo>
                  <a:lnTo>
                    <a:pt x="305" y="134"/>
                  </a:lnTo>
                  <a:lnTo>
                    <a:pt x="311" y="117"/>
                  </a:lnTo>
                  <a:lnTo>
                    <a:pt x="317" y="104"/>
                  </a:lnTo>
                  <a:lnTo>
                    <a:pt x="324" y="111"/>
                  </a:lnTo>
                  <a:lnTo>
                    <a:pt x="330" y="108"/>
                  </a:lnTo>
                  <a:lnTo>
                    <a:pt x="337" y="98"/>
                  </a:lnTo>
                  <a:lnTo>
                    <a:pt x="347" y="75"/>
                  </a:lnTo>
                  <a:lnTo>
                    <a:pt x="353" y="134"/>
                  </a:lnTo>
                  <a:lnTo>
                    <a:pt x="360" y="114"/>
                  </a:lnTo>
                  <a:lnTo>
                    <a:pt x="366" y="82"/>
                  </a:lnTo>
                  <a:lnTo>
                    <a:pt x="372" y="88"/>
                  </a:lnTo>
                  <a:lnTo>
                    <a:pt x="379" y="101"/>
                  </a:lnTo>
                  <a:lnTo>
                    <a:pt x="389" y="95"/>
                  </a:lnTo>
                  <a:lnTo>
                    <a:pt x="395" y="124"/>
                  </a:lnTo>
                  <a:lnTo>
                    <a:pt x="402" y="114"/>
                  </a:lnTo>
                  <a:lnTo>
                    <a:pt x="408" y="95"/>
                  </a:lnTo>
                  <a:lnTo>
                    <a:pt x="415" y="85"/>
                  </a:lnTo>
                  <a:lnTo>
                    <a:pt x="424" y="98"/>
                  </a:lnTo>
                  <a:lnTo>
                    <a:pt x="431" y="117"/>
                  </a:lnTo>
                  <a:lnTo>
                    <a:pt x="437" y="98"/>
                  </a:lnTo>
                  <a:lnTo>
                    <a:pt x="444" y="111"/>
                  </a:lnTo>
                  <a:lnTo>
                    <a:pt x="450" y="117"/>
                  </a:lnTo>
                  <a:lnTo>
                    <a:pt x="457" y="117"/>
                  </a:lnTo>
                  <a:lnTo>
                    <a:pt x="466" y="124"/>
                  </a:lnTo>
                  <a:lnTo>
                    <a:pt x="473" y="117"/>
                  </a:lnTo>
                  <a:lnTo>
                    <a:pt x="479" y="101"/>
                  </a:lnTo>
                  <a:lnTo>
                    <a:pt x="486" y="130"/>
                  </a:lnTo>
                  <a:lnTo>
                    <a:pt x="492" y="108"/>
                  </a:lnTo>
                  <a:lnTo>
                    <a:pt x="499" y="95"/>
                  </a:lnTo>
                  <a:lnTo>
                    <a:pt x="508" y="108"/>
                  </a:lnTo>
                  <a:lnTo>
                    <a:pt x="515" y="95"/>
                  </a:lnTo>
                  <a:lnTo>
                    <a:pt x="521" y="108"/>
                  </a:lnTo>
                  <a:lnTo>
                    <a:pt x="528" y="78"/>
                  </a:lnTo>
                  <a:lnTo>
                    <a:pt x="534" y="88"/>
                  </a:lnTo>
                  <a:lnTo>
                    <a:pt x="541" y="130"/>
                  </a:lnTo>
                  <a:lnTo>
                    <a:pt x="550" y="108"/>
                  </a:lnTo>
                  <a:lnTo>
                    <a:pt x="557" y="134"/>
                  </a:lnTo>
                  <a:lnTo>
                    <a:pt x="563" y="95"/>
                  </a:lnTo>
                  <a:lnTo>
                    <a:pt x="570" y="101"/>
                  </a:lnTo>
                  <a:lnTo>
                    <a:pt x="576" y="108"/>
                  </a:lnTo>
                  <a:lnTo>
                    <a:pt x="586" y="104"/>
                  </a:lnTo>
                  <a:lnTo>
                    <a:pt x="592" y="82"/>
                  </a:lnTo>
                  <a:lnTo>
                    <a:pt x="599" y="117"/>
                  </a:lnTo>
                  <a:lnTo>
                    <a:pt x="605" y="108"/>
                  </a:lnTo>
                  <a:lnTo>
                    <a:pt x="612" y="101"/>
                  </a:lnTo>
                  <a:lnTo>
                    <a:pt x="618" y="98"/>
                  </a:lnTo>
                  <a:lnTo>
                    <a:pt x="628" y="127"/>
                  </a:lnTo>
                  <a:lnTo>
                    <a:pt x="635" y="121"/>
                  </a:lnTo>
                  <a:lnTo>
                    <a:pt x="641" y="117"/>
                  </a:lnTo>
                  <a:lnTo>
                    <a:pt x="647" y="150"/>
                  </a:lnTo>
                  <a:lnTo>
                    <a:pt x="654" y="95"/>
                  </a:lnTo>
                  <a:lnTo>
                    <a:pt x="660" y="130"/>
                  </a:lnTo>
                  <a:lnTo>
                    <a:pt x="670" y="101"/>
                  </a:lnTo>
                  <a:lnTo>
                    <a:pt x="677" y="124"/>
                  </a:lnTo>
                  <a:lnTo>
                    <a:pt x="683" y="101"/>
                  </a:lnTo>
                  <a:lnTo>
                    <a:pt x="689" y="95"/>
                  </a:lnTo>
                  <a:lnTo>
                    <a:pt x="696" y="101"/>
                  </a:lnTo>
                  <a:lnTo>
                    <a:pt x="706" y="98"/>
                  </a:lnTo>
                  <a:lnTo>
                    <a:pt x="712" y="101"/>
                  </a:lnTo>
                  <a:lnTo>
                    <a:pt x="719" y="95"/>
                  </a:lnTo>
                  <a:lnTo>
                    <a:pt x="725" y="117"/>
                  </a:lnTo>
                  <a:lnTo>
                    <a:pt x="732" y="114"/>
                  </a:lnTo>
                  <a:lnTo>
                    <a:pt x="738" y="85"/>
                  </a:lnTo>
                  <a:lnTo>
                    <a:pt x="748" y="114"/>
                  </a:lnTo>
                  <a:lnTo>
                    <a:pt x="754" y="104"/>
                  </a:lnTo>
                  <a:lnTo>
                    <a:pt x="761" y="134"/>
                  </a:lnTo>
                  <a:lnTo>
                    <a:pt x="767" y="117"/>
                  </a:lnTo>
                  <a:lnTo>
                    <a:pt x="774" y="117"/>
                  </a:lnTo>
                  <a:lnTo>
                    <a:pt x="780" y="111"/>
                  </a:lnTo>
                  <a:lnTo>
                    <a:pt x="790" y="98"/>
                  </a:lnTo>
                  <a:lnTo>
                    <a:pt x="796" y="95"/>
                  </a:lnTo>
                  <a:lnTo>
                    <a:pt x="803" y="91"/>
                  </a:lnTo>
                  <a:lnTo>
                    <a:pt x="809" y="101"/>
                  </a:lnTo>
                  <a:lnTo>
                    <a:pt x="816" y="98"/>
                  </a:lnTo>
                  <a:lnTo>
                    <a:pt x="822" y="117"/>
                  </a:lnTo>
                  <a:lnTo>
                    <a:pt x="832" y="111"/>
                  </a:lnTo>
                  <a:lnTo>
                    <a:pt x="838" y="85"/>
                  </a:lnTo>
                  <a:lnTo>
                    <a:pt x="845" y="9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155"/>
            <p:cNvSpPr>
              <a:spLocks/>
            </p:cNvSpPr>
            <p:nvPr/>
          </p:nvSpPr>
          <p:spPr bwMode="auto">
            <a:xfrm>
              <a:off x="3926" y="1680"/>
              <a:ext cx="1445" cy="506"/>
            </a:xfrm>
            <a:custGeom>
              <a:avLst/>
              <a:gdLst>
                <a:gd name="T0" fmla="*/ 12 w 845"/>
                <a:gd name="T1" fmla="*/ 506 h 266"/>
                <a:gd name="T2" fmla="*/ 39 w 845"/>
                <a:gd name="T3" fmla="*/ 506 h 266"/>
                <a:gd name="T4" fmla="*/ 62 w 845"/>
                <a:gd name="T5" fmla="*/ 506 h 266"/>
                <a:gd name="T6" fmla="*/ 84 w 845"/>
                <a:gd name="T7" fmla="*/ 0 h 266"/>
                <a:gd name="T8" fmla="*/ 111 w 845"/>
                <a:gd name="T9" fmla="*/ 0 h 266"/>
                <a:gd name="T10" fmla="*/ 133 w 845"/>
                <a:gd name="T11" fmla="*/ 0 h 266"/>
                <a:gd name="T12" fmla="*/ 156 w 845"/>
                <a:gd name="T13" fmla="*/ 0 h 266"/>
                <a:gd name="T14" fmla="*/ 183 w 845"/>
                <a:gd name="T15" fmla="*/ 0 h 266"/>
                <a:gd name="T16" fmla="*/ 205 w 845"/>
                <a:gd name="T17" fmla="*/ 0 h 266"/>
                <a:gd name="T18" fmla="*/ 227 w 845"/>
                <a:gd name="T19" fmla="*/ 0 h 266"/>
                <a:gd name="T20" fmla="*/ 255 w 845"/>
                <a:gd name="T21" fmla="*/ 0 h 266"/>
                <a:gd name="T22" fmla="*/ 277 w 845"/>
                <a:gd name="T23" fmla="*/ 0 h 266"/>
                <a:gd name="T24" fmla="*/ 299 w 845"/>
                <a:gd name="T25" fmla="*/ 0 h 266"/>
                <a:gd name="T26" fmla="*/ 327 w 845"/>
                <a:gd name="T27" fmla="*/ 0 h 266"/>
                <a:gd name="T28" fmla="*/ 349 w 845"/>
                <a:gd name="T29" fmla="*/ 0 h 266"/>
                <a:gd name="T30" fmla="*/ 371 w 845"/>
                <a:gd name="T31" fmla="*/ 0 h 266"/>
                <a:gd name="T32" fmla="*/ 398 w 845"/>
                <a:gd name="T33" fmla="*/ 0 h 266"/>
                <a:gd name="T34" fmla="*/ 421 w 845"/>
                <a:gd name="T35" fmla="*/ 0 h 266"/>
                <a:gd name="T36" fmla="*/ 443 w 845"/>
                <a:gd name="T37" fmla="*/ 0 h 266"/>
                <a:gd name="T38" fmla="*/ 470 w 845"/>
                <a:gd name="T39" fmla="*/ 0 h 266"/>
                <a:gd name="T40" fmla="*/ 492 w 845"/>
                <a:gd name="T41" fmla="*/ 0 h 266"/>
                <a:gd name="T42" fmla="*/ 522 w 845"/>
                <a:gd name="T43" fmla="*/ 0 h 266"/>
                <a:gd name="T44" fmla="*/ 542 w 845"/>
                <a:gd name="T45" fmla="*/ 0 h 266"/>
                <a:gd name="T46" fmla="*/ 564 w 845"/>
                <a:gd name="T47" fmla="*/ 0 h 266"/>
                <a:gd name="T48" fmla="*/ 593 w 845"/>
                <a:gd name="T49" fmla="*/ 0 h 266"/>
                <a:gd name="T50" fmla="*/ 616 w 845"/>
                <a:gd name="T51" fmla="*/ 0 h 266"/>
                <a:gd name="T52" fmla="*/ 636 w 845"/>
                <a:gd name="T53" fmla="*/ 0 h 266"/>
                <a:gd name="T54" fmla="*/ 665 w 845"/>
                <a:gd name="T55" fmla="*/ 0 h 266"/>
                <a:gd name="T56" fmla="*/ 687 w 845"/>
                <a:gd name="T57" fmla="*/ 0 h 266"/>
                <a:gd name="T58" fmla="*/ 710 w 845"/>
                <a:gd name="T59" fmla="*/ 0 h 266"/>
                <a:gd name="T60" fmla="*/ 737 w 845"/>
                <a:gd name="T61" fmla="*/ 0 h 266"/>
                <a:gd name="T62" fmla="*/ 759 w 845"/>
                <a:gd name="T63" fmla="*/ 0 h 266"/>
                <a:gd name="T64" fmla="*/ 781 w 845"/>
                <a:gd name="T65" fmla="*/ 0 h 266"/>
                <a:gd name="T66" fmla="*/ 809 w 845"/>
                <a:gd name="T67" fmla="*/ 0 h 266"/>
                <a:gd name="T68" fmla="*/ 831 w 845"/>
                <a:gd name="T69" fmla="*/ 0 h 266"/>
                <a:gd name="T70" fmla="*/ 853 w 845"/>
                <a:gd name="T71" fmla="*/ 0 h 266"/>
                <a:gd name="T72" fmla="*/ 881 w 845"/>
                <a:gd name="T73" fmla="*/ 0 h 266"/>
                <a:gd name="T74" fmla="*/ 903 w 845"/>
                <a:gd name="T75" fmla="*/ 0 h 266"/>
                <a:gd name="T76" fmla="*/ 925 w 845"/>
                <a:gd name="T77" fmla="*/ 0 h 266"/>
                <a:gd name="T78" fmla="*/ 953 w 845"/>
                <a:gd name="T79" fmla="*/ 0 h 266"/>
                <a:gd name="T80" fmla="*/ 975 w 845"/>
                <a:gd name="T81" fmla="*/ 0 h 266"/>
                <a:gd name="T82" fmla="*/ 1002 w 845"/>
                <a:gd name="T83" fmla="*/ 0 h 266"/>
                <a:gd name="T84" fmla="*/ 1024 w 845"/>
                <a:gd name="T85" fmla="*/ 0 h 266"/>
                <a:gd name="T86" fmla="*/ 1047 w 845"/>
                <a:gd name="T87" fmla="*/ 0 h 266"/>
                <a:gd name="T88" fmla="*/ 1074 w 845"/>
                <a:gd name="T89" fmla="*/ 0 h 266"/>
                <a:gd name="T90" fmla="*/ 1096 w 845"/>
                <a:gd name="T91" fmla="*/ 0 h 266"/>
                <a:gd name="T92" fmla="*/ 1118 w 845"/>
                <a:gd name="T93" fmla="*/ 0 h 266"/>
                <a:gd name="T94" fmla="*/ 1146 w 845"/>
                <a:gd name="T95" fmla="*/ 0 h 266"/>
                <a:gd name="T96" fmla="*/ 1168 w 845"/>
                <a:gd name="T97" fmla="*/ 0 h 266"/>
                <a:gd name="T98" fmla="*/ 1190 w 845"/>
                <a:gd name="T99" fmla="*/ 0 h 266"/>
                <a:gd name="T100" fmla="*/ 1218 w 845"/>
                <a:gd name="T101" fmla="*/ 0 h 266"/>
                <a:gd name="T102" fmla="*/ 1240 w 845"/>
                <a:gd name="T103" fmla="*/ 0 h 266"/>
                <a:gd name="T104" fmla="*/ 1262 w 845"/>
                <a:gd name="T105" fmla="*/ 0 h 266"/>
                <a:gd name="T106" fmla="*/ 1289 w 845"/>
                <a:gd name="T107" fmla="*/ 0 h 266"/>
                <a:gd name="T108" fmla="*/ 1312 w 845"/>
                <a:gd name="T109" fmla="*/ 0 h 266"/>
                <a:gd name="T110" fmla="*/ 1334 w 845"/>
                <a:gd name="T111" fmla="*/ 0 h 266"/>
                <a:gd name="T112" fmla="*/ 1361 w 845"/>
                <a:gd name="T113" fmla="*/ 0 h 266"/>
                <a:gd name="T114" fmla="*/ 1383 w 845"/>
                <a:gd name="T115" fmla="*/ 0 h 266"/>
                <a:gd name="T116" fmla="*/ 1406 w 845"/>
                <a:gd name="T117" fmla="*/ 0 h 266"/>
                <a:gd name="T118" fmla="*/ 1433 w 845"/>
                <a:gd name="T119" fmla="*/ 0 h 2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45" h="266">
                  <a:moveTo>
                    <a:pt x="0" y="266"/>
                  </a:moveTo>
                  <a:lnTo>
                    <a:pt x="7" y="266"/>
                  </a:lnTo>
                  <a:lnTo>
                    <a:pt x="13" y="266"/>
                  </a:lnTo>
                  <a:lnTo>
                    <a:pt x="23" y="266"/>
                  </a:lnTo>
                  <a:lnTo>
                    <a:pt x="30" y="266"/>
                  </a:lnTo>
                  <a:lnTo>
                    <a:pt x="36" y="266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7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9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7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7" y="0"/>
                  </a:lnTo>
                  <a:lnTo>
                    <a:pt x="563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1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70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1" y="0"/>
                  </a:lnTo>
                  <a:lnTo>
                    <a:pt x="767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32" y="0"/>
                  </a:lnTo>
                  <a:lnTo>
                    <a:pt x="838" y="0"/>
                  </a:lnTo>
                  <a:lnTo>
                    <a:pt x="845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Rectangle 156"/>
            <p:cNvSpPr>
              <a:spLocks noChangeArrowheads="1"/>
            </p:cNvSpPr>
            <p:nvPr/>
          </p:nvSpPr>
          <p:spPr bwMode="auto">
            <a:xfrm rot="-5400000">
              <a:off x="3705" y="1883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</a:t>
              </a:r>
              <a:endParaRPr lang="en-US" sz="1000"/>
            </a:p>
          </p:txBody>
        </p:sp>
        <p:sp>
          <p:nvSpPr>
            <p:cNvPr id="20543" name="Rectangle 157"/>
            <p:cNvSpPr>
              <a:spLocks noChangeArrowheads="1"/>
            </p:cNvSpPr>
            <p:nvPr/>
          </p:nvSpPr>
          <p:spPr bwMode="auto">
            <a:xfrm>
              <a:off x="3926" y="2826"/>
              <a:ext cx="1445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Rectangle 158"/>
            <p:cNvSpPr>
              <a:spLocks noChangeArrowheads="1"/>
            </p:cNvSpPr>
            <p:nvPr/>
          </p:nvSpPr>
          <p:spPr bwMode="auto">
            <a:xfrm>
              <a:off x="3926" y="2826"/>
              <a:ext cx="1445" cy="100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159"/>
            <p:cNvSpPr>
              <a:spLocks noChangeShapeType="1"/>
            </p:cNvSpPr>
            <p:nvPr/>
          </p:nvSpPr>
          <p:spPr bwMode="auto">
            <a:xfrm>
              <a:off x="3926" y="2826"/>
              <a:ext cx="1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160"/>
            <p:cNvSpPr>
              <a:spLocks/>
            </p:cNvSpPr>
            <p:nvPr/>
          </p:nvSpPr>
          <p:spPr bwMode="auto">
            <a:xfrm>
              <a:off x="3926" y="2826"/>
              <a:ext cx="1445" cy="1008"/>
            </a:xfrm>
            <a:custGeom>
              <a:avLst/>
              <a:gdLst>
                <a:gd name="T0" fmla="*/ 0 w 261"/>
                <a:gd name="T1" fmla="*/ 1008 h 163"/>
                <a:gd name="T2" fmla="*/ 1445 w 261"/>
                <a:gd name="T3" fmla="*/ 1008 h 163"/>
                <a:gd name="T4" fmla="*/ 1445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61"/>
            <p:cNvSpPr>
              <a:spLocks noChangeShapeType="1"/>
            </p:cNvSpPr>
            <p:nvPr/>
          </p:nvSpPr>
          <p:spPr bwMode="auto">
            <a:xfrm flipV="1">
              <a:off x="3926" y="2826"/>
              <a:ext cx="2" cy="10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62"/>
            <p:cNvSpPr>
              <a:spLocks noChangeShapeType="1"/>
            </p:cNvSpPr>
            <p:nvPr/>
          </p:nvSpPr>
          <p:spPr bwMode="auto">
            <a:xfrm>
              <a:off x="3926" y="3834"/>
              <a:ext cx="14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63"/>
            <p:cNvSpPr>
              <a:spLocks noChangeShapeType="1"/>
            </p:cNvSpPr>
            <p:nvPr/>
          </p:nvSpPr>
          <p:spPr bwMode="auto">
            <a:xfrm flipV="1">
              <a:off x="3926" y="2826"/>
              <a:ext cx="2" cy="10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64"/>
            <p:cNvSpPr>
              <a:spLocks noChangeShapeType="1"/>
            </p:cNvSpPr>
            <p:nvPr/>
          </p:nvSpPr>
          <p:spPr bwMode="auto">
            <a:xfrm flipV="1">
              <a:off x="3926" y="381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65"/>
            <p:cNvSpPr>
              <a:spLocks noChangeShapeType="1"/>
            </p:cNvSpPr>
            <p:nvPr/>
          </p:nvSpPr>
          <p:spPr bwMode="auto">
            <a:xfrm>
              <a:off x="3926" y="2826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Rectangle 166"/>
            <p:cNvSpPr>
              <a:spLocks noChangeArrowheads="1"/>
            </p:cNvSpPr>
            <p:nvPr/>
          </p:nvSpPr>
          <p:spPr bwMode="auto">
            <a:xfrm>
              <a:off x="3909" y="3858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553" name="Line 167"/>
            <p:cNvSpPr>
              <a:spLocks noChangeShapeType="1"/>
            </p:cNvSpPr>
            <p:nvPr/>
          </p:nvSpPr>
          <p:spPr bwMode="auto">
            <a:xfrm flipV="1">
              <a:off x="4171" y="381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68"/>
            <p:cNvSpPr>
              <a:spLocks noChangeShapeType="1"/>
            </p:cNvSpPr>
            <p:nvPr/>
          </p:nvSpPr>
          <p:spPr bwMode="auto">
            <a:xfrm>
              <a:off x="4171" y="282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Rectangle 169"/>
            <p:cNvSpPr>
              <a:spLocks noChangeArrowheads="1"/>
            </p:cNvSpPr>
            <p:nvPr/>
          </p:nvSpPr>
          <p:spPr bwMode="auto">
            <a:xfrm>
              <a:off x="4131" y="385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556" name="Line 170"/>
            <p:cNvSpPr>
              <a:spLocks noChangeShapeType="1"/>
            </p:cNvSpPr>
            <p:nvPr/>
          </p:nvSpPr>
          <p:spPr bwMode="auto">
            <a:xfrm flipV="1">
              <a:off x="4408" y="381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171"/>
            <p:cNvSpPr>
              <a:spLocks noChangeShapeType="1"/>
            </p:cNvSpPr>
            <p:nvPr/>
          </p:nvSpPr>
          <p:spPr bwMode="auto">
            <a:xfrm>
              <a:off x="4408" y="2826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Rectangle 172"/>
            <p:cNvSpPr>
              <a:spLocks noChangeArrowheads="1"/>
            </p:cNvSpPr>
            <p:nvPr/>
          </p:nvSpPr>
          <p:spPr bwMode="auto">
            <a:xfrm>
              <a:off x="4367" y="385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559" name="Line 173"/>
            <p:cNvSpPr>
              <a:spLocks noChangeShapeType="1"/>
            </p:cNvSpPr>
            <p:nvPr/>
          </p:nvSpPr>
          <p:spPr bwMode="auto">
            <a:xfrm flipV="1">
              <a:off x="4651" y="381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174"/>
            <p:cNvSpPr>
              <a:spLocks noChangeShapeType="1"/>
            </p:cNvSpPr>
            <p:nvPr/>
          </p:nvSpPr>
          <p:spPr bwMode="auto">
            <a:xfrm>
              <a:off x="4651" y="2826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Rectangle 175"/>
            <p:cNvSpPr>
              <a:spLocks noChangeArrowheads="1"/>
            </p:cNvSpPr>
            <p:nvPr/>
          </p:nvSpPr>
          <p:spPr bwMode="auto">
            <a:xfrm>
              <a:off x="4612" y="385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0562" name="Line 176"/>
            <p:cNvSpPr>
              <a:spLocks noChangeShapeType="1"/>
            </p:cNvSpPr>
            <p:nvPr/>
          </p:nvSpPr>
          <p:spPr bwMode="auto">
            <a:xfrm flipV="1">
              <a:off x="4889" y="381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177"/>
            <p:cNvSpPr>
              <a:spLocks noChangeShapeType="1"/>
            </p:cNvSpPr>
            <p:nvPr/>
          </p:nvSpPr>
          <p:spPr bwMode="auto">
            <a:xfrm>
              <a:off x="4889" y="282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Rectangle 178"/>
            <p:cNvSpPr>
              <a:spLocks noChangeArrowheads="1"/>
            </p:cNvSpPr>
            <p:nvPr/>
          </p:nvSpPr>
          <p:spPr bwMode="auto">
            <a:xfrm>
              <a:off x="4851" y="385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0565" name="Line 179"/>
            <p:cNvSpPr>
              <a:spLocks noChangeShapeType="1"/>
            </p:cNvSpPr>
            <p:nvPr/>
          </p:nvSpPr>
          <p:spPr bwMode="auto">
            <a:xfrm flipV="1">
              <a:off x="5133" y="3815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180"/>
            <p:cNvSpPr>
              <a:spLocks noChangeShapeType="1"/>
            </p:cNvSpPr>
            <p:nvPr/>
          </p:nvSpPr>
          <p:spPr bwMode="auto">
            <a:xfrm>
              <a:off x="5133" y="2826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Rectangle 181"/>
            <p:cNvSpPr>
              <a:spLocks noChangeArrowheads="1"/>
            </p:cNvSpPr>
            <p:nvPr/>
          </p:nvSpPr>
          <p:spPr bwMode="auto">
            <a:xfrm>
              <a:off x="5077" y="385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0568" name="Line 182"/>
            <p:cNvSpPr>
              <a:spLocks noChangeShapeType="1"/>
            </p:cNvSpPr>
            <p:nvPr/>
          </p:nvSpPr>
          <p:spPr bwMode="auto">
            <a:xfrm flipV="1">
              <a:off x="5371" y="381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183"/>
            <p:cNvSpPr>
              <a:spLocks noChangeShapeType="1"/>
            </p:cNvSpPr>
            <p:nvPr/>
          </p:nvSpPr>
          <p:spPr bwMode="auto">
            <a:xfrm>
              <a:off x="5371" y="282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Rectangle 184"/>
            <p:cNvSpPr>
              <a:spLocks noChangeArrowheads="1"/>
            </p:cNvSpPr>
            <p:nvPr/>
          </p:nvSpPr>
          <p:spPr bwMode="auto">
            <a:xfrm>
              <a:off x="5312" y="385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0571" name="Line 185"/>
            <p:cNvSpPr>
              <a:spLocks noChangeShapeType="1"/>
            </p:cNvSpPr>
            <p:nvPr/>
          </p:nvSpPr>
          <p:spPr bwMode="auto">
            <a:xfrm>
              <a:off x="3926" y="3834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186"/>
            <p:cNvSpPr>
              <a:spLocks noChangeShapeType="1"/>
            </p:cNvSpPr>
            <p:nvPr/>
          </p:nvSpPr>
          <p:spPr bwMode="auto">
            <a:xfrm flipH="1">
              <a:off x="5353" y="383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Rectangle 187"/>
            <p:cNvSpPr>
              <a:spLocks noChangeArrowheads="1"/>
            </p:cNvSpPr>
            <p:nvPr/>
          </p:nvSpPr>
          <p:spPr bwMode="auto">
            <a:xfrm>
              <a:off x="3867" y="378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574" name="Line 188"/>
            <p:cNvSpPr>
              <a:spLocks noChangeShapeType="1"/>
            </p:cNvSpPr>
            <p:nvPr/>
          </p:nvSpPr>
          <p:spPr bwMode="auto">
            <a:xfrm>
              <a:off x="3926" y="3630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189"/>
            <p:cNvSpPr>
              <a:spLocks noChangeShapeType="1"/>
            </p:cNvSpPr>
            <p:nvPr/>
          </p:nvSpPr>
          <p:spPr bwMode="auto">
            <a:xfrm flipH="1">
              <a:off x="5353" y="363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Rectangle 190"/>
            <p:cNvSpPr>
              <a:spLocks noChangeArrowheads="1"/>
            </p:cNvSpPr>
            <p:nvPr/>
          </p:nvSpPr>
          <p:spPr bwMode="auto">
            <a:xfrm>
              <a:off x="3867" y="357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000"/>
            </a:p>
          </p:txBody>
        </p:sp>
        <p:sp>
          <p:nvSpPr>
            <p:cNvPr id="20577" name="Line 191"/>
            <p:cNvSpPr>
              <a:spLocks noChangeShapeType="1"/>
            </p:cNvSpPr>
            <p:nvPr/>
          </p:nvSpPr>
          <p:spPr bwMode="auto">
            <a:xfrm>
              <a:off x="3926" y="3432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192"/>
            <p:cNvSpPr>
              <a:spLocks noChangeShapeType="1"/>
            </p:cNvSpPr>
            <p:nvPr/>
          </p:nvSpPr>
          <p:spPr bwMode="auto">
            <a:xfrm flipH="1">
              <a:off x="5353" y="34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Rectangle 193"/>
            <p:cNvSpPr>
              <a:spLocks noChangeArrowheads="1"/>
            </p:cNvSpPr>
            <p:nvPr/>
          </p:nvSpPr>
          <p:spPr bwMode="auto">
            <a:xfrm>
              <a:off x="3824" y="338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0580" name="Line 194"/>
            <p:cNvSpPr>
              <a:spLocks noChangeShapeType="1"/>
            </p:cNvSpPr>
            <p:nvPr/>
          </p:nvSpPr>
          <p:spPr bwMode="auto">
            <a:xfrm>
              <a:off x="3926" y="3227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195"/>
            <p:cNvSpPr>
              <a:spLocks noChangeShapeType="1"/>
            </p:cNvSpPr>
            <p:nvPr/>
          </p:nvSpPr>
          <p:spPr bwMode="auto">
            <a:xfrm flipH="1">
              <a:off x="5353" y="322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Rectangle 196"/>
            <p:cNvSpPr>
              <a:spLocks noChangeArrowheads="1"/>
            </p:cNvSpPr>
            <p:nvPr/>
          </p:nvSpPr>
          <p:spPr bwMode="auto">
            <a:xfrm>
              <a:off x="3824" y="317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000"/>
            </a:p>
          </p:txBody>
        </p:sp>
        <p:sp>
          <p:nvSpPr>
            <p:cNvPr id="20583" name="Line 197"/>
            <p:cNvSpPr>
              <a:spLocks noChangeShapeType="1"/>
            </p:cNvSpPr>
            <p:nvPr/>
          </p:nvSpPr>
          <p:spPr bwMode="auto">
            <a:xfrm>
              <a:off x="3926" y="3029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198"/>
            <p:cNvSpPr>
              <a:spLocks noChangeShapeType="1"/>
            </p:cNvSpPr>
            <p:nvPr/>
          </p:nvSpPr>
          <p:spPr bwMode="auto">
            <a:xfrm flipH="1">
              <a:off x="5353" y="302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Rectangle 199"/>
            <p:cNvSpPr>
              <a:spLocks noChangeArrowheads="1"/>
            </p:cNvSpPr>
            <p:nvPr/>
          </p:nvSpPr>
          <p:spPr bwMode="auto">
            <a:xfrm>
              <a:off x="3824" y="298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586" name="Line 200"/>
            <p:cNvSpPr>
              <a:spLocks noChangeShapeType="1"/>
            </p:cNvSpPr>
            <p:nvPr/>
          </p:nvSpPr>
          <p:spPr bwMode="auto">
            <a:xfrm>
              <a:off x="3926" y="2826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201"/>
            <p:cNvSpPr>
              <a:spLocks noChangeShapeType="1"/>
            </p:cNvSpPr>
            <p:nvPr/>
          </p:nvSpPr>
          <p:spPr bwMode="auto">
            <a:xfrm flipH="1">
              <a:off x="5353" y="282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Rectangle 202"/>
            <p:cNvSpPr>
              <a:spLocks noChangeArrowheads="1"/>
            </p:cNvSpPr>
            <p:nvPr/>
          </p:nvSpPr>
          <p:spPr bwMode="auto">
            <a:xfrm>
              <a:off x="3824" y="277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000"/>
            </a:p>
          </p:txBody>
        </p:sp>
        <p:sp>
          <p:nvSpPr>
            <p:cNvPr id="20589" name="Line 203"/>
            <p:cNvSpPr>
              <a:spLocks noChangeShapeType="1"/>
            </p:cNvSpPr>
            <p:nvPr/>
          </p:nvSpPr>
          <p:spPr bwMode="auto">
            <a:xfrm>
              <a:off x="3926" y="2826"/>
              <a:ext cx="1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204"/>
            <p:cNvSpPr>
              <a:spLocks/>
            </p:cNvSpPr>
            <p:nvPr/>
          </p:nvSpPr>
          <p:spPr bwMode="auto">
            <a:xfrm>
              <a:off x="3926" y="2826"/>
              <a:ext cx="1445" cy="1008"/>
            </a:xfrm>
            <a:custGeom>
              <a:avLst/>
              <a:gdLst>
                <a:gd name="T0" fmla="*/ 0 w 261"/>
                <a:gd name="T1" fmla="*/ 1008 h 163"/>
                <a:gd name="T2" fmla="*/ 1445 w 261"/>
                <a:gd name="T3" fmla="*/ 1008 h 163"/>
                <a:gd name="T4" fmla="*/ 1445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205"/>
            <p:cNvSpPr>
              <a:spLocks noChangeShapeType="1"/>
            </p:cNvSpPr>
            <p:nvPr/>
          </p:nvSpPr>
          <p:spPr bwMode="auto">
            <a:xfrm flipV="1">
              <a:off x="3926" y="2826"/>
              <a:ext cx="2" cy="10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206"/>
            <p:cNvSpPr>
              <a:spLocks/>
            </p:cNvSpPr>
            <p:nvPr/>
          </p:nvSpPr>
          <p:spPr bwMode="auto">
            <a:xfrm>
              <a:off x="3926" y="3185"/>
              <a:ext cx="1445" cy="649"/>
            </a:xfrm>
            <a:custGeom>
              <a:avLst/>
              <a:gdLst>
                <a:gd name="T0" fmla="*/ 12 w 845"/>
                <a:gd name="T1" fmla="*/ 649 h 341"/>
                <a:gd name="T2" fmla="*/ 39 w 845"/>
                <a:gd name="T3" fmla="*/ 649 h 341"/>
                <a:gd name="T4" fmla="*/ 62 w 845"/>
                <a:gd name="T5" fmla="*/ 649 h 341"/>
                <a:gd name="T6" fmla="*/ 84 w 845"/>
                <a:gd name="T7" fmla="*/ 204 h 341"/>
                <a:gd name="T8" fmla="*/ 111 w 845"/>
                <a:gd name="T9" fmla="*/ 129 h 341"/>
                <a:gd name="T10" fmla="*/ 133 w 845"/>
                <a:gd name="T11" fmla="*/ 0 h 341"/>
                <a:gd name="T12" fmla="*/ 156 w 845"/>
                <a:gd name="T13" fmla="*/ 105 h 341"/>
                <a:gd name="T14" fmla="*/ 183 w 845"/>
                <a:gd name="T15" fmla="*/ 129 h 341"/>
                <a:gd name="T16" fmla="*/ 205 w 845"/>
                <a:gd name="T17" fmla="*/ 185 h 341"/>
                <a:gd name="T18" fmla="*/ 227 w 845"/>
                <a:gd name="T19" fmla="*/ 265 h 341"/>
                <a:gd name="T20" fmla="*/ 255 w 845"/>
                <a:gd name="T21" fmla="*/ 346 h 341"/>
                <a:gd name="T22" fmla="*/ 277 w 845"/>
                <a:gd name="T23" fmla="*/ 390 h 341"/>
                <a:gd name="T24" fmla="*/ 299 w 845"/>
                <a:gd name="T25" fmla="*/ 421 h 341"/>
                <a:gd name="T26" fmla="*/ 327 w 845"/>
                <a:gd name="T27" fmla="*/ 426 h 341"/>
                <a:gd name="T28" fmla="*/ 349 w 845"/>
                <a:gd name="T29" fmla="*/ 415 h 341"/>
                <a:gd name="T30" fmla="*/ 371 w 845"/>
                <a:gd name="T31" fmla="*/ 396 h 341"/>
                <a:gd name="T32" fmla="*/ 398 w 845"/>
                <a:gd name="T33" fmla="*/ 352 h 341"/>
                <a:gd name="T34" fmla="*/ 421 w 845"/>
                <a:gd name="T35" fmla="*/ 327 h 341"/>
                <a:gd name="T36" fmla="*/ 443 w 845"/>
                <a:gd name="T37" fmla="*/ 314 h 341"/>
                <a:gd name="T38" fmla="*/ 470 w 845"/>
                <a:gd name="T39" fmla="*/ 278 h 341"/>
                <a:gd name="T40" fmla="*/ 492 w 845"/>
                <a:gd name="T41" fmla="*/ 314 h 341"/>
                <a:gd name="T42" fmla="*/ 522 w 845"/>
                <a:gd name="T43" fmla="*/ 278 h 341"/>
                <a:gd name="T44" fmla="*/ 542 w 845"/>
                <a:gd name="T45" fmla="*/ 327 h 341"/>
                <a:gd name="T46" fmla="*/ 564 w 845"/>
                <a:gd name="T47" fmla="*/ 314 h 341"/>
                <a:gd name="T48" fmla="*/ 593 w 845"/>
                <a:gd name="T49" fmla="*/ 377 h 341"/>
                <a:gd name="T50" fmla="*/ 616 w 845"/>
                <a:gd name="T51" fmla="*/ 327 h 341"/>
                <a:gd name="T52" fmla="*/ 636 w 845"/>
                <a:gd name="T53" fmla="*/ 346 h 341"/>
                <a:gd name="T54" fmla="*/ 665 w 845"/>
                <a:gd name="T55" fmla="*/ 352 h 341"/>
                <a:gd name="T56" fmla="*/ 687 w 845"/>
                <a:gd name="T57" fmla="*/ 327 h 341"/>
                <a:gd name="T58" fmla="*/ 710 w 845"/>
                <a:gd name="T59" fmla="*/ 371 h 341"/>
                <a:gd name="T60" fmla="*/ 737 w 845"/>
                <a:gd name="T61" fmla="*/ 303 h 341"/>
                <a:gd name="T62" fmla="*/ 759 w 845"/>
                <a:gd name="T63" fmla="*/ 322 h 341"/>
                <a:gd name="T64" fmla="*/ 781 w 845"/>
                <a:gd name="T65" fmla="*/ 322 h 341"/>
                <a:gd name="T66" fmla="*/ 809 w 845"/>
                <a:gd name="T67" fmla="*/ 314 h 341"/>
                <a:gd name="T68" fmla="*/ 831 w 845"/>
                <a:gd name="T69" fmla="*/ 272 h 341"/>
                <a:gd name="T70" fmla="*/ 853 w 845"/>
                <a:gd name="T71" fmla="*/ 352 h 341"/>
                <a:gd name="T72" fmla="*/ 881 w 845"/>
                <a:gd name="T73" fmla="*/ 352 h 341"/>
                <a:gd name="T74" fmla="*/ 903 w 845"/>
                <a:gd name="T75" fmla="*/ 396 h 341"/>
                <a:gd name="T76" fmla="*/ 925 w 845"/>
                <a:gd name="T77" fmla="*/ 265 h 341"/>
                <a:gd name="T78" fmla="*/ 953 w 845"/>
                <a:gd name="T79" fmla="*/ 272 h 341"/>
                <a:gd name="T80" fmla="*/ 975 w 845"/>
                <a:gd name="T81" fmla="*/ 327 h 341"/>
                <a:gd name="T82" fmla="*/ 1002 w 845"/>
                <a:gd name="T83" fmla="*/ 333 h 341"/>
                <a:gd name="T84" fmla="*/ 1024 w 845"/>
                <a:gd name="T85" fmla="*/ 289 h 341"/>
                <a:gd name="T86" fmla="*/ 1047 w 845"/>
                <a:gd name="T87" fmla="*/ 346 h 341"/>
                <a:gd name="T88" fmla="*/ 1074 w 845"/>
                <a:gd name="T89" fmla="*/ 278 h 341"/>
                <a:gd name="T90" fmla="*/ 1096 w 845"/>
                <a:gd name="T91" fmla="*/ 322 h 341"/>
                <a:gd name="T92" fmla="*/ 1118 w 845"/>
                <a:gd name="T93" fmla="*/ 383 h 341"/>
                <a:gd name="T94" fmla="*/ 1146 w 845"/>
                <a:gd name="T95" fmla="*/ 358 h 341"/>
                <a:gd name="T96" fmla="*/ 1168 w 845"/>
                <a:gd name="T97" fmla="*/ 346 h 341"/>
                <a:gd name="T98" fmla="*/ 1190 w 845"/>
                <a:gd name="T99" fmla="*/ 327 h 341"/>
                <a:gd name="T100" fmla="*/ 1218 w 845"/>
                <a:gd name="T101" fmla="*/ 333 h 341"/>
                <a:gd name="T102" fmla="*/ 1240 w 845"/>
                <a:gd name="T103" fmla="*/ 297 h 341"/>
                <a:gd name="T104" fmla="*/ 1262 w 845"/>
                <a:gd name="T105" fmla="*/ 383 h 341"/>
                <a:gd name="T106" fmla="*/ 1289 w 845"/>
                <a:gd name="T107" fmla="*/ 341 h 341"/>
                <a:gd name="T108" fmla="*/ 1312 w 845"/>
                <a:gd name="T109" fmla="*/ 327 h 341"/>
                <a:gd name="T110" fmla="*/ 1334 w 845"/>
                <a:gd name="T111" fmla="*/ 327 h 341"/>
                <a:gd name="T112" fmla="*/ 1361 w 845"/>
                <a:gd name="T113" fmla="*/ 346 h 341"/>
                <a:gd name="T114" fmla="*/ 1383 w 845"/>
                <a:gd name="T115" fmla="*/ 327 h 341"/>
                <a:gd name="T116" fmla="*/ 1406 w 845"/>
                <a:gd name="T117" fmla="*/ 297 h 341"/>
                <a:gd name="T118" fmla="*/ 1433 w 845"/>
                <a:gd name="T119" fmla="*/ 37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45" h="341">
                  <a:moveTo>
                    <a:pt x="0" y="341"/>
                  </a:moveTo>
                  <a:lnTo>
                    <a:pt x="7" y="341"/>
                  </a:lnTo>
                  <a:lnTo>
                    <a:pt x="13" y="341"/>
                  </a:lnTo>
                  <a:lnTo>
                    <a:pt x="23" y="341"/>
                  </a:lnTo>
                  <a:lnTo>
                    <a:pt x="30" y="341"/>
                  </a:lnTo>
                  <a:lnTo>
                    <a:pt x="36" y="341"/>
                  </a:lnTo>
                  <a:lnTo>
                    <a:pt x="42" y="169"/>
                  </a:lnTo>
                  <a:lnTo>
                    <a:pt x="49" y="107"/>
                  </a:lnTo>
                  <a:lnTo>
                    <a:pt x="55" y="126"/>
                  </a:lnTo>
                  <a:lnTo>
                    <a:pt x="65" y="68"/>
                  </a:lnTo>
                  <a:lnTo>
                    <a:pt x="72" y="68"/>
                  </a:lnTo>
                  <a:lnTo>
                    <a:pt x="78" y="0"/>
                  </a:lnTo>
                  <a:lnTo>
                    <a:pt x="85" y="3"/>
                  </a:lnTo>
                  <a:lnTo>
                    <a:pt x="91" y="55"/>
                  </a:lnTo>
                  <a:lnTo>
                    <a:pt x="97" y="29"/>
                  </a:lnTo>
                  <a:lnTo>
                    <a:pt x="107" y="68"/>
                  </a:lnTo>
                  <a:lnTo>
                    <a:pt x="114" y="68"/>
                  </a:lnTo>
                  <a:lnTo>
                    <a:pt x="120" y="97"/>
                  </a:lnTo>
                  <a:lnTo>
                    <a:pt x="127" y="107"/>
                  </a:lnTo>
                  <a:lnTo>
                    <a:pt x="133" y="139"/>
                  </a:lnTo>
                  <a:lnTo>
                    <a:pt x="143" y="188"/>
                  </a:lnTo>
                  <a:lnTo>
                    <a:pt x="149" y="182"/>
                  </a:lnTo>
                  <a:lnTo>
                    <a:pt x="156" y="185"/>
                  </a:lnTo>
                  <a:lnTo>
                    <a:pt x="162" y="205"/>
                  </a:lnTo>
                  <a:lnTo>
                    <a:pt x="169" y="240"/>
                  </a:lnTo>
                  <a:lnTo>
                    <a:pt x="175" y="221"/>
                  </a:lnTo>
                  <a:lnTo>
                    <a:pt x="185" y="237"/>
                  </a:lnTo>
                  <a:lnTo>
                    <a:pt x="191" y="224"/>
                  </a:lnTo>
                  <a:lnTo>
                    <a:pt x="198" y="231"/>
                  </a:lnTo>
                  <a:lnTo>
                    <a:pt x="204" y="218"/>
                  </a:lnTo>
                  <a:lnTo>
                    <a:pt x="211" y="182"/>
                  </a:lnTo>
                  <a:lnTo>
                    <a:pt x="217" y="208"/>
                  </a:lnTo>
                  <a:lnTo>
                    <a:pt x="227" y="205"/>
                  </a:lnTo>
                  <a:lnTo>
                    <a:pt x="233" y="185"/>
                  </a:lnTo>
                  <a:lnTo>
                    <a:pt x="240" y="123"/>
                  </a:lnTo>
                  <a:lnTo>
                    <a:pt x="246" y="172"/>
                  </a:lnTo>
                  <a:lnTo>
                    <a:pt x="253" y="149"/>
                  </a:lnTo>
                  <a:lnTo>
                    <a:pt x="259" y="165"/>
                  </a:lnTo>
                  <a:lnTo>
                    <a:pt x="269" y="136"/>
                  </a:lnTo>
                  <a:lnTo>
                    <a:pt x="275" y="146"/>
                  </a:lnTo>
                  <a:lnTo>
                    <a:pt x="282" y="175"/>
                  </a:lnTo>
                  <a:lnTo>
                    <a:pt x="288" y="165"/>
                  </a:lnTo>
                  <a:lnTo>
                    <a:pt x="295" y="156"/>
                  </a:lnTo>
                  <a:lnTo>
                    <a:pt x="305" y="146"/>
                  </a:lnTo>
                  <a:lnTo>
                    <a:pt x="311" y="165"/>
                  </a:lnTo>
                  <a:lnTo>
                    <a:pt x="317" y="172"/>
                  </a:lnTo>
                  <a:lnTo>
                    <a:pt x="324" y="162"/>
                  </a:lnTo>
                  <a:lnTo>
                    <a:pt x="330" y="165"/>
                  </a:lnTo>
                  <a:lnTo>
                    <a:pt x="337" y="179"/>
                  </a:lnTo>
                  <a:lnTo>
                    <a:pt x="347" y="198"/>
                  </a:lnTo>
                  <a:lnTo>
                    <a:pt x="353" y="126"/>
                  </a:lnTo>
                  <a:lnTo>
                    <a:pt x="360" y="172"/>
                  </a:lnTo>
                  <a:lnTo>
                    <a:pt x="366" y="201"/>
                  </a:lnTo>
                  <a:lnTo>
                    <a:pt x="372" y="182"/>
                  </a:lnTo>
                  <a:lnTo>
                    <a:pt x="379" y="169"/>
                  </a:lnTo>
                  <a:lnTo>
                    <a:pt x="389" y="185"/>
                  </a:lnTo>
                  <a:lnTo>
                    <a:pt x="395" y="149"/>
                  </a:lnTo>
                  <a:lnTo>
                    <a:pt x="402" y="172"/>
                  </a:lnTo>
                  <a:lnTo>
                    <a:pt x="408" y="188"/>
                  </a:lnTo>
                  <a:lnTo>
                    <a:pt x="415" y="195"/>
                  </a:lnTo>
                  <a:lnTo>
                    <a:pt x="424" y="175"/>
                  </a:lnTo>
                  <a:lnTo>
                    <a:pt x="431" y="159"/>
                  </a:lnTo>
                  <a:lnTo>
                    <a:pt x="437" y="188"/>
                  </a:lnTo>
                  <a:lnTo>
                    <a:pt x="444" y="169"/>
                  </a:lnTo>
                  <a:lnTo>
                    <a:pt x="450" y="165"/>
                  </a:lnTo>
                  <a:lnTo>
                    <a:pt x="457" y="169"/>
                  </a:lnTo>
                  <a:lnTo>
                    <a:pt x="466" y="159"/>
                  </a:lnTo>
                  <a:lnTo>
                    <a:pt x="473" y="165"/>
                  </a:lnTo>
                  <a:lnTo>
                    <a:pt x="479" y="182"/>
                  </a:lnTo>
                  <a:lnTo>
                    <a:pt x="486" y="143"/>
                  </a:lnTo>
                  <a:lnTo>
                    <a:pt x="492" y="179"/>
                  </a:lnTo>
                  <a:lnTo>
                    <a:pt x="499" y="185"/>
                  </a:lnTo>
                  <a:lnTo>
                    <a:pt x="508" y="165"/>
                  </a:lnTo>
                  <a:lnTo>
                    <a:pt x="515" y="185"/>
                  </a:lnTo>
                  <a:lnTo>
                    <a:pt x="521" y="169"/>
                  </a:lnTo>
                  <a:lnTo>
                    <a:pt x="528" y="208"/>
                  </a:lnTo>
                  <a:lnTo>
                    <a:pt x="534" y="185"/>
                  </a:lnTo>
                  <a:lnTo>
                    <a:pt x="541" y="139"/>
                  </a:lnTo>
                  <a:lnTo>
                    <a:pt x="550" y="185"/>
                  </a:lnTo>
                  <a:lnTo>
                    <a:pt x="557" y="143"/>
                  </a:lnTo>
                  <a:lnTo>
                    <a:pt x="563" y="201"/>
                  </a:lnTo>
                  <a:lnTo>
                    <a:pt x="570" y="172"/>
                  </a:lnTo>
                  <a:lnTo>
                    <a:pt x="576" y="172"/>
                  </a:lnTo>
                  <a:lnTo>
                    <a:pt x="586" y="175"/>
                  </a:lnTo>
                  <a:lnTo>
                    <a:pt x="592" y="201"/>
                  </a:lnTo>
                  <a:lnTo>
                    <a:pt x="599" y="152"/>
                  </a:lnTo>
                  <a:lnTo>
                    <a:pt x="605" y="179"/>
                  </a:lnTo>
                  <a:lnTo>
                    <a:pt x="612" y="182"/>
                  </a:lnTo>
                  <a:lnTo>
                    <a:pt x="618" y="185"/>
                  </a:lnTo>
                  <a:lnTo>
                    <a:pt x="628" y="146"/>
                  </a:lnTo>
                  <a:lnTo>
                    <a:pt x="635" y="169"/>
                  </a:lnTo>
                  <a:lnTo>
                    <a:pt x="641" y="169"/>
                  </a:lnTo>
                  <a:lnTo>
                    <a:pt x="647" y="126"/>
                  </a:lnTo>
                  <a:lnTo>
                    <a:pt x="654" y="201"/>
                  </a:lnTo>
                  <a:lnTo>
                    <a:pt x="660" y="136"/>
                  </a:lnTo>
                  <a:lnTo>
                    <a:pt x="670" y="188"/>
                  </a:lnTo>
                  <a:lnTo>
                    <a:pt x="677" y="149"/>
                  </a:lnTo>
                  <a:lnTo>
                    <a:pt x="683" y="182"/>
                  </a:lnTo>
                  <a:lnTo>
                    <a:pt x="689" y="179"/>
                  </a:lnTo>
                  <a:lnTo>
                    <a:pt x="696" y="172"/>
                  </a:lnTo>
                  <a:lnTo>
                    <a:pt x="706" y="179"/>
                  </a:lnTo>
                  <a:lnTo>
                    <a:pt x="712" y="175"/>
                  </a:lnTo>
                  <a:lnTo>
                    <a:pt x="719" y="182"/>
                  </a:lnTo>
                  <a:lnTo>
                    <a:pt x="725" y="156"/>
                  </a:lnTo>
                  <a:lnTo>
                    <a:pt x="732" y="169"/>
                  </a:lnTo>
                  <a:lnTo>
                    <a:pt x="738" y="201"/>
                  </a:lnTo>
                  <a:lnTo>
                    <a:pt x="748" y="152"/>
                  </a:lnTo>
                  <a:lnTo>
                    <a:pt x="754" y="179"/>
                  </a:lnTo>
                  <a:lnTo>
                    <a:pt x="761" y="143"/>
                  </a:lnTo>
                  <a:lnTo>
                    <a:pt x="767" y="172"/>
                  </a:lnTo>
                  <a:lnTo>
                    <a:pt x="774" y="159"/>
                  </a:lnTo>
                  <a:lnTo>
                    <a:pt x="780" y="172"/>
                  </a:lnTo>
                  <a:lnTo>
                    <a:pt x="790" y="182"/>
                  </a:lnTo>
                  <a:lnTo>
                    <a:pt x="796" y="182"/>
                  </a:lnTo>
                  <a:lnTo>
                    <a:pt x="803" y="182"/>
                  </a:lnTo>
                  <a:lnTo>
                    <a:pt x="809" y="172"/>
                  </a:lnTo>
                  <a:lnTo>
                    <a:pt x="816" y="182"/>
                  </a:lnTo>
                  <a:lnTo>
                    <a:pt x="822" y="156"/>
                  </a:lnTo>
                  <a:lnTo>
                    <a:pt x="832" y="175"/>
                  </a:lnTo>
                  <a:lnTo>
                    <a:pt x="838" y="198"/>
                  </a:lnTo>
                  <a:lnTo>
                    <a:pt x="845" y="18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207"/>
            <p:cNvSpPr>
              <a:spLocks/>
            </p:cNvSpPr>
            <p:nvPr/>
          </p:nvSpPr>
          <p:spPr bwMode="auto">
            <a:xfrm>
              <a:off x="3926" y="2961"/>
              <a:ext cx="1445" cy="452"/>
            </a:xfrm>
            <a:custGeom>
              <a:avLst/>
              <a:gdLst>
                <a:gd name="T0" fmla="*/ 12 w 845"/>
                <a:gd name="T1" fmla="*/ 0 h 238"/>
                <a:gd name="T2" fmla="*/ 39 w 845"/>
                <a:gd name="T3" fmla="*/ 0 h 238"/>
                <a:gd name="T4" fmla="*/ 62 w 845"/>
                <a:gd name="T5" fmla="*/ 0 h 238"/>
                <a:gd name="T6" fmla="*/ 84 w 845"/>
                <a:gd name="T7" fmla="*/ 32 h 238"/>
                <a:gd name="T8" fmla="*/ 111 w 845"/>
                <a:gd name="T9" fmla="*/ 82 h 238"/>
                <a:gd name="T10" fmla="*/ 133 w 845"/>
                <a:gd name="T11" fmla="*/ 131 h 238"/>
                <a:gd name="T12" fmla="*/ 156 w 845"/>
                <a:gd name="T13" fmla="*/ 173 h 238"/>
                <a:gd name="T14" fmla="*/ 183 w 845"/>
                <a:gd name="T15" fmla="*/ 211 h 238"/>
                <a:gd name="T16" fmla="*/ 205 w 845"/>
                <a:gd name="T17" fmla="*/ 249 h 238"/>
                <a:gd name="T18" fmla="*/ 227 w 845"/>
                <a:gd name="T19" fmla="*/ 279 h 238"/>
                <a:gd name="T20" fmla="*/ 255 w 845"/>
                <a:gd name="T21" fmla="*/ 304 h 238"/>
                <a:gd name="T22" fmla="*/ 277 w 845"/>
                <a:gd name="T23" fmla="*/ 329 h 238"/>
                <a:gd name="T24" fmla="*/ 299 w 845"/>
                <a:gd name="T25" fmla="*/ 353 h 238"/>
                <a:gd name="T26" fmla="*/ 327 w 845"/>
                <a:gd name="T27" fmla="*/ 372 h 238"/>
                <a:gd name="T28" fmla="*/ 349 w 845"/>
                <a:gd name="T29" fmla="*/ 389 h 238"/>
                <a:gd name="T30" fmla="*/ 371 w 845"/>
                <a:gd name="T31" fmla="*/ 403 h 238"/>
                <a:gd name="T32" fmla="*/ 398 w 845"/>
                <a:gd name="T33" fmla="*/ 422 h 238"/>
                <a:gd name="T34" fmla="*/ 421 w 845"/>
                <a:gd name="T35" fmla="*/ 433 h 238"/>
                <a:gd name="T36" fmla="*/ 443 w 845"/>
                <a:gd name="T37" fmla="*/ 446 h 238"/>
                <a:gd name="T38" fmla="*/ 470 w 845"/>
                <a:gd name="T39" fmla="*/ 452 h 238"/>
                <a:gd name="T40" fmla="*/ 492 w 845"/>
                <a:gd name="T41" fmla="*/ 452 h 238"/>
                <a:gd name="T42" fmla="*/ 522 w 845"/>
                <a:gd name="T43" fmla="*/ 452 h 238"/>
                <a:gd name="T44" fmla="*/ 542 w 845"/>
                <a:gd name="T45" fmla="*/ 452 h 238"/>
                <a:gd name="T46" fmla="*/ 564 w 845"/>
                <a:gd name="T47" fmla="*/ 452 h 238"/>
                <a:gd name="T48" fmla="*/ 593 w 845"/>
                <a:gd name="T49" fmla="*/ 452 h 238"/>
                <a:gd name="T50" fmla="*/ 616 w 845"/>
                <a:gd name="T51" fmla="*/ 452 h 238"/>
                <a:gd name="T52" fmla="*/ 636 w 845"/>
                <a:gd name="T53" fmla="*/ 452 h 238"/>
                <a:gd name="T54" fmla="*/ 665 w 845"/>
                <a:gd name="T55" fmla="*/ 452 h 238"/>
                <a:gd name="T56" fmla="*/ 687 w 845"/>
                <a:gd name="T57" fmla="*/ 452 h 238"/>
                <a:gd name="T58" fmla="*/ 710 w 845"/>
                <a:gd name="T59" fmla="*/ 452 h 238"/>
                <a:gd name="T60" fmla="*/ 737 w 845"/>
                <a:gd name="T61" fmla="*/ 452 h 238"/>
                <a:gd name="T62" fmla="*/ 759 w 845"/>
                <a:gd name="T63" fmla="*/ 452 h 238"/>
                <a:gd name="T64" fmla="*/ 781 w 845"/>
                <a:gd name="T65" fmla="*/ 452 h 238"/>
                <a:gd name="T66" fmla="*/ 809 w 845"/>
                <a:gd name="T67" fmla="*/ 452 h 238"/>
                <a:gd name="T68" fmla="*/ 831 w 845"/>
                <a:gd name="T69" fmla="*/ 452 h 238"/>
                <a:gd name="T70" fmla="*/ 853 w 845"/>
                <a:gd name="T71" fmla="*/ 452 h 238"/>
                <a:gd name="T72" fmla="*/ 881 w 845"/>
                <a:gd name="T73" fmla="*/ 452 h 238"/>
                <a:gd name="T74" fmla="*/ 903 w 845"/>
                <a:gd name="T75" fmla="*/ 452 h 238"/>
                <a:gd name="T76" fmla="*/ 925 w 845"/>
                <a:gd name="T77" fmla="*/ 452 h 238"/>
                <a:gd name="T78" fmla="*/ 953 w 845"/>
                <a:gd name="T79" fmla="*/ 452 h 238"/>
                <a:gd name="T80" fmla="*/ 975 w 845"/>
                <a:gd name="T81" fmla="*/ 452 h 238"/>
                <a:gd name="T82" fmla="*/ 1002 w 845"/>
                <a:gd name="T83" fmla="*/ 452 h 238"/>
                <a:gd name="T84" fmla="*/ 1024 w 845"/>
                <a:gd name="T85" fmla="*/ 452 h 238"/>
                <a:gd name="T86" fmla="*/ 1047 w 845"/>
                <a:gd name="T87" fmla="*/ 452 h 238"/>
                <a:gd name="T88" fmla="*/ 1074 w 845"/>
                <a:gd name="T89" fmla="*/ 452 h 238"/>
                <a:gd name="T90" fmla="*/ 1096 w 845"/>
                <a:gd name="T91" fmla="*/ 452 h 238"/>
                <a:gd name="T92" fmla="*/ 1118 w 845"/>
                <a:gd name="T93" fmla="*/ 452 h 238"/>
                <a:gd name="T94" fmla="*/ 1146 w 845"/>
                <a:gd name="T95" fmla="*/ 452 h 238"/>
                <a:gd name="T96" fmla="*/ 1168 w 845"/>
                <a:gd name="T97" fmla="*/ 452 h 238"/>
                <a:gd name="T98" fmla="*/ 1190 w 845"/>
                <a:gd name="T99" fmla="*/ 452 h 238"/>
                <a:gd name="T100" fmla="*/ 1218 w 845"/>
                <a:gd name="T101" fmla="*/ 452 h 238"/>
                <a:gd name="T102" fmla="*/ 1240 w 845"/>
                <a:gd name="T103" fmla="*/ 452 h 238"/>
                <a:gd name="T104" fmla="*/ 1262 w 845"/>
                <a:gd name="T105" fmla="*/ 452 h 238"/>
                <a:gd name="T106" fmla="*/ 1289 w 845"/>
                <a:gd name="T107" fmla="*/ 452 h 238"/>
                <a:gd name="T108" fmla="*/ 1312 w 845"/>
                <a:gd name="T109" fmla="*/ 452 h 238"/>
                <a:gd name="T110" fmla="*/ 1334 w 845"/>
                <a:gd name="T111" fmla="*/ 452 h 238"/>
                <a:gd name="T112" fmla="*/ 1361 w 845"/>
                <a:gd name="T113" fmla="*/ 452 h 238"/>
                <a:gd name="T114" fmla="*/ 1383 w 845"/>
                <a:gd name="T115" fmla="*/ 452 h 238"/>
                <a:gd name="T116" fmla="*/ 1406 w 845"/>
                <a:gd name="T117" fmla="*/ 452 h 238"/>
                <a:gd name="T118" fmla="*/ 1433 w 845"/>
                <a:gd name="T119" fmla="*/ 452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45" h="238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17"/>
                  </a:lnTo>
                  <a:lnTo>
                    <a:pt x="55" y="30"/>
                  </a:lnTo>
                  <a:lnTo>
                    <a:pt x="65" y="43"/>
                  </a:lnTo>
                  <a:lnTo>
                    <a:pt x="72" y="56"/>
                  </a:lnTo>
                  <a:lnTo>
                    <a:pt x="78" y="69"/>
                  </a:lnTo>
                  <a:lnTo>
                    <a:pt x="85" y="78"/>
                  </a:lnTo>
                  <a:lnTo>
                    <a:pt x="91" y="91"/>
                  </a:lnTo>
                  <a:lnTo>
                    <a:pt x="97" y="101"/>
                  </a:lnTo>
                  <a:lnTo>
                    <a:pt x="107" y="111"/>
                  </a:lnTo>
                  <a:lnTo>
                    <a:pt x="114" y="121"/>
                  </a:lnTo>
                  <a:lnTo>
                    <a:pt x="120" y="131"/>
                  </a:lnTo>
                  <a:lnTo>
                    <a:pt x="127" y="137"/>
                  </a:lnTo>
                  <a:lnTo>
                    <a:pt x="133" y="147"/>
                  </a:lnTo>
                  <a:lnTo>
                    <a:pt x="143" y="153"/>
                  </a:lnTo>
                  <a:lnTo>
                    <a:pt x="149" y="160"/>
                  </a:lnTo>
                  <a:lnTo>
                    <a:pt x="156" y="166"/>
                  </a:lnTo>
                  <a:lnTo>
                    <a:pt x="162" y="173"/>
                  </a:lnTo>
                  <a:lnTo>
                    <a:pt x="169" y="179"/>
                  </a:lnTo>
                  <a:lnTo>
                    <a:pt x="175" y="186"/>
                  </a:lnTo>
                  <a:lnTo>
                    <a:pt x="185" y="189"/>
                  </a:lnTo>
                  <a:lnTo>
                    <a:pt x="191" y="196"/>
                  </a:lnTo>
                  <a:lnTo>
                    <a:pt x="198" y="199"/>
                  </a:lnTo>
                  <a:lnTo>
                    <a:pt x="204" y="205"/>
                  </a:lnTo>
                  <a:lnTo>
                    <a:pt x="211" y="209"/>
                  </a:lnTo>
                  <a:lnTo>
                    <a:pt x="217" y="212"/>
                  </a:lnTo>
                  <a:lnTo>
                    <a:pt x="227" y="218"/>
                  </a:lnTo>
                  <a:lnTo>
                    <a:pt x="233" y="222"/>
                  </a:lnTo>
                  <a:lnTo>
                    <a:pt x="240" y="225"/>
                  </a:lnTo>
                  <a:lnTo>
                    <a:pt x="246" y="228"/>
                  </a:lnTo>
                  <a:lnTo>
                    <a:pt x="253" y="231"/>
                  </a:lnTo>
                  <a:lnTo>
                    <a:pt x="259" y="235"/>
                  </a:lnTo>
                  <a:lnTo>
                    <a:pt x="269" y="238"/>
                  </a:lnTo>
                  <a:lnTo>
                    <a:pt x="275" y="238"/>
                  </a:lnTo>
                  <a:lnTo>
                    <a:pt x="282" y="238"/>
                  </a:lnTo>
                  <a:lnTo>
                    <a:pt x="288" y="238"/>
                  </a:lnTo>
                  <a:lnTo>
                    <a:pt x="295" y="238"/>
                  </a:lnTo>
                  <a:lnTo>
                    <a:pt x="305" y="238"/>
                  </a:lnTo>
                  <a:lnTo>
                    <a:pt x="311" y="238"/>
                  </a:lnTo>
                  <a:lnTo>
                    <a:pt x="317" y="238"/>
                  </a:lnTo>
                  <a:lnTo>
                    <a:pt x="324" y="238"/>
                  </a:lnTo>
                  <a:lnTo>
                    <a:pt x="330" y="238"/>
                  </a:lnTo>
                  <a:lnTo>
                    <a:pt x="337" y="238"/>
                  </a:lnTo>
                  <a:lnTo>
                    <a:pt x="347" y="238"/>
                  </a:lnTo>
                  <a:lnTo>
                    <a:pt x="353" y="238"/>
                  </a:lnTo>
                  <a:lnTo>
                    <a:pt x="360" y="238"/>
                  </a:lnTo>
                  <a:lnTo>
                    <a:pt x="366" y="238"/>
                  </a:lnTo>
                  <a:lnTo>
                    <a:pt x="372" y="238"/>
                  </a:lnTo>
                  <a:lnTo>
                    <a:pt x="379" y="238"/>
                  </a:lnTo>
                  <a:lnTo>
                    <a:pt x="389" y="238"/>
                  </a:lnTo>
                  <a:lnTo>
                    <a:pt x="395" y="238"/>
                  </a:lnTo>
                  <a:lnTo>
                    <a:pt x="402" y="238"/>
                  </a:lnTo>
                  <a:lnTo>
                    <a:pt x="408" y="238"/>
                  </a:lnTo>
                  <a:lnTo>
                    <a:pt x="415" y="238"/>
                  </a:lnTo>
                  <a:lnTo>
                    <a:pt x="424" y="238"/>
                  </a:lnTo>
                  <a:lnTo>
                    <a:pt x="431" y="238"/>
                  </a:lnTo>
                  <a:lnTo>
                    <a:pt x="437" y="238"/>
                  </a:lnTo>
                  <a:lnTo>
                    <a:pt x="444" y="238"/>
                  </a:lnTo>
                  <a:lnTo>
                    <a:pt x="450" y="238"/>
                  </a:lnTo>
                  <a:lnTo>
                    <a:pt x="457" y="238"/>
                  </a:lnTo>
                  <a:lnTo>
                    <a:pt x="466" y="238"/>
                  </a:lnTo>
                  <a:lnTo>
                    <a:pt x="473" y="238"/>
                  </a:lnTo>
                  <a:lnTo>
                    <a:pt x="479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9" y="238"/>
                  </a:lnTo>
                  <a:lnTo>
                    <a:pt x="508" y="238"/>
                  </a:lnTo>
                  <a:lnTo>
                    <a:pt x="515" y="238"/>
                  </a:lnTo>
                  <a:lnTo>
                    <a:pt x="521" y="238"/>
                  </a:lnTo>
                  <a:lnTo>
                    <a:pt x="528" y="238"/>
                  </a:lnTo>
                  <a:lnTo>
                    <a:pt x="534" y="238"/>
                  </a:lnTo>
                  <a:lnTo>
                    <a:pt x="541" y="238"/>
                  </a:lnTo>
                  <a:lnTo>
                    <a:pt x="550" y="238"/>
                  </a:lnTo>
                  <a:lnTo>
                    <a:pt x="557" y="238"/>
                  </a:lnTo>
                  <a:lnTo>
                    <a:pt x="563" y="238"/>
                  </a:lnTo>
                  <a:lnTo>
                    <a:pt x="570" y="238"/>
                  </a:lnTo>
                  <a:lnTo>
                    <a:pt x="576" y="238"/>
                  </a:lnTo>
                  <a:lnTo>
                    <a:pt x="586" y="238"/>
                  </a:lnTo>
                  <a:lnTo>
                    <a:pt x="592" y="238"/>
                  </a:lnTo>
                  <a:lnTo>
                    <a:pt x="599" y="238"/>
                  </a:lnTo>
                  <a:lnTo>
                    <a:pt x="605" y="238"/>
                  </a:lnTo>
                  <a:lnTo>
                    <a:pt x="612" y="238"/>
                  </a:lnTo>
                  <a:lnTo>
                    <a:pt x="618" y="238"/>
                  </a:lnTo>
                  <a:lnTo>
                    <a:pt x="628" y="238"/>
                  </a:lnTo>
                  <a:lnTo>
                    <a:pt x="635" y="238"/>
                  </a:lnTo>
                  <a:lnTo>
                    <a:pt x="641" y="238"/>
                  </a:lnTo>
                  <a:lnTo>
                    <a:pt x="647" y="238"/>
                  </a:lnTo>
                  <a:lnTo>
                    <a:pt x="654" y="238"/>
                  </a:lnTo>
                  <a:lnTo>
                    <a:pt x="660" y="238"/>
                  </a:lnTo>
                  <a:lnTo>
                    <a:pt x="670" y="238"/>
                  </a:lnTo>
                  <a:lnTo>
                    <a:pt x="677" y="238"/>
                  </a:lnTo>
                  <a:lnTo>
                    <a:pt x="683" y="238"/>
                  </a:lnTo>
                  <a:lnTo>
                    <a:pt x="689" y="238"/>
                  </a:lnTo>
                  <a:lnTo>
                    <a:pt x="696" y="238"/>
                  </a:lnTo>
                  <a:lnTo>
                    <a:pt x="706" y="238"/>
                  </a:lnTo>
                  <a:lnTo>
                    <a:pt x="712" y="238"/>
                  </a:lnTo>
                  <a:lnTo>
                    <a:pt x="719" y="238"/>
                  </a:lnTo>
                  <a:lnTo>
                    <a:pt x="725" y="238"/>
                  </a:lnTo>
                  <a:lnTo>
                    <a:pt x="732" y="238"/>
                  </a:lnTo>
                  <a:lnTo>
                    <a:pt x="738" y="238"/>
                  </a:lnTo>
                  <a:lnTo>
                    <a:pt x="748" y="238"/>
                  </a:lnTo>
                  <a:lnTo>
                    <a:pt x="754" y="238"/>
                  </a:lnTo>
                  <a:lnTo>
                    <a:pt x="761" y="238"/>
                  </a:lnTo>
                  <a:lnTo>
                    <a:pt x="767" y="238"/>
                  </a:lnTo>
                  <a:lnTo>
                    <a:pt x="774" y="238"/>
                  </a:lnTo>
                  <a:lnTo>
                    <a:pt x="780" y="238"/>
                  </a:lnTo>
                  <a:lnTo>
                    <a:pt x="790" y="238"/>
                  </a:lnTo>
                  <a:lnTo>
                    <a:pt x="796" y="238"/>
                  </a:lnTo>
                  <a:lnTo>
                    <a:pt x="803" y="238"/>
                  </a:lnTo>
                  <a:lnTo>
                    <a:pt x="809" y="238"/>
                  </a:lnTo>
                  <a:lnTo>
                    <a:pt x="816" y="238"/>
                  </a:lnTo>
                  <a:lnTo>
                    <a:pt x="822" y="238"/>
                  </a:lnTo>
                  <a:lnTo>
                    <a:pt x="832" y="238"/>
                  </a:lnTo>
                  <a:lnTo>
                    <a:pt x="838" y="238"/>
                  </a:lnTo>
                  <a:lnTo>
                    <a:pt x="845" y="238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Rectangle 211"/>
            <p:cNvSpPr>
              <a:spLocks noChangeArrowheads="1"/>
            </p:cNvSpPr>
            <p:nvPr/>
          </p:nvSpPr>
          <p:spPr bwMode="auto">
            <a:xfrm>
              <a:off x="4562" y="3965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 </a:t>
              </a:r>
              <a:endParaRPr lang="en-US" sz="1000"/>
            </a:p>
          </p:txBody>
        </p:sp>
        <p:sp>
          <p:nvSpPr>
            <p:cNvPr id="20595" name="Rectangle 212"/>
            <p:cNvSpPr>
              <a:spLocks noChangeArrowheads="1"/>
            </p:cNvSpPr>
            <p:nvPr/>
          </p:nvSpPr>
          <p:spPr bwMode="auto">
            <a:xfrm rot="-5400000">
              <a:off x="3699" y="3280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MV</a:t>
              </a:r>
              <a:endParaRPr lang="en-US" sz="1000"/>
            </a:p>
          </p:txBody>
        </p:sp>
        <p:sp>
          <p:nvSpPr>
            <p:cNvPr id="20596" name="Rectangle 214"/>
            <p:cNvSpPr>
              <a:spLocks noChangeArrowheads="1"/>
            </p:cNvSpPr>
            <p:nvPr/>
          </p:nvSpPr>
          <p:spPr bwMode="auto">
            <a:xfrm>
              <a:off x="517" y="1426"/>
              <a:ext cx="1314" cy="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Rectangle 215"/>
            <p:cNvSpPr>
              <a:spLocks noChangeArrowheads="1"/>
            </p:cNvSpPr>
            <p:nvPr/>
          </p:nvSpPr>
          <p:spPr bwMode="auto">
            <a:xfrm>
              <a:off x="517" y="1426"/>
              <a:ext cx="1314" cy="10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216"/>
            <p:cNvSpPr>
              <a:spLocks noChangeShapeType="1"/>
            </p:cNvSpPr>
            <p:nvPr/>
          </p:nvSpPr>
          <p:spPr bwMode="auto">
            <a:xfrm>
              <a:off x="517" y="1426"/>
              <a:ext cx="13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217"/>
            <p:cNvSpPr>
              <a:spLocks/>
            </p:cNvSpPr>
            <p:nvPr/>
          </p:nvSpPr>
          <p:spPr bwMode="auto">
            <a:xfrm>
              <a:off x="517" y="1426"/>
              <a:ext cx="1314" cy="1013"/>
            </a:xfrm>
            <a:custGeom>
              <a:avLst/>
              <a:gdLst>
                <a:gd name="T0" fmla="*/ 0 w 261"/>
                <a:gd name="T1" fmla="*/ 1013 h 164"/>
                <a:gd name="T2" fmla="*/ 1314 w 261"/>
                <a:gd name="T3" fmla="*/ 1013 h 164"/>
                <a:gd name="T4" fmla="*/ 1314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218"/>
            <p:cNvSpPr>
              <a:spLocks noChangeShapeType="1"/>
            </p:cNvSpPr>
            <p:nvPr/>
          </p:nvSpPr>
          <p:spPr bwMode="auto">
            <a:xfrm flipV="1">
              <a:off x="517" y="1426"/>
              <a:ext cx="2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219"/>
            <p:cNvSpPr>
              <a:spLocks noChangeShapeType="1"/>
            </p:cNvSpPr>
            <p:nvPr/>
          </p:nvSpPr>
          <p:spPr bwMode="auto">
            <a:xfrm>
              <a:off x="517" y="2439"/>
              <a:ext cx="13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220"/>
            <p:cNvSpPr>
              <a:spLocks noChangeShapeType="1"/>
            </p:cNvSpPr>
            <p:nvPr/>
          </p:nvSpPr>
          <p:spPr bwMode="auto">
            <a:xfrm flipV="1">
              <a:off x="517" y="1426"/>
              <a:ext cx="2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221"/>
            <p:cNvSpPr>
              <a:spLocks noChangeShapeType="1"/>
            </p:cNvSpPr>
            <p:nvPr/>
          </p:nvSpPr>
          <p:spPr bwMode="auto">
            <a:xfrm flipV="1">
              <a:off x="517" y="242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222"/>
            <p:cNvSpPr>
              <a:spLocks noChangeShapeType="1"/>
            </p:cNvSpPr>
            <p:nvPr/>
          </p:nvSpPr>
          <p:spPr bwMode="auto">
            <a:xfrm>
              <a:off x="517" y="1426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Rectangle 223"/>
            <p:cNvSpPr>
              <a:spLocks noChangeArrowheads="1"/>
            </p:cNvSpPr>
            <p:nvPr/>
          </p:nvSpPr>
          <p:spPr bwMode="auto">
            <a:xfrm>
              <a:off x="501" y="246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606" name="Line 224"/>
            <p:cNvSpPr>
              <a:spLocks noChangeShapeType="1"/>
            </p:cNvSpPr>
            <p:nvPr/>
          </p:nvSpPr>
          <p:spPr bwMode="auto">
            <a:xfrm flipV="1">
              <a:off x="738" y="242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Line 225"/>
            <p:cNvSpPr>
              <a:spLocks noChangeShapeType="1"/>
            </p:cNvSpPr>
            <p:nvPr/>
          </p:nvSpPr>
          <p:spPr bwMode="auto">
            <a:xfrm>
              <a:off x="738" y="1426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Rectangle 226"/>
            <p:cNvSpPr>
              <a:spLocks noChangeArrowheads="1"/>
            </p:cNvSpPr>
            <p:nvPr/>
          </p:nvSpPr>
          <p:spPr bwMode="auto">
            <a:xfrm>
              <a:off x="701" y="246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609" name="Line 227"/>
            <p:cNvSpPr>
              <a:spLocks noChangeShapeType="1"/>
            </p:cNvSpPr>
            <p:nvPr/>
          </p:nvSpPr>
          <p:spPr bwMode="auto">
            <a:xfrm flipV="1">
              <a:off x="955" y="242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228"/>
            <p:cNvSpPr>
              <a:spLocks noChangeShapeType="1"/>
            </p:cNvSpPr>
            <p:nvPr/>
          </p:nvSpPr>
          <p:spPr bwMode="auto">
            <a:xfrm>
              <a:off x="955" y="14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Rectangle 229"/>
            <p:cNvSpPr>
              <a:spLocks noChangeArrowheads="1"/>
            </p:cNvSpPr>
            <p:nvPr/>
          </p:nvSpPr>
          <p:spPr bwMode="auto">
            <a:xfrm>
              <a:off x="919" y="246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612" name="Line 230"/>
            <p:cNvSpPr>
              <a:spLocks noChangeShapeType="1"/>
            </p:cNvSpPr>
            <p:nvPr/>
          </p:nvSpPr>
          <p:spPr bwMode="auto">
            <a:xfrm flipV="1">
              <a:off x="1177" y="242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Line 231"/>
            <p:cNvSpPr>
              <a:spLocks noChangeShapeType="1"/>
            </p:cNvSpPr>
            <p:nvPr/>
          </p:nvSpPr>
          <p:spPr bwMode="auto">
            <a:xfrm>
              <a:off x="1177" y="1426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Rectangle 232"/>
            <p:cNvSpPr>
              <a:spLocks noChangeArrowheads="1"/>
            </p:cNvSpPr>
            <p:nvPr/>
          </p:nvSpPr>
          <p:spPr bwMode="auto">
            <a:xfrm>
              <a:off x="1140" y="246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0615" name="Line 233"/>
            <p:cNvSpPr>
              <a:spLocks noChangeShapeType="1"/>
            </p:cNvSpPr>
            <p:nvPr/>
          </p:nvSpPr>
          <p:spPr bwMode="auto">
            <a:xfrm flipV="1">
              <a:off x="1394" y="242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Line 234"/>
            <p:cNvSpPr>
              <a:spLocks noChangeShapeType="1"/>
            </p:cNvSpPr>
            <p:nvPr/>
          </p:nvSpPr>
          <p:spPr bwMode="auto">
            <a:xfrm>
              <a:off x="1394" y="14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Rectangle 235"/>
            <p:cNvSpPr>
              <a:spLocks noChangeArrowheads="1"/>
            </p:cNvSpPr>
            <p:nvPr/>
          </p:nvSpPr>
          <p:spPr bwMode="auto">
            <a:xfrm>
              <a:off x="1358" y="246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0618" name="Line 236"/>
            <p:cNvSpPr>
              <a:spLocks noChangeShapeType="1"/>
            </p:cNvSpPr>
            <p:nvPr/>
          </p:nvSpPr>
          <p:spPr bwMode="auto">
            <a:xfrm flipV="1">
              <a:off x="1615" y="242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Line 237"/>
            <p:cNvSpPr>
              <a:spLocks noChangeShapeType="1"/>
            </p:cNvSpPr>
            <p:nvPr/>
          </p:nvSpPr>
          <p:spPr bwMode="auto">
            <a:xfrm>
              <a:off x="1615" y="14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Rectangle 238"/>
            <p:cNvSpPr>
              <a:spLocks noChangeArrowheads="1"/>
            </p:cNvSpPr>
            <p:nvPr/>
          </p:nvSpPr>
          <p:spPr bwMode="auto">
            <a:xfrm>
              <a:off x="1564" y="246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0621" name="Line 239"/>
            <p:cNvSpPr>
              <a:spLocks noChangeShapeType="1"/>
            </p:cNvSpPr>
            <p:nvPr/>
          </p:nvSpPr>
          <p:spPr bwMode="auto">
            <a:xfrm flipV="1">
              <a:off x="1831" y="242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Line 240"/>
            <p:cNvSpPr>
              <a:spLocks noChangeShapeType="1"/>
            </p:cNvSpPr>
            <p:nvPr/>
          </p:nvSpPr>
          <p:spPr bwMode="auto">
            <a:xfrm>
              <a:off x="1831" y="14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Rectangle 241"/>
            <p:cNvSpPr>
              <a:spLocks noChangeArrowheads="1"/>
            </p:cNvSpPr>
            <p:nvPr/>
          </p:nvSpPr>
          <p:spPr bwMode="auto">
            <a:xfrm>
              <a:off x="1781" y="246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0624" name="Line 242"/>
            <p:cNvSpPr>
              <a:spLocks noChangeShapeType="1"/>
            </p:cNvSpPr>
            <p:nvPr/>
          </p:nvSpPr>
          <p:spPr bwMode="auto">
            <a:xfrm>
              <a:off x="517" y="2439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Line 243"/>
            <p:cNvSpPr>
              <a:spLocks noChangeShapeType="1"/>
            </p:cNvSpPr>
            <p:nvPr/>
          </p:nvSpPr>
          <p:spPr bwMode="auto">
            <a:xfrm flipH="1">
              <a:off x="1816" y="2439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Rectangle 244"/>
            <p:cNvSpPr>
              <a:spLocks noChangeArrowheads="1"/>
            </p:cNvSpPr>
            <p:nvPr/>
          </p:nvSpPr>
          <p:spPr bwMode="auto">
            <a:xfrm>
              <a:off x="439" y="2389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 sz="1000"/>
            </a:p>
          </p:txBody>
        </p:sp>
        <p:sp>
          <p:nvSpPr>
            <p:cNvPr id="20627" name="Line 245"/>
            <p:cNvSpPr>
              <a:spLocks noChangeShapeType="1"/>
            </p:cNvSpPr>
            <p:nvPr/>
          </p:nvSpPr>
          <p:spPr bwMode="auto">
            <a:xfrm>
              <a:off x="517" y="2186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Line 246"/>
            <p:cNvSpPr>
              <a:spLocks noChangeShapeType="1"/>
            </p:cNvSpPr>
            <p:nvPr/>
          </p:nvSpPr>
          <p:spPr bwMode="auto">
            <a:xfrm flipH="1">
              <a:off x="1816" y="2186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Rectangle 247"/>
            <p:cNvSpPr>
              <a:spLocks noChangeArrowheads="1"/>
            </p:cNvSpPr>
            <p:nvPr/>
          </p:nvSpPr>
          <p:spPr bwMode="auto">
            <a:xfrm>
              <a:off x="461" y="213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630" name="Line 248"/>
            <p:cNvSpPr>
              <a:spLocks noChangeShapeType="1"/>
            </p:cNvSpPr>
            <p:nvPr/>
          </p:nvSpPr>
          <p:spPr bwMode="auto">
            <a:xfrm>
              <a:off x="517" y="1933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Line 249"/>
            <p:cNvSpPr>
              <a:spLocks noChangeShapeType="1"/>
            </p:cNvSpPr>
            <p:nvPr/>
          </p:nvSpPr>
          <p:spPr bwMode="auto">
            <a:xfrm flipH="1">
              <a:off x="1816" y="1933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Rectangle 250"/>
            <p:cNvSpPr>
              <a:spLocks noChangeArrowheads="1"/>
            </p:cNvSpPr>
            <p:nvPr/>
          </p:nvSpPr>
          <p:spPr bwMode="auto">
            <a:xfrm>
              <a:off x="461" y="188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000"/>
            </a:p>
          </p:txBody>
        </p:sp>
        <p:sp>
          <p:nvSpPr>
            <p:cNvPr id="20633" name="Line 251"/>
            <p:cNvSpPr>
              <a:spLocks noChangeShapeType="1"/>
            </p:cNvSpPr>
            <p:nvPr/>
          </p:nvSpPr>
          <p:spPr bwMode="auto">
            <a:xfrm>
              <a:off x="517" y="168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Line 252"/>
            <p:cNvSpPr>
              <a:spLocks noChangeShapeType="1"/>
            </p:cNvSpPr>
            <p:nvPr/>
          </p:nvSpPr>
          <p:spPr bwMode="auto">
            <a:xfrm flipH="1">
              <a:off x="1816" y="168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Rectangle 253"/>
            <p:cNvSpPr>
              <a:spLocks noChangeArrowheads="1"/>
            </p:cNvSpPr>
            <p:nvPr/>
          </p:nvSpPr>
          <p:spPr bwMode="auto">
            <a:xfrm>
              <a:off x="426" y="162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0636" name="Line 254"/>
            <p:cNvSpPr>
              <a:spLocks noChangeShapeType="1"/>
            </p:cNvSpPr>
            <p:nvPr/>
          </p:nvSpPr>
          <p:spPr bwMode="auto">
            <a:xfrm>
              <a:off x="517" y="1426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Line 255"/>
            <p:cNvSpPr>
              <a:spLocks noChangeShapeType="1"/>
            </p:cNvSpPr>
            <p:nvPr/>
          </p:nvSpPr>
          <p:spPr bwMode="auto">
            <a:xfrm flipH="1">
              <a:off x="1816" y="1426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Rectangle 256"/>
            <p:cNvSpPr>
              <a:spLocks noChangeArrowheads="1"/>
            </p:cNvSpPr>
            <p:nvPr/>
          </p:nvSpPr>
          <p:spPr bwMode="auto">
            <a:xfrm>
              <a:off x="426" y="137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000"/>
            </a:p>
          </p:txBody>
        </p:sp>
        <p:sp>
          <p:nvSpPr>
            <p:cNvPr id="20639" name="Line 257"/>
            <p:cNvSpPr>
              <a:spLocks noChangeShapeType="1"/>
            </p:cNvSpPr>
            <p:nvPr/>
          </p:nvSpPr>
          <p:spPr bwMode="auto">
            <a:xfrm>
              <a:off x="517" y="1426"/>
              <a:ext cx="13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258"/>
            <p:cNvSpPr>
              <a:spLocks/>
            </p:cNvSpPr>
            <p:nvPr/>
          </p:nvSpPr>
          <p:spPr bwMode="auto">
            <a:xfrm>
              <a:off x="517" y="1426"/>
              <a:ext cx="1314" cy="1013"/>
            </a:xfrm>
            <a:custGeom>
              <a:avLst/>
              <a:gdLst>
                <a:gd name="T0" fmla="*/ 0 w 261"/>
                <a:gd name="T1" fmla="*/ 1013 h 164"/>
                <a:gd name="T2" fmla="*/ 1314 w 261"/>
                <a:gd name="T3" fmla="*/ 1013 h 164"/>
                <a:gd name="T4" fmla="*/ 1314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Line 259"/>
            <p:cNvSpPr>
              <a:spLocks noChangeShapeType="1"/>
            </p:cNvSpPr>
            <p:nvPr/>
          </p:nvSpPr>
          <p:spPr bwMode="auto">
            <a:xfrm flipV="1">
              <a:off x="517" y="1426"/>
              <a:ext cx="2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260"/>
            <p:cNvSpPr>
              <a:spLocks/>
            </p:cNvSpPr>
            <p:nvPr/>
          </p:nvSpPr>
          <p:spPr bwMode="auto">
            <a:xfrm>
              <a:off x="517" y="1624"/>
              <a:ext cx="1314" cy="580"/>
            </a:xfrm>
            <a:custGeom>
              <a:avLst/>
              <a:gdLst>
                <a:gd name="T0" fmla="*/ 10 w 892"/>
                <a:gd name="T1" fmla="*/ 562 h 323"/>
                <a:gd name="T2" fmla="*/ 35 w 892"/>
                <a:gd name="T3" fmla="*/ 562 h 323"/>
                <a:gd name="T4" fmla="*/ 55 w 892"/>
                <a:gd name="T5" fmla="*/ 580 h 323"/>
                <a:gd name="T6" fmla="*/ 75 w 892"/>
                <a:gd name="T7" fmla="*/ 562 h 323"/>
                <a:gd name="T8" fmla="*/ 100 w 892"/>
                <a:gd name="T9" fmla="*/ 555 h 323"/>
                <a:gd name="T10" fmla="*/ 121 w 892"/>
                <a:gd name="T11" fmla="*/ 542 h 323"/>
                <a:gd name="T12" fmla="*/ 140 w 892"/>
                <a:gd name="T13" fmla="*/ 339 h 323"/>
                <a:gd name="T14" fmla="*/ 166 w 892"/>
                <a:gd name="T15" fmla="*/ 253 h 323"/>
                <a:gd name="T16" fmla="*/ 186 w 892"/>
                <a:gd name="T17" fmla="*/ 198 h 323"/>
                <a:gd name="T18" fmla="*/ 206 w 892"/>
                <a:gd name="T19" fmla="*/ 203 h 323"/>
                <a:gd name="T20" fmla="*/ 231 w 892"/>
                <a:gd name="T21" fmla="*/ 160 h 323"/>
                <a:gd name="T22" fmla="*/ 252 w 892"/>
                <a:gd name="T23" fmla="*/ 167 h 323"/>
                <a:gd name="T24" fmla="*/ 271 w 892"/>
                <a:gd name="T25" fmla="*/ 147 h 323"/>
                <a:gd name="T26" fmla="*/ 296 w 892"/>
                <a:gd name="T27" fmla="*/ 117 h 323"/>
                <a:gd name="T28" fmla="*/ 317 w 892"/>
                <a:gd name="T29" fmla="*/ 117 h 323"/>
                <a:gd name="T30" fmla="*/ 337 w 892"/>
                <a:gd name="T31" fmla="*/ 111 h 323"/>
                <a:gd name="T32" fmla="*/ 362 w 892"/>
                <a:gd name="T33" fmla="*/ 99 h 323"/>
                <a:gd name="T34" fmla="*/ 383 w 892"/>
                <a:gd name="T35" fmla="*/ 104 h 323"/>
                <a:gd name="T36" fmla="*/ 402 w 892"/>
                <a:gd name="T37" fmla="*/ 99 h 323"/>
                <a:gd name="T38" fmla="*/ 427 w 892"/>
                <a:gd name="T39" fmla="*/ 81 h 323"/>
                <a:gd name="T40" fmla="*/ 448 w 892"/>
                <a:gd name="T41" fmla="*/ 56 h 323"/>
                <a:gd name="T42" fmla="*/ 473 w 892"/>
                <a:gd name="T43" fmla="*/ 99 h 323"/>
                <a:gd name="T44" fmla="*/ 493 w 892"/>
                <a:gd name="T45" fmla="*/ 81 h 323"/>
                <a:gd name="T46" fmla="*/ 514 w 892"/>
                <a:gd name="T47" fmla="*/ 92 h 323"/>
                <a:gd name="T48" fmla="*/ 539 w 892"/>
                <a:gd name="T49" fmla="*/ 31 h 323"/>
                <a:gd name="T50" fmla="*/ 558 w 892"/>
                <a:gd name="T51" fmla="*/ 99 h 323"/>
                <a:gd name="T52" fmla="*/ 579 w 892"/>
                <a:gd name="T53" fmla="*/ 56 h 323"/>
                <a:gd name="T54" fmla="*/ 604 w 892"/>
                <a:gd name="T55" fmla="*/ 43 h 323"/>
                <a:gd name="T56" fmla="*/ 625 w 892"/>
                <a:gd name="T57" fmla="*/ 99 h 323"/>
                <a:gd name="T58" fmla="*/ 644 w 892"/>
                <a:gd name="T59" fmla="*/ 18 h 323"/>
                <a:gd name="T60" fmla="*/ 670 w 892"/>
                <a:gd name="T61" fmla="*/ 74 h 323"/>
                <a:gd name="T62" fmla="*/ 689 w 892"/>
                <a:gd name="T63" fmla="*/ 68 h 323"/>
                <a:gd name="T64" fmla="*/ 710 w 892"/>
                <a:gd name="T65" fmla="*/ 81 h 323"/>
                <a:gd name="T66" fmla="*/ 735 w 892"/>
                <a:gd name="T67" fmla="*/ 81 h 323"/>
                <a:gd name="T68" fmla="*/ 756 w 892"/>
                <a:gd name="T69" fmla="*/ 86 h 323"/>
                <a:gd name="T70" fmla="*/ 775 w 892"/>
                <a:gd name="T71" fmla="*/ 25 h 323"/>
                <a:gd name="T72" fmla="*/ 800 w 892"/>
                <a:gd name="T73" fmla="*/ 36 h 323"/>
                <a:gd name="T74" fmla="*/ 821 w 892"/>
                <a:gd name="T75" fmla="*/ 0 h 323"/>
                <a:gd name="T76" fmla="*/ 841 w 892"/>
                <a:gd name="T77" fmla="*/ 111 h 323"/>
                <a:gd name="T78" fmla="*/ 866 w 892"/>
                <a:gd name="T79" fmla="*/ 117 h 323"/>
                <a:gd name="T80" fmla="*/ 887 w 892"/>
                <a:gd name="T81" fmla="*/ 61 h 323"/>
                <a:gd name="T82" fmla="*/ 912 w 892"/>
                <a:gd name="T83" fmla="*/ 36 h 323"/>
                <a:gd name="T84" fmla="*/ 931 w 892"/>
                <a:gd name="T85" fmla="*/ 68 h 323"/>
                <a:gd name="T86" fmla="*/ 952 w 892"/>
                <a:gd name="T87" fmla="*/ 43 h 323"/>
                <a:gd name="T88" fmla="*/ 977 w 892"/>
                <a:gd name="T89" fmla="*/ 104 h 323"/>
                <a:gd name="T90" fmla="*/ 997 w 892"/>
                <a:gd name="T91" fmla="*/ 61 h 323"/>
                <a:gd name="T92" fmla="*/ 1018 w 892"/>
                <a:gd name="T93" fmla="*/ 36 h 323"/>
                <a:gd name="T94" fmla="*/ 1043 w 892"/>
                <a:gd name="T95" fmla="*/ 25 h 323"/>
                <a:gd name="T96" fmla="*/ 1062 w 892"/>
                <a:gd name="T97" fmla="*/ 18 h 323"/>
                <a:gd name="T98" fmla="*/ 1083 w 892"/>
                <a:gd name="T99" fmla="*/ 48 h 323"/>
                <a:gd name="T100" fmla="*/ 1108 w 892"/>
                <a:gd name="T101" fmla="*/ 48 h 323"/>
                <a:gd name="T102" fmla="*/ 1128 w 892"/>
                <a:gd name="T103" fmla="*/ 92 h 323"/>
                <a:gd name="T104" fmla="*/ 1148 w 892"/>
                <a:gd name="T105" fmla="*/ 25 h 323"/>
                <a:gd name="T106" fmla="*/ 1174 w 892"/>
                <a:gd name="T107" fmla="*/ 56 h 323"/>
                <a:gd name="T108" fmla="*/ 1193 w 892"/>
                <a:gd name="T109" fmla="*/ 61 h 323"/>
                <a:gd name="T110" fmla="*/ 1214 w 892"/>
                <a:gd name="T111" fmla="*/ 61 h 323"/>
                <a:gd name="T112" fmla="*/ 1239 w 892"/>
                <a:gd name="T113" fmla="*/ 18 h 323"/>
                <a:gd name="T114" fmla="*/ 1259 w 892"/>
                <a:gd name="T115" fmla="*/ 36 h 323"/>
                <a:gd name="T116" fmla="*/ 1279 w 892"/>
                <a:gd name="T117" fmla="*/ 86 h 323"/>
                <a:gd name="T118" fmla="*/ 1304 w 892"/>
                <a:gd name="T119" fmla="*/ 31 h 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2" h="323">
                  <a:moveTo>
                    <a:pt x="0" y="313"/>
                  </a:moveTo>
                  <a:lnTo>
                    <a:pt x="7" y="313"/>
                  </a:lnTo>
                  <a:lnTo>
                    <a:pt x="13" y="313"/>
                  </a:lnTo>
                  <a:lnTo>
                    <a:pt x="24" y="313"/>
                  </a:lnTo>
                  <a:lnTo>
                    <a:pt x="30" y="306"/>
                  </a:lnTo>
                  <a:lnTo>
                    <a:pt x="37" y="323"/>
                  </a:lnTo>
                  <a:lnTo>
                    <a:pt x="44" y="285"/>
                  </a:lnTo>
                  <a:lnTo>
                    <a:pt x="51" y="313"/>
                  </a:lnTo>
                  <a:lnTo>
                    <a:pt x="58" y="285"/>
                  </a:lnTo>
                  <a:lnTo>
                    <a:pt x="68" y="309"/>
                  </a:lnTo>
                  <a:lnTo>
                    <a:pt x="75" y="299"/>
                  </a:lnTo>
                  <a:lnTo>
                    <a:pt x="82" y="302"/>
                  </a:lnTo>
                  <a:lnTo>
                    <a:pt x="89" y="251"/>
                  </a:lnTo>
                  <a:lnTo>
                    <a:pt x="95" y="189"/>
                  </a:lnTo>
                  <a:lnTo>
                    <a:pt x="102" y="185"/>
                  </a:lnTo>
                  <a:lnTo>
                    <a:pt x="113" y="141"/>
                  </a:lnTo>
                  <a:lnTo>
                    <a:pt x="119" y="127"/>
                  </a:lnTo>
                  <a:lnTo>
                    <a:pt x="126" y="110"/>
                  </a:lnTo>
                  <a:lnTo>
                    <a:pt x="133" y="124"/>
                  </a:lnTo>
                  <a:lnTo>
                    <a:pt x="140" y="113"/>
                  </a:lnTo>
                  <a:lnTo>
                    <a:pt x="150" y="75"/>
                  </a:lnTo>
                  <a:lnTo>
                    <a:pt x="157" y="89"/>
                  </a:lnTo>
                  <a:lnTo>
                    <a:pt x="164" y="100"/>
                  </a:lnTo>
                  <a:lnTo>
                    <a:pt x="171" y="93"/>
                  </a:lnTo>
                  <a:lnTo>
                    <a:pt x="178" y="65"/>
                  </a:lnTo>
                  <a:lnTo>
                    <a:pt x="184" y="82"/>
                  </a:lnTo>
                  <a:lnTo>
                    <a:pt x="195" y="69"/>
                  </a:lnTo>
                  <a:lnTo>
                    <a:pt x="201" y="65"/>
                  </a:lnTo>
                  <a:lnTo>
                    <a:pt x="208" y="58"/>
                  </a:lnTo>
                  <a:lnTo>
                    <a:pt x="215" y="65"/>
                  </a:lnTo>
                  <a:lnTo>
                    <a:pt x="222" y="89"/>
                  </a:lnTo>
                  <a:lnTo>
                    <a:pt x="229" y="62"/>
                  </a:lnTo>
                  <a:lnTo>
                    <a:pt x="239" y="48"/>
                  </a:lnTo>
                  <a:lnTo>
                    <a:pt x="246" y="55"/>
                  </a:lnTo>
                  <a:lnTo>
                    <a:pt x="253" y="100"/>
                  </a:lnTo>
                  <a:lnTo>
                    <a:pt x="260" y="58"/>
                  </a:lnTo>
                  <a:lnTo>
                    <a:pt x="266" y="62"/>
                  </a:lnTo>
                  <a:lnTo>
                    <a:pt x="273" y="55"/>
                  </a:lnTo>
                  <a:lnTo>
                    <a:pt x="284" y="65"/>
                  </a:lnTo>
                  <a:lnTo>
                    <a:pt x="290" y="45"/>
                  </a:lnTo>
                  <a:lnTo>
                    <a:pt x="297" y="20"/>
                  </a:lnTo>
                  <a:lnTo>
                    <a:pt x="304" y="31"/>
                  </a:lnTo>
                  <a:lnTo>
                    <a:pt x="311" y="41"/>
                  </a:lnTo>
                  <a:lnTo>
                    <a:pt x="321" y="55"/>
                  </a:lnTo>
                  <a:lnTo>
                    <a:pt x="328" y="45"/>
                  </a:lnTo>
                  <a:lnTo>
                    <a:pt x="335" y="45"/>
                  </a:lnTo>
                  <a:lnTo>
                    <a:pt x="342" y="58"/>
                  </a:lnTo>
                  <a:lnTo>
                    <a:pt x="349" y="51"/>
                  </a:lnTo>
                  <a:lnTo>
                    <a:pt x="355" y="38"/>
                  </a:lnTo>
                  <a:lnTo>
                    <a:pt x="366" y="17"/>
                  </a:lnTo>
                  <a:lnTo>
                    <a:pt x="372" y="82"/>
                  </a:lnTo>
                  <a:lnTo>
                    <a:pt x="379" y="55"/>
                  </a:lnTo>
                  <a:lnTo>
                    <a:pt x="386" y="17"/>
                  </a:lnTo>
                  <a:lnTo>
                    <a:pt x="393" y="31"/>
                  </a:lnTo>
                  <a:lnTo>
                    <a:pt x="400" y="48"/>
                  </a:lnTo>
                  <a:lnTo>
                    <a:pt x="410" y="24"/>
                  </a:lnTo>
                  <a:lnTo>
                    <a:pt x="417" y="48"/>
                  </a:lnTo>
                  <a:lnTo>
                    <a:pt x="424" y="55"/>
                  </a:lnTo>
                  <a:lnTo>
                    <a:pt x="431" y="31"/>
                  </a:lnTo>
                  <a:lnTo>
                    <a:pt x="437" y="10"/>
                  </a:lnTo>
                  <a:lnTo>
                    <a:pt x="448" y="24"/>
                  </a:lnTo>
                  <a:lnTo>
                    <a:pt x="455" y="41"/>
                  </a:lnTo>
                  <a:lnTo>
                    <a:pt x="461" y="17"/>
                  </a:lnTo>
                  <a:lnTo>
                    <a:pt x="468" y="38"/>
                  </a:lnTo>
                  <a:lnTo>
                    <a:pt x="475" y="51"/>
                  </a:lnTo>
                  <a:lnTo>
                    <a:pt x="482" y="45"/>
                  </a:lnTo>
                  <a:lnTo>
                    <a:pt x="492" y="45"/>
                  </a:lnTo>
                  <a:lnTo>
                    <a:pt x="499" y="45"/>
                  </a:lnTo>
                  <a:lnTo>
                    <a:pt x="506" y="27"/>
                  </a:lnTo>
                  <a:lnTo>
                    <a:pt x="513" y="48"/>
                  </a:lnTo>
                  <a:lnTo>
                    <a:pt x="520" y="27"/>
                  </a:lnTo>
                  <a:lnTo>
                    <a:pt x="526" y="14"/>
                  </a:lnTo>
                  <a:lnTo>
                    <a:pt x="537" y="27"/>
                  </a:lnTo>
                  <a:lnTo>
                    <a:pt x="543" y="20"/>
                  </a:lnTo>
                  <a:lnTo>
                    <a:pt x="550" y="27"/>
                  </a:lnTo>
                  <a:lnTo>
                    <a:pt x="557" y="0"/>
                  </a:lnTo>
                  <a:lnTo>
                    <a:pt x="564" y="20"/>
                  </a:lnTo>
                  <a:lnTo>
                    <a:pt x="571" y="62"/>
                  </a:lnTo>
                  <a:lnTo>
                    <a:pt x="581" y="34"/>
                  </a:lnTo>
                  <a:lnTo>
                    <a:pt x="588" y="65"/>
                  </a:lnTo>
                  <a:lnTo>
                    <a:pt x="595" y="27"/>
                  </a:lnTo>
                  <a:lnTo>
                    <a:pt x="602" y="34"/>
                  </a:lnTo>
                  <a:lnTo>
                    <a:pt x="608" y="20"/>
                  </a:lnTo>
                  <a:lnTo>
                    <a:pt x="619" y="20"/>
                  </a:lnTo>
                  <a:lnTo>
                    <a:pt x="626" y="0"/>
                  </a:lnTo>
                  <a:lnTo>
                    <a:pt x="632" y="38"/>
                  </a:lnTo>
                  <a:lnTo>
                    <a:pt x="639" y="34"/>
                  </a:lnTo>
                  <a:lnTo>
                    <a:pt x="646" y="24"/>
                  </a:lnTo>
                  <a:lnTo>
                    <a:pt x="653" y="20"/>
                  </a:lnTo>
                  <a:lnTo>
                    <a:pt x="663" y="58"/>
                  </a:lnTo>
                  <a:lnTo>
                    <a:pt x="670" y="45"/>
                  </a:lnTo>
                  <a:lnTo>
                    <a:pt x="677" y="34"/>
                  </a:lnTo>
                  <a:lnTo>
                    <a:pt x="684" y="79"/>
                  </a:lnTo>
                  <a:lnTo>
                    <a:pt x="691" y="20"/>
                  </a:lnTo>
                  <a:lnTo>
                    <a:pt x="697" y="48"/>
                  </a:lnTo>
                  <a:lnTo>
                    <a:pt x="708" y="14"/>
                  </a:lnTo>
                  <a:lnTo>
                    <a:pt x="714" y="45"/>
                  </a:lnTo>
                  <a:lnTo>
                    <a:pt x="721" y="10"/>
                  </a:lnTo>
                  <a:lnTo>
                    <a:pt x="728" y="17"/>
                  </a:lnTo>
                  <a:lnTo>
                    <a:pt x="735" y="27"/>
                  </a:lnTo>
                  <a:lnTo>
                    <a:pt x="745" y="24"/>
                  </a:lnTo>
                  <a:lnTo>
                    <a:pt x="752" y="27"/>
                  </a:lnTo>
                  <a:lnTo>
                    <a:pt x="759" y="24"/>
                  </a:lnTo>
                  <a:lnTo>
                    <a:pt x="766" y="51"/>
                  </a:lnTo>
                  <a:lnTo>
                    <a:pt x="773" y="45"/>
                  </a:lnTo>
                  <a:lnTo>
                    <a:pt x="779" y="14"/>
                  </a:lnTo>
                  <a:lnTo>
                    <a:pt x="790" y="45"/>
                  </a:lnTo>
                  <a:lnTo>
                    <a:pt x="797" y="31"/>
                  </a:lnTo>
                  <a:lnTo>
                    <a:pt x="803" y="55"/>
                  </a:lnTo>
                  <a:lnTo>
                    <a:pt x="810" y="34"/>
                  </a:lnTo>
                  <a:lnTo>
                    <a:pt x="817" y="48"/>
                  </a:lnTo>
                  <a:lnTo>
                    <a:pt x="824" y="34"/>
                  </a:lnTo>
                  <a:lnTo>
                    <a:pt x="834" y="14"/>
                  </a:lnTo>
                  <a:lnTo>
                    <a:pt x="841" y="10"/>
                  </a:lnTo>
                  <a:lnTo>
                    <a:pt x="848" y="7"/>
                  </a:lnTo>
                  <a:lnTo>
                    <a:pt x="855" y="20"/>
                  </a:lnTo>
                  <a:lnTo>
                    <a:pt x="862" y="17"/>
                  </a:lnTo>
                  <a:lnTo>
                    <a:pt x="868" y="48"/>
                  </a:lnTo>
                  <a:lnTo>
                    <a:pt x="879" y="41"/>
                  </a:lnTo>
                  <a:lnTo>
                    <a:pt x="885" y="17"/>
                  </a:lnTo>
                  <a:lnTo>
                    <a:pt x="892" y="2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261"/>
            <p:cNvSpPr>
              <a:spLocks/>
            </p:cNvSpPr>
            <p:nvPr/>
          </p:nvSpPr>
          <p:spPr bwMode="auto">
            <a:xfrm>
              <a:off x="517" y="1680"/>
              <a:ext cx="1314" cy="506"/>
            </a:xfrm>
            <a:custGeom>
              <a:avLst/>
              <a:gdLst>
                <a:gd name="T0" fmla="*/ 10 w 892"/>
                <a:gd name="T1" fmla="*/ 506 h 282"/>
                <a:gd name="T2" fmla="*/ 35 w 892"/>
                <a:gd name="T3" fmla="*/ 506 h 282"/>
                <a:gd name="T4" fmla="*/ 55 w 892"/>
                <a:gd name="T5" fmla="*/ 506 h 282"/>
                <a:gd name="T6" fmla="*/ 75 w 892"/>
                <a:gd name="T7" fmla="*/ 0 h 282"/>
                <a:gd name="T8" fmla="*/ 100 w 892"/>
                <a:gd name="T9" fmla="*/ 0 h 282"/>
                <a:gd name="T10" fmla="*/ 121 w 892"/>
                <a:gd name="T11" fmla="*/ 0 h 282"/>
                <a:gd name="T12" fmla="*/ 140 w 892"/>
                <a:gd name="T13" fmla="*/ 0 h 282"/>
                <a:gd name="T14" fmla="*/ 166 w 892"/>
                <a:gd name="T15" fmla="*/ 0 h 282"/>
                <a:gd name="T16" fmla="*/ 186 w 892"/>
                <a:gd name="T17" fmla="*/ 0 h 282"/>
                <a:gd name="T18" fmla="*/ 206 w 892"/>
                <a:gd name="T19" fmla="*/ 0 h 282"/>
                <a:gd name="T20" fmla="*/ 231 w 892"/>
                <a:gd name="T21" fmla="*/ 0 h 282"/>
                <a:gd name="T22" fmla="*/ 252 w 892"/>
                <a:gd name="T23" fmla="*/ 0 h 282"/>
                <a:gd name="T24" fmla="*/ 271 w 892"/>
                <a:gd name="T25" fmla="*/ 0 h 282"/>
                <a:gd name="T26" fmla="*/ 296 w 892"/>
                <a:gd name="T27" fmla="*/ 0 h 282"/>
                <a:gd name="T28" fmla="*/ 317 w 892"/>
                <a:gd name="T29" fmla="*/ 0 h 282"/>
                <a:gd name="T30" fmla="*/ 337 w 892"/>
                <a:gd name="T31" fmla="*/ 0 h 282"/>
                <a:gd name="T32" fmla="*/ 362 w 892"/>
                <a:gd name="T33" fmla="*/ 0 h 282"/>
                <a:gd name="T34" fmla="*/ 383 w 892"/>
                <a:gd name="T35" fmla="*/ 0 h 282"/>
                <a:gd name="T36" fmla="*/ 402 w 892"/>
                <a:gd name="T37" fmla="*/ 0 h 282"/>
                <a:gd name="T38" fmla="*/ 427 w 892"/>
                <a:gd name="T39" fmla="*/ 0 h 282"/>
                <a:gd name="T40" fmla="*/ 448 w 892"/>
                <a:gd name="T41" fmla="*/ 0 h 282"/>
                <a:gd name="T42" fmla="*/ 473 w 892"/>
                <a:gd name="T43" fmla="*/ 0 h 282"/>
                <a:gd name="T44" fmla="*/ 493 w 892"/>
                <a:gd name="T45" fmla="*/ 0 h 282"/>
                <a:gd name="T46" fmla="*/ 514 w 892"/>
                <a:gd name="T47" fmla="*/ 0 h 282"/>
                <a:gd name="T48" fmla="*/ 539 w 892"/>
                <a:gd name="T49" fmla="*/ 0 h 282"/>
                <a:gd name="T50" fmla="*/ 558 w 892"/>
                <a:gd name="T51" fmla="*/ 0 h 282"/>
                <a:gd name="T52" fmla="*/ 579 w 892"/>
                <a:gd name="T53" fmla="*/ 0 h 282"/>
                <a:gd name="T54" fmla="*/ 604 w 892"/>
                <a:gd name="T55" fmla="*/ 0 h 282"/>
                <a:gd name="T56" fmla="*/ 625 w 892"/>
                <a:gd name="T57" fmla="*/ 0 h 282"/>
                <a:gd name="T58" fmla="*/ 644 w 892"/>
                <a:gd name="T59" fmla="*/ 0 h 282"/>
                <a:gd name="T60" fmla="*/ 670 w 892"/>
                <a:gd name="T61" fmla="*/ 0 h 282"/>
                <a:gd name="T62" fmla="*/ 689 w 892"/>
                <a:gd name="T63" fmla="*/ 0 h 282"/>
                <a:gd name="T64" fmla="*/ 710 w 892"/>
                <a:gd name="T65" fmla="*/ 0 h 282"/>
                <a:gd name="T66" fmla="*/ 735 w 892"/>
                <a:gd name="T67" fmla="*/ 0 h 282"/>
                <a:gd name="T68" fmla="*/ 756 w 892"/>
                <a:gd name="T69" fmla="*/ 0 h 282"/>
                <a:gd name="T70" fmla="*/ 775 w 892"/>
                <a:gd name="T71" fmla="*/ 0 h 282"/>
                <a:gd name="T72" fmla="*/ 800 w 892"/>
                <a:gd name="T73" fmla="*/ 0 h 282"/>
                <a:gd name="T74" fmla="*/ 821 w 892"/>
                <a:gd name="T75" fmla="*/ 0 h 282"/>
                <a:gd name="T76" fmla="*/ 841 w 892"/>
                <a:gd name="T77" fmla="*/ 0 h 282"/>
                <a:gd name="T78" fmla="*/ 866 w 892"/>
                <a:gd name="T79" fmla="*/ 0 h 282"/>
                <a:gd name="T80" fmla="*/ 887 w 892"/>
                <a:gd name="T81" fmla="*/ 0 h 282"/>
                <a:gd name="T82" fmla="*/ 912 w 892"/>
                <a:gd name="T83" fmla="*/ 0 h 282"/>
                <a:gd name="T84" fmla="*/ 931 w 892"/>
                <a:gd name="T85" fmla="*/ 0 h 282"/>
                <a:gd name="T86" fmla="*/ 952 w 892"/>
                <a:gd name="T87" fmla="*/ 0 h 282"/>
                <a:gd name="T88" fmla="*/ 977 w 892"/>
                <a:gd name="T89" fmla="*/ 0 h 282"/>
                <a:gd name="T90" fmla="*/ 997 w 892"/>
                <a:gd name="T91" fmla="*/ 0 h 282"/>
                <a:gd name="T92" fmla="*/ 1018 w 892"/>
                <a:gd name="T93" fmla="*/ 0 h 282"/>
                <a:gd name="T94" fmla="*/ 1043 w 892"/>
                <a:gd name="T95" fmla="*/ 0 h 282"/>
                <a:gd name="T96" fmla="*/ 1062 w 892"/>
                <a:gd name="T97" fmla="*/ 0 h 282"/>
                <a:gd name="T98" fmla="*/ 1083 w 892"/>
                <a:gd name="T99" fmla="*/ 0 h 282"/>
                <a:gd name="T100" fmla="*/ 1108 w 892"/>
                <a:gd name="T101" fmla="*/ 0 h 282"/>
                <a:gd name="T102" fmla="*/ 1128 w 892"/>
                <a:gd name="T103" fmla="*/ 0 h 282"/>
                <a:gd name="T104" fmla="*/ 1148 w 892"/>
                <a:gd name="T105" fmla="*/ 0 h 282"/>
                <a:gd name="T106" fmla="*/ 1174 w 892"/>
                <a:gd name="T107" fmla="*/ 0 h 282"/>
                <a:gd name="T108" fmla="*/ 1193 w 892"/>
                <a:gd name="T109" fmla="*/ 0 h 282"/>
                <a:gd name="T110" fmla="*/ 1214 w 892"/>
                <a:gd name="T111" fmla="*/ 0 h 282"/>
                <a:gd name="T112" fmla="*/ 1239 w 892"/>
                <a:gd name="T113" fmla="*/ 0 h 282"/>
                <a:gd name="T114" fmla="*/ 1259 w 892"/>
                <a:gd name="T115" fmla="*/ 0 h 282"/>
                <a:gd name="T116" fmla="*/ 1279 w 892"/>
                <a:gd name="T117" fmla="*/ 0 h 282"/>
                <a:gd name="T118" fmla="*/ 1304 w 892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2" h="282">
                  <a:moveTo>
                    <a:pt x="0" y="282"/>
                  </a:moveTo>
                  <a:lnTo>
                    <a:pt x="7" y="282"/>
                  </a:lnTo>
                  <a:lnTo>
                    <a:pt x="13" y="282"/>
                  </a:lnTo>
                  <a:lnTo>
                    <a:pt x="24" y="282"/>
                  </a:lnTo>
                  <a:lnTo>
                    <a:pt x="30" y="282"/>
                  </a:lnTo>
                  <a:lnTo>
                    <a:pt x="37" y="28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9" y="0"/>
                  </a:lnTo>
                  <a:lnTo>
                    <a:pt x="246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5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10" y="0"/>
                  </a:lnTo>
                  <a:lnTo>
                    <a:pt x="417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92" y="0"/>
                  </a:lnTo>
                  <a:lnTo>
                    <a:pt x="499" y="0"/>
                  </a:lnTo>
                  <a:lnTo>
                    <a:pt x="506" y="0"/>
                  </a:lnTo>
                  <a:lnTo>
                    <a:pt x="513" y="0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37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1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9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9" y="0"/>
                  </a:lnTo>
                  <a:lnTo>
                    <a:pt x="646" y="0"/>
                  </a:lnTo>
                  <a:lnTo>
                    <a:pt x="653" y="0"/>
                  </a:lnTo>
                  <a:lnTo>
                    <a:pt x="663" y="0"/>
                  </a:lnTo>
                  <a:lnTo>
                    <a:pt x="670" y="0"/>
                  </a:lnTo>
                  <a:lnTo>
                    <a:pt x="677" y="0"/>
                  </a:lnTo>
                  <a:lnTo>
                    <a:pt x="684" y="0"/>
                  </a:lnTo>
                  <a:lnTo>
                    <a:pt x="691" y="0"/>
                  </a:lnTo>
                  <a:lnTo>
                    <a:pt x="697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5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3" y="0"/>
                  </a:lnTo>
                  <a:lnTo>
                    <a:pt x="779" y="0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803" y="0"/>
                  </a:lnTo>
                  <a:lnTo>
                    <a:pt x="810" y="0"/>
                  </a:lnTo>
                  <a:lnTo>
                    <a:pt x="817" y="0"/>
                  </a:lnTo>
                  <a:lnTo>
                    <a:pt x="824" y="0"/>
                  </a:lnTo>
                  <a:lnTo>
                    <a:pt x="834" y="0"/>
                  </a:lnTo>
                  <a:lnTo>
                    <a:pt x="841" y="0"/>
                  </a:lnTo>
                  <a:lnTo>
                    <a:pt x="848" y="0"/>
                  </a:lnTo>
                  <a:lnTo>
                    <a:pt x="855" y="0"/>
                  </a:lnTo>
                  <a:lnTo>
                    <a:pt x="862" y="0"/>
                  </a:lnTo>
                  <a:lnTo>
                    <a:pt x="868" y="0"/>
                  </a:lnTo>
                  <a:lnTo>
                    <a:pt x="879" y="0"/>
                  </a:lnTo>
                  <a:lnTo>
                    <a:pt x="885" y="0"/>
                  </a:lnTo>
                  <a:lnTo>
                    <a:pt x="89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Rectangle 262"/>
            <p:cNvSpPr>
              <a:spLocks noChangeArrowheads="1"/>
            </p:cNvSpPr>
            <p:nvPr/>
          </p:nvSpPr>
          <p:spPr bwMode="auto">
            <a:xfrm rot="-5400000">
              <a:off x="314" y="1884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</a:t>
              </a:r>
              <a:endParaRPr lang="en-US" sz="1000"/>
            </a:p>
          </p:txBody>
        </p:sp>
        <p:sp>
          <p:nvSpPr>
            <p:cNvPr id="20645" name="Rectangle 263"/>
            <p:cNvSpPr>
              <a:spLocks noChangeArrowheads="1"/>
            </p:cNvSpPr>
            <p:nvPr/>
          </p:nvSpPr>
          <p:spPr bwMode="auto">
            <a:xfrm>
              <a:off x="517" y="2822"/>
              <a:ext cx="1314" cy="1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Rectangle 264"/>
            <p:cNvSpPr>
              <a:spLocks noChangeArrowheads="1"/>
            </p:cNvSpPr>
            <p:nvPr/>
          </p:nvSpPr>
          <p:spPr bwMode="auto">
            <a:xfrm>
              <a:off x="517" y="2822"/>
              <a:ext cx="1314" cy="100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Line 265"/>
            <p:cNvSpPr>
              <a:spLocks noChangeShapeType="1"/>
            </p:cNvSpPr>
            <p:nvPr/>
          </p:nvSpPr>
          <p:spPr bwMode="auto">
            <a:xfrm>
              <a:off x="517" y="2822"/>
              <a:ext cx="13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266"/>
            <p:cNvSpPr>
              <a:spLocks/>
            </p:cNvSpPr>
            <p:nvPr/>
          </p:nvSpPr>
          <p:spPr bwMode="auto">
            <a:xfrm>
              <a:off x="517" y="2822"/>
              <a:ext cx="1314" cy="1006"/>
            </a:xfrm>
            <a:custGeom>
              <a:avLst/>
              <a:gdLst>
                <a:gd name="T0" fmla="*/ 0 w 261"/>
                <a:gd name="T1" fmla="*/ 1006 h 163"/>
                <a:gd name="T2" fmla="*/ 1314 w 261"/>
                <a:gd name="T3" fmla="*/ 1006 h 163"/>
                <a:gd name="T4" fmla="*/ 1314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Line 267"/>
            <p:cNvSpPr>
              <a:spLocks noChangeShapeType="1"/>
            </p:cNvSpPr>
            <p:nvPr/>
          </p:nvSpPr>
          <p:spPr bwMode="auto">
            <a:xfrm flipV="1">
              <a:off x="517" y="2822"/>
              <a:ext cx="2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Line 268"/>
            <p:cNvSpPr>
              <a:spLocks noChangeShapeType="1"/>
            </p:cNvSpPr>
            <p:nvPr/>
          </p:nvSpPr>
          <p:spPr bwMode="auto">
            <a:xfrm>
              <a:off x="517" y="3828"/>
              <a:ext cx="1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Line 269"/>
            <p:cNvSpPr>
              <a:spLocks noChangeShapeType="1"/>
            </p:cNvSpPr>
            <p:nvPr/>
          </p:nvSpPr>
          <p:spPr bwMode="auto">
            <a:xfrm flipV="1">
              <a:off x="517" y="2822"/>
              <a:ext cx="2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Line 270"/>
            <p:cNvSpPr>
              <a:spLocks noChangeShapeType="1"/>
            </p:cNvSpPr>
            <p:nvPr/>
          </p:nvSpPr>
          <p:spPr bwMode="auto">
            <a:xfrm flipV="1">
              <a:off x="517" y="3810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Line 271"/>
            <p:cNvSpPr>
              <a:spLocks noChangeShapeType="1"/>
            </p:cNvSpPr>
            <p:nvPr/>
          </p:nvSpPr>
          <p:spPr bwMode="auto">
            <a:xfrm>
              <a:off x="517" y="2822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Rectangle 272"/>
            <p:cNvSpPr>
              <a:spLocks noChangeArrowheads="1"/>
            </p:cNvSpPr>
            <p:nvPr/>
          </p:nvSpPr>
          <p:spPr bwMode="auto">
            <a:xfrm>
              <a:off x="501" y="385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655" name="Line 273"/>
            <p:cNvSpPr>
              <a:spLocks noChangeShapeType="1"/>
            </p:cNvSpPr>
            <p:nvPr/>
          </p:nvSpPr>
          <p:spPr bwMode="auto">
            <a:xfrm flipV="1">
              <a:off x="738" y="3810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Line 274"/>
            <p:cNvSpPr>
              <a:spLocks noChangeShapeType="1"/>
            </p:cNvSpPr>
            <p:nvPr/>
          </p:nvSpPr>
          <p:spPr bwMode="auto">
            <a:xfrm>
              <a:off x="738" y="2822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Rectangle 275"/>
            <p:cNvSpPr>
              <a:spLocks noChangeArrowheads="1"/>
            </p:cNvSpPr>
            <p:nvPr/>
          </p:nvSpPr>
          <p:spPr bwMode="auto">
            <a:xfrm>
              <a:off x="701" y="385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658" name="Line 276"/>
            <p:cNvSpPr>
              <a:spLocks noChangeShapeType="1"/>
            </p:cNvSpPr>
            <p:nvPr/>
          </p:nvSpPr>
          <p:spPr bwMode="auto">
            <a:xfrm flipV="1">
              <a:off x="955" y="381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Rectangle 278"/>
            <p:cNvSpPr>
              <a:spLocks noChangeArrowheads="1"/>
            </p:cNvSpPr>
            <p:nvPr/>
          </p:nvSpPr>
          <p:spPr bwMode="auto">
            <a:xfrm>
              <a:off x="919" y="385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660" name="Line 279"/>
            <p:cNvSpPr>
              <a:spLocks noChangeShapeType="1"/>
            </p:cNvSpPr>
            <p:nvPr/>
          </p:nvSpPr>
          <p:spPr bwMode="auto">
            <a:xfrm flipV="1">
              <a:off x="1177" y="3810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Rectangle 281"/>
            <p:cNvSpPr>
              <a:spLocks noChangeArrowheads="1"/>
            </p:cNvSpPr>
            <p:nvPr/>
          </p:nvSpPr>
          <p:spPr bwMode="auto">
            <a:xfrm>
              <a:off x="1142" y="385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0662" name="Line 282"/>
            <p:cNvSpPr>
              <a:spLocks noChangeShapeType="1"/>
            </p:cNvSpPr>
            <p:nvPr/>
          </p:nvSpPr>
          <p:spPr bwMode="auto">
            <a:xfrm flipV="1">
              <a:off x="1394" y="381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Line 283"/>
            <p:cNvSpPr>
              <a:spLocks noChangeShapeType="1"/>
            </p:cNvSpPr>
            <p:nvPr/>
          </p:nvSpPr>
          <p:spPr bwMode="auto">
            <a:xfrm>
              <a:off x="1394" y="28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Rectangle 284"/>
            <p:cNvSpPr>
              <a:spLocks noChangeArrowheads="1"/>
            </p:cNvSpPr>
            <p:nvPr/>
          </p:nvSpPr>
          <p:spPr bwMode="auto">
            <a:xfrm>
              <a:off x="1358" y="385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0665" name="Line 285"/>
            <p:cNvSpPr>
              <a:spLocks noChangeShapeType="1"/>
            </p:cNvSpPr>
            <p:nvPr/>
          </p:nvSpPr>
          <p:spPr bwMode="auto">
            <a:xfrm flipV="1">
              <a:off x="1615" y="381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Line 286"/>
            <p:cNvSpPr>
              <a:spLocks noChangeShapeType="1"/>
            </p:cNvSpPr>
            <p:nvPr/>
          </p:nvSpPr>
          <p:spPr bwMode="auto">
            <a:xfrm>
              <a:off x="1615" y="28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Rectangle 287"/>
            <p:cNvSpPr>
              <a:spLocks noChangeArrowheads="1"/>
            </p:cNvSpPr>
            <p:nvPr/>
          </p:nvSpPr>
          <p:spPr bwMode="auto">
            <a:xfrm>
              <a:off x="1564" y="385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0668" name="Line 288"/>
            <p:cNvSpPr>
              <a:spLocks noChangeShapeType="1"/>
            </p:cNvSpPr>
            <p:nvPr/>
          </p:nvSpPr>
          <p:spPr bwMode="auto">
            <a:xfrm flipV="1">
              <a:off x="1831" y="381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Line 289"/>
            <p:cNvSpPr>
              <a:spLocks noChangeShapeType="1"/>
            </p:cNvSpPr>
            <p:nvPr/>
          </p:nvSpPr>
          <p:spPr bwMode="auto">
            <a:xfrm>
              <a:off x="1831" y="28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Rectangle 290"/>
            <p:cNvSpPr>
              <a:spLocks noChangeArrowheads="1"/>
            </p:cNvSpPr>
            <p:nvPr/>
          </p:nvSpPr>
          <p:spPr bwMode="auto">
            <a:xfrm>
              <a:off x="1781" y="385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0671" name="Line 291"/>
            <p:cNvSpPr>
              <a:spLocks noChangeShapeType="1"/>
            </p:cNvSpPr>
            <p:nvPr/>
          </p:nvSpPr>
          <p:spPr bwMode="auto">
            <a:xfrm>
              <a:off x="517" y="382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Line 292"/>
            <p:cNvSpPr>
              <a:spLocks noChangeShapeType="1"/>
            </p:cNvSpPr>
            <p:nvPr/>
          </p:nvSpPr>
          <p:spPr bwMode="auto">
            <a:xfrm flipH="1">
              <a:off x="1816" y="382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Rectangle 293"/>
            <p:cNvSpPr>
              <a:spLocks noChangeArrowheads="1"/>
            </p:cNvSpPr>
            <p:nvPr/>
          </p:nvSpPr>
          <p:spPr bwMode="auto">
            <a:xfrm>
              <a:off x="461" y="377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674" name="Line 294"/>
            <p:cNvSpPr>
              <a:spLocks noChangeShapeType="1"/>
            </p:cNvSpPr>
            <p:nvPr/>
          </p:nvSpPr>
          <p:spPr bwMode="auto">
            <a:xfrm>
              <a:off x="517" y="3574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Line 295"/>
            <p:cNvSpPr>
              <a:spLocks noChangeShapeType="1"/>
            </p:cNvSpPr>
            <p:nvPr/>
          </p:nvSpPr>
          <p:spPr bwMode="auto">
            <a:xfrm flipH="1">
              <a:off x="1816" y="3574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Rectangle 296"/>
            <p:cNvSpPr>
              <a:spLocks noChangeArrowheads="1"/>
            </p:cNvSpPr>
            <p:nvPr/>
          </p:nvSpPr>
          <p:spPr bwMode="auto">
            <a:xfrm>
              <a:off x="426" y="352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0677" name="Line 297"/>
            <p:cNvSpPr>
              <a:spLocks noChangeShapeType="1"/>
            </p:cNvSpPr>
            <p:nvPr/>
          </p:nvSpPr>
          <p:spPr bwMode="auto">
            <a:xfrm>
              <a:off x="517" y="3328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Line 298"/>
            <p:cNvSpPr>
              <a:spLocks noChangeShapeType="1"/>
            </p:cNvSpPr>
            <p:nvPr/>
          </p:nvSpPr>
          <p:spPr bwMode="auto">
            <a:xfrm flipH="1">
              <a:off x="1816" y="3328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Rectangle 299"/>
            <p:cNvSpPr>
              <a:spLocks noChangeArrowheads="1"/>
            </p:cNvSpPr>
            <p:nvPr/>
          </p:nvSpPr>
          <p:spPr bwMode="auto">
            <a:xfrm>
              <a:off x="426" y="327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680" name="Line 300"/>
            <p:cNvSpPr>
              <a:spLocks noChangeShapeType="1"/>
            </p:cNvSpPr>
            <p:nvPr/>
          </p:nvSpPr>
          <p:spPr bwMode="auto">
            <a:xfrm>
              <a:off x="517" y="3075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Line 301"/>
            <p:cNvSpPr>
              <a:spLocks noChangeShapeType="1"/>
            </p:cNvSpPr>
            <p:nvPr/>
          </p:nvSpPr>
          <p:spPr bwMode="auto">
            <a:xfrm flipH="1">
              <a:off x="1816" y="3075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Rectangle 302"/>
            <p:cNvSpPr>
              <a:spLocks noChangeArrowheads="1"/>
            </p:cNvSpPr>
            <p:nvPr/>
          </p:nvSpPr>
          <p:spPr bwMode="auto">
            <a:xfrm>
              <a:off x="426" y="3025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000"/>
            </a:p>
          </p:txBody>
        </p:sp>
        <p:sp>
          <p:nvSpPr>
            <p:cNvPr id="20683" name="Line 303"/>
            <p:cNvSpPr>
              <a:spLocks noChangeShapeType="1"/>
            </p:cNvSpPr>
            <p:nvPr/>
          </p:nvSpPr>
          <p:spPr bwMode="auto">
            <a:xfrm>
              <a:off x="517" y="2822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Line 304"/>
            <p:cNvSpPr>
              <a:spLocks noChangeShapeType="1"/>
            </p:cNvSpPr>
            <p:nvPr/>
          </p:nvSpPr>
          <p:spPr bwMode="auto">
            <a:xfrm flipH="1">
              <a:off x="1816" y="2822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Rectangle 305"/>
            <p:cNvSpPr>
              <a:spLocks noChangeArrowheads="1"/>
            </p:cNvSpPr>
            <p:nvPr/>
          </p:nvSpPr>
          <p:spPr bwMode="auto">
            <a:xfrm>
              <a:off x="426" y="277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686" name="Line 306"/>
            <p:cNvSpPr>
              <a:spLocks noChangeShapeType="1"/>
            </p:cNvSpPr>
            <p:nvPr/>
          </p:nvSpPr>
          <p:spPr bwMode="auto">
            <a:xfrm>
              <a:off x="517" y="2822"/>
              <a:ext cx="13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Freeform 307"/>
            <p:cNvSpPr>
              <a:spLocks/>
            </p:cNvSpPr>
            <p:nvPr/>
          </p:nvSpPr>
          <p:spPr bwMode="auto">
            <a:xfrm>
              <a:off x="517" y="2822"/>
              <a:ext cx="1314" cy="1006"/>
            </a:xfrm>
            <a:custGeom>
              <a:avLst/>
              <a:gdLst>
                <a:gd name="T0" fmla="*/ 0 w 261"/>
                <a:gd name="T1" fmla="*/ 1006 h 163"/>
                <a:gd name="T2" fmla="*/ 1314 w 261"/>
                <a:gd name="T3" fmla="*/ 1006 h 163"/>
                <a:gd name="T4" fmla="*/ 1314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Line 308"/>
            <p:cNvSpPr>
              <a:spLocks noChangeShapeType="1"/>
            </p:cNvSpPr>
            <p:nvPr/>
          </p:nvSpPr>
          <p:spPr bwMode="auto">
            <a:xfrm flipV="1">
              <a:off x="517" y="2822"/>
              <a:ext cx="2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Freeform 309"/>
            <p:cNvSpPr>
              <a:spLocks/>
            </p:cNvSpPr>
            <p:nvPr/>
          </p:nvSpPr>
          <p:spPr bwMode="auto">
            <a:xfrm>
              <a:off x="517" y="3433"/>
              <a:ext cx="1314" cy="395"/>
            </a:xfrm>
            <a:custGeom>
              <a:avLst/>
              <a:gdLst>
                <a:gd name="T0" fmla="*/ 10 w 892"/>
                <a:gd name="T1" fmla="*/ 395 h 220"/>
                <a:gd name="T2" fmla="*/ 35 w 892"/>
                <a:gd name="T3" fmla="*/ 395 h 220"/>
                <a:gd name="T4" fmla="*/ 55 w 892"/>
                <a:gd name="T5" fmla="*/ 395 h 220"/>
                <a:gd name="T6" fmla="*/ 75 w 892"/>
                <a:gd name="T7" fmla="*/ 124 h 220"/>
                <a:gd name="T8" fmla="*/ 100 w 892"/>
                <a:gd name="T9" fmla="*/ 81 h 220"/>
                <a:gd name="T10" fmla="*/ 121 w 892"/>
                <a:gd name="T11" fmla="*/ 43 h 220"/>
                <a:gd name="T12" fmla="*/ 140 w 892"/>
                <a:gd name="T13" fmla="*/ 124 h 220"/>
                <a:gd name="T14" fmla="*/ 166 w 892"/>
                <a:gd name="T15" fmla="*/ 129 h 220"/>
                <a:gd name="T16" fmla="*/ 186 w 892"/>
                <a:gd name="T17" fmla="*/ 124 h 220"/>
                <a:gd name="T18" fmla="*/ 206 w 892"/>
                <a:gd name="T19" fmla="*/ 99 h 220"/>
                <a:gd name="T20" fmla="*/ 231 w 892"/>
                <a:gd name="T21" fmla="*/ 99 h 220"/>
                <a:gd name="T22" fmla="*/ 252 w 892"/>
                <a:gd name="T23" fmla="*/ 93 h 220"/>
                <a:gd name="T24" fmla="*/ 271 w 892"/>
                <a:gd name="T25" fmla="*/ 81 h 220"/>
                <a:gd name="T26" fmla="*/ 296 w 892"/>
                <a:gd name="T27" fmla="*/ 99 h 220"/>
                <a:gd name="T28" fmla="*/ 317 w 892"/>
                <a:gd name="T29" fmla="*/ 86 h 220"/>
                <a:gd name="T30" fmla="*/ 337 w 892"/>
                <a:gd name="T31" fmla="*/ 99 h 220"/>
                <a:gd name="T32" fmla="*/ 362 w 892"/>
                <a:gd name="T33" fmla="*/ 81 h 220"/>
                <a:gd name="T34" fmla="*/ 383 w 892"/>
                <a:gd name="T35" fmla="*/ 93 h 220"/>
                <a:gd name="T36" fmla="*/ 402 w 892"/>
                <a:gd name="T37" fmla="*/ 75 h 220"/>
                <a:gd name="T38" fmla="*/ 427 w 892"/>
                <a:gd name="T39" fmla="*/ 86 h 220"/>
                <a:gd name="T40" fmla="*/ 448 w 892"/>
                <a:gd name="T41" fmla="*/ 81 h 220"/>
                <a:gd name="T42" fmla="*/ 473 w 892"/>
                <a:gd name="T43" fmla="*/ 56 h 220"/>
                <a:gd name="T44" fmla="*/ 493 w 892"/>
                <a:gd name="T45" fmla="*/ 68 h 220"/>
                <a:gd name="T46" fmla="*/ 514 w 892"/>
                <a:gd name="T47" fmla="*/ 63 h 220"/>
                <a:gd name="T48" fmla="*/ 539 w 892"/>
                <a:gd name="T49" fmla="*/ 93 h 220"/>
                <a:gd name="T50" fmla="*/ 558 w 892"/>
                <a:gd name="T51" fmla="*/ 63 h 220"/>
                <a:gd name="T52" fmla="*/ 579 w 892"/>
                <a:gd name="T53" fmla="*/ 68 h 220"/>
                <a:gd name="T54" fmla="*/ 604 w 892"/>
                <a:gd name="T55" fmla="*/ 86 h 220"/>
                <a:gd name="T56" fmla="*/ 625 w 892"/>
                <a:gd name="T57" fmla="*/ 43 h 220"/>
                <a:gd name="T58" fmla="*/ 644 w 892"/>
                <a:gd name="T59" fmla="*/ 93 h 220"/>
                <a:gd name="T60" fmla="*/ 670 w 892"/>
                <a:gd name="T61" fmla="*/ 50 h 220"/>
                <a:gd name="T62" fmla="*/ 689 w 892"/>
                <a:gd name="T63" fmla="*/ 56 h 220"/>
                <a:gd name="T64" fmla="*/ 710 w 892"/>
                <a:gd name="T65" fmla="*/ 56 h 220"/>
                <a:gd name="T66" fmla="*/ 735 w 892"/>
                <a:gd name="T67" fmla="*/ 56 h 220"/>
                <a:gd name="T68" fmla="*/ 756 w 892"/>
                <a:gd name="T69" fmla="*/ 38 h 220"/>
                <a:gd name="T70" fmla="*/ 775 w 892"/>
                <a:gd name="T71" fmla="*/ 86 h 220"/>
                <a:gd name="T72" fmla="*/ 800 w 892"/>
                <a:gd name="T73" fmla="*/ 75 h 220"/>
                <a:gd name="T74" fmla="*/ 821 w 892"/>
                <a:gd name="T75" fmla="*/ 106 h 220"/>
                <a:gd name="T76" fmla="*/ 841 w 892"/>
                <a:gd name="T77" fmla="*/ 20 h 220"/>
                <a:gd name="T78" fmla="*/ 866 w 892"/>
                <a:gd name="T79" fmla="*/ 25 h 220"/>
                <a:gd name="T80" fmla="*/ 887 w 892"/>
                <a:gd name="T81" fmla="*/ 56 h 220"/>
                <a:gd name="T82" fmla="*/ 912 w 892"/>
                <a:gd name="T83" fmla="*/ 75 h 220"/>
                <a:gd name="T84" fmla="*/ 931 w 892"/>
                <a:gd name="T85" fmla="*/ 43 h 220"/>
                <a:gd name="T86" fmla="*/ 952 w 892"/>
                <a:gd name="T87" fmla="*/ 75 h 220"/>
                <a:gd name="T88" fmla="*/ 977 w 892"/>
                <a:gd name="T89" fmla="*/ 25 h 220"/>
                <a:gd name="T90" fmla="*/ 997 w 892"/>
                <a:gd name="T91" fmla="*/ 63 h 220"/>
                <a:gd name="T92" fmla="*/ 1018 w 892"/>
                <a:gd name="T93" fmla="*/ 93 h 220"/>
                <a:gd name="T94" fmla="*/ 1043 w 892"/>
                <a:gd name="T95" fmla="*/ 93 h 220"/>
                <a:gd name="T96" fmla="*/ 1062 w 892"/>
                <a:gd name="T97" fmla="*/ 93 h 220"/>
                <a:gd name="T98" fmla="*/ 1083 w 892"/>
                <a:gd name="T99" fmla="*/ 56 h 220"/>
                <a:gd name="T100" fmla="*/ 1108 w 892"/>
                <a:gd name="T101" fmla="*/ 63 h 220"/>
                <a:gd name="T102" fmla="*/ 1128 w 892"/>
                <a:gd name="T103" fmla="*/ 31 h 220"/>
                <a:gd name="T104" fmla="*/ 1148 w 892"/>
                <a:gd name="T105" fmla="*/ 93 h 220"/>
                <a:gd name="T106" fmla="*/ 1174 w 892"/>
                <a:gd name="T107" fmla="*/ 68 h 220"/>
                <a:gd name="T108" fmla="*/ 1193 w 892"/>
                <a:gd name="T109" fmla="*/ 63 h 220"/>
                <a:gd name="T110" fmla="*/ 1214 w 892"/>
                <a:gd name="T111" fmla="*/ 63 h 220"/>
                <a:gd name="T112" fmla="*/ 1239 w 892"/>
                <a:gd name="T113" fmla="*/ 81 h 220"/>
                <a:gd name="T114" fmla="*/ 1259 w 892"/>
                <a:gd name="T115" fmla="*/ 63 h 220"/>
                <a:gd name="T116" fmla="*/ 1279 w 892"/>
                <a:gd name="T117" fmla="*/ 38 h 220"/>
                <a:gd name="T118" fmla="*/ 1304 w 892"/>
                <a:gd name="T119" fmla="*/ 86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2" h="220">
                  <a:moveTo>
                    <a:pt x="0" y="220"/>
                  </a:moveTo>
                  <a:lnTo>
                    <a:pt x="7" y="220"/>
                  </a:lnTo>
                  <a:lnTo>
                    <a:pt x="13" y="220"/>
                  </a:lnTo>
                  <a:lnTo>
                    <a:pt x="24" y="220"/>
                  </a:lnTo>
                  <a:lnTo>
                    <a:pt x="30" y="220"/>
                  </a:lnTo>
                  <a:lnTo>
                    <a:pt x="37" y="220"/>
                  </a:lnTo>
                  <a:lnTo>
                    <a:pt x="44" y="114"/>
                  </a:lnTo>
                  <a:lnTo>
                    <a:pt x="51" y="69"/>
                  </a:lnTo>
                  <a:lnTo>
                    <a:pt x="58" y="83"/>
                  </a:lnTo>
                  <a:lnTo>
                    <a:pt x="68" y="45"/>
                  </a:lnTo>
                  <a:lnTo>
                    <a:pt x="75" y="45"/>
                  </a:lnTo>
                  <a:lnTo>
                    <a:pt x="82" y="24"/>
                  </a:lnTo>
                  <a:lnTo>
                    <a:pt x="89" y="52"/>
                  </a:lnTo>
                  <a:lnTo>
                    <a:pt x="95" y="69"/>
                  </a:lnTo>
                  <a:lnTo>
                    <a:pt x="102" y="48"/>
                  </a:lnTo>
                  <a:lnTo>
                    <a:pt x="113" y="7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50" y="76"/>
                  </a:lnTo>
                  <a:lnTo>
                    <a:pt x="157" y="55"/>
                  </a:lnTo>
                  <a:lnTo>
                    <a:pt x="164" y="45"/>
                  </a:lnTo>
                  <a:lnTo>
                    <a:pt x="171" y="52"/>
                  </a:lnTo>
                  <a:lnTo>
                    <a:pt x="178" y="69"/>
                  </a:lnTo>
                  <a:lnTo>
                    <a:pt x="184" y="45"/>
                  </a:lnTo>
                  <a:lnTo>
                    <a:pt x="195" y="55"/>
                  </a:lnTo>
                  <a:lnTo>
                    <a:pt x="201" y="55"/>
                  </a:lnTo>
                  <a:lnTo>
                    <a:pt x="208" y="59"/>
                  </a:lnTo>
                  <a:lnTo>
                    <a:pt x="215" y="48"/>
                  </a:lnTo>
                  <a:lnTo>
                    <a:pt x="222" y="31"/>
                  </a:lnTo>
                  <a:lnTo>
                    <a:pt x="229" y="55"/>
                  </a:lnTo>
                  <a:lnTo>
                    <a:pt x="239" y="55"/>
                  </a:lnTo>
                  <a:lnTo>
                    <a:pt x="246" y="45"/>
                  </a:lnTo>
                  <a:lnTo>
                    <a:pt x="253" y="11"/>
                  </a:lnTo>
                  <a:lnTo>
                    <a:pt x="260" y="52"/>
                  </a:lnTo>
                  <a:lnTo>
                    <a:pt x="266" y="38"/>
                  </a:lnTo>
                  <a:lnTo>
                    <a:pt x="273" y="42"/>
                  </a:lnTo>
                  <a:lnTo>
                    <a:pt x="284" y="31"/>
                  </a:lnTo>
                  <a:lnTo>
                    <a:pt x="290" y="48"/>
                  </a:lnTo>
                  <a:lnTo>
                    <a:pt x="297" y="59"/>
                  </a:lnTo>
                  <a:lnTo>
                    <a:pt x="304" y="45"/>
                  </a:lnTo>
                  <a:lnTo>
                    <a:pt x="311" y="42"/>
                  </a:lnTo>
                  <a:lnTo>
                    <a:pt x="321" y="31"/>
                  </a:lnTo>
                  <a:lnTo>
                    <a:pt x="328" y="42"/>
                  </a:lnTo>
                  <a:lnTo>
                    <a:pt x="335" y="38"/>
                  </a:lnTo>
                  <a:lnTo>
                    <a:pt x="342" y="28"/>
                  </a:lnTo>
                  <a:lnTo>
                    <a:pt x="349" y="35"/>
                  </a:lnTo>
                  <a:lnTo>
                    <a:pt x="355" y="45"/>
                  </a:lnTo>
                  <a:lnTo>
                    <a:pt x="366" y="52"/>
                  </a:lnTo>
                  <a:lnTo>
                    <a:pt x="372" y="0"/>
                  </a:lnTo>
                  <a:lnTo>
                    <a:pt x="379" y="35"/>
                  </a:lnTo>
                  <a:lnTo>
                    <a:pt x="386" y="55"/>
                  </a:lnTo>
                  <a:lnTo>
                    <a:pt x="393" y="38"/>
                  </a:lnTo>
                  <a:lnTo>
                    <a:pt x="400" y="28"/>
                  </a:lnTo>
                  <a:lnTo>
                    <a:pt x="410" y="48"/>
                  </a:lnTo>
                  <a:lnTo>
                    <a:pt x="417" y="24"/>
                  </a:lnTo>
                  <a:lnTo>
                    <a:pt x="424" y="24"/>
                  </a:lnTo>
                  <a:lnTo>
                    <a:pt x="431" y="42"/>
                  </a:lnTo>
                  <a:lnTo>
                    <a:pt x="437" y="52"/>
                  </a:lnTo>
                  <a:lnTo>
                    <a:pt x="448" y="35"/>
                  </a:lnTo>
                  <a:lnTo>
                    <a:pt x="455" y="28"/>
                  </a:lnTo>
                  <a:lnTo>
                    <a:pt x="461" y="52"/>
                  </a:lnTo>
                  <a:lnTo>
                    <a:pt x="468" y="31"/>
                  </a:lnTo>
                  <a:lnTo>
                    <a:pt x="475" y="24"/>
                  </a:lnTo>
                  <a:lnTo>
                    <a:pt x="482" y="31"/>
                  </a:lnTo>
                  <a:lnTo>
                    <a:pt x="492" y="31"/>
                  </a:lnTo>
                  <a:lnTo>
                    <a:pt x="499" y="31"/>
                  </a:lnTo>
                  <a:lnTo>
                    <a:pt x="506" y="42"/>
                  </a:lnTo>
                  <a:lnTo>
                    <a:pt x="513" y="21"/>
                  </a:lnTo>
                  <a:lnTo>
                    <a:pt x="520" y="42"/>
                  </a:lnTo>
                  <a:lnTo>
                    <a:pt x="526" y="48"/>
                  </a:lnTo>
                  <a:lnTo>
                    <a:pt x="537" y="35"/>
                  </a:lnTo>
                  <a:lnTo>
                    <a:pt x="543" y="42"/>
                  </a:lnTo>
                  <a:lnTo>
                    <a:pt x="550" y="35"/>
                  </a:lnTo>
                  <a:lnTo>
                    <a:pt x="557" y="59"/>
                  </a:lnTo>
                  <a:lnTo>
                    <a:pt x="564" y="38"/>
                  </a:lnTo>
                  <a:lnTo>
                    <a:pt x="571" y="11"/>
                  </a:lnTo>
                  <a:lnTo>
                    <a:pt x="581" y="42"/>
                  </a:lnTo>
                  <a:lnTo>
                    <a:pt x="588" y="14"/>
                  </a:lnTo>
                  <a:lnTo>
                    <a:pt x="595" y="48"/>
                  </a:lnTo>
                  <a:lnTo>
                    <a:pt x="602" y="31"/>
                  </a:lnTo>
                  <a:lnTo>
                    <a:pt x="608" y="42"/>
                  </a:lnTo>
                  <a:lnTo>
                    <a:pt x="619" y="42"/>
                  </a:lnTo>
                  <a:lnTo>
                    <a:pt x="626" y="55"/>
                  </a:lnTo>
                  <a:lnTo>
                    <a:pt x="632" y="24"/>
                  </a:lnTo>
                  <a:lnTo>
                    <a:pt x="639" y="38"/>
                  </a:lnTo>
                  <a:lnTo>
                    <a:pt x="646" y="42"/>
                  </a:lnTo>
                  <a:lnTo>
                    <a:pt x="653" y="45"/>
                  </a:lnTo>
                  <a:lnTo>
                    <a:pt x="663" y="14"/>
                  </a:lnTo>
                  <a:lnTo>
                    <a:pt x="670" y="35"/>
                  </a:lnTo>
                  <a:lnTo>
                    <a:pt x="677" y="35"/>
                  </a:lnTo>
                  <a:lnTo>
                    <a:pt x="684" y="0"/>
                  </a:lnTo>
                  <a:lnTo>
                    <a:pt x="691" y="52"/>
                  </a:lnTo>
                  <a:lnTo>
                    <a:pt x="697" y="17"/>
                  </a:lnTo>
                  <a:lnTo>
                    <a:pt x="708" y="52"/>
                  </a:lnTo>
                  <a:lnTo>
                    <a:pt x="714" y="17"/>
                  </a:lnTo>
                  <a:lnTo>
                    <a:pt x="721" y="52"/>
                  </a:lnTo>
                  <a:lnTo>
                    <a:pt x="728" y="38"/>
                  </a:lnTo>
                  <a:lnTo>
                    <a:pt x="735" y="31"/>
                  </a:lnTo>
                  <a:lnTo>
                    <a:pt x="745" y="42"/>
                  </a:lnTo>
                  <a:lnTo>
                    <a:pt x="752" y="35"/>
                  </a:lnTo>
                  <a:lnTo>
                    <a:pt x="759" y="38"/>
                  </a:lnTo>
                  <a:lnTo>
                    <a:pt x="766" y="17"/>
                  </a:lnTo>
                  <a:lnTo>
                    <a:pt x="773" y="28"/>
                  </a:lnTo>
                  <a:lnTo>
                    <a:pt x="779" y="52"/>
                  </a:lnTo>
                  <a:lnTo>
                    <a:pt x="790" y="21"/>
                  </a:lnTo>
                  <a:lnTo>
                    <a:pt x="797" y="38"/>
                  </a:lnTo>
                  <a:lnTo>
                    <a:pt x="803" y="17"/>
                  </a:lnTo>
                  <a:lnTo>
                    <a:pt x="810" y="35"/>
                  </a:lnTo>
                  <a:lnTo>
                    <a:pt x="817" y="21"/>
                  </a:lnTo>
                  <a:lnTo>
                    <a:pt x="824" y="35"/>
                  </a:lnTo>
                  <a:lnTo>
                    <a:pt x="834" y="45"/>
                  </a:lnTo>
                  <a:lnTo>
                    <a:pt x="841" y="45"/>
                  </a:lnTo>
                  <a:lnTo>
                    <a:pt x="848" y="45"/>
                  </a:lnTo>
                  <a:lnTo>
                    <a:pt x="855" y="35"/>
                  </a:lnTo>
                  <a:lnTo>
                    <a:pt x="862" y="42"/>
                  </a:lnTo>
                  <a:lnTo>
                    <a:pt x="868" y="21"/>
                  </a:lnTo>
                  <a:lnTo>
                    <a:pt x="879" y="31"/>
                  </a:lnTo>
                  <a:lnTo>
                    <a:pt x="885" y="48"/>
                  </a:lnTo>
                  <a:lnTo>
                    <a:pt x="892" y="3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Freeform 310"/>
            <p:cNvSpPr>
              <a:spLocks/>
            </p:cNvSpPr>
            <p:nvPr/>
          </p:nvSpPr>
          <p:spPr bwMode="auto">
            <a:xfrm>
              <a:off x="517" y="2921"/>
              <a:ext cx="1314" cy="506"/>
            </a:xfrm>
            <a:custGeom>
              <a:avLst/>
              <a:gdLst>
                <a:gd name="T0" fmla="*/ 10 w 892"/>
                <a:gd name="T1" fmla="*/ 0 h 282"/>
                <a:gd name="T2" fmla="*/ 35 w 892"/>
                <a:gd name="T3" fmla="*/ 0 h 282"/>
                <a:gd name="T4" fmla="*/ 55 w 892"/>
                <a:gd name="T5" fmla="*/ 0 h 282"/>
                <a:gd name="T6" fmla="*/ 75 w 892"/>
                <a:gd name="T7" fmla="*/ 48 h 282"/>
                <a:gd name="T8" fmla="*/ 100 w 892"/>
                <a:gd name="T9" fmla="*/ 136 h 282"/>
                <a:gd name="T10" fmla="*/ 121 w 892"/>
                <a:gd name="T11" fmla="*/ 203 h 282"/>
                <a:gd name="T12" fmla="*/ 140 w 892"/>
                <a:gd name="T13" fmla="*/ 266 h 282"/>
                <a:gd name="T14" fmla="*/ 166 w 892"/>
                <a:gd name="T15" fmla="*/ 314 h 282"/>
                <a:gd name="T16" fmla="*/ 186 w 892"/>
                <a:gd name="T17" fmla="*/ 357 h 282"/>
                <a:gd name="T18" fmla="*/ 206 w 892"/>
                <a:gd name="T19" fmla="*/ 395 h 282"/>
                <a:gd name="T20" fmla="*/ 231 w 892"/>
                <a:gd name="T21" fmla="*/ 420 h 282"/>
                <a:gd name="T22" fmla="*/ 252 w 892"/>
                <a:gd name="T23" fmla="*/ 443 h 282"/>
                <a:gd name="T24" fmla="*/ 271 w 892"/>
                <a:gd name="T25" fmla="*/ 468 h 282"/>
                <a:gd name="T26" fmla="*/ 296 w 892"/>
                <a:gd name="T27" fmla="*/ 481 h 282"/>
                <a:gd name="T28" fmla="*/ 317 w 892"/>
                <a:gd name="T29" fmla="*/ 499 h 282"/>
                <a:gd name="T30" fmla="*/ 337 w 892"/>
                <a:gd name="T31" fmla="*/ 506 h 282"/>
                <a:gd name="T32" fmla="*/ 362 w 892"/>
                <a:gd name="T33" fmla="*/ 506 h 282"/>
                <a:gd name="T34" fmla="*/ 383 w 892"/>
                <a:gd name="T35" fmla="*/ 506 h 282"/>
                <a:gd name="T36" fmla="*/ 402 w 892"/>
                <a:gd name="T37" fmla="*/ 506 h 282"/>
                <a:gd name="T38" fmla="*/ 427 w 892"/>
                <a:gd name="T39" fmla="*/ 506 h 282"/>
                <a:gd name="T40" fmla="*/ 448 w 892"/>
                <a:gd name="T41" fmla="*/ 506 h 282"/>
                <a:gd name="T42" fmla="*/ 473 w 892"/>
                <a:gd name="T43" fmla="*/ 506 h 282"/>
                <a:gd name="T44" fmla="*/ 493 w 892"/>
                <a:gd name="T45" fmla="*/ 506 h 282"/>
                <a:gd name="T46" fmla="*/ 514 w 892"/>
                <a:gd name="T47" fmla="*/ 506 h 282"/>
                <a:gd name="T48" fmla="*/ 539 w 892"/>
                <a:gd name="T49" fmla="*/ 506 h 282"/>
                <a:gd name="T50" fmla="*/ 558 w 892"/>
                <a:gd name="T51" fmla="*/ 506 h 282"/>
                <a:gd name="T52" fmla="*/ 579 w 892"/>
                <a:gd name="T53" fmla="*/ 506 h 282"/>
                <a:gd name="T54" fmla="*/ 604 w 892"/>
                <a:gd name="T55" fmla="*/ 506 h 282"/>
                <a:gd name="T56" fmla="*/ 625 w 892"/>
                <a:gd name="T57" fmla="*/ 506 h 282"/>
                <a:gd name="T58" fmla="*/ 644 w 892"/>
                <a:gd name="T59" fmla="*/ 506 h 282"/>
                <a:gd name="T60" fmla="*/ 670 w 892"/>
                <a:gd name="T61" fmla="*/ 506 h 282"/>
                <a:gd name="T62" fmla="*/ 689 w 892"/>
                <a:gd name="T63" fmla="*/ 506 h 282"/>
                <a:gd name="T64" fmla="*/ 710 w 892"/>
                <a:gd name="T65" fmla="*/ 506 h 282"/>
                <a:gd name="T66" fmla="*/ 735 w 892"/>
                <a:gd name="T67" fmla="*/ 506 h 282"/>
                <a:gd name="T68" fmla="*/ 756 w 892"/>
                <a:gd name="T69" fmla="*/ 506 h 282"/>
                <a:gd name="T70" fmla="*/ 775 w 892"/>
                <a:gd name="T71" fmla="*/ 506 h 282"/>
                <a:gd name="T72" fmla="*/ 800 w 892"/>
                <a:gd name="T73" fmla="*/ 506 h 282"/>
                <a:gd name="T74" fmla="*/ 821 w 892"/>
                <a:gd name="T75" fmla="*/ 506 h 282"/>
                <a:gd name="T76" fmla="*/ 841 w 892"/>
                <a:gd name="T77" fmla="*/ 506 h 282"/>
                <a:gd name="T78" fmla="*/ 866 w 892"/>
                <a:gd name="T79" fmla="*/ 506 h 282"/>
                <a:gd name="T80" fmla="*/ 887 w 892"/>
                <a:gd name="T81" fmla="*/ 506 h 282"/>
                <a:gd name="T82" fmla="*/ 912 w 892"/>
                <a:gd name="T83" fmla="*/ 506 h 282"/>
                <a:gd name="T84" fmla="*/ 931 w 892"/>
                <a:gd name="T85" fmla="*/ 506 h 282"/>
                <a:gd name="T86" fmla="*/ 952 w 892"/>
                <a:gd name="T87" fmla="*/ 506 h 282"/>
                <a:gd name="T88" fmla="*/ 977 w 892"/>
                <a:gd name="T89" fmla="*/ 506 h 282"/>
                <a:gd name="T90" fmla="*/ 997 w 892"/>
                <a:gd name="T91" fmla="*/ 506 h 282"/>
                <a:gd name="T92" fmla="*/ 1018 w 892"/>
                <a:gd name="T93" fmla="*/ 506 h 282"/>
                <a:gd name="T94" fmla="*/ 1043 w 892"/>
                <a:gd name="T95" fmla="*/ 506 h 282"/>
                <a:gd name="T96" fmla="*/ 1062 w 892"/>
                <a:gd name="T97" fmla="*/ 506 h 282"/>
                <a:gd name="T98" fmla="*/ 1083 w 892"/>
                <a:gd name="T99" fmla="*/ 506 h 282"/>
                <a:gd name="T100" fmla="*/ 1108 w 892"/>
                <a:gd name="T101" fmla="*/ 506 h 282"/>
                <a:gd name="T102" fmla="*/ 1128 w 892"/>
                <a:gd name="T103" fmla="*/ 506 h 282"/>
                <a:gd name="T104" fmla="*/ 1148 w 892"/>
                <a:gd name="T105" fmla="*/ 506 h 282"/>
                <a:gd name="T106" fmla="*/ 1174 w 892"/>
                <a:gd name="T107" fmla="*/ 506 h 282"/>
                <a:gd name="T108" fmla="*/ 1193 w 892"/>
                <a:gd name="T109" fmla="*/ 506 h 282"/>
                <a:gd name="T110" fmla="*/ 1214 w 892"/>
                <a:gd name="T111" fmla="*/ 506 h 282"/>
                <a:gd name="T112" fmla="*/ 1239 w 892"/>
                <a:gd name="T113" fmla="*/ 506 h 282"/>
                <a:gd name="T114" fmla="*/ 1259 w 892"/>
                <a:gd name="T115" fmla="*/ 506 h 282"/>
                <a:gd name="T116" fmla="*/ 1279 w 892"/>
                <a:gd name="T117" fmla="*/ 506 h 282"/>
                <a:gd name="T118" fmla="*/ 1304 w 892"/>
                <a:gd name="T119" fmla="*/ 506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2" h="28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27"/>
                  </a:lnTo>
                  <a:lnTo>
                    <a:pt x="58" y="51"/>
                  </a:lnTo>
                  <a:lnTo>
                    <a:pt x="68" y="76"/>
                  </a:lnTo>
                  <a:lnTo>
                    <a:pt x="75" y="96"/>
                  </a:lnTo>
                  <a:lnTo>
                    <a:pt x="82" y="113"/>
                  </a:lnTo>
                  <a:lnTo>
                    <a:pt x="89" y="131"/>
                  </a:lnTo>
                  <a:lnTo>
                    <a:pt x="95" y="148"/>
                  </a:lnTo>
                  <a:lnTo>
                    <a:pt x="102" y="161"/>
                  </a:lnTo>
                  <a:lnTo>
                    <a:pt x="113" y="175"/>
                  </a:lnTo>
                  <a:lnTo>
                    <a:pt x="119" y="189"/>
                  </a:lnTo>
                  <a:lnTo>
                    <a:pt x="126" y="199"/>
                  </a:lnTo>
                  <a:lnTo>
                    <a:pt x="133" y="210"/>
                  </a:lnTo>
                  <a:lnTo>
                    <a:pt x="140" y="220"/>
                  </a:lnTo>
                  <a:lnTo>
                    <a:pt x="150" y="227"/>
                  </a:lnTo>
                  <a:lnTo>
                    <a:pt x="157" y="234"/>
                  </a:lnTo>
                  <a:lnTo>
                    <a:pt x="164" y="241"/>
                  </a:lnTo>
                  <a:lnTo>
                    <a:pt x="171" y="247"/>
                  </a:lnTo>
                  <a:lnTo>
                    <a:pt x="178" y="254"/>
                  </a:lnTo>
                  <a:lnTo>
                    <a:pt x="184" y="261"/>
                  </a:lnTo>
                  <a:lnTo>
                    <a:pt x="195" y="265"/>
                  </a:lnTo>
                  <a:lnTo>
                    <a:pt x="201" y="268"/>
                  </a:lnTo>
                  <a:lnTo>
                    <a:pt x="208" y="275"/>
                  </a:lnTo>
                  <a:lnTo>
                    <a:pt x="215" y="278"/>
                  </a:lnTo>
                  <a:lnTo>
                    <a:pt x="222" y="282"/>
                  </a:lnTo>
                  <a:lnTo>
                    <a:pt x="229" y="282"/>
                  </a:lnTo>
                  <a:lnTo>
                    <a:pt x="239" y="282"/>
                  </a:lnTo>
                  <a:lnTo>
                    <a:pt x="246" y="282"/>
                  </a:lnTo>
                  <a:lnTo>
                    <a:pt x="253" y="282"/>
                  </a:lnTo>
                  <a:lnTo>
                    <a:pt x="260" y="282"/>
                  </a:lnTo>
                  <a:lnTo>
                    <a:pt x="266" y="282"/>
                  </a:lnTo>
                  <a:lnTo>
                    <a:pt x="273" y="282"/>
                  </a:lnTo>
                  <a:lnTo>
                    <a:pt x="284" y="282"/>
                  </a:lnTo>
                  <a:lnTo>
                    <a:pt x="290" y="282"/>
                  </a:lnTo>
                  <a:lnTo>
                    <a:pt x="297" y="282"/>
                  </a:lnTo>
                  <a:lnTo>
                    <a:pt x="304" y="282"/>
                  </a:lnTo>
                  <a:lnTo>
                    <a:pt x="311" y="282"/>
                  </a:lnTo>
                  <a:lnTo>
                    <a:pt x="321" y="282"/>
                  </a:lnTo>
                  <a:lnTo>
                    <a:pt x="328" y="282"/>
                  </a:lnTo>
                  <a:lnTo>
                    <a:pt x="335" y="282"/>
                  </a:lnTo>
                  <a:lnTo>
                    <a:pt x="342" y="282"/>
                  </a:lnTo>
                  <a:lnTo>
                    <a:pt x="349" y="282"/>
                  </a:lnTo>
                  <a:lnTo>
                    <a:pt x="355" y="282"/>
                  </a:lnTo>
                  <a:lnTo>
                    <a:pt x="366" y="282"/>
                  </a:lnTo>
                  <a:lnTo>
                    <a:pt x="372" y="282"/>
                  </a:lnTo>
                  <a:lnTo>
                    <a:pt x="379" y="282"/>
                  </a:lnTo>
                  <a:lnTo>
                    <a:pt x="386" y="282"/>
                  </a:lnTo>
                  <a:lnTo>
                    <a:pt x="393" y="282"/>
                  </a:lnTo>
                  <a:lnTo>
                    <a:pt x="400" y="282"/>
                  </a:lnTo>
                  <a:lnTo>
                    <a:pt x="410" y="282"/>
                  </a:lnTo>
                  <a:lnTo>
                    <a:pt x="417" y="282"/>
                  </a:lnTo>
                  <a:lnTo>
                    <a:pt x="424" y="282"/>
                  </a:lnTo>
                  <a:lnTo>
                    <a:pt x="431" y="282"/>
                  </a:lnTo>
                  <a:lnTo>
                    <a:pt x="437" y="282"/>
                  </a:lnTo>
                  <a:lnTo>
                    <a:pt x="448" y="282"/>
                  </a:lnTo>
                  <a:lnTo>
                    <a:pt x="455" y="282"/>
                  </a:lnTo>
                  <a:lnTo>
                    <a:pt x="461" y="282"/>
                  </a:lnTo>
                  <a:lnTo>
                    <a:pt x="468" y="282"/>
                  </a:lnTo>
                  <a:lnTo>
                    <a:pt x="475" y="282"/>
                  </a:lnTo>
                  <a:lnTo>
                    <a:pt x="482" y="282"/>
                  </a:lnTo>
                  <a:lnTo>
                    <a:pt x="492" y="282"/>
                  </a:lnTo>
                  <a:lnTo>
                    <a:pt x="499" y="282"/>
                  </a:lnTo>
                  <a:lnTo>
                    <a:pt x="506" y="282"/>
                  </a:lnTo>
                  <a:lnTo>
                    <a:pt x="513" y="282"/>
                  </a:lnTo>
                  <a:lnTo>
                    <a:pt x="520" y="282"/>
                  </a:lnTo>
                  <a:lnTo>
                    <a:pt x="526" y="282"/>
                  </a:lnTo>
                  <a:lnTo>
                    <a:pt x="537" y="282"/>
                  </a:lnTo>
                  <a:lnTo>
                    <a:pt x="543" y="282"/>
                  </a:lnTo>
                  <a:lnTo>
                    <a:pt x="550" y="282"/>
                  </a:lnTo>
                  <a:lnTo>
                    <a:pt x="557" y="282"/>
                  </a:lnTo>
                  <a:lnTo>
                    <a:pt x="564" y="282"/>
                  </a:lnTo>
                  <a:lnTo>
                    <a:pt x="571" y="282"/>
                  </a:lnTo>
                  <a:lnTo>
                    <a:pt x="581" y="282"/>
                  </a:lnTo>
                  <a:lnTo>
                    <a:pt x="588" y="282"/>
                  </a:lnTo>
                  <a:lnTo>
                    <a:pt x="595" y="282"/>
                  </a:lnTo>
                  <a:lnTo>
                    <a:pt x="602" y="282"/>
                  </a:lnTo>
                  <a:lnTo>
                    <a:pt x="608" y="282"/>
                  </a:lnTo>
                  <a:lnTo>
                    <a:pt x="619" y="282"/>
                  </a:lnTo>
                  <a:lnTo>
                    <a:pt x="626" y="282"/>
                  </a:lnTo>
                  <a:lnTo>
                    <a:pt x="632" y="282"/>
                  </a:lnTo>
                  <a:lnTo>
                    <a:pt x="639" y="282"/>
                  </a:lnTo>
                  <a:lnTo>
                    <a:pt x="646" y="282"/>
                  </a:lnTo>
                  <a:lnTo>
                    <a:pt x="653" y="282"/>
                  </a:lnTo>
                  <a:lnTo>
                    <a:pt x="663" y="282"/>
                  </a:lnTo>
                  <a:lnTo>
                    <a:pt x="670" y="282"/>
                  </a:lnTo>
                  <a:lnTo>
                    <a:pt x="677" y="282"/>
                  </a:lnTo>
                  <a:lnTo>
                    <a:pt x="684" y="282"/>
                  </a:lnTo>
                  <a:lnTo>
                    <a:pt x="691" y="282"/>
                  </a:lnTo>
                  <a:lnTo>
                    <a:pt x="697" y="282"/>
                  </a:lnTo>
                  <a:lnTo>
                    <a:pt x="708" y="282"/>
                  </a:lnTo>
                  <a:lnTo>
                    <a:pt x="714" y="282"/>
                  </a:lnTo>
                  <a:lnTo>
                    <a:pt x="721" y="282"/>
                  </a:lnTo>
                  <a:lnTo>
                    <a:pt x="728" y="282"/>
                  </a:lnTo>
                  <a:lnTo>
                    <a:pt x="735" y="282"/>
                  </a:lnTo>
                  <a:lnTo>
                    <a:pt x="745" y="282"/>
                  </a:lnTo>
                  <a:lnTo>
                    <a:pt x="752" y="282"/>
                  </a:lnTo>
                  <a:lnTo>
                    <a:pt x="759" y="282"/>
                  </a:lnTo>
                  <a:lnTo>
                    <a:pt x="766" y="282"/>
                  </a:lnTo>
                  <a:lnTo>
                    <a:pt x="773" y="282"/>
                  </a:lnTo>
                  <a:lnTo>
                    <a:pt x="779" y="282"/>
                  </a:lnTo>
                  <a:lnTo>
                    <a:pt x="790" y="282"/>
                  </a:lnTo>
                  <a:lnTo>
                    <a:pt x="797" y="282"/>
                  </a:lnTo>
                  <a:lnTo>
                    <a:pt x="803" y="282"/>
                  </a:lnTo>
                  <a:lnTo>
                    <a:pt x="810" y="282"/>
                  </a:lnTo>
                  <a:lnTo>
                    <a:pt x="817" y="282"/>
                  </a:lnTo>
                  <a:lnTo>
                    <a:pt x="824" y="282"/>
                  </a:lnTo>
                  <a:lnTo>
                    <a:pt x="834" y="282"/>
                  </a:lnTo>
                  <a:lnTo>
                    <a:pt x="841" y="282"/>
                  </a:lnTo>
                  <a:lnTo>
                    <a:pt x="848" y="282"/>
                  </a:lnTo>
                  <a:lnTo>
                    <a:pt x="855" y="282"/>
                  </a:lnTo>
                  <a:lnTo>
                    <a:pt x="862" y="282"/>
                  </a:lnTo>
                  <a:lnTo>
                    <a:pt x="868" y="282"/>
                  </a:lnTo>
                  <a:lnTo>
                    <a:pt x="879" y="282"/>
                  </a:lnTo>
                  <a:lnTo>
                    <a:pt x="885" y="282"/>
                  </a:lnTo>
                  <a:lnTo>
                    <a:pt x="892" y="282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Rectangle 314"/>
            <p:cNvSpPr>
              <a:spLocks noChangeArrowheads="1"/>
            </p:cNvSpPr>
            <p:nvPr/>
          </p:nvSpPr>
          <p:spPr bwMode="auto">
            <a:xfrm>
              <a:off x="1096" y="3959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 </a:t>
              </a:r>
              <a:endParaRPr lang="en-US" sz="1000"/>
            </a:p>
          </p:txBody>
        </p:sp>
        <p:sp>
          <p:nvSpPr>
            <p:cNvPr id="20692" name="Rectangle 315"/>
            <p:cNvSpPr>
              <a:spLocks noChangeArrowheads="1"/>
            </p:cNvSpPr>
            <p:nvPr/>
          </p:nvSpPr>
          <p:spPr bwMode="auto">
            <a:xfrm rot="-5400000">
              <a:off x="311" y="3280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MV</a:t>
              </a:r>
              <a:endParaRPr lang="en-US" sz="1000"/>
            </a:p>
          </p:txBody>
        </p:sp>
        <p:sp>
          <p:nvSpPr>
            <p:cNvPr id="20693" name="Rectangle 324"/>
            <p:cNvSpPr>
              <a:spLocks noChangeArrowheads="1"/>
            </p:cNvSpPr>
            <p:nvPr/>
          </p:nvSpPr>
          <p:spPr bwMode="auto">
            <a:xfrm>
              <a:off x="2030" y="1368"/>
              <a:ext cx="1617" cy="282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4" name="Rectangle 8"/>
            <p:cNvSpPr>
              <a:spLocks noChangeArrowheads="1"/>
            </p:cNvSpPr>
            <p:nvPr/>
          </p:nvSpPr>
          <p:spPr bwMode="auto">
            <a:xfrm>
              <a:off x="2217" y="1424"/>
              <a:ext cx="1316" cy="10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Rectangle 9"/>
            <p:cNvSpPr>
              <a:spLocks noChangeArrowheads="1"/>
            </p:cNvSpPr>
            <p:nvPr/>
          </p:nvSpPr>
          <p:spPr bwMode="auto">
            <a:xfrm>
              <a:off x="2217" y="1424"/>
              <a:ext cx="1316" cy="101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Line 10"/>
            <p:cNvSpPr>
              <a:spLocks noChangeShapeType="1"/>
            </p:cNvSpPr>
            <p:nvPr/>
          </p:nvSpPr>
          <p:spPr bwMode="auto">
            <a:xfrm>
              <a:off x="2217" y="1424"/>
              <a:ext cx="13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Freeform 11"/>
            <p:cNvSpPr>
              <a:spLocks/>
            </p:cNvSpPr>
            <p:nvPr/>
          </p:nvSpPr>
          <p:spPr bwMode="auto">
            <a:xfrm>
              <a:off x="2217" y="1424"/>
              <a:ext cx="1316" cy="1018"/>
            </a:xfrm>
            <a:custGeom>
              <a:avLst/>
              <a:gdLst>
                <a:gd name="T0" fmla="*/ 0 w 261"/>
                <a:gd name="T1" fmla="*/ 1018 h 164"/>
                <a:gd name="T2" fmla="*/ 1316 w 261"/>
                <a:gd name="T3" fmla="*/ 1018 h 164"/>
                <a:gd name="T4" fmla="*/ 1316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Line 12"/>
            <p:cNvSpPr>
              <a:spLocks noChangeShapeType="1"/>
            </p:cNvSpPr>
            <p:nvPr/>
          </p:nvSpPr>
          <p:spPr bwMode="auto">
            <a:xfrm flipV="1">
              <a:off x="2217" y="1424"/>
              <a:ext cx="2" cy="10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Line 13"/>
            <p:cNvSpPr>
              <a:spLocks noChangeShapeType="1"/>
            </p:cNvSpPr>
            <p:nvPr/>
          </p:nvSpPr>
          <p:spPr bwMode="auto">
            <a:xfrm>
              <a:off x="2217" y="2442"/>
              <a:ext cx="13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Line 14"/>
            <p:cNvSpPr>
              <a:spLocks noChangeShapeType="1"/>
            </p:cNvSpPr>
            <p:nvPr/>
          </p:nvSpPr>
          <p:spPr bwMode="auto">
            <a:xfrm flipV="1">
              <a:off x="2217" y="1424"/>
              <a:ext cx="2" cy="10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Line 15"/>
            <p:cNvSpPr>
              <a:spLocks noChangeShapeType="1"/>
            </p:cNvSpPr>
            <p:nvPr/>
          </p:nvSpPr>
          <p:spPr bwMode="auto">
            <a:xfrm flipV="1">
              <a:off x="2217" y="242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Line 16"/>
            <p:cNvSpPr>
              <a:spLocks noChangeShapeType="1"/>
            </p:cNvSpPr>
            <p:nvPr/>
          </p:nvSpPr>
          <p:spPr bwMode="auto">
            <a:xfrm>
              <a:off x="2217" y="14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Rectangle 17"/>
            <p:cNvSpPr>
              <a:spLocks noChangeArrowheads="1"/>
            </p:cNvSpPr>
            <p:nvPr/>
          </p:nvSpPr>
          <p:spPr bwMode="auto">
            <a:xfrm>
              <a:off x="2202" y="246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704" name="Line 18"/>
            <p:cNvSpPr>
              <a:spLocks noChangeShapeType="1"/>
            </p:cNvSpPr>
            <p:nvPr/>
          </p:nvSpPr>
          <p:spPr bwMode="auto">
            <a:xfrm flipV="1">
              <a:off x="2439" y="242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Line 19"/>
            <p:cNvSpPr>
              <a:spLocks noChangeShapeType="1"/>
            </p:cNvSpPr>
            <p:nvPr/>
          </p:nvSpPr>
          <p:spPr bwMode="auto">
            <a:xfrm>
              <a:off x="2439" y="14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Rectangle 20"/>
            <p:cNvSpPr>
              <a:spLocks noChangeArrowheads="1"/>
            </p:cNvSpPr>
            <p:nvPr/>
          </p:nvSpPr>
          <p:spPr bwMode="auto">
            <a:xfrm>
              <a:off x="2401" y="2465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707" name="Line 21"/>
            <p:cNvSpPr>
              <a:spLocks noChangeShapeType="1"/>
            </p:cNvSpPr>
            <p:nvPr/>
          </p:nvSpPr>
          <p:spPr bwMode="auto">
            <a:xfrm flipV="1">
              <a:off x="2656" y="242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Line 22"/>
            <p:cNvSpPr>
              <a:spLocks noChangeShapeType="1"/>
            </p:cNvSpPr>
            <p:nvPr/>
          </p:nvSpPr>
          <p:spPr bwMode="auto">
            <a:xfrm>
              <a:off x="2656" y="14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Rectangle 23"/>
            <p:cNvSpPr>
              <a:spLocks noChangeArrowheads="1"/>
            </p:cNvSpPr>
            <p:nvPr/>
          </p:nvSpPr>
          <p:spPr bwMode="auto">
            <a:xfrm>
              <a:off x="2620" y="2465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710" name="Line 24"/>
            <p:cNvSpPr>
              <a:spLocks noChangeShapeType="1"/>
            </p:cNvSpPr>
            <p:nvPr/>
          </p:nvSpPr>
          <p:spPr bwMode="auto">
            <a:xfrm flipV="1">
              <a:off x="2878" y="242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Line 25"/>
            <p:cNvSpPr>
              <a:spLocks noChangeShapeType="1"/>
            </p:cNvSpPr>
            <p:nvPr/>
          </p:nvSpPr>
          <p:spPr bwMode="auto">
            <a:xfrm>
              <a:off x="2878" y="14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Rectangle 26"/>
            <p:cNvSpPr>
              <a:spLocks noChangeArrowheads="1"/>
            </p:cNvSpPr>
            <p:nvPr/>
          </p:nvSpPr>
          <p:spPr bwMode="auto">
            <a:xfrm>
              <a:off x="2837" y="2465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0713" name="Line 27"/>
            <p:cNvSpPr>
              <a:spLocks noChangeShapeType="1"/>
            </p:cNvSpPr>
            <p:nvPr/>
          </p:nvSpPr>
          <p:spPr bwMode="auto">
            <a:xfrm flipV="1">
              <a:off x="3095" y="242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Line 28"/>
            <p:cNvSpPr>
              <a:spLocks noChangeShapeType="1"/>
            </p:cNvSpPr>
            <p:nvPr/>
          </p:nvSpPr>
          <p:spPr bwMode="auto">
            <a:xfrm>
              <a:off x="3095" y="142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Rectangle 29"/>
            <p:cNvSpPr>
              <a:spLocks noChangeArrowheads="1"/>
            </p:cNvSpPr>
            <p:nvPr/>
          </p:nvSpPr>
          <p:spPr bwMode="auto">
            <a:xfrm>
              <a:off x="3057" y="2465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0716" name="Line 30"/>
            <p:cNvSpPr>
              <a:spLocks noChangeShapeType="1"/>
            </p:cNvSpPr>
            <p:nvPr/>
          </p:nvSpPr>
          <p:spPr bwMode="auto">
            <a:xfrm flipV="1">
              <a:off x="3317" y="242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Line 31"/>
            <p:cNvSpPr>
              <a:spLocks noChangeShapeType="1"/>
            </p:cNvSpPr>
            <p:nvPr/>
          </p:nvSpPr>
          <p:spPr bwMode="auto">
            <a:xfrm>
              <a:off x="3317" y="142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Rectangle 32"/>
            <p:cNvSpPr>
              <a:spLocks noChangeArrowheads="1"/>
            </p:cNvSpPr>
            <p:nvPr/>
          </p:nvSpPr>
          <p:spPr bwMode="auto">
            <a:xfrm>
              <a:off x="3267" y="2465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0719" name="Line 33"/>
            <p:cNvSpPr>
              <a:spLocks noChangeShapeType="1"/>
            </p:cNvSpPr>
            <p:nvPr/>
          </p:nvSpPr>
          <p:spPr bwMode="auto">
            <a:xfrm flipV="1">
              <a:off x="3533" y="242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Line 34"/>
            <p:cNvSpPr>
              <a:spLocks noChangeShapeType="1"/>
            </p:cNvSpPr>
            <p:nvPr/>
          </p:nvSpPr>
          <p:spPr bwMode="auto">
            <a:xfrm>
              <a:off x="3533" y="14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Rectangle 35"/>
            <p:cNvSpPr>
              <a:spLocks noChangeArrowheads="1"/>
            </p:cNvSpPr>
            <p:nvPr/>
          </p:nvSpPr>
          <p:spPr bwMode="auto">
            <a:xfrm>
              <a:off x="3484" y="2465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0722" name="Line 36"/>
            <p:cNvSpPr>
              <a:spLocks noChangeShapeType="1"/>
            </p:cNvSpPr>
            <p:nvPr/>
          </p:nvSpPr>
          <p:spPr bwMode="auto">
            <a:xfrm>
              <a:off x="2217" y="2442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Line 37"/>
            <p:cNvSpPr>
              <a:spLocks noChangeShapeType="1"/>
            </p:cNvSpPr>
            <p:nvPr/>
          </p:nvSpPr>
          <p:spPr bwMode="auto">
            <a:xfrm flipH="1">
              <a:off x="3518" y="2442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Rectangle 38"/>
            <p:cNvSpPr>
              <a:spLocks noChangeArrowheads="1"/>
            </p:cNvSpPr>
            <p:nvPr/>
          </p:nvSpPr>
          <p:spPr bwMode="auto">
            <a:xfrm>
              <a:off x="2141" y="2391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 sz="1000"/>
            </a:p>
          </p:txBody>
        </p:sp>
        <p:sp>
          <p:nvSpPr>
            <p:cNvPr id="20725" name="Line 39"/>
            <p:cNvSpPr>
              <a:spLocks noChangeShapeType="1"/>
            </p:cNvSpPr>
            <p:nvPr/>
          </p:nvSpPr>
          <p:spPr bwMode="auto">
            <a:xfrm>
              <a:off x="2217" y="2187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Line 40"/>
            <p:cNvSpPr>
              <a:spLocks noChangeShapeType="1"/>
            </p:cNvSpPr>
            <p:nvPr/>
          </p:nvSpPr>
          <p:spPr bwMode="auto">
            <a:xfrm flipH="1">
              <a:off x="3518" y="2187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Rectangle 41"/>
            <p:cNvSpPr>
              <a:spLocks noChangeArrowheads="1"/>
            </p:cNvSpPr>
            <p:nvPr/>
          </p:nvSpPr>
          <p:spPr bwMode="auto">
            <a:xfrm>
              <a:off x="2162" y="213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728" name="Line 42"/>
            <p:cNvSpPr>
              <a:spLocks noChangeShapeType="1"/>
            </p:cNvSpPr>
            <p:nvPr/>
          </p:nvSpPr>
          <p:spPr bwMode="auto">
            <a:xfrm>
              <a:off x="2217" y="1933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Line 43"/>
            <p:cNvSpPr>
              <a:spLocks noChangeShapeType="1"/>
            </p:cNvSpPr>
            <p:nvPr/>
          </p:nvSpPr>
          <p:spPr bwMode="auto">
            <a:xfrm flipH="1">
              <a:off x="3518" y="1933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Rectangle 44"/>
            <p:cNvSpPr>
              <a:spLocks noChangeArrowheads="1"/>
            </p:cNvSpPr>
            <p:nvPr/>
          </p:nvSpPr>
          <p:spPr bwMode="auto">
            <a:xfrm>
              <a:off x="2162" y="188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000"/>
            </a:p>
          </p:txBody>
        </p:sp>
        <p:sp>
          <p:nvSpPr>
            <p:cNvPr id="20731" name="Line 45"/>
            <p:cNvSpPr>
              <a:spLocks noChangeShapeType="1"/>
            </p:cNvSpPr>
            <p:nvPr/>
          </p:nvSpPr>
          <p:spPr bwMode="auto">
            <a:xfrm>
              <a:off x="2217" y="16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Line 46"/>
            <p:cNvSpPr>
              <a:spLocks noChangeShapeType="1"/>
            </p:cNvSpPr>
            <p:nvPr/>
          </p:nvSpPr>
          <p:spPr bwMode="auto">
            <a:xfrm flipH="1">
              <a:off x="3518" y="1679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Rectangle 47"/>
            <p:cNvSpPr>
              <a:spLocks noChangeArrowheads="1"/>
            </p:cNvSpPr>
            <p:nvPr/>
          </p:nvSpPr>
          <p:spPr bwMode="auto">
            <a:xfrm>
              <a:off x="2124" y="162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0734" name="Line 48"/>
            <p:cNvSpPr>
              <a:spLocks noChangeShapeType="1"/>
            </p:cNvSpPr>
            <p:nvPr/>
          </p:nvSpPr>
          <p:spPr bwMode="auto">
            <a:xfrm>
              <a:off x="2217" y="1424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Line 49"/>
            <p:cNvSpPr>
              <a:spLocks noChangeShapeType="1"/>
            </p:cNvSpPr>
            <p:nvPr/>
          </p:nvSpPr>
          <p:spPr bwMode="auto">
            <a:xfrm flipH="1">
              <a:off x="3518" y="1424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Rectangle 50"/>
            <p:cNvSpPr>
              <a:spLocks noChangeArrowheads="1"/>
            </p:cNvSpPr>
            <p:nvPr/>
          </p:nvSpPr>
          <p:spPr bwMode="auto">
            <a:xfrm>
              <a:off x="2124" y="137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000"/>
            </a:p>
          </p:txBody>
        </p:sp>
        <p:sp>
          <p:nvSpPr>
            <p:cNvPr id="20737" name="Line 51"/>
            <p:cNvSpPr>
              <a:spLocks noChangeShapeType="1"/>
            </p:cNvSpPr>
            <p:nvPr/>
          </p:nvSpPr>
          <p:spPr bwMode="auto">
            <a:xfrm>
              <a:off x="2217" y="1424"/>
              <a:ext cx="13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Freeform 52"/>
            <p:cNvSpPr>
              <a:spLocks/>
            </p:cNvSpPr>
            <p:nvPr/>
          </p:nvSpPr>
          <p:spPr bwMode="auto">
            <a:xfrm>
              <a:off x="2217" y="1424"/>
              <a:ext cx="1316" cy="1018"/>
            </a:xfrm>
            <a:custGeom>
              <a:avLst/>
              <a:gdLst>
                <a:gd name="T0" fmla="*/ 0 w 261"/>
                <a:gd name="T1" fmla="*/ 1018 h 164"/>
                <a:gd name="T2" fmla="*/ 1316 w 261"/>
                <a:gd name="T3" fmla="*/ 1018 h 164"/>
                <a:gd name="T4" fmla="*/ 1316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9" name="Line 53"/>
            <p:cNvSpPr>
              <a:spLocks noChangeShapeType="1"/>
            </p:cNvSpPr>
            <p:nvPr/>
          </p:nvSpPr>
          <p:spPr bwMode="auto">
            <a:xfrm flipV="1">
              <a:off x="2217" y="1424"/>
              <a:ext cx="2" cy="10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54"/>
            <p:cNvSpPr>
              <a:spLocks/>
            </p:cNvSpPr>
            <p:nvPr/>
          </p:nvSpPr>
          <p:spPr bwMode="auto">
            <a:xfrm>
              <a:off x="2217" y="1611"/>
              <a:ext cx="1316" cy="618"/>
            </a:xfrm>
            <a:custGeom>
              <a:avLst/>
              <a:gdLst>
                <a:gd name="T0" fmla="*/ 10 w 765"/>
                <a:gd name="T1" fmla="*/ 576 h 294"/>
                <a:gd name="T2" fmla="*/ 34 w 765"/>
                <a:gd name="T3" fmla="*/ 576 h 294"/>
                <a:gd name="T4" fmla="*/ 55 w 765"/>
                <a:gd name="T5" fmla="*/ 595 h 294"/>
                <a:gd name="T6" fmla="*/ 76 w 765"/>
                <a:gd name="T7" fmla="*/ 576 h 294"/>
                <a:gd name="T8" fmla="*/ 100 w 765"/>
                <a:gd name="T9" fmla="*/ 570 h 294"/>
                <a:gd name="T10" fmla="*/ 120 w 765"/>
                <a:gd name="T11" fmla="*/ 618 h 294"/>
                <a:gd name="T12" fmla="*/ 141 w 765"/>
                <a:gd name="T13" fmla="*/ 395 h 294"/>
                <a:gd name="T14" fmla="*/ 167 w 765"/>
                <a:gd name="T15" fmla="*/ 284 h 294"/>
                <a:gd name="T16" fmla="*/ 186 w 765"/>
                <a:gd name="T17" fmla="*/ 166 h 294"/>
                <a:gd name="T18" fmla="*/ 206 w 765"/>
                <a:gd name="T19" fmla="*/ 128 h 294"/>
                <a:gd name="T20" fmla="*/ 232 w 765"/>
                <a:gd name="T21" fmla="*/ 55 h 294"/>
                <a:gd name="T22" fmla="*/ 251 w 765"/>
                <a:gd name="T23" fmla="*/ 67 h 294"/>
                <a:gd name="T24" fmla="*/ 272 w 765"/>
                <a:gd name="T25" fmla="*/ 48 h 294"/>
                <a:gd name="T26" fmla="*/ 298 w 765"/>
                <a:gd name="T27" fmla="*/ 61 h 294"/>
                <a:gd name="T28" fmla="*/ 318 w 765"/>
                <a:gd name="T29" fmla="*/ 67 h 294"/>
                <a:gd name="T30" fmla="*/ 337 w 765"/>
                <a:gd name="T31" fmla="*/ 86 h 294"/>
                <a:gd name="T32" fmla="*/ 363 w 765"/>
                <a:gd name="T33" fmla="*/ 80 h 294"/>
                <a:gd name="T34" fmla="*/ 384 w 765"/>
                <a:gd name="T35" fmla="*/ 111 h 294"/>
                <a:gd name="T36" fmla="*/ 403 w 765"/>
                <a:gd name="T37" fmla="*/ 86 h 294"/>
                <a:gd name="T38" fmla="*/ 428 w 765"/>
                <a:gd name="T39" fmla="*/ 92 h 294"/>
                <a:gd name="T40" fmla="*/ 449 w 765"/>
                <a:gd name="T41" fmla="*/ 42 h 294"/>
                <a:gd name="T42" fmla="*/ 473 w 765"/>
                <a:gd name="T43" fmla="*/ 99 h 294"/>
                <a:gd name="T44" fmla="*/ 494 w 765"/>
                <a:gd name="T45" fmla="*/ 55 h 294"/>
                <a:gd name="T46" fmla="*/ 514 w 765"/>
                <a:gd name="T47" fmla="*/ 86 h 294"/>
                <a:gd name="T48" fmla="*/ 538 w 765"/>
                <a:gd name="T49" fmla="*/ 23 h 294"/>
                <a:gd name="T50" fmla="*/ 559 w 765"/>
                <a:gd name="T51" fmla="*/ 111 h 294"/>
                <a:gd name="T52" fmla="*/ 580 w 765"/>
                <a:gd name="T53" fmla="*/ 48 h 294"/>
                <a:gd name="T54" fmla="*/ 606 w 765"/>
                <a:gd name="T55" fmla="*/ 67 h 294"/>
                <a:gd name="T56" fmla="*/ 624 w 765"/>
                <a:gd name="T57" fmla="*/ 86 h 294"/>
                <a:gd name="T58" fmla="*/ 645 w 765"/>
                <a:gd name="T59" fmla="*/ 23 h 294"/>
                <a:gd name="T60" fmla="*/ 671 w 765"/>
                <a:gd name="T61" fmla="*/ 80 h 294"/>
                <a:gd name="T62" fmla="*/ 690 w 765"/>
                <a:gd name="T63" fmla="*/ 67 h 294"/>
                <a:gd name="T64" fmla="*/ 710 w 765"/>
                <a:gd name="T65" fmla="*/ 86 h 294"/>
                <a:gd name="T66" fmla="*/ 736 w 765"/>
                <a:gd name="T67" fmla="*/ 74 h 294"/>
                <a:gd name="T68" fmla="*/ 757 w 765"/>
                <a:gd name="T69" fmla="*/ 105 h 294"/>
                <a:gd name="T70" fmla="*/ 776 w 765"/>
                <a:gd name="T71" fmla="*/ 36 h 294"/>
                <a:gd name="T72" fmla="*/ 802 w 765"/>
                <a:gd name="T73" fmla="*/ 42 h 294"/>
                <a:gd name="T74" fmla="*/ 822 w 765"/>
                <a:gd name="T75" fmla="*/ 0 h 294"/>
                <a:gd name="T76" fmla="*/ 841 w 765"/>
                <a:gd name="T77" fmla="*/ 124 h 294"/>
                <a:gd name="T78" fmla="*/ 867 w 765"/>
                <a:gd name="T79" fmla="*/ 128 h 294"/>
                <a:gd name="T80" fmla="*/ 888 w 765"/>
                <a:gd name="T81" fmla="*/ 80 h 294"/>
                <a:gd name="T82" fmla="*/ 912 w 765"/>
                <a:gd name="T83" fmla="*/ 42 h 294"/>
                <a:gd name="T84" fmla="*/ 932 w 765"/>
                <a:gd name="T85" fmla="*/ 67 h 294"/>
                <a:gd name="T86" fmla="*/ 953 w 765"/>
                <a:gd name="T87" fmla="*/ 48 h 294"/>
                <a:gd name="T88" fmla="*/ 979 w 765"/>
                <a:gd name="T89" fmla="*/ 111 h 294"/>
                <a:gd name="T90" fmla="*/ 998 w 765"/>
                <a:gd name="T91" fmla="*/ 80 h 294"/>
                <a:gd name="T92" fmla="*/ 1018 w 765"/>
                <a:gd name="T93" fmla="*/ 48 h 294"/>
                <a:gd name="T94" fmla="*/ 1044 w 765"/>
                <a:gd name="T95" fmla="*/ 36 h 294"/>
                <a:gd name="T96" fmla="*/ 1063 w 765"/>
                <a:gd name="T97" fmla="*/ 48 h 294"/>
                <a:gd name="T98" fmla="*/ 1084 w 765"/>
                <a:gd name="T99" fmla="*/ 67 h 294"/>
                <a:gd name="T100" fmla="*/ 1110 w 765"/>
                <a:gd name="T101" fmla="*/ 67 h 294"/>
                <a:gd name="T102" fmla="*/ 1128 w 765"/>
                <a:gd name="T103" fmla="*/ 92 h 294"/>
                <a:gd name="T104" fmla="*/ 1149 w 765"/>
                <a:gd name="T105" fmla="*/ 23 h 294"/>
                <a:gd name="T106" fmla="*/ 1175 w 765"/>
                <a:gd name="T107" fmla="*/ 61 h 294"/>
                <a:gd name="T108" fmla="*/ 1196 w 765"/>
                <a:gd name="T109" fmla="*/ 80 h 294"/>
                <a:gd name="T110" fmla="*/ 1215 w 765"/>
                <a:gd name="T111" fmla="*/ 86 h 294"/>
                <a:gd name="T112" fmla="*/ 1240 w 765"/>
                <a:gd name="T113" fmla="*/ 42 h 294"/>
                <a:gd name="T114" fmla="*/ 1261 w 765"/>
                <a:gd name="T115" fmla="*/ 55 h 294"/>
                <a:gd name="T116" fmla="*/ 1280 w 765"/>
                <a:gd name="T117" fmla="*/ 86 h 294"/>
                <a:gd name="T118" fmla="*/ 1306 w 765"/>
                <a:gd name="T119" fmla="*/ 29 h 2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94">
                  <a:moveTo>
                    <a:pt x="0" y="274"/>
                  </a:moveTo>
                  <a:lnTo>
                    <a:pt x="6" y="274"/>
                  </a:lnTo>
                  <a:lnTo>
                    <a:pt x="12" y="274"/>
                  </a:lnTo>
                  <a:lnTo>
                    <a:pt x="20" y="274"/>
                  </a:lnTo>
                  <a:lnTo>
                    <a:pt x="26" y="274"/>
                  </a:lnTo>
                  <a:lnTo>
                    <a:pt x="32" y="283"/>
                  </a:lnTo>
                  <a:lnTo>
                    <a:pt x="38" y="250"/>
                  </a:lnTo>
                  <a:lnTo>
                    <a:pt x="44" y="274"/>
                  </a:lnTo>
                  <a:lnTo>
                    <a:pt x="50" y="250"/>
                  </a:lnTo>
                  <a:lnTo>
                    <a:pt x="58" y="271"/>
                  </a:lnTo>
                  <a:lnTo>
                    <a:pt x="64" y="262"/>
                  </a:lnTo>
                  <a:lnTo>
                    <a:pt x="70" y="294"/>
                  </a:lnTo>
                  <a:lnTo>
                    <a:pt x="76" y="253"/>
                  </a:lnTo>
                  <a:lnTo>
                    <a:pt x="82" y="188"/>
                  </a:lnTo>
                  <a:lnTo>
                    <a:pt x="88" y="185"/>
                  </a:lnTo>
                  <a:lnTo>
                    <a:pt x="97" y="135"/>
                  </a:lnTo>
                  <a:lnTo>
                    <a:pt x="102" y="117"/>
                  </a:lnTo>
                  <a:lnTo>
                    <a:pt x="108" y="79"/>
                  </a:lnTo>
                  <a:lnTo>
                    <a:pt x="114" y="73"/>
                  </a:lnTo>
                  <a:lnTo>
                    <a:pt x="120" y="61"/>
                  </a:lnTo>
                  <a:lnTo>
                    <a:pt x="129" y="14"/>
                  </a:lnTo>
                  <a:lnTo>
                    <a:pt x="135" y="26"/>
                  </a:lnTo>
                  <a:lnTo>
                    <a:pt x="141" y="29"/>
                  </a:lnTo>
                  <a:lnTo>
                    <a:pt x="146" y="32"/>
                  </a:lnTo>
                  <a:lnTo>
                    <a:pt x="152" y="8"/>
                  </a:lnTo>
                  <a:lnTo>
                    <a:pt x="158" y="23"/>
                  </a:lnTo>
                  <a:lnTo>
                    <a:pt x="167" y="26"/>
                  </a:lnTo>
                  <a:lnTo>
                    <a:pt x="173" y="29"/>
                  </a:lnTo>
                  <a:lnTo>
                    <a:pt x="179" y="26"/>
                  </a:lnTo>
                  <a:lnTo>
                    <a:pt x="185" y="32"/>
                  </a:lnTo>
                  <a:lnTo>
                    <a:pt x="190" y="64"/>
                  </a:lnTo>
                  <a:lnTo>
                    <a:pt x="196" y="41"/>
                  </a:lnTo>
                  <a:lnTo>
                    <a:pt x="205" y="32"/>
                  </a:lnTo>
                  <a:lnTo>
                    <a:pt x="211" y="38"/>
                  </a:lnTo>
                  <a:lnTo>
                    <a:pt x="217" y="82"/>
                  </a:lnTo>
                  <a:lnTo>
                    <a:pt x="223" y="53"/>
                  </a:lnTo>
                  <a:lnTo>
                    <a:pt x="228" y="47"/>
                  </a:lnTo>
                  <a:lnTo>
                    <a:pt x="234" y="41"/>
                  </a:lnTo>
                  <a:lnTo>
                    <a:pt x="243" y="53"/>
                  </a:lnTo>
                  <a:lnTo>
                    <a:pt x="249" y="44"/>
                  </a:lnTo>
                  <a:lnTo>
                    <a:pt x="255" y="11"/>
                  </a:lnTo>
                  <a:lnTo>
                    <a:pt x="261" y="20"/>
                  </a:lnTo>
                  <a:lnTo>
                    <a:pt x="267" y="29"/>
                  </a:lnTo>
                  <a:lnTo>
                    <a:pt x="275" y="47"/>
                  </a:lnTo>
                  <a:lnTo>
                    <a:pt x="281" y="29"/>
                  </a:lnTo>
                  <a:lnTo>
                    <a:pt x="287" y="26"/>
                  </a:lnTo>
                  <a:lnTo>
                    <a:pt x="293" y="44"/>
                  </a:lnTo>
                  <a:lnTo>
                    <a:pt x="299" y="41"/>
                  </a:lnTo>
                  <a:lnTo>
                    <a:pt x="305" y="32"/>
                  </a:lnTo>
                  <a:lnTo>
                    <a:pt x="313" y="11"/>
                  </a:lnTo>
                  <a:lnTo>
                    <a:pt x="319" y="70"/>
                  </a:lnTo>
                  <a:lnTo>
                    <a:pt x="325" y="53"/>
                  </a:lnTo>
                  <a:lnTo>
                    <a:pt x="331" y="17"/>
                  </a:lnTo>
                  <a:lnTo>
                    <a:pt x="337" y="23"/>
                  </a:lnTo>
                  <a:lnTo>
                    <a:pt x="343" y="38"/>
                  </a:lnTo>
                  <a:lnTo>
                    <a:pt x="352" y="32"/>
                  </a:lnTo>
                  <a:lnTo>
                    <a:pt x="357" y="41"/>
                  </a:lnTo>
                  <a:lnTo>
                    <a:pt x="363" y="41"/>
                  </a:lnTo>
                  <a:lnTo>
                    <a:pt x="369" y="29"/>
                  </a:lnTo>
                  <a:lnTo>
                    <a:pt x="375" y="11"/>
                  </a:lnTo>
                  <a:lnTo>
                    <a:pt x="384" y="20"/>
                  </a:lnTo>
                  <a:lnTo>
                    <a:pt x="390" y="38"/>
                  </a:lnTo>
                  <a:lnTo>
                    <a:pt x="396" y="17"/>
                  </a:lnTo>
                  <a:lnTo>
                    <a:pt x="401" y="32"/>
                  </a:lnTo>
                  <a:lnTo>
                    <a:pt x="407" y="41"/>
                  </a:lnTo>
                  <a:lnTo>
                    <a:pt x="413" y="41"/>
                  </a:lnTo>
                  <a:lnTo>
                    <a:pt x="422" y="44"/>
                  </a:lnTo>
                  <a:lnTo>
                    <a:pt x="428" y="35"/>
                  </a:lnTo>
                  <a:lnTo>
                    <a:pt x="434" y="29"/>
                  </a:lnTo>
                  <a:lnTo>
                    <a:pt x="440" y="50"/>
                  </a:lnTo>
                  <a:lnTo>
                    <a:pt x="445" y="29"/>
                  </a:lnTo>
                  <a:lnTo>
                    <a:pt x="451" y="17"/>
                  </a:lnTo>
                  <a:lnTo>
                    <a:pt x="460" y="29"/>
                  </a:lnTo>
                  <a:lnTo>
                    <a:pt x="466" y="20"/>
                  </a:lnTo>
                  <a:lnTo>
                    <a:pt x="472" y="32"/>
                  </a:lnTo>
                  <a:lnTo>
                    <a:pt x="478" y="0"/>
                  </a:lnTo>
                  <a:lnTo>
                    <a:pt x="484" y="17"/>
                  </a:lnTo>
                  <a:lnTo>
                    <a:pt x="489" y="59"/>
                  </a:lnTo>
                  <a:lnTo>
                    <a:pt x="498" y="32"/>
                  </a:lnTo>
                  <a:lnTo>
                    <a:pt x="504" y="61"/>
                  </a:lnTo>
                  <a:lnTo>
                    <a:pt x="510" y="20"/>
                  </a:lnTo>
                  <a:lnTo>
                    <a:pt x="516" y="38"/>
                  </a:lnTo>
                  <a:lnTo>
                    <a:pt x="522" y="32"/>
                  </a:lnTo>
                  <a:lnTo>
                    <a:pt x="530" y="20"/>
                  </a:lnTo>
                  <a:lnTo>
                    <a:pt x="536" y="11"/>
                  </a:lnTo>
                  <a:lnTo>
                    <a:pt x="542" y="32"/>
                  </a:lnTo>
                  <a:lnTo>
                    <a:pt x="548" y="38"/>
                  </a:lnTo>
                  <a:lnTo>
                    <a:pt x="554" y="23"/>
                  </a:lnTo>
                  <a:lnTo>
                    <a:pt x="560" y="20"/>
                  </a:lnTo>
                  <a:lnTo>
                    <a:pt x="569" y="53"/>
                  </a:lnTo>
                  <a:lnTo>
                    <a:pt x="574" y="47"/>
                  </a:lnTo>
                  <a:lnTo>
                    <a:pt x="580" y="38"/>
                  </a:lnTo>
                  <a:lnTo>
                    <a:pt x="586" y="70"/>
                  </a:lnTo>
                  <a:lnTo>
                    <a:pt x="592" y="23"/>
                  </a:lnTo>
                  <a:lnTo>
                    <a:pt x="598" y="56"/>
                  </a:lnTo>
                  <a:lnTo>
                    <a:pt x="607" y="17"/>
                  </a:lnTo>
                  <a:lnTo>
                    <a:pt x="612" y="44"/>
                  </a:lnTo>
                  <a:lnTo>
                    <a:pt x="618" y="23"/>
                  </a:lnTo>
                  <a:lnTo>
                    <a:pt x="624" y="11"/>
                  </a:lnTo>
                  <a:lnTo>
                    <a:pt x="630" y="32"/>
                  </a:lnTo>
                  <a:lnTo>
                    <a:pt x="639" y="17"/>
                  </a:lnTo>
                  <a:lnTo>
                    <a:pt x="645" y="32"/>
                  </a:lnTo>
                  <a:lnTo>
                    <a:pt x="651" y="20"/>
                  </a:lnTo>
                  <a:lnTo>
                    <a:pt x="656" y="44"/>
                  </a:lnTo>
                  <a:lnTo>
                    <a:pt x="662" y="44"/>
                  </a:lnTo>
                  <a:lnTo>
                    <a:pt x="668" y="11"/>
                  </a:lnTo>
                  <a:lnTo>
                    <a:pt x="677" y="44"/>
                  </a:lnTo>
                  <a:lnTo>
                    <a:pt x="683" y="29"/>
                  </a:lnTo>
                  <a:lnTo>
                    <a:pt x="689" y="59"/>
                  </a:lnTo>
                  <a:lnTo>
                    <a:pt x="695" y="38"/>
                  </a:lnTo>
                  <a:lnTo>
                    <a:pt x="700" y="41"/>
                  </a:lnTo>
                  <a:lnTo>
                    <a:pt x="706" y="41"/>
                  </a:lnTo>
                  <a:lnTo>
                    <a:pt x="715" y="17"/>
                  </a:lnTo>
                  <a:lnTo>
                    <a:pt x="721" y="20"/>
                  </a:lnTo>
                  <a:lnTo>
                    <a:pt x="727" y="11"/>
                  </a:lnTo>
                  <a:lnTo>
                    <a:pt x="733" y="26"/>
                  </a:lnTo>
                  <a:lnTo>
                    <a:pt x="739" y="20"/>
                  </a:lnTo>
                  <a:lnTo>
                    <a:pt x="744" y="41"/>
                  </a:lnTo>
                  <a:lnTo>
                    <a:pt x="753" y="35"/>
                  </a:lnTo>
                  <a:lnTo>
                    <a:pt x="759" y="14"/>
                  </a:lnTo>
                  <a:lnTo>
                    <a:pt x="765" y="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Freeform 55"/>
            <p:cNvSpPr>
              <a:spLocks/>
            </p:cNvSpPr>
            <p:nvPr/>
          </p:nvSpPr>
          <p:spPr bwMode="auto">
            <a:xfrm>
              <a:off x="2217" y="1679"/>
              <a:ext cx="1316" cy="508"/>
            </a:xfrm>
            <a:custGeom>
              <a:avLst/>
              <a:gdLst>
                <a:gd name="T0" fmla="*/ 10 w 765"/>
                <a:gd name="T1" fmla="*/ 508 h 242"/>
                <a:gd name="T2" fmla="*/ 34 w 765"/>
                <a:gd name="T3" fmla="*/ 508 h 242"/>
                <a:gd name="T4" fmla="*/ 55 w 765"/>
                <a:gd name="T5" fmla="*/ 508 h 242"/>
                <a:gd name="T6" fmla="*/ 76 w 765"/>
                <a:gd name="T7" fmla="*/ 0 h 242"/>
                <a:gd name="T8" fmla="*/ 100 w 765"/>
                <a:gd name="T9" fmla="*/ 0 h 242"/>
                <a:gd name="T10" fmla="*/ 120 w 765"/>
                <a:gd name="T11" fmla="*/ 0 h 242"/>
                <a:gd name="T12" fmla="*/ 141 w 765"/>
                <a:gd name="T13" fmla="*/ 0 h 242"/>
                <a:gd name="T14" fmla="*/ 167 w 765"/>
                <a:gd name="T15" fmla="*/ 0 h 242"/>
                <a:gd name="T16" fmla="*/ 186 w 765"/>
                <a:gd name="T17" fmla="*/ 0 h 242"/>
                <a:gd name="T18" fmla="*/ 206 w 765"/>
                <a:gd name="T19" fmla="*/ 0 h 242"/>
                <a:gd name="T20" fmla="*/ 232 w 765"/>
                <a:gd name="T21" fmla="*/ 0 h 242"/>
                <a:gd name="T22" fmla="*/ 251 w 765"/>
                <a:gd name="T23" fmla="*/ 0 h 242"/>
                <a:gd name="T24" fmla="*/ 272 w 765"/>
                <a:gd name="T25" fmla="*/ 0 h 242"/>
                <a:gd name="T26" fmla="*/ 298 w 765"/>
                <a:gd name="T27" fmla="*/ 0 h 242"/>
                <a:gd name="T28" fmla="*/ 318 w 765"/>
                <a:gd name="T29" fmla="*/ 0 h 242"/>
                <a:gd name="T30" fmla="*/ 337 w 765"/>
                <a:gd name="T31" fmla="*/ 0 h 242"/>
                <a:gd name="T32" fmla="*/ 363 w 765"/>
                <a:gd name="T33" fmla="*/ 0 h 242"/>
                <a:gd name="T34" fmla="*/ 384 w 765"/>
                <a:gd name="T35" fmla="*/ 0 h 242"/>
                <a:gd name="T36" fmla="*/ 403 w 765"/>
                <a:gd name="T37" fmla="*/ 0 h 242"/>
                <a:gd name="T38" fmla="*/ 428 w 765"/>
                <a:gd name="T39" fmla="*/ 0 h 242"/>
                <a:gd name="T40" fmla="*/ 449 w 765"/>
                <a:gd name="T41" fmla="*/ 0 h 242"/>
                <a:gd name="T42" fmla="*/ 473 w 765"/>
                <a:gd name="T43" fmla="*/ 0 h 242"/>
                <a:gd name="T44" fmla="*/ 494 w 765"/>
                <a:gd name="T45" fmla="*/ 0 h 242"/>
                <a:gd name="T46" fmla="*/ 514 w 765"/>
                <a:gd name="T47" fmla="*/ 0 h 242"/>
                <a:gd name="T48" fmla="*/ 538 w 765"/>
                <a:gd name="T49" fmla="*/ 0 h 242"/>
                <a:gd name="T50" fmla="*/ 559 w 765"/>
                <a:gd name="T51" fmla="*/ 0 h 242"/>
                <a:gd name="T52" fmla="*/ 580 w 765"/>
                <a:gd name="T53" fmla="*/ 0 h 242"/>
                <a:gd name="T54" fmla="*/ 606 w 765"/>
                <a:gd name="T55" fmla="*/ 0 h 242"/>
                <a:gd name="T56" fmla="*/ 624 w 765"/>
                <a:gd name="T57" fmla="*/ 0 h 242"/>
                <a:gd name="T58" fmla="*/ 645 w 765"/>
                <a:gd name="T59" fmla="*/ 0 h 242"/>
                <a:gd name="T60" fmla="*/ 671 w 765"/>
                <a:gd name="T61" fmla="*/ 0 h 242"/>
                <a:gd name="T62" fmla="*/ 690 w 765"/>
                <a:gd name="T63" fmla="*/ 0 h 242"/>
                <a:gd name="T64" fmla="*/ 710 w 765"/>
                <a:gd name="T65" fmla="*/ 0 h 242"/>
                <a:gd name="T66" fmla="*/ 736 w 765"/>
                <a:gd name="T67" fmla="*/ 0 h 242"/>
                <a:gd name="T68" fmla="*/ 757 w 765"/>
                <a:gd name="T69" fmla="*/ 0 h 242"/>
                <a:gd name="T70" fmla="*/ 776 w 765"/>
                <a:gd name="T71" fmla="*/ 0 h 242"/>
                <a:gd name="T72" fmla="*/ 802 w 765"/>
                <a:gd name="T73" fmla="*/ 0 h 242"/>
                <a:gd name="T74" fmla="*/ 822 w 765"/>
                <a:gd name="T75" fmla="*/ 0 h 242"/>
                <a:gd name="T76" fmla="*/ 841 w 765"/>
                <a:gd name="T77" fmla="*/ 0 h 242"/>
                <a:gd name="T78" fmla="*/ 867 w 765"/>
                <a:gd name="T79" fmla="*/ 0 h 242"/>
                <a:gd name="T80" fmla="*/ 888 w 765"/>
                <a:gd name="T81" fmla="*/ 0 h 242"/>
                <a:gd name="T82" fmla="*/ 912 w 765"/>
                <a:gd name="T83" fmla="*/ 0 h 242"/>
                <a:gd name="T84" fmla="*/ 932 w 765"/>
                <a:gd name="T85" fmla="*/ 0 h 242"/>
                <a:gd name="T86" fmla="*/ 953 w 765"/>
                <a:gd name="T87" fmla="*/ 0 h 242"/>
                <a:gd name="T88" fmla="*/ 979 w 765"/>
                <a:gd name="T89" fmla="*/ 0 h 242"/>
                <a:gd name="T90" fmla="*/ 998 w 765"/>
                <a:gd name="T91" fmla="*/ 0 h 242"/>
                <a:gd name="T92" fmla="*/ 1018 w 765"/>
                <a:gd name="T93" fmla="*/ 0 h 242"/>
                <a:gd name="T94" fmla="*/ 1044 w 765"/>
                <a:gd name="T95" fmla="*/ 0 h 242"/>
                <a:gd name="T96" fmla="*/ 1063 w 765"/>
                <a:gd name="T97" fmla="*/ 0 h 242"/>
                <a:gd name="T98" fmla="*/ 1084 w 765"/>
                <a:gd name="T99" fmla="*/ 0 h 242"/>
                <a:gd name="T100" fmla="*/ 1110 w 765"/>
                <a:gd name="T101" fmla="*/ 0 h 242"/>
                <a:gd name="T102" fmla="*/ 1128 w 765"/>
                <a:gd name="T103" fmla="*/ 0 h 242"/>
                <a:gd name="T104" fmla="*/ 1149 w 765"/>
                <a:gd name="T105" fmla="*/ 0 h 242"/>
                <a:gd name="T106" fmla="*/ 1175 w 765"/>
                <a:gd name="T107" fmla="*/ 0 h 242"/>
                <a:gd name="T108" fmla="*/ 1196 w 765"/>
                <a:gd name="T109" fmla="*/ 0 h 242"/>
                <a:gd name="T110" fmla="*/ 1215 w 765"/>
                <a:gd name="T111" fmla="*/ 0 h 242"/>
                <a:gd name="T112" fmla="*/ 1240 w 765"/>
                <a:gd name="T113" fmla="*/ 0 h 242"/>
                <a:gd name="T114" fmla="*/ 1261 w 765"/>
                <a:gd name="T115" fmla="*/ 0 h 242"/>
                <a:gd name="T116" fmla="*/ 1280 w 765"/>
                <a:gd name="T117" fmla="*/ 0 h 242"/>
                <a:gd name="T118" fmla="*/ 1306 w 765"/>
                <a:gd name="T119" fmla="*/ 0 h 2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42">
                  <a:moveTo>
                    <a:pt x="0" y="242"/>
                  </a:moveTo>
                  <a:lnTo>
                    <a:pt x="6" y="242"/>
                  </a:lnTo>
                  <a:lnTo>
                    <a:pt x="12" y="242"/>
                  </a:lnTo>
                  <a:lnTo>
                    <a:pt x="20" y="242"/>
                  </a:lnTo>
                  <a:lnTo>
                    <a:pt x="26" y="242"/>
                  </a:lnTo>
                  <a:lnTo>
                    <a:pt x="32" y="24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89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5" y="0"/>
                  </a:lnTo>
                  <a:lnTo>
                    <a:pt x="721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5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Rectangle 56"/>
            <p:cNvSpPr>
              <a:spLocks noChangeArrowheads="1"/>
            </p:cNvSpPr>
            <p:nvPr/>
          </p:nvSpPr>
          <p:spPr bwMode="auto">
            <a:xfrm rot="-5400000">
              <a:off x="2007" y="1873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</a:t>
              </a:r>
              <a:endParaRPr lang="en-US" sz="1000"/>
            </a:p>
          </p:txBody>
        </p:sp>
        <p:sp>
          <p:nvSpPr>
            <p:cNvPr id="20743" name="Rectangle 57"/>
            <p:cNvSpPr>
              <a:spLocks noChangeArrowheads="1"/>
            </p:cNvSpPr>
            <p:nvPr/>
          </p:nvSpPr>
          <p:spPr bwMode="auto">
            <a:xfrm>
              <a:off x="2217" y="2824"/>
              <a:ext cx="1316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Rectangle 58"/>
            <p:cNvSpPr>
              <a:spLocks noChangeArrowheads="1"/>
            </p:cNvSpPr>
            <p:nvPr/>
          </p:nvSpPr>
          <p:spPr bwMode="auto">
            <a:xfrm>
              <a:off x="2217" y="2824"/>
              <a:ext cx="1316" cy="101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Line 59"/>
            <p:cNvSpPr>
              <a:spLocks noChangeShapeType="1"/>
            </p:cNvSpPr>
            <p:nvPr/>
          </p:nvSpPr>
          <p:spPr bwMode="auto">
            <a:xfrm>
              <a:off x="2217" y="2824"/>
              <a:ext cx="13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60"/>
            <p:cNvSpPr>
              <a:spLocks/>
            </p:cNvSpPr>
            <p:nvPr/>
          </p:nvSpPr>
          <p:spPr bwMode="auto">
            <a:xfrm>
              <a:off x="2217" y="2824"/>
              <a:ext cx="1316" cy="1011"/>
            </a:xfrm>
            <a:custGeom>
              <a:avLst/>
              <a:gdLst>
                <a:gd name="T0" fmla="*/ 0 w 261"/>
                <a:gd name="T1" fmla="*/ 1011 h 163"/>
                <a:gd name="T2" fmla="*/ 1316 w 261"/>
                <a:gd name="T3" fmla="*/ 1011 h 163"/>
                <a:gd name="T4" fmla="*/ 1316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Line 61"/>
            <p:cNvSpPr>
              <a:spLocks noChangeShapeType="1"/>
            </p:cNvSpPr>
            <p:nvPr/>
          </p:nvSpPr>
          <p:spPr bwMode="auto">
            <a:xfrm flipV="1">
              <a:off x="2217" y="2824"/>
              <a:ext cx="2" cy="10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Line 62"/>
            <p:cNvSpPr>
              <a:spLocks noChangeShapeType="1"/>
            </p:cNvSpPr>
            <p:nvPr/>
          </p:nvSpPr>
          <p:spPr bwMode="auto">
            <a:xfrm>
              <a:off x="2217" y="3835"/>
              <a:ext cx="13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Line 63"/>
            <p:cNvSpPr>
              <a:spLocks noChangeShapeType="1"/>
            </p:cNvSpPr>
            <p:nvPr/>
          </p:nvSpPr>
          <p:spPr bwMode="auto">
            <a:xfrm flipV="1">
              <a:off x="2217" y="2824"/>
              <a:ext cx="2" cy="10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Line 64"/>
            <p:cNvSpPr>
              <a:spLocks noChangeShapeType="1"/>
            </p:cNvSpPr>
            <p:nvPr/>
          </p:nvSpPr>
          <p:spPr bwMode="auto">
            <a:xfrm flipV="1">
              <a:off x="2217" y="3816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Line 65"/>
            <p:cNvSpPr>
              <a:spLocks noChangeShapeType="1"/>
            </p:cNvSpPr>
            <p:nvPr/>
          </p:nvSpPr>
          <p:spPr bwMode="auto">
            <a:xfrm>
              <a:off x="2217" y="28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2" name="Rectangle 66"/>
            <p:cNvSpPr>
              <a:spLocks noChangeArrowheads="1"/>
            </p:cNvSpPr>
            <p:nvPr/>
          </p:nvSpPr>
          <p:spPr bwMode="auto">
            <a:xfrm>
              <a:off x="2202" y="3860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753" name="Line 67"/>
            <p:cNvSpPr>
              <a:spLocks noChangeShapeType="1"/>
            </p:cNvSpPr>
            <p:nvPr/>
          </p:nvSpPr>
          <p:spPr bwMode="auto">
            <a:xfrm flipV="1">
              <a:off x="2439" y="3816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4" name="Line 68"/>
            <p:cNvSpPr>
              <a:spLocks noChangeShapeType="1"/>
            </p:cNvSpPr>
            <p:nvPr/>
          </p:nvSpPr>
          <p:spPr bwMode="auto">
            <a:xfrm>
              <a:off x="2439" y="28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Rectangle 69"/>
            <p:cNvSpPr>
              <a:spLocks noChangeArrowheads="1"/>
            </p:cNvSpPr>
            <p:nvPr/>
          </p:nvSpPr>
          <p:spPr bwMode="auto">
            <a:xfrm>
              <a:off x="2401" y="386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756" name="Line 70"/>
            <p:cNvSpPr>
              <a:spLocks noChangeShapeType="1"/>
            </p:cNvSpPr>
            <p:nvPr/>
          </p:nvSpPr>
          <p:spPr bwMode="auto">
            <a:xfrm flipV="1">
              <a:off x="2656" y="3816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Line 71"/>
            <p:cNvSpPr>
              <a:spLocks noChangeShapeType="1"/>
            </p:cNvSpPr>
            <p:nvPr/>
          </p:nvSpPr>
          <p:spPr bwMode="auto">
            <a:xfrm>
              <a:off x="2656" y="28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Rectangle 72"/>
            <p:cNvSpPr>
              <a:spLocks noChangeArrowheads="1"/>
            </p:cNvSpPr>
            <p:nvPr/>
          </p:nvSpPr>
          <p:spPr bwMode="auto">
            <a:xfrm>
              <a:off x="2620" y="386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0759" name="Line 73"/>
            <p:cNvSpPr>
              <a:spLocks noChangeShapeType="1"/>
            </p:cNvSpPr>
            <p:nvPr/>
          </p:nvSpPr>
          <p:spPr bwMode="auto">
            <a:xfrm flipV="1">
              <a:off x="2878" y="3816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Line 74"/>
            <p:cNvSpPr>
              <a:spLocks noChangeShapeType="1"/>
            </p:cNvSpPr>
            <p:nvPr/>
          </p:nvSpPr>
          <p:spPr bwMode="auto">
            <a:xfrm>
              <a:off x="2878" y="28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1" name="Rectangle 75"/>
            <p:cNvSpPr>
              <a:spLocks noChangeArrowheads="1"/>
            </p:cNvSpPr>
            <p:nvPr/>
          </p:nvSpPr>
          <p:spPr bwMode="auto">
            <a:xfrm>
              <a:off x="2842" y="386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0762" name="Line 76"/>
            <p:cNvSpPr>
              <a:spLocks noChangeShapeType="1"/>
            </p:cNvSpPr>
            <p:nvPr/>
          </p:nvSpPr>
          <p:spPr bwMode="auto">
            <a:xfrm flipV="1">
              <a:off x="3095" y="3816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3" name="Line 77"/>
            <p:cNvSpPr>
              <a:spLocks noChangeShapeType="1"/>
            </p:cNvSpPr>
            <p:nvPr/>
          </p:nvSpPr>
          <p:spPr bwMode="auto">
            <a:xfrm>
              <a:off x="3095" y="282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4" name="Rectangle 78"/>
            <p:cNvSpPr>
              <a:spLocks noChangeArrowheads="1"/>
            </p:cNvSpPr>
            <p:nvPr/>
          </p:nvSpPr>
          <p:spPr bwMode="auto">
            <a:xfrm>
              <a:off x="3057" y="386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0765" name="Line 79"/>
            <p:cNvSpPr>
              <a:spLocks noChangeShapeType="1"/>
            </p:cNvSpPr>
            <p:nvPr/>
          </p:nvSpPr>
          <p:spPr bwMode="auto">
            <a:xfrm flipV="1">
              <a:off x="3317" y="3816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Line 80"/>
            <p:cNvSpPr>
              <a:spLocks noChangeShapeType="1"/>
            </p:cNvSpPr>
            <p:nvPr/>
          </p:nvSpPr>
          <p:spPr bwMode="auto">
            <a:xfrm>
              <a:off x="3317" y="2824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7" name="Rectangle 81"/>
            <p:cNvSpPr>
              <a:spLocks noChangeArrowheads="1"/>
            </p:cNvSpPr>
            <p:nvPr/>
          </p:nvSpPr>
          <p:spPr bwMode="auto">
            <a:xfrm>
              <a:off x="3265" y="3860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0768" name="Line 82"/>
            <p:cNvSpPr>
              <a:spLocks noChangeShapeType="1"/>
            </p:cNvSpPr>
            <p:nvPr/>
          </p:nvSpPr>
          <p:spPr bwMode="auto">
            <a:xfrm flipV="1">
              <a:off x="3533" y="3816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9" name="Line 83"/>
            <p:cNvSpPr>
              <a:spLocks noChangeShapeType="1"/>
            </p:cNvSpPr>
            <p:nvPr/>
          </p:nvSpPr>
          <p:spPr bwMode="auto">
            <a:xfrm>
              <a:off x="3533" y="2824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Rectangle 84"/>
            <p:cNvSpPr>
              <a:spLocks noChangeArrowheads="1"/>
            </p:cNvSpPr>
            <p:nvPr/>
          </p:nvSpPr>
          <p:spPr bwMode="auto">
            <a:xfrm>
              <a:off x="3484" y="3860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0771" name="Line 85"/>
            <p:cNvSpPr>
              <a:spLocks noChangeShapeType="1"/>
            </p:cNvSpPr>
            <p:nvPr/>
          </p:nvSpPr>
          <p:spPr bwMode="auto">
            <a:xfrm>
              <a:off x="2217" y="3835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Line 86"/>
            <p:cNvSpPr>
              <a:spLocks noChangeShapeType="1"/>
            </p:cNvSpPr>
            <p:nvPr/>
          </p:nvSpPr>
          <p:spPr bwMode="auto">
            <a:xfrm flipH="1">
              <a:off x="3518" y="3835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3" name="Rectangle 87"/>
            <p:cNvSpPr>
              <a:spLocks noChangeArrowheads="1"/>
            </p:cNvSpPr>
            <p:nvPr/>
          </p:nvSpPr>
          <p:spPr bwMode="auto">
            <a:xfrm>
              <a:off x="2162" y="378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0774" name="Line 88"/>
            <p:cNvSpPr>
              <a:spLocks noChangeShapeType="1"/>
            </p:cNvSpPr>
            <p:nvPr/>
          </p:nvSpPr>
          <p:spPr bwMode="auto">
            <a:xfrm>
              <a:off x="2217" y="3501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5" name="Line 89"/>
            <p:cNvSpPr>
              <a:spLocks noChangeShapeType="1"/>
            </p:cNvSpPr>
            <p:nvPr/>
          </p:nvSpPr>
          <p:spPr bwMode="auto">
            <a:xfrm flipH="1">
              <a:off x="3518" y="3501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Rectangle 90"/>
            <p:cNvSpPr>
              <a:spLocks noChangeArrowheads="1"/>
            </p:cNvSpPr>
            <p:nvPr/>
          </p:nvSpPr>
          <p:spPr bwMode="auto">
            <a:xfrm>
              <a:off x="2124" y="345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0777" name="Line 91"/>
            <p:cNvSpPr>
              <a:spLocks noChangeShapeType="1"/>
            </p:cNvSpPr>
            <p:nvPr/>
          </p:nvSpPr>
          <p:spPr bwMode="auto">
            <a:xfrm>
              <a:off x="2217" y="3160"/>
              <a:ext cx="1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Line 92"/>
            <p:cNvSpPr>
              <a:spLocks noChangeShapeType="1"/>
            </p:cNvSpPr>
            <p:nvPr/>
          </p:nvSpPr>
          <p:spPr bwMode="auto">
            <a:xfrm flipH="1">
              <a:off x="3518" y="3160"/>
              <a:ext cx="1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9" name="Rectangle 93"/>
            <p:cNvSpPr>
              <a:spLocks noChangeArrowheads="1"/>
            </p:cNvSpPr>
            <p:nvPr/>
          </p:nvSpPr>
          <p:spPr bwMode="auto">
            <a:xfrm>
              <a:off x="2124" y="311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0780" name="Line 94"/>
            <p:cNvSpPr>
              <a:spLocks noChangeShapeType="1"/>
            </p:cNvSpPr>
            <p:nvPr/>
          </p:nvSpPr>
          <p:spPr bwMode="auto">
            <a:xfrm>
              <a:off x="2217" y="2824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1" name="Line 95"/>
            <p:cNvSpPr>
              <a:spLocks noChangeShapeType="1"/>
            </p:cNvSpPr>
            <p:nvPr/>
          </p:nvSpPr>
          <p:spPr bwMode="auto">
            <a:xfrm flipH="1">
              <a:off x="3518" y="2824"/>
              <a:ext cx="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2" name="Rectangle 96"/>
            <p:cNvSpPr>
              <a:spLocks noChangeArrowheads="1"/>
            </p:cNvSpPr>
            <p:nvPr/>
          </p:nvSpPr>
          <p:spPr bwMode="auto">
            <a:xfrm>
              <a:off x="2124" y="277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000"/>
            </a:p>
          </p:txBody>
        </p:sp>
        <p:sp>
          <p:nvSpPr>
            <p:cNvPr id="20783" name="Line 97"/>
            <p:cNvSpPr>
              <a:spLocks noChangeShapeType="1"/>
            </p:cNvSpPr>
            <p:nvPr/>
          </p:nvSpPr>
          <p:spPr bwMode="auto">
            <a:xfrm>
              <a:off x="2217" y="2824"/>
              <a:ext cx="13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4" name="Freeform 98"/>
            <p:cNvSpPr>
              <a:spLocks/>
            </p:cNvSpPr>
            <p:nvPr/>
          </p:nvSpPr>
          <p:spPr bwMode="auto">
            <a:xfrm>
              <a:off x="2217" y="2824"/>
              <a:ext cx="1316" cy="1011"/>
            </a:xfrm>
            <a:custGeom>
              <a:avLst/>
              <a:gdLst>
                <a:gd name="T0" fmla="*/ 0 w 261"/>
                <a:gd name="T1" fmla="*/ 1011 h 163"/>
                <a:gd name="T2" fmla="*/ 1316 w 261"/>
                <a:gd name="T3" fmla="*/ 1011 h 163"/>
                <a:gd name="T4" fmla="*/ 1316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Line 99"/>
            <p:cNvSpPr>
              <a:spLocks noChangeShapeType="1"/>
            </p:cNvSpPr>
            <p:nvPr/>
          </p:nvSpPr>
          <p:spPr bwMode="auto">
            <a:xfrm flipV="1">
              <a:off x="2217" y="2824"/>
              <a:ext cx="2" cy="10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6" name="Freeform 100"/>
            <p:cNvSpPr>
              <a:spLocks/>
            </p:cNvSpPr>
            <p:nvPr/>
          </p:nvSpPr>
          <p:spPr bwMode="auto">
            <a:xfrm>
              <a:off x="2217" y="3301"/>
              <a:ext cx="1316" cy="534"/>
            </a:xfrm>
            <a:custGeom>
              <a:avLst/>
              <a:gdLst>
                <a:gd name="T0" fmla="*/ 10 w 765"/>
                <a:gd name="T1" fmla="*/ 534 h 254"/>
                <a:gd name="T2" fmla="*/ 34 w 765"/>
                <a:gd name="T3" fmla="*/ 534 h 254"/>
                <a:gd name="T4" fmla="*/ 55 w 765"/>
                <a:gd name="T5" fmla="*/ 534 h 254"/>
                <a:gd name="T6" fmla="*/ 76 w 765"/>
                <a:gd name="T7" fmla="*/ 174 h 254"/>
                <a:gd name="T8" fmla="*/ 100 w 765"/>
                <a:gd name="T9" fmla="*/ 111 h 254"/>
                <a:gd name="T10" fmla="*/ 120 w 765"/>
                <a:gd name="T11" fmla="*/ 0 h 254"/>
                <a:gd name="T12" fmla="*/ 141 w 765"/>
                <a:gd name="T13" fmla="*/ 143 h 254"/>
                <a:gd name="T14" fmla="*/ 167 w 765"/>
                <a:gd name="T15" fmla="*/ 162 h 254"/>
                <a:gd name="T16" fmla="*/ 186 w 765"/>
                <a:gd name="T17" fmla="*/ 200 h 254"/>
                <a:gd name="T18" fmla="*/ 206 w 765"/>
                <a:gd name="T19" fmla="*/ 187 h 254"/>
                <a:gd name="T20" fmla="*/ 232 w 765"/>
                <a:gd name="T21" fmla="*/ 217 h 254"/>
                <a:gd name="T22" fmla="*/ 251 w 765"/>
                <a:gd name="T23" fmla="*/ 217 h 254"/>
                <a:gd name="T24" fmla="*/ 272 w 765"/>
                <a:gd name="T25" fmla="*/ 223 h 254"/>
                <a:gd name="T26" fmla="*/ 298 w 765"/>
                <a:gd name="T27" fmla="*/ 223 h 254"/>
                <a:gd name="T28" fmla="*/ 318 w 765"/>
                <a:gd name="T29" fmla="*/ 217 h 254"/>
                <a:gd name="T30" fmla="*/ 337 w 765"/>
                <a:gd name="T31" fmla="*/ 223 h 254"/>
                <a:gd name="T32" fmla="*/ 363 w 765"/>
                <a:gd name="T33" fmla="*/ 206 h 254"/>
                <a:gd name="T34" fmla="*/ 384 w 765"/>
                <a:gd name="T35" fmla="*/ 206 h 254"/>
                <a:gd name="T36" fmla="*/ 403 w 765"/>
                <a:gd name="T37" fmla="*/ 200 h 254"/>
                <a:gd name="T38" fmla="*/ 428 w 765"/>
                <a:gd name="T39" fmla="*/ 193 h 254"/>
                <a:gd name="T40" fmla="*/ 449 w 765"/>
                <a:gd name="T41" fmla="*/ 206 h 254"/>
                <a:gd name="T42" fmla="*/ 473 w 765"/>
                <a:gd name="T43" fmla="*/ 174 h 254"/>
                <a:gd name="T44" fmla="*/ 494 w 765"/>
                <a:gd name="T45" fmla="*/ 212 h 254"/>
                <a:gd name="T46" fmla="*/ 514 w 765"/>
                <a:gd name="T47" fmla="*/ 193 h 254"/>
                <a:gd name="T48" fmla="*/ 538 w 765"/>
                <a:gd name="T49" fmla="*/ 242 h 254"/>
                <a:gd name="T50" fmla="*/ 559 w 765"/>
                <a:gd name="T51" fmla="*/ 187 h 254"/>
                <a:gd name="T52" fmla="*/ 580 w 765"/>
                <a:gd name="T53" fmla="*/ 206 h 254"/>
                <a:gd name="T54" fmla="*/ 606 w 765"/>
                <a:gd name="T55" fmla="*/ 200 h 254"/>
                <a:gd name="T56" fmla="*/ 624 w 765"/>
                <a:gd name="T57" fmla="*/ 187 h 254"/>
                <a:gd name="T58" fmla="*/ 645 w 765"/>
                <a:gd name="T59" fmla="*/ 235 h 254"/>
                <a:gd name="T60" fmla="*/ 671 w 765"/>
                <a:gd name="T61" fmla="*/ 181 h 254"/>
                <a:gd name="T62" fmla="*/ 690 w 765"/>
                <a:gd name="T63" fmla="*/ 193 h 254"/>
                <a:gd name="T64" fmla="*/ 710 w 765"/>
                <a:gd name="T65" fmla="*/ 187 h 254"/>
                <a:gd name="T66" fmla="*/ 736 w 765"/>
                <a:gd name="T67" fmla="*/ 200 h 254"/>
                <a:gd name="T68" fmla="*/ 757 w 765"/>
                <a:gd name="T69" fmla="*/ 156 h 254"/>
                <a:gd name="T70" fmla="*/ 776 w 765"/>
                <a:gd name="T71" fmla="*/ 223 h 254"/>
                <a:gd name="T72" fmla="*/ 802 w 765"/>
                <a:gd name="T73" fmla="*/ 217 h 254"/>
                <a:gd name="T74" fmla="*/ 822 w 765"/>
                <a:gd name="T75" fmla="*/ 267 h 254"/>
                <a:gd name="T76" fmla="*/ 841 w 765"/>
                <a:gd name="T77" fmla="*/ 137 h 254"/>
                <a:gd name="T78" fmla="*/ 867 w 765"/>
                <a:gd name="T79" fmla="*/ 143 h 254"/>
                <a:gd name="T80" fmla="*/ 888 w 765"/>
                <a:gd name="T81" fmla="*/ 181 h 254"/>
                <a:gd name="T82" fmla="*/ 912 w 765"/>
                <a:gd name="T83" fmla="*/ 223 h 254"/>
                <a:gd name="T84" fmla="*/ 932 w 765"/>
                <a:gd name="T85" fmla="*/ 187 h 254"/>
                <a:gd name="T86" fmla="*/ 953 w 765"/>
                <a:gd name="T87" fmla="*/ 223 h 254"/>
                <a:gd name="T88" fmla="*/ 979 w 765"/>
                <a:gd name="T89" fmla="*/ 156 h 254"/>
                <a:gd name="T90" fmla="*/ 998 w 765"/>
                <a:gd name="T91" fmla="*/ 206 h 254"/>
                <a:gd name="T92" fmla="*/ 1018 w 765"/>
                <a:gd name="T93" fmla="*/ 242 h 254"/>
                <a:gd name="T94" fmla="*/ 1044 w 765"/>
                <a:gd name="T95" fmla="*/ 235 h 254"/>
                <a:gd name="T96" fmla="*/ 1063 w 765"/>
                <a:gd name="T97" fmla="*/ 217 h 254"/>
                <a:gd name="T98" fmla="*/ 1084 w 765"/>
                <a:gd name="T99" fmla="*/ 181 h 254"/>
                <a:gd name="T100" fmla="*/ 1110 w 765"/>
                <a:gd name="T101" fmla="*/ 187 h 254"/>
                <a:gd name="T102" fmla="*/ 1128 w 765"/>
                <a:gd name="T103" fmla="*/ 162 h 254"/>
                <a:gd name="T104" fmla="*/ 1149 w 765"/>
                <a:gd name="T105" fmla="*/ 248 h 254"/>
                <a:gd name="T106" fmla="*/ 1175 w 765"/>
                <a:gd name="T107" fmla="*/ 212 h 254"/>
                <a:gd name="T108" fmla="*/ 1196 w 765"/>
                <a:gd name="T109" fmla="*/ 206 h 254"/>
                <a:gd name="T110" fmla="*/ 1215 w 765"/>
                <a:gd name="T111" fmla="*/ 181 h 254"/>
                <a:gd name="T112" fmla="*/ 1240 w 765"/>
                <a:gd name="T113" fmla="*/ 206 h 254"/>
                <a:gd name="T114" fmla="*/ 1261 w 765"/>
                <a:gd name="T115" fmla="*/ 193 h 254"/>
                <a:gd name="T116" fmla="*/ 1280 w 765"/>
                <a:gd name="T117" fmla="*/ 174 h 254"/>
                <a:gd name="T118" fmla="*/ 1306 w 765"/>
                <a:gd name="T119" fmla="*/ 235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54">
                  <a:moveTo>
                    <a:pt x="0" y="254"/>
                  </a:moveTo>
                  <a:lnTo>
                    <a:pt x="6" y="254"/>
                  </a:lnTo>
                  <a:lnTo>
                    <a:pt x="12" y="254"/>
                  </a:lnTo>
                  <a:lnTo>
                    <a:pt x="20" y="254"/>
                  </a:lnTo>
                  <a:lnTo>
                    <a:pt x="26" y="254"/>
                  </a:lnTo>
                  <a:lnTo>
                    <a:pt x="32" y="254"/>
                  </a:lnTo>
                  <a:lnTo>
                    <a:pt x="38" y="133"/>
                  </a:lnTo>
                  <a:lnTo>
                    <a:pt x="44" y="83"/>
                  </a:lnTo>
                  <a:lnTo>
                    <a:pt x="50" y="98"/>
                  </a:lnTo>
                  <a:lnTo>
                    <a:pt x="58" y="53"/>
                  </a:lnTo>
                  <a:lnTo>
                    <a:pt x="64" y="53"/>
                  </a:lnTo>
                  <a:lnTo>
                    <a:pt x="70" y="0"/>
                  </a:lnTo>
                  <a:lnTo>
                    <a:pt x="76" y="36"/>
                  </a:lnTo>
                  <a:lnTo>
                    <a:pt x="82" y="68"/>
                  </a:lnTo>
                  <a:lnTo>
                    <a:pt x="88" y="36"/>
                  </a:lnTo>
                  <a:lnTo>
                    <a:pt x="97" y="77"/>
                  </a:lnTo>
                  <a:lnTo>
                    <a:pt x="102" y="68"/>
                  </a:lnTo>
                  <a:lnTo>
                    <a:pt x="108" y="95"/>
                  </a:lnTo>
                  <a:lnTo>
                    <a:pt x="114" y="83"/>
                  </a:lnTo>
                  <a:lnTo>
                    <a:pt x="120" y="89"/>
                  </a:lnTo>
                  <a:lnTo>
                    <a:pt x="129" y="130"/>
                  </a:lnTo>
                  <a:lnTo>
                    <a:pt x="135" y="103"/>
                  </a:lnTo>
                  <a:lnTo>
                    <a:pt x="141" y="103"/>
                  </a:lnTo>
                  <a:lnTo>
                    <a:pt x="146" y="103"/>
                  </a:lnTo>
                  <a:lnTo>
                    <a:pt x="152" y="127"/>
                  </a:lnTo>
                  <a:lnTo>
                    <a:pt x="158" y="106"/>
                  </a:lnTo>
                  <a:lnTo>
                    <a:pt x="167" y="109"/>
                  </a:lnTo>
                  <a:lnTo>
                    <a:pt x="173" y="106"/>
                  </a:lnTo>
                  <a:lnTo>
                    <a:pt x="179" y="112"/>
                  </a:lnTo>
                  <a:lnTo>
                    <a:pt x="185" y="103"/>
                  </a:lnTo>
                  <a:lnTo>
                    <a:pt x="190" y="77"/>
                  </a:lnTo>
                  <a:lnTo>
                    <a:pt x="196" y="106"/>
                  </a:lnTo>
                  <a:lnTo>
                    <a:pt x="205" y="106"/>
                  </a:lnTo>
                  <a:lnTo>
                    <a:pt x="211" y="98"/>
                  </a:lnTo>
                  <a:lnTo>
                    <a:pt x="217" y="56"/>
                  </a:lnTo>
                  <a:lnTo>
                    <a:pt x="223" y="98"/>
                  </a:lnTo>
                  <a:lnTo>
                    <a:pt x="228" y="92"/>
                  </a:lnTo>
                  <a:lnTo>
                    <a:pt x="234" y="95"/>
                  </a:lnTo>
                  <a:lnTo>
                    <a:pt x="243" y="80"/>
                  </a:lnTo>
                  <a:lnTo>
                    <a:pt x="249" y="92"/>
                  </a:lnTo>
                  <a:lnTo>
                    <a:pt x="255" y="121"/>
                  </a:lnTo>
                  <a:lnTo>
                    <a:pt x="261" y="98"/>
                  </a:lnTo>
                  <a:lnTo>
                    <a:pt x="267" y="98"/>
                  </a:lnTo>
                  <a:lnTo>
                    <a:pt x="275" y="83"/>
                  </a:lnTo>
                  <a:lnTo>
                    <a:pt x="281" y="103"/>
                  </a:lnTo>
                  <a:lnTo>
                    <a:pt x="287" y="101"/>
                  </a:lnTo>
                  <a:lnTo>
                    <a:pt x="293" y="83"/>
                  </a:lnTo>
                  <a:lnTo>
                    <a:pt x="299" y="92"/>
                  </a:lnTo>
                  <a:lnTo>
                    <a:pt x="305" y="101"/>
                  </a:lnTo>
                  <a:lnTo>
                    <a:pt x="313" y="115"/>
                  </a:lnTo>
                  <a:lnTo>
                    <a:pt x="319" y="53"/>
                  </a:lnTo>
                  <a:lnTo>
                    <a:pt x="325" y="89"/>
                  </a:lnTo>
                  <a:lnTo>
                    <a:pt x="331" y="115"/>
                  </a:lnTo>
                  <a:lnTo>
                    <a:pt x="337" y="98"/>
                  </a:lnTo>
                  <a:lnTo>
                    <a:pt x="343" y="86"/>
                  </a:lnTo>
                  <a:lnTo>
                    <a:pt x="352" y="95"/>
                  </a:lnTo>
                  <a:lnTo>
                    <a:pt x="357" y="86"/>
                  </a:lnTo>
                  <a:lnTo>
                    <a:pt x="363" y="89"/>
                  </a:lnTo>
                  <a:lnTo>
                    <a:pt x="369" y="101"/>
                  </a:lnTo>
                  <a:lnTo>
                    <a:pt x="375" y="112"/>
                  </a:lnTo>
                  <a:lnTo>
                    <a:pt x="384" y="98"/>
                  </a:lnTo>
                  <a:lnTo>
                    <a:pt x="390" y="86"/>
                  </a:lnTo>
                  <a:lnTo>
                    <a:pt x="396" y="112"/>
                  </a:lnTo>
                  <a:lnTo>
                    <a:pt x="401" y="92"/>
                  </a:lnTo>
                  <a:lnTo>
                    <a:pt x="407" y="86"/>
                  </a:lnTo>
                  <a:lnTo>
                    <a:pt x="413" y="89"/>
                  </a:lnTo>
                  <a:lnTo>
                    <a:pt x="422" y="86"/>
                  </a:lnTo>
                  <a:lnTo>
                    <a:pt x="428" y="95"/>
                  </a:lnTo>
                  <a:lnTo>
                    <a:pt x="434" y="98"/>
                  </a:lnTo>
                  <a:lnTo>
                    <a:pt x="440" y="74"/>
                  </a:lnTo>
                  <a:lnTo>
                    <a:pt x="445" y="103"/>
                  </a:lnTo>
                  <a:lnTo>
                    <a:pt x="451" y="106"/>
                  </a:lnTo>
                  <a:lnTo>
                    <a:pt x="460" y="92"/>
                  </a:lnTo>
                  <a:lnTo>
                    <a:pt x="466" y="103"/>
                  </a:lnTo>
                  <a:lnTo>
                    <a:pt x="472" y="92"/>
                  </a:lnTo>
                  <a:lnTo>
                    <a:pt x="478" y="127"/>
                  </a:lnTo>
                  <a:lnTo>
                    <a:pt x="484" y="101"/>
                  </a:lnTo>
                  <a:lnTo>
                    <a:pt x="489" y="65"/>
                  </a:lnTo>
                  <a:lnTo>
                    <a:pt x="498" y="106"/>
                  </a:lnTo>
                  <a:lnTo>
                    <a:pt x="504" y="68"/>
                  </a:lnTo>
                  <a:lnTo>
                    <a:pt x="510" y="115"/>
                  </a:lnTo>
                  <a:lnTo>
                    <a:pt x="516" y="86"/>
                  </a:lnTo>
                  <a:lnTo>
                    <a:pt x="522" y="95"/>
                  </a:lnTo>
                  <a:lnTo>
                    <a:pt x="530" y="106"/>
                  </a:lnTo>
                  <a:lnTo>
                    <a:pt x="536" y="112"/>
                  </a:lnTo>
                  <a:lnTo>
                    <a:pt x="542" y="89"/>
                  </a:lnTo>
                  <a:lnTo>
                    <a:pt x="548" y="92"/>
                  </a:lnTo>
                  <a:lnTo>
                    <a:pt x="554" y="106"/>
                  </a:lnTo>
                  <a:lnTo>
                    <a:pt x="560" y="106"/>
                  </a:lnTo>
                  <a:lnTo>
                    <a:pt x="569" y="74"/>
                  </a:lnTo>
                  <a:lnTo>
                    <a:pt x="574" y="89"/>
                  </a:lnTo>
                  <a:lnTo>
                    <a:pt x="580" y="98"/>
                  </a:lnTo>
                  <a:lnTo>
                    <a:pt x="586" y="59"/>
                  </a:lnTo>
                  <a:lnTo>
                    <a:pt x="592" y="115"/>
                  </a:lnTo>
                  <a:lnTo>
                    <a:pt x="598" y="68"/>
                  </a:lnTo>
                  <a:lnTo>
                    <a:pt x="607" y="112"/>
                  </a:lnTo>
                  <a:lnTo>
                    <a:pt x="612" y="77"/>
                  </a:lnTo>
                  <a:lnTo>
                    <a:pt x="618" y="103"/>
                  </a:lnTo>
                  <a:lnTo>
                    <a:pt x="624" y="109"/>
                  </a:lnTo>
                  <a:lnTo>
                    <a:pt x="630" y="86"/>
                  </a:lnTo>
                  <a:lnTo>
                    <a:pt x="639" y="109"/>
                  </a:lnTo>
                  <a:lnTo>
                    <a:pt x="645" y="89"/>
                  </a:lnTo>
                  <a:lnTo>
                    <a:pt x="651" y="106"/>
                  </a:lnTo>
                  <a:lnTo>
                    <a:pt x="656" y="77"/>
                  </a:lnTo>
                  <a:lnTo>
                    <a:pt x="662" y="86"/>
                  </a:lnTo>
                  <a:lnTo>
                    <a:pt x="668" y="118"/>
                  </a:lnTo>
                  <a:lnTo>
                    <a:pt x="677" y="77"/>
                  </a:lnTo>
                  <a:lnTo>
                    <a:pt x="683" y="101"/>
                  </a:lnTo>
                  <a:lnTo>
                    <a:pt x="689" y="68"/>
                  </a:lnTo>
                  <a:lnTo>
                    <a:pt x="695" y="98"/>
                  </a:lnTo>
                  <a:lnTo>
                    <a:pt x="700" y="86"/>
                  </a:lnTo>
                  <a:lnTo>
                    <a:pt x="706" y="86"/>
                  </a:lnTo>
                  <a:lnTo>
                    <a:pt x="715" y="106"/>
                  </a:lnTo>
                  <a:lnTo>
                    <a:pt x="721" y="98"/>
                  </a:lnTo>
                  <a:lnTo>
                    <a:pt x="727" y="109"/>
                  </a:lnTo>
                  <a:lnTo>
                    <a:pt x="733" y="92"/>
                  </a:lnTo>
                  <a:lnTo>
                    <a:pt x="739" y="103"/>
                  </a:lnTo>
                  <a:lnTo>
                    <a:pt x="744" y="83"/>
                  </a:lnTo>
                  <a:lnTo>
                    <a:pt x="753" y="95"/>
                  </a:lnTo>
                  <a:lnTo>
                    <a:pt x="759" y="112"/>
                  </a:lnTo>
                  <a:lnTo>
                    <a:pt x="765" y="9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Freeform 101"/>
            <p:cNvSpPr>
              <a:spLocks/>
            </p:cNvSpPr>
            <p:nvPr/>
          </p:nvSpPr>
          <p:spPr bwMode="auto">
            <a:xfrm>
              <a:off x="2217" y="2923"/>
              <a:ext cx="1316" cy="490"/>
            </a:xfrm>
            <a:custGeom>
              <a:avLst/>
              <a:gdLst>
                <a:gd name="T0" fmla="*/ 10 w 765"/>
                <a:gd name="T1" fmla="*/ 0 h 233"/>
                <a:gd name="T2" fmla="*/ 34 w 765"/>
                <a:gd name="T3" fmla="*/ 0 h 233"/>
                <a:gd name="T4" fmla="*/ 55 w 765"/>
                <a:gd name="T5" fmla="*/ 0 h 233"/>
                <a:gd name="T6" fmla="*/ 76 w 765"/>
                <a:gd name="T7" fmla="*/ 38 h 233"/>
                <a:gd name="T8" fmla="*/ 100 w 765"/>
                <a:gd name="T9" fmla="*/ 107 h 233"/>
                <a:gd name="T10" fmla="*/ 120 w 765"/>
                <a:gd name="T11" fmla="*/ 162 h 233"/>
                <a:gd name="T12" fmla="*/ 141 w 765"/>
                <a:gd name="T13" fmla="*/ 219 h 233"/>
                <a:gd name="T14" fmla="*/ 167 w 765"/>
                <a:gd name="T15" fmla="*/ 261 h 233"/>
                <a:gd name="T16" fmla="*/ 186 w 765"/>
                <a:gd name="T17" fmla="*/ 299 h 233"/>
                <a:gd name="T18" fmla="*/ 206 w 765"/>
                <a:gd name="T19" fmla="*/ 336 h 233"/>
                <a:gd name="T20" fmla="*/ 232 w 765"/>
                <a:gd name="T21" fmla="*/ 366 h 233"/>
                <a:gd name="T22" fmla="*/ 251 w 765"/>
                <a:gd name="T23" fmla="*/ 391 h 233"/>
                <a:gd name="T24" fmla="*/ 272 w 765"/>
                <a:gd name="T25" fmla="*/ 416 h 233"/>
                <a:gd name="T26" fmla="*/ 298 w 765"/>
                <a:gd name="T27" fmla="*/ 435 h 233"/>
                <a:gd name="T28" fmla="*/ 318 w 765"/>
                <a:gd name="T29" fmla="*/ 454 h 233"/>
                <a:gd name="T30" fmla="*/ 337 w 765"/>
                <a:gd name="T31" fmla="*/ 467 h 233"/>
                <a:gd name="T32" fmla="*/ 363 w 765"/>
                <a:gd name="T33" fmla="*/ 477 h 233"/>
                <a:gd name="T34" fmla="*/ 384 w 765"/>
                <a:gd name="T35" fmla="*/ 490 h 233"/>
                <a:gd name="T36" fmla="*/ 403 w 765"/>
                <a:gd name="T37" fmla="*/ 490 h 233"/>
                <a:gd name="T38" fmla="*/ 428 w 765"/>
                <a:gd name="T39" fmla="*/ 490 h 233"/>
                <a:gd name="T40" fmla="*/ 449 w 765"/>
                <a:gd name="T41" fmla="*/ 490 h 233"/>
                <a:gd name="T42" fmla="*/ 473 w 765"/>
                <a:gd name="T43" fmla="*/ 490 h 233"/>
                <a:gd name="T44" fmla="*/ 494 w 765"/>
                <a:gd name="T45" fmla="*/ 490 h 233"/>
                <a:gd name="T46" fmla="*/ 514 w 765"/>
                <a:gd name="T47" fmla="*/ 490 h 233"/>
                <a:gd name="T48" fmla="*/ 538 w 765"/>
                <a:gd name="T49" fmla="*/ 490 h 233"/>
                <a:gd name="T50" fmla="*/ 559 w 765"/>
                <a:gd name="T51" fmla="*/ 490 h 233"/>
                <a:gd name="T52" fmla="*/ 580 w 765"/>
                <a:gd name="T53" fmla="*/ 490 h 233"/>
                <a:gd name="T54" fmla="*/ 606 w 765"/>
                <a:gd name="T55" fmla="*/ 490 h 233"/>
                <a:gd name="T56" fmla="*/ 624 w 765"/>
                <a:gd name="T57" fmla="*/ 490 h 233"/>
                <a:gd name="T58" fmla="*/ 645 w 765"/>
                <a:gd name="T59" fmla="*/ 490 h 233"/>
                <a:gd name="T60" fmla="*/ 671 w 765"/>
                <a:gd name="T61" fmla="*/ 490 h 233"/>
                <a:gd name="T62" fmla="*/ 690 w 765"/>
                <a:gd name="T63" fmla="*/ 490 h 233"/>
                <a:gd name="T64" fmla="*/ 710 w 765"/>
                <a:gd name="T65" fmla="*/ 490 h 233"/>
                <a:gd name="T66" fmla="*/ 736 w 765"/>
                <a:gd name="T67" fmla="*/ 490 h 233"/>
                <a:gd name="T68" fmla="*/ 757 w 765"/>
                <a:gd name="T69" fmla="*/ 490 h 233"/>
                <a:gd name="T70" fmla="*/ 776 w 765"/>
                <a:gd name="T71" fmla="*/ 490 h 233"/>
                <a:gd name="T72" fmla="*/ 802 w 765"/>
                <a:gd name="T73" fmla="*/ 490 h 233"/>
                <a:gd name="T74" fmla="*/ 822 w 765"/>
                <a:gd name="T75" fmla="*/ 490 h 233"/>
                <a:gd name="T76" fmla="*/ 841 w 765"/>
                <a:gd name="T77" fmla="*/ 490 h 233"/>
                <a:gd name="T78" fmla="*/ 867 w 765"/>
                <a:gd name="T79" fmla="*/ 490 h 233"/>
                <a:gd name="T80" fmla="*/ 888 w 765"/>
                <a:gd name="T81" fmla="*/ 490 h 233"/>
                <a:gd name="T82" fmla="*/ 912 w 765"/>
                <a:gd name="T83" fmla="*/ 490 h 233"/>
                <a:gd name="T84" fmla="*/ 932 w 765"/>
                <a:gd name="T85" fmla="*/ 490 h 233"/>
                <a:gd name="T86" fmla="*/ 953 w 765"/>
                <a:gd name="T87" fmla="*/ 490 h 233"/>
                <a:gd name="T88" fmla="*/ 979 w 765"/>
                <a:gd name="T89" fmla="*/ 490 h 233"/>
                <a:gd name="T90" fmla="*/ 998 w 765"/>
                <a:gd name="T91" fmla="*/ 490 h 233"/>
                <a:gd name="T92" fmla="*/ 1018 w 765"/>
                <a:gd name="T93" fmla="*/ 490 h 233"/>
                <a:gd name="T94" fmla="*/ 1044 w 765"/>
                <a:gd name="T95" fmla="*/ 490 h 233"/>
                <a:gd name="T96" fmla="*/ 1063 w 765"/>
                <a:gd name="T97" fmla="*/ 490 h 233"/>
                <a:gd name="T98" fmla="*/ 1084 w 765"/>
                <a:gd name="T99" fmla="*/ 490 h 233"/>
                <a:gd name="T100" fmla="*/ 1110 w 765"/>
                <a:gd name="T101" fmla="*/ 490 h 233"/>
                <a:gd name="T102" fmla="*/ 1128 w 765"/>
                <a:gd name="T103" fmla="*/ 490 h 233"/>
                <a:gd name="T104" fmla="*/ 1149 w 765"/>
                <a:gd name="T105" fmla="*/ 490 h 233"/>
                <a:gd name="T106" fmla="*/ 1175 w 765"/>
                <a:gd name="T107" fmla="*/ 490 h 233"/>
                <a:gd name="T108" fmla="*/ 1196 w 765"/>
                <a:gd name="T109" fmla="*/ 490 h 233"/>
                <a:gd name="T110" fmla="*/ 1215 w 765"/>
                <a:gd name="T111" fmla="*/ 490 h 233"/>
                <a:gd name="T112" fmla="*/ 1240 w 765"/>
                <a:gd name="T113" fmla="*/ 490 h 233"/>
                <a:gd name="T114" fmla="*/ 1261 w 765"/>
                <a:gd name="T115" fmla="*/ 490 h 233"/>
                <a:gd name="T116" fmla="*/ 1280 w 765"/>
                <a:gd name="T117" fmla="*/ 490 h 233"/>
                <a:gd name="T118" fmla="*/ 1306 w 765"/>
                <a:gd name="T119" fmla="*/ 490 h 2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3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8"/>
                  </a:lnTo>
                  <a:lnTo>
                    <a:pt x="50" y="36"/>
                  </a:lnTo>
                  <a:lnTo>
                    <a:pt x="58" y="51"/>
                  </a:lnTo>
                  <a:lnTo>
                    <a:pt x="64" y="65"/>
                  </a:lnTo>
                  <a:lnTo>
                    <a:pt x="70" y="77"/>
                  </a:lnTo>
                  <a:lnTo>
                    <a:pt x="76" y="92"/>
                  </a:lnTo>
                  <a:lnTo>
                    <a:pt x="82" y="104"/>
                  </a:lnTo>
                  <a:lnTo>
                    <a:pt x="88" y="113"/>
                  </a:lnTo>
                  <a:lnTo>
                    <a:pt x="97" y="124"/>
                  </a:lnTo>
                  <a:lnTo>
                    <a:pt x="102" y="133"/>
                  </a:lnTo>
                  <a:lnTo>
                    <a:pt x="108" y="142"/>
                  </a:lnTo>
                  <a:lnTo>
                    <a:pt x="114" y="151"/>
                  </a:lnTo>
                  <a:lnTo>
                    <a:pt x="120" y="160"/>
                  </a:lnTo>
                  <a:lnTo>
                    <a:pt x="129" y="166"/>
                  </a:lnTo>
                  <a:lnTo>
                    <a:pt x="135" y="174"/>
                  </a:lnTo>
                  <a:lnTo>
                    <a:pt x="141" y="180"/>
                  </a:lnTo>
                  <a:lnTo>
                    <a:pt x="146" y="186"/>
                  </a:lnTo>
                  <a:lnTo>
                    <a:pt x="152" y="192"/>
                  </a:lnTo>
                  <a:lnTo>
                    <a:pt x="158" y="198"/>
                  </a:lnTo>
                  <a:lnTo>
                    <a:pt x="167" y="201"/>
                  </a:lnTo>
                  <a:lnTo>
                    <a:pt x="173" y="207"/>
                  </a:lnTo>
                  <a:lnTo>
                    <a:pt x="179" y="210"/>
                  </a:lnTo>
                  <a:lnTo>
                    <a:pt x="185" y="216"/>
                  </a:lnTo>
                  <a:lnTo>
                    <a:pt x="190" y="219"/>
                  </a:lnTo>
                  <a:lnTo>
                    <a:pt x="196" y="222"/>
                  </a:lnTo>
                  <a:lnTo>
                    <a:pt x="205" y="225"/>
                  </a:lnTo>
                  <a:lnTo>
                    <a:pt x="211" y="227"/>
                  </a:lnTo>
                  <a:lnTo>
                    <a:pt x="217" y="230"/>
                  </a:lnTo>
                  <a:lnTo>
                    <a:pt x="223" y="233"/>
                  </a:lnTo>
                  <a:lnTo>
                    <a:pt x="228" y="233"/>
                  </a:lnTo>
                  <a:lnTo>
                    <a:pt x="234" y="233"/>
                  </a:lnTo>
                  <a:lnTo>
                    <a:pt x="243" y="233"/>
                  </a:lnTo>
                  <a:lnTo>
                    <a:pt x="249" y="233"/>
                  </a:lnTo>
                  <a:lnTo>
                    <a:pt x="255" y="233"/>
                  </a:lnTo>
                  <a:lnTo>
                    <a:pt x="261" y="233"/>
                  </a:lnTo>
                  <a:lnTo>
                    <a:pt x="267" y="233"/>
                  </a:lnTo>
                  <a:lnTo>
                    <a:pt x="275" y="233"/>
                  </a:lnTo>
                  <a:lnTo>
                    <a:pt x="281" y="233"/>
                  </a:lnTo>
                  <a:lnTo>
                    <a:pt x="287" y="233"/>
                  </a:lnTo>
                  <a:lnTo>
                    <a:pt x="293" y="233"/>
                  </a:lnTo>
                  <a:lnTo>
                    <a:pt x="299" y="233"/>
                  </a:lnTo>
                  <a:lnTo>
                    <a:pt x="305" y="233"/>
                  </a:lnTo>
                  <a:lnTo>
                    <a:pt x="313" y="233"/>
                  </a:lnTo>
                  <a:lnTo>
                    <a:pt x="319" y="233"/>
                  </a:lnTo>
                  <a:lnTo>
                    <a:pt x="325" y="233"/>
                  </a:lnTo>
                  <a:lnTo>
                    <a:pt x="331" y="233"/>
                  </a:lnTo>
                  <a:lnTo>
                    <a:pt x="337" y="233"/>
                  </a:lnTo>
                  <a:lnTo>
                    <a:pt x="343" y="233"/>
                  </a:lnTo>
                  <a:lnTo>
                    <a:pt x="352" y="233"/>
                  </a:lnTo>
                  <a:lnTo>
                    <a:pt x="357" y="233"/>
                  </a:lnTo>
                  <a:lnTo>
                    <a:pt x="363" y="233"/>
                  </a:lnTo>
                  <a:lnTo>
                    <a:pt x="369" y="233"/>
                  </a:lnTo>
                  <a:lnTo>
                    <a:pt x="375" y="233"/>
                  </a:lnTo>
                  <a:lnTo>
                    <a:pt x="384" y="233"/>
                  </a:lnTo>
                  <a:lnTo>
                    <a:pt x="390" y="233"/>
                  </a:lnTo>
                  <a:lnTo>
                    <a:pt x="396" y="233"/>
                  </a:lnTo>
                  <a:lnTo>
                    <a:pt x="401" y="233"/>
                  </a:lnTo>
                  <a:lnTo>
                    <a:pt x="407" y="233"/>
                  </a:lnTo>
                  <a:lnTo>
                    <a:pt x="413" y="233"/>
                  </a:lnTo>
                  <a:lnTo>
                    <a:pt x="422" y="233"/>
                  </a:lnTo>
                  <a:lnTo>
                    <a:pt x="428" y="233"/>
                  </a:lnTo>
                  <a:lnTo>
                    <a:pt x="434" y="233"/>
                  </a:lnTo>
                  <a:lnTo>
                    <a:pt x="440" y="233"/>
                  </a:lnTo>
                  <a:lnTo>
                    <a:pt x="445" y="233"/>
                  </a:lnTo>
                  <a:lnTo>
                    <a:pt x="451" y="233"/>
                  </a:lnTo>
                  <a:lnTo>
                    <a:pt x="460" y="233"/>
                  </a:lnTo>
                  <a:lnTo>
                    <a:pt x="466" y="233"/>
                  </a:lnTo>
                  <a:lnTo>
                    <a:pt x="472" y="233"/>
                  </a:lnTo>
                  <a:lnTo>
                    <a:pt x="478" y="233"/>
                  </a:lnTo>
                  <a:lnTo>
                    <a:pt x="484" y="233"/>
                  </a:lnTo>
                  <a:lnTo>
                    <a:pt x="489" y="233"/>
                  </a:lnTo>
                  <a:lnTo>
                    <a:pt x="498" y="233"/>
                  </a:lnTo>
                  <a:lnTo>
                    <a:pt x="504" y="233"/>
                  </a:lnTo>
                  <a:lnTo>
                    <a:pt x="510" y="233"/>
                  </a:lnTo>
                  <a:lnTo>
                    <a:pt x="516" y="233"/>
                  </a:lnTo>
                  <a:lnTo>
                    <a:pt x="522" y="233"/>
                  </a:lnTo>
                  <a:lnTo>
                    <a:pt x="530" y="233"/>
                  </a:lnTo>
                  <a:lnTo>
                    <a:pt x="536" y="233"/>
                  </a:lnTo>
                  <a:lnTo>
                    <a:pt x="542" y="233"/>
                  </a:lnTo>
                  <a:lnTo>
                    <a:pt x="548" y="233"/>
                  </a:lnTo>
                  <a:lnTo>
                    <a:pt x="554" y="233"/>
                  </a:lnTo>
                  <a:lnTo>
                    <a:pt x="560" y="233"/>
                  </a:lnTo>
                  <a:lnTo>
                    <a:pt x="569" y="233"/>
                  </a:lnTo>
                  <a:lnTo>
                    <a:pt x="574" y="233"/>
                  </a:lnTo>
                  <a:lnTo>
                    <a:pt x="580" y="233"/>
                  </a:lnTo>
                  <a:lnTo>
                    <a:pt x="586" y="233"/>
                  </a:lnTo>
                  <a:lnTo>
                    <a:pt x="592" y="233"/>
                  </a:lnTo>
                  <a:lnTo>
                    <a:pt x="598" y="233"/>
                  </a:lnTo>
                  <a:lnTo>
                    <a:pt x="607" y="233"/>
                  </a:lnTo>
                  <a:lnTo>
                    <a:pt x="612" y="233"/>
                  </a:lnTo>
                  <a:lnTo>
                    <a:pt x="618" y="233"/>
                  </a:lnTo>
                  <a:lnTo>
                    <a:pt x="624" y="233"/>
                  </a:lnTo>
                  <a:lnTo>
                    <a:pt x="630" y="233"/>
                  </a:lnTo>
                  <a:lnTo>
                    <a:pt x="639" y="233"/>
                  </a:lnTo>
                  <a:lnTo>
                    <a:pt x="645" y="233"/>
                  </a:lnTo>
                  <a:lnTo>
                    <a:pt x="651" y="233"/>
                  </a:lnTo>
                  <a:lnTo>
                    <a:pt x="656" y="233"/>
                  </a:lnTo>
                  <a:lnTo>
                    <a:pt x="662" y="233"/>
                  </a:lnTo>
                  <a:lnTo>
                    <a:pt x="668" y="233"/>
                  </a:lnTo>
                  <a:lnTo>
                    <a:pt x="677" y="233"/>
                  </a:lnTo>
                  <a:lnTo>
                    <a:pt x="683" y="233"/>
                  </a:lnTo>
                  <a:lnTo>
                    <a:pt x="689" y="233"/>
                  </a:lnTo>
                  <a:lnTo>
                    <a:pt x="695" y="233"/>
                  </a:lnTo>
                  <a:lnTo>
                    <a:pt x="700" y="233"/>
                  </a:lnTo>
                  <a:lnTo>
                    <a:pt x="706" y="233"/>
                  </a:lnTo>
                  <a:lnTo>
                    <a:pt x="715" y="233"/>
                  </a:lnTo>
                  <a:lnTo>
                    <a:pt x="721" y="233"/>
                  </a:lnTo>
                  <a:lnTo>
                    <a:pt x="727" y="233"/>
                  </a:lnTo>
                  <a:lnTo>
                    <a:pt x="733" y="233"/>
                  </a:lnTo>
                  <a:lnTo>
                    <a:pt x="739" y="233"/>
                  </a:lnTo>
                  <a:lnTo>
                    <a:pt x="744" y="233"/>
                  </a:lnTo>
                  <a:lnTo>
                    <a:pt x="753" y="233"/>
                  </a:lnTo>
                  <a:lnTo>
                    <a:pt x="759" y="233"/>
                  </a:lnTo>
                  <a:lnTo>
                    <a:pt x="765" y="233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" name="Rectangle 105"/>
            <p:cNvSpPr>
              <a:spLocks noChangeArrowheads="1"/>
            </p:cNvSpPr>
            <p:nvPr/>
          </p:nvSpPr>
          <p:spPr bwMode="auto">
            <a:xfrm>
              <a:off x="2795" y="3965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 </a:t>
              </a:r>
              <a:endParaRPr lang="en-US" sz="1000"/>
            </a:p>
          </p:txBody>
        </p:sp>
        <p:sp>
          <p:nvSpPr>
            <p:cNvPr id="20789" name="Rectangle 106"/>
            <p:cNvSpPr>
              <a:spLocks noChangeArrowheads="1"/>
            </p:cNvSpPr>
            <p:nvPr/>
          </p:nvSpPr>
          <p:spPr bwMode="auto">
            <a:xfrm rot="-5400000">
              <a:off x="2001" y="3274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MV</a:t>
              </a:r>
              <a:endParaRPr lang="en-US" sz="1000"/>
            </a:p>
          </p:txBody>
        </p:sp>
        <p:sp>
          <p:nvSpPr>
            <p:cNvPr id="20790" name="Text Box 317"/>
            <p:cNvSpPr txBox="1">
              <a:spLocks noChangeArrowheads="1"/>
            </p:cNvSpPr>
            <p:nvPr/>
          </p:nvSpPr>
          <p:spPr bwMode="auto">
            <a:xfrm>
              <a:off x="2317" y="3973"/>
              <a:ext cx="1104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= model</a:t>
              </a:r>
              <a:endParaRPr lang="en-US" sz="2400"/>
            </a:p>
          </p:txBody>
        </p:sp>
        <p:sp>
          <p:nvSpPr>
            <p:cNvPr id="20791" name="Text Box 318"/>
            <p:cNvSpPr txBox="1">
              <a:spLocks noChangeArrowheads="1"/>
            </p:cNvSpPr>
            <p:nvPr/>
          </p:nvSpPr>
          <p:spPr bwMode="auto">
            <a:xfrm>
              <a:off x="4078" y="3980"/>
              <a:ext cx="1104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= + 25%</a:t>
              </a:r>
              <a:endParaRPr lang="en-US" sz="2400"/>
            </a:p>
          </p:txBody>
        </p:sp>
        <p:sp>
          <p:nvSpPr>
            <p:cNvPr id="20792" name="Text Box 319"/>
            <p:cNvSpPr txBox="1">
              <a:spLocks noChangeArrowheads="1"/>
            </p:cNvSpPr>
            <p:nvPr/>
          </p:nvSpPr>
          <p:spPr bwMode="auto">
            <a:xfrm>
              <a:off x="673" y="3967"/>
              <a:ext cx="1104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/>
                <a:t>Plant = - 25%</a:t>
              </a:r>
              <a:endParaRPr lang="en-US" sz="2400"/>
            </a:p>
          </p:txBody>
        </p:sp>
      </p:grpSp>
      <p:sp>
        <p:nvSpPr>
          <p:cNvPr id="20485" name="Text Box 320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The tuning is </a:t>
            </a:r>
            <a:r>
              <a:rPr lang="en-US" sz="2400" b="1" u="sng" dirty="0"/>
              <a:t>not the best for any individual case</a:t>
            </a:r>
            <a:r>
              <a:rPr lang="en-US" sz="2400" b="1" dirty="0"/>
              <a:t>, but it is the best for the range of possible dynamics - it is </a:t>
            </a:r>
            <a:r>
              <a:rPr lang="en-US" sz="2400" b="1" u="sng" dirty="0">
                <a:solidFill>
                  <a:schemeClr val="accent2"/>
                </a:solidFill>
              </a:rPr>
              <a:t>robust</a:t>
            </a:r>
            <a:r>
              <a:rPr lang="en-US" sz="2400" b="1" dirty="0"/>
              <a:t>!</a:t>
            </a:r>
            <a:endParaRPr lang="en-US" sz="2400" dirty="0"/>
          </a:p>
        </p:txBody>
      </p:sp>
      <p:sp>
        <p:nvSpPr>
          <p:cNvPr id="20486" name="Text Box 329"/>
          <p:cNvSpPr txBox="1">
            <a:spLocks noChangeArrowheads="1"/>
          </p:cNvSpPr>
          <p:nvPr/>
        </p:nvSpPr>
        <p:spPr bwMode="auto">
          <a:xfrm>
            <a:off x="1371600" y="4724400"/>
            <a:ext cx="1295400" cy="3143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MV  bound</a:t>
            </a:r>
            <a:endParaRPr lang="en-US" sz="1400"/>
          </a:p>
        </p:txBody>
      </p:sp>
      <p:sp>
        <p:nvSpPr>
          <p:cNvPr id="20487" name="Line 330"/>
          <p:cNvSpPr>
            <a:spLocks noChangeShapeType="1"/>
          </p:cNvSpPr>
          <p:nvPr/>
        </p:nvSpPr>
        <p:spPr bwMode="auto">
          <a:xfrm flipH="1">
            <a:off x="1066800" y="4876800"/>
            <a:ext cx="3048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331"/>
          <p:cNvSpPr txBox="1">
            <a:spLocks noChangeArrowheads="1"/>
          </p:cNvSpPr>
          <p:nvPr/>
        </p:nvSpPr>
        <p:spPr bwMode="auto">
          <a:xfrm>
            <a:off x="4114800" y="4724400"/>
            <a:ext cx="1295400" cy="3143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MV  bound</a:t>
            </a:r>
            <a:endParaRPr lang="en-US" sz="1400"/>
          </a:p>
        </p:txBody>
      </p:sp>
      <p:sp>
        <p:nvSpPr>
          <p:cNvPr id="20489" name="Line 332"/>
          <p:cNvSpPr>
            <a:spLocks noChangeShapeType="1"/>
          </p:cNvSpPr>
          <p:nvPr/>
        </p:nvSpPr>
        <p:spPr bwMode="auto">
          <a:xfrm flipH="1">
            <a:off x="3810000" y="4876800"/>
            <a:ext cx="3048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333"/>
          <p:cNvSpPr txBox="1">
            <a:spLocks noChangeArrowheads="1"/>
          </p:cNvSpPr>
          <p:nvPr/>
        </p:nvSpPr>
        <p:spPr bwMode="auto">
          <a:xfrm>
            <a:off x="6858000" y="4724400"/>
            <a:ext cx="1295400" cy="3143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MV  bound</a:t>
            </a:r>
            <a:endParaRPr lang="en-US" sz="1400"/>
          </a:p>
        </p:txBody>
      </p:sp>
      <p:sp>
        <p:nvSpPr>
          <p:cNvPr id="20491" name="Line 334"/>
          <p:cNvSpPr>
            <a:spLocks noChangeShapeType="1"/>
          </p:cNvSpPr>
          <p:nvPr/>
        </p:nvSpPr>
        <p:spPr bwMode="auto">
          <a:xfrm flipH="1">
            <a:off x="6553200" y="4876800"/>
            <a:ext cx="3048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6"/>
          <p:cNvSpPr>
            <a:spLocks noChangeArrowheads="1"/>
          </p:cNvSpPr>
          <p:nvPr/>
        </p:nvSpPr>
        <p:spPr bwMode="auto">
          <a:xfrm>
            <a:off x="2819400" y="2362200"/>
            <a:ext cx="2590800" cy="685800"/>
          </a:xfrm>
          <a:prstGeom prst="rect">
            <a:avLst/>
          </a:prstGeom>
          <a:solidFill>
            <a:srgbClr val="F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21508" name="AutoShape 133"/>
          <p:cNvSpPr>
            <a:spLocks noChangeArrowheads="1"/>
          </p:cNvSpPr>
          <p:nvPr/>
        </p:nvSpPr>
        <p:spPr bwMode="auto">
          <a:xfrm>
            <a:off x="2057400" y="3602038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134"/>
          <p:cNvSpPr txBox="1">
            <a:spLocks noChangeArrowheads="1"/>
          </p:cNvSpPr>
          <p:nvPr/>
        </p:nvSpPr>
        <p:spPr bwMode="auto">
          <a:xfrm>
            <a:off x="2895600" y="3221038"/>
            <a:ext cx="2514600" cy="139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/>
              <a:t>COMBINED DEFINITION OF TUNING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 b="1"/>
              <a:t>First order with dead time process model</a:t>
            </a:r>
          </a:p>
          <a:p>
            <a:pPr>
              <a:buFontTx/>
              <a:buChar char="•"/>
            </a:pPr>
            <a:r>
              <a:rPr lang="en-US" sz="1000" b="1"/>
              <a:t>Noisy measurement signal</a:t>
            </a:r>
          </a:p>
          <a:p>
            <a:pPr>
              <a:buFontTx/>
              <a:buChar char="•"/>
            </a:pPr>
            <a:r>
              <a:rPr lang="en-US" sz="1000" b="1"/>
              <a:t>± 25% parameters errors between  model/plant</a:t>
            </a:r>
          </a:p>
          <a:p>
            <a:pPr>
              <a:buFontTx/>
              <a:buChar char="•"/>
            </a:pPr>
            <a:r>
              <a:rPr lang="en-US" sz="1000" b="1"/>
              <a:t>PID controller: determine K</a:t>
            </a:r>
            <a:r>
              <a:rPr lang="en-US" sz="1000" b="1" baseline="-25000"/>
              <a:t>c</a:t>
            </a:r>
            <a:r>
              <a:rPr lang="en-US" sz="1000" b="1"/>
              <a:t>, T</a:t>
            </a:r>
            <a:r>
              <a:rPr lang="en-US" sz="1000" b="1" baseline="-25000"/>
              <a:t>I</a:t>
            </a:r>
            <a:r>
              <a:rPr lang="en-US" sz="1000" b="1"/>
              <a:t>, T</a:t>
            </a:r>
            <a:r>
              <a:rPr lang="en-US" sz="1000" b="1" baseline="-25000"/>
              <a:t>d</a:t>
            </a:r>
            <a:endParaRPr lang="en-US" sz="1000" b="1"/>
          </a:p>
          <a:p>
            <a:pPr>
              <a:buFontTx/>
              <a:buChar char="•"/>
            </a:pPr>
            <a:r>
              <a:rPr lang="en-US" sz="1000" b="1"/>
              <a:t>Minimize IAE with MV inside bound</a:t>
            </a:r>
          </a:p>
        </p:txBody>
      </p:sp>
      <p:sp>
        <p:nvSpPr>
          <p:cNvPr id="21510" name="Text Box 135"/>
          <p:cNvSpPr txBox="1">
            <a:spLocks noChangeArrowheads="1"/>
          </p:cNvSpPr>
          <p:nvPr/>
        </p:nvSpPr>
        <p:spPr bwMode="auto">
          <a:xfrm>
            <a:off x="533400" y="5126038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Kp =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  =  5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  =  5</a:t>
            </a:r>
            <a:endParaRPr lang="en-US" sz="2000" b="1"/>
          </a:p>
        </p:txBody>
      </p:sp>
      <p:sp>
        <p:nvSpPr>
          <p:cNvPr id="21511" name="AutoShape 137"/>
          <p:cNvSpPr>
            <a:spLocks noChangeArrowheads="1"/>
          </p:cNvSpPr>
          <p:nvPr/>
        </p:nvSpPr>
        <p:spPr bwMode="auto">
          <a:xfrm>
            <a:off x="5486400" y="3602038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2" name="Group 223"/>
          <p:cNvGrpSpPr>
            <a:grpSpLocks/>
          </p:cNvGrpSpPr>
          <p:nvPr/>
        </p:nvGrpSpPr>
        <p:grpSpPr bwMode="auto">
          <a:xfrm>
            <a:off x="6527800" y="5403850"/>
            <a:ext cx="2006600" cy="1349375"/>
            <a:chOff x="2592" y="3072"/>
            <a:chExt cx="1824" cy="1091"/>
          </a:xfrm>
        </p:grpSpPr>
        <p:sp>
          <p:nvSpPr>
            <p:cNvPr id="21782" name="Rectangle 2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83" name="Group 138"/>
            <p:cNvGrpSpPr>
              <a:grpSpLocks/>
            </p:cNvGrpSpPr>
            <p:nvPr/>
          </p:nvGrpSpPr>
          <p:grpSpPr bwMode="auto">
            <a:xfrm>
              <a:off x="2880" y="3120"/>
              <a:ext cx="1419" cy="1042"/>
              <a:chOff x="3456" y="1488"/>
              <a:chExt cx="2139" cy="1904"/>
            </a:xfrm>
          </p:grpSpPr>
          <p:sp>
            <p:nvSpPr>
              <p:cNvPr id="26763" name="AutoShape 139"/>
              <p:cNvSpPr>
                <a:spLocks noChangeArrowheads="1"/>
              </p:cNvSpPr>
              <p:nvPr/>
            </p:nvSpPr>
            <p:spPr bwMode="auto">
              <a:xfrm>
                <a:off x="4092" y="1757"/>
                <a:ext cx="746" cy="861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64" name="AutoShape 140"/>
              <p:cNvSpPr>
                <a:spLocks noChangeArrowheads="1"/>
              </p:cNvSpPr>
              <p:nvPr/>
            </p:nvSpPr>
            <p:spPr bwMode="auto">
              <a:xfrm flipV="1">
                <a:off x="5110" y="2538"/>
                <a:ext cx="200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86" name="AutoShape 141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7" name="AutoShape 142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8" name="AutoShape 143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9" name="AutoShape 144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0" name="AutoShape 145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1" name="Line 146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2" name="Line 147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93" name="Group 148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21818" name="Line 149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9" name="Line 150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0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1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2" name="Line 153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3" name="Line 154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4" name="Freeform 155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94" name="Group 156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21811" name="Line 157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2" name="Line 158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3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5" name="Line 161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6" name="Line 162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7" name="Freeform 163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788" name="Oval 164"/>
              <p:cNvSpPr>
                <a:spLocks noChangeArrowheads="1"/>
              </p:cNvSpPr>
              <p:nvPr/>
            </p:nvSpPr>
            <p:spPr bwMode="auto">
              <a:xfrm>
                <a:off x="5099" y="2369"/>
                <a:ext cx="231" cy="192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96" name="Line 165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7" name="Line 166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8" name="Line 167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9" name="Line 168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0" name="Line 169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1" name="Line 170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2" name="Oval 171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TC</a:t>
                </a:r>
              </a:p>
            </p:txBody>
          </p:sp>
          <p:sp>
            <p:nvSpPr>
              <p:cNvPr id="21803" name="Line 172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4" name="Text Box 173"/>
              <p:cNvSpPr txBox="1">
                <a:spLocks noChangeArrowheads="1"/>
              </p:cNvSpPr>
              <p:nvPr/>
            </p:nvSpPr>
            <p:spPr bwMode="auto">
              <a:xfrm>
                <a:off x="3605" y="1691"/>
                <a:ext cx="361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 b="1"/>
                  <a:t>v1</a:t>
                </a:r>
              </a:p>
            </p:txBody>
          </p:sp>
          <p:sp>
            <p:nvSpPr>
              <p:cNvPr id="21805" name="Text Box 174"/>
              <p:cNvSpPr txBox="1">
                <a:spLocks noChangeArrowheads="1"/>
              </p:cNvSpPr>
              <p:nvPr/>
            </p:nvSpPr>
            <p:spPr bwMode="auto">
              <a:xfrm>
                <a:off x="4369" y="2805"/>
                <a:ext cx="359" cy="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 b="1"/>
                  <a:t>v2</a:t>
                </a:r>
              </a:p>
            </p:txBody>
          </p:sp>
          <p:sp>
            <p:nvSpPr>
              <p:cNvPr id="21806" name="Freeform 175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7" name="Line 176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8" name="Line 177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9" name="Line 178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0" name="Line 179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13" name="Group 375"/>
          <p:cNvGrpSpPr>
            <a:grpSpLocks/>
          </p:cNvGrpSpPr>
          <p:nvPr/>
        </p:nvGrpSpPr>
        <p:grpSpPr bwMode="auto">
          <a:xfrm>
            <a:off x="381000" y="2535238"/>
            <a:ext cx="1524000" cy="2424112"/>
            <a:chOff x="240" y="1597"/>
            <a:chExt cx="960" cy="1527"/>
          </a:xfrm>
        </p:grpSpPr>
        <p:sp>
          <p:nvSpPr>
            <p:cNvPr id="21619" name="Rectangle 3"/>
            <p:cNvSpPr>
              <a:spLocks noChangeArrowheads="1"/>
            </p:cNvSpPr>
            <p:nvPr/>
          </p:nvSpPr>
          <p:spPr bwMode="auto">
            <a:xfrm>
              <a:off x="240" y="1597"/>
              <a:ext cx="960" cy="152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Rectangle 9"/>
            <p:cNvSpPr>
              <a:spLocks noChangeArrowheads="1"/>
            </p:cNvSpPr>
            <p:nvPr/>
          </p:nvSpPr>
          <p:spPr bwMode="auto">
            <a:xfrm>
              <a:off x="409" y="1720"/>
              <a:ext cx="573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Rectangle 10"/>
            <p:cNvSpPr>
              <a:spLocks noChangeArrowheads="1"/>
            </p:cNvSpPr>
            <p:nvPr/>
          </p:nvSpPr>
          <p:spPr bwMode="auto">
            <a:xfrm>
              <a:off x="409" y="1720"/>
              <a:ext cx="573" cy="2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11"/>
            <p:cNvSpPr>
              <a:spLocks noChangeShapeType="1"/>
            </p:cNvSpPr>
            <p:nvPr/>
          </p:nvSpPr>
          <p:spPr bwMode="auto">
            <a:xfrm>
              <a:off x="409" y="1720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"/>
            <p:cNvSpPr>
              <a:spLocks/>
            </p:cNvSpPr>
            <p:nvPr/>
          </p:nvSpPr>
          <p:spPr bwMode="auto">
            <a:xfrm>
              <a:off x="409" y="1720"/>
              <a:ext cx="573" cy="271"/>
            </a:xfrm>
            <a:custGeom>
              <a:avLst/>
              <a:gdLst>
                <a:gd name="T0" fmla="*/ 0 w 619"/>
                <a:gd name="T1" fmla="*/ 271 h 164"/>
                <a:gd name="T2" fmla="*/ 573 w 619"/>
                <a:gd name="T3" fmla="*/ 271 h 164"/>
                <a:gd name="T4" fmla="*/ 57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13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14"/>
            <p:cNvSpPr>
              <a:spLocks noChangeShapeType="1"/>
            </p:cNvSpPr>
            <p:nvPr/>
          </p:nvSpPr>
          <p:spPr bwMode="auto">
            <a:xfrm>
              <a:off x="409" y="1991"/>
              <a:ext cx="5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15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16"/>
            <p:cNvSpPr>
              <a:spLocks noChangeShapeType="1"/>
            </p:cNvSpPr>
            <p:nvPr/>
          </p:nvSpPr>
          <p:spPr bwMode="auto">
            <a:xfrm flipV="1">
              <a:off x="409" y="19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17"/>
            <p:cNvSpPr>
              <a:spLocks noChangeShapeType="1"/>
            </p:cNvSpPr>
            <p:nvPr/>
          </p:nvSpPr>
          <p:spPr bwMode="auto">
            <a:xfrm>
              <a:off x="409" y="17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Rectangle 18"/>
            <p:cNvSpPr>
              <a:spLocks noChangeArrowheads="1"/>
            </p:cNvSpPr>
            <p:nvPr/>
          </p:nvSpPr>
          <p:spPr bwMode="auto">
            <a:xfrm>
              <a:off x="407" y="19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630" name="Line 19"/>
            <p:cNvSpPr>
              <a:spLocks noChangeShapeType="1"/>
            </p:cNvSpPr>
            <p:nvPr/>
          </p:nvSpPr>
          <p:spPr bwMode="auto">
            <a:xfrm flipV="1">
              <a:off x="467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20"/>
            <p:cNvSpPr>
              <a:spLocks noChangeShapeType="1"/>
            </p:cNvSpPr>
            <p:nvPr/>
          </p:nvSpPr>
          <p:spPr bwMode="auto">
            <a:xfrm>
              <a:off x="467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Rectangle 21"/>
            <p:cNvSpPr>
              <a:spLocks noChangeArrowheads="1"/>
            </p:cNvSpPr>
            <p:nvPr/>
          </p:nvSpPr>
          <p:spPr bwMode="auto">
            <a:xfrm>
              <a:off x="464" y="19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600"/>
            </a:p>
          </p:txBody>
        </p:sp>
        <p:sp>
          <p:nvSpPr>
            <p:cNvPr id="21633" name="Line 22"/>
            <p:cNvSpPr>
              <a:spLocks noChangeShapeType="1"/>
            </p:cNvSpPr>
            <p:nvPr/>
          </p:nvSpPr>
          <p:spPr bwMode="auto">
            <a:xfrm flipV="1">
              <a:off x="524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23"/>
            <p:cNvSpPr>
              <a:spLocks noChangeShapeType="1"/>
            </p:cNvSpPr>
            <p:nvPr/>
          </p:nvSpPr>
          <p:spPr bwMode="auto">
            <a:xfrm>
              <a:off x="524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Rectangle 24"/>
            <p:cNvSpPr>
              <a:spLocks noChangeArrowheads="1"/>
            </p:cNvSpPr>
            <p:nvPr/>
          </p:nvSpPr>
          <p:spPr bwMode="auto">
            <a:xfrm>
              <a:off x="517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36" name="Line 25"/>
            <p:cNvSpPr>
              <a:spLocks noChangeShapeType="1"/>
            </p:cNvSpPr>
            <p:nvPr/>
          </p:nvSpPr>
          <p:spPr bwMode="auto">
            <a:xfrm flipV="1">
              <a:off x="582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Line 26"/>
            <p:cNvSpPr>
              <a:spLocks noChangeShapeType="1"/>
            </p:cNvSpPr>
            <p:nvPr/>
          </p:nvSpPr>
          <p:spPr bwMode="auto">
            <a:xfrm>
              <a:off x="582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Rectangle 27"/>
            <p:cNvSpPr>
              <a:spLocks noChangeArrowheads="1"/>
            </p:cNvSpPr>
            <p:nvPr/>
          </p:nvSpPr>
          <p:spPr bwMode="auto">
            <a:xfrm>
              <a:off x="576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600"/>
            </a:p>
          </p:txBody>
        </p:sp>
        <p:sp>
          <p:nvSpPr>
            <p:cNvPr id="21639" name="Line 28"/>
            <p:cNvSpPr>
              <a:spLocks noChangeShapeType="1"/>
            </p:cNvSpPr>
            <p:nvPr/>
          </p:nvSpPr>
          <p:spPr bwMode="auto">
            <a:xfrm flipV="1">
              <a:off x="639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Line 29"/>
            <p:cNvSpPr>
              <a:spLocks noChangeShapeType="1"/>
            </p:cNvSpPr>
            <p:nvPr/>
          </p:nvSpPr>
          <p:spPr bwMode="auto">
            <a:xfrm>
              <a:off x="639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Rectangle 30"/>
            <p:cNvSpPr>
              <a:spLocks noChangeArrowheads="1"/>
            </p:cNvSpPr>
            <p:nvPr/>
          </p:nvSpPr>
          <p:spPr bwMode="auto">
            <a:xfrm>
              <a:off x="632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21642" name="Line 31"/>
            <p:cNvSpPr>
              <a:spLocks noChangeShapeType="1"/>
            </p:cNvSpPr>
            <p:nvPr/>
          </p:nvSpPr>
          <p:spPr bwMode="auto">
            <a:xfrm flipV="1">
              <a:off x="696" y="19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Line 32"/>
            <p:cNvSpPr>
              <a:spLocks noChangeShapeType="1"/>
            </p:cNvSpPr>
            <p:nvPr/>
          </p:nvSpPr>
          <p:spPr bwMode="auto">
            <a:xfrm>
              <a:off x="696" y="17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Rectangle 33"/>
            <p:cNvSpPr>
              <a:spLocks noChangeArrowheads="1"/>
            </p:cNvSpPr>
            <p:nvPr/>
          </p:nvSpPr>
          <p:spPr bwMode="auto">
            <a:xfrm>
              <a:off x="689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600"/>
            </a:p>
          </p:txBody>
        </p:sp>
        <p:sp>
          <p:nvSpPr>
            <p:cNvPr id="21645" name="Line 34"/>
            <p:cNvSpPr>
              <a:spLocks noChangeShapeType="1"/>
            </p:cNvSpPr>
            <p:nvPr/>
          </p:nvSpPr>
          <p:spPr bwMode="auto">
            <a:xfrm flipV="1">
              <a:off x="753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Line 35"/>
            <p:cNvSpPr>
              <a:spLocks noChangeShapeType="1"/>
            </p:cNvSpPr>
            <p:nvPr/>
          </p:nvSpPr>
          <p:spPr bwMode="auto">
            <a:xfrm>
              <a:off x="753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Rectangle 36"/>
            <p:cNvSpPr>
              <a:spLocks noChangeArrowheads="1"/>
            </p:cNvSpPr>
            <p:nvPr/>
          </p:nvSpPr>
          <p:spPr bwMode="auto">
            <a:xfrm>
              <a:off x="746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600"/>
            </a:p>
          </p:txBody>
        </p:sp>
        <p:sp>
          <p:nvSpPr>
            <p:cNvPr id="21648" name="Line 37"/>
            <p:cNvSpPr>
              <a:spLocks noChangeShapeType="1"/>
            </p:cNvSpPr>
            <p:nvPr/>
          </p:nvSpPr>
          <p:spPr bwMode="auto">
            <a:xfrm flipV="1">
              <a:off x="810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38"/>
            <p:cNvSpPr>
              <a:spLocks noChangeShapeType="1"/>
            </p:cNvSpPr>
            <p:nvPr/>
          </p:nvSpPr>
          <p:spPr bwMode="auto">
            <a:xfrm>
              <a:off x="810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Rectangle 39"/>
            <p:cNvSpPr>
              <a:spLocks noChangeArrowheads="1"/>
            </p:cNvSpPr>
            <p:nvPr/>
          </p:nvSpPr>
          <p:spPr bwMode="auto">
            <a:xfrm>
              <a:off x="804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600"/>
            </a:p>
          </p:txBody>
        </p:sp>
        <p:sp>
          <p:nvSpPr>
            <p:cNvPr id="21651" name="Line 40"/>
            <p:cNvSpPr>
              <a:spLocks noChangeShapeType="1"/>
            </p:cNvSpPr>
            <p:nvPr/>
          </p:nvSpPr>
          <p:spPr bwMode="auto">
            <a:xfrm flipV="1">
              <a:off x="868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Line 41"/>
            <p:cNvSpPr>
              <a:spLocks noChangeShapeType="1"/>
            </p:cNvSpPr>
            <p:nvPr/>
          </p:nvSpPr>
          <p:spPr bwMode="auto">
            <a:xfrm>
              <a:off x="868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Rectangle 42"/>
            <p:cNvSpPr>
              <a:spLocks noChangeArrowheads="1"/>
            </p:cNvSpPr>
            <p:nvPr/>
          </p:nvSpPr>
          <p:spPr bwMode="auto">
            <a:xfrm>
              <a:off x="861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600"/>
            </a:p>
          </p:txBody>
        </p:sp>
        <p:sp>
          <p:nvSpPr>
            <p:cNvPr id="21654" name="Line 43"/>
            <p:cNvSpPr>
              <a:spLocks noChangeShapeType="1"/>
            </p:cNvSpPr>
            <p:nvPr/>
          </p:nvSpPr>
          <p:spPr bwMode="auto">
            <a:xfrm flipV="1">
              <a:off x="925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Line 44"/>
            <p:cNvSpPr>
              <a:spLocks noChangeShapeType="1"/>
            </p:cNvSpPr>
            <p:nvPr/>
          </p:nvSpPr>
          <p:spPr bwMode="auto">
            <a:xfrm>
              <a:off x="925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Rectangle 45"/>
            <p:cNvSpPr>
              <a:spLocks noChangeArrowheads="1"/>
            </p:cNvSpPr>
            <p:nvPr/>
          </p:nvSpPr>
          <p:spPr bwMode="auto">
            <a:xfrm>
              <a:off x="918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600"/>
            </a:p>
          </p:txBody>
        </p:sp>
        <p:sp>
          <p:nvSpPr>
            <p:cNvPr id="21657" name="Line 46"/>
            <p:cNvSpPr>
              <a:spLocks noChangeShapeType="1"/>
            </p:cNvSpPr>
            <p:nvPr/>
          </p:nvSpPr>
          <p:spPr bwMode="auto">
            <a:xfrm flipV="1">
              <a:off x="982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Line 47"/>
            <p:cNvSpPr>
              <a:spLocks noChangeShapeType="1"/>
            </p:cNvSpPr>
            <p:nvPr/>
          </p:nvSpPr>
          <p:spPr bwMode="auto">
            <a:xfrm>
              <a:off x="982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Rectangle 48"/>
            <p:cNvSpPr>
              <a:spLocks noChangeArrowheads="1"/>
            </p:cNvSpPr>
            <p:nvPr/>
          </p:nvSpPr>
          <p:spPr bwMode="auto">
            <a:xfrm>
              <a:off x="975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600"/>
            </a:p>
          </p:txBody>
        </p:sp>
        <p:sp>
          <p:nvSpPr>
            <p:cNvPr id="21660" name="Line 49"/>
            <p:cNvSpPr>
              <a:spLocks noChangeShapeType="1"/>
            </p:cNvSpPr>
            <p:nvPr/>
          </p:nvSpPr>
          <p:spPr bwMode="auto">
            <a:xfrm>
              <a:off x="409" y="1991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Line 50"/>
            <p:cNvSpPr>
              <a:spLocks noChangeShapeType="1"/>
            </p:cNvSpPr>
            <p:nvPr/>
          </p:nvSpPr>
          <p:spPr bwMode="auto">
            <a:xfrm flipH="1">
              <a:off x="977" y="199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Rectangle 51"/>
            <p:cNvSpPr>
              <a:spLocks noChangeArrowheads="1"/>
            </p:cNvSpPr>
            <p:nvPr/>
          </p:nvSpPr>
          <p:spPr bwMode="auto">
            <a:xfrm>
              <a:off x="385" y="1976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600"/>
            </a:p>
          </p:txBody>
        </p:sp>
        <p:sp>
          <p:nvSpPr>
            <p:cNvPr id="21663" name="Line 52"/>
            <p:cNvSpPr>
              <a:spLocks noChangeShapeType="1"/>
            </p:cNvSpPr>
            <p:nvPr/>
          </p:nvSpPr>
          <p:spPr bwMode="auto">
            <a:xfrm>
              <a:off x="409" y="192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53"/>
            <p:cNvSpPr>
              <a:spLocks noChangeShapeType="1"/>
            </p:cNvSpPr>
            <p:nvPr/>
          </p:nvSpPr>
          <p:spPr bwMode="auto">
            <a:xfrm flipH="1">
              <a:off x="977" y="19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Rectangle 54"/>
            <p:cNvSpPr>
              <a:spLocks noChangeArrowheads="1"/>
            </p:cNvSpPr>
            <p:nvPr/>
          </p:nvSpPr>
          <p:spPr bwMode="auto">
            <a:xfrm>
              <a:off x="399" y="190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666" name="Line 55"/>
            <p:cNvSpPr>
              <a:spLocks noChangeShapeType="1"/>
            </p:cNvSpPr>
            <p:nvPr/>
          </p:nvSpPr>
          <p:spPr bwMode="auto">
            <a:xfrm>
              <a:off x="409" y="185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Line 56"/>
            <p:cNvSpPr>
              <a:spLocks noChangeShapeType="1"/>
            </p:cNvSpPr>
            <p:nvPr/>
          </p:nvSpPr>
          <p:spPr bwMode="auto">
            <a:xfrm flipH="1">
              <a:off x="977" y="185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Rectangle 57"/>
            <p:cNvSpPr>
              <a:spLocks noChangeArrowheads="1"/>
            </p:cNvSpPr>
            <p:nvPr/>
          </p:nvSpPr>
          <p:spPr bwMode="auto">
            <a:xfrm>
              <a:off x="389" y="184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600"/>
            </a:p>
          </p:txBody>
        </p:sp>
        <p:sp>
          <p:nvSpPr>
            <p:cNvPr id="21669" name="Line 58"/>
            <p:cNvSpPr>
              <a:spLocks noChangeShapeType="1"/>
            </p:cNvSpPr>
            <p:nvPr/>
          </p:nvSpPr>
          <p:spPr bwMode="auto">
            <a:xfrm>
              <a:off x="409" y="178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59"/>
            <p:cNvSpPr>
              <a:spLocks noChangeShapeType="1"/>
            </p:cNvSpPr>
            <p:nvPr/>
          </p:nvSpPr>
          <p:spPr bwMode="auto">
            <a:xfrm flipH="1">
              <a:off x="977" y="178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Rectangle 60"/>
            <p:cNvSpPr>
              <a:spLocks noChangeArrowheads="1"/>
            </p:cNvSpPr>
            <p:nvPr/>
          </p:nvSpPr>
          <p:spPr bwMode="auto">
            <a:xfrm>
              <a:off x="399" y="177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600"/>
            </a:p>
          </p:txBody>
        </p:sp>
        <p:sp>
          <p:nvSpPr>
            <p:cNvPr id="21672" name="Line 61"/>
            <p:cNvSpPr>
              <a:spLocks noChangeShapeType="1"/>
            </p:cNvSpPr>
            <p:nvPr/>
          </p:nvSpPr>
          <p:spPr bwMode="auto">
            <a:xfrm>
              <a:off x="409" y="172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62"/>
            <p:cNvSpPr>
              <a:spLocks noChangeShapeType="1"/>
            </p:cNvSpPr>
            <p:nvPr/>
          </p:nvSpPr>
          <p:spPr bwMode="auto">
            <a:xfrm flipH="1">
              <a:off x="977" y="172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Rectangle 63"/>
            <p:cNvSpPr>
              <a:spLocks noChangeArrowheads="1"/>
            </p:cNvSpPr>
            <p:nvPr/>
          </p:nvSpPr>
          <p:spPr bwMode="auto">
            <a:xfrm>
              <a:off x="389" y="1705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600"/>
            </a:p>
          </p:txBody>
        </p:sp>
        <p:sp>
          <p:nvSpPr>
            <p:cNvPr id="21675" name="Line 64"/>
            <p:cNvSpPr>
              <a:spLocks noChangeShapeType="1"/>
            </p:cNvSpPr>
            <p:nvPr/>
          </p:nvSpPr>
          <p:spPr bwMode="auto">
            <a:xfrm>
              <a:off x="409" y="1720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65"/>
            <p:cNvSpPr>
              <a:spLocks/>
            </p:cNvSpPr>
            <p:nvPr/>
          </p:nvSpPr>
          <p:spPr bwMode="auto">
            <a:xfrm>
              <a:off x="409" y="1720"/>
              <a:ext cx="573" cy="271"/>
            </a:xfrm>
            <a:custGeom>
              <a:avLst/>
              <a:gdLst>
                <a:gd name="T0" fmla="*/ 0 w 619"/>
                <a:gd name="T1" fmla="*/ 271 h 164"/>
                <a:gd name="T2" fmla="*/ 573 w 619"/>
                <a:gd name="T3" fmla="*/ 271 h 164"/>
                <a:gd name="T4" fmla="*/ 57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Line 66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67"/>
            <p:cNvSpPr>
              <a:spLocks/>
            </p:cNvSpPr>
            <p:nvPr/>
          </p:nvSpPr>
          <p:spPr bwMode="auto">
            <a:xfrm>
              <a:off x="409" y="1781"/>
              <a:ext cx="569" cy="147"/>
            </a:xfrm>
            <a:custGeom>
              <a:avLst/>
              <a:gdLst>
                <a:gd name="T0" fmla="*/ 6 w 2542"/>
                <a:gd name="T1" fmla="*/ 140 h 371"/>
                <a:gd name="T2" fmla="*/ 16 w 2542"/>
                <a:gd name="T3" fmla="*/ 140 h 371"/>
                <a:gd name="T4" fmla="*/ 25 w 2542"/>
                <a:gd name="T5" fmla="*/ 143 h 371"/>
                <a:gd name="T6" fmla="*/ 34 w 2542"/>
                <a:gd name="T7" fmla="*/ 140 h 371"/>
                <a:gd name="T8" fmla="*/ 43 w 2542"/>
                <a:gd name="T9" fmla="*/ 147 h 371"/>
                <a:gd name="T10" fmla="*/ 53 w 2542"/>
                <a:gd name="T11" fmla="*/ 145 h 371"/>
                <a:gd name="T12" fmla="*/ 62 w 2542"/>
                <a:gd name="T13" fmla="*/ 140 h 371"/>
                <a:gd name="T14" fmla="*/ 71 w 2542"/>
                <a:gd name="T15" fmla="*/ 142 h 371"/>
                <a:gd name="T16" fmla="*/ 81 w 2542"/>
                <a:gd name="T17" fmla="*/ 145 h 371"/>
                <a:gd name="T18" fmla="*/ 90 w 2542"/>
                <a:gd name="T19" fmla="*/ 142 h 371"/>
                <a:gd name="T20" fmla="*/ 98 w 2542"/>
                <a:gd name="T21" fmla="*/ 142 h 371"/>
                <a:gd name="T22" fmla="*/ 107 w 2542"/>
                <a:gd name="T23" fmla="*/ 136 h 371"/>
                <a:gd name="T24" fmla="*/ 117 w 2542"/>
                <a:gd name="T25" fmla="*/ 127 h 371"/>
                <a:gd name="T26" fmla="*/ 126 w 2542"/>
                <a:gd name="T27" fmla="*/ 107 h 371"/>
                <a:gd name="T28" fmla="*/ 135 w 2542"/>
                <a:gd name="T29" fmla="*/ 91 h 371"/>
                <a:gd name="T30" fmla="*/ 144 w 2542"/>
                <a:gd name="T31" fmla="*/ 79 h 371"/>
                <a:gd name="T32" fmla="*/ 154 w 2542"/>
                <a:gd name="T33" fmla="*/ 69 h 371"/>
                <a:gd name="T34" fmla="*/ 163 w 2542"/>
                <a:gd name="T35" fmla="*/ 53 h 371"/>
                <a:gd name="T36" fmla="*/ 172 w 2542"/>
                <a:gd name="T37" fmla="*/ 40 h 371"/>
                <a:gd name="T38" fmla="*/ 182 w 2542"/>
                <a:gd name="T39" fmla="*/ 43 h 371"/>
                <a:gd name="T40" fmla="*/ 191 w 2542"/>
                <a:gd name="T41" fmla="*/ 27 h 371"/>
                <a:gd name="T42" fmla="*/ 199 w 2542"/>
                <a:gd name="T43" fmla="*/ 23 h 371"/>
                <a:gd name="T44" fmla="*/ 208 w 2542"/>
                <a:gd name="T45" fmla="*/ 21 h 371"/>
                <a:gd name="T46" fmla="*/ 218 w 2542"/>
                <a:gd name="T47" fmla="*/ 15 h 371"/>
                <a:gd name="T48" fmla="*/ 227 w 2542"/>
                <a:gd name="T49" fmla="*/ 13 h 371"/>
                <a:gd name="T50" fmla="*/ 236 w 2542"/>
                <a:gd name="T51" fmla="*/ 15 h 371"/>
                <a:gd name="T52" fmla="*/ 246 w 2542"/>
                <a:gd name="T53" fmla="*/ 10 h 371"/>
                <a:gd name="T54" fmla="*/ 255 w 2542"/>
                <a:gd name="T55" fmla="*/ 11 h 371"/>
                <a:gd name="T56" fmla="*/ 264 w 2542"/>
                <a:gd name="T57" fmla="*/ 7 h 371"/>
                <a:gd name="T58" fmla="*/ 273 w 2542"/>
                <a:gd name="T59" fmla="*/ 7 h 371"/>
                <a:gd name="T60" fmla="*/ 282 w 2542"/>
                <a:gd name="T61" fmla="*/ 8 h 371"/>
                <a:gd name="T62" fmla="*/ 291 w 2542"/>
                <a:gd name="T63" fmla="*/ 0 h 371"/>
                <a:gd name="T64" fmla="*/ 300 w 2542"/>
                <a:gd name="T65" fmla="*/ 13 h 371"/>
                <a:gd name="T66" fmla="*/ 309 w 2542"/>
                <a:gd name="T67" fmla="*/ 3 h 371"/>
                <a:gd name="T68" fmla="*/ 319 w 2542"/>
                <a:gd name="T69" fmla="*/ 5 h 371"/>
                <a:gd name="T70" fmla="*/ 328 w 2542"/>
                <a:gd name="T71" fmla="*/ 10 h 371"/>
                <a:gd name="T72" fmla="*/ 337 w 2542"/>
                <a:gd name="T73" fmla="*/ 5 h 371"/>
                <a:gd name="T74" fmla="*/ 347 w 2542"/>
                <a:gd name="T75" fmla="*/ 5 h 371"/>
                <a:gd name="T76" fmla="*/ 356 w 2542"/>
                <a:gd name="T77" fmla="*/ 5 h 371"/>
                <a:gd name="T78" fmla="*/ 365 w 2542"/>
                <a:gd name="T79" fmla="*/ 0 h 371"/>
                <a:gd name="T80" fmla="*/ 374 w 2542"/>
                <a:gd name="T81" fmla="*/ 7 h 371"/>
                <a:gd name="T82" fmla="*/ 383 w 2542"/>
                <a:gd name="T83" fmla="*/ 7 h 371"/>
                <a:gd name="T84" fmla="*/ 392 w 2542"/>
                <a:gd name="T85" fmla="*/ 5 h 371"/>
                <a:gd name="T86" fmla="*/ 401 w 2542"/>
                <a:gd name="T87" fmla="*/ 3 h 371"/>
                <a:gd name="T88" fmla="*/ 411 w 2542"/>
                <a:gd name="T89" fmla="*/ 8 h 371"/>
                <a:gd name="T90" fmla="*/ 420 w 2542"/>
                <a:gd name="T91" fmla="*/ 7 h 371"/>
                <a:gd name="T92" fmla="*/ 429 w 2542"/>
                <a:gd name="T93" fmla="*/ 7 h 371"/>
                <a:gd name="T94" fmla="*/ 438 w 2542"/>
                <a:gd name="T95" fmla="*/ 3 h 371"/>
                <a:gd name="T96" fmla="*/ 447 w 2542"/>
                <a:gd name="T97" fmla="*/ 2 h 371"/>
                <a:gd name="T98" fmla="*/ 457 w 2542"/>
                <a:gd name="T99" fmla="*/ 7 h 371"/>
                <a:gd name="T100" fmla="*/ 466 w 2542"/>
                <a:gd name="T101" fmla="*/ 5 h 371"/>
                <a:gd name="T102" fmla="*/ 475 w 2542"/>
                <a:gd name="T103" fmla="*/ 7 h 371"/>
                <a:gd name="T104" fmla="*/ 484 w 2542"/>
                <a:gd name="T105" fmla="*/ 11 h 371"/>
                <a:gd name="T106" fmla="*/ 493 w 2542"/>
                <a:gd name="T107" fmla="*/ 10 h 371"/>
                <a:gd name="T108" fmla="*/ 502 w 2542"/>
                <a:gd name="T109" fmla="*/ 10 h 371"/>
                <a:gd name="T110" fmla="*/ 511 w 2542"/>
                <a:gd name="T111" fmla="*/ 10 h 371"/>
                <a:gd name="T112" fmla="*/ 521 w 2542"/>
                <a:gd name="T113" fmla="*/ 11 h 371"/>
                <a:gd name="T114" fmla="*/ 530 w 2542"/>
                <a:gd name="T115" fmla="*/ 3 h 371"/>
                <a:gd name="T116" fmla="*/ 539 w 2542"/>
                <a:gd name="T117" fmla="*/ 0 h 371"/>
                <a:gd name="T118" fmla="*/ 548 w 2542"/>
                <a:gd name="T119" fmla="*/ 7 h 371"/>
                <a:gd name="T120" fmla="*/ 558 w 2542"/>
                <a:gd name="T121" fmla="*/ 7 h 371"/>
                <a:gd name="T122" fmla="*/ 567 w 2542"/>
                <a:gd name="T123" fmla="*/ 7 h 3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42" h="371">
                  <a:moveTo>
                    <a:pt x="0" y="358"/>
                  </a:moveTo>
                  <a:lnTo>
                    <a:pt x="8" y="350"/>
                  </a:lnTo>
                  <a:lnTo>
                    <a:pt x="20" y="350"/>
                  </a:lnTo>
                  <a:lnTo>
                    <a:pt x="29" y="354"/>
                  </a:lnTo>
                  <a:lnTo>
                    <a:pt x="41" y="354"/>
                  </a:lnTo>
                  <a:lnTo>
                    <a:pt x="49" y="362"/>
                  </a:lnTo>
                  <a:lnTo>
                    <a:pt x="62" y="350"/>
                  </a:lnTo>
                  <a:lnTo>
                    <a:pt x="70" y="354"/>
                  </a:lnTo>
                  <a:lnTo>
                    <a:pt x="82" y="342"/>
                  </a:lnTo>
                  <a:lnTo>
                    <a:pt x="91" y="350"/>
                  </a:lnTo>
                  <a:lnTo>
                    <a:pt x="103" y="346"/>
                  </a:lnTo>
                  <a:lnTo>
                    <a:pt x="111" y="362"/>
                  </a:lnTo>
                  <a:lnTo>
                    <a:pt x="124" y="367"/>
                  </a:lnTo>
                  <a:lnTo>
                    <a:pt x="132" y="354"/>
                  </a:lnTo>
                  <a:lnTo>
                    <a:pt x="144" y="358"/>
                  </a:lnTo>
                  <a:lnTo>
                    <a:pt x="153" y="354"/>
                  </a:lnTo>
                  <a:lnTo>
                    <a:pt x="165" y="358"/>
                  </a:lnTo>
                  <a:lnTo>
                    <a:pt x="173" y="358"/>
                  </a:lnTo>
                  <a:lnTo>
                    <a:pt x="186" y="367"/>
                  </a:lnTo>
                  <a:lnTo>
                    <a:pt x="194" y="371"/>
                  </a:lnTo>
                  <a:lnTo>
                    <a:pt x="207" y="358"/>
                  </a:lnTo>
                  <a:lnTo>
                    <a:pt x="215" y="358"/>
                  </a:lnTo>
                  <a:lnTo>
                    <a:pt x="223" y="362"/>
                  </a:lnTo>
                  <a:lnTo>
                    <a:pt x="236" y="367"/>
                  </a:lnTo>
                  <a:lnTo>
                    <a:pt x="244" y="358"/>
                  </a:lnTo>
                  <a:lnTo>
                    <a:pt x="256" y="358"/>
                  </a:lnTo>
                  <a:lnTo>
                    <a:pt x="265" y="354"/>
                  </a:lnTo>
                  <a:lnTo>
                    <a:pt x="277" y="354"/>
                  </a:lnTo>
                  <a:lnTo>
                    <a:pt x="285" y="350"/>
                  </a:lnTo>
                  <a:lnTo>
                    <a:pt x="298" y="350"/>
                  </a:lnTo>
                  <a:lnTo>
                    <a:pt x="306" y="362"/>
                  </a:lnTo>
                  <a:lnTo>
                    <a:pt x="318" y="358"/>
                  </a:lnTo>
                  <a:lnTo>
                    <a:pt x="327" y="350"/>
                  </a:lnTo>
                  <a:lnTo>
                    <a:pt x="339" y="350"/>
                  </a:lnTo>
                  <a:lnTo>
                    <a:pt x="347" y="371"/>
                  </a:lnTo>
                  <a:lnTo>
                    <a:pt x="360" y="367"/>
                  </a:lnTo>
                  <a:lnTo>
                    <a:pt x="368" y="362"/>
                  </a:lnTo>
                  <a:lnTo>
                    <a:pt x="380" y="358"/>
                  </a:lnTo>
                  <a:lnTo>
                    <a:pt x="389" y="362"/>
                  </a:lnTo>
                  <a:lnTo>
                    <a:pt x="401" y="358"/>
                  </a:lnTo>
                  <a:lnTo>
                    <a:pt x="409" y="350"/>
                  </a:lnTo>
                  <a:lnTo>
                    <a:pt x="422" y="346"/>
                  </a:lnTo>
                  <a:lnTo>
                    <a:pt x="430" y="350"/>
                  </a:lnTo>
                  <a:lnTo>
                    <a:pt x="438" y="358"/>
                  </a:lnTo>
                  <a:lnTo>
                    <a:pt x="451" y="354"/>
                  </a:lnTo>
                  <a:lnTo>
                    <a:pt x="459" y="346"/>
                  </a:lnTo>
                  <a:lnTo>
                    <a:pt x="472" y="346"/>
                  </a:lnTo>
                  <a:lnTo>
                    <a:pt x="480" y="342"/>
                  </a:lnTo>
                  <a:lnTo>
                    <a:pt x="492" y="329"/>
                  </a:lnTo>
                  <a:lnTo>
                    <a:pt x="501" y="312"/>
                  </a:lnTo>
                  <a:lnTo>
                    <a:pt x="513" y="329"/>
                  </a:lnTo>
                  <a:lnTo>
                    <a:pt x="521" y="321"/>
                  </a:lnTo>
                  <a:lnTo>
                    <a:pt x="534" y="300"/>
                  </a:lnTo>
                  <a:lnTo>
                    <a:pt x="542" y="287"/>
                  </a:lnTo>
                  <a:lnTo>
                    <a:pt x="554" y="283"/>
                  </a:lnTo>
                  <a:lnTo>
                    <a:pt x="563" y="271"/>
                  </a:lnTo>
                  <a:lnTo>
                    <a:pt x="575" y="271"/>
                  </a:lnTo>
                  <a:lnTo>
                    <a:pt x="583" y="267"/>
                  </a:lnTo>
                  <a:lnTo>
                    <a:pt x="596" y="250"/>
                  </a:lnTo>
                  <a:lnTo>
                    <a:pt x="604" y="229"/>
                  </a:lnTo>
                  <a:lnTo>
                    <a:pt x="616" y="221"/>
                  </a:lnTo>
                  <a:lnTo>
                    <a:pt x="625" y="221"/>
                  </a:lnTo>
                  <a:lnTo>
                    <a:pt x="637" y="204"/>
                  </a:lnTo>
                  <a:lnTo>
                    <a:pt x="645" y="200"/>
                  </a:lnTo>
                  <a:lnTo>
                    <a:pt x="654" y="200"/>
                  </a:lnTo>
                  <a:lnTo>
                    <a:pt x="666" y="192"/>
                  </a:lnTo>
                  <a:lnTo>
                    <a:pt x="674" y="183"/>
                  </a:lnTo>
                  <a:lnTo>
                    <a:pt x="687" y="175"/>
                  </a:lnTo>
                  <a:lnTo>
                    <a:pt x="695" y="158"/>
                  </a:lnTo>
                  <a:lnTo>
                    <a:pt x="708" y="162"/>
                  </a:lnTo>
                  <a:lnTo>
                    <a:pt x="716" y="146"/>
                  </a:lnTo>
                  <a:lnTo>
                    <a:pt x="728" y="133"/>
                  </a:lnTo>
                  <a:lnTo>
                    <a:pt x="736" y="129"/>
                  </a:lnTo>
                  <a:lnTo>
                    <a:pt x="749" y="121"/>
                  </a:lnTo>
                  <a:lnTo>
                    <a:pt x="757" y="117"/>
                  </a:lnTo>
                  <a:lnTo>
                    <a:pt x="770" y="100"/>
                  </a:lnTo>
                  <a:lnTo>
                    <a:pt x="778" y="96"/>
                  </a:lnTo>
                  <a:lnTo>
                    <a:pt x="790" y="108"/>
                  </a:lnTo>
                  <a:lnTo>
                    <a:pt x="799" y="100"/>
                  </a:lnTo>
                  <a:lnTo>
                    <a:pt x="811" y="108"/>
                  </a:lnTo>
                  <a:lnTo>
                    <a:pt x="819" y="88"/>
                  </a:lnTo>
                  <a:lnTo>
                    <a:pt x="832" y="83"/>
                  </a:lnTo>
                  <a:lnTo>
                    <a:pt x="840" y="75"/>
                  </a:lnTo>
                  <a:lnTo>
                    <a:pt x="852" y="67"/>
                  </a:lnTo>
                  <a:lnTo>
                    <a:pt x="861" y="54"/>
                  </a:lnTo>
                  <a:lnTo>
                    <a:pt x="869" y="63"/>
                  </a:lnTo>
                  <a:lnTo>
                    <a:pt x="881" y="63"/>
                  </a:lnTo>
                  <a:lnTo>
                    <a:pt x="890" y="58"/>
                  </a:lnTo>
                  <a:lnTo>
                    <a:pt x="902" y="50"/>
                  </a:lnTo>
                  <a:lnTo>
                    <a:pt x="910" y="58"/>
                  </a:lnTo>
                  <a:lnTo>
                    <a:pt x="923" y="58"/>
                  </a:lnTo>
                  <a:lnTo>
                    <a:pt x="931" y="54"/>
                  </a:lnTo>
                  <a:lnTo>
                    <a:pt x="943" y="67"/>
                  </a:lnTo>
                  <a:lnTo>
                    <a:pt x="952" y="50"/>
                  </a:lnTo>
                  <a:lnTo>
                    <a:pt x="964" y="54"/>
                  </a:lnTo>
                  <a:lnTo>
                    <a:pt x="972" y="38"/>
                  </a:lnTo>
                  <a:lnTo>
                    <a:pt x="985" y="46"/>
                  </a:lnTo>
                  <a:lnTo>
                    <a:pt x="993" y="38"/>
                  </a:lnTo>
                  <a:lnTo>
                    <a:pt x="1006" y="29"/>
                  </a:lnTo>
                  <a:lnTo>
                    <a:pt x="1014" y="33"/>
                  </a:lnTo>
                  <a:lnTo>
                    <a:pt x="1026" y="29"/>
                  </a:lnTo>
                  <a:lnTo>
                    <a:pt x="1035" y="33"/>
                  </a:lnTo>
                  <a:lnTo>
                    <a:pt x="1047" y="29"/>
                  </a:lnTo>
                  <a:lnTo>
                    <a:pt x="1055" y="38"/>
                  </a:lnTo>
                  <a:lnTo>
                    <a:pt x="1068" y="38"/>
                  </a:lnTo>
                  <a:lnTo>
                    <a:pt x="1076" y="25"/>
                  </a:lnTo>
                  <a:lnTo>
                    <a:pt x="1084" y="29"/>
                  </a:lnTo>
                  <a:lnTo>
                    <a:pt x="1097" y="25"/>
                  </a:lnTo>
                  <a:lnTo>
                    <a:pt x="1105" y="38"/>
                  </a:lnTo>
                  <a:lnTo>
                    <a:pt x="1117" y="33"/>
                  </a:lnTo>
                  <a:lnTo>
                    <a:pt x="1126" y="33"/>
                  </a:lnTo>
                  <a:lnTo>
                    <a:pt x="1138" y="29"/>
                  </a:lnTo>
                  <a:lnTo>
                    <a:pt x="1146" y="21"/>
                  </a:lnTo>
                  <a:lnTo>
                    <a:pt x="1159" y="17"/>
                  </a:lnTo>
                  <a:lnTo>
                    <a:pt x="1167" y="13"/>
                  </a:lnTo>
                  <a:lnTo>
                    <a:pt x="1179" y="17"/>
                  </a:lnTo>
                  <a:lnTo>
                    <a:pt x="1188" y="17"/>
                  </a:lnTo>
                  <a:lnTo>
                    <a:pt x="1200" y="25"/>
                  </a:lnTo>
                  <a:lnTo>
                    <a:pt x="1208" y="25"/>
                  </a:lnTo>
                  <a:lnTo>
                    <a:pt x="1221" y="17"/>
                  </a:lnTo>
                  <a:lnTo>
                    <a:pt x="1229" y="13"/>
                  </a:lnTo>
                  <a:lnTo>
                    <a:pt x="1242" y="13"/>
                  </a:lnTo>
                  <a:lnTo>
                    <a:pt x="1250" y="25"/>
                  </a:lnTo>
                  <a:lnTo>
                    <a:pt x="1262" y="21"/>
                  </a:lnTo>
                  <a:lnTo>
                    <a:pt x="1271" y="17"/>
                  </a:lnTo>
                  <a:lnTo>
                    <a:pt x="1279" y="21"/>
                  </a:lnTo>
                  <a:lnTo>
                    <a:pt x="1291" y="17"/>
                  </a:lnTo>
                  <a:lnTo>
                    <a:pt x="1300" y="0"/>
                  </a:lnTo>
                  <a:lnTo>
                    <a:pt x="1312" y="13"/>
                  </a:lnTo>
                  <a:lnTo>
                    <a:pt x="1320" y="25"/>
                  </a:lnTo>
                  <a:lnTo>
                    <a:pt x="1333" y="42"/>
                  </a:lnTo>
                  <a:lnTo>
                    <a:pt x="1341" y="33"/>
                  </a:lnTo>
                  <a:lnTo>
                    <a:pt x="1353" y="29"/>
                  </a:lnTo>
                  <a:lnTo>
                    <a:pt x="1362" y="33"/>
                  </a:lnTo>
                  <a:lnTo>
                    <a:pt x="1374" y="13"/>
                  </a:lnTo>
                  <a:lnTo>
                    <a:pt x="1382" y="8"/>
                  </a:lnTo>
                  <a:lnTo>
                    <a:pt x="1395" y="8"/>
                  </a:lnTo>
                  <a:lnTo>
                    <a:pt x="1403" y="8"/>
                  </a:lnTo>
                  <a:lnTo>
                    <a:pt x="1415" y="33"/>
                  </a:lnTo>
                  <a:lnTo>
                    <a:pt x="1424" y="13"/>
                  </a:lnTo>
                  <a:lnTo>
                    <a:pt x="1436" y="17"/>
                  </a:lnTo>
                  <a:lnTo>
                    <a:pt x="1444" y="21"/>
                  </a:lnTo>
                  <a:lnTo>
                    <a:pt x="1457" y="33"/>
                  </a:lnTo>
                  <a:lnTo>
                    <a:pt x="1465" y="25"/>
                  </a:lnTo>
                  <a:lnTo>
                    <a:pt x="1478" y="8"/>
                  </a:lnTo>
                  <a:lnTo>
                    <a:pt x="1486" y="8"/>
                  </a:lnTo>
                  <a:lnTo>
                    <a:pt x="1494" y="8"/>
                  </a:lnTo>
                  <a:lnTo>
                    <a:pt x="1507" y="13"/>
                  </a:lnTo>
                  <a:lnTo>
                    <a:pt x="1515" y="8"/>
                  </a:lnTo>
                  <a:lnTo>
                    <a:pt x="1527" y="25"/>
                  </a:lnTo>
                  <a:lnTo>
                    <a:pt x="1536" y="13"/>
                  </a:lnTo>
                  <a:lnTo>
                    <a:pt x="1548" y="13"/>
                  </a:lnTo>
                  <a:lnTo>
                    <a:pt x="1556" y="17"/>
                  </a:lnTo>
                  <a:lnTo>
                    <a:pt x="1569" y="17"/>
                  </a:lnTo>
                  <a:lnTo>
                    <a:pt x="1577" y="4"/>
                  </a:lnTo>
                  <a:lnTo>
                    <a:pt x="1589" y="13"/>
                  </a:lnTo>
                  <a:lnTo>
                    <a:pt x="1598" y="8"/>
                  </a:lnTo>
                  <a:lnTo>
                    <a:pt x="1610" y="21"/>
                  </a:lnTo>
                  <a:lnTo>
                    <a:pt x="1618" y="13"/>
                  </a:lnTo>
                  <a:lnTo>
                    <a:pt x="1631" y="0"/>
                  </a:lnTo>
                  <a:lnTo>
                    <a:pt x="1639" y="13"/>
                  </a:lnTo>
                  <a:lnTo>
                    <a:pt x="1651" y="21"/>
                  </a:lnTo>
                  <a:lnTo>
                    <a:pt x="1660" y="25"/>
                  </a:lnTo>
                  <a:lnTo>
                    <a:pt x="1672" y="17"/>
                  </a:lnTo>
                  <a:lnTo>
                    <a:pt x="1680" y="21"/>
                  </a:lnTo>
                  <a:lnTo>
                    <a:pt x="1693" y="21"/>
                  </a:lnTo>
                  <a:lnTo>
                    <a:pt x="1701" y="29"/>
                  </a:lnTo>
                  <a:lnTo>
                    <a:pt x="1709" y="17"/>
                  </a:lnTo>
                  <a:lnTo>
                    <a:pt x="1722" y="21"/>
                  </a:lnTo>
                  <a:lnTo>
                    <a:pt x="1730" y="13"/>
                  </a:lnTo>
                  <a:lnTo>
                    <a:pt x="1743" y="8"/>
                  </a:lnTo>
                  <a:lnTo>
                    <a:pt x="1751" y="13"/>
                  </a:lnTo>
                  <a:lnTo>
                    <a:pt x="1763" y="13"/>
                  </a:lnTo>
                  <a:lnTo>
                    <a:pt x="1771" y="17"/>
                  </a:lnTo>
                  <a:lnTo>
                    <a:pt x="1784" y="21"/>
                  </a:lnTo>
                  <a:lnTo>
                    <a:pt x="1792" y="8"/>
                  </a:lnTo>
                  <a:lnTo>
                    <a:pt x="1805" y="13"/>
                  </a:lnTo>
                  <a:lnTo>
                    <a:pt x="1813" y="21"/>
                  </a:lnTo>
                  <a:lnTo>
                    <a:pt x="1825" y="8"/>
                  </a:lnTo>
                  <a:lnTo>
                    <a:pt x="1834" y="21"/>
                  </a:lnTo>
                  <a:lnTo>
                    <a:pt x="1846" y="17"/>
                  </a:lnTo>
                  <a:lnTo>
                    <a:pt x="1854" y="21"/>
                  </a:lnTo>
                  <a:lnTo>
                    <a:pt x="1867" y="21"/>
                  </a:lnTo>
                  <a:lnTo>
                    <a:pt x="1875" y="17"/>
                  </a:lnTo>
                  <a:lnTo>
                    <a:pt x="1887" y="8"/>
                  </a:lnTo>
                  <a:lnTo>
                    <a:pt x="1896" y="17"/>
                  </a:lnTo>
                  <a:lnTo>
                    <a:pt x="1908" y="13"/>
                  </a:lnTo>
                  <a:lnTo>
                    <a:pt x="1916" y="17"/>
                  </a:lnTo>
                  <a:lnTo>
                    <a:pt x="1925" y="17"/>
                  </a:lnTo>
                  <a:lnTo>
                    <a:pt x="1937" y="25"/>
                  </a:lnTo>
                  <a:lnTo>
                    <a:pt x="1945" y="21"/>
                  </a:lnTo>
                  <a:lnTo>
                    <a:pt x="1958" y="8"/>
                  </a:lnTo>
                  <a:lnTo>
                    <a:pt x="1966" y="17"/>
                  </a:lnTo>
                  <a:lnTo>
                    <a:pt x="1978" y="25"/>
                  </a:lnTo>
                  <a:lnTo>
                    <a:pt x="1987" y="13"/>
                  </a:lnTo>
                  <a:lnTo>
                    <a:pt x="1999" y="4"/>
                  </a:lnTo>
                  <a:lnTo>
                    <a:pt x="2007" y="4"/>
                  </a:lnTo>
                  <a:lnTo>
                    <a:pt x="2020" y="21"/>
                  </a:lnTo>
                  <a:lnTo>
                    <a:pt x="2028" y="8"/>
                  </a:lnTo>
                  <a:lnTo>
                    <a:pt x="2041" y="17"/>
                  </a:lnTo>
                  <a:lnTo>
                    <a:pt x="2049" y="25"/>
                  </a:lnTo>
                  <a:lnTo>
                    <a:pt x="2061" y="25"/>
                  </a:lnTo>
                  <a:lnTo>
                    <a:pt x="2070" y="17"/>
                  </a:lnTo>
                  <a:lnTo>
                    <a:pt x="2082" y="13"/>
                  </a:lnTo>
                  <a:lnTo>
                    <a:pt x="2090" y="13"/>
                  </a:lnTo>
                  <a:lnTo>
                    <a:pt x="2103" y="17"/>
                  </a:lnTo>
                  <a:lnTo>
                    <a:pt x="2111" y="4"/>
                  </a:lnTo>
                  <a:lnTo>
                    <a:pt x="2123" y="17"/>
                  </a:lnTo>
                  <a:lnTo>
                    <a:pt x="2132" y="17"/>
                  </a:lnTo>
                  <a:lnTo>
                    <a:pt x="2140" y="21"/>
                  </a:lnTo>
                  <a:lnTo>
                    <a:pt x="2152" y="17"/>
                  </a:lnTo>
                  <a:lnTo>
                    <a:pt x="2161" y="29"/>
                  </a:lnTo>
                  <a:lnTo>
                    <a:pt x="2173" y="17"/>
                  </a:lnTo>
                  <a:lnTo>
                    <a:pt x="2181" y="25"/>
                  </a:lnTo>
                  <a:lnTo>
                    <a:pt x="2194" y="21"/>
                  </a:lnTo>
                  <a:lnTo>
                    <a:pt x="2202" y="25"/>
                  </a:lnTo>
                  <a:lnTo>
                    <a:pt x="2214" y="29"/>
                  </a:lnTo>
                  <a:lnTo>
                    <a:pt x="2223" y="38"/>
                  </a:lnTo>
                  <a:lnTo>
                    <a:pt x="2235" y="33"/>
                  </a:lnTo>
                  <a:lnTo>
                    <a:pt x="2243" y="25"/>
                  </a:lnTo>
                  <a:lnTo>
                    <a:pt x="2256" y="17"/>
                  </a:lnTo>
                  <a:lnTo>
                    <a:pt x="2264" y="4"/>
                  </a:lnTo>
                  <a:lnTo>
                    <a:pt x="2277" y="8"/>
                  </a:lnTo>
                  <a:lnTo>
                    <a:pt x="2285" y="25"/>
                  </a:lnTo>
                  <a:lnTo>
                    <a:pt x="2297" y="29"/>
                  </a:lnTo>
                  <a:lnTo>
                    <a:pt x="2306" y="25"/>
                  </a:lnTo>
                  <a:lnTo>
                    <a:pt x="2318" y="38"/>
                  </a:lnTo>
                  <a:lnTo>
                    <a:pt x="2326" y="29"/>
                  </a:lnTo>
                  <a:lnTo>
                    <a:pt x="2339" y="25"/>
                  </a:lnTo>
                  <a:lnTo>
                    <a:pt x="2347" y="21"/>
                  </a:lnTo>
                  <a:lnTo>
                    <a:pt x="2355" y="13"/>
                  </a:lnTo>
                  <a:lnTo>
                    <a:pt x="2368" y="8"/>
                  </a:lnTo>
                  <a:lnTo>
                    <a:pt x="2376" y="13"/>
                  </a:lnTo>
                  <a:lnTo>
                    <a:pt x="2388" y="17"/>
                  </a:lnTo>
                  <a:lnTo>
                    <a:pt x="2397" y="8"/>
                  </a:lnTo>
                  <a:lnTo>
                    <a:pt x="2409" y="0"/>
                  </a:lnTo>
                  <a:lnTo>
                    <a:pt x="2417" y="13"/>
                  </a:lnTo>
                  <a:lnTo>
                    <a:pt x="2430" y="13"/>
                  </a:lnTo>
                  <a:lnTo>
                    <a:pt x="2438" y="21"/>
                  </a:lnTo>
                  <a:lnTo>
                    <a:pt x="2450" y="17"/>
                  </a:lnTo>
                  <a:lnTo>
                    <a:pt x="2459" y="13"/>
                  </a:lnTo>
                  <a:lnTo>
                    <a:pt x="2471" y="17"/>
                  </a:lnTo>
                  <a:lnTo>
                    <a:pt x="2479" y="17"/>
                  </a:lnTo>
                  <a:lnTo>
                    <a:pt x="2492" y="17"/>
                  </a:lnTo>
                  <a:lnTo>
                    <a:pt x="2500" y="21"/>
                  </a:lnTo>
                  <a:lnTo>
                    <a:pt x="2513" y="21"/>
                  </a:lnTo>
                  <a:lnTo>
                    <a:pt x="2521" y="8"/>
                  </a:lnTo>
                  <a:lnTo>
                    <a:pt x="2533" y="17"/>
                  </a:lnTo>
                  <a:lnTo>
                    <a:pt x="2542" y="2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Rectangle 70"/>
            <p:cNvSpPr>
              <a:spLocks noChangeArrowheads="1"/>
            </p:cNvSpPr>
            <p:nvPr/>
          </p:nvSpPr>
          <p:spPr bwMode="auto">
            <a:xfrm>
              <a:off x="409" y="2093"/>
              <a:ext cx="573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Rectangle 71"/>
            <p:cNvSpPr>
              <a:spLocks noChangeArrowheads="1"/>
            </p:cNvSpPr>
            <p:nvPr/>
          </p:nvSpPr>
          <p:spPr bwMode="auto">
            <a:xfrm>
              <a:off x="409" y="2093"/>
              <a:ext cx="573" cy="2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Line 72"/>
            <p:cNvSpPr>
              <a:spLocks noChangeShapeType="1"/>
            </p:cNvSpPr>
            <p:nvPr/>
          </p:nvSpPr>
          <p:spPr bwMode="auto">
            <a:xfrm>
              <a:off x="409" y="2093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73"/>
            <p:cNvSpPr>
              <a:spLocks/>
            </p:cNvSpPr>
            <p:nvPr/>
          </p:nvSpPr>
          <p:spPr bwMode="auto">
            <a:xfrm>
              <a:off x="409" y="2093"/>
              <a:ext cx="573" cy="269"/>
            </a:xfrm>
            <a:custGeom>
              <a:avLst/>
              <a:gdLst>
                <a:gd name="T0" fmla="*/ 0 w 619"/>
                <a:gd name="T1" fmla="*/ 269 h 163"/>
                <a:gd name="T2" fmla="*/ 573 w 619"/>
                <a:gd name="T3" fmla="*/ 269 h 163"/>
                <a:gd name="T4" fmla="*/ 57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Line 74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Line 75"/>
            <p:cNvSpPr>
              <a:spLocks noChangeShapeType="1"/>
            </p:cNvSpPr>
            <p:nvPr/>
          </p:nvSpPr>
          <p:spPr bwMode="auto">
            <a:xfrm>
              <a:off x="409" y="2362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Line 76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Line 77"/>
            <p:cNvSpPr>
              <a:spLocks noChangeShapeType="1"/>
            </p:cNvSpPr>
            <p:nvPr/>
          </p:nvSpPr>
          <p:spPr bwMode="auto">
            <a:xfrm flipV="1">
              <a:off x="409" y="235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Line 78"/>
            <p:cNvSpPr>
              <a:spLocks noChangeShapeType="1"/>
            </p:cNvSpPr>
            <p:nvPr/>
          </p:nvSpPr>
          <p:spPr bwMode="auto">
            <a:xfrm>
              <a:off x="409" y="209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Rectangle 79"/>
            <p:cNvSpPr>
              <a:spLocks noChangeArrowheads="1"/>
            </p:cNvSpPr>
            <p:nvPr/>
          </p:nvSpPr>
          <p:spPr bwMode="auto">
            <a:xfrm>
              <a:off x="407" y="236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689" name="Line 80"/>
            <p:cNvSpPr>
              <a:spLocks noChangeShapeType="1"/>
            </p:cNvSpPr>
            <p:nvPr/>
          </p:nvSpPr>
          <p:spPr bwMode="auto">
            <a:xfrm flipV="1">
              <a:off x="467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Line 81"/>
            <p:cNvSpPr>
              <a:spLocks noChangeShapeType="1"/>
            </p:cNvSpPr>
            <p:nvPr/>
          </p:nvSpPr>
          <p:spPr bwMode="auto">
            <a:xfrm>
              <a:off x="467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Rectangle 82"/>
            <p:cNvSpPr>
              <a:spLocks noChangeArrowheads="1"/>
            </p:cNvSpPr>
            <p:nvPr/>
          </p:nvSpPr>
          <p:spPr bwMode="auto">
            <a:xfrm>
              <a:off x="464" y="236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600"/>
            </a:p>
          </p:txBody>
        </p:sp>
        <p:sp>
          <p:nvSpPr>
            <p:cNvPr id="21692" name="Line 83"/>
            <p:cNvSpPr>
              <a:spLocks noChangeShapeType="1"/>
            </p:cNvSpPr>
            <p:nvPr/>
          </p:nvSpPr>
          <p:spPr bwMode="auto">
            <a:xfrm flipV="1">
              <a:off x="524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Line 84"/>
            <p:cNvSpPr>
              <a:spLocks noChangeShapeType="1"/>
            </p:cNvSpPr>
            <p:nvPr/>
          </p:nvSpPr>
          <p:spPr bwMode="auto">
            <a:xfrm>
              <a:off x="524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Rectangle 85"/>
            <p:cNvSpPr>
              <a:spLocks noChangeArrowheads="1"/>
            </p:cNvSpPr>
            <p:nvPr/>
          </p:nvSpPr>
          <p:spPr bwMode="auto">
            <a:xfrm>
              <a:off x="517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600"/>
            </a:p>
          </p:txBody>
        </p:sp>
        <p:sp>
          <p:nvSpPr>
            <p:cNvPr id="21695" name="Line 86"/>
            <p:cNvSpPr>
              <a:spLocks noChangeShapeType="1"/>
            </p:cNvSpPr>
            <p:nvPr/>
          </p:nvSpPr>
          <p:spPr bwMode="auto">
            <a:xfrm flipV="1">
              <a:off x="582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Line 87"/>
            <p:cNvSpPr>
              <a:spLocks noChangeShapeType="1"/>
            </p:cNvSpPr>
            <p:nvPr/>
          </p:nvSpPr>
          <p:spPr bwMode="auto">
            <a:xfrm>
              <a:off x="582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Rectangle 88"/>
            <p:cNvSpPr>
              <a:spLocks noChangeArrowheads="1"/>
            </p:cNvSpPr>
            <p:nvPr/>
          </p:nvSpPr>
          <p:spPr bwMode="auto">
            <a:xfrm>
              <a:off x="576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600"/>
            </a:p>
          </p:txBody>
        </p:sp>
        <p:sp>
          <p:nvSpPr>
            <p:cNvPr id="21698" name="Line 89"/>
            <p:cNvSpPr>
              <a:spLocks noChangeShapeType="1"/>
            </p:cNvSpPr>
            <p:nvPr/>
          </p:nvSpPr>
          <p:spPr bwMode="auto">
            <a:xfrm flipV="1">
              <a:off x="639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Line 90"/>
            <p:cNvSpPr>
              <a:spLocks noChangeShapeType="1"/>
            </p:cNvSpPr>
            <p:nvPr/>
          </p:nvSpPr>
          <p:spPr bwMode="auto">
            <a:xfrm>
              <a:off x="639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Rectangle 91"/>
            <p:cNvSpPr>
              <a:spLocks noChangeArrowheads="1"/>
            </p:cNvSpPr>
            <p:nvPr/>
          </p:nvSpPr>
          <p:spPr bwMode="auto">
            <a:xfrm>
              <a:off x="632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600"/>
            </a:p>
          </p:txBody>
        </p:sp>
        <p:sp>
          <p:nvSpPr>
            <p:cNvPr id="21701" name="Line 92"/>
            <p:cNvSpPr>
              <a:spLocks noChangeShapeType="1"/>
            </p:cNvSpPr>
            <p:nvPr/>
          </p:nvSpPr>
          <p:spPr bwMode="auto">
            <a:xfrm flipV="1">
              <a:off x="696" y="235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Line 93"/>
            <p:cNvSpPr>
              <a:spLocks noChangeShapeType="1"/>
            </p:cNvSpPr>
            <p:nvPr/>
          </p:nvSpPr>
          <p:spPr bwMode="auto">
            <a:xfrm>
              <a:off x="696" y="209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Rectangle 94"/>
            <p:cNvSpPr>
              <a:spLocks noChangeArrowheads="1"/>
            </p:cNvSpPr>
            <p:nvPr/>
          </p:nvSpPr>
          <p:spPr bwMode="auto">
            <a:xfrm>
              <a:off x="689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600"/>
            </a:p>
          </p:txBody>
        </p:sp>
        <p:sp>
          <p:nvSpPr>
            <p:cNvPr id="21704" name="Line 95"/>
            <p:cNvSpPr>
              <a:spLocks noChangeShapeType="1"/>
            </p:cNvSpPr>
            <p:nvPr/>
          </p:nvSpPr>
          <p:spPr bwMode="auto">
            <a:xfrm flipV="1">
              <a:off x="753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Line 96"/>
            <p:cNvSpPr>
              <a:spLocks noChangeShapeType="1"/>
            </p:cNvSpPr>
            <p:nvPr/>
          </p:nvSpPr>
          <p:spPr bwMode="auto">
            <a:xfrm>
              <a:off x="753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Rectangle 97"/>
            <p:cNvSpPr>
              <a:spLocks noChangeArrowheads="1"/>
            </p:cNvSpPr>
            <p:nvPr/>
          </p:nvSpPr>
          <p:spPr bwMode="auto">
            <a:xfrm>
              <a:off x="746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600"/>
            </a:p>
          </p:txBody>
        </p:sp>
        <p:sp>
          <p:nvSpPr>
            <p:cNvPr id="21707" name="Line 98"/>
            <p:cNvSpPr>
              <a:spLocks noChangeShapeType="1"/>
            </p:cNvSpPr>
            <p:nvPr/>
          </p:nvSpPr>
          <p:spPr bwMode="auto">
            <a:xfrm flipV="1">
              <a:off x="810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Line 99"/>
            <p:cNvSpPr>
              <a:spLocks noChangeShapeType="1"/>
            </p:cNvSpPr>
            <p:nvPr/>
          </p:nvSpPr>
          <p:spPr bwMode="auto">
            <a:xfrm>
              <a:off x="810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Rectangle 100"/>
            <p:cNvSpPr>
              <a:spLocks noChangeArrowheads="1"/>
            </p:cNvSpPr>
            <p:nvPr/>
          </p:nvSpPr>
          <p:spPr bwMode="auto">
            <a:xfrm>
              <a:off x="803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600"/>
            </a:p>
          </p:txBody>
        </p:sp>
        <p:sp>
          <p:nvSpPr>
            <p:cNvPr id="21710" name="Line 101"/>
            <p:cNvSpPr>
              <a:spLocks noChangeShapeType="1"/>
            </p:cNvSpPr>
            <p:nvPr/>
          </p:nvSpPr>
          <p:spPr bwMode="auto">
            <a:xfrm flipV="1">
              <a:off x="868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Line 102"/>
            <p:cNvSpPr>
              <a:spLocks noChangeShapeType="1"/>
            </p:cNvSpPr>
            <p:nvPr/>
          </p:nvSpPr>
          <p:spPr bwMode="auto">
            <a:xfrm>
              <a:off x="868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Rectangle 103"/>
            <p:cNvSpPr>
              <a:spLocks noChangeArrowheads="1"/>
            </p:cNvSpPr>
            <p:nvPr/>
          </p:nvSpPr>
          <p:spPr bwMode="auto">
            <a:xfrm>
              <a:off x="861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600"/>
            </a:p>
          </p:txBody>
        </p:sp>
        <p:sp>
          <p:nvSpPr>
            <p:cNvPr id="21713" name="Line 104"/>
            <p:cNvSpPr>
              <a:spLocks noChangeShapeType="1"/>
            </p:cNvSpPr>
            <p:nvPr/>
          </p:nvSpPr>
          <p:spPr bwMode="auto">
            <a:xfrm flipV="1">
              <a:off x="925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Line 105"/>
            <p:cNvSpPr>
              <a:spLocks noChangeShapeType="1"/>
            </p:cNvSpPr>
            <p:nvPr/>
          </p:nvSpPr>
          <p:spPr bwMode="auto">
            <a:xfrm>
              <a:off x="925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Rectangle 106"/>
            <p:cNvSpPr>
              <a:spLocks noChangeArrowheads="1"/>
            </p:cNvSpPr>
            <p:nvPr/>
          </p:nvSpPr>
          <p:spPr bwMode="auto">
            <a:xfrm>
              <a:off x="918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600"/>
            </a:p>
          </p:txBody>
        </p:sp>
        <p:sp>
          <p:nvSpPr>
            <p:cNvPr id="21716" name="Line 107"/>
            <p:cNvSpPr>
              <a:spLocks noChangeShapeType="1"/>
            </p:cNvSpPr>
            <p:nvPr/>
          </p:nvSpPr>
          <p:spPr bwMode="auto">
            <a:xfrm flipV="1">
              <a:off x="982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Line 108"/>
            <p:cNvSpPr>
              <a:spLocks noChangeShapeType="1"/>
            </p:cNvSpPr>
            <p:nvPr/>
          </p:nvSpPr>
          <p:spPr bwMode="auto">
            <a:xfrm>
              <a:off x="982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Rectangle 109"/>
            <p:cNvSpPr>
              <a:spLocks noChangeArrowheads="1"/>
            </p:cNvSpPr>
            <p:nvPr/>
          </p:nvSpPr>
          <p:spPr bwMode="auto">
            <a:xfrm>
              <a:off x="975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600"/>
            </a:p>
          </p:txBody>
        </p:sp>
        <p:sp>
          <p:nvSpPr>
            <p:cNvPr id="21719" name="Line 110"/>
            <p:cNvSpPr>
              <a:spLocks noChangeShapeType="1"/>
            </p:cNvSpPr>
            <p:nvPr/>
          </p:nvSpPr>
          <p:spPr bwMode="auto">
            <a:xfrm>
              <a:off x="409" y="236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Line 111"/>
            <p:cNvSpPr>
              <a:spLocks noChangeShapeType="1"/>
            </p:cNvSpPr>
            <p:nvPr/>
          </p:nvSpPr>
          <p:spPr bwMode="auto">
            <a:xfrm flipH="1">
              <a:off x="977" y="236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Rectangle 112"/>
            <p:cNvSpPr>
              <a:spLocks noChangeArrowheads="1"/>
            </p:cNvSpPr>
            <p:nvPr/>
          </p:nvSpPr>
          <p:spPr bwMode="auto">
            <a:xfrm>
              <a:off x="399" y="234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600"/>
            </a:p>
          </p:txBody>
        </p:sp>
        <p:sp>
          <p:nvSpPr>
            <p:cNvPr id="21722" name="Line 113"/>
            <p:cNvSpPr>
              <a:spLocks noChangeShapeType="1"/>
            </p:cNvSpPr>
            <p:nvPr/>
          </p:nvSpPr>
          <p:spPr bwMode="auto">
            <a:xfrm>
              <a:off x="409" y="230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Line 114"/>
            <p:cNvSpPr>
              <a:spLocks noChangeShapeType="1"/>
            </p:cNvSpPr>
            <p:nvPr/>
          </p:nvSpPr>
          <p:spPr bwMode="auto">
            <a:xfrm flipH="1">
              <a:off x="977" y="230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Rectangle 115"/>
            <p:cNvSpPr>
              <a:spLocks noChangeArrowheads="1"/>
            </p:cNvSpPr>
            <p:nvPr/>
          </p:nvSpPr>
          <p:spPr bwMode="auto">
            <a:xfrm>
              <a:off x="389" y="229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600"/>
            </a:p>
          </p:txBody>
        </p:sp>
        <p:sp>
          <p:nvSpPr>
            <p:cNvPr id="21725" name="Line 116"/>
            <p:cNvSpPr>
              <a:spLocks noChangeShapeType="1"/>
            </p:cNvSpPr>
            <p:nvPr/>
          </p:nvSpPr>
          <p:spPr bwMode="auto">
            <a:xfrm>
              <a:off x="409" y="2255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Line 117"/>
            <p:cNvSpPr>
              <a:spLocks noChangeShapeType="1"/>
            </p:cNvSpPr>
            <p:nvPr/>
          </p:nvSpPr>
          <p:spPr bwMode="auto">
            <a:xfrm flipH="1">
              <a:off x="977" y="225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Rectangle 118"/>
            <p:cNvSpPr>
              <a:spLocks noChangeArrowheads="1"/>
            </p:cNvSpPr>
            <p:nvPr/>
          </p:nvSpPr>
          <p:spPr bwMode="auto">
            <a:xfrm>
              <a:off x="389" y="224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600"/>
            </a:p>
          </p:txBody>
        </p:sp>
        <p:sp>
          <p:nvSpPr>
            <p:cNvPr id="21728" name="Line 119"/>
            <p:cNvSpPr>
              <a:spLocks noChangeShapeType="1"/>
            </p:cNvSpPr>
            <p:nvPr/>
          </p:nvSpPr>
          <p:spPr bwMode="auto">
            <a:xfrm>
              <a:off x="409" y="2201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Line 120"/>
            <p:cNvSpPr>
              <a:spLocks noChangeShapeType="1"/>
            </p:cNvSpPr>
            <p:nvPr/>
          </p:nvSpPr>
          <p:spPr bwMode="auto">
            <a:xfrm flipH="1">
              <a:off x="977" y="220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Rectangle 121"/>
            <p:cNvSpPr>
              <a:spLocks noChangeArrowheads="1"/>
            </p:cNvSpPr>
            <p:nvPr/>
          </p:nvSpPr>
          <p:spPr bwMode="auto">
            <a:xfrm>
              <a:off x="389" y="2186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600"/>
            </a:p>
          </p:txBody>
        </p:sp>
        <p:sp>
          <p:nvSpPr>
            <p:cNvPr id="21731" name="Line 122"/>
            <p:cNvSpPr>
              <a:spLocks noChangeShapeType="1"/>
            </p:cNvSpPr>
            <p:nvPr/>
          </p:nvSpPr>
          <p:spPr bwMode="auto">
            <a:xfrm>
              <a:off x="409" y="214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Line 123"/>
            <p:cNvSpPr>
              <a:spLocks noChangeShapeType="1"/>
            </p:cNvSpPr>
            <p:nvPr/>
          </p:nvSpPr>
          <p:spPr bwMode="auto">
            <a:xfrm flipH="1">
              <a:off x="977" y="214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Rectangle 124"/>
            <p:cNvSpPr>
              <a:spLocks noChangeArrowheads="1"/>
            </p:cNvSpPr>
            <p:nvPr/>
          </p:nvSpPr>
          <p:spPr bwMode="auto">
            <a:xfrm>
              <a:off x="389" y="213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600"/>
            </a:p>
          </p:txBody>
        </p:sp>
        <p:sp>
          <p:nvSpPr>
            <p:cNvPr id="21734" name="Line 125"/>
            <p:cNvSpPr>
              <a:spLocks noChangeShapeType="1"/>
            </p:cNvSpPr>
            <p:nvPr/>
          </p:nvSpPr>
          <p:spPr bwMode="auto">
            <a:xfrm>
              <a:off x="409" y="209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Line 126"/>
            <p:cNvSpPr>
              <a:spLocks noChangeShapeType="1"/>
            </p:cNvSpPr>
            <p:nvPr/>
          </p:nvSpPr>
          <p:spPr bwMode="auto">
            <a:xfrm flipH="1">
              <a:off x="977" y="209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Rectangle 127"/>
            <p:cNvSpPr>
              <a:spLocks noChangeArrowheads="1"/>
            </p:cNvSpPr>
            <p:nvPr/>
          </p:nvSpPr>
          <p:spPr bwMode="auto">
            <a:xfrm>
              <a:off x="399" y="207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600"/>
            </a:p>
          </p:txBody>
        </p:sp>
        <p:sp>
          <p:nvSpPr>
            <p:cNvPr id="21737" name="Line 128"/>
            <p:cNvSpPr>
              <a:spLocks noChangeShapeType="1"/>
            </p:cNvSpPr>
            <p:nvPr/>
          </p:nvSpPr>
          <p:spPr bwMode="auto">
            <a:xfrm>
              <a:off x="409" y="2093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9"/>
            <p:cNvSpPr>
              <a:spLocks/>
            </p:cNvSpPr>
            <p:nvPr/>
          </p:nvSpPr>
          <p:spPr bwMode="auto">
            <a:xfrm>
              <a:off x="409" y="2093"/>
              <a:ext cx="573" cy="269"/>
            </a:xfrm>
            <a:custGeom>
              <a:avLst/>
              <a:gdLst>
                <a:gd name="T0" fmla="*/ 0 w 619"/>
                <a:gd name="T1" fmla="*/ 269 h 163"/>
                <a:gd name="T2" fmla="*/ 573 w 619"/>
                <a:gd name="T3" fmla="*/ 269 h 163"/>
                <a:gd name="T4" fmla="*/ 57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Line 130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31"/>
            <p:cNvSpPr>
              <a:spLocks/>
            </p:cNvSpPr>
            <p:nvPr/>
          </p:nvSpPr>
          <p:spPr bwMode="auto">
            <a:xfrm>
              <a:off x="409" y="2093"/>
              <a:ext cx="569" cy="269"/>
            </a:xfrm>
            <a:custGeom>
              <a:avLst/>
              <a:gdLst>
                <a:gd name="T0" fmla="*/ 6 w 2542"/>
                <a:gd name="T1" fmla="*/ 269 h 679"/>
                <a:gd name="T2" fmla="*/ 16 w 2542"/>
                <a:gd name="T3" fmla="*/ 269 h 679"/>
                <a:gd name="T4" fmla="*/ 25 w 2542"/>
                <a:gd name="T5" fmla="*/ 269 h 679"/>
                <a:gd name="T6" fmla="*/ 34 w 2542"/>
                <a:gd name="T7" fmla="*/ 0 h 679"/>
                <a:gd name="T8" fmla="*/ 43 w 2542"/>
                <a:gd name="T9" fmla="*/ 0 h 679"/>
                <a:gd name="T10" fmla="*/ 53 w 2542"/>
                <a:gd name="T11" fmla="*/ 0 h 679"/>
                <a:gd name="T12" fmla="*/ 62 w 2542"/>
                <a:gd name="T13" fmla="*/ 0 h 679"/>
                <a:gd name="T14" fmla="*/ 71 w 2542"/>
                <a:gd name="T15" fmla="*/ 0 h 679"/>
                <a:gd name="T16" fmla="*/ 81 w 2542"/>
                <a:gd name="T17" fmla="*/ 0 h 679"/>
                <a:gd name="T18" fmla="*/ 90 w 2542"/>
                <a:gd name="T19" fmla="*/ 0 h 679"/>
                <a:gd name="T20" fmla="*/ 98 w 2542"/>
                <a:gd name="T21" fmla="*/ 0 h 679"/>
                <a:gd name="T22" fmla="*/ 107 w 2542"/>
                <a:gd name="T23" fmla="*/ 0 h 679"/>
                <a:gd name="T24" fmla="*/ 117 w 2542"/>
                <a:gd name="T25" fmla="*/ 0 h 679"/>
                <a:gd name="T26" fmla="*/ 126 w 2542"/>
                <a:gd name="T27" fmla="*/ 0 h 679"/>
                <a:gd name="T28" fmla="*/ 135 w 2542"/>
                <a:gd name="T29" fmla="*/ 0 h 679"/>
                <a:gd name="T30" fmla="*/ 144 w 2542"/>
                <a:gd name="T31" fmla="*/ 0 h 679"/>
                <a:gd name="T32" fmla="*/ 154 w 2542"/>
                <a:gd name="T33" fmla="*/ 0 h 679"/>
                <a:gd name="T34" fmla="*/ 163 w 2542"/>
                <a:gd name="T35" fmla="*/ 0 h 679"/>
                <a:gd name="T36" fmla="*/ 172 w 2542"/>
                <a:gd name="T37" fmla="*/ 0 h 679"/>
                <a:gd name="T38" fmla="*/ 182 w 2542"/>
                <a:gd name="T39" fmla="*/ 0 h 679"/>
                <a:gd name="T40" fmla="*/ 191 w 2542"/>
                <a:gd name="T41" fmla="*/ 0 h 679"/>
                <a:gd name="T42" fmla="*/ 199 w 2542"/>
                <a:gd name="T43" fmla="*/ 0 h 679"/>
                <a:gd name="T44" fmla="*/ 208 w 2542"/>
                <a:gd name="T45" fmla="*/ 0 h 679"/>
                <a:gd name="T46" fmla="*/ 218 w 2542"/>
                <a:gd name="T47" fmla="*/ 0 h 679"/>
                <a:gd name="T48" fmla="*/ 227 w 2542"/>
                <a:gd name="T49" fmla="*/ 0 h 679"/>
                <a:gd name="T50" fmla="*/ 236 w 2542"/>
                <a:gd name="T51" fmla="*/ 0 h 679"/>
                <a:gd name="T52" fmla="*/ 246 w 2542"/>
                <a:gd name="T53" fmla="*/ 0 h 679"/>
                <a:gd name="T54" fmla="*/ 255 w 2542"/>
                <a:gd name="T55" fmla="*/ 0 h 679"/>
                <a:gd name="T56" fmla="*/ 264 w 2542"/>
                <a:gd name="T57" fmla="*/ 0 h 679"/>
                <a:gd name="T58" fmla="*/ 273 w 2542"/>
                <a:gd name="T59" fmla="*/ 0 h 679"/>
                <a:gd name="T60" fmla="*/ 282 w 2542"/>
                <a:gd name="T61" fmla="*/ 0 h 679"/>
                <a:gd name="T62" fmla="*/ 291 w 2542"/>
                <a:gd name="T63" fmla="*/ 0 h 679"/>
                <a:gd name="T64" fmla="*/ 300 w 2542"/>
                <a:gd name="T65" fmla="*/ 0 h 679"/>
                <a:gd name="T66" fmla="*/ 309 w 2542"/>
                <a:gd name="T67" fmla="*/ 0 h 679"/>
                <a:gd name="T68" fmla="*/ 319 w 2542"/>
                <a:gd name="T69" fmla="*/ 0 h 679"/>
                <a:gd name="T70" fmla="*/ 328 w 2542"/>
                <a:gd name="T71" fmla="*/ 0 h 679"/>
                <a:gd name="T72" fmla="*/ 337 w 2542"/>
                <a:gd name="T73" fmla="*/ 0 h 679"/>
                <a:gd name="T74" fmla="*/ 347 w 2542"/>
                <a:gd name="T75" fmla="*/ 0 h 679"/>
                <a:gd name="T76" fmla="*/ 356 w 2542"/>
                <a:gd name="T77" fmla="*/ 0 h 679"/>
                <a:gd name="T78" fmla="*/ 365 w 2542"/>
                <a:gd name="T79" fmla="*/ 0 h 679"/>
                <a:gd name="T80" fmla="*/ 374 w 2542"/>
                <a:gd name="T81" fmla="*/ 0 h 679"/>
                <a:gd name="T82" fmla="*/ 383 w 2542"/>
                <a:gd name="T83" fmla="*/ 0 h 679"/>
                <a:gd name="T84" fmla="*/ 392 w 2542"/>
                <a:gd name="T85" fmla="*/ 0 h 679"/>
                <a:gd name="T86" fmla="*/ 401 w 2542"/>
                <a:gd name="T87" fmla="*/ 0 h 679"/>
                <a:gd name="T88" fmla="*/ 411 w 2542"/>
                <a:gd name="T89" fmla="*/ 0 h 679"/>
                <a:gd name="T90" fmla="*/ 420 w 2542"/>
                <a:gd name="T91" fmla="*/ 0 h 679"/>
                <a:gd name="T92" fmla="*/ 429 w 2542"/>
                <a:gd name="T93" fmla="*/ 0 h 679"/>
                <a:gd name="T94" fmla="*/ 438 w 2542"/>
                <a:gd name="T95" fmla="*/ 0 h 679"/>
                <a:gd name="T96" fmla="*/ 447 w 2542"/>
                <a:gd name="T97" fmla="*/ 0 h 679"/>
                <a:gd name="T98" fmla="*/ 457 w 2542"/>
                <a:gd name="T99" fmla="*/ 0 h 679"/>
                <a:gd name="T100" fmla="*/ 466 w 2542"/>
                <a:gd name="T101" fmla="*/ 0 h 679"/>
                <a:gd name="T102" fmla="*/ 475 w 2542"/>
                <a:gd name="T103" fmla="*/ 0 h 679"/>
                <a:gd name="T104" fmla="*/ 484 w 2542"/>
                <a:gd name="T105" fmla="*/ 0 h 679"/>
                <a:gd name="T106" fmla="*/ 493 w 2542"/>
                <a:gd name="T107" fmla="*/ 0 h 679"/>
                <a:gd name="T108" fmla="*/ 502 w 2542"/>
                <a:gd name="T109" fmla="*/ 0 h 679"/>
                <a:gd name="T110" fmla="*/ 511 w 2542"/>
                <a:gd name="T111" fmla="*/ 0 h 679"/>
                <a:gd name="T112" fmla="*/ 521 w 2542"/>
                <a:gd name="T113" fmla="*/ 0 h 679"/>
                <a:gd name="T114" fmla="*/ 530 w 2542"/>
                <a:gd name="T115" fmla="*/ 0 h 679"/>
                <a:gd name="T116" fmla="*/ 539 w 2542"/>
                <a:gd name="T117" fmla="*/ 0 h 679"/>
                <a:gd name="T118" fmla="*/ 548 w 2542"/>
                <a:gd name="T119" fmla="*/ 0 h 679"/>
                <a:gd name="T120" fmla="*/ 558 w 2542"/>
                <a:gd name="T121" fmla="*/ 0 h 679"/>
                <a:gd name="T122" fmla="*/ 567 w 2542"/>
                <a:gd name="T123" fmla="*/ 0 h 6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42" h="679">
                  <a:moveTo>
                    <a:pt x="0" y="679"/>
                  </a:moveTo>
                  <a:lnTo>
                    <a:pt x="8" y="679"/>
                  </a:lnTo>
                  <a:lnTo>
                    <a:pt x="20" y="679"/>
                  </a:lnTo>
                  <a:lnTo>
                    <a:pt x="29" y="679"/>
                  </a:lnTo>
                  <a:lnTo>
                    <a:pt x="41" y="679"/>
                  </a:lnTo>
                  <a:lnTo>
                    <a:pt x="49" y="679"/>
                  </a:lnTo>
                  <a:lnTo>
                    <a:pt x="62" y="679"/>
                  </a:lnTo>
                  <a:lnTo>
                    <a:pt x="70" y="679"/>
                  </a:lnTo>
                  <a:lnTo>
                    <a:pt x="82" y="679"/>
                  </a:lnTo>
                  <a:lnTo>
                    <a:pt x="91" y="679"/>
                  </a:lnTo>
                  <a:lnTo>
                    <a:pt x="103" y="679"/>
                  </a:lnTo>
                  <a:lnTo>
                    <a:pt x="111" y="679"/>
                  </a:lnTo>
                  <a:lnTo>
                    <a:pt x="124" y="679"/>
                  </a:lnTo>
                  <a:lnTo>
                    <a:pt x="132" y="679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7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77" y="0"/>
                  </a:lnTo>
                  <a:lnTo>
                    <a:pt x="285" y="0"/>
                  </a:lnTo>
                  <a:lnTo>
                    <a:pt x="298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80" y="0"/>
                  </a:lnTo>
                  <a:lnTo>
                    <a:pt x="389" y="0"/>
                  </a:lnTo>
                  <a:lnTo>
                    <a:pt x="401" y="0"/>
                  </a:lnTo>
                  <a:lnTo>
                    <a:pt x="409" y="0"/>
                  </a:lnTo>
                  <a:lnTo>
                    <a:pt x="422" y="0"/>
                  </a:lnTo>
                  <a:lnTo>
                    <a:pt x="430" y="0"/>
                  </a:lnTo>
                  <a:lnTo>
                    <a:pt x="438" y="0"/>
                  </a:lnTo>
                  <a:lnTo>
                    <a:pt x="451" y="0"/>
                  </a:lnTo>
                  <a:lnTo>
                    <a:pt x="459" y="0"/>
                  </a:lnTo>
                  <a:lnTo>
                    <a:pt x="472" y="0"/>
                  </a:lnTo>
                  <a:lnTo>
                    <a:pt x="480" y="0"/>
                  </a:lnTo>
                  <a:lnTo>
                    <a:pt x="492" y="0"/>
                  </a:lnTo>
                  <a:lnTo>
                    <a:pt x="501" y="0"/>
                  </a:lnTo>
                  <a:lnTo>
                    <a:pt x="513" y="0"/>
                  </a:lnTo>
                  <a:lnTo>
                    <a:pt x="521" y="0"/>
                  </a:lnTo>
                  <a:lnTo>
                    <a:pt x="534" y="0"/>
                  </a:lnTo>
                  <a:lnTo>
                    <a:pt x="542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5" y="0"/>
                  </a:lnTo>
                  <a:lnTo>
                    <a:pt x="583" y="0"/>
                  </a:lnTo>
                  <a:lnTo>
                    <a:pt x="596" y="0"/>
                  </a:lnTo>
                  <a:lnTo>
                    <a:pt x="604" y="0"/>
                  </a:lnTo>
                  <a:lnTo>
                    <a:pt x="616" y="0"/>
                  </a:lnTo>
                  <a:lnTo>
                    <a:pt x="625" y="0"/>
                  </a:lnTo>
                  <a:lnTo>
                    <a:pt x="637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8" y="0"/>
                  </a:lnTo>
                  <a:lnTo>
                    <a:pt x="716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9" y="0"/>
                  </a:lnTo>
                  <a:lnTo>
                    <a:pt x="757" y="0"/>
                  </a:lnTo>
                  <a:lnTo>
                    <a:pt x="770" y="0"/>
                  </a:lnTo>
                  <a:lnTo>
                    <a:pt x="778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11" y="0"/>
                  </a:lnTo>
                  <a:lnTo>
                    <a:pt x="819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890" y="0"/>
                  </a:lnTo>
                  <a:lnTo>
                    <a:pt x="902" y="0"/>
                  </a:lnTo>
                  <a:lnTo>
                    <a:pt x="910" y="0"/>
                  </a:lnTo>
                  <a:lnTo>
                    <a:pt x="923" y="0"/>
                  </a:lnTo>
                  <a:lnTo>
                    <a:pt x="931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4" y="0"/>
                  </a:lnTo>
                  <a:lnTo>
                    <a:pt x="972" y="0"/>
                  </a:lnTo>
                  <a:lnTo>
                    <a:pt x="985" y="0"/>
                  </a:lnTo>
                  <a:lnTo>
                    <a:pt x="993" y="0"/>
                  </a:lnTo>
                  <a:lnTo>
                    <a:pt x="1006" y="0"/>
                  </a:lnTo>
                  <a:lnTo>
                    <a:pt x="1014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7" y="0"/>
                  </a:lnTo>
                  <a:lnTo>
                    <a:pt x="1055" y="0"/>
                  </a:lnTo>
                  <a:lnTo>
                    <a:pt x="1068" y="0"/>
                  </a:lnTo>
                  <a:lnTo>
                    <a:pt x="1076" y="0"/>
                  </a:lnTo>
                  <a:lnTo>
                    <a:pt x="1084" y="0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17" y="0"/>
                  </a:lnTo>
                  <a:lnTo>
                    <a:pt x="1126" y="0"/>
                  </a:lnTo>
                  <a:lnTo>
                    <a:pt x="1138" y="0"/>
                  </a:lnTo>
                  <a:lnTo>
                    <a:pt x="1146" y="0"/>
                  </a:lnTo>
                  <a:lnTo>
                    <a:pt x="1159" y="0"/>
                  </a:lnTo>
                  <a:lnTo>
                    <a:pt x="1167" y="0"/>
                  </a:lnTo>
                  <a:lnTo>
                    <a:pt x="1179" y="0"/>
                  </a:lnTo>
                  <a:lnTo>
                    <a:pt x="1188" y="0"/>
                  </a:lnTo>
                  <a:lnTo>
                    <a:pt x="1200" y="0"/>
                  </a:lnTo>
                  <a:lnTo>
                    <a:pt x="1208" y="0"/>
                  </a:lnTo>
                  <a:lnTo>
                    <a:pt x="1221" y="0"/>
                  </a:lnTo>
                  <a:lnTo>
                    <a:pt x="1229" y="0"/>
                  </a:lnTo>
                  <a:lnTo>
                    <a:pt x="1242" y="0"/>
                  </a:lnTo>
                  <a:lnTo>
                    <a:pt x="1250" y="0"/>
                  </a:lnTo>
                  <a:lnTo>
                    <a:pt x="1262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91" y="0"/>
                  </a:lnTo>
                  <a:lnTo>
                    <a:pt x="1300" y="0"/>
                  </a:lnTo>
                  <a:lnTo>
                    <a:pt x="1312" y="0"/>
                  </a:lnTo>
                  <a:lnTo>
                    <a:pt x="1320" y="0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53" y="0"/>
                  </a:lnTo>
                  <a:lnTo>
                    <a:pt x="1362" y="0"/>
                  </a:lnTo>
                  <a:lnTo>
                    <a:pt x="1374" y="0"/>
                  </a:lnTo>
                  <a:lnTo>
                    <a:pt x="1382" y="0"/>
                  </a:lnTo>
                  <a:lnTo>
                    <a:pt x="1395" y="0"/>
                  </a:lnTo>
                  <a:lnTo>
                    <a:pt x="1403" y="0"/>
                  </a:lnTo>
                  <a:lnTo>
                    <a:pt x="1415" y="0"/>
                  </a:lnTo>
                  <a:lnTo>
                    <a:pt x="1424" y="0"/>
                  </a:lnTo>
                  <a:lnTo>
                    <a:pt x="1436" y="0"/>
                  </a:lnTo>
                  <a:lnTo>
                    <a:pt x="1444" y="0"/>
                  </a:lnTo>
                  <a:lnTo>
                    <a:pt x="1457" y="0"/>
                  </a:lnTo>
                  <a:lnTo>
                    <a:pt x="1465" y="0"/>
                  </a:lnTo>
                  <a:lnTo>
                    <a:pt x="1478" y="0"/>
                  </a:lnTo>
                  <a:lnTo>
                    <a:pt x="1486" y="0"/>
                  </a:lnTo>
                  <a:lnTo>
                    <a:pt x="1494" y="0"/>
                  </a:lnTo>
                  <a:lnTo>
                    <a:pt x="1507" y="0"/>
                  </a:lnTo>
                  <a:lnTo>
                    <a:pt x="1515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8" y="0"/>
                  </a:lnTo>
                  <a:lnTo>
                    <a:pt x="1556" y="0"/>
                  </a:lnTo>
                  <a:lnTo>
                    <a:pt x="1569" y="0"/>
                  </a:lnTo>
                  <a:lnTo>
                    <a:pt x="1577" y="0"/>
                  </a:lnTo>
                  <a:lnTo>
                    <a:pt x="1589" y="0"/>
                  </a:lnTo>
                  <a:lnTo>
                    <a:pt x="1598" y="0"/>
                  </a:lnTo>
                  <a:lnTo>
                    <a:pt x="1610" y="0"/>
                  </a:lnTo>
                  <a:lnTo>
                    <a:pt x="1618" y="0"/>
                  </a:lnTo>
                  <a:lnTo>
                    <a:pt x="1631" y="0"/>
                  </a:lnTo>
                  <a:lnTo>
                    <a:pt x="1639" y="0"/>
                  </a:lnTo>
                  <a:lnTo>
                    <a:pt x="1651" y="0"/>
                  </a:lnTo>
                  <a:lnTo>
                    <a:pt x="1660" y="0"/>
                  </a:lnTo>
                  <a:lnTo>
                    <a:pt x="1672" y="0"/>
                  </a:lnTo>
                  <a:lnTo>
                    <a:pt x="1680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9" y="0"/>
                  </a:lnTo>
                  <a:lnTo>
                    <a:pt x="1722" y="0"/>
                  </a:lnTo>
                  <a:lnTo>
                    <a:pt x="1730" y="0"/>
                  </a:lnTo>
                  <a:lnTo>
                    <a:pt x="1743" y="0"/>
                  </a:lnTo>
                  <a:lnTo>
                    <a:pt x="1751" y="0"/>
                  </a:lnTo>
                  <a:lnTo>
                    <a:pt x="1763" y="0"/>
                  </a:lnTo>
                  <a:lnTo>
                    <a:pt x="1771" y="0"/>
                  </a:lnTo>
                  <a:lnTo>
                    <a:pt x="1784" y="0"/>
                  </a:lnTo>
                  <a:lnTo>
                    <a:pt x="1792" y="0"/>
                  </a:lnTo>
                  <a:lnTo>
                    <a:pt x="1805" y="0"/>
                  </a:lnTo>
                  <a:lnTo>
                    <a:pt x="1813" y="0"/>
                  </a:lnTo>
                  <a:lnTo>
                    <a:pt x="1825" y="0"/>
                  </a:lnTo>
                  <a:lnTo>
                    <a:pt x="1834" y="0"/>
                  </a:lnTo>
                  <a:lnTo>
                    <a:pt x="1846" y="0"/>
                  </a:lnTo>
                  <a:lnTo>
                    <a:pt x="1854" y="0"/>
                  </a:lnTo>
                  <a:lnTo>
                    <a:pt x="1867" y="0"/>
                  </a:lnTo>
                  <a:lnTo>
                    <a:pt x="1875" y="0"/>
                  </a:lnTo>
                  <a:lnTo>
                    <a:pt x="1887" y="0"/>
                  </a:lnTo>
                  <a:lnTo>
                    <a:pt x="1896" y="0"/>
                  </a:lnTo>
                  <a:lnTo>
                    <a:pt x="1908" y="0"/>
                  </a:lnTo>
                  <a:lnTo>
                    <a:pt x="1916" y="0"/>
                  </a:lnTo>
                  <a:lnTo>
                    <a:pt x="1925" y="0"/>
                  </a:lnTo>
                  <a:lnTo>
                    <a:pt x="1937" y="0"/>
                  </a:lnTo>
                  <a:lnTo>
                    <a:pt x="1945" y="0"/>
                  </a:lnTo>
                  <a:lnTo>
                    <a:pt x="1958" y="0"/>
                  </a:lnTo>
                  <a:lnTo>
                    <a:pt x="1966" y="0"/>
                  </a:lnTo>
                  <a:lnTo>
                    <a:pt x="1978" y="0"/>
                  </a:lnTo>
                  <a:lnTo>
                    <a:pt x="1987" y="0"/>
                  </a:lnTo>
                  <a:lnTo>
                    <a:pt x="1999" y="0"/>
                  </a:lnTo>
                  <a:lnTo>
                    <a:pt x="2007" y="0"/>
                  </a:lnTo>
                  <a:lnTo>
                    <a:pt x="2020" y="0"/>
                  </a:lnTo>
                  <a:lnTo>
                    <a:pt x="2028" y="0"/>
                  </a:lnTo>
                  <a:lnTo>
                    <a:pt x="2041" y="0"/>
                  </a:lnTo>
                  <a:lnTo>
                    <a:pt x="2049" y="0"/>
                  </a:lnTo>
                  <a:lnTo>
                    <a:pt x="2061" y="0"/>
                  </a:lnTo>
                  <a:lnTo>
                    <a:pt x="2070" y="0"/>
                  </a:lnTo>
                  <a:lnTo>
                    <a:pt x="2082" y="0"/>
                  </a:lnTo>
                  <a:lnTo>
                    <a:pt x="2090" y="0"/>
                  </a:lnTo>
                  <a:lnTo>
                    <a:pt x="2103" y="0"/>
                  </a:lnTo>
                  <a:lnTo>
                    <a:pt x="2111" y="0"/>
                  </a:lnTo>
                  <a:lnTo>
                    <a:pt x="2123" y="0"/>
                  </a:lnTo>
                  <a:lnTo>
                    <a:pt x="2132" y="0"/>
                  </a:lnTo>
                  <a:lnTo>
                    <a:pt x="2140" y="0"/>
                  </a:lnTo>
                  <a:lnTo>
                    <a:pt x="2152" y="0"/>
                  </a:lnTo>
                  <a:lnTo>
                    <a:pt x="2161" y="0"/>
                  </a:lnTo>
                  <a:lnTo>
                    <a:pt x="2173" y="0"/>
                  </a:lnTo>
                  <a:lnTo>
                    <a:pt x="2181" y="0"/>
                  </a:lnTo>
                  <a:lnTo>
                    <a:pt x="2194" y="0"/>
                  </a:lnTo>
                  <a:lnTo>
                    <a:pt x="2202" y="0"/>
                  </a:lnTo>
                  <a:lnTo>
                    <a:pt x="2214" y="0"/>
                  </a:lnTo>
                  <a:lnTo>
                    <a:pt x="2223" y="0"/>
                  </a:lnTo>
                  <a:lnTo>
                    <a:pt x="2235" y="0"/>
                  </a:lnTo>
                  <a:lnTo>
                    <a:pt x="2243" y="0"/>
                  </a:lnTo>
                  <a:lnTo>
                    <a:pt x="2256" y="0"/>
                  </a:lnTo>
                  <a:lnTo>
                    <a:pt x="2264" y="0"/>
                  </a:lnTo>
                  <a:lnTo>
                    <a:pt x="2277" y="0"/>
                  </a:lnTo>
                  <a:lnTo>
                    <a:pt x="2285" y="0"/>
                  </a:lnTo>
                  <a:lnTo>
                    <a:pt x="2297" y="0"/>
                  </a:lnTo>
                  <a:lnTo>
                    <a:pt x="2306" y="0"/>
                  </a:lnTo>
                  <a:lnTo>
                    <a:pt x="2318" y="0"/>
                  </a:lnTo>
                  <a:lnTo>
                    <a:pt x="2326" y="0"/>
                  </a:lnTo>
                  <a:lnTo>
                    <a:pt x="2339" y="0"/>
                  </a:lnTo>
                  <a:lnTo>
                    <a:pt x="2347" y="0"/>
                  </a:lnTo>
                  <a:lnTo>
                    <a:pt x="2355" y="0"/>
                  </a:lnTo>
                  <a:lnTo>
                    <a:pt x="2368" y="0"/>
                  </a:lnTo>
                  <a:lnTo>
                    <a:pt x="2376" y="0"/>
                  </a:lnTo>
                  <a:lnTo>
                    <a:pt x="2388" y="0"/>
                  </a:lnTo>
                  <a:lnTo>
                    <a:pt x="2397" y="0"/>
                  </a:lnTo>
                  <a:lnTo>
                    <a:pt x="2409" y="0"/>
                  </a:lnTo>
                  <a:lnTo>
                    <a:pt x="2417" y="0"/>
                  </a:lnTo>
                  <a:lnTo>
                    <a:pt x="2430" y="0"/>
                  </a:lnTo>
                  <a:lnTo>
                    <a:pt x="2438" y="0"/>
                  </a:lnTo>
                  <a:lnTo>
                    <a:pt x="2450" y="0"/>
                  </a:lnTo>
                  <a:lnTo>
                    <a:pt x="2459" y="0"/>
                  </a:lnTo>
                  <a:lnTo>
                    <a:pt x="2471" y="0"/>
                  </a:lnTo>
                  <a:lnTo>
                    <a:pt x="2479" y="0"/>
                  </a:lnTo>
                  <a:lnTo>
                    <a:pt x="2492" y="0"/>
                  </a:lnTo>
                  <a:lnTo>
                    <a:pt x="2500" y="0"/>
                  </a:lnTo>
                  <a:lnTo>
                    <a:pt x="2513" y="0"/>
                  </a:lnTo>
                  <a:lnTo>
                    <a:pt x="2521" y="0"/>
                  </a:lnTo>
                  <a:lnTo>
                    <a:pt x="2533" y="0"/>
                  </a:lnTo>
                  <a:lnTo>
                    <a:pt x="254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41" name="Group 180"/>
            <p:cNvGrpSpPr>
              <a:grpSpLocks/>
            </p:cNvGrpSpPr>
            <p:nvPr/>
          </p:nvGrpSpPr>
          <p:grpSpPr bwMode="auto">
            <a:xfrm>
              <a:off x="341" y="2445"/>
              <a:ext cx="747" cy="600"/>
              <a:chOff x="432" y="2592"/>
              <a:chExt cx="1419" cy="1018"/>
            </a:xfrm>
          </p:grpSpPr>
          <p:sp>
            <p:nvSpPr>
              <p:cNvPr id="26805" name="AutoShape 181"/>
              <p:cNvSpPr>
                <a:spLocks noChangeArrowheads="1"/>
              </p:cNvSpPr>
              <p:nvPr/>
            </p:nvSpPr>
            <p:spPr bwMode="auto">
              <a:xfrm>
                <a:off x="854" y="2740"/>
                <a:ext cx="496" cy="472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06" name="AutoShape 182"/>
              <p:cNvSpPr>
                <a:spLocks noChangeArrowheads="1"/>
              </p:cNvSpPr>
              <p:nvPr/>
            </p:nvSpPr>
            <p:spPr bwMode="auto">
              <a:xfrm flipV="1">
                <a:off x="1528" y="3167"/>
                <a:ext cx="135" cy="44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44" name="AutoShape 183"/>
              <p:cNvSpPr>
                <a:spLocks noChangeArrowheads="1"/>
              </p:cNvSpPr>
              <p:nvPr/>
            </p:nvSpPr>
            <p:spPr bwMode="auto">
              <a:xfrm>
                <a:off x="985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5" name="AutoShape 184"/>
              <p:cNvSpPr>
                <a:spLocks noChangeArrowheads="1"/>
              </p:cNvSpPr>
              <p:nvPr/>
            </p:nvSpPr>
            <p:spPr bwMode="auto">
              <a:xfrm>
                <a:off x="929" y="3043"/>
                <a:ext cx="135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6" name="AutoShape 185"/>
              <p:cNvSpPr>
                <a:spLocks noChangeArrowheads="1"/>
              </p:cNvSpPr>
              <p:nvPr/>
            </p:nvSpPr>
            <p:spPr bwMode="auto">
              <a:xfrm>
                <a:off x="1044" y="3043"/>
                <a:ext cx="133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7" name="AutoShape 186"/>
              <p:cNvSpPr>
                <a:spLocks noChangeArrowheads="1"/>
              </p:cNvSpPr>
              <p:nvPr/>
            </p:nvSpPr>
            <p:spPr bwMode="auto">
              <a:xfrm>
                <a:off x="1082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8" name="AutoShape 187"/>
              <p:cNvSpPr>
                <a:spLocks noChangeArrowheads="1"/>
              </p:cNvSpPr>
              <p:nvPr/>
            </p:nvSpPr>
            <p:spPr bwMode="auto">
              <a:xfrm>
                <a:off x="1139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9" name="Line 188"/>
              <p:cNvSpPr>
                <a:spLocks noChangeShapeType="1"/>
              </p:cNvSpPr>
              <p:nvPr/>
            </p:nvSpPr>
            <p:spPr bwMode="auto">
              <a:xfrm>
                <a:off x="929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0" name="Line 189"/>
              <p:cNvSpPr>
                <a:spLocks noChangeShapeType="1"/>
              </p:cNvSpPr>
              <p:nvPr/>
            </p:nvSpPr>
            <p:spPr bwMode="auto">
              <a:xfrm>
                <a:off x="1273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51" name="Group 190"/>
              <p:cNvGrpSpPr>
                <a:grpSpLocks/>
              </p:cNvGrpSpPr>
              <p:nvPr/>
            </p:nvGrpSpPr>
            <p:grpSpPr bwMode="auto">
              <a:xfrm>
                <a:off x="1219" y="3330"/>
                <a:ext cx="119" cy="92"/>
                <a:chOff x="306" y="575"/>
                <a:chExt cx="1142" cy="625"/>
              </a:xfrm>
            </p:grpSpPr>
            <p:sp>
              <p:nvSpPr>
                <p:cNvPr id="21775" name="Line 191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6" name="Line 192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7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9" name="Line 195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80" name="Line 196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81" name="Freeform 197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52" name="Group 198"/>
              <p:cNvGrpSpPr>
                <a:grpSpLocks/>
              </p:cNvGrpSpPr>
              <p:nvPr/>
            </p:nvGrpSpPr>
            <p:grpSpPr bwMode="auto">
              <a:xfrm rot="-5400000">
                <a:off x="573" y="2582"/>
                <a:ext cx="94" cy="114"/>
                <a:chOff x="306" y="575"/>
                <a:chExt cx="1142" cy="625"/>
              </a:xfrm>
            </p:grpSpPr>
            <p:sp>
              <p:nvSpPr>
                <p:cNvPr id="21768" name="Line 199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69" name="Line 200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0" name="Line 201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1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2" name="Line 203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3" name="Line 204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4" name="Freeform 205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30" name="Oval 206"/>
              <p:cNvSpPr>
                <a:spLocks noChangeArrowheads="1"/>
              </p:cNvSpPr>
              <p:nvPr/>
            </p:nvSpPr>
            <p:spPr bwMode="auto">
              <a:xfrm>
                <a:off x="1520" y="3074"/>
                <a:ext cx="154" cy="10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54" name="Line 207"/>
              <p:cNvSpPr>
                <a:spLocks noChangeShapeType="1"/>
              </p:cNvSpPr>
              <p:nvPr/>
            </p:nvSpPr>
            <p:spPr bwMode="auto">
              <a:xfrm flipH="1">
                <a:off x="1348" y="3133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" name="Line 208"/>
              <p:cNvSpPr>
                <a:spLocks noChangeShapeType="1"/>
              </p:cNvSpPr>
              <p:nvPr/>
            </p:nvSpPr>
            <p:spPr bwMode="auto">
              <a:xfrm>
                <a:off x="1592" y="3075"/>
                <a:ext cx="2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" name="Line 209"/>
              <p:cNvSpPr>
                <a:spLocks noChangeShapeType="1"/>
              </p:cNvSpPr>
              <p:nvPr/>
            </p:nvSpPr>
            <p:spPr bwMode="auto">
              <a:xfrm>
                <a:off x="1273" y="3424"/>
                <a:ext cx="0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" name="Line 210"/>
              <p:cNvSpPr>
                <a:spLocks noChangeShapeType="1"/>
              </p:cNvSpPr>
              <p:nvPr/>
            </p:nvSpPr>
            <p:spPr bwMode="auto">
              <a:xfrm>
                <a:off x="967" y="264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8" name="Line 211"/>
              <p:cNvSpPr>
                <a:spLocks noChangeShapeType="1"/>
              </p:cNvSpPr>
              <p:nvPr/>
            </p:nvSpPr>
            <p:spPr bwMode="auto">
              <a:xfrm flipH="1">
                <a:off x="680" y="2648"/>
                <a:ext cx="2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9" name="Line 212"/>
              <p:cNvSpPr>
                <a:spLocks noChangeShapeType="1"/>
              </p:cNvSpPr>
              <p:nvPr/>
            </p:nvSpPr>
            <p:spPr bwMode="auto">
              <a:xfrm flipH="1">
                <a:off x="432" y="2648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0" name="Oval 213"/>
              <p:cNvSpPr>
                <a:spLocks noChangeArrowheads="1"/>
              </p:cNvSpPr>
              <p:nvPr/>
            </p:nvSpPr>
            <p:spPr bwMode="auto">
              <a:xfrm>
                <a:off x="528" y="2855"/>
                <a:ext cx="253" cy="18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b="1"/>
                  <a:t>TC</a:t>
                </a:r>
              </a:p>
            </p:txBody>
          </p:sp>
          <p:sp>
            <p:nvSpPr>
              <p:cNvPr id="21761" name="Line 214"/>
              <p:cNvSpPr>
                <a:spLocks noChangeShapeType="1"/>
              </p:cNvSpPr>
              <p:nvPr/>
            </p:nvSpPr>
            <p:spPr bwMode="auto">
              <a:xfrm>
                <a:off x="788" y="2954"/>
                <a:ext cx="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" name="Text Box 215"/>
              <p:cNvSpPr txBox="1">
                <a:spLocks noChangeArrowheads="1"/>
              </p:cNvSpPr>
              <p:nvPr/>
            </p:nvSpPr>
            <p:spPr bwMode="auto">
              <a:xfrm>
                <a:off x="533" y="2702"/>
                <a:ext cx="235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" b="1"/>
                  <a:t>v1</a:t>
                </a:r>
              </a:p>
            </p:txBody>
          </p:sp>
          <p:sp>
            <p:nvSpPr>
              <p:cNvPr id="21763" name="Text Box 216"/>
              <p:cNvSpPr txBox="1">
                <a:spLocks noChangeArrowheads="1"/>
              </p:cNvSpPr>
              <p:nvPr/>
            </p:nvSpPr>
            <p:spPr bwMode="auto">
              <a:xfrm>
                <a:off x="1040" y="3315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" b="1"/>
                  <a:t>v2</a:t>
                </a:r>
              </a:p>
            </p:txBody>
          </p:sp>
          <p:grpSp>
            <p:nvGrpSpPr>
              <p:cNvPr id="21764" name="Group 217"/>
              <p:cNvGrpSpPr>
                <a:grpSpLocks/>
              </p:cNvGrpSpPr>
              <p:nvPr/>
            </p:nvGrpSpPr>
            <p:grpSpPr bwMode="auto">
              <a:xfrm>
                <a:off x="1296" y="3360"/>
                <a:ext cx="288" cy="147"/>
                <a:chOff x="768" y="3840"/>
                <a:chExt cx="528" cy="288"/>
              </a:xfrm>
            </p:grpSpPr>
            <p:sp>
              <p:nvSpPr>
                <p:cNvPr id="21765" name="Line 218"/>
                <p:cNvSpPr>
                  <a:spLocks noChangeShapeType="1"/>
                </p:cNvSpPr>
                <p:nvPr/>
              </p:nvSpPr>
              <p:spPr bwMode="auto">
                <a:xfrm>
                  <a:off x="768" y="412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66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056" y="38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67" name="Line 220"/>
                <p:cNvSpPr>
                  <a:spLocks noChangeShapeType="1"/>
                </p:cNvSpPr>
                <p:nvPr/>
              </p:nvSpPr>
              <p:spPr bwMode="auto">
                <a:xfrm>
                  <a:off x="1056" y="38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14" name="Text Box 221"/>
          <p:cNvSpPr txBox="1">
            <a:spLocks noChangeArrowheads="1"/>
          </p:cNvSpPr>
          <p:nvPr/>
        </p:nvSpPr>
        <p:spPr bwMode="auto">
          <a:xfrm>
            <a:off x="3429000" y="5202238"/>
            <a:ext cx="152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Kc = 0.74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= 7.5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= 0.90</a:t>
            </a:r>
          </a:p>
        </p:txBody>
      </p:sp>
      <p:grpSp>
        <p:nvGrpSpPr>
          <p:cNvPr id="21515" name="Group 333"/>
          <p:cNvGrpSpPr>
            <a:grpSpLocks/>
          </p:cNvGrpSpPr>
          <p:nvPr/>
        </p:nvGrpSpPr>
        <p:grpSpPr bwMode="auto">
          <a:xfrm>
            <a:off x="6497638" y="2341563"/>
            <a:ext cx="2024062" cy="2998787"/>
            <a:chOff x="4093" y="1475"/>
            <a:chExt cx="1275" cy="1889"/>
          </a:xfrm>
        </p:grpSpPr>
        <p:sp>
          <p:nvSpPr>
            <p:cNvPr id="21522" name="Rectangle 226"/>
            <p:cNvSpPr>
              <a:spLocks noChangeArrowheads="1"/>
            </p:cNvSpPr>
            <p:nvPr/>
          </p:nvSpPr>
          <p:spPr bwMode="auto">
            <a:xfrm>
              <a:off x="4108" y="1475"/>
              <a:ext cx="1255" cy="188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227"/>
            <p:cNvSpPr>
              <a:spLocks noChangeArrowheads="1"/>
            </p:cNvSpPr>
            <p:nvPr/>
          </p:nvSpPr>
          <p:spPr bwMode="auto">
            <a:xfrm>
              <a:off x="4254" y="1512"/>
              <a:ext cx="1020" cy="6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228"/>
            <p:cNvSpPr>
              <a:spLocks noChangeArrowheads="1"/>
            </p:cNvSpPr>
            <p:nvPr/>
          </p:nvSpPr>
          <p:spPr bwMode="auto">
            <a:xfrm>
              <a:off x="4254" y="1512"/>
              <a:ext cx="1020" cy="68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29"/>
            <p:cNvSpPr>
              <a:spLocks noChangeShapeType="1"/>
            </p:cNvSpPr>
            <p:nvPr/>
          </p:nvSpPr>
          <p:spPr bwMode="auto">
            <a:xfrm>
              <a:off x="4254" y="1512"/>
              <a:ext cx="10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30"/>
            <p:cNvSpPr>
              <a:spLocks/>
            </p:cNvSpPr>
            <p:nvPr/>
          </p:nvSpPr>
          <p:spPr bwMode="auto">
            <a:xfrm>
              <a:off x="4254" y="1512"/>
              <a:ext cx="1020" cy="681"/>
            </a:xfrm>
            <a:custGeom>
              <a:avLst/>
              <a:gdLst>
                <a:gd name="T0" fmla="*/ 0 w 261"/>
                <a:gd name="T1" fmla="*/ 681 h 164"/>
                <a:gd name="T2" fmla="*/ 1020 w 261"/>
                <a:gd name="T3" fmla="*/ 681 h 164"/>
                <a:gd name="T4" fmla="*/ 1020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31"/>
            <p:cNvSpPr>
              <a:spLocks noChangeShapeType="1"/>
            </p:cNvSpPr>
            <p:nvPr/>
          </p:nvSpPr>
          <p:spPr bwMode="auto">
            <a:xfrm flipV="1">
              <a:off x="4254" y="1512"/>
              <a:ext cx="1" cy="6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32"/>
            <p:cNvSpPr>
              <a:spLocks noChangeShapeType="1"/>
            </p:cNvSpPr>
            <p:nvPr/>
          </p:nvSpPr>
          <p:spPr bwMode="auto">
            <a:xfrm>
              <a:off x="4254" y="2193"/>
              <a:ext cx="10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33"/>
            <p:cNvSpPr>
              <a:spLocks noChangeShapeType="1"/>
            </p:cNvSpPr>
            <p:nvPr/>
          </p:nvSpPr>
          <p:spPr bwMode="auto">
            <a:xfrm flipV="1">
              <a:off x="4254" y="1512"/>
              <a:ext cx="1" cy="6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34"/>
            <p:cNvSpPr>
              <a:spLocks noChangeShapeType="1"/>
            </p:cNvSpPr>
            <p:nvPr/>
          </p:nvSpPr>
          <p:spPr bwMode="auto">
            <a:xfrm flipV="1">
              <a:off x="4254" y="21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35"/>
            <p:cNvSpPr>
              <a:spLocks noChangeShapeType="1"/>
            </p:cNvSpPr>
            <p:nvPr/>
          </p:nvSpPr>
          <p:spPr bwMode="auto">
            <a:xfrm>
              <a:off x="4254" y="15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Rectangle 236"/>
            <p:cNvSpPr>
              <a:spLocks noChangeArrowheads="1"/>
            </p:cNvSpPr>
            <p:nvPr/>
          </p:nvSpPr>
          <p:spPr bwMode="auto">
            <a:xfrm>
              <a:off x="4242" y="22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1533" name="Line 237"/>
            <p:cNvSpPr>
              <a:spLocks noChangeShapeType="1"/>
            </p:cNvSpPr>
            <p:nvPr/>
          </p:nvSpPr>
          <p:spPr bwMode="auto">
            <a:xfrm flipV="1">
              <a:off x="4426" y="21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38"/>
            <p:cNvSpPr>
              <a:spLocks noChangeShapeType="1"/>
            </p:cNvSpPr>
            <p:nvPr/>
          </p:nvSpPr>
          <p:spPr bwMode="auto">
            <a:xfrm>
              <a:off x="4426" y="15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239"/>
            <p:cNvSpPr>
              <a:spLocks noChangeArrowheads="1"/>
            </p:cNvSpPr>
            <p:nvPr/>
          </p:nvSpPr>
          <p:spPr bwMode="auto">
            <a:xfrm>
              <a:off x="4397" y="220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1536" name="Line 240"/>
            <p:cNvSpPr>
              <a:spLocks noChangeShapeType="1"/>
            </p:cNvSpPr>
            <p:nvPr/>
          </p:nvSpPr>
          <p:spPr bwMode="auto">
            <a:xfrm flipV="1">
              <a:off x="4595" y="21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241"/>
            <p:cNvSpPr>
              <a:spLocks noChangeShapeType="1"/>
            </p:cNvSpPr>
            <p:nvPr/>
          </p:nvSpPr>
          <p:spPr bwMode="auto">
            <a:xfrm>
              <a:off x="4595" y="15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Rectangle 242"/>
            <p:cNvSpPr>
              <a:spLocks noChangeArrowheads="1"/>
            </p:cNvSpPr>
            <p:nvPr/>
          </p:nvSpPr>
          <p:spPr bwMode="auto">
            <a:xfrm>
              <a:off x="4566" y="220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1539" name="Line 243"/>
            <p:cNvSpPr>
              <a:spLocks noChangeShapeType="1"/>
            </p:cNvSpPr>
            <p:nvPr/>
          </p:nvSpPr>
          <p:spPr bwMode="auto">
            <a:xfrm flipV="1">
              <a:off x="4767" y="21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244"/>
            <p:cNvSpPr>
              <a:spLocks noChangeShapeType="1"/>
            </p:cNvSpPr>
            <p:nvPr/>
          </p:nvSpPr>
          <p:spPr bwMode="auto">
            <a:xfrm>
              <a:off x="4767" y="15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Rectangle 245"/>
            <p:cNvSpPr>
              <a:spLocks noChangeArrowheads="1"/>
            </p:cNvSpPr>
            <p:nvPr/>
          </p:nvSpPr>
          <p:spPr bwMode="auto">
            <a:xfrm>
              <a:off x="4735" y="220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1542" name="Line 246"/>
            <p:cNvSpPr>
              <a:spLocks noChangeShapeType="1"/>
            </p:cNvSpPr>
            <p:nvPr/>
          </p:nvSpPr>
          <p:spPr bwMode="auto">
            <a:xfrm flipV="1">
              <a:off x="4935" y="21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247"/>
            <p:cNvSpPr>
              <a:spLocks noChangeShapeType="1"/>
            </p:cNvSpPr>
            <p:nvPr/>
          </p:nvSpPr>
          <p:spPr bwMode="auto">
            <a:xfrm>
              <a:off x="4935" y="15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Rectangle 248"/>
            <p:cNvSpPr>
              <a:spLocks noChangeArrowheads="1"/>
            </p:cNvSpPr>
            <p:nvPr/>
          </p:nvSpPr>
          <p:spPr bwMode="auto">
            <a:xfrm>
              <a:off x="4906" y="220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1545" name="Line 249"/>
            <p:cNvSpPr>
              <a:spLocks noChangeShapeType="1"/>
            </p:cNvSpPr>
            <p:nvPr/>
          </p:nvSpPr>
          <p:spPr bwMode="auto">
            <a:xfrm flipV="1">
              <a:off x="5107" y="21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250"/>
            <p:cNvSpPr>
              <a:spLocks noChangeShapeType="1"/>
            </p:cNvSpPr>
            <p:nvPr/>
          </p:nvSpPr>
          <p:spPr bwMode="auto">
            <a:xfrm>
              <a:off x="5107" y="15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Rectangle 251"/>
            <p:cNvSpPr>
              <a:spLocks noChangeArrowheads="1"/>
            </p:cNvSpPr>
            <p:nvPr/>
          </p:nvSpPr>
          <p:spPr bwMode="auto">
            <a:xfrm>
              <a:off x="5069" y="220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1548" name="Line 252"/>
            <p:cNvSpPr>
              <a:spLocks noChangeShapeType="1"/>
            </p:cNvSpPr>
            <p:nvPr/>
          </p:nvSpPr>
          <p:spPr bwMode="auto">
            <a:xfrm flipV="1">
              <a:off x="5274" y="2181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253"/>
            <p:cNvSpPr>
              <a:spLocks noChangeShapeType="1"/>
            </p:cNvSpPr>
            <p:nvPr/>
          </p:nvSpPr>
          <p:spPr bwMode="auto">
            <a:xfrm>
              <a:off x="5274" y="151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Rectangle 254"/>
            <p:cNvSpPr>
              <a:spLocks noChangeArrowheads="1"/>
            </p:cNvSpPr>
            <p:nvPr/>
          </p:nvSpPr>
          <p:spPr bwMode="auto">
            <a:xfrm>
              <a:off x="5236" y="220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1551" name="Line 255"/>
            <p:cNvSpPr>
              <a:spLocks noChangeShapeType="1"/>
            </p:cNvSpPr>
            <p:nvPr/>
          </p:nvSpPr>
          <p:spPr bwMode="auto">
            <a:xfrm>
              <a:off x="4254" y="219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256"/>
            <p:cNvSpPr>
              <a:spLocks noChangeShapeType="1"/>
            </p:cNvSpPr>
            <p:nvPr/>
          </p:nvSpPr>
          <p:spPr bwMode="auto">
            <a:xfrm flipH="1">
              <a:off x="5263" y="2193"/>
              <a:ext cx="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Rectangle 257"/>
            <p:cNvSpPr>
              <a:spLocks noChangeArrowheads="1"/>
            </p:cNvSpPr>
            <p:nvPr/>
          </p:nvSpPr>
          <p:spPr bwMode="auto">
            <a:xfrm>
              <a:off x="4195" y="2159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 sz="1000"/>
            </a:p>
          </p:txBody>
        </p:sp>
        <p:sp>
          <p:nvSpPr>
            <p:cNvPr id="21554" name="Line 258"/>
            <p:cNvSpPr>
              <a:spLocks noChangeShapeType="1"/>
            </p:cNvSpPr>
            <p:nvPr/>
          </p:nvSpPr>
          <p:spPr bwMode="auto">
            <a:xfrm>
              <a:off x="4254" y="202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259"/>
            <p:cNvSpPr>
              <a:spLocks noChangeShapeType="1"/>
            </p:cNvSpPr>
            <p:nvPr/>
          </p:nvSpPr>
          <p:spPr bwMode="auto">
            <a:xfrm flipH="1">
              <a:off x="5263" y="202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260"/>
            <p:cNvSpPr>
              <a:spLocks noChangeArrowheads="1"/>
            </p:cNvSpPr>
            <p:nvPr/>
          </p:nvSpPr>
          <p:spPr bwMode="auto">
            <a:xfrm>
              <a:off x="4211" y="198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1557" name="Line 261"/>
            <p:cNvSpPr>
              <a:spLocks noChangeShapeType="1"/>
            </p:cNvSpPr>
            <p:nvPr/>
          </p:nvSpPr>
          <p:spPr bwMode="auto">
            <a:xfrm>
              <a:off x="4254" y="185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262"/>
            <p:cNvSpPr>
              <a:spLocks noChangeShapeType="1"/>
            </p:cNvSpPr>
            <p:nvPr/>
          </p:nvSpPr>
          <p:spPr bwMode="auto">
            <a:xfrm flipH="1">
              <a:off x="5263" y="185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Rectangle 263"/>
            <p:cNvSpPr>
              <a:spLocks noChangeArrowheads="1"/>
            </p:cNvSpPr>
            <p:nvPr/>
          </p:nvSpPr>
          <p:spPr bwMode="auto">
            <a:xfrm>
              <a:off x="4211" y="181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000"/>
            </a:p>
          </p:txBody>
        </p:sp>
        <p:sp>
          <p:nvSpPr>
            <p:cNvPr id="21560" name="Line 264"/>
            <p:cNvSpPr>
              <a:spLocks noChangeShapeType="1"/>
            </p:cNvSpPr>
            <p:nvPr/>
          </p:nvSpPr>
          <p:spPr bwMode="auto">
            <a:xfrm>
              <a:off x="4254" y="168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265"/>
            <p:cNvSpPr>
              <a:spLocks noChangeShapeType="1"/>
            </p:cNvSpPr>
            <p:nvPr/>
          </p:nvSpPr>
          <p:spPr bwMode="auto">
            <a:xfrm flipH="1">
              <a:off x="5263" y="168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266"/>
            <p:cNvSpPr>
              <a:spLocks noChangeArrowheads="1"/>
            </p:cNvSpPr>
            <p:nvPr/>
          </p:nvSpPr>
          <p:spPr bwMode="auto">
            <a:xfrm>
              <a:off x="4181" y="164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1563" name="Line 267"/>
            <p:cNvSpPr>
              <a:spLocks noChangeShapeType="1"/>
            </p:cNvSpPr>
            <p:nvPr/>
          </p:nvSpPr>
          <p:spPr bwMode="auto">
            <a:xfrm>
              <a:off x="4254" y="1512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268"/>
            <p:cNvSpPr>
              <a:spLocks noChangeShapeType="1"/>
            </p:cNvSpPr>
            <p:nvPr/>
          </p:nvSpPr>
          <p:spPr bwMode="auto">
            <a:xfrm flipH="1">
              <a:off x="5263" y="1512"/>
              <a:ext cx="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Rectangle 269"/>
            <p:cNvSpPr>
              <a:spLocks noChangeArrowheads="1"/>
            </p:cNvSpPr>
            <p:nvPr/>
          </p:nvSpPr>
          <p:spPr bwMode="auto">
            <a:xfrm>
              <a:off x="4181" y="148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000"/>
            </a:p>
          </p:txBody>
        </p:sp>
        <p:sp>
          <p:nvSpPr>
            <p:cNvPr id="21566" name="Line 270"/>
            <p:cNvSpPr>
              <a:spLocks noChangeShapeType="1"/>
            </p:cNvSpPr>
            <p:nvPr/>
          </p:nvSpPr>
          <p:spPr bwMode="auto">
            <a:xfrm>
              <a:off x="4254" y="1512"/>
              <a:ext cx="10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271"/>
            <p:cNvSpPr>
              <a:spLocks/>
            </p:cNvSpPr>
            <p:nvPr/>
          </p:nvSpPr>
          <p:spPr bwMode="auto">
            <a:xfrm>
              <a:off x="4254" y="1512"/>
              <a:ext cx="1020" cy="681"/>
            </a:xfrm>
            <a:custGeom>
              <a:avLst/>
              <a:gdLst>
                <a:gd name="T0" fmla="*/ 0 w 261"/>
                <a:gd name="T1" fmla="*/ 681 h 164"/>
                <a:gd name="T2" fmla="*/ 1020 w 261"/>
                <a:gd name="T3" fmla="*/ 681 h 164"/>
                <a:gd name="T4" fmla="*/ 1020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272"/>
            <p:cNvSpPr>
              <a:spLocks noChangeShapeType="1"/>
            </p:cNvSpPr>
            <p:nvPr/>
          </p:nvSpPr>
          <p:spPr bwMode="auto">
            <a:xfrm flipV="1">
              <a:off x="4254" y="1512"/>
              <a:ext cx="1" cy="6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273"/>
            <p:cNvSpPr>
              <a:spLocks/>
            </p:cNvSpPr>
            <p:nvPr/>
          </p:nvSpPr>
          <p:spPr bwMode="auto">
            <a:xfrm>
              <a:off x="4254" y="1638"/>
              <a:ext cx="1020" cy="413"/>
            </a:xfrm>
            <a:custGeom>
              <a:avLst/>
              <a:gdLst>
                <a:gd name="T0" fmla="*/ 8 w 765"/>
                <a:gd name="T1" fmla="*/ 385 h 294"/>
                <a:gd name="T2" fmla="*/ 27 w 765"/>
                <a:gd name="T3" fmla="*/ 385 h 294"/>
                <a:gd name="T4" fmla="*/ 43 w 765"/>
                <a:gd name="T5" fmla="*/ 398 h 294"/>
                <a:gd name="T6" fmla="*/ 59 w 765"/>
                <a:gd name="T7" fmla="*/ 385 h 294"/>
                <a:gd name="T8" fmla="*/ 77 w 765"/>
                <a:gd name="T9" fmla="*/ 381 h 294"/>
                <a:gd name="T10" fmla="*/ 93 w 765"/>
                <a:gd name="T11" fmla="*/ 413 h 294"/>
                <a:gd name="T12" fmla="*/ 109 w 765"/>
                <a:gd name="T13" fmla="*/ 264 h 294"/>
                <a:gd name="T14" fmla="*/ 129 w 765"/>
                <a:gd name="T15" fmla="*/ 190 h 294"/>
                <a:gd name="T16" fmla="*/ 144 w 765"/>
                <a:gd name="T17" fmla="*/ 111 h 294"/>
                <a:gd name="T18" fmla="*/ 160 w 765"/>
                <a:gd name="T19" fmla="*/ 86 h 294"/>
                <a:gd name="T20" fmla="*/ 180 w 765"/>
                <a:gd name="T21" fmla="*/ 37 h 294"/>
                <a:gd name="T22" fmla="*/ 195 w 765"/>
                <a:gd name="T23" fmla="*/ 45 h 294"/>
                <a:gd name="T24" fmla="*/ 211 w 765"/>
                <a:gd name="T25" fmla="*/ 32 h 294"/>
                <a:gd name="T26" fmla="*/ 231 w 765"/>
                <a:gd name="T27" fmla="*/ 41 h 294"/>
                <a:gd name="T28" fmla="*/ 247 w 765"/>
                <a:gd name="T29" fmla="*/ 45 h 294"/>
                <a:gd name="T30" fmla="*/ 261 w 765"/>
                <a:gd name="T31" fmla="*/ 58 h 294"/>
                <a:gd name="T32" fmla="*/ 281 w 765"/>
                <a:gd name="T33" fmla="*/ 53 h 294"/>
                <a:gd name="T34" fmla="*/ 297 w 765"/>
                <a:gd name="T35" fmla="*/ 74 h 294"/>
                <a:gd name="T36" fmla="*/ 312 w 765"/>
                <a:gd name="T37" fmla="*/ 58 h 294"/>
                <a:gd name="T38" fmla="*/ 332 w 765"/>
                <a:gd name="T39" fmla="*/ 62 h 294"/>
                <a:gd name="T40" fmla="*/ 348 w 765"/>
                <a:gd name="T41" fmla="*/ 28 h 294"/>
                <a:gd name="T42" fmla="*/ 367 w 765"/>
                <a:gd name="T43" fmla="*/ 66 h 294"/>
                <a:gd name="T44" fmla="*/ 383 w 765"/>
                <a:gd name="T45" fmla="*/ 37 h 294"/>
                <a:gd name="T46" fmla="*/ 399 w 765"/>
                <a:gd name="T47" fmla="*/ 58 h 294"/>
                <a:gd name="T48" fmla="*/ 417 w 765"/>
                <a:gd name="T49" fmla="*/ 15 h 294"/>
                <a:gd name="T50" fmla="*/ 433 w 765"/>
                <a:gd name="T51" fmla="*/ 74 h 294"/>
                <a:gd name="T52" fmla="*/ 449 w 765"/>
                <a:gd name="T53" fmla="*/ 32 h 294"/>
                <a:gd name="T54" fmla="*/ 469 w 765"/>
                <a:gd name="T55" fmla="*/ 45 h 294"/>
                <a:gd name="T56" fmla="*/ 484 w 765"/>
                <a:gd name="T57" fmla="*/ 58 h 294"/>
                <a:gd name="T58" fmla="*/ 500 w 765"/>
                <a:gd name="T59" fmla="*/ 15 h 294"/>
                <a:gd name="T60" fmla="*/ 520 w 765"/>
                <a:gd name="T61" fmla="*/ 53 h 294"/>
                <a:gd name="T62" fmla="*/ 535 w 765"/>
                <a:gd name="T63" fmla="*/ 45 h 294"/>
                <a:gd name="T64" fmla="*/ 551 w 765"/>
                <a:gd name="T65" fmla="*/ 58 h 294"/>
                <a:gd name="T66" fmla="*/ 571 w 765"/>
                <a:gd name="T67" fmla="*/ 49 h 294"/>
                <a:gd name="T68" fmla="*/ 587 w 765"/>
                <a:gd name="T69" fmla="*/ 70 h 294"/>
                <a:gd name="T70" fmla="*/ 601 w 765"/>
                <a:gd name="T71" fmla="*/ 24 h 294"/>
                <a:gd name="T72" fmla="*/ 621 w 765"/>
                <a:gd name="T73" fmla="*/ 28 h 294"/>
                <a:gd name="T74" fmla="*/ 637 w 765"/>
                <a:gd name="T75" fmla="*/ 0 h 294"/>
                <a:gd name="T76" fmla="*/ 652 w 765"/>
                <a:gd name="T77" fmla="*/ 83 h 294"/>
                <a:gd name="T78" fmla="*/ 672 w 765"/>
                <a:gd name="T79" fmla="*/ 86 h 294"/>
                <a:gd name="T80" fmla="*/ 688 w 765"/>
                <a:gd name="T81" fmla="*/ 53 h 294"/>
                <a:gd name="T82" fmla="*/ 707 w 765"/>
                <a:gd name="T83" fmla="*/ 28 h 294"/>
                <a:gd name="T84" fmla="*/ 723 w 765"/>
                <a:gd name="T85" fmla="*/ 45 h 294"/>
                <a:gd name="T86" fmla="*/ 739 w 765"/>
                <a:gd name="T87" fmla="*/ 32 h 294"/>
                <a:gd name="T88" fmla="*/ 759 w 765"/>
                <a:gd name="T89" fmla="*/ 74 h 294"/>
                <a:gd name="T90" fmla="*/ 773 w 765"/>
                <a:gd name="T91" fmla="*/ 53 h 294"/>
                <a:gd name="T92" fmla="*/ 789 w 765"/>
                <a:gd name="T93" fmla="*/ 32 h 294"/>
                <a:gd name="T94" fmla="*/ 809 w 765"/>
                <a:gd name="T95" fmla="*/ 24 h 294"/>
                <a:gd name="T96" fmla="*/ 824 w 765"/>
                <a:gd name="T97" fmla="*/ 32 h 294"/>
                <a:gd name="T98" fmla="*/ 840 w 765"/>
                <a:gd name="T99" fmla="*/ 45 h 294"/>
                <a:gd name="T100" fmla="*/ 860 w 765"/>
                <a:gd name="T101" fmla="*/ 45 h 294"/>
                <a:gd name="T102" fmla="*/ 875 w 765"/>
                <a:gd name="T103" fmla="*/ 62 h 294"/>
                <a:gd name="T104" fmla="*/ 891 w 765"/>
                <a:gd name="T105" fmla="*/ 15 h 294"/>
                <a:gd name="T106" fmla="*/ 911 w 765"/>
                <a:gd name="T107" fmla="*/ 41 h 294"/>
                <a:gd name="T108" fmla="*/ 927 w 765"/>
                <a:gd name="T109" fmla="*/ 53 h 294"/>
                <a:gd name="T110" fmla="*/ 941 w 765"/>
                <a:gd name="T111" fmla="*/ 58 h 294"/>
                <a:gd name="T112" fmla="*/ 961 w 765"/>
                <a:gd name="T113" fmla="*/ 28 h 294"/>
                <a:gd name="T114" fmla="*/ 977 w 765"/>
                <a:gd name="T115" fmla="*/ 37 h 294"/>
                <a:gd name="T116" fmla="*/ 992 w 765"/>
                <a:gd name="T117" fmla="*/ 58 h 294"/>
                <a:gd name="T118" fmla="*/ 1012 w 765"/>
                <a:gd name="T119" fmla="*/ 20 h 2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94">
                  <a:moveTo>
                    <a:pt x="0" y="274"/>
                  </a:moveTo>
                  <a:lnTo>
                    <a:pt x="6" y="274"/>
                  </a:lnTo>
                  <a:lnTo>
                    <a:pt x="12" y="274"/>
                  </a:lnTo>
                  <a:lnTo>
                    <a:pt x="20" y="274"/>
                  </a:lnTo>
                  <a:lnTo>
                    <a:pt x="26" y="274"/>
                  </a:lnTo>
                  <a:lnTo>
                    <a:pt x="32" y="283"/>
                  </a:lnTo>
                  <a:lnTo>
                    <a:pt x="38" y="250"/>
                  </a:lnTo>
                  <a:lnTo>
                    <a:pt x="44" y="274"/>
                  </a:lnTo>
                  <a:lnTo>
                    <a:pt x="50" y="250"/>
                  </a:lnTo>
                  <a:lnTo>
                    <a:pt x="58" y="271"/>
                  </a:lnTo>
                  <a:lnTo>
                    <a:pt x="64" y="262"/>
                  </a:lnTo>
                  <a:lnTo>
                    <a:pt x="70" y="294"/>
                  </a:lnTo>
                  <a:lnTo>
                    <a:pt x="76" y="253"/>
                  </a:lnTo>
                  <a:lnTo>
                    <a:pt x="82" y="188"/>
                  </a:lnTo>
                  <a:lnTo>
                    <a:pt x="88" y="185"/>
                  </a:lnTo>
                  <a:lnTo>
                    <a:pt x="97" y="135"/>
                  </a:lnTo>
                  <a:lnTo>
                    <a:pt x="102" y="117"/>
                  </a:lnTo>
                  <a:lnTo>
                    <a:pt x="108" y="79"/>
                  </a:lnTo>
                  <a:lnTo>
                    <a:pt x="114" y="73"/>
                  </a:lnTo>
                  <a:lnTo>
                    <a:pt x="120" y="61"/>
                  </a:lnTo>
                  <a:lnTo>
                    <a:pt x="129" y="14"/>
                  </a:lnTo>
                  <a:lnTo>
                    <a:pt x="135" y="26"/>
                  </a:lnTo>
                  <a:lnTo>
                    <a:pt x="141" y="29"/>
                  </a:lnTo>
                  <a:lnTo>
                    <a:pt x="146" y="32"/>
                  </a:lnTo>
                  <a:lnTo>
                    <a:pt x="152" y="8"/>
                  </a:lnTo>
                  <a:lnTo>
                    <a:pt x="158" y="23"/>
                  </a:lnTo>
                  <a:lnTo>
                    <a:pt x="167" y="26"/>
                  </a:lnTo>
                  <a:lnTo>
                    <a:pt x="173" y="29"/>
                  </a:lnTo>
                  <a:lnTo>
                    <a:pt x="179" y="26"/>
                  </a:lnTo>
                  <a:lnTo>
                    <a:pt x="185" y="32"/>
                  </a:lnTo>
                  <a:lnTo>
                    <a:pt x="190" y="64"/>
                  </a:lnTo>
                  <a:lnTo>
                    <a:pt x="196" y="41"/>
                  </a:lnTo>
                  <a:lnTo>
                    <a:pt x="205" y="32"/>
                  </a:lnTo>
                  <a:lnTo>
                    <a:pt x="211" y="38"/>
                  </a:lnTo>
                  <a:lnTo>
                    <a:pt x="217" y="82"/>
                  </a:lnTo>
                  <a:lnTo>
                    <a:pt x="223" y="53"/>
                  </a:lnTo>
                  <a:lnTo>
                    <a:pt x="228" y="47"/>
                  </a:lnTo>
                  <a:lnTo>
                    <a:pt x="234" y="41"/>
                  </a:lnTo>
                  <a:lnTo>
                    <a:pt x="243" y="53"/>
                  </a:lnTo>
                  <a:lnTo>
                    <a:pt x="249" y="44"/>
                  </a:lnTo>
                  <a:lnTo>
                    <a:pt x="255" y="11"/>
                  </a:lnTo>
                  <a:lnTo>
                    <a:pt x="261" y="20"/>
                  </a:lnTo>
                  <a:lnTo>
                    <a:pt x="267" y="29"/>
                  </a:lnTo>
                  <a:lnTo>
                    <a:pt x="275" y="47"/>
                  </a:lnTo>
                  <a:lnTo>
                    <a:pt x="281" y="29"/>
                  </a:lnTo>
                  <a:lnTo>
                    <a:pt x="287" y="26"/>
                  </a:lnTo>
                  <a:lnTo>
                    <a:pt x="293" y="44"/>
                  </a:lnTo>
                  <a:lnTo>
                    <a:pt x="299" y="41"/>
                  </a:lnTo>
                  <a:lnTo>
                    <a:pt x="305" y="32"/>
                  </a:lnTo>
                  <a:lnTo>
                    <a:pt x="313" y="11"/>
                  </a:lnTo>
                  <a:lnTo>
                    <a:pt x="319" y="70"/>
                  </a:lnTo>
                  <a:lnTo>
                    <a:pt x="325" y="53"/>
                  </a:lnTo>
                  <a:lnTo>
                    <a:pt x="331" y="17"/>
                  </a:lnTo>
                  <a:lnTo>
                    <a:pt x="337" y="23"/>
                  </a:lnTo>
                  <a:lnTo>
                    <a:pt x="343" y="38"/>
                  </a:lnTo>
                  <a:lnTo>
                    <a:pt x="352" y="32"/>
                  </a:lnTo>
                  <a:lnTo>
                    <a:pt x="357" y="41"/>
                  </a:lnTo>
                  <a:lnTo>
                    <a:pt x="363" y="41"/>
                  </a:lnTo>
                  <a:lnTo>
                    <a:pt x="369" y="29"/>
                  </a:lnTo>
                  <a:lnTo>
                    <a:pt x="375" y="11"/>
                  </a:lnTo>
                  <a:lnTo>
                    <a:pt x="384" y="20"/>
                  </a:lnTo>
                  <a:lnTo>
                    <a:pt x="390" y="38"/>
                  </a:lnTo>
                  <a:lnTo>
                    <a:pt x="396" y="17"/>
                  </a:lnTo>
                  <a:lnTo>
                    <a:pt x="401" y="32"/>
                  </a:lnTo>
                  <a:lnTo>
                    <a:pt x="407" y="41"/>
                  </a:lnTo>
                  <a:lnTo>
                    <a:pt x="413" y="41"/>
                  </a:lnTo>
                  <a:lnTo>
                    <a:pt x="422" y="44"/>
                  </a:lnTo>
                  <a:lnTo>
                    <a:pt x="428" y="35"/>
                  </a:lnTo>
                  <a:lnTo>
                    <a:pt x="434" y="29"/>
                  </a:lnTo>
                  <a:lnTo>
                    <a:pt x="440" y="50"/>
                  </a:lnTo>
                  <a:lnTo>
                    <a:pt x="445" y="29"/>
                  </a:lnTo>
                  <a:lnTo>
                    <a:pt x="451" y="17"/>
                  </a:lnTo>
                  <a:lnTo>
                    <a:pt x="460" y="29"/>
                  </a:lnTo>
                  <a:lnTo>
                    <a:pt x="466" y="20"/>
                  </a:lnTo>
                  <a:lnTo>
                    <a:pt x="472" y="32"/>
                  </a:lnTo>
                  <a:lnTo>
                    <a:pt x="478" y="0"/>
                  </a:lnTo>
                  <a:lnTo>
                    <a:pt x="484" y="17"/>
                  </a:lnTo>
                  <a:lnTo>
                    <a:pt x="489" y="59"/>
                  </a:lnTo>
                  <a:lnTo>
                    <a:pt x="498" y="32"/>
                  </a:lnTo>
                  <a:lnTo>
                    <a:pt x="504" y="61"/>
                  </a:lnTo>
                  <a:lnTo>
                    <a:pt x="510" y="20"/>
                  </a:lnTo>
                  <a:lnTo>
                    <a:pt x="516" y="38"/>
                  </a:lnTo>
                  <a:lnTo>
                    <a:pt x="522" y="32"/>
                  </a:lnTo>
                  <a:lnTo>
                    <a:pt x="530" y="20"/>
                  </a:lnTo>
                  <a:lnTo>
                    <a:pt x="536" y="11"/>
                  </a:lnTo>
                  <a:lnTo>
                    <a:pt x="542" y="32"/>
                  </a:lnTo>
                  <a:lnTo>
                    <a:pt x="548" y="38"/>
                  </a:lnTo>
                  <a:lnTo>
                    <a:pt x="554" y="23"/>
                  </a:lnTo>
                  <a:lnTo>
                    <a:pt x="560" y="20"/>
                  </a:lnTo>
                  <a:lnTo>
                    <a:pt x="569" y="53"/>
                  </a:lnTo>
                  <a:lnTo>
                    <a:pt x="574" y="47"/>
                  </a:lnTo>
                  <a:lnTo>
                    <a:pt x="580" y="38"/>
                  </a:lnTo>
                  <a:lnTo>
                    <a:pt x="586" y="70"/>
                  </a:lnTo>
                  <a:lnTo>
                    <a:pt x="592" y="23"/>
                  </a:lnTo>
                  <a:lnTo>
                    <a:pt x="598" y="56"/>
                  </a:lnTo>
                  <a:lnTo>
                    <a:pt x="607" y="17"/>
                  </a:lnTo>
                  <a:lnTo>
                    <a:pt x="612" y="44"/>
                  </a:lnTo>
                  <a:lnTo>
                    <a:pt x="618" y="23"/>
                  </a:lnTo>
                  <a:lnTo>
                    <a:pt x="624" y="11"/>
                  </a:lnTo>
                  <a:lnTo>
                    <a:pt x="630" y="32"/>
                  </a:lnTo>
                  <a:lnTo>
                    <a:pt x="639" y="17"/>
                  </a:lnTo>
                  <a:lnTo>
                    <a:pt x="645" y="32"/>
                  </a:lnTo>
                  <a:lnTo>
                    <a:pt x="651" y="20"/>
                  </a:lnTo>
                  <a:lnTo>
                    <a:pt x="656" y="44"/>
                  </a:lnTo>
                  <a:lnTo>
                    <a:pt x="662" y="44"/>
                  </a:lnTo>
                  <a:lnTo>
                    <a:pt x="668" y="11"/>
                  </a:lnTo>
                  <a:lnTo>
                    <a:pt x="677" y="44"/>
                  </a:lnTo>
                  <a:lnTo>
                    <a:pt x="683" y="29"/>
                  </a:lnTo>
                  <a:lnTo>
                    <a:pt x="689" y="59"/>
                  </a:lnTo>
                  <a:lnTo>
                    <a:pt x="695" y="38"/>
                  </a:lnTo>
                  <a:lnTo>
                    <a:pt x="700" y="41"/>
                  </a:lnTo>
                  <a:lnTo>
                    <a:pt x="706" y="41"/>
                  </a:lnTo>
                  <a:lnTo>
                    <a:pt x="715" y="17"/>
                  </a:lnTo>
                  <a:lnTo>
                    <a:pt x="721" y="20"/>
                  </a:lnTo>
                  <a:lnTo>
                    <a:pt x="727" y="11"/>
                  </a:lnTo>
                  <a:lnTo>
                    <a:pt x="733" y="26"/>
                  </a:lnTo>
                  <a:lnTo>
                    <a:pt x="739" y="20"/>
                  </a:lnTo>
                  <a:lnTo>
                    <a:pt x="744" y="41"/>
                  </a:lnTo>
                  <a:lnTo>
                    <a:pt x="753" y="35"/>
                  </a:lnTo>
                  <a:lnTo>
                    <a:pt x="759" y="14"/>
                  </a:lnTo>
                  <a:lnTo>
                    <a:pt x="765" y="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274"/>
            <p:cNvSpPr>
              <a:spLocks/>
            </p:cNvSpPr>
            <p:nvPr/>
          </p:nvSpPr>
          <p:spPr bwMode="auto">
            <a:xfrm>
              <a:off x="4254" y="1683"/>
              <a:ext cx="1020" cy="340"/>
            </a:xfrm>
            <a:custGeom>
              <a:avLst/>
              <a:gdLst>
                <a:gd name="T0" fmla="*/ 8 w 765"/>
                <a:gd name="T1" fmla="*/ 340 h 242"/>
                <a:gd name="T2" fmla="*/ 27 w 765"/>
                <a:gd name="T3" fmla="*/ 340 h 242"/>
                <a:gd name="T4" fmla="*/ 43 w 765"/>
                <a:gd name="T5" fmla="*/ 340 h 242"/>
                <a:gd name="T6" fmla="*/ 59 w 765"/>
                <a:gd name="T7" fmla="*/ 0 h 242"/>
                <a:gd name="T8" fmla="*/ 77 w 765"/>
                <a:gd name="T9" fmla="*/ 0 h 242"/>
                <a:gd name="T10" fmla="*/ 93 w 765"/>
                <a:gd name="T11" fmla="*/ 0 h 242"/>
                <a:gd name="T12" fmla="*/ 109 w 765"/>
                <a:gd name="T13" fmla="*/ 0 h 242"/>
                <a:gd name="T14" fmla="*/ 129 w 765"/>
                <a:gd name="T15" fmla="*/ 0 h 242"/>
                <a:gd name="T16" fmla="*/ 144 w 765"/>
                <a:gd name="T17" fmla="*/ 0 h 242"/>
                <a:gd name="T18" fmla="*/ 160 w 765"/>
                <a:gd name="T19" fmla="*/ 0 h 242"/>
                <a:gd name="T20" fmla="*/ 180 w 765"/>
                <a:gd name="T21" fmla="*/ 0 h 242"/>
                <a:gd name="T22" fmla="*/ 195 w 765"/>
                <a:gd name="T23" fmla="*/ 0 h 242"/>
                <a:gd name="T24" fmla="*/ 211 w 765"/>
                <a:gd name="T25" fmla="*/ 0 h 242"/>
                <a:gd name="T26" fmla="*/ 231 w 765"/>
                <a:gd name="T27" fmla="*/ 0 h 242"/>
                <a:gd name="T28" fmla="*/ 247 w 765"/>
                <a:gd name="T29" fmla="*/ 0 h 242"/>
                <a:gd name="T30" fmla="*/ 261 w 765"/>
                <a:gd name="T31" fmla="*/ 0 h 242"/>
                <a:gd name="T32" fmla="*/ 281 w 765"/>
                <a:gd name="T33" fmla="*/ 0 h 242"/>
                <a:gd name="T34" fmla="*/ 297 w 765"/>
                <a:gd name="T35" fmla="*/ 0 h 242"/>
                <a:gd name="T36" fmla="*/ 312 w 765"/>
                <a:gd name="T37" fmla="*/ 0 h 242"/>
                <a:gd name="T38" fmla="*/ 332 w 765"/>
                <a:gd name="T39" fmla="*/ 0 h 242"/>
                <a:gd name="T40" fmla="*/ 348 w 765"/>
                <a:gd name="T41" fmla="*/ 0 h 242"/>
                <a:gd name="T42" fmla="*/ 367 w 765"/>
                <a:gd name="T43" fmla="*/ 0 h 242"/>
                <a:gd name="T44" fmla="*/ 383 w 765"/>
                <a:gd name="T45" fmla="*/ 0 h 242"/>
                <a:gd name="T46" fmla="*/ 399 w 765"/>
                <a:gd name="T47" fmla="*/ 0 h 242"/>
                <a:gd name="T48" fmla="*/ 417 w 765"/>
                <a:gd name="T49" fmla="*/ 0 h 242"/>
                <a:gd name="T50" fmla="*/ 433 w 765"/>
                <a:gd name="T51" fmla="*/ 0 h 242"/>
                <a:gd name="T52" fmla="*/ 449 w 765"/>
                <a:gd name="T53" fmla="*/ 0 h 242"/>
                <a:gd name="T54" fmla="*/ 469 w 765"/>
                <a:gd name="T55" fmla="*/ 0 h 242"/>
                <a:gd name="T56" fmla="*/ 484 w 765"/>
                <a:gd name="T57" fmla="*/ 0 h 242"/>
                <a:gd name="T58" fmla="*/ 500 w 765"/>
                <a:gd name="T59" fmla="*/ 0 h 242"/>
                <a:gd name="T60" fmla="*/ 520 w 765"/>
                <a:gd name="T61" fmla="*/ 0 h 242"/>
                <a:gd name="T62" fmla="*/ 535 w 765"/>
                <a:gd name="T63" fmla="*/ 0 h 242"/>
                <a:gd name="T64" fmla="*/ 551 w 765"/>
                <a:gd name="T65" fmla="*/ 0 h 242"/>
                <a:gd name="T66" fmla="*/ 571 w 765"/>
                <a:gd name="T67" fmla="*/ 0 h 242"/>
                <a:gd name="T68" fmla="*/ 587 w 765"/>
                <a:gd name="T69" fmla="*/ 0 h 242"/>
                <a:gd name="T70" fmla="*/ 601 w 765"/>
                <a:gd name="T71" fmla="*/ 0 h 242"/>
                <a:gd name="T72" fmla="*/ 621 w 765"/>
                <a:gd name="T73" fmla="*/ 0 h 242"/>
                <a:gd name="T74" fmla="*/ 637 w 765"/>
                <a:gd name="T75" fmla="*/ 0 h 242"/>
                <a:gd name="T76" fmla="*/ 652 w 765"/>
                <a:gd name="T77" fmla="*/ 0 h 242"/>
                <a:gd name="T78" fmla="*/ 672 w 765"/>
                <a:gd name="T79" fmla="*/ 0 h 242"/>
                <a:gd name="T80" fmla="*/ 688 w 765"/>
                <a:gd name="T81" fmla="*/ 0 h 242"/>
                <a:gd name="T82" fmla="*/ 707 w 765"/>
                <a:gd name="T83" fmla="*/ 0 h 242"/>
                <a:gd name="T84" fmla="*/ 723 w 765"/>
                <a:gd name="T85" fmla="*/ 0 h 242"/>
                <a:gd name="T86" fmla="*/ 739 w 765"/>
                <a:gd name="T87" fmla="*/ 0 h 242"/>
                <a:gd name="T88" fmla="*/ 759 w 765"/>
                <a:gd name="T89" fmla="*/ 0 h 242"/>
                <a:gd name="T90" fmla="*/ 773 w 765"/>
                <a:gd name="T91" fmla="*/ 0 h 242"/>
                <a:gd name="T92" fmla="*/ 789 w 765"/>
                <a:gd name="T93" fmla="*/ 0 h 242"/>
                <a:gd name="T94" fmla="*/ 809 w 765"/>
                <a:gd name="T95" fmla="*/ 0 h 242"/>
                <a:gd name="T96" fmla="*/ 824 w 765"/>
                <a:gd name="T97" fmla="*/ 0 h 242"/>
                <a:gd name="T98" fmla="*/ 840 w 765"/>
                <a:gd name="T99" fmla="*/ 0 h 242"/>
                <a:gd name="T100" fmla="*/ 860 w 765"/>
                <a:gd name="T101" fmla="*/ 0 h 242"/>
                <a:gd name="T102" fmla="*/ 875 w 765"/>
                <a:gd name="T103" fmla="*/ 0 h 242"/>
                <a:gd name="T104" fmla="*/ 891 w 765"/>
                <a:gd name="T105" fmla="*/ 0 h 242"/>
                <a:gd name="T106" fmla="*/ 911 w 765"/>
                <a:gd name="T107" fmla="*/ 0 h 242"/>
                <a:gd name="T108" fmla="*/ 927 w 765"/>
                <a:gd name="T109" fmla="*/ 0 h 242"/>
                <a:gd name="T110" fmla="*/ 941 w 765"/>
                <a:gd name="T111" fmla="*/ 0 h 242"/>
                <a:gd name="T112" fmla="*/ 961 w 765"/>
                <a:gd name="T113" fmla="*/ 0 h 242"/>
                <a:gd name="T114" fmla="*/ 977 w 765"/>
                <a:gd name="T115" fmla="*/ 0 h 242"/>
                <a:gd name="T116" fmla="*/ 992 w 765"/>
                <a:gd name="T117" fmla="*/ 0 h 242"/>
                <a:gd name="T118" fmla="*/ 1012 w 765"/>
                <a:gd name="T119" fmla="*/ 0 h 2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42">
                  <a:moveTo>
                    <a:pt x="0" y="242"/>
                  </a:moveTo>
                  <a:lnTo>
                    <a:pt x="6" y="242"/>
                  </a:lnTo>
                  <a:lnTo>
                    <a:pt x="12" y="242"/>
                  </a:lnTo>
                  <a:lnTo>
                    <a:pt x="20" y="242"/>
                  </a:lnTo>
                  <a:lnTo>
                    <a:pt x="26" y="242"/>
                  </a:lnTo>
                  <a:lnTo>
                    <a:pt x="32" y="24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89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5" y="0"/>
                  </a:lnTo>
                  <a:lnTo>
                    <a:pt x="721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5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Rectangle 275"/>
            <p:cNvSpPr>
              <a:spLocks noChangeArrowheads="1"/>
            </p:cNvSpPr>
            <p:nvPr/>
          </p:nvSpPr>
          <p:spPr bwMode="auto">
            <a:xfrm rot="-5400000">
              <a:off x="4087" y="1776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</a:t>
              </a:r>
              <a:endParaRPr lang="en-US" sz="1000"/>
            </a:p>
          </p:txBody>
        </p:sp>
        <p:sp>
          <p:nvSpPr>
            <p:cNvPr id="21572" name="Rectangle 276"/>
            <p:cNvSpPr>
              <a:spLocks noChangeArrowheads="1"/>
            </p:cNvSpPr>
            <p:nvPr/>
          </p:nvSpPr>
          <p:spPr bwMode="auto">
            <a:xfrm>
              <a:off x="4254" y="2449"/>
              <a:ext cx="1020" cy="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Rectangle 277"/>
            <p:cNvSpPr>
              <a:spLocks noChangeArrowheads="1"/>
            </p:cNvSpPr>
            <p:nvPr/>
          </p:nvSpPr>
          <p:spPr bwMode="auto">
            <a:xfrm>
              <a:off x="4254" y="2449"/>
              <a:ext cx="1020" cy="67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278"/>
            <p:cNvSpPr>
              <a:spLocks noChangeShapeType="1"/>
            </p:cNvSpPr>
            <p:nvPr/>
          </p:nvSpPr>
          <p:spPr bwMode="auto">
            <a:xfrm>
              <a:off x="4254" y="2449"/>
              <a:ext cx="10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279"/>
            <p:cNvSpPr>
              <a:spLocks/>
            </p:cNvSpPr>
            <p:nvPr/>
          </p:nvSpPr>
          <p:spPr bwMode="auto">
            <a:xfrm>
              <a:off x="4254" y="2449"/>
              <a:ext cx="1020" cy="676"/>
            </a:xfrm>
            <a:custGeom>
              <a:avLst/>
              <a:gdLst>
                <a:gd name="T0" fmla="*/ 0 w 261"/>
                <a:gd name="T1" fmla="*/ 676 h 163"/>
                <a:gd name="T2" fmla="*/ 1020 w 261"/>
                <a:gd name="T3" fmla="*/ 676 h 163"/>
                <a:gd name="T4" fmla="*/ 1020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280"/>
            <p:cNvSpPr>
              <a:spLocks noChangeShapeType="1"/>
            </p:cNvSpPr>
            <p:nvPr/>
          </p:nvSpPr>
          <p:spPr bwMode="auto">
            <a:xfrm flipV="1">
              <a:off x="4254" y="2449"/>
              <a:ext cx="1" cy="6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281"/>
            <p:cNvSpPr>
              <a:spLocks noChangeShapeType="1"/>
            </p:cNvSpPr>
            <p:nvPr/>
          </p:nvSpPr>
          <p:spPr bwMode="auto">
            <a:xfrm>
              <a:off x="4254" y="3125"/>
              <a:ext cx="10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282"/>
            <p:cNvSpPr>
              <a:spLocks noChangeShapeType="1"/>
            </p:cNvSpPr>
            <p:nvPr/>
          </p:nvSpPr>
          <p:spPr bwMode="auto">
            <a:xfrm flipV="1">
              <a:off x="4254" y="2449"/>
              <a:ext cx="1" cy="6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283"/>
            <p:cNvSpPr>
              <a:spLocks noChangeShapeType="1"/>
            </p:cNvSpPr>
            <p:nvPr/>
          </p:nvSpPr>
          <p:spPr bwMode="auto">
            <a:xfrm flipV="1">
              <a:off x="4254" y="31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284"/>
            <p:cNvSpPr>
              <a:spLocks noChangeShapeType="1"/>
            </p:cNvSpPr>
            <p:nvPr/>
          </p:nvSpPr>
          <p:spPr bwMode="auto">
            <a:xfrm>
              <a:off x="4254" y="24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Rectangle 285"/>
            <p:cNvSpPr>
              <a:spLocks noChangeArrowheads="1"/>
            </p:cNvSpPr>
            <p:nvPr/>
          </p:nvSpPr>
          <p:spPr bwMode="auto">
            <a:xfrm>
              <a:off x="4242" y="314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1582" name="Line 286"/>
            <p:cNvSpPr>
              <a:spLocks noChangeShapeType="1"/>
            </p:cNvSpPr>
            <p:nvPr/>
          </p:nvSpPr>
          <p:spPr bwMode="auto">
            <a:xfrm flipV="1">
              <a:off x="4426" y="31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287"/>
            <p:cNvSpPr>
              <a:spLocks noChangeShapeType="1"/>
            </p:cNvSpPr>
            <p:nvPr/>
          </p:nvSpPr>
          <p:spPr bwMode="auto">
            <a:xfrm>
              <a:off x="4426" y="24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Rectangle 288"/>
            <p:cNvSpPr>
              <a:spLocks noChangeArrowheads="1"/>
            </p:cNvSpPr>
            <p:nvPr/>
          </p:nvSpPr>
          <p:spPr bwMode="auto">
            <a:xfrm>
              <a:off x="4397" y="314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1585" name="Line 289"/>
            <p:cNvSpPr>
              <a:spLocks noChangeShapeType="1"/>
            </p:cNvSpPr>
            <p:nvPr/>
          </p:nvSpPr>
          <p:spPr bwMode="auto">
            <a:xfrm flipV="1">
              <a:off x="4595" y="31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290"/>
            <p:cNvSpPr>
              <a:spLocks noChangeShapeType="1"/>
            </p:cNvSpPr>
            <p:nvPr/>
          </p:nvSpPr>
          <p:spPr bwMode="auto">
            <a:xfrm>
              <a:off x="4595" y="24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Rectangle 291"/>
            <p:cNvSpPr>
              <a:spLocks noChangeArrowheads="1"/>
            </p:cNvSpPr>
            <p:nvPr/>
          </p:nvSpPr>
          <p:spPr bwMode="auto">
            <a:xfrm>
              <a:off x="4566" y="314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21588" name="Line 292"/>
            <p:cNvSpPr>
              <a:spLocks noChangeShapeType="1"/>
            </p:cNvSpPr>
            <p:nvPr/>
          </p:nvSpPr>
          <p:spPr bwMode="auto">
            <a:xfrm flipV="1">
              <a:off x="4767" y="31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293"/>
            <p:cNvSpPr>
              <a:spLocks noChangeShapeType="1"/>
            </p:cNvSpPr>
            <p:nvPr/>
          </p:nvSpPr>
          <p:spPr bwMode="auto">
            <a:xfrm>
              <a:off x="4767" y="24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Rectangle 294"/>
            <p:cNvSpPr>
              <a:spLocks noChangeArrowheads="1"/>
            </p:cNvSpPr>
            <p:nvPr/>
          </p:nvSpPr>
          <p:spPr bwMode="auto">
            <a:xfrm>
              <a:off x="4739" y="314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21591" name="Line 295"/>
            <p:cNvSpPr>
              <a:spLocks noChangeShapeType="1"/>
            </p:cNvSpPr>
            <p:nvPr/>
          </p:nvSpPr>
          <p:spPr bwMode="auto">
            <a:xfrm flipV="1">
              <a:off x="4935" y="31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296"/>
            <p:cNvSpPr>
              <a:spLocks noChangeShapeType="1"/>
            </p:cNvSpPr>
            <p:nvPr/>
          </p:nvSpPr>
          <p:spPr bwMode="auto">
            <a:xfrm>
              <a:off x="4935" y="24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Rectangle 297"/>
            <p:cNvSpPr>
              <a:spLocks noChangeArrowheads="1"/>
            </p:cNvSpPr>
            <p:nvPr/>
          </p:nvSpPr>
          <p:spPr bwMode="auto">
            <a:xfrm>
              <a:off x="4906" y="314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21594" name="Line 298"/>
            <p:cNvSpPr>
              <a:spLocks noChangeShapeType="1"/>
            </p:cNvSpPr>
            <p:nvPr/>
          </p:nvSpPr>
          <p:spPr bwMode="auto">
            <a:xfrm flipV="1">
              <a:off x="5107" y="311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299"/>
            <p:cNvSpPr>
              <a:spLocks noChangeShapeType="1"/>
            </p:cNvSpPr>
            <p:nvPr/>
          </p:nvSpPr>
          <p:spPr bwMode="auto">
            <a:xfrm>
              <a:off x="5107" y="24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Rectangle 300"/>
            <p:cNvSpPr>
              <a:spLocks noChangeArrowheads="1"/>
            </p:cNvSpPr>
            <p:nvPr/>
          </p:nvSpPr>
          <p:spPr bwMode="auto">
            <a:xfrm>
              <a:off x="5067" y="3141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21597" name="Line 301"/>
            <p:cNvSpPr>
              <a:spLocks noChangeShapeType="1"/>
            </p:cNvSpPr>
            <p:nvPr/>
          </p:nvSpPr>
          <p:spPr bwMode="auto">
            <a:xfrm flipV="1">
              <a:off x="5274" y="311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302"/>
            <p:cNvSpPr>
              <a:spLocks noChangeShapeType="1"/>
            </p:cNvSpPr>
            <p:nvPr/>
          </p:nvSpPr>
          <p:spPr bwMode="auto">
            <a:xfrm>
              <a:off x="5274" y="2449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Rectangle 303"/>
            <p:cNvSpPr>
              <a:spLocks noChangeArrowheads="1"/>
            </p:cNvSpPr>
            <p:nvPr/>
          </p:nvSpPr>
          <p:spPr bwMode="auto">
            <a:xfrm>
              <a:off x="5236" y="3141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21600" name="Line 304"/>
            <p:cNvSpPr>
              <a:spLocks noChangeShapeType="1"/>
            </p:cNvSpPr>
            <p:nvPr/>
          </p:nvSpPr>
          <p:spPr bwMode="auto">
            <a:xfrm>
              <a:off x="4254" y="312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305"/>
            <p:cNvSpPr>
              <a:spLocks noChangeShapeType="1"/>
            </p:cNvSpPr>
            <p:nvPr/>
          </p:nvSpPr>
          <p:spPr bwMode="auto">
            <a:xfrm flipH="1">
              <a:off x="5263" y="312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Rectangle 306"/>
            <p:cNvSpPr>
              <a:spLocks noChangeArrowheads="1"/>
            </p:cNvSpPr>
            <p:nvPr/>
          </p:nvSpPr>
          <p:spPr bwMode="auto">
            <a:xfrm>
              <a:off x="4211" y="3090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21603" name="Line 307"/>
            <p:cNvSpPr>
              <a:spLocks noChangeShapeType="1"/>
            </p:cNvSpPr>
            <p:nvPr/>
          </p:nvSpPr>
          <p:spPr bwMode="auto">
            <a:xfrm>
              <a:off x="4254" y="2901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308"/>
            <p:cNvSpPr>
              <a:spLocks noChangeShapeType="1"/>
            </p:cNvSpPr>
            <p:nvPr/>
          </p:nvSpPr>
          <p:spPr bwMode="auto">
            <a:xfrm flipH="1">
              <a:off x="5263" y="2901"/>
              <a:ext cx="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Rectangle 309"/>
            <p:cNvSpPr>
              <a:spLocks noChangeArrowheads="1"/>
            </p:cNvSpPr>
            <p:nvPr/>
          </p:nvSpPr>
          <p:spPr bwMode="auto">
            <a:xfrm>
              <a:off x="4181" y="286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000"/>
            </a:p>
          </p:txBody>
        </p:sp>
        <p:sp>
          <p:nvSpPr>
            <p:cNvPr id="21606" name="Line 310"/>
            <p:cNvSpPr>
              <a:spLocks noChangeShapeType="1"/>
            </p:cNvSpPr>
            <p:nvPr/>
          </p:nvSpPr>
          <p:spPr bwMode="auto">
            <a:xfrm>
              <a:off x="4254" y="267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311"/>
            <p:cNvSpPr>
              <a:spLocks noChangeShapeType="1"/>
            </p:cNvSpPr>
            <p:nvPr/>
          </p:nvSpPr>
          <p:spPr bwMode="auto">
            <a:xfrm flipH="1">
              <a:off x="5263" y="2673"/>
              <a:ext cx="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Rectangle 312"/>
            <p:cNvSpPr>
              <a:spLocks noChangeArrowheads="1"/>
            </p:cNvSpPr>
            <p:nvPr/>
          </p:nvSpPr>
          <p:spPr bwMode="auto">
            <a:xfrm>
              <a:off x="4181" y="264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21609" name="Line 313"/>
            <p:cNvSpPr>
              <a:spLocks noChangeShapeType="1"/>
            </p:cNvSpPr>
            <p:nvPr/>
          </p:nvSpPr>
          <p:spPr bwMode="auto">
            <a:xfrm>
              <a:off x="4254" y="244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314"/>
            <p:cNvSpPr>
              <a:spLocks noChangeShapeType="1"/>
            </p:cNvSpPr>
            <p:nvPr/>
          </p:nvSpPr>
          <p:spPr bwMode="auto">
            <a:xfrm flipH="1">
              <a:off x="5263" y="244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Rectangle 315"/>
            <p:cNvSpPr>
              <a:spLocks noChangeArrowheads="1"/>
            </p:cNvSpPr>
            <p:nvPr/>
          </p:nvSpPr>
          <p:spPr bwMode="auto">
            <a:xfrm>
              <a:off x="4181" y="241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000"/>
            </a:p>
          </p:txBody>
        </p:sp>
        <p:sp>
          <p:nvSpPr>
            <p:cNvPr id="21612" name="Line 316"/>
            <p:cNvSpPr>
              <a:spLocks noChangeShapeType="1"/>
            </p:cNvSpPr>
            <p:nvPr/>
          </p:nvSpPr>
          <p:spPr bwMode="auto">
            <a:xfrm>
              <a:off x="4254" y="2449"/>
              <a:ext cx="10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317"/>
            <p:cNvSpPr>
              <a:spLocks/>
            </p:cNvSpPr>
            <p:nvPr/>
          </p:nvSpPr>
          <p:spPr bwMode="auto">
            <a:xfrm>
              <a:off x="4254" y="2449"/>
              <a:ext cx="1020" cy="676"/>
            </a:xfrm>
            <a:custGeom>
              <a:avLst/>
              <a:gdLst>
                <a:gd name="T0" fmla="*/ 0 w 261"/>
                <a:gd name="T1" fmla="*/ 676 h 163"/>
                <a:gd name="T2" fmla="*/ 1020 w 261"/>
                <a:gd name="T3" fmla="*/ 676 h 163"/>
                <a:gd name="T4" fmla="*/ 1020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Line 318"/>
            <p:cNvSpPr>
              <a:spLocks noChangeShapeType="1"/>
            </p:cNvSpPr>
            <p:nvPr/>
          </p:nvSpPr>
          <p:spPr bwMode="auto">
            <a:xfrm flipV="1">
              <a:off x="4254" y="2449"/>
              <a:ext cx="1" cy="6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319"/>
            <p:cNvSpPr>
              <a:spLocks/>
            </p:cNvSpPr>
            <p:nvPr/>
          </p:nvSpPr>
          <p:spPr bwMode="auto">
            <a:xfrm>
              <a:off x="4254" y="2768"/>
              <a:ext cx="1020" cy="357"/>
            </a:xfrm>
            <a:custGeom>
              <a:avLst/>
              <a:gdLst>
                <a:gd name="T0" fmla="*/ 8 w 765"/>
                <a:gd name="T1" fmla="*/ 357 h 254"/>
                <a:gd name="T2" fmla="*/ 27 w 765"/>
                <a:gd name="T3" fmla="*/ 357 h 254"/>
                <a:gd name="T4" fmla="*/ 43 w 765"/>
                <a:gd name="T5" fmla="*/ 357 h 254"/>
                <a:gd name="T6" fmla="*/ 59 w 765"/>
                <a:gd name="T7" fmla="*/ 117 h 254"/>
                <a:gd name="T8" fmla="*/ 77 w 765"/>
                <a:gd name="T9" fmla="*/ 74 h 254"/>
                <a:gd name="T10" fmla="*/ 93 w 765"/>
                <a:gd name="T11" fmla="*/ 0 h 254"/>
                <a:gd name="T12" fmla="*/ 109 w 765"/>
                <a:gd name="T13" fmla="*/ 96 h 254"/>
                <a:gd name="T14" fmla="*/ 129 w 765"/>
                <a:gd name="T15" fmla="*/ 108 h 254"/>
                <a:gd name="T16" fmla="*/ 144 w 765"/>
                <a:gd name="T17" fmla="*/ 134 h 254"/>
                <a:gd name="T18" fmla="*/ 160 w 765"/>
                <a:gd name="T19" fmla="*/ 125 h 254"/>
                <a:gd name="T20" fmla="*/ 180 w 765"/>
                <a:gd name="T21" fmla="*/ 145 h 254"/>
                <a:gd name="T22" fmla="*/ 195 w 765"/>
                <a:gd name="T23" fmla="*/ 145 h 254"/>
                <a:gd name="T24" fmla="*/ 211 w 765"/>
                <a:gd name="T25" fmla="*/ 149 h 254"/>
                <a:gd name="T26" fmla="*/ 231 w 765"/>
                <a:gd name="T27" fmla="*/ 149 h 254"/>
                <a:gd name="T28" fmla="*/ 247 w 765"/>
                <a:gd name="T29" fmla="*/ 145 h 254"/>
                <a:gd name="T30" fmla="*/ 261 w 765"/>
                <a:gd name="T31" fmla="*/ 149 h 254"/>
                <a:gd name="T32" fmla="*/ 281 w 765"/>
                <a:gd name="T33" fmla="*/ 138 h 254"/>
                <a:gd name="T34" fmla="*/ 297 w 765"/>
                <a:gd name="T35" fmla="*/ 138 h 254"/>
                <a:gd name="T36" fmla="*/ 312 w 765"/>
                <a:gd name="T37" fmla="*/ 134 h 254"/>
                <a:gd name="T38" fmla="*/ 332 w 765"/>
                <a:gd name="T39" fmla="*/ 129 h 254"/>
                <a:gd name="T40" fmla="*/ 348 w 765"/>
                <a:gd name="T41" fmla="*/ 138 h 254"/>
                <a:gd name="T42" fmla="*/ 367 w 765"/>
                <a:gd name="T43" fmla="*/ 117 h 254"/>
                <a:gd name="T44" fmla="*/ 383 w 765"/>
                <a:gd name="T45" fmla="*/ 142 h 254"/>
                <a:gd name="T46" fmla="*/ 399 w 765"/>
                <a:gd name="T47" fmla="*/ 129 h 254"/>
                <a:gd name="T48" fmla="*/ 417 w 765"/>
                <a:gd name="T49" fmla="*/ 162 h 254"/>
                <a:gd name="T50" fmla="*/ 433 w 765"/>
                <a:gd name="T51" fmla="*/ 125 h 254"/>
                <a:gd name="T52" fmla="*/ 449 w 765"/>
                <a:gd name="T53" fmla="*/ 138 h 254"/>
                <a:gd name="T54" fmla="*/ 469 w 765"/>
                <a:gd name="T55" fmla="*/ 134 h 254"/>
                <a:gd name="T56" fmla="*/ 484 w 765"/>
                <a:gd name="T57" fmla="*/ 125 h 254"/>
                <a:gd name="T58" fmla="*/ 500 w 765"/>
                <a:gd name="T59" fmla="*/ 157 h 254"/>
                <a:gd name="T60" fmla="*/ 520 w 765"/>
                <a:gd name="T61" fmla="*/ 121 h 254"/>
                <a:gd name="T62" fmla="*/ 535 w 765"/>
                <a:gd name="T63" fmla="*/ 129 h 254"/>
                <a:gd name="T64" fmla="*/ 551 w 765"/>
                <a:gd name="T65" fmla="*/ 125 h 254"/>
                <a:gd name="T66" fmla="*/ 571 w 765"/>
                <a:gd name="T67" fmla="*/ 134 h 254"/>
                <a:gd name="T68" fmla="*/ 587 w 765"/>
                <a:gd name="T69" fmla="*/ 104 h 254"/>
                <a:gd name="T70" fmla="*/ 601 w 765"/>
                <a:gd name="T71" fmla="*/ 149 h 254"/>
                <a:gd name="T72" fmla="*/ 621 w 765"/>
                <a:gd name="T73" fmla="*/ 145 h 254"/>
                <a:gd name="T74" fmla="*/ 637 w 765"/>
                <a:gd name="T75" fmla="*/ 179 h 254"/>
                <a:gd name="T76" fmla="*/ 652 w 765"/>
                <a:gd name="T77" fmla="*/ 91 h 254"/>
                <a:gd name="T78" fmla="*/ 672 w 765"/>
                <a:gd name="T79" fmla="*/ 96 h 254"/>
                <a:gd name="T80" fmla="*/ 688 w 765"/>
                <a:gd name="T81" fmla="*/ 121 h 254"/>
                <a:gd name="T82" fmla="*/ 707 w 765"/>
                <a:gd name="T83" fmla="*/ 149 h 254"/>
                <a:gd name="T84" fmla="*/ 723 w 765"/>
                <a:gd name="T85" fmla="*/ 125 h 254"/>
                <a:gd name="T86" fmla="*/ 739 w 765"/>
                <a:gd name="T87" fmla="*/ 149 h 254"/>
                <a:gd name="T88" fmla="*/ 759 w 765"/>
                <a:gd name="T89" fmla="*/ 104 h 254"/>
                <a:gd name="T90" fmla="*/ 773 w 765"/>
                <a:gd name="T91" fmla="*/ 138 h 254"/>
                <a:gd name="T92" fmla="*/ 789 w 765"/>
                <a:gd name="T93" fmla="*/ 162 h 254"/>
                <a:gd name="T94" fmla="*/ 809 w 765"/>
                <a:gd name="T95" fmla="*/ 157 h 254"/>
                <a:gd name="T96" fmla="*/ 824 w 765"/>
                <a:gd name="T97" fmla="*/ 145 h 254"/>
                <a:gd name="T98" fmla="*/ 840 w 765"/>
                <a:gd name="T99" fmla="*/ 121 h 254"/>
                <a:gd name="T100" fmla="*/ 860 w 765"/>
                <a:gd name="T101" fmla="*/ 125 h 254"/>
                <a:gd name="T102" fmla="*/ 875 w 765"/>
                <a:gd name="T103" fmla="*/ 108 h 254"/>
                <a:gd name="T104" fmla="*/ 891 w 765"/>
                <a:gd name="T105" fmla="*/ 166 h 254"/>
                <a:gd name="T106" fmla="*/ 911 w 765"/>
                <a:gd name="T107" fmla="*/ 142 h 254"/>
                <a:gd name="T108" fmla="*/ 927 w 765"/>
                <a:gd name="T109" fmla="*/ 138 h 254"/>
                <a:gd name="T110" fmla="*/ 941 w 765"/>
                <a:gd name="T111" fmla="*/ 121 h 254"/>
                <a:gd name="T112" fmla="*/ 961 w 765"/>
                <a:gd name="T113" fmla="*/ 138 h 254"/>
                <a:gd name="T114" fmla="*/ 977 w 765"/>
                <a:gd name="T115" fmla="*/ 129 h 254"/>
                <a:gd name="T116" fmla="*/ 992 w 765"/>
                <a:gd name="T117" fmla="*/ 117 h 254"/>
                <a:gd name="T118" fmla="*/ 1012 w 765"/>
                <a:gd name="T119" fmla="*/ 157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54">
                  <a:moveTo>
                    <a:pt x="0" y="254"/>
                  </a:moveTo>
                  <a:lnTo>
                    <a:pt x="6" y="254"/>
                  </a:lnTo>
                  <a:lnTo>
                    <a:pt x="12" y="254"/>
                  </a:lnTo>
                  <a:lnTo>
                    <a:pt x="20" y="254"/>
                  </a:lnTo>
                  <a:lnTo>
                    <a:pt x="26" y="254"/>
                  </a:lnTo>
                  <a:lnTo>
                    <a:pt x="32" y="254"/>
                  </a:lnTo>
                  <a:lnTo>
                    <a:pt x="38" y="133"/>
                  </a:lnTo>
                  <a:lnTo>
                    <a:pt x="44" y="83"/>
                  </a:lnTo>
                  <a:lnTo>
                    <a:pt x="50" y="98"/>
                  </a:lnTo>
                  <a:lnTo>
                    <a:pt x="58" y="53"/>
                  </a:lnTo>
                  <a:lnTo>
                    <a:pt x="64" y="53"/>
                  </a:lnTo>
                  <a:lnTo>
                    <a:pt x="70" y="0"/>
                  </a:lnTo>
                  <a:lnTo>
                    <a:pt x="76" y="36"/>
                  </a:lnTo>
                  <a:lnTo>
                    <a:pt x="82" y="68"/>
                  </a:lnTo>
                  <a:lnTo>
                    <a:pt x="88" y="36"/>
                  </a:lnTo>
                  <a:lnTo>
                    <a:pt x="97" y="77"/>
                  </a:lnTo>
                  <a:lnTo>
                    <a:pt x="102" y="68"/>
                  </a:lnTo>
                  <a:lnTo>
                    <a:pt x="108" y="95"/>
                  </a:lnTo>
                  <a:lnTo>
                    <a:pt x="114" y="83"/>
                  </a:lnTo>
                  <a:lnTo>
                    <a:pt x="120" y="89"/>
                  </a:lnTo>
                  <a:lnTo>
                    <a:pt x="129" y="130"/>
                  </a:lnTo>
                  <a:lnTo>
                    <a:pt x="135" y="103"/>
                  </a:lnTo>
                  <a:lnTo>
                    <a:pt x="141" y="103"/>
                  </a:lnTo>
                  <a:lnTo>
                    <a:pt x="146" y="103"/>
                  </a:lnTo>
                  <a:lnTo>
                    <a:pt x="152" y="127"/>
                  </a:lnTo>
                  <a:lnTo>
                    <a:pt x="158" y="106"/>
                  </a:lnTo>
                  <a:lnTo>
                    <a:pt x="167" y="109"/>
                  </a:lnTo>
                  <a:lnTo>
                    <a:pt x="173" y="106"/>
                  </a:lnTo>
                  <a:lnTo>
                    <a:pt x="179" y="112"/>
                  </a:lnTo>
                  <a:lnTo>
                    <a:pt x="185" y="103"/>
                  </a:lnTo>
                  <a:lnTo>
                    <a:pt x="190" y="77"/>
                  </a:lnTo>
                  <a:lnTo>
                    <a:pt x="196" y="106"/>
                  </a:lnTo>
                  <a:lnTo>
                    <a:pt x="205" y="106"/>
                  </a:lnTo>
                  <a:lnTo>
                    <a:pt x="211" y="98"/>
                  </a:lnTo>
                  <a:lnTo>
                    <a:pt x="217" y="56"/>
                  </a:lnTo>
                  <a:lnTo>
                    <a:pt x="223" y="98"/>
                  </a:lnTo>
                  <a:lnTo>
                    <a:pt x="228" y="92"/>
                  </a:lnTo>
                  <a:lnTo>
                    <a:pt x="234" y="95"/>
                  </a:lnTo>
                  <a:lnTo>
                    <a:pt x="243" y="80"/>
                  </a:lnTo>
                  <a:lnTo>
                    <a:pt x="249" y="92"/>
                  </a:lnTo>
                  <a:lnTo>
                    <a:pt x="255" y="121"/>
                  </a:lnTo>
                  <a:lnTo>
                    <a:pt x="261" y="98"/>
                  </a:lnTo>
                  <a:lnTo>
                    <a:pt x="267" y="98"/>
                  </a:lnTo>
                  <a:lnTo>
                    <a:pt x="275" y="83"/>
                  </a:lnTo>
                  <a:lnTo>
                    <a:pt x="281" y="103"/>
                  </a:lnTo>
                  <a:lnTo>
                    <a:pt x="287" y="101"/>
                  </a:lnTo>
                  <a:lnTo>
                    <a:pt x="293" y="83"/>
                  </a:lnTo>
                  <a:lnTo>
                    <a:pt x="299" y="92"/>
                  </a:lnTo>
                  <a:lnTo>
                    <a:pt x="305" y="101"/>
                  </a:lnTo>
                  <a:lnTo>
                    <a:pt x="313" y="115"/>
                  </a:lnTo>
                  <a:lnTo>
                    <a:pt x="319" y="53"/>
                  </a:lnTo>
                  <a:lnTo>
                    <a:pt x="325" y="89"/>
                  </a:lnTo>
                  <a:lnTo>
                    <a:pt x="331" y="115"/>
                  </a:lnTo>
                  <a:lnTo>
                    <a:pt x="337" y="98"/>
                  </a:lnTo>
                  <a:lnTo>
                    <a:pt x="343" y="86"/>
                  </a:lnTo>
                  <a:lnTo>
                    <a:pt x="352" y="95"/>
                  </a:lnTo>
                  <a:lnTo>
                    <a:pt x="357" y="86"/>
                  </a:lnTo>
                  <a:lnTo>
                    <a:pt x="363" y="89"/>
                  </a:lnTo>
                  <a:lnTo>
                    <a:pt x="369" y="101"/>
                  </a:lnTo>
                  <a:lnTo>
                    <a:pt x="375" y="112"/>
                  </a:lnTo>
                  <a:lnTo>
                    <a:pt x="384" y="98"/>
                  </a:lnTo>
                  <a:lnTo>
                    <a:pt x="390" y="86"/>
                  </a:lnTo>
                  <a:lnTo>
                    <a:pt x="396" y="112"/>
                  </a:lnTo>
                  <a:lnTo>
                    <a:pt x="401" y="92"/>
                  </a:lnTo>
                  <a:lnTo>
                    <a:pt x="407" y="86"/>
                  </a:lnTo>
                  <a:lnTo>
                    <a:pt x="413" y="89"/>
                  </a:lnTo>
                  <a:lnTo>
                    <a:pt x="422" y="86"/>
                  </a:lnTo>
                  <a:lnTo>
                    <a:pt x="428" y="95"/>
                  </a:lnTo>
                  <a:lnTo>
                    <a:pt x="434" y="98"/>
                  </a:lnTo>
                  <a:lnTo>
                    <a:pt x="440" y="74"/>
                  </a:lnTo>
                  <a:lnTo>
                    <a:pt x="445" y="103"/>
                  </a:lnTo>
                  <a:lnTo>
                    <a:pt x="451" y="106"/>
                  </a:lnTo>
                  <a:lnTo>
                    <a:pt x="460" y="92"/>
                  </a:lnTo>
                  <a:lnTo>
                    <a:pt x="466" y="103"/>
                  </a:lnTo>
                  <a:lnTo>
                    <a:pt x="472" y="92"/>
                  </a:lnTo>
                  <a:lnTo>
                    <a:pt x="478" y="127"/>
                  </a:lnTo>
                  <a:lnTo>
                    <a:pt x="484" y="101"/>
                  </a:lnTo>
                  <a:lnTo>
                    <a:pt x="489" y="65"/>
                  </a:lnTo>
                  <a:lnTo>
                    <a:pt x="498" y="106"/>
                  </a:lnTo>
                  <a:lnTo>
                    <a:pt x="504" y="68"/>
                  </a:lnTo>
                  <a:lnTo>
                    <a:pt x="510" y="115"/>
                  </a:lnTo>
                  <a:lnTo>
                    <a:pt x="516" y="86"/>
                  </a:lnTo>
                  <a:lnTo>
                    <a:pt x="522" y="95"/>
                  </a:lnTo>
                  <a:lnTo>
                    <a:pt x="530" y="106"/>
                  </a:lnTo>
                  <a:lnTo>
                    <a:pt x="536" y="112"/>
                  </a:lnTo>
                  <a:lnTo>
                    <a:pt x="542" y="89"/>
                  </a:lnTo>
                  <a:lnTo>
                    <a:pt x="548" y="92"/>
                  </a:lnTo>
                  <a:lnTo>
                    <a:pt x="554" y="106"/>
                  </a:lnTo>
                  <a:lnTo>
                    <a:pt x="560" y="106"/>
                  </a:lnTo>
                  <a:lnTo>
                    <a:pt x="569" y="74"/>
                  </a:lnTo>
                  <a:lnTo>
                    <a:pt x="574" y="89"/>
                  </a:lnTo>
                  <a:lnTo>
                    <a:pt x="580" y="98"/>
                  </a:lnTo>
                  <a:lnTo>
                    <a:pt x="586" y="59"/>
                  </a:lnTo>
                  <a:lnTo>
                    <a:pt x="592" y="115"/>
                  </a:lnTo>
                  <a:lnTo>
                    <a:pt x="598" y="68"/>
                  </a:lnTo>
                  <a:lnTo>
                    <a:pt x="607" y="112"/>
                  </a:lnTo>
                  <a:lnTo>
                    <a:pt x="612" y="77"/>
                  </a:lnTo>
                  <a:lnTo>
                    <a:pt x="618" y="103"/>
                  </a:lnTo>
                  <a:lnTo>
                    <a:pt x="624" y="109"/>
                  </a:lnTo>
                  <a:lnTo>
                    <a:pt x="630" y="86"/>
                  </a:lnTo>
                  <a:lnTo>
                    <a:pt x="639" y="109"/>
                  </a:lnTo>
                  <a:lnTo>
                    <a:pt x="645" y="89"/>
                  </a:lnTo>
                  <a:lnTo>
                    <a:pt x="651" y="106"/>
                  </a:lnTo>
                  <a:lnTo>
                    <a:pt x="656" y="77"/>
                  </a:lnTo>
                  <a:lnTo>
                    <a:pt x="662" y="86"/>
                  </a:lnTo>
                  <a:lnTo>
                    <a:pt x="668" y="118"/>
                  </a:lnTo>
                  <a:lnTo>
                    <a:pt x="677" y="77"/>
                  </a:lnTo>
                  <a:lnTo>
                    <a:pt x="683" y="101"/>
                  </a:lnTo>
                  <a:lnTo>
                    <a:pt x="689" y="68"/>
                  </a:lnTo>
                  <a:lnTo>
                    <a:pt x="695" y="98"/>
                  </a:lnTo>
                  <a:lnTo>
                    <a:pt x="700" y="86"/>
                  </a:lnTo>
                  <a:lnTo>
                    <a:pt x="706" y="86"/>
                  </a:lnTo>
                  <a:lnTo>
                    <a:pt x="715" y="106"/>
                  </a:lnTo>
                  <a:lnTo>
                    <a:pt x="721" y="98"/>
                  </a:lnTo>
                  <a:lnTo>
                    <a:pt x="727" y="109"/>
                  </a:lnTo>
                  <a:lnTo>
                    <a:pt x="733" y="92"/>
                  </a:lnTo>
                  <a:lnTo>
                    <a:pt x="739" y="103"/>
                  </a:lnTo>
                  <a:lnTo>
                    <a:pt x="744" y="83"/>
                  </a:lnTo>
                  <a:lnTo>
                    <a:pt x="753" y="95"/>
                  </a:lnTo>
                  <a:lnTo>
                    <a:pt x="759" y="112"/>
                  </a:lnTo>
                  <a:lnTo>
                    <a:pt x="765" y="9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320"/>
            <p:cNvSpPr>
              <a:spLocks/>
            </p:cNvSpPr>
            <p:nvPr/>
          </p:nvSpPr>
          <p:spPr bwMode="auto">
            <a:xfrm>
              <a:off x="4254" y="2515"/>
              <a:ext cx="1020" cy="328"/>
            </a:xfrm>
            <a:custGeom>
              <a:avLst/>
              <a:gdLst>
                <a:gd name="T0" fmla="*/ 8 w 765"/>
                <a:gd name="T1" fmla="*/ 0 h 233"/>
                <a:gd name="T2" fmla="*/ 27 w 765"/>
                <a:gd name="T3" fmla="*/ 0 h 233"/>
                <a:gd name="T4" fmla="*/ 43 w 765"/>
                <a:gd name="T5" fmla="*/ 0 h 233"/>
                <a:gd name="T6" fmla="*/ 59 w 765"/>
                <a:gd name="T7" fmla="*/ 25 h 233"/>
                <a:gd name="T8" fmla="*/ 77 w 765"/>
                <a:gd name="T9" fmla="*/ 72 h 233"/>
                <a:gd name="T10" fmla="*/ 93 w 765"/>
                <a:gd name="T11" fmla="*/ 108 h 233"/>
                <a:gd name="T12" fmla="*/ 109 w 765"/>
                <a:gd name="T13" fmla="*/ 146 h 233"/>
                <a:gd name="T14" fmla="*/ 129 w 765"/>
                <a:gd name="T15" fmla="*/ 175 h 233"/>
                <a:gd name="T16" fmla="*/ 144 w 765"/>
                <a:gd name="T17" fmla="*/ 200 h 233"/>
                <a:gd name="T18" fmla="*/ 160 w 765"/>
                <a:gd name="T19" fmla="*/ 225 h 233"/>
                <a:gd name="T20" fmla="*/ 180 w 765"/>
                <a:gd name="T21" fmla="*/ 245 h 233"/>
                <a:gd name="T22" fmla="*/ 195 w 765"/>
                <a:gd name="T23" fmla="*/ 262 h 233"/>
                <a:gd name="T24" fmla="*/ 211 w 765"/>
                <a:gd name="T25" fmla="*/ 279 h 233"/>
                <a:gd name="T26" fmla="*/ 231 w 765"/>
                <a:gd name="T27" fmla="*/ 291 h 233"/>
                <a:gd name="T28" fmla="*/ 247 w 765"/>
                <a:gd name="T29" fmla="*/ 304 h 233"/>
                <a:gd name="T30" fmla="*/ 261 w 765"/>
                <a:gd name="T31" fmla="*/ 313 h 233"/>
                <a:gd name="T32" fmla="*/ 281 w 765"/>
                <a:gd name="T33" fmla="*/ 320 h 233"/>
                <a:gd name="T34" fmla="*/ 297 w 765"/>
                <a:gd name="T35" fmla="*/ 328 h 233"/>
                <a:gd name="T36" fmla="*/ 312 w 765"/>
                <a:gd name="T37" fmla="*/ 328 h 233"/>
                <a:gd name="T38" fmla="*/ 332 w 765"/>
                <a:gd name="T39" fmla="*/ 328 h 233"/>
                <a:gd name="T40" fmla="*/ 348 w 765"/>
                <a:gd name="T41" fmla="*/ 328 h 233"/>
                <a:gd name="T42" fmla="*/ 367 w 765"/>
                <a:gd name="T43" fmla="*/ 328 h 233"/>
                <a:gd name="T44" fmla="*/ 383 w 765"/>
                <a:gd name="T45" fmla="*/ 328 h 233"/>
                <a:gd name="T46" fmla="*/ 399 w 765"/>
                <a:gd name="T47" fmla="*/ 328 h 233"/>
                <a:gd name="T48" fmla="*/ 417 w 765"/>
                <a:gd name="T49" fmla="*/ 328 h 233"/>
                <a:gd name="T50" fmla="*/ 433 w 765"/>
                <a:gd name="T51" fmla="*/ 328 h 233"/>
                <a:gd name="T52" fmla="*/ 449 w 765"/>
                <a:gd name="T53" fmla="*/ 328 h 233"/>
                <a:gd name="T54" fmla="*/ 469 w 765"/>
                <a:gd name="T55" fmla="*/ 328 h 233"/>
                <a:gd name="T56" fmla="*/ 484 w 765"/>
                <a:gd name="T57" fmla="*/ 328 h 233"/>
                <a:gd name="T58" fmla="*/ 500 w 765"/>
                <a:gd name="T59" fmla="*/ 328 h 233"/>
                <a:gd name="T60" fmla="*/ 520 w 765"/>
                <a:gd name="T61" fmla="*/ 328 h 233"/>
                <a:gd name="T62" fmla="*/ 535 w 765"/>
                <a:gd name="T63" fmla="*/ 328 h 233"/>
                <a:gd name="T64" fmla="*/ 551 w 765"/>
                <a:gd name="T65" fmla="*/ 328 h 233"/>
                <a:gd name="T66" fmla="*/ 571 w 765"/>
                <a:gd name="T67" fmla="*/ 328 h 233"/>
                <a:gd name="T68" fmla="*/ 587 w 765"/>
                <a:gd name="T69" fmla="*/ 328 h 233"/>
                <a:gd name="T70" fmla="*/ 601 w 765"/>
                <a:gd name="T71" fmla="*/ 328 h 233"/>
                <a:gd name="T72" fmla="*/ 621 w 765"/>
                <a:gd name="T73" fmla="*/ 328 h 233"/>
                <a:gd name="T74" fmla="*/ 637 w 765"/>
                <a:gd name="T75" fmla="*/ 328 h 233"/>
                <a:gd name="T76" fmla="*/ 652 w 765"/>
                <a:gd name="T77" fmla="*/ 328 h 233"/>
                <a:gd name="T78" fmla="*/ 672 w 765"/>
                <a:gd name="T79" fmla="*/ 328 h 233"/>
                <a:gd name="T80" fmla="*/ 688 w 765"/>
                <a:gd name="T81" fmla="*/ 328 h 233"/>
                <a:gd name="T82" fmla="*/ 707 w 765"/>
                <a:gd name="T83" fmla="*/ 328 h 233"/>
                <a:gd name="T84" fmla="*/ 723 w 765"/>
                <a:gd name="T85" fmla="*/ 328 h 233"/>
                <a:gd name="T86" fmla="*/ 739 w 765"/>
                <a:gd name="T87" fmla="*/ 328 h 233"/>
                <a:gd name="T88" fmla="*/ 759 w 765"/>
                <a:gd name="T89" fmla="*/ 328 h 233"/>
                <a:gd name="T90" fmla="*/ 773 w 765"/>
                <a:gd name="T91" fmla="*/ 328 h 233"/>
                <a:gd name="T92" fmla="*/ 789 w 765"/>
                <a:gd name="T93" fmla="*/ 328 h 233"/>
                <a:gd name="T94" fmla="*/ 809 w 765"/>
                <a:gd name="T95" fmla="*/ 328 h 233"/>
                <a:gd name="T96" fmla="*/ 824 w 765"/>
                <a:gd name="T97" fmla="*/ 328 h 233"/>
                <a:gd name="T98" fmla="*/ 840 w 765"/>
                <a:gd name="T99" fmla="*/ 328 h 233"/>
                <a:gd name="T100" fmla="*/ 860 w 765"/>
                <a:gd name="T101" fmla="*/ 328 h 233"/>
                <a:gd name="T102" fmla="*/ 875 w 765"/>
                <a:gd name="T103" fmla="*/ 328 h 233"/>
                <a:gd name="T104" fmla="*/ 891 w 765"/>
                <a:gd name="T105" fmla="*/ 328 h 233"/>
                <a:gd name="T106" fmla="*/ 911 w 765"/>
                <a:gd name="T107" fmla="*/ 328 h 233"/>
                <a:gd name="T108" fmla="*/ 927 w 765"/>
                <a:gd name="T109" fmla="*/ 328 h 233"/>
                <a:gd name="T110" fmla="*/ 941 w 765"/>
                <a:gd name="T111" fmla="*/ 328 h 233"/>
                <a:gd name="T112" fmla="*/ 961 w 765"/>
                <a:gd name="T113" fmla="*/ 328 h 233"/>
                <a:gd name="T114" fmla="*/ 977 w 765"/>
                <a:gd name="T115" fmla="*/ 328 h 233"/>
                <a:gd name="T116" fmla="*/ 992 w 765"/>
                <a:gd name="T117" fmla="*/ 328 h 233"/>
                <a:gd name="T118" fmla="*/ 1012 w 765"/>
                <a:gd name="T119" fmla="*/ 328 h 2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23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8"/>
                  </a:lnTo>
                  <a:lnTo>
                    <a:pt x="50" y="36"/>
                  </a:lnTo>
                  <a:lnTo>
                    <a:pt x="58" y="51"/>
                  </a:lnTo>
                  <a:lnTo>
                    <a:pt x="64" y="65"/>
                  </a:lnTo>
                  <a:lnTo>
                    <a:pt x="70" y="77"/>
                  </a:lnTo>
                  <a:lnTo>
                    <a:pt x="76" y="92"/>
                  </a:lnTo>
                  <a:lnTo>
                    <a:pt x="82" y="104"/>
                  </a:lnTo>
                  <a:lnTo>
                    <a:pt x="88" y="113"/>
                  </a:lnTo>
                  <a:lnTo>
                    <a:pt x="97" y="124"/>
                  </a:lnTo>
                  <a:lnTo>
                    <a:pt x="102" y="133"/>
                  </a:lnTo>
                  <a:lnTo>
                    <a:pt x="108" y="142"/>
                  </a:lnTo>
                  <a:lnTo>
                    <a:pt x="114" y="151"/>
                  </a:lnTo>
                  <a:lnTo>
                    <a:pt x="120" y="160"/>
                  </a:lnTo>
                  <a:lnTo>
                    <a:pt x="129" y="166"/>
                  </a:lnTo>
                  <a:lnTo>
                    <a:pt x="135" y="174"/>
                  </a:lnTo>
                  <a:lnTo>
                    <a:pt x="141" y="180"/>
                  </a:lnTo>
                  <a:lnTo>
                    <a:pt x="146" y="186"/>
                  </a:lnTo>
                  <a:lnTo>
                    <a:pt x="152" y="192"/>
                  </a:lnTo>
                  <a:lnTo>
                    <a:pt x="158" y="198"/>
                  </a:lnTo>
                  <a:lnTo>
                    <a:pt x="167" y="201"/>
                  </a:lnTo>
                  <a:lnTo>
                    <a:pt x="173" y="207"/>
                  </a:lnTo>
                  <a:lnTo>
                    <a:pt x="179" y="210"/>
                  </a:lnTo>
                  <a:lnTo>
                    <a:pt x="185" y="216"/>
                  </a:lnTo>
                  <a:lnTo>
                    <a:pt x="190" y="219"/>
                  </a:lnTo>
                  <a:lnTo>
                    <a:pt x="196" y="222"/>
                  </a:lnTo>
                  <a:lnTo>
                    <a:pt x="205" y="225"/>
                  </a:lnTo>
                  <a:lnTo>
                    <a:pt x="211" y="227"/>
                  </a:lnTo>
                  <a:lnTo>
                    <a:pt x="217" y="230"/>
                  </a:lnTo>
                  <a:lnTo>
                    <a:pt x="223" y="233"/>
                  </a:lnTo>
                  <a:lnTo>
                    <a:pt x="228" y="233"/>
                  </a:lnTo>
                  <a:lnTo>
                    <a:pt x="234" y="233"/>
                  </a:lnTo>
                  <a:lnTo>
                    <a:pt x="243" y="233"/>
                  </a:lnTo>
                  <a:lnTo>
                    <a:pt x="249" y="233"/>
                  </a:lnTo>
                  <a:lnTo>
                    <a:pt x="255" y="233"/>
                  </a:lnTo>
                  <a:lnTo>
                    <a:pt x="261" y="233"/>
                  </a:lnTo>
                  <a:lnTo>
                    <a:pt x="267" y="233"/>
                  </a:lnTo>
                  <a:lnTo>
                    <a:pt x="275" y="233"/>
                  </a:lnTo>
                  <a:lnTo>
                    <a:pt x="281" y="233"/>
                  </a:lnTo>
                  <a:lnTo>
                    <a:pt x="287" y="233"/>
                  </a:lnTo>
                  <a:lnTo>
                    <a:pt x="293" y="233"/>
                  </a:lnTo>
                  <a:lnTo>
                    <a:pt x="299" y="233"/>
                  </a:lnTo>
                  <a:lnTo>
                    <a:pt x="305" y="233"/>
                  </a:lnTo>
                  <a:lnTo>
                    <a:pt x="313" y="233"/>
                  </a:lnTo>
                  <a:lnTo>
                    <a:pt x="319" y="233"/>
                  </a:lnTo>
                  <a:lnTo>
                    <a:pt x="325" y="233"/>
                  </a:lnTo>
                  <a:lnTo>
                    <a:pt x="331" y="233"/>
                  </a:lnTo>
                  <a:lnTo>
                    <a:pt x="337" y="233"/>
                  </a:lnTo>
                  <a:lnTo>
                    <a:pt x="343" y="233"/>
                  </a:lnTo>
                  <a:lnTo>
                    <a:pt x="352" y="233"/>
                  </a:lnTo>
                  <a:lnTo>
                    <a:pt x="357" y="233"/>
                  </a:lnTo>
                  <a:lnTo>
                    <a:pt x="363" y="233"/>
                  </a:lnTo>
                  <a:lnTo>
                    <a:pt x="369" y="233"/>
                  </a:lnTo>
                  <a:lnTo>
                    <a:pt x="375" y="233"/>
                  </a:lnTo>
                  <a:lnTo>
                    <a:pt x="384" y="233"/>
                  </a:lnTo>
                  <a:lnTo>
                    <a:pt x="390" y="233"/>
                  </a:lnTo>
                  <a:lnTo>
                    <a:pt x="396" y="233"/>
                  </a:lnTo>
                  <a:lnTo>
                    <a:pt x="401" y="233"/>
                  </a:lnTo>
                  <a:lnTo>
                    <a:pt x="407" y="233"/>
                  </a:lnTo>
                  <a:lnTo>
                    <a:pt x="413" y="233"/>
                  </a:lnTo>
                  <a:lnTo>
                    <a:pt x="422" y="233"/>
                  </a:lnTo>
                  <a:lnTo>
                    <a:pt x="428" y="233"/>
                  </a:lnTo>
                  <a:lnTo>
                    <a:pt x="434" y="233"/>
                  </a:lnTo>
                  <a:lnTo>
                    <a:pt x="440" y="233"/>
                  </a:lnTo>
                  <a:lnTo>
                    <a:pt x="445" y="233"/>
                  </a:lnTo>
                  <a:lnTo>
                    <a:pt x="451" y="233"/>
                  </a:lnTo>
                  <a:lnTo>
                    <a:pt x="460" y="233"/>
                  </a:lnTo>
                  <a:lnTo>
                    <a:pt x="466" y="233"/>
                  </a:lnTo>
                  <a:lnTo>
                    <a:pt x="472" y="233"/>
                  </a:lnTo>
                  <a:lnTo>
                    <a:pt x="478" y="233"/>
                  </a:lnTo>
                  <a:lnTo>
                    <a:pt x="484" y="233"/>
                  </a:lnTo>
                  <a:lnTo>
                    <a:pt x="489" y="233"/>
                  </a:lnTo>
                  <a:lnTo>
                    <a:pt x="498" y="233"/>
                  </a:lnTo>
                  <a:lnTo>
                    <a:pt x="504" y="233"/>
                  </a:lnTo>
                  <a:lnTo>
                    <a:pt x="510" y="233"/>
                  </a:lnTo>
                  <a:lnTo>
                    <a:pt x="516" y="233"/>
                  </a:lnTo>
                  <a:lnTo>
                    <a:pt x="522" y="233"/>
                  </a:lnTo>
                  <a:lnTo>
                    <a:pt x="530" y="233"/>
                  </a:lnTo>
                  <a:lnTo>
                    <a:pt x="536" y="233"/>
                  </a:lnTo>
                  <a:lnTo>
                    <a:pt x="542" y="233"/>
                  </a:lnTo>
                  <a:lnTo>
                    <a:pt x="548" y="233"/>
                  </a:lnTo>
                  <a:lnTo>
                    <a:pt x="554" y="233"/>
                  </a:lnTo>
                  <a:lnTo>
                    <a:pt x="560" y="233"/>
                  </a:lnTo>
                  <a:lnTo>
                    <a:pt x="569" y="233"/>
                  </a:lnTo>
                  <a:lnTo>
                    <a:pt x="574" y="233"/>
                  </a:lnTo>
                  <a:lnTo>
                    <a:pt x="580" y="233"/>
                  </a:lnTo>
                  <a:lnTo>
                    <a:pt x="586" y="233"/>
                  </a:lnTo>
                  <a:lnTo>
                    <a:pt x="592" y="233"/>
                  </a:lnTo>
                  <a:lnTo>
                    <a:pt x="598" y="233"/>
                  </a:lnTo>
                  <a:lnTo>
                    <a:pt x="607" y="233"/>
                  </a:lnTo>
                  <a:lnTo>
                    <a:pt x="612" y="233"/>
                  </a:lnTo>
                  <a:lnTo>
                    <a:pt x="618" y="233"/>
                  </a:lnTo>
                  <a:lnTo>
                    <a:pt x="624" y="233"/>
                  </a:lnTo>
                  <a:lnTo>
                    <a:pt x="630" y="233"/>
                  </a:lnTo>
                  <a:lnTo>
                    <a:pt x="639" y="233"/>
                  </a:lnTo>
                  <a:lnTo>
                    <a:pt x="645" y="233"/>
                  </a:lnTo>
                  <a:lnTo>
                    <a:pt x="651" y="233"/>
                  </a:lnTo>
                  <a:lnTo>
                    <a:pt x="656" y="233"/>
                  </a:lnTo>
                  <a:lnTo>
                    <a:pt x="662" y="233"/>
                  </a:lnTo>
                  <a:lnTo>
                    <a:pt x="668" y="233"/>
                  </a:lnTo>
                  <a:lnTo>
                    <a:pt x="677" y="233"/>
                  </a:lnTo>
                  <a:lnTo>
                    <a:pt x="683" y="233"/>
                  </a:lnTo>
                  <a:lnTo>
                    <a:pt x="689" y="233"/>
                  </a:lnTo>
                  <a:lnTo>
                    <a:pt x="695" y="233"/>
                  </a:lnTo>
                  <a:lnTo>
                    <a:pt x="700" y="233"/>
                  </a:lnTo>
                  <a:lnTo>
                    <a:pt x="706" y="233"/>
                  </a:lnTo>
                  <a:lnTo>
                    <a:pt x="715" y="233"/>
                  </a:lnTo>
                  <a:lnTo>
                    <a:pt x="721" y="233"/>
                  </a:lnTo>
                  <a:lnTo>
                    <a:pt x="727" y="233"/>
                  </a:lnTo>
                  <a:lnTo>
                    <a:pt x="733" y="233"/>
                  </a:lnTo>
                  <a:lnTo>
                    <a:pt x="739" y="233"/>
                  </a:lnTo>
                  <a:lnTo>
                    <a:pt x="744" y="233"/>
                  </a:lnTo>
                  <a:lnTo>
                    <a:pt x="753" y="233"/>
                  </a:lnTo>
                  <a:lnTo>
                    <a:pt x="759" y="233"/>
                  </a:lnTo>
                  <a:lnTo>
                    <a:pt x="765" y="233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Rectangle 321"/>
            <p:cNvSpPr>
              <a:spLocks noChangeArrowheads="1"/>
            </p:cNvSpPr>
            <p:nvPr/>
          </p:nvSpPr>
          <p:spPr bwMode="auto">
            <a:xfrm>
              <a:off x="4702" y="3212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 </a:t>
              </a:r>
              <a:endParaRPr lang="en-US" sz="1000"/>
            </a:p>
          </p:txBody>
        </p:sp>
        <p:sp>
          <p:nvSpPr>
            <p:cNvPr id="21618" name="Rectangle 322"/>
            <p:cNvSpPr>
              <a:spLocks noChangeArrowheads="1"/>
            </p:cNvSpPr>
            <p:nvPr/>
          </p:nvSpPr>
          <p:spPr bwMode="auto">
            <a:xfrm rot="-5400000">
              <a:off x="4081" y="2711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MV</a:t>
              </a:r>
              <a:endParaRPr lang="en-US" sz="1000"/>
            </a:p>
          </p:txBody>
        </p:sp>
      </p:grpSp>
      <p:grpSp>
        <p:nvGrpSpPr>
          <p:cNvPr id="21516" name="Group 326"/>
          <p:cNvGrpSpPr>
            <a:grpSpLocks/>
          </p:cNvGrpSpPr>
          <p:nvPr/>
        </p:nvGrpSpPr>
        <p:grpSpPr bwMode="auto">
          <a:xfrm>
            <a:off x="6516688" y="1143000"/>
            <a:ext cx="1981200" cy="1143000"/>
            <a:chOff x="2208" y="768"/>
            <a:chExt cx="1392" cy="720"/>
          </a:xfrm>
        </p:grpSpPr>
        <p:sp>
          <p:nvSpPr>
            <p:cNvPr id="21519" name="Rectangle 327"/>
            <p:cNvSpPr>
              <a:spLocks noChangeArrowheads="1"/>
            </p:cNvSpPr>
            <p:nvPr/>
          </p:nvSpPr>
          <p:spPr bwMode="auto">
            <a:xfrm>
              <a:off x="2208" y="768"/>
              <a:ext cx="1392" cy="7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20" name="Object 328"/>
            <p:cNvGraphicFramePr>
              <a:graphicFrameLocks noChangeAspect="1"/>
            </p:cNvGraphicFramePr>
            <p:nvPr/>
          </p:nvGraphicFramePr>
          <p:xfrm>
            <a:off x="2400" y="816"/>
            <a:ext cx="331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Clip" r:id="rId3" imgW="1800175" imgH="3302972" progId="MS_ClipArt_Gallery.5">
                    <p:embed/>
                  </p:oleObj>
                </mc:Choice>
                <mc:Fallback>
                  <p:oleObj name="Clip" r:id="rId3" imgW="1800175" imgH="3302972" progId="MS_ClipArt_Gallery.5">
                    <p:embed/>
                    <p:pic>
                      <p:nvPicPr>
                        <p:cNvPr id="0" name="Object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16"/>
                          <a:ext cx="331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1" name="Text Box 329"/>
            <p:cNvSpPr txBox="1">
              <a:spLocks noChangeArrowheads="1"/>
            </p:cNvSpPr>
            <p:nvPr/>
          </p:nvSpPr>
          <p:spPr bwMode="auto">
            <a:xfrm>
              <a:off x="2736" y="864"/>
              <a:ext cx="86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Good</a:t>
              </a:r>
            </a:p>
            <a:p>
              <a:r>
                <a:rPr lang="en-US" sz="1400" b="1"/>
                <a:t>Performance</a:t>
              </a:r>
              <a:endParaRPr lang="en-US" sz="1600"/>
            </a:p>
          </p:txBody>
        </p:sp>
      </p:grpSp>
      <p:sp>
        <p:nvSpPr>
          <p:cNvPr id="21517" name="Text Box 331"/>
          <p:cNvSpPr txBox="1">
            <a:spLocks noChangeArrowheads="1"/>
          </p:cNvSpPr>
          <p:nvPr/>
        </p:nvSpPr>
        <p:spPr bwMode="auto">
          <a:xfrm>
            <a:off x="304800" y="16002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Process reaction curve</a:t>
            </a:r>
            <a:endParaRPr lang="en-US" sz="2000"/>
          </a:p>
        </p:txBody>
      </p:sp>
      <p:sp>
        <p:nvSpPr>
          <p:cNvPr id="21518" name="Text Box 332"/>
          <p:cNvSpPr txBox="1">
            <a:spLocks noChangeArrowheads="1"/>
          </p:cNvSpPr>
          <p:nvPr/>
        </p:nvSpPr>
        <p:spPr bwMode="auto">
          <a:xfrm>
            <a:off x="2895600" y="1600200"/>
            <a:ext cx="2514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Solve the tuning problem. 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Requires a computer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79248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We could solve each problem individually, but this would be </a:t>
            </a:r>
            <a:r>
              <a:rPr lang="en-US" sz="2400" b="1">
                <a:solidFill>
                  <a:schemeClr val="accent2"/>
                </a:solidFill>
              </a:rPr>
              <a:t>too time consuming</a:t>
            </a:r>
            <a:r>
              <a:rPr lang="en-US" sz="2400" b="1"/>
              <a:t>.  We would like to develop a correlation based on many solutions.</a:t>
            </a: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4763" y="2895600"/>
          <a:ext cx="90360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4660900" imgH="723900" progId="Equation.3">
                  <p:embed/>
                </p:oleObj>
              </mc:Choice>
              <mc:Fallback>
                <p:oleObj name="Equation" r:id="rId3" imgW="4660900" imgH="723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2895600"/>
                        <a:ext cx="90360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3048000" y="3886200"/>
            <a:ext cx="1143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24400" y="3733800"/>
            <a:ext cx="1143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452563" y="3716338"/>
            <a:ext cx="6858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533400" y="5257800"/>
            <a:ext cx="30480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Dimensionless Tuning Constants</a:t>
            </a:r>
            <a:endParaRPr lang="en-US" sz="2400"/>
          </a:p>
        </p:txBody>
      </p:sp>
      <p:sp>
        <p:nvSpPr>
          <p:cNvPr id="22537" name="AutoShape 13"/>
          <p:cNvSpPr>
            <a:spLocks noChangeArrowheads="1"/>
          </p:cNvSpPr>
          <p:nvPr/>
        </p:nvSpPr>
        <p:spPr bwMode="auto">
          <a:xfrm rot="2495725">
            <a:off x="2057400" y="4419600"/>
            <a:ext cx="533400" cy="685800"/>
          </a:xfrm>
          <a:prstGeom prst="upArrow">
            <a:avLst>
              <a:gd name="adj1" fmla="val 50000"/>
              <a:gd name="adj2" fmla="val 3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6276975" y="2809875"/>
            <a:ext cx="838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5"/>
          <p:cNvSpPr>
            <a:spLocks noChangeArrowheads="1"/>
          </p:cNvSpPr>
          <p:nvPr/>
        </p:nvSpPr>
        <p:spPr bwMode="auto">
          <a:xfrm>
            <a:off x="7543800" y="3124200"/>
            <a:ext cx="11430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4648200" y="5257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Independent variable</a:t>
            </a:r>
            <a:endParaRPr lang="en-US" sz="2000"/>
          </a:p>
        </p:txBody>
      </p:sp>
      <p:sp>
        <p:nvSpPr>
          <p:cNvPr id="22541" name="AutoShape 17"/>
          <p:cNvSpPr>
            <a:spLocks noChangeArrowheads="1"/>
          </p:cNvSpPr>
          <p:nvPr/>
        </p:nvSpPr>
        <p:spPr bwMode="auto">
          <a:xfrm rot="2495725">
            <a:off x="6019800" y="4419600"/>
            <a:ext cx="533400" cy="685800"/>
          </a:xfrm>
          <a:prstGeom prst="up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4572000" y="62484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Recall that [</a:t>
            </a:r>
            <a:r>
              <a:rPr lang="en-US" sz="1600" b="1">
                <a:sym typeface="Symbol" pitchFamily="18" charset="2"/>
              </a:rPr>
              <a:t>/(+ )] + [ /(+ )] = 1</a:t>
            </a:r>
          </a:p>
        </p:txBody>
      </p:sp>
      <p:sp>
        <p:nvSpPr>
          <p:cNvPr id="22543" name="Oval 19"/>
          <p:cNvSpPr>
            <a:spLocks noChangeArrowheads="1"/>
          </p:cNvSpPr>
          <p:nvPr/>
        </p:nvSpPr>
        <p:spPr bwMode="auto">
          <a:xfrm>
            <a:off x="4419600" y="5181600"/>
            <a:ext cx="35052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98"/>
          <p:cNvSpPr txBox="1">
            <a:spLocks noChangeArrowheads="1"/>
          </p:cNvSpPr>
          <p:nvPr/>
        </p:nvSpPr>
        <p:spPr bwMode="auto">
          <a:xfrm>
            <a:off x="685800" y="533400"/>
            <a:ext cx="3048000" cy="10763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23555" name="Text Box 1499"/>
          <p:cNvSpPr txBox="1">
            <a:spLocks noChangeArrowheads="1"/>
          </p:cNvSpPr>
          <p:nvPr/>
        </p:nvSpPr>
        <p:spPr bwMode="auto">
          <a:xfrm>
            <a:off x="533400" y="1828800"/>
            <a:ext cx="32766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Tuning Charts for</a:t>
            </a:r>
            <a:r>
              <a:rPr lang="en-US" sz="2800" b="1">
                <a:solidFill>
                  <a:schemeClr val="accent2"/>
                </a:solidFill>
              </a:rPr>
              <a:t> PID</a:t>
            </a:r>
            <a:r>
              <a:rPr lang="en-US" sz="2000" b="1"/>
              <a:t> Feedback Controllers</a:t>
            </a:r>
            <a:endParaRPr lang="en-US" sz="2000"/>
          </a:p>
        </p:txBody>
      </p:sp>
      <p:pic>
        <p:nvPicPr>
          <p:cNvPr id="23556" name="Picture 1500" descr="Q:\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325"/>
            <a:ext cx="45227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501"/>
          <p:cNvSpPr txBox="1">
            <a:spLocks noChangeArrowheads="1"/>
          </p:cNvSpPr>
          <p:nvPr/>
        </p:nvSpPr>
        <p:spPr bwMode="auto">
          <a:xfrm>
            <a:off x="304800" y="6477000"/>
            <a:ext cx="382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/>
              <a:t>(See page 281 in the textbook for larger plot.)</a:t>
            </a:r>
          </a:p>
        </p:txBody>
      </p:sp>
      <p:graphicFrame>
        <p:nvGraphicFramePr>
          <p:cNvPr id="23558" name="Object 1502"/>
          <p:cNvGraphicFramePr>
            <a:graphicFrameLocks noChangeAspect="1"/>
          </p:cNvGraphicFramePr>
          <p:nvPr/>
        </p:nvGraphicFramePr>
        <p:xfrm>
          <a:off x="1219200" y="4800600"/>
          <a:ext cx="873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lip" r:id="rId4" imgW="2712985" imgH="3310923" progId="MS_ClipArt_Gallery.5">
                  <p:embed/>
                </p:oleObj>
              </mc:Choice>
              <mc:Fallback>
                <p:oleObj name="Clip" r:id="rId4" imgW="2712985" imgH="3310923" progId="MS_ClipArt_Gallery.5">
                  <p:embed/>
                  <p:pic>
                    <p:nvPicPr>
                      <p:cNvPr id="0" name="Object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873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AutoShape 1503"/>
          <p:cNvSpPr>
            <a:spLocks noChangeArrowheads="1"/>
          </p:cNvSpPr>
          <p:nvPr/>
        </p:nvSpPr>
        <p:spPr bwMode="auto">
          <a:xfrm>
            <a:off x="762000" y="2819400"/>
            <a:ext cx="2514600" cy="1524000"/>
          </a:xfrm>
          <a:prstGeom prst="wedgeRoundRectCallout">
            <a:avLst>
              <a:gd name="adj1" fmla="val -17991"/>
              <a:gd name="adj2" fmla="val 7573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These were developed by </a:t>
            </a:r>
          </a:p>
          <a:p>
            <a:pPr algn="ctr"/>
            <a:r>
              <a:rPr lang="en-US" sz="1600" b="1"/>
              <a:t>summarizing a  large</a:t>
            </a:r>
          </a:p>
          <a:p>
            <a:pPr algn="ctr"/>
            <a:r>
              <a:rPr lang="en-US" sz="1600" b="1"/>
              <a:t>number of case studies</a:t>
            </a:r>
          </a:p>
          <a:p>
            <a:pPr algn="ctr"/>
            <a:r>
              <a:rPr lang="en-US" sz="1600" b="1"/>
              <a:t>in these dimensionless</a:t>
            </a:r>
          </a:p>
          <a:p>
            <a:pPr algn="ctr"/>
            <a:r>
              <a:rPr lang="en-US" sz="1600" b="1"/>
              <a:t>charts?</a:t>
            </a:r>
          </a:p>
        </p:txBody>
      </p:sp>
      <p:sp>
        <p:nvSpPr>
          <p:cNvPr id="23560" name="Rectangle 1504"/>
          <p:cNvSpPr>
            <a:spLocks noChangeArrowheads="1"/>
          </p:cNvSpPr>
          <p:nvPr/>
        </p:nvSpPr>
        <p:spPr bwMode="auto">
          <a:xfrm>
            <a:off x="4235450" y="60325"/>
            <a:ext cx="2392363" cy="671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3561" name="Text Box 1505"/>
          <p:cNvSpPr txBox="1">
            <a:spLocks noChangeArrowheads="1"/>
          </p:cNvSpPr>
          <p:nvPr/>
        </p:nvSpPr>
        <p:spPr bwMode="auto">
          <a:xfrm>
            <a:off x="4937125" y="265113"/>
            <a:ext cx="954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</a:rPr>
              <a:t>disturbance</a:t>
            </a:r>
            <a:endParaRPr lang="en-US" sz="1200" b="1"/>
          </a:p>
        </p:txBody>
      </p:sp>
      <p:sp>
        <p:nvSpPr>
          <p:cNvPr id="23562" name="Rectangle 1506"/>
          <p:cNvSpPr>
            <a:spLocks noChangeArrowheads="1"/>
          </p:cNvSpPr>
          <p:nvPr/>
        </p:nvSpPr>
        <p:spPr bwMode="auto">
          <a:xfrm>
            <a:off x="6691313" y="66675"/>
            <a:ext cx="2392362" cy="67103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3563" name="Text Box 1507"/>
          <p:cNvSpPr txBox="1">
            <a:spLocks noChangeArrowheads="1"/>
          </p:cNvSpPr>
          <p:nvPr/>
        </p:nvSpPr>
        <p:spPr bwMode="auto">
          <a:xfrm>
            <a:off x="7315200" y="304800"/>
            <a:ext cx="1258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solidFill>
                  <a:schemeClr val="accent2"/>
                </a:solidFill>
              </a:rPr>
              <a:t>Set point change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048000" cy="10763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32766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Tuning Charts for </a:t>
            </a:r>
            <a:r>
              <a:rPr lang="en-US" sz="2800" b="1">
                <a:solidFill>
                  <a:schemeClr val="accent2"/>
                </a:solidFill>
              </a:rPr>
              <a:t>PI </a:t>
            </a:r>
            <a:r>
              <a:rPr lang="en-US" sz="2000" b="1"/>
              <a:t>Feedback Controllers</a:t>
            </a:r>
            <a:endParaRPr lang="en-US" sz="200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219200" y="4800600"/>
          <a:ext cx="873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lip" r:id="rId3" imgW="2712985" imgH="3310923" progId="MS_ClipArt_Gallery.5">
                  <p:embed/>
                </p:oleObj>
              </mc:Choice>
              <mc:Fallback>
                <p:oleObj name="Clip" r:id="rId3" imgW="2712985" imgH="3310923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873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62000" y="2819400"/>
            <a:ext cx="2514600" cy="1524000"/>
          </a:xfrm>
          <a:prstGeom prst="wedgeRoundRectCallout">
            <a:avLst>
              <a:gd name="adj1" fmla="val -17991"/>
              <a:gd name="adj2" fmla="val 7573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These were developed by </a:t>
            </a:r>
          </a:p>
          <a:p>
            <a:pPr algn="ctr"/>
            <a:r>
              <a:rPr lang="en-US" sz="1600" b="1"/>
              <a:t>summarizing a  large</a:t>
            </a:r>
          </a:p>
          <a:p>
            <a:pPr algn="ctr"/>
            <a:r>
              <a:rPr lang="en-US" sz="1600" b="1"/>
              <a:t>number of case studies</a:t>
            </a:r>
          </a:p>
          <a:p>
            <a:pPr algn="ctr"/>
            <a:r>
              <a:rPr lang="en-US" sz="1600" b="1"/>
              <a:t>in these dimensionless</a:t>
            </a:r>
          </a:p>
          <a:p>
            <a:pPr algn="ctr"/>
            <a:r>
              <a:rPr lang="en-US" sz="1600" b="1"/>
              <a:t>charts?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6477000"/>
            <a:ext cx="382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/>
              <a:t>(See page 286 in the textbook for larger plot.)</a:t>
            </a:r>
          </a:p>
        </p:txBody>
      </p:sp>
      <p:pic>
        <p:nvPicPr>
          <p:cNvPr id="24583" name="Picture 7" descr="Q:\fi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68153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91000" y="1447800"/>
            <a:ext cx="2254250" cy="4248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553200" y="1447800"/>
            <a:ext cx="2254250" cy="4248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00600" y="11430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disturbance</a:t>
            </a:r>
            <a:endParaRPr lang="en-US" sz="1200" b="1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315200" y="11430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Set point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828800" y="2514600"/>
            <a:ext cx="5105400" cy="1905000"/>
            <a:chOff x="432" y="2304"/>
            <a:chExt cx="4542" cy="1824"/>
          </a:xfrm>
        </p:grpSpPr>
        <p:sp>
          <p:nvSpPr>
            <p:cNvPr id="25608" name="AutoShape 5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AutoShape 6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AutoShape 7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AutoShape 9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AutoShape 10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AutoShape 13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Freeform 16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2" name="Group 19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5642" name="Line 2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Line 2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Line 2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5" name="Line 2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Line 2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7" name="Line 2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8" name="Freeform 2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3" name="Group 27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5635" name="Line 2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Line 29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Line 30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Line 31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9" name="Line 32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Line 33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1" name="Freeform 34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4" name="Line 35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Text Box 36"/>
            <p:cNvSpPr txBox="1">
              <a:spLocks noChangeArrowheads="1"/>
            </p:cNvSpPr>
            <p:nvPr/>
          </p:nvSpPr>
          <p:spPr bwMode="auto">
            <a:xfrm>
              <a:off x="623" y="2596"/>
              <a:ext cx="63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solvent</a:t>
              </a:r>
              <a:endParaRPr lang="en-US" sz="1400"/>
            </a:p>
          </p:txBody>
        </p:sp>
        <p:sp>
          <p:nvSpPr>
            <p:cNvPr id="25626" name="Text Box 37"/>
            <p:cNvSpPr txBox="1">
              <a:spLocks noChangeArrowheads="1"/>
            </p:cNvSpPr>
            <p:nvPr/>
          </p:nvSpPr>
          <p:spPr bwMode="auto">
            <a:xfrm>
              <a:off x="1101" y="3316"/>
              <a:ext cx="67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 pure A</a:t>
              </a:r>
              <a:endParaRPr lang="en-US" sz="1400"/>
            </a:p>
          </p:txBody>
        </p:sp>
        <p:sp>
          <p:nvSpPr>
            <p:cNvPr id="25627" name="Oval 38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rial" charset="0"/>
                </a:rPr>
                <a:t>AC</a:t>
              </a:r>
            </a:p>
          </p:txBody>
        </p:sp>
        <p:sp>
          <p:nvSpPr>
            <p:cNvPr id="25628" name="Line 39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40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41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Freeform 42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43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Text Box 44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S</a:t>
              </a:r>
              <a:endParaRPr lang="en-US" sz="1400" b="1"/>
            </a:p>
          </p:txBody>
        </p:sp>
        <p:sp>
          <p:nvSpPr>
            <p:cNvPr id="25634" name="Text Box 45"/>
            <p:cNvSpPr txBox="1">
              <a:spLocks noChangeArrowheads="1"/>
            </p:cNvSpPr>
            <p:nvPr/>
          </p:nvSpPr>
          <p:spPr bwMode="auto">
            <a:xfrm>
              <a:off x="960" y="3120"/>
              <a:ext cx="33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A</a:t>
              </a:r>
              <a:endParaRPr lang="en-US" sz="1400" b="1"/>
            </a:p>
          </p:txBody>
        </p:sp>
      </p:grpSp>
      <p:sp>
        <p:nvSpPr>
          <p:cNvPr id="25604" name="Text Box 46"/>
          <p:cNvSpPr txBox="1">
            <a:spLocks noChangeArrowheads="1"/>
          </p:cNvSpPr>
          <p:nvPr/>
        </p:nvSpPr>
        <p:spPr bwMode="auto">
          <a:xfrm>
            <a:off x="685800" y="16002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Let’s apply the tuning charts to the three-tank mixing process, which is not first order with dead time.</a:t>
            </a:r>
          </a:p>
        </p:txBody>
      </p:sp>
      <p:sp>
        <p:nvSpPr>
          <p:cNvPr id="25605" name="Text Box 47"/>
          <p:cNvSpPr txBox="1">
            <a:spLocks noChangeArrowheads="1"/>
          </p:cNvSpPr>
          <p:nvPr/>
        </p:nvSpPr>
        <p:spPr bwMode="auto">
          <a:xfrm>
            <a:off x="4876800" y="4724400"/>
            <a:ext cx="29718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      </a:t>
            </a:r>
            <a:r>
              <a:rPr lang="en-US" sz="2000" b="1" u="sng"/>
              <a:t>Tuning from chart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Kc  =	??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 =	??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 =	??</a:t>
            </a:r>
          </a:p>
        </p:txBody>
      </p:sp>
      <p:sp>
        <p:nvSpPr>
          <p:cNvPr id="25606" name="AutoShape 48"/>
          <p:cNvSpPr>
            <a:spLocks noChangeArrowheads="1"/>
          </p:cNvSpPr>
          <p:nvPr/>
        </p:nvSpPr>
        <p:spPr bwMode="auto">
          <a:xfrm>
            <a:off x="3962400" y="54102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762000" y="4724400"/>
            <a:ext cx="29718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/>
              <a:t>Process reaction curve</a:t>
            </a:r>
            <a:r>
              <a:rPr lang="en-US" sz="2000" b="1"/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Kp = 0.039 %A/%open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   = 5.5 min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   = 10.5 min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828800" y="2514600"/>
            <a:ext cx="5105400" cy="2057400"/>
            <a:chOff x="432" y="2304"/>
            <a:chExt cx="4542" cy="1824"/>
          </a:xfrm>
        </p:grpSpPr>
        <p:sp>
          <p:nvSpPr>
            <p:cNvPr id="26632" name="AutoShape 4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AutoShape 5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AutoShape 6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Freeform 7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utoShape 8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AutoShape 9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AutoShape 12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Freeform 15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17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46" name="Group 18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6666" name="Line 1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2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2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9" name="Line 2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Line 2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2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Freeform 2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7" name="Group 26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6659" name="Line 2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2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Line 2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Line 3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Line 3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Line 3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Freeform 3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48" name="Line 34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Text Box 35"/>
            <p:cNvSpPr txBox="1">
              <a:spLocks noChangeArrowheads="1"/>
            </p:cNvSpPr>
            <p:nvPr/>
          </p:nvSpPr>
          <p:spPr bwMode="auto">
            <a:xfrm>
              <a:off x="623" y="2595"/>
              <a:ext cx="63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solvent</a:t>
              </a:r>
              <a:endParaRPr lang="en-US" sz="1400"/>
            </a:p>
          </p:txBody>
        </p:sp>
        <p:sp>
          <p:nvSpPr>
            <p:cNvPr id="26650" name="Text Box 36"/>
            <p:cNvSpPr txBox="1">
              <a:spLocks noChangeArrowheads="1"/>
            </p:cNvSpPr>
            <p:nvPr/>
          </p:nvSpPr>
          <p:spPr bwMode="auto">
            <a:xfrm>
              <a:off x="1101" y="3316"/>
              <a:ext cx="67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 pure A</a:t>
              </a:r>
              <a:endParaRPr lang="en-US" sz="1400"/>
            </a:p>
          </p:txBody>
        </p:sp>
        <p:sp>
          <p:nvSpPr>
            <p:cNvPr id="26651" name="Oval 37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rial" charset="0"/>
                </a:rPr>
                <a:t>AC</a:t>
              </a:r>
            </a:p>
          </p:txBody>
        </p:sp>
        <p:sp>
          <p:nvSpPr>
            <p:cNvPr id="26652" name="Line 38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39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40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41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42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Text Box 43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S</a:t>
              </a:r>
              <a:endParaRPr lang="en-US" sz="1400" b="1"/>
            </a:p>
          </p:txBody>
        </p:sp>
        <p:sp>
          <p:nvSpPr>
            <p:cNvPr id="26658" name="Text Box 44"/>
            <p:cNvSpPr txBox="1">
              <a:spLocks noChangeArrowheads="1"/>
            </p:cNvSpPr>
            <p:nvPr/>
          </p:nvSpPr>
          <p:spPr bwMode="auto">
            <a:xfrm>
              <a:off x="960" y="3120"/>
              <a:ext cx="3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A</a:t>
              </a:r>
              <a:endParaRPr lang="en-US" sz="1400" b="1"/>
            </a:p>
          </p:txBody>
        </p:sp>
      </p:grpSp>
      <p:sp>
        <p:nvSpPr>
          <p:cNvPr id="26628" name="Text Box 45"/>
          <p:cNvSpPr txBox="1">
            <a:spLocks noChangeArrowheads="1"/>
          </p:cNvSpPr>
          <p:nvPr/>
        </p:nvSpPr>
        <p:spPr bwMode="auto">
          <a:xfrm>
            <a:off x="685800" y="16002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Let’s apply the tuning charts to the three-tank mixing process, which is not first order with dead time.</a:t>
            </a:r>
          </a:p>
        </p:txBody>
      </p:sp>
      <p:sp>
        <p:nvSpPr>
          <p:cNvPr id="26629" name="Text Box 46"/>
          <p:cNvSpPr txBox="1">
            <a:spLocks noChangeArrowheads="1"/>
          </p:cNvSpPr>
          <p:nvPr/>
        </p:nvSpPr>
        <p:spPr bwMode="auto">
          <a:xfrm>
            <a:off x="4876800" y="4724400"/>
            <a:ext cx="3962400" cy="177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/>
              <a:t>	Tuning from chart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Kc  = 1.2/0.039 = 30 %open/%A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 =  0.69(16) = 11 min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 =  0.05(16) = 0.80 min</a:t>
            </a:r>
          </a:p>
        </p:txBody>
      </p:sp>
      <p:sp>
        <p:nvSpPr>
          <p:cNvPr id="26630" name="AutoShape 47"/>
          <p:cNvSpPr>
            <a:spLocks noChangeArrowheads="1"/>
          </p:cNvSpPr>
          <p:nvPr/>
        </p:nvSpPr>
        <p:spPr bwMode="auto">
          <a:xfrm>
            <a:off x="3962400" y="54102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48"/>
          <p:cNvSpPr txBox="1">
            <a:spLocks noChangeArrowheads="1"/>
          </p:cNvSpPr>
          <p:nvPr/>
        </p:nvSpPr>
        <p:spPr bwMode="auto">
          <a:xfrm>
            <a:off x="762000" y="4724400"/>
            <a:ext cx="29718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/>
              <a:t>Process reaction curve</a:t>
            </a:r>
            <a:r>
              <a:rPr lang="en-US" sz="2000" b="1"/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Kp = 0.039 %A/%open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   = 5.5 min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   = 10.5 min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190"/>
          <p:cNvSpPr>
            <a:spLocks noChangeArrowheads="1"/>
          </p:cNvSpPr>
          <p:nvPr/>
        </p:nvSpPr>
        <p:spPr bwMode="auto">
          <a:xfrm>
            <a:off x="7391400" y="4419600"/>
            <a:ext cx="533400" cy="5334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pSp>
        <p:nvGrpSpPr>
          <p:cNvPr id="27652" name="Group 179"/>
          <p:cNvGrpSpPr>
            <a:grpSpLocks/>
          </p:cNvGrpSpPr>
          <p:nvPr/>
        </p:nvGrpSpPr>
        <p:grpSpPr bwMode="auto">
          <a:xfrm>
            <a:off x="228600" y="4343400"/>
            <a:ext cx="3097213" cy="1741488"/>
            <a:chOff x="1017" y="2741"/>
            <a:chExt cx="3650" cy="1097"/>
          </a:xfrm>
        </p:grpSpPr>
        <p:sp>
          <p:nvSpPr>
            <p:cNvPr id="27773" name="Rectangle 113"/>
            <p:cNvSpPr>
              <a:spLocks noChangeArrowheads="1"/>
            </p:cNvSpPr>
            <p:nvPr/>
          </p:nvSpPr>
          <p:spPr bwMode="auto">
            <a:xfrm>
              <a:off x="1221" y="2783"/>
              <a:ext cx="3268" cy="8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Rectangle 114"/>
            <p:cNvSpPr>
              <a:spLocks noChangeArrowheads="1"/>
            </p:cNvSpPr>
            <p:nvPr/>
          </p:nvSpPr>
          <p:spPr bwMode="auto">
            <a:xfrm>
              <a:off x="1221" y="2783"/>
              <a:ext cx="3268" cy="86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115"/>
            <p:cNvSpPr>
              <a:spLocks noChangeShapeType="1"/>
            </p:cNvSpPr>
            <p:nvPr/>
          </p:nvSpPr>
          <p:spPr bwMode="auto">
            <a:xfrm>
              <a:off x="1221" y="2783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16"/>
            <p:cNvSpPr>
              <a:spLocks/>
            </p:cNvSpPr>
            <p:nvPr/>
          </p:nvSpPr>
          <p:spPr bwMode="auto">
            <a:xfrm>
              <a:off x="1221" y="2783"/>
              <a:ext cx="3268" cy="866"/>
            </a:xfrm>
            <a:custGeom>
              <a:avLst/>
              <a:gdLst>
                <a:gd name="T0" fmla="*/ 0 w 619"/>
                <a:gd name="T1" fmla="*/ 866 h 163"/>
                <a:gd name="T2" fmla="*/ 3268 w 619"/>
                <a:gd name="T3" fmla="*/ 866 h 163"/>
                <a:gd name="T4" fmla="*/ 326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117"/>
            <p:cNvSpPr>
              <a:spLocks noChangeShapeType="1"/>
            </p:cNvSpPr>
            <p:nvPr/>
          </p:nvSpPr>
          <p:spPr bwMode="auto">
            <a:xfrm flipV="1">
              <a:off x="1221" y="2783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18"/>
            <p:cNvSpPr>
              <a:spLocks noChangeShapeType="1"/>
            </p:cNvSpPr>
            <p:nvPr/>
          </p:nvSpPr>
          <p:spPr bwMode="auto">
            <a:xfrm>
              <a:off x="1221" y="3649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119"/>
            <p:cNvSpPr>
              <a:spLocks noChangeShapeType="1"/>
            </p:cNvSpPr>
            <p:nvPr/>
          </p:nvSpPr>
          <p:spPr bwMode="auto">
            <a:xfrm flipV="1">
              <a:off x="1221" y="2783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Line 120"/>
            <p:cNvSpPr>
              <a:spLocks noChangeShapeType="1"/>
            </p:cNvSpPr>
            <p:nvPr/>
          </p:nvSpPr>
          <p:spPr bwMode="auto">
            <a:xfrm flipV="1">
              <a:off x="1221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Line 121"/>
            <p:cNvSpPr>
              <a:spLocks noChangeShapeType="1"/>
            </p:cNvSpPr>
            <p:nvPr/>
          </p:nvSpPr>
          <p:spPr bwMode="auto">
            <a:xfrm>
              <a:off x="1221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Rectangle 122"/>
            <p:cNvSpPr>
              <a:spLocks noChangeArrowheads="1"/>
            </p:cNvSpPr>
            <p:nvPr/>
          </p:nvSpPr>
          <p:spPr bwMode="auto">
            <a:xfrm>
              <a:off x="1205" y="3670"/>
              <a:ext cx="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7783" name="Line 123"/>
            <p:cNvSpPr>
              <a:spLocks noChangeShapeType="1"/>
            </p:cNvSpPr>
            <p:nvPr/>
          </p:nvSpPr>
          <p:spPr bwMode="auto">
            <a:xfrm flipV="1">
              <a:off x="1548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24"/>
            <p:cNvSpPr>
              <a:spLocks noChangeShapeType="1"/>
            </p:cNvSpPr>
            <p:nvPr/>
          </p:nvSpPr>
          <p:spPr bwMode="auto">
            <a:xfrm>
              <a:off x="1548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Rectangle 125"/>
            <p:cNvSpPr>
              <a:spLocks noChangeArrowheads="1"/>
            </p:cNvSpPr>
            <p:nvPr/>
          </p:nvSpPr>
          <p:spPr bwMode="auto">
            <a:xfrm>
              <a:off x="1512" y="3670"/>
              <a:ext cx="1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7786" name="Line 126"/>
            <p:cNvSpPr>
              <a:spLocks noChangeShapeType="1"/>
            </p:cNvSpPr>
            <p:nvPr/>
          </p:nvSpPr>
          <p:spPr bwMode="auto">
            <a:xfrm flipV="1">
              <a:off x="1876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27"/>
            <p:cNvSpPr>
              <a:spLocks noChangeShapeType="1"/>
            </p:cNvSpPr>
            <p:nvPr/>
          </p:nvSpPr>
          <p:spPr bwMode="auto">
            <a:xfrm>
              <a:off x="1876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Rectangle 128"/>
            <p:cNvSpPr>
              <a:spLocks noChangeArrowheads="1"/>
            </p:cNvSpPr>
            <p:nvPr/>
          </p:nvSpPr>
          <p:spPr bwMode="auto">
            <a:xfrm>
              <a:off x="1838" y="3670"/>
              <a:ext cx="1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7789" name="Line 129"/>
            <p:cNvSpPr>
              <a:spLocks noChangeShapeType="1"/>
            </p:cNvSpPr>
            <p:nvPr/>
          </p:nvSpPr>
          <p:spPr bwMode="auto">
            <a:xfrm flipV="1">
              <a:off x="2203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130"/>
            <p:cNvSpPr>
              <a:spLocks noChangeShapeType="1"/>
            </p:cNvSpPr>
            <p:nvPr/>
          </p:nvSpPr>
          <p:spPr bwMode="auto">
            <a:xfrm>
              <a:off x="2203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Rectangle 131"/>
            <p:cNvSpPr>
              <a:spLocks noChangeArrowheads="1"/>
            </p:cNvSpPr>
            <p:nvPr/>
          </p:nvSpPr>
          <p:spPr bwMode="auto">
            <a:xfrm>
              <a:off x="2167" y="3670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7792" name="Line 132"/>
            <p:cNvSpPr>
              <a:spLocks noChangeShapeType="1"/>
            </p:cNvSpPr>
            <p:nvPr/>
          </p:nvSpPr>
          <p:spPr bwMode="auto">
            <a:xfrm flipV="1">
              <a:off x="2531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33"/>
            <p:cNvSpPr>
              <a:spLocks noChangeShapeType="1"/>
            </p:cNvSpPr>
            <p:nvPr/>
          </p:nvSpPr>
          <p:spPr bwMode="auto">
            <a:xfrm>
              <a:off x="2531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Rectangle 134"/>
            <p:cNvSpPr>
              <a:spLocks noChangeArrowheads="1"/>
            </p:cNvSpPr>
            <p:nvPr/>
          </p:nvSpPr>
          <p:spPr bwMode="auto">
            <a:xfrm>
              <a:off x="2493" y="3670"/>
              <a:ext cx="1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7795" name="Line 135"/>
            <p:cNvSpPr>
              <a:spLocks noChangeShapeType="1"/>
            </p:cNvSpPr>
            <p:nvPr/>
          </p:nvSpPr>
          <p:spPr bwMode="auto">
            <a:xfrm flipV="1">
              <a:off x="2858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36"/>
            <p:cNvSpPr>
              <a:spLocks noChangeShapeType="1"/>
            </p:cNvSpPr>
            <p:nvPr/>
          </p:nvSpPr>
          <p:spPr bwMode="auto">
            <a:xfrm>
              <a:off x="2858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Rectangle 137"/>
            <p:cNvSpPr>
              <a:spLocks noChangeArrowheads="1"/>
            </p:cNvSpPr>
            <p:nvPr/>
          </p:nvSpPr>
          <p:spPr bwMode="auto">
            <a:xfrm>
              <a:off x="2805" y="3670"/>
              <a:ext cx="2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7798" name="Line 138"/>
            <p:cNvSpPr>
              <a:spLocks noChangeShapeType="1"/>
            </p:cNvSpPr>
            <p:nvPr/>
          </p:nvSpPr>
          <p:spPr bwMode="auto">
            <a:xfrm flipV="1">
              <a:off x="3180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139"/>
            <p:cNvSpPr>
              <a:spLocks noChangeShapeType="1"/>
            </p:cNvSpPr>
            <p:nvPr/>
          </p:nvSpPr>
          <p:spPr bwMode="auto">
            <a:xfrm>
              <a:off x="3180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0"/>
            <p:cNvSpPr>
              <a:spLocks noChangeArrowheads="1"/>
            </p:cNvSpPr>
            <p:nvPr/>
          </p:nvSpPr>
          <p:spPr bwMode="auto">
            <a:xfrm>
              <a:off x="3127" y="3670"/>
              <a:ext cx="2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7801" name="Line 141"/>
            <p:cNvSpPr>
              <a:spLocks noChangeShapeType="1"/>
            </p:cNvSpPr>
            <p:nvPr/>
          </p:nvSpPr>
          <p:spPr bwMode="auto">
            <a:xfrm flipV="1">
              <a:off x="3507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42"/>
            <p:cNvSpPr>
              <a:spLocks noChangeShapeType="1"/>
            </p:cNvSpPr>
            <p:nvPr/>
          </p:nvSpPr>
          <p:spPr bwMode="auto">
            <a:xfrm>
              <a:off x="3507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Rectangle 143"/>
            <p:cNvSpPr>
              <a:spLocks noChangeArrowheads="1"/>
            </p:cNvSpPr>
            <p:nvPr/>
          </p:nvSpPr>
          <p:spPr bwMode="auto">
            <a:xfrm>
              <a:off x="3455" y="3670"/>
              <a:ext cx="23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/>
            </a:p>
          </p:txBody>
        </p:sp>
        <p:sp>
          <p:nvSpPr>
            <p:cNvPr id="27804" name="Line 144"/>
            <p:cNvSpPr>
              <a:spLocks noChangeShapeType="1"/>
            </p:cNvSpPr>
            <p:nvPr/>
          </p:nvSpPr>
          <p:spPr bwMode="auto">
            <a:xfrm flipV="1">
              <a:off x="3835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45"/>
            <p:cNvSpPr>
              <a:spLocks noChangeShapeType="1"/>
            </p:cNvSpPr>
            <p:nvPr/>
          </p:nvSpPr>
          <p:spPr bwMode="auto">
            <a:xfrm>
              <a:off x="3835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Rectangle 146"/>
            <p:cNvSpPr>
              <a:spLocks noChangeArrowheads="1"/>
            </p:cNvSpPr>
            <p:nvPr/>
          </p:nvSpPr>
          <p:spPr bwMode="auto">
            <a:xfrm>
              <a:off x="3782" y="3670"/>
              <a:ext cx="2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/>
            </a:p>
          </p:txBody>
        </p:sp>
        <p:sp>
          <p:nvSpPr>
            <p:cNvPr id="27807" name="Line 147"/>
            <p:cNvSpPr>
              <a:spLocks noChangeShapeType="1"/>
            </p:cNvSpPr>
            <p:nvPr/>
          </p:nvSpPr>
          <p:spPr bwMode="auto">
            <a:xfrm flipV="1">
              <a:off x="4162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48"/>
            <p:cNvSpPr>
              <a:spLocks noChangeShapeType="1"/>
            </p:cNvSpPr>
            <p:nvPr/>
          </p:nvSpPr>
          <p:spPr bwMode="auto">
            <a:xfrm>
              <a:off x="4162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Rectangle 149"/>
            <p:cNvSpPr>
              <a:spLocks noChangeArrowheads="1"/>
            </p:cNvSpPr>
            <p:nvPr/>
          </p:nvSpPr>
          <p:spPr bwMode="auto">
            <a:xfrm>
              <a:off x="4108" y="3670"/>
              <a:ext cx="2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/>
            </a:p>
          </p:txBody>
        </p:sp>
        <p:sp>
          <p:nvSpPr>
            <p:cNvPr id="27810" name="Line 150"/>
            <p:cNvSpPr>
              <a:spLocks noChangeShapeType="1"/>
            </p:cNvSpPr>
            <p:nvPr/>
          </p:nvSpPr>
          <p:spPr bwMode="auto">
            <a:xfrm flipV="1">
              <a:off x="4489" y="361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51"/>
            <p:cNvSpPr>
              <a:spLocks noChangeShapeType="1"/>
            </p:cNvSpPr>
            <p:nvPr/>
          </p:nvSpPr>
          <p:spPr bwMode="auto">
            <a:xfrm>
              <a:off x="4489" y="27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Rectangle 152"/>
            <p:cNvSpPr>
              <a:spLocks noChangeArrowheads="1"/>
            </p:cNvSpPr>
            <p:nvPr/>
          </p:nvSpPr>
          <p:spPr bwMode="auto">
            <a:xfrm>
              <a:off x="4437" y="3670"/>
              <a:ext cx="2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7813" name="Line 153"/>
            <p:cNvSpPr>
              <a:spLocks noChangeShapeType="1"/>
            </p:cNvSpPr>
            <p:nvPr/>
          </p:nvSpPr>
          <p:spPr bwMode="auto">
            <a:xfrm>
              <a:off x="1221" y="364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154"/>
            <p:cNvSpPr>
              <a:spLocks noChangeShapeType="1"/>
            </p:cNvSpPr>
            <p:nvPr/>
          </p:nvSpPr>
          <p:spPr bwMode="auto">
            <a:xfrm flipH="1">
              <a:off x="4458" y="364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Rectangle 155"/>
            <p:cNvSpPr>
              <a:spLocks noChangeArrowheads="1"/>
            </p:cNvSpPr>
            <p:nvPr/>
          </p:nvSpPr>
          <p:spPr bwMode="auto">
            <a:xfrm>
              <a:off x="1126" y="3607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27816" name="Line 156"/>
            <p:cNvSpPr>
              <a:spLocks noChangeShapeType="1"/>
            </p:cNvSpPr>
            <p:nvPr/>
          </p:nvSpPr>
          <p:spPr bwMode="auto">
            <a:xfrm>
              <a:off x="1221" y="347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57"/>
            <p:cNvSpPr>
              <a:spLocks noChangeShapeType="1"/>
            </p:cNvSpPr>
            <p:nvPr/>
          </p:nvSpPr>
          <p:spPr bwMode="auto">
            <a:xfrm flipH="1">
              <a:off x="4458" y="347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Rectangle 158"/>
            <p:cNvSpPr>
              <a:spLocks noChangeArrowheads="1"/>
            </p:cNvSpPr>
            <p:nvPr/>
          </p:nvSpPr>
          <p:spPr bwMode="auto">
            <a:xfrm>
              <a:off x="1126" y="3431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27819" name="Line 159"/>
            <p:cNvSpPr>
              <a:spLocks noChangeShapeType="1"/>
            </p:cNvSpPr>
            <p:nvPr/>
          </p:nvSpPr>
          <p:spPr bwMode="auto">
            <a:xfrm>
              <a:off x="1221" y="330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Line 160"/>
            <p:cNvSpPr>
              <a:spLocks noChangeShapeType="1"/>
            </p:cNvSpPr>
            <p:nvPr/>
          </p:nvSpPr>
          <p:spPr bwMode="auto">
            <a:xfrm flipH="1">
              <a:off x="4458" y="330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Rectangle 161"/>
            <p:cNvSpPr>
              <a:spLocks noChangeArrowheads="1"/>
            </p:cNvSpPr>
            <p:nvPr/>
          </p:nvSpPr>
          <p:spPr bwMode="auto">
            <a:xfrm>
              <a:off x="1126" y="3261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/>
            </a:p>
          </p:txBody>
        </p:sp>
        <p:sp>
          <p:nvSpPr>
            <p:cNvPr id="27822" name="Line 162"/>
            <p:cNvSpPr>
              <a:spLocks noChangeShapeType="1"/>
            </p:cNvSpPr>
            <p:nvPr/>
          </p:nvSpPr>
          <p:spPr bwMode="auto">
            <a:xfrm>
              <a:off x="1221" y="312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Line 163"/>
            <p:cNvSpPr>
              <a:spLocks noChangeShapeType="1"/>
            </p:cNvSpPr>
            <p:nvPr/>
          </p:nvSpPr>
          <p:spPr bwMode="auto">
            <a:xfrm flipH="1">
              <a:off x="4458" y="312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Rectangle 164"/>
            <p:cNvSpPr>
              <a:spLocks noChangeArrowheads="1"/>
            </p:cNvSpPr>
            <p:nvPr/>
          </p:nvSpPr>
          <p:spPr bwMode="auto">
            <a:xfrm>
              <a:off x="1126" y="3086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7825" name="Line 165"/>
            <p:cNvSpPr>
              <a:spLocks noChangeShapeType="1"/>
            </p:cNvSpPr>
            <p:nvPr/>
          </p:nvSpPr>
          <p:spPr bwMode="auto">
            <a:xfrm>
              <a:off x="1221" y="295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Line 166"/>
            <p:cNvSpPr>
              <a:spLocks noChangeShapeType="1"/>
            </p:cNvSpPr>
            <p:nvPr/>
          </p:nvSpPr>
          <p:spPr bwMode="auto">
            <a:xfrm flipH="1">
              <a:off x="4458" y="295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Rectangle 167"/>
            <p:cNvSpPr>
              <a:spLocks noChangeArrowheads="1"/>
            </p:cNvSpPr>
            <p:nvPr/>
          </p:nvSpPr>
          <p:spPr bwMode="auto">
            <a:xfrm>
              <a:off x="1126" y="2916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27828" name="Line 168"/>
            <p:cNvSpPr>
              <a:spLocks noChangeShapeType="1"/>
            </p:cNvSpPr>
            <p:nvPr/>
          </p:nvSpPr>
          <p:spPr bwMode="auto">
            <a:xfrm>
              <a:off x="1221" y="278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Line 169"/>
            <p:cNvSpPr>
              <a:spLocks noChangeShapeType="1"/>
            </p:cNvSpPr>
            <p:nvPr/>
          </p:nvSpPr>
          <p:spPr bwMode="auto">
            <a:xfrm flipH="1">
              <a:off x="4458" y="2783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Rectangle 170"/>
            <p:cNvSpPr>
              <a:spLocks noChangeArrowheads="1"/>
            </p:cNvSpPr>
            <p:nvPr/>
          </p:nvSpPr>
          <p:spPr bwMode="auto">
            <a:xfrm>
              <a:off x="1126" y="2741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27831" name="Line 171"/>
            <p:cNvSpPr>
              <a:spLocks noChangeShapeType="1"/>
            </p:cNvSpPr>
            <p:nvPr/>
          </p:nvSpPr>
          <p:spPr bwMode="auto">
            <a:xfrm>
              <a:off x="1221" y="2783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Freeform 172"/>
            <p:cNvSpPr>
              <a:spLocks/>
            </p:cNvSpPr>
            <p:nvPr/>
          </p:nvSpPr>
          <p:spPr bwMode="auto">
            <a:xfrm>
              <a:off x="1221" y="2783"/>
              <a:ext cx="3268" cy="866"/>
            </a:xfrm>
            <a:custGeom>
              <a:avLst/>
              <a:gdLst>
                <a:gd name="T0" fmla="*/ 0 w 619"/>
                <a:gd name="T1" fmla="*/ 866 h 163"/>
                <a:gd name="T2" fmla="*/ 3268 w 619"/>
                <a:gd name="T3" fmla="*/ 866 h 163"/>
                <a:gd name="T4" fmla="*/ 326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Line 173"/>
            <p:cNvSpPr>
              <a:spLocks noChangeShapeType="1"/>
            </p:cNvSpPr>
            <p:nvPr/>
          </p:nvSpPr>
          <p:spPr bwMode="auto">
            <a:xfrm flipV="1">
              <a:off x="1221" y="2783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Freeform 174"/>
            <p:cNvSpPr>
              <a:spLocks/>
            </p:cNvSpPr>
            <p:nvPr/>
          </p:nvSpPr>
          <p:spPr bwMode="auto">
            <a:xfrm>
              <a:off x="1226" y="2783"/>
              <a:ext cx="3263" cy="781"/>
            </a:xfrm>
            <a:custGeom>
              <a:avLst/>
              <a:gdLst>
                <a:gd name="T0" fmla="*/ 53 w 3263"/>
                <a:gd name="T1" fmla="*/ 0 h 781"/>
                <a:gd name="T2" fmla="*/ 111 w 3263"/>
                <a:gd name="T3" fmla="*/ 0 h 781"/>
                <a:gd name="T4" fmla="*/ 169 w 3263"/>
                <a:gd name="T5" fmla="*/ 0 h 781"/>
                <a:gd name="T6" fmla="*/ 227 w 3263"/>
                <a:gd name="T7" fmla="*/ 0 h 781"/>
                <a:gd name="T8" fmla="*/ 286 w 3263"/>
                <a:gd name="T9" fmla="*/ 0 h 781"/>
                <a:gd name="T10" fmla="*/ 344 w 3263"/>
                <a:gd name="T11" fmla="*/ 11 h 781"/>
                <a:gd name="T12" fmla="*/ 386 w 3263"/>
                <a:gd name="T13" fmla="*/ 70 h 781"/>
                <a:gd name="T14" fmla="*/ 423 w 3263"/>
                <a:gd name="T15" fmla="*/ 160 h 781"/>
                <a:gd name="T16" fmla="*/ 460 w 3263"/>
                <a:gd name="T17" fmla="*/ 277 h 781"/>
                <a:gd name="T18" fmla="*/ 497 w 3263"/>
                <a:gd name="T19" fmla="*/ 399 h 781"/>
                <a:gd name="T20" fmla="*/ 534 w 3263"/>
                <a:gd name="T21" fmla="*/ 510 h 781"/>
                <a:gd name="T22" fmla="*/ 565 w 3263"/>
                <a:gd name="T23" fmla="*/ 611 h 781"/>
                <a:gd name="T24" fmla="*/ 602 w 3263"/>
                <a:gd name="T25" fmla="*/ 686 h 781"/>
                <a:gd name="T26" fmla="*/ 645 w 3263"/>
                <a:gd name="T27" fmla="*/ 744 h 781"/>
                <a:gd name="T28" fmla="*/ 703 w 3263"/>
                <a:gd name="T29" fmla="*/ 776 h 781"/>
                <a:gd name="T30" fmla="*/ 761 w 3263"/>
                <a:gd name="T31" fmla="*/ 771 h 781"/>
                <a:gd name="T32" fmla="*/ 819 w 3263"/>
                <a:gd name="T33" fmla="*/ 749 h 781"/>
                <a:gd name="T34" fmla="*/ 877 w 3263"/>
                <a:gd name="T35" fmla="*/ 723 h 781"/>
                <a:gd name="T36" fmla="*/ 935 w 3263"/>
                <a:gd name="T37" fmla="*/ 702 h 781"/>
                <a:gd name="T38" fmla="*/ 993 w 3263"/>
                <a:gd name="T39" fmla="*/ 691 h 781"/>
                <a:gd name="T40" fmla="*/ 1051 w 3263"/>
                <a:gd name="T41" fmla="*/ 686 h 781"/>
                <a:gd name="T42" fmla="*/ 1109 w 3263"/>
                <a:gd name="T43" fmla="*/ 691 h 781"/>
                <a:gd name="T44" fmla="*/ 1167 w 3263"/>
                <a:gd name="T45" fmla="*/ 696 h 781"/>
                <a:gd name="T46" fmla="*/ 1225 w 3263"/>
                <a:gd name="T47" fmla="*/ 707 h 781"/>
                <a:gd name="T48" fmla="*/ 1283 w 3263"/>
                <a:gd name="T49" fmla="*/ 712 h 781"/>
                <a:gd name="T50" fmla="*/ 1342 w 3263"/>
                <a:gd name="T51" fmla="*/ 712 h 781"/>
                <a:gd name="T52" fmla="*/ 1400 w 3263"/>
                <a:gd name="T53" fmla="*/ 712 h 781"/>
                <a:gd name="T54" fmla="*/ 1458 w 3263"/>
                <a:gd name="T55" fmla="*/ 712 h 781"/>
                <a:gd name="T56" fmla="*/ 1516 w 3263"/>
                <a:gd name="T57" fmla="*/ 712 h 781"/>
                <a:gd name="T58" fmla="*/ 1574 w 3263"/>
                <a:gd name="T59" fmla="*/ 712 h 781"/>
                <a:gd name="T60" fmla="*/ 1632 w 3263"/>
                <a:gd name="T61" fmla="*/ 712 h 781"/>
                <a:gd name="T62" fmla="*/ 1690 w 3263"/>
                <a:gd name="T63" fmla="*/ 712 h 781"/>
                <a:gd name="T64" fmla="*/ 1748 w 3263"/>
                <a:gd name="T65" fmla="*/ 712 h 781"/>
                <a:gd name="T66" fmla="*/ 1806 w 3263"/>
                <a:gd name="T67" fmla="*/ 712 h 781"/>
                <a:gd name="T68" fmla="*/ 1864 w 3263"/>
                <a:gd name="T69" fmla="*/ 712 h 781"/>
                <a:gd name="T70" fmla="*/ 1922 w 3263"/>
                <a:gd name="T71" fmla="*/ 712 h 781"/>
                <a:gd name="T72" fmla="*/ 1980 w 3263"/>
                <a:gd name="T73" fmla="*/ 712 h 781"/>
                <a:gd name="T74" fmla="*/ 2038 w 3263"/>
                <a:gd name="T75" fmla="*/ 712 h 781"/>
                <a:gd name="T76" fmla="*/ 2097 w 3263"/>
                <a:gd name="T77" fmla="*/ 712 h 781"/>
                <a:gd name="T78" fmla="*/ 2155 w 3263"/>
                <a:gd name="T79" fmla="*/ 712 h 781"/>
                <a:gd name="T80" fmla="*/ 2213 w 3263"/>
                <a:gd name="T81" fmla="*/ 712 h 781"/>
                <a:gd name="T82" fmla="*/ 2271 w 3263"/>
                <a:gd name="T83" fmla="*/ 712 h 781"/>
                <a:gd name="T84" fmla="*/ 2329 w 3263"/>
                <a:gd name="T85" fmla="*/ 712 h 781"/>
                <a:gd name="T86" fmla="*/ 2387 w 3263"/>
                <a:gd name="T87" fmla="*/ 712 h 781"/>
                <a:gd name="T88" fmla="*/ 2445 w 3263"/>
                <a:gd name="T89" fmla="*/ 712 h 781"/>
                <a:gd name="T90" fmla="*/ 2503 w 3263"/>
                <a:gd name="T91" fmla="*/ 712 h 781"/>
                <a:gd name="T92" fmla="*/ 2561 w 3263"/>
                <a:gd name="T93" fmla="*/ 712 h 781"/>
                <a:gd name="T94" fmla="*/ 2619 w 3263"/>
                <a:gd name="T95" fmla="*/ 712 h 781"/>
                <a:gd name="T96" fmla="*/ 2677 w 3263"/>
                <a:gd name="T97" fmla="*/ 712 h 781"/>
                <a:gd name="T98" fmla="*/ 2735 w 3263"/>
                <a:gd name="T99" fmla="*/ 712 h 781"/>
                <a:gd name="T100" fmla="*/ 2794 w 3263"/>
                <a:gd name="T101" fmla="*/ 712 h 781"/>
                <a:gd name="T102" fmla="*/ 2852 w 3263"/>
                <a:gd name="T103" fmla="*/ 712 h 781"/>
                <a:gd name="T104" fmla="*/ 2910 w 3263"/>
                <a:gd name="T105" fmla="*/ 712 h 781"/>
                <a:gd name="T106" fmla="*/ 2968 w 3263"/>
                <a:gd name="T107" fmla="*/ 712 h 781"/>
                <a:gd name="T108" fmla="*/ 3026 w 3263"/>
                <a:gd name="T109" fmla="*/ 712 h 781"/>
                <a:gd name="T110" fmla="*/ 3084 w 3263"/>
                <a:gd name="T111" fmla="*/ 712 h 781"/>
                <a:gd name="T112" fmla="*/ 3142 w 3263"/>
                <a:gd name="T113" fmla="*/ 712 h 781"/>
                <a:gd name="T114" fmla="*/ 3200 w 3263"/>
                <a:gd name="T115" fmla="*/ 712 h 781"/>
                <a:gd name="T116" fmla="*/ 3258 w 3263"/>
                <a:gd name="T117" fmla="*/ 712 h 7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63" h="781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3" y="6"/>
                  </a:lnTo>
                  <a:lnTo>
                    <a:pt x="338" y="6"/>
                  </a:lnTo>
                  <a:lnTo>
                    <a:pt x="344" y="11"/>
                  </a:lnTo>
                  <a:lnTo>
                    <a:pt x="349" y="16"/>
                  </a:lnTo>
                  <a:lnTo>
                    <a:pt x="354" y="16"/>
                  </a:lnTo>
                  <a:lnTo>
                    <a:pt x="359" y="22"/>
                  </a:lnTo>
                  <a:lnTo>
                    <a:pt x="365" y="27"/>
                  </a:lnTo>
                  <a:lnTo>
                    <a:pt x="370" y="32"/>
                  </a:lnTo>
                  <a:lnTo>
                    <a:pt x="370" y="38"/>
                  </a:lnTo>
                  <a:lnTo>
                    <a:pt x="375" y="43"/>
                  </a:lnTo>
                  <a:lnTo>
                    <a:pt x="375" y="48"/>
                  </a:lnTo>
                  <a:lnTo>
                    <a:pt x="381" y="54"/>
                  </a:lnTo>
                  <a:lnTo>
                    <a:pt x="386" y="64"/>
                  </a:lnTo>
                  <a:lnTo>
                    <a:pt x="386" y="70"/>
                  </a:lnTo>
                  <a:lnTo>
                    <a:pt x="391" y="75"/>
                  </a:lnTo>
                  <a:lnTo>
                    <a:pt x="396" y="85"/>
                  </a:lnTo>
                  <a:lnTo>
                    <a:pt x="396" y="91"/>
                  </a:lnTo>
                  <a:lnTo>
                    <a:pt x="402" y="96"/>
                  </a:lnTo>
                  <a:lnTo>
                    <a:pt x="402" y="107"/>
                  </a:lnTo>
                  <a:lnTo>
                    <a:pt x="407" y="117"/>
                  </a:lnTo>
                  <a:lnTo>
                    <a:pt x="412" y="123"/>
                  </a:lnTo>
                  <a:lnTo>
                    <a:pt x="412" y="133"/>
                  </a:lnTo>
                  <a:lnTo>
                    <a:pt x="418" y="144"/>
                  </a:lnTo>
                  <a:lnTo>
                    <a:pt x="418" y="149"/>
                  </a:lnTo>
                  <a:lnTo>
                    <a:pt x="423" y="160"/>
                  </a:lnTo>
                  <a:lnTo>
                    <a:pt x="428" y="170"/>
                  </a:lnTo>
                  <a:lnTo>
                    <a:pt x="428" y="181"/>
                  </a:lnTo>
                  <a:lnTo>
                    <a:pt x="433" y="192"/>
                  </a:lnTo>
                  <a:lnTo>
                    <a:pt x="439" y="202"/>
                  </a:lnTo>
                  <a:lnTo>
                    <a:pt x="439" y="213"/>
                  </a:lnTo>
                  <a:lnTo>
                    <a:pt x="444" y="224"/>
                  </a:lnTo>
                  <a:lnTo>
                    <a:pt x="444" y="234"/>
                  </a:lnTo>
                  <a:lnTo>
                    <a:pt x="449" y="245"/>
                  </a:lnTo>
                  <a:lnTo>
                    <a:pt x="454" y="255"/>
                  </a:lnTo>
                  <a:lnTo>
                    <a:pt x="454" y="266"/>
                  </a:lnTo>
                  <a:lnTo>
                    <a:pt x="460" y="277"/>
                  </a:lnTo>
                  <a:lnTo>
                    <a:pt x="465" y="287"/>
                  </a:lnTo>
                  <a:lnTo>
                    <a:pt x="465" y="298"/>
                  </a:lnTo>
                  <a:lnTo>
                    <a:pt x="470" y="309"/>
                  </a:lnTo>
                  <a:lnTo>
                    <a:pt x="470" y="319"/>
                  </a:lnTo>
                  <a:lnTo>
                    <a:pt x="476" y="330"/>
                  </a:lnTo>
                  <a:lnTo>
                    <a:pt x="481" y="340"/>
                  </a:lnTo>
                  <a:lnTo>
                    <a:pt x="481" y="351"/>
                  </a:lnTo>
                  <a:lnTo>
                    <a:pt x="486" y="362"/>
                  </a:lnTo>
                  <a:lnTo>
                    <a:pt x="486" y="378"/>
                  </a:lnTo>
                  <a:lnTo>
                    <a:pt x="491" y="388"/>
                  </a:lnTo>
                  <a:lnTo>
                    <a:pt x="497" y="399"/>
                  </a:lnTo>
                  <a:lnTo>
                    <a:pt x="497" y="409"/>
                  </a:lnTo>
                  <a:lnTo>
                    <a:pt x="502" y="420"/>
                  </a:lnTo>
                  <a:lnTo>
                    <a:pt x="507" y="431"/>
                  </a:lnTo>
                  <a:lnTo>
                    <a:pt x="507" y="441"/>
                  </a:lnTo>
                  <a:lnTo>
                    <a:pt x="513" y="452"/>
                  </a:lnTo>
                  <a:lnTo>
                    <a:pt x="513" y="463"/>
                  </a:lnTo>
                  <a:lnTo>
                    <a:pt x="518" y="473"/>
                  </a:lnTo>
                  <a:lnTo>
                    <a:pt x="523" y="484"/>
                  </a:lnTo>
                  <a:lnTo>
                    <a:pt x="523" y="494"/>
                  </a:lnTo>
                  <a:lnTo>
                    <a:pt x="528" y="500"/>
                  </a:lnTo>
                  <a:lnTo>
                    <a:pt x="534" y="510"/>
                  </a:lnTo>
                  <a:lnTo>
                    <a:pt x="534" y="521"/>
                  </a:lnTo>
                  <a:lnTo>
                    <a:pt x="539" y="532"/>
                  </a:lnTo>
                  <a:lnTo>
                    <a:pt x="539" y="542"/>
                  </a:lnTo>
                  <a:lnTo>
                    <a:pt x="544" y="548"/>
                  </a:lnTo>
                  <a:lnTo>
                    <a:pt x="550" y="558"/>
                  </a:lnTo>
                  <a:lnTo>
                    <a:pt x="550" y="569"/>
                  </a:lnTo>
                  <a:lnTo>
                    <a:pt x="555" y="574"/>
                  </a:lnTo>
                  <a:lnTo>
                    <a:pt x="555" y="585"/>
                  </a:lnTo>
                  <a:lnTo>
                    <a:pt x="560" y="595"/>
                  </a:lnTo>
                  <a:lnTo>
                    <a:pt x="565" y="601"/>
                  </a:lnTo>
                  <a:lnTo>
                    <a:pt x="565" y="611"/>
                  </a:lnTo>
                  <a:lnTo>
                    <a:pt x="571" y="617"/>
                  </a:lnTo>
                  <a:lnTo>
                    <a:pt x="576" y="627"/>
                  </a:lnTo>
                  <a:lnTo>
                    <a:pt x="576" y="633"/>
                  </a:lnTo>
                  <a:lnTo>
                    <a:pt x="581" y="638"/>
                  </a:lnTo>
                  <a:lnTo>
                    <a:pt x="581" y="648"/>
                  </a:lnTo>
                  <a:lnTo>
                    <a:pt x="586" y="654"/>
                  </a:lnTo>
                  <a:lnTo>
                    <a:pt x="592" y="659"/>
                  </a:lnTo>
                  <a:lnTo>
                    <a:pt x="592" y="664"/>
                  </a:lnTo>
                  <a:lnTo>
                    <a:pt x="597" y="675"/>
                  </a:lnTo>
                  <a:lnTo>
                    <a:pt x="602" y="680"/>
                  </a:lnTo>
                  <a:lnTo>
                    <a:pt x="602" y="686"/>
                  </a:lnTo>
                  <a:lnTo>
                    <a:pt x="608" y="691"/>
                  </a:lnTo>
                  <a:lnTo>
                    <a:pt x="608" y="696"/>
                  </a:lnTo>
                  <a:lnTo>
                    <a:pt x="613" y="702"/>
                  </a:lnTo>
                  <a:lnTo>
                    <a:pt x="618" y="707"/>
                  </a:lnTo>
                  <a:lnTo>
                    <a:pt x="618" y="712"/>
                  </a:lnTo>
                  <a:lnTo>
                    <a:pt x="623" y="717"/>
                  </a:lnTo>
                  <a:lnTo>
                    <a:pt x="629" y="723"/>
                  </a:lnTo>
                  <a:lnTo>
                    <a:pt x="634" y="728"/>
                  </a:lnTo>
                  <a:lnTo>
                    <a:pt x="634" y="733"/>
                  </a:lnTo>
                  <a:lnTo>
                    <a:pt x="639" y="739"/>
                  </a:lnTo>
                  <a:lnTo>
                    <a:pt x="645" y="744"/>
                  </a:lnTo>
                  <a:lnTo>
                    <a:pt x="650" y="749"/>
                  </a:lnTo>
                  <a:lnTo>
                    <a:pt x="655" y="755"/>
                  </a:lnTo>
                  <a:lnTo>
                    <a:pt x="660" y="760"/>
                  </a:lnTo>
                  <a:lnTo>
                    <a:pt x="666" y="760"/>
                  </a:lnTo>
                  <a:lnTo>
                    <a:pt x="671" y="765"/>
                  </a:lnTo>
                  <a:lnTo>
                    <a:pt x="676" y="771"/>
                  </a:lnTo>
                  <a:lnTo>
                    <a:pt x="682" y="771"/>
                  </a:lnTo>
                  <a:lnTo>
                    <a:pt x="687" y="771"/>
                  </a:lnTo>
                  <a:lnTo>
                    <a:pt x="692" y="776"/>
                  </a:lnTo>
                  <a:lnTo>
                    <a:pt x="697" y="776"/>
                  </a:lnTo>
                  <a:lnTo>
                    <a:pt x="703" y="776"/>
                  </a:lnTo>
                  <a:lnTo>
                    <a:pt x="708" y="776"/>
                  </a:lnTo>
                  <a:lnTo>
                    <a:pt x="713" y="776"/>
                  </a:lnTo>
                  <a:lnTo>
                    <a:pt x="718" y="781"/>
                  </a:lnTo>
                  <a:lnTo>
                    <a:pt x="724" y="781"/>
                  </a:lnTo>
                  <a:lnTo>
                    <a:pt x="729" y="776"/>
                  </a:lnTo>
                  <a:lnTo>
                    <a:pt x="734" y="776"/>
                  </a:lnTo>
                  <a:lnTo>
                    <a:pt x="740" y="776"/>
                  </a:lnTo>
                  <a:lnTo>
                    <a:pt x="745" y="776"/>
                  </a:lnTo>
                  <a:lnTo>
                    <a:pt x="750" y="776"/>
                  </a:lnTo>
                  <a:lnTo>
                    <a:pt x="755" y="776"/>
                  </a:lnTo>
                  <a:lnTo>
                    <a:pt x="761" y="771"/>
                  </a:lnTo>
                  <a:lnTo>
                    <a:pt x="766" y="771"/>
                  </a:lnTo>
                  <a:lnTo>
                    <a:pt x="771" y="771"/>
                  </a:lnTo>
                  <a:lnTo>
                    <a:pt x="777" y="765"/>
                  </a:lnTo>
                  <a:lnTo>
                    <a:pt x="782" y="765"/>
                  </a:lnTo>
                  <a:lnTo>
                    <a:pt x="787" y="760"/>
                  </a:lnTo>
                  <a:lnTo>
                    <a:pt x="792" y="760"/>
                  </a:lnTo>
                  <a:lnTo>
                    <a:pt x="798" y="755"/>
                  </a:lnTo>
                  <a:lnTo>
                    <a:pt x="803" y="755"/>
                  </a:lnTo>
                  <a:lnTo>
                    <a:pt x="808" y="755"/>
                  </a:lnTo>
                  <a:lnTo>
                    <a:pt x="814" y="749"/>
                  </a:lnTo>
                  <a:lnTo>
                    <a:pt x="819" y="749"/>
                  </a:lnTo>
                  <a:lnTo>
                    <a:pt x="824" y="744"/>
                  </a:lnTo>
                  <a:lnTo>
                    <a:pt x="829" y="744"/>
                  </a:lnTo>
                  <a:lnTo>
                    <a:pt x="835" y="739"/>
                  </a:lnTo>
                  <a:lnTo>
                    <a:pt x="840" y="739"/>
                  </a:lnTo>
                  <a:lnTo>
                    <a:pt x="845" y="733"/>
                  </a:lnTo>
                  <a:lnTo>
                    <a:pt x="850" y="733"/>
                  </a:lnTo>
                  <a:lnTo>
                    <a:pt x="856" y="728"/>
                  </a:lnTo>
                  <a:lnTo>
                    <a:pt x="861" y="728"/>
                  </a:lnTo>
                  <a:lnTo>
                    <a:pt x="866" y="723"/>
                  </a:lnTo>
                  <a:lnTo>
                    <a:pt x="872" y="723"/>
                  </a:lnTo>
                  <a:lnTo>
                    <a:pt x="877" y="723"/>
                  </a:lnTo>
                  <a:lnTo>
                    <a:pt x="882" y="717"/>
                  </a:lnTo>
                  <a:lnTo>
                    <a:pt x="887" y="717"/>
                  </a:lnTo>
                  <a:lnTo>
                    <a:pt x="893" y="712"/>
                  </a:lnTo>
                  <a:lnTo>
                    <a:pt x="898" y="712"/>
                  </a:lnTo>
                  <a:lnTo>
                    <a:pt x="903" y="712"/>
                  </a:lnTo>
                  <a:lnTo>
                    <a:pt x="909" y="707"/>
                  </a:lnTo>
                  <a:lnTo>
                    <a:pt x="914" y="707"/>
                  </a:lnTo>
                  <a:lnTo>
                    <a:pt x="919" y="707"/>
                  </a:lnTo>
                  <a:lnTo>
                    <a:pt x="924" y="702"/>
                  </a:lnTo>
                  <a:lnTo>
                    <a:pt x="930" y="702"/>
                  </a:lnTo>
                  <a:lnTo>
                    <a:pt x="935" y="702"/>
                  </a:lnTo>
                  <a:lnTo>
                    <a:pt x="940" y="696"/>
                  </a:lnTo>
                  <a:lnTo>
                    <a:pt x="946" y="696"/>
                  </a:lnTo>
                  <a:lnTo>
                    <a:pt x="951" y="696"/>
                  </a:lnTo>
                  <a:lnTo>
                    <a:pt x="956" y="696"/>
                  </a:lnTo>
                  <a:lnTo>
                    <a:pt x="961" y="691"/>
                  </a:lnTo>
                  <a:lnTo>
                    <a:pt x="967" y="691"/>
                  </a:lnTo>
                  <a:lnTo>
                    <a:pt x="972" y="691"/>
                  </a:lnTo>
                  <a:lnTo>
                    <a:pt x="977" y="691"/>
                  </a:lnTo>
                  <a:lnTo>
                    <a:pt x="982" y="691"/>
                  </a:lnTo>
                  <a:lnTo>
                    <a:pt x="988" y="691"/>
                  </a:lnTo>
                  <a:lnTo>
                    <a:pt x="993" y="691"/>
                  </a:lnTo>
                  <a:lnTo>
                    <a:pt x="998" y="691"/>
                  </a:lnTo>
                  <a:lnTo>
                    <a:pt x="1004" y="686"/>
                  </a:lnTo>
                  <a:lnTo>
                    <a:pt x="1009" y="686"/>
                  </a:lnTo>
                  <a:lnTo>
                    <a:pt x="1014" y="686"/>
                  </a:lnTo>
                  <a:lnTo>
                    <a:pt x="1019" y="686"/>
                  </a:lnTo>
                  <a:lnTo>
                    <a:pt x="1025" y="686"/>
                  </a:lnTo>
                  <a:lnTo>
                    <a:pt x="1030" y="686"/>
                  </a:lnTo>
                  <a:lnTo>
                    <a:pt x="1035" y="686"/>
                  </a:lnTo>
                  <a:lnTo>
                    <a:pt x="1041" y="686"/>
                  </a:lnTo>
                  <a:lnTo>
                    <a:pt x="1046" y="686"/>
                  </a:lnTo>
                  <a:lnTo>
                    <a:pt x="1051" y="686"/>
                  </a:lnTo>
                  <a:lnTo>
                    <a:pt x="1056" y="686"/>
                  </a:lnTo>
                  <a:lnTo>
                    <a:pt x="1062" y="686"/>
                  </a:lnTo>
                  <a:lnTo>
                    <a:pt x="1067" y="686"/>
                  </a:lnTo>
                  <a:lnTo>
                    <a:pt x="1072" y="691"/>
                  </a:lnTo>
                  <a:lnTo>
                    <a:pt x="1078" y="691"/>
                  </a:lnTo>
                  <a:lnTo>
                    <a:pt x="1083" y="691"/>
                  </a:lnTo>
                  <a:lnTo>
                    <a:pt x="1088" y="691"/>
                  </a:lnTo>
                  <a:lnTo>
                    <a:pt x="1093" y="691"/>
                  </a:lnTo>
                  <a:lnTo>
                    <a:pt x="1099" y="691"/>
                  </a:lnTo>
                  <a:lnTo>
                    <a:pt x="1104" y="691"/>
                  </a:lnTo>
                  <a:lnTo>
                    <a:pt x="1109" y="691"/>
                  </a:lnTo>
                  <a:lnTo>
                    <a:pt x="1114" y="691"/>
                  </a:lnTo>
                  <a:lnTo>
                    <a:pt x="1120" y="691"/>
                  </a:lnTo>
                  <a:lnTo>
                    <a:pt x="1125" y="696"/>
                  </a:lnTo>
                  <a:lnTo>
                    <a:pt x="1130" y="696"/>
                  </a:lnTo>
                  <a:lnTo>
                    <a:pt x="1136" y="696"/>
                  </a:lnTo>
                  <a:lnTo>
                    <a:pt x="1141" y="696"/>
                  </a:lnTo>
                  <a:lnTo>
                    <a:pt x="1146" y="696"/>
                  </a:lnTo>
                  <a:lnTo>
                    <a:pt x="1151" y="696"/>
                  </a:lnTo>
                  <a:lnTo>
                    <a:pt x="1157" y="696"/>
                  </a:lnTo>
                  <a:lnTo>
                    <a:pt x="1162" y="696"/>
                  </a:lnTo>
                  <a:lnTo>
                    <a:pt x="1167" y="696"/>
                  </a:lnTo>
                  <a:lnTo>
                    <a:pt x="1173" y="702"/>
                  </a:lnTo>
                  <a:lnTo>
                    <a:pt x="1178" y="702"/>
                  </a:lnTo>
                  <a:lnTo>
                    <a:pt x="1183" y="702"/>
                  </a:lnTo>
                  <a:lnTo>
                    <a:pt x="1188" y="702"/>
                  </a:lnTo>
                  <a:lnTo>
                    <a:pt x="1194" y="702"/>
                  </a:lnTo>
                  <a:lnTo>
                    <a:pt x="1199" y="702"/>
                  </a:lnTo>
                  <a:lnTo>
                    <a:pt x="1204" y="702"/>
                  </a:lnTo>
                  <a:lnTo>
                    <a:pt x="1210" y="702"/>
                  </a:lnTo>
                  <a:lnTo>
                    <a:pt x="1215" y="702"/>
                  </a:lnTo>
                  <a:lnTo>
                    <a:pt x="1220" y="707"/>
                  </a:lnTo>
                  <a:lnTo>
                    <a:pt x="1225" y="707"/>
                  </a:lnTo>
                  <a:lnTo>
                    <a:pt x="1231" y="707"/>
                  </a:lnTo>
                  <a:lnTo>
                    <a:pt x="1236" y="707"/>
                  </a:lnTo>
                  <a:lnTo>
                    <a:pt x="1241" y="707"/>
                  </a:lnTo>
                  <a:lnTo>
                    <a:pt x="1246" y="707"/>
                  </a:lnTo>
                  <a:lnTo>
                    <a:pt x="1252" y="707"/>
                  </a:lnTo>
                  <a:lnTo>
                    <a:pt x="1257" y="707"/>
                  </a:lnTo>
                  <a:lnTo>
                    <a:pt x="1262" y="707"/>
                  </a:lnTo>
                  <a:lnTo>
                    <a:pt x="1268" y="707"/>
                  </a:lnTo>
                  <a:lnTo>
                    <a:pt x="1273" y="707"/>
                  </a:lnTo>
                  <a:lnTo>
                    <a:pt x="1278" y="712"/>
                  </a:lnTo>
                  <a:lnTo>
                    <a:pt x="1283" y="712"/>
                  </a:lnTo>
                  <a:lnTo>
                    <a:pt x="1289" y="712"/>
                  </a:lnTo>
                  <a:lnTo>
                    <a:pt x="1294" y="712"/>
                  </a:lnTo>
                  <a:lnTo>
                    <a:pt x="1299" y="712"/>
                  </a:lnTo>
                  <a:lnTo>
                    <a:pt x="1305" y="712"/>
                  </a:lnTo>
                  <a:lnTo>
                    <a:pt x="1310" y="712"/>
                  </a:lnTo>
                  <a:lnTo>
                    <a:pt x="1315" y="712"/>
                  </a:lnTo>
                  <a:lnTo>
                    <a:pt x="1320" y="712"/>
                  </a:lnTo>
                  <a:lnTo>
                    <a:pt x="1326" y="712"/>
                  </a:lnTo>
                  <a:lnTo>
                    <a:pt x="1331" y="712"/>
                  </a:lnTo>
                  <a:lnTo>
                    <a:pt x="1336" y="712"/>
                  </a:lnTo>
                  <a:lnTo>
                    <a:pt x="1342" y="712"/>
                  </a:lnTo>
                  <a:lnTo>
                    <a:pt x="1347" y="712"/>
                  </a:lnTo>
                  <a:lnTo>
                    <a:pt x="1352" y="712"/>
                  </a:lnTo>
                  <a:lnTo>
                    <a:pt x="1357" y="712"/>
                  </a:lnTo>
                  <a:lnTo>
                    <a:pt x="1363" y="712"/>
                  </a:lnTo>
                  <a:lnTo>
                    <a:pt x="1368" y="712"/>
                  </a:lnTo>
                  <a:lnTo>
                    <a:pt x="1373" y="712"/>
                  </a:lnTo>
                  <a:lnTo>
                    <a:pt x="1378" y="712"/>
                  </a:lnTo>
                  <a:lnTo>
                    <a:pt x="1384" y="712"/>
                  </a:lnTo>
                  <a:lnTo>
                    <a:pt x="1389" y="712"/>
                  </a:lnTo>
                  <a:lnTo>
                    <a:pt x="1394" y="712"/>
                  </a:lnTo>
                  <a:lnTo>
                    <a:pt x="1400" y="712"/>
                  </a:lnTo>
                  <a:lnTo>
                    <a:pt x="1405" y="712"/>
                  </a:lnTo>
                  <a:lnTo>
                    <a:pt x="1410" y="712"/>
                  </a:lnTo>
                  <a:lnTo>
                    <a:pt x="1415" y="712"/>
                  </a:lnTo>
                  <a:lnTo>
                    <a:pt x="1421" y="712"/>
                  </a:lnTo>
                  <a:lnTo>
                    <a:pt x="1426" y="712"/>
                  </a:lnTo>
                  <a:lnTo>
                    <a:pt x="1431" y="712"/>
                  </a:lnTo>
                  <a:lnTo>
                    <a:pt x="1437" y="712"/>
                  </a:lnTo>
                  <a:lnTo>
                    <a:pt x="1442" y="712"/>
                  </a:lnTo>
                  <a:lnTo>
                    <a:pt x="1447" y="712"/>
                  </a:lnTo>
                  <a:lnTo>
                    <a:pt x="1452" y="712"/>
                  </a:lnTo>
                  <a:lnTo>
                    <a:pt x="1458" y="712"/>
                  </a:lnTo>
                  <a:lnTo>
                    <a:pt x="1463" y="712"/>
                  </a:lnTo>
                  <a:lnTo>
                    <a:pt x="1468" y="712"/>
                  </a:lnTo>
                  <a:lnTo>
                    <a:pt x="1474" y="712"/>
                  </a:lnTo>
                  <a:lnTo>
                    <a:pt x="1479" y="712"/>
                  </a:lnTo>
                  <a:lnTo>
                    <a:pt x="1484" y="712"/>
                  </a:lnTo>
                  <a:lnTo>
                    <a:pt x="1489" y="712"/>
                  </a:lnTo>
                  <a:lnTo>
                    <a:pt x="1495" y="712"/>
                  </a:lnTo>
                  <a:lnTo>
                    <a:pt x="1500" y="712"/>
                  </a:lnTo>
                  <a:lnTo>
                    <a:pt x="1505" y="712"/>
                  </a:lnTo>
                  <a:lnTo>
                    <a:pt x="1510" y="712"/>
                  </a:lnTo>
                  <a:lnTo>
                    <a:pt x="1516" y="712"/>
                  </a:lnTo>
                  <a:lnTo>
                    <a:pt x="1521" y="712"/>
                  </a:lnTo>
                  <a:lnTo>
                    <a:pt x="1526" y="712"/>
                  </a:lnTo>
                  <a:lnTo>
                    <a:pt x="1532" y="712"/>
                  </a:lnTo>
                  <a:lnTo>
                    <a:pt x="1537" y="712"/>
                  </a:lnTo>
                  <a:lnTo>
                    <a:pt x="1542" y="712"/>
                  </a:lnTo>
                  <a:lnTo>
                    <a:pt x="1547" y="712"/>
                  </a:lnTo>
                  <a:lnTo>
                    <a:pt x="1553" y="712"/>
                  </a:lnTo>
                  <a:lnTo>
                    <a:pt x="1558" y="712"/>
                  </a:lnTo>
                  <a:lnTo>
                    <a:pt x="1563" y="712"/>
                  </a:lnTo>
                  <a:lnTo>
                    <a:pt x="1569" y="712"/>
                  </a:lnTo>
                  <a:lnTo>
                    <a:pt x="1574" y="712"/>
                  </a:lnTo>
                  <a:lnTo>
                    <a:pt x="1579" y="712"/>
                  </a:lnTo>
                  <a:lnTo>
                    <a:pt x="1584" y="712"/>
                  </a:lnTo>
                  <a:lnTo>
                    <a:pt x="1590" y="712"/>
                  </a:lnTo>
                  <a:lnTo>
                    <a:pt x="1595" y="712"/>
                  </a:lnTo>
                  <a:lnTo>
                    <a:pt x="1600" y="712"/>
                  </a:lnTo>
                  <a:lnTo>
                    <a:pt x="1606" y="712"/>
                  </a:lnTo>
                  <a:lnTo>
                    <a:pt x="1611" y="712"/>
                  </a:lnTo>
                  <a:lnTo>
                    <a:pt x="1616" y="712"/>
                  </a:lnTo>
                  <a:lnTo>
                    <a:pt x="1621" y="712"/>
                  </a:lnTo>
                  <a:lnTo>
                    <a:pt x="1627" y="712"/>
                  </a:lnTo>
                  <a:lnTo>
                    <a:pt x="1632" y="712"/>
                  </a:lnTo>
                  <a:lnTo>
                    <a:pt x="1637" y="712"/>
                  </a:lnTo>
                  <a:lnTo>
                    <a:pt x="1642" y="712"/>
                  </a:lnTo>
                  <a:lnTo>
                    <a:pt x="1648" y="712"/>
                  </a:lnTo>
                  <a:lnTo>
                    <a:pt x="1653" y="712"/>
                  </a:lnTo>
                  <a:lnTo>
                    <a:pt x="1658" y="712"/>
                  </a:lnTo>
                  <a:lnTo>
                    <a:pt x="1664" y="712"/>
                  </a:lnTo>
                  <a:lnTo>
                    <a:pt x="1669" y="712"/>
                  </a:lnTo>
                  <a:lnTo>
                    <a:pt x="1674" y="712"/>
                  </a:lnTo>
                  <a:lnTo>
                    <a:pt x="1679" y="712"/>
                  </a:lnTo>
                  <a:lnTo>
                    <a:pt x="1685" y="712"/>
                  </a:lnTo>
                  <a:lnTo>
                    <a:pt x="1690" y="712"/>
                  </a:lnTo>
                  <a:lnTo>
                    <a:pt x="1695" y="712"/>
                  </a:lnTo>
                  <a:lnTo>
                    <a:pt x="1701" y="712"/>
                  </a:lnTo>
                  <a:lnTo>
                    <a:pt x="1706" y="712"/>
                  </a:lnTo>
                  <a:lnTo>
                    <a:pt x="1711" y="712"/>
                  </a:lnTo>
                  <a:lnTo>
                    <a:pt x="1716" y="712"/>
                  </a:lnTo>
                  <a:lnTo>
                    <a:pt x="1722" y="712"/>
                  </a:lnTo>
                  <a:lnTo>
                    <a:pt x="1727" y="712"/>
                  </a:lnTo>
                  <a:lnTo>
                    <a:pt x="1732" y="712"/>
                  </a:lnTo>
                  <a:lnTo>
                    <a:pt x="1738" y="712"/>
                  </a:lnTo>
                  <a:lnTo>
                    <a:pt x="1743" y="712"/>
                  </a:lnTo>
                  <a:lnTo>
                    <a:pt x="1748" y="712"/>
                  </a:lnTo>
                  <a:lnTo>
                    <a:pt x="1753" y="712"/>
                  </a:lnTo>
                  <a:lnTo>
                    <a:pt x="1759" y="712"/>
                  </a:lnTo>
                  <a:lnTo>
                    <a:pt x="1764" y="712"/>
                  </a:lnTo>
                  <a:lnTo>
                    <a:pt x="1769" y="712"/>
                  </a:lnTo>
                  <a:lnTo>
                    <a:pt x="1774" y="712"/>
                  </a:lnTo>
                  <a:lnTo>
                    <a:pt x="1780" y="712"/>
                  </a:lnTo>
                  <a:lnTo>
                    <a:pt x="1785" y="712"/>
                  </a:lnTo>
                  <a:lnTo>
                    <a:pt x="1790" y="712"/>
                  </a:lnTo>
                  <a:lnTo>
                    <a:pt x="1796" y="712"/>
                  </a:lnTo>
                  <a:lnTo>
                    <a:pt x="1801" y="712"/>
                  </a:lnTo>
                  <a:lnTo>
                    <a:pt x="1806" y="712"/>
                  </a:lnTo>
                  <a:lnTo>
                    <a:pt x="1811" y="712"/>
                  </a:lnTo>
                  <a:lnTo>
                    <a:pt x="1817" y="712"/>
                  </a:lnTo>
                  <a:lnTo>
                    <a:pt x="1822" y="712"/>
                  </a:lnTo>
                  <a:lnTo>
                    <a:pt x="1827" y="712"/>
                  </a:lnTo>
                  <a:lnTo>
                    <a:pt x="1833" y="712"/>
                  </a:lnTo>
                  <a:lnTo>
                    <a:pt x="1838" y="712"/>
                  </a:lnTo>
                  <a:lnTo>
                    <a:pt x="1843" y="712"/>
                  </a:lnTo>
                  <a:lnTo>
                    <a:pt x="1848" y="712"/>
                  </a:lnTo>
                  <a:lnTo>
                    <a:pt x="1854" y="712"/>
                  </a:lnTo>
                  <a:lnTo>
                    <a:pt x="1859" y="712"/>
                  </a:lnTo>
                  <a:lnTo>
                    <a:pt x="1864" y="712"/>
                  </a:lnTo>
                  <a:lnTo>
                    <a:pt x="1870" y="712"/>
                  </a:lnTo>
                  <a:lnTo>
                    <a:pt x="1875" y="712"/>
                  </a:lnTo>
                  <a:lnTo>
                    <a:pt x="1880" y="712"/>
                  </a:lnTo>
                  <a:lnTo>
                    <a:pt x="1885" y="712"/>
                  </a:lnTo>
                  <a:lnTo>
                    <a:pt x="1891" y="712"/>
                  </a:lnTo>
                  <a:lnTo>
                    <a:pt x="1896" y="712"/>
                  </a:lnTo>
                  <a:lnTo>
                    <a:pt x="1901" y="712"/>
                  </a:lnTo>
                  <a:lnTo>
                    <a:pt x="1906" y="712"/>
                  </a:lnTo>
                  <a:lnTo>
                    <a:pt x="1912" y="712"/>
                  </a:lnTo>
                  <a:lnTo>
                    <a:pt x="1917" y="712"/>
                  </a:lnTo>
                  <a:lnTo>
                    <a:pt x="1922" y="712"/>
                  </a:lnTo>
                  <a:lnTo>
                    <a:pt x="1928" y="712"/>
                  </a:lnTo>
                  <a:lnTo>
                    <a:pt x="1933" y="712"/>
                  </a:lnTo>
                  <a:lnTo>
                    <a:pt x="1938" y="712"/>
                  </a:lnTo>
                  <a:lnTo>
                    <a:pt x="1943" y="712"/>
                  </a:lnTo>
                  <a:lnTo>
                    <a:pt x="1949" y="712"/>
                  </a:lnTo>
                  <a:lnTo>
                    <a:pt x="1954" y="712"/>
                  </a:lnTo>
                  <a:lnTo>
                    <a:pt x="1959" y="712"/>
                  </a:lnTo>
                  <a:lnTo>
                    <a:pt x="1965" y="712"/>
                  </a:lnTo>
                  <a:lnTo>
                    <a:pt x="1970" y="712"/>
                  </a:lnTo>
                  <a:lnTo>
                    <a:pt x="1975" y="712"/>
                  </a:lnTo>
                  <a:lnTo>
                    <a:pt x="1980" y="712"/>
                  </a:lnTo>
                  <a:lnTo>
                    <a:pt x="1986" y="712"/>
                  </a:lnTo>
                  <a:lnTo>
                    <a:pt x="1991" y="712"/>
                  </a:lnTo>
                  <a:lnTo>
                    <a:pt x="1996" y="712"/>
                  </a:lnTo>
                  <a:lnTo>
                    <a:pt x="2002" y="712"/>
                  </a:lnTo>
                  <a:lnTo>
                    <a:pt x="2007" y="712"/>
                  </a:lnTo>
                  <a:lnTo>
                    <a:pt x="2012" y="712"/>
                  </a:lnTo>
                  <a:lnTo>
                    <a:pt x="2017" y="712"/>
                  </a:lnTo>
                  <a:lnTo>
                    <a:pt x="2023" y="712"/>
                  </a:lnTo>
                  <a:lnTo>
                    <a:pt x="2028" y="712"/>
                  </a:lnTo>
                  <a:lnTo>
                    <a:pt x="2033" y="712"/>
                  </a:lnTo>
                  <a:lnTo>
                    <a:pt x="2038" y="712"/>
                  </a:lnTo>
                  <a:lnTo>
                    <a:pt x="2044" y="712"/>
                  </a:lnTo>
                  <a:lnTo>
                    <a:pt x="2049" y="712"/>
                  </a:lnTo>
                  <a:lnTo>
                    <a:pt x="2054" y="712"/>
                  </a:lnTo>
                  <a:lnTo>
                    <a:pt x="2060" y="712"/>
                  </a:lnTo>
                  <a:lnTo>
                    <a:pt x="2065" y="712"/>
                  </a:lnTo>
                  <a:lnTo>
                    <a:pt x="2070" y="712"/>
                  </a:lnTo>
                  <a:lnTo>
                    <a:pt x="2075" y="712"/>
                  </a:lnTo>
                  <a:lnTo>
                    <a:pt x="2081" y="712"/>
                  </a:lnTo>
                  <a:lnTo>
                    <a:pt x="2086" y="712"/>
                  </a:lnTo>
                  <a:lnTo>
                    <a:pt x="2091" y="712"/>
                  </a:lnTo>
                  <a:lnTo>
                    <a:pt x="2097" y="712"/>
                  </a:lnTo>
                  <a:lnTo>
                    <a:pt x="2102" y="712"/>
                  </a:lnTo>
                  <a:lnTo>
                    <a:pt x="2107" y="712"/>
                  </a:lnTo>
                  <a:lnTo>
                    <a:pt x="2112" y="712"/>
                  </a:lnTo>
                  <a:lnTo>
                    <a:pt x="2118" y="712"/>
                  </a:lnTo>
                  <a:lnTo>
                    <a:pt x="2123" y="712"/>
                  </a:lnTo>
                  <a:lnTo>
                    <a:pt x="2128" y="712"/>
                  </a:lnTo>
                  <a:lnTo>
                    <a:pt x="2134" y="712"/>
                  </a:lnTo>
                  <a:lnTo>
                    <a:pt x="2139" y="712"/>
                  </a:lnTo>
                  <a:lnTo>
                    <a:pt x="2144" y="712"/>
                  </a:lnTo>
                  <a:lnTo>
                    <a:pt x="2149" y="712"/>
                  </a:lnTo>
                  <a:lnTo>
                    <a:pt x="2155" y="712"/>
                  </a:lnTo>
                  <a:lnTo>
                    <a:pt x="2160" y="712"/>
                  </a:lnTo>
                  <a:lnTo>
                    <a:pt x="2165" y="712"/>
                  </a:lnTo>
                  <a:lnTo>
                    <a:pt x="2170" y="712"/>
                  </a:lnTo>
                  <a:lnTo>
                    <a:pt x="2176" y="712"/>
                  </a:lnTo>
                  <a:lnTo>
                    <a:pt x="2181" y="712"/>
                  </a:lnTo>
                  <a:lnTo>
                    <a:pt x="2186" y="712"/>
                  </a:lnTo>
                  <a:lnTo>
                    <a:pt x="2192" y="712"/>
                  </a:lnTo>
                  <a:lnTo>
                    <a:pt x="2197" y="712"/>
                  </a:lnTo>
                  <a:lnTo>
                    <a:pt x="2202" y="712"/>
                  </a:lnTo>
                  <a:lnTo>
                    <a:pt x="2207" y="712"/>
                  </a:lnTo>
                  <a:lnTo>
                    <a:pt x="2213" y="712"/>
                  </a:lnTo>
                  <a:lnTo>
                    <a:pt x="2218" y="712"/>
                  </a:lnTo>
                  <a:lnTo>
                    <a:pt x="2223" y="712"/>
                  </a:lnTo>
                  <a:lnTo>
                    <a:pt x="2229" y="712"/>
                  </a:lnTo>
                  <a:lnTo>
                    <a:pt x="2234" y="712"/>
                  </a:lnTo>
                  <a:lnTo>
                    <a:pt x="2239" y="712"/>
                  </a:lnTo>
                  <a:lnTo>
                    <a:pt x="2244" y="712"/>
                  </a:lnTo>
                  <a:lnTo>
                    <a:pt x="2250" y="712"/>
                  </a:lnTo>
                  <a:lnTo>
                    <a:pt x="2255" y="712"/>
                  </a:lnTo>
                  <a:lnTo>
                    <a:pt x="2260" y="712"/>
                  </a:lnTo>
                  <a:lnTo>
                    <a:pt x="2266" y="712"/>
                  </a:lnTo>
                  <a:lnTo>
                    <a:pt x="2271" y="712"/>
                  </a:lnTo>
                  <a:lnTo>
                    <a:pt x="2276" y="712"/>
                  </a:lnTo>
                  <a:lnTo>
                    <a:pt x="2281" y="712"/>
                  </a:lnTo>
                  <a:lnTo>
                    <a:pt x="2287" y="712"/>
                  </a:lnTo>
                  <a:lnTo>
                    <a:pt x="2292" y="712"/>
                  </a:lnTo>
                  <a:lnTo>
                    <a:pt x="2297" y="712"/>
                  </a:lnTo>
                  <a:lnTo>
                    <a:pt x="2302" y="712"/>
                  </a:lnTo>
                  <a:lnTo>
                    <a:pt x="2308" y="712"/>
                  </a:lnTo>
                  <a:lnTo>
                    <a:pt x="2313" y="712"/>
                  </a:lnTo>
                  <a:lnTo>
                    <a:pt x="2318" y="712"/>
                  </a:lnTo>
                  <a:lnTo>
                    <a:pt x="2324" y="712"/>
                  </a:lnTo>
                  <a:lnTo>
                    <a:pt x="2329" y="712"/>
                  </a:lnTo>
                  <a:lnTo>
                    <a:pt x="2334" y="712"/>
                  </a:lnTo>
                  <a:lnTo>
                    <a:pt x="2339" y="712"/>
                  </a:lnTo>
                  <a:lnTo>
                    <a:pt x="2345" y="712"/>
                  </a:lnTo>
                  <a:lnTo>
                    <a:pt x="2350" y="712"/>
                  </a:lnTo>
                  <a:lnTo>
                    <a:pt x="2355" y="712"/>
                  </a:lnTo>
                  <a:lnTo>
                    <a:pt x="2361" y="712"/>
                  </a:lnTo>
                  <a:lnTo>
                    <a:pt x="2366" y="712"/>
                  </a:lnTo>
                  <a:lnTo>
                    <a:pt x="2371" y="712"/>
                  </a:lnTo>
                  <a:lnTo>
                    <a:pt x="2376" y="712"/>
                  </a:lnTo>
                  <a:lnTo>
                    <a:pt x="2382" y="712"/>
                  </a:lnTo>
                  <a:lnTo>
                    <a:pt x="2387" y="712"/>
                  </a:lnTo>
                  <a:lnTo>
                    <a:pt x="2392" y="712"/>
                  </a:lnTo>
                  <a:lnTo>
                    <a:pt x="2398" y="712"/>
                  </a:lnTo>
                  <a:lnTo>
                    <a:pt x="2403" y="712"/>
                  </a:lnTo>
                  <a:lnTo>
                    <a:pt x="2408" y="712"/>
                  </a:lnTo>
                  <a:lnTo>
                    <a:pt x="2413" y="712"/>
                  </a:lnTo>
                  <a:lnTo>
                    <a:pt x="2419" y="712"/>
                  </a:lnTo>
                  <a:lnTo>
                    <a:pt x="2424" y="712"/>
                  </a:lnTo>
                  <a:lnTo>
                    <a:pt x="2429" y="712"/>
                  </a:lnTo>
                  <a:lnTo>
                    <a:pt x="2434" y="712"/>
                  </a:lnTo>
                  <a:lnTo>
                    <a:pt x="2440" y="712"/>
                  </a:lnTo>
                  <a:lnTo>
                    <a:pt x="2445" y="712"/>
                  </a:lnTo>
                  <a:lnTo>
                    <a:pt x="2450" y="712"/>
                  </a:lnTo>
                  <a:lnTo>
                    <a:pt x="2456" y="712"/>
                  </a:lnTo>
                  <a:lnTo>
                    <a:pt x="2461" y="712"/>
                  </a:lnTo>
                  <a:lnTo>
                    <a:pt x="2466" y="712"/>
                  </a:lnTo>
                  <a:lnTo>
                    <a:pt x="2471" y="712"/>
                  </a:lnTo>
                  <a:lnTo>
                    <a:pt x="2477" y="712"/>
                  </a:lnTo>
                  <a:lnTo>
                    <a:pt x="2482" y="712"/>
                  </a:lnTo>
                  <a:lnTo>
                    <a:pt x="2487" y="712"/>
                  </a:lnTo>
                  <a:lnTo>
                    <a:pt x="2493" y="712"/>
                  </a:lnTo>
                  <a:lnTo>
                    <a:pt x="2498" y="712"/>
                  </a:lnTo>
                  <a:lnTo>
                    <a:pt x="2503" y="712"/>
                  </a:lnTo>
                  <a:lnTo>
                    <a:pt x="2508" y="712"/>
                  </a:lnTo>
                  <a:lnTo>
                    <a:pt x="2514" y="712"/>
                  </a:lnTo>
                  <a:lnTo>
                    <a:pt x="2519" y="712"/>
                  </a:lnTo>
                  <a:lnTo>
                    <a:pt x="2524" y="712"/>
                  </a:lnTo>
                  <a:lnTo>
                    <a:pt x="2530" y="712"/>
                  </a:lnTo>
                  <a:lnTo>
                    <a:pt x="2535" y="712"/>
                  </a:lnTo>
                  <a:lnTo>
                    <a:pt x="2540" y="712"/>
                  </a:lnTo>
                  <a:lnTo>
                    <a:pt x="2545" y="712"/>
                  </a:lnTo>
                  <a:lnTo>
                    <a:pt x="2551" y="712"/>
                  </a:lnTo>
                  <a:lnTo>
                    <a:pt x="2556" y="712"/>
                  </a:lnTo>
                  <a:lnTo>
                    <a:pt x="2561" y="712"/>
                  </a:lnTo>
                  <a:lnTo>
                    <a:pt x="2566" y="712"/>
                  </a:lnTo>
                  <a:lnTo>
                    <a:pt x="2572" y="712"/>
                  </a:lnTo>
                  <a:lnTo>
                    <a:pt x="2577" y="712"/>
                  </a:lnTo>
                  <a:lnTo>
                    <a:pt x="2582" y="712"/>
                  </a:lnTo>
                  <a:lnTo>
                    <a:pt x="2588" y="712"/>
                  </a:lnTo>
                  <a:lnTo>
                    <a:pt x="2593" y="712"/>
                  </a:lnTo>
                  <a:lnTo>
                    <a:pt x="2598" y="712"/>
                  </a:lnTo>
                  <a:lnTo>
                    <a:pt x="2603" y="712"/>
                  </a:lnTo>
                  <a:lnTo>
                    <a:pt x="2609" y="712"/>
                  </a:lnTo>
                  <a:lnTo>
                    <a:pt x="2614" y="712"/>
                  </a:lnTo>
                  <a:lnTo>
                    <a:pt x="2619" y="712"/>
                  </a:lnTo>
                  <a:lnTo>
                    <a:pt x="2625" y="712"/>
                  </a:lnTo>
                  <a:lnTo>
                    <a:pt x="2630" y="712"/>
                  </a:lnTo>
                  <a:lnTo>
                    <a:pt x="2635" y="712"/>
                  </a:lnTo>
                  <a:lnTo>
                    <a:pt x="2640" y="712"/>
                  </a:lnTo>
                  <a:lnTo>
                    <a:pt x="2646" y="712"/>
                  </a:lnTo>
                  <a:lnTo>
                    <a:pt x="2651" y="712"/>
                  </a:lnTo>
                  <a:lnTo>
                    <a:pt x="2656" y="712"/>
                  </a:lnTo>
                  <a:lnTo>
                    <a:pt x="2662" y="712"/>
                  </a:lnTo>
                  <a:lnTo>
                    <a:pt x="2667" y="712"/>
                  </a:lnTo>
                  <a:lnTo>
                    <a:pt x="2672" y="712"/>
                  </a:lnTo>
                  <a:lnTo>
                    <a:pt x="2677" y="712"/>
                  </a:lnTo>
                  <a:lnTo>
                    <a:pt x="2683" y="712"/>
                  </a:lnTo>
                  <a:lnTo>
                    <a:pt x="2688" y="712"/>
                  </a:lnTo>
                  <a:lnTo>
                    <a:pt x="2693" y="712"/>
                  </a:lnTo>
                  <a:lnTo>
                    <a:pt x="2698" y="712"/>
                  </a:lnTo>
                  <a:lnTo>
                    <a:pt x="2704" y="712"/>
                  </a:lnTo>
                  <a:lnTo>
                    <a:pt x="2709" y="712"/>
                  </a:lnTo>
                  <a:lnTo>
                    <a:pt x="2714" y="712"/>
                  </a:lnTo>
                  <a:lnTo>
                    <a:pt x="2720" y="712"/>
                  </a:lnTo>
                  <a:lnTo>
                    <a:pt x="2725" y="712"/>
                  </a:lnTo>
                  <a:lnTo>
                    <a:pt x="2730" y="712"/>
                  </a:lnTo>
                  <a:lnTo>
                    <a:pt x="2735" y="712"/>
                  </a:lnTo>
                  <a:lnTo>
                    <a:pt x="2741" y="712"/>
                  </a:lnTo>
                  <a:lnTo>
                    <a:pt x="2746" y="712"/>
                  </a:lnTo>
                  <a:lnTo>
                    <a:pt x="2751" y="712"/>
                  </a:lnTo>
                  <a:lnTo>
                    <a:pt x="2757" y="712"/>
                  </a:lnTo>
                  <a:lnTo>
                    <a:pt x="2762" y="712"/>
                  </a:lnTo>
                  <a:lnTo>
                    <a:pt x="2767" y="712"/>
                  </a:lnTo>
                  <a:lnTo>
                    <a:pt x="2772" y="712"/>
                  </a:lnTo>
                  <a:lnTo>
                    <a:pt x="2778" y="712"/>
                  </a:lnTo>
                  <a:lnTo>
                    <a:pt x="2783" y="712"/>
                  </a:lnTo>
                  <a:lnTo>
                    <a:pt x="2788" y="712"/>
                  </a:lnTo>
                  <a:lnTo>
                    <a:pt x="2794" y="712"/>
                  </a:lnTo>
                  <a:lnTo>
                    <a:pt x="2799" y="712"/>
                  </a:lnTo>
                  <a:lnTo>
                    <a:pt x="2804" y="712"/>
                  </a:lnTo>
                  <a:lnTo>
                    <a:pt x="2809" y="712"/>
                  </a:lnTo>
                  <a:lnTo>
                    <a:pt x="2815" y="712"/>
                  </a:lnTo>
                  <a:lnTo>
                    <a:pt x="2820" y="712"/>
                  </a:lnTo>
                  <a:lnTo>
                    <a:pt x="2825" y="712"/>
                  </a:lnTo>
                  <a:lnTo>
                    <a:pt x="2830" y="712"/>
                  </a:lnTo>
                  <a:lnTo>
                    <a:pt x="2836" y="712"/>
                  </a:lnTo>
                  <a:lnTo>
                    <a:pt x="2841" y="712"/>
                  </a:lnTo>
                  <a:lnTo>
                    <a:pt x="2846" y="712"/>
                  </a:lnTo>
                  <a:lnTo>
                    <a:pt x="2852" y="712"/>
                  </a:lnTo>
                  <a:lnTo>
                    <a:pt x="2857" y="712"/>
                  </a:lnTo>
                  <a:lnTo>
                    <a:pt x="2862" y="712"/>
                  </a:lnTo>
                  <a:lnTo>
                    <a:pt x="2867" y="712"/>
                  </a:lnTo>
                  <a:lnTo>
                    <a:pt x="2873" y="712"/>
                  </a:lnTo>
                  <a:lnTo>
                    <a:pt x="2878" y="712"/>
                  </a:lnTo>
                  <a:lnTo>
                    <a:pt x="2883" y="712"/>
                  </a:lnTo>
                  <a:lnTo>
                    <a:pt x="2889" y="712"/>
                  </a:lnTo>
                  <a:lnTo>
                    <a:pt x="2894" y="712"/>
                  </a:lnTo>
                  <a:lnTo>
                    <a:pt x="2899" y="712"/>
                  </a:lnTo>
                  <a:lnTo>
                    <a:pt x="2904" y="712"/>
                  </a:lnTo>
                  <a:lnTo>
                    <a:pt x="2910" y="712"/>
                  </a:lnTo>
                  <a:lnTo>
                    <a:pt x="2915" y="712"/>
                  </a:lnTo>
                  <a:lnTo>
                    <a:pt x="2920" y="712"/>
                  </a:lnTo>
                  <a:lnTo>
                    <a:pt x="2926" y="712"/>
                  </a:lnTo>
                  <a:lnTo>
                    <a:pt x="2931" y="712"/>
                  </a:lnTo>
                  <a:lnTo>
                    <a:pt x="2936" y="712"/>
                  </a:lnTo>
                  <a:lnTo>
                    <a:pt x="2941" y="712"/>
                  </a:lnTo>
                  <a:lnTo>
                    <a:pt x="2947" y="712"/>
                  </a:lnTo>
                  <a:lnTo>
                    <a:pt x="2952" y="712"/>
                  </a:lnTo>
                  <a:lnTo>
                    <a:pt x="2957" y="712"/>
                  </a:lnTo>
                  <a:lnTo>
                    <a:pt x="2962" y="712"/>
                  </a:lnTo>
                  <a:lnTo>
                    <a:pt x="2968" y="712"/>
                  </a:lnTo>
                  <a:lnTo>
                    <a:pt x="2973" y="712"/>
                  </a:lnTo>
                  <a:lnTo>
                    <a:pt x="2978" y="712"/>
                  </a:lnTo>
                  <a:lnTo>
                    <a:pt x="2984" y="712"/>
                  </a:lnTo>
                  <a:lnTo>
                    <a:pt x="2989" y="712"/>
                  </a:lnTo>
                  <a:lnTo>
                    <a:pt x="2994" y="712"/>
                  </a:lnTo>
                  <a:lnTo>
                    <a:pt x="2999" y="712"/>
                  </a:lnTo>
                  <a:lnTo>
                    <a:pt x="3005" y="712"/>
                  </a:lnTo>
                  <a:lnTo>
                    <a:pt x="3010" y="712"/>
                  </a:lnTo>
                  <a:lnTo>
                    <a:pt x="3015" y="712"/>
                  </a:lnTo>
                  <a:lnTo>
                    <a:pt x="3021" y="712"/>
                  </a:lnTo>
                  <a:lnTo>
                    <a:pt x="3026" y="712"/>
                  </a:lnTo>
                  <a:lnTo>
                    <a:pt x="3031" y="712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7" y="712"/>
                  </a:lnTo>
                  <a:lnTo>
                    <a:pt x="3052" y="712"/>
                  </a:lnTo>
                  <a:lnTo>
                    <a:pt x="3058" y="712"/>
                  </a:lnTo>
                  <a:lnTo>
                    <a:pt x="3063" y="712"/>
                  </a:lnTo>
                  <a:lnTo>
                    <a:pt x="3068" y="712"/>
                  </a:lnTo>
                  <a:lnTo>
                    <a:pt x="3073" y="712"/>
                  </a:lnTo>
                  <a:lnTo>
                    <a:pt x="3079" y="712"/>
                  </a:lnTo>
                  <a:lnTo>
                    <a:pt x="3084" y="712"/>
                  </a:lnTo>
                  <a:lnTo>
                    <a:pt x="3089" y="712"/>
                  </a:lnTo>
                  <a:lnTo>
                    <a:pt x="3094" y="712"/>
                  </a:lnTo>
                  <a:lnTo>
                    <a:pt x="3100" y="712"/>
                  </a:lnTo>
                  <a:lnTo>
                    <a:pt x="3105" y="712"/>
                  </a:lnTo>
                  <a:lnTo>
                    <a:pt x="3110" y="712"/>
                  </a:lnTo>
                  <a:lnTo>
                    <a:pt x="3116" y="712"/>
                  </a:lnTo>
                  <a:lnTo>
                    <a:pt x="3121" y="712"/>
                  </a:lnTo>
                  <a:lnTo>
                    <a:pt x="3126" y="712"/>
                  </a:lnTo>
                  <a:lnTo>
                    <a:pt x="3131" y="712"/>
                  </a:lnTo>
                  <a:lnTo>
                    <a:pt x="3137" y="712"/>
                  </a:lnTo>
                  <a:lnTo>
                    <a:pt x="3142" y="712"/>
                  </a:lnTo>
                  <a:lnTo>
                    <a:pt x="3147" y="712"/>
                  </a:lnTo>
                  <a:lnTo>
                    <a:pt x="3153" y="712"/>
                  </a:lnTo>
                  <a:lnTo>
                    <a:pt x="3158" y="712"/>
                  </a:lnTo>
                  <a:lnTo>
                    <a:pt x="3163" y="712"/>
                  </a:lnTo>
                  <a:lnTo>
                    <a:pt x="3168" y="712"/>
                  </a:lnTo>
                  <a:lnTo>
                    <a:pt x="3174" y="712"/>
                  </a:lnTo>
                  <a:lnTo>
                    <a:pt x="3179" y="712"/>
                  </a:lnTo>
                  <a:lnTo>
                    <a:pt x="3184" y="712"/>
                  </a:lnTo>
                  <a:lnTo>
                    <a:pt x="3190" y="712"/>
                  </a:lnTo>
                  <a:lnTo>
                    <a:pt x="3195" y="712"/>
                  </a:lnTo>
                  <a:lnTo>
                    <a:pt x="3200" y="712"/>
                  </a:lnTo>
                  <a:lnTo>
                    <a:pt x="3205" y="712"/>
                  </a:lnTo>
                  <a:lnTo>
                    <a:pt x="3211" y="712"/>
                  </a:lnTo>
                  <a:lnTo>
                    <a:pt x="3216" y="712"/>
                  </a:lnTo>
                  <a:lnTo>
                    <a:pt x="3221" y="712"/>
                  </a:lnTo>
                  <a:lnTo>
                    <a:pt x="3226" y="712"/>
                  </a:lnTo>
                  <a:lnTo>
                    <a:pt x="3232" y="712"/>
                  </a:lnTo>
                  <a:lnTo>
                    <a:pt x="3237" y="712"/>
                  </a:lnTo>
                  <a:lnTo>
                    <a:pt x="3242" y="712"/>
                  </a:lnTo>
                  <a:lnTo>
                    <a:pt x="3248" y="712"/>
                  </a:lnTo>
                  <a:lnTo>
                    <a:pt x="3253" y="712"/>
                  </a:lnTo>
                  <a:lnTo>
                    <a:pt x="3258" y="712"/>
                  </a:lnTo>
                  <a:lnTo>
                    <a:pt x="3263" y="71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Rectangle 175"/>
            <p:cNvSpPr>
              <a:spLocks noChangeArrowheads="1"/>
            </p:cNvSpPr>
            <p:nvPr/>
          </p:nvSpPr>
          <p:spPr bwMode="auto">
            <a:xfrm>
              <a:off x="2783" y="3761"/>
              <a:ext cx="2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7836" name="Rectangle 176"/>
            <p:cNvSpPr>
              <a:spLocks noChangeArrowheads="1"/>
            </p:cNvSpPr>
            <p:nvPr/>
          </p:nvSpPr>
          <p:spPr bwMode="auto">
            <a:xfrm rot="-5400000">
              <a:off x="857" y="3150"/>
              <a:ext cx="48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manipulated flow</a:t>
              </a:r>
              <a:endParaRPr lang="en-US"/>
            </a:p>
          </p:txBody>
        </p:sp>
      </p:grpSp>
      <p:grpSp>
        <p:nvGrpSpPr>
          <p:cNvPr id="27653" name="Group 178"/>
          <p:cNvGrpSpPr>
            <a:grpSpLocks/>
          </p:cNvGrpSpPr>
          <p:nvPr/>
        </p:nvGrpSpPr>
        <p:grpSpPr bwMode="auto">
          <a:xfrm>
            <a:off x="5796335" y="1676400"/>
            <a:ext cx="3347666" cy="1763713"/>
            <a:chOff x="996" y="1541"/>
            <a:chExt cx="3697" cy="1111"/>
          </a:xfrm>
        </p:grpSpPr>
        <p:sp>
          <p:nvSpPr>
            <p:cNvPr id="27710" name="Rectangle 51"/>
            <p:cNvSpPr>
              <a:spLocks noChangeArrowheads="1"/>
            </p:cNvSpPr>
            <p:nvPr/>
          </p:nvSpPr>
          <p:spPr bwMode="auto">
            <a:xfrm>
              <a:off x="1221" y="1583"/>
              <a:ext cx="3268" cy="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Rectangle 52"/>
            <p:cNvSpPr>
              <a:spLocks noChangeArrowheads="1"/>
            </p:cNvSpPr>
            <p:nvPr/>
          </p:nvSpPr>
          <p:spPr bwMode="auto">
            <a:xfrm>
              <a:off x="1221" y="1583"/>
              <a:ext cx="3268" cy="8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53"/>
            <p:cNvSpPr>
              <a:spLocks noChangeShapeType="1"/>
            </p:cNvSpPr>
            <p:nvPr/>
          </p:nvSpPr>
          <p:spPr bwMode="auto">
            <a:xfrm>
              <a:off x="1221" y="1583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54"/>
            <p:cNvSpPr>
              <a:spLocks/>
            </p:cNvSpPr>
            <p:nvPr/>
          </p:nvSpPr>
          <p:spPr bwMode="auto">
            <a:xfrm>
              <a:off x="1221" y="1583"/>
              <a:ext cx="3268" cy="871"/>
            </a:xfrm>
            <a:custGeom>
              <a:avLst/>
              <a:gdLst>
                <a:gd name="T0" fmla="*/ 0 w 619"/>
                <a:gd name="T1" fmla="*/ 871 h 164"/>
                <a:gd name="T2" fmla="*/ 3268 w 619"/>
                <a:gd name="T3" fmla="*/ 871 h 164"/>
                <a:gd name="T4" fmla="*/ 32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55"/>
            <p:cNvSpPr>
              <a:spLocks noChangeShapeType="1"/>
            </p:cNvSpPr>
            <p:nvPr/>
          </p:nvSpPr>
          <p:spPr bwMode="auto">
            <a:xfrm flipV="1">
              <a:off x="1221" y="1583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56"/>
            <p:cNvSpPr>
              <a:spLocks noChangeShapeType="1"/>
            </p:cNvSpPr>
            <p:nvPr/>
          </p:nvSpPr>
          <p:spPr bwMode="auto">
            <a:xfrm>
              <a:off x="1221" y="2454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57"/>
            <p:cNvSpPr>
              <a:spLocks noChangeShapeType="1"/>
            </p:cNvSpPr>
            <p:nvPr/>
          </p:nvSpPr>
          <p:spPr bwMode="auto">
            <a:xfrm flipV="1">
              <a:off x="1221" y="1583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58"/>
            <p:cNvSpPr>
              <a:spLocks noChangeShapeType="1"/>
            </p:cNvSpPr>
            <p:nvPr/>
          </p:nvSpPr>
          <p:spPr bwMode="auto">
            <a:xfrm flipV="1">
              <a:off x="1221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59"/>
            <p:cNvSpPr>
              <a:spLocks noChangeShapeType="1"/>
            </p:cNvSpPr>
            <p:nvPr/>
          </p:nvSpPr>
          <p:spPr bwMode="auto">
            <a:xfrm>
              <a:off x="1221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Rectangle 60"/>
            <p:cNvSpPr>
              <a:spLocks noChangeArrowheads="1"/>
            </p:cNvSpPr>
            <p:nvPr/>
          </p:nvSpPr>
          <p:spPr bwMode="auto">
            <a:xfrm>
              <a:off x="1205" y="2475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900"/>
            </a:p>
          </p:txBody>
        </p:sp>
        <p:sp>
          <p:nvSpPr>
            <p:cNvPr id="27720" name="Line 61"/>
            <p:cNvSpPr>
              <a:spLocks noChangeShapeType="1"/>
            </p:cNvSpPr>
            <p:nvPr/>
          </p:nvSpPr>
          <p:spPr bwMode="auto">
            <a:xfrm flipV="1">
              <a:off x="1548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62"/>
            <p:cNvSpPr>
              <a:spLocks noChangeShapeType="1"/>
            </p:cNvSpPr>
            <p:nvPr/>
          </p:nvSpPr>
          <p:spPr bwMode="auto">
            <a:xfrm>
              <a:off x="1548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Rectangle 63"/>
            <p:cNvSpPr>
              <a:spLocks noChangeArrowheads="1"/>
            </p:cNvSpPr>
            <p:nvPr/>
          </p:nvSpPr>
          <p:spPr bwMode="auto">
            <a:xfrm>
              <a:off x="1512" y="2475"/>
              <a:ext cx="1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900"/>
            </a:p>
          </p:txBody>
        </p:sp>
        <p:sp>
          <p:nvSpPr>
            <p:cNvPr id="27723" name="Line 64"/>
            <p:cNvSpPr>
              <a:spLocks noChangeShapeType="1"/>
            </p:cNvSpPr>
            <p:nvPr/>
          </p:nvSpPr>
          <p:spPr bwMode="auto">
            <a:xfrm flipV="1">
              <a:off x="1876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65"/>
            <p:cNvSpPr>
              <a:spLocks noChangeShapeType="1"/>
            </p:cNvSpPr>
            <p:nvPr/>
          </p:nvSpPr>
          <p:spPr bwMode="auto">
            <a:xfrm>
              <a:off x="1876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Rectangle 66"/>
            <p:cNvSpPr>
              <a:spLocks noChangeArrowheads="1"/>
            </p:cNvSpPr>
            <p:nvPr/>
          </p:nvSpPr>
          <p:spPr bwMode="auto">
            <a:xfrm>
              <a:off x="1839" y="2475"/>
              <a:ext cx="17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900"/>
            </a:p>
          </p:txBody>
        </p:sp>
        <p:sp>
          <p:nvSpPr>
            <p:cNvPr id="27726" name="Line 67"/>
            <p:cNvSpPr>
              <a:spLocks noChangeShapeType="1"/>
            </p:cNvSpPr>
            <p:nvPr/>
          </p:nvSpPr>
          <p:spPr bwMode="auto">
            <a:xfrm flipV="1">
              <a:off x="2203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68"/>
            <p:cNvSpPr>
              <a:spLocks noChangeShapeType="1"/>
            </p:cNvSpPr>
            <p:nvPr/>
          </p:nvSpPr>
          <p:spPr bwMode="auto">
            <a:xfrm>
              <a:off x="2203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Rectangle 69"/>
            <p:cNvSpPr>
              <a:spLocks noChangeArrowheads="1"/>
            </p:cNvSpPr>
            <p:nvPr/>
          </p:nvSpPr>
          <p:spPr bwMode="auto">
            <a:xfrm>
              <a:off x="2167" y="2475"/>
              <a:ext cx="1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900"/>
            </a:p>
          </p:txBody>
        </p:sp>
        <p:sp>
          <p:nvSpPr>
            <p:cNvPr id="27729" name="Line 70"/>
            <p:cNvSpPr>
              <a:spLocks noChangeShapeType="1"/>
            </p:cNvSpPr>
            <p:nvPr/>
          </p:nvSpPr>
          <p:spPr bwMode="auto">
            <a:xfrm flipV="1">
              <a:off x="2531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71"/>
            <p:cNvSpPr>
              <a:spLocks noChangeShapeType="1"/>
            </p:cNvSpPr>
            <p:nvPr/>
          </p:nvSpPr>
          <p:spPr bwMode="auto">
            <a:xfrm>
              <a:off x="2531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72"/>
            <p:cNvSpPr>
              <a:spLocks noChangeArrowheads="1"/>
            </p:cNvSpPr>
            <p:nvPr/>
          </p:nvSpPr>
          <p:spPr bwMode="auto">
            <a:xfrm>
              <a:off x="2494" y="2475"/>
              <a:ext cx="17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900"/>
            </a:p>
          </p:txBody>
        </p:sp>
        <p:sp>
          <p:nvSpPr>
            <p:cNvPr id="27732" name="Line 73"/>
            <p:cNvSpPr>
              <a:spLocks noChangeShapeType="1"/>
            </p:cNvSpPr>
            <p:nvPr/>
          </p:nvSpPr>
          <p:spPr bwMode="auto">
            <a:xfrm flipV="1">
              <a:off x="2858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Line 74"/>
            <p:cNvSpPr>
              <a:spLocks noChangeShapeType="1"/>
            </p:cNvSpPr>
            <p:nvPr/>
          </p:nvSpPr>
          <p:spPr bwMode="auto">
            <a:xfrm>
              <a:off x="2858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Rectangle 75"/>
            <p:cNvSpPr>
              <a:spLocks noChangeArrowheads="1"/>
            </p:cNvSpPr>
            <p:nvPr/>
          </p:nvSpPr>
          <p:spPr bwMode="auto">
            <a:xfrm>
              <a:off x="2805" y="247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900"/>
            </a:p>
          </p:txBody>
        </p:sp>
        <p:sp>
          <p:nvSpPr>
            <p:cNvPr id="27735" name="Line 76"/>
            <p:cNvSpPr>
              <a:spLocks noChangeShapeType="1"/>
            </p:cNvSpPr>
            <p:nvPr/>
          </p:nvSpPr>
          <p:spPr bwMode="auto">
            <a:xfrm flipV="1">
              <a:off x="3180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77"/>
            <p:cNvSpPr>
              <a:spLocks noChangeShapeType="1"/>
            </p:cNvSpPr>
            <p:nvPr/>
          </p:nvSpPr>
          <p:spPr bwMode="auto">
            <a:xfrm>
              <a:off x="3180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Rectangle 78"/>
            <p:cNvSpPr>
              <a:spLocks noChangeArrowheads="1"/>
            </p:cNvSpPr>
            <p:nvPr/>
          </p:nvSpPr>
          <p:spPr bwMode="auto">
            <a:xfrm>
              <a:off x="3127" y="247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900"/>
            </a:p>
          </p:txBody>
        </p:sp>
        <p:sp>
          <p:nvSpPr>
            <p:cNvPr id="27738" name="Line 79"/>
            <p:cNvSpPr>
              <a:spLocks noChangeShapeType="1"/>
            </p:cNvSpPr>
            <p:nvPr/>
          </p:nvSpPr>
          <p:spPr bwMode="auto">
            <a:xfrm flipV="1">
              <a:off x="3507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80"/>
            <p:cNvSpPr>
              <a:spLocks noChangeShapeType="1"/>
            </p:cNvSpPr>
            <p:nvPr/>
          </p:nvSpPr>
          <p:spPr bwMode="auto">
            <a:xfrm>
              <a:off x="3507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Rectangle 81"/>
            <p:cNvSpPr>
              <a:spLocks noChangeArrowheads="1"/>
            </p:cNvSpPr>
            <p:nvPr/>
          </p:nvSpPr>
          <p:spPr bwMode="auto">
            <a:xfrm>
              <a:off x="3454" y="247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900"/>
            </a:p>
          </p:txBody>
        </p:sp>
        <p:sp>
          <p:nvSpPr>
            <p:cNvPr id="27741" name="Line 82"/>
            <p:cNvSpPr>
              <a:spLocks noChangeShapeType="1"/>
            </p:cNvSpPr>
            <p:nvPr/>
          </p:nvSpPr>
          <p:spPr bwMode="auto">
            <a:xfrm flipV="1">
              <a:off x="3835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83"/>
            <p:cNvSpPr>
              <a:spLocks noChangeShapeType="1"/>
            </p:cNvSpPr>
            <p:nvPr/>
          </p:nvSpPr>
          <p:spPr bwMode="auto">
            <a:xfrm>
              <a:off x="3835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Rectangle 84"/>
            <p:cNvSpPr>
              <a:spLocks noChangeArrowheads="1"/>
            </p:cNvSpPr>
            <p:nvPr/>
          </p:nvSpPr>
          <p:spPr bwMode="auto">
            <a:xfrm>
              <a:off x="3782" y="247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900"/>
            </a:p>
          </p:txBody>
        </p:sp>
        <p:sp>
          <p:nvSpPr>
            <p:cNvPr id="27744" name="Line 85"/>
            <p:cNvSpPr>
              <a:spLocks noChangeShapeType="1"/>
            </p:cNvSpPr>
            <p:nvPr/>
          </p:nvSpPr>
          <p:spPr bwMode="auto">
            <a:xfrm flipV="1">
              <a:off x="4162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86"/>
            <p:cNvSpPr>
              <a:spLocks noChangeShapeType="1"/>
            </p:cNvSpPr>
            <p:nvPr/>
          </p:nvSpPr>
          <p:spPr bwMode="auto">
            <a:xfrm>
              <a:off x="4162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Rectangle 87"/>
            <p:cNvSpPr>
              <a:spLocks noChangeArrowheads="1"/>
            </p:cNvSpPr>
            <p:nvPr/>
          </p:nvSpPr>
          <p:spPr bwMode="auto">
            <a:xfrm>
              <a:off x="4108" y="247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900"/>
            </a:p>
          </p:txBody>
        </p:sp>
        <p:sp>
          <p:nvSpPr>
            <p:cNvPr id="27747" name="Line 88"/>
            <p:cNvSpPr>
              <a:spLocks noChangeShapeType="1"/>
            </p:cNvSpPr>
            <p:nvPr/>
          </p:nvSpPr>
          <p:spPr bwMode="auto">
            <a:xfrm flipV="1">
              <a:off x="4489" y="242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89"/>
            <p:cNvSpPr>
              <a:spLocks noChangeShapeType="1"/>
            </p:cNvSpPr>
            <p:nvPr/>
          </p:nvSpPr>
          <p:spPr bwMode="auto">
            <a:xfrm>
              <a:off x="4489" y="158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Rectangle 90"/>
            <p:cNvSpPr>
              <a:spLocks noChangeArrowheads="1"/>
            </p:cNvSpPr>
            <p:nvPr/>
          </p:nvSpPr>
          <p:spPr bwMode="auto">
            <a:xfrm>
              <a:off x="4437" y="247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900"/>
            </a:p>
          </p:txBody>
        </p:sp>
        <p:sp>
          <p:nvSpPr>
            <p:cNvPr id="27750" name="Line 91"/>
            <p:cNvSpPr>
              <a:spLocks noChangeShapeType="1"/>
            </p:cNvSpPr>
            <p:nvPr/>
          </p:nvSpPr>
          <p:spPr bwMode="auto">
            <a:xfrm>
              <a:off x="1221" y="24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92"/>
            <p:cNvSpPr>
              <a:spLocks noChangeShapeType="1"/>
            </p:cNvSpPr>
            <p:nvPr/>
          </p:nvSpPr>
          <p:spPr bwMode="auto">
            <a:xfrm flipH="1">
              <a:off x="4458" y="245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Rectangle 93"/>
            <p:cNvSpPr>
              <a:spLocks noChangeArrowheads="1"/>
            </p:cNvSpPr>
            <p:nvPr/>
          </p:nvSpPr>
          <p:spPr bwMode="auto">
            <a:xfrm>
              <a:off x="1162" y="2412"/>
              <a:ext cx="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sz="900"/>
            </a:p>
          </p:txBody>
        </p:sp>
        <p:sp>
          <p:nvSpPr>
            <p:cNvPr id="27753" name="Line 94"/>
            <p:cNvSpPr>
              <a:spLocks noChangeShapeType="1"/>
            </p:cNvSpPr>
            <p:nvPr/>
          </p:nvSpPr>
          <p:spPr bwMode="auto">
            <a:xfrm>
              <a:off x="1221" y="223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95"/>
            <p:cNvSpPr>
              <a:spLocks noChangeShapeType="1"/>
            </p:cNvSpPr>
            <p:nvPr/>
          </p:nvSpPr>
          <p:spPr bwMode="auto">
            <a:xfrm flipH="1">
              <a:off x="4458" y="223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Rectangle 96"/>
            <p:cNvSpPr>
              <a:spLocks noChangeArrowheads="1"/>
            </p:cNvSpPr>
            <p:nvPr/>
          </p:nvSpPr>
          <p:spPr bwMode="auto">
            <a:xfrm>
              <a:off x="1105" y="2194"/>
              <a:ext cx="21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3.1</a:t>
              </a:r>
              <a:endParaRPr lang="en-US" sz="900"/>
            </a:p>
          </p:txBody>
        </p:sp>
        <p:sp>
          <p:nvSpPr>
            <p:cNvPr id="27756" name="Line 97"/>
            <p:cNvSpPr>
              <a:spLocks noChangeShapeType="1"/>
            </p:cNvSpPr>
            <p:nvPr/>
          </p:nvSpPr>
          <p:spPr bwMode="auto">
            <a:xfrm>
              <a:off x="1221" y="201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98"/>
            <p:cNvSpPr>
              <a:spLocks noChangeShapeType="1"/>
            </p:cNvSpPr>
            <p:nvPr/>
          </p:nvSpPr>
          <p:spPr bwMode="auto">
            <a:xfrm flipH="1">
              <a:off x="4458" y="201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Rectangle 99"/>
            <p:cNvSpPr>
              <a:spLocks noChangeArrowheads="1"/>
            </p:cNvSpPr>
            <p:nvPr/>
          </p:nvSpPr>
          <p:spPr bwMode="auto">
            <a:xfrm>
              <a:off x="1105" y="1976"/>
              <a:ext cx="21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3.2</a:t>
              </a:r>
              <a:endParaRPr lang="en-US" sz="900"/>
            </a:p>
          </p:txBody>
        </p:sp>
        <p:sp>
          <p:nvSpPr>
            <p:cNvPr id="27759" name="Line 100"/>
            <p:cNvSpPr>
              <a:spLocks noChangeShapeType="1"/>
            </p:cNvSpPr>
            <p:nvPr/>
          </p:nvSpPr>
          <p:spPr bwMode="auto">
            <a:xfrm>
              <a:off x="1221" y="18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101"/>
            <p:cNvSpPr>
              <a:spLocks noChangeShapeType="1"/>
            </p:cNvSpPr>
            <p:nvPr/>
          </p:nvSpPr>
          <p:spPr bwMode="auto">
            <a:xfrm flipH="1">
              <a:off x="4458" y="180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Rectangle 102"/>
            <p:cNvSpPr>
              <a:spLocks noChangeArrowheads="1"/>
            </p:cNvSpPr>
            <p:nvPr/>
          </p:nvSpPr>
          <p:spPr bwMode="auto">
            <a:xfrm>
              <a:off x="1105" y="1758"/>
              <a:ext cx="21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3.3</a:t>
              </a:r>
              <a:endParaRPr lang="en-US" sz="900"/>
            </a:p>
          </p:txBody>
        </p:sp>
        <p:sp>
          <p:nvSpPr>
            <p:cNvPr id="27762" name="Line 103"/>
            <p:cNvSpPr>
              <a:spLocks noChangeShapeType="1"/>
            </p:cNvSpPr>
            <p:nvPr/>
          </p:nvSpPr>
          <p:spPr bwMode="auto">
            <a:xfrm>
              <a:off x="1221" y="158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104"/>
            <p:cNvSpPr>
              <a:spLocks noChangeShapeType="1"/>
            </p:cNvSpPr>
            <p:nvPr/>
          </p:nvSpPr>
          <p:spPr bwMode="auto">
            <a:xfrm flipH="1">
              <a:off x="4458" y="1583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Rectangle 105"/>
            <p:cNvSpPr>
              <a:spLocks noChangeArrowheads="1"/>
            </p:cNvSpPr>
            <p:nvPr/>
          </p:nvSpPr>
          <p:spPr bwMode="auto">
            <a:xfrm>
              <a:off x="1105" y="1541"/>
              <a:ext cx="21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3.4</a:t>
              </a:r>
              <a:endParaRPr lang="en-US" sz="900"/>
            </a:p>
          </p:txBody>
        </p:sp>
        <p:sp>
          <p:nvSpPr>
            <p:cNvPr id="27765" name="Line 106"/>
            <p:cNvSpPr>
              <a:spLocks noChangeShapeType="1"/>
            </p:cNvSpPr>
            <p:nvPr/>
          </p:nvSpPr>
          <p:spPr bwMode="auto">
            <a:xfrm>
              <a:off x="1221" y="1583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07"/>
            <p:cNvSpPr>
              <a:spLocks/>
            </p:cNvSpPr>
            <p:nvPr/>
          </p:nvSpPr>
          <p:spPr bwMode="auto">
            <a:xfrm>
              <a:off x="1221" y="1583"/>
              <a:ext cx="3268" cy="871"/>
            </a:xfrm>
            <a:custGeom>
              <a:avLst/>
              <a:gdLst>
                <a:gd name="T0" fmla="*/ 0 w 619"/>
                <a:gd name="T1" fmla="*/ 871 h 164"/>
                <a:gd name="T2" fmla="*/ 3268 w 619"/>
                <a:gd name="T3" fmla="*/ 871 h 164"/>
                <a:gd name="T4" fmla="*/ 32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108"/>
            <p:cNvSpPr>
              <a:spLocks noChangeShapeType="1"/>
            </p:cNvSpPr>
            <p:nvPr/>
          </p:nvSpPr>
          <p:spPr bwMode="auto">
            <a:xfrm flipV="1">
              <a:off x="1221" y="1583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09"/>
            <p:cNvSpPr>
              <a:spLocks/>
            </p:cNvSpPr>
            <p:nvPr/>
          </p:nvSpPr>
          <p:spPr bwMode="auto">
            <a:xfrm>
              <a:off x="1226" y="1663"/>
              <a:ext cx="3263" cy="791"/>
            </a:xfrm>
            <a:custGeom>
              <a:avLst/>
              <a:gdLst>
                <a:gd name="T0" fmla="*/ 53 w 3263"/>
                <a:gd name="T1" fmla="*/ 791 h 791"/>
                <a:gd name="T2" fmla="*/ 111 w 3263"/>
                <a:gd name="T3" fmla="*/ 791 h 791"/>
                <a:gd name="T4" fmla="*/ 169 w 3263"/>
                <a:gd name="T5" fmla="*/ 791 h 791"/>
                <a:gd name="T6" fmla="*/ 227 w 3263"/>
                <a:gd name="T7" fmla="*/ 791 h 791"/>
                <a:gd name="T8" fmla="*/ 286 w 3263"/>
                <a:gd name="T9" fmla="*/ 791 h 791"/>
                <a:gd name="T10" fmla="*/ 344 w 3263"/>
                <a:gd name="T11" fmla="*/ 786 h 791"/>
                <a:gd name="T12" fmla="*/ 386 w 3263"/>
                <a:gd name="T13" fmla="*/ 712 h 791"/>
                <a:gd name="T14" fmla="*/ 418 w 3263"/>
                <a:gd name="T15" fmla="*/ 573 h 791"/>
                <a:gd name="T16" fmla="*/ 454 w 3263"/>
                <a:gd name="T17" fmla="*/ 404 h 791"/>
                <a:gd name="T18" fmla="*/ 491 w 3263"/>
                <a:gd name="T19" fmla="*/ 239 h 791"/>
                <a:gd name="T20" fmla="*/ 528 w 3263"/>
                <a:gd name="T21" fmla="*/ 106 h 791"/>
                <a:gd name="T22" fmla="*/ 565 w 3263"/>
                <a:gd name="T23" fmla="*/ 21 h 791"/>
                <a:gd name="T24" fmla="*/ 623 w 3263"/>
                <a:gd name="T25" fmla="*/ 10 h 791"/>
                <a:gd name="T26" fmla="*/ 666 w 3263"/>
                <a:gd name="T27" fmla="*/ 74 h 791"/>
                <a:gd name="T28" fmla="*/ 703 w 3263"/>
                <a:gd name="T29" fmla="*/ 170 h 791"/>
                <a:gd name="T30" fmla="*/ 740 w 3263"/>
                <a:gd name="T31" fmla="*/ 276 h 791"/>
                <a:gd name="T32" fmla="*/ 771 w 3263"/>
                <a:gd name="T33" fmla="*/ 388 h 791"/>
                <a:gd name="T34" fmla="*/ 808 w 3263"/>
                <a:gd name="T35" fmla="*/ 494 h 791"/>
                <a:gd name="T36" fmla="*/ 845 w 3263"/>
                <a:gd name="T37" fmla="*/ 584 h 791"/>
                <a:gd name="T38" fmla="*/ 882 w 3263"/>
                <a:gd name="T39" fmla="*/ 658 h 791"/>
                <a:gd name="T40" fmla="*/ 919 w 3263"/>
                <a:gd name="T41" fmla="*/ 717 h 791"/>
                <a:gd name="T42" fmla="*/ 977 w 3263"/>
                <a:gd name="T43" fmla="*/ 770 h 791"/>
                <a:gd name="T44" fmla="*/ 1035 w 3263"/>
                <a:gd name="T45" fmla="*/ 786 h 791"/>
                <a:gd name="T46" fmla="*/ 1093 w 3263"/>
                <a:gd name="T47" fmla="*/ 786 h 791"/>
                <a:gd name="T48" fmla="*/ 1151 w 3263"/>
                <a:gd name="T49" fmla="*/ 775 h 791"/>
                <a:gd name="T50" fmla="*/ 1210 w 3263"/>
                <a:gd name="T51" fmla="*/ 765 h 791"/>
                <a:gd name="T52" fmla="*/ 1268 w 3263"/>
                <a:gd name="T53" fmla="*/ 765 h 791"/>
                <a:gd name="T54" fmla="*/ 1326 w 3263"/>
                <a:gd name="T55" fmla="*/ 765 h 791"/>
                <a:gd name="T56" fmla="*/ 1384 w 3263"/>
                <a:gd name="T57" fmla="*/ 770 h 791"/>
                <a:gd name="T58" fmla="*/ 1442 w 3263"/>
                <a:gd name="T59" fmla="*/ 775 h 791"/>
                <a:gd name="T60" fmla="*/ 1500 w 3263"/>
                <a:gd name="T61" fmla="*/ 781 h 791"/>
                <a:gd name="T62" fmla="*/ 1558 w 3263"/>
                <a:gd name="T63" fmla="*/ 786 h 791"/>
                <a:gd name="T64" fmla="*/ 1616 w 3263"/>
                <a:gd name="T65" fmla="*/ 791 h 791"/>
                <a:gd name="T66" fmla="*/ 1674 w 3263"/>
                <a:gd name="T67" fmla="*/ 791 h 791"/>
                <a:gd name="T68" fmla="*/ 1732 w 3263"/>
                <a:gd name="T69" fmla="*/ 791 h 791"/>
                <a:gd name="T70" fmla="*/ 1790 w 3263"/>
                <a:gd name="T71" fmla="*/ 791 h 791"/>
                <a:gd name="T72" fmla="*/ 1848 w 3263"/>
                <a:gd name="T73" fmla="*/ 791 h 791"/>
                <a:gd name="T74" fmla="*/ 1906 w 3263"/>
                <a:gd name="T75" fmla="*/ 791 h 791"/>
                <a:gd name="T76" fmla="*/ 1965 w 3263"/>
                <a:gd name="T77" fmla="*/ 791 h 791"/>
                <a:gd name="T78" fmla="*/ 2023 w 3263"/>
                <a:gd name="T79" fmla="*/ 791 h 791"/>
                <a:gd name="T80" fmla="*/ 2081 w 3263"/>
                <a:gd name="T81" fmla="*/ 791 h 791"/>
                <a:gd name="T82" fmla="*/ 2139 w 3263"/>
                <a:gd name="T83" fmla="*/ 791 h 791"/>
                <a:gd name="T84" fmla="*/ 2197 w 3263"/>
                <a:gd name="T85" fmla="*/ 791 h 791"/>
                <a:gd name="T86" fmla="*/ 2255 w 3263"/>
                <a:gd name="T87" fmla="*/ 791 h 791"/>
                <a:gd name="T88" fmla="*/ 2313 w 3263"/>
                <a:gd name="T89" fmla="*/ 791 h 791"/>
                <a:gd name="T90" fmla="*/ 2371 w 3263"/>
                <a:gd name="T91" fmla="*/ 791 h 791"/>
                <a:gd name="T92" fmla="*/ 2429 w 3263"/>
                <a:gd name="T93" fmla="*/ 791 h 791"/>
                <a:gd name="T94" fmla="*/ 2487 w 3263"/>
                <a:gd name="T95" fmla="*/ 791 h 791"/>
                <a:gd name="T96" fmla="*/ 2545 w 3263"/>
                <a:gd name="T97" fmla="*/ 791 h 791"/>
                <a:gd name="T98" fmla="*/ 2603 w 3263"/>
                <a:gd name="T99" fmla="*/ 791 h 791"/>
                <a:gd name="T100" fmla="*/ 2662 w 3263"/>
                <a:gd name="T101" fmla="*/ 791 h 791"/>
                <a:gd name="T102" fmla="*/ 2720 w 3263"/>
                <a:gd name="T103" fmla="*/ 791 h 791"/>
                <a:gd name="T104" fmla="*/ 2778 w 3263"/>
                <a:gd name="T105" fmla="*/ 791 h 791"/>
                <a:gd name="T106" fmla="*/ 2836 w 3263"/>
                <a:gd name="T107" fmla="*/ 791 h 791"/>
                <a:gd name="T108" fmla="*/ 2894 w 3263"/>
                <a:gd name="T109" fmla="*/ 791 h 791"/>
                <a:gd name="T110" fmla="*/ 2952 w 3263"/>
                <a:gd name="T111" fmla="*/ 791 h 791"/>
                <a:gd name="T112" fmla="*/ 3010 w 3263"/>
                <a:gd name="T113" fmla="*/ 791 h 791"/>
                <a:gd name="T114" fmla="*/ 3068 w 3263"/>
                <a:gd name="T115" fmla="*/ 791 h 791"/>
                <a:gd name="T116" fmla="*/ 3126 w 3263"/>
                <a:gd name="T117" fmla="*/ 791 h 791"/>
                <a:gd name="T118" fmla="*/ 3184 w 3263"/>
                <a:gd name="T119" fmla="*/ 791 h 791"/>
                <a:gd name="T120" fmla="*/ 3242 w 3263"/>
                <a:gd name="T121" fmla="*/ 791 h 7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63" h="791">
                  <a:moveTo>
                    <a:pt x="0" y="791"/>
                  </a:moveTo>
                  <a:lnTo>
                    <a:pt x="6" y="791"/>
                  </a:lnTo>
                  <a:lnTo>
                    <a:pt x="11" y="791"/>
                  </a:lnTo>
                  <a:lnTo>
                    <a:pt x="16" y="791"/>
                  </a:lnTo>
                  <a:lnTo>
                    <a:pt x="22" y="791"/>
                  </a:lnTo>
                  <a:lnTo>
                    <a:pt x="27" y="791"/>
                  </a:lnTo>
                  <a:lnTo>
                    <a:pt x="32" y="791"/>
                  </a:lnTo>
                  <a:lnTo>
                    <a:pt x="37" y="791"/>
                  </a:lnTo>
                  <a:lnTo>
                    <a:pt x="43" y="791"/>
                  </a:lnTo>
                  <a:lnTo>
                    <a:pt x="48" y="791"/>
                  </a:lnTo>
                  <a:lnTo>
                    <a:pt x="53" y="791"/>
                  </a:lnTo>
                  <a:lnTo>
                    <a:pt x="58" y="791"/>
                  </a:lnTo>
                  <a:lnTo>
                    <a:pt x="64" y="791"/>
                  </a:lnTo>
                  <a:lnTo>
                    <a:pt x="69" y="791"/>
                  </a:lnTo>
                  <a:lnTo>
                    <a:pt x="74" y="791"/>
                  </a:lnTo>
                  <a:lnTo>
                    <a:pt x="80" y="791"/>
                  </a:lnTo>
                  <a:lnTo>
                    <a:pt x="85" y="791"/>
                  </a:lnTo>
                  <a:lnTo>
                    <a:pt x="90" y="791"/>
                  </a:lnTo>
                  <a:lnTo>
                    <a:pt x="95" y="791"/>
                  </a:lnTo>
                  <a:lnTo>
                    <a:pt x="101" y="791"/>
                  </a:lnTo>
                  <a:lnTo>
                    <a:pt x="106" y="791"/>
                  </a:lnTo>
                  <a:lnTo>
                    <a:pt x="111" y="791"/>
                  </a:lnTo>
                  <a:lnTo>
                    <a:pt x="117" y="791"/>
                  </a:lnTo>
                  <a:lnTo>
                    <a:pt x="122" y="791"/>
                  </a:lnTo>
                  <a:lnTo>
                    <a:pt x="127" y="791"/>
                  </a:lnTo>
                  <a:lnTo>
                    <a:pt x="132" y="791"/>
                  </a:lnTo>
                  <a:lnTo>
                    <a:pt x="138" y="791"/>
                  </a:lnTo>
                  <a:lnTo>
                    <a:pt x="143" y="791"/>
                  </a:lnTo>
                  <a:lnTo>
                    <a:pt x="148" y="791"/>
                  </a:lnTo>
                  <a:lnTo>
                    <a:pt x="154" y="791"/>
                  </a:lnTo>
                  <a:lnTo>
                    <a:pt x="159" y="791"/>
                  </a:lnTo>
                  <a:lnTo>
                    <a:pt x="164" y="791"/>
                  </a:lnTo>
                  <a:lnTo>
                    <a:pt x="169" y="791"/>
                  </a:lnTo>
                  <a:lnTo>
                    <a:pt x="175" y="791"/>
                  </a:lnTo>
                  <a:lnTo>
                    <a:pt x="180" y="791"/>
                  </a:lnTo>
                  <a:lnTo>
                    <a:pt x="185" y="791"/>
                  </a:lnTo>
                  <a:lnTo>
                    <a:pt x="190" y="791"/>
                  </a:lnTo>
                  <a:lnTo>
                    <a:pt x="196" y="791"/>
                  </a:lnTo>
                  <a:lnTo>
                    <a:pt x="201" y="791"/>
                  </a:lnTo>
                  <a:lnTo>
                    <a:pt x="206" y="791"/>
                  </a:lnTo>
                  <a:lnTo>
                    <a:pt x="212" y="791"/>
                  </a:lnTo>
                  <a:lnTo>
                    <a:pt x="217" y="791"/>
                  </a:lnTo>
                  <a:lnTo>
                    <a:pt x="222" y="791"/>
                  </a:lnTo>
                  <a:lnTo>
                    <a:pt x="227" y="791"/>
                  </a:lnTo>
                  <a:lnTo>
                    <a:pt x="233" y="791"/>
                  </a:lnTo>
                  <a:lnTo>
                    <a:pt x="238" y="791"/>
                  </a:lnTo>
                  <a:lnTo>
                    <a:pt x="243" y="791"/>
                  </a:lnTo>
                  <a:lnTo>
                    <a:pt x="249" y="791"/>
                  </a:lnTo>
                  <a:lnTo>
                    <a:pt x="254" y="791"/>
                  </a:lnTo>
                  <a:lnTo>
                    <a:pt x="259" y="791"/>
                  </a:lnTo>
                  <a:lnTo>
                    <a:pt x="264" y="791"/>
                  </a:lnTo>
                  <a:lnTo>
                    <a:pt x="270" y="791"/>
                  </a:lnTo>
                  <a:lnTo>
                    <a:pt x="275" y="791"/>
                  </a:lnTo>
                  <a:lnTo>
                    <a:pt x="280" y="791"/>
                  </a:lnTo>
                  <a:lnTo>
                    <a:pt x="286" y="791"/>
                  </a:lnTo>
                  <a:lnTo>
                    <a:pt x="291" y="791"/>
                  </a:lnTo>
                  <a:lnTo>
                    <a:pt x="296" y="791"/>
                  </a:lnTo>
                  <a:lnTo>
                    <a:pt x="301" y="791"/>
                  </a:lnTo>
                  <a:lnTo>
                    <a:pt x="307" y="791"/>
                  </a:lnTo>
                  <a:lnTo>
                    <a:pt x="312" y="791"/>
                  </a:lnTo>
                  <a:lnTo>
                    <a:pt x="317" y="791"/>
                  </a:lnTo>
                  <a:lnTo>
                    <a:pt x="322" y="791"/>
                  </a:lnTo>
                  <a:lnTo>
                    <a:pt x="328" y="791"/>
                  </a:lnTo>
                  <a:lnTo>
                    <a:pt x="333" y="791"/>
                  </a:lnTo>
                  <a:lnTo>
                    <a:pt x="338" y="786"/>
                  </a:lnTo>
                  <a:lnTo>
                    <a:pt x="344" y="786"/>
                  </a:lnTo>
                  <a:lnTo>
                    <a:pt x="349" y="781"/>
                  </a:lnTo>
                  <a:lnTo>
                    <a:pt x="354" y="775"/>
                  </a:lnTo>
                  <a:lnTo>
                    <a:pt x="359" y="770"/>
                  </a:lnTo>
                  <a:lnTo>
                    <a:pt x="359" y="765"/>
                  </a:lnTo>
                  <a:lnTo>
                    <a:pt x="365" y="759"/>
                  </a:lnTo>
                  <a:lnTo>
                    <a:pt x="370" y="749"/>
                  </a:lnTo>
                  <a:lnTo>
                    <a:pt x="370" y="743"/>
                  </a:lnTo>
                  <a:lnTo>
                    <a:pt x="375" y="738"/>
                  </a:lnTo>
                  <a:lnTo>
                    <a:pt x="375" y="727"/>
                  </a:lnTo>
                  <a:lnTo>
                    <a:pt x="381" y="717"/>
                  </a:lnTo>
                  <a:lnTo>
                    <a:pt x="386" y="712"/>
                  </a:lnTo>
                  <a:lnTo>
                    <a:pt x="386" y="701"/>
                  </a:lnTo>
                  <a:lnTo>
                    <a:pt x="391" y="690"/>
                  </a:lnTo>
                  <a:lnTo>
                    <a:pt x="396" y="680"/>
                  </a:lnTo>
                  <a:lnTo>
                    <a:pt x="396" y="664"/>
                  </a:lnTo>
                  <a:lnTo>
                    <a:pt x="402" y="653"/>
                  </a:lnTo>
                  <a:lnTo>
                    <a:pt x="402" y="643"/>
                  </a:lnTo>
                  <a:lnTo>
                    <a:pt x="407" y="627"/>
                  </a:lnTo>
                  <a:lnTo>
                    <a:pt x="412" y="616"/>
                  </a:lnTo>
                  <a:lnTo>
                    <a:pt x="412" y="600"/>
                  </a:lnTo>
                  <a:lnTo>
                    <a:pt x="418" y="589"/>
                  </a:lnTo>
                  <a:lnTo>
                    <a:pt x="418" y="573"/>
                  </a:lnTo>
                  <a:lnTo>
                    <a:pt x="423" y="558"/>
                  </a:lnTo>
                  <a:lnTo>
                    <a:pt x="428" y="542"/>
                  </a:lnTo>
                  <a:lnTo>
                    <a:pt x="428" y="526"/>
                  </a:lnTo>
                  <a:lnTo>
                    <a:pt x="433" y="515"/>
                  </a:lnTo>
                  <a:lnTo>
                    <a:pt x="439" y="499"/>
                  </a:lnTo>
                  <a:lnTo>
                    <a:pt x="439" y="483"/>
                  </a:lnTo>
                  <a:lnTo>
                    <a:pt x="444" y="467"/>
                  </a:lnTo>
                  <a:lnTo>
                    <a:pt x="444" y="451"/>
                  </a:lnTo>
                  <a:lnTo>
                    <a:pt x="449" y="435"/>
                  </a:lnTo>
                  <a:lnTo>
                    <a:pt x="454" y="419"/>
                  </a:lnTo>
                  <a:lnTo>
                    <a:pt x="454" y="404"/>
                  </a:lnTo>
                  <a:lnTo>
                    <a:pt x="460" y="388"/>
                  </a:lnTo>
                  <a:lnTo>
                    <a:pt x="465" y="372"/>
                  </a:lnTo>
                  <a:lnTo>
                    <a:pt x="465" y="356"/>
                  </a:lnTo>
                  <a:lnTo>
                    <a:pt x="470" y="340"/>
                  </a:lnTo>
                  <a:lnTo>
                    <a:pt x="470" y="324"/>
                  </a:lnTo>
                  <a:lnTo>
                    <a:pt x="476" y="308"/>
                  </a:lnTo>
                  <a:lnTo>
                    <a:pt x="481" y="292"/>
                  </a:lnTo>
                  <a:lnTo>
                    <a:pt x="481" y="281"/>
                  </a:lnTo>
                  <a:lnTo>
                    <a:pt x="486" y="265"/>
                  </a:lnTo>
                  <a:lnTo>
                    <a:pt x="486" y="249"/>
                  </a:lnTo>
                  <a:lnTo>
                    <a:pt x="491" y="239"/>
                  </a:lnTo>
                  <a:lnTo>
                    <a:pt x="497" y="223"/>
                  </a:lnTo>
                  <a:lnTo>
                    <a:pt x="497" y="207"/>
                  </a:lnTo>
                  <a:lnTo>
                    <a:pt x="502" y="196"/>
                  </a:lnTo>
                  <a:lnTo>
                    <a:pt x="507" y="186"/>
                  </a:lnTo>
                  <a:lnTo>
                    <a:pt x="507" y="170"/>
                  </a:lnTo>
                  <a:lnTo>
                    <a:pt x="513" y="159"/>
                  </a:lnTo>
                  <a:lnTo>
                    <a:pt x="513" y="149"/>
                  </a:lnTo>
                  <a:lnTo>
                    <a:pt x="518" y="138"/>
                  </a:lnTo>
                  <a:lnTo>
                    <a:pt x="523" y="127"/>
                  </a:lnTo>
                  <a:lnTo>
                    <a:pt x="523" y="117"/>
                  </a:lnTo>
                  <a:lnTo>
                    <a:pt x="528" y="106"/>
                  </a:lnTo>
                  <a:lnTo>
                    <a:pt x="534" y="95"/>
                  </a:lnTo>
                  <a:lnTo>
                    <a:pt x="534" y="85"/>
                  </a:lnTo>
                  <a:lnTo>
                    <a:pt x="539" y="74"/>
                  </a:lnTo>
                  <a:lnTo>
                    <a:pt x="539" y="69"/>
                  </a:lnTo>
                  <a:lnTo>
                    <a:pt x="544" y="58"/>
                  </a:lnTo>
                  <a:lnTo>
                    <a:pt x="550" y="53"/>
                  </a:lnTo>
                  <a:lnTo>
                    <a:pt x="550" y="48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60" y="26"/>
                  </a:lnTo>
                  <a:lnTo>
                    <a:pt x="565" y="21"/>
                  </a:lnTo>
                  <a:lnTo>
                    <a:pt x="571" y="16"/>
                  </a:lnTo>
                  <a:lnTo>
                    <a:pt x="576" y="10"/>
                  </a:lnTo>
                  <a:lnTo>
                    <a:pt x="581" y="5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7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3" y="0"/>
                  </a:lnTo>
                  <a:lnTo>
                    <a:pt x="618" y="5"/>
                  </a:lnTo>
                  <a:lnTo>
                    <a:pt x="623" y="10"/>
                  </a:lnTo>
                  <a:lnTo>
                    <a:pt x="629" y="16"/>
                  </a:lnTo>
                  <a:lnTo>
                    <a:pt x="634" y="21"/>
                  </a:lnTo>
                  <a:lnTo>
                    <a:pt x="639" y="26"/>
                  </a:lnTo>
                  <a:lnTo>
                    <a:pt x="645" y="32"/>
                  </a:lnTo>
                  <a:lnTo>
                    <a:pt x="645" y="37"/>
                  </a:lnTo>
                  <a:lnTo>
                    <a:pt x="650" y="42"/>
                  </a:lnTo>
                  <a:lnTo>
                    <a:pt x="650" y="48"/>
                  </a:lnTo>
                  <a:lnTo>
                    <a:pt x="655" y="58"/>
                  </a:lnTo>
                  <a:lnTo>
                    <a:pt x="660" y="64"/>
                  </a:lnTo>
                  <a:lnTo>
                    <a:pt x="660" y="69"/>
                  </a:lnTo>
                  <a:lnTo>
                    <a:pt x="666" y="74"/>
                  </a:lnTo>
                  <a:lnTo>
                    <a:pt x="671" y="85"/>
                  </a:lnTo>
                  <a:lnTo>
                    <a:pt x="671" y="90"/>
                  </a:lnTo>
                  <a:lnTo>
                    <a:pt x="676" y="101"/>
                  </a:lnTo>
                  <a:lnTo>
                    <a:pt x="676" y="106"/>
                  </a:lnTo>
                  <a:lnTo>
                    <a:pt x="682" y="117"/>
                  </a:lnTo>
                  <a:lnTo>
                    <a:pt x="687" y="122"/>
                  </a:lnTo>
                  <a:lnTo>
                    <a:pt x="687" y="133"/>
                  </a:lnTo>
                  <a:lnTo>
                    <a:pt x="692" y="138"/>
                  </a:lnTo>
                  <a:lnTo>
                    <a:pt x="692" y="149"/>
                  </a:lnTo>
                  <a:lnTo>
                    <a:pt x="697" y="159"/>
                  </a:lnTo>
                  <a:lnTo>
                    <a:pt x="703" y="170"/>
                  </a:lnTo>
                  <a:lnTo>
                    <a:pt x="703" y="175"/>
                  </a:lnTo>
                  <a:lnTo>
                    <a:pt x="708" y="186"/>
                  </a:lnTo>
                  <a:lnTo>
                    <a:pt x="713" y="196"/>
                  </a:lnTo>
                  <a:lnTo>
                    <a:pt x="713" y="207"/>
                  </a:lnTo>
                  <a:lnTo>
                    <a:pt x="718" y="212"/>
                  </a:lnTo>
                  <a:lnTo>
                    <a:pt x="718" y="223"/>
                  </a:lnTo>
                  <a:lnTo>
                    <a:pt x="724" y="234"/>
                  </a:lnTo>
                  <a:lnTo>
                    <a:pt x="729" y="244"/>
                  </a:lnTo>
                  <a:lnTo>
                    <a:pt x="729" y="255"/>
                  </a:lnTo>
                  <a:lnTo>
                    <a:pt x="734" y="265"/>
                  </a:lnTo>
                  <a:lnTo>
                    <a:pt x="740" y="276"/>
                  </a:lnTo>
                  <a:lnTo>
                    <a:pt x="740" y="287"/>
                  </a:lnTo>
                  <a:lnTo>
                    <a:pt x="745" y="297"/>
                  </a:lnTo>
                  <a:lnTo>
                    <a:pt x="745" y="308"/>
                  </a:lnTo>
                  <a:lnTo>
                    <a:pt x="750" y="313"/>
                  </a:lnTo>
                  <a:lnTo>
                    <a:pt x="755" y="324"/>
                  </a:lnTo>
                  <a:lnTo>
                    <a:pt x="755" y="334"/>
                  </a:lnTo>
                  <a:lnTo>
                    <a:pt x="761" y="345"/>
                  </a:lnTo>
                  <a:lnTo>
                    <a:pt x="761" y="356"/>
                  </a:lnTo>
                  <a:lnTo>
                    <a:pt x="766" y="366"/>
                  </a:lnTo>
                  <a:lnTo>
                    <a:pt x="771" y="377"/>
                  </a:lnTo>
                  <a:lnTo>
                    <a:pt x="771" y="388"/>
                  </a:lnTo>
                  <a:lnTo>
                    <a:pt x="777" y="398"/>
                  </a:lnTo>
                  <a:lnTo>
                    <a:pt x="782" y="409"/>
                  </a:lnTo>
                  <a:lnTo>
                    <a:pt x="782" y="414"/>
                  </a:lnTo>
                  <a:lnTo>
                    <a:pt x="787" y="425"/>
                  </a:lnTo>
                  <a:lnTo>
                    <a:pt x="787" y="435"/>
                  </a:lnTo>
                  <a:lnTo>
                    <a:pt x="792" y="446"/>
                  </a:lnTo>
                  <a:lnTo>
                    <a:pt x="798" y="457"/>
                  </a:lnTo>
                  <a:lnTo>
                    <a:pt x="798" y="462"/>
                  </a:lnTo>
                  <a:lnTo>
                    <a:pt x="803" y="473"/>
                  </a:lnTo>
                  <a:lnTo>
                    <a:pt x="808" y="483"/>
                  </a:lnTo>
                  <a:lnTo>
                    <a:pt x="808" y="494"/>
                  </a:lnTo>
                  <a:lnTo>
                    <a:pt x="814" y="499"/>
                  </a:lnTo>
                  <a:lnTo>
                    <a:pt x="814" y="510"/>
                  </a:lnTo>
                  <a:lnTo>
                    <a:pt x="819" y="520"/>
                  </a:lnTo>
                  <a:lnTo>
                    <a:pt x="824" y="526"/>
                  </a:lnTo>
                  <a:lnTo>
                    <a:pt x="824" y="536"/>
                  </a:lnTo>
                  <a:lnTo>
                    <a:pt x="829" y="542"/>
                  </a:lnTo>
                  <a:lnTo>
                    <a:pt x="829" y="552"/>
                  </a:lnTo>
                  <a:lnTo>
                    <a:pt x="835" y="558"/>
                  </a:lnTo>
                  <a:lnTo>
                    <a:pt x="840" y="568"/>
                  </a:lnTo>
                  <a:lnTo>
                    <a:pt x="840" y="573"/>
                  </a:lnTo>
                  <a:lnTo>
                    <a:pt x="845" y="584"/>
                  </a:lnTo>
                  <a:lnTo>
                    <a:pt x="850" y="589"/>
                  </a:lnTo>
                  <a:lnTo>
                    <a:pt x="850" y="600"/>
                  </a:lnTo>
                  <a:lnTo>
                    <a:pt x="856" y="605"/>
                  </a:lnTo>
                  <a:lnTo>
                    <a:pt x="856" y="611"/>
                  </a:lnTo>
                  <a:lnTo>
                    <a:pt x="861" y="621"/>
                  </a:lnTo>
                  <a:lnTo>
                    <a:pt x="866" y="627"/>
                  </a:lnTo>
                  <a:lnTo>
                    <a:pt x="866" y="632"/>
                  </a:lnTo>
                  <a:lnTo>
                    <a:pt x="872" y="637"/>
                  </a:lnTo>
                  <a:lnTo>
                    <a:pt x="877" y="648"/>
                  </a:lnTo>
                  <a:lnTo>
                    <a:pt x="877" y="653"/>
                  </a:lnTo>
                  <a:lnTo>
                    <a:pt x="882" y="658"/>
                  </a:lnTo>
                  <a:lnTo>
                    <a:pt x="882" y="664"/>
                  </a:lnTo>
                  <a:lnTo>
                    <a:pt x="887" y="669"/>
                  </a:lnTo>
                  <a:lnTo>
                    <a:pt x="893" y="674"/>
                  </a:lnTo>
                  <a:lnTo>
                    <a:pt x="893" y="680"/>
                  </a:lnTo>
                  <a:lnTo>
                    <a:pt x="898" y="685"/>
                  </a:lnTo>
                  <a:lnTo>
                    <a:pt x="898" y="690"/>
                  </a:lnTo>
                  <a:lnTo>
                    <a:pt x="903" y="696"/>
                  </a:lnTo>
                  <a:lnTo>
                    <a:pt x="909" y="701"/>
                  </a:lnTo>
                  <a:lnTo>
                    <a:pt x="909" y="706"/>
                  </a:lnTo>
                  <a:lnTo>
                    <a:pt x="914" y="712"/>
                  </a:lnTo>
                  <a:lnTo>
                    <a:pt x="919" y="717"/>
                  </a:lnTo>
                  <a:lnTo>
                    <a:pt x="924" y="722"/>
                  </a:lnTo>
                  <a:lnTo>
                    <a:pt x="930" y="727"/>
                  </a:lnTo>
                  <a:lnTo>
                    <a:pt x="935" y="733"/>
                  </a:lnTo>
                  <a:lnTo>
                    <a:pt x="940" y="738"/>
                  </a:lnTo>
                  <a:lnTo>
                    <a:pt x="946" y="743"/>
                  </a:lnTo>
                  <a:lnTo>
                    <a:pt x="951" y="749"/>
                  </a:lnTo>
                  <a:lnTo>
                    <a:pt x="956" y="754"/>
                  </a:lnTo>
                  <a:lnTo>
                    <a:pt x="961" y="759"/>
                  </a:lnTo>
                  <a:lnTo>
                    <a:pt x="967" y="765"/>
                  </a:lnTo>
                  <a:lnTo>
                    <a:pt x="972" y="765"/>
                  </a:lnTo>
                  <a:lnTo>
                    <a:pt x="977" y="770"/>
                  </a:lnTo>
                  <a:lnTo>
                    <a:pt x="982" y="770"/>
                  </a:lnTo>
                  <a:lnTo>
                    <a:pt x="988" y="775"/>
                  </a:lnTo>
                  <a:lnTo>
                    <a:pt x="993" y="775"/>
                  </a:lnTo>
                  <a:lnTo>
                    <a:pt x="998" y="775"/>
                  </a:lnTo>
                  <a:lnTo>
                    <a:pt x="1004" y="781"/>
                  </a:lnTo>
                  <a:lnTo>
                    <a:pt x="1009" y="781"/>
                  </a:lnTo>
                  <a:lnTo>
                    <a:pt x="1014" y="781"/>
                  </a:lnTo>
                  <a:lnTo>
                    <a:pt x="1019" y="786"/>
                  </a:lnTo>
                  <a:lnTo>
                    <a:pt x="1025" y="786"/>
                  </a:lnTo>
                  <a:lnTo>
                    <a:pt x="1030" y="786"/>
                  </a:lnTo>
                  <a:lnTo>
                    <a:pt x="1035" y="786"/>
                  </a:lnTo>
                  <a:lnTo>
                    <a:pt x="1041" y="786"/>
                  </a:lnTo>
                  <a:lnTo>
                    <a:pt x="1046" y="786"/>
                  </a:lnTo>
                  <a:lnTo>
                    <a:pt x="1051" y="786"/>
                  </a:lnTo>
                  <a:lnTo>
                    <a:pt x="1056" y="786"/>
                  </a:lnTo>
                  <a:lnTo>
                    <a:pt x="1062" y="786"/>
                  </a:lnTo>
                  <a:lnTo>
                    <a:pt x="1067" y="786"/>
                  </a:lnTo>
                  <a:lnTo>
                    <a:pt x="1072" y="786"/>
                  </a:lnTo>
                  <a:lnTo>
                    <a:pt x="1078" y="786"/>
                  </a:lnTo>
                  <a:lnTo>
                    <a:pt x="1083" y="786"/>
                  </a:lnTo>
                  <a:lnTo>
                    <a:pt x="1088" y="786"/>
                  </a:lnTo>
                  <a:lnTo>
                    <a:pt x="1093" y="786"/>
                  </a:lnTo>
                  <a:lnTo>
                    <a:pt x="1099" y="786"/>
                  </a:lnTo>
                  <a:lnTo>
                    <a:pt x="1104" y="781"/>
                  </a:lnTo>
                  <a:lnTo>
                    <a:pt x="1109" y="781"/>
                  </a:lnTo>
                  <a:lnTo>
                    <a:pt x="1114" y="781"/>
                  </a:lnTo>
                  <a:lnTo>
                    <a:pt x="1120" y="781"/>
                  </a:lnTo>
                  <a:lnTo>
                    <a:pt x="1125" y="781"/>
                  </a:lnTo>
                  <a:lnTo>
                    <a:pt x="1130" y="781"/>
                  </a:lnTo>
                  <a:lnTo>
                    <a:pt x="1136" y="775"/>
                  </a:lnTo>
                  <a:lnTo>
                    <a:pt x="1141" y="775"/>
                  </a:lnTo>
                  <a:lnTo>
                    <a:pt x="1146" y="775"/>
                  </a:lnTo>
                  <a:lnTo>
                    <a:pt x="1151" y="775"/>
                  </a:lnTo>
                  <a:lnTo>
                    <a:pt x="1157" y="775"/>
                  </a:lnTo>
                  <a:lnTo>
                    <a:pt x="1162" y="775"/>
                  </a:lnTo>
                  <a:lnTo>
                    <a:pt x="1167" y="770"/>
                  </a:lnTo>
                  <a:lnTo>
                    <a:pt x="1173" y="770"/>
                  </a:lnTo>
                  <a:lnTo>
                    <a:pt x="1178" y="770"/>
                  </a:lnTo>
                  <a:lnTo>
                    <a:pt x="1183" y="770"/>
                  </a:lnTo>
                  <a:lnTo>
                    <a:pt x="1188" y="770"/>
                  </a:lnTo>
                  <a:lnTo>
                    <a:pt x="1194" y="770"/>
                  </a:lnTo>
                  <a:lnTo>
                    <a:pt x="1199" y="770"/>
                  </a:lnTo>
                  <a:lnTo>
                    <a:pt x="1204" y="765"/>
                  </a:lnTo>
                  <a:lnTo>
                    <a:pt x="1210" y="765"/>
                  </a:lnTo>
                  <a:lnTo>
                    <a:pt x="1215" y="765"/>
                  </a:lnTo>
                  <a:lnTo>
                    <a:pt x="1220" y="765"/>
                  </a:lnTo>
                  <a:lnTo>
                    <a:pt x="1225" y="765"/>
                  </a:lnTo>
                  <a:lnTo>
                    <a:pt x="1231" y="765"/>
                  </a:lnTo>
                  <a:lnTo>
                    <a:pt x="1236" y="765"/>
                  </a:lnTo>
                  <a:lnTo>
                    <a:pt x="1241" y="765"/>
                  </a:lnTo>
                  <a:lnTo>
                    <a:pt x="1246" y="765"/>
                  </a:lnTo>
                  <a:lnTo>
                    <a:pt x="1252" y="765"/>
                  </a:lnTo>
                  <a:lnTo>
                    <a:pt x="1257" y="765"/>
                  </a:lnTo>
                  <a:lnTo>
                    <a:pt x="1262" y="765"/>
                  </a:lnTo>
                  <a:lnTo>
                    <a:pt x="1268" y="765"/>
                  </a:lnTo>
                  <a:lnTo>
                    <a:pt x="1273" y="765"/>
                  </a:lnTo>
                  <a:lnTo>
                    <a:pt x="1278" y="765"/>
                  </a:lnTo>
                  <a:lnTo>
                    <a:pt x="1283" y="765"/>
                  </a:lnTo>
                  <a:lnTo>
                    <a:pt x="1289" y="765"/>
                  </a:lnTo>
                  <a:lnTo>
                    <a:pt x="1294" y="765"/>
                  </a:lnTo>
                  <a:lnTo>
                    <a:pt x="1299" y="765"/>
                  </a:lnTo>
                  <a:lnTo>
                    <a:pt x="1305" y="765"/>
                  </a:lnTo>
                  <a:lnTo>
                    <a:pt x="1310" y="765"/>
                  </a:lnTo>
                  <a:lnTo>
                    <a:pt x="1315" y="765"/>
                  </a:lnTo>
                  <a:lnTo>
                    <a:pt x="1320" y="765"/>
                  </a:lnTo>
                  <a:lnTo>
                    <a:pt x="1326" y="765"/>
                  </a:lnTo>
                  <a:lnTo>
                    <a:pt x="1331" y="765"/>
                  </a:lnTo>
                  <a:lnTo>
                    <a:pt x="1336" y="765"/>
                  </a:lnTo>
                  <a:lnTo>
                    <a:pt x="1342" y="765"/>
                  </a:lnTo>
                  <a:lnTo>
                    <a:pt x="1347" y="765"/>
                  </a:lnTo>
                  <a:lnTo>
                    <a:pt x="1352" y="765"/>
                  </a:lnTo>
                  <a:lnTo>
                    <a:pt x="1357" y="765"/>
                  </a:lnTo>
                  <a:lnTo>
                    <a:pt x="1363" y="765"/>
                  </a:lnTo>
                  <a:lnTo>
                    <a:pt x="1368" y="770"/>
                  </a:lnTo>
                  <a:lnTo>
                    <a:pt x="1373" y="770"/>
                  </a:lnTo>
                  <a:lnTo>
                    <a:pt x="1378" y="770"/>
                  </a:lnTo>
                  <a:lnTo>
                    <a:pt x="1384" y="770"/>
                  </a:lnTo>
                  <a:lnTo>
                    <a:pt x="1389" y="770"/>
                  </a:lnTo>
                  <a:lnTo>
                    <a:pt x="1394" y="770"/>
                  </a:lnTo>
                  <a:lnTo>
                    <a:pt x="1400" y="770"/>
                  </a:lnTo>
                  <a:lnTo>
                    <a:pt x="1405" y="770"/>
                  </a:lnTo>
                  <a:lnTo>
                    <a:pt x="1410" y="770"/>
                  </a:lnTo>
                  <a:lnTo>
                    <a:pt x="1415" y="775"/>
                  </a:lnTo>
                  <a:lnTo>
                    <a:pt x="1421" y="775"/>
                  </a:lnTo>
                  <a:lnTo>
                    <a:pt x="1426" y="775"/>
                  </a:lnTo>
                  <a:lnTo>
                    <a:pt x="1431" y="775"/>
                  </a:lnTo>
                  <a:lnTo>
                    <a:pt x="1437" y="775"/>
                  </a:lnTo>
                  <a:lnTo>
                    <a:pt x="1442" y="775"/>
                  </a:lnTo>
                  <a:lnTo>
                    <a:pt x="1447" y="775"/>
                  </a:lnTo>
                  <a:lnTo>
                    <a:pt x="1452" y="775"/>
                  </a:lnTo>
                  <a:lnTo>
                    <a:pt x="1458" y="775"/>
                  </a:lnTo>
                  <a:lnTo>
                    <a:pt x="1463" y="775"/>
                  </a:lnTo>
                  <a:lnTo>
                    <a:pt x="1468" y="781"/>
                  </a:lnTo>
                  <a:lnTo>
                    <a:pt x="1474" y="781"/>
                  </a:lnTo>
                  <a:lnTo>
                    <a:pt x="1479" y="781"/>
                  </a:lnTo>
                  <a:lnTo>
                    <a:pt x="1484" y="781"/>
                  </a:lnTo>
                  <a:lnTo>
                    <a:pt x="1489" y="781"/>
                  </a:lnTo>
                  <a:lnTo>
                    <a:pt x="1495" y="781"/>
                  </a:lnTo>
                  <a:lnTo>
                    <a:pt x="1500" y="781"/>
                  </a:lnTo>
                  <a:lnTo>
                    <a:pt x="1505" y="781"/>
                  </a:lnTo>
                  <a:lnTo>
                    <a:pt x="1510" y="781"/>
                  </a:lnTo>
                  <a:lnTo>
                    <a:pt x="1516" y="786"/>
                  </a:lnTo>
                  <a:lnTo>
                    <a:pt x="1521" y="786"/>
                  </a:lnTo>
                  <a:lnTo>
                    <a:pt x="1526" y="786"/>
                  </a:lnTo>
                  <a:lnTo>
                    <a:pt x="1532" y="786"/>
                  </a:lnTo>
                  <a:lnTo>
                    <a:pt x="1537" y="786"/>
                  </a:lnTo>
                  <a:lnTo>
                    <a:pt x="1542" y="786"/>
                  </a:lnTo>
                  <a:lnTo>
                    <a:pt x="1547" y="786"/>
                  </a:lnTo>
                  <a:lnTo>
                    <a:pt x="1553" y="786"/>
                  </a:lnTo>
                  <a:lnTo>
                    <a:pt x="1558" y="786"/>
                  </a:lnTo>
                  <a:lnTo>
                    <a:pt x="1563" y="786"/>
                  </a:lnTo>
                  <a:lnTo>
                    <a:pt x="1569" y="786"/>
                  </a:lnTo>
                  <a:lnTo>
                    <a:pt x="1574" y="786"/>
                  </a:lnTo>
                  <a:lnTo>
                    <a:pt x="1579" y="786"/>
                  </a:lnTo>
                  <a:lnTo>
                    <a:pt x="1584" y="786"/>
                  </a:lnTo>
                  <a:lnTo>
                    <a:pt x="1590" y="786"/>
                  </a:lnTo>
                  <a:lnTo>
                    <a:pt x="1595" y="791"/>
                  </a:lnTo>
                  <a:lnTo>
                    <a:pt x="1600" y="791"/>
                  </a:lnTo>
                  <a:lnTo>
                    <a:pt x="1606" y="791"/>
                  </a:lnTo>
                  <a:lnTo>
                    <a:pt x="1611" y="791"/>
                  </a:lnTo>
                  <a:lnTo>
                    <a:pt x="1616" y="791"/>
                  </a:lnTo>
                  <a:lnTo>
                    <a:pt x="1621" y="791"/>
                  </a:lnTo>
                  <a:lnTo>
                    <a:pt x="1627" y="791"/>
                  </a:lnTo>
                  <a:lnTo>
                    <a:pt x="1632" y="791"/>
                  </a:lnTo>
                  <a:lnTo>
                    <a:pt x="1637" y="791"/>
                  </a:lnTo>
                  <a:lnTo>
                    <a:pt x="1642" y="791"/>
                  </a:lnTo>
                  <a:lnTo>
                    <a:pt x="1648" y="791"/>
                  </a:lnTo>
                  <a:lnTo>
                    <a:pt x="1653" y="791"/>
                  </a:lnTo>
                  <a:lnTo>
                    <a:pt x="1658" y="791"/>
                  </a:lnTo>
                  <a:lnTo>
                    <a:pt x="1664" y="791"/>
                  </a:lnTo>
                  <a:lnTo>
                    <a:pt x="1669" y="791"/>
                  </a:lnTo>
                  <a:lnTo>
                    <a:pt x="1674" y="791"/>
                  </a:lnTo>
                  <a:lnTo>
                    <a:pt x="1679" y="791"/>
                  </a:lnTo>
                  <a:lnTo>
                    <a:pt x="1685" y="791"/>
                  </a:lnTo>
                  <a:lnTo>
                    <a:pt x="1690" y="791"/>
                  </a:lnTo>
                  <a:lnTo>
                    <a:pt x="1695" y="791"/>
                  </a:lnTo>
                  <a:lnTo>
                    <a:pt x="1701" y="791"/>
                  </a:lnTo>
                  <a:lnTo>
                    <a:pt x="1706" y="791"/>
                  </a:lnTo>
                  <a:lnTo>
                    <a:pt x="1711" y="791"/>
                  </a:lnTo>
                  <a:lnTo>
                    <a:pt x="1716" y="791"/>
                  </a:lnTo>
                  <a:lnTo>
                    <a:pt x="1722" y="791"/>
                  </a:lnTo>
                  <a:lnTo>
                    <a:pt x="1727" y="791"/>
                  </a:lnTo>
                  <a:lnTo>
                    <a:pt x="1732" y="791"/>
                  </a:lnTo>
                  <a:lnTo>
                    <a:pt x="1738" y="791"/>
                  </a:lnTo>
                  <a:lnTo>
                    <a:pt x="1743" y="791"/>
                  </a:lnTo>
                  <a:lnTo>
                    <a:pt x="1748" y="791"/>
                  </a:lnTo>
                  <a:lnTo>
                    <a:pt x="1753" y="791"/>
                  </a:lnTo>
                  <a:lnTo>
                    <a:pt x="1759" y="791"/>
                  </a:lnTo>
                  <a:lnTo>
                    <a:pt x="1764" y="791"/>
                  </a:lnTo>
                  <a:lnTo>
                    <a:pt x="1769" y="791"/>
                  </a:lnTo>
                  <a:lnTo>
                    <a:pt x="1774" y="791"/>
                  </a:lnTo>
                  <a:lnTo>
                    <a:pt x="1780" y="791"/>
                  </a:lnTo>
                  <a:lnTo>
                    <a:pt x="1785" y="791"/>
                  </a:lnTo>
                  <a:lnTo>
                    <a:pt x="1790" y="791"/>
                  </a:lnTo>
                  <a:lnTo>
                    <a:pt x="1796" y="791"/>
                  </a:lnTo>
                  <a:lnTo>
                    <a:pt x="1801" y="791"/>
                  </a:lnTo>
                  <a:lnTo>
                    <a:pt x="1806" y="791"/>
                  </a:lnTo>
                  <a:lnTo>
                    <a:pt x="1811" y="791"/>
                  </a:lnTo>
                  <a:lnTo>
                    <a:pt x="1817" y="791"/>
                  </a:lnTo>
                  <a:lnTo>
                    <a:pt x="1822" y="791"/>
                  </a:lnTo>
                  <a:lnTo>
                    <a:pt x="1827" y="791"/>
                  </a:lnTo>
                  <a:lnTo>
                    <a:pt x="1833" y="791"/>
                  </a:lnTo>
                  <a:lnTo>
                    <a:pt x="1838" y="791"/>
                  </a:lnTo>
                  <a:lnTo>
                    <a:pt x="1843" y="791"/>
                  </a:lnTo>
                  <a:lnTo>
                    <a:pt x="1848" y="791"/>
                  </a:lnTo>
                  <a:lnTo>
                    <a:pt x="1854" y="791"/>
                  </a:lnTo>
                  <a:lnTo>
                    <a:pt x="1859" y="791"/>
                  </a:lnTo>
                  <a:lnTo>
                    <a:pt x="1864" y="791"/>
                  </a:lnTo>
                  <a:lnTo>
                    <a:pt x="1870" y="791"/>
                  </a:lnTo>
                  <a:lnTo>
                    <a:pt x="1875" y="791"/>
                  </a:lnTo>
                  <a:lnTo>
                    <a:pt x="1880" y="791"/>
                  </a:lnTo>
                  <a:lnTo>
                    <a:pt x="1885" y="791"/>
                  </a:lnTo>
                  <a:lnTo>
                    <a:pt x="1891" y="791"/>
                  </a:lnTo>
                  <a:lnTo>
                    <a:pt x="1896" y="791"/>
                  </a:lnTo>
                  <a:lnTo>
                    <a:pt x="1901" y="791"/>
                  </a:lnTo>
                  <a:lnTo>
                    <a:pt x="1906" y="791"/>
                  </a:lnTo>
                  <a:lnTo>
                    <a:pt x="1912" y="791"/>
                  </a:lnTo>
                  <a:lnTo>
                    <a:pt x="1917" y="791"/>
                  </a:lnTo>
                  <a:lnTo>
                    <a:pt x="1922" y="791"/>
                  </a:lnTo>
                  <a:lnTo>
                    <a:pt x="1928" y="791"/>
                  </a:lnTo>
                  <a:lnTo>
                    <a:pt x="1933" y="791"/>
                  </a:lnTo>
                  <a:lnTo>
                    <a:pt x="1938" y="791"/>
                  </a:lnTo>
                  <a:lnTo>
                    <a:pt x="1943" y="791"/>
                  </a:lnTo>
                  <a:lnTo>
                    <a:pt x="1949" y="791"/>
                  </a:lnTo>
                  <a:lnTo>
                    <a:pt x="1954" y="791"/>
                  </a:lnTo>
                  <a:lnTo>
                    <a:pt x="1959" y="791"/>
                  </a:lnTo>
                  <a:lnTo>
                    <a:pt x="1965" y="791"/>
                  </a:lnTo>
                  <a:lnTo>
                    <a:pt x="1970" y="791"/>
                  </a:lnTo>
                  <a:lnTo>
                    <a:pt x="1975" y="791"/>
                  </a:lnTo>
                  <a:lnTo>
                    <a:pt x="1980" y="791"/>
                  </a:lnTo>
                  <a:lnTo>
                    <a:pt x="1986" y="791"/>
                  </a:lnTo>
                  <a:lnTo>
                    <a:pt x="1991" y="791"/>
                  </a:lnTo>
                  <a:lnTo>
                    <a:pt x="1996" y="791"/>
                  </a:lnTo>
                  <a:lnTo>
                    <a:pt x="2002" y="791"/>
                  </a:lnTo>
                  <a:lnTo>
                    <a:pt x="2007" y="791"/>
                  </a:lnTo>
                  <a:lnTo>
                    <a:pt x="2012" y="791"/>
                  </a:lnTo>
                  <a:lnTo>
                    <a:pt x="2017" y="791"/>
                  </a:lnTo>
                  <a:lnTo>
                    <a:pt x="2023" y="791"/>
                  </a:lnTo>
                  <a:lnTo>
                    <a:pt x="2028" y="791"/>
                  </a:lnTo>
                  <a:lnTo>
                    <a:pt x="2033" y="791"/>
                  </a:lnTo>
                  <a:lnTo>
                    <a:pt x="2038" y="791"/>
                  </a:lnTo>
                  <a:lnTo>
                    <a:pt x="2044" y="791"/>
                  </a:lnTo>
                  <a:lnTo>
                    <a:pt x="2049" y="791"/>
                  </a:lnTo>
                  <a:lnTo>
                    <a:pt x="2054" y="791"/>
                  </a:lnTo>
                  <a:lnTo>
                    <a:pt x="2060" y="791"/>
                  </a:lnTo>
                  <a:lnTo>
                    <a:pt x="2065" y="791"/>
                  </a:lnTo>
                  <a:lnTo>
                    <a:pt x="2070" y="791"/>
                  </a:lnTo>
                  <a:lnTo>
                    <a:pt x="2075" y="791"/>
                  </a:lnTo>
                  <a:lnTo>
                    <a:pt x="2081" y="791"/>
                  </a:lnTo>
                  <a:lnTo>
                    <a:pt x="2086" y="791"/>
                  </a:lnTo>
                  <a:lnTo>
                    <a:pt x="2091" y="791"/>
                  </a:lnTo>
                  <a:lnTo>
                    <a:pt x="2097" y="791"/>
                  </a:lnTo>
                  <a:lnTo>
                    <a:pt x="2102" y="791"/>
                  </a:lnTo>
                  <a:lnTo>
                    <a:pt x="2107" y="791"/>
                  </a:lnTo>
                  <a:lnTo>
                    <a:pt x="2112" y="791"/>
                  </a:lnTo>
                  <a:lnTo>
                    <a:pt x="2118" y="791"/>
                  </a:lnTo>
                  <a:lnTo>
                    <a:pt x="2123" y="791"/>
                  </a:lnTo>
                  <a:lnTo>
                    <a:pt x="2128" y="791"/>
                  </a:lnTo>
                  <a:lnTo>
                    <a:pt x="2134" y="791"/>
                  </a:lnTo>
                  <a:lnTo>
                    <a:pt x="2139" y="791"/>
                  </a:lnTo>
                  <a:lnTo>
                    <a:pt x="2144" y="791"/>
                  </a:lnTo>
                  <a:lnTo>
                    <a:pt x="2149" y="791"/>
                  </a:lnTo>
                  <a:lnTo>
                    <a:pt x="2155" y="791"/>
                  </a:lnTo>
                  <a:lnTo>
                    <a:pt x="2160" y="791"/>
                  </a:lnTo>
                  <a:lnTo>
                    <a:pt x="2165" y="791"/>
                  </a:lnTo>
                  <a:lnTo>
                    <a:pt x="2170" y="791"/>
                  </a:lnTo>
                  <a:lnTo>
                    <a:pt x="2176" y="791"/>
                  </a:lnTo>
                  <a:lnTo>
                    <a:pt x="2181" y="791"/>
                  </a:lnTo>
                  <a:lnTo>
                    <a:pt x="2186" y="791"/>
                  </a:lnTo>
                  <a:lnTo>
                    <a:pt x="2192" y="791"/>
                  </a:lnTo>
                  <a:lnTo>
                    <a:pt x="2197" y="791"/>
                  </a:lnTo>
                  <a:lnTo>
                    <a:pt x="2202" y="791"/>
                  </a:lnTo>
                  <a:lnTo>
                    <a:pt x="2207" y="791"/>
                  </a:lnTo>
                  <a:lnTo>
                    <a:pt x="2213" y="791"/>
                  </a:lnTo>
                  <a:lnTo>
                    <a:pt x="2218" y="791"/>
                  </a:lnTo>
                  <a:lnTo>
                    <a:pt x="2223" y="791"/>
                  </a:lnTo>
                  <a:lnTo>
                    <a:pt x="2229" y="791"/>
                  </a:lnTo>
                  <a:lnTo>
                    <a:pt x="2234" y="791"/>
                  </a:lnTo>
                  <a:lnTo>
                    <a:pt x="2239" y="791"/>
                  </a:lnTo>
                  <a:lnTo>
                    <a:pt x="2244" y="791"/>
                  </a:lnTo>
                  <a:lnTo>
                    <a:pt x="2250" y="791"/>
                  </a:lnTo>
                  <a:lnTo>
                    <a:pt x="2255" y="791"/>
                  </a:lnTo>
                  <a:lnTo>
                    <a:pt x="2260" y="791"/>
                  </a:lnTo>
                  <a:lnTo>
                    <a:pt x="2266" y="791"/>
                  </a:lnTo>
                  <a:lnTo>
                    <a:pt x="2271" y="791"/>
                  </a:lnTo>
                  <a:lnTo>
                    <a:pt x="2276" y="791"/>
                  </a:lnTo>
                  <a:lnTo>
                    <a:pt x="2281" y="791"/>
                  </a:lnTo>
                  <a:lnTo>
                    <a:pt x="2287" y="791"/>
                  </a:lnTo>
                  <a:lnTo>
                    <a:pt x="2292" y="791"/>
                  </a:lnTo>
                  <a:lnTo>
                    <a:pt x="2297" y="791"/>
                  </a:lnTo>
                  <a:lnTo>
                    <a:pt x="2302" y="791"/>
                  </a:lnTo>
                  <a:lnTo>
                    <a:pt x="2308" y="791"/>
                  </a:lnTo>
                  <a:lnTo>
                    <a:pt x="2313" y="791"/>
                  </a:lnTo>
                  <a:lnTo>
                    <a:pt x="2318" y="791"/>
                  </a:lnTo>
                  <a:lnTo>
                    <a:pt x="2324" y="791"/>
                  </a:lnTo>
                  <a:lnTo>
                    <a:pt x="2329" y="791"/>
                  </a:lnTo>
                  <a:lnTo>
                    <a:pt x="2334" y="791"/>
                  </a:lnTo>
                  <a:lnTo>
                    <a:pt x="2339" y="791"/>
                  </a:lnTo>
                  <a:lnTo>
                    <a:pt x="2345" y="791"/>
                  </a:lnTo>
                  <a:lnTo>
                    <a:pt x="2350" y="791"/>
                  </a:lnTo>
                  <a:lnTo>
                    <a:pt x="2355" y="791"/>
                  </a:lnTo>
                  <a:lnTo>
                    <a:pt x="2361" y="791"/>
                  </a:lnTo>
                  <a:lnTo>
                    <a:pt x="2366" y="791"/>
                  </a:lnTo>
                  <a:lnTo>
                    <a:pt x="2371" y="791"/>
                  </a:lnTo>
                  <a:lnTo>
                    <a:pt x="2376" y="791"/>
                  </a:lnTo>
                  <a:lnTo>
                    <a:pt x="2382" y="791"/>
                  </a:lnTo>
                  <a:lnTo>
                    <a:pt x="2387" y="791"/>
                  </a:lnTo>
                  <a:lnTo>
                    <a:pt x="2392" y="791"/>
                  </a:lnTo>
                  <a:lnTo>
                    <a:pt x="2398" y="791"/>
                  </a:lnTo>
                  <a:lnTo>
                    <a:pt x="2403" y="791"/>
                  </a:lnTo>
                  <a:lnTo>
                    <a:pt x="2408" y="791"/>
                  </a:lnTo>
                  <a:lnTo>
                    <a:pt x="2413" y="791"/>
                  </a:lnTo>
                  <a:lnTo>
                    <a:pt x="2419" y="791"/>
                  </a:lnTo>
                  <a:lnTo>
                    <a:pt x="2424" y="791"/>
                  </a:lnTo>
                  <a:lnTo>
                    <a:pt x="2429" y="791"/>
                  </a:lnTo>
                  <a:lnTo>
                    <a:pt x="2434" y="791"/>
                  </a:lnTo>
                  <a:lnTo>
                    <a:pt x="2440" y="791"/>
                  </a:lnTo>
                  <a:lnTo>
                    <a:pt x="2445" y="791"/>
                  </a:lnTo>
                  <a:lnTo>
                    <a:pt x="2450" y="791"/>
                  </a:lnTo>
                  <a:lnTo>
                    <a:pt x="2456" y="791"/>
                  </a:lnTo>
                  <a:lnTo>
                    <a:pt x="2461" y="791"/>
                  </a:lnTo>
                  <a:lnTo>
                    <a:pt x="2466" y="791"/>
                  </a:lnTo>
                  <a:lnTo>
                    <a:pt x="2471" y="791"/>
                  </a:lnTo>
                  <a:lnTo>
                    <a:pt x="2477" y="791"/>
                  </a:lnTo>
                  <a:lnTo>
                    <a:pt x="2482" y="791"/>
                  </a:lnTo>
                  <a:lnTo>
                    <a:pt x="2487" y="791"/>
                  </a:lnTo>
                  <a:lnTo>
                    <a:pt x="2493" y="791"/>
                  </a:lnTo>
                  <a:lnTo>
                    <a:pt x="2498" y="791"/>
                  </a:lnTo>
                  <a:lnTo>
                    <a:pt x="2503" y="791"/>
                  </a:lnTo>
                  <a:lnTo>
                    <a:pt x="2508" y="791"/>
                  </a:lnTo>
                  <a:lnTo>
                    <a:pt x="2514" y="791"/>
                  </a:lnTo>
                  <a:lnTo>
                    <a:pt x="2519" y="791"/>
                  </a:lnTo>
                  <a:lnTo>
                    <a:pt x="2524" y="791"/>
                  </a:lnTo>
                  <a:lnTo>
                    <a:pt x="2530" y="791"/>
                  </a:lnTo>
                  <a:lnTo>
                    <a:pt x="2535" y="791"/>
                  </a:lnTo>
                  <a:lnTo>
                    <a:pt x="2540" y="791"/>
                  </a:lnTo>
                  <a:lnTo>
                    <a:pt x="2545" y="791"/>
                  </a:lnTo>
                  <a:lnTo>
                    <a:pt x="2551" y="791"/>
                  </a:lnTo>
                  <a:lnTo>
                    <a:pt x="2556" y="791"/>
                  </a:lnTo>
                  <a:lnTo>
                    <a:pt x="2561" y="791"/>
                  </a:lnTo>
                  <a:lnTo>
                    <a:pt x="2566" y="791"/>
                  </a:lnTo>
                  <a:lnTo>
                    <a:pt x="2572" y="791"/>
                  </a:lnTo>
                  <a:lnTo>
                    <a:pt x="2577" y="791"/>
                  </a:lnTo>
                  <a:lnTo>
                    <a:pt x="2582" y="791"/>
                  </a:lnTo>
                  <a:lnTo>
                    <a:pt x="2588" y="791"/>
                  </a:lnTo>
                  <a:lnTo>
                    <a:pt x="2593" y="791"/>
                  </a:lnTo>
                  <a:lnTo>
                    <a:pt x="2598" y="791"/>
                  </a:lnTo>
                  <a:lnTo>
                    <a:pt x="2603" y="791"/>
                  </a:lnTo>
                  <a:lnTo>
                    <a:pt x="2609" y="791"/>
                  </a:lnTo>
                  <a:lnTo>
                    <a:pt x="2614" y="791"/>
                  </a:lnTo>
                  <a:lnTo>
                    <a:pt x="2619" y="791"/>
                  </a:lnTo>
                  <a:lnTo>
                    <a:pt x="2625" y="791"/>
                  </a:lnTo>
                  <a:lnTo>
                    <a:pt x="2630" y="791"/>
                  </a:lnTo>
                  <a:lnTo>
                    <a:pt x="2635" y="791"/>
                  </a:lnTo>
                  <a:lnTo>
                    <a:pt x="2640" y="791"/>
                  </a:lnTo>
                  <a:lnTo>
                    <a:pt x="2646" y="791"/>
                  </a:lnTo>
                  <a:lnTo>
                    <a:pt x="2651" y="791"/>
                  </a:lnTo>
                  <a:lnTo>
                    <a:pt x="2656" y="791"/>
                  </a:lnTo>
                  <a:lnTo>
                    <a:pt x="2662" y="791"/>
                  </a:lnTo>
                  <a:lnTo>
                    <a:pt x="2667" y="791"/>
                  </a:lnTo>
                  <a:lnTo>
                    <a:pt x="2672" y="791"/>
                  </a:lnTo>
                  <a:lnTo>
                    <a:pt x="2677" y="791"/>
                  </a:lnTo>
                  <a:lnTo>
                    <a:pt x="2683" y="791"/>
                  </a:lnTo>
                  <a:lnTo>
                    <a:pt x="2688" y="791"/>
                  </a:lnTo>
                  <a:lnTo>
                    <a:pt x="2693" y="791"/>
                  </a:lnTo>
                  <a:lnTo>
                    <a:pt x="2698" y="791"/>
                  </a:lnTo>
                  <a:lnTo>
                    <a:pt x="2704" y="791"/>
                  </a:lnTo>
                  <a:lnTo>
                    <a:pt x="2709" y="791"/>
                  </a:lnTo>
                  <a:lnTo>
                    <a:pt x="2714" y="791"/>
                  </a:lnTo>
                  <a:lnTo>
                    <a:pt x="2720" y="791"/>
                  </a:lnTo>
                  <a:lnTo>
                    <a:pt x="2725" y="791"/>
                  </a:lnTo>
                  <a:lnTo>
                    <a:pt x="2730" y="791"/>
                  </a:lnTo>
                  <a:lnTo>
                    <a:pt x="2735" y="791"/>
                  </a:lnTo>
                  <a:lnTo>
                    <a:pt x="2741" y="791"/>
                  </a:lnTo>
                  <a:lnTo>
                    <a:pt x="2746" y="791"/>
                  </a:lnTo>
                  <a:lnTo>
                    <a:pt x="2751" y="791"/>
                  </a:lnTo>
                  <a:lnTo>
                    <a:pt x="2757" y="791"/>
                  </a:lnTo>
                  <a:lnTo>
                    <a:pt x="2762" y="791"/>
                  </a:lnTo>
                  <a:lnTo>
                    <a:pt x="2767" y="791"/>
                  </a:lnTo>
                  <a:lnTo>
                    <a:pt x="2772" y="791"/>
                  </a:lnTo>
                  <a:lnTo>
                    <a:pt x="2778" y="791"/>
                  </a:lnTo>
                  <a:lnTo>
                    <a:pt x="2783" y="791"/>
                  </a:lnTo>
                  <a:lnTo>
                    <a:pt x="2788" y="791"/>
                  </a:lnTo>
                  <a:lnTo>
                    <a:pt x="2794" y="791"/>
                  </a:lnTo>
                  <a:lnTo>
                    <a:pt x="2799" y="791"/>
                  </a:lnTo>
                  <a:lnTo>
                    <a:pt x="2804" y="791"/>
                  </a:lnTo>
                  <a:lnTo>
                    <a:pt x="2809" y="791"/>
                  </a:lnTo>
                  <a:lnTo>
                    <a:pt x="2815" y="791"/>
                  </a:lnTo>
                  <a:lnTo>
                    <a:pt x="2820" y="791"/>
                  </a:lnTo>
                  <a:lnTo>
                    <a:pt x="2825" y="791"/>
                  </a:lnTo>
                  <a:lnTo>
                    <a:pt x="2830" y="791"/>
                  </a:lnTo>
                  <a:lnTo>
                    <a:pt x="2836" y="791"/>
                  </a:lnTo>
                  <a:lnTo>
                    <a:pt x="2841" y="791"/>
                  </a:lnTo>
                  <a:lnTo>
                    <a:pt x="2846" y="791"/>
                  </a:lnTo>
                  <a:lnTo>
                    <a:pt x="2852" y="791"/>
                  </a:lnTo>
                  <a:lnTo>
                    <a:pt x="2857" y="791"/>
                  </a:lnTo>
                  <a:lnTo>
                    <a:pt x="2862" y="791"/>
                  </a:lnTo>
                  <a:lnTo>
                    <a:pt x="2867" y="791"/>
                  </a:lnTo>
                  <a:lnTo>
                    <a:pt x="2873" y="791"/>
                  </a:lnTo>
                  <a:lnTo>
                    <a:pt x="2878" y="791"/>
                  </a:lnTo>
                  <a:lnTo>
                    <a:pt x="2883" y="791"/>
                  </a:lnTo>
                  <a:lnTo>
                    <a:pt x="2889" y="791"/>
                  </a:lnTo>
                  <a:lnTo>
                    <a:pt x="2894" y="791"/>
                  </a:lnTo>
                  <a:lnTo>
                    <a:pt x="2899" y="791"/>
                  </a:lnTo>
                  <a:lnTo>
                    <a:pt x="2904" y="791"/>
                  </a:lnTo>
                  <a:lnTo>
                    <a:pt x="2910" y="791"/>
                  </a:lnTo>
                  <a:lnTo>
                    <a:pt x="2915" y="791"/>
                  </a:lnTo>
                  <a:lnTo>
                    <a:pt x="2920" y="791"/>
                  </a:lnTo>
                  <a:lnTo>
                    <a:pt x="2926" y="791"/>
                  </a:lnTo>
                  <a:lnTo>
                    <a:pt x="2931" y="791"/>
                  </a:lnTo>
                  <a:lnTo>
                    <a:pt x="2936" y="791"/>
                  </a:lnTo>
                  <a:lnTo>
                    <a:pt x="2941" y="791"/>
                  </a:lnTo>
                  <a:lnTo>
                    <a:pt x="2947" y="791"/>
                  </a:lnTo>
                  <a:lnTo>
                    <a:pt x="2952" y="791"/>
                  </a:lnTo>
                  <a:lnTo>
                    <a:pt x="2957" y="791"/>
                  </a:lnTo>
                  <a:lnTo>
                    <a:pt x="2962" y="791"/>
                  </a:lnTo>
                  <a:lnTo>
                    <a:pt x="2968" y="791"/>
                  </a:lnTo>
                  <a:lnTo>
                    <a:pt x="2973" y="791"/>
                  </a:lnTo>
                  <a:lnTo>
                    <a:pt x="2978" y="791"/>
                  </a:lnTo>
                  <a:lnTo>
                    <a:pt x="2984" y="791"/>
                  </a:lnTo>
                  <a:lnTo>
                    <a:pt x="2989" y="791"/>
                  </a:lnTo>
                  <a:lnTo>
                    <a:pt x="2994" y="791"/>
                  </a:lnTo>
                  <a:lnTo>
                    <a:pt x="2999" y="791"/>
                  </a:lnTo>
                  <a:lnTo>
                    <a:pt x="3005" y="791"/>
                  </a:lnTo>
                  <a:lnTo>
                    <a:pt x="3010" y="791"/>
                  </a:lnTo>
                  <a:lnTo>
                    <a:pt x="3015" y="791"/>
                  </a:lnTo>
                  <a:lnTo>
                    <a:pt x="3021" y="791"/>
                  </a:lnTo>
                  <a:lnTo>
                    <a:pt x="3026" y="791"/>
                  </a:lnTo>
                  <a:lnTo>
                    <a:pt x="3031" y="791"/>
                  </a:lnTo>
                  <a:lnTo>
                    <a:pt x="3036" y="791"/>
                  </a:lnTo>
                  <a:lnTo>
                    <a:pt x="3042" y="791"/>
                  </a:lnTo>
                  <a:lnTo>
                    <a:pt x="3047" y="791"/>
                  </a:lnTo>
                  <a:lnTo>
                    <a:pt x="3052" y="791"/>
                  </a:lnTo>
                  <a:lnTo>
                    <a:pt x="3058" y="791"/>
                  </a:lnTo>
                  <a:lnTo>
                    <a:pt x="3063" y="791"/>
                  </a:lnTo>
                  <a:lnTo>
                    <a:pt x="3068" y="791"/>
                  </a:lnTo>
                  <a:lnTo>
                    <a:pt x="3073" y="791"/>
                  </a:lnTo>
                  <a:lnTo>
                    <a:pt x="3079" y="791"/>
                  </a:lnTo>
                  <a:lnTo>
                    <a:pt x="3084" y="791"/>
                  </a:lnTo>
                  <a:lnTo>
                    <a:pt x="3089" y="791"/>
                  </a:lnTo>
                  <a:lnTo>
                    <a:pt x="3094" y="791"/>
                  </a:lnTo>
                  <a:lnTo>
                    <a:pt x="3100" y="791"/>
                  </a:lnTo>
                  <a:lnTo>
                    <a:pt x="3105" y="791"/>
                  </a:lnTo>
                  <a:lnTo>
                    <a:pt x="3110" y="791"/>
                  </a:lnTo>
                  <a:lnTo>
                    <a:pt x="3116" y="791"/>
                  </a:lnTo>
                  <a:lnTo>
                    <a:pt x="3121" y="791"/>
                  </a:lnTo>
                  <a:lnTo>
                    <a:pt x="3126" y="791"/>
                  </a:lnTo>
                  <a:lnTo>
                    <a:pt x="3131" y="791"/>
                  </a:lnTo>
                  <a:lnTo>
                    <a:pt x="3137" y="791"/>
                  </a:lnTo>
                  <a:lnTo>
                    <a:pt x="3142" y="791"/>
                  </a:lnTo>
                  <a:lnTo>
                    <a:pt x="3147" y="791"/>
                  </a:lnTo>
                  <a:lnTo>
                    <a:pt x="3153" y="791"/>
                  </a:lnTo>
                  <a:lnTo>
                    <a:pt x="3158" y="791"/>
                  </a:lnTo>
                  <a:lnTo>
                    <a:pt x="3163" y="791"/>
                  </a:lnTo>
                  <a:lnTo>
                    <a:pt x="3168" y="791"/>
                  </a:lnTo>
                  <a:lnTo>
                    <a:pt x="3174" y="791"/>
                  </a:lnTo>
                  <a:lnTo>
                    <a:pt x="3179" y="791"/>
                  </a:lnTo>
                  <a:lnTo>
                    <a:pt x="3184" y="791"/>
                  </a:lnTo>
                  <a:lnTo>
                    <a:pt x="3190" y="791"/>
                  </a:lnTo>
                  <a:lnTo>
                    <a:pt x="3195" y="791"/>
                  </a:lnTo>
                  <a:lnTo>
                    <a:pt x="3200" y="791"/>
                  </a:lnTo>
                  <a:lnTo>
                    <a:pt x="3205" y="791"/>
                  </a:lnTo>
                  <a:lnTo>
                    <a:pt x="3211" y="791"/>
                  </a:lnTo>
                  <a:lnTo>
                    <a:pt x="3216" y="791"/>
                  </a:lnTo>
                  <a:lnTo>
                    <a:pt x="3221" y="791"/>
                  </a:lnTo>
                  <a:lnTo>
                    <a:pt x="3226" y="791"/>
                  </a:lnTo>
                  <a:lnTo>
                    <a:pt x="3232" y="791"/>
                  </a:lnTo>
                  <a:lnTo>
                    <a:pt x="3237" y="791"/>
                  </a:lnTo>
                  <a:lnTo>
                    <a:pt x="3242" y="791"/>
                  </a:lnTo>
                  <a:lnTo>
                    <a:pt x="3248" y="791"/>
                  </a:lnTo>
                  <a:lnTo>
                    <a:pt x="3253" y="791"/>
                  </a:lnTo>
                  <a:lnTo>
                    <a:pt x="3258" y="791"/>
                  </a:lnTo>
                  <a:lnTo>
                    <a:pt x="3263" y="79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0"/>
            <p:cNvSpPr>
              <a:spLocks/>
            </p:cNvSpPr>
            <p:nvPr/>
          </p:nvSpPr>
          <p:spPr bwMode="auto">
            <a:xfrm>
              <a:off x="1226" y="2454"/>
              <a:ext cx="3263" cy="1"/>
            </a:xfrm>
            <a:custGeom>
              <a:avLst/>
              <a:gdLst>
                <a:gd name="T0" fmla="*/ 48 w 3263"/>
                <a:gd name="T1" fmla="*/ 0 h 1"/>
                <a:gd name="T2" fmla="*/ 101 w 3263"/>
                <a:gd name="T3" fmla="*/ 0 h 1"/>
                <a:gd name="T4" fmla="*/ 154 w 3263"/>
                <a:gd name="T5" fmla="*/ 0 h 1"/>
                <a:gd name="T6" fmla="*/ 206 w 3263"/>
                <a:gd name="T7" fmla="*/ 0 h 1"/>
                <a:gd name="T8" fmla="*/ 259 w 3263"/>
                <a:gd name="T9" fmla="*/ 0 h 1"/>
                <a:gd name="T10" fmla="*/ 312 w 3263"/>
                <a:gd name="T11" fmla="*/ 0 h 1"/>
                <a:gd name="T12" fmla="*/ 365 w 3263"/>
                <a:gd name="T13" fmla="*/ 0 h 1"/>
                <a:gd name="T14" fmla="*/ 418 w 3263"/>
                <a:gd name="T15" fmla="*/ 0 h 1"/>
                <a:gd name="T16" fmla="*/ 470 w 3263"/>
                <a:gd name="T17" fmla="*/ 0 h 1"/>
                <a:gd name="T18" fmla="*/ 523 w 3263"/>
                <a:gd name="T19" fmla="*/ 0 h 1"/>
                <a:gd name="T20" fmla="*/ 576 w 3263"/>
                <a:gd name="T21" fmla="*/ 0 h 1"/>
                <a:gd name="T22" fmla="*/ 629 w 3263"/>
                <a:gd name="T23" fmla="*/ 0 h 1"/>
                <a:gd name="T24" fmla="*/ 682 w 3263"/>
                <a:gd name="T25" fmla="*/ 0 h 1"/>
                <a:gd name="T26" fmla="*/ 734 w 3263"/>
                <a:gd name="T27" fmla="*/ 0 h 1"/>
                <a:gd name="T28" fmla="*/ 787 w 3263"/>
                <a:gd name="T29" fmla="*/ 0 h 1"/>
                <a:gd name="T30" fmla="*/ 840 w 3263"/>
                <a:gd name="T31" fmla="*/ 0 h 1"/>
                <a:gd name="T32" fmla="*/ 893 w 3263"/>
                <a:gd name="T33" fmla="*/ 0 h 1"/>
                <a:gd name="T34" fmla="*/ 946 w 3263"/>
                <a:gd name="T35" fmla="*/ 0 h 1"/>
                <a:gd name="T36" fmla="*/ 998 w 3263"/>
                <a:gd name="T37" fmla="*/ 0 h 1"/>
                <a:gd name="T38" fmla="*/ 1051 w 3263"/>
                <a:gd name="T39" fmla="*/ 0 h 1"/>
                <a:gd name="T40" fmla="*/ 1104 w 3263"/>
                <a:gd name="T41" fmla="*/ 0 h 1"/>
                <a:gd name="T42" fmla="*/ 1157 w 3263"/>
                <a:gd name="T43" fmla="*/ 0 h 1"/>
                <a:gd name="T44" fmla="*/ 1210 w 3263"/>
                <a:gd name="T45" fmla="*/ 0 h 1"/>
                <a:gd name="T46" fmla="*/ 1262 w 3263"/>
                <a:gd name="T47" fmla="*/ 0 h 1"/>
                <a:gd name="T48" fmla="*/ 1315 w 3263"/>
                <a:gd name="T49" fmla="*/ 0 h 1"/>
                <a:gd name="T50" fmla="*/ 1368 w 3263"/>
                <a:gd name="T51" fmla="*/ 0 h 1"/>
                <a:gd name="T52" fmla="*/ 1421 w 3263"/>
                <a:gd name="T53" fmla="*/ 0 h 1"/>
                <a:gd name="T54" fmla="*/ 1474 w 3263"/>
                <a:gd name="T55" fmla="*/ 0 h 1"/>
                <a:gd name="T56" fmla="*/ 1526 w 3263"/>
                <a:gd name="T57" fmla="*/ 0 h 1"/>
                <a:gd name="T58" fmla="*/ 1579 w 3263"/>
                <a:gd name="T59" fmla="*/ 0 h 1"/>
                <a:gd name="T60" fmla="*/ 1632 w 3263"/>
                <a:gd name="T61" fmla="*/ 0 h 1"/>
                <a:gd name="T62" fmla="*/ 1685 w 3263"/>
                <a:gd name="T63" fmla="*/ 0 h 1"/>
                <a:gd name="T64" fmla="*/ 1738 w 3263"/>
                <a:gd name="T65" fmla="*/ 0 h 1"/>
                <a:gd name="T66" fmla="*/ 1790 w 3263"/>
                <a:gd name="T67" fmla="*/ 0 h 1"/>
                <a:gd name="T68" fmla="*/ 1843 w 3263"/>
                <a:gd name="T69" fmla="*/ 0 h 1"/>
                <a:gd name="T70" fmla="*/ 1896 w 3263"/>
                <a:gd name="T71" fmla="*/ 0 h 1"/>
                <a:gd name="T72" fmla="*/ 1949 w 3263"/>
                <a:gd name="T73" fmla="*/ 0 h 1"/>
                <a:gd name="T74" fmla="*/ 2002 w 3263"/>
                <a:gd name="T75" fmla="*/ 0 h 1"/>
                <a:gd name="T76" fmla="*/ 2054 w 3263"/>
                <a:gd name="T77" fmla="*/ 0 h 1"/>
                <a:gd name="T78" fmla="*/ 2107 w 3263"/>
                <a:gd name="T79" fmla="*/ 0 h 1"/>
                <a:gd name="T80" fmla="*/ 2160 w 3263"/>
                <a:gd name="T81" fmla="*/ 0 h 1"/>
                <a:gd name="T82" fmla="*/ 2213 w 3263"/>
                <a:gd name="T83" fmla="*/ 0 h 1"/>
                <a:gd name="T84" fmla="*/ 2266 w 3263"/>
                <a:gd name="T85" fmla="*/ 0 h 1"/>
                <a:gd name="T86" fmla="*/ 2318 w 3263"/>
                <a:gd name="T87" fmla="*/ 0 h 1"/>
                <a:gd name="T88" fmla="*/ 2371 w 3263"/>
                <a:gd name="T89" fmla="*/ 0 h 1"/>
                <a:gd name="T90" fmla="*/ 2424 w 3263"/>
                <a:gd name="T91" fmla="*/ 0 h 1"/>
                <a:gd name="T92" fmla="*/ 2477 w 3263"/>
                <a:gd name="T93" fmla="*/ 0 h 1"/>
                <a:gd name="T94" fmla="*/ 2530 w 3263"/>
                <a:gd name="T95" fmla="*/ 0 h 1"/>
                <a:gd name="T96" fmla="*/ 2582 w 3263"/>
                <a:gd name="T97" fmla="*/ 0 h 1"/>
                <a:gd name="T98" fmla="*/ 2635 w 3263"/>
                <a:gd name="T99" fmla="*/ 0 h 1"/>
                <a:gd name="T100" fmla="*/ 2688 w 3263"/>
                <a:gd name="T101" fmla="*/ 0 h 1"/>
                <a:gd name="T102" fmla="*/ 2741 w 3263"/>
                <a:gd name="T103" fmla="*/ 0 h 1"/>
                <a:gd name="T104" fmla="*/ 2794 w 3263"/>
                <a:gd name="T105" fmla="*/ 0 h 1"/>
                <a:gd name="T106" fmla="*/ 2846 w 3263"/>
                <a:gd name="T107" fmla="*/ 0 h 1"/>
                <a:gd name="T108" fmla="*/ 2899 w 3263"/>
                <a:gd name="T109" fmla="*/ 0 h 1"/>
                <a:gd name="T110" fmla="*/ 2952 w 3263"/>
                <a:gd name="T111" fmla="*/ 0 h 1"/>
                <a:gd name="T112" fmla="*/ 3005 w 3263"/>
                <a:gd name="T113" fmla="*/ 0 h 1"/>
                <a:gd name="T114" fmla="*/ 3058 w 3263"/>
                <a:gd name="T115" fmla="*/ 0 h 1"/>
                <a:gd name="T116" fmla="*/ 3110 w 3263"/>
                <a:gd name="T117" fmla="*/ 0 h 1"/>
                <a:gd name="T118" fmla="*/ 3163 w 3263"/>
                <a:gd name="T119" fmla="*/ 0 h 1"/>
                <a:gd name="T120" fmla="*/ 3216 w 3263"/>
                <a:gd name="T121" fmla="*/ 0 h 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63" h="1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38" y="0"/>
                  </a:lnTo>
                  <a:lnTo>
                    <a:pt x="344" y="0"/>
                  </a:lnTo>
                  <a:lnTo>
                    <a:pt x="349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5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1" y="0"/>
                  </a:lnTo>
                  <a:lnTo>
                    <a:pt x="486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0" y="0"/>
                  </a:lnTo>
                  <a:lnTo>
                    <a:pt x="565" y="0"/>
                  </a:lnTo>
                  <a:lnTo>
                    <a:pt x="571" y="0"/>
                  </a:lnTo>
                  <a:lnTo>
                    <a:pt x="576" y="0"/>
                  </a:lnTo>
                  <a:lnTo>
                    <a:pt x="581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7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3" y="0"/>
                  </a:lnTo>
                  <a:lnTo>
                    <a:pt x="618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0" y="0"/>
                  </a:lnTo>
                  <a:lnTo>
                    <a:pt x="655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2" y="0"/>
                  </a:lnTo>
                  <a:lnTo>
                    <a:pt x="697" y="0"/>
                  </a:lnTo>
                  <a:lnTo>
                    <a:pt x="703" y="0"/>
                  </a:lnTo>
                  <a:lnTo>
                    <a:pt x="708" y="0"/>
                  </a:lnTo>
                  <a:lnTo>
                    <a:pt x="713" y="0"/>
                  </a:lnTo>
                  <a:lnTo>
                    <a:pt x="718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4" y="0"/>
                  </a:lnTo>
                  <a:lnTo>
                    <a:pt x="740" y="0"/>
                  </a:lnTo>
                  <a:lnTo>
                    <a:pt x="745" y="0"/>
                  </a:lnTo>
                  <a:lnTo>
                    <a:pt x="750" y="0"/>
                  </a:lnTo>
                  <a:lnTo>
                    <a:pt x="755" y="0"/>
                  </a:lnTo>
                  <a:lnTo>
                    <a:pt x="761" y="0"/>
                  </a:lnTo>
                  <a:lnTo>
                    <a:pt x="766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2" y="0"/>
                  </a:lnTo>
                  <a:lnTo>
                    <a:pt x="787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3" y="0"/>
                  </a:lnTo>
                  <a:lnTo>
                    <a:pt x="808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4" y="0"/>
                  </a:lnTo>
                  <a:lnTo>
                    <a:pt x="829" y="0"/>
                  </a:lnTo>
                  <a:lnTo>
                    <a:pt x="835" y="0"/>
                  </a:lnTo>
                  <a:lnTo>
                    <a:pt x="840" y="0"/>
                  </a:lnTo>
                  <a:lnTo>
                    <a:pt x="845" y="0"/>
                  </a:lnTo>
                  <a:lnTo>
                    <a:pt x="850" y="0"/>
                  </a:lnTo>
                  <a:lnTo>
                    <a:pt x="856" y="0"/>
                  </a:lnTo>
                  <a:lnTo>
                    <a:pt x="861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7" y="0"/>
                  </a:lnTo>
                  <a:lnTo>
                    <a:pt x="882" y="0"/>
                  </a:lnTo>
                  <a:lnTo>
                    <a:pt x="887" y="0"/>
                  </a:lnTo>
                  <a:lnTo>
                    <a:pt x="893" y="0"/>
                  </a:lnTo>
                  <a:lnTo>
                    <a:pt x="898" y="0"/>
                  </a:lnTo>
                  <a:lnTo>
                    <a:pt x="903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19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5" y="0"/>
                  </a:lnTo>
                  <a:lnTo>
                    <a:pt x="940" y="0"/>
                  </a:lnTo>
                  <a:lnTo>
                    <a:pt x="946" y="0"/>
                  </a:lnTo>
                  <a:lnTo>
                    <a:pt x="951" y="0"/>
                  </a:lnTo>
                  <a:lnTo>
                    <a:pt x="956" y="0"/>
                  </a:lnTo>
                  <a:lnTo>
                    <a:pt x="961" y="0"/>
                  </a:lnTo>
                  <a:lnTo>
                    <a:pt x="967" y="0"/>
                  </a:lnTo>
                  <a:lnTo>
                    <a:pt x="972" y="0"/>
                  </a:lnTo>
                  <a:lnTo>
                    <a:pt x="977" y="0"/>
                  </a:lnTo>
                  <a:lnTo>
                    <a:pt x="982" y="0"/>
                  </a:lnTo>
                  <a:lnTo>
                    <a:pt x="988" y="0"/>
                  </a:lnTo>
                  <a:lnTo>
                    <a:pt x="993" y="0"/>
                  </a:lnTo>
                  <a:lnTo>
                    <a:pt x="998" y="0"/>
                  </a:lnTo>
                  <a:lnTo>
                    <a:pt x="1004" y="0"/>
                  </a:lnTo>
                  <a:lnTo>
                    <a:pt x="1009" y="0"/>
                  </a:lnTo>
                  <a:lnTo>
                    <a:pt x="1014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0" y="0"/>
                  </a:lnTo>
                  <a:lnTo>
                    <a:pt x="1035" y="0"/>
                  </a:lnTo>
                  <a:lnTo>
                    <a:pt x="1041" y="0"/>
                  </a:lnTo>
                  <a:lnTo>
                    <a:pt x="1046" y="0"/>
                  </a:lnTo>
                  <a:lnTo>
                    <a:pt x="1051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7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3" y="0"/>
                  </a:lnTo>
                  <a:lnTo>
                    <a:pt x="1088" y="0"/>
                  </a:lnTo>
                  <a:lnTo>
                    <a:pt x="1093" y="0"/>
                  </a:lnTo>
                  <a:lnTo>
                    <a:pt x="1099" y="0"/>
                  </a:lnTo>
                  <a:lnTo>
                    <a:pt x="1104" y="0"/>
                  </a:lnTo>
                  <a:lnTo>
                    <a:pt x="1109" y="0"/>
                  </a:lnTo>
                  <a:lnTo>
                    <a:pt x="1114" y="0"/>
                  </a:lnTo>
                  <a:lnTo>
                    <a:pt x="1120" y="0"/>
                  </a:lnTo>
                  <a:lnTo>
                    <a:pt x="1125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41" y="0"/>
                  </a:lnTo>
                  <a:lnTo>
                    <a:pt x="1146" y="0"/>
                  </a:lnTo>
                  <a:lnTo>
                    <a:pt x="1151" y="0"/>
                  </a:lnTo>
                  <a:lnTo>
                    <a:pt x="1157" y="0"/>
                  </a:lnTo>
                  <a:lnTo>
                    <a:pt x="1162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3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199" y="0"/>
                  </a:lnTo>
                  <a:lnTo>
                    <a:pt x="1204" y="0"/>
                  </a:lnTo>
                  <a:lnTo>
                    <a:pt x="1210" y="0"/>
                  </a:lnTo>
                  <a:lnTo>
                    <a:pt x="1215" y="0"/>
                  </a:lnTo>
                  <a:lnTo>
                    <a:pt x="1220" y="0"/>
                  </a:lnTo>
                  <a:lnTo>
                    <a:pt x="1225" y="0"/>
                  </a:lnTo>
                  <a:lnTo>
                    <a:pt x="1231" y="0"/>
                  </a:lnTo>
                  <a:lnTo>
                    <a:pt x="1236" y="0"/>
                  </a:lnTo>
                  <a:lnTo>
                    <a:pt x="1241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7" y="0"/>
                  </a:lnTo>
                  <a:lnTo>
                    <a:pt x="1262" y="0"/>
                  </a:lnTo>
                  <a:lnTo>
                    <a:pt x="1268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3" y="0"/>
                  </a:lnTo>
                  <a:lnTo>
                    <a:pt x="1289" y="0"/>
                  </a:lnTo>
                  <a:lnTo>
                    <a:pt x="1294" y="0"/>
                  </a:lnTo>
                  <a:lnTo>
                    <a:pt x="1299" y="0"/>
                  </a:lnTo>
                  <a:lnTo>
                    <a:pt x="1305" y="0"/>
                  </a:lnTo>
                  <a:lnTo>
                    <a:pt x="1310" y="0"/>
                  </a:lnTo>
                  <a:lnTo>
                    <a:pt x="1315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1" y="0"/>
                  </a:lnTo>
                  <a:lnTo>
                    <a:pt x="1336" y="0"/>
                  </a:lnTo>
                  <a:lnTo>
                    <a:pt x="1342" y="0"/>
                  </a:lnTo>
                  <a:lnTo>
                    <a:pt x="1347" y="0"/>
                  </a:lnTo>
                  <a:lnTo>
                    <a:pt x="1352" y="0"/>
                  </a:lnTo>
                  <a:lnTo>
                    <a:pt x="1357" y="0"/>
                  </a:lnTo>
                  <a:lnTo>
                    <a:pt x="1363" y="0"/>
                  </a:lnTo>
                  <a:lnTo>
                    <a:pt x="1368" y="0"/>
                  </a:lnTo>
                  <a:lnTo>
                    <a:pt x="1373" y="0"/>
                  </a:lnTo>
                  <a:lnTo>
                    <a:pt x="1378" y="0"/>
                  </a:lnTo>
                  <a:lnTo>
                    <a:pt x="1384" y="0"/>
                  </a:lnTo>
                  <a:lnTo>
                    <a:pt x="1389" y="0"/>
                  </a:lnTo>
                  <a:lnTo>
                    <a:pt x="1394" y="0"/>
                  </a:lnTo>
                  <a:lnTo>
                    <a:pt x="1400" y="0"/>
                  </a:lnTo>
                  <a:lnTo>
                    <a:pt x="1405" y="0"/>
                  </a:lnTo>
                  <a:lnTo>
                    <a:pt x="1410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6" y="0"/>
                  </a:lnTo>
                  <a:lnTo>
                    <a:pt x="1431" y="0"/>
                  </a:lnTo>
                  <a:lnTo>
                    <a:pt x="1437" y="0"/>
                  </a:lnTo>
                  <a:lnTo>
                    <a:pt x="1442" y="0"/>
                  </a:lnTo>
                  <a:lnTo>
                    <a:pt x="1447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3" y="0"/>
                  </a:lnTo>
                  <a:lnTo>
                    <a:pt x="1468" y="0"/>
                  </a:lnTo>
                  <a:lnTo>
                    <a:pt x="1474" y="0"/>
                  </a:lnTo>
                  <a:lnTo>
                    <a:pt x="1479" y="0"/>
                  </a:lnTo>
                  <a:lnTo>
                    <a:pt x="1484" y="0"/>
                  </a:lnTo>
                  <a:lnTo>
                    <a:pt x="1489" y="0"/>
                  </a:lnTo>
                  <a:lnTo>
                    <a:pt x="1495" y="0"/>
                  </a:lnTo>
                  <a:lnTo>
                    <a:pt x="1500" y="0"/>
                  </a:lnTo>
                  <a:lnTo>
                    <a:pt x="1505" y="0"/>
                  </a:lnTo>
                  <a:lnTo>
                    <a:pt x="1510" y="0"/>
                  </a:lnTo>
                  <a:lnTo>
                    <a:pt x="1516" y="0"/>
                  </a:lnTo>
                  <a:lnTo>
                    <a:pt x="1521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7" y="0"/>
                  </a:lnTo>
                  <a:lnTo>
                    <a:pt x="1542" y="0"/>
                  </a:lnTo>
                  <a:lnTo>
                    <a:pt x="1547" y="0"/>
                  </a:lnTo>
                  <a:lnTo>
                    <a:pt x="1553" y="0"/>
                  </a:lnTo>
                  <a:lnTo>
                    <a:pt x="1558" y="0"/>
                  </a:lnTo>
                  <a:lnTo>
                    <a:pt x="1563" y="0"/>
                  </a:lnTo>
                  <a:lnTo>
                    <a:pt x="1569" y="0"/>
                  </a:lnTo>
                  <a:lnTo>
                    <a:pt x="1574" y="0"/>
                  </a:lnTo>
                  <a:lnTo>
                    <a:pt x="1579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5" y="0"/>
                  </a:lnTo>
                  <a:lnTo>
                    <a:pt x="1600" y="0"/>
                  </a:lnTo>
                  <a:lnTo>
                    <a:pt x="1606" y="0"/>
                  </a:lnTo>
                  <a:lnTo>
                    <a:pt x="1611" y="0"/>
                  </a:lnTo>
                  <a:lnTo>
                    <a:pt x="1616" y="0"/>
                  </a:lnTo>
                  <a:lnTo>
                    <a:pt x="1621" y="0"/>
                  </a:lnTo>
                  <a:lnTo>
                    <a:pt x="1627" y="0"/>
                  </a:lnTo>
                  <a:lnTo>
                    <a:pt x="1632" y="0"/>
                  </a:lnTo>
                  <a:lnTo>
                    <a:pt x="1637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3" y="0"/>
                  </a:lnTo>
                  <a:lnTo>
                    <a:pt x="1658" y="0"/>
                  </a:lnTo>
                  <a:lnTo>
                    <a:pt x="1664" y="0"/>
                  </a:lnTo>
                  <a:lnTo>
                    <a:pt x="1669" y="0"/>
                  </a:lnTo>
                  <a:lnTo>
                    <a:pt x="1674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0" y="0"/>
                  </a:lnTo>
                  <a:lnTo>
                    <a:pt x="1695" y="0"/>
                  </a:lnTo>
                  <a:lnTo>
                    <a:pt x="1701" y="0"/>
                  </a:lnTo>
                  <a:lnTo>
                    <a:pt x="1706" y="0"/>
                  </a:lnTo>
                  <a:lnTo>
                    <a:pt x="1711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7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3" y="0"/>
                  </a:lnTo>
                  <a:lnTo>
                    <a:pt x="1748" y="0"/>
                  </a:lnTo>
                  <a:lnTo>
                    <a:pt x="1753" y="0"/>
                  </a:lnTo>
                  <a:lnTo>
                    <a:pt x="1759" y="0"/>
                  </a:lnTo>
                  <a:lnTo>
                    <a:pt x="1764" y="0"/>
                  </a:lnTo>
                  <a:lnTo>
                    <a:pt x="1769" y="0"/>
                  </a:lnTo>
                  <a:lnTo>
                    <a:pt x="1774" y="0"/>
                  </a:lnTo>
                  <a:lnTo>
                    <a:pt x="1780" y="0"/>
                  </a:lnTo>
                  <a:lnTo>
                    <a:pt x="1785" y="0"/>
                  </a:lnTo>
                  <a:lnTo>
                    <a:pt x="1790" y="0"/>
                  </a:lnTo>
                  <a:lnTo>
                    <a:pt x="1796" y="0"/>
                  </a:lnTo>
                  <a:lnTo>
                    <a:pt x="1801" y="0"/>
                  </a:lnTo>
                  <a:lnTo>
                    <a:pt x="1806" y="0"/>
                  </a:lnTo>
                  <a:lnTo>
                    <a:pt x="1811" y="0"/>
                  </a:lnTo>
                  <a:lnTo>
                    <a:pt x="1817" y="0"/>
                  </a:lnTo>
                  <a:lnTo>
                    <a:pt x="1822" y="0"/>
                  </a:lnTo>
                  <a:lnTo>
                    <a:pt x="1827" y="0"/>
                  </a:lnTo>
                  <a:lnTo>
                    <a:pt x="1833" y="0"/>
                  </a:lnTo>
                  <a:lnTo>
                    <a:pt x="1838" y="0"/>
                  </a:lnTo>
                  <a:lnTo>
                    <a:pt x="1843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59" y="0"/>
                  </a:lnTo>
                  <a:lnTo>
                    <a:pt x="1864" y="0"/>
                  </a:lnTo>
                  <a:lnTo>
                    <a:pt x="1870" y="0"/>
                  </a:lnTo>
                  <a:lnTo>
                    <a:pt x="1875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6" y="0"/>
                  </a:lnTo>
                  <a:lnTo>
                    <a:pt x="1901" y="0"/>
                  </a:lnTo>
                  <a:lnTo>
                    <a:pt x="1906" y="0"/>
                  </a:lnTo>
                  <a:lnTo>
                    <a:pt x="1912" y="0"/>
                  </a:lnTo>
                  <a:lnTo>
                    <a:pt x="1917" y="0"/>
                  </a:lnTo>
                  <a:lnTo>
                    <a:pt x="1922" y="0"/>
                  </a:lnTo>
                  <a:lnTo>
                    <a:pt x="1928" y="0"/>
                  </a:lnTo>
                  <a:lnTo>
                    <a:pt x="1933" y="0"/>
                  </a:lnTo>
                  <a:lnTo>
                    <a:pt x="1938" y="0"/>
                  </a:lnTo>
                  <a:lnTo>
                    <a:pt x="1943" y="0"/>
                  </a:lnTo>
                  <a:lnTo>
                    <a:pt x="1949" y="0"/>
                  </a:lnTo>
                  <a:lnTo>
                    <a:pt x="1954" y="0"/>
                  </a:lnTo>
                  <a:lnTo>
                    <a:pt x="1959" y="0"/>
                  </a:lnTo>
                  <a:lnTo>
                    <a:pt x="1965" y="0"/>
                  </a:lnTo>
                  <a:lnTo>
                    <a:pt x="1970" y="0"/>
                  </a:lnTo>
                  <a:lnTo>
                    <a:pt x="1975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1" y="0"/>
                  </a:lnTo>
                  <a:lnTo>
                    <a:pt x="1996" y="0"/>
                  </a:lnTo>
                  <a:lnTo>
                    <a:pt x="2002" y="0"/>
                  </a:lnTo>
                  <a:lnTo>
                    <a:pt x="2007" y="0"/>
                  </a:lnTo>
                  <a:lnTo>
                    <a:pt x="2012" y="0"/>
                  </a:lnTo>
                  <a:lnTo>
                    <a:pt x="2017" y="0"/>
                  </a:lnTo>
                  <a:lnTo>
                    <a:pt x="2023" y="0"/>
                  </a:lnTo>
                  <a:lnTo>
                    <a:pt x="2028" y="0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4" y="0"/>
                  </a:lnTo>
                  <a:lnTo>
                    <a:pt x="2049" y="0"/>
                  </a:lnTo>
                  <a:lnTo>
                    <a:pt x="2054" y="0"/>
                  </a:lnTo>
                  <a:lnTo>
                    <a:pt x="2060" y="0"/>
                  </a:lnTo>
                  <a:lnTo>
                    <a:pt x="2065" y="0"/>
                  </a:lnTo>
                  <a:lnTo>
                    <a:pt x="2070" y="0"/>
                  </a:lnTo>
                  <a:lnTo>
                    <a:pt x="2075" y="0"/>
                  </a:lnTo>
                  <a:lnTo>
                    <a:pt x="2081" y="0"/>
                  </a:lnTo>
                  <a:lnTo>
                    <a:pt x="2086" y="0"/>
                  </a:lnTo>
                  <a:lnTo>
                    <a:pt x="2091" y="0"/>
                  </a:lnTo>
                  <a:lnTo>
                    <a:pt x="2097" y="0"/>
                  </a:lnTo>
                  <a:lnTo>
                    <a:pt x="2102" y="0"/>
                  </a:lnTo>
                  <a:lnTo>
                    <a:pt x="2107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3" y="0"/>
                  </a:lnTo>
                  <a:lnTo>
                    <a:pt x="2128" y="0"/>
                  </a:lnTo>
                  <a:lnTo>
                    <a:pt x="2134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49" y="0"/>
                  </a:lnTo>
                  <a:lnTo>
                    <a:pt x="2155" y="0"/>
                  </a:lnTo>
                  <a:lnTo>
                    <a:pt x="2160" y="0"/>
                  </a:lnTo>
                  <a:lnTo>
                    <a:pt x="2165" y="0"/>
                  </a:lnTo>
                  <a:lnTo>
                    <a:pt x="2170" y="0"/>
                  </a:lnTo>
                  <a:lnTo>
                    <a:pt x="2176" y="0"/>
                  </a:lnTo>
                  <a:lnTo>
                    <a:pt x="2181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7" y="0"/>
                  </a:lnTo>
                  <a:lnTo>
                    <a:pt x="2202" y="0"/>
                  </a:lnTo>
                  <a:lnTo>
                    <a:pt x="2207" y="0"/>
                  </a:lnTo>
                  <a:lnTo>
                    <a:pt x="2213" y="0"/>
                  </a:lnTo>
                  <a:lnTo>
                    <a:pt x="2218" y="0"/>
                  </a:lnTo>
                  <a:lnTo>
                    <a:pt x="2223" y="0"/>
                  </a:lnTo>
                  <a:lnTo>
                    <a:pt x="2229" y="0"/>
                  </a:lnTo>
                  <a:lnTo>
                    <a:pt x="2234" y="0"/>
                  </a:lnTo>
                  <a:lnTo>
                    <a:pt x="2239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5" y="0"/>
                  </a:lnTo>
                  <a:lnTo>
                    <a:pt x="2260" y="0"/>
                  </a:lnTo>
                  <a:lnTo>
                    <a:pt x="2266" y="0"/>
                  </a:lnTo>
                  <a:lnTo>
                    <a:pt x="2271" y="0"/>
                  </a:lnTo>
                  <a:lnTo>
                    <a:pt x="2276" y="0"/>
                  </a:lnTo>
                  <a:lnTo>
                    <a:pt x="2281" y="0"/>
                  </a:lnTo>
                  <a:lnTo>
                    <a:pt x="2287" y="0"/>
                  </a:lnTo>
                  <a:lnTo>
                    <a:pt x="2292" y="0"/>
                  </a:lnTo>
                  <a:lnTo>
                    <a:pt x="2297" y="0"/>
                  </a:lnTo>
                  <a:lnTo>
                    <a:pt x="2302" y="0"/>
                  </a:lnTo>
                  <a:lnTo>
                    <a:pt x="2308" y="0"/>
                  </a:lnTo>
                  <a:lnTo>
                    <a:pt x="2313" y="0"/>
                  </a:lnTo>
                  <a:lnTo>
                    <a:pt x="2318" y="0"/>
                  </a:lnTo>
                  <a:lnTo>
                    <a:pt x="2324" y="0"/>
                  </a:lnTo>
                  <a:lnTo>
                    <a:pt x="2329" y="0"/>
                  </a:lnTo>
                  <a:lnTo>
                    <a:pt x="2334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0" y="0"/>
                  </a:lnTo>
                  <a:lnTo>
                    <a:pt x="2355" y="0"/>
                  </a:lnTo>
                  <a:lnTo>
                    <a:pt x="2361" y="0"/>
                  </a:lnTo>
                  <a:lnTo>
                    <a:pt x="2366" y="0"/>
                  </a:lnTo>
                  <a:lnTo>
                    <a:pt x="2371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7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3" y="0"/>
                  </a:lnTo>
                  <a:lnTo>
                    <a:pt x="2408" y="0"/>
                  </a:lnTo>
                  <a:lnTo>
                    <a:pt x="2413" y="0"/>
                  </a:lnTo>
                  <a:lnTo>
                    <a:pt x="2419" y="0"/>
                  </a:lnTo>
                  <a:lnTo>
                    <a:pt x="2424" y="0"/>
                  </a:lnTo>
                  <a:lnTo>
                    <a:pt x="2429" y="0"/>
                  </a:lnTo>
                  <a:lnTo>
                    <a:pt x="2434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450" y="0"/>
                  </a:lnTo>
                  <a:lnTo>
                    <a:pt x="2456" y="0"/>
                  </a:lnTo>
                  <a:lnTo>
                    <a:pt x="2461" y="0"/>
                  </a:lnTo>
                  <a:lnTo>
                    <a:pt x="2466" y="0"/>
                  </a:lnTo>
                  <a:lnTo>
                    <a:pt x="2471" y="0"/>
                  </a:lnTo>
                  <a:lnTo>
                    <a:pt x="2477" y="0"/>
                  </a:lnTo>
                  <a:lnTo>
                    <a:pt x="2482" y="0"/>
                  </a:lnTo>
                  <a:lnTo>
                    <a:pt x="2487" y="0"/>
                  </a:lnTo>
                  <a:lnTo>
                    <a:pt x="2493" y="0"/>
                  </a:lnTo>
                  <a:lnTo>
                    <a:pt x="2498" y="0"/>
                  </a:lnTo>
                  <a:lnTo>
                    <a:pt x="2503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19" y="0"/>
                  </a:lnTo>
                  <a:lnTo>
                    <a:pt x="2524" y="0"/>
                  </a:lnTo>
                  <a:lnTo>
                    <a:pt x="2530" y="0"/>
                  </a:lnTo>
                  <a:lnTo>
                    <a:pt x="2535" y="0"/>
                  </a:lnTo>
                  <a:lnTo>
                    <a:pt x="2540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6" y="0"/>
                  </a:lnTo>
                  <a:lnTo>
                    <a:pt x="2561" y="0"/>
                  </a:lnTo>
                  <a:lnTo>
                    <a:pt x="2566" y="0"/>
                  </a:lnTo>
                  <a:lnTo>
                    <a:pt x="2572" y="0"/>
                  </a:lnTo>
                  <a:lnTo>
                    <a:pt x="2577" y="0"/>
                  </a:lnTo>
                  <a:lnTo>
                    <a:pt x="2582" y="0"/>
                  </a:lnTo>
                  <a:lnTo>
                    <a:pt x="2588" y="0"/>
                  </a:lnTo>
                  <a:lnTo>
                    <a:pt x="2593" y="0"/>
                  </a:lnTo>
                  <a:lnTo>
                    <a:pt x="2598" y="0"/>
                  </a:lnTo>
                  <a:lnTo>
                    <a:pt x="2603" y="0"/>
                  </a:lnTo>
                  <a:lnTo>
                    <a:pt x="2609" y="0"/>
                  </a:lnTo>
                  <a:lnTo>
                    <a:pt x="2614" y="0"/>
                  </a:lnTo>
                  <a:lnTo>
                    <a:pt x="2619" y="0"/>
                  </a:lnTo>
                  <a:lnTo>
                    <a:pt x="2625" y="0"/>
                  </a:lnTo>
                  <a:lnTo>
                    <a:pt x="2630" y="0"/>
                  </a:lnTo>
                  <a:lnTo>
                    <a:pt x="2635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51" y="0"/>
                  </a:lnTo>
                  <a:lnTo>
                    <a:pt x="2656" y="0"/>
                  </a:lnTo>
                  <a:lnTo>
                    <a:pt x="2662" y="0"/>
                  </a:lnTo>
                  <a:lnTo>
                    <a:pt x="2667" y="0"/>
                  </a:lnTo>
                  <a:lnTo>
                    <a:pt x="2672" y="0"/>
                  </a:lnTo>
                  <a:lnTo>
                    <a:pt x="2677" y="0"/>
                  </a:lnTo>
                  <a:lnTo>
                    <a:pt x="2683" y="0"/>
                  </a:lnTo>
                  <a:lnTo>
                    <a:pt x="2688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09" y="0"/>
                  </a:lnTo>
                  <a:lnTo>
                    <a:pt x="2714" y="0"/>
                  </a:lnTo>
                  <a:lnTo>
                    <a:pt x="2720" y="0"/>
                  </a:lnTo>
                  <a:lnTo>
                    <a:pt x="2725" y="0"/>
                  </a:lnTo>
                  <a:lnTo>
                    <a:pt x="2730" y="0"/>
                  </a:lnTo>
                  <a:lnTo>
                    <a:pt x="2735" y="0"/>
                  </a:lnTo>
                  <a:lnTo>
                    <a:pt x="2741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2" y="0"/>
                  </a:lnTo>
                  <a:lnTo>
                    <a:pt x="2767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83" y="0"/>
                  </a:lnTo>
                  <a:lnTo>
                    <a:pt x="2788" y="0"/>
                  </a:lnTo>
                  <a:lnTo>
                    <a:pt x="2794" y="0"/>
                  </a:lnTo>
                  <a:lnTo>
                    <a:pt x="2799" y="0"/>
                  </a:lnTo>
                  <a:lnTo>
                    <a:pt x="2804" y="0"/>
                  </a:lnTo>
                  <a:lnTo>
                    <a:pt x="2809" y="0"/>
                  </a:lnTo>
                  <a:lnTo>
                    <a:pt x="2815" y="0"/>
                  </a:lnTo>
                  <a:lnTo>
                    <a:pt x="2820" y="0"/>
                  </a:lnTo>
                  <a:lnTo>
                    <a:pt x="2825" y="0"/>
                  </a:lnTo>
                  <a:lnTo>
                    <a:pt x="2830" y="0"/>
                  </a:lnTo>
                  <a:lnTo>
                    <a:pt x="2836" y="0"/>
                  </a:lnTo>
                  <a:lnTo>
                    <a:pt x="2841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7" y="0"/>
                  </a:lnTo>
                  <a:lnTo>
                    <a:pt x="2862" y="0"/>
                  </a:lnTo>
                  <a:lnTo>
                    <a:pt x="2867" y="0"/>
                  </a:lnTo>
                  <a:lnTo>
                    <a:pt x="2873" y="0"/>
                  </a:lnTo>
                  <a:lnTo>
                    <a:pt x="2878" y="0"/>
                  </a:lnTo>
                  <a:lnTo>
                    <a:pt x="2883" y="0"/>
                  </a:lnTo>
                  <a:lnTo>
                    <a:pt x="2889" y="0"/>
                  </a:lnTo>
                  <a:lnTo>
                    <a:pt x="2894" y="0"/>
                  </a:lnTo>
                  <a:lnTo>
                    <a:pt x="2899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5" y="0"/>
                  </a:lnTo>
                  <a:lnTo>
                    <a:pt x="2920" y="0"/>
                  </a:lnTo>
                  <a:lnTo>
                    <a:pt x="2926" y="0"/>
                  </a:lnTo>
                  <a:lnTo>
                    <a:pt x="2931" y="0"/>
                  </a:lnTo>
                  <a:lnTo>
                    <a:pt x="2936" y="0"/>
                  </a:lnTo>
                  <a:lnTo>
                    <a:pt x="2941" y="0"/>
                  </a:lnTo>
                  <a:lnTo>
                    <a:pt x="2947" y="0"/>
                  </a:lnTo>
                  <a:lnTo>
                    <a:pt x="2952" y="0"/>
                  </a:lnTo>
                  <a:lnTo>
                    <a:pt x="2957" y="0"/>
                  </a:lnTo>
                  <a:lnTo>
                    <a:pt x="2962" y="0"/>
                  </a:lnTo>
                  <a:lnTo>
                    <a:pt x="2968" y="0"/>
                  </a:lnTo>
                  <a:lnTo>
                    <a:pt x="2973" y="0"/>
                  </a:lnTo>
                  <a:lnTo>
                    <a:pt x="2978" y="0"/>
                  </a:lnTo>
                  <a:lnTo>
                    <a:pt x="2984" y="0"/>
                  </a:lnTo>
                  <a:lnTo>
                    <a:pt x="2989" y="0"/>
                  </a:lnTo>
                  <a:lnTo>
                    <a:pt x="2994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0" y="0"/>
                  </a:lnTo>
                  <a:lnTo>
                    <a:pt x="3015" y="0"/>
                  </a:lnTo>
                  <a:lnTo>
                    <a:pt x="3021" y="0"/>
                  </a:lnTo>
                  <a:lnTo>
                    <a:pt x="3026" y="0"/>
                  </a:lnTo>
                  <a:lnTo>
                    <a:pt x="3031" y="0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7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3" y="0"/>
                  </a:lnTo>
                  <a:lnTo>
                    <a:pt x="3068" y="0"/>
                  </a:lnTo>
                  <a:lnTo>
                    <a:pt x="3073" y="0"/>
                  </a:lnTo>
                  <a:lnTo>
                    <a:pt x="3079" y="0"/>
                  </a:lnTo>
                  <a:lnTo>
                    <a:pt x="3084" y="0"/>
                  </a:lnTo>
                  <a:lnTo>
                    <a:pt x="3089" y="0"/>
                  </a:lnTo>
                  <a:lnTo>
                    <a:pt x="3094" y="0"/>
                  </a:lnTo>
                  <a:lnTo>
                    <a:pt x="3100" y="0"/>
                  </a:lnTo>
                  <a:lnTo>
                    <a:pt x="3105" y="0"/>
                  </a:lnTo>
                  <a:lnTo>
                    <a:pt x="3110" y="0"/>
                  </a:lnTo>
                  <a:lnTo>
                    <a:pt x="3116" y="0"/>
                  </a:lnTo>
                  <a:lnTo>
                    <a:pt x="3121" y="0"/>
                  </a:lnTo>
                  <a:lnTo>
                    <a:pt x="3126" y="0"/>
                  </a:lnTo>
                  <a:lnTo>
                    <a:pt x="3131" y="0"/>
                  </a:lnTo>
                  <a:lnTo>
                    <a:pt x="3137" y="0"/>
                  </a:lnTo>
                  <a:lnTo>
                    <a:pt x="3142" y="0"/>
                  </a:lnTo>
                  <a:lnTo>
                    <a:pt x="3147" y="0"/>
                  </a:lnTo>
                  <a:lnTo>
                    <a:pt x="3153" y="0"/>
                  </a:lnTo>
                  <a:lnTo>
                    <a:pt x="3158" y="0"/>
                  </a:lnTo>
                  <a:lnTo>
                    <a:pt x="3163" y="0"/>
                  </a:lnTo>
                  <a:lnTo>
                    <a:pt x="3168" y="0"/>
                  </a:lnTo>
                  <a:lnTo>
                    <a:pt x="3174" y="0"/>
                  </a:lnTo>
                  <a:lnTo>
                    <a:pt x="3179" y="0"/>
                  </a:lnTo>
                  <a:lnTo>
                    <a:pt x="3184" y="0"/>
                  </a:lnTo>
                  <a:lnTo>
                    <a:pt x="3190" y="0"/>
                  </a:lnTo>
                  <a:lnTo>
                    <a:pt x="3195" y="0"/>
                  </a:lnTo>
                  <a:lnTo>
                    <a:pt x="3200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6" y="0"/>
                  </a:lnTo>
                  <a:lnTo>
                    <a:pt x="3221" y="0"/>
                  </a:lnTo>
                  <a:lnTo>
                    <a:pt x="3226" y="0"/>
                  </a:lnTo>
                  <a:lnTo>
                    <a:pt x="3232" y="0"/>
                  </a:lnTo>
                  <a:lnTo>
                    <a:pt x="3237" y="0"/>
                  </a:lnTo>
                  <a:lnTo>
                    <a:pt x="3242" y="0"/>
                  </a:lnTo>
                  <a:lnTo>
                    <a:pt x="3248" y="0"/>
                  </a:lnTo>
                  <a:lnTo>
                    <a:pt x="3253" y="0"/>
                  </a:lnTo>
                  <a:lnTo>
                    <a:pt x="3258" y="0"/>
                  </a:lnTo>
                  <a:lnTo>
                    <a:pt x="3263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Rectangle 111"/>
            <p:cNvSpPr>
              <a:spLocks noChangeArrowheads="1"/>
            </p:cNvSpPr>
            <p:nvPr/>
          </p:nvSpPr>
          <p:spPr bwMode="auto">
            <a:xfrm>
              <a:off x="2784" y="2566"/>
              <a:ext cx="29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900"/>
            </a:p>
          </p:txBody>
        </p:sp>
        <p:sp>
          <p:nvSpPr>
            <p:cNvPr id="27771" name="Rectangle 112"/>
            <p:cNvSpPr>
              <a:spLocks noChangeArrowheads="1"/>
            </p:cNvSpPr>
            <p:nvPr/>
          </p:nvSpPr>
          <p:spPr bwMode="auto">
            <a:xfrm rot="-5400000">
              <a:off x="872" y="1920"/>
              <a:ext cx="43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concentration</a:t>
              </a:r>
              <a:endParaRPr lang="en-US" sz="900"/>
            </a:p>
          </p:txBody>
        </p:sp>
        <p:sp>
          <p:nvSpPr>
            <p:cNvPr id="27772" name="Line 177"/>
            <p:cNvSpPr>
              <a:spLocks noChangeShapeType="1"/>
            </p:cNvSpPr>
            <p:nvPr/>
          </p:nvSpPr>
          <p:spPr bwMode="auto">
            <a:xfrm>
              <a:off x="1238" y="2439"/>
              <a:ext cx="324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Line 180"/>
          <p:cNvSpPr>
            <a:spLocks noChangeShapeType="1"/>
          </p:cNvSpPr>
          <p:nvPr/>
        </p:nvSpPr>
        <p:spPr bwMode="auto">
          <a:xfrm>
            <a:off x="990600" y="2286000"/>
            <a:ext cx="6096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81"/>
          <p:cNvSpPr>
            <a:spLocks noChangeShapeType="1"/>
          </p:cNvSpPr>
          <p:nvPr/>
        </p:nvSpPr>
        <p:spPr bwMode="auto">
          <a:xfrm flipV="1">
            <a:off x="1600200" y="1828800"/>
            <a:ext cx="0" cy="4572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82"/>
          <p:cNvSpPr>
            <a:spLocks noChangeShapeType="1"/>
          </p:cNvSpPr>
          <p:nvPr/>
        </p:nvSpPr>
        <p:spPr bwMode="auto">
          <a:xfrm>
            <a:off x="1600200" y="1828800"/>
            <a:ext cx="5334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83"/>
          <p:cNvSpPr txBox="1">
            <a:spLocks noChangeArrowheads="1"/>
          </p:cNvSpPr>
          <p:nvPr/>
        </p:nvSpPr>
        <p:spPr bwMode="auto">
          <a:xfrm>
            <a:off x="533400" y="14478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</a:rPr>
              <a:t>Concentration disturbance</a:t>
            </a:r>
            <a:endParaRPr lang="en-US" sz="1600"/>
          </a:p>
        </p:txBody>
      </p:sp>
      <p:sp>
        <p:nvSpPr>
          <p:cNvPr id="27658" name="Line 184"/>
          <p:cNvSpPr>
            <a:spLocks noChangeShapeType="1"/>
          </p:cNvSpPr>
          <p:nvPr/>
        </p:nvSpPr>
        <p:spPr bwMode="auto">
          <a:xfrm flipV="1">
            <a:off x="1600200" y="3962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85"/>
          <p:cNvSpPr txBox="1">
            <a:spLocks noChangeArrowheads="1"/>
          </p:cNvSpPr>
          <p:nvPr/>
        </p:nvSpPr>
        <p:spPr bwMode="auto">
          <a:xfrm>
            <a:off x="762000" y="37338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Valve % open</a:t>
            </a:r>
            <a:endParaRPr lang="en-US" sz="1600"/>
          </a:p>
        </p:txBody>
      </p:sp>
      <p:sp>
        <p:nvSpPr>
          <p:cNvPr id="27660" name="Line 186"/>
          <p:cNvSpPr>
            <a:spLocks noChangeShapeType="1"/>
          </p:cNvSpPr>
          <p:nvPr/>
        </p:nvSpPr>
        <p:spPr bwMode="auto">
          <a:xfrm flipH="1">
            <a:off x="7315200" y="3429000"/>
            <a:ext cx="5334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87"/>
          <p:cNvSpPr txBox="1">
            <a:spLocks noChangeArrowheads="1"/>
          </p:cNvSpPr>
          <p:nvPr/>
        </p:nvSpPr>
        <p:spPr bwMode="auto">
          <a:xfrm>
            <a:off x="6477000" y="13716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Effluent concentration</a:t>
            </a:r>
            <a:endParaRPr lang="en-US" sz="1600"/>
          </a:p>
        </p:txBody>
      </p:sp>
      <p:grpSp>
        <p:nvGrpSpPr>
          <p:cNvPr id="27662" name="Group 3"/>
          <p:cNvGrpSpPr>
            <a:grpSpLocks/>
          </p:cNvGrpSpPr>
          <p:nvPr/>
        </p:nvGrpSpPr>
        <p:grpSpPr bwMode="auto">
          <a:xfrm>
            <a:off x="1447800" y="2362200"/>
            <a:ext cx="6858000" cy="2895600"/>
            <a:chOff x="432" y="2304"/>
            <a:chExt cx="4542" cy="1824"/>
          </a:xfrm>
        </p:grpSpPr>
        <p:sp>
          <p:nvSpPr>
            <p:cNvPr id="27669" name="AutoShape 4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AutoShape 5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AutoShape 6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7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AutoShape 8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AutoShape 9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Line 10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11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AutoShape 12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13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14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15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6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17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83" name="Group 18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7703" name="Line 1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4" name="Line 2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Line 2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6" name="Line 2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7" name="Line 2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Line 2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9" name="Freeform 2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4" name="Group 26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7696" name="Line 2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7" name="Line 2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8" name="Line 2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9" name="Line 3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0" name="Line 3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1" name="Line 3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2" name="Freeform 3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85" name="Line 34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Text Box 35"/>
            <p:cNvSpPr txBox="1">
              <a:spLocks noChangeArrowheads="1"/>
            </p:cNvSpPr>
            <p:nvPr/>
          </p:nvSpPr>
          <p:spPr bwMode="auto">
            <a:xfrm>
              <a:off x="624" y="2596"/>
              <a:ext cx="4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solvent</a:t>
              </a:r>
              <a:endParaRPr lang="en-US" sz="1400"/>
            </a:p>
          </p:txBody>
        </p:sp>
        <p:sp>
          <p:nvSpPr>
            <p:cNvPr id="27687" name="Text Box 36"/>
            <p:cNvSpPr txBox="1">
              <a:spLocks noChangeArrowheads="1"/>
            </p:cNvSpPr>
            <p:nvPr/>
          </p:nvSpPr>
          <p:spPr bwMode="auto">
            <a:xfrm>
              <a:off x="1101" y="3316"/>
              <a:ext cx="5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 pure A</a:t>
              </a:r>
              <a:endParaRPr lang="en-US" sz="1400"/>
            </a:p>
          </p:txBody>
        </p:sp>
        <p:sp>
          <p:nvSpPr>
            <p:cNvPr id="27688" name="Oval 37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rial" charset="0"/>
                </a:rPr>
                <a:t>AC</a:t>
              </a:r>
            </a:p>
          </p:txBody>
        </p:sp>
        <p:sp>
          <p:nvSpPr>
            <p:cNvPr id="27689" name="Line 38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39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40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42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Text Box 43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S</a:t>
              </a:r>
              <a:endParaRPr lang="en-US" sz="1400" b="1"/>
            </a:p>
          </p:txBody>
        </p:sp>
        <p:sp>
          <p:nvSpPr>
            <p:cNvPr id="27695" name="Text Box 44"/>
            <p:cNvSpPr txBox="1">
              <a:spLocks noChangeArrowheads="1"/>
            </p:cNvSpPr>
            <p:nvPr/>
          </p:nvSpPr>
          <p:spPr bwMode="auto">
            <a:xfrm>
              <a:off x="960" y="312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A</a:t>
              </a:r>
              <a:endParaRPr lang="en-US" sz="1400" b="1"/>
            </a:p>
          </p:txBody>
        </p:sp>
      </p:grpSp>
      <p:graphicFrame>
        <p:nvGraphicFramePr>
          <p:cNvPr id="27663" name="Object 189"/>
          <p:cNvGraphicFramePr>
            <a:graphicFrameLocks noChangeAspect="1"/>
          </p:cNvGraphicFramePr>
          <p:nvPr/>
        </p:nvGraphicFramePr>
        <p:xfrm>
          <a:off x="4265613" y="5737225"/>
          <a:ext cx="47672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9" name="Equation" r:id="rId3" imgW="2679700" imgH="508000" progId="Equation.3">
                  <p:embed/>
                </p:oleObj>
              </mc:Choice>
              <mc:Fallback>
                <p:oleObj name="Equation" r:id="rId3" imgW="2679700" imgH="50800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5737225"/>
                        <a:ext cx="4767262" cy="904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Line 191"/>
          <p:cNvSpPr>
            <a:spLocks noChangeShapeType="1"/>
          </p:cNvSpPr>
          <p:nvPr/>
        </p:nvSpPr>
        <p:spPr bwMode="auto">
          <a:xfrm flipH="1" flipV="1">
            <a:off x="7924800" y="49530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5" name="Group 195"/>
          <p:cNvGrpSpPr>
            <a:grpSpLocks/>
          </p:cNvGrpSpPr>
          <p:nvPr/>
        </p:nvGrpSpPr>
        <p:grpSpPr bwMode="auto">
          <a:xfrm>
            <a:off x="3505200" y="1219200"/>
            <a:ext cx="2209800" cy="1143000"/>
            <a:chOff x="2208" y="768"/>
            <a:chExt cx="1392" cy="720"/>
          </a:xfrm>
        </p:grpSpPr>
        <p:sp>
          <p:nvSpPr>
            <p:cNvPr id="27666" name="Rectangle 194"/>
            <p:cNvSpPr>
              <a:spLocks noChangeArrowheads="1"/>
            </p:cNvSpPr>
            <p:nvPr/>
          </p:nvSpPr>
          <p:spPr bwMode="auto">
            <a:xfrm>
              <a:off x="2208" y="768"/>
              <a:ext cx="1392" cy="7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67" name="Object 192"/>
            <p:cNvGraphicFramePr>
              <a:graphicFrameLocks noChangeAspect="1"/>
            </p:cNvGraphicFramePr>
            <p:nvPr/>
          </p:nvGraphicFramePr>
          <p:xfrm>
            <a:off x="2400" y="816"/>
            <a:ext cx="331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0" name="Clip" r:id="rId5" imgW="1800175" imgH="3302972" progId="MS_ClipArt_Gallery.5">
                    <p:embed/>
                  </p:oleObj>
                </mc:Choice>
                <mc:Fallback>
                  <p:oleObj name="Clip" r:id="rId5" imgW="1800175" imgH="3302972" progId="MS_ClipArt_Gallery.5">
                    <p:embed/>
                    <p:pic>
                      <p:nvPicPr>
                        <p:cNvPr id="0" name="Object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16"/>
                          <a:ext cx="331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8" name="Text Box 193"/>
            <p:cNvSpPr txBox="1">
              <a:spLocks noChangeArrowheads="1"/>
            </p:cNvSpPr>
            <p:nvPr/>
          </p:nvSpPr>
          <p:spPr bwMode="auto">
            <a:xfrm>
              <a:off x="2736" y="864"/>
              <a:ext cx="864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Good</a:t>
              </a:r>
            </a:p>
            <a:p>
              <a:r>
                <a:rPr lang="en-US" sz="1600" b="1"/>
                <a:t>Performance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accent2"/>
                </a:solidFill>
              </a:rPr>
              <a:t>FINE TUNING</a:t>
            </a:r>
            <a:r>
              <a:rPr lang="en-US" sz="2400" b="1"/>
              <a:t>: Process reaction curve and tuning charts provide a good method for tuning many (not all) PID loops.  We need to learn how to fine tune loops to further improve performance based on current loop behavior -</a:t>
            </a:r>
            <a:r>
              <a:rPr lang="en-US" sz="2400" b="1">
                <a:solidFill>
                  <a:srgbClr val="FF0000"/>
                </a:solidFill>
              </a:rPr>
              <a:t>WHY</a:t>
            </a:r>
            <a:r>
              <a:rPr lang="en-US" sz="2400" b="1"/>
              <a:t>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3429000"/>
            <a:ext cx="68580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Some loops could have different performance objectives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Some loops could have dynamics different from first order with dead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Could have been error in the process reaction curve, perhaps a disturbance occurred during the experiment.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Plant dynamics can change due to changes in feed flow rate, reactor conversion, and so forth.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66725" y="1279525"/>
          <a:ext cx="82883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2844800" imgH="508000" progId="Equation.3">
                  <p:embed/>
                </p:oleObj>
              </mc:Choice>
              <mc:Fallback>
                <p:oleObj name="Equation" r:id="rId3" imgW="28448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279525"/>
                        <a:ext cx="8288338" cy="1476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124075" y="1604963"/>
            <a:ext cx="8382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3352800"/>
            <a:ext cx="7620000" cy="2292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What is the effect of changing the controller gain on the control performance of a PID loop?</a:t>
            </a:r>
          </a:p>
          <a:p>
            <a:pPr>
              <a:spcBef>
                <a:spcPct val="50000"/>
              </a:spcBef>
            </a:pPr>
            <a:endParaRPr lang="en-US" sz="2400" b="1"/>
          </a:p>
          <a:p>
            <a:pPr>
              <a:spcBef>
                <a:spcPct val="50000"/>
              </a:spcBef>
            </a:pPr>
            <a:r>
              <a:rPr lang="en-US" sz="2400" b="1"/>
              <a:t>Let’s do an experiment by changing Kc and monitoring the performance.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533650" y="2452688"/>
            <a:ext cx="0" cy="892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514600" y="2819400"/>
            <a:ext cx="57912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A trial and error approach - why we don’t use 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Define the tuning problem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Solve and develop correlations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Apply correlations to 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Fine tune - the personal touch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30723" name="Text Box 187"/>
          <p:cNvSpPr txBox="1">
            <a:spLocks noChangeArrowheads="1"/>
          </p:cNvSpPr>
          <p:nvPr/>
        </p:nvSpPr>
        <p:spPr bwMode="auto">
          <a:xfrm>
            <a:off x="1066800" y="6400800"/>
            <a:ext cx="7315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PID controller with Kc changing, TI = 10, Td = 0.</a:t>
            </a:r>
          </a:p>
        </p:txBody>
      </p:sp>
      <p:grpSp>
        <p:nvGrpSpPr>
          <p:cNvPr id="30724" name="Group 197"/>
          <p:cNvGrpSpPr>
            <a:grpSpLocks/>
          </p:cNvGrpSpPr>
          <p:nvPr/>
        </p:nvGrpSpPr>
        <p:grpSpPr bwMode="auto">
          <a:xfrm flipH="1">
            <a:off x="6858000" y="3124200"/>
            <a:ext cx="685800" cy="914400"/>
            <a:chOff x="4417" y="1681"/>
            <a:chExt cx="549" cy="671"/>
          </a:xfrm>
        </p:grpSpPr>
        <p:sp>
          <p:nvSpPr>
            <p:cNvPr id="30961" name="Freeform 191"/>
            <p:cNvSpPr>
              <a:spLocks/>
            </p:cNvSpPr>
            <p:nvPr/>
          </p:nvSpPr>
          <p:spPr bwMode="auto">
            <a:xfrm>
              <a:off x="4569" y="1681"/>
              <a:ext cx="160" cy="155"/>
            </a:xfrm>
            <a:custGeom>
              <a:avLst/>
              <a:gdLst>
                <a:gd name="T0" fmla="*/ 33 w 638"/>
                <a:gd name="T1" fmla="*/ 7 h 619"/>
                <a:gd name="T2" fmla="*/ 51 w 638"/>
                <a:gd name="T3" fmla="*/ 0 h 619"/>
                <a:gd name="T4" fmla="*/ 64 w 638"/>
                <a:gd name="T5" fmla="*/ 5 h 619"/>
                <a:gd name="T6" fmla="*/ 77 w 638"/>
                <a:gd name="T7" fmla="*/ 22 h 619"/>
                <a:gd name="T8" fmla="*/ 86 w 638"/>
                <a:gd name="T9" fmla="*/ 46 h 619"/>
                <a:gd name="T10" fmla="*/ 87 w 638"/>
                <a:gd name="T11" fmla="*/ 63 h 619"/>
                <a:gd name="T12" fmla="*/ 88 w 638"/>
                <a:gd name="T13" fmla="*/ 85 h 619"/>
                <a:gd name="T14" fmla="*/ 145 w 638"/>
                <a:gd name="T15" fmla="*/ 84 h 619"/>
                <a:gd name="T16" fmla="*/ 160 w 638"/>
                <a:gd name="T17" fmla="*/ 87 h 619"/>
                <a:gd name="T18" fmla="*/ 158 w 638"/>
                <a:gd name="T19" fmla="*/ 98 h 619"/>
                <a:gd name="T20" fmla="*/ 127 w 638"/>
                <a:gd name="T21" fmla="*/ 94 h 619"/>
                <a:gd name="T22" fmla="*/ 87 w 638"/>
                <a:gd name="T23" fmla="*/ 100 h 619"/>
                <a:gd name="T24" fmla="*/ 78 w 638"/>
                <a:gd name="T25" fmla="*/ 122 h 619"/>
                <a:gd name="T26" fmla="*/ 67 w 638"/>
                <a:gd name="T27" fmla="*/ 141 h 619"/>
                <a:gd name="T28" fmla="*/ 53 w 638"/>
                <a:gd name="T29" fmla="*/ 148 h 619"/>
                <a:gd name="T30" fmla="*/ 38 w 638"/>
                <a:gd name="T31" fmla="*/ 155 h 619"/>
                <a:gd name="T32" fmla="*/ 27 w 638"/>
                <a:gd name="T33" fmla="*/ 151 h 619"/>
                <a:gd name="T34" fmla="*/ 13 w 638"/>
                <a:gd name="T35" fmla="*/ 134 h 619"/>
                <a:gd name="T36" fmla="*/ 2 w 638"/>
                <a:gd name="T37" fmla="*/ 113 h 619"/>
                <a:gd name="T38" fmla="*/ 0 w 638"/>
                <a:gd name="T39" fmla="*/ 95 h 619"/>
                <a:gd name="T40" fmla="*/ 6 w 638"/>
                <a:gd name="T41" fmla="*/ 59 h 619"/>
                <a:gd name="T42" fmla="*/ 18 w 638"/>
                <a:gd name="T43" fmla="*/ 32 h 619"/>
                <a:gd name="T44" fmla="*/ 27 w 638"/>
                <a:gd name="T45" fmla="*/ 16 h 619"/>
                <a:gd name="T46" fmla="*/ 39 w 638"/>
                <a:gd name="T47" fmla="*/ 6 h 619"/>
                <a:gd name="T48" fmla="*/ 33 w 638"/>
                <a:gd name="T49" fmla="*/ 7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8" h="619">
                  <a:moveTo>
                    <a:pt x="131" y="28"/>
                  </a:moveTo>
                  <a:lnTo>
                    <a:pt x="202" y="0"/>
                  </a:lnTo>
                  <a:lnTo>
                    <a:pt x="254" y="20"/>
                  </a:lnTo>
                  <a:lnTo>
                    <a:pt x="308" y="87"/>
                  </a:lnTo>
                  <a:lnTo>
                    <a:pt x="343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79" y="337"/>
                  </a:lnTo>
                  <a:lnTo>
                    <a:pt x="638" y="349"/>
                  </a:lnTo>
                  <a:lnTo>
                    <a:pt x="630" y="391"/>
                  </a:lnTo>
                  <a:lnTo>
                    <a:pt x="508" y="374"/>
                  </a:lnTo>
                  <a:lnTo>
                    <a:pt x="347" y="400"/>
                  </a:lnTo>
                  <a:lnTo>
                    <a:pt x="313" y="488"/>
                  </a:lnTo>
                  <a:lnTo>
                    <a:pt x="267" y="564"/>
                  </a:lnTo>
                  <a:lnTo>
                    <a:pt x="211" y="593"/>
                  </a:lnTo>
                  <a:lnTo>
                    <a:pt x="152" y="619"/>
                  </a:lnTo>
                  <a:lnTo>
                    <a:pt x="109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09" y="63"/>
                  </a:lnTo>
                  <a:lnTo>
                    <a:pt x="156" y="24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2" name="Freeform 192"/>
            <p:cNvSpPr>
              <a:spLocks/>
            </p:cNvSpPr>
            <p:nvPr/>
          </p:nvSpPr>
          <p:spPr bwMode="auto">
            <a:xfrm>
              <a:off x="4639" y="1829"/>
              <a:ext cx="327" cy="58"/>
            </a:xfrm>
            <a:custGeom>
              <a:avLst/>
              <a:gdLst>
                <a:gd name="T0" fmla="*/ 0 w 1306"/>
                <a:gd name="T1" fmla="*/ 37 h 232"/>
                <a:gd name="T2" fmla="*/ 27 w 1306"/>
                <a:gd name="T3" fmla="*/ 28 h 232"/>
                <a:gd name="T4" fmla="*/ 86 w 1306"/>
                <a:gd name="T5" fmla="*/ 23 h 232"/>
                <a:gd name="T6" fmla="*/ 134 w 1306"/>
                <a:gd name="T7" fmla="*/ 19 h 232"/>
                <a:gd name="T8" fmla="*/ 189 w 1306"/>
                <a:gd name="T9" fmla="*/ 11 h 232"/>
                <a:gd name="T10" fmla="*/ 229 w 1306"/>
                <a:gd name="T11" fmla="*/ 10 h 232"/>
                <a:gd name="T12" fmla="*/ 281 w 1306"/>
                <a:gd name="T13" fmla="*/ 3 h 232"/>
                <a:gd name="T14" fmla="*/ 326 w 1306"/>
                <a:gd name="T15" fmla="*/ 0 h 232"/>
                <a:gd name="T16" fmla="*/ 327 w 1306"/>
                <a:gd name="T17" fmla="*/ 7 h 232"/>
                <a:gd name="T18" fmla="*/ 316 w 1306"/>
                <a:gd name="T19" fmla="*/ 15 h 232"/>
                <a:gd name="T20" fmla="*/ 276 w 1306"/>
                <a:gd name="T21" fmla="*/ 15 h 232"/>
                <a:gd name="T22" fmla="*/ 279 w 1306"/>
                <a:gd name="T23" fmla="*/ 25 h 232"/>
                <a:gd name="T24" fmla="*/ 274 w 1306"/>
                <a:gd name="T25" fmla="*/ 38 h 232"/>
                <a:gd name="T26" fmla="*/ 263 w 1306"/>
                <a:gd name="T27" fmla="*/ 46 h 232"/>
                <a:gd name="T28" fmla="*/ 247 w 1306"/>
                <a:gd name="T29" fmla="*/ 46 h 232"/>
                <a:gd name="T30" fmla="*/ 233 w 1306"/>
                <a:gd name="T31" fmla="*/ 42 h 232"/>
                <a:gd name="T32" fmla="*/ 228 w 1306"/>
                <a:gd name="T33" fmla="*/ 29 h 232"/>
                <a:gd name="T34" fmla="*/ 228 w 1306"/>
                <a:gd name="T35" fmla="*/ 20 h 232"/>
                <a:gd name="T36" fmla="*/ 190 w 1306"/>
                <a:gd name="T37" fmla="*/ 21 h 232"/>
                <a:gd name="T38" fmla="*/ 174 w 1306"/>
                <a:gd name="T39" fmla="*/ 25 h 232"/>
                <a:gd name="T40" fmla="*/ 142 w 1306"/>
                <a:gd name="T41" fmla="*/ 34 h 232"/>
                <a:gd name="T42" fmla="*/ 96 w 1306"/>
                <a:gd name="T43" fmla="*/ 39 h 232"/>
                <a:gd name="T44" fmla="*/ 58 w 1306"/>
                <a:gd name="T45" fmla="*/ 40 h 232"/>
                <a:gd name="T46" fmla="*/ 33 w 1306"/>
                <a:gd name="T47" fmla="*/ 45 h 232"/>
                <a:gd name="T48" fmla="*/ 10 w 1306"/>
                <a:gd name="T49" fmla="*/ 58 h 232"/>
                <a:gd name="T50" fmla="*/ 0 w 1306"/>
                <a:gd name="T51" fmla="*/ 45 h 232"/>
                <a:gd name="T52" fmla="*/ 6 w 1306"/>
                <a:gd name="T53" fmla="*/ 34 h 232"/>
                <a:gd name="T54" fmla="*/ 12 w 1306"/>
                <a:gd name="T55" fmla="*/ 31 h 232"/>
                <a:gd name="T56" fmla="*/ 0 w 1306"/>
                <a:gd name="T57" fmla="*/ 3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06" h="232">
                  <a:moveTo>
                    <a:pt x="0" y="148"/>
                  </a:moveTo>
                  <a:lnTo>
                    <a:pt x="109" y="110"/>
                  </a:lnTo>
                  <a:lnTo>
                    <a:pt x="343" y="93"/>
                  </a:lnTo>
                  <a:lnTo>
                    <a:pt x="536" y="77"/>
                  </a:lnTo>
                  <a:lnTo>
                    <a:pt x="753" y="43"/>
                  </a:lnTo>
                  <a:lnTo>
                    <a:pt x="913" y="38"/>
                  </a:lnTo>
                  <a:lnTo>
                    <a:pt x="1124" y="13"/>
                  </a:lnTo>
                  <a:lnTo>
                    <a:pt x="1302" y="0"/>
                  </a:lnTo>
                  <a:lnTo>
                    <a:pt x="1306" y="26"/>
                  </a:lnTo>
                  <a:lnTo>
                    <a:pt x="1263" y="60"/>
                  </a:lnTo>
                  <a:lnTo>
                    <a:pt x="1104" y="60"/>
                  </a:lnTo>
                  <a:lnTo>
                    <a:pt x="1116" y="101"/>
                  </a:lnTo>
                  <a:lnTo>
                    <a:pt x="1095" y="152"/>
                  </a:lnTo>
                  <a:lnTo>
                    <a:pt x="1052" y="185"/>
                  </a:lnTo>
                  <a:lnTo>
                    <a:pt x="985" y="185"/>
                  </a:lnTo>
                  <a:lnTo>
                    <a:pt x="929" y="168"/>
                  </a:lnTo>
                  <a:lnTo>
                    <a:pt x="909" y="114"/>
                  </a:lnTo>
                  <a:lnTo>
                    <a:pt x="909" y="81"/>
                  </a:lnTo>
                  <a:lnTo>
                    <a:pt x="757" y="84"/>
                  </a:lnTo>
                  <a:lnTo>
                    <a:pt x="693" y="101"/>
                  </a:lnTo>
                  <a:lnTo>
                    <a:pt x="566" y="135"/>
                  </a:lnTo>
                  <a:lnTo>
                    <a:pt x="384" y="157"/>
                  </a:lnTo>
                  <a:lnTo>
                    <a:pt x="232" y="161"/>
                  </a:lnTo>
                  <a:lnTo>
                    <a:pt x="131" y="181"/>
                  </a:lnTo>
                  <a:lnTo>
                    <a:pt x="38" y="232"/>
                  </a:lnTo>
                  <a:lnTo>
                    <a:pt x="0" y="181"/>
                  </a:lnTo>
                  <a:lnTo>
                    <a:pt x="25" y="135"/>
                  </a:lnTo>
                  <a:lnTo>
                    <a:pt x="46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3" name="Freeform 193"/>
            <p:cNvSpPr>
              <a:spLocks/>
            </p:cNvSpPr>
            <p:nvPr/>
          </p:nvSpPr>
          <p:spPr bwMode="auto">
            <a:xfrm>
              <a:off x="4537" y="1842"/>
              <a:ext cx="128" cy="266"/>
            </a:xfrm>
            <a:custGeom>
              <a:avLst/>
              <a:gdLst>
                <a:gd name="T0" fmla="*/ 57 w 511"/>
                <a:gd name="T1" fmla="*/ 0 h 1063"/>
                <a:gd name="T2" fmla="*/ 73 w 511"/>
                <a:gd name="T3" fmla="*/ 3 h 1063"/>
                <a:gd name="T4" fmla="*/ 92 w 511"/>
                <a:gd name="T5" fmla="*/ 3 h 1063"/>
                <a:gd name="T6" fmla="*/ 117 w 511"/>
                <a:gd name="T7" fmla="*/ 16 h 1063"/>
                <a:gd name="T8" fmla="*/ 126 w 511"/>
                <a:gd name="T9" fmla="*/ 41 h 1063"/>
                <a:gd name="T10" fmla="*/ 128 w 511"/>
                <a:gd name="T11" fmla="*/ 76 h 1063"/>
                <a:gd name="T12" fmla="*/ 118 w 511"/>
                <a:gd name="T13" fmla="*/ 115 h 1063"/>
                <a:gd name="T14" fmla="*/ 101 w 511"/>
                <a:gd name="T15" fmla="*/ 152 h 1063"/>
                <a:gd name="T16" fmla="*/ 89 w 511"/>
                <a:gd name="T17" fmla="*/ 184 h 1063"/>
                <a:gd name="T18" fmla="*/ 76 w 511"/>
                <a:gd name="T19" fmla="*/ 228 h 1063"/>
                <a:gd name="T20" fmla="*/ 61 w 511"/>
                <a:gd name="T21" fmla="*/ 254 h 1063"/>
                <a:gd name="T22" fmla="*/ 42 w 511"/>
                <a:gd name="T23" fmla="*/ 266 h 1063"/>
                <a:gd name="T24" fmla="*/ 26 w 511"/>
                <a:gd name="T25" fmla="*/ 266 h 1063"/>
                <a:gd name="T26" fmla="*/ 8 w 511"/>
                <a:gd name="T27" fmla="*/ 254 h 1063"/>
                <a:gd name="T28" fmla="*/ 0 w 511"/>
                <a:gd name="T29" fmla="*/ 237 h 1063"/>
                <a:gd name="T30" fmla="*/ 0 w 511"/>
                <a:gd name="T31" fmla="*/ 210 h 1063"/>
                <a:gd name="T32" fmla="*/ 10 w 511"/>
                <a:gd name="T33" fmla="*/ 174 h 1063"/>
                <a:gd name="T34" fmla="*/ 19 w 511"/>
                <a:gd name="T35" fmla="*/ 124 h 1063"/>
                <a:gd name="T36" fmla="*/ 22 w 511"/>
                <a:gd name="T37" fmla="*/ 63 h 1063"/>
                <a:gd name="T38" fmla="*/ 17 w 511"/>
                <a:gd name="T39" fmla="*/ 17 h 1063"/>
                <a:gd name="T40" fmla="*/ 33 w 511"/>
                <a:gd name="T41" fmla="*/ 1 h 1063"/>
                <a:gd name="T42" fmla="*/ 57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6" y="12"/>
                  </a:lnTo>
                  <a:lnTo>
                    <a:pt x="468" y="62"/>
                  </a:lnTo>
                  <a:lnTo>
                    <a:pt x="505" y="164"/>
                  </a:lnTo>
                  <a:lnTo>
                    <a:pt x="511" y="304"/>
                  </a:lnTo>
                  <a:lnTo>
                    <a:pt x="472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30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4" name="Freeform 194"/>
            <p:cNvSpPr>
              <a:spLocks/>
            </p:cNvSpPr>
            <p:nvPr/>
          </p:nvSpPr>
          <p:spPr bwMode="auto">
            <a:xfrm>
              <a:off x="4423" y="1853"/>
              <a:ext cx="146" cy="238"/>
            </a:xfrm>
            <a:custGeom>
              <a:avLst/>
              <a:gdLst>
                <a:gd name="T0" fmla="*/ 111 w 583"/>
                <a:gd name="T1" fmla="*/ 10 h 951"/>
                <a:gd name="T2" fmla="*/ 127 w 583"/>
                <a:gd name="T3" fmla="*/ 0 h 951"/>
                <a:gd name="T4" fmla="*/ 138 w 583"/>
                <a:gd name="T5" fmla="*/ 0 h 951"/>
                <a:gd name="T6" fmla="*/ 146 w 583"/>
                <a:gd name="T7" fmla="*/ 8 h 951"/>
                <a:gd name="T8" fmla="*/ 142 w 583"/>
                <a:gd name="T9" fmla="*/ 22 h 951"/>
                <a:gd name="T10" fmla="*/ 132 w 583"/>
                <a:gd name="T11" fmla="*/ 32 h 951"/>
                <a:gd name="T12" fmla="*/ 114 w 583"/>
                <a:gd name="T13" fmla="*/ 41 h 951"/>
                <a:gd name="T14" fmla="*/ 79 w 583"/>
                <a:gd name="T15" fmla="*/ 55 h 951"/>
                <a:gd name="T16" fmla="*/ 35 w 583"/>
                <a:gd name="T17" fmla="*/ 79 h 951"/>
                <a:gd name="T18" fmla="*/ 18 w 583"/>
                <a:gd name="T19" fmla="*/ 80 h 951"/>
                <a:gd name="T20" fmla="*/ 27 w 583"/>
                <a:gd name="T21" fmla="*/ 103 h 951"/>
                <a:gd name="T22" fmla="*/ 46 w 583"/>
                <a:gd name="T23" fmla="*/ 127 h 951"/>
                <a:gd name="T24" fmla="*/ 62 w 583"/>
                <a:gd name="T25" fmla="*/ 156 h 951"/>
                <a:gd name="T26" fmla="*/ 69 w 583"/>
                <a:gd name="T27" fmla="*/ 187 h 951"/>
                <a:gd name="T28" fmla="*/ 65 w 583"/>
                <a:gd name="T29" fmla="*/ 196 h 951"/>
                <a:gd name="T30" fmla="*/ 56 w 583"/>
                <a:gd name="T31" fmla="*/ 203 h 951"/>
                <a:gd name="T32" fmla="*/ 43 w 583"/>
                <a:gd name="T33" fmla="*/ 207 h 951"/>
                <a:gd name="T34" fmla="*/ 31 w 583"/>
                <a:gd name="T35" fmla="*/ 216 h 951"/>
                <a:gd name="T36" fmla="*/ 26 w 583"/>
                <a:gd name="T37" fmla="*/ 226 h 951"/>
                <a:gd name="T38" fmla="*/ 22 w 583"/>
                <a:gd name="T39" fmla="*/ 238 h 951"/>
                <a:gd name="T40" fmla="*/ 13 w 583"/>
                <a:gd name="T41" fmla="*/ 238 h 951"/>
                <a:gd name="T42" fmla="*/ 9 w 583"/>
                <a:gd name="T43" fmla="*/ 229 h 951"/>
                <a:gd name="T44" fmla="*/ 16 w 583"/>
                <a:gd name="T45" fmla="*/ 215 h 951"/>
                <a:gd name="T46" fmla="*/ 34 w 583"/>
                <a:gd name="T47" fmla="*/ 206 h 951"/>
                <a:gd name="T48" fmla="*/ 45 w 583"/>
                <a:gd name="T49" fmla="*/ 196 h 951"/>
                <a:gd name="T50" fmla="*/ 54 w 583"/>
                <a:gd name="T51" fmla="*/ 191 h 951"/>
                <a:gd name="T52" fmla="*/ 57 w 583"/>
                <a:gd name="T53" fmla="*/ 182 h 951"/>
                <a:gd name="T54" fmla="*/ 53 w 583"/>
                <a:gd name="T55" fmla="*/ 156 h 951"/>
                <a:gd name="T56" fmla="*/ 38 w 583"/>
                <a:gd name="T57" fmla="*/ 137 h 951"/>
                <a:gd name="T58" fmla="*/ 26 w 583"/>
                <a:gd name="T59" fmla="*/ 121 h 951"/>
                <a:gd name="T60" fmla="*/ 9 w 583"/>
                <a:gd name="T61" fmla="*/ 102 h 951"/>
                <a:gd name="T62" fmla="*/ 0 w 583"/>
                <a:gd name="T63" fmla="*/ 83 h 951"/>
                <a:gd name="T64" fmla="*/ 0 w 583"/>
                <a:gd name="T65" fmla="*/ 73 h 951"/>
                <a:gd name="T66" fmla="*/ 8 w 583"/>
                <a:gd name="T67" fmla="*/ 68 h 951"/>
                <a:gd name="T68" fmla="*/ 41 w 583"/>
                <a:gd name="T69" fmla="*/ 49 h 951"/>
                <a:gd name="T70" fmla="*/ 73 w 583"/>
                <a:gd name="T71" fmla="*/ 32 h 951"/>
                <a:gd name="T72" fmla="*/ 104 w 583"/>
                <a:gd name="T73" fmla="*/ 16 h 951"/>
                <a:gd name="T74" fmla="*/ 111 w 583"/>
                <a:gd name="T75" fmla="*/ 1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3" h="951">
                  <a:moveTo>
                    <a:pt x="443" y="38"/>
                  </a:moveTo>
                  <a:lnTo>
                    <a:pt x="506" y="0"/>
                  </a:lnTo>
                  <a:lnTo>
                    <a:pt x="553" y="0"/>
                  </a:lnTo>
                  <a:lnTo>
                    <a:pt x="583" y="30"/>
                  </a:lnTo>
                  <a:lnTo>
                    <a:pt x="566" y="88"/>
                  </a:lnTo>
                  <a:lnTo>
                    <a:pt x="527" y="127"/>
                  </a:lnTo>
                  <a:lnTo>
                    <a:pt x="456" y="164"/>
                  </a:lnTo>
                  <a:lnTo>
                    <a:pt x="317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09" y="410"/>
                  </a:lnTo>
                  <a:lnTo>
                    <a:pt x="185" y="506"/>
                  </a:lnTo>
                  <a:lnTo>
                    <a:pt x="249" y="625"/>
                  </a:lnTo>
                  <a:lnTo>
                    <a:pt x="274" y="748"/>
                  </a:lnTo>
                  <a:lnTo>
                    <a:pt x="261" y="785"/>
                  </a:lnTo>
                  <a:lnTo>
                    <a:pt x="224" y="811"/>
                  </a:lnTo>
                  <a:lnTo>
                    <a:pt x="172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1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1" y="127"/>
                  </a:lnTo>
                  <a:lnTo>
                    <a:pt x="417" y="64"/>
                  </a:lnTo>
                  <a:lnTo>
                    <a:pt x="44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5" name="Freeform 195"/>
            <p:cNvSpPr>
              <a:spLocks/>
            </p:cNvSpPr>
            <p:nvPr/>
          </p:nvSpPr>
          <p:spPr bwMode="auto">
            <a:xfrm>
              <a:off x="4566" y="2086"/>
              <a:ext cx="97" cy="257"/>
            </a:xfrm>
            <a:custGeom>
              <a:avLst/>
              <a:gdLst>
                <a:gd name="T0" fmla="*/ 18 w 388"/>
                <a:gd name="T1" fmla="*/ 30 h 1029"/>
                <a:gd name="T2" fmla="*/ 6 w 388"/>
                <a:gd name="T3" fmla="*/ 13 h 1029"/>
                <a:gd name="T4" fmla="*/ 10 w 388"/>
                <a:gd name="T5" fmla="*/ 0 h 1029"/>
                <a:gd name="T6" fmla="*/ 22 w 388"/>
                <a:gd name="T7" fmla="*/ 0 h 1029"/>
                <a:gd name="T8" fmla="*/ 37 w 388"/>
                <a:gd name="T9" fmla="*/ 14 h 1029"/>
                <a:gd name="T10" fmla="*/ 56 w 388"/>
                <a:gd name="T11" fmla="*/ 42 h 1029"/>
                <a:gd name="T12" fmla="*/ 67 w 388"/>
                <a:gd name="T13" fmla="*/ 70 h 1029"/>
                <a:gd name="T14" fmla="*/ 76 w 388"/>
                <a:gd name="T15" fmla="*/ 96 h 1029"/>
                <a:gd name="T16" fmla="*/ 79 w 388"/>
                <a:gd name="T17" fmla="*/ 120 h 1029"/>
                <a:gd name="T18" fmla="*/ 78 w 388"/>
                <a:gd name="T19" fmla="*/ 133 h 1029"/>
                <a:gd name="T20" fmla="*/ 69 w 388"/>
                <a:gd name="T21" fmla="*/ 149 h 1029"/>
                <a:gd name="T22" fmla="*/ 53 w 388"/>
                <a:gd name="T23" fmla="*/ 191 h 1029"/>
                <a:gd name="T24" fmla="*/ 35 w 388"/>
                <a:gd name="T25" fmla="*/ 215 h 1029"/>
                <a:gd name="T26" fmla="*/ 31 w 388"/>
                <a:gd name="T27" fmla="*/ 226 h 1029"/>
                <a:gd name="T28" fmla="*/ 48 w 388"/>
                <a:gd name="T29" fmla="*/ 228 h 1029"/>
                <a:gd name="T30" fmla="*/ 70 w 388"/>
                <a:gd name="T31" fmla="*/ 228 h 1029"/>
                <a:gd name="T32" fmla="*/ 97 w 388"/>
                <a:gd name="T33" fmla="*/ 237 h 1029"/>
                <a:gd name="T34" fmla="*/ 95 w 388"/>
                <a:gd name="T35" fmla="*/ 244 h 1029"/>
                <a:gd name="T36" fmla="*/ 91 w 388"/>
                <a:gd name="T37" fmla="*/ 253 h 1029"/>
                <a:gd name="T38" fmla="*/ 83 w 388"/>
                <a:gd name="T39" fmla="*/ 257 h 1029"/>
                <a:gd name="T40" fmla="*/ 65 w 388"/>
                <a:gd name="T41" fmla="*/ 251 h 1029"/>
                <a:gd name="T42" fmla="*/ 48 w 388"/>
                <a:gd name="T43" fmla="*/ 242 h 1029"/>
                <a:gd name="T44" fmla="*/ 22 w 388"/>
                <a:gd name="T45" fmla="*/ 240 h 1029"/>
                <a:gd name="T46" fmla="*/ 6 w 388"/>
                <a:gd name="T47" fmla="*/ 244 h 1029"/>
                <a:gd name="T48" fmla="*/ 0 w 388"/>
                <a:gd name="T49" fmla="*/ 238 h 1029"/>
                <a:gd name="T50" fmla="*/ 0 w 388"/>
                <a:gd name="T51" fmla="*/ 231 h 1029"/>
                <a:gd name="T52" fmla="*/ 9 w 388"/>
                <a:gd name="T53" fmla="*/ 223 h 1029"/>
                <a:gd name="T54" fmla="*/ 22 w 388"/>
                <a:gd name="T55" fmla="*/ 209 h 1029"/>
                <a:gd name="T56" fmla="*/ 46 w 388"/>
                <a:gd name="T57" fmla="*/ 174 h 1029"/>
                <a:gd name="T58" fmla="*/ 57 w 388"/>
                <a:gd name="T59" fmla="*/ 143 h 1029"/>
                <a:gd name="T60" fmla="*/ 60 w 388"/>
                <a:gd name="T61" fmla="*/ 114 h 1029"/>
                <a:gd name="T62" fmla="*/ 59 w 388"/>
                <a:gd name="T63" fmla="*/ 98 h 1029"/>
                <a:gd name="T64" fmla="*/ 51 w 388"/>
                <a:gd name="T65" fmla="*/ 70 h 1029"/>
                <a:gd name="T66" fmla="*/ 29 w 388"/>
                <a:gd name="T67" fmla="*/ 39 h 1029"/>
                <a:gd name="T68" fmla="*/ 13 w 388"/>
                <a:gd name="T69" fmla="*/ 23 h 1029"/>
                <a:gd name="T70" fmla="*/ 18 w 388"/>
                <a:gd name="T71" fmla="*/ 3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8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4" y="169"/>
                  </a:lnTo>
                  <a:lnTo>
                    <a:pt x="267" y="279"/>
                  </a:lnTo>
                  <a:lnTo>
                    <a:pt x="304" y="385"/>
                  </a:lnTo>
                  <a:lnTo>
                    <a:pt x="317" y="481"/>
                  </a:lnTo>
                  <a:lnTo>
                    <a:pt x="313" y="532"/>
                  </a:lnTo>
                  <a:lnTo>
                    <a:pt x="274" y="595"/>
                  </a:lnTo>
                  <a:lnTo>
                    <a:pt x="211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8" y="911"/>
                  </a:lnTo>
                  <a:lnTo>
                    <a:pt x="388" y="949"/>
                  </a:lnTo>
                  <a:lnTo>
                    <a:pt x="380" y="978"/>
                  </a:lnTo>
                  <a:lnTo>
                    <a:pt x="363" y="1012"/>
                  </a:lnTo>
                  <a:lnTo>
                    <a:pt x="330" y="1029"/>
                  </a:lnTo>
                  <a:lnTo>
                    <a:pt x="261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5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4" y="891"/>
                  </a:lnTo>
                  <a:lnTo>
                    <a:pt x="89" y="835"/>
                  </a:lnTo>
                  <a:lnTo>
                    <a:pt x="185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3" y="279"/>
                  </a:lnTo>
                  <a:lnTo>
                    <a:pt x="114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6" name="Freeform 196"/>
            <p:cNvSpPr>
              <a:spLocks/>
            </p:cNvSpPr>
            <p:nvPr/>
          </p:nvSpPr>
          <p:spPr bwMode="auto">
            <a:xfrm>
              <a:off x="4417" y="2068"/>
              <a:ext cx="142" cy="284"/>
            </a:xfrm>
            <a:custGeom>
              <a:avLst/>
              <a:gdLst>
                <a:gd name="T0" fmla="*/ 83 w 570"/>
                <a:gd name="T1" fmla="*/ 50 h 1135"/>
                <a:gd name="T2" fmla="*/ 104 w 570"/>
                <a:gd name="T3" fmla="*/ 22 h 1135"/>
                <a:gd name="T4" fmla="*/ 123 w 570"/>
                <a:gd name="T5" fmla="*/ 0 h 1135"/>
                <a:gd name="T6" fmla="*/ 136 w 570"/>
                <a:gd name="T7" fmla="*/ 2 h 1135"/>
                <a:gd name="T8" fmla="*/ 142 w 570"/>
                <a:gd name="T9" fmla="*/ 12 h 1135"/>
                <a:gd name="T10" fmla="*/ 142 w 570"/>
                <a:gd name="T11" fmla="*/ 29 h 1135"/>
                <a:gd name="T12" fmla="*/ 130 w 570"/>
                <a:gd name="T13" fmla="*/ 38 h 1135"/>
                <a:gd name="T14" fmla="*/ 110 w 570"/>
                <a:gd name="T15" fmla="*/ 51 h 1135"/>
                <a:gd name="T16" fmla="*/ 94 w 570"/>
                <a:gd name="T17" fmla="*/ 67 h 1135"/>
                <a:gd name="T18" fmla="*/ 77 w 570"/>
                <a:gd name="T19" fmla="*/ 88 h 1135"/>
                <a:gd name="T20" fmla="*/ 69 w 570"/>
                <a:gd name="T21" fmla="*/ 103 h 1135"/>
                <a:gd name="T22" fmla="*/ 61 w 570"/>
                <a:gd name="T23" fmla="*/ 122 h 1135"/>
                <a:gd name="T24" fmla="*/ 57 w 570"/>
                <a:gd name="T25" fmla="*/ 148 h 1135"/>
                <a:gd name="T26" fmla="*/ 57 w 570"/>
                <a:gd name="T27" fmla="*/ 171 h 1135"/>
                <a:gd name="T28" fmla="*/ 61 w 570"/>
                <a:gd name="T29" fmla="*/ 200 h 1135"/>
                <a:gd name="T30" fmla="*/ 72 w 570"/>
                <a:gd name="T31" fmla="*/ 227 h 1135"/>
                <a:gd name="T32" fmla="*/ 82 w 570"/>
                <a:gd name="T33" fmla="*/ 243 h 1135"/>
                <a:gd name="T34" fmla="*/ 88 w 570"/>
                <a:gd name="T35" fmla="*/ 253 h 1135"/>
                <a:gd name="T36" fmla="*/ 88 w 570"/>
                <a:gd name="T37" fmla="*/ 262 h 1135"/>
                <a:gd name="T38" fmla="*/ 82 w 570"/>
                <a:gd name="T39" fmla="*/ 265 h 1135"/>
                <a:gd name="T40" fmla="*/ 67 w 570"/>
                <a:gd name="T41" fmla="*/ 265 h 1135"/>
                <a:gd name="T42" fmla="*/ 44 w 570"/>
                <a:gd name="T43" fmla="*/ 269 h 1135"/>
                <a:gd name="T44" fmla="*/ 26 w 570"/>
                <a:gd name="T45" fmla="*/ 275 h 1135"/>
                <a:gd name="T46" fmla="*/ 16 w 570"/>
                <a:gd name="T47" fmla="*/ 284 h 1135"/>
                <a:gd name="T48" fmla="*/ 6 w 570"/>
                <a:gd name="T49" fmla="*/ 281 h 1135"/>
                <a:gd name="T50" fmla="*/ 0 w 570"/>
                <a:gd name="T51" fmla="*/ 269 h 1135"/>
                <a:gd name="T52" fmla="*/ 1 w 570"/>
                <a:gd name="T53" fmla="*/ 260 h 1135"/>
                <a:gd name="T54" fmla="*/ 19 w 570"/>
                <a:gd name="T55" fmla="*/ 252 h 1135"/>
                <a:gd name="T56" fmla="*/ 47 w 570"/>
                <a:gd name="T57" fmla="*/ 250 h 1135"/>
                <a:gd name="T58" fmla="*/ 73 w 570"/>
                <a:gd name="T59" fmla="*/ 250 h 1135"/>
                <a:gd name="T60" fmla="*/ 63 w 570"/>
                <a:gd name="T61" fmla="*/ 237 h 1135"/>
                <a:gd name="T62" fmla="*/ 58 w 570"/>
                <a:gd name="T63" fmla="*/ 222 h 1135"/>
                <a:gd name="T64" fmla="*/ 50 w 570"/>
                <a:gd name="T65" fmla="*/ 200 h 1135"/>
                <a:gd name="T66" fmla="*/ 42 w 570"/>
                <a:gd name="T67" fmla="*/ 176 h 1135"/>
                <a:gd name="T68" fmla="*/ 42 w 570"/>
                <a:gd name="T69" fmla="*/ 149 h 1135"/>
                <a:gd name="T70" fmla="*/ 44 w 570"/>
                <a:gd name="T71" fmla="*/ 122 h 1135"/>
                <a:gd name="T72" fmla="*/ 54 w 570"/>
                <a:gd name="T73" fmla="*/ 98 h 1135"/>
                <a:gd name="T74" fmla="*/ 70 w 570"/>
                <a:gd name="T75" fmla="*/ 67 h 1135"/>
                <a:gd name="T76" fmla="*/ 83 w 570"/>
                <a:gd name="T77" fmla="*/ 5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0" h="1135">
                  <a:moveTo>
                    <a:pt x="332" y="199"/>
                  </a:moveTo>
                  <a:lnTo>
                    <a:pt x="417" y="89"/>
                  </a:lnTo>
                  <a:lnTo>
                    <a:pt x="493" y="0"/>
                  </a:lnTo>
                  <a:lnTo>
                    <a:pt x="544" y="9"/>
                  </a:lnTo>
                  <a:lnTo>
                    <a:pt x="570" y="47"/>
                  </a:lnTo>
                  <a:lnTo>
                    <a:pt x="570" y="114"/>
                  </a:lnTo>
                  <a:lnTo>
                    <a:pt x="523" y="152"/>
                  </a:lnTo>
                  <a:lnTo>
                    <a:pt x="442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8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1" y="908"/>
                  </a:lnTo>
                  <a:lnTo>
                    <a:pt x="328" y="971"/>
                  </a:lnTo>
                  <a:lnTo>
                    <a:pt x="354" y="1012"/>
                  </a:lnTo>
                  <a:lnTo>
                    <a:pt x="354" y="1047"/>
                  </a:lnTo>
                  <a:lnTo>
                    <a:pt x="328" y="1059"/>
                  </a:lnTo>
                  <a:lnTo>
                    <a:pt x="269" y="1059"/>
                  </a:lnTo>
                  <a:lnTo>
                    <a:pt x="176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2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6" y="489"/>
                  </a:lnTo>
                  <a:lnTo>
                    <a:pt x="215" y="393"/>
                  </a:lnTo>
                  <a:lnTo>
                    <a:pt x="282" y="266"/>
                  </a:lnTo>
                  <a:lnTo>
                    <a:pt x="3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AutoShape 198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wedgeRoundRectCallout">
            <a:avLst>
              <a:gd name="adj1" fmla="val 4074"/>
              <a:gd name="adj2" fmla="val 777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61925" indent="-161925">
              <a:buFontTx/>
              <a:buChar char="•"/>
            </a:pPr>
            <a:r>
              <a:rPr lang="en-US" sz="1600" b="1"/>
              <a:t>Why does IAE</a:t>
            </a:r>
          </a:p>
          <a:p>
            <a:pPr marL="161925" indent="-161925"/>
            <a:r>
              <a:rPr lang="en-US" sz="1600" b="1"/>
              <a:t>	increase for</a:t>
            </a:r>
          </a:p>
          <a:p>
            <a:pPr marL="161925" indent="-161925"/>
            <a:r>
              <a:rPr lang="en-US" sz="1600" b="1"/>
              <a:t>	small Kc?</a:t>
            </a:r>
          </a:p>
          <a:p>
            <a:pPr marL="161925" indent="-161925">
              <a:buFontTx/>
              <a:buChar char="•"/>
            </a:pPr>
            <a:r>
              <a:rPr lang="en-US" sz="1600" b="1"/>
              <a:t>Why does IAE</a:t>
            </a:r>
          </a:p>
          <a:p>
            <a:pPr marL="161925" indent="-161925"/>
            <a:r>
              <a:rPr lang="en-US" sz="1600" b="1"/>
              <a:t>	increase for</a:t>
            </a:r>
          </a:p>
          <a:p>
            <a:pPr marL="161925" indent="-161925"/>
            <a:r>
              <a:rPr lang="en-US" sz="1600" b="1"/>
              <a:t>	large Kc?</a:t>
            </a:r>
          </a:p>
        </p:txBody>
      </p:sp>
      <p:grpSp>
        <p:nvGrpSpPr>
          <p:cNvPr id="30726" name="Group 256"/>
          <p:cNvGrpSpPr>
            <a:grpSpLocks/>
          </p:cNvGrpSpPr>
          <p:nvPr/>
        </p:nvGrpSpPr>
        <p:grpSpPr bwMode="auto">
          <a:xfrm>
            <a:off x="2592388" y="1316038"/>
            <a:ext cx="3619500" cy="2581275"/>
            <a:chOff x="1633" y="829"/>
            <a:chExt cx="2280" cy="1626"/>
          </a:xfrm>
        </p:grpSpPr>
        <p:sp>
          <p:nvSpPr>
            <p:cNvPr id="30911" name="Rectangle 5"/>
            <p:cNvSpPr>
              <a:spLocks noChangeArrowheads="1"/>
            </p:cNvSpPr>
            <p:nvPr/>
          </p:nvSpPr>
          <p:spPr bwMode="auto">
            <a:xfrm>
              <a:off x="1926" y="891"/>
              <a:ext cx="1946" cy="12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Rectangle 6"/>
            <p:cNvSpPr>
              <a:spLocks noChangeArrowheads="1"/>
            </p:cNvSpPr>
            <p:nvPr/>
          </p:nvSpPr>
          <p:spPr bwMode="auto">
            <a:xfrm>
              <a:off x="1926" y="891"/>
              <a:ext cx="1946" cy="126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3" name="Line 7"/>
            <p:cNvSpPr>
              <a:spLocks noChangeShapeType="1"/>
            </p:cNvSpPr>
            <p:nvPr/>
          </p:nvSpPr>
          <p:spPr bwMode="auto">
            <a:xfrm>
              <a:off x="1926" y="891"/>
              <a:ext cx="19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Freeform 8"/>
            <p:cNvSpPr>
              <a:spLocks/>
            </p:cNvSpPr>
            <p:nvPr/>
          </p:nvSpPr>
          <p:spPr bwMode="auto">
            <a:xfrm>
              <a:off x="1926" y="891"/>
              <a:ext cx="1946" cy="1268"/>
            </a:xfrm>
            <a:custGeom>
              <a:avLst/>
              <a:gdLst>
                <a:gd name="T0" fmla="*/ 0 w 261"/>
                <a:gd name="T1" fmla="*/ 1268 h 164"/>
                <a:gd name="T2" fmla="*/ 1946 w 261"/>
                <a:gd name="T3" fmla="*/ 1268 h 164"/>
                <a:gd name="T4" fmla="*/ 1946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Line 9"/>
            <p:cNvSpPr>
              <a:spLocks noChangeShapeType="1"/>
            </p:cNvSpPr>
            <p:nvPr/>
          </p:nvSpPr>
          <p:spPr bwMode="auto">
            <a:xfrm flipV="1">
              <a:off x="1926" y="891"/>
              <a:ext cx="1" cy="1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6" name="Line 10"/>
            <p:cNvSpPr>
              <a:spLocks noChangeShapeType="1"/>
            </p:cNvSpPr>
            <p:nvPr/>
          </p:nvSpPr>
          <p:spPr bwMode="auto">
            <a:xfrm>
              <a:off x="1926" y="2159"/>
              <a:ext cx="19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7" name="Line 11"/>
            <p:cNvSpPr>
              <a:spLocks noChangeShapeType="1"/>
            </p:cNvSpPr>
            <p:nvPr/>
          </p:nvSpPr>
          <p:spPr bwMode="auto">
            <a:xfrm flipV="1">
              <a:off x="1926" y="891"/>
              <a:ext cx="1" cy="1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8" name="Line 12"/>
            <p:cNvSpPr>
              <a:spLocks noChangeShapeType="1"/>
            </p:cNvSpPr>
            <p:nvPr/>
          </p:nvSpPr>
          <p:spPr bwMode="auto">
            <a:xfrm flipV="1">
              <a:off x="1926" y="213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9" name="Line 13"/>
            <p:cNvSpPr>
              <a:spLocks noChangeShapeType="1"/>
            </p:cNvSpPr>
            <p:nvPr/>
          </p:nvSpPr>
          <p:spPr bwMode="auto">
            <a:xfrm>
              <a:off x="1926" y="8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0" name="Rectangle 14"/>
            <p:cNvSpPr>
              <a:spLocks noChangeArrowheads="1"/>
            </p:cNvSpPr>
            <p:nvPr/>
          </p:nvSpPr>
          <p:spPr bwMode="auto">
            <a:xfrm>
              <a:off x="1903" y="219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400"/>
            </a:p>
          </p:txBody>
        </p:sp>
        <p:sp>
          <p:nvSpPr>
            <p:cNvPr id="30921" name="Line 15"/>
            <p:cNvSpPr>
              <a:spLocks noChangeShapeType="1"/>
            </p:cNvSpPr>
            <p:nvPr/>
          </p:nvSpPr>
          <p:spPr bwMode="auto">
            <a:xfrm flipV="1">
              <a:off x="2410" y="2137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2" name="Line 16"/>
            <p:cNvSpPr>
              <a:spLocks noChangeShapeType="1"/>
            </p:cNvSpPr>
            <p:nvPr/>
          </p:nvSpPr>
          <p:spPr bwMode="auto">
            <a:xfrm>
              <a:off x="2410" y="89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3" name="Rectangle 17"/>
            <p:cNvSpPr>
              <a:spLocks noChangeArrowheads="1"/>
            </p:cNvSpPr>
            <p:nvPr/>
          </p:nvSpPr>
          <p:spPr bwMode="auto">
            <a:xfrm>
              <a:off x="2343" y="2190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400"/>
            </a:p>
          </p:txBody>
        </p:sp>
        <p:sp>
          <p:nvSpPr>
            <p:cNvPr id="30924" name="Line 18"/>
            <p:cNvSpPr>
              <a:spLocks noChangeShapeType="1"/>
            </p:cNvSpPr>
            <p:nvPr/>
          </p:nvSpPr>
          <p:spPr bwMode="auto">
            <a:xfrm flipV="1">
              <a:off x="2903" y="2137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" name="Line 19"/>
            <p:cNvSpPr>
              <a:spLocks noChangeShapeType="1"/>
            </p:cNvSpPr>
            <p:nvPr/>
          </p:nvSpPr>
          <p:spPr bwMode="auto">
            <a:xfrm>
              <a:off x="2903" y="89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" name="Rectangle 20"/>
            <p:cNvSpPr>
              <a:spLocks noChangeArrowheads="1"/>
            </p:cNvSpPr>
            <p:nvPr/>
          </p:nvSpPr>
          <p:spPr bwMode="auto">
            <a:xfrm>
              <a:off x="2879" y="219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400"/>
            </a:p>
          </p:txBody>
        </p:sp>
        <p:sp>
          <p:nvSpPr>
            <p:cNvPr id="30927" name="Line 21"/>
            <p:cNvSpPr>
              <a:spLocks noChangeShapeType="1"/>
            </p:cNvSpPr>
            <p:nvPr/>
          </p:nvSpPr>
          <p:spPr bwMode="auto">
            <a:xfrm flipV="1">
              <a:off x="3388" y="213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" name="Line 22"/>
            <p:cNvSpPr>
              <a:spLocks noChangeShapeType="1"/>
            </p:cNvSpPr>
            <p:nvPr/>
          </p:nvSpPr>
          <p:spPr bwMode="auto">
            <a:xfrm>
              <a:off x="3388" y="8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" name="Rectangle 23"/>
            <p:cNvSpPr>
              <a:spLocks noChangeArrowheads="1"/>
            </p:cNvSpPr>
            <p:nvPr/>
          </p:nvSpPr>
          <p:spPr bwMode="auto">
            <a:xfrm>
              <a:off x="3320" y="2190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400"/>
            </a:p>
          </p:txBody>
        </p:sp>
        <p:sp>
          <p:nvSpPr>
            <p:cNvPr id="30930" name="Line 24"/>
            <p:cNvSpPr>
              <a:spLocks noChangeShapeType="1"/>
            </p:cNvSpPr>
            <p:nvPr/>
          </p:nvSpPr>
          <p:spPr bwMode="auto">
            <a:xfrm flipV="1">
              <a:off x="3872" y="213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Line 25"/>
            <p:cNvSpPr>
              <a:spLocks noChangeShapeType="1"/>
            </p:cNvSpPr>
            <p:nvPr/>
          </p:nvSpPr>
          <p:spPr bwMode="auto">
            <a:xfrm>
              <a:off x="3872" y="8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3851" y="219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400"/>
            </a:p>
          </p:txBody>
        </p:sp>
        <p:sp>
          <p:nvSpPr>
            <p:cNvPr id="30933" name="Line 27"/>
            <p:cNvSpPr>
              <a:spLocks noChangeShapeType="1"/>
            </p:cNvSpPr>
            <p:nvPr/>
          </p:nvSpPr>
          <p:spPr bwMode="auto">
            <a:xfrm>
              <a:off x="1926" y="215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" name="Line 28"/>
            <p:cNvSpPr>
              <a:spLocks noChangeShapeType="1"/>
            </p:cNvSpPr>
            <p:nvPr/>
          </p:nvSpPr>
          <p:spPr bwMode="auto">
            <a:xfrm flipH="1">
              <a:off x="3851" y="215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" name="Rectangle 29"/>
            <p:cNvSpPr>
              <a:spLocks noChangeArrowheads="1"/>
            </p:cNvSpPr>
            <p:nvPr/>
          </p:nvSpPr>
          <p:spPr bwMode="auto">
            <a:xfrm>
              <a:off x="1839" y="2095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400"/>
            </a:p>
          </p:txBody>
        </p:sp>
        <p:sp>
          <p:nvSpPr>
            <p:cNvPr id="30936" name="Line 30"/>
            <p:cNvSpPr>
              <a:spLocks noChangeShapeType="1"/>
            </p:cNvSpPr>
            <p:nvPr/>
          </p:nvSpPr>
          <p:spPr bwMode="auto">
            <a:xfrm>
              <a:off x="1926" y="1734"/>
              <a:ext cx="2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" name="Line 31"/>
            <p:cNvSpPr>
              <a:spLocks noChangeShapeType="1"/>
            </p:cNvSpPr>
            <p:nvPr/>
          </p:nvSpPr>
          <p:spPr bwMode="auto">
            <a:xfrm flipH="1">
              <a:off x="3851" y="1734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" name="Rectangle 32"/>
            <p:cNvSpPr>
              <a:spLocks noChangeArrowheads="1"/>
            </p:cNvSpPr>
            <p:nvPr/>
          </p:nvSpPr>
          <p:spPr bwMode="auto">
            <a:xfrm>
              <a:off x="1789" y="1671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400"/>
            </a:p>
          </p:txBody>
        </p:sp>
        <p:sp>
          <p:nvSpPr>
            <p:cNvPr id="30939" name="Line 33"/>
            <p:cNvSpPr>
              <a:spLocks noChangeShapeType="1"/>
            </p:cNvSpPr>
            <p:nvPr/>
          </p:nvSpPr>
          <p:spPr bwMode="auto">
            <a:xfrm>
              <a:off x="1926" y="1315"/>
              <a:ext cx="2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" name="Line 34"/>
            <p:cNvSpPr>
              <a:spLocks noChangeShapeType="1"/>
            </p:cNvSpPr>
            <p:nvPr/>
          </p:nvSpPr>
          <p:spPr bwMode="auto">
            <a:xfrm flipH="1">
              <a:off x="3851" y="1315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" name="Rectangle 35"/>
            <p:cNvSpPr>
              <a:spLocks noChangeArrowheads="1"/>
            </p:cNvSpPr>
            <p:nvPr/>
          </p:nvSpPr>
          <p:spPr bwMode="auto">
            <a:xfrm>
              <a:off x="1789" y="125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400"/>
            </a:p>
          </p:txBody>
        </p:sp>
        <p:sp>
          <p:nvSpPr>
            <p:cNvPr id="30942" name="Line 36"/>
            <p:cNvSpPr>
              <a:spLocks noChangeShapeType="1"/>
            </p:cNvSpPr>
            <p:nvPr/>
          </p:nvSpPr>
          <p:spPr bwMode="auto">
            <a:xfrm>
              <a:off x="1926" y="89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" name="Line 37"/>
            <p:cNvSpPr>
              <a:spLocks noChangeShapeType="1"/>
            </p:cNvSpPr>
            <p:nvPr/>
          </p:nvSpPr>
          <p:spPr bwMode="auto">
            <a:xfrm flipH="1">
              <a:off x="3851" y="89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" name="Rectangle 38"/>
            <p:cNvSpPr>
              <a:spLocks noChangeArrowheads="1"/>
            </p:cNvSpPr>
            <p:nvPr/>
          </p:nvSpPr>
          <p:spPr bwMode="auto">
            <a:xfrm>
              <a:off x="1789" y="829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400"/>
            </a:p>
          </p:txBody>
        </p:sp>
        <p:sp>
          <p:nvSpPr>
            <p:cNvPr id="30945" name="Line 39"/>
            <p:cNvSpPr>
              <a:spLocks noChangeShapeType="1"/>
            </p:cNvSpPr>
            <p:nvPr/>
          </p:nvSpPr>
          <p:spPr bwMode="auto">
            <a:xfrm>
              <a:off x="1926" y="891"/>
              <a:ext cx="19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6" name="Freeform 40"/>
            <p:cNvSpPr>
              <a:spLocks/>
            </p:cNvSpPr>
            <p:nvPr/>
          </p:nvSpPr>
          <p:spPr bwMode="auto">
            <a:xfrm>
              <a:off x="1926" y="891"/>
              <a:ext cx="1946" cy="1268"/>
            </a:xfrm>
            <a:custGeom>
              <a:avLst/>
              <a:gdLst>
                <a:gd name="T0" fmla="*/ 0 w 261"/>
                <a:gd name="T1" fmla="*/ 1268 h 164"/>
                <a:gd name="T2" fmla="*/ 1946 w 261"/>
                <a:gd name="T3" fmla="*/ 1268 h 164"/>
                <a:gd name="T4" fmla="*/ 1946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7" name="Line 41"/>
            <p:cNvSpPr>
              <a:spLocks noChangeShapeType="1"/>
            </p:cNvSpPr>
            <p:nvPr/>
          </p:nvSpPr>
          <p:spPr bwMode="auto">
            <a:xfrm flipV="1">
              <a:off x="1926" y="891"/>
              <a:ext cx="1" cy="1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8" name="Freeform 42"/>
            <p:cNvSpPr>
              <a:spLocks/>
            </p:cNvSpPr>
            <p:nvPr/>
          </p:nvSpPr>
          <p:spPr bwMode="auto">
            <a:xfrm>
              <a:off x="2157" y="891"/>
              <a:ext cx="1409" cy="1075"/>
            </a:xfrm>
            <a:custGeom>
              <a:avLst/>
              <a:gdLst>
                <a:gd name="T0" fmla="*/ 0 w 986"/>
                <a:gd name="T1" fmla="*/ 386 h 729"/>
                <a:gd name="T2" fmla="*/ 74 w 986"/>
                <a:gd name="T3" fmla="*/ 596 h 729"/>
                <a:gd name="T4" fmla="*/ 149 w 986"/>
                <a:gd name="T5" fmla="*/ 727 h 729"/>
                <a:gd name="T6" fmla="*/ 223 w 986"/>
                <a:gd name="T7" fmla="*/ 813 h 729"/>
                <a:gd name="T8" fmla="*/ 290 w 986"/>
                <a:gd name="T9" fmla="*/ 874 h 729"/>
                <a:gd name="T10" fmla="*/ 364 w 986"/>
                <a:gd name="T11" fmla="*/ 928 h 729"/>
                <a:gd name="T12" fmla="*/ 440 w 986"/>
                <a:gd name="T13" fmla="*/ 959 h 729"/>
                <a:gd name="T14" fmla="*/ 514 w 986"/>
                <a:gd name="T15" fmla="*/ 989 h 729"/>
                <a:gd name="T16" fmla="*/ 589 w 986"/>
                <a:gd name="T17" fmla="*/ 1013 h 729"/>
                <a:gd name="T18" fmla="*/ 656 w 986"/>
                <a:gd name="T19" fmla="*/ 1037 h 729"/>
                <a:gd name="T20" fmla="*/ 730 w 986"/>
                <a:gd name="T21" fmla="*/ 1051 h 729"/>
                <a:gd name="T22" fmla="*/ 805 w 986"/>
                <a:gd name="T23" fmla="*/ 1068 h 729"/>
                <a:gd name="T24" fmla="*/ 880 w 986"/>
                <a:gd name="T25" fmla="*/ 1075 h 729"/>
                <a:gd name="T26" fmla="*/ 955 w 986"/>
                <a:gd name="T27" fmla="*/ 1068 h 729"/>
                <a:gd name="T28" fmla="*/ 1022 w 986"/>
                <a:gd name="T29" fmla="*/ 1051 h 729"/>
                <a:gd name="T30" fmla="*/ 1096 w 986"/>
                <a:gd name="T31" fmla="*/ 1029 h 729"/>
                <a:gd name="T32" fmla="*/ 1170 w 986"/>
                <a:gd name="T33" fmla="*/ 989 h 729"/>
                <a:gd name="T34" fmla="*/ 1245 w 986"/>
                <a:gd name="T35" fmla="*/ 920 h 729"/>
                <a:gd name="T36" fmla="*/ 1312 w 986"/>
                <a:gd name="T37" fmla="*/ 789 h 729"/>
                <a:gd name="T38" fmla="*/ 1388 w 986"/>
                <a:gd name="T39" fmla="*/ 479 h 729"/>
                <a:gd name="T40" fmla="*/ 1409 w 986"/>
                <a:gd name="T41" fmla="*/ 0 h 7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6" h="729">
                  <a:moveTo>
                    <a:pt x="0" y="262"/>
                  </a:moveTo>
                  <a:lnTo>
                    <a:pt x="52" y="404"/>
                  </a:lnTo>
                  <a:lnTo>
                    <a:pt x="104" y="493"/>
                  </a:lnTo>
                  <a:lnTo>
                    <a:pt x="156" y="551"/>
                  </a:lnTo>
                  <a:lnTo>
                    <a:pt x="203" y="593"/>
                  </a:lnTo>
                  <a:lnTo>
                    <a:pt x="255" y="629"/>
                  </a:lnTo>
                  <a:lnTo>
                    <a:pt x="308" y="650"/>
                  </a:lnTo>
                  <a:lnTo>
                    <a:pt x="360" y="671"/>
                  </a:lnTo>
                  <a:lnTo>
                    <a:pt x="412" y="687"/>
                  </a:lnTo>
                  <a:lnTo>
                    <a:pt x="459" y="703"/>
                  </a:lnTo>
                  <a:lnTo>
                    <a:pt x="511" y="713"/>
                  </a:lnTo>
                  <a:lnTo>
                    <a:pt x="563" y="724"/>
                  </a:lnTo>
                  <a:lnTo>
                    <a:pt x="616" y="729"/>
                  </a:lnTo>
                  <a:lnTo>
                    <a:pt x="668" y="724"/>
                  </a:lnTo>
                  <a:lnTo>
                    <a:pt x="715" y="713"/>
                  </a:lnTo>
                  <a:lnTo>
                    <a:pt x="767" y="698"/>
                  </a:lnTo>
                  <a:lnTo>
                    <a:pt x="819" y="671"/>
                  </a:lnTo>
                  <a:lnTo>
                    <a:pt x="871" y="624"/>
                  </a:lnTo>
                  <a:lnTo>
                    <a:pt x="918" y="535"/>
                  </a:lnTo>
                  <a:lnTo>
                    <a:pt x="971" y="325"/>
                  </a:lnTo>
                  <a:lnTo>
                    <a:pt x="986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9" name="Rectangle 43"/>
            <p:cNvSpPr>
              <a:spLocks noChangeArrowheads="1"/>
            </p:cNvSpPr>
            <p:nvPr/>
          </p:nvSpPr>
          <p:spPr bwMode="auto">
            <a:xfrm>
              <a:off x="2589" y="2321"/>
              <a:ext cx="7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controller gain</a:t>
              </a:r>
              <a:endParaRPr lang="en-US" sz="1400"/>
            </a:p>
          </p:txBody>
        </p:sp>
        <p:sp>
          <p:nvSpPr>
            <p:cNvPr id="30950" name="Rectangle 44"/>
            <p:cNvSpPr>
              <a:spLocks noChangeArrowheads="1"/>
            </p:cNvSpPr>
            <p:nvPr/>
          </p:nvSpPr>
          <p:spPr bwMode="auto">
            <a:xfrm rot="-5400000">
              <a:off x="1081" y="1399"/>
              <a:ext cx="12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control performance, IAE</a:t>
              </a:r>
              <a:endParaRPr lang="en-US" sz="1400"/>
            </a:p>
          </p:txBody>
        </p:sp>
        <p:sp>
          <p:nvSpPr>
            <p:cNvPr id="30951" name="Rectangle 179"/>
            <p:cNvSpPr>
              <a:spLocks noChangeArrowheads="1"/>
            </p:cNvSpPr>
            <p:nvPr/>
          </p:nvSpPr>
          <p:spPr bwMode="auto">
            <a:xfrm>
              <a:off x="2487" y="175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2" name="AutoShape 182"/>
            <p:cNvSpPr>
              <a:spLocks noChangeArrowheads="1"/>
            </p:cNvSpPr>
            <p:nvPr/>
          </p:nvSpPr>
          <p:spPr bwMode="auto">
            <a:xfrm>
              <a:off x="3318" y="1741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3" name="Oval 185"/>
            <p:cNvSpPr>
              <a:spLocks noChangeArrowheads="1"/>
            </p:cNvSpPr>
            <p:nvPr/>
          </p:nvSpPr>
          <p:spPr bwMode="auto">
            <a:xfrm>
              <a:off x="2921" y="1907"/>
              <a:ext cx="137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4" name="Freeform 200"/>
            <p:cNvSpPr>
              <a:spLocks/>
            </p:cNvSpPr>
            <p:nvPr/>
          </p:nvSpPr>
          <p:spPr bwMode="auto">
            <a:xfrm>
              <a:off x="3456" y="1872"/>
              <a:ext cx="144" cy="133"/>
            </a:xfrm>
            <a:custGeom>
              <a:avLst/>
              <a:gdLst>
                <a:gd name="T0" fmla="*/ 0 w 144"/>
                <a:gd name="T1" fmla="*/ 0 h 133"/>
                <a:gd name="T2" fmla="*/ 144 w 144"/>
                <a:gd name="T3" fmla="*/ 133 h 1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4" h="133">
                  <a:moveTo>
                    <a:pt x="0" y="0"/>
                  </a:moveTo>
                  <a:lnTo>
                    <a:pt x="144" y="133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5" name="Line 201"/>
            <p:cNvSpPr>
              <a:spLocks noChangeShapeType="1"/>
            </p:cNvSpPr>
            <p:nvPr/>
          </p:nvSpPr>
          <p:spPr bwMode="auto">
            <a:xfrm>
              <a:off x="2976" y="2064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202"/>
            <p:cNvSpPr>
              <a:spLocks noChangeShapeType="1"/>
            </p:cNvSpPr>
            <p:nvPr/>
          </p:nvSpPr>
          <p:spPr bwMode="auto">
            <a:xfrm flipH="1">
              <a:off x="2352" y="1833"/>
              <a:ext cx="144" cy="144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7" name="Rectangle 204" descr="Light upward diagonal"/>
            <p:cNvSpPr>
              <a:spLocks noChangeArrowheads="1"/>
            </p:cNvSpPr>
            <p:nvPr/>
          </p:nvSpPr>
          <p:spPr bwMode="auto">
            <a:xfrm>
              <a:off x="3651" y="907"/>
              <a:ext cx="217" cy="1251"/>
            </a:xfrm>
            <a:prstGeom prst="rect">
              <a:avLst/>
            </a:prstGeom>
            <a:pattFill prst="ltUpDiag">
              <a:fgClr>
                <a:srgbClr val="FF33CC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8" name="Line 205"/>
            <p:cNvSpPr>
              <a:spLocks noChangeShapeType="1"/>
            </p:cNvSpPr>
            <p:nvPr/>
          </p:nvSpPr>
          <p:spPr bwMode="auto">
            <a:xfrm flipV="1">
              <a:off x="2880" y="117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9" name="Text Box 206"/>
            <p:cNvSpPr txBox="1">
              <a:spLocks noChangeArrowheads="1"/>
            </p:cNvSpPr>
            <p:nvPr/>
          </p:nvSpPr>
          <p:spPr bwMode="auto">
            <a:xfrm>
              <a:off x="2688" y="960"/>
              <a:ext cx="384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Bad</a:t>
              </a:r>
              <a:endParaRPr lang="en-US" sz="1600"/>
            </a:p>
          </p:txBody>
        </p:sp>
        <p:sp>
          <p:nvSpPr>
            <p:cNvPr id="30960" name="Text Box 207"/>
            <p:cNvSpPr txBox="1">
              <a:spLocks noChangeArrowheads="1"/>
            </p:cNvSpPr>
            <p:nvPr/>
          </p:nvSpPr>
          <p:spPr bwMode="auto">
            <a:xfrm>
              <a:off x="3661" y="1392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?</a:t>
              </a:r>
              <a:endParaRPr lang="en-US" sz="2400" b="1"/>
            </a:p>
          </p:txBody>
        </p:sp>
      </p:grpSp>
      <p:grpSp>
        <p:nvGrpSpPr>
          <p:cNvPr id="30727" name="Group 208"/>
          <p:cNvGrpSpPr>
            <a:grpSpLocks/>
          </p:cNvGrpSpPr>
          <p:nvPr/>
        </p:nvGrpSpPr>
        <p:grpSpPr bwMode="auto">
          <a:xfrm>
            <a:off x="228600" y="1600200"/>
            <a:ext cx="2133600" cy="1676400"/>
            <a:chOff x="2592" y="3072"/>
            <a:chExt cx="1824" cy="1091"/>
          </a:xfrm>
        </p:grpSpPr>
        <p:sp>
          <p:nvSpPr>
            <p:cNvPr id="30868" name="Rectangle 209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69" name="Group 210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30931" name="AutoShape 211"/>
              <p:cNvSpPr>
                <a:spLocks noChangeArrowheads="1"/>
              </p:cNvSpPr>
              <p:nvPr/>
            </p:nvSpPr>
            <p:spPr bwMode="auto">
              <a:xfrm>
                <a:off x="4092" y="1757"/>
                <a:ext cx="747" cy="863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2" name="AutoShape 212"/>
              <p:cNvSpPr>
                <a:spLocks noChangeArrowheads="1"/>
              </p:cNvSpPr>
              <p:nvPr/>
            </p:nvSpPr>
            <p:spPr bwMode="auto">
              <a:xfrm flipV="1">
                <a:off x="5111" y="2539"/>
                <a:ext cx="200" cy="81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2" name="AutoShape 213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AutoShape 214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AutoShape 215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AutoShape 216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AutoShape 217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Line 218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Line 219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79" name="Group 220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30904" name="Line 221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5" name="Line 222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6" name="Line 223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8" name="Line 225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9" name="Line 226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10" name="Freeform 227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880" name="Group 228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30897" name="Line 229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8" name="Line 230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9" name="Line 231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1" name="Line 233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2" name="Line 234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3" name="Freeform 235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956" name="Oval 236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1" cy="194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82" name="Line 237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3" name="Line 238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4" name="Line 239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5" name="Line 240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6" name="Line 241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7" name="Line 242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8" name="Oval 243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700" b="1"/>
                  <a:t>TC</a:t>
                </a:r>
              </a:p>
            </p:txBody>
          </p:sp>
          <p:sp>
            <p:nvSpPr>
              <p:cNvPr id="30889" name="Line 244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0" name="Text Box 245"/>
              <p:cNvSpPr txBox="1">
                <a:spLocks noChangeArrowheads="1"/>
              </p:cNvSpPr>
              <p:nvPr/>
            </p:nvSpPr>
            <p:spPr bwMode="auto">
              <a:xfrm>
                <a:off x="3607" y="1691"/>
                <a:ext cx="359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700" b="1"/>
                  <a:t>v1</a:t>
                </a:r>
              </a:p>
            </p:txBody>
          </p:sp>
          <p:sp>
            <p:nvSpPr>
              <p:cNvPr id="30891" name="Text Box 246"/>
              <p:cNvSpPr txBox="1">
                <a:spLocks noChangeArrowheads="1"/>
              </p:cNvSpPr>
              <p:nvPr/>
            </p:nvSpPr>
            <p:spPr bwMode="auto">
              <a:xfrm>
                <a:off x="4369" y="2805"/>
                <a:ext cx="359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700" b="1"/>
                  <a:t>v2</a:t>
                </a:r>
              </a:p>
            </p:txBody>
          </p:sp>
          <p:sp>
            <p:nvSpPr>
              <p:cNvPr id="30892" name="Freeform 247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3" name="Line 248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4" name="Line 249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5" name="Line 250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6" name="Line 251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28" name="Group 255"/>
          <p:cNvGrpSpPr>
            <a:grpSpLocks/>
          </p:cNvGrpSpPr>
          <p:nvPr/>
        </p:nvGrpSpPr>
        <p:grpSpPr bwMode="auto">
          <a:xfrm>
            <a:off x="381000" y="4191000"/>
            <a:ext cx="8482013" cy="1768475"/>
            <a:chOff x="240" y="2640"/>
            <a:chExt cx="5343" cy="1114"/>
          </a:xfrm>
        </p:grpSpPr>
        <p:sp>
          <p:nvSpPr>
            <p:cNvPr id="30729" name="Rectangle 45"/>
            <p:cNvSpPr>
              <a:spLocks noChangeArrowheads="1"/>
            </p:cNvSpPr>
            <p:nvPr/>
          </p:nvSpPr>
          <p:spPr bwMode="auto">
            <a:xfrm>
              <a:off x="481" y="2682"/>
              <a:ext cx="1362" cy="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Rectangle 46"/>
            <p:cNvSpPr>
              <a:spLocks noChangeArrowheads="1"/>
            </p:cNvSpPr>
            <p:nvPr/>
          </p:nvSpPr>
          <p:spPr bwMode="auto">
            <a:xfrm>
              <a:off x="481" y="2682"/>
              <a:ext cx="1362" cy="86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47"/>
            <p:cNvSpPr>
              <a:spLocks noChangeShapeType="1"/>
            </p:cNvSpPr>
            <p:nvPr/>
          </p:nvSpPr>
          <p:spPr bwMode="auto">
            <a:xfrm>
              <a:off x="481" y="2682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48"/>
            <p:cNvSpPr>
              <a:spLocks/>
            </p:cNvSpPr>
            <p:nvPr/>
          </p:nvSpPr>
          <p:spPr bwMode="auto">
            <a:xfrm>
              <a:off x="481" y="2682"/>
              <a:ext cx="1362" cy="860"/>
            </a:xfrm>
            <a:custGeom>
              <a:avLst/>
              <a:gdLst>
                <a:gd name="T0" fmla="*/ 0 w 261"/>
                <a:gd name="T1" fmla="*/ 860 h 164"/>
                <a:gd name="T2" fmla="*/ 1362 w 261"/>
                <a:gd name="T3" fmla="*/ 860 h 164"/>
                <a:gd name="T4" fmla="*/ 1362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49"/>
            <p:cNvSpPr>
              <a:spLocks noChangeShapeType="1"/>
            </p:cNvSpPr>
            <p:nvPr/>
          </p:nvSpPr>
          <p:spPr bwMode="auto">
            <a:xfrm flipV="1">
              <a:off x="481" y="2682"/>
              <a:ext cx="1" cy="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50"/>
            <p:cNvSpPr>
              <a:spLocks noChangeShapeType="1"/>
            </p:cNvSpPr>
            <p:nvPr/>
          </p:nvSpPr>
          <p:spPr bwMode="auto">
            <a:xfrm>
              <a:off x="481" y="3542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51"/>
            <p:cNvSpPr>
              <a:spLocks noChangeShapeType="1"/>
            </p:cNvSpPr>
            <p:nvPr/>
          </p:nvSpPr>
          <p:spPr bwMode="auto">
            <a:xfrm flipV="1">
              <a:off x="481" y="2682"/>
              <a:ext cx="1" cy="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52"/>
            <p:cNvSpPr>
              <a:spLocks noChangeShapeType="1"/>
            </p:cNvSpPr>
            <p:nvPr/>
          </p:nvSpPr>
          <p:spPr bwMode="auto">
            <a:xfrm flipV="1">
              <a:off x="481" y="352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53"/>
            <p:cNvSpPr>
              <a:spLocks noChangeShapeType="1"/>
            </p:cNvSpPr>
            <p:nvPr/>
          </p:nvSpPr>
          <p:spPr bwMode="auto">
            <a:xfrm>
              <a:off x="481" y="268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Rectangle 54"/>
            <p:cNvSpPr>
              <a:spLocks noChangeArrowheads="1"/>
            </p:cNvSpPr>
            <p:nvPr/>
          </p:nvSpPr>
          <p:spPr bwMode="auto">
            <a:xfrm>
              <a:off x="465" y="356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30739" name="Line 55"/>
            <p:cNvSpPr>
              <a:spLocks noChangeShapeType="1"/>
            </p:cNvSpPr>
            <p:nvPr/>
          </p:nvSpPr>
          <p:spPr bwMode="auto">
            <a:xfrm flipV="1">
              <a:off x="820" y="352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56"/>
            <p:cNvSpPr>
              <a:spLocks noChangeShapeType="1"/>
            </p:cNvSpPr>
            <p:nvPr/>
          </p:nvSpPr>
          <p:spPr bwMode="auto">
            <a:xfrm>
              <a:off x="820" y="268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Rectangle 57"/>
            <p:cNvSpPr>
              <a:spLocks noChangeArrowheads="1"/>
            </p:cNvSpPr>
            <p:nvPr/>
          </p:nvSpPr>
          <p:spPr bwMode="auto">
            <a:xfrm>
              <a:off x="783" y="356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000"/>
            </a:p>
          </p:txBody>
        </p:sp>
        <p:sp>
          <p:nvSpPr>
            <p:cNvPr id="30742" name="Line 58"/>
            <p:cNvSpPr>
              <a:spLocks noChangeShapeType="1"/>
            </p:cNvSpPr>
            <p:nvPr/>
          </p:nvSpPr>
          <p:spPr bwMode="auto">
            <a:xfrm flipV="1">
              <a:off x="1164" y="352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59"/>
            <p:cNvSpPr>
              <a:spLocks noChangeShapeType="1"/>
            </p:cNvSpPr>
            <p:nvPr/>
          </p:nvSpPr>
          <p:spPr bwMode="auto">
            <a:xfrm>
              <a:off x="1164" y="268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60"/>
            <p:cNvSpPr>
              <a:spLocks noChangeArrowheads="1"/>
            </p:cNvSpPr>
            <p:nvPr/>
          </p:nvSpPr>
          <p:spPr bwMode="auto">
            <a:xfrm>
              <a:off x="1112" y="356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30745" name="Line 61"/>
            <p:cNvSpPr>
              <a:spLocks noChangeShapeType="1"/>
            </p:cNvSpPr>
            <p:nvPr/>
          </p:nvSpPr>
          <p:spPr bwMode="auto">
            <a:xfrm flipV="1">
              <a:off x="1504" y="352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62"/>
            <p:cNvSpPr>
              <a:spLocks noChangeShapeType="1"/>
            </p:cNvSpPr>
            <p:nvPr/>
          </p:nvSpPr>
          <p:spPr bwMode="auto">
            <a:xfrm>
              <a:off x="1504" y="268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ectangle 63"/>
            <p:cNvSpPr>
              <a:spLocks noChangeArrowheads="1"/>
            </p:cNvSpPr>
            <p:nvPr/>
          </p:nvSpPr>
          <p:spPr bwMode="auto">
            <a:xfrm>
              <a:off x="1452" y="356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 sz="1000"/>
            </a:p>
          </p:txBody>
        </p:sp>
        <p:sp>
          <p:nvSpPr>
            <p:cNvPr id="30748" name="Line 64"/>
            <p:cNvSpPr>
              <a:spLocks noChangeShapeType="1"/>
            </p:cNvSpPr>
            <p:nvPr/>
          </p:nvSpPr>
          <p:spPr bwMode="auto">
            <a:xfrm flipV="1">
              <a:off x="1843" y="352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65"/>
            <p:cNvSpPr>
              <a:spLocks noChangeShapeType="1"/>
            </p:cNvSpPr>
            <p:nvPr/>
          </p:nvSpPr>
          <p:spPr bwMode="auto">
            <a:xfrm>
              <a:off x="1843" y="268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Rectangle 66"/>
            <p:cNvSpPr>
              <a:spLocks noChangeArrowheads="1"/>
            </p:cNvSpPr>
            <p:nvPr/>
          </p:nvSpPr>
          <p:spPr bwMode="auto">
            <a:xfrm>
              <a:off x="1791" y="356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000"/>
            </a:p>
          </p:txBody>
        </p:sp>
        <p:sp>
          <p:nvSpPr>
            <p:cNvPr id="30751" name="Line 67"/>
            <p:cNvSpPr>
              <a:spLocks noChangeShapeType="1"/>
            </p:cNvSpPr>
            <p:nvPr/>
          </p:nvSpPr>
          <p:spPr bwMode="auto">
            <a:xfrm>
              <a:off x="481" y="354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68"/>
            <p:cNvSpPr>
              <a:spLocks noChangeShapeType="1"/>
            </p:cNvSpPr>
            <p:nvPr/>
          </p:nvSpPr>
          <p:spPr bwMode="auto">
            <a:xfrm flipH="1">
              <a:off x="1827" y="354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Rectangle 69"/>
            <p:cNvSpPr>
              <a:spLocks noChangeArrowheads="1"/>
            </p:cNvSpPr>
            <p:nvPr/>
          </p:nvSpPr>
          <p:spPr bwMode="auto">
            <a:xfrm>
              <a:off x="402" y="3500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1000"/>
            </a:p>
          </p:txBody>
        </p:sp>
        <p:sp>
          <p:nvSpPr>
            <p:cNvPr id="30754" name="Line 70"/>
            <p:cNvSpPr>
              <a:spLocks noChangeShapeType="1"/>
            </p:cNvSpPr>
            <p:nvPr/>
          </p:nvSpPr>
          <p:spPr bwMode="auto">
            <a:xfrm>
              <a:off x="481" y="332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71"/>
            <p:cNvSpPr>
              <a:spLocks noChangeShapeType="1"/>
            </p:cNvSpPr>
            <p:nvPr/>
          </p:nvSpPr>
          <p:spPr bwMode="auto">
            <a:xfrm flipH="1">
              <a:off x="1827" y="332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Rectangle 72"/>
            <p:cNvSpPr>
              <a:spLocks noChangeArrowheads="1"/>
            </p:cNvSpPr>
            <p:nvPr/>
          </p:nvSpPr>
          <p:spPr bwMode="auto">
            <a:xfrm>
              <a:off x="345" y="3285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1000"/>
            </a:p>
          </p:txBody>
        </p:sp>
        <p:sp>
          <p:nvSpPr>
            <p:cNvPr id="30757" name="Line 73"/>
            <p:cNvSpPr>
              <a:spLocks noChangeShapeType="1"/>
            </p:cNvSpPr>
            <p:nvPr/>
          </p:nvSpPr>
          <p:spPr bwMode="auto">
            <a:xfrm>
              <a:off x="481" y="311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74"/>
            <p:cNvSpPr>
              <a:spLocks noChangeShapeType="1"/>
            </p:cNvSpPr>
            <p:nvPr/>
          </p:nvSpPr>
          <p:spPr bwMode="auto">
            <a:xfrm flipH="1">
              <a:off x="1827" y="31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75"/>
            <p:cNvSpPr>
              <a:spLocks noChangeArrowheads="1"/>
            </p:cNvSpPr>
            <p:nvPr/>
          </p:nvSpPr>
          <p:spPr bwMode="auto">
            <a:xfrm>
              <a:off x="423" y="3070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30760" name="Line 76"/>
            <p:cNvSpPr>
              <a:spLocks noChangeShapeType="1"/>
            </p:cNvSpPr>
            <p:nvPr/>
          </p:nvSpPr>
          <p:spPr bwMode="auto">
            <a:xfrm>
              <a:off x="481" y="289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77"/>
            <p:cNvSpPr>
              <a:spLocks noChangeShapeType="1"/>
            </p:cNvSpPr>
            <p:nvPr/>
          </p:nvSpPr>
          <p:spPr bwMode="auto">
            <a:xfrm flipH="1">
              <a:off x="1827" y="289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Rectangle 78"/>
            <p:cNvSpPr>
              <a:spLocks noChangeArrowheads="1"/>
            </p:cNvSpPr>
            <p:nvPr/>
          </p:nvSpPr>
          <p:spPr bwMode="auto">
            <a:xfrm>
              <a:off x="366" y="2855"/>
              <a:ext cx="1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000"/>
            </a:p>
          </p:txBody>
        </p:sp>
        <p:sp>
          <p:nvSpPr>
            <p:cNvPr id="30763" name="Line 79"/>
            <p:cNvSpPr>
              <a:spLocks noChangeShapeType="1"/>
            </p:cNvSpPr>
            <p:nvPr/>
          </p:nvSpPr>
          <p:spPr bwMode="auto">
            <a:xfrm>
              <a:off x="481" y="268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80"/>
            <p:cNvSpPr>
              <a:spLocks noChangeShapeType="1"/>
            </p:cNvSpPr>
            <p:nvPr/>
          </p:nvSpPr>
          <p:spPr bwMode="auto">
            <a:xfrm flipH="1">
              <a:off x="1827" y="268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81"/>
            <p:cNvSpPr>
              <a:spLocks noChangeArrowheads="1"/>
            </p:cNvSpPr>
            <p:nvPr/>
          </p:nvSpPr>
          <p:spPr bwMode="auto">
            <a:xfrm>
              <a:off x="423" y="2640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000"/>
            </a:p>
          </p:txBody>
        </p:sp>
        <p:sp>
          <p:nvSpPr>
            <p:cNvPr id="30766" name="Line 82"/>
            <p:cNvSpPr>
              <a:spLocks noChangeShapeType="1"/>
            </p:cNvSpPr>
            <p:nvPr/>
          </p:nvSpPr>
          <p:spPr bwMode="auto">
            <a:xfrm>
              <a:off x="481" y="2682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83"/>
            <p:cNvSpPr>
              <a:spLocks/>
            </p:cNvSpPr>
            <p:nvPr/>
          </p:nvSpPr>
          <p:spPr bwMode="auto">
            <a:xfrm>
              <a:off x="481" y="2682"/>
              <a:ext cx="1362" cy="860"/>
            </a:xfrm>
            <a:custGeom>
              <a:avLst/>
              <a:gdLst>
                <a:gd name="T0" fmla="*/ 0 w 261"/>
                <a:gd name="T1" fmla="*/ 860 h 164"/>
                <a:gd name="T2" fmla="*/ 1362 w 261"/>
                <a:gd name="T3" fmla="*/ 860 h 164"/>
                <a:gd name="T4" fmla="*/ 1362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84"/>
            <p:cNvSpPr>
              <a:spLocks noChangeShapeType="1"/>
            </p:cNvSpPr>
            <p:nvPr/>
          </p:nvSpPr>
          <p:spPr bwMode="auto">
            <a:xfrm flipV="1">
              <a:off x="481" y="2682"/>
              <a:ext cx="1" cy="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85"/>
            <p:cNvSpPr>
              <a:spLocks/>
            </p:cNvSpPr>
            <p:nvPr/>
          </p:nvSpPr>
          <p:spPr bwMode="auto">
            <a:xfrm>
              <a:off x="486" y="2797"/>
              <a:ext cx="1357" cy="315"/>
            </a:xfrm>
            <a:custGeom>
              <a:avLst/>
              <a:gdLst>
                <a:gd name="T0" fmla="*/ 21 w 1357"/>
                <a:gd name="T1" fmla="*/ 315 h 315"/>
                <a:gd name="T2" fmla="*/ 47 w 1357"/>
                <a:gd name="T3" fmla="*/ 315 h 315"/>
                <a:gd name="T4" fmla="*/ 78 w 1357"/>
                <a:gd name="T5" fmla="*/ 173 h 315"/>
                <a:gd name="T6" fmla="*/ 104 w 1357"/>
                <a:gd name="T7" fmla="*/ 16 h 315"/>
                <a:gd name="T8" fmla="*/ 130 w 1357"/>
                <a:gd name="T9" fmla="*/ 16 h 315"/>
                <a:gd name="T10" fmla="*/ 156 w 1357"/>
                <a:gd name="T11" fmla="*/ 95 h 315"/>
                <a:gd name="T12" fmla="*/ 188 w 1357"/>
                <a:gd name="T13" fmla="*/ 168 h 315"/>
                <a:gd name="T14" fmla="*/ 214 w 1357"/>
                <a:gd name="T15" fmla="*/ 205 h 315"/>
                <a:gd name="T16" fmla="*/ 240 w 1357"/>
                <a:gd name="T17" fmla="*/ 221 h 315"/>
                <a:gd name="T18" fmla="*/ 266 w 1357"/>
                <a:gd name="T19" fmla="*/ 231 h 315"/>
                <a:gd name="T20" fmla="*/ 292 w 1357"/>
                <a:gd name="T21" fmla="*/ 247 h 315"/>
                <a:gd name="T22" fmla="*/ 324 w 1357"/>
                <a:gd name="T23" fmla="*/ 257 h 315"/>
                <a:gd name="T24" fmla="*/ 350 w 1357"/>
                <a:gd name="T25" fmla="*/ 268 h 315"/>
                <a:gd name="T26" fmla="*/ 376 w 1357"/>
                <a:gd name="T27" fmla="*/ 278 h 315"/>
                <a:gd name="T28" fmla="*/ 402 w 1357"/>
                <a:gd name="T29" fmla="*/ 284 h 315"/>
                <a:gd name="T30" fmla="*/ 433 w 1357"/>
                <a:gd name="T31" fmla="*/ 289 h 315"/>
                <a:gd name="T32" fmla="*/ 459 w 1357"/>
                <a:gd name="T33" fmla="*/ 294 h 315"/>
                <a:gd name="T34" fmla="*/ 485 w 1357"/>
                <a:gd name="T35" fmla="*/ 299 h 315"/>
                <a:gd name="T36" fmla="*/ 511 w 1357"/>
                <a:gd name="T37" fmla="*/ 299 h 315"/>
                <a:gd name="T38" fmla="*/ 538 w 1357"/>
                <a:gd name="T39" fmla="*/ 305 h 315"/>
                <a:gd name="T40" fmla="*/ 569 w 1357"/>
                <a:gd name="T41" fmla="*/ 305 h 315"/>
                <a:gd name="T42" fmla="*/ 595 w 1357"/>
                <a:gd name="T43" fmla="*/ 310 h 315"/>
                <a:gd name="T44" fmla="*/ 621 w 1357"/>
                <a:gd name="T45" fmla="*/ 310 h 315"/>
                <a:gd name="T46" fmla="*/ 647 w 1357"/>
                <a:gd name="T47" fmla="*/ 310 h 315"/>
                <a:gd name="T48" fmla="*/ 678 w 1357"/>
                <a:gd name="T49" fmla="*/ 310 h 315"/>
                <a:gd name="T50" fmla="*/ 705 w 1357"/>
                <a:gd name="T51" fmla="*/ 310 h 315"/>
                <a:gd name="T52" fmla="*/ 731 w 1357"/>
                <a:gd name="T53" fmla="*/ 315 h 315"/>
                <a:gd name="T54" fmla="*/ 757 w 1357"/>
                <a:gd name="T55" fmla="*/ 315 h 315"/>
                <a:gd name="T56" fmla="*/ 783 w 1357"/>
                <a:gd name="T57" fmla="*/ 315 h 315"/>
                <a:gd name="T58" fmla="*/ 814 w 1357"/>
                <a:gd name="T59" fmla="*/ 315 h 315"/>
                <a:gd name="T60" fmla="*/ 840 w 1357"/>
                <a:gd name="T61" fmla="*/ 315 h 315"/>
                <a:gd name="T62" fmla="*/ 866 w 1357"/>
                <a:gd name="T63" fmla="*/ 315 h 315"/>
                <a:gd name="T64" fmla="*/ 892 w 1357"/>
                <a:gd name="T65" fmla="*/ 315 h 315"/>
                <a:gd name="T66" fmla="*/ 919 w 1357"/>
                <a:gd name="T67" fmla="*/ 315 h 315"/>
                <a:gd name="T68" fmla="*/ 950 w 1357"/>
                <a:gd name="T69" fmla="*/ 315 h 315"/>
                <a:gd name="T70" fmla="*/ 976 w 1357"/>
                <a:gd name="T71" fmla="*/ 315 h 315"/>
                <a:gd name="T72" fmla="*/ 1002 w 1357"/>
                <a:gd name="T73" fmla="*/ 315 h 315"/>
                <a:gd name="T74" fmla="*/ 1028 w 1357"/>
                <a:gd name="T75" fmla="*/ 315 h 315"/>
                <a:gd name="T76" fmla="*/ 1060 w 1357"/>
                <a:gd name="T77" fmla="*/ 315 h 315"/>
                <a:gd name="T78" fmla="*/ 1086 w 1357"/>
                <a:gd name="T79" fmla="*/ 315 h 315"/>
                <a:gd name="T80" fmla="*/ 1112 w 1357"/>
                <a:gd name="T81" fmla="*/ 315 h 315"/>
                <a:gd name="T82" fmla="*/ 1138 w 1357"/>
                <a:gd name="T83" fmla="*/ 315 h 315"/>
                <a:gd name="T84" fmla="*/ 1164 w 1357"/>
                <a:gd name="T85" fmla="*/ 315 h 315"/>
                <a:gd name="T86" fmla="*/ 1195 w 1357"/>
                <a:gd name="T87" fmla="*/ 315 h 315"/>
                <a:gd name="T88" fmla="*/ 1221 w 1357"/>
                <a:gd name="T89" fmla="*/ 315 h 315"/>
                <a:gd name="T90" fmla="*/ 1247 w 1357"/>
                <a:gd name="T91" fmla="*/ 315 h 315"/>
                <a:gd name="T92" fmla="*/ 1274 w 1357"/>
                <a:gd name="T93" fmla="*/ 315 h 315"/>
                <a:gd name="T94" fmla="*/ 1305 w 1357"/>
                <a:gd name="T95" fmla="*/ 315 h 315"/>
                <a:gd name="T96" fmla="*/ 1331 w 1357"/>
                <a:gd name="T97" fmla="*/ 315 h 315"/>
                <a:gd name="T98" fmla="*/ 1357 w 1357"/>
                <a:gd name="T99" fmla="*/ 315 h 3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7" h="315">
                  <a:moveTo>
                    <a:pt x="0" y="315"/>
                  </a:moveTo>
                  <a:lnTo>
                    <a:pt x="10" y="315"/>
                  </a:lnTo>
                  <a:lnTo>
                    <a:pt x="16" y="315"/>
                  </a:lnTo>
                  <a:lnTo>
                    <a:pt x="21" y="315"/>
                  </a:lnTo>
                  <a:lnTo>
                    <a:pt x="31" y="315"/>
                  </a:lnTo>
                  <a:lnTo>
                    <a:pt x="36" y="315"/>
                  </a:lnTo>
                  <a:lnTo>
                    <a:pt x="42" y="315"/>
                  </a:lnTo>
                  <a:lnTo>
                    <a:pt x="47" y="315"/>
                  </a:lnTo>
                  <a:lnTo>
                    <a:pt x="57" y="315"/>
                  </a:lnTo>
                  <a:lnTo>
                    <a:pt x="63" y="315"/>
                  </a:lnTo>
                  <a:lnTo>
                    <a:pt x="68" y="236"/>
                  </a:lnTo>
                  <a:lnTo>
                    <a:pt x="78" y="173"/>
                  </a:lnTo>
                  <a:lnTo>
                    <a:pt x="83" y="121"/>
                  </a:lnTo>
                  <a:lnTo>
                    <a:pt x="89" y="79"/>
                  </a:lnTo>
                  <a:lnTo>
                    <a:pt x="99" y="42"/>
                  </a:lnTo>
                  <a:lnTo>
                    <a:pt x="104" y="16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5" y="6"/>
                  </a:lnTo>
                  <a:lnTo>
                    <a:pt x="130" y="16"/>
                  </a:lnTo>
                  <a:lnTo>
                    <a:pt x="136" y="32"/>
                  </a:lnTo>
                  <a:lnTo>
                    <a:pt x="146" y="53"/>
                  </a:lnTo>
                  <a:lnTo>
                    <a:pt x="151" y="74"/>
                  </a:lnTo>
                  <a:lnTo>
                    <a:pt x="156" y="95"/>
                  </a:lnTo>
                  <a:lnTo>
                    <a:pt x="167" y="116"/>
                  </a:lnTo>
                  <a:lnTo>
                    <a:pt x="172" y="137"/>
                  </a:lnTo>
                  <a:lnTo>
                    <a:pt x="177" y="152"/>
                  </a:lnTo>
                  <a:lnTo>
                    <a:pt x="188" y="168"/>
                  </a:lnTo>
                  <a:lnTo>
                    <a:pt x="193" y="179"/>
                  </a:lnTo>
                  <a:lnTo>
                    <a:pt x="198" y="189"/>
                  </a:lnTo>
                  <a:lnTo>
                    <a:pt x="203" y="194"/>
                  </a:lnTo>
                  <a:lnTo>
                    <a:pt x="214" y="205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35" y="215"/>
                  </a:lnTo>
                  <a:lnTo>
                    <a:pt x="240" y="221"/>
                  </a:lnTo>
                  <a:lnTo>
                    <a:pt x="245" y="221"/>
                  </a:lnTo>
                  <a:lnTo>
                    <a:pt x="256" y="226"/>
                  </a:lnTo>
                  <a:lnTo>
                    <a:pt x="261" y="231"/>
                  </a:lnTo>
                  <a:lnTo>
                    <a:pt x="266" y="231"/>
                  </a:lnTo>
                  <a:lnTo>
                    <a:pt x="277" y="236"/>
                  </a:lnTo>
                  <a:lnTo>
                    <a:pt x="282" y="242"/>
                  </a:lnTo>
                  <a:lnTo>
                    <a:pt x="287" y="242"/>
                  </a:lnTo>
                  <a:lnTo>
                    <a:pt x="292" y="247"/>
                  </a:lnTo>
                  <a:lnTo>
                    <a:pt x="303" y="252"/>
                  </a:lnTo>
                  <a:lnTo>
                    <a:pt x="308" y="252"/>
                  </a:lnTo>
                  <a:lnTo>
                    <a:pt x="313" y="257"/>
                  </a:lnTo>
                  <a:lnTo>
                    <a:pt x="324" y="257"/>
                  </a:lnTo>
                  <a:lnTo>
                    <a:pt x="329" y="263"/>
                  </a:lnTo>
                  <a:lnTo>
                    <a:pt x="334" y="268"/>
                  </a:lnTo>
                  <a:lnTo>
                    <a:pt x="344" y="268"/>
                  </a:lnTo>
                  <a:lnTo>
                    <a:pt x="350" y="268"/>
                  </a:lnTo>
                  <a:lnTo>
                    <a:pt x="355" y="273"/>
                  </a:lnTo>
                  <a:lnTo>
                    <a:pt x="360" y="273"/>
                  </a:lnTo>
                  <a:lnTo>
                    <a:pt x="370" y="278"/>
                  </a:lnTo>
                  <a:lnTo>
                    <a:pt x="376" y="278"/>
                  </a:lnTo>
                  <a:lnTo>
                    <a:pt x="381" y="278"/>
                  </a:lnTo>
                  <a:lnTo>
                    <a:pt x="391" y="284"/>
                  </a:lnTo>
                  <a:lnTo>
                    <a:pt x="397" y="284"/>
                  </a:lnTo>
                  <a:lnTo>
                    <a:pt x="402" y="284"/>
                  </a:lnTo>
                  <a:lnTo>
                    <a:pt x="412" y="289"/>
                  </a:lnTo>
                  <a:lnTo>
                    <a:pt x="417" y="289"/>
                  </a:lnTo>
                  <a:lnTo>
                    <a:pt x="423" y="289"/>
                  </a:lnTo>
                  <a:lnTo>
                    <a:pt x="433" y="289"/>
                  </a:lnTo>
                  <a:lnTo>
                    <a:pt x="438" y="294"/>
                  </a:lnTo>
                  <a:lnTo>
                    <a:pt x="444" y="294"/>
                  </a:lnTo>
                  <a:lnTo>
                    <a:pt x="449" y="294"/>
                  </a:lnTo>
                  <a:lnTo>
                    <a:pt x="459" y="294"/>
                  </a:lnTo>
                  <a:lnTo>
                    <a:pt x="464" y="294"/>
                  </a:lnTo>
                  <a:lnTo>
                    <a:pt x="470" y="299"/>
                  </a:lnTo>
                  <a:lnTo>
                    <a:pt x="480" y="299"/>
                  </a:lnTo>
                  <a:lnTo>
                    <a:pt x="485" y="299"/>
                  </a:lnTo>
                  <a:lnTo>
                    <a:pt x="491" y="299"/>
                  </a:lnTo>
                  <a:lnTo>
                    <a:pt x="501" y="299"/>
                  </a:lnTo>
                  <a:lnTo>
                    <a:pt x="506" y="299"/>
                  </a:lnTo>
                  <a:lnTo>
                    <a:pt x="511" y="299"/>
                  </a:lnTo>
                  <a:lnTo>
                    <a:pt x="517" y="305"/>
                  </a:lnTo>
                  <a:lnTo>
                    <a:pt x="527" y="305"/>
                  </a:lnTo>
                  <a:lnTo>
                    <a:pt x="532" y="305"/>
                  </a:lnTo>
                  <a:lnTo>
                    <a:pt x="538" y="305"/>
                  </a:lnTo>
                  <a:lnTo>
                    <a:pt x="548" y="305"/>
                  </a:lnTo>
                  <a:lnTo>
                    <a:pt x="553" y="305"/>
                  </a:lnTo>
                  <a:lnTo>
                    <a:pt x="558" y="305"/>
                  </a:lnTo>
                  <a:lnTo>
                    <a:pt x="569" y="305"/>
                  </a:lnTo>
                  <a:lnTo>
                    <a:pt x="574" y="305"/>
                  </a:lnTo>
                  <a:lnTo>
                    <a:pt x="579" y="305"/>
                  </a:lnTo>
                  <a:lnTo>
                    <a:pt x="590" y="310"/>
                  </a:lnTo>
                  <a:lnTo>
                    <a:pt x="595" y="310"/>
                  </a:lnTo>
                  <a:lnTo>
                    <a:pt x="600" y="310"/>
                  </a:lnTo>
                  <a:lnTo>
                    <a:pt x="605" y="310"/>
                  </a:lnTo>
                  <a:lnTo>
                    <a:pt x="616" y="310"/>
                  </a:lnTo>
                  <a:lnTo>
                    <a:pt x="621" y="310"/>
                  </a:lnTo>
                  <a:lnTo>
                    <a:pt x="626" y="310"/>
                  </a:lnTo>
                  <a:lnTo>
                    <a:pt x="637" y="310"/>
                  </a:lnTo>
                  <a:lnTo>
                    <a:pt x="642" y="310"/>
                  </a:lnTo>
                  <a:lnTo>
                    <a:pt x="647" y="310"/>
                  </a:lnTo>
                  <a:lnTo>
                    <a:pt x="658" y="310"/>
                  </a:lnTo>
                  <a:lnTo>
                    <a:pt x="663" y="310"/>
                  </a:lnTo>
                  <a:lnTo>
                    <a:pt x="668" y="310"/>
                  </a:lnTo>
                  <a:lnTo>
                    <a:pt x="678" y="310"/>
                  </a:lnTo>
                  <a:lnTo>
                    <a:pt x="684" y="310"/>
                  </a:lnTo>
                  <a:lnTo>
                    <a:pt x="689" y="310"/>
                  </a:lnTo>
                  <a:lnTo>
                    <a:pt x="694" y="310"/>
                  </a:lnTo>
                  <a:lnTo>
                    <a:pt x="705" y="310"/>
                  </a:lnTo>
                  <a:lnTo>
                    <a:pt x="710" y="310"/>
                  </a:lnTo>
                  <a:lnTo>
                    <a:pt x="715" y="310"/>
                  </a:lnTo>
                  <a:lnTo>
                    <a:pt x="725" y="310"/>
                  </a:lnTo>
                  <a:lnTo>
                    <a:pt x="731" y="315"/>
                  </a:lnTo>
                  <a:lnTo>
                    <a:pt x="736" y="315"/>
                  </a:lnTo>
                  <a:lnTo>
                    <a:pt x="746" y="315"/>
                  </a:lnTo>
                  <a:lnTo>
                    <a:pt x="752" y="315"/>
                  </a:lnTo>
                  <a:lnTo>
                    <a:pt x="757" y="315"/>
                  </a:lnTo>
                  <a:lnTo>
                    <a:pt x="762" y="315"/>
                  </a:lnTo>
                  <a:lnTo>
                    <a:pt x="772" y="315"/>
                  </a:lnTo>
                  <a:lnTo>
                    <a:pt x="778" y="315"/>
                  </a:lnTo>
                  <a:lnTo>
                    <a:pt x="783" y="315"/>
                  </a:lnTo>
                  <a:lnTo>
                    <a:pt x="793" y="315"/>
                  </a:lnTo>
                  <a:lnTo>
                    <a:pt x="799" y="315"/>
                  </a:lnTo>
                  <a:lnTo>
                    <a:pt x="804" y="315"/>
                  </a:lnTo>
                  <a:lnTo>
                    <a:pt x="814" y="315"/>
                  </a:lnTo>
                  <a:lnTo>
                    <a:pt x="819" y="315"/>
                  </a:lnTo>
                  <a:lnTo>
                    <a:pt x="825" y="315"/>
                  </a:lnTo>
                  <a:lnTo>
                    <a:pt x="835" y="315"/>
                  </a:lnTo>
                  <a:lnTo>
                    <a:pt x="840" y="315"/>
                  </a:lnTo>
                  <a:lnTo>
                    <a:pt x="846" y="315"/>
                  </a:lnTo>
                  <a:lnTo>
                    <a:pt x="851" y="315"/>
                  </a:lnTo>
                  <a:lnTo>
                    <a:pt x="861" y="315"/>
                  </a:lnTo>
                  <a:lnTo>
                    <a:pt x="866" y="315"/>
                  </a:lnTo>
                  <a:lnTo>
                    <a:pt x="872" y="315"/>
                  </a:lnTo>
                  <a:lnTo>
                    <a:pt x="882" y="315"/>
                  </a:lnTo>
                  <a:lnTo>
                    <a:pt x="887" y="315"/>
                  </a:lnTo>
                  <a:lnTo>
                    <a:pt x="892" y="315"/>
                  </a:lnTo>
                  <a:lnTo>
                    <a:pt x="903" y="315"/>
                  </a:lnTo>
                  <a:lnTo>
                    <a:pt x="908" y="315"/>
                  </a:lnTo>
                  <a:lnTo>
                    <a:pt x="913" y="315"/>
                  </a:lnTo>
                  <a:lnTo>
                    <a:pt x="919" y="315"/>
                  </a:lnTo>
                  <a:lnTo>
                    <a:pt x="929" y="315"/>
                  </a:lnTo>
                  <a:lnTo>
                    <a:pt x="934" y="315"/>
                  </a:lnTo>
                  <a:lnTo>
                    <a:pt x="939" y="315"/>
                  </a:lnTo>
                  <a:lnTo>
                    <a:pt x="950" y="315"/>
                  </a:lnTo>
                  <a:lnTo>
                    <a:pt x="955" y="315"/>
                  </a:lnTo>
                  <a:lnTo>
                    <a:pt x="960" y="315"/>
                  </a:lnTo>
                  <a:lnTo>
                    <a:pt x="971" y="315"/>
                  </a:lnTo>
                  <a:lnTo>
                    <a:pt x="976" y="315"/>
                  </a:lnTo>
                  <a:lnTo>
                    <a:pt x="981" y="315"/>
                  </a:lnTo>
                  <a:lnTo>
                    <a:pt x="992" y="315"/>
                  </a:lnTo>
                  <a:lnTo>
                    <a:pt x="997" y="315"/>
                  </a:lnTo>
                  <a:lnTo>
                    <a:pt x="1002" y="315"/>
                  </a:lnTo>
                  <a:lnTo>
                    <a:pt x="1007" y="315"/>
                  </a:lnTo>
                  <a:lnTo>
                    <a:pt x="1018" y="315"/>
                  </a:lnTo>
                  <a:lnTo>
                    <a:pt x="1023" y="315"/>
                  </a:lnTo>
                  <a:lnTo>
                    <a:pt x="1028" y="315"/>
                  </a:lnTo>
                  <a:lnTo>
                    <a:pt x="1039" y="315"/>
                  </a:lnTo>
                  <a:lnTo>
                    <a:pt x="1044" y="315"/>
                  </a:lnTo>
                  <a:lnTo>
                    <a:pt x="1049" y="315"/>
                  </a:lnTo>
                  <a:lnTo>
                    <a:pt x="1060" y="315"/>
                  </a:lnTo>
                  <a:lnTo>
                    <a:pt x="1065" y="315"/>
                  </a:lnTo>
                  <a:lnTo>
                    <a:pt x="1070" y="315"/>
                  </a:lnTo>
                  <a:lnTo>
                    <a:pt x="1075" y="315"/>
                  </a:lnTo>
                  <a:lnTo>
                    <a:pt x="1086" y="315"/>
                  </a:lnTo>
                  <a:lnTo>
                    <a:pt x="1091" y="315"/>
                  </a:lnTo>
                  <a:lnTo>
                    <a:pt x="1096" y="315"/>
                  </a:lnTo>
                  <a:lnTo>
                    <a:pt x="1107" y="315"/>
                  </a:lnTo>
                  <a:lnTo>
                    <a:pt x="1112" y="315"/>
                  </a:lnTo>
                  <a:lnTo>
                    <a:pt x="1117" y="315"/>
                  </a:lnTo>
                  <a:lnTo>
                    <a:pt x="1127" y="315"/>
                  </a:lnTo>
                  <a:lnTo>
                    <a:pt x="1133" y="315"/>
                  </a:lnTo>
                  <a:lnTo>
                    <a:pt x="1138" y="315"/>
                  </a:lnTo>
                  <a:lnTo>
                    <a:pt x="1148" y="315"/>
                  </a:lnTo>
                  <a:lnTo>
                    <a:pt x="1153" y="315"/>
                  </a:lnTo>
                  <a:lnTo>
                    <a:pt x="1159" y="315"/>
                  </a:lnTo>
                  <a:lnTo>
                    <a:pt x="1164" y="315"/>
                  </a:lnTo>
                  <a:lnTo>
                    <a:pt x="1174" y="315"/>
                  </a:lnTo>
                  <a:lnTo>
                    <a:pt x="1180" y="315"/>
                  </a:lnTo>
                  <a:lnTo>
                    <a:pt x="1185" y="315"/>
                  </a:lnTo>
                  <a:lnTo>
                    <a:pt x="1195" y="315"/>
                  </a:lnTo>
                  <a:lnTo>
                    <a:pt x="1200" y="315"/>
                  </a:lnTo>
                  <a:lnTo>
                    <a:pt x="1206" y="315"/>
                  </a:lnTo>
                  <a:lnTo>
                    <a:pt x="1216" y="315"/>
                  </a:lnTo>
                  <a:lnTo>
                    <a:pt x="1221" y="315"/>
                  </a:lnTo>
                  <a:lnTo>
                    <a:pt x="1227" y="315"/>
                  </a:lnTo>
                  <a:lnTo>
                    <a:pt x="1237" y="315"/>
                  </a:lnTo>
                  <a:lnTo>
                    <a:pt x="1242" y="315"/>
                  </a:lnTo>
                  <a:lnTo>
                    <a:pt x="1247" y="315"/>
                  </a:lnTo>
                  <a:lnTo>
                    <a:pt x="1253" y="315"/>
                  </a:lnTo>
                  <a:lnTo>
                    <a:pt x="1263" y="315"/>
                  </a:lnTo>
                  <a:lnTo>
                    <a:pt x="1268" y="315"/>
                  </a:lnTo>
                  <a:lnTo>
                    <a:pt x="1274" y="315"/>
                  </a:lnTo>
                  <a:lnTo>
                    <a:pt x="1284" y="315"/>
                  </a:lnTo>
                  <a:lnTo>
                    <a:pt x="1289" y="315"/>
                  </a:lnTo>
                  <a:lnTo>
                    <a:pt x="1294" y="315"/>
                  </a:lnTo>
                  <a:lnTo>
                    <a:pt x="1305" y="315"/>
                  </a:lnTo>
                  <a:lnTo>
                    <a:pt x="1310" y="315"/>
                  </a:lnTo>
                  <a:lnTo>
                    <a:pt x="1315" y="315"/>
                  </a:lnTo>
                  <a:lnTo>
                    <a:pt x="1321" y="315"/>
                  </a:lnTo>
                  <a:lnTo>
                    <a:pt x="1331" y="315"/>
                  </a:lnTo>
                  <a:lnTo>
                    <a:pt x="1336" y="315"/>
                  </a:lnTo>
                  <a:lnTo>
                    <a:pt x="1341" y="315"/>
                  </a:lnTo>
                  <a:lnTo>
                    <a:pt x="1352" y="315"/>
                  </a:lnTo>
                  <a:lnTo>
                    <a:pt x="1357" y="31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86"/>
            <p:cNvSpPr>
              <a:spLocks/>
            </p:cNvSpPr>
            <p:nvPr/>
          </p:nvSpPr>
          <p:spPr bwMode="auto">
            <a:xfrm>
              <a:off x="486" y="3112"/>
              <a:ext cx="1357" cy="1"/>
            </a:xfrm>
            <a:custGeom>
              <a:avLst/>
              <a:gdLst>
                <a:gd name="T0" fmla="*/ 21 w 1357"/>
                <a:gd name="T1" fmla="*/ 0 h 1"/>
                <a:gd name="T2" fmla="*/ 47 w 1357"/>
                <a:gd name="T3" fmla="*/ 0 h 1"/>
                <a:gd name="T4" fmla="*/ 78 w 1357"/>
                <a:gd name="T5" fmla="*/ 0 h 1"/>
                <a:gd name="T6" fmla="*/ 104 w 1357"/>
                <a:gd name="T7" fmla="*/ 0 h 1"/>
                <a:gd name="T8" fmla="*/ 130 w 1357"/>
                <a:gd name="T9" fmla="*/ 0 h 1"/>
                <a:gd name="T10" fmla="*/ 156 w 1357"/>
                <a:gd name="T11" fmla="*/ 0 h 1"/>
                <a:gd name="T12" fmla="*/ 188 w 1357"/>
                <a:gd name="T13" fmla="*/ 0 h 1"/>
                <a:gd name="T14" fmla="*/ 214 w 1357"/>
                <a:gd name="T15" fmla="*/ 0 h 1"/>
                <a:gd name="T16" fmla="*/ 240 w 1357"/>
                <a:gd name="T17" fmla="*/ 0 h 1"/>
                <a:gd name="T18" fmla="*/ 266 w 1357"/>
                <a:gd name="T19" fmla="*/ 0 h 1"/>
                <a:gd name="T20" fmla="*/ 292 w 1357"/>
                <a:gd name="T21" fmla="*/ 0 h 1"/>
                <a:gd name="T22" fmla="*/ 324 w 1357"/>
                <a:gd name="T23" fmla="*/ 0 h 1"/>
                <a:gd name="T24" fmla="*/ 350 w 1357"/>
                <a:gd name="T25" fmla="*/ 0 h 1"/>
                <a:gd name="T26" fmla="*/ 376 w 1357"/>
                <a:gd name="T27" fmla="*/ 0 h 1"/>
                <a:gd name="T28" fmla="*/ 402 w 1357"/>
                <a:gd name="T29" fmla="*/ 0 h 1"/>
                <a:gd name="T30" fmla="*/ 433 w 1357"/>
                <a:gd name="T31" fmla="*/ 0 h 1"/>
                <a:gd name="T32" fmla="*/ 459 w 1357"/>
                <a:gd name="T33" fmla="*/ 0 h 1"/>
                <a:gd name="T34" fmla="*/ 485 w 1357"/>
                <a:gd name="T35" fmla="*/ 0 h 1"/>
                <a:gd name="T36" fmla="*/ 511 w 1357"/>
                <a:gd name="T37" fmla="*/ 0 h 1"/>
                <a:gd name="T38" fmla="*/ 538 w 1357"/>
                <a:gd name="T39" fmla="*/ 0 h 1"/>
                <a:gd name="T40" fmla="*/ 569 w 1357"/>
                <a:gd name="T41" fmla="*/ 0 h 1"/>
                <a:gd name="T42" fmla="*/ 595 w 1357"/>
                <a:gd name="T43" fmla="*/ 0 h 1"/>
                <a:gd name="T44" fmla="*/ 621 w 1357"/>
                <a:gd name="T45" fmla="*/ 0 h 1"/>
                <a:gd name="T46" fmla="*/ 647 w 1357"/>
                <a:gd name="T47" fmla="*/ 0 h 1"/>
                <a:gd name="T48" fmla="*/ 678 w 1357"/>
                <a:gd name="T49" fmla="*/ 0 h 1"/>
                <a:gd name="T50" fmla="*/ 705 w 1357"/>
                <a:gd name="T51" fmla="*/ 0 h 1"/>
                <a:gd name="T52" fmla="*/ 731 w 1357"/>
                <a:gd name="T53" fmla="*/ 0 h 1"/>
                <a:gd name="T54" fmla="*/ 757 w 1357"/>
                <a:gd name="T55" fmla="*/ 0 h 1"/>
                <a:gd name="T56" fmla="*/ 783 w 1357"/>
                <a:gd name="T57" fmla="*/ 0 h 1"/>
                <a:gd name="T58" fmla="*/ 814 w 1357"/>
                <a:gd name="T59" fmla="*/ 0 h 1"/>
                <a:gd name="T60" fmla="*/ 840 w 1357"/>
                <a:gd name="T61" fmla="*/ 0 h 1"/>
                <a:gd name="T62" fmla="*/ 866 w 1357"/>
                <a:gd name="T63" fmla="*/ 0 h 1"/>
                <a:gd name="T64" fmla="*/ 892 w 1357"/>
                <a:gd name="T65" fmla="*/ 0 h 1"/>
                <a:gd name="T66" fmla="*/ 919 w 1357"/>
                <a:gd name="T67" fmla="*/ 0 h 1"/>
                <a:gd name="T68" fmla="*/ 950 w 1357"/>
                <a:gd name="T69" fmla="*/ 0 h 1"/>
                <a:gd name="T70" fmla="*/ 976 w 1357"/>
                <a:gd name="T71" fmla="*/ 0 h 1"/>
                <a:gd name="T72" fmla="*/ 1002 w 1357"/>
                <a:gd name="T73" fmla="*/ 0 h 1"/>
                <a:gd name="T74" fmla="*/ 1028 w 1357"/>
                <a:gd name="T75" fmla="*/ 0 h 1"/>
                <a:gd name="T76" fmla="*/ 1060 w 1357"/>
                <a:gd name="T77" fmla="*/ 0 h 1"/>
                <a:gd name="T78" fmla="*/ 1086 w 1357"/>
                <a:gd name="T79" fmla="*/ 0 h 1"/>
                <a:gd name="T80" fmla="*/ 1112 w 1357"/>
                <a:gd name="T81" fmla="*/ 0 h 1"/>
                <a:gd name="T82" fmla="*/ 1138 w 1357"/>
                <a:gd name="T83" fmla="*/ 0 h 1"/>
                <a:gd name="T84" fmla="*/ 1164 w 1357"/>
                <a:gd name="T85" fmla="*/ 0 h 1"/>
                <a:gd name="T86" fmla="*/ 1195 w 1357"/>
                <a:gd name="T87" fmla="*/ 0 h 1"/>
                <a:gd name="T88" fmla="*/ 1221 w 1357"/>
                <a:gd name="T89" fmla="*/ 0 h 1"/>
                <a:gd name="T90" fmla="*/ 1247 w 1357"/>
                <a:gd name="T91" fmla="*/ 0 h 1"/>
                <a:gd name="T92" fmla="*/ 1274 w 1357"/>
                <a:gd name="T93" fmla="*/ 0 h 1"/>
                <a:gd name="T94" fmla="*/ 1305 w 1357"/>
                <a:gd name="T95" fmla="*/ 0 h 1"/>
                <a:gd name="T96" fmla="*/ 1331 w 1357"/>
                <a:gd name="T97" fmla="*/ 0 h 1"/>
                <a:gd name="T98" fmla="*/ 1357 w 1357"/>
                <a:gd name="T99" fmla="*/ 0 h 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7" h="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303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4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2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80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06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7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5" y="0"/>
                  </a:lnTo>
                  <a:lnTo>
                    <a:pt x="616" y="0"/>
                  </a:lnTo>
                  <a:lnTo>
                    <a:pt x="621" y="0"/>
                  </a:lnTo>
                  <a:lnTo>
                    <a:pt x="626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68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4" y="0"/>
                  </a:lnTo>
                  <a:lnTo>
                    <a:pt x="705" y="0"/>
                  </a:lnTo>
                  <a:lnTo>
                    <a:pt x="710" y="0"/>
                  </a:lnTo>
                  <a:lnTo>
                    <a:pt x="715" y="0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36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7" y="0"/>
                  </a:lnTo>
                  <a:lnTo>
                    <a:pt x="762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3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804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5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1" y="0"/>
                  </a:lnTo>
                  <a:lnTo>
                    <a:pt x="861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82" y="0"/>
                  </a:lnTo>
                  <a:lnTo>
                    <a:pt x="887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08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9" y="0"/>
                  </a:lnTo>
                  <a:lnTo>
                    <a:pt x="934" y="0"/>
                  </a:lnTo>
                  <a:lnTo>
                    <a:pt x="939" y="0"/>
                  </a:lnTo>
                  <a:lnTo>
                    <a:pt x="950" y="0"/>
                  </a:lnTo>
                  <a:lnTo>
                    <a:pt x="955" y="0"/>
                  </a:lnTo>
                  <a:lnTo>
                    <a:pt x="960" y="0"/>
                  </a:lnTo>
                  <a:lnTo>
                    <a:pt x="971" y="0"/>
                  </a:lnTo>
                  <a:lnTo>
                    <a:pt x="976" y="0"/>
                  </a:lnTo>
                  <a:lnTo>
                    <a:pt x="981" y="0"/>
                  </a:lnTo>
                  <a:lnTo>
                    <a:pt x="992" y="0"/>
                  </a:lnTo>
                  <a:lnTo>
                    <a:pt x="997" y="0"/>
                  </a:lnTo>
                  <a:lnTo>
                    <a:pt x="1002" y="0"/>
                  </a:lnTo>
                  <a:lnTo>
                    <a:pt x="1007" y="0"/>
                  </a:lnTo>
                  <a:lnTo>
                    <a:pt x="1018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9" y="0"/>
                  </a:lnTo>
                  <a:lnTo>
                    <a:pt x="1044" y="0"/>
                  </a:lnTo>
                  <a:lnTo>
                    <a:pt x="1049" y="0"/>
                  </a:lnTo>
                  <a:lnTo>
                    <a:pt x="1060" y="0"/>
                  </a:lnTo>
                  <a:lnTo>
                    <a:pt x="1065" y="0"/>
                  </a:lnTo>
                  <a:lnTo>
                    <a:pt x="1070" y="0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1" y="0"/>
                  </a:lnTo>
                  <a:lnTo>
                    <a:pt x="1096" y="0"/>
                  </a:lnTo>
                  <a:lnTo>
                    <a:pt x="1107" y="0"/>
                  </a:lnTo>
                  <a:lnTo>
                    <a:pt x="1112" y="0"/>
                  </a:lnTo>
                  <a:lnTo>
                    <a:pt x="1117" y="0"/>
                  </a:lnTo>
                  <a:lnTo>
                    <a:pt x="1127" y="0"/>
                  </a:lnTo>
                  <a:lnTo>
                    <a:pt x="1133" y="0"/>
                  </a:lnTo>
                  <a:lnTo>
                    <a:pt x="1138" y="0"/>
                  </a:lnTo>
                  <a:lnTo>
                    <a:pt x="1148" y="0"/>
                  </a:lnTo>
                  <a:lnTo>
                    <a:pt x="1153" y="0"/>
                  </a:lnTo>
                  <a:lnTo>
                    <a:pt x="1159" y="0"/>
                  </a:lnTo>
                  <a:lnTo>
                    <a:pt x="1164" y="0"/>
                  </a:lnTo>
                  <a:lnTo>
                    <a:pt x="1174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5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6" y="0"/>
                  </a:lnTo>
                  <a:lnTo>
                    <a:pt x="1221" y="0"/>
                  </a:lnTo>
                  <a:lnTo>
                    <a:pt x="1227" y="0"/>
                  </a:lnTo>
                  <a:lnTo>
                    <a:pt x="1237" y="0"/>
                  </a:lnTo>
                  <a:lnTo>
                    <a:pt x="1242" y="0"/>
                  </a:lnTo>
                  <a:lnTo>
                    <a:pt x="1247" y="0"/>
                  </a:lnTo>
                  <a:lnTo>
                    <a:pt x="1253" y="0"/>
                  </a:lnTo>
                  <a:lnTo>
                    <a:pt x="1263" y="0"/>
                  </a:lnTo>
                  <a:lnTo>
                    <a:pt x="1268" y="0"/>
                  </a:lnTo>
                  <a:lnTo>
                    <a:pt x="1274" y="0"/>
                  </a:lnTo>
                  <a:lnTo>
                    <a:pt x="1284" y="0"/>
                  </a:lnTo>
                  <a:lnTo>
                    <a:pt x="1289" y="0"/>
                  </a:lnTo>
                  <a:lnTo>
                    <a:pt x="1294" y="0"/>
                  </a:lnTo>
                  <a:lnTo>
                    <a:pt x="1305" y="0"/>
                  </a:lnTo>
                  <a:lnTo>
                    <a:pt x="1310" y="0"/>
                  </a:lnTo>
                  <a:lnTo>
                    <a:pt x="1315" y="0"/>
                  </a:lnTo>
                  <a:lnTo>
                    <a:pt x="1321" y="0"/>
                  </a:lnTo>
                  <a:lnTo>
                    <a:pt x="1331" y="0"/>
                  </a:lnTo>
                  <a:lnTo>
                    <a:pt x="1336" y="0"/>
                  </a:lnTo>
                  <a:lnTo>
                    <a:pt x="1341" y="0"/>
                  </a:lnTo>
                  <a:lnTo>
                    <a:pt x="1352" y="0"/>
                  </a:lnTo>
                  <a:lnTo>
                    <a:pt x="1357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Rectangle 87"/>
            <p:cNvSpPr>
              <a:spLocks noChangeArrowheads="1"/>
            </p:cNvSpPr>
            <p:nvPr/>
          </p:nvSpPr>
          <p:spPr bwMode="auto">
            <a:xfrm>
              <a:off x="1091" y="3652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000"/>
            </a:p>
          </p:txBody>
        </p:sp>
        <p:sp>
          <p:nvSpPr>
            <p:cNvPr id="30772" name="Rectangle 88"/>
            <p:cNvSpPr>
              <a:spLocks noChangeArrowheads="1"/>
            </p:cNvSpPr>
            <p:nvPr/>
          </p:nvSpPr>
          <p:spPr bwMode="auto">
            <a:xfrm rot="-5400000">
              <a:off x="-36" y="3010"/>
              <a:ext cx="6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000"/>
            </a:p>
          </p:txBody>
        </p:sp>
        <p:sp>
          <p:nvSpPr>
            <p:cNvPr id="30773" name="Rectangle 89"/>
            <p:cNvSpPr>
              <a:spLocks noChangeArrowheads="1"/>
            </p:cNvSpPr>
            <p:nvPr/>
          </p:nvSpPr>
          <p:spPr bwMode="auto">
            <a:xfrm>
              <a:off x="2272" y="2693"/>
              <a:ext cx="1362" cy="8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Rectangle 90"/>
            <p:cNvSpPr>
              <a:spLocks noChangeArrowheads="1"/>
            </p:cNvSpPr>
            <p:nvPr/>
          </p:nvSpPr>
          <p:spPr bwMode="auto">
            <a:xfrm>
              <a:off x="2272" y="2693"/>
              <a:ext cx="1362" cy="85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91"/>
            <p:cNvSpPr>
              <a:spLocks noChangeShapeType="1"/>
            </p:cNvSpPr>
            <p:nvPr/>
          </p:nvSpPr>
          <p:spPr bwMode="auto">
            <a:xfrm>
              <a:off x="2272" y="2693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92"/>
            <p:cNvSpPr>
              <a:spLocks/>
            </p:cNvSpPr>
            <p:nvPr/>
          </p:nvSpPr>
          <p:spPr bwMode="auto">
            <a:xfrm>
              <a:off x="2272" y="2693"/>
              <a:ext cx="1362" cy="855"/>
            </a:xfrm>
            <a:custGeom>
              <a:avLst/>
              <a:gdLst>
                <a:gd name="T0" fmla="*/ 0 w 261"/>
                <a:gd name="T1" fmla="*/ 855 h 163"/>
                <a:gd name="T2" fmla="*/ 1362 w 261"/>
                <a:gd name="T3" fmla="*/ 855 h 163"/>
                <a:gd name="T4" fmla="*/ 1362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93"/>
            <p:cNvSpPr>
              <a:spLocks noChangeShapeType="1"/>
            </p:cNvSpPr>
            <p:nvPr/>
          </p:nvSpPr>
          <p:spPr bwMode="auto">
            <a:xfrm flipV="1">
              <a:off x="2272" y="2693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94"/>
            <p:cNvSpPr>
              <a:spLocks noChangeShapeType="1"/>
            </p:cNvSpPr>
            <p:nvPr/>
          </p:nvSpPr>
          <p:spPr bwMode="auto">
            <a:xfrm>
              <a:off x="2272" y="3548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95"/>
            <p:cNvSpPr>
              <a:spLocks noChangeShapeType="1"/>
            </p:cNvSpPr>
            <p:nvPr/>
          </p:nvSpPr>
          <p:spPr bwMode="auto">
            <a:xfrm flipV="1">
              <a:off x="2272" y="2693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96"/>
            <p:cNvSpPr>
              <a:spLocks noChangeShapeType="1"/>
            </p:cNvSpPr>
            <p:nvPr/>
          </p:nvSpPr>
          <p:spPr bwMode="auto">
            <a:xfrm flipV="1">
              <a:off x="2272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97"/>
            <p:cNvSpPr>
              <a:spLocks noChangeShapeType="1"/>
            </p:cNvSpPr>
            <p:nvPr/>
          </p:nvSpPr>
          <p:spPr bwMode="auto">
            <a:xfrm>
              <a:off x="2272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Rectangle 98"/>
            <p:cNvSpPr>
              <a:spLocks noChangeArrowheads="1"/>
            </p:cNvSpPr>
            <p:nvPr/>
          </p:nvSpPr>
          <p:spPr bwMode="auto">
            <a:xfrm>
              <a:off x="2256" y="356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30783" name="Line 99"/>
            <p:cNvSpPr>
              <a:spLocks noChangeShapeType="1"/>
            </p:cNvSpPr>
            <p:nvPr/>
          </p:nvSpPr>
          <p:spPr bwMode="auto">
            <a:xfrm flipV="1">
              <a:off x="2611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100"/>
            <p:cNvSpPr>
              <a:spLocks noChangeShapeType="1"/>
            </p:cNvSpPr>
            <p:nvPr/>
          </p:nvSpPr>
          <p:spPr bwMode="auto">
            <a:xfrm>
              <a:off x="2611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Rectangle 101"/>
            <p:cNvSpPr>
              <a:spLocks noChangeArrowheads="1"/>
            </p:cNvSpPr>
            <p:nvPr/>
          </p:nvSpPr>
          <p:spPr bwMode="auto">
            <a:xfrm>
              <a:off x="2575" y="356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000"/>
            </a:p>
          </p:txBody>
        </p:sp>
        <p:sp>
          <p:nvSpPr>
            <p:cNvPr id="30786" name="Line 102"/>
            <p:cNvSpPr>
              <a:spLocks noChangeShapeType="1"/>
            </p:cNvSpPr>
            <p:nvPr/>
          </p:nvSpPr>
          <p:spPr bwMode="auto">
            <a:xfrm flipV="1">
              <a:off x="2956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103"/>
            <p:cNvSpPr>
              <a:spLocks noChangeShapeType="1"/>
            </p:cNvSpPr>
            <p:nvPr/>
          </p:nvSpPr>
          <p:spPr bwMode="auto">
            <a:xfrm>
              <a:off x="2956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Rectangle 104"/>
            <p:cNvSpPr>
              <a:spLocks noChangeArrowheads="1"/>
            </p:cNvSpPr>
            <p:nvPr/>
          </p:nvSpPr>
          <p:spPr bwMode="auto">
            <a:xfrm>
              <a:off x="2904" y="356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30789" name="Line 105"/>
            <p:cNvSpPr>
              <a:spLocks noChangeShapeType="1"/>
            </p:cNvSpPr>
            <p:nvPr/>
          </p:nvSpPr>
          <p:spPr bwMode="auto">
            <a:xfrm flipV="1">
              <a:off x="3295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106"/>
            <p:cNvSpPr>
              <a:spLocks noChangeShapeType="1"/>
            </p:cNvSpPr>
            <p:nvPr/>
          </p:nvSpPr>
          <p:spPr bwMode="auto">
            <a:xfrm>
              <a:off x="3295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Rectangle 107"/>
            <p:cNvSpPr>
              <a:spLocks noChangeArrowheads="1"/>
            </p:cNvSpPr>
            <p:nvPr/>
          </p:nvSpPr>
          <p:spPr bwMode="auto">
            <a:xfrm>
              <a:off x="3243" y="356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 sz="1000"/>
            </a:p>
          </p:txBody>
        </p:sp>
        <p:sp>
          <p:nvSpPr>
            <p:cNvPr id="30792" name="Line 108"/>
            <p:cNvSpPr>
              <a:spLocks noChangeShapeType="1"/>
            </p:cNvSpPr>
            <p:nvPr/>
          </p:nvSpPr>
          <p:spPr bwMode="auto">
            <a:xfrm flipV="1">
              <a:off x="3634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109"/>
            <p:cNvSpPr>
              <a:spLocks noChangeShapeType="1"/>
            </p:cNvSpPr>
            <p:nvPr/>
          </p:nvSpPr>
          <p:spPr bwMode="auto">
            <a:xfrm>
              <a:off x="3634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Rectangle 110"/>
            <p:cNvSpPr>
              <a:spLocks noChangeArrowheads="1"/>
            </p:cNvSpPr>
            <p:nvPr/>
          </p:nvSpPr>
          <p:spPr bwMode="auto">
            <a:xfrm>
              <a:off x="3582" y="356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000"/>
            </a:p>
          </p:txBody>
        </p:sp>
        <p:sp>
          <p:nvSpPr>
            <p:cNvPr id="30795" name="Line 111"/>
            <p:cNvSpPr>
              <a:spLocks noChangeShapeType="1"/>
            </p:cNvSpPr>
            <p:nvPr/>
          </p:nvSpPr>
          <p:spPr bwMode="auto">
            <a:xfrm>
              <a:off x="2272" y="354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112"/>
            <p:cNvSpPr>
              <a:spLocks noChangeShapeType="1"/>
            </p:cNvSpPr>
            <p:nvPr/>
          </p:nvSpPr>
          <p:spPr bwMode="auto">
            <a:xfrm flipH="1">
              <a:off x="3619" y="354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Rectangle 113"/>
            <p:cNvSpPr>
              <a:spLocks noChangeArrowheads="1"/>
            </p:cNvSpPr>
            <p:nvPr/>
          </p:nvSpPr>
          <p:spPr bwMode="auto">
            <a:xfrm>
              <a:off x="2194" y="3506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1000"/>
            </a:p>
          </p:txBody>
        </p:sp>
        <p:sp>
          <p:nvSpPr>
            <p:cNvPr id="30798" name="Line 114"/>
            <p:cNvSpPr>
              <a:spLocks noChangeShapeType="1"/>
            </p:cNvSpPr>
            <p:nvPr/>
          </p:nvSpPr>
          <p:spPr bwMode="auto">
            <a:xfrm>
              <a:off x="2272" y="333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115"/>
            <p:cNvSpPr>
              <a:spLocks noChangeShapeType="1"/>
            </p:cNvSpPr>
            <p:nvPr/>
          </p:nvSpPr>
          <p:spPr bwMode="auto">
            <a:xfrm flipH="1">
              <a:off x="3619" y="333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Rectangle 116"/>
            <p:cNvSpPr>
              <a:spLocks noChangeArrowheads="1"/>
            </p:cNvSpPr>
            <p:nvPr/>
          </p:nvSpPr>
          <p:spPr bwMode="auto">
            <a:xfrm>
              <a:off x="2136" y="3291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1000"/>
            </a:p>
          </p:txBody>
        </p:sp>
        <p:sp>
          <p:nvSpPr>
            <p:cNvPr id="30801" name="Line 117"/>
            <p:cNvSpPr>
              <a:spLocks noChangeShapeType="1"/>
            </p:cNvSpPr>
            <p:nvPr/>
          </p:nvSpPr>
          <p:spPr bwMode="auto">
            <a:xfrm>
              <a:off x="2272" y="31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118"/>
            <p:cNvSpPr>
              <a:spLocks noChangeShapeType="1"/>
            </p:cNvSpPr>
            <p:nvPr/>
          </p:nvSpPr>
          <p:spPr bwMode="auto">
            <a:xfrm flipH="1">
              <a:off x="3619" y="312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Rectangle 119"/>
            <p:cNvSpPr>
              <a:spLocks noChangeArrowheads="1"/>
            </p:cNvSpPr>
            <p:nvPr/>
          </p:nvSpPr>
          <p:spPr bwMode="auto">
            <a:xfrm>
              <a:off x="2214" y="308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30804" name="Line 120"/>
            <p:cNvSpPr>
              <a:spLocks noChangeShapeType="1"/>
            </p:cNvSpPr>
            <p:nvPr/>
          </p:nvSpPr>
          <p:spPr bwMode="auto">
            <a:xfrm>
              <a:off x="2272" y="290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121"/>
            <p:cNvSpPr>
              <a:spLocks noChangeShapeType="1"/>
            </p:cNvSpPr>
            <p:nvPr/>
          </p:nvSpPr>
          <p:spPr bwMode="auto">
            <a:xfrm flipH="1">
              <a:off x="3619" y="290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Rectangle 122"/>
            <p:cNvSpPr>
              <a:spLocks noChangeArrowheads="1"/>
            </p:cNvSpPr>
            <p:nvPr/>
          </p:nvSpPr>
          <p:spPr bwMode="auto">
            <a:xfrm>
              <a:off x="2157" y="2866"/>
              <a:ext cx="1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000"/>
            </a:p>
          </p:txBody>
        </p:sp>
        <p:sp>
          <p:nvSpPr>
            <p:cNvPr id="30807" name="Line 123"/>
            <p:cNvSpPr>
              <a:spLocks noChangeShapeType="1"/>
            </p:cNvSpPr>
            <p:nvPr/>
          </p:nvSpPr>
          <p:spPr bwMode="auto">
            <a:xfrm>
              <a:off x="2272" y="269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124"/>
            <p:cNvSpPr>
              <a:spLocks noChangeShapeType="1"/>
            </p:cNvSpPr>
            <p:nvPr/>
          </p:nvSpPr>
          <p:spPr bwMode="auto">
            <a:xfrm flipH="1">
              <a:off x="3619" y="269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Rectangle 125"/>
            <p:cNvSpPr>
              <a:spLocks noChangeArrowheads="1"/>
            </p:cNvSpPr>
            <p:nvPr/>
          </p:nvSpPr>
          <p:spPr bwMode="auto">
            <a:xfrm>
              <a:off x="2214" y="265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000"/>
            </a:p>
          </p:txBody>
        </p:sp>
        <p:sp>
          <p:nvSpPr>
            <p:cNvPr id="30810" name="Line 126"/>
            <p:cNvSpPr>
              <a:spLocks noChangeShapeType="1"/>
            </p:cNvSpPr>
            <p:nvPr/>
          </p:nvSpPr>
          <p:spPr bwMode="auto">
            <a:xfrm>
              <a:off x="2272" y="2693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127"/>
            <p:cNvSpPr>
              <a:spLocks/>
            </p:cNvSpPr>
            <p:nvPr/>
          </p:nvSpPr>
          <p:spPr bwMode="auto">
            <a:xfrm>
              <a:off x="2272" y="2693"/>
              <a:ext cx="1362" cy="855"/>
            </a:xfrm>
            <a:custGeom>
              <a:avLst/>
              <a:gdLst>
                <a:gd name="T0" fmla="*/ 0 w 261"/>
                <a:gd name="T1" fmla="*/ 855 h 163"/>
                <a:gd name="T2" fmla="*/ 1362 w 261"/>
                <a:gd name="T3" fmla="*/ 855 h 163"/>
                <a:gd name="T4" fmla="*/ 1362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128"/>
            <p:cNvSpPr>
              <a:spLocks noChangeShapeType="1"/>
            </p:cNvSpPr>
            <p:nvPr/>
          </p:nvSpPr>
          <p:spPr bwMode="auto">
            <a:xfrm flipV="1">
              <a:off x="2272" y="2693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129"/>
            <p:cNvSpPr>
              <a:spLocks/>
            </p:cNvSpPr>
            <p:nvPr/>
          </p:nvSpPr>
          <p:spPr bwMode="auto">
            <a:xfrm>
              <a:off x="2277" y="2813"/>
              <a:ext cx="1357" cy="320"/>
            </a:xfrm>
            <a:custGeom>
              <a:avLst/>
              <a:gdLst>
                <a:gd name="T0" fmla="*/ 21 w 1357"/>
                <a:gd name="T1" fmla="*/ 310 h 320"/>
                <a:gd name="T2" fmla="*/ 47 w 1357"/>
                <a:gd name="T3" fmla="*/ 310 h 320"/>
                <a:gd name="T4" fmla="*/ 78 w 1357"/>
                <a:gd name="T5" fmla="*/ 168 h 320"/>
                <a:gd name="T6" fmla="*/ 105 w 1357"/>
                <a:gd name="T7" fmla="*/ 11 h 320"/>
                <a:gd name="T8" fmla="*/ 131 w 1357"/>
                <a:gd name="T9" fmla="*/ 74 h 320"/>
                <a:gd name="T10" fmla="*/ 157 w 1357"/>
                <a:gd name="T11" fmla="*/ 242 h 320"/>
                <a:gd name="T12" fmla="*/ 188 w 1357"/>
                <a:gd name="T13" fmla="*/ 320 h 320"/>
                <a:gd name="T14" fmla="*/ 214 w 1357"/>
                <a:gd name="T15" fmla="*/ 289 h 320"/>
                <a:gd name="T16" fmla="*/ 240 w 1357"/>
                <a:gd name="T17" fmla="*/ 236 h 320"/>
                <a:gd name="T18" fmla="*/ 266 w 1357"/>
                <a:gd name="T19" fmla="*/ 242 h 320"/>
                <a:gd name="T20" fmla="*/ 292 w 1357"/>
                <a:gd name="T21" fmla="*/ 284 h 320"/>
                <a:gd name="T22" fmla="*/ 324 w 1357"/>
                <a:gd name="T23" fmla="*/ 315 h 320"/>
                <a:gd name="T24" fmla="*/ 350 w 1357"/>
                <a:gd name="T25" fmla="*/ 304 h 320"/>
                <a:gd name="T26" fmla="*/ 376 w 1357"/>
                <a:gd name="T27" fmla="*/ 289 h 320"/>
                <a:gd name="T28" fmla="*/ 402 w 1357"/>
                <a:gd name="T29" fmla="*/ 289 h 320"/>
                <a:gd name="T30" fmla="*/ 433 w 1357"/>
                <a:gd name="T31" fmla="*/ 299 h 320"/>
                <a:gd name="T32" fmla="*/ 459 w 1357"/>
                <a:gd name="T33" fmla="*/ 310 h 320"/>
                <a:gd name="T34" fmla="*/ 486 w 1357"/>
                <a:gd name="T35" fmla="*/ 310 h 320"/>
                <a:gd name="T36" fmla="*/ 512 w 1357"/>
                <a:gd name="T37" fmla="*/ 304 h 320"/>
                <a:gd name="T38" fmla="*/ 538 w 1357"/>
                <a:gd name="T39" fmla="*/ 304 h 320"/>
                <a:gd name="T40" fmla="*/ 569 w 1357"/>
                <a:gd name="T41" fmla="*/ 304 h 320"/>
                <a:gd name="T42" fmla="*/ 595 w 1357"/>
                <a:gd name="T43" fmla="*/ 310 h 320"/>
                <a:gd name="T44" fmla="*/ 621 w 1357"/>
                <a:gd name="T45" fmla="*/ 310 h 320"/>
                <a:gd name="T46" fmla="*/ 647 w 1357"/>
                <a:gd name="T47" fmla="*/ 304 h 320"/>
                <a:gd name="T48" fmla="*/ 679 w 1357"/>
                <a:gd name="T49" fmla="*/ 304 h 320"/>
                <a:gd name="T50" fmla="*/ 705 w 1357"/>
                <a:gd name="T51" fmla="*/ 304 h 320"/>
                <a:gd name="T52" fmla="*/ 731 w 1357"/>
                <a:gd name="T53" fmla="*/ 310 h 320"/>
                <a:gd name="T54" fmla="*/ 757 w 1357"/>
                <a:gd name="T55" fmla="*/ 310 h 320"/>
                <a:gd name="T56" fmla="*/ 783 w 1357"/>
                <a:gd name="T57" fmla="*/ 304 h 320"/>
                <a:gd name="T58" fmla="*/ 814 w 1357"/>
                <a:gd name="T59" fmla="*/ 304 h 320"/>
                <a:gd name="T60" fmla="*/ 841 w 1357"/>
                <a:gd name="T61" fmla="*/ 304 h 320"/>
                <a:gd name="T62" fmla="*/ 867 w 1357"/>
                <a:gd name="T63" fmla="*/ 310 h 320"/>
                <a:gd name="T64" fmla="*/ 893 w 1357"/>
                <a:gd name="T65" fmla="*/ 310 h 320"/>
                <a:gd name="T66" fmla="*/ 919 w 1357"/>
                <a:gd name="T67" fmla="*/ 304 h 320"/>
                <a:gd name="T68" fmla="*/ 950 w 1357"/>
                <a:gd name="T69" fmla="*/ 304 h 320"/>
                <a:gd name="T70" fmla="*/ 976 w 1357"/>
                <a:gd name="T71" fmla="*/ 304 h 320"/>
                <a:gd name="T72" fmla="*/ 1002 w 1357"/>
                <a:gd name="T73" fmla="*/ 310 h 320"/>
                <a:gd name="T74" fmla="*/ 1028 w 1357"/>
                <a:gd name="T75" fmla="*/ 310 h 320"/>
                <a:gd name="T76" fmla="*/ 1060 w 1357"/>
                <a:gd name="T77" fmla="*/ 304 h 320"/>
                <a:gd name="T78" fmla="*/ 1086 w 1357"/>
                <a:gd name="T79" fmla="*/ 304 h 320"/>
                <a:gd name="T80" fmla="*/ 1112 w 1357"/>
                <a:gd name="T81" fmla="*/ 304 h 320"/>
                <a:gd name="T82" fmla="*/ 1138 w 1357"/>
                <a:gd name="T83" fmla="*/ 304 h 320"/>
                <a:gd name="T84" fmla="*/ 1164 w 1357"/>
                <a:gd name="T85" fmla="*/ 310 h 320"/>
                <a:gd name="T86" fmla="*/ 1195 w 1357"/>
                <a:gd name="T87" fmla="*/ 310 h 320"/>
                <a:gd name="T88" fmla="*/ 1222 w 1357"/>
                <a:gd name="T89" fmla="*/ 304 h 320"/>
                <a:gd name="T90" fmla="*/ 1248 w 1357"/>
                <a:gd name="T91" fmla="*/ 304 h 320"/>
                <a:gd name="T92" fmla="*/ 1274 w 1357"/>
                <a:gd name="T93" fmla="*/ 304 h 320"/>
                <a:gd name="T94" fmla="*/ 1305 w 1357"/>
                <a:gd name="T95" fmla="*/ 310 h 320"/>
                <a:gd name="T96" fmla="*/ 1331 w 1357"/>
                <a:gd name="T97" fmla="*/ 310 h 320"/>
                <a:gd name="T98" fmla="*/ 1357 w 1357"/>
                <a:gd name="T99" fmla="*/ 304 h 3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7" h="320">
                  <a:moveTo>
                    <a:pt x="0" y="310"/>
                  </a:moveTo>
                  <a:lnTo>
                    <a:pt x="11" y="310"/>
                  </a:lnTo>
                  <a:lnTo>
                    <a:pt x="16" y="310"/>
                  </a:lnTo>
                  <a:lnTo>
                    <a:pt x="21" y="310"/>
                  </a:lnTo>
                  <a:lnTo>
                    <a:pt x="31" y="310"/>
                  </a:lnTo>
                  <a:lnTo>
                    <a:pt x="37" y="310"/>
                  </a:lnTo>
                  <a:lnTo>
                    <a:pt x="42" y="310"/>
                  </a:lnTo>
                  <a:lnTo>
                    <a:pt x="47" y="310"/>
                  </a:lnTo>
                  <a:lnTo>
                    <a:pt x="58" y="310"/>
                  </a:lnTo>
                  <a:lnTo>
                    <a:pt x="63" y="310"/>
                  </a:lnTo>
                  <a:lnTo>
                    <a:pt x="68" y="231"/>
                  </a:lnTo>
                  <a:lnTo>
                    <a:pt x="78" y="168"/>
                  </a:lnTo>
                  <a:lnTo>
                    <a:pt x="84" y="116"/>
                  </a:lnTo>
                  <a:lnTo>
                    <a:pt x="89" y="74"/>
                  </a:lnTo>
                  <a:lnTo>
                    <a:pt x="99" y="37"/>
                  </a:lnTo>
                  <a:lnTo>
                    <a:pt x="105" y="11"/>
                  </a:lnTo>
                  <a:lnTo>
                    <a:pt x="110" y="0"/>
                  </a:lnTo>
                  <a:lnTo>
                    <a:pt x="115" y="16"/>
                  </a:lnTo>
                  <a:lnTo>
                    <a:pt x="125" y="37"/>
                  </a:lnTo>
                  <a:lnTo>
                    <a:pt x="131" y="74"/>
                  </a:lnTo>
                  <a:lnTo>
                    <a:pt x="136" y="110"/>
                  </a:lnTo>
                  <a:lnTo>
                    <a:pt x="146" y="158"/>
                  </a:lnTo>
                  <a:lnTo>
                    <a:pt x="151" y="200"/>
                  </a:lnTo>
                  <a:lnTo>
                    <a:pt x="157" y="242"/>
                  </a:lnTo>
                  <a:lnTo>
                    <a:pt x="167" y="273"/>
                  </a:lnTo>
                  <a:lnTo>
                    <a:pt x="172" y="299"/>
                  </a:lnTo>
                  <a:lnTo>
                    <a:pt x="178" y="315"/>
                  </a:lnTo>
                  <a:lnTo>
                    <a:pt x="188" y="320"/>
                  </a:lnTo>
                  <a:lnTo>
                    <a:pt x="193" y="320"/>
                  </a:lnTo>
                  <a:lnTo>
                    <a:pt x="198" y="315"/>
                  </a:lnTo>
                  <a:lnTo>
                    <a:pt x="204" y="299"/>
                  </a:lnTo>
                  <a:lnTo>
                    <a:pt x="214" y="289"/>
                  </a:lnTo>
                  <a:lnTo>
                    <a:pt x="219" y="268"/>
                  </a:lnTo>
                  <a:lnTo>
                    <a:pt x="225" y="257"/>
                  </a:lnTo>
                  <a:lnTo>
                    <a:pt x="235" y="242"/>
                  </a:lnTo>
                  <a:lnTo>
                    <a:pt x="240" y="236"/>
                  </a:lnTo>
                  <a:lnTo>
                    <a:pt x="245" y="231"/>
                  </a:lnTo>
                  <a:lnTo>
                    <a:pt x="256" y="231"/>
                  </a:lnTo>
                  <a:lnTo>
                    <a:pt x="261" y="236"/>
                  </a:lnTo>
                  <a:lnTo>
                    <a:pt x="266" y="242"/>
                  </a:lnTo>
                  <a:lnTo>
                    <a:pt x="277" y="252"/>
                  </a:lnTo>
                  <a:lnTo>
                    <a:pt x="282" y="263"/>
                  </a:lnTo>
                  <a:lnTo>
                    <a:pt x="287" y="273"/>
                  </a:lnTo>
                  <a:lnTo>
                    <a:pt x="292" y="284"/>
                  </a:lnTo>
                  <a:lnTo>
                    <a:pt x="303" y="294"/>
                  </a:lnTo>
                  <a:lnTo>
                    <a:pt x="308" y="304"/>
                  </a:lnTo>
                  <a:lnTo>
                    <a:pt x="313" y="310"/>
                  </a:lnTo>
                  <a:lnTo>
                    <a:pt x="324" y="315"/>
                  </a:lnTo>
                  <a:lnTo>
                    <a:pt x="329" y="315"/>
                  </a:lnTo>
                  <a:lnTo>
                    <a:pt x="334" y="310"/>
                  </a:lnTo>
                  <a:lnTo>
                    <a:pt x="345" y="310"/>
                  </a:lnTo>
                  <a:lnTo>
                    <a:pt x="350" y="304"/>
                  </a:lnTo>
                  <a:lnTo>
                    <a:pt x="355" y="299"/>
                  </a:lnTo>
                  <a:lnTo>
                    <a:pt x="360" y="299"/>
                  </a:lnTo>
                  <a:lnTo>
                    <a:pt x="371" y="294"/>
                  </a:lnTo>
                  <a:lnTo>
                    <a:pt x="376" y="289"/>
                  </a:lnTo>
                  <a:lnTo>
                    <a:pt x="381" y="289"/>
                  </a:lnTo>
                  <a:lnTo>
                    <a:pt x="392" y="289"/>
                  </a:lnTo>
                  <a:lnTo>
                    <a:pt x="397" y="289"/>
                  </a:lnTo>
                  <a:lnTo>
                    <a:pt x="402" y="289"/>
                  </a:lnTo>
                  <a:lnTo>
                    <a:pt x="412" y="289"/>
                  </a:lnTo>
                  <a:lnTo>
                    <a:pt x="418" y="294"/>
                  </a:lnTo>
                  <a:lnTo>
                    <a:pt x="423" y="299"/>
                  </a:lnTo>
                  <a:lnTo>
                    <a:pt x="433" y="299"/>
                  </a:lnTo>
                  <a:lnTo>
                    <a:pt x="439" y="304"/>
                  </a:lnTo>
                  <a:lnTo>
                    <a:pt x="444" y="304"/>
                  </a:lnTo>
                  <a:lnTo>
                    <a:pt x="449" y="310"/>
                  </a:lnTo>
                  <a:lnTo>
                    <a:pt x="459" y="310"/>
                  </a:lnTo>
                  <a:lnTo>
                    <a:pt x="465" y="310"/>
                  </a:lnTo>
                  <a:lnTo>
                    <a:pt x="470" y="310"/>
                  </a:lnTo>
                  <a:lnTo>
                    <a:pt x="480" y="310"/>
                  </a:lnTo>
                  <a:lnTo>
                    <a:pt x="486" y="310"/>
                  </a:lnTo>
                  <a:lnTo>
                    <a:pt x="491" y="304"/>
                  </a:lnTo>
                  <a:lnTo>
                    <a:pt x="501" y="304"/>
                  </a:lnTo>
                  <a:lnTo>
                    <a:pt x="506" y="304"/>
                  </a:lnTo>
                  <a:lnTo>
                    <a:pt x="512" y="304"/>
                  </a:lnTo>
                  <a:lnTo>
                    <a:pt x="517" y="304"/>
                  </a:lnTo>
                  <a:lnTo>
                    <a:pt x="527" y="304"/>
                  </a:lnTo>
                  <a:lnTo>
                    <a:pt x="533" y="304"/>
                  </a:lnTo>
                  <a:lnTo>
                    <a:pt x="538" y="304"/>
                  </a:lnTo>
                  <a:lnTo>
                    <a:pt x="548" y="304"/>
                  </a:lnTo>
                  <a:lnTo>
                    <a:pt x="553" y="304"/>
                  </a:lnTo>
                  <a:lnTo>
                    <a:pt x="559" y="304"/>
                  </a:lnTo>
                  <a:lnTo>
                    <a:pt x="569" y="304"/>
                  </a:lnTo>
                  <a:lnTo>
                    <a:pt x="574" y="304"/>
                  </a:lnTo>
                  <a:lnTo>
                    <a:pt x="580" y="304"/>
                  </a:lnTo>
                  <a:lnTo>
                    <a:pt x="590" y="310"/>
                  </a:lnTo>
                  <a:lnTo>
                    <a:pt x="595" y="310"/>
                  </a:lnTo>
                  <a:lnTo>
                    <a:pt x="600" y="310"/>
                  </a:lnTo>
                  <a:lnTo>
                    <a:pt x="606" y="310"/>
                  </a:lnTo>
                  <a:lnTo>
                    <a:pt x="616" y="310"/>
                  </a:lnTo>
                  <a:lnTo>
                    <a:pt x="621" y="310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2" y="304"/>
                  </a:lnTo>
                  <a:lnTo>
                    <a:pt x="647" y="304"/>
                  </a:lnTo>
                  <a:lnTo>
                    <a:pt x="658" y="304"/>
                  </a:lnTo>
                  <a:lnTo>
                    <a:pt x="663" y="304"/>
                  </a:lnTo>
                  <a:lnTo>
                    <a:pt x="668" y="304"/>
                  </a:lnTo>
                  <a:lnTo>
                    <a:pt x="679" y="304"/>
                  </a:lnTo>
                  <a:lnTo>
                    <a:pt x="684" y="304"/>
                  </a:lnTo>
                  <a:lnTo>
                    <a:pt x="689" y="304"/>
                  </a:lnTo>
                  <a:lnTo>
                    <a:pt x="694" y="304"/>
                  </a:lnTo>
                  <a:lnTo>
                    <a:pt x="705" y="304"/>
                  </a:lnTo>
                  <a:lnTo>
                    <a:pt x="710" y="304"/>
                  </a:lnTo>
                  <a:lnTo>
                    <a:pt x="715" y="304"/>
                  </a:lnTo>
                  <a:lnTo>
                    <a:pt x="726" y="304"/>
                  </a:lnTo>
                  <a:lnTo>
                    <a:pt x="731" y="310"/>
                  </a:lnTo>
                  <a:lnTo>
                    <a:pt x="736" y="310"/>
                  </a:lnTo>
                  <a:lnTo>
                    <a:pt x="747" y="310"/>
                  </a:lnTo>
                  <a:lnTo>
                    <a:pt x="752" y="310"/>
                  </a:lnTo>
                  <a:lnTo>
                    <a:pt x="757" y="310"/>
                  </a:lnTo>
                  <a:lnTo>
                    <a:pt x="762" y="310"/>
                  </a:lnTo>
                  <a:lnTo>
                    <a:pt x="773" y="310"/>
                  </a:lnTo>
                  <a:lnTo>
                    <a:pt x="778" y="304"/>
                  </a:lnTo>
                  <a:lnTo>
                    <a:pt x="783" y="304"/>
                  </a:lnTo>
                  <a:lnTo>
                    <a:pt x="794" y="304"/>
                  </a:lnTo>
                  <a:lnTo>
                    <a:pt x="799" y="304"/>
                  </a:lnTo>
                  <a:lnTo>
                    <a:pt x="804" y="304"/>
                  </a:lnTo>
                  <a:lnTo>
                    <a:pt x="814" y="304"/>
                  </a:lnTo>
                  <a:lnTo>
                    <a:pt x="820" y="304"/>
                  </a:lnTo>
                  <a:lnTo>
                    <a:pt x="825" y="304"/>
                  </a:lnTo>
                  <a:lnTo>
                    <a:pt x="835" y="304"/>
                  </a:lnTo>
                  <a:lnTo>
                    <a:pt x="841" y="304"/>
                  </a:lnTo>
                  <a:lnTo>
                    <a:pt x="846" y="304"/>
                  </a:lnTo>
                  <a:lnTo>
                    <a:pt x="851" y="304"/>
                  </a:lnTo>
                  <a:lnTo>
                    <a:pt x="861" y="304"/>
                  </a:lnTo>
                  <a:lnTo>
                    <a:pt x="867" y="310"/>
                  </a:lnTo>
                  <a:lnTo>
                    <a:pt x="872" y="310"/>
                  </a:lnTo>
                  <a:lnTo>
                    <a:pt x="882" y="310"/>
                  </a:lnTo>
                  <a:lnTo>
                    <a:pt x="888" y="310"/>
                  </a:lnTo>
                  <a:lnTo>
                    <a:pt x="893" y="310"/>
                  </a:lnTo>
                  <a:lnTo>
                    <a:pt x="903" y="310"/>
                  </a:lnTo>
                  <a:lnTo>
                    <a:pt x="908" y="310"/>
                  </a:lnTo>
                  <a:lnTo>
                    <a:pt x="914" y="304"/>
                  </a:lnTo>
                  <a:lnTo>
                    <a:pt x="919" y="304"/>
                  </a:lnTo>
                  <a:lnTo>
                    <a:pt x="929" y="304"/>
                  </a:lnTo>
                  <a:lnTo>
                    <a:pt x="934" y="304"/>
                  </a:lnTo>
                  <a:lnTo>
                    <a:pt x="940" y="304"/>
                  </a:lnTo>
                  <a:lnTo>
                    <a:pt x="950" y="304"/>
                  </a:lnTo>
                  <a:lnTo>
                    <a:pt x="955" y="304"/>
                  </a:lnTo>
                  <a:lnTo>
                    <a:pt x="961" y="304"/>
                  </a:lnTo>
                  <a:lnTo>
                    <a:pt x="971" y="304"/>
                  </a:lnTo>
                  <a:lnTo>
                    <a:pt x="976" y="304"/>
                  </a:lnTo>
                  <a:lnTo>
                    <a:pt x="981" y="304"/>
                  </a:lnTo>
                  <a:lnTo>
                    <a:pt x="992" y="304"/>
                  </a:lnTo>
                  <a:lnTo>
                    <a:pt x="997" y="304"/>
                  </a:lnTo>
                  <a:lnTo>
                    <a:pt x="1002" y="310"/>
                  </a:lnTo>
                  <a:lnTo>
                    <a:pt x="1008" y="310"/>
                  </a:lnTo>
                  <a:lnTo>
                    <a:pt x="1018" y="310"/>
                  </a:lnTo>
                  <a:lnTo>
                    <a:pt x="1023" y="310"/>
                  </a:lnTo>
                  <a:lnTo>
                    <a:pt x="1028" y="310"/>
                  </a:lnTo>
                  <a:lnTo>
                    <a:pt x="1039" y="310"/>
                  </a:lnTo>
                  <a:lnTo>
                    <a:pt x="1044" y="310"/>
                  </a:lnTo>
                  <a:lnTo>
                    <a:pt x="1049" y="310"/>
                  </a:lnTo>
                  <a:lnTo>
                    <a:pt x="1060" y="304"/>
                  </a:lnTo>
                  <a:lnTo>
                    <a:pt x="1065" y="304"/>
                  </a:lnTo>
                  <a:lnTo>
                    <a:pt x="1070" y="304"/>
                  </a:lnTo>
                  <a:lnTo>
                    <a:pt x="1075" y="304"/>
                  </a:lnTo>
                  <a:lnTo>
                    <a:pt x="1086" y="304"/>
                  </a:lnTo>
                  <a:lnTo>
                    <a:pt x="1091" y="304"/>
                  </a:lnTo>
                  <a:lnTo>
                    <a:pt x="1096" y="304"/>
                  </a:lnTo>
                  <a:lnTo>
                    <a:pt x="1107" y="304"/>
                  </a:lnTo>
                  <a:lnTo>
                    <a:pt x="1112" y="304"/>
                  </a:lnTo>
                  <a:lnTo>
                    <a:pt x="1117" y="304"/>
                  </a:lnTo>
                  <a:lnTo>
                    <a:pt x="1128" y="304"/>
                  </a:lnTo>
                  <a:lnTo>
                    <a:pt x="1133" y="304"/>
                  </a:lnTo>
                  <a:lnTo>
                    <a:pt x="1138" y="304"/>
                  </a:lnTo>
                  <a:lnTo>
                    <a:pt x="1149" y="310"/>
                  </a:lnTo>
                  <a:lnTo>
                    <a:pt x="1154" y="310"/>
                  </a:lnTo>
                  <a:lnTo>
                    <a:pt x="1159" y="310"/>
                  </a:lnTo>
                  <a:lnTo>
                    <a:pt x="1164" y="310"/>
                  </a:lnTo>
                  <a:lnTo>
                    <a:pt x="1175" y="310"/>
                  </a:lnTo>
                  <a:lnTo>
                    <a:pt x="1180" y="310"/>
                  </a:lnTo>
                  <a:lnTo>
                    <a:pt x="1185" y="310"/>
                  </a:lnTo>
                  <a:lnTo>
                    <a:pt x="1195" y="310"/>
                  </a:lnTo>
                  <a:lnTo>
                    <a:pt x="1201" y="304"/>
                  </a:lnTo>
                  <a:lnTo>
                    <a:pt x="1206" y="304"/>
                  </a:lnTo>
                  <a:lnTo>
                    <a:pt x="1216" y="304"/>
                  </a:lnTo>
                  <a:lnTo>
                    <a:pt x="1222" y="304"/>
                  </a:lnTo>
                  <a:lnTo>
                    <a:pt x="1227" y="304"/>
                  </a:lnTo>
                  <a:lnTo>
                    <a:pt x="1237" y="304"/>
                  </a:lnTo>
                  <a:lnTo>
                    <a:pt x="1242" y="304"/>
                  </a:lnTo>
                  <a:lnTo>
                    <a:pt x="1248" y="304"/>
                  </a:lnTo>
                  <a:lnTo>
                    <a:pt x="1253" y="304"/>
                  </a:lnTo>
                  <a:lnTo>
                    <a:pt x="1263" y="304"/>
                  </a:lnTo>
                  <a:lnTo>
                    <a:pt x="1269" y="304"/>
                  </a:lnTo>
                  <a:lnTo>
                    <a:pt x="1274" y="304"/>
                  </a:lnTo>
                  <a:lnTo>
                    <a:pt x="1284" y="310"/>
                  </a:lnTo>
                  <a:lnTo>
                    <a:pt x="1289" y="310"/>
                  </a:lnTo>
                  <a:lnTo>
                    <a:pt x="1295" y="310"/>
                  </a:lnTo>
                  <a:lnTo>
                    <a:pt x="1305" y="310"/>
                  </a:lnTo>
                  <a:lnTo>
                    <a:pt x="1310" y="310"/>
                  </a:lnTo>
                  <a:lnTo>
                    <a:pt x="1316" y="310"/>
                  </a:lnTo>
                  <a:lnTo>
                    <a:pt x="1321" y="310"/>
                  </a:lnTo>
                  <a:lnTo>
                    <a:pt x="1331" y="310"/>
                  </a:lnTo>
                  <a:lnTo>
                    <a:pt x="1336" y="310"/>
                  </a:lnTo>
                  <a:lnTo>
                    <a:pt x="1342" y="304"/>
                  </a:lnTo>
                  <a:lnTo>
                    <a:pt x="1352" y="304"/>
                  </a:lnTo>
                  <a:lnTo>
                    <a:pt x="1357" y="30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130"/>
            <p:cNvSpPr>
              <a:spLocks/>
            </p:cNvSpPr>
            <p:nvPr/>
          </p:nvSpPr>
          <p:spPr bwMode="auto">
            <a:xfrm>
              <a:off x="2277" y="3123"/>
              <a:ext cx="1357" cy="1"/>
            </a:xfrm>
            <a:custGeom>
              <a:avLst/>
              <a:gdLst>
                <a:gd name="T0" fmla="*/ 21 w 1357"/>
                <a:gd name="T1" fmla="*/ 0 h 1"/>
                <a:gd name="T2" fmla="*/ 47 w 1357"/>
                <a:gd name="T3" fmla="*/ 0 h 1"/>
                <a:gd name="T4" fmla="*/ 78 w 1357"/>
                <a:gd name="T5" fmla="*/ 0 h 1"/>
                <a:gd name="T6" fmla="*/ 105 w 1357"/>
                <a:gd name="T7" fmla="*/ 0 h 1"/>
                <a:gd name="T8" fmla="*/ 131 w 1357"/>
                <a:gd name="T9" fmla="*/ 0 h 1"/>
                <a:gd name="T10" fmla="*/ 157 w 1357"/>
                <a:gd name="T11" fmla="*/ 0 h 1"/>
                <a:gd name="T12" fmla="*/ 188 w 1357"/>
                <a:gd name="T13" fmla="*/ 0 h 1"/>
                <a:gd name="T14" fmla="*/ 214 w 1357"/>
                <a:gd name="T15" fmla="*/ 0 h 1"/>
                <a:gd name="T16" fmla="*/ 240 w 1357"/>
                <a:gd name="T17" fmla="*/ 0 h 1"/>
                <a:gd name="T18" fmla="*/ 266 w 1357"/>
                <a:gd name="T19" fmla="*/ 0 h 1"/>
                <a:gd name="T20" fmla="*/ 292 w 1357"/>
                <a:gd name="T21" fmla="*/ 0 h 1"/>
                <a:gd name="T22" fmla="*/ 324 w 1357"/>
                <a:gd name="T23" fmla="*/ 0 h 1"/>
                <a:gd name="T24" fmla="*/ 350 w 1357"/>
                <a:gd name="T25" fmla="*/ 0 h 1"/>
                <a:gd name="T26" fmla="*/ 376 w 1357"/>
                <a:gd name="T27" fmla="*/ 0 h 1"/>
                <a:gd name="T28" fmla="*/ 402 w 1357"/>
                <a:gd name="T29" fmla="*/ 0 h 1"/>
                <a:gd name="T30" fmla="*/ 433 w 1357"/>
                <a:gd name="T31" fmla="*/ 0 h 1"/>
                <a:gd name="T32" fmla="*/ 459 w 1357"/>
                <a:gd name="T33" fmla="*/ 0 h 1"/>
                <a:gd name="T34" fmla="*/ 486 w 1357"/>
                <a:gd name="T35" fmla="*/ 0 h 1"/>
                <a:gd name="T36" fmla="*/ 512 w 1357"/>
                <a:gd name="T37" fmla="*/ 0 h 1"/>
                <a:gd name="T38" fmla="*/ 538 w 1357"/>
                <a:gd name="T39" fmla="*/ 0 h 1"/>
                <a:gd name="T40" fmla="*/ 569 w 1357"/>
                <a:gd name="T41" fmla="*/ 0 h 1"/>
                <a:gd name="T42" fmla="*/ 595 w 1357"/>
                <a:gd name="T43" fmla="*/ 0 h 1"/>
                <a:gd name="T44" fmla="*/ 621 w 1357"/>
                <a:gd name="T45" fmla="*/ 0 h 1"/>
                <a:gd name="T46" fmla="*/ 647 w 1357"/>
                <a:gd name="T47" fmla="*/ 0 h 1"/>
                <a:gd name="T48" fmla="*/ 679 w 1357"/>
                <a:gd name="T49" fmla="*/ 0 h 1"/>
                <a:gd name="T50" fmla="*/ 705 w 1357"/>
                <a:gd name="T51" fmla="*/ 0 h 1"/>
                <a:gd name="T52" fmla="*/ 731 w 1357"/>
                <a:gd name="T53" fmla="*/ 0 h 1"/>
                <a:gd name="T54" fmla="*/ 757 w 1357"/>
                <a:gd name="T55" fmla="*/ 0 h 1"/>
                <a:gd name="T56" fmla="*/ 783 w 1357"/>
                <a:gd name="T57" fmla="*/ 0 h 1"/>
                <a:gd name="T58" fmla="*/ 814 w 1357"/>
                <a:gd name="T59" fmla="*/ 0 h 1"/>
                <a:gd name="T60" fmla="*/ 841 w 1357"/>
                <a:gd name="T61" fmla="*/ 0 h 1"/>
                <a:gd name="T62" fmla="*/ 867 w 1357"/>
                <a:gd name="T63" fmla="*/ 0 h 1"/>
                <a:gd name="T64" fmla="*/ 893 w 1357"/>
                <a:gd name="T65" fmla="*/ 0 h 1"/>
                <a:gd name="T66" fmla="*/ 919 w 1357"/>
                <a:gd name="T67" fmla="*/ 0 h 1"/>
                <a:gd name="T68" fmla="*/ 950 w 1357"/>
                <a:gd name="T69" fmla="*/ 0 h 1"/>
                <a:gd name="T70" fmla="*/ 976 w 1357"/>
                <a:gd name="T71" fmla="*/ 0 h 1"/>
                <a:gd name="T72" fmla="*/ 1002 w 1357"/>
                <a:gd name="T73" fmla="*/ 0 h 1"/>
                <a:gd name="T74" fmla="*/ 1028 w 1357"/>
                <a:gd name="T75" fmla="*/ 0 h 1"/>
                <a:gd name="T76" fmla="*/ 1060 w 1357"/>
                <a:gd name="T77" fmla="*/ 0 h 1"/>
                <a:gd name="T78" fmla="*/ 1086 w 1357"/>
                <a:gd name="T79" fmla="*/ 0 h 1"/>
                <a:gd name="T80" fmla="*/ 1112 w 1357"/>
                <a:gd name="T81" fmla="*/ 0 h 1"/>
                <a:gd name="T82" fmla="*/ 1138 w 1357"/>
                <a:gd name="T83" fmla="*/ 0 h 1"/>
                <a:gd name="T84" fmla="*/ 1164 w 1357"/>
                <a:gd name="T85" fmla="*/ 0 h 1"/>
                <a:gd name="T86" fmla="*/ 1195 w 1357"/>
                <a:gd name="T87" fmla="*/ 0 h 1"/>
                <a:gd name="T88" fmla="*/ 1222 w 1357"/>
                <a:gd name="T89" fmla="*/ 0 h 1"/>
                <a:gd name="T90" fmla="*/ 1248 w 1357"/>
                <a:gd name="T91" fmla="*/ 0 h 1"/>
                <a:gd name="T92" fmla="*/ 1274 w 1357"/>
                <a:gd name="T93" fmla="*/ 0 h 1"/>
                <a:gd name="T94" fmla="*/ 1305 w 1357"/>
                <a:gd name="T95" fmla="*/ 0 h 1"/>
                <a:gd name="T96" fmla="*/ 1331 w 1357"/>
                <a:gd name="T97" fmla="*/ 0 h 1"/>
                <a:gd name="T98" fmla="*/ 1357 w 1357"/>
                <a:gd name="T99" fmla="*/ 0 h 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7" h="1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303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92" y="0"/>
                  </a:lnTo>
                  <a:lnTo>
                    <a:pt x="397" y="0"/>
                  </a:lnTo>
                  <a:lnTo>
                    <a:pt x="402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3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0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7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9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6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68" y="0"/>
                  </a:lnTo>
                  <a:lnTo>
                    <a:pt x="679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4" y="0"/>
                  </a:lnTo>
                  <a:lnTo>
                    <a:pt x="705" y="0"/>
                  </a:lnTo>
                  <a:lnTo>
                    <a:pt x="710" y="0"/>
                  </a:lnTo>
                  <a:lnTo>
                    <a:pt x="715" y="0"/>
                  </a:lnTo>
                  <a:lnTo>
                    <a:pt x="726" y="0"/>
                  </a:lnTo>
                  <a:lnTo>
                    <a:pt x="731" y="0"/>
                  </a:lnTo>
                  <a:lnTo>
                    <a:pt x="736" y="0"/>
                  </a:lnTo>
                  <a:lnTo>
                    <a:pt x="747" y="0"/>
                  </a:lnTo>
                  <a:lnTo>
                    <a:pt x="752" y="0"/>
                  </a:lnTo>
                  <a:lnTo>
                    <a:pt x="757" y="0"/>
                  </a:lnTo>
                  <a:lnTo>
                    <a:pt x="762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3" y="0"/>
                  </a:lnTo>
                  <a:lnTo>
                    <a:pt x="794" y="0"/>
                  </a:lnTo>
                  <a:lnTo>
                    <a:pt x="799" y="0"/>
                  </a:lnTo>
                  <a:lnTo>
                    <a:pt x="804" y="0"/>
                  </a:lnTo>
                  <a:lnTo>
                    <a:pt x="814" y="0"/>
                  </a:lnTo>
                  <a:lnTo>
                    <a:pt x="820" y="0"/>
                  </a:lnTo>
                  <a:lnTo>
                    <a:pt x="825" y="0"/>
                  </a:lnTo>
                  <a:lnTo>
                    <a:pt x="835" y="0"/>
                  </a:lnTo>
                  <a:lnTo>
                    <a:pt x="841" y="0"/>
                  </a:lnTo>
                  <a:lnTo>
                    <a:pt x="846" y="0"/>
                  </a:lnTo>
                  <a:lnTo>
                    <a:pt x="851" y="0"/>
                  </a:lnTo>
                  <a:lnTo>
                    <a:pt x="861" y="0"/>
                  </a:lnTo>
                  <a:lnTo>
                    <a:pt x="867" y="0"/>
                  </a:lnTo>
                  <a:lnTo>
                    <a:pt x="872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3" y="0"/>
                  </a:lnTo>
                  <a:lnTo>
                    <a:pt x="903" y="0"/>
                  </a:lnTo>
                  <a:lnTo>
                    <a:pt x="908" y="0"/>
                  </a:lnTo>
                  <a:lnTo>
                    <a:pt x="914" y="0"/>
                  </a:lnTo>
                  <a:lnTo>
                    <a:pt x="919" y="0"/>
                  </a:lnTo>
                  <a:lnTo>
                    <a:pt x="929" y="0"/>
                  </a:lnTo>
                  <a:lnTo>
                    <a:pt x="934" y="0"/>
                  </a:lnTo>
                  <a:lnTo>
                    <a:pt x="940" y="0"/>
                  </a:lnTo>
                  <a:lnTo>
                    <a:pt x="950" y="0"/>
                  </a:lnTo>
                  <a:lnTo>
                    <a:pt x="955" y="0"/>
                  </a:lnTo>
                  <a:lnTo>
                    <a:pt x="961" y="0"/>
                  </a:lnTo>
                  <a:lnTo>
                    <a:pt x="971" y="0"/>
                  </a:lnTo>
                  <a:lnTo>
                    <a:pt x="976" y="0"/>
                  </a:lnTo>
                  <a:lnTo>
                    <a:pt x="981" y="0"/>
                  </a:lnTo>
                  <a:lnTo>
                    <a:pt x="992" y="0"/>
                  </a:lnTo>
                  <a:lnTo>
                    <a:pt x="997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8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9" y="0"/>
                  </a:lnTo>
                  <a:lnTo>
                    <a:pt x="1044" y="0"/>
                  </a:lnTo>
                  <a:lnTo>
                    <a:pt x="1049" y="0"/>
                  </a:lnTo>
                  <a:lnTo>
                    <a:pt x="1060" y="0"/>
                  </a:lnTo>
                  <a:lnTo>
                    <a:pt x="1065" y="0"/>
                  </a:lnTo>
                  <a:lnTo>
                    <a:pt x="1070" y="0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1" y="0"/>
                  </a:lnTo>
                  <a:lnTo>
                    <a:pt x="1096" y="0"/>
                  </a:lnTo>
                  <a:lnTo>
                    <a:pt x="1107" y="0"/>
                  </a:lnTo>
                  <a:lnTo>
                    <a:pt x="1112" y="0"/>
                  </a:lnTo>
                  <a:lnTo>
                    <a:pt x="1117" y="0"/>
                  </a:lnTo>
                  <a:lnTo>
                    <a:pt x="1128" y="0"/>
                  </a:lnTo>
                  <a:lnTo>
                    <a:pt x="1133" y="0"/>
                  </a:lnTo>
                  <a:lnTo>
                    <a:pt x="1138" y="0"/>
                  </a:lnTo>
                  <a:lnTo>
                    <a:pt x="1149" y="0"/>
                  </a:lnTo>
                  <a:lnTo>
                    <a:pt x="1154" y="0"/>
                  </a:lnTo>
                  <a:lnTo>
                    <a:pt x="1159" y="0"/>
                  </a:lnTo>
                  <a:lnTo>
                    <a:pt x="1164" y="0"/>
                  </a:lnTo>
                  <a:lnTo>
                    <a:pt x="1175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5" y="0"/>
                  </a:lnTo>
                  <a:lnTo>
                    <a:pt x="1201" y="0"/>
                  </a:lnTo>
                  <a:lnTo>
                    <a:pt x="1206" y="0"/>
                  </a:lnTo>
                  <a:lnTo>
                    <a:pt x="1216" y="0"/>
                  </a:lnTo>
                  <a:lnTo>
                    <a:pt x="1222" y="0"/>
                  </a:lnTo>
                  <a:lnTo>
                    <a:pt x="1227" y="0"/>
                  </a:lnTo>
                  <a:lnTo>
                    <a:pt x="1237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3" y="0"/>
                  </a:lnTo>
                  <a:lnTo>
                    <a:pt x="1263" y="0"/>
                  </a:lnTo>
                  <a:lnTo>
                    <a:pt x="1269" y="0"/>
                  </a:lnTo>
                  <a:lnTo>
                    <a:pt x="1274" y="0"/>
                  </a:lnTo>
                  <a:lnTo>
                    <a:pt x="1284" y="0"/>
                  </a:lnTo>
                  <a:lnTo>
                    <a:pt x="1289" y="0"/>
                  </a:lnTo>
                  <a:lnTo>
                    <a:pt x="1295" y="0"/>
                  </a:lnTo>
                  <a:lnTo>
                    <a:pt x="1305" y="0"/>
                  </a:lnTo>
                  <a:lnTo>
                    <a:pt x="1310" y="0"/>
                  </a:lnTo>
                  <a:lnTo>
                    <a:pt x="1316" y="0"/>
                  </a:lnTo>
                  <a:lnTo>
                    <a:pt x="1321" y="0"/>
                  </a:lnTo>
                  <a:lnTo>
                    <a:pt x="1331" y="0"/>
                  </a:lnTo>
                  <a:lnTo>
                    <a:pt x="1336" y="0"/>
                  </a:lnTo>
                  <a:lnTo>
                    <a:pt x="1342" y="0"/>
                  </a:lnTo>
                  <a:lnTo>
                    <a:pt x="1352" y="0"/>
                  </a:lnTo>
                  <a:lnTo>
                    <a:pt x="1357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Rectangle 131"/>
            <p:cNvSpPr>
              <a:spLocks noChangeArrowheads="1"/>
            </p:cNvSpPr>
            <p:nvPr/>
          </p:nvSpPr>
          <p:spPr bwMode="auto">
            <a:xfrm>
              <a:off x="2883" y="3658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000"/>
            </a:p>
          </p:txBody>
        </p:sp>
        <p:sp>
          <p:nvSpPr>
            <p:cNvPr id="30816" name="Rectangle 132"/>
            <p:cNvSpPr>
              <a:spLocks noChangeArrowheads="1"/>
            </p:cNvSpPr>
            <p:nvPr/>
          </p:nvSpPr>
          <p:spPr bwMode="auto">
            <a:xfrm rot="-5400000">
              <a:off x="1752" y="3025"/>
              <a:ext cx="6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000"/>
            </a:p>
          </p:txBody>
        </p:sp>
        <p:sp>
          <p:nvSpPr>
            <p:cNvPr id="30817" name="Rectangle 133"/>
            <p:cNvSpPr>
              <a:spLocks noChangeArrowheads="1"/>
            </p:cNvSpPr>
            <p:nvPr/>
          </p:nvSpPr>
          <p:spPr bwMode="auto">
            <a:xfrm>
              <a:off x="4141" y="2693"/>
              <a:ext cx="1362" cy="8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Rectangle 134"/>
            <p:cNvSpPr>
              <a:spLocks noChangeArrowheads="1"/>
            </p:cNvSpPr>
            <p:nvPr/>
          </p:nvSpPr>
          <p:spPr bwMode="auto">
            <a:xfrm>
              <a:off x="4141" y="2693"/>
              <a:ext cx="1362" cy="85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Line 135"/>
            <p:cNvSpPr>
              <a:spLocks noChangeShapeType="1"/>
            </p:cNvSpPr>
            <p:nvPr/>
          </p:nvSpPr>
          <p:spPr bwMode="auto">
            <a:xfrm>
              <a:off x="4141" y="2693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Freeform 136"/>
            <p:cNvSpPr>
              <a:spLocks/>
            </p:cNvSpPr>
            <p:nvPr/>
          </p:nvSpPr>
          <p:spPr bwMode="auto">
            <a:xfrm>
              <a:off x="4141" y="2693"/>
              <a:ext cx="1362" cy="855"/>
            </a:xfrm>
            <a:custGeom>
              <a:avLst/>
              <a:gdLst>
                <a:gd name="T0" fmla="*/ 0 w 261"/>
                <a:gd name="T1" fmla="*/ 855 h 163"/>
                <a:gd name="T2" fmla="*/ 1362 w 261"/>
                <a:gd name="T3" fmla="*/ 855 h 163"/>
                <a:gd name="T4" fmla="*/ 1362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Line 137"/>
            <p:cNvSpPr>
              <a:spLocks noChangeShapeType="1"/>
            </p:cNvSpPr>
            <p:nvPr/>
          </p:nvSpPr>
          <p:spPr bwMode="auto">
            <a:xfrm flipV="1">
              <a:off x="4141" y="2693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Line 138"/>
            <p:cNvSpPr>
              <a:spLocks noChangeShapeType="1"/>
            </p:cNvSpPr>
            <p:nvPr/>
          </p:nvSpPr>
          <p:spPr bwMode="auto">
            <a:xfrm>
              <a:off x="4141" y="3548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Line 139"/>
            <p:cNvSpPr>
              <a:spLocks noChangeShapeType="1"/>
            </p:cNvSpPr>
            <p:nvPr/>
          </p:nvSpPr>
          <p:spPr bwMode="auto">
            <a:xfrm flipV="1">
              <a:off x="4141" y="2693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Line 140"/>
            <p:cNvSpPr>
              <a:spLocks noChangeShapeType="1"/>
            </p:cNvSpPr>
            <p:nvPr/>
          </p:nvSpPr>
          <p:spPr bwMode="auto">
            <a:xfrm flipV="1">
              <a:off x="4141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Line 141"/>
            <p:cNvSpPr>
              <a:spLocks noChangeShapeType="1"/>
            </p:cNvSpPr>
            <p:nvPr/>
          </p:nvSpPr>
          <p:spPr bwMode="auto">
            <a:xfrm>
              <a:off x="4141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Rectangle 142"/>
            <p:cNvSpPr>
              <a:spLocks noChangeArrowheads="1"/>
            </p:cNvSpPr>
            <p:nvPr/>
          </p:nvSpPr>
          <p:spPr bwMode="auto">
            <a:xfrm>
              <a:off x="4125" y="356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30827" name="Line 143"/>
            <p:cNvSpPr>
              <a:spLocks noChangeShapeType="1"/>
            </p:cNvSpPr>
            <p:nvPr/>
          </p:nvSpPr>
          <p:spPr bwMode="auto">
            <a:xfrm flipV="1">
              <a:off x="4480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Line 144"/>
            <p:cNvSpPr>
              <a:spLocks noChangeShapeType="1"/>
            </p:cNvSpPr>
            <p:nvPr/>
          </p:nvSpPr>
          <p:spPr bwMode="auto">
            <a:xfrm>
              <a:off x="4480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Rectangle 145"/>
            <p:cNvSpPr>
              <a:spLocks noChangeArrowheads="1"/>
            </p:cNvSpPr>
            <p:nvPr/>
          </p:nvSpPr>
          <p:spPr bwMode="auto">
            <a:xfrm>
              <a:off x="4443" y="356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000"/>
            </a:p>
          </p:txBody>
        </p:sp>
        <p:sp>
          <p:nvSpPr>
            <p:cNvPr id="30830" name="Line 146"/>
            <p:cNvSpPr>
              <a:spLocks noChangeShapeType="1"/>
            </p:cNvSpPr>
            <p:nvPr/>
          </p:nvSpPr>
          <p:spPr bwMode="auto">
            <a:xfrm flipV="1">
              <a:off x="4824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Line 147"/>
            <p:cNvSpPr>
              <a:spLocks noChangeShapeType="1"/>
            </p:cNvSpPr>
            <p:nvPr/>
          </p:nvSpPr>
          <p:spPr bwMode="auto">
            <a:xfrm>
              <a:off x="4824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Rectangle 148"/>
            <p:cNvSpPr>
              <a:spLocks noChangeArrowheads="1"/>
            </p:cNvSpPr>
            <p:nvPr/>
          </p:nvSpPr>
          <p:spPr bwMode="auto">
            <a:xfrm>
              <a:off x="4772" y="356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30833" name="Line 149"/>
            <p:cNvSpPr>
              <a:spLocks noChangeShapeType="1"/>
            </p:cNvSpPr>
            <p:nvPr/>
          </p:nvSpPr>
          <p:spPr bwMode="auto">
            <a:xfrm flipV="1">
              <a:off x="5164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Line 150"/>
            <p:cNvSpPr>
              <a:spLocks noChangeShapeType="1"/>
            </p:cNvSpPr>
            <p:nvPr/>
          </p:nvSpPr>
          <p:spPr bwMode="auto">
            <a:xfrm>
              <a:off x="5164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Rectangle 151"/>
            <p:cNvSpPr>
              <a:spLocks noChangeArrowheads="1"/>
            </p:cNvSpPr>
            <p:nvPr/>
          </p:nvSpPr>
          <p:spPr bwMode="auto">
            <a:xfrm>
              <a:off x="5112" y="356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 sz="1000"/>
            </a:p>
          </p:txBody>
        </p:sp>
        <p:sp>
          <p:nvSpPr>
            <p:cNvPr id="30836" name="Line 152"/>
            <p:cNvSpPr>
              <a:spLocks noChangeShapeType="1"/>
            </p:cNvSpPr>
            <p:nvPr/>
          </p:nvSpPr>
          <p:spPr bwMode="auto">
            <a:xfrm flipV="1">
              <a:off x="5503" y="353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53"/>
            <p:cNvSpPr>
              <a:spLocks noChangeShapeType="1"/>
            </p:cNvSpPr>
            <p:nvPr/>
          </p:nvSpPr>
          <p:spPr bwMode="auto">
            <a:xfrm>
              <a:off x="5503" y="269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Rectangle 154"/>
            <p:cNvSpPr>
              <a:spLocks noChangeArrowheads="1"/>
            </p:cNvSpPr>
            <p:nvPr/>
          </p:nvSpPr>
          <p:spPr bwMode="auto">
            <a:xfrm>
              <a:off x="5451" y="356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000"/>
            </a:p>
          </p:txBody>
        </p:sp>
        <p:sp>
          <p:nvSpPr>
            <p:cNvPr id="30839" name="Line 155"/>
            <p:cNvSpPr>
              <a:spLocks noChangeShapeType="1"/>
            </p:cNvSpPr>
            <p:nvPr/>
          </p:nvSpPr>
          <p:spPr bwMode="auto">
            <a:xfrm>
              <a:off x="4141" y="354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Line 156"/>
            <p:cNvSpPr>
              <a:spLocks noChangeShapeType="1"/>
            </p:cNvSpPr>
            <p:nvPr/>
          </p:nvSpPr>
          <p:spPr bwMode="auto">
            <a:xfrm flipH="1">
              <a:off x="5487" y="354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Rectangle 157"/>
            <p:cNvSpPr>
              <a:spLocks noChangeArrowheads="1"/>
            </p:cNvSpPr>
            <p:nvPr/>
          </p:nvSpPr>
          <p:spPr bwMode="auto">
            <a:xfrm>
              <a:off x="4062" y="3506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1000"/>
            </a:p>
          </p:txBody>
        </p:sp>
        <p:sp>
          <p:nvSpPr>
            <p:cNvPr id="30842" name="Line 158"/>
            <p:cNvSpPr>
              <a:spLocks noChangeShapeType="1"/>
            </p:cNvSpPr>
            <p:nvPr/>
          </p:nvSpPr>
          <p:spPr bwMode="auto">
            <a:xfrm>
              <a:off x="4141" y="333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Line 159"/>
            <p:cNvSpPr>
              <a:spLocks noChangeShapeType="1"/>
            </p:cNvSpPr>
            <p:nvPr/>
          </p:nvSpPr>
          <p:spPr bwMode="auto">
            <a:xfrm flipH="1">
              <a:off x="5487" y="333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Rectangle 160"/>
            <p:cNvSpPr>
              <a:spLocks noChangeArrowheads="1"/>
            </p:cNvSpPr>
            <p:nvPr/>
          </p:nvSpPr>
          <p:spPr bwMode="auto">
            <a:xfrm>
              <a:off x="4005" y="3291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1000"/>
            </a:p>
          </p:txBody>
        </p:sp>
        <p:sp>
          <p:nvSpPr>
            <p:cNvPr id="30845" name="Line 161"/>
            <p:cNvSpPr>
              <a:spLocks noChangeShapeType="1"/>
            </p:cNvSpPr>
            <p:nvPr/>
          </p:nvSpPr>
          <p:spPr bwMode="auto">
            <a:xfrm>
              <a:off x="4141" y="312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162"/>
            <p:cNvSpPr>
              <a:spLocks noChangeShapeType="1"/>
            </p:cNvSpPr>
            <p:nvPr/>
          </p:nvSpPr>
          <p:spPr bwMode="auto">
            <a:xfrm flipH="1">
              <a:off x="5487" y="31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Rectangle 163"/>
            <p:cNvSpPr>
              <a:spLocks noChangeArrowheads="1"/>
            </p:cNvSpPr>
            <p:nvPr/>
          </p:nvSpPr>
          <p:spPr bwMode="auto">
            <a:xfrm>
              <a:off x="4083" y="308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30848" name="Line 164"/>
            <p:cNvSpPr>
              <a:spLocks noChangeShapeType="1"/>
            </p:cNvSpPr>
            <p:nvPr/>
          </p:nvSpPr>
          <p:spPr bwMode="auto">
            <a:xfrm>
              <a:off x="4141" y="290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165"/>
            <p:cNvSpPr>
              <a:spLocks noChangeShapeType="1"/>
            </p:cNvSpPr>
            <p:nvPr/>
          </p:nvSpPr>
          <p:spPr bwMode="auto">
            <a:xfrm flipH="1">
              <a:off x="5487" y="290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Rectangle 166"/>
            <p:cNvSpPr>
              <a:spLocks noChangeArrowheads="1"/>
            </p:cNvSpPr>
            <p:nvPr/>
          </p:nvSpPr>
          <p:spPr bwMode="auto">
            <a:xfrm>
              <a:off x="4026" y="2866"/>
              <a:ext cx="1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000"/>
            </a:p>
          </p:txBody>
        </p:sp>
        <p:sp>
          <p:nvSpPr>
            <p:cNvPr id="30851" name="Line 167"/>
            <p:cNvSpPr>
              <a:spLocks noChangeShapeType="1"/>
            </p:cNvSpPr>
            <p:nvPr/>
          </p:nvSpPr>
          <p:spPr bwMode="auto">
            <a:xfrm>
              <a:off x="4141" y="269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68"/>
            <p:cNvSpPr>
              <a:spLocks noChangeShapeType="1"/>
            </p:cNvSpPr>
            <p:nvPr/>
          </p:nvSpPr>
          <p:spPr bwMode="auto">
            <a:xfrm flipH="1">
              <a:off x="5487" y="269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Rectangle 169"/>
            <p:cNvSpPr>
              <a:spLocks noChangeArrowheads="1"/>
            </p:cNvSpPr>
            <p:nvPr/>
          </p:nvSpPr>
          <p:spPr bwMode="auto">
            <a:xfrm>
              <a:off x="4083" y="265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000"/>
            </a:p>
          </p:txBody>
        </p:sp>
        <p:sp>
          <p:nvSpPr>
            <p:cNvPr id="30854" name="Line 170"/>
            <p:cNvSpPr>
              <a:spLocks noChangeShapeType="1"/>
            </p:cNvSpPr>
            <p:nvPr/>
          </p:nvSpPr>
          <p:spPr bwMode="auto">
            <a:xfrm>
              <a:off x="4141" y="2693"/>
              <a:ext cx="13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Freeform 171"/>
            <p:cNvSpPr>
              <a:spLocks/>
            </p:cNvSpPr>
            <p:nvPr/>
          </p:nvSpPr>
          <p:spPr bwMode="auto">
            <a:xfrm>
              <a:off x="4141" y="2693"/>
              <a:ext cx="1362" cy="855"/>
            </a:xfrm>
            <a:custGeom>
              <a:avLst/>
              <a:gdLst>
                <a:gd name="T0" fmla="*/ 0 w 261"/>
                <a:gd name="T1" fmla="*/ 855 h 163"/>
                <a:gd name="T2" fmla="*/ 1362 w 261"/>
                <a:gd name="T3" fmla="*/ 855 h 163"/>
                <a:gd name="T4" fmla="*/ 1362 w 261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3">
                  <a:moveTo>
                    <a:pt x="0" y="163"/>
                  </a:moveTo>
                  <a:lnTo>
                    <a:pt x="261" y="163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172"/>
            <p:cNvSpPr>
              <a:spLocks noChangeShapeType="1"/>
            </p:cNvSpPr>
            <p:nvPr/>
          </p:nvSpPr>
          <p:spPr bwMode="auto">
            <a:xfrm flipV="1">
              <a:off x="4141" y="2693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Freeform 173"/>
            <p:cNvSpPr>
              <a:spLocks/>
            </p:cNvSpPr>
            <p:nvPr/>
          </p:nvSpPr>
          <p:spPr bwMode="auto">
            <a:xfrm>
              <a:off x="4146" y="2824"/>
              <a:ext cx="1357" cy="398"/>
            </a:xfrm>
            <a:custGeom>
              <a:avLst/>
              <a:gdLst>
                <a:gd name="T0" fmla="*/ 21 w 1357"/>
                <a:gd name="T1" fmla="*/ 299 h 398"/>
                <a:gd name="T2" fmla="*/ 47 w 1357"/>
                <a:gd name="T3" fmla="*/ 299 h 398"/>
                <a:gd name="T4" fmla="*/ 78 w 1357"/>
                <a:gd name="T5" fmla="*/ 157 h 398"/>
                <a:gd name="T6" fmla="*/ 104 w 1357"/>
                <a:gd name="T7" fmla="*/ 0 h 398"/>
                <a:gd name="T8" fmla="*/ 130 w 1357"/>
                <a:gd name="T9" fmla="*/ 105 h 398"/>
                <a:gd name="T10" fmla="*/ 156 w 1357"/>
                <a:gd name="T11" fmla="*/ 335 h 398"/>
                <a:gd name="T12" fmla="*/ 188 w 1357"/>
                <a:gd name="T13" fmla="*/ 388 h 398"/>
                <a:gd name="T14" fmla="*/ 214 w 1357"/>
                <a:gd name="T15" fmla="*/ 252 h 398"/>
                <a:gd name="T16" fmla="*/ 240 w 1357"/>
                <a:gd name="T17" fmla="*/ 147 h 398"/>
                <a:gd name="T18" fmla="*/ 266 w 1357"/>
                <a:gd name="T19" fmla="*/ 225 h 398"/>
                <a:gd name="T20" fmla="*/ 292 w 1357"/>
                <a:gd name="T21" fmla="*/ 362 h 398"/>
                <a:gd name="T22" fmla="*/ 324 w 1357"/>
                <a:gd name="T23" fmla="*/ 367 h 398"/>
                <a:gd name="T24" fmla="*/ 350 w 1357"/>
                <a:gd name="T25" fmla="*/ 262 h 398"/>
                <a:gd name="T26" fmla="*/ 376 w 1357"/>
                <a:gd name="T27" fmla="*/ 210 h 398"/>
                <a:gd name="T28" fmla="*/ 402 w 1357"/>
                <a:gd name="T29" fmla="*/ 273 h 398"/>
                <a:gd name="T30" fmla="*/ 433 w 1357"/>
                <a:gd name="T31" fmla="*/ 351 h 398"/>
                <a:gd name="T32" fmla="*/ 459 w 1357"/>
                <a:gd name="T33" fmla="*/ 341 h 398"/>
                <a:gd name="T34" fmla="*/ 485 w 1357"/>
                <a:gd name="T35" fmla="*/ 267 h 398"/>
                <a:gd name="T36" fmla="*/ 511 w 1357"/>
                <a:gd name="T37" fmla="*/ 246 h 398"/>
                <a:gd name="T38" fmla="*/ 538 w 1357"/>
                <a:gd name="T39" fmla="*/ 293 h 398"/>
                <a:gd name="T40" fmla="*/ 569 w 1357"/>
                <a:gd name="T41" fmla="*/ 335 h 398"/>
                <a:gd name="T42" fmla="*/ 595 w 1357"/>
                <a:gd name="T43" fmla="*/ 320 h 398"/>
                <a:gd name="T44" fmla="*/ 621 w 1357"/>
                <a:gd name="T45" fmla="*/ 273 h 398"/>
                <a:gd name="T46" fmla="*/ 647 w 1357"/>
                <a:gd name="T47" fmla="*/ 267 h 398"/>
                <a:gd name="T48" fmla="*/ 678 w 1357"/>
                <a:gd name="T49" fmla="*/ 299 h 398"/>
                <a:gd name="T50" fmla="*/ 705 w 1357"/>
                <a:gd name="T51" fmla="*/ 325 h 398"/>
                <a:gd name="T52" fmla="*/ 731 w 1357"/>
                <a:gd name="T53" fmla="*/ 309 h 398"/>
                <a:gd name="T54" fmla="*/ 757 w 1357"/>
                <a:gd name="T55" fmla="*/ 278 h 398"/>
                <a:gd name="T56" fmla="*/ 783 w 1357"/>
                <a:gd name="T57" fmla="*/ 278 h 398"/>
                <a:gd name="T58" fmla="*/ 814 w 1357"/>
                <a:gd name="T59" fmla="*/ 304 h 398"/>
                <a:gd name="T60" fmla="*/ 840 w 1357"/>
                <a:gd name="T61" fmla="*/ 314 h 398"/>
                <a:gd name="T62" fmla="*/ 866 w 1357"/>
                <a:gd name="T63" fmla="*/ 299 h 398"/>
                <a:gd name="T64" fmla="*/ 892 w 1357"/>
                <a:gd name="T65" fmla="*/ 283 h 398"/>
                <a:gd name="T66" fmla="*/ 919 w 1357"/>
                <a:gd name="T67" fmla="*/ 288 h 398"/>
                <a:gd name="T68" fmla="*/ 950 w 1357"/>
                <a:gd name="T69" fmla="*/ 304 h 398"/>
                <a:gd name="T70" fmla="*/ 976 w 1357"/>
                <a:gd name="T71" fmla="*/ 309 h 398"/>
                <a:gd name="T72" fmla="*/ 1002 w 1357"/>
                <a:gd name="T73" fmla="*/ 299 h 398"/>
                <a:gd name="T74" fmla="*/ 1028 w 1357"/>
                <a:gd name="T75" fmla="*/ 288 h 398"/>
                <a:gd name="T76" fmla="*/ 1060 w 1357"/>
                <a:gd name="T77" fmla="*/ 293 h 398"/>
                <a:gd name="T78" fmla="*/ 1086 w 1357"/>
                <a:gd name="T79" fmla="*/ 299 h 398"/>
                <a:gd name="T80" fmla="*/ 1112 w 1357"/>
                <a:gd name="T81" fmla="*/ 304 h 398"/>
                <a:gd name="T82" fmla="*/ 1138 w 1357"/>
                <a:gd name="T83" fmla="*/ 293 h 398"/>
                <a:gd name="T84" fmla="*/ 1164 w 1357"/>
                <a:gd name="T85" fmla="*/ 288 h 398"/>
                <a:gd name="T86" fmla="*/ 1195 w 1357"/>
                <a:gd name="T87" fmla="*/ 293 h 398"/>
                <a:gd name="T88" fmla="*/ 1221 w 1357"/>
                <a:gd name="T89" fmla="*/ 299 h 398"/>
                <a:gd name="T90" fmla="*/ 1247 w 1357"/>
                <a:gd name="T91" fmla="*/ 299 h 398"/>
                <a:gd name="T92" fmla="*/ 1274 w 1357"/>
                <a:gd name="T93" fmla="*/ 293 h 398"/>
                <a:gd name="T94" fmla="*/ 1305 w 1357"/>
                <a:gd name="T95" fmla="*/ 293 h 398"/>
                <a:gd name="T96" fmla="*/ 1331 w 1357"/>
                <a:gd name="T97" fmla="*/ 293 h 398"/>
                <a:gd name="T98" fmla="*/ 1357 w 1357"/>
                <a:gd name="T99" fmla="*/ 299 h 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7" h="398">
                  <a:moveTo>
                    <a:pt x="0" y="299"/>
                  </a:moveTo>
                  <a:lnTo>
                    <a:pt x="10" y="299"/>
                  </a:lnTo>
                  <a:lnTo>
                    <a:pt x="16" y="299"/>
                  </a:lnTo>
                  <a:lnTo>
                    <a:pt x="21" y="299"/>
                  </a:lnTo>
                  <a:lnTo>
                    <a:pt x="31" y="299"/>
                  </a:lnTo>
                  <a:lnTo>
                    <a:pt x="36" y="299"/>
                  </a:lnTo>
                  <a:lnTo>
                    <a:pt x="42" y="299"/>
                  </a:lnTo>
                  <a:lnTo>
                    <a:pt x="47" y="299"/>
                  </a:lnTo>
                  <a:lnTo>
                    <a:pt x="57" y="299"/>
                  </a:lnTo>
                  <a:lnTo>
                    <a:pt x="63" y="299"/>
                  </a:lnTo>
                  <a:lnTo>
                    <a:pt x="68" y="220"/>
                  </a:lnTo>
                  <a:lnTo>
                    <a:pt x="78" y="157"/>
                  </a:lnTo>
                  <a:lnTo>
                    <a:pt x="83" y="105"/>
                  </a:lnTo>
                  <a:lnTo>
                    <a:pt x="89" y="63"/>
                  </a:lnTo>
                  <a:lnTo>
                    <a:pt x="99" y="26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5" y="21"/>
                  </a:lnTo>
                  <a:lnTo>
                    <a:pt x="125" y="57"/>
                  </a:lnTo>
                  <a:lnTo>
                    <a:pt x="130" y="105"/>
                  </a:lnTo>
                  <a:lnTo>
                    <a:pt x="136" y="162"/>
                  </a:lnTo>
                  <a:lnTo>
                    <a:pt x="146" y="225"/>
                  </a:lnTo>
                  <a:lnTo>
                    <a:pt x="151" y="283"/>
                  </a:lnTo>
                  <a:lnTo>
                    <a:pt x="156" y="335"/>
                  </a:lnTo>
                  <a:lnTo>
                    <a:pt x="167" y="372"/>
                  </a:lnTo>
                  <a:lnTo>
                    <a:pt x="172" y="393"/>
                  </a:lnTo>
                  <a:lnTo>
                    <a:pt x="177" y="398"/>
                  </a:lnTo>
                  <a:lnTo>
                    <a:pt x="188" y="388"/>
                  </a:lnTo>
                  <a:lnTo>
                    <a:pt x="193" y="367"/>
                  </a:lnTo>
                  <a:lnTo>
                    <a:pt x="198" y="330"/>
                  </a:lnTo>
                  <a:lnTo>
                    <a:pt x="203" y="293"/>
                  </a:lnTo>
                  <a:lnTo>
                    <a:pt x="214" y="252"/>
                  </a:lnTo>
                  <a:lnTo>
                    <a:pt x="219" y="210"/>
                  </a:lnTo>
                  <a:lnTo>
                    <a:pt x="224" y="178"/>
                  </a:lnTo>
                  <a:lnTo>
                    <a:pt x="235" y="157"/>
                  </a:lnTo>
                  <a:lnTo>
                    <a:pt x="240" y="147"/>
                  </a:lnTo>
                  <a:lnTo>
                    <a:pt x="245" y="152"/>
                  </a:lnTo>
                  <a:lnTo>
                    <a:pt x="256" y="168"/>
                  </a:lnTo>
                  <a:lnTo>
                    <a:pt x="261" y="194"/>
                  </a:lnTo>
                  <a:lnTo>
                    <a:pt x="266" y="225"/>
                  </a:lnTo>
                  <a:lnTo>
                    <a:pt x="277" y="262"/>
                  </a:lnTo>
                  <a:lnTo>
                    <a:pt x="282" y="299"/>
                  </a:lnTo>
                  <a:lnTo>
                    <a:pt x="287" y="335"/>
                  </a:lnTo>
                  <a:lnTo>
                    <a:pt x="292" y="362"/>
                  </a:lnTo>
                  <a:lnTo>
                    <a:pt x="303" y="377"/>
                  </a:lnTo>
                  <a:lnTo>
                    <a:pt x="308" y="383"/>
                  </a:lnTo>
                  <a:lnTo>
                    <a:pt x="313" y="383"/>
                  </a:lnTo>
                  <a:lnTo>
                    <a:pt x="324" y="367"/>
                  </a:lnTo>
                  <a:lnTo>
                    <a:pt x="329" y="346"/>
                  </a:lnTo>
                  <a:lnTo>
                    <a:pt x="334" y="320"/>
                  </a:lnTo>
                  <a:lnTo>
                    <a:pt x="344" y="293"/>
                  </a:lnTo>
                  <a:lnTo>
                    <a:pt x="350" y="262"/>
                  </a:lnTo>
                  <a:lnTo>
                    <a:pt x="355" y="241"/>
                  </a:lnTo>
                  <a:lnTo>
                    <a:pt x="360" y="220"/>
                  </a:lnTo>
                  <a:lnTo>
                    <a:pt x="370" y="215"/>
                  </a:lnTo>
                  <a:lnTo>
                    <a:pt x="376" y="210"/>
                  </a:lnTo>
                  <a:lnTo>
                    <a:pt x="381" y="215"/>
                  </a:lnTo>
                  <a:lnTo>
                    <a:pt x="391" y="231"/>
                  </a:lnTo>
                  <a:lnTo>
                    <a:pt x="397" y="252"/>
                  </a:lnTo>
                  <a:lnTo>
                    <a:pt x="402" y="273"/>
                  </a:lnTo>
                  <a:lnTo>
                    <a:pt x="412" y="299"/>
                  </a:lnTo>
                  <a:lnTo>
                    <a:pt x="417" y="320"/>
                  </a:lnTo>
                  <a:lnTo>
                    <a:pt x="423" y="335"/>
                  </a:lnTo>
                  <a:lnTo>
                    <a:pt x="433" y="351"/>
                  </a:lnTo>
                  <a:lnTo>
                    <a:pt x="438" y="356"/>
                  </a:lnTo>
                  <a:lnTo>
                    <a:pt x="444" y="356"/>
                  </a:lnTo>
                  <a:lnTo>
                    <a:pt x="449" y="351"/>
                  </a:lnTo>
                  <a:lnTo>
                    <a:pt x="459" y="341"/>
                  </a:lnTo>
                  <a:lnTo>
                    <a:pt x="464" y="325"/>
                  </a:lnTo>
                  <a:lnTo>
                    <a:pt x="470" y="304"/>
                  </a:lnTo>
                  <a:lnTo>
                    <a:pt x="480" y="288"/>
                  </a:lnTo>
                  <a:lnTo>
                    <a:pt x="485" y="267"/>
                  </a:lnTo>
                  <a:lnTo>
                    <a:pt x="491" y="257"/>
                  </a:lnTo>
                  <a:lnTo>
                    <a:pt x="501" y="246"/>
                  </a:lnTo>
                  <a:lnTo>
                    <a:pt x="506" y="241"/>
                  </a:lnTo>
                  <a:lnTo>
                    <a:pt x="511" y="246"/>
                  </a:lnTo>
                  <a:lnTo>
                    <a:pt x="517" y="252"/>
                  </a:lnTo>
                  <a:lnTo>
                    <a:pt x="527" y="262"/>
                  </a:lnTo>
                  <a:lnTo>
                    <a:pt x="532" y="278"/>
                  </a:lnTo>
                  <a:lnTo>
                    <a:pt x="538" y="293"/>
                  </a:lnTo>
                  <a:lnTo>
                    <a:pt x="548" y="304"/>
                  </a:lnTo>
                  <a:lnTo>
                    <a:pt x="553" y="320"/>
                  </a:lnTo>
                  <a:lnTo>
                    <a:pt x="558" y="330"/>
                  </a:lnTo>
                  <a:lnTo>
                    <a:pt x="569" y="335"/>
                  </a:lnTo>
                  <a:lnTo>
                    <a:pt x="574" y="335"/>
                  </a:lnTo>
                  <a:lnTo>
                    <a:pt x="579" y="335"/>
                  </a:lnTo>
                  <a:lnTo>
                    <a:pt x="590" y="330"/>
                  </a:lnTo>
                  <a:lnTo>
                    <a:pt x="595" y="320"/>
                  </a:lnTo>
                  <a:lnTo>
                    <a:pt x="600" y="309"/>
                  </a:lnTo>
                  <a:lnTo>
                    <a:pt x="605" y="293"/>
                  </a:lnTo>
                  <a:lnTo>
                    <a:pt x="616" y="283"/>
                  </a:lnTo>
                  <a:lnTo>
                    <a:pt x="621" y="273"/>
                  </a:lnTo>
                  <a:lnTo>
                    <a:pt x="626" y="267"/>
                  </a:lnTo>
                  <a:lnTo>
                    <a:pt x="637" y="262"/>
                  </a:lnTo>
                  <a:lnTo>
                    <a:pt x="642" y="262"/>
                  </a:lnTo>
                  <a:lnTo>
                    <a:pt x="647" y="267"/>
                  </a:lnTo>
                  <a:lnTo>
                    <a:pt x="658" y="273"/>
                  </a:lnTo>
                  <a:lnTo>
                    <a:pt x="663" y="278"/>
                  </a:lnTo>
                  <a:lnTo>
                    <a:pt x="668" y="288"/>
                  </a:lnTo>
                  <a:lnTo>
                    <a:pt x="678" y="299"/>
                  </a:lnTo>
                  <a:lnTo>
                    <a:pt x="684" y="309"/>
                  </a:lnTo>
                  <a:lnTo>
                    <a:pt x="689" y="314"/>
                  </a:lnTo>
                  <a:lnTo>
                    <a:pt x="694" y="320"/>
                  </a:lnTo>
                  <a:lnTo>
                    <a:pt x="705" y="325"/>
                  </a:lnTo>
                  <a:lnTo>
                    <a:pt x="710" y="325"/>
                  </a:lnTo>
                  <a:lnTo>
                    <a:pt x="715" y="320"/>
                  </a:lnTo>
                  <a:lnTo>
                    <a:pt x="725" y="314"/>
                  </a:lnTo>
                  <a:lnTo>
                    <a:pt x="731" y="309"/>
                  </a:lnTo>
                  <a:lnTo>
                    <a:pt x="736" y="299"/>
                  </a:lnTo>
                  <a:lnTo>
                    <a:pt x="746" y="293"/>
                  </a:lnTo>
                  <a:lnTo>
                    <a:pt x="752" y="283"/>
                  </a:lnTo>
                  <a:lnTo>
                    <a:pt x="757" y="278"/>
                  </a:lnTo>
                  <a:lnTo>
                    <a:pt x="762" y="278"/>
                  </a:lnTo>
                  <a:lnTo>
                    <a:pt x="772" y="273"/>
                  </a:lnTo>
                  <a:lnTo>
                    <a:pt x="778" y="278"/>
                  </a:lnTo>
                  <a:lnTo>
                    <a:pt x="783" y="278"/>
                  </a:lnTo>
                  <a:lnTo>
                    <a:pt x="793" y="283"/>
                  </a:lnTo>
                  <a:lnTo>
                    <a:pt x="799" y="288"/>
                  </a:lnTo>
                  <a:lnTo>
                    <a:pt x="804" y="293"/>
                  </a:lnTo>
                  <a:lnTo>
                    <a:pt x="814" y="304"/>
                  </a:lnTo>
                  <a:lnTo>
                    <a:pt x="819" y="309"/>
                  </a:lnTo>
                  <a:lnTo>
                    <a:pt x="825" y="309"/>
                  </a:lnTo>
                  <a:lnTo>
                    <a:pt x="835" y="314"/>
                  </a:lnTo>
                  <a:lnTo>
                    <a:pt x="840" y="314"/>
                  </a:lnTo>
                  <a:lnTo>
                    <a:pt x="846" y="314"/>
                  </a:lnTo>
                  <a:lnTo>
                    <a:pt x="851" y="309"/>
                  </a:lnTo>
                  <a:lnTo>
                    <a:pt x="861" y="304"/>
                  </a:lnTo>
                  <a:lnTo>
                    <a:pt x="866" y="299"/>
                  </a:lnTo>
                  <a:lnTo>
                    <a:pt x="872" y="293"/>
                  </a:lnTo>
                  <a:lnTo>
                    <a:pt x="882" y="288"/>
                  </a:lnTo>
                  <a:lnTo>
                    <a:pt x="887" y="288"/>
                  </a:lnTo>
                  <a:lnTo>
                    <a:pt x="892" y="283"/>
                  </a:lnTo>
                  <a:lnTo>
                    <a:pt x="903" y="283"/>
                  </a:lnTo>
                  <a:lnTo>
                    <a:pt x="908" y="283"/>
                  </a:lnTo>
                  <a:lnTo>
                    <a:pt x="913" y="283"/>
                  </a:lnTo>
                  <a:lnTo>
                    <a:pt x="919" y="288"/>
                  </a:lnTo>
                  <a:lnTo>
                    <a:pt x="929" y="288"/>
                  </a:lnTo>
                  <a:lnTo>
                    <a:pt x="934" y="293"/>
                  </a:lnTo>
                  <a:lnTo>
                    <a:pt x="939" y="299"/>
                  </a:lnTo>
                  <a:lnTo>
                    <a:pt x="950" y="304"/>
                  </a:lnTo>
                  <a:lnTo>
                    <a:pt x="955" y="304"/>
                  </a:lnTo>
                  <a:lnTo>
                    <a:pt x="960" y="309"/>
                  </a:lnTo>
                  <a:lnTo>
                    <a:pt x="971" y="309"/>
                  </a:lnTo>
                  <a:lnTo>
                    <a:pt x="976" y="309"/>
                  </a:lnTo>
                  <a:lnTo>
                    <a:pt x="981" y="304"/>
                  </a:lnTo>
                  <a:lnTo>
                    <a:pt x="992" y="304"/>
                  </a:lnTo>
                  <a:lnTo>
                    <a:pt x="997" y="299"/>
                  </a:lnTo>
                  <a:lnTo>
                    <a:pt x="1002" y="299"/>
                  </a:lnTo>
                  <a:lnTo>
                    <a:pt x="1007" y="293"/>
                  </a:lnTo>
                  <a:lnTo>
                    <a:pt x="1018" y="288"/>
                  </a:lnTo>
                  <a:lnTo>
                    <a:pt x="1023" y="288"/>
                  </a:lnTo>
                  <a:lnTo>
                    <a:pt x="1028" y="288"/>
                  </a:lnTo>
                  <a:lnTo>
                    <a:pt x="1039" y="288"/>
                  </a:lnTo>
                  <a:lnTo>
                    <a:pt x="1044" y="288"/>
                  </a:lnTo>
                  <a:lnTo>
                    <a:pt x="1049" y="288"/>
                  </a:lnTo>
                  <a:lnTo>
                    <a:pt x="1060" y="293"/>
                  </a:lnTo>
                  <a:lnTo>
                    <a:pt x="1065" y="293"/>
                  </a:lnTo>
                  <a:lnTo>
                    <a:pt x="1070" y="299"/>
                  </a:lnTo>
                  <a:lnTo>
                    <a:pt x="1075" y="299"/>
                  </a:lnTo>
                  <a:lnTo>
                    <a:pt x="1086" y="299"/>
                  </a:lnTo>
                  <a:lnTo>
                    <a:pt x="1091" y="304"/>
                  </a:lnTo>
                  <a:lnTo>
                    <a:pt x="1096" y="304"/>
                  </a:lnTo>
                  <a:lnTo>
                    <a:pt x="1107" y="304"/>
                  </a:lnTo>
                  <a:lnTo>
                    <a:pt x="1112" y="304"/>
                  </a:lnTo>
                  <a:lnTo>
                    <a:pt x="1117" y="304"/>
                  </a:lnTo>
                  <a:lnTo>
                    <a:pt x="1127" y="299"/>
                  </a:lnTo>
                  <a:lnTo>
                    <a:pt x="1133" y="299"/>
                  </a:lnTo>
                  <a:lnTo>
                    <a:pt x="1138" y="293"/>
                  </a:lnTo>
                  <a:lnTo>
                    <a:pt x="1148" y="293"/>
                  </a:lnTo>
                  <a:lnTo>
                    <a:pt x="1153" y="293"/>
                  </a:lnTo>
                  <a:lnTo>
                    <a:pt x="1159" y="288"/>
                  </a:lnTo>
                  <a:lnTo>
                    <a:pt x="1164" y="288"/>
                  </a:lnTo>
                  <a:lnTo>
                    <a:pt x="1174" y="288"/>
                  </a:lnTo>
                  <a:lnTo>
                    <a:pt x="1180" y="293"/>
                  </a:lnTo>
                  <a:lnTo>
                    <a:pt x="1185" y="293"/>
                  </a:lnTo>
                  <a:lnTo>
                    <a:pt x="1195" y="293"/>
                  </a:lnTo>
                  <a:lnTo>
                    <a:pt x="1200" y="293"/>
                  </a:lnTo>
                  <a:lnTo>
                    <a:pt x="1206" y="299"/>
                  </a:lnTo>
                  <a:lnTo>
                    <a:pt x="1216" y="299"/>
                  </a:lnTo>
                  <a:lnTo>
                    <a:pt x="1221" y="299"/>
                  </a:lnTo>
                  <a:lnTo>
                    <a:pt x="1227" y="299"/>
                  </a:lnTo>
                  <a:lnTo>
                    <a:pt x="1237" y="299"/>
                  </a:lnTo>
                  <a:lnTo>
                    <a:pt x="1242" y="299"/>
                  </a:lnTo>
                  <a:lnTo>
                    <a:pt x="1247" y="299"/>
                  </a:lnTo>
                  <a:lnTo>
                    <a:pt x="1253" y="299"/>
                  </a:lnTo>
                  <a:lnTo>
                    <a:pt x="1263" y="299"/>
                  </a:lnTo>
                  <a:lnTo>
                    <a:pt x="1268" y="299"/>
                  </a:lnTo>
                  <a:lnTo>
                    <a:pt x="1274" y="293"/>
                  </a:lnTo>
                  <a:lnTo>
                    <a:pt x="1284" y="293"/>
                  </a:lnTo>
                  <a:lnTo>
                    <a:pt x="1289" y="293"/>
                  </a:lnTo>
                  <a:lnTo>
                    <a:pt x="1294" y="293"/>
                  </a:lnTo>
                  <a:lnTo>
                    <a:pt x="1305" y="293"/>
                  </a:lnTo>
                  <a:lnTo>
                    <a:pt x="1310" y="293"/>
                  </a:lnTo>
                  <a:lnTo>
                    <a:pt x="1315" y="293"/>
                  </a:lnTo>
                  <a:lnTo>
                    <a:pt x="1321" y="293"/>
                  </a:lnTo>
                  <a:lnTo>
                    <a:pt x="1331" y="293"/>
                  </a:lnTo>
                  <a:lnTo>
                    <a:pt x="1336" y="299"/>
                  </a:lnTo>
                  <a:lnTo>
                    <a:pt x="1341" y="299"/>
                  </a:lnTo>
                  <a:lnTo>
                    <a:pt x="1352" y="299"/>
                  </a:lnTo>
                  <a:lnTo>
                    <a:pt x="1357" y="29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Freeform 174"/>
            <p:cNvSpPr>
              <a:spLocks/>
            </p:cNvSpPr>
            <p:nvPr/>
          </p:nvSpPr>
          <p:spPr bwMode="auto">
            <a:xfrm>
              <a:off x="4146" y="3123"/>
              <a:ext cx="1357" cy="1"/>
            </a:xfrm>
            <a:custGeom>
              <a:avLst/>
              <a:gdLst>
                <a:gd name="T0" fmla="*/ 21 w 1357"/>
                <a:gd name="T1" fmla="*/ 0 h 1"/>
                <a:gd name="T2" fmla="*/ 47 w 1357"/>
                <a:gd name="T3" fmla="*/ 0 h 1"/>
                <a:gd name="T4" fmla="*/ 78 w 1357"/>
                <a:gd name="T5" fmla="*/ 0 h 1"/>
                <a:gd name="T6" fmla="*/ 104 w 1357"/>
                <a:gd name="T7" fmla="*/ 0 h 1"/>
                <a:gd name="T8" fmla="*/ 130 w 1357"/>
                <a:gd name="T9" fmla="*/ 0 h 1"/>
                <a:gd name="T10" fmla="*/ 156 w 1357"/>
                <a:gd name="T11" fmla="*/ 0 h 1"/>
                <a:gd name="T12" fmla="*/ 188 w 1357"/>
                <a:gd name="T13" fmla="*/ 0 h 1"/>
                <a:gd name="T14" fmla="*/ 214 w 1357"/>
                <a:gd name="T15" fmla="*/ 0 h 1"/>
                <a:gd name="T16" fmla="*/ 240 w 1357"/>
                <a:gd name="T17" fmla="*/ 0 h 1"/>
                <a:gd name="T18" fmla="*/ 266 w 1357"/>
                <a:gd name="T19" fmla="*/ 0 h 1"/>
                <a:gd name="T20" fmla="*/ 292 w 1357"/>
                <a:gd name="T21" fmla="*/ 0 h 1"/>
                <a:gd name="T22" fmla="*/ 324 w 1357"/>
                <a:gd name="T23" fmla="*/ 0 h 1"/>
                <a:gd name="T24" fmla="*/ 350 w 1357"/>
                <a:gd name="T25" fmla="*/ 0 h 1"/>
                <a:gd name="T26" fmla="*/ 376 w 1357"/>
                <a:gd name="T27" fmla="*/ 0 h 1"/>
                <a:gd name="T28" fmla="*/ 402 w 1357"/>
                <a:gd name="T29" fmla="*/ 0 h 1"/>
                <a:gd name="T30" fmla="*/ 433 w 1357"/>
                <a:gd name="T31" fmla="*/ 0 h 1"/>
                <a:gd name="T32" fmla="*/ 459 w 1357"/>
                <a:gd name="T33" fmla="*/ 0 h 1"/>
                <a:gd name="T34" fmla="*/ 485 w 1357"/>
                <a:gd name="T35" fmla="*/ 0 h 1"/>
                <a:gd name="T36" fmla="*/ 511 w 1357"/>
                <a:gd name="T37" fmla="*/ 0 h 1"/>
                <a:gd name="T38" fmla="*/ 538 w 1357"/>
                <a:gd name="T39" fmla="*/ 0 h 1"/>
                <a:gd name="T40" fmla="*/ 569 w 1357"/>
                <a:gd name="T41" fmla="*/ 0 h 1"/>
                <a:gd name="T42" fmla="*/ 595 w 1357"/>
                <a:gd name="T43" fmla="*/ 0 h 1"/>
                <a:gd name="T44" fmla="*/ 621 w 1357"/>
                <a:gd name="T45" fmla="*/ 0 h 1"/>
                <a:gd name="T46" fmla="*/ 647 w 1357"/>
                <a:gd name="T47" fmla="*/ 0 h 1"/>
                <a:gd name="T48" fmla="*/ 678 w 1357"/>
                <a:gd name="T49" fmla="*/ 0 h 1"/>
                <a:gd name="T50" fmla="*/ 705 w 1357"/>
                <a:gd name="T51" fmla="*/ 0 h 1"/>
                <a:gd name="T52" fmla="*/ 731 w 1357"/>
                <a:gd name="T53" fmla="*/ 0 h 1"/>
                <a:gd name="T54" fmla="*/ 757 w 1357"/>
                <a:gd name="T55" fmla="*/ 0 h 1"/>
                <a:gd name="T56" fmla="*/ 783 w 1357"/>
                <a:gd name="T57" fmla="*/ 0 h 1"/>
                <a:gd name="T58" fmla="*/ 814 w 1357"/>
                <a:gd name="T59" fmla="*/ 0 h 1"/>
                <a:gd name="T60" fmla="*/ 840 w 1357"/>
                <a:gd name="T61" fmla="*/ 0 h 1"/>
                <a:gd name="T62" fmla="*/ 866 w 1357"/>
                <a:gd name="T63" fmla="*/ 0 h 1"/>
                <a:gd name="T64" fmla="*/ 892 w 1357"/>
                <a:gd name="T65" fmla="*/ 0 h 1"/>
                <a:gd name="T66" fmla="*/ 919 w 1357"/>
                <a:gd name="T67" fmla="*/ 0 h 1"/>
                <a:gd name="T68" fmla="*/ 950 w 1357"/>
                <a:gd name="T69" fmla="*/ 0 h 1"/>
                <a:gd name="T70" fmla="*/ 976 w 1357"/>
                <a:gd name="T71" fmla="*/ 0 h 1"/>
                <a:gd name="T72" fmla="*/ 1002 w 1357"/>
                <a:gd name="T73" fmla="*/ 0 h 1"/>
                <a:gd name="T74" fmla="*/ 1028 w 1357"/>
                <a:gd name="T75" fmla="*/ 0 h 1"/>
                <a:gd name="T76" fmla="*/ 1060 w 1357"/>
                <a:gd name="T77" fmla="*/ 0 h 1"/>
                <a:gd name="T78" fmla="*/ 1086 w 1357"/>
                <a:gd name="T79" fmla="*/ 0 h 1"/>
                <a:gd name="T80" fmla="*/ 1112 w 1357"/>
                <a:gd name="T81" fmla="*/ 0 h 1"/>
                <a:gd name="T82" fmla="*/ 1138 w 1357"/>
                <a:gd name="T83" fmla="*/ 0 h 1"/>
                <a:gd name="T84" fmla="*/ 1164 w 1357"/>
                <a:gd name="T85" fmla="*/ 0 h 1"/>
                <a:gd name="T86" fmla="*/ 1195 w 1357"/>
                <a:gd name="T87" fmla="*/ 0 h 1"/>
                <a:gd name="T88" fmla="*/ 1221 w 1357"/>
                <a:gd name="T89" fmla="*/ 0 h 1"/>
                <a:gd name="T90" fmla="*/ 1247 w 1357"/>
                <a:gd name="T91" fmla="*/ 0 h 1"/>
                <a:gd name="T92" fmla="*/ 1274 w 1357"/>
                <a:gd name="T93" fmla="*/ 0 h 1"/>
                <a:gd name="T94" fmla="*/ 1305 w 1357"/>
                <a:gd name="T95" fmla="*/ 0 h 1"/>
                <a:gd name="T96" fmla="*/ 1331 w 1357"/>
                <a:gd name="T97" fmla="*/ 0 h 1"/>
                <a:gd name="T98" fmla="*/ 1357 w 1357"/>
                <a:gd name="T99" fmla="*/ 0 h 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7" h="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303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4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2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80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06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7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5" y="0"/>
                  </a:lnTo>
                  <a:lnTo>
                    <a:pt x="616" y="0"/>
                  </a:lnTo>
                  <a:lnTo>
                    <a:pt x="621" y="0"/>
                  </a:lnTo>
                  <a:lnTo>
                    <a:pt x="626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68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4" y="0"/>
                  </a:lnTo>
                  <a:lnTo>
                    <a:pt x="705" y="0"/>
                  </a:lnTo>
                  <a:lnTo>
                    <a:pt x="710" y="0"/>
                  </a:lnTo>
                  <a:lnTo>
                    <a:pt x="715" y="0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36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7" y="0"/>
                  </a:lnTo>
                  <a:lnTo>
                    <a:pt x="762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3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804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5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1" y="0"/>
                  </a:lnTo>
                  <a:lnTo>
                    <a:pt x="861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82" y="0"/>
                  </a:lnTo>
                  <a:lnTo>
                    <a:pt x="887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08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9" y="0"/>
                  </a:lnTo>
                  <a:lnTo>
                    <a:pt x="934" y="0"/>
                  </a:lnTo>
                  <a:lnTo>
                    <a:pt x="939" y="0"/>
                  </a:lnTo>
                  <a:lnTo>
                    <a:pt x="950" y="0"/>
                  </a:lnTo>
                  <a:lnTo>
                    <a:pt x="955" y="0"/>
                  </a:lnTo>
                  <a:lnTo>
                    <a:pt x="960" y="0"/>
                  </a:lnTo>
                  <a:lnTo>
                    <a:pt x="971" y="0"/>
                  </a:lnTo>
                  <a:lnTo>
                    <a:pt x="976" y="0"/>
                  </a:lnTo>
                  <a:lnTo>
                    <a:pt x="981" y="0"/>
                  </a:lnTo>
                  <a:lnTo>
                    <a:pt x="992" y="0"/>
                  </a:lnTo>
                  <a:lnTo>
                    <a:pt x="997" y="0"/>
                  </a:lnTo>
                  <a:lnTo>
                    <a:pt x="1002" y="0"/>
                  </a:lnTo>
                  <a:lnTo>
                    <a:pt x="1007" y="0"/>
                  </a:lnTo>
                  <a:lnTo>
                    <a:pt x="1018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9" y="0"/>
                  </a:lnTo>
                  <a:lnTo>
                    <a:pt x="1044" y="0"/>
                  </a:lnTo>
                  <a:lnTo>
                    <a:pt x="1049" y="0"/>
                  </a:lnTo>
                  <a:lnTo>
                    <a:pt x="1060" y="0"/>
                  </a:lnTo>
                  <a:lnTo>
                    <a:pt x="1065" y="0"/>
                  </a:lnTo>
                  <a:lnTo>
                    <a:pt x="1070" y="0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1" y="0"/>
                  </a:lnTo>
                  <a:lnTo>
                    <a:pt x="1096" y="0"/>
                  </a:lnTo>
                  <a:lnTo>
                    <a:pt x="1107" y="0"/>
                  </a:lnTo>
                  <a:lnTo>
                    <a:pt x="1112" y="0"/>
                  </a:lnTo>
                  <a:lnTo>
                    <a:pt x="1117" y="0"/>
                  </a:lnTo>
                  <a:lnTo>
                    <a:pt x="1127" y="0"/>
                  </a:lnTo>
                  <a:lnTo>
                    <a:pt x="1133" y="0"/>
                  </a:lnTo>
                  <a:lnTo>
                    <a:pt x="1138" y="0"/>
                  </a:lnTo>
                  <a:lnTo>
                    <a:pt x="1148" y="0"/>
                  </a:lnTo>
                  <a:lnTo>
                    <a:pt x="1153" y="0"/>
                  </a:lnTo>
                  <a:lnTo>
                    <a:pt x="1159" y="0"/>
                  </a:lnTo>
                  <a:lnTo>
                    <a:pt x="1164" y="0"/>
                  </a:lnTo>
                  <a:lnTo>
                    <a:pt x="1174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5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6" y="0"/>
                  </a:lnTo>
                  <a:lnTo>
                    <a:pt x="1221" y="0"/>
                  </a:lnTo>
                  <a:lnTo>
                    <a:pt x="1227" y="0"/>
                  </a:lnTo>
                  <a:lnTo>
                    <a:pt x="1237" y="0"/>
                  </a:lnTo>
                  <a:lnTo>
                    <a:pt x="1242" y="0"/>
                  </a:lnTo>
                  <a:lnTo>
                    <a:pt x="1247" y="0"/>
                  </a:lnTo>
                  <a:lnTo>
                    <a:pt x="1253" y="0"/>
                  </a:lnTo>
                  <a:lnTo>
                    <a:pt x="1263" y="0"/>
                  </a:lnTo>
                  <a:lnTo>
                    <a:pt x="1268" y="0"/>
                  </a:lnTo>
                  <a:lnTo>
                    <a:pt x="1274" y="0"/>
                  </a:lnTo>
                  <a:lnTo>
                    <a:pt x="1284" y="0"/>
                  </a:lnTo>
                  <a:lnTo>
                    <a:pt x="1289" y="0"/>
                  </a:lnTo>
                  <a:lnTo>
                    <a:pt x="1294" y="0"/>
                  </a:lnTo>
                  <a:lnTo>
                    <a:pt x="1305" y="0"/>
                  </a:lnTo>
                  <a:lnTo>
                    <a:pt x="1310" y="0"/>
                  </a:lnTo>
                  <a:lnTo>
                    <a:pt x="1315" y="0"/>
                  </a:lnTo>
                  <a:lnTo>
                    <a:pt x="1321" y="0"/>
                  </a:lnTo>
                  <a:lnTo>
                    <a:pt x="1331" y="0"/>
                  </a:lnTo>
                  <a:lnTo>
                    <a:pt x="1336" y="0"/>
                  </a:lnTo>
                  <a:lnTo>
                    <a:pt x="1341" y="0"/>
                  </a:lnTo>
                  <a:lnTo>
                    <a:pt x="1352" y="0"/>
                  </a:lnTo>
                  <a:lnTo>
                    <a:pt x="1357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Rectangle 175"/>
            <p:cNvSpPr>
              <a:spLocks noChangeArrowheads="1"/>
            </p:cNvSpPr>
            <p:nvPr/>
          </p:nvSpPr>
          <p:spPr bwMode="auto">
            <a:xfrm>
              <a:off x="4751" y="3658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000"/>
            </a:p>
          </p:txBody>
        </p:sp>
        <p:sp>
          <p:nvSpPr>
            <p:cNvPr id="30860" name="Rectangle 176"/>
            <p:cNvSpPr>
              <a:spLocks noChangeArrowheads="1"/>
            </p:cNvSpPr>
            <p:nvPr/>
          </p:nvSpPr>
          <p:spPr bwMode="auto">
            <a:xfrm rot="-5400000">
              <a:off x="3621" y="3025"/>
              <a:ext cx="6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000"/>
            </a:p>
          </p:txBody>
        </p:sp>
        <p:sp>
          <p:nvSpPr>
            <p:cNvPr id="30861" name="Rectangle 180"/>
            <p:cNvSpPr>
              <a:spLocks noChangeArrowheads="1"/>
            </p:cNvSpPr>
            <p:nvPr/>
          </p:nvSpPr>
          <p:spPr bwMode="auto">
            <a:xfrm>
              <a:off x="1104" y="278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2" name="Oval 183"/>
            <p:cNvSpPr>
              <a:spLocks noChangeArrowheads="1"/>
            </p:cNvSpPr>
            <p:nvPr/>
          </p:nvSpPr>
          <p:spPr bwMode="auto">
            <a:xfrm>
              <a:off x="2895" y="2804"/>
              <a:ext cx="137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3" name="AutoShape 184"/>
            <p:cNvSpPr>
              <a:spLocks noChangeArrowheads="1"/>
            </p:cNvSpPr>
            <p:nvPr/>
          </p:nvSpPr>
          <p:spPr bwMode="auto">
            <a:xfrm>
              <a:off x="4800" y="2784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4" name="Text Box 199"/>
            <p:cNvSpPr txBox="1">
              <a:spLocks noChangeArrowheads="1"/>
            </p:cNvSpPr>
            <p:nvPr/>
          </p:nvSpPr>
          <p:spPr bwMode="auto">
            <a:xfrm>
              <a:off x="2378" y="3299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Is this the “best”?</a:t>
              </a:r>
            </a:p>
          </p:txBody>
        </p:sp>
        <p:sp>
          <p:nvSpPr>
            <p:cNvPr id="30865" name="Text Box 252"/>
            <p:cNvSpPr txBox="1">
              <a:spLocks noChangeArrowheads="1"/>
            </p:cNvSpPr>
            <p:nvPr/>
          </p:nvSpPr>
          <p:spPr bwMode="auto">
            <a:xfrm>
              <a:off x="1248" y="2736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Kc = 0.62</a:t>
              </a:r>
              <a:endParaRPr lang="en-US"/>
            </a:p>
          </p:txBody>
        </p:sp>
        <p:sp>
          <p:nvSpPr>
            <p:cNvPr id="30866" name="Text Box 253"/>
            <p:cNvSpPr txBox="1">
              <a:spLocks noChangeArrowheads="1"/>
            </p:cNvSpPr>
            <p:nvPr/>
          </p:nvSpPr>
          <p:spPr bwMode="auto">
            <a:xfrm>
              <a:off x="3024" y="2784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Kc = 1.14</a:t>
              </a:r>
              <a:endParaRPr lang="en-US"/>
            </a:p>
          </p:txBody>
        </p:sp>
        <p:sp>
          <p:nvSpPr>
            <p:cNvPr id="30867" name="Text Box 254"/>
            <p:cNvSpPr txBox="1">
              <a:spLocks noChangeArrowheads="1"/>
            </p:cNvSpPr>
            <p:nvPr/>
          </p:nvSpPr>
          <p:spPr bwMode="auto">
            <a:xfrm>
              <a:off x="4944" y="2784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Kc = 1.52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66725" y="1279525"/>
          <a:ext cx="82883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2844800" imgH="508000" progId="Equation.3">
                  <p:embed/>
                </p:oleObj>
              </mc:Choice>
              <mc:Fallback>
                <p:oleObj name="Equation" r:id="rId3" imgW="28448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279525"/>
                        <a:ext cx="8288338" cy="1476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806825" y="1928813"/>
            <a:ext cx="8382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3352800"/>
            <a:ext cx="7620000" cy="1927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What is the effect of changing the integral time on the control performance of a PID loop?</a:t>
            </a:r>
          </a:p>
          <a:p>
            <a:pPr>
              <a:spcBef>
                <a:spcPct val="50000"/>
              </a:spcBef>
            </a:pPr>
            <a:endParaRPr lang="en-US" sz="2400" b="1"/>
          </a:p>
          <a:p>
            <a:pPr>
              <a:spcBef>
                <a:spcPct val="50000"/>
              </a:spcBef>
            </a:pPr>
            <a:r>
              <a:rPr lang="en-US" sz="2400" b="1"/>
              <a:t>Is the answer different from Kc?  What is different?</a:t>
            </a:r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4214813" y="2795588"/>
            <a:ext cx="1587" cy="528637"/>
          </a:xfrm>
          <a:custGeom>
            <a:avLst/>
            <a:gdLst>
              <a:gd name="T0" fmla="*/ 0 w 1"/>
              <a:gd name="T1" fmla="*/ 0 h 333"/>
              <a:gd name="T2" fmla="*/ 1587 w 1"/>
              <a:gd name="T3" fmla="*/ 528637 h 33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333">
                <a:moveTo>
                  <a:pt x="0" y="0"/>
                </a:moveTo>
                <a:lnTo>
                  <a:pt x="1" y="33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pSp>
        <p:nvGrpSpPr>
          <p:cNvPr id="32771" name="Group 124"/>
          <p:cNvGrpSpPr>
            <a:grpSpLocks/>
          </p:cNvGrpSpPr>
          <p:nvPr/>
        </p:nvGrpSpPr>
        <p:grpSpPr bwMode="auto">
          <a:xfrm>
            <a:off x="1065213" y="1935163"/>
            <a:ext cx="6765925" cy="4852987"/>
            <a:chOff x="907" y="1447"/>
            <a:chExt cx="4026" cy="2716"/>
          </a:xfrm>
        </p:grpSpPr>
        <p:sp>
          <p:nvSpPr>
            <p:cNvPr id="32781" name="Rectangle 6"/>
            <p:cNvSpPr>
              <a:spLocks noChangeArrowheads="1"/>
            </p:cNvSpPr>
            <p:nvPr/>
          </p:nvSpPr>
          <p:spPr bwMode="auto">
            <a:xfrm>
              <a:off x="1161" y="1586"/>
              <a:ext cx="3714" cy="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Rectangle 7"/>
            <p:cNvSpPr>
              <a:spLocks noChangeArrowheads="1"/>
            </p:cNvSpPr>
            <p:nvPr/>
          </p:nvSpPr>
          <p:spPr bwMode="auto">
            <a:xfrm>
              <a:off x="1161" y="1586"/>
              <a:ext cx="3714" cy="99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8"/>
            <p:cNvSpPr>
              <a:spLocks noChangeShapeType="1"/>
            </p:cNvSpPr>
            <p:nvPr/>
          </p:nvSpPr>
          <p:spPr bwMode="auto">
            <a:xfrm>
              <a:off x="1161" y="1586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9"/>
            <p:cNvSpPr>
              <a:spLocks/>
            </p:cNvSpPr>
            <p:nvPr/>
          </p:nvSpPr>
          <p:spPr bwMode="auto">
            <a:xfrm>
              <a:off x="1161" y="1586"/>
              <a:ext cx="3714" cy="990"/>
            </a:xfrm>
            <a:custGeom>
              <a:avLst/>
              <a:gdLst>
                <a:gd name="T0" fmla="*/ 0 w 619"/>
                <a:gd name="T1" fmla="*/ 990 h 164"/>
                <a:gd name="T2" fmla="*/ 3714 w 619"/>
                <a:gd name="T3" fmla="*/ 990 h 164"/>
                <a:gd name="T4" fmla="*/ 371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0"/>
            <p:cNvSpPr>
              <a:spLocks noChangeShapeType="1"/>
            </p:cNvSpPr>
            <p:nvPr/>
          </p:nvSpPr>
          <p:spPr bwMode="auto">
            <a:xfrm flipV="1">
              <a:off x="1161" y="1586"/>
              <a:ext cx="1" cy="9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1"/>
            <p:cNvSpPr>
              <a:spLocks noChangeShapeType="1"/>
            </p:cNvSpPr>
            <p:nvPr/>
          </p:nvSpPr>
          <p:spPr bwMode="auto">
            <a:xfrm>
              <a:off x="1161" y="2576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12"/>
            <p:cNvSpPr>
              <a:spLocks noChangeShapeType="1"/>
            </p:cNvSpPr>
            <p:nvPr/>
          </p:nvSpPr>
          <p:spPr bwMode="auto">
            <a:xfrm flipV="1">
              <a:off x="1161" y="1586"/>
              <a:ext cx="1" cy="9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3"/>
            <p:cNvSpPr>
              <a:spLocks noChangeShapeType="1"/>
            </p:cNvSpPr>
            <p:nvPr/>
          </p:nvSpPr>
          <p:spPr bwMode="auto">
            <a:xfrm flipV="1">
              <a:off x="1161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4"/>
            <p:cNvSpPr>
              <a:spLocks noChangeShapeType="1"/>
            </p:cNvSpPr>
            <p:nvPr/>
          </p:nvSpPr>
          <p:spPr bwMode="auto">
            <a:xfrm>
              <a:off x="1161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Rectangle 15"/>
            <p:cNvSpPr>
              <a:spLocks noChangeArrowheads="1"/>
            </p:cNvSpPr>
            <p:nvPr/>
          </p:nvSpPr>
          <p:spPr bwMode="auto">
            <a:xfrm>
              <a:off x="1143" y="2600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2791" name="Line 16"/>
            <p:cNvSpPr>
              <a:spLocks noChangeShapeType="1"/>
            </p:cNvSpPr>
            <p:nvPr/>
          </p:nvSpPr>
          <p:spPr bwMode="auto">
            <a:xfrm flipV="1">
              <a:off x="1533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17"/>
            <p:cNvSpPr>
              <a:spLocks noChangeShapeType="1"/>
            </p:cNvSpPr>
            <p:nvPr/>
          </p:nvSpPr>
          <p:spPr bwMode="auto">
            <a:xfrm>
              <a:off x="1533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Rectangle 18"/>
            <p:cNvSpPr>
              <a:spLocks noChangeArrowheads="1"/>
            </p:cNvSpPr>
            <p:nvPr/>
          </p:nvSpPr>
          <p:spPr bwMode="auto">
            <a:xfrm>
              <a:off x="1515" y="2600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2794" name="Line 19"/>
            <p:cNvSpPr>
              <a:spLocks noChangeShapeType="1"/>
            </p:cNvSpPr>
            <p:nvPr/>
          </p:nvSpPr>
          <p:spPr bwMode="auto">
            <a:xfrm flipV="1">
              <a:off x="1905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20"/>
            <p:cNvSpPr>
              <a:spLocks noChangeShapeType="1"/>
            </p:cNvSpPr>
            <p:nvPr/>
          </p:nvSpPr>
          <p:spPr bwMode="auto">
            <a:xfrm>
              <a:off x="1905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Rectangle 21"/>
            <p:cNvSpPr>
              <a:spLocks noChangeArrowheads="1"/>
            </p:cNvSpPr>
            <p:nvPr/>
          </p:nvSpPr>
          <p:spPr bwMode="auto">
            <a:xfrm>
              <a:off x="1863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2797" name="Line 22"/>
            <p:cNvSpPr>
              <a:spLocks noChangeShapeType="1"/>
            </p:cNvSpPr>
            <p:nvPr/>
          </p:nvSpPr>
          <p:spPr bwMode="auto">
            <a:xfrm flipV="1">
              <a:off x="2277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23"/>
            <p:cNvSpPr>
              <a:spLocks noChangeShapeType="1"/>
            </p:cNvSpPr>
            <p:nvPr/>
          </p:nvSpPr>
          <p:spPr bwMode="auto">
            <a:xfrm>
              <a:off x="2277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Rectangle 24"/>
            <p:cNvSpPr>
              <a:spLocks noChangeArrowheads="1"/>
            </p:cNvSpPr>
            <p:nvPr/>
          </p:nvSpPr>
          <p:spPr bwMode="auto">
            <a:xfrm>
              <a:off x="2235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2800" name="Line 25"/>
            <p:cNvSpPr>
              <a:spLocks noChangeShapeType="1"/>
            </p:cNvSpPr>
            <p:nvPr/>
          </p:nvSpPr>
          <p:spPr bwMode="auto">
            <a:xfrm flipV="1">
              <a:off x="2649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26"/>
            <p:cNvSpPr>
              <a:spLocks noChangeShapeType="1"/>
            </p:cNvSpPr>
            <p:nvPr/>
          </p:nvSpPr>
          <p:spPr bwMode="auto">
            <a:xfrm>
              <a:off x="2649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Rectangle 27"/>
            <p:cNvSpPr>
              <a:spLocks noChangeArrowheads="1"/>
            </p:cNvSpPr>
            <p:nvPr/>
          </p:nvSpPr>
          <p:spPr bwMode="auto">
            <a:xfrm>
              <a:off x="2606" y="2600"/>
              <a:ext cx="1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2803" name="Line 28"/>
            <p:cNvSpPr>
              <a:spLocks noChangeShapeType="1"/>
            </p:cNvSpPr>
            <p:nvPr/>
          </p:nvSpPr>
          <p:spPr bwMode="auto">
            <a:xfrm flipV="1">
              <a:off x="3021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29"/>
            <p:cNvSpPr>
              <a:spLocks noChangeShapeType="1"/>
            </p:cNvSpPr>
            <p:nvPr/>
          </p:nvSpPr>
          <p:spPr bwMode="auto">
            <a:xfrm>
              <a:off x="3021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Rectangle 30"/>
            <p:cNvSpPr>
              <a:spLocks noChangeArrowheads="1"/>
            </p:cNvSpPr>
            <p:nvPr/>
          </p:nvSpPr>
          <p:spPr bwMode="auto">
            <a:xfrm>
              <a:off x="2979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2806" name="Line 31"/>
            <p:cNvSpPr>
              <a:spLocks noChangeShapeType="1"/>
            </p:cNvSpPr>
            <p:nvPr/>
          </p:nvSpPr>
          <p:spPr bwMode="auto">
            <a:xfrm flipV="1">
              <a:off x="3387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32"/>
            <p:cNvSpPr>
              <a:spLocks noChangeShapeType="1"/>
            </p:cNvSpPr>
            <p:nvPr/>
          </p:nvSpPr>
          <p:spPr bwMode="auto">
            <a:xfrm>
              <a:off x="3387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Rectangle 33"/>
            <p:cNvSpPr>
              <a:spLocks noChangeArrowheads="1"/>
            </p:cNvSpPr>
            <p:nvPr/>
          </p:nvSpPr>
          <p:spPr bwMode="auto">
            <a:xfrm>
              <a:off x="3345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2809" name="Line 34"/>
            <p:cNvSpPr>
              <a:spLocks noChangeShapeType="1"/>
            </p:cNvSpPr>
            <p:nvPr/>
          </p:nvSpPr>
          <p:spPr bwMode="auto">
            <a:xfrm flipV="1">
              <a:off x="3759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5"/>
            <p:cNvSpPr>
              <a:spLocks noChangeShapeType="1"/>
            </p:cNvSpPr>
            <p:nvPr/>
          </p:nvSpPr>
          <p:spPr bwMode="auto">
            <a:xfrm>
              <a:off x="3759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Rectangle 36"/>
            <p:cNvSpPr>
              <a:spLocks noChangeArrowheads="1"/>
            </p:cNvSpPr>
            <p:nvPr/>
          </p:nvSpPr>
          <p:spPr bwMode="auto">
            <a:xfrm>
              <a:off x="3716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2812" name="Line 37"/>
            <p:cNvSpPr>
              <a:spLocks noChangeShapeType="1"/>
            </p:cNvSpPr>
            <p:nvPr/>
          </p:nvSpPr>
          <p:spPr bwMode="auto">
            <a:xfrm flipV="1">
              <a:off x="4131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38"/>
            <p:cNvSpPr>
              <a:spLocks noChangeShapeType="1"/>
            </p:cNvSpPr>
            <p:nvPr/>
          </p:nvSpPr>
          <p:spPr bwMode="auto">
            <a:xfrm>
              <a:off x="4131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Rectangle 39"/>
            <p:cNvSpPr>
              <a:spLocks noChangeArrowheads="1"/>
            </p:cNvSpPr>
            <p:nvPr/>
          </p:nvSpPr>
          <p:spPr bwMode="auto">
            <a:xfrm>
              <a:off x="4089" y="2600"/>
              <a:ext cx="1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2815" name="Line 40"/>
            <p:cNvSpPr>
              <a:spLocks noChangeShapeType="1"/>
            </p:cNvSpPr>
            <p:nvPr/>
          </p:nvSpPr>
          <p:spPr bwMode="auto">
            <a:xfrm flipV="1">
              <a:off x="4503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41"/>
            <p:cNvSpPr>
              <a:spLocks noChangeShapeType="1"/>
            </p:cNvSpPr>
            <p:nvPr/>
          </p:nvSpPr>
          <p:spPr bwMode="auto">
            <a:xfrm>
              <a:off x="4503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Rectangle 42"/>
            <p:cNvSpPr>
              <a:spLocks noChangeArrowheads="1"/>
            </p:cNvSpPr>
            <p:nvPr/>
          </p:nvSpPr>
          <p:spPr bwMode="auto">
            <a:xfrm>
              <a:off x="4461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2818" name="Line 43"/>
            <p:cNvSpPr>
              <a:spLocks noChangeShapeType="1"/>
            </p:cNvSpPr>
            <p:nvPr/>
          </p:nvSpPr>
          <p:spPr bwMode="auto">
            <a:xfrm flipV="1">
              <a:off x="4875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44"/>
            <p:cNvSpPr>
              <a:spLocks noChangeShapeType="1"/>
            </p:cNvSpPr>
            <p:nvPr/>
          </p:nvSpPr>
          <p:spPr bwMode="auto">
            <a:xfrm>
              <a:off x="4875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Rectangle 45"/>
            <p:cNvSpPr>
              <a:spLocks noChangeArrowheads="1"/>
            </p:cNvSpPr>
            <p:nvPr/>
          </p:nvSpPr>
          <p:spPr bwMode="auto">
            <a:xfrm>
              <a:off x="4833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2821" name="Line 46"/>
            <p:cNvSpPr>
              <a:spLocks noChangeShapeType="1"/>
            </p:cNvSpPr>
            <p:nvPr/>
          </p:nvSpPr>
          <p:spPr bwMode="auto">
            <a:xfrm>
              <a:off x="1161" y="25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7"/>
            <p:cNvSpPr>
              <a:spLocks noChangeShapeType="1"/>
            </p:cNvSpPr>
            <p:nvPr/>
          </p:nvSpPr>
          <p:spPr bwMode="auto">
            <a:xfrm flipH="1">
              <a:off x="4839" y="25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Rectangle 48"/>
            <p:cNvSpPr>
              <a:spLocks noChangeArrowheads="1"/>
            </p:cNvSpPr>
            <p:nvPr/>
          </p:nvSpPr>
          <p:spPr bwMode="auto">
            <a:xfrm>
              <a:off x="1095" y="2528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2824" name="Line 49"/>
            <p:cNvSpPr>
              <a:spLocks noChangeShapeType="1"/>
            </p:cNvSpPr>
            <p:nvPr/>
          </p:nvSpPr>
          <p:spPr bwMode="auto">
            <a:xfrm>
              <a:off x="1161" y="224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50"/>
            <p:cNvSpPr>
              <a:spLocks noChangeShapeType="1"/>
            </p:cNvSpPr>
            <p:nvPr/>
          </p:nvSpPr>
          <p:spPr bwMode="auto">
            <a:xfrm flipH="1">
              <a:off x="4839" y="224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Rectangle 51"/>
            <p:cNvSpPr>
              <a:spLocks noChangeArrowheads="1"/>
            </p:cNvSpPr>
            <p:nvPr/>
          </p:nvSpPr>
          <p:spPr bwMode="auto">
            <a:xfrm>
              <a:off x="1029" y="2196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2827" name="Line 52"/>
            <p:cNvSpPr>
              <a:spLocks noChangeShapeType="1"/>
            </p:cNvSpPr>
            <p:nvPr/>
          </p:nvSpPr>
          <p:spPr bwMode="auto">
            <a:xfrm>
              <a:off x="1161" y="191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53"/>
            <p:cNvSpPr>
              <a:spLocks noChangeShapeType="1"/>
            </p:cNvSpPr>
            <p:nvPr/>
          </p:nvSpPr>
          <p:spPr bwMode="auto">
            <a:xfrm flipH="1">
              <a:off x="4839" y="191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Rectangle 54"/>
            <p:cNvSpPr>
              <a:spLocks noChangeArrowheads="1"/>
            </p:cNvSpPr>
            <p:nvPr/>
          </p:nvSpPr>
          <p:spPr bwMode="auto">
            <a:xfrm>
              <a:off x="1095" y="1870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2830" name="Line 55"/>
            <p:cNvSpPr>
              <a:spLocks noChangeShapeType="1"/>
            </p:cNvSpPr>
            <p:nvPr/>
          </p:nvSpPr>
          <p:spPr bwMode="auto">
            <a:xfrm>
              <a:off x="1161" y="158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56"/>
            <p:cNvSpPr>
              <a:spLocks noChangeShapeType="1"/>
            </p:cNvSpPr>
            <p:nvPr/>
          </p:nvSpPr>
          <p:spPr bwMode="auto">
            <a:xfrm flipH="1">
              <a:off x="4839" y="158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Rectangle 57"/>
            <p:cNvSpPr>
              <a:spLocks noChangeArrowheads="1"/>
            </p:cNvSpPr>
            <p:nvPr/>
          </p:nvSpPr>
          <p:spPr bwMode="auto">
            <a:xfrm>
              <a:off x="1029" y="1538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2833" name="Line 58"/>
            <p:cNvSpPr>
              <a:spLocks noChangeShapeType="1"/>
            </p:cNvSpPr>
            <p:nvPr/>
          </p:nvSpPr>
          <p:spPr bwMode="auto">
            <a:xfrm>
              <a:off x="1161" y="1586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59"/>
            <p:cNvSpPr>
              <a:spLocks/>
            </p:cNvSpPr>
            <p:nvPr/>
          </p:nvSpPr>
          <p:spPr bwMode="auto">
            <a:xfrm>
              <a:off x="1161" y="1586"/>
              <a:ext cx="3714" cy="990"/>
            </a:xfrm>
            <a:custGeom>
              <a:avLst/>
              <a:gdLst>
                <a:gd name="T0" fmla="*/ 0 w 619"/>
                <a:gd name="T1" fmla="*/ 990 h 164"/>
                <a:gd name="T2" fmla="*/ 3714 w 619"/>
                <a:gd name="T3" fmla="*/ 990 h 164"/>
                <a:gd name="T4" fmla="*/ 371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60"/>
            <p:cNvSpPr>
              <a:spLocks noChangeShapeType="1"/>
            </p:cNvSpPr>
            <p:nvPr/>
          </p:nvSpPr>
          <p:spPr bwMode="auto">
            <a:xfrm flipV="1">
              <a:off x="1161" y="1586"/>
              <a:ext cx="1" cy="9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61"/>
            <p:cNvSpPr>
              <a:spLocks/>
            </p:cNvSpPr>
            <p:nvPr/>
          </p:nvSpPr>
          <p:spPr bwMode="auto">
            <a:xfrm>
              <a:off x="1161" y="1918"/>
              <a:ext cx="3684" cy="658"/>
            </a:xfrm>
            <a:custGeom>
              <a:avLst/>
              <a:gdLst>
                <a:gd name="T0" fmla="*/ 42 w 3684"/>
                <a:gd name="T1" fmla="*/ 658 h 658"/>
                <a:gd name="T2" fmla="*/ 102 w 3684"/>
                <a:gd name="T3" fmla="*/ 658 h 658"/>
                <a:gd name="T4" fmla="*/ 162 w 3684"/>
                <a:gd name="T5" fmla="*/ 658 h 658"/>
                <a:gd name="T6" fmla="*/ 222 w 3684"/>
                <a:gd name="T7" fmla="*/ 0 h 658"/>
                <a:gd name="T8" fmla="*/ 282 w 3684"/>
                <a:gd name="T9" fmla="*/ 0 h 658"/>
                <a:gd name="T10" fmla="*/ 342 w 3684"/>
                <a:gd name="T11" fmla="*/ 0 h 658"/>
                <a:gd name="T12" fmla="*/ 402 w 3684"/>
                <a:gd name="T13" fmla="*/ 0 h 658"/>
                <a:gd name="T14" fmla="*/ 462 w 3684"/>
                <a:gd name="T15" fmla="*/ 0 h 658"/>
                <a:gd name="T16" fmla="*/ 522 w 3684"/>
                <a:gd name="T17" fmla="*/ 0 h 658"/>
                <a:gd name="T18" fmla="*/ 582 w 3684"/>
                <a:gd name="T19" fmla="*/ 0 h 658"/>
                <a:gd name="T20" fmla="*/ 636 w 3684"/>
                <a:gd name="T21" fmla="*/ 0 h 658"/>
                <a:gd name="T22" fmla="*/ 696 w 3684"/>
                <a:gd name="T23" fmla="*/ 0 h 658"/>
                <a:gd name="T24" fmla="*/ 756 w 3684"/>
                <a:gd name="T25" fmla="*/ 0 h 658"/>
                <a:gd name="T26" fmla="*/ 816 w 3684"/>
                <a:gd name="T27" fmla="*/ 0 h 658"/>
                <a:gd name="T28" fmla="*/ 876 w 3684"/>
                <a:gd name="T29" fmla="*/ 0 h 658"/>
                <a:gd name="T30" fmla="*/ 936 w 3684"/>
                <a:gd name="T31" fmla="*/ 0 h 658"/>
                <a:gd name="T32" fmla="*/ 996 w 3684"/>
                <a:gd name="T33" fmla="*/ 0 h 658"/>
                <a:gd name="T34" fmla="*/ 1056 w 3684"/>
                <a:gd name="T35" fmla="*/ 0 h 658"/>
                <a:gd name="T36" fmla="*/ 1116 w 3684"/>
                <a:gd name="T37" fmla="*/ 0 h 658"/>
                <a:gd name="T38" fmla="*/ 1176 w 3684"/>
                <a:gd name="T39" fmla="*/ 0 h 658"/>
                <a:gd name="T40" fmla="*/ 1236 w 3684"/>
                <a:gd name="T41" fmla="*/ 0 h 658"/>
                <a:gd name="T42" fmla="*/ 1290 w 3684"/>
                <a:gd name="T43" fmla="*/ 0 h 658"/>
                <a:gd name="T44" fmla="*/ 1350 w 3684"/>
                <a:gd name="T45" fmla="*/ 0 h 658"/>
                <a:gd name="T46" fmla="*/ 1410 w 3684"/>
                <a:gd name="T47" fmla="*/ 0 h 658"/>
                <a:gd name="T48" fmla="*/ 1470 w 3684"/>
                <a:gd name="T49" fmla="*/ 0 h 658"/>
                <a:gd name="T50" fmla="*/ 1530 w 3684"/>
                <a:gd name="T51" fmla="*/ 0 h 658"/>
                <a:gd name="T52" fmla="*/ 1590 w 3684"/>
                <a:gd name="T53" fmla="*/ 0 h 658"/>
                <a:gd name="T54" fmla="*/ 1650 w 3684"/>
                <a:gd name="T55" fmla="*/ 0 h 658"/>
                <a:gd name="T56" fmla="*/ 1710 w 3684"/>
                <a:gd name="T57" fmla="*/ 0 h 658"/>
                <a:gd name="T58" fmla="*/ 1770 w 3684"/>
                <a:gd name="T59" fmla="*/ 0 h 658"/>
                <a:gd name="T60" fmla="*/ 1830 w 3684"/>
                <a:gd name="T61" fmla="*/ 0 h 658"/>
                <a:gd name="T62" fmla="*/ 1884 w 3684"/>
                <a:gd name="T63" fmla="*/ 0 h 658"/>
                <a:gd name="T64" fmla="*/ 1944 w 3684"/>
                <a:gd name="T65" fmla="*/ 0 h 658"/>
                <a:gd name="T66" fmla="*/ 2004 w 3684"/>
                <a:gd name="T67" fmla="*/ 0 h 658"/>
                <a:gd name="T68" fmla="*/ 2064 w 3684"/>
                <a:gd name="T69" fmla="*/ 0 h 658"/>
                <a:gd name="T70" fmla="*/ 2124 w 3684"/>
                <a:gd name="T71" fmla="*/ 0 h 658"/>
                <a:gd name="T72" fmla="*/ 2184 w 3684"/>
                <a:gd name="T73" fmla="*/ 0 h 658"/>
                <a:gd name="T74" fmla="*/ 2244 w 3684"/>
                <a:gd name="T75" fmla="*/ 0 h 658"/>
                <a:gd name="T76" fmla="*/ 2304 w 3684"/>
                <a:gd name="T77" fmla="*/ 0 h 658"/>
                <a:gd name="T78" fmla="*/ 2364 w 3684"/>
                <a:gd name="T79" fmla="*/ 0 h 658"/>
                <a:gd name="T80" fmla="*/ 2424 w 3684"/>
                <a:gd name="T81" fmla="*/ 0 h 658"/>
                <a:gd name="T82" fmla="*/ 2478 w 3684"/>
                <a:gd name="T83" fmla="*/ 0 h 658"/>
                <a:gd name="T84" fmla="*/ 2538 w 3684"/>
                <a:gd name="T85" fmla="*/ 0 h 658"/>
                <a:gd name="T86" fmla="*/ 2598 w 3684"/>
                <a:gd name="T87" fmla="*/ 0 h 658"/>
                <a:gd name="T88" fmla="*/ 2658 w 3684"/>
                <a:gd name="T89" fmla="*/ 0 h 658"/>
                <a:gd name="T90" fmla="*/ 2718 w 3684"/>
                <a:gd name="T91" fmla="*/ 0 h 658"/>
                <a:gd name="T92" fmla="*/ 2778 w 3684"/>
                <a:gd name="T93" fmla="*/ 0 h 658"/>
                <a:gd name="T94" fmla="*/ 2838 w 3684"/>
                <a:gd name="T95" fmla="*/ 0 h 658"/>
                <a:gd name="T96" fmla="*/ 2898 w 3684"/>
                <a:gd name="T97" fmla="*/ 0 h 658"/>
                <a:gd name="T98" fmla="*/ 2958 w 3684"/>
                <a:gd name="T99" fmla="*/ 0 h 658"/>
                <a:gd name="T100" fmla="*/ 3018 w 3684"/>
                <a:gd name="T101" fmla="*/ 0 h 658"/>
                <a:gd name="T102" fmla="*/ 3078 w 3684"/>
                <a:gd name="T103" fmla="*/ 0 h 658"/>
                <a:gd name="T104" fmla="*/ 3132 w 3684"/>
                <a:gd name="T105" fmla="*/ 0 h 658"/>
                <a:gd name="T106" fmla="*/ 3192 w 3684"/>
                <a:gd name="T107" fmla="*/ 0 h 658"/>
                <a:gd name="T108" fmla="*/ 3252 w 3684"/>
                <a:gd name="T109" fmla="*/ 0 h 658"/>
                <a:gd name="T110" fmla="*/ 3312 w 3684"/>
                <a:gd name="T111" fmla="*/ 0 h 658"/>
                <a:gd name="T112" fmla="*/ 3372 w 3684"/>
                <a:gd name="T113" fmla="*/ 0 h 658"/>
                <a:gd name="T114" fmla="*/ 3432 w 3684"/>
                <a:gd name="T115" fmla="*/ 0 h 658"/>
                <a:gd name="T116" fmla="*/ 3492 w 3684"/>
                <a:gd name="T117" fmla="*/ 0 h 658"/>
                <a:gd name="T118" fmla="*/ 3552 w 3684"/>
                <a:gd name="T119" fmla="*/ 0 h 658"/>
                <a:gd name="T120" fmla="*/ 3612 w 3684"/>
                <a:gd name="T121" fmla="*/ 0 h 658"/>
                <a:gd name="T122" fmla="*/ 3672 w 3684"/>
                <a:gd name="T123" fmla="*/ 0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4" h="658">
                  <a:moveTo>
                    <a:pt x="0" y="658"/>
                  </a:moveTo>
                  <a:lnTo>
                    <a:pt x="12" y="658"/>
                  </a:lnTo>
                  <a:lnTo>
                    <a:pt x="30" y="658"/>
                  </a:lnTo>
                  <a:lnTo>
                    <a:pt x="42" y="658"/>
                  </a:lnTo>
                  <a:lnTo>
                    <a:pt x="60" y="658"/>
                  </a:lnTo>
                  <a:lnTo>
                    <a:pt x="72" y="658"/>
                  </a:lnTo>
                  <a:lnTo>
                    <a:pt x="90" y="658"/>
                  </a:lnTo>
                  <a:lnTo>
                    <a:pt x="102" y="658"/>
                  </a:lnTo>
                  <a:lnTo>
                    <a:pt x="120" y="658"/>
                  </a:lnTo>
                  <a:lnTo>
                    <a:pt x="132" y="658"/>
                  </a:lnTo>
                  <a:lnTo>
                    <a:pt x="150" y="658"/>
                  </a:lnTo>
                  <a:lnTo>
                    <a:pt x="162" y="658"/>
                  </a:lnTo>
                  <a:lnTo>
                    <a:pt x="180" y="658"/>
                  </a:lnTo>
                  <a:lnTo>
                    <a:pt x="192" y="658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2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42" y="0"/>
                  </a:lnTo>
                  <a:lnTo>
                    <a:pt x="354" y="0"/>
                  </a:lnTo>
                  <a:lnTo>
                    <a:pt x="372" y="0"/>
                  </a:lnTo>
                  <a:lnTo>
                    <a:pt x="384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44" y="0"/>
                  </a:lnTo>
                  <a:lnTo>
                    <a:pt x="462" y="0"/>
                  </a:lnTo>
                  <a:lnTo>
                    <a:pt x="474" y="0"/>
                  </a:lnTo>
                  <a:lnTo>
                    <a:pt x="492" y="0"/>
                  </a:lnTo>
                  <a:lnTo>
                    <a:pt x="504" y="0"/>
                  </a:lnTo>
                  <a:lnTo>
                    <a:pt x="522" y="0"/>
                  </a:lnTo>
                  <a:lnTo>
                    <a:pt x="534" y="0"/>
                  </a:lnTo>
                  <a:lnTo>
                    <a:pt x="552" y="0"/>
                  </a:lnTo>
                  <a:lnTo>
                    <a:pt x="564" y="0"/>
                  </a:lnTo>
                  <a:lnTo>
                    <a:pt x="582" y="0"/>
                  </a:lnTo>
                  <a:lnTo>
                    <a:pt x="594" y="0"/>
                  </a:lnTo>
                  <a:lnTo>
                    <a:pt x="612" y="0"/>
                  </a:lnTo>
                  <a:lnTo>
                    <a:pt x="624" y="0"/>
                  </a:lnTo>
                  <a:lnTo>
                    <a:pt x="636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84" y="0"/>
                  </a:lnTo>
                  <a:lnTo>
                    <a:pt x="696" y="0"/>
                  </a:lnTo>
                  <a:lnTo>
                    <a:pt x="714" y="0"/>
                  </a:lnTo>
                  <a:lnTo>
                    <a:pt x="726" y="0"/>
                  </a:lnTo>
                  <a:lnTo>
                    <a:pt x="744" y="0"/>
                  </a:lnTo>
                  <a:lnTo>
                    <a:pt x="756" y="0"/>
                  </a:lnTo>
                  <a:lnTo>
                    <a:pt x="774" y="0"/>
                  </a:lnTo>
                  <a:lnTo>
                    <a:pt x="786" y="0"/>
                  </a:lnTo>
                  <a:lnTo>
                    <a:pt x="804" y="0"/>
                  </a:lnTo>
                  <a:lnTo>
                    <a:pt x="816" y="0"/>
                  </a:lnTo>
                  <a:lnTo>
                    <a:pt x="834" y="0"/>
                  </a:lnTo>
                  <a:lnTo>
                    <a:pt x="846" y="0"/>
                  </a:lnTo>
                  <a:lnTo>
                    <a:pt x="864" y="0"/>
                  </a:lnTo>
                  <a:lnTo>
                    <a:pt x="876" y="0"/>
                  </a:lnTo>
                  <a:lnTo>
                    <a:pt x="894" y="0"/>
                  </a:lnTo>
                  <a:lnTo>
                    <a:pt x="906" y="0"/>
                  </a:lnTo>
                  <a:lnTo>
                    <a:pt x="924" y="0"/>
                  </a:lnTo>
                  <a:lnTo>
                    <a:pt x="936" y="0"/>
                  </a:lnTo>
                  <a:lnTo>
                    <a:pt x="948" y="0"/>
                  </a:lnTo>
                  <a:lnTo>
                    <a:pt x="966" y="0"/>
                  </a:lnTo>
                  <a:lnTo>
                    <a:pt x="978" y="0"/>
                  </a:lnTo>
                  <a:lnTo>
                    <a:pt x="996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38" y="0"/>
                  </a:lnTo>
                  <a:lnTo>
                    <a:pt x="1056" y="0"/>
                  </a:lnTo>
                  <a:lnTo>
                    <a:pt x="1068" y="0"/>
                  </a:lnTo>
                  <a:lnTo>
                    <a:pt x="1086" y="0"/>
                  </a:lnTo>
                  <a:lnTo>
                    <a:pt x="1098" y="0"/>
                  </a:lnTo>
                  <a:lnTo>
                    <a:pt x="1116" y="0"/>
                  </a:lnTo>
                  <a:lnTo>
                    <a:pt x="1128" y="0"/>
                  </a:lnTo>
                  <a:lnTo>
                    <a:pt x="1146" y="0"/>
                  </a:lnTo>
                  <a:lnTo>
                    <a:pt x="1158" y="0"/>
                  </a:lnTo>
                  <a:lnTo>
                    <a:pt x="1176" y="0"/>
                  </a:lnTo>
                  <a:lnTo>
                    <a:pt x="1188" y="0"/>
                  </a:lnTo>
                  <a:lnTo>
                    <a:pt x="1206" y="0"/>
                  </a:lnTo>
                  <a:lnTo>
                    <a:pt x="1218" y="0"/>
                  </a:lnTo>
                  <a:lnTo>
                    <a:pt x="1236" y="0"/>
                  </a:lnTo>
                  <a:lnTo>
                    <a:pt x="1248" y="0"/>
                  </a:lnTo>
                  <a:lnTo>
                    <a:pt x="1260" y="0"/>
                  </a:lnTo>
                  <a:lnTo>
                    <a:pt x="1278" y="0"/>
                  </a:lnTo>
                  <a:lnTo>
                    <a:pt x="1290" y="0"/>
                  </a:lnTo>
                  <a:lnTo>
                    <a:pt x="1308" y="0"/>
                  </a:lnTo>
                  <a:lnTo>
                    <a:pt x="1320" y="0"/>
                  </a:lnTo>
                  <a:lnTo>
                    <a:pt x="1338" y="0"/>
                  </a:lnTo>
                  <a:lnTo>
                    <a:pt x="1350" y="0"/>
                  </a:lnTo>
                  <a:lnTo>
                    <a:pt x="1368" y="0"/>
                  </a:lnTo>
                  <a:lnTo>
                    <a:pt x="1380" y="0"/>
                  </a:lnTo>
                  <a:lnTo>
                    <a:pt x="1398" y="0"/>
                  </a:lnTo>
                  <a:lnTo>
                    <a:pt x="1410" y="0"/>
                  </a:lnTo>
                  <a:lnTo>
                    <a:pt x="1428" y="0"/>
                  </a:lnTo>
                  <a:lnTo>
                    <a:pt x="1440" y="0"/>
                  </a:lnTo>
                  <a:lnTo>
                    <a:pt x="1458" y="0"/>
                  </a:lnTo>
                  <a:lnTo>
                    <a:pt x="1470" y="0"/>
                  </a:lnTo>
                  <a:lnTo>
                    <a:pt x="1488" y="0"/>
                  </a:lnTo>
                  <a:lnTo>
                    <a:pt x="1500" y="0"/>
                  </a:lnTo>
                  <a:lnTo>
                    <a:pt x="1518" y="0"/>
                  </a:lnTo>
                  <a:lnTo>
                    <a:pt x="1530" y="0"/>
                  </a:lnTo>
                  <a:lnTo>
                    <a:pt x="1548" y="0"/>
                  </a:lnTo>
                  <a:lnTo>
                    <a:pt x="1560" y="0"/>
                  </a:lnTo>
                  <a:lnTo>
                    <a:pt x="1572" y="0"/>
                  </a:lnTo>
                  <a:lnTo>
                    <a:pt x="1590" y="0"/>
                  </a:lnTo>
                  <a:lnTo>
                    <a:pt x="1602" y="0"/>
                  </a:lnTo>
                  <a:lnTo>
                    <a:pt x="1620" y="0"/>
                  </a:lnTo>
                  <a:lnTo>
                    <a:pt x="1632" y="0"/>
                  </a:lnTo>
                  <a:lnTo>
                    <a:pt x="1650" y="0"/>
                  </a:lnTo>
                  <a:lnTo>
                    <a:pt x="1662" y="0"/>
                  </a:lnTo>
                  <a:lnTo>
                    <a:pt x="1680" y="0"/>
                  </a:lnTo>
                  <a:lnTo>
                    <a:pt x="1692" y="0"/>
                  </a:lnTo>
                  <a:lnTo>
                    <a:pt x="1710" y="0"/>
                  </a:lnTo>
                  <a:lnTo>
                    <a:pt x="1722" y="0"/>
                  </a:lnTo>
                  <a:lnTo>
                    <a:pt x="1740" y="0"/>
                  </a:lnTo>
                  <a:lnTo>
                    <a:pt x="1752" y="0"/>
                  </a:lnTo>
                  <a:lnTo>
                    <a:pt x="1770" y="0"/>
                  </a:lnTo>
                  <a:lnTo>
                    <a:pt x="1782" y="0"/>
                  </a:lnTo>
                  <a:lnTo>
                    <a:pt x="1800" y="0"/>
                  </a:lnTo>
                  <a:lnTo>
                    <a:pt x="1812" y="0"/>
                  </a:lnTo>
                  <a:lnTo>
                    <a:pt x="1830" y="0"/>
                  </a:lnTo>
                  <a:lnTo>
                    <a:pt x="1842" y="0"/>
                  </a:lnTo>
                  <a:lnTo>
                    <a:pt x="1854" y="0"/>
                  </a:lnTo>
                  <a:lnTo>
                    <a:pt x="1872" y="0"/>
                  </a:lnTo>
                  <a:lnTo>
                    <a:pt x="1884" y="0"/>
                  </a:lnTo>
                  <a:lnTo>
                    <a:pt x="1902" y="0"/>
                  </a:lnTo>
                  <a:lnTo>
                    <a:pt x="1914" y="0"/>
                  </a:lnTo>
                  <a:lnTo>
                    <a:pt x="1932" y="0"/>
                  </a:lnTo>
                  <a:lnTo>
                    <a:pt x="1944" y="0"/>
                  </a:lnTo>
                  <a:lnTo>
                    <a:pt x="1962" y="0"/>
                  </a:lnTo>
                  <a:lnTo>
                    <a:pt x="1974" y="0"/>
                  </a:lnTo>
                  <a:lnTo>
                    <a:pt x="1992" y="0"/>
                  </a:lnTo>
                  <a:lnTo>
                    <a:pt x="2004" y="0"/>
                  </a:lnTo>
                  <a:lnTo>
                    <a:pt x="2022" y="0"/>
                  </a:lnTo>
                  <a:lnTo>
                    <a:pt x="2034" y="0"/>
                  </a:lnTo>
                  <a:lnTo>
                    <a:pt x="2052" y="0"/>
                  </a:lnTo>
                  <a:lnTo>
                    <a:pt x="2064" y="0"/>
                  </a:lnTo>
                  <a:lnTo>
                    <a:pt x="2082" y="0"/>
                  </a:lnTo>
                  <a:lnTo>
                    <a:pt x="2094" y="0"/>
                  </a:lnTo>
                  <a:lnTo>
                    <a:pt x="2112" y="0"/>
                  </a:lnTo>
                  <a:lnTo>
                    <a:pt x="2124" y="0"/>
                  </a:lnTo>
                  <a:lnTo>
                    <a:pt x="2142" y="0"/>
                  </a:lnTo>
                  <a:lnTo>
                    <a:pt x="2154" y="0"/>
                  </a:lnTo>
                  <a:lnTo>
                    <a:pt x="2166" y="0"/>
                  </a:lnTo>
                  <a:lnTo>
                    <a:pt x="2184" y="0"/>
                  </a:lnTo>
                  <a:lnTo>
                    <a:pt x="2196" y="0"/>
                  </a:lnTo>
                  <a:lnTo>
                    <a:pt x="2214" y="0"/>
                  </a:lnTo>
                  <a:lnTo>
                    <a:pt x="2226" y="0"/>
                  </a:lnTo>
                  <a:lnTo>
                    <a:pt x="2244" y="0"/>
                  </a:lnTo>
                  <a:lnTo>
                    <a:pt x="2256" y="0"/>
                  </a:lnTo>
                  <a:lnTo>
                    <a:pt x="2274" y="0"/>
                  </a:lnTo>
                  <a:lnTo>
                    <a:pt x="2286" y="0"/>
                  </a:lnTo>
                  <a:lnTo>
                    <a:pt x="2304" y="0"/>
                  </a:lnTo>
                  <a:lnTo>
                    <a:pt x="2316" y="0"/>
                  </a:lnTo>
                  <a:lnTo>
                    <a:pt x="2334" y="0"/>
                  </a:lnTo>
                  <a:lnTo>
                    <a:pt x="2346" y="0"/>
                  </a:lnTo>
                  <a:lnTo>
                    <a:pt x="2364" y="0"/>
                  </a:lnTo>
                  <a:lnTo>
                    <a:pt x="2376" y="0"/>
                  </a:lnTo>
                  <a:lnTo>
                    <a:pt x="2394" y="0"/>
                  </a:lnTo>
                  <a:lnTo>
                    <a:pt x="2406" y="0"/>
                  </a:lnTo>
                  <a:lnTo>
                    <a:pt x="2424" y="0"/>
                  </a:lnTo>
                  <a:lnTo>
                    <a:pt x="2436" y="0"/>
                  </a:lnTo>
                  <a:lnTo>
                    <a:pt x="2454" y="0"/>
                  </a:lnTo>
                  <a:lnTo>
                    <a:pt x="2466" y="0"/>
                  </a:lnTo>
                  <a:lnTo>
                    <a:pt x="2478" y="0"/>
                  </a:lnTo>
                  <a:lnTo>
                    <a:pt x="2496" y="0"/>
                  </a:lnTo>
                  <a:lnTo>
                    <a:pt x="2508" y="0"/>
                  </a:lnTo>
                  <a:lnTo>
                    <a:pt x="2526" y="0"/>
                  </a:lnTo>
                  <a:lnTo>
                    <a:pt x="2538" y="0"/>
                  </a:lnTo>
                  <a:lnTo>
                    <a:pt x="2556" y="0"/>
                  </a:lnTo>
                  <a:lnTo>
                    <a:pt x="2568" y="0"/>
                  </a:lnTo>
                  <a:lnTo>
                    <a:pt x="2586" y="0"/>
                  </a:lnTo>
                  <a:lnTo>
                    <a:pt x="2598" y="0"/>
                  </a:lnTo>
                  <a:lnTo>
                    <a:pt x="2616" y="0"/>
                  </a:lnTo>
                  <a:lnTo>
                    <a:pt x="2628" y="0"/>
                  </a:lnTo>
                  <a:lnTo>
                    <a:pt x="2646" y="0"/>
                  </a:lnTo>
                  <a:lnTo>
                    <a:pt x="2658" y="0"/>
                  </a:lnTo>
                  <a:lnTo>
                    <a:pt x="2676" y="0"/>
                  </a:lnTo>
                  <a:lnTo>
                    <a:pt x="2688" y="0"/>
                  </a:lnTo>
                  <a:lnTo>
                    <a:pt x="2706" y="0"/>
                  </a:lnTo>
                  <a:lnTo>
                    <a:pt x="2718" y="0"/>
                  </a:lnTo>
                  <a:lnTo>
                    <a:pt x="2736" y="0"/>
                  </a:lnTo>
                  <a:lnTo>
                    <a:pt x="2748" y="0"/>
                  </a:lnTo>
                  <a:lnTo>
                    <a:pt x="2766" y="0"/>
                  </a:lnTo>
                  <a:lnTo>
                    <a:pt x="2778" y="0"/>
                  </a:lnTo>
                  <a:lnTo>
                    <a:pt x="2790" y="0"/>
                  </a:lnTo>
                  <a:lnTo>
                    <a:pt x="2808" y="0"/>
                  </a:lnTo>
                  <a:lnTo>
                    <a:pt x="2820" y="0"/>
                  </a:lnTo>
                  <a:lnTo>
                    <a:pt x="2838" y="0"/>
                  </a:lnTo>
                  <a:lnTo>
                    <a:pt x="2850" y="0"/>
                  </a:lnTo>
                  <a:lnTo>
                    <a:pt x="2868" y="0"/>
                  </a:lnTo>
                  <a:lnTo>
                    <a:pt x="2880" y="0"/>
                  </a:lnTo>
                  <a:lnTo>
                    <a:pt x="2898" y="0"/>
                  </a:lnTo>
                  <a:lnTo>
                    <a:pt x="2910" y="0"/>
                  </a:lnTo>
                  <a:lnTo>
                    <a:pt x="2928" y="0"/>
                  </a:lnTo>
                  <a:lnTo>
                    <a:pt x="2940" y="0"/>
                  </a:lnTo>
                  <a:lnTo>
                    <a:pt x="2958" y="0"/>
                  </a:lnTo>
                  <a:lnTo>
                    <a:pt x="2970" y="0"/>
                  </a:lnTo>
                  <a:lnTo>
                    <a:pt x="2988" y="0"/>
                  </a:lnTo>
                  <a:lnTo>
                    <a:pt x="3000" y="0"/>
                  </a:lnTo>
                  <a:lnTo>
                    <a:pt x="3018" y="0"/>
                  </a:lnTo>
                  <a:lnTo>
                    <a:pt x="3030" y="0"/>
                  </a:lnTo>
                  <a:lnTo>
                    <a:pt x="3048" y="0"/>
                  </a:lnTo>
                  <a:lnTo>
                    <a:pt x="3060" y="0"/>
                  </a:lnTo>
                  <a:lnTo>
                    <a:pt x="3078" y="0"/>
                  </a:lnTo>
                  <a:lnTo>
                    <a:pt x="3090" y="0"/>
                  </a:lnTo>
                  <a:lnTo>
                    <a:pt x="3102" y="0"/>
                  </a:lnTo>
                  <a:lnTo>
                    <a:pt x="3120" y="0"/>
                  </a:lnTo>
                  <a:lnTo>
                    <a:pt x="3132" y="0"/>
                  </a:lnTo>
                  <a:lnTo>
                    <a:pt x="3150" y="0"/>
                  </a:lnTo>
                  <a:lnTo>
                    <a:pt x="3162" y="0"/>
                  </a:lnTo>
                  <a:lnTo>
                    <a:pt x="3180" y="0"/>
                  </a:lnTo>
                  <a:lnTo>
                    <a:pt x="3192" y="0"/>
                  </a:lnTo>
                  <a:lnTo>
                    <a:pt x="3210" y="0"/>
                  </a:lnTo>
                  <a:lnTo>
                    <a:pt x="3222" y="0"/>
                  </a:lnTo>
                  <a:lnTo>
                    <a:pt x="3240" y="0"/>
                  </a:lnTo>
                  <a:lnTo>
                    <a:pt x="3252" y="0"/>
                  </a:lnTo>
                  <a:lnTo>
                    <a:pt x="3270" y="0"/>
                  </a:lnTo>
                  <a:lnTo>
                    <a:pt x="3282" y="0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30" y="0"/>
                  </a:lnTo>
                  <a:lnTo>
                    <a:pt x="3342" y="0"/>
                  </a:lnTo>
                  <a:lnTo>
                    <a:pt x="3360" y="0"/>
                  </a:lnTo>
                  <a:lnTo>
                    <a:pt x="3372" y="0"/>
                  </a:lnTo>
                  <a:lnTo>
                    <a:pt x="3390" y="0"/>
                  </a:lnTo>
                  <a:lnTo>
                    <a:pt x="3402" y="0"/>
                  </a:lnTo>
                  <a:lnTo>
                    <a:pt x="3414" y="0"/>
                  </a:lnTo>
                  <a:lnTo>
                    <a:pt x="3432" y="0"/>
                  </a:lnTo>
                  <a:lnTo>
                    <a:pt x="3444" y="0"/>
                  </a:lnTo>
                  <a:lnTo>
                    <a:pt x="3462" y="0"/>
                  </a:lnTo>
                  <a:lnTo>
                    <a:pt x="3474" y="0"/>
                  </a:lnTo>
                  <a:lnTo>
                    <a:pt x="3492" y="0"/>
                  </a:lnTo>
                  <a:lnTo>
                    <a:pt x="3504" y="0"/>
                  </a:lnTo>
                  <a:lnTo>
                    <a:pt x="3522" y="0"/>
                  </a:lnTo>
                  <a:lnTo>
                    <a:pt x="3534" y="0"/>
                  </a:lnTo>
                  <a:lnTo>
                    <a:pt x="3552" y="0"/>
                  </a:lnTo>
                  <a:lnTo>
                    <a:pt x="3564" y="0"/>
                  </a:lnTo>
                  <a:lnTo>
                    <a:pt x="3582" y="0"/>
                  </a:lnTo>
                  <a:lnTo>
                    <a:pt x="3594" y="0"/>
                  </a:lnTo>
                  <a:lnTo>
                    <a:pt x="3612" y="0"/>
                  </a:lnTo>
                  <a:lnTo>
                    <a:pt x="3624" y="0"/>
                  </a:lnTo>
                  <a:lnTo>
                    <a:pt x="3642" y="0"/>
                  </a:lnTo>
                  <a:lnTo>
                    <a:pt x="3654" y="0"/>
                  </a:lnTo>
                  <a:lnTo>
                    <a:pt x="3672" y="0"/>
                  </a:lnTo>
                  <a:lnTo>
                    <a:pt x="368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62"/>
            <p:cNvSpPr>
              <a:spLocks/>
            </p:cNvSpPr>
            <p:nvPr/>
          </p:nvSpPr>
          <p:spPr bwMode="auto">
            <a:xfrm>
              <a:off x="1161" y="1858"/>
              <a:ext cx="3684" cy="718"/>
            </a:xfrm>
            <a:custGeom>
              <a:avLst/>
              <a:gdLst>
                <a:gd name="T0" fmla="*/ 42 w 3684"/>
                <a:gd name="T1" fmla="*/ 718 h 718"/>
                <a:gd name="T2" fmla="*/ 102 w 3684"/>
                <a:gd name="T3" fmla="*/ 718 h 718"/>
                <a:gd name="T4" fmla="*/ 162 w 3684"/>
                <a:gd name="T5" fmla="*/ 718 h 718"/>
                <a:gd name="T6" fmla="*/ 222 w 3684"/>
                <a:gd name="T7" fmla="*/ 718 h 718"/>
                <a:gd name="T8" fmla="*/ 282 w 3684"/>
                <a:gd name="T9" fmla="*/ 718 h 718"/>
                <a:gd name="T10" fmla="*/ 342 w 3684"/>
                <a:gd name="T11" fmla="*/ 718 h 718"/>
                <a:gd name="T12" fmla="*/ 402 w 3684"/>
                <a:gd name="T13" fmla="*/ 718 h 718"/>
                <a:gd name="T14" fmla="*/ 462 w 3684"/>
                <a:gd name="T15" fmla="*/ 718 h 718"/>
                <a:gd name="T16" fmla="*/ 522 w 3684"/>
                <a:gd name="T17" fmla="*/ 718 h 718"/>
                <a:gd name="T18" fmla="*/ 582 w 3684"/>
                <a:gd name="T19" fmla="*/ 718 h 718"/>
                <a:gd name="T20" fmla="*/ 636 w 3684"/>
                <a:gd name="T21" fmla="*/ 634 h 718"/>
                <a:gd name="T22" fmla="*/ 696 w 3684"/>
                <a:gd name="T23" fmla="*/ 555 h 718"/>
                <a:gd name="T24" fmla="*/ 756 w 3684"/>
                <a:gd name="T25" fmla="*/ 477 h 718"/>
                <a:gd name="T26" fmla="*/ 816 w 3684"/>
                <a:gd name="T27" fmla="*/ 404 h 718"/>
                <a:gd name="T28" fmla="*/ 876 w 3684"/>
                <a:gd name="T29" fmla="*/ 332 h 718"/>
                <a:gd name="T30" fmla="*/ 936 w 3684"/>
                <a:gd name="T31" fmla="*/ 259 h 718"/>
                <a:gd name="T32" fmla="*/ 996 w 3684"/>
                <a:gd name="T33" fmla="*/ 193 h 718"/>
                <a:gd name="T34" fmla="*/ 1056 w 3684"/>
                <a:gd name="T35" fmla="*/ 133 h 718"/>
                <a:gd name="T36" fmla="*/ 1116 w 3684"/>
                <a:gd name="T37" fmla="*/ 90 h 718"/>
                <a:gd name="T38" fmla="*/ 1176 w 3684"/>
                <a:gd name="T39" fmla="*/ 54 h 718"/>
                <a:gd name="T40" fmla="*/ 1236 w 3684"/>
                <a:gd name="T41" fmla="*/ 30 h 718"/>
                <a:gd name="T42" fmla="*/ 1290 w 3684"/>
                <a:gd name="T43" fmla="*/ 12 h 718"/>
                <a:gd name="T44" fmla="*/ 1350 w 3684"/>
                <a:gd name="T45" fmla="*/ 0 h 718"/>
                <a:gd name="T46" fmla="*/ 1410 w 3684"/>
                <a:gd name="T47" fmla="*/ 0 h 718"/>
                <a:gd name="T48" fmla="*/ 1470 w 3684"/>
                <a:gd name="T49" fmla="*/ 0 h 718"/>
                <a:gd name="T50" fmla="*/ 1530 w 3684"/>
                <a:gd name="T51" fmla="*/ 6 h 718"/>
                <a:gd name="T52" fmla="*/ 1590 w 3684"/>
                <a:gd name="T53" fmla="*/ 18 h 718"/>
                <a:gd name="T54" fmla="*/ 1650 w 3684"/>
                <a:gd name="T55" fmla="*/ 30 h 718"/>
                <a:gd name="T56" fmla="*/ 1710 w 3684"/>
                <a:gd name="T57" fmla="*/ 42 h 718"/>
                <a:gd name="T58" fmla="*/ 1770 w 3684"/>
                <a:gd name="T59" fmla="*/ 54 h 718"/>
                <a:gd name="T60" fmla="*/ 1830 w 3684"/>
                <a:gd name="T61" fmla="*/ 66 h 718"/>
                <a:gd name="T62" fmla="*/ 1884 w 3684"/>
                <a:gd name="T63" fmla="*/ 78 h 718"/>
                <a:gd name="T64" fmla="*/ 1944 w 3684"/>
                <a:gd name="T65" fmla="*/ 84 h 718"/>
                <a:gd name="T66" fmla="*/ 2004 w 3684"/>
                <a:gd name="T67" fmla="*/ 96 h 718"/>
                <a:gd name="T68" fmla="*/ 2064 w 3684"/>
                <a:gd name="T69" fmla="*/ 96 h 718"/>
                <a:gd name="T70" fmla="*/ 2124 w 3684"/>
                <a:gd name="T71" fmla="*/ 102 h 718"/>
                <a:gd name="T72" fmla="*/ 2184 w 3684"/>
                <a:gd name="T73" fmla="*/ 102 h 718"/>
                <a:gd name="T74" fmla="*/ 2244 w 3684"/>
                <a:gd name="T75" fmla="*/ 102 h 718"/>
                <a:gd name="T76" fmla="*/ 2304 w 3684"/>
                <a:gd name="T77" fmla="*/ 96 h 718"/>
                <a:gd name="T78" fmla="*/ 2364 w 3684"/>
                <a:gd name="T79" fmla="*/ 96 h 718"/>
                <a:gd name="T80" fmla="*/ 2424 w 3684"/>
                <a:gd name="T81" fmla="*/ 90 h 718"/>
                <a:gd name="T82" fmla="*/ 2478 w 3684"/>
                <a:gd name="T83" fmla="*/ 90 h 718"/>
                <a:gd name="T84" fmla="*/ 2538 w 3684"/>
                <a:gd name="T85" fmla="*/ 84 h 718"/>
                <a:gd name="T86" fmla="*/ 2598 w 3684"/>
                <a:gd name="T87" fmla="*/ 78 h 718"/>
                <a:gd name="T88" fmla="*/ 2658 w 3684"/>
                <a:gd name="T89" fmla="*/ 72 h 718"/>
                <a:gd name="T90" fmla="*/ 2718 w 3684"/>
                <a:gd name="T91" fmla="*/ 72 h 718"/>
                <a:gd name="T92" fmla="*/ 2778 w 3684"/>
                <a:gd name="T93" fmla="*/ 66 h 718"/>
                <a:gd name="T94" fmla="*/ 2838 w 3684"/>
                <a:gd name="T95" fmla="*/ 66 h 718"/>
                <a:gd name="T96" fmla="*/ 2898 w 3684"/>
                <a:gd name="T97" fmla="*/ 60 h 718"/>
                <a:gd name="T98" fmla="*/ 2958 w 3684"/>
                <a:gd name="T99" fmla="*/ 60 h 718"/>
                <a:gd name="T100" fmla="*/ 3018 w 3684"/>
                <a:gd name="T101" fmla="*/ 60 h 718"/>
                <a:gd name="T102" fmla="*/ 3078 w 3684"/>
                <a:gd name="T103" fmla="*/ 54 h 718"/>
                <a:gd name="T104" fmla="*/ 3132 w 3684"/>
                <a:gd name="T105" fmla="*/ 54 h 718"/>
                <a:gd name="T106" fmla="*/ 3192 w 3684"/>
                <a:gd name="T107" fmla="*/ 54 h 718"/>
                <a:gd name="T108" fmla="*/ 3252 w 3684"/>
                <a:gd name="T109" fmla="*/ 54 h 718"/>
                <a:gd name="T110" fmla="*/ 3312 w 3684"/>
                <a:gd name="T111" fmla="*/ 54 h 718"/>
                <a:gd name="T112" fmla="*/ 3372 w 3684"/>
                <a:gd name="T113" fmla="*/ 60 h 718"/>
                <a:gd name="T114" fmla="*/ 3432 w 3684"/>
                <a:gd name="T115" fmla="*/ 60 h 718"/>
                <a:gd name="T116" fmla="*/ 3492 w 3684"/>
                <a:gd name="T117" fmla="*/ 60 h 718"/>
                <a:gd name="T118" fmla="*/ 3552 w 3684"/>
                <a:gd name="T119" fmla="*/ 60 h 718"/>
                <a:gd name="T120" fmla="*/ 3612 w 3684"/>
                <a:gd name="T121" fmla="*/ 60 h 718"/>
                <a:gd name="T122" fmla="*/ 3672 w 3684"/>
                <a:gd name="T123" fmla="*/ 60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4" h="718">
                  <a:moveTo>
                    <a:pt x="0" y="718"/>
                  </a:moveTo>
                  <a:lnTo>
                    <a:pt x="12" y="718"/>
                  </a:lnTo>
                  <a:lnTo>
                    <a:pt x="30" y="718"/>
                  </a:lnTo>
                  <a:lnTo>
                    <a:pt x="42" y="718"/>
                  </a:lnTo>
                  <a:lnTo>
                    <a:pt x="60" y="718"/>
                  </a:lnTo>
                  <a:lnTo>
                    <a:pt x="72" y="718"/>
                  </a:lnTo>
                  <a:lnTo>
                    <a:pt x="90" y="718"/>
                  </a:lnTo>
                  <a:lnTo>
                    <a:pt x="102" y="718"/>
                  </a:lnTo>
                  <a:lnTo>
                    <a:pt x="120" y="718"/>
                  </a:lnTo>
                  <a:lnTo>
                    <a:pt x="132" y="718"/>
                  </a:lnTo>
                  <a:lnTo>
                    <a:pt x="150" y="718"/>
                  </a:lnTo>
                  <a:lnTo>
                    <a:pt x="162" y="718"/>
                  </a:lnTo>
                  <a:lnTo>
                    <a:pt x="180" y="718"/>
                  </a:lnTo>
                  <a:lnTo>
                    <a:pt x="192" y="718"/>
                  </a:lnTo>
                  <a:lnTo>
                    <a:pt x="210" y="718"/>
                  </a:lnTo>
                  <a:lnTo>
                    <a:pt x="222" y="718"/>
                  </a:lnTo>
                  <a:lnTo>
                    <a:pt x="240" y="718"/>
                  </a:lnTo>
                  <a:lnTo>
                    <a:pt x="252" y="718"/>
                  </a:lnTo>
                  <a:lnTo>
                    <a:pt x="270" y="718"/>
                  </a:lnTo>
                  <a:lnTo>
                    <a:pt x="282" y="718"/>
                  </a:lnTo>
                  <a:lnTo>
                    <a:pt x="300" y="718"/>
                  </a:lnTo>
                  <a:lnTo>
                    <a:pt x="312" y="718"/>
                  </a:lnTo>
                  <a:lnTo>
                    <a:pt x="324" y="718"/>
                  </a:lnTo>
                  <a:lnTo>
                    <a:pt x="342" y="718"/>
                  </a:lnTo>
                  <a:lnTo>
                    <a:pt x="354" y="718"/>
                  </a:lnTo>
                  <a:lnTo>
                    <a:pt x="372" y="718"/>
                  </a:lnTo>
                  <a:lnTo>
                    <a:pt x="384" y="718"/>
                  </a:lnTo>
                  <a:lnTo>
                    <a:pt x="402" y="718"/>
                  </a:lnTo>
                  <a:lnTo>
                    <a:pt x="414" y="718"/>
                  </a:lnTo>
                  <a:lnTo>
                    <a:pt x="432" y="718"/>
                  </a:lnTo>
                  <a:lnTo>
                    <a:pt x="444" y="718"/>
                  </a:lnTo>
                  <a:lnTo>
                    <a:pt x="462" y="718"/>
                  </a:lnTo>
                  <a:lnTo>
                    <a:pt x="474" y="718"/>
                  </a:lnTo>
                  <a:lnTo>
                    <a:pt x="492" y="718"/>
                  </a:lnTo>
                  <a:lnTo>
                    <a:pt x="504" y="718"/>
                  </a:lnTo>
                  <a:lnTo>
                    <a:pt x="522" y="718"/>
                  </a:lnTo>
                  <a:lnTo>
                    <a:pt x="534" y="718"/>
                  </a:lnTo>
                  <a:lnTo>
                    <a:pt x="552" y="718"/>
                  </a:lnTo>
                  <a:lnTo>
                    <a:pt x="564" y="718"/>
                  </a:lnTo>
                  <a:lnTo>
                    <a:pt x="582" y="718"/>
                  </a:lnTo>
                  <a:lnTo>
                    <a:pt x="594" y="694"/>
                  </a:lnTo>
                  <a:lnTo>
                    <a:pt x="612" y="676"/>
                  </a:lnTo>
                  <a:lnTo>
                    <a:pt x="624" y="658"/>
                  </a:lnTo>
                  <a:lnTo>
                    <a:pt x="636" y="634"/>
                  </a:lnTo>
                  <a:lnTo>
                    <a:pt x="654" y="615"/>
                  </a:lnTo>
                  <a:lnTo>
                    <a:pt x="666" y="591"/>
                  </a:lnTo>
                  <a:lnTo>
                    <a:pt x="684" y="573"/>
                  </a:lnTo>
                  <a:lnTo>
                    <a:pt x="696" y="555"/>
                  </a:lnTo>
                  <a:lnTo>
                    <a:pt x="714" y="537"/>
                  </a:lnTo>
                  <a:lnTo>
                    <a:pt x="726" y="513"/>
                  </a:lnTo>
                  <a:lnTo>
                    <a:pt x="744" y="495"/>
                  </a:lnTo>
                  <a:lnTo>
                    <a:pt x="756" y="477"/>
                  </a:lnTo>
                  <a:lnTo>
                    <a:pt x="774" y="459"/>
                  </a:lnTo>
                  <a:lnTo>
                    <a:pt x="786" y="440"/>
                  </a:lnTo>
                  <a:lnTo>
                    <a:pt x="804" y="422"/>
                  </a:lnTo>
                  <a:lnTo>
                    <a:pt x="816" y="404"/>
                  </a:lnTo>
                  <a:lnTo>
                    <a:pt x="834" y="386"/>
                  </a:lnTo>
                  <a:lnTo>
                    <a:pt x="846" y="368"/>
                  </a:lnTo>
                  <a:lnTo>
                    <a:pt x="864" y="350"/>
                  </a:lnTo>
                  <a:lnTo>
                    <a:pt x="876" y="332"/>
                  </a:lnTo>
                  <a:lnTo>
                    <a:pt x="894" y="314"/>
                  </a:lnTo>
                  <a:lnTo>
                    <a:pt x="906" y="296"/>
                  </a:lnTo>
                  <a:lnTo>
                    <a:pt x="924" y="278"/>
                  </a:lnTo>
                  <a:lnTo>
                    <a:pt x="936" y="259"/>
                  </a:lnTo>
                  <a:lnTo>
                    <a:pt x="948" y="241"/>
                  </a:lnTo>
                  <a:lnTo>
                    <a:pt x="966" y="223"/>
                  </a:lnTo>
                  <a:lnTo>
                    <a:pt x="978" y="205"/>
                  </a:lnTo>
                  <a:lnTo>
                    <a:pt x="996" y="193"/>
                  </a:lnTo>
                  <a:lnTo>
                    <a:pt x="1008" y="175"/>
                  </a:lnTo>
                  <a:lnTo>
                    <a:pt x="1026" y="163"/>
                  </a:lnTo>
                  <a:lnTo>
                    <a:pt x="1038" y="151"/>
                  </a:lnTo>
                  <a:lnTo>
                    <a:pt x="1056" y="133"/>
                  </a:lnTo>
                  <a:lnTo>
                    <a:pt x="1068" y="121"/>
                  </a:lnTo>
                  <a:lnTo>
                    <a:pt x="1086" y="109"/>
                  </a:lnTo>
                  <a:lnTo>
                    <a:pt x="1098" y="102"/>
                  </a:lnTo>
                  <a:lnTo>
                    <a:pt x="1116" y="90"/>
                  </a:lnTo>
                  <a:lnTo>
                    <a:pt x="1128" y="78"/>
                  </a:lnTo>
                  <a:lnTo>
                    <a:pt x="1146" y="72"/>
                  </a:lnTo>
                  <a:lnTo>
                    <a:pt x="1158" y="60"/>
                  </a:lnTo>
                  <a:lnTo>
                    <a:pt x="1176" y="54"/>
                  </a:lnTo>
                  <a:lnTo>
                    <a:pt x="1188" y="48"/>
                  </a:lnTo>
                  <a:lnTo>
                    <a:pt x="1206" y="42"/>
                  </a:lnTo>
                  <a:lnTo>
                    <a:pt x="1218" y="36"/>
                  </a:lnTo>
                  <a:lnTo>
                    <a:pt x="1236" y="30"/>
                  </a:lnTo>
                  <a:lnTo>
                    <a:pt x="1248" y="24"/>
                  </a:lnTo>
                  <a:lnTo>
                    <a:pt x="1260" y="18"/>
                  </a:lnTo>
                  <a:lnTo>
                    <a:pt x="1278" y="12"/>
                  </a:lnTo>
                  <a:lnTo>
                    <a:pt x="1290" y="12"/>
                  </a:lnTo>
                  <a:lnTo>
                    <a:pt x="1308" y="6"/>
                  </a:lnTo>
                  <a:lnTo>
                    <a:pt x="1320" y="6"/>
                  </a:lnTo>
                  <a:lnTo>
                    <a:pt x="1338" y="0"/>
                  </a:lnTo>
                  <a:lnTo>
                    <a:pt x="1350" y="0"/>
                  </a:lnTo>
                  <a:lnTo>
                    <a:pt x="1368" y="0"/>
                  </a:lnTo>
                  <a:lnTo>
                    <a:pt x="1380" y="0"/>
                  </a:lnTo>
                  <a:lnTo>
                    <a:pt x="1398" y="0"/>
                  </a:lnTo>
                  <a:lnTo>
                    <a:pt x="1410" y="0"/>
                  </a:lnTo>
                  <a:lnTo>
                    <a:pt x="1428" y="0"/>
                  </a:lnTo>
                  <a:lnTo>
                    <a:pt x="1440" y="0"/>
                  </a:lnTo>
                  <a:lnTo>
                    <a:pt x="1458" y="0"/>
                  </a:lnTo>
                  <a:lnTo>
                    <a:pt x="1470" y="0"/>
                  </a:lnTo>
                  <a:lnTo>
                    <a:pt x="1488" y="0"/>
                  </a:lnTo>
                  <a:lnTo>
                    <a:pt x="1500" y="6"/>
                  </a:lnTo>
                  <a:lnTo>
                    <a:pt x="1518" y="6"/>
                  </a:lnTo>
                  <a:lnTo>
                    <a:pt x="1530" y="6"/>
                  </a:lnTo>
                  <a:lnTo>
                    <a:pt x="1548" y="12"/>
                  </a:lnTo>
                  <a:lnTo>
                    <a:pt x="1560" y="12"/>
                  </a:lnTo>
                  <a:lnTo>
                    <a:pt x="1572" y="18"/>
                  </a:lnTo>
                  <a:lnTo>
                    <a:pt x="1590" y="18"/>
                  </a:lnTo>
                  <a:lnTo>
                    <a:pt x="1602" y="24"/>
                  </a:lnTo>
                  <a:lnTo>
                    <a:pt x="1620" y="24"/>
                  </a:lnTo>
                  <a:lnTo>
                    <a:pt x="1632" y="30"/>
                  </a:lnTo>
                  <a:lnTo>
                    <a:pt x="1650" y="30"/>
                  </a:lnTo>
                  <a:lnTo>
                    <a:pt x="1662" y="36"/>
                  </a:lnTo>
                  <a:lnTo>
                    <a:pt x="1680" y="36"/>
                  </a:lnTo>
                  <a:lnTo>
                    <a:pt x="1692" y="42"/>
                  </a:lnTo>
                  <a:lnTo>
                    <a:pt x="1710" y="42"/>
                  </a:lnTo>
                  <a:lnTo>
                    <a:pt x="1722" y="48"/>
                  </a:lnTo>
                  <a:lnTo>
                    <a:pt x="1740" y="48"/>
                  </a:lnTo>
                  <a:lnTo>
                    <a:pt x="1752" y="54"/>
                  </a:lnTo>
                  <a:lnTo>
                    <a:pt x="1770" y="54"/>
                  </a:lnTo>
                  <a:lnTo>
                    <a:pt x="1782" y="60"/>
                  </a:lnTo>
                  <a:lnTo>
                    <a:pt x="1800" y="60"/>
                  </a:lnTo>
                  <a:lnTo>
                    <a:pt x="1812" y="66"/>
                  </a:lnTo>
                  <a:lnTo>
                    <a:pt x="1830" y="66"/>
                  </a:lnTo>
                  <a:lnTo>
                    <a:pt x="1842" y="72"/>
                  </a:lnTo>
                  <a:lnTo>
                    <a:pt x="1854" y="72"/>
                  </a:lnTo>
                  <a:lnTo>
                    <a:pt x="1872" y="78"/>
                  </a:lnTo>
                  <a:lnTo>
                    <a:pt x="1884" y="78"/>
                  </a:lnTo>
                  <a:lnTo>
                    <a:pt x="1902" y="78"/>
                  </a:lnTo>
                  <a:lnTo>
                    <a:pt x="1914" y="84"/>
                  </a:lnTo>
                  <a:lnTo>
                    <a:pt x="1932" y="84"/>
                  </a:lnTo>
                  <a:lnTo>
                    <a:pt x="1944" y="84"/>
                  </a:lnTo>
                  <a:lnTo>
                    <a:pt x="1962" y="90"/>
                  </a:lnTo>
                  <a:lnTo>
                    <a:pt x="1974" y="90"/>
                  </a:lnTo>
                  <a:lnTo>
                    <a:pt x="1992" y="90"/>
                  </a:lnTo>
                  <a:lnTo>
                    <a:pt x="2004" y="96"/>
                  </a:lnTo>
                  <a:lnTo>
                    <a:pt x="2022" y="96"/>
                  </a:lnTo>
                  <a:lnTo>
                    <a:pt x="2034" y="96"/>
                  </a:lnTo>
                  <a:lnTo>
                    <a:pt x="2052" y="96"/>
                  </a:lnTo>
                  <a:lnTo>
                    <a:pt x="2064" y="96"/>
                  </a:lnTo>
                  <a:lnTo>
                    <a:pt x="2082" y="96"/>
                  </a:lnTo>
                  <a:lnTo>
                    <a:pt x="2094" y="102"/>
                  </a:lnTo>
                  <a:lnTo>
                    <a:pt x="2112" y="102"/>
                  </a:lnTo>
                  <a:lnTo>
                    <a:pt x="2124" y="102"/>
                  </a:lnTo>
                  <a:lnTo>
                    <a:pt x="2142" y="102"/>
                  </a:lnTo>
                  <a:lnTo>
                    <a:pt x="2154" y="102"/>
                  </a:lnTo>
                  <a:lnTo>
                    <a:pt x="2166" y="102"/>
                  </a:lnTo>
                  <a:lnTo>
                    <a:pt x="2184" y="102"/>
                  </a:lnTo>
                  <a:lnTo>
                    <a:pt x="2196" y="102"/>
                  </a:lnTo>
                  <a:lnTo>
                    <a:pt x="2214" y="102"/>
                  </a:lnTo>
                  <a:lnTo>
                    <a:pt x="2226" y="102"/>
                  </a:lnTo>
                  <a:lnTo>
                    <a:pt x="2244" y="102"/>
                  </a:lnTo>
                  <a:lnTo>
                    <a:pt x="2256" y="102"/>
                  </a:lnTo>
                  <a:lnTo>
                    <a:pt x="2274" y="102"/>
                  </a:lnTo>
                  <a:lnTo>
                    <a:pt x="2286" y="102"/>
                  </a:lnTo>
                  <a:lnTo>
                    <a:pt x="2304" y="96"/>
                  </a:lnTo>
                  <a:lnTo>
                    <a:pt x="2316" y="96"/>
                  </a:lnTo>
                  <a:lnTo>
                    <a:pt x="2334" y="96"/>
                  </a:lnTo>
                  <a:lnTo>
                    <a:pt x="2346" y="96"/>
                  </a:lnTo>
                  <a:lnTo>
                    <a:pt x="2364" y="96"/>
                  </a:lnTo>
                  <a:lnTo>
                    <a:pt x="2376" y="96"/>
                  </a:lnTo>
                  <a:lnTo>
                    <a:pt x="2394" y="96"/>
                  </a:lnTo>
                  <a:lnTo>
                    <a:pt x="2406" y="90"/>
                  </a:lnTo>
                  <a:lnTo>
                    <a:pt x="2424" y="90"/>
                  </a:lnTo>
                  <a:lnTo>
                    <a:pt x="2436" y="90"/>
                  </a:lnTo>
                  <a:lnTo>
                    <a:pt x="2454" y="90"/>
                  </a:lnTo>
                  <a:lnTo>
                    <a:pt x="2466" y="90"/>
                  </a:lnTo>
                  <a:lnTo>
                    <a:pt x="2478" y="90"/>
                  </a:lnTo>
                  <a:lnTo>
                    <a:pt x="2496" y="84"/>
                  </a:lnTo>
                  <a:lnTo>
                    <a:pt x="2508" y="84"/>
                  </a:lnTo>
                  <a:lnTo>
                    <a:pt x="2526" y="84"/>
                  </a:lnTo>
                  <a:lnTo>
                    <a:pt x="2538" y="84"/>
                  </a:lnTo>
                  <a:lnTo>
                    <a:pt x="2556" y="84"/>
                  </a:lnTo>
                  <a:lnTo>
                    <a:pt x="2568" y="78"/>
                  </a:lnTo>
                  <a:lnTo>
                    <a:pt x="2586" y="78"/>
                  </a:lnTo>
                  <a:lnTo>
                    <a:pt x="2598" y="78"/>
                  </a:lnTo>
                  <a:lnTo>
                    <a:pt x="2616" y="78"/>
                  </a:lnTo>
                  <a:lnTo>
                    <a:pt x="2628" y="78"/>
                  </a:lnTo>
                  <a:lnTo>
                    <a:pt x="2646" y="78"/>
                  </a:lnTo>
                  <a:lnTo>
                    <a:pt x="2658" y="72"/>
                  </a:lnTo>
                  <a:lnTo>
                    <a:pt x="2676" y="72"/>
                  </a:lnTo>
                  <a:lnTo>
                    <a:pt x="2688" y="72"/>
                  </a:lnTo>
                  <a:lnTo>
                    <a:pt x="2706" y="72"/>
                  </a:lnTo>
                  <a:lnTo>
                    <a:pt x="2718" y="72"/>
                  </a:lnTo>
                  <a:lnTo>
                    <a:pt x="2736" y="72"/>
                  </a:lnTo>
                  <a:lnTo>
                    <a:pt x="2748" y="66"/>
                  </a:lnTo>
                  <a:lnTo>
                    <a:pt x="2766" y="66"/>
                  </a:lnTo>
                  <a:lnTo>
                    <a:pt x="2778" y="66"/>
                  </a:lnTo>
                  <a:lnTo>
                    <a:pt x="2790" y="66"/>
                  </a:lnTo>
                  <a:lnTo>
                    <a:pt x="2808" y="66"/>
                  </a:lnTo>
                  <a:lnTo>
                    <a:pt x="2820" y="66"/>
                  </a:lnTo>
                  <a:lnTo>
                    <a:pt x="2838" y="66"/>
                  </a:lnTo>
                  <a:lnTo>
                    <a:pt x="2850" y="60"/>
                  </a:lnTo>
                  <a:lnTo>
                    <a:pt x="2868" y="60"/>
                  </a:lnTo>
                  <a:lnTo>
                    <a:pt x="2880" y="60"/>
                  </a:lnTo>
                  <a:lnTo>
                    <a:pt x="2898" y="60"/>
                  </a:lnTo>
                  <a:lnTo>
                    <a:pt x="2910" y="60"/>
                  </a:lnTo>
                  <a:lnTo>
                    <a:pt x="2928" y="60"/>
                  </a:lnTo>
                  <a:lnTo>
                    <a:pt x="2940" y="60"/>
                  </a:lnTo>
                  <a:lnTo>
                    <a:pt x="2958" y="60"/>
                  </a:lnTo>
                  <a:lnTo>
                    <a:pt x="2970" y="60"/>
                  </a:lnTo>
                  <a:lnTo>
                    <a:pt x="2988" y="60"/>
                  </a:lnTo>
                  <a:lnTo>
                    <a:pt x="3000" y="60"/>
                  </a:lnTo>
                  <a:lnTo>
                    <a:pt x="3018" y="60"/>
                  </a:lnTo>
                  <a:lnTo>
                    <a:pt x="3030" y="60"/>
                  </a:lnTo>
                  <a:lnTo>
                    <a:pt x="3048" y="60"/>
                  </a:lnTo>
                  <a:lnTo>
                    <a:pt x="3060" y="60"/>
                  </a:lnTo>
                  <a:lnTo>
                    <a:pt x="3078" y="54"/>
                  </a:lnTo>
                  <a:lnTo>
                    <a:pt x="3090" y="54"/>
                  </a:lnTo>
                  <a:lnTo>
                    <a:pt x="3102" y="54"/>
                  </a:lnTo>
                  <a:lnTo>
                    <a:pt x="3120" y="54"/>
                  </a:lnTo>
                  <a:lnTo>
                    <a:pt x="3132" y="54"/>
                  </a:lnTo>
                  <a:lnTo>
                    <a:pt x="3150" y="54"/>
                  </a:lnTo>
                  <a:lnTo>
                    <a:pt x="3162" y="54"/>
                  </a:lnTo>
                  <a:lnTo>
                    <a:pt x="3180" y="54"/>
                  </a:lnTo>
                  <a:lnTo>
                    <a:pt x="3192" y="54"/>
                  </a:lnTo>
                  <a:lnTo>
                    <a:pt x="3210" y="54"/>
                  </a:lnTo>
                  <a:lnTo>
                    <a:pt x="3222" y="54"/>
                  </a:lnTo>
                  <a:lnTo>
                    <a:pt x="3240" y="54"/>
                  </a:lnTo>
                  <a:lnTo>
                    <a:pt x="3252" y="54"/>
                  </a:lnTo>
                  <a:lnTo>
                    <a:pt x="3270" y="54"/>
                  </a:lnTo>
                  <a:lnTo>
                    <a:pt x="3282" y="54"/>
                  </a:lnTo>
                  <a:lnTo>
                    <a:pt x="3300" y="54"/>
                  </a:lnTo>
                  <a:lnTo>
                    <a:pt x="3312" y="54"/>
                  </a:lnTo>
                  <a:lnTo>
                    <a:pt x="3330" y="54"/>
                  </a:lnTo>
                  <a:lnTo>
                    <a:pt x="3342" y="54"/>
                  </a:lnTo>
                  <a:lnTo>
                    <a:pt x="3360" y="60"/>
                  </a:lnTo>
                  <a:lnTo>
                    <a:pt x="3372" y="60"/>
                  </a:lnTo>
                  <a:lnTo>
                    <a:pt x="3390" y="60"/>
                  </a:lnTo>
                  <a:lnTo>
                    <a:pt x="3402" y="60"/>
                  </a:lnTo>
                  <a:lnTo>
                    <a:pt x="3414" y="60"/>
                  </a:lnTo>
                  <a:lnTo>
                    <a:pt x="3432" y="60"/>
                  </a:lnTo>
                  <a:lnTo>
                    <a:pt x="3444" y="60"/>
                  </a:lnTo>
                  <a:lnTo>
                    <a:pt x="3462" y="60"/>
                  </a:lnTo>
                  <a:lnTo>
                    <a:pt x="3474" y="60"/>
                  </a:lnTo>
                  <a:lnTo>
                    <a:pt x="3492" y="60"/>
                  </a:lnTo>
                  <a:lnTo>
                    <a:pt x="3504" y="60"/>
                  </a:lnTo>
                  <a:lnTo>
                    <a:pt x="3522" y="60"/>
                  </a:lnTo>
                  <a:lnTo>
                    <a:pt x="3534" y="60"/>
                  </a:lnTo>
                  <a:lnTo>
                    <a:pt x="3552" y="60"/>
                  </a:lnTo>
                  <a:lnTo>
                    <a:pt x="3564" y="60"/>
                  </a:lnTo>
                  <a:lnTo>
                    <a:pt x="3582" y="60"/>
                  </a:lnTo>
                  <a:lnTo>
                    <a:pt x="3594" y="60"/>
                  </a:lnTo>
                  <a:lnTo>
                    <a:pt x="3612" y="60"/>
                  </a:lnTo>
                  <a:lnTo>
                    <a:pt x="3624" y="60"/>
                  </a:lnTo>
                  <a:lnTo>
                    <a:pt x="3642" y="60"/>
                  </a:lnTo>
                  <a:lnTo>
                    <a:pt x="3654" y="60"/>
                  </a:lnTo>
                  <a:lnTo>
                    <a:pt x="3672" y="60"/>
                  </a:lnTo>
                  <a:lnTo>
                    <a:pt x="3684" y="6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Rectangle 63"/>
            <p:cNvSpPr>
              <a:spLocks noChangeArrowheads="1"/>
            </p:cNvSpPr>
            <p:nvPr/>
          </p:nvSpPr>
          <p:spPr bwMode="auto">
            <a:xfrm>
              <a:off x="2181" y="1447"/>
              <a:ext cx="19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9.6759)</a:t>
              </a:r>
              <a:endParaRPr lang="en-US" sz="1200"/>
            </a:p>
          </p:txBody>
        </p:sp>
        <p:sp>
          <p:nvSpPr>
            <p:cNvPr id="32839" name="Rectangle 64"/>
            <p:cNvSpPr>
              <a:spLocks noChangeArrowheads="1"/>
            </p:cNvSpPr>
            <p:nvPr/>
          </p:nvSpPr>
          <p:spPr bwMode="auto">
            <a:xfrm>
              <a:off x="2931" y="2703"/>
              <a:ext cx="2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2840" name="Rectangle 65"/>
            <p:cNvSpPr>
              <a:spLocks noChangeArrowheads="1"/>
            </p:cNvSpPr>
            <p:nvPr/>
          </p:nvSpPr>
          <p:spPr bwMode="auto">
            <a:xfrm rot="-5400000">
              <a:off x="601" y="2001"/>
              <a:ext cx="7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2841" name="Rectangle 66"/>
            <p:cNvSpPr>
              <a:spLocks noChangeArrowheads="1"/>
            </p:cNvSpPr>
            <p:nvPr/>
          </p:nvSpPr>
          <p:spPr bwMode="auto">
            <a:xfrm>
              <a:off x="1161" y="2950"/>
              <a:ext cx="3714" cy="9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Rectangle 67"/>
            <p:cNvSpPr>
              <a:spLocks noChangeArrowheads="1"/>
            </p:cNvSpPr>
            <p:nvPr/>
          </p:nvSpPr>
          <p:spPr bwMode="auto">
            <a:xfrm>
              <a:off x="1161" y="2950"/>
              <a:ext cx="3714" cy="98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68"/>
            <p:cNvSpPr>
              <a:spLocks noChangeShapeType="1"/>
            </p:cNvSpPr>
            <p:nvPr/>
          </p:nvSpPr>
          <p:spPr bwMode="auto">
            <a:xfrm>
              <a:off x="1161" y="2950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69"/>
            <p:cNvSpPr>
              <a:spLocks/>
            </p:cNvSpPr>
            <p:nvPr/>
          </p:nvSpPr>
          <p:spPr bwMode="auto">
            <a:xfrm>
              <a:off x="1161" y="2950"/>
              <a:ext cx="3714" cy="984"/>
            </a:xfrm>
            <a:custGeom>
              <a:avLst/>
              <a:gdLst>
                <a:gd name="T0" fmla="*/ 0 w 619"/>
                <a:gd name="T1" fmla="*/ 984 h 163"/>
                <a:gd name="T2" fmla="*/ 3714 w 619"/>
                <a:gd name="T3" fmla="*/ 984 h 163"/>
                <a:gd name="T4" fmla="*/ 3714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70"/>
            <p:cNvSpPr>
              <a:spLocks noChangeShapeType="1"/>
            </p:cNvSpPr>
            <p:nvPr/>
          </p:nvSpPr>
          <p:spPr bwMode="auto">
            <a:xfrm flipV="1">
              <a:off x="1161" y="2950"/>
              <a:ext cx="1" cy="9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71"/>
            <p:cNvSpPr>
              <a:spLocks noChangeShapeType="1"/>
            </p:cNvSpPr>
            <p:nvPr/>
          </p:nvSpPr>
          <p:spPr bwMode="auto">
            <a:xfrm>
              <a:off x="1161" y="3934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72"/>
            <p:cNvSpPr>
              <a:spLocks noChangeShapeType="1"/>
            </p:cNvSpPr>
            <p:nvPr/>
          </p:nvSpPr>
          <p:spPr bwMode="auto">
            <a:xfrm flipV="1">
              <a:off x="1161" y="2950"/>
              <a:ext cx="1" cy="9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73"/>
            <p:cNvSpPr>
              <a:spLocks noChangeShapeType="1"/>
            </p:cNvSpPr>
            <p:nvPr/>
          </p:nvSpPr>
          <p:spPr bwMode="auto">
            <a:xfrm flipV="1">
              <a:off x="1161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74"/>
            <p:cNvSpPr>
              <a:spLocks noChangeShapeType="1"/>
            </p:cNvSpPr>
            <p:nvPr/>
          </p:nvSpPr>
          <p:spPr bwMode="auto">
            <a:xfrm>
              <a:off x="1161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Rectangle 75"/>
            <p:cNvSpPr>
              <a:spLocks noChangeArrowheads="1"/>
            </p:cNvSpPr>
            <p:nvPr/>
          </p:nvSpPr>
          <p:spPr bwMode="auto">
            <a:xfrm>
              <a:off x="1143" y="3959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2851" name="Line 76"/>
            <p:cNvSpPr>
              <a:spLocks noChangeShapeType="1"/>
            </p:cNvSpPr>
            <p:nvPr/>
          </p:nvSpPr>
          <p:spPr bwMode="auto">
            <a:xfrm flipV="1">
              <a:off x="1533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77"/>
            <p:cNvSpPr>
              <a:spLocks noChangeShapeType="1"/>
            </p:cNvSpPr>
            <p:nvPr/>
          </p:nvSpPr>
          <p:spPr bwMode="auto">
            <a:xfrm>
              <a:off x="1533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Rectangle 78"/>
            <p:cNvSpPr>
              <a:spLocks noChangeArrowheads="1"/>
            </p:cNvSpPr>
            <p:nvPr/>
          </p:nvSpPr>
          <p:spPr bwMode="auto">
            <a:xfrm>
              <a:off x="1515" y="3959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2854" name="Line 79"/>
            <p:cNvSpPr>
              <a:spLocks noChangeShapeType="1"/>
            </p:cNvSpPr>
            <p:nvPr/>
          </p:nvSpPr>
          <p:spPr bwMode="auto">
            <a:xfrm flipV="1">
              <a:off x="1905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80"/>
            <p:cNvSpPr>
              <a:spLocks noChangeShapeType="1"/>
            </p:cNvSpPr>
            <p:nvPr/>
          </p:nvSpPr>
          <p:spPr bwMode="auto">
            <a:xfrm>
              <a:off x="1905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Rectangle 81"/>
            <p:cNvSpPr>
              <a:spLocks noChangeArrowheads="1"/>
            </p:cNvSpPr>
            <p:nvPr/>
          </p:nvSpPr>
          <p:spPr bwMode="auto">
            <a:xfrm>
              <a:off x="1863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2857" name="Line 82"/>
            <p:cNvSpPr>
              <a:spLocks noChangeShapeType="1"/>
            </p:cNvSpPr>
            <p:nvPr/>
          </p:nvSpPr>
          <p:spPr bwMode="auto">
            <a:xfrm flipV="1">
              <a:off x="2277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83"/>
            <p:cNvSpPr>
              <a:spLocks noChangeShapeType="1"/>
            </p:cNvSpPr>
            <p:nvPr/>
          </p:nvSpPr>
          <p:spPr bwMode="auto">
            <a:xfrm>
              <a:off x="2277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Rectangle 84"/>
            <p:cNvSpPr>
              <a:spLocks noChangeArrowheads="1"/>
            </p:cNvSpPr>
            <p:nvPr/>
          </p:nvSpPr>
          <p:spPr bwMode="auto">
            <a:xfrm>
              <a:off x="2235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2860" name="Line 85"/>
            <p:cNvSpPr>
              <a:spLocks noChangeShapeType="1"/>
            </p:cNvSpPr>
            <p:nvPr/>
          </p:nvSpPr>
          <p:spPr bwMode="auto">
            <a:xfrm flipV="1">
              <a:off x="2649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86"/>
            <p:cNvSpPr>
              <a:spLocks noChangeShapeType="1"/>
            </p:cNvSpPr>
            <p:nvPr/>
          </p:nvSpPr>
          <p:spPr bwMode="auto">
            <a:xfrm>
              <a:off x="2649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Rectangle 87"/>
            <p:cNvSpPr>
              <a:spLocks noChangeArrowheads="1"/>
            </p:cNvSpPr>
            <p:nvPr/>
          </p:nvSpPr>
          <p:spPr bwMode="auto">
            <a:xfrm>
              <a:off x="2607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2863" name="Line 88"/>
            <p:cNvSpPr>
              <a:spLocks noChangeShapeType="1"/>
            </p:cNvSpPr>
            <p:nvPr/>
          </p:nvSpPr>
          <p:spPr bwMode="auto">
            <a:xfrm flipV="1">
              <a:off x="3021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89"/>
            <p:cNvSpPr>
              <a:spLocks noChangeShapeType="1"/>
            </p:cNvSpPr>
            <p:nvPr/>
          </p:nvSpPr>
          <p:spPr bwMode="auto">
            <a:xfrm>
              <a:off x="3021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Rectangle 90"/>
            <p:cNvSpPr>
              <a:spLocks noChangeArrowheads="1"/>
            </p:cNvSpPr>
            <p:nvPr/>
          </p:nvSpPr>
          <p:spPr bwMode="auto">
            <a:xfrm>
              <a:off x="2979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2866" name="Line 91"/>
            <p:cNvSpPr>
              <a:spLocks noChangeShapeType="1"/>
            </p:cNvSpPr>
            <p:nvPr/>
          </p:nvSpPr>
          <p:spPr bwMode="auto">
            <a:xfrm flipV="1">
              <a:off x="3387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92"/>
            <p:cNvSpPr>
              <a:spLocks noChangeShapeType="1"/>
            </p:cNvSpPr>
            <p:nvPr/>
          </p:nvSpPr>
          <p:spPr bwMode="auto">
            <a:xfrm>
              <a:off x="3387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Rectangle 93"/>
            <p:cNvSpPr>
              <a:spLocks noChangeArrowheads="1"/>
            </p:cNvSpPr>
            <p:nvPr/>
          </p:nvSpPr>
          <p:spPr bwMode="auto">
            <a:xfrm>
              <a:off x="3345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2869" name="Line 94"/>
            <p:cNvSpPr>
              <a:spLocks noChangeShapeType="1"/>
            </p:cNvSpPr>
            <p:nvPr/>
          </p:nvSpPr>
          <p:spPr bwMode="auto">
            <a:xfrm flipV="1">
              <a:off x="3759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95"/>
            <p:cNvSpPr>
              <a:spLocks noChangeShapeType="1"/>
            </p:cNvSpPr>
            <p:nvPr/>
          </p:nvSpPr>
          <p:spPr bwMode="auto">
            <a:xfrm>
              <a:off x="3759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Rectangle 96"/>
            <p:cNvSpPr>
              <a:spLocks noChangeArrowheads="1"/>
            </p:cNvSpPr>
            <p:nvPr/>
          </p:nvSpPr>
          <p:spPr bwMode="auto">
            <a:xfrm>
              <a:off x="3717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2872" name="Line 97"/>
            <p:cNvSpPr>
              <a:spLocks noChangeShapeType="1"/>
            </p:cNvSpPr>
            <p:nvPr/>
          </p:nvSpPr>
          <p:spPr bwMode="auto">
            <a:xfrm flipV="1">
              <a:off x="4131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98"/>
            <p:cNvSpPr>
              <a:spLocks noChangeShapeType="1"/>
            </p:cNvSpPr>
            <p:nvPr/>
          </p:nvSpPr>
          <p:spPr bwMode="auto">
            <a:xfrm>
              <a:off x="4131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Rectangle 99"/>
            <p:cNvSpPr>
              <a:spLocks noChangeArrowheads="1"/>
            </p:cNvSpPr>
            <p:nvPr/>
          </p:nvSpPr>
          <p:spPr bwMode="auto">
            <a:xfrm>
              <a:off x="4089" y="3959"/>
              <a:ext cx="1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2875" name="Line 100"/>
            <p:cNvSpPr>
              <a:spLocks noChangeShapeType="1"/>
            </p:cNvSpPr>
            <p:nvPr/>
          </p:nvSpPr>
          <p:spPr bwMode="auto">
            <a:xfrm flipV="1">
              <a:off x="4503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101"/>
            <p:cNvSpPr>
              <a:spLocks noChangeShapeType="1"/>
            </p:cNvSpPr>
            <p:nvPr/>
          </p:nvSpPr>
          <p:spPr bwMode="auto">
            <a:xfrm>
              <a:off x="4503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Rectangle 102"/>
            <p:cNvSpPr>
              <a:spLocks noChangeArrowheads="1"/>
            </p:cNvSpPr>
            <p:nvPr/>
          </p:nvSpPr>
          <p:spPr bwMode="auto">
            <a:xfrm>
              <a:off x="4461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2878" name="Line 103"/>
            <p:cNvSpPr>
              <a:spLocks noChangeShapeType="1"/>
            </p:cNvSpPr>
            <p:nvPr/>
          </p:nvSpPr>
          <p:spPr bwMode="auto">
            <a:xfrm flipV="1">
              <a:off x="4875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Line 104"/>
            <p:cNvSpPr>
              <a:spLocks noChangeShapeType="1"/>
            </p:cNvSpPr>
            <p:nvPr/>
          </p:nvSpPr>
          <p:spPr bwMode="auto">
            <a:xfrm>
              <a:off x="4875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Rectangle 105"/>
            <p:cNvSpPr>
              <a:spLocks noChangeArrowheads="1"/>
            </p:cNvSpPr>
            <p:nvPr/>
          </p:nvSpPr>
          <p:spPr bwMode="auto">
            <a:xfrm>
              <a:off x="4833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2881" name="Line 106"/>
            <p:cNvSpPr>
              <a:spLocks noChangeShapeType="1"/>
            </p:cNvSpPr>
            <p:nvPr/>
          </p:nvSpPr>
          <p:spPr bwMode="auto">
            <a:xfrm>
              <a:off x="1161" y="393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Line 107"/>
            <p:cNvSpPr>
              <a:spLocks noChangeShapeType="1"/>
            </p:cNvSpPr>
            <p:nvPr/>
          </p:nvSpPr>
          <p:spPr bwMode="auto">
            <a:xfrm flipH="1">
              <a:off x="4839" y="393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Rectangle 108"/>
            <p:cNvSpPr>
              <a:spLocks noChangeArrowheads="1"/>
            </p:cNvSpPr>
            <p:nvPr/>
          </p:nvSpPr>
          <p:spPr bwMode="auto">
            <a:xfrm>
              <a:off x="1095" y="3887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2884" name="Line 109"/>
            <p:cNvSpPr>
              <a:spLocks noChangeShapeType="1"/>
            </p:cNvSpPr>
            <p:nvPr/>
          </p:nvSpPr>
          <p:spPr bwMode="auto">
            <a:xfrm>
              <a:off x="1161" y="360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Line 110"/>
            <p:cNvSpPr>
              <a:spLocks noChangeShapeType="1"/>
            </p:cNvSpPr>
            <p:nvPr/>
          </p:nvSpPr>
          <p:spPr bwMode="auto">
            <a:xfrm flipH="1">
              <a:off x="4839" y="360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Rectangle 111"/>
            <p:cNvSpPr>
              <a:spLocks noChangeArrowheads="1"/>
            </p:cNvSpPr>
            <p:nvPr/>
          </p:nvSpPr>
          <p:spPr bwMode="auto">
            <a:xfrm>
              <a:off x="1029" y="3561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2887" name="Line 112"/>
            <p:cNvSpPr>
              <a:spLocks noChangeShapeType="1"/>
            </p:cNvSpPr>
            <p:nvPr/>
          </p:nvSpPr>
          <p:spPr bwMode="auto">
            <a:xfrm>
              <a:off x="1161" y="32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113"/>
            <p:cNvSpPr>
              <a:spLocks noChangeShapeType="1"/>
            </p:cNvSpPr>
            <p:nvPr/>
          </p:nvSpPr>
          <p:spPr bwMode="auto">
            <a:xfrm flipH="1">
              <a:off x="4839" y="32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Rectangle 114"/>
            <p:cNvSpPr>
              <a:spLocks noChangeArrowheads="1"/>
            </p:cNvSpPr>
            <p:nvPr/>
          </p:nvSpPr>
          <p:spPr bwMode="auto">
            <a:xfrm>
              <a:off x="1095" y="3228"/>
              <a:ext cx="5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2890" name="Line 115"/>
            <p:cNvSpPr>
              <a:spLocks noChangeShapeType="1"/>
            </p:cNvSpPr>
            <p:nvPr/>
          </p:nvSpPr>
          <p:spPr bwMode="auto">
            <a:xfrm>
              <a:off x="1161" y="295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116"/>
            <p:cNvSpPr>
              <a:spLocks noChangeShapeType="1"/>
            </p:cNvSpPr>
            <p:nvPr/>
          </p:nvSpPr>
          <p:spPr bwMode="auto">
            <a:xfrm flipH="1">
              <a:off x="4839" y="295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Rectangle 117"/>
            <p:cNvSpPr>
              <a:spLocks noChangeArrowheads="1"/>
            </p:cNvSpPr>
            <p:nvPr/>
          </p:nvSpPr>
          <p:spPr bwMode="auto">
            <a:xfrm>
              <a:off x="1029" y="2902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2893" name="Line 118"/>
            <p:cNvSpPr>
              <a:spLocks noChangeShapeType="1"/>
            </p:cNvSpPr>
            <p:nvPr/>
          </p:nvSpPr>
          <p:spPr bwMode="auto">
            <a:xfrm>
              <a:off x="1161" y="2950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19"/>
            <p:cNvSpPr>
              <a:spLocks/>
            </p:cNvSpPr>
            <p:nvPr/>
          </p:nvSpPr>
          <p:spPr bwMode="auto">
            <a:xfrm>
              <a:off x="1161" y="2950"/>
              <a:ext cx="3714" cy="984"/>
            </a:xfrm>
            <a:custGeom>
              <a:avLst/>
              <a:gdLst>
                <a:gd name="T0" fmla="*/ 0 w 619"/>
                <a:gd name="T1" fmla="*/ 984 h 163"/>
                <a:gd name="T2" fmla="*/ 3714 w 619"/>
                <a:gd name="T3" fmla="*/ 984 h 163"/>
                <a:gd name="T4" fmla="*/ 3714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120"/>
            <p:cNvSpPr>
              <a:spLocks noChangeShapeType="1"/>
            </p:cNvSpPr>
            <p:nvPr/>
          </p:nvSpPr>
          <p:spPr bwMode="auto">
            <a:xfrm flipV="1">
              <a:off x="1161" y="2950"/>
              <a:ext cx="1" cy="9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121"/>
            <p:cNvSpPr>
              <a:spLocks/>
            </p:cNvSpPr>
            <p:nvPr/>
          </p:nvSpPr>
          <p:spPr bwMode="auto">
            <a:xfrm>
              <a:off x="1161" y="3017"/>
              <a:ext cx="3684" cy="917"/>
            </a:xfrm>
            <a:custGeom>
              <a:avLst/>
              <a:gdLst>
                <a:gd name="T0" fmla="*/ 42 w 3684"/>
                <a:gd name="T1" fmla="*/ 917 h 917"/>
                <a:gd name="T2" fmla="*/ 102 w 3684"/>
                <a:gd name="T3" fmla="*/ 917 h 917"/>
                <a:gd name="T4" fmla="*/ 162 w 3684"/>
                <a:gd name="T5" fmla="*/ 917 h 917"/>
                <a:gd name="T6" fmla="*/ 222 w 3684"/>
                <a:gd name="T7" fmla="*/ 362 h 917"/>
                <a:gd name="T8" fmla="*/ 282 w 3684"/>
                <a:gd name="T9" fmla="*/ 301 h 917"/>
                <a:gd name="T10" fmla="*/ 342 w 3684"/>
                <a:gd name="T11" fmla="*/ 241 h 917"/>
                <a:gd name="T12" fmla="*/ 402 w 3684"/>
                <a:gd name="T13" fmla="*/ 181 h 917"/>
                <a:gd name="T14" fmla="*/ 462 w 3684"/>
                <a:gd name="T15" fmla="*/ 120 h 917"/>
                <a:gd name="T16" fmla="*/ 522 w 3684"/>
                <a:gd name="T17" fmla="*/ 60 h 917"/>
                <a:gd name="T18" fmla="*/ 582 w 3684"/>
                <a:gd name="T19" fmla="*/ 0 h 917"/>
                <a:gd name="T20" fmla="*/ 636 w 3684"/>
                <a:gd name="T21" fmla="*/ 12 h 917"/>
                <a:gd name="T22" fmla="*/ 696 w 3684"/>
                <a:gd name="T23" fmla="*/ 30 h 917"/>
                <a:gd name="T24" fmla="*/ 756 w 3684"/>
                <a:gd name="T25" fmla="*/ 48 h 917"/>
                <a:gd name="T26" fmla="*/ 816 w 3684"/>
                <a:gd name="T27" fmla="*/ 78 h 917"/>
                <a:gd name="T28" fmla="*/ 876 w 3684"/>
                <a:gd name="T29" fmla="*/ 108 h 917"/>
                <a:gd name="T30" fmla="*/ 936 w 3684"/>
                <a:gd name="T31" fmla="*/ 145 h 917"/>
                <a:gd name="T32" fmla="*/ 996 w 3684"/>
                <a:gd name="T33" fmla="*/ 181 h 917"/>
                <a:gd name="T34" fmla="*/ 1056 w 3684"/>
                <a:gd name="T35" fmla="*/ 217 h 917"/>
                <a:gd name="T36" fmla="*/ 1116 w 3684"/>
                <a:gd name="T37" fmla="*/ 247 h 917"/>
                <a:gd name="T38" fmla="*/ 1176 w 3684"/>
                <a:gd name="T39" fmla="*/ 277 h 917"/>
                <a:gd name="T40" fmla="*/ 1236 w 3684"/>
                <a:gd name="T41" fmla="*/ 301 h 917"/>
                <a:gd name="T42" fmla="*/ 1290 w 3684"/>
                <a:gd name="T43" fmla="*/ 320 h 917"/>
                <a:gd name="T44" fmla="*/ 1350 w 3684"/>
                <a:gd name="T45" fmla="*/ 332 h 917"/>
                <a:gd name="T46" fmla="*/ 1410 w 3684"/>
                <a:gd name="T47" fmla="*/ 338 h 917"/>
                <a:gd name="T48" fmla="*/ 1470 w 3684"/>
                <a:gd name="T49" fmla="*/ 344 h 917"/>
                <a:gd name="T50" fmla="*/ 1530 w 3684"/>
                <a:gd name="T51" fmla="*/ 338 h 917"/>
                <a:gd name="T52" fmla="*/ 1590 w 3684"/>
                <a:gd name="T53" fmla="*/ 338 h 917"/>
                <a:gd name="T54" fmla="*/ 1650 w 3684"/>
                <a:gd name="T55" fmla="*/ 332 h 917"/>
                <a:gd name="T56" fmla="*/ 1710 w 3684"/>
                <a:gd name="T57" fmla="*/ 320 h 917"/>
                <a:gd name="T58" fmla="*/ 1770 w 3684"/>
                <a:gd name="T59" fmla="*/ 314 h 917"/>
                <a:gd name="T60" fmla="*/ 1830 w 3684"/>
                <a:gd name="T61" fmla="*/ 301 h 917"/>
                <a:gd name="T62" fmla="*/ 1884 w 3684"/>
                <a:gd name="T63" fmla="*/ 289 h 917"/>
                <a:gd name="T64" fmla="*/ 1944 w 3684"/>
                <a:gd name="T65" fmla="*/ 283 h 917"/>
                <a:gd name="T66" fmla="*/ 2004 w 3684"/>
                <a:gd name="T67" fmla="*/ 271 h 917"/>
                <a:gd name="T68" fmla="*/ 2064 w 3684"/>
                <a:gd name="T69" fmla="*/ 265 h 917"/>
                <a:gd name="T70" fmla="*/ 2124 w 3684"/>
                <a:gd name="T71" fmla="*/ 259 h 917"/>
                <a:gd name="T72" fmla="*/ 2184 w 3684"/>
                <a:gd name="T73" fmla="*/ 253 h 917"/>
                <a:gd name="T74" fmla="*/ 2244 w 3684"/>
                <a:gd name="T75" fmla="*/ 253 h 917"/>
                <a:gd name="T76" fmla="*/ 2304 w 3684"/>
                <a:gd name="T77" fmla="*/ 253 h 917"/>
                <a:gd name="T78" fmla="*/ 2364 w 3684"/>
                <a:gd name="T79" fmla="*/ 247 h 917"/>
                <a:gd name="T80" fmla="*/ 2424 w 3684"/>
                <a:gd name="T81" fmla="*/ 247 h 917"/>
                <a:gd name="T82" fmla="*/ 2478 w 3684"/>
                <a:gd name="T83" fmla="*/ 247 h 917"/>
                <a:gd name="T84" fmla="*/ 2538 w 3684"/>
                <a:gd name="T85" fmla="*/ 253 h 917"/>
                <a:gd name="T86" fmla="*/ 2598 w 3684"/>
                <a:gd name="T87" fmla="*/ 253 h 917"/>
                <a:gd name="T88" fmla="*/ 2658 w 3684"/>
                <a:gd name="T89" fmla="*/ 253 h 917"/>
                <a:gd name="T90" fmla="*/ 2718 w 3684"/>
                <a:gd name="T91" fmla="*/ 259 h 917"/>
                <a:gd name="T92" fmla="*/ 2778 w 3684"/>
                <a:gd name="T93" fmla="*/ 259 h 917"/>
                <a:gd name="T94" fmla="*/ 2838 w 3684"/>
                <a:gd name="T95" fmla="*/ 259 h 917"/>
                <a:gd name="T96" fmla="*/ 2898 w 3684"/>
                <a:gd name="T97" fmla="*/ 259 h 917"/>
                <a:gd name="T98" fmla="*/ 2958 w 3684"/>
                <a:gd name="T99" fmla="*/ 265 h 917"/>
                <a:gd name="T100" fmla="*/ 3018 w 3684"/>
                <a:gd name="T101" fmla="*/ 265 h 917"/>
                <a:gd name="T102" fmla="*/ 3078 w 3684"/>
                <a:gd name="T103" fmla="*/ 265 h 917"/>
                <a:gd name="T104" fmla="*/ 3132 w 3684"/>
                <a:gd name="T105" fmla="*/ 265 h 917"/>
                <a:gd name="T106" fmla="*/ 3192 w 3684"/>
                <a:gd name="T107" fmla="*/ 265 h 917"/>
                <a:gd name="T108" fmla="*/ 3252 w 3684"/>
                <a:gd name="T109" fmla="*/ 265 h 917"/>
                <a:gd name="T110" fmla="*/ 3312 w 3684"/>
                <a:gd name="T111" fmla="*/ 265 h 917"/>
                <a:gd name="T112" fmla="*/ 3372 w 3684"/>
                <a:gd name="T113" fmla="*/ 265 h 917"/>
                <a:gd name="T114" fmla="*/ 3432 w 3684"/>
                <a:gd name="T115" fmla="*/ 265 h 917"/>
                <a:gd name="T116" fmla="*/ 3492 w 3684"/>
                <a:gd name="T117" fmla="*/ 265 h 917"/>
                <a:gd name="T118" fmla="*/ 3552 w 3684"/>
                <a:gd name="T119" fmla="*/ 265 h 917"/>
                <a:gd name="T120" fmla="*/ 3612 w 3684"/>
                <a:gd name="T121" fmla="*/ 265 h 917"/>
                <a:gd name="T122" fmla="*/ 3672 w 3684"/>
                <a:gd name="T123" fmla="*/ 265 h 9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4" h="917">
                  <a:moveTo>
                    <a:pt x="0" y="917"/>
                  </a:moveTo>
                  <a:lnTo>
                    <a:pt x="12" y="917"/>
                  </a:lnTo>
                  <a:lnTo>
                    <a:pt x="30" y="917"/>
                  </a:lnTo>
                  <a:lnTo>
                    <a:pt x="42" y="917"/>
                  </a:lnTo>
                  <a:lnTo>
                    <a:pt x="60" y="917"/>
                  </a:lnTo>
                  <a:lnTo>
                    <a:pt x="72" y="917"/>
                  </a:lnTo>
                  <a:lnTo>
                    <a:pt x="90" y="917"/>
                  </a:lnTo>
                  <a:lnTo>
                    <a:pt x="102" y="917"/>
                  </a:lnTo>
                  <a:lnTo>
                    <a:pt x="120" y="917"/>
                  </a:lnTo>
                  <a:lnTo>
                    <a:pt x="132" y="917"/>
                  </a:lnTo>
                  <a:lnTo>
                    <a:pt x="150" y="917"/>
                  </a:lnTo>
                  <a:lnTo>
                    <a:pt x="162" y="917"/>
                  </a:lnTo>
                  <a:lnTo>
                    <a:pt x="180" y="917"/>
                  </a:lnTo>
                  <a:lnTo>
                    <a:pt x="192" y="917"/>
                  </a:lnTo>
                  <a:lnTo>
                    <a:pt x="210" y="380"/>
                  </a:lnTo>
                  <a:lnTo>
                    <a:pt x="222" y="362"/>
                  </a:lnTo>
                  <a:lnTo>
                    <a:pt x="240" y="350"/>
                  </a:lnTo>
                  <a:lnTo>
                    <a:pt x="252" y="332"/>
                  </a:lnTo>
                  <a:lnTo>
                    <a:pt x="270" y="320"/>
                  </a:lnTo>
                  <a:lnTo>
                    <a:pt x="282" y="301"/>
                  </a:lnTo>
                  <a:lnTo>
                    <a:pt x="300" y="289"/>
                  </a:lnTo>
                  <a:lnTo>
                    <a:pt x="312" y="271"/>
                  </a:lnTo>
                  <a:lnTo>
                    <a:pt x="324" y="259"/>
                  </a:lnTo>
                  <a:lnTo>
                    <a:pt x="342" y="241"/>
                  </a:lnTo>
                  <a:lnTo>
                    <a:pt x="354" y="229"/>
                  </a:lnTo>
                  <a:lnTo>
                    <a:pt x="372" y="211"/>
                  </a:lnTo>
                  <a:lnTo>
                    <a:pt x="384" y="199"/>
                  </a:lnTo>
                  <a:lnTo>
                    <a:pt x="402" y="181"/>
                  </a:lnTo>
                  <a:lnTo>
                    <a:pt x="414" y="169"/>
                  </a:lnTo>
                  <a:lnTo>
                    <a:pt x="432" y="151"/>
                  </a:lnTo>
                  <a:lnTo>
                    <a:pt x="444" y="139"/>
                  </a:lnTo>
                  <a:lnTo>
                    <a:pt x="462" y="120"/>
                  </a:lnTo>
                  <a:lnTo>
                    <a:pt x="474" y="108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522" y="60"/>
                  </a:lnTo>
                  <a:lnTo>
                    <a:pt x="534" y="48"/>
                  </a:lnTo>
                  <a:lnTo>
                    <a:pt x="552" y="30"/>
                  </a:lnTo>
                  <a:lnTo>
                    <a:pt x="564" y="18"/>
                  </a:lnTo>
                  <a:lnTo>
                    <a:pt x="582" y="0"/>
                  </a:lnTo>
                  <a:lnTo>
                    <a:pt x="594" y="6"/>
                  </a:lnTo>
                  <a:lnTo>
                    <a:pt x="612" y="6"/>
                  </a:lnTo>
                  <a:lnTo>
                    <a:pt x="624" y="12"/>
                  </a:lnTo>
                  <a:lnTo>
                    <a:pt x="636" y="12"/>
                  </a:lnTo>
                  <a:lnTo>
                    <a:pt x="654" y="18"/>
                  </a:lnTo>
                  <a:lnTo>
                    <a:pt x="666" y="24"/>
                  </a:lnTo>
                  <a:lnTo>
                    <a:pt x="684" y="24"/>
                  </a:lnTo>
                  <a:lnTo>
                    <a:pt x="696" y="30"/>
                  </a:lnTo>
                  <a:lnTo>
                    <a:pt x="714" y="36"/>
                  </a:lnTo>
                  <a:lnTo>
                    <a:pt x="726" y="42"/>
                  </a:lnTo>
                  <a:lnTo>
                    <a:pt x="744" y="48"/>
                  </a:lnTo>
                  <a:lnTo>
                    <a:pt x="756" y="48"/>
                  </a:lnTo>
                  <a:lnTo>
                    <a:pt x="774" y="54"/>
                  </a:lnTo>
                  <a:lnTo>
                    <a:pt x="786" y="66"/>
                  </a:lnTo>
                  <a:lnTo>
                    <a:pt x="804" y="72"/>
                  </a:lnTo>
                  <a:lnTo>
                    <a:pt x="816" y="78"/>
                  </a:lnTo>
                  <a:lnTo>
                    <a:pt x="834" y="84"/>
                  </a:lnTo>
                  <a:lnTo>
                    <a:pt x="846" y="90"/>
                  </a:lnTo>
                  <a:lnTo>
                    <a:pt x="864" y="96"/>
                  </a:lnTo>
                  <a:lnTo>
                    <a:pt x="876" y="108"/>
                  </a:lnTo>
                  <a:lnTo>
                    <a:pt x="894" y="114"/>
                  </a:lnTo>
                  <a:lnTo>
                    <a:pt x="906" y="126"/>
                  </a:lnTo>
                  <a:lnTo>
                    <a:pt x="924" y="132"/>
                  </a:lnTo>
                  <a:lnTo>
                    <a:pt x="936" y="145"/>
                  </a:lnTo>
                  <a:lnTo>
                    <a:pt x="948" y="151"/>
                  </a:lnTo>
                  <a:lnTo>
                    <a:pt x="966" y="163"/>
                  </a:lnTo>
                  <a:lnTo>
                    <a:pt x="978" y="175"/>
                  </a:lnTo>
                  <a:lnTo>
                    <a:pt x="996" y="181"/>
                  </a:lnTo>
                  <a:lnTo>
                    <a:pt x="1008" y="193"/>
                  </a:lnTo>
                  <a:lnTo>
                    <a:pt x="1026" y="199"/>
                  </a:lnTo>
                  <a:lnTo>
                    <a:pt x="1038" y="211"/>
                  </a:lnTo>
                  <a:lnTo>
                    <a:pt x="1056" y="217"/>
                  </a:lnTo>
                  <a:lnTo>
                    <a:pt x="1068" y="229"/>
                  </a:lnTo>
                  <a:lnTo>
                    <a:pt x="1086" y="235"/>
                  </a:lnTo>
                  <a:lnTo>
                    <a:pt x="1098" y="241"/>
                  </a:lnTo>
                  <a:lnTo>
                    <a:pt x="1116" y="247"/>
                  </a:lnTo>
                  <a:lnTo>
                    <a:pt x="1128" y="259"/>
                  </a:lnTo>
                  <a:lnTo>
                    <a:pt x="1146" y="265"/>
                  </a:lnTo>
                  <a:lnTo>
                    <a:pt x="1158" y="271"/>
                  </a:lnTo>
                  <a:lnTo>
                    <a:pt x="1176" y="277"/>
                  </a:lnTo>
                  <a:lnTo>
                    <a:pt x="1188" y="283"/>
                  </a:lnTo>
                  <a:lnTo>
                    <a:pt x="1206" y="289"/>
                  </a:lnTo>
                  <a:lnTo>
                    <a:pt x="1218" y="295"/>
                  </a:lnTo>
                  <a:lnTo>
                    <a:pt x="1236" y="301"/>
                  </a:lnTo>
                  <a:lnTo>
                    <a:pt x="1248" y="307"/>
                  </a:lnTo>
                  <a:lnTo>
                    <a:pt x="1260" y="307"/>
                  </a:lnTo>
                  <a:lnTo>
                    <a:pt x="1278" y="314"/>
                  </a:lnTo>
                  <a:lnTo>
                    <a:pt x="1290" y="320"/>
                  </a:lnTo>
                  <a:lnTo>
                    <a:pt x="1308" y="320"/>
                  </a:lnTo>
                  <a:lnTo>
                    <a:pt x="1320" y="326"/>
                  </a:lnTo>
                  <a:lnTo>
                    <a:pt x="1338" y="326"/>
                  </a:lnTo>
                  <a:lnTo>
                    <a:pt x="1350" y="332"/>
                  </a:lnTo>
                  <a:lnTo>
                    <a:pt x="1368" y="332"/>
                  </a:lnTo>
                  <a:lnTo>
                    <a:pt x="1380" y="338"/>
                  </a:lnTo>
                  <a:lnTo>
                    <a:pt x="1398" y="338"/>
                  </a:lnTo>
                  <a:lnTo>
                    <a:pt x="1410" y="338"/>
                  </a:lnTo>
                  <a:lnTo>
                    <a:pt x="1428" y="338"/>
                  </a:lnTo>
                  <a:lnTo>
                    <a:pt x="1440" y="338"/>
                  </a:lnTo>
                  <a:lnTo>
                    <a:pt x="1458" y="338"/>
                  </a:lnTo>
                  <a:lnTo>
                    <a:pt x="1470" y="344"/>
                  </a:lnTo>
                  <a:lnTo>
                    <a:pt x="1488" y="344"/>
                  </a:lnTo>
                  <a:lnTo>
                    <a:pt x="1500" y="338"/>
                  </a:lnTo>
                  <a:lnTo>
                    <a:pt x="1518" y="338"/>
                  </a:lnTo>
                  <a:lnTo>
                    <a:pt x="1530" y="338"/>
                  </a:lnTo>
                  <a:lnTo>
                    <a:pt x="1548" y="338"/>
                  </a:lnTo>
                  <a:lnTo>
                    <a:pt x="1560" y="338"/>
                  </a:lnTo>
                  <a:lnTo>
                    <a:pt x="1572" y="338"/>
                  </a:lnTo>
                  <a:lnTo>
                    <a:pt x="1590" y="338"/>
                  </a:lnTo>
                  <a:lnTo>
                    <a:pt x="1602" y="332"/>
                  </a:lnTo>
                  <a:lnTo>
                    <a:pt x="1620" y="332"/>
                  </a:lnTo>
                  <a:lnTo>
                    <a:pt x="1632" y="332"/>
                  </a:lnTo>
                  <a:lnTo>
                    <a:pt x="1650" y="332"/>
                  </a:lnTo>
                  <a:lnTo>
                    <a:pt x="1662" y="326"/>
                  </a:lnTo>
                  <a:lnTo>
                    <a:pt x="1680" y="326"/>
                  </a:lnTo>
                  <a:lnTo>
                    <a:pt x="1692" y="326"/>
                  </a:lnTo>
                  <a:lnTo>
                    <a:pt x="1710" y="320"/>
                  </a:lnTo>
                  <a:lnTo>
                    <a:pt x="1722" y="320"/>
                  </a:lnTo>
                  <a:lnTo>
                    <a:pt x="1740" y="314"/>
                  </a:lnTo>
                  <a:lnTo>
                    <a:pt x="1752" y="314"/>
                  </a:lnTo>
                  <a:lnTo>
                    <a:pt x="1770" y="314"/>
                  </a:lnTo>
                  <a:lnTo>
                    <a:pt x="1782" y="307"/>
                  </a:lnTo>
                  <a:lnTo>
                    <a:pt x="1800" y="307"/>
                  </a:lnTo>
                  <a:lnTo>
                    <a:pt x="1812" y="301"/>
                  </a:lnTo>
                  <a:lnTo>
                    <a:pt x="1830" y="301"/>
                  </a:lnTo>
                  <a:lnTo>
                    <a:pt x="1842" y="301"/>
                  </a:lnTo>
                  <a:lnTo>
                    <a:pt x="1854" y="295"/>
                  </a:lnTo>
                  <a:lnTo>
                    <a:pt x="1872" y="295"/>
                  </a:lnTo>
                  <a:lnTo>
                    <a:pt x="1884" y="289"/>
                  </a:lnTo>
                  <a:lnTo>
                    <a:pt x="1902" y="289"/>
                  </a:lnTo>
                  <a:lnTo>
                    <a:pt x="1914" y="289"/>
                  </a:lnTo>
                  <a:lnTo>
                    <a:pt x="1932" y="283"/>
                  </a:lnTo>
                  <a:lnTo>
                    <a:pt x="1944" y="283"/>
                  </a:lnTo>
                  <a:lnTo>
                    <a:pt x="1962" y="277"/>
                  </a:lnTo>
                  <a:lnTo>
                    <a:pt x="1974" y="277"/>
                  </a:lnTo>
                  <a:lnTo>
                    <a:pt x="1992" y="277"/>
                  </a:lnTo>
                  <a:lnTo>
                    <a:pt x="2004" y="271"/>
                  </a:lnTo>
                  <a:lnTo>
                    <a:pt x="2022" y="271"/>
                  </a:lnTo>
                  <a:lnTo>
                    <a:pt x="2034" y="271"/>
                  </a:lnTo>
                  <a:lnTo>
                    <a:pt x="2052" y="271"/>
                  </a:lnTo>
                  <a:lnTo>
                    <a:pt x="2064" y="265"/>
                  </a:lnTo>
                  <a:lnTo>
                    <a:pt x="2082" y="265"/>
                  </a:lnTo>
                  <a:lnTo>
                    <a:pt x="2094" y="265"/>
                  </a:lnTo>
                  <a:lnTo>
                    <a:pt x="2112" y="259"/>
                  </a:lnTo>
                  <a:lnTo>
                    <a:pt x="2124" y="259"/>
                  </a:lnTo>
                  <a:lnTo>
                    <a:pt x="2142" y="259"/>
                  </a:lnTo>
                  <a:lnTo>
                    <a:pt x="2154" y="259"/>
                  </a:lnTo>
                  <a:lnTo>
                    <a:pt x="2166" y="259"/>
                  </a:lnTo>
                  <a:lnTo>
                    <a:pt x="2184" y="253"/>
                  </a:lnTo>
                  <a:lnTo>
                    <a:pt x="2196" y="253"/>
                  </a:lnTo>
                  <a:lnTo>
                    <a:pt x="2214" y="253"/>
                  </a:lnTo>
                  <a:lnTo>
                    <a:pt x="2226" y="253"/>
                  </a:lnTo>
                  <a:lnTo>
                    <a:pt x="2244" y="253"/>
                  </a:lnTo>
                  <a:lnTo>
                    <a:pt x="2256" y="253"/>
                  </a:lnTo>
                  <a:lnTo>
                    <a:pt x="2274" y="253"/>
                  </a:lnTo>
                  <a:lnTo>
                    <a:pt x="2286" y="253"/>
                  </a:lnTo>
                  <a:lnTo>
                    <a:pt x="2304" y="253"/>
                  </a:lnTo>
                  <a:lnTo>
                    <a:pt x="2316" y="253"/>
                  </a:lnTo>
                  <a:lnTo>
                    <a:pt x="2334" y="247"/>
                  </a:lnTo>
                  <a:lnTo>
                    <a:pt x="2346" y="247"/>
                  </a:lnTo>
                  <a:lnTo>
                    <a:pt x="2364" y="247"/>
                  </a:lnTo>
                  <a:lnTo>
                    <a:pt x="2376" y="247"/>
                  </a:lnTo>
                  <a:lnTo>
                    <a:pt x="2394" y="247"/>
                  </a:lnTo>
                  <a:lnTo>
                    <a:pt x="2406" y="247"/>
                  </a:lnTo>
                  <a:lnTo>
                    <a:pt x="2424" y="247"/>
                  </a:lnTo>
                  <a:lnTo>
                    <a:pt x="2436" y="247"/>
                  </a:lnTo>
                  <a:lnTo>
                    <a:pt x="2454" y="247"/>
                  </a:lnTo>
                  <a:lnTo>
                    <a:pt x="2466" y="247"/>
                  </a:lnTo>
                  <a:lnTo>
                    <a:pt x="2478" y="247"/>
                  </a:lnTo>
                  <a:lnTo>
                    <a:pt x="2496" y="253"/>
                  </a:lnTo>
                  <a:lnTo>
                    <a:pt x="2508" y="253"/>
                  </a:lnTo>
                  <a:lnTo>
                    <a:pt x="2526" y="253"/>
                  </a:lnTo>
                  <a:lnTo>
                    <a:pt x="2538" y="253"/>
                  </a:lnTo>
                  <a:lnTo>
                    <a:pt x="2556" y="253"/>
                  </a:lnTo>
                  <a:lnTo>
                    <a:pt x="2568" y="253"/>
                  </a:lnTo>
                  <a:lnTo>
                    <a:pt x="2586" y="253"/>
                  </a:lnTo>
                  <a:lnTo>
                    <a:pt x="2598" y="253"/>
                  </a:lnTo>
                  <a:lnTo>
                    <a:pt x="2616" y="253"/>
                  </a:lnTo>
                  <a:lnTo>
                    <a:pt x="2628" y="253"/>
                  </a:lnTo>
                  <a:lnTo>
                    <a:pt x="2646" y="253"/>
                  </a:lnTo>
                  <a:lnTo>
                    <a:pt x="2658" y="253"/>
                  </a:lnTo>
                  <a:lnTo>
                    <a:pt x="2676" y="253"/>
                  </a:lnTo>
                  <a:lnTo>
                    <a:pt x="2688" y="253"/>
                  </a:lnTo>
                  <a:lnTo>
                    <a:pt x="2706" y="253"/>
                  </a:lnTo>
                  <a:lnTo>
                    <a:pt x="2718" y="259"/>
                  </a:lnTo>
                  <a:lnTo>
                    <a:pt x="2736" y="259"/>
                  </a:lnTo>
                  <a:lnTo>
                    <a:pt x="2748" y="259"/>
                  </a:lnTo>
                  <a:lnTo>
                    <a:pt x="2766" y="259"/>
                  </a:lnTo>
                  <a:lnTo>
                    <a:pt x="2778" y="259"/>
                  </a:lnTo>
                  <a:lnTo>
                    <a:pt x="2790" y="259"/>
                  </a:lnTo>
                  <a:lnTo>
                    <a:pt x="2808" y="259"/>
                  </a:lnTo>
                  <a:lnTo>
                    <a:pt x="2820" y="259"/>
                  </a:lnTo>
                  <a:lnTo>
                    <a:pt x="2838" y="259"/>
                  </a:lnTo>
                  <a:lnTo>
                    <a:pt x="2850" y="259"/>
                  </a:lnTo>
                  <a:lnTo>
                    <a:pt x="2868" y="259"/>
                  </a:lnTo>
                  <a:lnTo>
                    <a:pt x="2880" y="259"/>
                  </a:lnTo>
                  <a:lnTo>
                    <a:pt x="2898" y="259"/>
                  </a:lnTo>
                  <a:lnTo>
                    <a:pt x="2910" y="259"/>
                  </a:lnTo>
                  <a:lnTo>
                    <a:pt x="2928" y="265"/>
                  </a:lnTo>
                  <a:lnTo>
                    <a:pt x="2940" y="265"/>
                  </a:lnTo>
                  <a:lnTo>
                    <a:pt x="2958" y="265"/>
                  </a:lnTo>
                  <a:lnTo>
                    <a:pt x="2970" y="265"/>
                  </a:lnTo>
                  <a:lnTo>
                    <a:pt x="2988" y="265"/>
                  </a:lnTo>
                  <a:lnTo>
                    <a:pt x="3000" y="265"/>
                  </a:lnTo>
                  <a:lnTo>
                    <a:pt x="3018" y="265"/>
                  </a:lnTo>
                  <a:lnTo>
                    <a:pt x="3030" y="265"/>
                  </a:lnTo>
                  <a:lnTo>
                    <a:pt x="3048" y="265"/>
                  </a:lnTo>
                  <a:lnTo>
                    <a:pt x="3060" y="265"/>
                  </a:lnTo>
                  <a:lnTo>
                    <a:pt x="3078" y="265"/>
                  </a:lnTo>
                  <a:lnTo>
                    <a:pt x="3090" y="265"/>
                  </a:lnTo>
                  <a:lnTo>
                    <a:pt x="3102" y="265"/>
                  </a:lnTo>
                  <a:lnTo>
                    <a:pt x="3120" y="265"/>
                  </a:lnTo>
                  <a:lnTo>
                    <a:pt x="3132" y="265"/>
                  </a:lnTo>
                  <a:lnTo>
                    <a:pt x="3150" y="265"/>
                  </a:lnTo>
                  <a:lnTo>
                    <a:pt x="3162" y="265"/>
                  </a:lnTo>
                  <a:lnTo>
                    <a:pt x="3180" y="265"/>
                  </a:lnTo>
                  <a:lnTo>
                    <a:pt x="3192" y="265"/>
                  </a:lnTo>
                  <a:lnTo>
                    <a:pt x="3210" y="265"/>
                  </a:lnTo>
                  <a:lnTo>
                    <a:pt x="3222" y="265"/>
                  </a:lnTo>
                  <a:lnTo>
                    <a:pt x="3240" y="265"/>
                  </a:lnTo>
                  <a:lnTo>
                    <a:pt x="3252" y="265"/>
                  </a:lnTo>
                  <a:lnTo>
                    <a:pt x="3270" y="265"/>
                  </a:lnTo>
                  <a:lnTo>
                    <a:pt x="3282" y="265"/>
                  </a:lnTo>
                  <a:lnTo>
                    <a:pt x="3300" y="265"/>
                  </a:lnTo>
                  <a:lnTo>
                    <a:pt x="3312" y="265"/>
                  </a:lnTo>
                  <a:lnTo>
                    <a:pt x="3330" y="265"/>
                  </a:lnTo>
                  <a:lnTo>
                    <a:pt x="3342" y="265"/>
                  </a:lnTo>
                  <a:lnTo>
                    <a:pt x="3360" y="265"/>
                  </a:lnTo>
                  <a:lnTo>
                    <a:pt x="3372" y="265"/>
                  </a:lnTo>
                  <a:lnTo>
                    <a:pt x="3390" y="265"/>
                  </a:lnTo>
                  <a:lnTo>
                    <a:pt x="3402" y="265"/>
                  </a:lnTo>
                  <a:lnTo>
                    <a:pt x="3414" y="265"/>
                  </a:lnTo>
                  <a:lnTo>
                    <a:pt x="3432" y="265"/>
                  </a:lnTo>
                  <a:lnTo>
                    <a:pt x="3444" y="265"/>
                  </a:lnTo>
                  <a:lnTo>
                    <a:pt x="3462" y="265"/>
                  </a:lnTo>
                  <a:lnTo>
                    <a:pt x="3474" y="265"/>
                  </a:lnTo>
                  <a:lnTo>
                    <a:pt x="3492" y="265"/>
                  </a:lnTo>
                  <a:lnTo>
                    <a:pt x="3504" y="265"/>
                  </a:lnTo>
                  <a:lnTo>
                    <a:pt x="3522" y="265"/>
                  </a:lnTo>
                  <a:lnTo>
                    <a:pt x="3534" y="265"/>
                  </a:lnTo>
                  <a:lnTo>
                    <a:pt x="3552" y="265"/>
                  </a:lnTo>
                  <a:lnTo>
                    <a:pt x="3564" y="265"/>
                  </a:lnTo>
                  <a:lnTo>
                    <a:pt x="3582" y="265"/>
                  </a:lnTo>
                  <a:lnTo>
                    <a:pt x="3594" y="265"/>
                  </a:lnTo>
                  <a:lnTo>
                    <a:pt x="3612" y="265"/>
                  </a:lnTo>
                  <a:lnTo>
                    <a:pt x="3624" y="265"/>
                  </a:lnTo>
                  <a:lnTo>
                    <a:pt x="3642" y="265"/>
                  </a:lnTo>
                  <a:lnTo>
                    <a:pt x="3654" y="265"/>
                  </a:lnTo>
                  <a:lnTo>
                    <a:pt x="3672" y="265"/>
                  </a:lnTo>
                  <a:lnTo>
                    <a:pt x="3684" y="26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Rectangle 122"/>
            <p:cNvSpPr>
              <a:spLocks noChangeArrowheads="1"/>
            </p:cNvSpPr>
            <p:nvPr/>
          </p:nvSpPr>
          <p:spPr bwMode="auto">
            <a:xfrm>
              <a:off x="2931" y="4061"/>
              <a:ext cx="2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2898" name="Rectangle 123"/>
            <p:cNvSpPr>
              <a:spLocks noChangeArrowheads="1"/>
            </p:cNvSpPr>
            <p:nvPr/>
          </p:nvSpPr>
          <p:spPr bwMode="auto">
            <a:xfrm rot="-5400000">
              <a:off x="563" y="3363"/>
              <a:ext cx="79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4582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FINE TUNING</a:t>
            </a:r>
            <a:r>
              <a:rPr lang="en-US" sz="2400" b="1"/>
              <a:t>: Let’s apply our understanding to build fine tuning guidelines.</a:t>
            </a:r>
          </a:p>
        </p:txBody>
      </p:sp>
      <p:grpSp>
        <p:nvGrpSpPr>
          <p:cNvPr id="32773" name="Group 125"/>
          <p:cNvGrpSpPr>
            <a:grpSpLocks/>
          </p:cNvGrpSpPr>
          <p:nvPr/>
        </p:nvGrpSpPr>
        <p:grpSpPr bwMode="auto">
          <a:xfrm flipH="1">
            <a:off x="6553200" y="4724400"/>
            <a:ext cx="871538" cy="1065213"/>
            <a:chOff x="4417" y="1681"/>
            <a:chExt cx="549" cy="671"/>
          </a:xfrm>
        </p:grpSpPr>
        <p:sp>
          <p:nvSpPr>
            <p:cNvPr id="32775" name="Freeform 126"/>
            <p:cNvSpPr>
              <a:spLocks/>
            </p:cNvSpPr>
            <p:nvPr/>
          </p:nvSpPr>
          <p:spPr bwMode="auto">
            <a:xfrm>
              <a:off x="4569" y="1681"/>
              <a:ext cx="160" cy="155"/>
            </a:xfrm>
            <a:custGeom>
              <a:avLst/>
              <a:gdLst>
                <a:gd name="T0" fmla="*/ 33 w 638"/>
                <a:gd name="T1" fmla="*/ 7 h 619"/>
                <a:gd name="T2" fmla="*/ 51 w 638"/>
                <a:gd name="T3" fmla="*/ 0 h 619"/>
                <a:gd name="T4" fmla="*/ 64 w 638"/>
                <a:gd name="T5" fmla="*/ 5 h 619"/>
                <a:gd name="T6" fmla="*/ 77 w 638"/>
                <a:gd name="T7" fmla="*/ 22 h 619"/>
                <a:gd name="T8" fmla="*/ 86 w 638"/>
                <a:gd name="T9" fmla="*/ 46 h 619"/>
                <a:gd name="T10" fmla="*/ 87 w 638"/>
                <a:gd name="T11" fmla="*/ 63 h 619"/>
                <a:gd name="T12" fmla="*/ 88 w 638"/>
                <a:gd name="T13" fmla="*/ 85 h 619"/>
                <a:gd name="T14" fmla="*/ 145 w 638"/>
                <a:gd name="T15" fmla="*/ 84 h 619"/>
                <a:gd name="T16" fmla="*/ 160 w 638"/>
                <a:gd name="T17" fmla="*/ 87 h 619"/>
                <a:gd name="T18" fmla="*/ 158 w 638"/>
                <a:gd name="T19" fmla="*/ 98 h 619"/>
                <a:gd name="T20" fmla="*/ 127 w 638"/>
                <a:gd name="T21" fmla="*/ 94 h 619"/>
                <a:gd name="T22" fmla="*/ 87 w 638"/>
                <a:gd name="T23" fmla="*/ 100 h 619"/>
                <a:gd name="T24" fmla="*/ 78 w 638"/>
                <a:gd name="T25" fmla="*/ 122 h 619"/>
                <a:gd name="T26" fmla="*/ 67 w 638"/>
                <a:gd name="T27" fmla="*/ 141 h 619"/>
                <a:gd name="T28" fmla="*/ 53 w 638"/>
                <a:gd name="T29" fmla="*/ 148 h 619"/>
                <a:gd name="T30" fmla="*/ 38 w 638"/>
                <a:gd name="T31" fmla="*/ 155 h 619"/>
                <a:gd name="T32" fmla="*/ 27 w 638"/>
                <a:gd name="T33" fmla="*/ 151 h 619"/>
                <a:gd name="T34" fmla="*/ 13 w 638"/>
                <a:gd name="T35" fmla="*/ 134 h 619"/>
                <a:gd name="T36" fmla="*/ 2 w 638"/>
                <a:gd name="T37" fmla="*/ 113 h 619"/>
                <a:gd name="T38" fmla="*/ 0 w 638"/>
                <a:gd name="T39" fmla="*/ 95 h 619"/>
                <a:gd name="T40" fmla="*/ 6 w 638"/>
                <a:gd name="T41" fmla="*/ 59 h 619"/>
                <a:gd name="T42" fmla="*/ 18 w 638"/>
                <a:gd name="T43" fmla="*/ 32 h 619"/>
                <a:gd name="T44" fmla="*/ 27 w 638"/>
                <a:gd name="T45" fmla="*/ 16 h 619"/>
                <a:gd name="T46" fmla="*/ 39 w 638"/>
                <a:gd name="T47" fmla="*/ 6 h 619"/>
                <a:gd name="T48" fmla="*/ 33 w 638"/>
                <a:gd name="T49" fmla="*/ 7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8" h="619">
                  <a:moveTo>
                    <a:pt x="131" y="28"/>
                  </a:moveTo>
                  <a:lnTo>
                    <a:pt x="202" y="0"/>
                  </a:lnTo>
                  <a:lnTo>
                    <a:pt x="254" y="20"/>
                  </a:lnTo>
                  <a:lnTo>
                    <a:pt x="308" y="87"/>
                  </a:lnTo>
                  <a:lnTo>
                    <a:pt x="343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79" y="337"/>
                  </a:lnTo>
                  <a:lnTo>
                    <a:pt x="638" y="349"/>
                  </a:lnTo>
                  <a:lnTo>
                    <a:pt x="630" y="391"/>
                  </a:lnTo>
                  <a:lnTo>
                    <a:pt x="508" y="374"/>
                  </a:lnTo>
                  <a:lnTo>
                    <a:pt x="347" y="400"/>
                  </a:lnTo>
                  <a:lnTo>
                    <a:pt x="313" y="488"/>
                  </a:lnTo>
                  <a:lnTo>
                    <a:pt x="267" y="564"/>
                  </a:lnTo>
                  <a:lnTo>
                    <a:pt x="211" y="593"/>
                  </a:lnTo>
                  <a:lnTo>
                    <a:pt x="152" y="619"/>
                  </a:lnTo>
                  <a:lnTo>
                    <a:pt x="109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09" y="63"/>
                  </a:lnTo>
                  <a:lnTo>
                    <a:pt x="156" y="24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127"/>
            <p:cNvSpPr>
              <a:spLocks/>
            </p:cNvSpPr>
            <p:nvPr/>
          </p:nvSpPr>
          <p:spPr bwMode="auto">
            <a:xfrm>
              <a:off x="4639" y="1829"/>
              <a:ext cx="327" cy="58"/>
            </a:xfrm>
            <a:custGeom>
              <a:avLst/>
              <a:gdLst>
                <a:gd name="T0" fmla="*/ 0 w 1306"/>
                <a:gd name="T1" fmla="*/ 37 h 232"/>
                <a:gd name="T2" fmla="*/ 27 w 1306"/>
                <a:gd name="T3" fmla="*/ 28 h 232"/>
                <a:gd name="T4" fmla="*/ 86 w 1306"/>
                <a:gd name="T5" fmla="*/ 23 h 232"/>
                <a:gd name="T6" fmla="*/ 134 w 1306"/>
                <a:gd name="T7" fmla="*/ 19 h 232"/>
                <a:gd name="T8" fmla="*/ 189 w 1306"/>
                <a:gd name="T9" fmla="*/ 11 h 232"/>
                <a:gd name="T10" fmla="*/ 229 w 1306"/>
                <a:gd name="T11" fmla="*/ 10 h 232"/>
                <a:gd name="T12" fmla="*/ 281 w 1306"/>
                <a:gd name="T13" fmla="*/ 3 h 232"/>
                <a:gd name="T14" fmla="*/ 326 w 1306"/>
                <a:gd name="T15" fmla="*/ 0 h 232"/>
                <a:gd name="T16" fmla="*/ 327 w 1306"/>
                <a:gd name="T17" fmla="*/ 7 h 232"/>
                <a:gd name="T18" fmla="*/ 316 w 1306"/>
                <a:gd name="T19" fmla="*/ 15 h 232"/>
                <a:gd name="T20" fmla="*/ 276 w 1306"/>
                <a:gd name="T21" fmla="*/ 15 h 232"/>
                <a:gd name="T22" fmla="*/ 279 w 1306"/>
                <a:gd name="T23" fmla="*/ 25 h 232"/>
                <a:gd name="T24" fmla="*/ 274 w 1306"/>
                <a:gd name="T25" fmla="*/ 38 h 232"/>
                <a:gd name="T26" fmla="*/ 263 w 1306"/>
                <a:gd name="T27" fmla="*/ 46 h 232"/>
                <a:gd name="T28" fmla="*/ 247 w 1306"/>
                <a:gd name="T29" fmla="*/ 46 h 232"/>
                <a:gd name="T30" fmla="*/ 233 w 1306"/>
                <a:gd name="T31" fmla="*/ 42 h 232"/>
                <a:gd name="T32" fmla="*/ 228 w 1306"/>
                <a:gd name="T33" fmla="*/ 29 h 232"/>
                <a:gd name="T34" fmla="*/ 228 w 1306"/>
                <a:gd name="T35" fmla="*/ 20 h 232"/>
                <a:gd name="T36" fmla="*/ 190 w 1306"/>
                <a:gd name="T37" fmla="*/ 21 h 232"/>
                <a:gd name="T38" fmla="*/ 174 w 1306"/>
                <a:gd name="T39" fmla="*/ 25 h 232"/>
                <a:gd name="T40" fmla="*/ 142 w 1306"/>
                <a:gd name="T41" fmla="*/ 34 h 232"/>
                <a:gd name="T42" fmla="*/ 96 w 1306"/>
                <a:gd name="T43" fmla="*/ 39 h 232"/>
                <a:gd name="T44" fmla="*/ 58 w 1306"/>
                <a:gd name="T45" fmla="*/ 40 h 232"/>
                <a:gd name="T46" fmla="*/ 33 w 1306"/>
                <a:gd name="T47" fmla="*/ 45 h 232"/>
                <a:gd name="T48" fmla="*/ 10 w 1306"/>
                <a:gd name="T49" fmla="*/ 58 h 232"/>
                <a:gd name="T50" fmla="*/ 0 w 1306"/>
                <a:gd name="T51" fmla="*/ 45 h 232"/>
                <a:gd name="T52" fmla="*/ 6 w 1306"/>
                <a:gd name="T53" fmla="*/ 34 h 232"/>
                <a:gd name="T54" fmla="*/ 12 w 1306"/>
                <a:gd name="T55" fmla="*/ 31 h 232"/>
                <a:gd name="T56" fmla="*/ 0 w 1306"/>
                <a:gd name="T57" fmla="*/ 3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06" h="232">
                  <a:moveTo>
                    <a:pt x="0" y="148"/>
                  </a:moveTo>
                  <a:lnTo>
                    <a:pt x="109" y="110"/>
                  </a:lnTo>
                  <a:lnTo>
                    <a:pt x="343" y="93"/>
                  </a:lnTo>
                  <a:lnTo>
                    <a:pt x="536" y="77"/>
                  </a:lnTo>
                  <a:lnTo>
                    <a:pt x="753" y="43"/>
                  </a:lnTo>
                  <a:lnTo>
                    <a:pt x="913" y="38"/>
                  </a:lnTo>
                  <a:lnTo>
                    <a:pt x="1124" y="13"/>
                  </a:lnTo>
                  <a:lnTo>
                    <a:pt x="1302" y="0"/>
                  </a:lnTo>
                  <a:lnTo>
                    <a:pt x="1306" y="26"/>
                  </a:lnTo>
                  <a:lnTo>
                    <a:pt x="1263" y="60"/>
                  </a:lnTo>
                  <a:lnTo>
                    <a:pt x="1104" y="60"/>
                  </a:lnTo>
                  <a:lnTo>
                    <a:pt x="1116" y="101"/>
                  </a:lnTo>
                  <a:lnTo>
                    <a:pt x="1095" y="152"/>
                  </a:lnTo>
                  <a:lnTo>
                    <a:pt x="1052" y="185"/>
                  </a:lnTo>
                  <a:lnTo>
                    <a:pt x="985" y="185"/>
                  </a:lnTo>
                  <a:lnTo>
                    <a:pt x="929" y="168"/>
                  </a:lnTo>
                  <a:lnTo>
                    <a:pt x="909" y="114"/>
                  </a:lnTo>
                  <a:lnTo>
                    <a:pt x="909" y="81"/>
                  </a:lnTo>
                  <a:lnTo>
                    <a:pt x="757" y="84"/>
                  </a:lnTo>
                  <a:lnTo>
                    <a:pt x="693" y="101"/>
                  </a:lnTo>
                  <a:lnTo>
                    <a:pt x="566" y="135"/>
                  </a:lnTo>
                  <a:lnTo>
                    <a:pt x="384" y="157"/>
                  </a:lnTo>
                  <a:lnTo>
                    <a:pt x="232" y="161"/>
                  </a:lnTo>
                  <a:lnTo>
                    <a:pt x="131" y="181"/>
                  </a:lnTo>
                  <a:lnTo>
                    <a:pt x="38" y="232"/>
                  </a:lnTo>
                  <a:lnTo>
                    <a:pt x="0" y="181"/>
                  </a:lnTo>
                  <a:lnTo>
                    <a:pt x="25" y="135"/>
                  </a:lnTo>
                  <a:lnTo>
                    <a:pt x="46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128"/>
            <p:cNvSpPr>
              <a:spLocks/>
            </p:cNvSpPr>
            <p:nvPr/>
          </p:nvSpPr>
          <p:spPr bwMode="auto">
            <a:xfrm>
              <a:off x="4537" y="1842"/>
              <a:ext cx="128" cy="266"/>
            </a:xfrm>
            <a:custGeom>
              <a:avLst/>
              <a:gdLst>
                <a:gd name="T0" fmla="*/ 57 w 511"/>
                <a:gd name="T1" fmla="*/ 0 h 1063"/>
                <a:gd name="T2" fmla="*/ 73 w 511"/>
                <a:gd name="T3" fmla="*/ 3 h 1063"/>
                <a:gd name="T4" fmla="*/ 92 w 511"/>
                <a:gd name="T5" fmla="*/ 3 h 1063"/>
                <a:gd name="T6" fmla="*/ 117 w 511"/>
                <a:gd name="T7" fmla="*/ 16 h 1063"/>
                <a:gd name="T8" fmla="*/ 126 w 511"/>
                <a:gd name="T9" fmla="*/ 41 h 1063"/>
                <a:gd name="T10" fmla="*/ 128 w 511"/>
                <a:gd name="T11" fmla="*/ 76 h 1063"/>
                <a:gd name="T12" fmla="*/ 118 w 511"/>
                <a:gd name="T13" fmla="*/ 115 h 1063"/>
                <a:gd name="T14" fmla="*/ 101 w 511"/>
                <a:gd name="T15" fmla="*/ 152 h 1063"/>
                <a:gd name="T16" fmla="*/ 89 w 511"/>
                <a:gd name="T17" fmla="*/ 184 h 1063"/>
                <a:gd name="T18" fmla="*/ 76 w 511"/>
                <a:gd name="T19" fmla="*/ 228 h 1063"/>
                <a:gd name="T20" fmla="*/ 61 w 511"/>
                <a:gd name="T21" fmla="*/ 254 h 1063"/>
                <a:gd name="T22" fmla="*/ 42 w 511"/>
                <a:gd name="T23" fmla="*/ 266 h 1063"/>
                <a:gd name="T24" fmla="*/ 26 w 511"/>
                <a:gd name="T25" fmla="*/ 266 h 1063"/>
                <a:gd name="T26" fmla="*/ 8 w 511"/>
                <a:gd name="T27" fmla="*/ 254 h 1063"/>
                <a:gd name="T28" fmla="*/ 0 w 511"/>
                <a:gd name="T29" fmla="*/ 237 h 1063"/>
                <a:gd name="T30" fmla="*/ 0 w 511"/>
                <a:gd name="T31" fmla="*/ 210 h 1063"/>
                <a:gd name="T32" fmla="*/ 10 w 511"/>
                <a:gd name="T33" fmla="*/ 174 h 1063"/>
                <a:gd name="T34" fmla="*/ 19 w 511"/>
                <a:gd name="T35" fmla="*/ 124 h 1063"/>
                <a:gd name="T36" fmla="*/ 22 w 511"/>
                <a:gd name="T37" fmla="*/ 63 h 1063"/>
                <a:gd name="T38" fmla="*/ 17 w 511"/>
                <a:gd name="T39" fmla="*/ 17 h 1063"/>
                <a:gd name="T40" fmla="*/ 33 w 511"/>
                <a:gd name="T41" fmla="*/ 1 h 1063"/>
                <a:gd name="T42" fmla="*/ 57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6" y="12"/>
                  </a:lnTo>
                  <a:lnTo>
                    <a:pt x="468" y="62"/>
                  </a:lnTo>
                  <a:lnTo>
                    <a:pt x="505" y="164"/>
                  </a:lnTo>
                  <a:lnTo>
                    <a:pt x="511" y="304"/>
                  </a:lnTo>
                  <a:lnTo>
                    <a:pt x="472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30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129"/>
            <p:cNvSpPr>
              <a:spLocks/>
            </p:cNvSpPr>
            <p:nvPr/>
          </p:nvSpPr>
          <p:spPr bwMode="auto">
            <a:xfrm>
              <a:off x="4423" y="1853"/>
              <a:ext cx="146" cy="238"/>
            </a:xfrm>
            <a:custGeom>
              <a:avLst/>
              <a:gdLst>
                <a:gd name="T0" fmla="*/ 111 w 583"/>
                <a:gd name="T1" fmla="*/ 10 h 951"/>
                <a:gd name="T2" fmla="*/ 127 w 583"/>
                <a:gd name="T3" fmla="*/ 0 h 951"/>
                <a:gd name="T4" fmla="*/ 138 w 583"/>
                <a:gd name="T5" fmla="*/ 0 h 951"/>
                <a:gd name="T6" fmla="*/ 146 w 583"/>
                <a:gd name="T7" fmla="*/ 8 h 951"/>
                <a:gd name="T8" fmla="*/ 142 w 583"/>
                <a:gd name="T9" fmla="*/ 22 h 951"/>
                <a:gd name="T10" fmla="*/ 132 w 583"/>
                <a:gd name="T11" fmla="*/ 32 h 951"/>
                <a:gd name="T12" fmla="*/ 114 w 583"/>
                <a:gd name="T13" fmla="*/ 41 h 951"/>
                <a:gd name="T14" fmla="*/ 79 w 583"/>
                <a:gd name="T15" fmla="*/ 55 h 951"/>
                <a:gd name="T16" fmla="*/ 35 w 583"/>
                <a:gd name="T17" fmla="*/ 79 h 951"/>
                <a:gd name="T18" fmla="*/ 18 w 583"/>
                <a:gd name="T19" fmla="*/ 80 h 951"/>
                <a:gd name="T20" fmla="*/ 27 w 583"/>
                <a:gd name="T21" fmla="*/ 103 h 951"/>
                <a:gd name="T22" fmla="*/ 46 w 583"/>
                <a:gd name="T23" fmla="*/ 127 h 951"/>
                <a:gd name="T24" fmla="*/ 62 w 583"/>
                <a:gd name="T25" fmla="*/ 156 h 951"/>
                <a:gd name="T26" fmla="*/ 69 w 583"/>
                <a:gd name="T27" fmla="*/ 187 h 951"/>
                <a:gd name="T28" fmla="*/ 65 w 583"/>
                <a:gd name="T29" fmla="*/ 196 h 951"/>
                <a:gd name="T30" fmla="*/ 56 w 583"/>
                <a:gd name="T31" fmla="*/ 203 h 951"/>
                <a:gd name="T32" fmla="*/ 43 w 583"/>
                <a:gd name="T33" fmla="*/ 207 h 951"/>
                <a:gd name="T34" fmla="*/ 31 w 583"/>
                <a:gd name="T35" fmla="*/ 216 h 951"/>
                <a:gd name="T36" fmla="*/ 26 w 583"/>
                <a:gd name="T37" fmla="*/ 226 h 951"/>
                <a:gd name="T38" fmla="*/ 22 w 583"/>
                <a:gd name="T39" fmla="*/ 238 h 951"/>
                <a:gd name="T40" fmla="*/ 13 w 583"/>
                <a:gd name="T41" fmla="*/ 238 h 951"/>
                <a:gd name="T42" fmla="*/ 9 w 583"/>
                <a:gd name="T43" fmla="*/ 229 h 951"/>
                <a:gd name="T44" fmla="*/ 16 w 583"/>
                <a:gd name="T45" fmla="*/ 215 h 951"/>
                <a:gd name="T46" fmla="*/ 34 w 583"/>
                <a:gd name="T47" fmla="*/ 206 h 951"/>
                <a:gd name="T48" fmla="*/ 45 w 583"/>
                <a:gd name="T49" fmla="*/ 196 h 951"/>
                <a:gd name="T50" fmla="*/ 54 w 583"/>
                <a:gd name="T51" fmla="*/ 191 h 951"/>
                <a:gd name="T52" fmla="*/ 57 w 583"/>
                <a:gd name="T53" fmla="*/ 182 h 951"/>
                <a:gd name="T54" fmla="*/ 53 w 583"/>
                <a:gd name="T55" fmla="*/ 156 h 951"/>
                <a:gd name="T56" fmla="*/ 38 w 583"/>
                <a:gd name="T57" fmla="*/ 137 h 951"/>
                <a:gd name="T58" fmla="*/ 26 w 583"/>
                <a:gd name="T59" fmla="*/ 121 h 951"/>
                <a:gd name="T60" fmla="*/ 9 w 583"/>
                <a:gd name="T61" fmla="*/ 102 h 951"/>
                <a:gd name="T62" fmla="*/ 0 w 583"/>
                <a:gd name="T63" fmla="*/ 83 h 951"/>
                <a:gd name="T64" fmla="*/ 0 w 583"/>
                <a:gd name="T65" fmla="*/ 73 h 951"/>
                <a:gd name="T66" fmla="*/ 8 w 583"/>
                <a:gd name="T67" fmla="*/ 68 h 951"/>
                <a:gd name="T68" fmla="*/ 41 w 583"/>
                <a:gd name="T69" fmla="*/ 49 h 951"/>
                <a:gd name="T70" fmla="*/ 73 w 583"/>
                <a:gd name="T71" fmla="*/ 32 h 951"/>
                <a:gd name="T72" fmla="*/ 104 w 583"/>
                <a:gd name="T73" fmla="*/ 16 h 951"/>
                <a:gd name="T74" fmla="*/ 111 w 583"/>
                <a:gd name="T75" fmla="*/ 1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3" h="951">
                  <a:moveTo>
                    <a:pt x="443" y="38"/>
                  </a:moveTo>
                  <a:lnTo>
                    <a:pt x="506" y="0"/>
                  </a:lnTo>
                  <a:lnTo>
                    <a:pt x="553" y="0"/>
                  </a:lnTo>
                  <a:lnTo>
                    <a:pt x="583" y="30"/>
                  </a:lnTo>
                  <a:lnTo>
                    <a:pt x="566" y="88"/>
                  </a:lnTo>
                  <a:lnTo>
                    <a:pt x="527" y="127"/>
                  </a:lnTo>
                  <a:lnTo>
                    <a:pt x="456" y="164"/>
                  </a:lnTo>
                  <a:lnTo>
                    <a:pt x="317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09" y="410"/>
                  </a:lnTo>
                  <a:lnTo>
                    <a:pt x="185" y="506"/>
                  </a:lnTo>
                  <a:lnTo>
                    <a:pt x="249" y="625"/>
                  </a:lnTo>
                  <a:lnTo>
                    <a:pt x="274" y="748"/>
                  </a:lnTo>
                  <a:lnTo>
                    <a:pt x="261" y="785"/>
                  </a:lnTo>
                  <a:lnTo>
                    <a:pt x="224" y="811"/>
                  </a:lnTo>
                  <a:lnTo>
                    <a:pt x="172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1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1" y="127"/>
                  </a:lnTo>
                  <a:lnTo>
                    <a:pt x="417" y="64"/>
                  </a:lnTo>
                  <a:lnTo>
                    <a:pt x="44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30"/>
            <p:cNvSpPr>
              <a:spLocks/>
            </p:cNvSpPr>
            <p:nvPr/>
          </p:nvSpPr>
          <p:spPr bwMode="auto">
            <a:xfrm>
              <a:off x="4566" y="2086"/>
              <a:ext cx="97" cy="257"/>
            </a:xfrm>
            <a:custGeom>
              <a:avLst/>
              <a:gdLst>
                <a:gd name="T0" fmla="*/ 18 w 388"/>
                <a:gd name="T1" fmla="*/ 30 h 1029"/>
                <a:gd name="T2" fmla="*/ 6 w 388"/>
                <a:gd name="T3" fmla="*/ 13 h 1029"/>
                <a:gd name="T4" fmla="*/ 10 w 388"/>
                <a:gd name="T5" fmla="*/ 0 h 1029"/>
                <a:gd name="T6" fmla="*/ 22 w 388"/>
                <a:gd name="T7" fmla="*/ 0 h 1029"/>
                <a:gd name="T8" fmla="*/ 37 w 388"/>
                <a:gd name="T9" fmla="*/ 14 h 1029"/>
                <a:gd name="T10" fmla="*/ 56 w 388"/>
                <a:gd name="T11" fmla="*/ 42 h 1029"/>
                <a:gd name="T12" fmla="*/ 67 w 388"/>
                <a:gd name="T13" fmla="*/ 70 h 1029"/>
                <a:gd name="T14" fmla="*/ 76 w 388"/>
                <a:gd name="T15" fmla="*/ 96 h 1029"/>
                <a:gd name="T16" fmla="*/ 79 w 388"/>
                <a:gd name="T17" fmla="*/ 120 h 1029"/>
                <a:gd name="T18" fmla="*/ 78 w 388"/>
                <a:gd name="T19" fmla="*/ 133 h 1029"/>
                <a:gd name="T20" fmla="*/ 69 w 388"/>
                <a:gd name="T21" fmla="*/ 149 h 1029"/>
                <a:gd name="T22" fmla="*/ 53 w 388"/>
                <a:gd name="T23" fmla="*/ 191 h 1029"/>
                <a:gd name="T24" fmla="*/ 35 w 388"/>
                <a:gd name="T25" fmla="*/ 215 h 1029"/>
                <a:gd name="T26" fmla="*/ 31 w 388"/>
                <a:gd name="T27" fmla="*/ 226 h 1029"/>
                <a:gd name="T28" fmla="*/ 48 w 388"/>
                <a:gd name="T29" fmla="*/ 228 h 1029"/>
                <a:gd name="T30" fmla="*/ 70 w 388"/>
                <a:gd name="T31" fmla="*/ 228 h 1029"/>
                <a:gd name="T32" fmla="*/ 97 w 388"/>
                <a:gd name="T33" fmla="*/ 237 h 1029"/>
                <a:gd name="T34" fmla="*/ 95 w 388"/>
                <a:gd name="T35" fmla="*/ 244 h 1029"/>
                <a:gd name="T36" fmla="*/ 91 w 388"/>
                <a:gd name="T37" fmla="*/ 253 h 1029"/>
                <a:gd name="T38" fmla="*/ 83 w 388"/>
                <a:gd name="T39" fmla="*/ 257 h 1029"/>
                <a:gd name="T40" fmla="*/ 65 w 388"/>
                <a:gd name="T41" fmla="*/ 251 h 1029"/>
                <a:gd name="T42" fmla="*/ 48 w 388"/>
                <a:gd name="T43" fmla="*/ 242 h 1029"/>
                <a:gd name="T44" fmla="*/ 22 w 388"/>
                <a:gd name="T45" fmla="*/ 240 h 1029"/>
                <a:gd name="T46" fmla="*/ 6 w 388"/>
                <a:gd name="T47" fmla="*/ 244 h 1029"/>
                <a:gd name="T48" fmla="*/ 0 w 388"/>
                <a:gd name="T49" fmla="*/ 238 h 1029"/>
                <a:gd name="T50" fmla="*/ 0 w 388"/>
                <a:gd name="T51" fmla="*/ 231 h 1029"/>
                <a:gd name="T52" fmla="*/ 9 w 388"/>
                <a:gd name="T53" fmla="*/ 223 h 1029"/>
                <a:gd name="T54" fmla="*/ 22 w 388"/>
                <a:gd name="T55" fmla="*/ 209 h 1029"/>
                <a:gd name="T56" fmla="*/ 46 w 388"/>
                <a:gd name="T57" fmla="*/ 174 h 1029"/>
                <a:gd name="T58" fmla="*/ 57 w 388"/>
                <a:gd name="T59" fmla="*/ 143 h 1029"/>
                <a:gd name="T60" fmla="*/ 60 w 388"/>
                <a:gd name="T61" fmla="*/ 114 h 1029"/>
                <a:gd name="T62" fmla="*/ 59 w 388"/>
                <a:gd name="T63" fmla="*/ 98 h 1029"/>
                <a:gd name="T64" fmla="*/ 51 w 388"/>
                <a:gd name="T65" fmla="*/ 70 h 1029"/>
                <a:gd name="T66" fmla="*/ 29 w 388"/>
                <a:gd name="T67" fmla="*/ 39 h 1029"/>
                <a:gd name="T68" fmla="*/ 13 w 388"/>
                <a:gd name="T69" fmla="*/ 23 h 1029"/>
                <a:gd name="T70" fmla="*/ 18 w 388"/>
                <a:gd name="T71" fmla="*/ 3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8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4" y="169"/>
                  </a:lnTo>
                  <a:lnTo>
                    <a:pt x="267" y="279"/>
                  </a:lnTo>
                  <a:lnTo>
                    <a:pt x="304" y="385"/>
                  </a:lnTo>
                  <a:lnTo>
                    <a:pt x="317" y="481"/>
                  </a:lnTo>
                  <a:lnTo>
                    <a:pt x="313" y="532"/>
                  </a:lnTo>
                  <a:lnTo>
                    <a:pt x="274" y="595"/>
                  </a:lnTo>
                  <a:lnTo>
                    <a:pt x="211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8" y="911"/>
                  </a:lnTo>
                  <a:lnTo>
                    <a:pt x="388" y="949"/>
                  </a:lnTo>
                  <a:lnTo>
                    <a:pt x="380" y="978"/>
                  </a:lnTo>
                  <a:lnTo>
                    <a:pt x="363" y="1012"/>
                  </a:lnTo>
                  <a:lnTo>
                    <a:pt x="330" y="1029"/>
                  </a:lnTo>
                  <a:lnTo>
                    <a:pt x="261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5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4" y="891"/>
                  </a:lnTo>
                  <a:lnTo>
                    <a:pt x="89" y="835"/>
                  </a:lnTo>
                  <a:lnTo>
                    <a:pt x="185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3" y="279"/>
                  </a:lnTo>
                  <a:lnTo>
                    <a:pt x="114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31"/>
            <p:cNvSpPr>
              <a:spLocks/>
            </p:cNvSpPr>
            <p:nvPr/>
          </p:nvSpPr>
          <p:spPr bwMode="auto">
            <a:xfrm>
              <a:off x="4417" y="2068"/>
              <a:ext cx="142" cy="284"/>
            </a:xfrm>
            <a:custGeom>
              <a:avLst/>
              <a:gdLst>
                <a:gd name="T0" fmla="*/ 83 w 570"/>
                <a:gd name="T1" fmla="*/ 50 h 1135"/>
                <a:gd name="T2" fmla="*/ 104 w 570"/>
                <a:gd name="T3" fmla="*/ 22 h 1135"/>
                <a:gd name="T4" fmla="*/ 123 w 570"/>
                <a:gd name="T5" fmla="*/ 0 h 1135"/>
                <a:gd name="T6" fmla="*/ 136 w 570"/>
                <a:gd name="T7" fmla="*/ 2 h 1135"/>
                <a:gd name="T8" fmla="*/ 142 w 570"/>
                <a:gd name="T9" fmla="*/ 12 h 1135"/>
                <a:gd name="T10" fmla="*/ 142 w 570"/>
                <a:gd name="T11" fmla="*/ 29 h 1135"/>
                <a:gd name="T12" fmla="*/ 130 w 570"/>
                <a:gd name="T13" fmla="*/ 38 h 1135"/>
                <a:gd name="T14" fmla="*/ 110 w 570"/>
                <a:gd name="T15" fmla="*/ 51 h 1135"/>
                <a:gd name="T16" fmla="*/ 94 w 570"/>
                <a:gd name="T17" fmla="*/ 67 h 1135"/>
                <a:gd name="T18" fmla="*/ 77 w 570"/>
                <a:gd name="T19" fmla="*/ 88 h 1135"/>
                <a:gd name="T20" fmla="*/ 69 w 570"/>
                <a:gd name="T21" fmla="*/ 103 h 1135"/>
                <a:gd name="T22" fmla="*/ 61 w 570"/>
                <a:gd name="T23" fmla="*/ 122 h 1135"/>
                <a:gd name="T24" fmla="*/ 57 w 570"/>
                <a:gd name="T25" fmla="*/ 148 h 1135"/>
                <a:gd name="T26" fmla="*/ 57 w 570"/>
                <a:gd name="T27" fmla="*/ 171 h 1135"/>
                <a:gd name="T28" fmla="*/ 61 w 570"/>
                <a:gd name="T29" fmla="*/ 200 h 1135"/>
                <a:gd name="T30" fmla="*/ 72 w 570"/>
                <a:gd name="T31" fmla="*/ 227 h 1135"/>
                <a:gd name="T32" fmla="*/ 82 w 570"/>
                <a:gd name="T33" fmla="*/ 243 h 1135"/>
                <a:gd name="T34" fmla="*/ 88 w 570"/>
                <a:gd name="T35" fmla="*/ 253 h 1135"/>
                <a:gd name="T36" fmla="*/ 88 w 570"/>
                <a:gd name="T37" fmla="*/ 262 h 1135"/>
                <a:gd name="T38" fmla="*/ 82 w 570"/>
                <a:gd name="T39" fmla="*/ 265 h 1135"/>
                <a:gd name="T40" fmla="*/ 67 w 570"/>
                <a:gd name="T41" fmla="*/ 265 h 1135"/>
                <a:gd name="T42" fmla="*/ 44 w 570"/>
                <a:gd name="T43" fmla="*/ 269 h 1135"/>
                <a:gd name="T44" fmla="*/ 26 w 570"/>
                <a:gd name="T45" fmla="*/ 275 h 1135"/>
                <a:gd name="T46" fmla="*/ 16 w 570"/>
                <a:gd name="T47" fmla="*/ 284 h 1135"/>
                <a:gd name="T48" fmla="*/ 6 w 570"/>
                <a:gd name="T49" fmla="*/ 281 h 1135"/>
                <a:gd name="T50" fmla="*/ 0 w 570"/>
                <a:gd name="T51" fmla="*/ 269 h 1135"/>
                <a:gd name="T52" fmla="*/ 1 w 570"/>
                <a:gd name="T53" fmla="*/ 260 h 1135"/>
                <a:gd name="T54" fmla="*/ 19 w 570"/>
                <a:gd name="T55" fmla="*/ 252 h 1135"/>
                <a:gd name="T56" fmla="*/ 47 w 570"/>
                <a:gd name="T57" fmla="*/ 250 h 1135"/>
                <a:gd name="T58" fmla="*/ 73 w 570"/>
                <a:gd name="T59" fmla="*/ 250 h 1135"/>
                <a:gd name="T60" fmla="*/ 63 w 570"/>
                <a:gd name="T61" fmla="*/ 237 h 1135"/>
                <a:gd name="T62" fmla="*/ 58 w 570"/>
                <a:gd name="T63" fmla="*/ 222 h 1135"/>
                <a:gd name="T64" fmla="*/ 50 w 570"/>
                <a:gd name="T65" fmla="*/ 200 h 1135"/>
                <a:gd name="T66" fmla="*/ 42 w 570"/>
                <a:gd name="T67" fmla="*/ 176 h 1135"/>
                <a:gd name="T68" fmla="*/ 42 w 570"/>
                <a:gd name="T69" fmla="*/ 149 h 1135"/>
                <a:gd name="T70" fmla="*/ 44 w 570"/>
                <a:gd name="T71" fmla="*/ 122 h 1135"/>
                <a:gd name="T72" fmla="*/ 54 w 570"/>
                <a:gd name="T73" fmla="*/ 98 h 1135"/>
                <a:gd name="T74" fmla="*/ 70 w 570"/>
                <a:gd name="T75" fmla="*/ 67 h 1135"/>
                <a:gd name="T76" fmla="*/ 83 w 570"/>
                <a:gd name="T77" fmla="*/ 5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0" h="1135">
                  <a:moveTo>
                    <a:pt x="332" y="199"/>
                  </a:moveTo>
                  <a:lnTo>
                    <a:pt x="417" y="89"/>
                  </a:lnTo>
                  <a:lnTo>
                    <a:pt x="493" y="0"/>
                  </a:lnTo>
                  <a:lnTo>
                    <a:pt x="544" y="9"/>
                  </a:lnTo>
                  <a:lnTo>
                    <a:pt x="570" y="47"/>
                  </a:lnTo>
                  <a:lnTo>
                    <a:pt x="570" y="114"/>
                  </a:lnTo>
                  <a:lnTo>
                    <a:pt x="523" y="152"/>
                  </a:lnTo>
                  <a:lnTo>
                    <a:pt x="442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8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1" y="908"/>
                  </a:lnTo>
                  <a:lnTo>
                    <a:pt x="328" y="971"/>
                  </a:lnTo>
                  <a:lnTo>
                    <a:pt x="354" y="1012"/>
                  </a:lnTo>
                  <a:lnTo>
                    <a:pt x="354" y="1047"/>
                  </a:lnTo>
                  <a:lnTo>
                    <a:pt x="328" y="1059"/>
                  </a:lnTo>
                  <a:lnTo>
                    <a:pt x="269" y="1059"/>
                  </a:lnTo>
                  <a:lnTo>
                    <a:pt x="176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2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6" y="489"/>
                  </a:lnTo>
                  <a:lnTo>
                    <a:pt x="215" y="393"/>
                  </a:lnTo>
                  <a:lnTo>
                    <a:pt x="282" y="266"/>
                  </a:lnTo>
                  <a:lnTo>
                    <a:pt x="3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AutoShape 132"/>
          <p:cNvSpPr>
            <a:spLocks noChangeArrowheads="1"/>
          </p:cNvSpPr>
          <p:nvPr/>
        </p:nvSpPr>
        <p:spPr bwMode="auto">
          <a:xfrm>
            <a:off x="6172200" y="2667000"/>
            <a:ext cx="2209800" cy="1676400"/>
          </a:xfrm>
          <a:prstGeom prst="wedgeRoundRectCallout">
            <a:avLst>
              <a:gd name="adj1" fmla="val 218"/>
              <a:gd name="adj2" fmla="val 7338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This is “good” control</a:t>
            </a:r>
          </a:p>
          <a:p>
            <a:pPr algn="ctr"/>
            <a:r>
              <a:rPr lang="en-US" sz="1600" b="1"/>
              <a:t> performance.</a:t>
            </a:r>
          </a:p>
          <a:p>
            <a:pPr algn="ctr"/>
            <a:endParaRPr lang="en-US" sz="1600" b="1"/>
          </a:p>
          <a:p>
            <a:pPr algn="ctr"/>
            <a:r>
              <a:rPr lang="en-US" sz="1600" b="1"/>
              <a:t>Explain the shape of</a:t>
            </a:r>
          </a:p>
          <a:p>
            <a:pPr algn="ctr"/>
            <a:r>
              <a:rPr lang="en-US" sz="1600" b="1"/>
              <a:t>the CV and MV</a:t>
            </a:r>
          </a:p>
          <a:p>
            <a:pPr algn="ctr"/>
            <a:r>
              <a:rPr lang="en-US" sz="1600" b="1"/>
              <a:t>responses.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685800" y="2005013"/>
            <a:ext cx="6765925" cy="4852987"/>
            <a:chOff x="907" y="1447"/>
            <a:chExt cx="4026" cy="2716"/>
          </a:xfrm>
        </p:grpSpPr>
        <p:sp>
          <p:nvSpPr>
            <p:cNvPr id="33814" name="Rectangle 4"/>
            <p:cNvSpPr>
              <a:spLocks noChangeArrowheads="1"/>
            </p:cNvSpPr>
            <p:nvPr/>
          </p:nvSpPr>
          <p:spPr bwMode="auto">
            <a:xfrm>
              <a:off x="1161" y="1586"/>
              <a:ext cx="3714" cy="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Rectangle 5"/>
            <p:cNvSpPr>
              <a:spLocks noChangeArrowheads="1"/>
            </p:cNvSpPr>
            <p:nvPr/>
          </p:nvSpPr>
          <p:spPr bwMode="auto">
            <a:xfrm>
              <a:off x="1161" y="1586"/>
              <a:ext cx="3714" cy="99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6"/>
            <p:cNvSpPr>
              <a:spLocks noChangeShapeType="1"/>
            </p:cNvSpPr>
            <p:nvPr/>
          </p:nvSpPr>
          <p:spPr bwMode="auto">
            <a:xfrm>
              <a:off x="1161" y="1586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7"/>
            <p:cNvSpPr>
              <a:spLocks/>
            </p:cNvSpPr>
            <p:nvPr/>
          </p:nvSpPr>
          <p:spPr bwMode="auto">
            <a:xfrm>
              <a:off x="1161" y="1586"/>
              <a:ext cx="3714" cy="990"/>
            </a:xfrm>
            <a:custGeom>
              <a:avLst/>
              <a:gdLst>
                <a:gd name="T0" fmla="*/ 0 w 619"/>
                <a:gd name="T1" fmla="*/ 990 h 164"/>
                <a:gd name="T2" fmla="*/ 3714 w 619"/>
                <a:gd name="T3" fmla="*/ 990 h 164"/>
                <a:gd name="T4" fmla="*/ 371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8"/>
            <p:cNvSpPr>
              <a:spLocks noChangeShapeType="1"/>
            </p:cNvSpPr>
            <p:nvPr/>
          </p:nvSpPr>
          <p:spPr bwMode="auto">
            <a:xfrm flipV="1">
              <a:off x="1161" y="1586"/>
              <a:ext cx="1" cy="9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9"/>
            <p:cNvSpPr>
              <a:spLocks noChangeShapeType="1"/>
            </p:cNvSpPr>
            <p:nvPr/>
          </p:nvSpPr>
          <p:spPr bwMode="auto">
            <a:xfrm>
              <a:off x="1161" y="2576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10"/>
            <p:cNvSpPr>
              <a:spLocks noChangeShapeType="1"/>
            </p:cNvSpPr>
            <p:nvPr/>
          </p:nvSpPr>
          <p:spPr bwMode="auto">
            <a:xfrm flipV="1">
              <a:off x="1161" y="1586"/>
              <a:ext cx="1" cy="9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11"/>
            <p:cNvSpPr>
              <a:spLocks noChangeShapeType="1"/>
            </p:cNvSpPr>
            <p:nvPr/>
          </p:nvSpPr>
          <p:spPr bwMode="auto">
            <a:xfrm flipV="1">
              <a:off x="1161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12"/>
            <p:cNvSpPr>
              <a:spLocks noChangeShapeType="1"/>
            </p:cNvSpPr>
            <p:nvPr/>
          </p:nvSpPr>
          <p:spPr bwMode="auto">
            <a:xfrm>
              <a:off x="1161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Rectangle 13"/>
            <p:cNvSpPr>
              <a:spLocks noChangeArrowheads="1"/>
            </p:cNvSpPr>
            <p:nvPr/>
          </p:nvSpPr>
          <p:spPr bwMode="auto">
            <a:xfrm>
              <a:off x="1143" y="2600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824" name="Line 14"/>
            <p:cNvSpPr>
              <a:spLocks noChangeShapeType="1"/>
            </p:cNvSpPr>
            <p:nvPr/>
          </p:nvSpPr>
          <p:spPr bwMode="auto">
            <a:xfrm flipV="1">
              <a:off x="1533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15"/>
            <p:cNvSpPr>
              <a:spLocks noChangeShapeType="1"/>
            </p:cNvSpPr>
            <p:nvPr/>
          </p:nvSpPr>
          <p:spPr bwMode="auto">
            <a:xfrm>
              <a:off x="1533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Rectangle 16"/>
            <p:cNvSpPr>
              <a:spLocks noChangeArrowheads="1"/>
            </p:cNvSpPr>
            <p:nvPr/>
          </p:nvSpPr>
          <p:spPr bwMode="auto">
            <a:xfrm>
              <a:off x="1515" y="2600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3827" name="Line 17"/>
            <p:cNvSpPr>
              <a:spLocks noChangeShapeType="1"/>
            </p:cNvSpPr>
            <p:nvPr/>
          </p:nvSpPr>
          <p:spPr bwMode="auto">
            <a:xfrm flipV="1">
              <a:off x="1905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18"/>
            <p:cNvSpPr>
              <a:spLocks noChangeShapeType="1"/>
            </p:cNvSpPr>
            <p:nvPr/>
          </p:nvSpPr>
          <p:spPr bwMode="auto">
            <a:xfrm>
              <a:off x="1905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Rectangle 19"/>
            <p:cNvSpPr>
              <a:spLocks noChangeArrowheads="1"/>
            </p:cNvSpPr>
            <p:nvPr/>
          </p:nvSpPr>
          <p:spPr bwMode="auto">
            <a:xfrm>
              <a:off x="1863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3830" name="Line 20"/>
            <p:cNvSpPr>
              <a:spLocks noChangeShapeType="1"/>
            </p:cNvSpPr>
            <p:nvPr/>
          </p:nvSpPr>
          <p:spPr bwMode="auto">
            <a:xfrm flipV="1">
              <a:off x="2277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1"/>
            <p:cNvSpPr>
              <a:spLocks noChangeShapeType="1"/>
            </p:cNvSpPr>
            <p:nvPr/>
          </p:nvSpPr>
          <p:spPr bwMode="auto">
            <a:xfrm>
              <a:off x="2277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22"/>
            <p:cNvSpPr>
              <a:spLocks noChangeArrowheads="1"/>
            </p:cNvSpPr>
            <p:nvPr/>
          </p:nvSpPr>
          <p:spPr bwMode="auto">
            <a:xfrm>
              <a:off x="2235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3833" name="Line 23"/>
            <p:cNvSpPr>
              <a:spLocks noChangeShapeType="1"/>
            </p:cNvSpPr>
            <p:nvPr/>
          </p:nvSpPr>
          <p:spPr bwMode="auto">
            <a:xfrm flipV="1">
              <a:off x="2649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4"/>
            <p:cNvSpPr>
              <a:spLocks noChangeShapeType="1"/>
            </p:cNvSpPr>
            <p:nvPr/>
          </p:nvSpPr>
          <p:spPr bwMode="auto">
            <a:xfrm>
              <a:off x="2649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Rectangle 25"/>
            <p:cNvSpPr>
              <a:spLocks noChangeArrowheads="1"/>
            </p:cNvSpPr>
            <p:nvPr/>
          </p:nvSpPr>
          <p:spPr bwMode="auto">
            <a:xfrm>
              <a:off x="2606" y="2600"/>
              <a:ext cx="1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3836" name="Line 26"/>
            <p:cNvSpPr>
              <a:spLocks noChangeShapeType="1"/>
            </p:cNvSpPr>
            <p:nvPr/>
          </p:nvSpPr>
          <p:spPr bwMode="auto">
            <a:xfrm flipV="1">
              <a:off x="3021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27"/>
            <p:cNvSpPr>
              <a:spLocks noChangeShapeType="1"/>
            </p:cNvSpPr>
            <p:nvPr/>
          </p:nvSpPr>
          <p:spPr bwMode="auto">
            <a:xfrm>
              <a:off x="3021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Rectangle 28"/>
            <p:cNvSpPr>
              <a:spLocks noChangeArrowheads="1"/>
            </p:cNvSpPr>
            <p:nvPr/>
          </p:nvSpPr>
          <p:spPr bwMode="auto">
            <a:xfrm>
              <a:off x="2979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3839" name="Line 29"/>
            <p:cNvSpPr>
              <a:spLocks noChangeShapeType="1"/>
            </p:cNvSpPr>
            <p:nvPr/>
          </p:nvSpPr>
          <p:spPr bwMode="auto">
            <a:xfrm flipV="1">
              <a:off x="3387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30"/>
            <p:cNvSpPr>
              <a:spLocks noChangeShapeType="1"/>
            </p:cNvSpPr>
            <p:nvPr/>
          </p:nvSpPr>
          <p:spPr bwMode="auto">
            <a:xfrm>
              <a:off x="3387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Rectangle 31"/>
            <p:cNvSpPr>
              <a:spLocks noChangeArrowheads="1"/>
            </p:cNvSpPr>
            <p:nvPr/>
          </p:nvSpPr>
          <p:spPr bwMode="auto">
            <a:xfrm>
              <a:off x="3345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3842" name="Line 32"/>
            <p:cNvSpPr>
              <a:spLocks noChangeShapeType="1"/>
            </p:cNvSpPr>
            <p:nvPr/>
          </p:nvSpPr>
          <p:spPr bwMode="auto">
            <a:xfrm flipV="1">
              <a:off x="3759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33"/>
            <p:cNvSpPr>
              <a:spLocks noChangeShapeType="1"/>
            </p:cNvSpPr>
            <p:nvPr/>
          </p:nvSpPr>
          <p:spPr bwMode="auto">
            <a:xfrm>
              <a:off x="3759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Rectangle 34"/>
            <p:cNvSpPr>
              <a:spLocks noChangeArrowheads="1"/>
            </p:cNvSpPr>
            <p:nvPr/>
          </p:nvSpPr>
          <p:spPr bwMode="auto">
            <a:xfrm>
              <a:off x="3716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3845" name="Line 35"/>
            <p:cNvSpPr>
              <a:spLocks noChangeShapeType="1"/>
            </p:cNvSpPr>
            <p:nvPr/>
          </p:nvSpPr>
          <p:spPr bwMode="auto">
            <a:xfrm flipV="1">
              <a:off x="4131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36"/>
            <p:cNvSpPr>
              <a:spLocks noChangeShapeType="1"/>
            </p:cNvSpPr>
            <p:nvPr/>
          </p:nvSpPr>
          <p:spPr bwMode="auto">
            <a:xfrm>
              <a:off x="4131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Rectangle 37"/>
            <p:cNvSpPr>
              <a:spLocks noChangeArrowheads="1"/>
            </p:cNvSpPr>
            <p:nvPr/>
          </p:nvSpPr>
          <p:spPr bwMode="auto">
            <a:xfrm>
              <a:off x="4089" y="2600"/>
              <a:ext cx="1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3848" name="Line 38"/>
            <p:cNvSpPr>
              <a:spLocks noChangeShapeType="1"/>
            </p:cNvSpPr>
            <p:nvPr/>
          </p:nvSpPr>
          <p:spPr bwMode="auto">
            <a:xfrm flipV="1">
              <a:off x="4503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39"/>
            <p:cNvSpPr>
              <a:spLocks noChangeShapeType="1"/>
            </p:cNvSpPr>
            <p:nvPr/>
          </p:nvSpPr>
          <p:spPr bwMode="auto">
            <a:xfrm>
              <a:off x="4503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Rectangle 40"/>
            <p:cNvSpPr>
              <a:spLocks noChangeArrowheads="1"/>
            </p:cNvSpPr>
            <p:nvPr/>
          </p:nvSpPr>
          <p:spPr bwMode="auto">
            <a:xfrm>
              <a:off x="4461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3851" name="Line 41"/>
            <p:cNvSpPr>
              <a:spLocks noChangeShapeType="1"/>
            </p:cNvSpPr>
            <p:nvPr/>
          </p:nvSpPr>
          <p:spPr bwMode="auto">
            <a:xfrm flipV="1">
              <a:off x="4875" y="2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42"/>
            <p:cNvSpPr>
              <a:spLocks noChangeShapeType="1"/>
            </p:cNvSpPr>
            <p:nvPr/>
          </p:nvSpPr>
          <p:spPr bwMode="auto">
            <a:xfrm>
              <a:off x="4875" y="15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Rectangle 43"/>
            <p:cNvSpPr>
              <a:spLocks noChangeArrowheads="1"/>
            </p:cNvSpPr>
            <p:nvPr/>
          </p:nvSpPr>
          <p:spPr bwMode="auto">
            <a:xfrm>
              <a:off x="4833" y="2600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3854" name="Line 44"/>
            <p:cNvSpPr>
              <a:spLocks noChangeShapeType="1"/>
            </p:cNvSpPr>
            <p:nvPr/>
          </p:nvSpPr>
          <p:spPr bwMode="auto">
            <a:xfrm>
              <a:off x="1161" y="25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45"/>
            <p:cNvSpPr>
              <a:spLocks noChangeShapeType="1"/>
            </p:cNvSpPr>
            <p:nvPr/>
          </p:nvSpPr>
          <p:spPr bwMode="auto">
            <a:xfrm flipH="1">
              <a:off x="4839" y="25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Rectangle 46"/>
            <p:cNvSpPr>
              <a:spLocks noChangeArrowheads="1"/>
            </p:cNvSpPr>
            <p:nvPr/>
          </p:nvSpPr>
          <p:spPr bwMode="auto">
            <a:xfrm>
              <a:off x="1095" y="2528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857" name="Line 47"/>
            <p:cNvSpPr>
              <a:spLocks noChangeShapeType="1"/>
            </p:cNvSpPr>
            <p:nvPr/>
          </p:nvSpPr>
          <p:spPr bwMode="auto">
            <a:xfrm>
              <a:off x="1161" y="224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48"/>
            <p:cNvSpPr>
              <a:spLocks noChangeShapeType="1"/>
            </p:cNvSpPr>
            <p:nvPr/>
          </p:nvSpPr>
          <p:spPr bwMode="auto">
            <a:xfrm flipH="1">
              <a:off x="4839" y="224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Rectangle 49"/>
            <p:cNvSpPr>
              <a:spLocks noChangeArrowheads="1"/>
            </p:cNvSpPr>
            <p:nvPr/>
          </p:nvSpPr>
          <p:spPr bwMode="auto">
            <a:xfrm>
              <a:off x="1029" y="2196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3860" name="Line 50"/>
            <p:cNvSpPr>
              <a:spLocks noChangeShapeType="1"/>
            </p:cNvSpPr>
            <p:nvPr/>
          </p:nvSpPr>
          <p:spPr bwMode="auto">
            <a:xfrm>
              <a:off x="1161" y="191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51"/>
            <p:cNvSpPr>
              <a:spLocks noChangeShapeType="1"/>
            </p:cNvSpPr>
            <p:nvPr/>
          </p:nvSpPr>
          <p:spPr bwMode="auto">
            <a:xfrm flipH="1">
              <a:off x="4839" y="191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Rectangle 52"/>
            <p:cNvSpPr>
              <a:spLocks noChangeArrowheads="1"/>
            </p:cNvSpPr>
            <p:nvPr/>
          </p:nvSpPr>
          <p:spPr bwMode="auto">
            <a:xfrm>
              <a:off x="1095" y="1870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3863" name="Line 53"/>
            <p:cNvSpPr>
              <a:spLocks noChangeShapeType="1"/>
            </p:cNvSpPr>
            <p:nvPr/>
          </p:nvSpPr>
          <p:spPr bwMode="auto">
            <a:xfrm>
              <a:off x="1161" y="158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54"/>
            <p:cNvSpPr>
              <a:spLocks noChangeShapeType="1"/>
            </p:cNvSpPr>
            <p:nvPr/>
          </p:nvSpPr>
          <p:spPr bwMode="auto">
            <a:xfrm flipH="1">
              <a:off x="4839" y="158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Rectangle 55"/>
            <p:cNvSpPr>
              <a:spLocks noChangeArrowheads="1"/>
            </p:cNvSpPr>
            <p:nvPr/>
          </p:nvSpPr>
          <p:spPr bwMode="auto">
            <a:xfrm>
              <a:off x="1029" y="1538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3866" name="Line 56"/>
            <p:cNvSpPr>
              <a:spLocks noChangeShapeType="1"/>
            </p:cNvSpPr>
            <p:nvPr/>
          </p:nvSpPr>
          <p:spPr bwMode="auto">
            <a:xfrm>
              <a:off x="1161" y="1586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57"/>
            <p:cNvSpPr>
              <a:spLocks/>
            </p:cNvSpPr>
            <p:nvPr/>
          </p:nvSpPr>
          <p:spPr bwMode="auto">
            <a:xfrm>
              <a:off x="1161" y="1586"/>
              <a:ext cx="3714" cy="990"/>
            </a:xfrm>
            <a:custGeom>
              <a:avLst/>
              <a:gdLst>
                <a:gd name="T0" fmla="*/ 0 w 619"/>
                <a:gd name="T1" fmla="*/ 990 h 164"/>
                <a:gd name="T2" fmla="*/ 3714 w 619"/>
                <a:gd name="T3" fmla="*/ 990 h 164"/>
                <a:gd name="T4" fmla="*/ 371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58"/>
            <p:cNvSpPr>
              <a:spLocks noChangeShapeType="1"/>
            </p:cNvSpPr>
            <p:nvPr/>
          </p:nvSpPr>
          <p:spPr bwMode="auto">
            <a:xfrm flipV="1">
              <a:off x="1161" y="1586"/>
              <a:ext cx="1" cy="9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Freeform 59"/>
            <p:cNvSpPr>
              <a:spLocks/>
            </p:cNvSpPr>
            <p:nvPr/>
          </p:nvSpPr>
          <p:spPr bwMode="auto">
            <a:xfrm>
              <a:off x="1161" y="1918"/>
              <a:ext cx="3684" cy="658"/>
            </a:xfrm>
            <a:custGeom>
              <a:avLst/>
              <a:gdLst>
                <a:gd name="T0" fmla="*/ 42 w 3684"/>
                <a:gd name="T1" fmla="*/ 658 h 658"/>
                <a:gd name="T2" fmla="*/ 102 w 3684"/>
                <a:gd name="T3" fmla="*/ 658 h 658"/>
                <a:gd name="T4" fmla="*/ 162 w 3684"/>
                <a:gd name="T5" fmla="*/ 658 h 658"/>
                <a:gd name="T6" fmla="*/ 222 w 3684"/>
                <a:gd name="T7" fmla="*/ 0 h 658"/>
                <a:gd name="T8" fmla="*/ 282 w 3684"/>
                <a:gd name="T9" fmla="*/ 0 h 658"/>
                <a:gd name="T10" fmla="*/ 342 w 3684"/>
                <a:gd name="T11" fmla="*/ 0 h 658"/>
                <a:gd name="T12" fmla="*/ 402 w 3684"/>
                <a:gd name="T13" fmla="*/ 0 h 658"/>
                <a:gd name="T14" fmla="*/ 462 w 3684"/>
                <a:gd name="T15" fmla="*/ 0 h 658"/>
                <a:gd name="T16" fmla="*/ 522 w 3684"/>
                <a:gd name="T17" fmla="*/ 0 h 658"/>
                <a:gd name="T18" fmla="*/ 582 w 3684"/>
                <a:gd name="T19" fmla="*/ 0 h 658"/>
                <a:gd name="T20" fmla="*/ 636 w 3684"/>
                <a:gd name="T21" fmla="*/ 0 h 658"/>
                <a:gd name="T22" fmla="*/ 696 w 3684"/>
                <a:gd name="T23" fmla="*/ 0 h 658"/>
                <a:gd name="T24" fmla="*/ 756 w 3684"/>
                <a:gd name="T25" fmla="*/ 0 h 658"/>
                <a:gd name="T26" fmla="*/ 816 w 3684"/>
                <a:gd name="T27" fmla="*/ 0 h 658"/>
                <a:gd name="T28" fmla="*/ 876 w 3684"/>
                <a:gd name="T29" fmla="*/ 0 h 658"/>
                <a:gd name="T30" fmla="*/ 936 w 3684"/>
                <a:gd name="T31" fmla="*/ 0 h 658"/>
                <a:gd name="T32" fmla="*/ 996 w 3684"/>
                <a:gd name="T33" fmla="*/ 0 h 658"/>
                <a:gd name="T34" fmla="*/ 1056 w 3684"/>
                <a:gd name="T35" fmla="*/ 0 h 658"/>
                <a:gd name="T36" fmla="*/ 1116 w 3684"/>
                <a:gd name="T37" fmla="*/ 0 h 658"/>
                <a:gd name="T38" fmla="*/ 1176 w 3684"/>
                <a:gd name="T39" fmla="*/ 0 h 658"/>
                <a:gd name="T40" fmla="*/ 1236 w 3684"/>
                <a:gd name="T41" fmla="*/ 0 h 658"/>
                <a:gd name="T42" fmla="*/ 1290 w 3684"/>
                <a:gd name="T43" fmla="*/ 0 h 658"/>
                <a:gd name="T44" fmla="*/ 1350 w 3684"/>
                <a:gd name="T45" fmla="*/ 0 h 658"/>
                <a:gd name="T46" fmla="*/ 1410 w 3684"/>
                <a:gd name="T47" fmla="*/ 0 h 658"/>
                <a:gd name="T48" fmla="*/ 1470 w 3684"/>
                <a:gd name="T49" fmla="*/ 0 h 658"/>
                <a:gd name="T50" fmla="*/ 1530 w 3684"/>
                <a:gd name="T51" fmla="*/ 0 h 658"/>
                <a:gd name="T52" fmla="*/ 1590 w 3684"/>
                <a:gd name="T53" fmla="*/ 0 h 658"/>
                <a:gd name="T54" fmla="*/ 1650 w 3684"/>
                <a:gd name="T55" fmla="*/ 0 h 658"/>
                <a:gd name="T56" fmla="*/ 1710 w 3684"/>
                <a:gd name="T57" fmla="*/ 0 h 658"/>
                <a:gd name="T58" fmla="*/ 1770 w 3684"/>
                <a:gd name="T59" fmla="*/ 0 h 658"/>
                <a:gd name="T60" fmla="*/ 1830 w 3684"/>
                <a:gd name="T61" fmla="*/ 0 h 658"/>
                <a:gd name="T62" fmla="*/ 1884 w 3684"/>
                <a:gd name="T63" fmla="*/ 0 h 658"/>
                <a:gd name="T64" fmla="*/ 1944 w 3684"/>
                <a:gd name="T65" fmla="*/ 0 h 658"/>
                <a:gd name="T66" fmla="*/ 2004 w 3684"/>
                <a:gd name="T67" fmla="*/ 0 h 658"/>
                <a:gd name="T68" fmla="*/ 2064 w 3684"/>
                <a:gd name="T69" fmla="*/ 0 h 658"/>
                <a:gd name="T70" fmla="*/ 2124 w 3684"/>
                <a:gd name="T71" fmla="*/ 0 h 658"/>
                <a:gd name="T72" fmla="*/ 2184 w 3684"/>
                <a:gd name="T73" fmla="*/ 0 h 658"/>
                <a:gd name="T74" fmla="*/ 2244 w 3684"/>
                <a:gd name="T75" fmla="*/ 0 h 658"/>
                <a:gd name="T76" fmla="*/ 2304 w 3684"/>
                <a:gd name="T77" fmla="*/ 0 h 658"/>
                <a:gd name="T78" fmla="*/ 2364 w 3684"/>
                <a:gd name="T79" fmla="*/ 0 h 658"/>
                <a:gd name="T80" fmla="*/ 2424 w 3684"/>
                <a:gd name="T81" fmla="*/ 0 h 658"/>
                <a:gd name="T82" fmla="*/ 2478 w 3684"/>
                <a:gd name="T83" fmla="*/ 0 h 658"/>
                <a:gd name="T84" fmla="*/ 2538 w 3684"/>
                <a:gd name="T85" fmla="*/ 0 h 658"/>
                <a:gd name="T86" fmla="*/ 2598 w 3684"/>
                <a:gd name="T87" fmla="*/ 0 h 658"/>
                <a:gd name="T88" fmla="*/ 2658 w 3684"/>
                <a:gd name="T89" fmla="*/ 0 h 658"/>
                <a:gd name="T90" fmla="*/ 2718 w 3684"/>
                <a:gd name="T91" fmla="*/ 0 h 658"/>
                <a:gd name="T92" fmla="*/ 2778 w 3684"/>
                <a:gd name="T93" fmla="*/ 0 h 658"/>
                <a:gd name="T94" fmla="*/ 2838 w 3684"/>
                <a:gd name="T95" fmla="*/ 0 h 658"/>
                <a:gd name="T96" fmla="*/ 2898 w 3684"/>
                <a:gd name="T97" fmla="*/ 0 h 658"/>
                <a:gd name="T98" fmla="*/ 2958 w 3684"/>
                <a:gd name="T99" fmla="*/ 0 h 658"/>
                <a:gd name="T100" fmla="*/ 3018 w 3684"/>
                <a:gd name="T101" fmla="*/ 0 h 658"/>
                <a:gd name="T102" fmla="*/ 3078 w 3684"/>
                <a:gd name="T103" fmla="*/ 0 h 658"/>
                <a:gd name="T104" fmla="*/ 3132 w 3684"/>
                <a:gd name="T105" fmla="*/ 0 h 658"/>
                <a:gd name="T106" fmla="*/ 3192 w 3684"/>
                <a:gd name="T107" fmla="*/ 0 h 658"/>
                <a:gd name="T108" fmla="*/ 3252 w 3684"/>
                <a:gd name="T109" fmla="*/ 0 h 658"/>
                <a:gd name="T110" fmla="*/ 3312 w 3684"/>
                <a:gd name="T111" fmla="*/ 0 h 658"/>
                <a:gd name="T112" fmla="*/ 3372 w 3684"/>
                <a:gd name="T113" fmla="*/ 0 h 658"/>
                <a:gd name="T114" fmla="*/ 3432 w 3684"/>
                <a:gd name="T115" fmla="*/ 0 h 658"/>
                <a:gd name="T116" fmla="*/ 3492 w 3684"/>
                <a:gd name="T117" fmla="*/ 0 h 658"/>
                <a:gd name="T118" fmla="*/ 3552 w 3684"/>
                <a:gd name="T119" fmla="*/ 0 h 658"/>
                <a:gd name="T120" fmla="*/ 3612 w 3684"/>
                <a:gd name="T121" fmla="*/ 0 h 658"/>
                <a:gd name="T122" fmla="*/ 3672 w 3684"/>
                <a:gd name="T123" fmla="*/ 0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4" h="658">
                  <a:moveTo>
                    <a:pt x="0" y="658"/>
                  </a:moveTo>
                  <a:lnTo>
                    <a:pt x="12" y="658"/>
                  </a:lnTo>
                  <a:lnTo>
                    <a:pt x="30" y="658"/>
                  </a:lnTo>
                  <a:lnTo>
                    <a:pt x="42" y="658"/>
                  </a:lnTo>
                  <a:lnTo>
                    <a:pt x="60" y="658"/>
                  </a:lnTo>
                  <a:lnTo>
                    <a:pt x="72" y="658"/>
                  </a:lnTo>
                  <a:lnTo>
                    <a:pt x="90" y="658"/>
                  </a:lnTo>
                  <a:lnTo>
                    <a:pt x="102" y="658"/>
                  </a:lnTo>
                  <a:lnTo>
                    <a:pt x="120" y="658"/>
                  </a:lnTo>
                  <a:lnTo>
                    <a:pt x="132" y="658"/>
                  </a:lnTo>
                  <a:lnTo>
                    <a:pt x="150" y="658"/>
                  </a:lnTo>
                  <a:lnTo>
                    <a:pt x="162" y="658"/>
                  </a:lnTo>
                  <a:lnTo>
                    <a:pt x="180" y="658"/>
                  </a:lnTo>
                  <a:lnTo>
                    <a:pt x="192" y="658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2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42" y="0"/>
                  </a:lnTo>
                  <a:lnTo>
                    <a:pt x="354" y="0"/>
                  </a:lnTo>
                  <a:lnTo>
                    <a:pt x="372" y="0"/>
                  </a:lnTo>
                  <a:lnTo>
                    <a:pt x="384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44" y="0"/>
                  </a:lnTo>
                  <a:lnTo>
                    <a:pt x="462" y="0"/>
                  </a:lnTo>
                  <a:lnTo>
                    <a:pt x="474" y="0"/>
                  </a:lnTo>
                  <a:lnTo>
                    <a:pt x="492" y="0"/>
                  </a:lnTo>
                  <a:lnTo>
                    <a:pt x="504" y="0"/>
                  </a:lnTo>
                  <a:lnTo>
                    <a:pt x="522" y="0"/>
                  </a:lnTo>
                  <a:lnTo>
                    <a:pt x="534" y="0"/>
                  </a:lnTo>
                  <a:lnTo>
                    <a:pt x="552" y="0"/>
                  </a:lnTo>
                  <a:lnTo>
                    <a:pt x="564" y="0"/>
                  </a:lnTo>
                  <a:lnTo>
                    <a:pt x="582" y="0"/>
                  </a:lnTo>
                  <a:lnTo>
                    <a:pt x="594" y="0"/>
                  </a:lnTo>
                  <a:lnTo>
                    <a:pt x="612" y="0"/>
                  </a:lnTo>
                  <a:lnTo>
                    <a:pt x="624" y="0"/>
                  </a:lnTo>
                  <a:lnTo>
                    <a:pt x="636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84" y="0"/>
                  </a:lnTo>
                  <a:lnTo>
                    <a:pt x="696" y="0"/>
                  </a:lnTo>
                  <a:lnTo>
                    <a:pt x="714" y="0"/>
                  </a:lnTo>
                  <a:lnTo>
                    <a:pt x="726" y="0"/>
                  </a:lnTo>
                  <a:lnTo>
                    <a:pt x="744" y="0"/>
                  </a:lnTo>
                  <a:lnTo>
                    <a:pt x="756" y="0"/>
                  </a:lnTo>
                  <a:lnTo>
                    <a:pt x="774" y="0"/>
                  </a:lnTo>
                  <a:lnTo>
                    <a:pt x="786" y="0"/>
                  </a:lnTo>
                  <a:lnTo>
                    <a:pt x="804" y="0"/>
                  </a:lnTo>
                  <a:lnTo>
                    <a:pt x="816" y="0"/>
                  </a:lnTo>
                  <a:lnTo>
                    <a:pt x="834" y="0"/>
                  </a:lnTo>
                  <a:lnTo>
                    <a:pt x="846" y="0"/>
                  </a:lnTo>
                  <a:lnTo>
                    <a:pt x="864" y="0"/>
                  </a:lnTo>
                  <a:lnTo>
                    <a:pt x="876" y="0"/>
                  </a:lnTo>
                  <a:lnTo>
                    <a:pt x="894" y="0"/>
                  </a:lnTo>
                  <a:lnTo>
                    <a:pt x="906" y="0"/>
                  </a:lnTo>
                  <a:lnTo>
                    <a:pt x="924" y="0"/>
                  </a:lnTo>
                  <a:lnTo>
                    <a:pt x="936" y="0"/>
                  </a:lnTo>
                  <a:lnTo>
                    <a:pt x="948" y="0"/>
                  </a:lnTo>
                  <a:lnTo>
                    <a:pt x="966" y="0"/>
                  </a:lnTo>
                  <a:lnTo>
                    <a:pt x="978" y="0"/>
                  </a:lnTo>
                  <a:lnTo>
                    <a:pt x="996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38" y="0"/>
                  </a:lnTo>
                  <a:lnTo>
                    <a:pt x="1056" y="0"/>
                  </a:lnTo>
                  <a:lnTo>
                    <a:pt x="1068" y="0"/>
                  </a:lnTo>
                  <a:lnTo>
                    <a:pt x="1086" y="0"/>
                  </a:lnTo>
                  <a:lnTo>
                    <a:pt x="1098" y="0"/>
                  </a:lnTo>
                  <a:lnTo>
                    <a:pt x="1116" y="0"/>
                  </a:lnTo>
                  <a:lnTo>
                    <a:pt x="1128" y="0"/>
                  </a:lnTo>
                  <a:lnTo>
                    <a:pt x="1146" y="0"/>
                  </a:lnTo>
                  <a:lnTo>
                    <a:pt x="1158" y="0"/>
                  </a:lnTo>
                  <a:lnTo>
                    <a:pt x="1176" y="0"/>
                  </a:lnTo>
                  <a:lnTo>
                    <a:pt x="1188" y="0"/>
                  </a:lnTo>
                  <a:lnTo>
                    <a:pt x="1206" y="0"/>
                  </a:lnTo>
                  <a:lnTo>
                    <a:pt x="1218" y="0"/>
                  </a:lnTo>
                  <a:lnTo>
                    <a:pt x="1236" y="0"/>
                  </a:lnTo>
                  <a:lnTo>
                    <a:pt x="1248" y="0"/>
                  </a:lnTo>
                  <a:lnTo>
                    <a:pt x="1260" y="0"/>
                  </a:lnTo>
                  <a:lnTo>
                    <a:pt x="1278" y="0"/>
                  </a:lnTo>
                  <a:lnTo>
                    <a:pt x="1290" y="0"/>
                  </a:lnTo>
                  <a:lnTo>
                    <a:pt x="1308" y="0"/>
                  </a:lnTo>
                  <a:lnTo>
                    <a:pt x="1320" y="0"/>
                  </a:lnTo>
                  <a:lnTo>
                    <a:pt x="1338" y="0"/>
                  </a:lnTo>
                  <a:lnTo>
                    <a:pt x="1350" y="0"/>
                  </a:lnTo>
                  <a:lnTo>
                    <a:pt x="1368" y="0"/>
                  </a:lnTo>
                  <a:lnTo>
                    <a:pt x="1380" y="0"/>
                  </a:lnTo>
                  <a:lnTo>
                    <a:pt x="1398" y="0"/>
                  </a:lnTo>
                  <a:lnTo>
                    <a:pt x="1410" y="0"/>
                  </a:lnTo>
                  <a:lnTo>
                    <a:pt x="1428" y="0"/>
                  </a:lnTo>
                  <a:lnTo>
                    <a:pt x="1440" y="0"/>
                  </a:lnTo>
                  <a:lnTo>
                    <a:pt x="1458" y="0"/>
                  </a:lnTo>
                  <a:lnTo>
                    <a:pt x="1470" y="0"/>
                  </a:lnTo>
                  <a:lnTo>
                    <a:pt x="1488" y="0"/>
                  </a:lnTo>
                  <a:lnTo>
                    <a:pt x="1500" y="0"/>
                  </a:lnTo>
                  <a:lnTo>
                    <a:pt x="1518" y="0"/>
                  </a:lnTo>
                  <a:lnTo>
                    <a:pt x="1530" y="0"/>
                  </a:lnTo>
                  <a:lnTo>
                    <a:pt x="1548" y="0"/>
                  </a:lnTo>
                  <a:lnTo>
                    <a:pt x="1560" y="0"/>
                  </a:lnTo>
                  <a:lnTo>
                    <a:pt x="1572" y="0"/>
                  </a:lnTo>
                  <a:lnTo>
                    <a:pt x="1590" y="0"/>
                  </a:lnTo>
                  <a:lnTo>
                    <a:pt x="1602" y="0"/>
                  </a:lnTo>
                  <a:lnTo>
                    <a:pt x="1620" y="0"/>
                  </a:lnTo>
                  <a:lnTo>
                    <a:pt x="1632" y="0"/>
                  </a:lnTo>
                  <a:lnTo>
                    <a:pt x="1650" y="0"/>
                  </a:lnTo>
                  <a:lnTo>
                    <a:pt x="1662" y="0"/>
                  </a:lnTo>
                  <a:lnTo>
                    <a:pt x="1680" y="0"/>
                  </a:lnTo>
                  <a:lnTo>
                    <a:pt x="1692" y="0"/>
                  </a:lnTo>
                  <a:lnTo>
                    <a:pt x="1710" y="0"/>
                  </a:lnTo>
                  <a:lnTo>
                    <a:pt x="1722" y="0"/>
                  </a:lnTo>
                  <a:lnTo>
                    <a:pt x="1740" y="0"/>
                  </a:lnTo>
                  <a:lnTo>
                    <a:pt x="1752" y="0"/>
                  </a:lnTo>
                  <a:lnTo>
                    <a:pt x="1770" y="0"/>
                  </a:lnTo>
                  <a:lnTo>
                    <a:pt x="1782" y="0"/>
                  </a:lnTo>
                  <a:lnTo>
                    <a:pt x="1800" y="0"/>
                  </a:lnTo>
                  <a:lnTo>
                    <a:pt x="1812" y="0"/>
                  </a:lnTo>
                  <a:lnTo>
                    <a:pt x="1830" y="0"/>
                  </a:lnTo>
                  <a:lnTo>
                    <a:pt x="1842" y="0"/>
                  </a:lnTo>
                  <a:lnTo>
                    <a:pt x="1854" y="0"/>
                  </a:lnTo>
                  <a:lnTo>
                    <a:pt x="1872" y="0"/>
                  </a:lnTo>
                  <a:lnTo>
                    <a:pt x="1884" y="0"/>
                  </a:lnTo>
                  <a:lnTo>
                    <a:pt x="1902" y="0"/>
                  </a:lnTo>
                  <a:lnTo>
                    <a:pt x="1914" y="0"/>
                  </a:lnTo>
                  <a:lnTo>
                    <a:pt x="1932" y="0"/>
                  </a:lnTo>
                  <a:lnTo>
                    <a:pt x="1944" y="0"/>
                  </a:lnTo>
                  <a:lnTo>
                    <a:pt x="1962" y="0"/>
                  </a:lnTo>
                  <a:lnTo>
                    <a:pt x="1974" y="0"/>
                  </a:lnTo>
                  <a:lnTo>
                    <a:pt x="1992" y="0"/>
                  </a:lnTo>
                  <a:lnTo>
                    <a:pt x="2004" y="0"/>
                  </a:lnTo>
                  <a:lnTo>
                    <a:pt x="2022" y="0"/>
                  </a:lnTo>
                  <a:lnTo>
                    <a:pt x="2034" y="0"/>
                  </a:lnTo>
                  <a:lnTo>
                    <a:pt x="2052" y="0"/>
                  </a:lnTo>
                  <a:lnTo>
                    <a:pt x="2064" y="0"/>
                  </a:lnTo>
                  <a:lnTo>
                    <a:pt x="2082" y="0"/>
                  </a:lnTo>
                  <a:lnTo>
                    <a:pt x="2094" y="0"/>
                  </a:lnTo>
                  <a:lnTo>
                    <a:pt x="2112" y="0"/>
                  </a:lnTo>
                  <a:lnTo>
                    <a:pt x="2124" y="0"/>
                  </a:lnTo>
                  <a:lnTo>
                    <a:pt x="2142" y="0"/>
                  </a:lnTo>
                  <a:lnTo>
                    <a:pt x="2154" y="0"/>
                  </a:lnTo>
                  <a:lnTo>
                    <a:pt x="2166" y="0"/>
                  </a:lnTo>
                  <a:lnTo>
                    <a:pt x="2184" y="0"/>
                  </a:lnTo>
                  <a:lnTo>
                    <a:pt x="2196" y="0"/>
                  </a:lnTo>
                  <a:lnTo>
                    <a:pt x="2214" y="0"/>
                  </a:lnTo>
                  <a:lnTo>
                    <a:pt x="2226" y="0"/>
                  </a:lnTo>
                  <a:lnTo>
                    <a:pt x="2244" y="0"/>
                  </a:lnTo>
                  <a:lnTo>
                    <a:pt x="2256" y="0"/>
                  </a:lnTo>
                  <a:lnTo>
                    <a:pt x="2274" y="0"/>
                  </a:lnTo>
                  <a:lnTo>
                    <a:pt x="2286" y="0"/>
                  </a:lnTo>
                  <a:lnTo>
                    <a:pt x="2304" y="0"/>
                  </a:lnTo>
                  <a:lnTo>
                    <a:pt x="2316" y="0"/>
                  </a:lnTo>
                  <a:lnTo>
                    <a:pt x="2334" y="0"/>
                  </a:lnTo>
                  <a:lnTo>
                    <a:pt x="2346" y="0"/>
                  </a:lnTo>
                  <a:lnTo>
                    <a:pt x="2364" y="0"/>
                  </a:lnTo>
                  <a:lnTo>
                    <a:pt x="2376" y="0"/>
                  </a:lnTo>
                  <a:lnTo>
                    <a:pt x="2394" y="0"/>
                  </a:lnTo>
                  <a:lnTo>
                    <a:pt x="2406" y="0"/>
                  </a:lnTo>
                  <a:lnTo>
                    <a:pt x="2424" y="0"/>
                  </a:lnTo>
                  <a:lnTo>
                    <a:pt x="2436" y="0"/>
                  </a:lnTo>
                  <a:lnTo>
                    <a:pt x="2454" y="0"/>
                  </a:lnTo>
                  <a:lnTo>
                    <a:pt x="2466" y="0"/>
                  </a:lnTo>
                  <a:lnTo>
                    <a:pt x="2478" y="0"/>
                  </a:lnTo>
                  <a:lnTo>
                    <a:pt x="2496" y="0"/>
                  </a:lnTo>
                  <a:lnTo>
                    <a:pt x="2508" y="0"/>
                  </a:lnTo>
                  <a:lnTo>
                    <a:pt x="2526" y="0"/>
                  </a:lnTo>
                  <a:lnTo>
                    <a:pt x="2538" y="0"/>
                  </a:lnTo>
                  <a:lnTo>
                    <a:pt x="2556" y="0"/>
                  </a:lnTo>
                  <a:lnTo>
                    <a:pt x="2568" y="0"/>
                  </a:lnTo>
                  <a:lnTo>
                    <a:pt x="2586" y="0"/>
                  </a:lnTo>
                  <a:lnTo>
                    <a:pt x="2598" y="0"/>
                  </a:lnTo>
                  <a:lnTo>
                    <a:pt x="2616" y="0"/>
                  </a:lnTo>
                  <a:lnTo>
                    <a:pt x="2628" y="0"/>
                  </a:lnTo>
                  <a:lnTo>
                    <a:pt x="2646" y="0"/>
                  </a:lnTo>
                  <a:lnTo>
                    <a:pt x="2658" y="0"/>
                  </a:lnTo>
                  <a:lnTo>
                    <a:pt x="2676" y="0"/>
                  </a:lnTo>
                  <a:lnTo>
                    <a:pt x="2688" y="0"/>
                  </a:lnTo>
                  <a:lnTo>
                    <a:pt x="2706" y="0"/>
                  </a:lnTo>
                  <a:lnTo>
                    <a:pt x="2718" y="0"/>
                  </a:lnTo>
                  <a:lnTo>
                    <a:pt x="2736" y="0"/>
                  </a:lnTo>
                  <a:lnTo>
                    <a:pt x="2748" y="0"/>
                  </a:lnTo>
                  <a:lnTo>
                    <a:pt x="2766" y="0"/>
                  </a:lnTo>
                  <a:lnTo>
                    <a:pt x="2778" y="0"/>
                  </a:lnTo>
                  <a:lnTo>
                    <a:pt x="2790" y="0"/>
                  </a:lnTo>
                  <a:lnTo>
                    <a:pt x="2808" y="0"/>
                  </a:lnTo>
                  <a:lnTo>
                    <a:pt x="2820" y="0"/>
                  </a:lnTo>
                  <a:lnTo>
                    <a:pt x="2838" y="0"/>
                  </a:lnTo>
                  <a:lnTo>
                    <a:pt x="2850" y="0"/>
                  </a:lnTo>
                  <a:lnTo>
                    <a:pt x="2868" y="0"/>
                  </a:lnTo>
                  <a:lnTo>
                    <a:pt x="2880" y="0"/>
                  </a:lnTo>
                  <a:lnTo>
                    <a:pt x="2898" y="0"/>
                  </a:lnTo>
                  <a:lnTo>
                    <a:pt x="2910" y="0"/>
                  </a:lnTo>
                  <a:lnTo>
                    <a:pt x="2928" y="0"/>
                  </a:lnTo>
                  <a:lnTo>
                    <a:pt x="2940" y="0"/>
                  </a:lnTo>
                  <a:lnTo>
                    <a:pt x="2958" y="0"/>
                  </a:lnTo>
                  <a:lnTo>
                    <a:pt x="2970" y="0"/>
                  </a:lnTo>
                  <a:lnTo>
                    <a:pt x="2988" y="0"/>
                  </a:lnTo>
                  <a:lnTo>
                    <a:pt x="3000" y="0"/>
                  </a:lnTo>
                  <a:lnTo>
                    <a:pt x="3018" y="0"/>
                  </a:lnTo>
                  <a:lnTo>
                    <a:pt x="3030" y="0"/>
                  </a:lnTo>
                  <a:lnTo>
                    <a:pt x="3048" y="0"/>
                  </a:lnTo>
                  <a:lnTo>
                    <a:pt x="3060" y="0"/>
                  </a:lnTo>
                  <a:lnTo>
                    <a:pt x="3078" y="0"/>
                  </a:lnTo>
                  <a:lnTo>
                    <a:pt x="3090" y="0"/>
                  </a:lnTo>
                  <a:lnTo>
                    <a:pt x="3102" y="0"/>
                  </a:lnTo>
                  <a:lnTo>
                    <a:pt x="3120" y="0"/>
                  </a:lnTo>
                  <a:lnTo>
                    <a:pt x="3132" y="0"/>
                  </a:lnTo>
                  <a:lnTo>
                    <a:pt x="3150" y="0"/>
                  </a:lnTo>
                  <a:lnTo>
                    <a:pt x="3162" y="0"/>
                  </a:lnTo>
                  <a:lnTo>
                    <a:pt x="3180" y="0"/>
                  </a:lnTo>
                  <a:lnTo>
                    <a:pt x="3192" y="0"/>
                  </a:lnTo>
                  <a:lnTo>
                    <a:pt x="3210" y="0"/>
                  </a:lnTo>
                  <a:lnTo>
                    <a:pt x="3222" y="0"/>
                  </a:lnTo>
                  <a:lnTo>
                    <a:pt x="3240" y="0"/>
                  </a:lnTo>
                  <a:lnTo>
                    <a:pt x="3252" y="0"/>
                  </a:lnTo>
                  <a:lnTo>
                    <a:pt x="3270" y="0"/>
                  </a:lnTo>
                  <a:lnTo>
                    <a:pt x="3282" y="0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30" y="0"/>
                  </a:lnTo>
                  <a:lnTo>
                    <a:pt x="3342" y="0"/>
                  </a:lnTo>
                  <a:lnTo>
                    <a:pt x="3360" y="0"/>
                  </a:lnTo>
                  <a:lnTo>
                    <a:pt x="3372" y="0"/>
                  </a:lnTo>
                  <a:lnTo>
                    <a:pt x="3390" y="0"/>
                  </a:lnTo>
                  <a:lnTo>
                    <a:pt x="3402" y="0"/>
                  </a:lnTo>
                  <a:lnTo>
                    <a:pt x="3414" y="0"/>
                  </a:lnTo>
                  <a:lnTo>
                    <a:pt x="3432" y="0"/>
                  </a:lnTo>
                  <a:lnTo>
                    <a:pt x="3444" y="0"/>
                  </a:lnTo>
                  <a:lnTo>
                    <a:pt x="3462" y="0"/>
                  </a:lnTo>
                  <a:lnTo>
                    <a:pt x="3474" y="0"/>
                  </a:lnTo>
                  <a:lnTo>
                    <a:pt x="3492" y="0"/>
                  </a:lnTo>
                  <a:lnTo>
                    <a:pt x="3504" y="0"/>
                  </a:lnTo>
                  <a:lnTo>
                    <a:pt x="3522" y="0"/>
                  </a:lnTo>
                  <a:lnTo>
                    <a:pt x="3534" y="0"/>
                  </a:lnTo>
                  <a:lnTo>
                    <a:pt x="3552" y="0"/>
                  </a:lnTo>
                  <a:lnTo>
                    <a:pt x="3564" y="0"/>
                  </a:lnTo>
                  <a:lnTo>
                    <a:pt x="3582" y="0"/>
                  </a:lnTo>
                  <a:lnTo>
                    <a:pt x="3594" y="0"/>
                  </a:lnTo>
                  <a:lnTo>
                    <a:pt x="3612" y="0"/>
                  </a:lnTo>
                  <a:lnTo>
                    <a:pt x="3624" y="0"/>
                  </a:lnTo>
                  <a:lnTo>
                    <a:pt x="3642" y="0"/>
                  </a:lnTo>
                  <a:lnTo>
                    <a:pt x="3654" y="0"/>
                  </a:lnTo>
                  <a:lnTo>
                    <a:pt x="3672" y="0"/>
                  </a:lnTo>
                  <a:lnTo>
                    <a:pt x="368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60"/>
            <p:cNvSpPr>
              <a:spLocks/>
            </p:cNvSpPr>
            <p:nvPr/>
          </p:nvSpPr>
          <p:spPr bwMode="auto">
            <a:xfrm>
              <a:off x="1161" y="1858"/>
              <a:ext cx="3684" cy="718"/>
            </a:xfrm>
            <a:custGeom>
              <a:avLst/>
              <a:gdLst>
                <a:gd name="T0" fmla="*/ 42 w 3684"/>
                <a:gd name="T1" fmla="*/ 718 h 718"/>
                <a:gd name="T2" fmla="*/ 102 w 3684"/>
                <a:gd name="T3" fmla="*/ 718 h 718"/>
                <a:gd name="T4" fmla="*/ 162 w 3684"/>
                <a:gd name="T5" fmla="*/ 718 h 718"/>
                <a:gd name="T6" fmla="*/ 222 w 3684"/>
                <a:gd name="T7" fmla="*/ 718 h 718"/>
                <a:gd name="T8" fmla="*/ 282 w 3684"/>
                <a:gd name="T9" fmla="*/ 718 h 718"/>
                <a:gd name="T10" fmla="*/ 342 w 3684"/>
                <a:gd name="T11" fmla="*/ 718 h 718"/>
                <a:gd name="T12" fmla="*/ 402 w 3684"/>
                <a:gd name="T13" fmla="*/ 718 h 718"/>
                <a:gd name="T14" fmla="*/ 462 w 3684"/>
                <a:gd name="T15" fmla="*/ 718 h 718"/>
                <a:gd name="T16" fmla="*/ 522 w 3684"/>
                <a:gd name="T17" fmla="*/ 718 h 718"/>
                <a:gd name="T18" fmla="*/ 582 w 3684"/>
                <a:gd name="T19" fmla="*/ 718 h 718"/>
                <a:gd name="T20" fmla="*/ 636 w 3684"/>
                <a:gd name="T21" fmla="*/ 634 h 718"/>
                <a:gd name="T22" fmla="*/ 696 w 3684"/>
                <a:gd name="T23" fmla="*/ 555 h 718"/>
                <a:gd name="T24" fmla="*/ 756 w 3684"/>
                <a:gd name="T25" fmla="*/ 477 h 718"/>
                <a:gd name="T26" fmla="*/ 816 w 3684"/>
                <a:gd name="T27" fmla="*/ 404 h 718"/>
                <a:gd name="T28" fmla="*/ 876 w 3684"/>
                <a:gd name="T29" fmla="*/ 332 h 718"/>
                <a:gd name="T30" fmla="*/ 936 w 3684"/>
                <a:gd name="T31" fmla="*/ 259 h 718"/>
                <a:gd name="T32" fmla="*/ 996 w 3684"/>
                <a:gd name="T33" fmla="*/ 193 h 718"/>
                <a:gd name="T34" fmla="*/ 1056 w 3684"/>
                <a:gd name="T35" fmla="*/ 133 h 718"/>
                <a:gd name="T36" fmla="*/ 1116 w 3684"/>
                <a:gd name="T37" fmla="*/ 90 h 718"/>
                <a:gd name="T38" fmla="*/ 1176 w 3684"/>
                <a:gd name="T39" fmla="*/ 54 h 718"/>
                <a:gd name="T40" fmla="*/ 1236 w 3684"/>
                <a:gd name="T41" fmla="*/ 30 h 718"/>
                <a:gd name="T42" fmla="*/ 1290 w 3684"/>
                <a:gd name="T43" fmla="*/ 12 h 718"/>
                <a:gd name="T44" fmla="*/ 1350 w 3684"/>
                <a:gd name="T45" fmla="*/ 0 h 718"/>
                <a:gd name="T46" fmla="*/ 1410 w 3684"/>
                <a:gd name="T47" fmla="*/ 0 h 718"/>
                <a:gd name="T48" fmla="*/ 1470 w 3684"/>
                <a:gd name="T49" fmla="*/ 0 h 718"/>
                <a:gd name="T50" fmla="*/ 1530 w 3684"/>
                <a:gd name="T51" fmla="*/ 6 h 718"/>
                <a:gd name="T52" fmla="*/ 1590 w 3684"/>
                <a:gd name="T53" fmla="*/ 18 h 718"/>
                <a:gd name="T54" fmla="*/ 1650 w 3684"/>
                <a:gd name="T55" fmla="*/ 30 h 718"/>
                <a:gd name="T56" fmla="*/ 1710 w 3684"/>
                <a:gd name="T57" fmla="*/ 42 h 718"/>
                <a:gd name="T58" fmla="*/ 1770 w 3684"/>
                <a:gd name="T59" fmla="*/ 54 h 718"/>
                <a:gd name="T60" fmla="*/ 1830 w 3684"/>
                <a:gd name="T61" fmla="*/ 66 h 718"/>
                <a:gd name="T62" fmla="*/ 1884 w 3684"/>
                <a:gd name="T63" fmla="*/ 78 h 718"/>
                <a:gd name="T64" fmla="*/ 1944 w 3684"/>
                <a:gd name="T65" fmla="*/ 84 h 718"/>
                <a:gd name="T66" fmla="*/ 2004 w 3684"/>
                <a:gd name="T67" fmla="*/ 96 h 718"/>
                <a:gd name="T68" fmla="*/ 2064 w 3684"/>
                <a:gd name="T69" fmla="*/ 96 h 718"/>
                <a:gd name="T70" fmla="*/ 2124 w 3684"/>
                <a:gd name="T71" fmla="*/ 102 h 718"/>
                <a:gd name="T72" fmla="*/ 2184 w 3684"/>
                <a:gd name="T73" fmla="*/ 102 h 718"/>
                <a:gd name="T74" fmla="*/ 2244 w 3684"/>
                <a:gd name="T75" fmla="*/ 102 h 718"/>
                <a:gd name="T76" fmla="*/ 2304 w 3684"/>
                <a:gd name="T77" fmla="*/ 96 h 718"/>
                <a:gd name="T78" fmla="*/ 2364 w 3684"/>
                <a:gd name="T79" fmla="*/ 96 h 718"/>
                <a:gd name="T80" fmla="*/ 2424 w 3684"/>
                <a:gd name="T81" fmla="*/ 90 h 718"/>
                <a:gd name="T82" fmla="*/ 2478 w 3684"/>
                <a:gd name="T83" fmla="*/ 90 h 718"/>
                <a:gd name="T84" fmla="*/ 2538 w 3684"/>
                <a:gd name="T85" fmla="*/ 84 h 718"/>
                <a:gd name="T86" fmla="*/ 2598 w 3684"/>
                <a:gd name="T87" fmla="*/ 78 h 718"/>
                <a:gd name="T88" fmla="*/ 2658 w 3684"/>
                <a:gd name="T89" fmla="*/ 72 h 718"/>
                <a:gd name="T90" fmla="*/ 2718 w 3684"/>
                <a:gd name="T91" fmla="*/ 72 h 718"/>
                <a:gd name="T92" fmla="*/ 2778 w 3684"/>
                <a:gd name="T93" fmla="*/ 66 h 718"/>
                <a:gd name="T94" fmla="*/ 2838 w 3684"/>
                <a:gd name="T95" fmla="*/ 66 h 718"/>
                <a:gd name="T96" fmla="*/ 2898 w 3684"/>
                <a:gd name="T97" fmla="*/ 60 h 718"/>
                <a:gd name="T98" fmla="*/ 2958 w 3684"/>
                <a:gd name="T99" fmla="*/ 60 h 718"/>
                <a:gd name="T100" fmla="*/ 3018 w 3684"/>
                <a:gd name="T101" fmla="*/ 60 h 718"/>
                <a:gd name="T102" fmla="*/ 3078 w 3684"/>
                <a:gd name="T103" fmla="*/ 54 h 718"/>
                <a:gd name="T104" fmla="*/ 3132 w 3684"/>
                <a:gd name="T105" fmla="*/ 54 h 718"/>
                <a:gd name="T106" fmla="*/ 3192 w 3684"/>
                <a:gd name="T107" fmla="*/ 54 h 718"/>
                <a:gd name="T108" fmla="*/ 3252 w 3684"/>
                <a:gd name="T109" fmla="*/ 54 h 718"/>
                <a:gd name="T110" fmla="*/ 3312 w 3684"/>
                <a:gd name="T111" fmla="*/ 54 h 718"/>
                <a:gd name="T112" fmla="*/ 3372 w 3684"/>
                <a:gd name="T113" fmla="*/ 60 h 718"/>
                <a:gd name="T114" fmla="*/ 3432 w 3684"/>
                <a:gd name="T115" fmla="*/ 60 h 718"/>
                <a:gd name="T116" fmla="*/ 3492 w 3684"/>
                <a:gd name="T117" fmla="*/ 60 h 718"/>
                <a:gd name="T118" fmla="*/ 3552 w 3684"/>
                <a:gd name="T119" fmla="*/ 60 h 718"/>
                <a:gd name="T120" fmla="*/ 3612 w 3684"/>
                <a:gd name="T121" fmla="*/ 60 h 718"/>
                <a:gd name="T122" fmla="*/ 3672 w 3684"/>
                <a:gd name="T123" fmla="*/ 60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4" h="718">
                  <a:moveTo>
                    <a:pt x="0" y="718"/>
                  </a:moveTo>
                  <a:lnTo>
                    <a:pt x="12" y="718"/>
                  </a:lnTo>
                  <a:lnTo>
                    <a:pt x="30" y="718"/>
                  </a:lnTo>
                  <a:lnTo>
                    <a:pt x="42" y="718"/>
                  </a:lnTo>
                  <a:lnTo>
                    <a:pt x="60" y="718"/>
                  </a:lnTo>
                  <a:lnTo>
                    <a:pt x="72" y="718"/>
                  </a:lnTo>
                  <a:lnTo>
                    <a:pt x="90" y="718"/>
                  </a:lnTo>
                  <a:lnTo>
                    <a:pt x="102" y="718"/>
                  </a:lnTo>
                  <a:lnTo>
                    <a:pt x="120" y="718"/>
                  </a:lnTo>
                  <a:lnTo>
                    <a:pt x="132" y="718"/>
                  </a:lnTo>
                  <a:lnTo>
                    <a:pt x="150" y="718"/>
                  </a:lnTo>
                  <a:lnTo>
                    <a:pt x="162" y="718"/>
                  </a:lnTo>
                  <a:lnTo>
                    <a:pt x="180" y="718"/>
                  </a:lnTo>
                  <a:lnTo>
                    <a:pt x="192" y="718"/>
                  </a:lnTo>
                  <a:lnTo>
                    <a:pt x="210" y="718"/>
                  </a:lnTo>
                  <a:lnTo>
                    <a:pt x="222" y="718"/>
                  </a:lnTo>
                  <a:lnTo>
                    <a:pt x="240" y="718"/>
                  </a:lnTo>
                  <a:lnTo>
                    <a:pt x="252" y="718"/>
                  </a:lnTo>
                  <a:lnTo>
                    <a:pt x="270" y="718"/>
                  </a:lnTo>
                  <a:lnTo>
                    <a:pt x="282" y="718"/>
                  </a:lnTo>
                  <a:lnTo>
                    <a:pt x="300" y="718"/>
                  </a:lnTo>
                  <a:lnTo>
                    <a:pt x="312" y="718"/>
                  </a:lnTo>
                  <a:lnTo>
                    <a:pt x="324" y="718"/>
                  </a:lnTo>
                  <a:lnTo>
                    <a:pt x="342" y="718"/>
                  </a:lnTo>
                  <a:lnTo>
                    <a:pt x="354" y="718"/>
                  </a:lnTo>
                  <a:lnTo>
                    <a:pt x="372" y="718"/>
                  </a:lnTo>
                  <a:lnTo>
                    <a:pt x="384" y="718"/>
                  </a:lnTo>
                  <a:lnTo>
                    <a:pt x="402" y="718"/>
                  </a:lnTo>
                  <a:lnTo>
                    <a:pt x="414" y="718"/>
                  </a:lnTo>
                  <a:lnTo>
                    <a:pt x="432" y="718"/>
                  </a:lnTo>
                  <a:lnTo>
                    <a:pt x="444" y="718"/>
                  </a:lnTo>
                  <a:lnTo>
                    <a:pt x="462" y="718"/>
                  </a:lnTo>
                  <a:lnTo>
                    <a:pt x="474" y="718"/>
                  </a:lnTo>
                  <a:lnTo>
                    <a:pt x="492" y="718"/>
                  </a:lnTo>
                  <a:lnTo>
                    <a:pt x="504" y="718"/>
                  </a:lnTo>
                  <a:lnTo>
                    <a:pt x="522" y="718"/>
                  </a:lnTo>
                  <a:lnTo>
                    <a:pt x="534" y="718"/>
                  </a:lnTo>
                  <a:lnTo>
                    <a:pt x="552" y="718"/>
                  </a:lnTo>
                  <a:lnTo>
                    <a:pt x="564" y="718"/>
                  </a:lnTo>
                  <a:lnTo>
                    <a:pt x="582" y="718"/>
                  </a:lnTo>
                  <a:lnTo>
                    <a:pt x="594" y="694"/>
                  </a:lnTo>
                  <a:lnTo>
                    <a:pt x="612" y="676"/>
                  </a:lnTo>
                  <a:lnTo>
                    <a:pt x="624" y="658"/>
                  </a:lnTo>
                  <a:lnTo>
                    <a:pt x="636" y="634"/>
                  </a:lnTo>
                  <a:lnTo>
                    <a:pt x="654" y="615"/>
                  </a:lnTo>
                  <a:lnTo>
                    <a:pt x="666" y="591"/>
                  </a:lnTo>
                  <a:lnTo>
                    <a:pt x="684" y="573"/>
                  </a:lnTo>
                  <a:lnTo>
                    <a:pt x="696" y="555"/>
                  </a:lnTo>
                  <a:lnTo>
                    <a:pt x="714" y="537"/>
                  </a:lnTo>
                  <a:lnTo>
                    <a:pt x="726" y="513"/>
                  </a:lnTo>
                  <a:lnTo>
                    <a:pt x="744" y="495"/>
                  </a:lnTo>
                  <a:lnTo>
                    <a:pt x="756" y="477"/>
                  </a:lnTo>
                  <a:lnTo>
                    <a:pt x="774" y="459"/>
                  </a:lnTo>
                  <a:lnTo>
                    <a:pt x="786" y="440"/>
                  </a:lnTo>
                  <a:lnTo>
                    <a:pt x="804" y="422"/>
                  </a:lnTo>
                  <a:lnTo>
                    <a:pt x="816" y="404"/>
                  </a:lnTo>
                  <a:lnTo>
                    <a:pt x="834" y="386"/>
                  </a:lnTo>
                  <a:lnTo>
                    <a:pt x="846" y="368"/>
                  </a:lnTo>
                  <a:lnTo>
                    <a:pt x="864" y="350"/>
                  </a:lnTo>
                  <a:lnTo>
                    <a:pt x="876" y="332"/>
                  </a:lnTo>
                  <a:lnTo>
                    <a:pt x="894" y="314"/>
                  </a:lnTo>
                  <a:lnTo>
                    <a:pt x="906" y="296"/>
                  </a:lnTo>
                  <a:lnTo>
                    <a:pt x="924" y="278"/>
                  </a:lnTo>
                  <a:lnTo>
                    <a:pt x="936" y="259"/>
                  </a:lnTo>
                  <a:lnTo>
                    <a:pt x="948" y="241"/>
                  </a:lnTo>
                  <a:lnTo>
                    <a:pt x="966" y="223"/>
                  </a:lnTo>
                  <a:lnTo>
                    <a:pt x="978" y="205"/>
                  </a:lnTo>
                  <a:lnTo>
                    <a:pt x="996" y="193"/>
                  </a:lnTo>
                  <a:lnTo>
                    <a:pt x="1008" y="175"/>
                  </a:lnTo>
                  <a:lnTo>
                    <a:pt x="1026" y="163"/>
                  </a:lnTo>
                  <a:lnTo>
                    <a:pt x="1038" y="151"/>
                  </a:lnTo>
                  <a:lnTo>
                    <a:pt x="1056" y="133"/>
                  </a:lnTo>
                  <a:lnTo>
                    <a:pt x="1068" y="121"/>
                  </a:lnTo>
                  <a:lnTo>
                    <a:pt x="1086" y="109"/>
                  </a:lnTo>
                  <a:lnTo>
                    <a:pt x="1098" y="102"/>
                  </a:lnTo>
                  <a:lnTo>
                    <a:pt x="1116" y="90"/>
                  </a:lnTo>
                  <a:lnTo>
                    <a:pt x="1128" y="78"/>
                  </a:lnTo>
                  <a:lnTo>
                    <a:pt x="1146" y="72"/>
                  </a:lnTo>
                  <a:lnTo>
                    <a:pt x="1158" y="60"/>
                  </a:lnTo>
                  <a:lnTo>
                    <a:pt x="1176" y="54"/>
                  </a:lnTo>
                  <a:lnTo>
                    <a:pt x="1188" y="48"/>
                  </a:lnTo>
                  <a:lnTo>
                    <a:pt x="1206" y="42"/>
                  </a:lnTo>
                  <a:lnTo>
                    <a:pt x="1218" y="36"/>
                  </a:lnTo>
                  <a:lnTo>
                    <a:pt x="1236" y="30"/>
                  </a:lnTo>
                  <a:lnTo>
                    <a:pt x="1248" y="24"/>
                  </a:lnTo>
                  <a:lnTo>
                    <a:pt x="1260" y="18"/>
                  </a:lnTo>
                  <a:lnTo>
                    <a:pt x="1278" y="12"/>
                  </a:lnTo>
                  <a:lnTo>
                    <a:pt x="1290" y="12"/>
                  </a:lnTo>
                  <a:lnTo>
                    <a:pt x="1308" y="6"/>
                  </a:lnTo>
                  <a:lnTo>
                    <a:pt x="1320" y="6"/>
                  </a:lnTo>
                  <a:lnTo>
                    <a:pt x="1338" y="0"/>
                  </a:lnTo>
                  <a:lnTo>
                    <a:pt x="1350" y="0"/>
                  </a:lnTo>
                  <a:lnTo>
                    <a:pt x="1368" y="0"/>
                  </a:lnTo>
                  <a:lnTo>
                    <a:pt x="1380" y="0"/>
                  </a:lnTo>
                  <a:lnTo>
                    <a:pt x="1398" y="0"/>
                  </a:lnTo>
                  <a:lnTo>
                    <a:pt x="1410" y="0"/>
                  </a:lnTo>
                  <a:lnTo>
                    <a:pt x="1428" y="0"/>
                  </a:lnTo>
                  <a:lnTo>
                    <a:pt x="1440" y="0"/>
                  </a:lnTo>
                  <a:lnTo>
                    <a:pt x="1458" y="0"/>
                  </a:lnTo>
                  <a:lnTo>
                    <a:pt x="1470" y="0"/>
                  </a:lnTo>
                  <a:lnTo>
                    <a:pt x="1488" y="0"/>
                  </a:lnTo>
                  <a:lnTo>
                    <a:pt x="1500" y="6"/>
                  </a:lnTo>
                  <a:lnTo>
                    <a:pt x="1518" y="6"/>
                  </a:lnTo>
                  <a:lnTo>
                    <a:pt x="1530" y="6"/>
                  </a:lnTo>
                  <a:lnTo>
                    <a:pt x="1548" y="12"/>
                  </a:lnTo>
                  <a:lnTo>
                    <a:pt x="1560" y="12"/>
                  </a:lnTo>
                  <a:lnTo>
                    <a:pt x="1572" y="18"/>
                  </a:lnTo>
                  <a:lnTo>
                    <a:pt x="1590" y="18"/>
                  </a:lnTo>
                  <a:lnTo>
                    <a:pt x="1602" y="24"/>
                  </a:lnTo>
                  <a:lnTo>
                    <a:pt x="1620" y="24"/>
                  </a:lnTo>
                  <a:lnTo>
                    <a:pt x="1632" y="30"/>
                  </a:lnTo>
                  <a:lnTo>
                    <a:pt x="1650" y="30"/>
                  </a:lnTo>
                  <a:lnTo>
                    <a:pt x="1662" y="36"/>
                  </a:lnTo>
                  <a:lnTo>
                    <a:pt x="1680" y="36"/>
                  </a:lnTo>
                  <a:lnTo>
                    <a:pt x="1692" y="42"/>
                  </a:lnTo>
                  <a:lnTo>
                    <a:pt x="1710" y="42"/>
                  </a:lnTo>
                  <a:lnTo>
                    <a:pt x="1722" y="48"/>
                  </a:lnTo>
                  <a:lnTo>
                    <a:pt x="1740" y="48"/>
                  </a:lnTo>
                  <a:lnTo>
                    <a:pt x="1752" y="54"/>
                  </a:lnTo>
                  <a:lnTo>
                    <a:pt x="1770" y="54"/>
                  </a:lnTo>
                  <a:lnTo>
                    <a:pt x="1782" y="60"/>
                  </a:lnTo>
                  <a:lnTo>
                    <a:pt x="1800" y="60"/>
                  </a:lnTo>
                  <a:lnTo>
                    <a:pt x="1812" y="66"/>
                  </a:lnTo>
                  <a:lnTo>
                    <a:pt x="1830" y="66"/>
                  </a:lnTo>
                  <a:lnTo>
                    <a:pt x="1842" y="72"/>
                  </a:lnTo>
                  <a:lnTo>
                    <a:pt x="1854" y="72"/>
                  </a:lnTo>
                  <a:lnTo>
                    <a:pt x="1872" y="78"/>
                  </a:lnTo>
                  <a:lnTo>
                    <a:pt x="1884" y="78"/>
                  </a:lnTo>
                  <a:lnTo>
                    <a:pt x="1902" y="78"/>
                  </a:lnTo>
                  <a:lnTo>
                    <a:pt x="1914" y="84"/>
                  </a:lnTo>
                  <a:lnTo>
                    <a:pt x="1932" y="84"/>
                  </a:lnTo>
                  <a:lnTo>
                    <a:pt x="1944" y="84"/>
                  </a:lnTo>
                  <a:lnTo>
                    <a:pt x="1962" y="90"/>
                  </a:lnTo>
                  <a:lnTo>
                    <a:pt x="1974" y="90"/>
                  </a:lnTo>
                  <a:lnTo>
                    <a:pt x="1992" y="90"/>
                  </a:lnTo>
                  <a:lnTo>
                    <a:pt x="2004" y="96"/>
                  </a:lnTo>
                  <a:lnTo>
                    <a:pt x="2022" y="96"/>
                  </a:lnTo>
                  <a:lnTo>
                    <a:pt x="2034" y="96"/>
                  </a:lnTo>
                  <a:lnTo>
                    <a:pt x="2052" y="96"/>
                  </a:lnTo>
                  <a:lnTo>
                    <a:pt x="2064" y="96"/>
                  </a:lnTo>
                  <a:lnTo>
                    <a:pt x="2082" y="96"/>
                  </a:lnTo>
                  <a:lnTo>
                    <a:pt x="2094" y="102"/>
                  </a:lnTo>
                  <a:lnTo>
                    <a:pt x="2112" y="102"/>
                  </a:lnTo>
                  <a:lnTo>
                    <a:pt x="2124" y="102"/>
                  </a:lnTo>
                  <a:lnTo>
                    <a:pt x="2142" y="102"/>
                  </a:lnTo>
                  <a:lnTo>
                    <a:pt x="2154" y="102"/>
                  </a:lnTo>
                  <a:lnTo>
                    <a:pt x="2166" y="102"/>
                  </a:lnTo>
                  <a:lnTo>
                    <a:pt x="2184" y="102"/>
                  </a:lnTo>
                  <a:lnTo>
                    <a:pt x="2196" y="102"/>
                  </a:lnTo>
                  <a:lnTo>
                    <a:pt x="2214" y="102"/>
                  </a:lnTo>
                  <a:lnTo>
                    <a:pt x="2226" y="102"/>
                  </a:lnTo>
                  <a:lnTo>
                    <a:pt x="2244" y="102"/>
                  </a:lnTo>
                  <a:lnTo>
                    <a:pt x="2256" y="102"/>
                  </a:lnTo>
                  <a:lnTo>
                    <a:pt x="2274" y="102"/>
                  </a:lnTo>
                  <a:lnTo>
                    <a:pt x="2286" y="102"/>
                  </a:lnTo>
                  <a:lnTo>
                    <a:pt x="2304" y="96"/>
                  </a:lnTo>
                  <a:lnTo>
                    <a:pt x="2316" y="96"/>
                  </a:lnTo>
                  <a:lnTo>
                    <a:pt x="2334" y="96"/>
                  </a:lnTo>
                  <a:lnTo>
                    <a:pt x="2346" y="96"/>
                  </a:lnTo>
                  <a:lnTo>
                    <a:pt x="2364" y="96"/>
                  </a:lnTo>
                  <a:lnTo>
                    <a:pt x="2376" y="96"/>
                  </a:lnTo>
                  <a:lnTo>
                    <a:pt x="2394" y="96"/>
                  </a:lnTo>
                  <a:lnTo>
                    <a:pt x="2406" y="90"/>
                  </a:lnTo>
                  <a:lnTo>
                    <a:pt x="2424" y="90"/>
                  </a:lnTo>
                  <a:lnTo>
                    <a:pt x="2436" y="90"/>
                  </a:lnTo>
                  <a:lnTo>
                    <a:pt x="2454" y="90"/>
                  </a:lnTo>
                  <a:lnTo>
                    <a:pt x="2466" y="90"/>
                  </a:lnTo>
                  <a:lnTo>
                    <a:pt x="2478" y="90"/>
                  </a:lnTo>
                  <a:lnTo>
                    <a:pt x="2496" y="84"/>
                  </a:lnTo>
                  <a:lnTo>
                    <a:pt x="2508" y="84"/>
                  </a:lnTo>
                  <a:lnTo>
                    <a:pt x="2526" y="84"/>
                  </a:lnTo>
                  <a:lnTo>
                    <a:pt x="2538" y="84"/>
                  </a:lnTo>
                  <a:lnTo>
                    <a:pt x="2556" y="84"/>
                  </a:lnTo>
                  <a:lnTo>
                    <a:pt x="2568" y="78"/>
                  </a:lnTo>
                  <a:lnTo>
                    <a:pt x="2586" y="78"/>
                  </a:lnTo>
                  <a:lnTo>
                    <a:pt x="2598" y="78"/>
                  </a:lnTo>
                  <a:lnTo>
                    <a:pt x="2616" y="78"/>
                  </a:lnTo>
                  <a:lnTo>
                    <a:pt x="2628" y="78"/>
                  </a:lnTo>
                  <a:lnTo>
                    <a:pt x="2646" y="78"/>
                  </a:lnTo>
                  <a:lnTo>
                    <a:pt x="2658" y="72"/>
                  </a:lnTo>
                  <a:lnTo>
                    <a:pt x="2676" y="72"/>
                  </a:lnTo>
                  <a:lnTo>
                    <a:pt x="2688" y="72"/>
                  </a:lnTo>
                  <a:lnTo>
                    <a:pt x="2706" y="72"/>
                  </a:lnTo>
                  <a:lnTo>
                    <a:pt x="2718" y="72"/>
                  </a:lnTo>
                  <a:lnTo>
                    <a:pt x="2736" y="72"/>
                  </a:lnTo>
                  <a:lnTo>
                    <a:pt x="2748" y="66"/>
                  </a:lnTo>
                  <a:lnTo>
                    <a:pt x="2766" y="66"/>
                  </a:lnTo>
                  <a:lnTo>
                    <a:pt x="2778" y="66"/>
                  </a:lnTo>
                  <a:lnTo>
                    <a:pt x="2790" y="66"/>
                  </a:lnTo>
                  <a:lnTo>
                    <a:pt x="2808" y="66"/>
                  </a:lnTo>
                  <a:lnTo>
                    <a:pt x="2820" y="66"/>
                  </a:lnTo>
                  <a:lnTo>
                    <a:pt x="2838" y="66"/>
                  </a:lnTo>
                  <a:lnTo>
                    <a:pt x="2850" y="60"/>
                  </a:lnTo>
                  <a:lnTo>
                    <a:pt x="2868" y="60"/>
                  </a:lnTo>
                  <a:lnTo>
                    <a:pt x="2880" y="60"/>
                  </a:lnTo>
                  <a:lnTo>
                    <a:pt x="2898" y="60"/>
                  </a:lnTo>
                  <a:lnTo>
                    <a:pt x="2910" y="60"/>
                  </a:lnTo>
                  <a:lnTo>
                    <a:pt x="2928" y="60"/>
                  </a:lnTo>
                  <a:lnTo>
                    <a:pt x="2940" y="60"/>
                  </a:lnTo>
                  <a:lnTo>
                    <a:pt x="2958" y="60"/>
                  </a:lnTo>
                  <a:lnTo>
                    <a:pt x="2970" y="60"/>
                  </a:lnTo>
                  <a:lnTo>
                    <a:pt x="2988" y="60"/>
                  </a:lnTo>
                  <a:lnTo>
                    <a:pt x="3000" y="60"/>
                  </a:lnTo>
                  <a:lnTo>
                    <a:pt x="3018" y="60"/>
                  </a:lnTo>
                  <a:lnTo>
                    <a:pt x="3030" y="60"/>
                  </a:lnTo>
                  <a:lnTo>
                    <a:pt x="3048" y="60"/>
                  </a:lnTo>
                  <a:lnTo>
                    <a:pt x="3060" y="60"/>
                  </a:lnTo>
                  <a:lnTo>
                    <a:pt x="3078" y="54"/>
                  </a:lnTo>
                  <a:lnTo>
                    <a:pt x="3090" y="54"/>
                  </a:lnTo>
                  <a:lnTo>
                    <a:pt x="3102" y="54"/>
                  </a:lnTo>
                  <a:lnTo>
                    <a:pt x="3120" y="54"/>
                  </a:lnTo>
                  <a:lnTo>
                    <a:pt x="3132" y="54"/>
                  </a:lnTo>
                  <a:lnTo>
                    <a:pt x="3150" y="54"/>
                  </a:lnTo>
                  <a:lnTo>
                    <a:pt x="3162" y="54"/>
                  </a:lnTo>
                  <a:lnTo>
                    <a:pt x="3180" y="54"/>
                  </a:lnTo>
                  <a:lnTo>
                    <a:pt x="3192" y="54"/>
                  </a:lnTo>
                  <a:lnTo>
                    <a:pt x="3210" y="54"/>
                  </a:lnTo>
                  <a:lnTo>
                    <a:pt x="3222" y="54"/>
                  </a:lnTo>
                  <a:lnTo>
                    <a:pt x="3240" y="54"/>
                  </a:lnTo>
                  <a:lnTo>
                    <a:pt x="3252" y="54"/>
                  </a:lnTo>
                  <a:lnTo>
                    <a:pt x="3270" y="54"/>
                  </a:lnTo>
                  <a:lnTo>
                    <a:pt x="3282" y="54"/>
                  </a:lnTo>
                  <a:lnTo>
                    <a:pt x="3300" y="54"/>
                  </a:lnTo>
                  <a:lnTo>
                    <a:pt x="3312" y="54"/>
                  </a:lnTo>
                  <a:lnTo>
                    <a:pt x="3330" y="54"/>
                  </a:lnTo>
                  <a:lnTo>
                    <a:pt x="3342" y="54"/>
                  </a:lnTo>
                  <a:lnTo>
                    <a:pt x="3360" y="60"/>
                  </a:lnTo>
                  <a:lnTo>
                    <a:pt x="3372" y="60"/>
                  </a:lnTo>
                  <a:lnTo>
                    <a:pt x="3390" y="60"/>
                  </a:lnTo>
                  <a:lnTo>
                    <a:pt x="3402" y="60"/>
                  </a:lnTo>
                  <a:lnTo>
                    <a:pt x="3414" y="60"/>
                  </a:lnTo>
                  <a:lnTo>
                    <a:pt x="3432" y="60"/>
                  </a:lnTo>
                  <a:lnTo>
                    <a:pt x="3444" y="60"/>
                  </a:lnTo>
                  <a:lnTo>
                    <a:pt x="3462" y="60"/>
                  </a:lnTo>
                  <a:lnTo>
                    <a:pt x="3474" y="60"/>
                  </a:lnTo>
                  <a:lnTo>
                    <a:pt x="3492" y="60"/>
                  </a:lnTo>
                  <a:lnTo>
                    <a:pt x="3504" y="60"/>
                  </a:lnTo>
                  <a:lnTo>
                    <a:pt x="3522" y="60"/>
                  </a:lnTo>
                  <a:lnTo>
                    <a:pt x="3534" y="60"/>
                  </a:lnTo>
                  <a:lnTo>
                    <a:pt x="3552" y="60"/>
                  </a:lnTo>
                  <a:lnTo>
                    <a:pt x="3564" y="60"/>
                  </a:lnTo>
                  <a:lnTo>
                    <a:pt x="3582" y="60"/>
                  </a:lnTo>
                  <a:lnTo>
                    <a:pt x="3594" y="60"/>
                  </a:lnTo>
                  <a:lnTo>
                    <a:pt x="3612" y="60"/>
                  </a:lnTo>
                  <a:lnTo>
                    <a:pt x="3624" y="60"/>
                  </a:lnTo>
                  <a:lnTo>
                    <a:pt x="3642" y="60"/>
                  </a:lnTo>
                  <a:lnTo>
                    <a:pt x="3654" y="60"/>
                  </a:lnTo>
                  <a:lnTo>
                    <a:pt x="3672" y="60"/>
                  </a:lnTo>
                  <a:lnTo>
                    <a:pt x="3684" y="6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Rectangle 61"/>
            <p:cNvSpPr>
              <a:spLocks noChangeArrowheads="1"/>
            </p:cNvSpPr>
            <p:nvPr/>
          </p:nvSpPr>
          <p:spPr bwMode="auto">
            <a:xfrm>
              <a:off x="2181" y="1447"/>
              <a:ext cx="19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9.6759)</a:t>
              </a:r>
              <a:endParaRPr lang="en-US" sz="1200"/>
            </a:p>
          </p:txBody>
        </p:sp>
        <p:sp>
          <p:nvSpPr>
            <p:cNvPr id="33872" name="Rectangle 62"/>
            <p:cNvSpPr>
              <a:spLocks noChangeArrowheads="1"/>
            </p:cNvSpPr>
            <p:nvPr/>
          </p:nvSpPr>
          <p:spPr bwMode="auto">
            <a:xfrm>
              <a:off x="2931" y="2703"/>
              <a:ext cx="2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3873" name="Rectangle 63"/>
            <p:cNvSpPr>
              <a:spLocks noChangeArrowheads="1"/>
            </p:cNvSpPr>
            <p:nvPr/>
          </p:nvSpPr>
          <p:spPr bwMode="auto">
            <a:xfrm rot="-5400000">
              <a:off x="601" y="2001"/>
              <a:ext cx="7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3874" name="Rectangle 64"/>
            <p:cNvSpPr>
              <a:spLocks noChangeArrowheads="1"/>
            </p:cNvSpPr>
            <p:nvPr/>
          </p:nvSpPr>
          <p:spPr bwMode="auto">
            <a:xfrm>
              <a:off x="1161" y="2950"/>
              <a:ext cx="3714" cy="9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Rectangle 65"/>
            <p:cNvSpPr>
              <a:spLocks noChangeArrowheads="1"/>
            </p:cNvSpPr>
            <p:nvPr/>
          </p:nvSpPr>
          <p:spPr bwMode="auto">
            <a:xfrm>
              <a:off x="1161" y="2950"/>
              <a:ext cx="3714" cy="98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66"/>
            <p:cNvSpPr>
              <a:spLocks noChangeShapeType="1"/>
            </p:cNvSpPr>
            <p:nvPr/>
          </p:nvSpPr>
          <p:spPr bwMode="auto">
            <a:xfrm>
              <a:off x="1161" y="2950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67"/>
            <p:cNvSpPr>
              <a:spLocks/>
            </p:cNvSpPr>
            <p:nvPr/>
          </p:nvSpPr>
          <p:spPr bwMode="auto">
            <a:xfrm>
              <a:off x="1161" y="2950"/>
              <a:ext cx="3714" cy="984"/>
            </a:xfrm>
            <a:custGeom>
              <a:avLst/>
              <a:gdLst>
                <a:gd name="T0" fmla="*/ 0 w 619"/>
                <a:gd name="T1" fmla="*/ 984 h 163"/>
                <a:gd name="T2" fmla="*/ 3714 w 619"/>
                <a:gd name="T3" fmla="*/ 984 h 163"/>
                <a:gd name="T4" fmla="*/ 3714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68"/>
            <p:cNvSpPr>
              <a:spLocks noChangeShapeType="1"/>
            </p:cNvSpPr>
            <p:nvPr/>
          </p:nvSpPr>
          <p:spPr bwMode="auto">
            <a:xfrm flipV="1">
              <a:off x="1161" y="2950"/>
              <a:ext cx="1" cy="9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69"/>
            <p:cNvSpPr>
              <a:spLocks noChangeShapeType="1"/>
            </p:cNvSpPr>
            <p:nvPr/>
          </p:nvSpPr>
          <p:spPr bwMode="auto">
            <a:xfrm>
              <a:off x="1161" y="3934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70"/>
            <p:cNvSpPr>
              <a:spLocks noChangeShapeType="1"/>
            </p:cNvSpPr>
            <p:nvPr/>
          </p:nvSpPr>
          <p:spPr bwMode="auto">
            <a:xfrm flipV="1">
              <a:off x="1161" y="2950"/>
              <a:ext cx="1" cy="9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71"/>
            <p:cNvSpPr>
              <a:spLocks noChangeShapeType="1"/>
            </p:cNvSpPr>
            <p:nvPr/>
          </p:nvSpPr>
          <p:spPr bwMode="auto">
            <a:xfrm flipV="1">
              <a:off x="1161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72"/>
            <p:cNvSpPr>
              <a:spLocks noChangeShapeType="1"/>
            </p:cNvSpPr>
            <p:nvPr/>
          </p:nvSpPr>
          <p:spPr bwMode="auto">
            <a:xfrm>
              <a:off x="1161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Rectangle 73"/>
            <p:cNvSpPr>
              <a:spLocks noChangeArrowheads="1"/>
            </p:cNvSpPr>
            <p:nvPr/>
          </p:nvSpPr>
          <p:spPr bwMode="auto">
            <a:xfrm>
              <a:off x="1143" y="3959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884" name="Line 74"/>
            <p:cNvSpPr>
              <a:spLocks noChangeShapeType="1"/>
            </p:cNvSpPr>
            <p:nvPr/>
          </p:nvSpPr>
          <p:spPr bwMode="auto">
            <a:xfrm flipV="1">
              <a:off x="1533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75"/>
            <p:cNvSpPr>
              <a:spLocks noChangeShapeType="1"/>
            </p:cNvSpPr>
            <p:nvPr/>
          </p:nvSpPr>
          <p:spPr bwMode="auto">
            <a:xfrm>
              <a:off x="1533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Rectangle 76"/>
            <p:cNvSpPr>
              <a:spLocks noChangeArrowheads="1"/>
            </p:cNvSpPr>
            <p:nvPr/>
          </p:nvSpPr>
          <p:spPr bwMode="auto">
            <a:xfrm>
              <a:off x="1515" y="3959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3887" name="Line 77"/>
            <p:cNvSpPr>
              <a:spLocks noChangeShapeType="1"/>
            </p:cNvSpPr>
            <p:nvPr/>
          </p:nvSpPr>
          <p:spPr bwMode="auto">
            <a:xfrm flipV="1">
              <a:off x="1905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78"/>
            <p:cNvSpPr>
              <a:spLocks noChangeShapeType="1"/>
            </p:cNvSpPr>
            <p:nvPr/>
          </p:nvSpPr>
          <p:spPr bwMode="auto">
            <a:xfrm>
              <a:off x="1905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Rectangle 79"/>
            <p:cNvSpPr>
              <a:spLocks noChangeArrowheads="1"/>
            </p:cNvSpPr>
            <p:nvPr/>
          </p:nvSpPr>
          <p:spPr bwMode="auto">
            <a:xfrm>
              <a:off x="1863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3890" name="Line 80"/>
            <p:cNvSpPr>
              <a:spLocks noChangeShapeType="1"/>
            </p:cNvSpPr>
            <p:nvPr/>
          </p:nvSpPr>
          <p:spPr bwMode="auto">
            <a:xfrm flipV="1">
              <a:off x="2277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81"/>
            <p:cNvSpPr>
              <a:spLocks noChangeShapeType="1"/>
            </p:cNvSpPr>
            <p:nvPr/>
          </p:nvSpPr>
          <p:spPr bwMode="auto">
            <a:xfrm>
              <a:off x="2277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Rectangle 82"/>
            <p:cNvSpPr>
              <a:spLocks noChangeArrowheads="1"/>
            </p:cNvSpPr>
            <p:nvPr/>
          </p:nvSpPr>
          <p:spPr bwMode="auto">
            <a:xfrm>
              <a:off x="2235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3893" name="Line 83"/>
            <p:cNvSpPr>
              <a:spLocks noChangeShapeType="1"/>
            </p:cNvSpPr>
            <p:nvPr/>
          </p:nvSpPr>
          <p:spPr bwMode="auto">
            <a:xfrm flipV="1">
              <a:off x="2649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84"/>
            <p:cNvSpPr>
              <a:spLocks noChangeShapeType="1"/>
            </p:cNvSpPr>
            <p:nvPr/>
          </p:nvSpPr>
          <p:spPr bwMode="auto">
            <a:xfrm>
              <a:off x="2649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Rectangle 85"/>
            <p:cNvSpPr>
              <a:spLocks noChangeArrowheads="1"/>
            </p:cNvSpPr>
            <p:nvPr/>
          </p:nvSpPr>
          <p:spPr bwMode="auto">
            <a:xfrm>
              <a:off x="2607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3896" name="Line 86"/>
            <p:cNvSpPr>
              <a:spLocks noChangeShapeType="1"/>
            </p:cNvSpPr>
            <p:nvPr/>
          </p:nvSpPr>
          <p:spPr bwMode="auto">
            <a:xfrm flipV="1">
              <a:off x="3021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87"/>
            <p:cNvSpPr>
              <a:spLocks noChangeShapeType="1"/>
            </p:cNvSpPr>
            <p:nvPr/>
          </p:nvSpPr>
          <p:spPr bwMode="auto">
            <a:xfrm>
              <a:off x="3021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Rectangle 88"/>
            <p:cNvSpPr>
              <a:spLocks noChangeArrowheads="1"/>
            </p:cNvSpPr>
            <p:nvPr/>
          </p:nvSpPr>
          <p:spPr bwMode="auto">
            <a:xfrm>
              <a:off x="2979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3899" name="Line 89"/>
            <p:cNvSpPr>
              <a:spLocks noChangeShapeType="1"/>
            </p:cNvSpPr>
            <p:nvPr/>
          </p:nvSpPr>
          <p:spPr bwMode="auto">
            <a:xfrm flipV="1">
              <a:off x="3387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90"/>
            <p:cNvSpPr>
              <a:spLocks noChangeShapeType="1"/>
            </p:cNvSpPr>
            <p:nvPr/>
          </p:nvSpPr>
          <p:spPr bwMode="auto">
            <a:xfrm>
              <a:off x="3387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Rectangle 91"/>
            <p:cNvSpPr>
              <a:spLocks noChangeArrowheads="1"/>
            </p:cNvSpPr>
            <p:nvPr/>
          </p:nvSpPr>
          <p:spPr bwMode="auto">
            <a:xfrm>
              <a:off x="3345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3902" name="Line 92"/>
            <p:cNvSpPr>
              <a:spLocks noChangeShapeType="1"/>
            </p:cNvSpPr>
            <p:nvPr/>
          </p:nvSpPr>
          <p:spPr bwMode="auto">
            <a:xfrm flipV="1">
              <a:off x="3759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93"/>
            <p:cNvSpPr>
              <a:spLocks noChangeShapeType="1"/>
            </p:cNvSpPr>
            <p:nvPr/>
          </p:nvSpPr>
          <p:spPr bwMode="auto">
            <a:xfrm>
              <a:off x="3759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Rectangle 94"/>
            <p:cNvSpPr>
              <a:spLocks noChangeArrowheads="1"/>
            </p:cNvSpPr>
            <p:nvPr/>
          </p:nvSpPr>
          <p:spPr bwMode="auto">
            <a:xfrm>
              <a:off x="3717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3905" name="Line 95"/>
            <p:cNvSpPr>
              <a:spLocks noChangeShapeType="1"/>
            </p:cNvSpPr>
            <p:nvPr/>
          </p:nvSpPr>
          <p:spPr bwMode="auto">
            <a:xfrm flipV="1">
              <a:off x="4131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96"/>
            <p:cNvSpPr>
              <a:spLocks noChangeShapeType="1"/>
            </p:cNvSpPr>
            <p:nvPr/>
          </p:nvSpPr>
          <p:spPr bwMode="auto">
            <a:xfrm>
              <a:off x="4131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Rectangle 97"/>
            <p:cNvSpPr>
              <a:spLocks noChangeArrowheads="1"/>
            </p:cNvSpPr>
            <p:nvPr/>
          </p:nvSpPr>
          <p:spPr bwMode="auto">
            <a:xfrm>
              <a:off x="4089" y="3959"/>
              <a:ext cx="1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3908" name="Line 98"/>
            <p:cNvSpPr>
              <a:spLocks noChangeShapeType="1"/>
            </p:cNvSpPr>
            <p:nvPr/>
          </p:nvSpPr>
          <p:spPr bwMode="auto">
            <a:xfrm flipV="1">
              <a:off x="4503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99"/>
            <p:cNvSpPr>
              <a:spLocks noChangeShapeType="1"/>
            </p:cNvSpPr>
            <p:nvPr/>
          </p:nvSpPr>
          <p:spPr bwMode="auto">
            <a:xfrm>
              <a:off x="4503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Rectangle 100"/>
            <p:cNvSpPr>
              <a:spLocks noChangeArrowheads="1"/>
            </p:cNvSpPr>
            <p:nvPr/>
          </p:nvSpPr>
          <p:spPr bwMode="auto">
            <a:xfrm>
              <a:off x="4461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3911" name="Line 101"/>
            <p:cNvSpPr>
              <a:spLocks noChangeShapeType="1"/>
            </p:cNvSpPr>
            <p:nvPr/>
          </p:nvSpPr>
          <p:spPr bwMode="auto">
            <a:xfrm flipV="1">
              <a:off x="4875" y="38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Line 102"/>
            <p:cNvSpPr>
              <a:spLocks noChangeShapeType="1"/>
            </p:cNvSpPr>
            <p:nvPr/>
          </p:nvSpPr>
          <p:spPr bwMode="auto">
            <a:xfrm>
              <a:off x="4875" y="295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Rectangle 103"/>
            <p:cNvSpPr>
              <a:spLocks noChangeArrowheads="1"/>
            </p:cNvSpPr>
            <p:nvPr/>
          </p:nvSpPr>
          <p:spPr bwMode="auto">
            <a:xfrm>
              <a:off x="4833" y="3959"/>
              <a:ext cx="1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3914" name="Line 104"/>
            <p:cNvSpPr>
              <a:spLocks noChangeShapeType="1"/>
            </p:cNvSpPr>
            <p:nvPr/>
          </p:nvSpPr>
          <p:spPr bwMode="auto">
            <a:xfrm>
              <a:off x="1161" y="393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105"/>
            <p:cNvSpPr>
              <a:spLocks noChangeShapeType="1"/>
            </p:cNvSpPr>
            <p:nvPr/>
          </p:nvSpPr>
          <p:spPr bwMode="auto">
            <a:xfrm flipH="1">
              <a:off x="4839" y="393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Rectangle 106"/>
            <p:cNvSpPr>
              <a:spLocks noChangeArrowheads="1"/>
            </p:cNvSpPr>
            <p:nvPr/>
          </p:nvSpPr>
          <p:spPr bwMode="auto">
            <a:xfrm>
              <a:off x="1095" y="3887"/>
              <a:ext cx="5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3917" name="Line 107"/>
            <p:cNvSpPr>
              <a:spLocks noChangeShapeType="1"/>
            </p:cNvSpPr>
            <p:nvPr/>
          </p:nvSpPr>
          <p:spPr bwMode="auto">
            <a:xfrm>
              <a:off x="1161" y="360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Line 108"/>
            <p:cNvSpPr>
              <a:spLocks noChangeShapeType="1"/>
            </p:cNvSpPr>
            <p:nvPr/>
          </p:nvSpPr>
          <p:spPr bwMode="auto">
            <a:xfrm flipH="1">
              <a:off x="4839" y="360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Rectangle 109"/>
            <p:cNvSpPr>
              <a:spLocks noChangeArrowheads="1"/>
            </p:cNvSpPr>
            <p:nvPr/>
          </p:nvSpPr>
          <p:spPr bwMode="auto">
            <a:xfrm>
              <a:off x="1029" y="3561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3920" name="Line 110"/>
            <p:cNvSpPr>
              <a:spLocks noChangeShapeType="1"/>
            </p:cNvSpPr>
            <p:nvPr/>
          </p:nvSpPr>
          <p:spPr bwMode="auto">
            <a:xfrm>
              <a:off x="1161" y="32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111"/>
            <p:cNvSpPr>
              <a:spLocks noChangeShapeType="1"/>
            </p:cNvSpPr>
            <p:nvPr/>
          </p:nvSpPr>
          <p:spPr bwMode="auto">
            <a:xfrm flipH="1">
              <a:off x="4839" y="327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Rectangle 112"/>
            <p:cNvSpPr>
              <a:spLocks noChangeArrowheads="1"/>
            </p:cNvSpPr>
            <p:nvPr/>
          </p:nvSpPr>
          <p:spPr bwMode="auto">
            <a:xfrm>
              <a:off x="1095" y="3228"/>
              <a:ext cx="5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3923" name="Line 113"/>
            <p:cNvSpPr>
              <a:spLocks noChangeShapeType="1"/>
            </p:cNvSpPr>
            <p:nvPr/>
          </p:nvSpPr>
          <p:spPr bwMode="auto">
            <a:xfrm>
              <a:off x="1161" y="295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114"/>
            <p:cNvSpPr>
              <a:spLocks noChangeShapeType="1"/>
            </p:cNvSpPr>
            <p:nvPr/>
          </p:nvSpPr>
          <p:spPr bwMode="auto">
            <a:xfrm flipH="1">
              <a:off x="4839" y="295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Rectangle 115"/>
            <p:cNvSpPr>
              <a:spLocks noChangeArrowheads="1"/>
            </p:cNvSpPr>
            <p:nvPr/>
          </p:nvSpPr>
          <p:spPr bwMode="auto">
            <a:xfrm>
              <a:off x="1029" y="2902"/>
              <a:ext cx="12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3926" name="Line 116"/>
            <p:cNvSpPr>
              <a:spLocks noChangeShapeType="1"/>
            </p:cNvSpPr>
            <p:nvPr/>
          </p:nvSpPr>
          <p:spPr bwMode="auto">
            <a:xfrm>
              <a:off x="1161" y="2950"/>
              <a:ext cx="37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Freeform 117"/>
            <p:cNvSpPr>
              <a:spLocks/>
            </p:cNvSpPr>
            <p:nvPr/>
          </p:nvSpPr>
          <p:spPr bwMode="auto">
            <a:xfrm>
              <a:off x="1161" y="2950"/>
              <a:ext cx="3714" cy="984"/>
            </a:xfrm>
            <a:custGeom>
              <a:avLst/>
              <a:gdLst>
                <a:gd name="T0" fmla="*/ 0 w 619"/>
                <a:gd name="T1" fmla="*/ 984 h 163"/>
                <a:gd name="T2" fmla="*/ 3714 w 619"/>
                <a:gd name="T3" fmla="*/ 984 h 163"/>
                <a:gd name="T4" fmla="*/ 3714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Line 118"/>
            <p:cNvSpPr>
              <a:spLocks noChangeShapeType="1"/>
            </p:cNvSpPr>
            <p:nvPr/>
          </p:nvSpPr>
          <p:spPr bwMode="auto">
            <a:xfrm flipV="1">
              <a:off x="1161" y="2950"/>
              <a:ext cx="1" cy="9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Freeform 119"/>
            <p:cNvSpPr>
              <a:spLocks/>
            </p:cNvSpPr>
            <p:nvPr/>
          </p:nvSpPr>
          <p:spPr bwMode="auto">
            <a:xfrm>
              <a:off x="1161" y="3017"/>
              <a:ext cx="3684" cy="917"/>
            </a:xfrm>
            <a:custGeom>
              <a:avLst/>
              <a:gdLst>
                <a:gd name="T0" fmla="*/ 42 w 3684"/>
                <a:gd name="T1" fmla="*/ 917 h 917"/>
                <a:gd name="T2" fmla="*/ 102 w 3684"/>
                <a:gd name="T3" fmla="*/ 917 h 917"/>
                <a:gd name="T4" fmla="*/ 162 w 3684"/>
                <a:gd name="T5" fmla="*/ 917 h 917"/>
                <a:gd name="T6" fmla="*/ 222 w 3684"/>
                <a:gd name="T7" fmla="*/ 362 h 917"/>
                <a:gd name="T8" fmla="*/ 282 w 3684"/>
                <a:gd name="T9" fmla="*/ 301 h 917"/>
                <a:gd name="T10" fmla="*/ 342 w 3684"/>
                <a:gd name="T11" fmla="*/ 241 h 917"/>
                <a:gd name="T12" fmla="*/ 402 w 3684"/>
                <a:gd name="T13" fmla="*/ 181 h 917"/>
                <a:gd name="T14" fmla="*/ 462 w 3684"/>
                <a:gd name="T15" fmla="*/ 120 h 917"/>
                <a:gd name="T16" fmla="*/ 522 w 3684"/>
                <a:gd name="T17" fmla="*/ 60 h 917"/>
                <a:gd name="T18" fmla="*/ 582 w 3684"/>
                <a:gd name="T19" fmla="*/ 0 h 917"/>
                <a:gd name="T20" fmla="*/ 636 w 3684"/>
                <a:gd name="T21" fmla="*/ 12 h 917"/>
                <a:gd name="T22" fmla="*/ 696 w 3684"/>
                <a:gd name="T23" fmla="*/ 30 h 917"/>
                <a:gd name="T24" fmla="*/ 756 w 3684"/>
                <a:gd name="T25" fmla="*/ 48 h 917"/>
                <a:gd name="T26" fmla="*/ 816 w 3684"/>
                <a:gd name="T27" fmla="*/ 78 h 917"/>
                <a:gd name="T28" fmla="*/ 876 w 3684"/>
                <a:gd name="T29" fmla="*/ 108 h 917"/>
                <a:gd name="T30" fmla="*/ 936 w 3684"/>
                <a:gd name="T31" fmla="*/ 145 h 917"/>
                <a:gd name="T32" fmla="*/ 996 w 3684"/>
                <a:gd name="T33" fmla="*/ 181 h 917"/>
                <a:gd name="T34" fmla="*/ 1056 w 3684"/>
                <a:gd name="T35" fmla="*/ 217 h 917"/>
                <a:gd name="T36" fmla="*/ 1116 w 3684"/>
                <a:gd name="T37" fmla="*/ 247 h 917"/>
                <a:gd name="T38" fmla="*/ 1176 w 3684"/>
                <a:gd name="T39" fmla="*/ 277 h 917"/>
                <a:gd name="T40" fmla="*/ 1236 w 3684"/>
                <a:gd name="T41" fmla="*/ 301 h 917"/>
                <a:gd name="T42" fmla="*/ 1290 w 3684"/>
                <a:gd name="T43" fmla="*/ 320 h 917"/>
                <a:gd name="T44" fmla="*/ 1350 w 3684"/>
                <a:gd name="T45" fmla="*/ 332 h 917"/>
                <a:gd name="T46" fmla="*/ 1410 w 3684"/>
                <a:gd name="T47" fmla="*/ 338 h 917"/>
                <a:gd name="T48" fmla="*/ 1470 w 3684"/>
                <a:gd name="T49" fmla="*/ 344 h 917"/>
                <a:gd name="T50" fmla="*/ 1530 w 3684"/>
                <a:gd name="T51" fmla="*/ 338 h 917"/>
                <a:gd name="T52" fmla="*/ 1590 w 3684"/>
                <a:gd name="T53" fmla="*/ 338 h 917"/>
                <a:gd name="T54" fmla="*/ 1650 w 3684"/>
                <a:gd name="T55" fmla="*/ 332 h 917"/>
                <a:gd name="T56" fmla="*/ 1710 w 3684"/>
                <a:gd name="T57" fmla="*/ 320 h 917"/>
                <a:gd name="T58" fmla="*/ 1770 w 3684"/>
                <a:gd name="T59" fmla="*/ 314 h 917"/>
                <a:gd name="T60" fmla="*/ 1830 w 3684"/>
                <a:gd name="T61" fmla="*/ 301 h 917"/>
                <a:gd name="T62" fmla="*/ 1884 w 3684"/>
                <a:gd name="T63" fmla="*/ 289 h 917"/>
                <a:gd name="T64" fmla="*/ 1944 w 3684"/>
                <a:gd name="T65" fmla="*/ 283 h 917"/>
                <a:gd name="T66" fmla="*/ 2004 w 3684"/>
                <a:gd name="T67" fmla="*/ 271 h 917"/>
                <a:gd name="T68" fmla="*/ 2064 w 3684"/>
                <a:gd name="T69" fmla="*/ 265 h 917"/>
                <a:gd name="T70" fmla="*/ 2124 w 3684"/>
                <a:gd name="T71" fmla="*/ 259 h 917"/>
                <a:gd name="T72" fmla="*/ 2184 w 3684"/>
                <a:gd name="T73" fmla="*/ 253 h 917"/>
                <a:gd name="T74" fmla="*/ 2244 w 3684"/>
                <a:gd name="T75" fmla="*/ 253 h 917"/>
                <a:gd name="T76" fmla="*/ 2304 w 3684"/>
                <a:gd name="T77" fmla="*/ 253 h 917"/>
                <a:gd name="T78" fmla="*/ 2364 w 3684"/>
                <a:gd name="T79" fmla="*/ 247 h 917"/>
                <a:gd name="T80" fmla="*/ 2424 w 3684"/>
                <a:gd name="T81" fmla="*/ 247 h 917"/>
                <a:gd name="T82" fmla="*/ 2478 w 3684"/>
                <a:gd name="T83" fmla="*/ 247 h 917"/>
                <a:gd name="T84" fmla="*/ 2538 w 3684"/>
                <a:gd name="T85" fmla="*/ 253 h 917"/>
                <a:gd name="T86" fmla="*/ 2598 w 3684"/>
                <a:gd name="T87" fmla="*/ 253 h 917"/>
                <a:gd name="T88" fmla="*/ 2658 w 3684"/>
                <a:gd name="T89" fmla="*/ 253 h 917"/>
                <a:gd name="T90" fmla="*/ 2718 w 3684"/>
                <a:gd name="T91" fmla="*/ 259 h 917"/>
                <a:gd name="T92" fmla="*/ 2778 w 3684"/>
                <a:gd name="T93" fmla="*/ 259 h 917"/>
                <a:gd name="T94" fmla="*/ 2838 w 3684"/>
                <a:gd name="T95" fmla="*/ 259 h 917"/>
                <a:gd name="T96" fmla="*/ 2898 w 3684"/>
                <a:gd name="T97" fmla="*/ 259 h 917"/>
                <a:gd name="T98" fmla="*/ 2958 w 3684"/>
                <a:gd name="T99" fmla="*/ 265 h 917"/>
                <a:gd name="T100" fmla="*/ 3018 w 3684"/>
                <a:gd name="T101" fmla="*/ 265 h 917"/>
                <a:gd name="T102" fmla="*/ 3078 w 3684"/>
                <a:gd name="T103" fmla="*/ 265 h 917"/>
                <a:gd name="T104" fmla="*/ 3132 w 3684"/>
                <a:gd name="T105" fmla="*/ 265 h 917"/>
                <a:gd name="T106" fmla="*/ 3192 w 3684"/>
                <a:gd name="T107" fmla="*/ 265 h 917"/>
                <a:gd name="T108" fmla="*/ 3252 w 3684"/>
                <a:gd name="T109" fmla="*/ 265 h 917"/>
                <a:gd name="T110" fmla="*/ 3312 w 3684"/>
                <a:gd name="T111" fmla="*/ 265 h 917"/>
                <a:gd name="T112" fmla="*/ 3372 w 3684"/>
                <a:gd name="T113" fmla="*/ 265 h 917"/>
                <a:gd name="T114" fmla="*/ 3432 w 3684"/>
                <a:gd name="T115" fmla="*/ 265 h 917"/>
                <a:gd name="T116" fmla="*/ 3492 w 3684"/>
                <a:gd name="T117" fmla="*/ 265 h 917"/>
                <a:gd name="T118" fmla="*/ 3552 w 3684"/>
                <a:gd name="T119" fmla="*/ 265 h 917"/>
                <a:gd name="T120" fmla="*/ 3612 w 3684"/>
                <a:gd name="T121" fmla="*/ 265 h 917"/>
                <a:gd name="T122" fmla="*/ 3672 w 3684"/>
                <a:gd name="T123" fmla="*/ 265 h 9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84" h="917">
                  <a:moveTo>
                    <a:pt x="0" y="917"/>
                  </a:moveTo>
                  <a:lnTo>
                    <a:pt x="12" y="917"/>
                  </a:lnTo>
                  <a:lnTo>
                    <a:pt x="30" y="917"/>
                  </a:lnTo>
                  <a:lnTo>
                    <a:pt x="42" y="917"/>
                  </a:lnTo>
                  <a:lnTo>
                    <a:pt x="60" y="917"/>
                  </a:lnTo>
                  <a:lnTo>
                    <a:pt x="72" y="917"/>
                  </a:lnTo>
                  <a:lnTo>
                    <a:pt x="90" y="917"/>
                  </a:lnTo>
                  <a:lnTo>
                    <a:pt x="102" y="917"/>
                  </a:lnTo>
                  <a:lnTo>
                    <a:pt x="120" y="917"/>
                  </a:lnTo>
                  <a:lnTo>
                    <a:pt x="132" y="917"/>
                  </a:lnTo>
                  <a:lnTo>
                    <a:pt x="150" y="917"/>
                  </a:lnTo>
                  <a:lnTo>
                    <a:pt x="162" y="917"/>
                  </a:lnTo>
                  <a:lnTo>
                    <a:pt x="180" y="917"/>
                  </a:lnTo>
                  <a:lnTo>
                    <a:pt x="192" y="917"/>
                  </a:lnTo>
                  <a:lnTo>
                    <a:pt x="210" y="380"/>
                  </a:lnTo>
                  <a:lnTo>
                    <a:pt x="222" y="362"/>
                  </a:lnTo>
                  <a:lnTo>
                    <a:pt x="240" y="350"/>
                  </a:lnTo>
                  <a:lnTo>
                    <a:pt x="252" y="332"/>
                  </a:lnTo>
                  <a:lnTo>
                    <a:pt x="270" y="320"/>
                  </a:lnTo>
                  <a:lnTo>
                    <a:pt x="282" y="301"/>
                  </a:lnTo>
                  <a:lnTo>
                    <a:pt x="300" y="289"/>
                  </a:lnTo>
                  <a:lnTo>
                    <a:pt x="312" y="271"/>
                  </a:lnTo>
                  <a:lnTo>
                    <a:pt x="324" y="259"/>
                  </a:lnTo>
                  <a:lnTo>
                    <a:pt x="342" y="241"/>
                  </a:lnTo>
                  <a:lnTo>
                    <a:pt x="354" y="229"/>
                  </a:lnTo>
                  <a:lnTo>
                    <a:pt x="372" y="211"/>
                  </a:lnTo>
                  <a:lnTo>
                    <a:pt x="384" y="199"/>
                  </a:lnTo>
                  <a:lnTo>
                    <a:pt x="402" y="181"/>
                  </a:lnTo>
                  <a:lnTo>
                    <a:pt x="414" y="169"/>
                  </a:lnTo>
                  <a:lnTo>
                    <a:pt x="432" y="151"/>
                  </a:lnTo>
                  <a:lnTo>
                    <a:pt x="444" y="139"/>
                  </a:lnTo>
                  <a:lnTo>
                    <a:pt x="462" y="120"/>
                  </a:lnTo>
                  <a:lnTo>
                    <a:pt x="474" y="108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522" y="60"/>
                  </a:lnTo>
                  <a:lnTo>
                    <a:pt x="534" y="48"/>
                  </a:lnTo>
                  <a:lnTo>
                    <a:pt x="552" y="30"/>
                  </a:lnTo>
                  <a:lnTo>
                    <a:pt x="564" y="18"/>
                  </a:lnTo>
                  <a:lnTo>
                    <a:pt x="582" y="0"/>
                  </a:lnTo>
                  <a:lnTo>
                    <a:pt x="594" y="6"/>
                  </a:lnTo>
                  <a:lnTo>
                    <a:pt x="612" y="6"/>
                  </a:lnTo>
                  <a:lnTo>
                    <a:pt x="624" y="12"/>
                  </a:lnTo>
                  <a:lnTo>
                    <a:pt x="636" y="12"/>
                  </a:lnTo>
                  <a:lnTo>
                    <a:pt x="654" y="18"/>
                  </a:lnTo>
                  <a:lnTo>
                    <a:pt x="666" y="24"/>
                  </a:lnTo>
                  <a:lnTo>
                    <a:pt x="684" y="24"/>
                  </a:lnTo>
                  <a:lnTo>
                    <a:pt x="696" y="30"/>
                  </a:lnTo>
                  <a:lnTo>
                    <a:pt x="714" y="36"/>
                  </a:lnTo>
                  <a:lnTo>
                    <a:pt x="726" y="42"/>
                  </a:lnTo>
                  <a:lnTo>
                    <a:pt x="744" y="48"/>
                  </a:lnTo>
                  <a:lnTo>
                    <a:pt x="756" y="48"/>
                  </a:lnTo>
                  <a:lnTo>
                    <a:pt x="774" y="54"/>
                  </a:lnTo>
                  <a:lnTo>
                    <a:pt x="786" y="66"/>
                  </a:lnTo>
                  <a:lnTo>
                    <a:pt x="804" y="72"/>
                  </a:lnTo>
                  <a:lnTo>
                    <a:pt x="816" y="78"/>
                  </a:lnTo>
                  <a:lnTo>
                    <a:pt x="834" y="84"/>
                  </a:lnTo>
                  <a:lnTo>
                    <a:pt x="846" y="90"/>
                  </a:lnTo>
                  <a:lnTo>
                    <a:pt x="864" y="96"/>
                  </a:lnTo>
                  <a:lnTo>
                    <a:pt x="876" y="108"/>
                  </a:lnTo>
                  <a:lnTo>
                    <a:pt x="894" y="114"/>
                  </a:lnTo>
                  <a:lnTo>
                    <a:pt x="906" y="126"/>
                  </a:lnTo>
                  <a:lnTo>
                    <a:pt x="924" y="132"/>
                  </a:lnTo>
                  <a:lnTo>
                    <a:pt x="936" y="145"/>
                  </a:lnTo>
                  <a:lnTo>
                    <a:pt x="948" y="151"/>
                  </a:lnTo>
                  <a:lnTo>
                    <a:pt x="966" y="163"/>
                  </a:lnTo>
                  <a:lnTo>
                    <a:pt x="978" y="175"/>
                  </a:lnTo>
                  <a:lnTo>
                    <a:pt x="996" y="181"/>
                  </a:lnTo>
                  <a:lnTo>
                    <a:pt x="1008" y="193"/>
                  </a:lnTo>
                  <a:lnTo>
                    <a:pt x="1026" y="199"/>
                  </a:lnTo>
                  <a:lnTo>
                    <a:pt x="1038" y="211"/>
                  </a:lnTo>
                  <a:lnTo>
                    <a:pt x="1056" y="217"/>
                  </a:lnTo>
                  <a:lnTo>
                    <a:pt x="1068" y="229"/>
                  </a:lnTo>
                  <a:lnTo>
                    <a:pt x="1086" y="235"/>
                  </a:lnTo>
                  <a:lnTo>
                    <a:pt x="1098" y="241"/>
                  </a:lnTo>
                  <a:lnTo>
                    <a:pt x="1116" y="247"/>
                  </a:lnTo>
                  <a:lnTo>
                    <a:pt x="1128" y="259"/>
                  </a:lnTo>
                  <a:lnTo>
                    <a:pt x="1146" y="265"/>
                  </a:lnTo>
                  <a:lnTo>
                    <a:pt x="1158" y="271"/>
                  </a:lnTo>
                  <a:lnTo>
                    <a:pt x="1176" y="277"/>
                  </a:lnTo>
                  <a:lnTo>
                    <a:pt x="1188" y="283"/>
                  </a:lnTo>
                  <a:lnTo>
                    <a:pt x="1206" y="289"/>
                  </a:lnTo>
                  <a:lnTo>
                    <a:pt x="1218" y="295"/>
                  </a:lnTo>
                  <a:lnTo>
                    <a:pt x="1236" y="301"/>
                  </a:lnTo>
                  <a:lnTo>
                    <a:pt x="1248" y="307"/>
                  </a:lnTo>
                  <a:lnTo>
                    <a:pt x="1260" y="307"/>
                  </a:lnTo>
                  <a:lnTo>
                    <a:pt x="1278" y="314"/>
                  </a:lnTo>
                  <a:lnTo>
                    <a:pt x="1290" y="320"/>
                  </a:lnTo>
                  <a:lnTo>
                    <a:pt x="1308" y="320"/>
                  </a:lnTo>
                  <a:lnTo>
                    <a:pt x="1320" y="326"/>
                  </a:lnTo>
                  <a:lnTo>
                    <a:pt x="1338" y="326"/>
                  </a:lnTo>
                  <a:lnTo>
                    <a:pt x="1350" y="332"/>
                  </a:lnTo>
                  <a:lnTo>
                    <a:pt x="1368" y="332"/>
                  </a:lnTo>
                  <a:lnTo>
                    <a:pt x="1380" y="338"/>
                  </a:lnTo>
                  <a:lnTo>
                    <a:pt x="1398" y="338"/>
                  </a:lnTo>
                  <a:lnTo>
                    <a:pt x="1410" y="338"/>
                  </a:lnTo>
                  <a:lnTo>
                    <a:pt x="1428" y="338"/>
                  </a:lnTo>
                  <a:lnTo>
                    <a:pt x="1440" y="338"/>
                  </a:lnTo>
                  <a:lnTo>
                    <a:pt x="1458" y="338"/>
                  </a:lnTo>
                  <a:lnTo>
                    <a:pt x="1470" y="344"/>
                  </a:lnTo>
                  <a:lnTo>
                    <a:pt x="1488" y="344"/>
                  </a:lnTo>
                  <a:lnTo>
                    <a:pt x="1500" y="338"/>
                  </a:lnTo>
                  <a:lnTo>
                    <a:pt x="1518" y="338"/>
                  </a:lnTo>
                  <a:lnTo>
                    <a:pt x="1530" y="338"/>
                  </a:lnTo>
                  <a:lnTo>
                    <a:pt x="1548" y="338"/>
                  </a:lnTo>
                  <a:lnTo>
                    <a:pt x="1560" y="338"/>
                  </a:lnTo>
                  <a:lnTo>
                    <a:pt x="1572" y="338"/>
                  </a:lnTo>
                  <a:lnTo>
                    <a:pt x="1590" y="338"/>
                  </a:lnTo>
                  <a:lnTo>
                    <a:pt x="1602" y="332"/>
                  </a:lnTo>
                  <a:lnTo>
                    <a:pt x="1620" y="332"/>
                  </a:lnTo>
                  <a:lnTo>
                    <a:pt x="1632" y="332"/>
                  </a:lnTo>
                  <a:lnTo>
                    <a:pt x="1650" y="332"/>
                  </a:lnTo>
                  <a:lnTo>
                    <a:pt x="1662" y="326"/>
                  </a:lnTo>
                  <a:lnTo>
                    <a:pt x="1680" y="326"/>
                  </a:lnTo>
                  <a:lnTo>
                    <a:pt x="1692" y="326"/>
                  </a:lnTo>
                  <a:lnTo>
                    <a:pt x="1710" y="320"/>
                  </a:lnTo>
                  <a:lnTo>
                    <a:pt x="1722" y="320"/>
                  </a:lnTo>
                  <a:lnTo>
                    <a:pt x="1740" y="314"/>
                  </a:lnTo>
                  <a:lnTo>
                    <a:pt x="1752" y="314"/>
                  </a:lnTo>
                  <a:lnTo>
                    <a:pt x="1770" y="314"/>
                  </a:lnTo>
                  <a:lnTo>
                    <a:pt x="1782" y="307"/>
                  </a:lnTo>
                  <a:lnTo>
                    <a:pt x="1800" y="307"/>
                  </a:lnTo>
                  <a:lnTo>
                    <a:pt x="1812" y="301"/>
                  </a:lnTo>
                  <a:lnTo>
                    <a:pt x="1830" y="301"/>
                  </a:lnTo>
                  <a:lnTo>
                    <a:pt x="1842" y="301"/>
                  </a:lnTo>
                  <a:lnTo>
                    <a:pt x="1854" y="295"/>
                  </a:lnTo>
                  <a:lnTo>
                    <a:pt x="1872" y="295"/>
                  </a:lnTo>
                  <a:lnTo>
                    <a:pt x="1884" y="289"/>
                  </a:lnTo>
                  <a:lnTo>
                    <a:pt x="1902" y="289"/>
                  </a:lnTo>
                  <a:lnTo>
                    <a:pt x="1914" y="289"/>
                  </a:lnTo>
                  <a:lnTo>
                    <a:pt x="1932" y="283"/>
                  </a:lnTo>
                  <a:lnTo>
                    <a:pt x="1944" y="283"/>
                  </a:lnTo>
                  <a:lnTo>
                    <a:pt x="1962" y="277"/>
                  </a:lnTo>
                  <a:lnTo>
                    <a:pt x="1974" y="277"/>
                  </a:lnTo>
                  <a:lnTo>
                    <a:pt x="1992" y="277"/>
                  </a:lnTo>
                  <a:lnTo>
                    <a:pt x="2004" y="271"/>
                  </a:lnTo>
                  <a:lnTo>
                    <a:pt x="2022" y="271"/>
                  </a:lnTo>
                  <a:lnTo>
                    <a:pt x="2034" y="271"/>
                  </a:lnTo>
                  <a:lnTo>
                    <a:pt x="2052" y="271"/>
                  </a:lnTo>
                  <a:lnTo>
                    <a:pt x="2064" y="265"/>
                  </a:lnTo>
                  <a:lnTo>
                    <a:pt x="2082" y="265"/>
                  </a:lnTo>
                  <a:lnTo>
                    <a:pt x="2094" y="265"/>
                  </a:lnTo>
                  <a:lnTo>
                    <a:pt x="2112" y="259"/>
                  </a:lnTo>
                  <a:lnTo>
                    <a:pt x="2124" y="259"/>
                  </a:lnTo>
                  <a:lnTo>
                    <a:pt x="2142" y="259"/>
                  </a:lnTo>
                  <a:lnTo>
                    <a:pt x="2154" y="259"/>
                  </a:lnTo>
                  <a:lnTo>
                    <a:pt x="2166" y="259"/>
                  </a:lnTo>
                  <a:lnTo>
                    <a:pt x="2184" y="253"/>
                  </a:lnTo>
                  <a:lnTo>
                    <a:pt x="2196" y="253"/>
                  </a:lnTo>
                  <a:lnTo>
                    <a:pt x="2214" y="253"/>
                  </a:lnTo>
                  <a:lnTo>
                    <a:pt x="2226" y="253"/>
                  </a:lnTo>
                  <a:lnTo>
                    <a:pt x="2244" y="253"/>
                  </a:lnTo>
                  <a:lnTo>
                    <a:pt x="2256" y="253"/>
                  </a:lnTo>
                  <a:lnTo>
                    <a:pt x="2274" y="253"/>
                  </a:lnTo>
                  <a:lnTo>
                    <a:pt x="2286" y="253"/>
                  </a:lnTo>
                  <a:lnTo>
                    <a:pt x="2304" y="253"/>
                  </a:lnTo>
                  <a:lnTo>
                    <a:pt x="2316" y="253"/>
                  </a:lnTo>
                  <a:lnTo>
                    <a:pt x="2334" y="247"/>
                  </a:lnTo>
                  <a:lnTo>
                    <a:pt x="2346" y="247"/>
                  </a:lnTo>
                  <a:lnTo>
                    <a:pt x="2364" y="247"/>
                  </a:lnTo>
                  <a:lnTo>
                    <a:pt x="2376" y="247"/>
                  </a:lnTo>
                  <a:lnTo>
                    <a:pt x="2394" y="247"/>
                  </a:lnTo>
                  <a:lnTo>
                    <a:pt x="2406" y="247"/>
                  </a:lnTo>
                  <a:lnTo>
                    <a:pt x="2424" y="247"/>
                  </a:lnTo>
                  <a:lnTo>
                    <a:pt x="2436" y="247"/>
                  </a:lnTo>
                  <a:lnTo>
                    <a:pt x="2454" y="247"/>
                  </a:lnTo>
                  <a:lnTo>
                    <a:pt x="2466" y="247"/>
                  </a:lnTo>
                  <a:lnTo>
                    <a:pt x="2478" y="247"/>
                  </a:lnTo>
                  <a:lnTo>
                    <a:pt x="2496" y="253"/>
                  </a:lnTo>
                  <a:lnTo>
                    <a:pt x="2508" y="253"/>
                  </a:lnTo>
                  <a:lnTo>
                    <a:pt x="2526" y="253"/>
                  </a:lnTo>
                  <a:lnTo>
                    <a:pt x="2538" y="253"/>
                  </a:lnTo>
                  <a:lnTo>
                    <a:pt x="2556" y="253"/>
                  </a:lnTo>
                  <a:lnTo>
                    <a:pt x="2568" y="253"/>
                  </a:lnTo>
                  <a:lnTo>
                    <a:pt x="2586" y="253"/>
                  </a:lnTo>
                  <a:lnTo>
                    <a:pt x="2598" y="253"/>
                  </a:lnTo>
                  <a:lnTo>
                    <a:pt x="2616" y="253"/>
                  </a:lnTo>
                  <a:lnTo>
                    <a:pt x="2628" y="253"/>
                  </a:lnTo>
                  <a:lnTo>
                    <a:pt x="2646" y="253"/>
                  </a:lnTo>
                  <a:lnTo>
                    <a:pt x="2658" y="253"/>
                  </a:lnTo>
                  <a:lnTo>
                    <a:pt x="2676" y="253"/>
                  </a:lnTo>
                  <a:lnTo>
                    <a:pt x="2688" y="253"/>
                  </a:lnTo>
                  <a:lnTo>
                    <a:pt x="2706" y="253"/>
                  </a:lnTo>
                  <a:lnTo>
                    <a:pt x="2718" y="259"/>
                  </a:lnTo>
                  <a:lnTo>
                    <a:pt x="2736" y="259"/>
                  </a:lnTo>
                  <a:lnTo>
                    <a:pt x="2748" y="259"/>
                  </a:lnTo>
                  <a:lnTo>
                    <a:pt x="2766" y="259"/>
                  </a:lnTo>
                  <a:lnTo>
                    <a:pt x="2778" y="259"/>
                  </a:lnTo>
                  <a:lnTo>
                    <a:pt x="2790" y="259"/>
                  </a:lnTo>
                  <a:lnTo>
                    <a:pt x="2808" y="259"/>
                  </a:lnTo>
                  <a:lnTo>
                    <a:pt x="2820" y="259"/>
                  </a:lnTo>
                  <a:lnTo>
                    <a:pt x="2838" y="259"/>
                  </a:lnTo>
                  <a:lnTo>
                    <a:pt x="2850" y="259"/>
                  </a:lnTo>
                  <a:lnTo>
                    <a:pt x="2868" y="259"/>
                  </a:lnTo>
                  <a:lnTo>
                    <a:pt x="2880" y="259"/>
                  </a:lnTo>
                  <a:lnTo>
                    <a:pt x="2898" y="259"/>
                  </a:lnTo>
                  <a:lnTo>
                    <a:pt x="2910" y="259"/>
                  </a:lnTo>
                  <a:lnTo>
                    <a:pt x="2928" y="265"/>
                  </a:lnTo>
                  <a:lnTo>
                    <a:pt x="2940" y="265"/>
                  </a:lnTo>
                  <a:lnTo>
                    <a:pt x="2958" y="265"/>
                  </a:lnTo>
                  <a:lnTo>
                    <a:pt x="2970" y="265"/>
                  </a:lnTo>
                  <a:lnTo>
                    <a:pt x="2988" y="265"/>
                  </a:lnTo>
                  <a:lnTo>
                    <a:pt x="3000" y="265"/>
                  </a:lnTo>
                  <a:lnTo>
                    <a:pt x="3018" y="265"/>
                  </a:lnTo>
                  <a:lnTo>
                    <a:pt x="3030" y="265"/>
                  </a:lnTo>
                  <a:lnTo>
                    <a:pt x="3048" y="265"/>
                  </a:lnTo>
                  <a:lnTo>
                    <a:pt x="3060" y="265"/>
                  </a:lnTo>
                  <a:lnTo>
                    <a:pt x="3078" y="265"/>
                  </a:lnTo>
                  <a:lnTo>
                    <a:pt x="3090" y="265"/>
                  </a:lnTo>
                  <a:lnTo>
                    <a:pt x="3102" y="265"/>
                  </a:lnTo>
                  <a:lnTo>
                    <a:pt x="3120" y="265"/>
                  </a:lnTo>
                  <a:lnTo>
                    <a:pt x="3132" y="265"/>
                  </a:lnTo>
                  <a:lnTo>
                    <a:pt x="3150" y="265"/>
                  </a:lnTo>
                  <a:lnTo>
                    <a:pt x="3162" y="265"/>
                  </a:lnTo>
                  <a:lnTo>
                    <a:pt x="3180" y="265"/>
                  </a:lnTo>
                  <a:lnTo>
                    <a:pt x="3192" y="265"/>
                  </a:lnTo>
                  <a:lnTo>
                    <a:pt x="3210" y="265"/>
                  </a:lnTo>
                  <a:lnTo>
                    <a:pt x="3222" y="265"/>
                  </a:lnTo>
                  <a:lnTo>
                    <a:pt x="3240" y="265"/>
                  </a:lnTo>
                  <a:lnTo>
                    <a:pt x="3252" y="265"/>
                  </a:lnTo>
                  <a:lnTo>
                    <a:pt x="3270" y="265"/>
                  </a:lnTo>
                  <a:lnTo>
                    <a:pt x="3282" y="265"/>
                  </a:lnTo>
                  <a:lnTo>
                    <a:pt x="3300" y="265"/>
                  </a:lnTo>
                  <a:lnTo>
                    <a:pt x="3312" y="265"/>
                  </a:lnTo>
                  <a:lnTo>
                    <a:pt x="3330" y="265"/>
                  </a:lnTo>
                  <a:lnTo>
                    <a:pt x="3342" y="265"/>
                  </a:lnTo>
                  <a:lnTo>
                    <a:pt x="3360" y="265"/>
                  </a:lnTo>
                  <a:lnTo>
                    <a:pt x="3372" y="265"/>
                  </a:lnTo>
                  <a:lnTo>
                    <a:pt x="3390" y="265"/>
                  </a:lnTo>
                  <a:lnTo>
                    <a:pt x="3402" y="265"/>
                  </a:lnTo>
                  <a:lnTo>
                    <a:pt x="3414" y="265"/>
                  </a:lnTo>
                  <a:lnTo>
                    <a:pt x="3432" y="265"/>
                  </a:lnTo>
                  <a:lnTo>
                    <a:pt x="3444" y="265"/>
                  </a:lnTo>
                  <a:lnTo>
                    <a:pt x="3462" y="265"/>
                  </a:lnTo>
                  <a:lnTo>
                    <a:pt x="3474" y="265"/>
                  </a:lnTo>
                  <a:lnTo>
                    <a:pt x="3492" y="265"/>
                  </a:lnTo>
                  <a:lnTo>
                    <a:pt x="3504" y="265"/>
                  </a:lnTo>
                  <a:lnTo>
                    <a:pt x="3522" y="265"/>
                  </a:lnTo>
                  <a:lnTo>
                    <a:pt x="3534" y="265"/>
                  </a:lnTo>
                  <a:lnTo>
                    <a:pt x="3552" y="265"/>
                  </a:lnTo>
                  <a:lnTo>
                    <a:pt x="3564" y="265"/>
                  </a:lnTo>
                  <a:lnTo>
                    <a:pt x="3582" y="265"/>
                  </a:lnTo>
                  <a:lnTo>
                    <a:pt x="3594" y="265"/>
                  </a:lnTo>
                  <a:lnTo>
                    <a:pt x="3612" y="265"/>
                  </a:lnTo>
                  <a:lnTo>
                    <a:pt x="3624" y="265"/>
                  </a:lnTo>
                  <a:lnTo>
                    <a:pt x="3642" y="265"/>
                  </a:lnTo>
                  <a:lnTo>
                    <a:pt x="3654" y="265"/>
                  </a:lnTo>
                  <a:lnTo>
                    <a:pt x="3672" y="265"/>
                  </a:lnTo>
                  <a:lnTo>
                    <a:pt x="3684" y="26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Rectangle 120"/>
            <p:cNvSpPr>
              <a:spLocks noChangeArrowheads="1"/>
            </p:cNvSpPr>
            <p:nvPr/>
          </p:nvSpPr>
          <p:spPr bwMode="auto">
            <a:xfrm>
              <a:off x="2931" y="4061"/>
              <a:ext cx="2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3931" name="Rectangle 121"/>
            <p:cNvSpPr>
              <a:spLocks noChangeArrowheads="1"/>
            </p:cNvSpPr>
            <p:nvPr/>
          </p:nvSpPr>
          <p:spPr bwMode="auto">
            <a:xfrm rot="-5400000">
              <a:off x="563" y="3363"/>
              <a:ext cx="79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sp>
        <p:nvSpPr>
          <p:cNvPr id="33796" name="Text Box 122"/>
          <p:cNvSpPr txBox="1">
            <a:spLocks noChangeArrowheads="1"/>
          </p:cNvSpPr>
          <p:nvPr/>
        </p:nvSpPr>
        <p:spPr bwMode="auto">
          <a:xfrm>
            <a:off x="239713" y="1316038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Note: this is a step change to the set point - good for diagnosis!</a:t>
            </a:r>
          </a:p>
        </p:txBody>
      </p:sp>
      <p:sp>
        <p:nvSpPr>
          <p:cNvPr id="33797" name="AutoShape 131"/>
          <p:cNvSpPr>
            <a:spLocks/>
          </p:cNvSpPr>
          <p:nvPr/>
        </p:nvSpPr>
        <p:spPr bwMode="auto">
          <a:xfrm>
            <a:off x="1525588" y="548005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798" name="Text Box 132"/>
          <p:cNvSpPr txBox="1">
            <a:spLocks noChangeArrowheads="1"/>
          </p:cNvSpPr>
          <p:nvPr/>
        </p:nvSpPr>
        <p:spPr bwMode="auto">
          <a:xfrm>
            <a:off x="1754188" y="5632450"/>
            <a:ext cx="4724400" cy="6508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MV</a:t>
            </a:r>
            <a:r>
              <a:rPr lang="en-US" sz="2000" b="1" baseline="-25000">
                <a:sym typeface="Symbol" pitchFamily="18" charset="2"/>
              </a:rPr>
              <a:t>0</a:t>
            </a:r>
            <a:r>
              <a:rPr lang="en-US" sz="2000" b="1">
                <a:sym typeface="Symbol" pitchFamily="18" charset="2"/>
              </a:rPr>
              <a:t> = </a:t>
            </a:r>
            <a:r>
              <a:rPr lang="en-US" sz="1600" b="1">
                <a:sym typeface="Symbol" pitchFamily="18" charset="2"/>
              </a:rPr>
              <a:t>Kc (SP) should be close to the 	needed change at steady state.</a:t>
            </a:r>
          </a:p>
        </p:txBody>
      </p:sp>
      <p:sp>
        <p:nvSpPr>
          <p:cNvPr id="33799" name="Line 133"/>
          <p:cNvSpPr>
            <a:spLocks noChangeShapeType="1"/>
          </p:cNvSpPr>
          <p:nvPr/>
        </p:nvSpPr>
        <p:spPr bwMode="auto">
          <a:xfrm flipH="1">
            <a:off x="1911350" y="5278438"/>
            <a:ext cx="4903788" cy="0"/>
          </a:xfrm>
          <a:prstGeom prst="lin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134"/>
          <p:cNvSpPr>
            <a:spLocks/>
          </p:cNvSpPr>
          <p:nvPr/>
        </p:nvSpPr>
        <p:spPr bwMode="auto">
          <a:xfrm>
            <a:off x="7392988" y="5251450"/>
            <a:ext cx="152400" cy="1223963"/>
          </a:xfrm>
          <a:prstGeom prst="rightBrace">
            <a:avLst>
              <a:gd name="adj1" fmla="val 66927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35"/>
          <p:cNvSpPr txBox="1">
            <a:spLocks noChangeArrowheads="1"/>
          </p:cNvSpPr>
          <p:nvPr/>
        </p:nvSpPr>
        <p:spPr bwMode="auto">
          <a:xfrm>
            <a:off x="7640638" y="5664200"/>
            <a:ext cx="1143000" cy="406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MVss</a:t>
            </a:r>
          </a:p>
        </p:txBody>
      </p:sp>
      <p:sp>
        <p:nvSpPr>
          <p:cNvPr id="33802" name="Text Box 136"/>
          <p:cNvSpPr txBox="1">
            <a:spLocks noChangeArrowheads="1"/>
          </p:cNvSpPr>
          <p:nvPr/>
        </p:nvSpPr>
        <p:spPr bwMode="auto">
          <a:xfrm>
            <a:off x="244475" y="4191000"/>
            <a:ext cx="16002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Constant slope</a:t>
            </a:r>
          </a:p>
          <a:p>
            <a:r>
              <a:rPr lang="en-US" sz="1600" b="1"/>
              <a:t>E(t) = constant</a:t>
            </a:r>
            <a:endParaRPr lang="en-US" sz="2000" b="1"/>
          </a:p>
        </p:txBody>
      </p:sp>
      <p:sp>
        <p:nvSpPr>
          <p:cNvPr id="33803" name="Line 139"/>
          <p:cNvSpPr>
            <a:spLocks noChangeShapeType="1"/>
          </p:cNvSpPr>
          <p:nvPr/>
        </p:nvSpPr>
        <p:spPr bwMode="auto">
          <a:xfrm>
            <a:off x="1447800" y="3886200"/>
            <a:ext cx="60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40"/>
          <p:cNvSpPr txBox="1">
            <a:spLocks noChangeArrowheads="1"/>
          </p:cNvSpPr>
          <p:nvPr/>
        </p:nvSpPr>
        <p:spPr bwMode="auto">
          <a:xfrm>
            <a:off x="3048000" y="3429000"/>
            <a:ext cx="4724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 does not change because of dead time</a:t>
            </a:r>
          </a:p>
        </p:txBody>
      </p:sp>
      <p:sp>
        <p:nvSpPr>
          <p:cNvPr id="33805" name="Line 141"/>
          <p:cNvSpPr>
            <a:spLocks noChangeShapeType="1"/>
          </p:cNvSpPr>
          <p:nvPr/>
        </p:nvSpPr>
        <p:spPr bwMode="auto">
          <a:xfrm flipH="1">
            <a:off x="1752600" y="365760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2"/>
          <p:cNvSpPr>
            <a:spLocks noChangeShapeType="1"/>
          </p:cNvSpPr>
          <p:nvPr/>
        </p:nvSpPr>
        <p:spPr bwMode="auto">
          <a:xfrm>
            <a:off x="1752600" y="36576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3"/>
          <p:cNvSpPr>
            <a:spLocks noChangeShapeType="1"/>
          </p:cNvSpPr>
          <p:nvPr/>
        </p:nvSpPr>
        <p:spPr bwMode="auto">
          <a:xfrm>
            <a:off x="1195388" y="4803775"/>
            <a:ext cx="466725" cy="34448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44"/>
          <p:cNvSpPr>
            <a:spLocks noChangeShapeType="1"/>
          </p:cNvSpPr>
          <p:nvPr/>
        </p:nvSpPr>
        <p:spPr bwMode="auto">
          <a:xfrm>
            <a:off x="2087563" y="4803775"/>
            <a:ext cx="1581150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46"/>
          <p:cNvSpPr>
            <a:spLocks noChangeShapeType="1"/>
          </p:cNvSpPr>
          <p:nvPr/>
        </p:nvSpPr>
        <p:spPr bwMode="auto">
          <a:xfrm flipV="1">
            <a:off x="3429000" y="4800600"/>
            <a:ext cx="0" cy="457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48"/>
          <p:cNvSpPr txBox="1">
            <a:spLocks noChangeArrowheads="1"/>
          </p:cNvSpPr>
          <p:nvPr/>
        </p:nvSpPr>
        <p:spPr bwMode="auto">
          <a:xfrm>
            <a:off x="3733800" y="4800600"/>
            <a:ext cx="37338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MV overshoot moderate &lt;= 0.5(</a:t>
            </a:r>
            <a:r>
              <a:rPr lang="en-US" sz="1600" b="1">
                <a:sym typeface="Symbol" pitchFamily="18" charset="2"/>
              </a:rPr>
              <a:t>MVss)</a:t>
            </a:r>
            <a:endParaRPr lang="en-US" sz="2000" b="1">
              <a:sym typeface="Symbol" pitchFamily="18" charset="2"/>
            </a:endParaRPr>
          </a:p>
        </p:txBody>
      </p:sp>
      <p:sp>
        <p:nvSpPr>
          <p:cNvPr id="33811" name="Line 149"/>
          <p:cNvSpPr>
            <a:spLocks noChangeShapeType="1"/>
          </p:cNvSpPr>
          <p:nvPr/>
        </p:nvSpPr>
        <p:spPr bwMode="auto">
          <a:xfrm flipH="1">
            <a:off x="3581400" y="5029200"/>
            <a:ext cx="152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150"/>
          <p:cNvSpPr txBox="1">
            <a:spLocks noChangeArrowheads="1"/>
          </p:cNvSpPr>
          <p:nvPr/>
        </p:nvSpPr>
        <p:spPr bwMode="auto">
          <a:xfrm>
            <a:off x="3048000" y="1905000"/>
            <a:ext cx="46482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CV limited set point overshoot, fast damping, and return  to the set point</a:t>
            </a:r>
          </a:p>
        </p:txBody>
      </p:sp>
      <p:sp>
        <p:nvSpPr>
          <p:cNvPr id="33813" name="Line 151"/>
          <p:cNvSpPr>
            <a:spLocks noChangeShapeType="1"/>
          </p:cNvSpPr>
          <p:nvPr/>
        </p:nvSpPr>
        <p:spPr bwMode="auto">
          <a:xfrm flipH="1">
            <a:off x="3962400" y="2514600"/>
            <a:ext cx="3048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Apply the </a:t>
            </a:r>
            <a:r>
              <a:rPr lang="en-US" sz="2400" b="1">
                <a:solidFill>
                  <a:schemeClr val="accent2"/>
                </a:solidFill>
              </a:rPr>
              <a:t>fine tuning guidelines</a:t>
            </a:r>
            <a:r>
              <a:rPr lang="en-US" sz="2400" b="1"/>
              <a:t> to the response below and suggest specific changes for improvement.</a:t>
            </a:r>
          </a:p>
        </p:txBody>
      </p:sp>
      <p:grpSp>
        <p:nvGrpSpPr>
          <p:cNvPr id="34820" name="Group 136"/>
          <p:cNvGrpSpPr>
            <a:grpSpLocks/>
          </p:cNvGrpSpPr>
          <p:nvPr/>
        </p:nvGrpSpPr>
        <p:grpSpPr bwMode="auto">
          <a:xfrm>
            <a:off x="1077913" y="2274888"/>
            <a:ext cx="6699250" cy="4586287"/>
            <a:chOff x="882" y="1620"/>
            <a:chExt cx="3867" cy="2613"/>
          </a:xfrm>
        </p:grpSpPr>
        <p:sp>
          <p:nvSpPr>
            <p:cNvPr id="34821" name="Rectangle 6"/>
            <p:cNvSpPr>
              <a:spLocks noChangeArrowheads="1"/>
            </p:cNvSpPr>
            <p:nvPr/>
          </p:nvSpPr>
          <p:spPr bwMode="auto">
            <a:xfrm>
              <a:off x="1127" y="1754"/>
              <a:ext cx="3565" cy="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Rectangle 7"/>
            <p:cNvSpPr>
              <a:spLocks noChangeArrowheads="1"/>
            </p:cNvSpPr>
            <p:nvPr/>
          </p:nvSpPr>
          <p:spPr bwMode="auto">
            <a:xfrm>
              <a:off x="1127" y="1754"/>
              <a:ext cx="3565" cy="9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>
              <a:off x="1127" y="1754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9"/>
            <p:cNvSpPr>
              <a:spLocks/>
            </p:cNvSpPr>
            <p:nvPr/>
          </p:nvSpPr>
          <p:spPr bwMode="auto">
            <a:xfrm>
              <a:off x="1127" y="1754"/>
              <a:ext cx="3565" cy="950"/>
            </a:xfrm>
            <a:custGeom>
              <a:avLst/>
              <a:gdLst>
                <a:gd name="T0" fmla="*/ 0 w 619"/>
                <a:gd name="T1" fmla="*/ 950 h 164"/>
                <a:gd name="T2" fmla="*/ 3565 w 619"/>
                <a:gd name="T3" fmla="*/ 950 h 164"/>
                <a:gd name="T4" fmla="*/ 3565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10"/>
            <p:cNvSpPr>
              <a:spLocks noChangeShapeType="1"/>
            </p:cNvSpPr>
            <p:nvPr/>
          </p:nvSpPr>
          <p:spPr bwMode="auto">
            <a:xfrm flipV="1">
              <a:off x="1127" y="1754"/>
              <a:ext cx="1" cy="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1"/>
            <p:cNvSpPr>
              <a:spLocks noChangeShapeType="1"/>
            </p:cNvSpPr>
            <p:nvPr/>
          </p:nvSpPr>
          <p:spPr bwMode="auto">
            <a:xfrm>
              <a:off x="1127" y="2704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2"/>
            <p:cNvSpPr>
              <a:spLocks noChangeShapeType="1"/>
            </p:cNvSpPr>
            <p:nvPr/>
          </p:nvSpPr>
          <p:spPr bwMode="auto">
            <a:xfrm flipV="1">
              <a:off x="1127" y="1754"/>
              <a:ext cx="1" cy="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3"/>
            <p:cNvSpPr>
              <a:spLocks noChangeShapeType="1"/>
            </p:cNvSpPr>
            <p:nvPr/>
          </p:nvSpPr>
          <p:spPr bwMode="auto">
            <a:xfrm flipV="1">
              <a:off x="1127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4"/>
            <p:cNvSpPr>
              <a:spLocks noChangeShapeType="1"/>
            </p:cNvSpPr>
            <p:nvPr/>
          </p:nvSpPr>
          <p:spPr bwMode="auto">
            <a:xfrm>
              <a:off x="1127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Rectangle 15"/>
            <p:cNvSpPr>
              <a:spLocks noChangeArrowheads="1"/>
            </p:cNvSpPr>
            <p:nvPr/>
          </p:nvSpPr>
          <p:spPr bwMode="auto">
            <a:xfrm>
              <a:off x="1110" y="272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4831" name="Line 16"/>
            <p:cNvSpPr>
              <a:spLocks noChangeShapeType="1"/>
            </p:cNvSpPr>
            <p:nvPr/>
          </p:nvSpPr>
          <p:spPr bwMode="auto">
            <a:xfrm flipV="1">
              <a:off x="1484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7"/>
            <p:cNvSpPr>
              <a:spLocks noChangeShapeType="1"/>
            </p:cNvSpPr>
            <p:nvPr/>
          </p:nvSpPr>
          <p:spPr bwMode="auto">
            <a:xfrm>
              <a:off x="1484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Rectangle 18"/>
            <p:cNvSpPr>
              <a:spLocks noChangeArrowheads="1"/>
            </p:cNvSpPr>
            <p:nvPr/>
          </p:nvSpPr>
          <p:spPr bwMode="auto">
            <a:xfrm>
              <a:off x="1467" y="2727"/>
              <a:ext cx="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4834" name="Line 19"/>
            <p:cNvSpPr>
              <a:spLocks noChangeShapeType="1"/>
            </p:cNvSpPr>
            <p:nvPr/>
          </p:nvSpPr>
          <p:spPr bwMode="auto">
            <a:xfrm flipV="1">
              <a:off x="1841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20"/>
            <p:cNvSpPr>
              <a:spLocks noChangeShapeType="1"/>
            </p:cNvSpPr>
            <p:nvPr/>
          </p:nvSpPr>
          <p:spPr bwMode="auto">
            <a:xfrm>
              <a:off x="1841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Rectangle 21"/>
            <p:cNvSpPr>
              <a:spLocks noChangeArrowheads="1"/>
            </p:cNvSpPr>
            <p:nvPr/>
          </p:nvSpPr>
          <p:spPr bwMode="auto">
            <a:xfrm>
              <a:off x="1801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4837" name="Line 22"/>
            <p:cNvSpPr>
              <a:spLocks noChangeShapeType="1"/>
            </p:cNvSpPr>
            <p:nvPr/>
          </p:nvSpPr>
          <p:spPr bwMode="auto">
            <a:xfrm flipV="1">
              <a:off x="2198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3"/>
            <p:cNvSpPr>
              <a:spLocks noChangeShapeType="1"/>
            </p:cNvSpPr>
            <p:nvPr/>
          </p:nvSpPr>
          <p:spPr bwMode="auto">
            <a:xfrm>
              <a:off x="2198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Rectangle 24"/>
            <p:cNvSpPr>
              <a:spLocks noChangeArrowheads="1"/>
            </p:cNvSpPr>
            <p:nvPr/>
          </p:nvSpPr>
          <p:spPr bwMode="auto">
            <a:xfrm>
              <a:off x="2157" y="2727"/>
              <a:ext cx="9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4840" name="Line 25"/>
            <p:cNvSpPr>
              <a:spLocks noChangeShapeType="1"/>
            </p:cNvSpPr>
            <p:nvPr/>
          </p:nvSpPr>
          <p:spPr bwMode="auto">
            <a:xfrm flipV="1">
              <a:off x="2556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6"/>
            <p:cNvSpPr>
              <a:spLocks noChangeShapeType="1"/>
            </p:cNvSpPr>
            <p:nvPr/>
          </p:nvSpPr>
          <p:spPr bwMode="auto">
            <a:xfrm>
              <a:off x="2556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Rectangle 27"/>
            <p:cNvSpPr>
              <a:spLocks noChangeArrowheads="1"/>
            </p:cNvSpPr>
            <p:nvPr/>
          </p:nvSpPr>
          <p:spPr bwMode="auto">
            <a:xfrm>
              <a:off x="2515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4843" name="Line 28"/>
            <p:cNvSpPr>
              <a:spLocks noChangeShapeType="1"/>
            </p:cNvSpPr>
            <p:nvPr/>
          </p:nvSpPr>
          <p:spPr bwMode="auto">
            <a:xfrm flipV="1">
              <a:off x="2913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29"/>
            <p:cNvSpPr>
              <a:spLocks noChangeShapeType="1"/>
            </p:cNvSpPr>
            <p:nvPr/>
          </p:nvSpPr>
          <p:spPr bwMode="auto">
            <a:xfrm>
              <a:off x="2913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Rectangle 30"/>
            <p:cNvSpPr>
              <a:spLocks noChangeArrowheads="1"/>
            </p:cNvSpPr>
            <p:nvPr/>
          </p:nvSpPr>
          <p:spPr bwMode="auto">
            <a:xfrm>
              <a:off x="2872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4846" name="Line 31"/>
            <p:cNvSpPr>
              <a:spLocks noChangeShapeType="1"/>
            </p:cNvSpPr>
            <p:nvPr/>
          </p:nvSpPr>
          <p:spPr bwMode="auto">
            <a:xfrm flipV="1">
              <a:off x="3264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32"/>
            <p:cNvSpPr>
              <a:spLocks noChangeShapeType="1"/>
            </p:cNvSpPr>
            <p:nvPr/>
          </p:nvSpPr>
          <p:spPr bwMode="auto">
            <a:xfrm>
              <a:off x="3264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Rectangle 33"/>
            <p:cNvSpPr>
              <a:spLocks noChangeArrowheads="1"/>
            </p:cNvSpPr>
            <p:nvPr/>
          </p:nvSpPr>
          <p:spPr bwMode="auto">
            <a:xfrm>
              <a:off x="3224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4849" name="Line 34"/>
            <p:cNvSpPr>
              <a:spLocks noChangeShapeType="1"/>
            </p:cNvSpPr>
            <p:nvPr/>
          </p:nvSpPr>
          <p:spPr bwMode="auto">
            <a:xfrm flipV="1">
              <a:off x="3621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35"/>
            <p:cNvSpPr>
              <a:spLocks noChangeShapeType="1"/>
            </p:cNvSpPr>
            <p:nvPr/>
          </p:nvSpPr>
          <p:spPr bwMode="auto">
            <a:xfrm>
              <a:off x="3621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Rectangle 36"/>
            <p:cNvSpPr>
              <a:spLocks noChangeArrowheads="1"/>
            </p:cNvSpPr>
            <p:nvPr/>
          </p:nvSpPr>
          <p:spPr bwMode="auto">
            <a:xfrm>
              <a:off x="3580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4852" name="Line 37"/>
            <p:cNvSpPr>
              <a:spLocks noChangeShapeType="1"/>
            </p:cNvSpPr>
            <p:nvPr/>
          </p:nvSpPr>
          <p:spPr bwMode="auto">
            <a:xfrm flipV="1">
              <a:off x="3978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38"/>
            <p:cNvSpPr>
              <a:spLocks noChangeShapeType="1"/>
            </p:cNvSpPr>
            <p:nvPr/>
          </p:nvSpPr>
          <p:spPr bwMode="auto">
            <a:xfrm>
              <a:off x="3978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Rectangle 39"/>
            <p:cNvSpPr>
              <a:spLocks noChangeArrowheads="1"/>
            </p:cNvSpPr>
            <p:nvPr/>
          </p:nvSpPr>
          <p:spPr bwMode="auto">
            <a:xfrm>
              <a:off x="3938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4335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41"/>
            <p:cNvSpPr>
              <a:spLocks noChangeShapeType="1"/>
            </p:cNvSpPr>
            <p:nvPr/>
          </p:nvSpPr>
          <p:spPr bwMode="auto">
            <a:xfrm>
              <a:off x="4335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Rectangle 42"/>
            <p:cNvSpPr>
              <a:spLocks noChangeArrowheads="1"/>
            </p:cNvSpPr>
            <p:nvPr/>
          </p:nvSpPr>
          <p:spPr bwMode="auto">
            <a:xfrm>
              <a:off x="4295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4858" name="Line 43"/>
            <p:cNvSpPr>
              <a:spLocks noChangeShapeType="1"/>
            </p:cNvSpPr>
            <p:nvPr/>
          </p:nvSpPr>
          <p:spPr bwMode="auto">
            <a:xfrm flipV="1">
              <a:off x="4692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44"/>
            <p:cNvSpPr>
              <a:spLocks noChangeShapeType="1"/>
            </p:cNvSpPr>
            <p:nvPr/>
          </p:nvSpPr>
          <p:spPr bwMode="auto">
            <a:xfrm>
              <a:off x="4692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Rectangle 45"/>
            <p:cNvSpPr>
              <a:spLocks noChangeArrowheads="1"/>
            </p:cNvSpPr>
            <p:nvPr/>
          </p:nvSpPr>
          <p:spPr bwMode="auto">
            <a:xfrm>
              <a:off x="4651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4861" name="Line 46"/>
            <p:cNvSpPr>
              <a:spLocks noChangeShapeType="1"/>
            </p:cNvSpPr>
            <p:nvPr/>
          </p:nvSpPr>
          <p:spPr bwMode="auto">
            <a:xfrm>
              <a:off x="1127" y="270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47"/>
            <p:cNvSpPr>
              <a:spLocks noChangeShapeType="1"/>
            </p:cNvSpPr>
            <p:nvPr/>
          </p:nvSpPr>
          <p:spPr bwMode="auto">
            <a:xfrm flipH="1">
              <a:off x="4658" y="270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Rectangle 48"/>
            <p:cNvSpPr>
              <a:spLocks noChangeArrowheads="1"/>
            </p:cNvSpPr>
            <p:nvPr/>
          </p:nvSpPr>
          <p:spPr bwMode="auto">
            <a:xfrm>
              <a:off x="1064" y="265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4864" name="Line 49"/>
            <p:cNvSpPr>
              <a:spLocks noChangeShapeType="1"/>
            </p:cNvSpPr>
            <p:nvPr/>
          </p:nvSpPr>
          <p:spPr bwMode="auto">
            <a:xfrm>
              <a:off x="1127" y="251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Line 50"/>
            <p:cNvSpPr>
              <a:spLocks noChangeShapeType="1"/>
            </p:cNvSpPr>
            <p:nvPr/>
          </p:nvSpPr>
          <p:spPr bwMode="auto">
            <a:xfrm flipH="1">
              <a:off x="4658" y="251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Rectangle 51"/>
            <p:cNvSpPr>
              <a:spLocks noChangeArrowheads="1"/>
            </p:cNvSpPr>
            <p:nvPr/>
          </p:nvSpPr>
          <p:spPr bwMode="auto">
            <a:xfrm>
              <a:off x="1000" y="2466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1200"/>
            </a:p>
          </p:txBody>
        </p:sp>
        <p:sp>
          <p:nvSpPr>
            <p:cNvPr id="34867" name="Line 52"/>
            <p:cNvSpPr>
              <a:spLocks noChangeShapeType="1"/>
            </p:cNvSpPr>
            <p:nvPr/>
          </p:nvSpPr>
          <p:spPr bwMode="auto">
            <a:xfrm>
              <a:off x="1127" y="232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Line 53"/>
            <p:cNvSpPr>
              <a:spLocks noChangeShapeType="1"/>
            </p:cNvSpPr>
            <p:nvPr/>
          </p:nvSpPr>
          <p:spPr bwMode="auto">
            <a:xfrm flipH="1">
              <a:off x="4658" y="232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Rectangle 54"/>
            <p:cNvSpPr>
              <a:spLocks noChangeArrowheads="1"/>
            </p:cNvSpPr>
            <p:nvPr/>
          </p:nvSpPr>
          <p:spPr bwMode="auto">
            <a:xfrm>
              <a:off x="1000" y="2275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1200"/>
            </a:p>
          </p:txBody>
        </p:sp>
        <p:sp>
          <p:nvSpPr>
            <p:cNvPr id="34870" name="Line 55"/>
            <p:cNvSpPr>
              <a:spLocks noChangeShapeType="1"/>
            </p:cNvSpPr>
            <p:nvPr/>
          </p:nvSpPr>
          <p:spPr bwMode="auto">
            <a:xfrm>
              <a:off x="1127" y="213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56"/>
            <p:cNvSpPr>
              <a:spLocks noChangeShapeType="1"/>
            </p:cNvSpPr>
            <p:nvPr/>
          </p:nvSpPr>
          <p:spPr bwMode="auto">
            <a:xfrm flipH="1">
              <a:off x="4658" y="2136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Rectangle 57"/>
            <p:cNvSpPr>
              <a:spLocks noChangeArrowheads="1"/>
            </p:cNvSpPr>
            <p:nvPr/>
          </p:nvSpPr>
          <p:spPr bwMode="auto">
            <a:xfrm>
              <a:off x="1000" y="2090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1200"/>
            </a:p>
          </p:txBody>
        </p:sp>
        <p:sp>
          <p:nvSpPr>
            <p:cNvPr id="34873" name="Line 58"/>
            <p:cNvSpPr>
              <a:spLocks noChangeShapeType="1"/>
            </p:cNvSpPr>
            <p:nvPr/>
          </p:nvSpPr>
          <p:spPr bwMode="auto">
            <a:xfrm>
              <a:off x="1127" y="194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Line 59"/>
            <p:cNvSpPr>
              <a:spLocks noChangeShapeType="1"/>
            </p:cNvSpPr>
            <p:nvPr/>
          </p:nvSpPr>
          <p:spPr bwMode="auto">
            <a:xfrm flipH="1">
              <a:off x="4658" y="1945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Rectangle 60"/>
            <p:cNvSpPr>
              <a:spLocks noChangeArrowheads="1"/>
            </p:cNvSpPr>
            <p:nvPr/>
          </p:nvSpPr>
          <p:spPr bwMode="auto">
            <a:xfrm>
              <a:off x="1000" y="1898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1200"/>
            </a:p>
          </p:txBody>
        </p:sp>
        <p:sp>
          <p:nvSpPr>
            <p:cNvPr id="34876" name="Line 61"/>
            <p:cNvSpPr>
              <a:spLocks noChangeShapeType="1"/>
            </p:cNvSpPr>
            <p:nvPr/>
          </p:nvSpPr>
          <p:spPr bwMode="auto">
            <a:xfrm>
              <a:off x="1127" y="175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62"/>
            <p:cNvSpPr>
              <a:spLocks noChangeShapeType="1"/>
            </p:cNvSpPr>
            <p:nvPr/>
          </p:nvSpPr>
          <p:spPr bwMode="auto">
            <a:xfrm flipH="1">
              <a:off x="4658" y="175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Rectangle 63"/>
            <p:cNvSpPr>
              <a:spLocks noChangeArrowheads="1"/>
            </p:cNvSpPr>
            <p:nvPr/>
          </p:nvSpPr>
          <p:spPr bwMode="auto">
            <a:xfrm>
              <a:off x="1064" y="170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4879" name="Line 64"/>
            <p:cNvSpPr>
              <a:spLocks noChangeShapeType="1"/>
            </p:cNvSpPr>
            <p:nvPr/>
          </p:nvSpPr>
          <p:spPr bwMode="auto">
            <a:xfrm>
              <a:off x="1127" y="1754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Freeform 65"/>
            <p:cNvSpPr>
              <a:spLocks/>
            </p:cNvSpPr>
            <p:nvPr/>
          </p:nvSpPr>
          <p:spPr bwMode="auto">
            <a:xfrm>
              <a:off x="1127" y="1754"/>
              <a:ext cx="3565" cy="950"/>
            </a:xfrm>
            <a:custGeom>
              <a:avLst/>
              <a:gdLst>
                <a:gd name="T0" fmla="*/ 0 w 619"/>
                <a:gd name="T1" fmla="*/ 950 h 164"/>
                <a:gd name="T2" fmla="*/ 3565 w 619"/>
                <a:gd name="T3" fmla="*/ 950 h 164"/>
                <a:gd name="T4" fmla="*/ 3565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Line 66"/>
            <p:cNvSpPr>
              <a:spLocks noChangeShapeType="1"/>
            </p:cNvSpPr>
            <p:nvPr/>
          </p:nvSpPr>
          <p:spPr bwMode="auto">
            <a:xfrm flipV="1">
              <a:off x="1127" y="1754"/>
              <a:ext cx="1" cy="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67"/>
            <p:cNvSpPr>
              <a:spLocks/>
            </p:cNvSpPr>
            <p:nvPr/>
          </p:nvSpPr>
          <p:spPr bwMode="auto">
            <a:xfrm>
              <a:off x="1127" y="1754"/>
              <a:ext cx="3537" cy="950"/>
            </a:xfrm>
            <a:custGeom>
              <a:avLst/>
              <a:gdLst>
                <a:gd name="T0" fmla="*/ 40 w 3537"/>
                <a:gd name="T1" fmla="*/ 950 h 950"/>
                <a:gd name="T2" fmla="*/ 98 w 3537"/>
                <a:gd name="T3" fmla="*/ 950 h 950"/>
                <a:gd name="T4" fmla="*/ 156 w 3537"/>
                <a:gd name="T5" fmla="*/ 950 h 950"/>
                <a:gd name="T6" fmla="*/ 213 w 3537"/>
                <a:gd name="T7" fmla="*/ 0 h 950"/>
                <a:gd name="T8" fmla="*/ 271 w 3537"/>
                <a:gd name="T9" fmla="*/ 0 h 950"/>
                <a:gd name="T10" fmla="*/ 328 w 3537"/>
                <a:gd name="T11" fmla="*/ 0 h 950"/>
                <a:gd name="T12" fmla="*/ 386 w 3537"/>
                <a:gd name="T13" fmla="*/ 0 h 950"/>
                <a:gd name="T14" fmla="*/ 444 w 3537"/>
                <a:gd name="T15" fmla="*/ 0 h 950"/>
                <a:gd name="T16" fmla="*/ 501 w 3537"/>
                <a:gd name="T17" fmla="*/ 0 h 950"/>
                <a:gd name="T18" fmla="*/ 559 w 3537"/>
                <a:gd name="T19" fmla="*/ 0 h 950"/>
                <a:gd name="T20" fmla="*/ 611 w 3537"/>
                <a:gd name="T21" fmla="*/ 0 h 950"/>
                <a:gd name="T22" fmla="*/ 668 w 3537"/>
                <a:gd name="T23" fmla="*/ 0 h 950"/>
                <a:gd name="T24" fmla="*/ 726 w 3537"/>
                <a:gd name="T25" fmla="*/ 0 h 950"/>
                <a:gd name="T26" fmla="*/ 783 w 3537"/>
                <a:gd name="T27" fmla="*/ 0 h 950"/>
                <a:gd name="T28" fmla="*/ 841 w 3537"/>
                <a:gd name="T29" fmla="*/ 0 h 950"/>
                <a:gd name="T30" fmla="*/ 899 w 3537"/>
                <a:gd name="T31" fmla="*/ 0 h 950"/>
                <a:gd name="T32" fmla="*/ 956 w 3537"/>
                <a:gd name="T33" fmla="*/ 0 h 950"/>
                <a:gd name="T34" fmla="*/ 1014 w 3537"/>
                <a:gd name="T35" fmla="*/ 0 h 950"/>
                <a:gd name="T36" fmla="*/ 1071 w 3537"/>
                <a:gd name="T37" fmla="*/ 0 h 950"/>
                <a:gd name="T38" fmla="*/ 1129 w 3537"/>
                <a:gd name="T39" fmla="*/ 0 h 950"/>
                <a:gd name="T40" fmla="*/ 1187 w 3537"/>
                <a:gd name="T41" fmla="*/ 0 h 950"/>
                <a:gd name="T42" fmla="*/ 1238 w 3537"/>
                <a:gd name="T43" fmla="*/ 0 h 950"/>
                <a:gd name="T44" fmla="*/ 1296 w 3537"/>
                <a:gd name="T45" fmla="*/ 0 h 950"/>
                <a:gd name="T46" fmla="*/ 1354 w 3537"/>
                <a:gd name="T47" fmla="*/ 0 h 950"/>
                <a:gd name="T48" fmla="*/ 1411 w 3537"/>
                <a:gd name="T49" fmla="*/ 0 h 950"/>
                <a:gd name="T50" fmla="*/ 1469 w 3537"/>
                <a:gd name="T51" fmla="*/ 0 h 950"/>
                <a:gd name="T52" fmla="*/ 1526 w 3537"/>
                <a:gd name="T53" fmla="*/ 0 h 950"/>
                <a:gd name="T54" fmla="*/ 1584 w 3537"/>
                <a:gd name="T55" fmla="*/ 0 h 950"/>
                <a:gd name="T56" fmla="*/ 1642 w 3537"/>
                <a:gd name="T57" fmla="*/ 0 h 950"/>
                <a:gd name="T58" fmla="*/ 1699 w 3537"/>
                <a:gd name="T59" fmla="*/ 0 h 950"/>
                <a:gd name="T60" fmla="*/ 1757 w 3537"/>
                <a:gd name="T61" fmla="*/ 0 h 950"/>
                <a:gd name="T62" fmla="*/ 1809 w 3537"/>
                <a:gd name="T63" fmla="*/ 0 h 950"/>
                <a:gd name="T64" fmla="*/ 1866 w 3537"/>
                <a:gd name="T65" fmla="*/ 0 h 950"/>
                <a:gd name="T66" fmla="*/ 1924 w 3537"/>
                <a:gd name="T67" fmla="*/ 0 h 950"/>
                <a:gd name="T68" fmla="*/ 1981 w 3537"/>
                <a:gd name="T69" fmla="*/ 0 h 950"/>
                <a:gd name="T70" fmla="*/ 2039 w 3537"/>
                <a:gd name="T71" fmla="*/ 0 h 950"/>
                <a:gd name="T72" fmla="*/ 2097 w 3537"/>
                <a:gd name="T73" fmla="*/ 0 h 950"/>
                <a:gd name="T74" fmla="*/ 2154 w 3537"/>
                <a:gd name="T75" fmla="*/ 0 h 950"/>
                <a:gd name="T76" fmla="*/ 2212 w 3537"/>
                <a:gd name="T77" fmla="*/ 0 h 950"/>
                <a:gd name="T78" fmla="*/ 2269 w 3537"/>
                <a:gd name="T79" fmla="*/ 0 h 950"/>
                <a:gd name="T80" fmla="*/ 2327 w 3537"/>
                <a:gd name="T81" fmla="*/ 0 h 950"/>
                <a:gd name="T82" fmla="*/ 2379 w 3537"/>
                <a:gd name="T83" fmla="*/ 0 h 950"/>
                <a:gd name="T84" fmla="*/ 2437 w 3537"/>
                <a:gd name="T85" fmla="*/ 0 h 950"/>
                <a:gd name="T86" fmla="*/ 2494 w 3537"/>
                <a:gd name="T87" fmla="*/ 0 h 950"/>
                <a:gd name="T88" fmla="*/ 2552 w 3537"/>
                <a:gd name="T89" fmla="*/ 0 h 950"/>
                <a:gd name="T90" fmla="*/ 2609 w 3537"/>
                <a:gd name="T91" fmla="*/ 0 h 950"/>
                <a:gd name="T92" fmla="*/ 2667 w 3537"/>
                <a:gd name="T93" fmla="*/ 0 h 950"/>
                <a:gd name="T94" fmla="*/ 2725 w 3537"/>
                <a:gd name="T95" fmla="*/ 0 h 950"/>
                <a:gd name="T96" fmla="*/ 2782 w 3537"/>
                <a:gd name="T97" fmla="*/ 0 h 950"/>
                <a:gd name="T98" fmla="*/ 2840 w 3537"/>
                <a:gd name="T99" fmla="*/ 0 h 950"/>
                <a:gd name="T100" fmla="*/ 2897 w 3537"/>
                <a:gd name="T101" fmla="*/ 0 h 950"/>
                <a:gd name="T102" fmla="*/ 2955 w 3537"/>
                <a:gd name="T103" fmla="*/ 0 h 950"/>
                <a:gd name="T104" fmla="*/ 3007 w 3537"/>
                <a:gd name="T105" fmla="*/ 0 h 950"/>
                <a:gd name="T106" fmla="*/ 3064 w 3537"/>
                <a:gd name="T107" fmla="*/ 0 h 950"/>
                <a:gd name="T108" fmla="*/ 3122 w 3537"/>
                <a:gd name="T109" fmla="*/ 0 h 950"/>
                <a:gd name="T110" fmla="*/ 3180 w 3537"/>
                <a:gd name="T111" fmla="*/ 0 h 950"/>
                <a:gd name="T112" fmla="*/ 3237 w 3537"/>
                <a:gd name="T113" fmla="*/ 0 h 950"/>
                <a:gd name="T114" fmla="*/ 3295 w 3537"/>
                <a:gd name="T115" fmla="*/ 0 h 950"/>
                <a:gd name="T116" fmla="*/ 3352 w 3537"/>
                <a:gd name="T117" fmla="*/ 0 h 950"/>
                <a:gd name="T118" fmla="*/ 3410 w 3537"/>
                <a:gd name="T119" fmla="*/ 0 h 950"/>
                <a:gd name="T120" fmla="*/ 3468 w 3537"/>
                <a:gd name="T121" fmla="*/ 0 h 950"/>
                <a:gd name="T122" fmla="*/ 3525 w 3537"/>
                <a:gd name="T123" fmla="*/ 0 h 9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37" h="950">
                  <a:moveTo>
                    <a:pt x="0" y="950"/>
                  </a:moveTo>
                  <a:lnTo>
                    <a:pt x="12" y="950"/>
                  </a:lnTo>
                  <a:lnTo>
                    <a:pt x="29" y="950"/>
                  </a:lnTo>
                  <a:lnTo>
                    <a:pt x="40" y="950"/>
                  </a:lnTo>
                  <a:lnTo>
                    <a:pt x="58" y="950"/>
                  </a:lnTo>
                  <a:lnTo>
                    <a:pt x="69" y="950"/>
                  </a:lnTo>
                  <a:lnTo>
                    <a:pt x="86" y="950"/>
                  </a:lnTo>
                  <a:lnTo>
                    <a:pt x="98" y="950"/>
                  </a:lnTo>
                  <a:lnTo>
                    <a:pt x="115" y="950"/>
                  </a:lnTo>
                  <a:lnTo>
                    <a:pt x="127" y="950"/>
                  </a:lnTo>
                  <a:lnTo>
                    <a:pt x="144" y="950"/>
                  </a:lnTo>
                  <a:lnTo>
                    <a:pt x="156" y="950"/>
                  </a:lnTo>
                  <a:lnTo>
                    <a:pt x="173" y="950"/>
                  </a:lnTo>
                  <a:lnTo>
                    <a:pt x="184" y="95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1" y="0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11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69" y="0"/>
                  </a:lnTo>
                  <a:lnTo>
                    <a:pt x="386" y="0"/>
                  </a:lnTo>
                  <a:lnTo>
                    <a:pt x="397" y="0"/>
                  </a:lnTo>
                  <a:lnTo>
                    <a:pt x="415" y="0"/>
                  </a:lnTo>
                  <a:lnTo>
                    <a:pt x="426" y="0"/>
                  </a:lnTo>
                  <a:lnTo>
                    <a:pt x="444" y="0"/>
                  </a:lnTo>
                  <a:lnTo>
                    <a:pt x="455" y="0"/>
                  </a:lnTo>
                  <a:lnTo>
                    <a:pt x="472" y="0"/>
                  </a:lnTo>
                  <a:lnTo>
                    <a:pt x="484" y="0"/>
                  </a:lnTo>
                  <a:lnTo>
                    <a:pt x="501" y="0"/>
                  </a:lnTo>
                  <a:lnTo>
                    <a:pt x="513" y="0"/>
                  </a:lnTo>
                  <a:lnTo>
                    <a:pt x="530" y="0"/>
                  </a:lnTo>
                  <a:lnTo>
                    <a:pt x="541" y="0"/>
                  </a:lnTo>
                  <a:lnTo>
                    <a:pt x="559" y="0"/>
                  </a:lnTo>
                  <a:lnTo>
                    <a:pt x="570" y="0"/>
                  </a:lnTo>
                  <a:lnTo>
                    <a:pt x="588" y="0"/>
                  </a:lnTo>
                  <a:lnTo>
                    <a:pt x="599" y="0"/>
                  </a:lnTo>
                  <a:lnTo>
                    <a:pt x="611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7" y="0"/>
                  </a:lnTo>
                  <a:lnTo>
                    <a:pt x="668" y="0"/>
                  </a:lnTo>
                  <a:lnTo>
                    <a:pt x="685" y="0"/>
                  </a:lnTo>
                  <a:lnTo>
                    <a:pt x="697" y="0"/>
                  </a:lnTo>
                  <a:lnTo>
                    <a:pt x="714" y="0"/>
                  </a:lnTo>
                  <a:lnTo>
                    <a:pt x="726" y="0"/>
                  </a:lnTo>
                  <a:lnTo>
                    <a:pt x="743" y="0"/>
                  </a:lnTo>
                  <a:lnTo>
                    <a:pt x="755" y="0"/>
                  </a:lnTo>
                  <a:lnTo>
                    <a:pt x="772" y="0"/>
                  </a:lnTo>
                  <a:lnTo>
                    <a:pt x="783" y="0"/>
                  </a:lnTo>
                  <a:lnTo>
                    <a:pt x="801" y="0"/>
                  </a:lnTo>
                  <a:lnTo>
                    <a:pt x="812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58" y="0"/>
                  </a:lnTo>
                  <a:lnTo>
                    <a:pt x="870" y="0"/>
                  </a:lnTo>
                  <a:lnTo>
                    <a:pt x="887" y="0"/>
                  </a:lnTo>
                  <a:lnTo>
                    <a:pt x="899" y="0"/>
                  </a:lnTo>
                  <a:lnTo>
                    <a:pt x="910" y="0"/>
                  </a:lnTo>
                  <a:lnTo>
                    <a:pt x="927" y="0"/>
                  </a:lnTo>
                  <a:lnTo>
                    <a:pt x="939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85" y="0"/>
                  </a:lnTo>
                  <a:lnTo>
                    <a:pt x="997" y="0"/>
                  </a:lnTo>
                  <a:lnTo>
                    <a:pt x="1014" y="0"/>
                  </a:lnTo>
                  <a:lnTo>
                    <a:pt x="1025" y="0"/>
                  </a:lnTo>
                  <a:lnTo>
                    <a:pt x="1043" y="0"/>
                  </a:lnTo>
                  <a:lnTo>
                    <a:pt x="1054" y="0"/>
                  </a:lnTo>
                  <a:lnTo>
                    <a:pt x="1071" y="0"/>
                  </a:lnTo>
                  <a:lnTo>
                    <a:pt x="1083" y="0"/>
                  </a:lnTo>
                  <a:lnTo>
                    <a:pt x="1100" y="0"/>
                  </a:lnTo>
                  <a:lnTo>
                    <a:pt x="1112" y="0"/>
                  </a:lnTo>
                  <a:lnTo>
                    <a:pt x="1129" y="0"/>
                  </a:lnTo>
                  <a:lnTo>
                    <a:pt x="1141" y="0"/>
                  </a:lnTo>
                  <a:lnTo>
                    <a:pt x="1158" y="0"/>
                  </a:lnTo>
                  <a:lnTo>
                    <a:pt x="1169" y="0"/>
                  </a:lnTo>
                  <a:lnTo>
                    <a:pt x="1187" y="0"/>
                  </a:lnTo>
                  <a:lnTo>
                    <a:pt x="1198" y="0"/>
                  </a:lnTo>
                  <a:lnTo>
                    <a:pt x="1210" y="0"/>
                  </a:lnTo>
                  <a:lnTo>
                    <a:pt x="1227" y="0"/>
                  </a:lnTo>
                  <a:lnTo>
                    <a:pt x="1238" y="0"/>
                  </a:lnTo>
                  <a:lnTo>
                    <a:pt x="1256" y="0"/>
                  </a:lnTo>
                  <a:lnTo>
                    <a:pt x="1267" y="0"/>
                  </a:lnTo>
                  <a:lnTo>
                    <a:pt x="1285" y="0"/>
                  </a:lnTo>
                  <a:lnTo>
                    <a:pt x="1296" y="0"/>
                  </a:lnTo>
                  <a:lnTo>
                    <a:pt x="1313" y="0"/>
                  </a:lnTo>
                  <a:lnTo>
                    <a:pt x="1325" y="0"/>
                  </a:lnTo>
                  <a:lnTo>
                    <a:pt x="1342" y="0"/>
                  </a:lnTo>
                  <a:lnTo>
                    <a:pt x="1354" y="0"/>
                  </a:lnTo>
                  <a:lnTo>
                    <a:pt x="1371" y="0"/>
                  </a:lnTo>
                  <a:lnTo>
                    <a:pt x="1382" y="0"/>
                  </a:lnTo>
                  <a:lnTo>
                    <a:pt x="1400" y="0"/>
                  </a:lnTo>
                  <a:lnTo>
                    <a:pt x="1411" y="0"/>
                  </a:lnTo>
                  <a:lnTo>
                    <a:pt x="1429" y="0"/>
                  </a:lnTo>
                  <a:lnTo>
                    <a:pt x="1440" y="0"/>
                  </a:lnTo>
                  <a:lnTo>
                    <a:pt x="1457" y="0"/>
                  </a:lnTo>
                  <a:lnTo>
                    <a:pt x="1469" y="0"/>
                  </a:lnTo>
                  <a:lnTo>
                    <a:pt x="1486" y="0"/>
                  </a:lnTo>
                  <a:lnTo>
                    <a:pt x="1498" y="0"/>
                  </a:lnTo>
                  <a:lnTo>
                    <a:pt x="1509" y="0"/>
                  </a:lnTo>
                  <a:lnTo>
                    <a:pt x="1526" y="0"/>
                  </a:lnTo>
                  <a:lnTo>
                    <a:pt x="1538" y="0"/>
                  </a:lnTo>
                  <a:lnTo>
                    <a:pt x="1555" y="0"/>
                  </a:lnTo>
                  <a:lnTo>
                    <a:pt x="1567" y="0"/>
                  </a:lnTo>
                  <a:lnTo>
                    <a:pt x="1584" y="0"/>
                  </a:lnTo>
                  <a:lnTo>
                    <a:pt x="1596" y="0"/>
                  </a:lnTo>
                  <a:lnTo>
                    <a:pt x="1613" y="0"/>
                  </a:lnTo>
                  <a:lnTo>
                    <a:pt x="1624" y="0"/>
                  </a:lnTo>
                  <a:lnTo>
                    <a:pt x="1642" y="0"/>
                  </a:lnTo>
                  <a:lnTo>
                    <a:pt x="1653" y="0"/>
                  </a:lnTo>
                  <a:lnTo>
                    <a:pt x="1670" y="0"/>
                  </a:lnTo>
                  <a:lnTo>
                    <a:pt x="1682" y="0"/>
                  </a:lnTo>
                  <a:lnTo>
                    <a:pt x="1699" y="0"/>
                  </a:lnTo>
                  <a:lnTo>
                    <a:pt x="1711" y="0"/>
                  </a:lnTo>
                  <a:lnTo>
                    <a:pt x="1728" y="0"/>
                  </a:lnTo>
                  <a:lnTo>
                    <a:pt x="1740" y="0"/>
                  </a:lnTo>
                  <a:lnTo>
                    <a:pt x="1757" y="0"/>
                  </a:lnTo>
                  <a:lnTo>
                    <a:pt x="1768" y="0"/>
                  </a:lnTo>
                  <a:lnTo>
                    <a:pt x="1780" y="0"/>
                  </a:lnTo>
                  <a:lnTo>
                    <a:pt x="1797" y="0"/>
                  </a:lnTo>
                  <a:lnTo>
                    <a:pt x="1809" y="0"/>
                  </a:lnTo>
                  <a:lnTo>
                    <a:pt x="1826" y="0"/>
                  </a:lnTo>
                  <a:lnTo>
                    <a:pt x="1837" y="0"/>
                  </a:lnTo>
                  <a:lnTo>
                    <a:pt x="1855" y="0"/>
                  </a:lnTo>
                  <a:lnTo>
                    <a:pt x="1866" y="0"/>
                  </a:lnTo>
                  <a:lnTo>
                    <a:pt x="1884" y="0"/>
                  </a:lnTo>
                  <a:lnTo>
                    <a:pt x="1895" y="0"/>
                  </a:lnTo>
                  <a:lnTo>
                    <a:pt x="1912" y="0"/>
                  </a:lnTo>
                  <a:lnTo>
                    <a:pt x="1924" y="0"/>
                  </a:lnTo>
                  <a:lnTo>
                    <a:pt x="1941" y="0"/>
                  </a:lnTo>
                  <a:lnTo>
                    <a:pt x="1953" y="0"/>
                  </a:lnTo>
                  <a:lnTo>
                    <a:pt x="1970" y="0"/>
                  </a:lnTo>
                  <a:lnTo>
                    <a:pt x="1981" y="0"/>
                  </a:lnTo>
                  <a:lnTo>
                    <a:pt x="1999" y="0"/>
                  </a:lnTo>
                  <a:lnTo>
                    <a:pt x="2010" y="0"/>
                  </a:lnTo>
                  <a:lnTo>
                    <a:pt x="2028" y="0"/>
                  </a:lnTo>
                  <a:lnTo>
                    <a:pt x="2039" y="0"/>
                  </a:lnTo>
                  <a:lnTo>
                    <a:pt x="2056" y="0"/>
                  </a:lnTo>
                  <a:lnTo>
                    <a:pt x="2068" y="0"/>
                  </a:lnTo>
                  <a:lnTo>
                    <a:pt x="2079" y="0"/>
                  </a:lnTo>
                  <a:lnTo>
                    <a:pt x="2097" y="0"/>
                  </a:lnTo>
                  <a:lnTo>
                    <a:pt x="2108" y="0"/>
                  </a:lnTo>
                  <a:lnTo>
                    <a:pt x="2125" y="0"/>
                  </a:lnTo>
                  <a:lnTo>
                    <a:pt x="2137" y="0"/>
                  </a:lnTo>
                  <a:lnTo>
                    <a:pt x="2154" y="0"/>
                  </a:lnTo>
                  <a:lnTo>
                    <a:pt x="2166" y="0"/>
                  </a:lnTo>
                  <a:lnTo>
                    <a:pt x="2183" y="0"/>
                  </a:lnTo>
                  <a:lnTo>
                    <a:pt x="2195" y="0"/>
                  </a:lnTo>
                  <a:lnTo>
                    <a:pt x="2212" y="0"/>
                  </a:lnTo>
                  <a:lnTo>
                    <a:pt x="2223" y="0"/>
                  </a:lnTo>
                  <a:lnTo>
                    <a:pt x="2241" y="0"/>
                  </a:lnTo>
                  <a:lnTo>
                    <a:pt x="2252" y="0"/>
                  </a:lnTo>
                  <a:lnTo>
                    <a:pt x="2269" y="0"/>
                  </a:lnTo>
                  <a:lnTo>
                    <a:pt x="2281" y="0"/>
                  </a:lnTo>
                  <a:lnTo>
                    <a:pt x="2298" y="0"/>
                  </a:lnTo>
                  <a:lnTo>
                    <a:pt x="2310" y="0"/>
                  </a:lnTo>
                  <a:lnTo>
                    <a:pt x="2327" y="0"/>
                  </a:lnTo>
                  <a:lnTo>
                    <a:pt x="2339" y="0"/>
                  </a:lnTo>
                  <a:lnTo>
                    <a:pt x="2356" y="0"/>
                  </a:lnTo>
                  <a:lnTo>
                    <a:pt x="2367" y="0"/>
                  </a:lnTo>
                  <a:lnTo>
                    <a:pt x="2379" y="0"/>
                  </a:lnTo>
                  <a:lnTo>
                    <a:pt x="2396" y="0"/>
                  </a:lnTo>
                  <a:lnTo>
                    <a:pt x="2408" y="0"/>
                  </a:lnTo>
                  <a:lnTo>
                    <a:pt x="2425" y="0"/>
                  </a:lnTo>
                  <a:lnTo>
                    <a:pt x="2437" y="0"/>
                  </a:lnTo>
                  <a:lnTo>
                    <a:pt x="2454" y="0"/>
                  </a:lnTo>
                  <a:lnTo>
                    <a:pt x="2465" y="0"/>
                  </a:lnTo>
                  <a:lnTo>
                    <a:pt x="2483" y="0"/>
                  </a:lnTo>
                  <a:lnTo>
                    <a:pt x="2494" y="0"/>
                  </a:lnTo>
                  <a:lnTo>
                    <a:pt x="2511" y="0"/>
                  </a:lnTo>
                  <a:lnTo>
                    <a:pt x="2523" y="0"/>
                  </a:lnTo>
                  <a:lnTo>
                    <a:pt x="2540" y="0"/>
                  </a:lnTo>
                  <a:lnTo>
                    <a:pt x="2552" y="0"/>
                  </a:lnTo>
                  <a:lnTo>
                    <a:pt x="2569" y="0"/>
                  </a:lnTo>
                  <a:lnTo>
                    <a:pt x="2581" y="0"/>
                  </a:lnTo>
                  <a:lnTo>
                    <a:pt x="2598" y="0"/>
                  </a:lnTo>
                  <a:lnTo>
                    <a:pt x="2609" y="0"/>
                  </a:lnTo>
                  <a:lnTo>
                    <a:pt x="2627" y="0"/>
                  </a:lnTo>
                  <a:lnTo>
                    <a:pt x="2638" y="0"/>
                  </a:lnTo>
                  <a:lnTo>
                    <a:pt x="2655" y="0"/>
                  </a:lnTo>
                  <a:lnTo>
                    <a:pt x="2667" y="0"/>
                  </a:lnTo>
                  <a:lnTo>
                    <a:pt x="2678" y="0"/>
                  </a:lnTo>
                  <a:lnTo>
                    <a:pt x="2696" y="0"/>
                  </a:lnTo>
                  <a:lnTo>
                    <a:pt x="2707" y="0"/>
                  </a:lnTo>
                  <a:lnTo>
                    <a:pt x="2725" y="0"/>
                  </a:lnTo>
                  <a:lnTo>
                    <a:pt x="2736" y="0"/>
                  </a:lnTo>
                  <a:lnTo>
                    <a:pt x="2753" y="0"/>
                  </a:lnTo>
                  <a:lnTo>
                    <a:pt x="2765" y="0"/>
                  </a:lnTo>
                  <a:lnTo>
                    <a:pt x="2782" y="0"/>
                  </a:lnTo>
                  <a:lnTo>
                    <a:pt x="2794" y="0"/>
                  </a:lnTo>
                  <a:lnTo>
                    <a:pt x="2811" y="0"/>
                  </a:lnTo>
                  <a:lnTo>
                    <a:pt x="2822" y="0"/>
                  </a:lnTo>
                  <a:lnTo>
                    <a:pt x="2840" y="0"/>
                  </a:lnTo>
                  <a:lnTo>
                    <a:pt x="2851" y="0"/>
                  </a:lnTo>
                  <a:lnTo>
                    <a:pt x="2869" y="0"/>
                  </a:lnTo>
                  <a:lnTo>
                    <a:pt x="2880" y="0"/>
                  </a:lnTo>
                  <a:lnTo>
                    <a:pt x="2897" y="0"/>
                  </a:lnTo>
                  <a:lnTo>
                    <a:pt x="2909" y="0"/>
                  </a:lnTo>
                  <a:lnTo>
                    <a:pt x="2926" y="0"/>
                  </a:lnTo>
                  <a:lnTo>
                    <a:pt x="2938" y="0"/>
                  </a:lnTo>
                  <a:lnTo>
                    <a:pt x="2955" y="0"/>
                  </a:lnTo>
                  <a:lnTo>
                    <a:pt x="2966" y="0"/>
                  </a:lnTo>
                  <a:lnTo>
                    <a:pt x="2978" y="0"/>
                  </a:lnTo>
                  <a:lnTo>
                    <a:pt x="2995" y="0"/>
                  </a:lnTo>
                  <a:lnTo>
                    <a:pt x="3007" y="0"/>
                  </a:lnTo>
                  <a:lnTo>
                    <a:pt x="3024" y="0"/>
                  </a:lnTo>
                  <a:lnTo>
                    <a:pt x="3036" y="0"/>
                  </a:lnTo>
                  <a:lnTo>
                    <a:pt x="3053" y="0"/>
                  </a:lnTo>
                  <a:lnTo>
                    <a:pt x="3064" y="0"/>
                  </a:lnTo>
                  <a:lnTo>
                    <a:pt x="3082" y="0"/>
                  </a:lnTo>
                  <a:lnTo>
                    <a:pt x="3093" y="0"/>
                  </a:lnTo>
                  <a:lnTo>
                    <a:pt x="3110" y="0"/>
                  </a:lnTo>
                  <a:lnTo>
                    <a:pt x="3122" y="0"/>
                  </a:lnTo>
                  <a:lnTo>
                    <a:pt x="3139" y="0"/>
                  </a:lnTo>
                  <a:lnTo>
                    <a:pt x="3151" y="0"/>
                  </a:lnTo>
                  <a:lnTo>
                    <a:pt x="3168" y="0"/>
                  </a:lnTo>
                  <a:lnTo>
                    <a:pt x="3180" y="0"/>
                  </a:lnTo>
                  <a:lnTo>
                    <a:pt x="3197" y="0"/>
                  </a:lnTo>
                  <a:lnTo>
                    <a:pt x="3208" y="0"/>
                  </a:lnTo>
                  <a:lnTo>
                    <a:pt x="3226" y="0"/>
                  </a:lnTo>
                  <a:lnTo>
                    <a:pt x="3237" y="0"/>
                  </a:lnTo>
                  <a:lnTo>
                    <a:pt x="3254" y="0"/>
                  </a:lnTo>
                  <a:lnTo>
                    <a:pt x="3266" y="0"/>
                  </a:lnTo>
                  <a:lnTo>
                    <a:pt x="3277" y="0"/>
                  </a:lnTo>
                  <a:lnTo>
                    <a:pt x="3295" y="0"/>
                  </a:lnTo>
                  <a:lnTo>
                    <a:pt x="3306" y="0"/>
                  </a:lnTo>
                  <a:lnTo>
                    <a:pt x="3324" y="0"/>
                  </a:lnTo>
                  <a:lnTo>
                    <a:pt x="3335" y="0"/>
                  </a:lnTo>
                  <a:lnTo>
                    <a:pt x="3352" y="0"/>
                  </a:lnTo>
                  <a:lnTo>
                    <a:pt x="3364" y="0"/>
                  </a:lnTo>
                  <a:lnTo>
                    <a:pt x="3381" y="0"/>
                  </a:lnTo>
                  <a:lnTo>
                    <a:pt x="3393" y="0"/>
                  </a:lnTo>
                  <a:lnTo>
                    <a:pt x="3410" y="0"/>
                  </a:lnTo>
                  <a:lnTo>
                    <a:pt x="3421" y="0"/>
                  </a:lnTo>
                  <a:lnTo>
                    <a:pt x="3439" y="0"/>
                  </a:lnTo>
                  <a:lnTo>
                    <a:pt x="3450" y="0"/>
                  </a:lnTo>
                  <a:lnTo>
                    <a:pt x="3468" y="0"/>
                  </a:lnTo>
                  <a:lnTo>
                    <a:pt x="3479" y="0"/>
                  </a:lnTo>
                  <a:lnTo>
                    <a:pt x="3496" y="0"/>
                  </a:lnTo>
                  <a:lnTo>
                    <a:pt x="3508" y="0"/>
                  </a:lnTo>
                  <a:lnTo>
                    <a:pt x="3525" y="0"/>
                  </a:lnTo>
                  <a:lnTo>
                    <a:pt x="3537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68"/>
            <p:cNvSpPr>
              <a:spLocks/>
            </p:cNvSpPr>
            <p:nvPr/>
          </p:nvSpPr>
          <p:spPr bwMode="auto">
            <a:xfrm>
              <a:off x="1127" y="1835"/>
              <a:ext cx="3537" cy="869"/>
            </a:xfrm>
            <a:custGeom>
              <a:avLst/>
              <a:gdLst>
                <a:gd name="T0" fmla="*/ 40 w 3537"/>
                <a:gd name="T1" fmla="*/ 869 h 869"/>
                <a:gd name="T2" fmla="*/ 98 w 3537"/>
                <a:gd name="T3" fmla="*/ 869 h 869"/>
                <a:gd name="T4" fmla="*/ 156 w 3537"/>
                <a:gd name="T5" fmla="*/ 869 h 869"/>
                <a:gd name="T6" fmla="*/ 213 w 3537"/>
                <a:gd name="T7" fmla="*/ 869 h 869"/>
                <a:gd name="T8" fmla="*/ 271 w 3537"/>
                <a:gd name="T9" fmla="*/ 869 h 869"/>
                <a:gd name="T10" fmla="*/ 328 w 3537"/>
                <a:gd name="T11" fmla="*/ 869 h 869"/>
                <a:gd name="T12" fmla="*/ 386 w 3537"/>
                <a:gd name="T13" fmla="*/ 869 h 869"/>
                <a:gd name="T14" fmla="*/ 444 w 3537"/>
                <a:gd name="T15" fmla="*/ 869 h 869"/>
                <a:gd name="T16" fmla="*/ 501 w 3537"/>
                <a:gd name="T17" fmla="*/ 869 h 869"/>
                <a:gd name="T18" fmla="*/ 559 w 3537"/>
                <a:gd name="T19" fmla="*/ 869 h 869"/>
                <a:gd name="T20" fmla="*/ 611 w 3537"/>
                <a:gd name="T21" fmla="*/ 817 h 869"/>
                <a:gd name="T22" fmla="*/ 668 w 3537"/>
                <a:gd name="T23" fmla="*/ 770 h 869"/>
                <a:gd name="T24" fmla="*/ 726 w 3537"/>
                <a:gd name="T25" fmla="*/ 724 h 869"/>
                <a:gd name="T26" fmla="*/ 783 w 3537"/>
                <a:gd name="T27" fmla="*/ 677 h 869"/>
                <a:gd name="T28" fmla="*/ 841 w 3537"/>
                <a:gd name="T29" fmla="*/ 637 h 869"/>
                <a:gd name="T30" fmla="*/ 899 w 3537"/>
                <a:gd name="T31" fmla="*/ 591 h 869"/>
                <a:gd name="T32" fmla="*/ 956 w 3537"/>
                <a:gd name="T33" fmla="*/ 550 h 869"/>
                <a:gd name="T34" fmla="*/ 1014 w 3537"/>
                <a:gd name="T35" fmla="*/ 515 h 869"/>
                <a:gd name="T36" fmla="*/ 1071 w 3537"/>
                <a:gd name="T37" fmla="*/ 481 h 869"/>
                <a:gd name="T38" fmla="*/ 1129 w 3537"/>
                <a:gd name="T39" fmla="*/ 446 h 869"/>
                <a:gd name="T40" fmla="*/ 1187 w 3537"/>
                <a:gd name="T41" fmla="*/ 417 h 869"/>
                <a:gd name="T42" fmla="*/ 1238 w 3537"/>
                <a:gd name="T43" fmla="*/ 394 h 869"/>
                <a:gd name="T44" fmla="*/ 1296 w 3537"/>
                <a:gd name="T45" fmla="*/ 365 h 869"/>
                <a:gd name="T46" fmla="*/ 1354 w 3537"/>
                <a:gd name="T47" fmla="*/ 341 h 869"/>
                <a:gd name="T48" fmla="*/ 1411 w 3537"/>
                <a:gd name="T49" fmla="*/ 324 h 869"/>
                <a:gd name="T50" fmla="*/ 1469 w 3537"/>
                <a:gd name="T51" fmla="*/ 301 h 869"/>
                <a:gd name="T52" fmla="*/ 1526 w 3537"/>
                <a:gd name="T53" fmla="*/ 284 h 869"/>
                <a:gd name="T54" fmla="*/ 1584 w 3537"/>
                <a:gd name="T55" fmla="*/ 266 h 869"/>
                <a:gd name="T56" fmla="*/ 1642 w 3537"/>
                <a:gd name="T57" fmla="*/ 255 h 869"/>
                <a:gd name="T58" fmla="*/ 1699 w 3537"/>
                <a:gd name="T59" fmla="*/ 237 h 869"/>
                <a:gd name="T60" fmla="*/ 1757 w 3537"/>
                <a:gd name="T61" fmla="*/ 226 h 869"/>
                <a:gd name="T62" fmla="*/ 1809 w 3537"/>
                <a:gd name="T63" fmla="*/ 214 h 869"/>
                <a:gd name="T64" fmla="*/ 1866 w 3537"/>
                <a:gd name="T65" fmla="*/ 197 h 869"/>
                <a:gd name="T66" fmla="*/ 1924 w 3537"/>
                <a:gd name="T67" fmla="*/ 185 h 869"/>
                <a:gd name="T68" fmla="*/ 1981 w 3537"/>
                <a:gd name="T69" fmla="*/ 173 h 869"/>
                <a:gd name="T70" fmla="*/ 2039 w 3537"/>
                <a:gd name="T71" fmla="*/ 168 h 869"/>
                <a:gd name="T72" fmla="*/ 2097 w 3537"/>
                <a:gd name="T73" fmla="*/ 156 h 869"/>
                <a:gd name="T74" fmla="*/ 2154 w 3537"/>
                <a:gd name="T75" fmla="*/ 144 h 869"/>
                <a:gd name="T76" fmla="*/ 2212 w 3537"/>
                <a:gd name="T77" fmla="*/ 139 h 869"/>
                <a:gd name="T78" fmla="*/ 2269 w 3537"/>
                <a:gd name="T79" fmla="*/ 127 h 869"/>
                <a:gd name="T80" fmla="*/ 2327 w 3537"/>
                <a:gd name="T81" fmla="*/ 121 h 869"/>
                <a:gd name="T82" fmla="*/ 2379 w 3537"/>
                <a:gd name="T83" fmla="*/ 110 h 869"/>
                <a:gd name="T84" fmla="*/ 2437 w 3537"/>
                <a:gd name="T85" fmla="*/ 104 h 869"/>
                <a:gd name="T86" fmla="*/ 2494 w 3537"/>
                <a:gd name="T87" fmla="*/ 92 h 869"/>
                <a:gd name="T88" fmla="*/ 2552 w 3537"/>
                <a:gd name="T89" fmla="*/ 87 h 869"/>
                <a:gd name="T90" fmla="*/ 2609 w 3537"/>
                <a:gd name="T91" fmla="*/ 81 h 869"/>
                <a:gd name="T92" fmla="*/ 2667 w 3537"/>
                <a:gd name="T93" fmla="*/ 75 h 869"/>
                <a:gd name="T94" fmla="*/ 2725 w 3537"/>
                <a:gd name="T95" fmla="*/ 69 h 869"/>
                <a:gd name="T96" fmla="*/ 2782 w 3537"/>
                <a:gd name="T97" fmla="*/ 63 h 869"/>
                <a:gd name="T98" fmla="*/ 2840 w 3537"/>
                <a:gd name="T99" fmla="*/ 58 h 869"/>
                <a:gd name="T100" fmla="*/ 2897 w 3537"/>
                <a:gd name="T101" fmla="*/ 52 h 869"/>
                <a:gd name="T102" fmla="*/ 2955 w 3537"/>
                <a:gd name="T103" fmla="*/ 46 h 869"/>
                <a:gd name="T104" fmla="*/ 3007 w 3537"/>
                <a:gd name="T105" fmla="*/ 40 h 869"/>
                <a:gd name="T106" fmla="*/ 3064 w 3537"/>
                <a:gd name="T107" fmla="*/ 34 h 869"/>
                <a:gd name="T108" fmla="*/ 3122 w 3537"/>
                <a:gd name="T109" fmla="*/ 29 h 869"/>
                <a:gd name="T110" fmla="*/ 3180 w 3537"/>
                <a:gd name="T111" fmla="*/ 23 h 869"/>
                <a:gd name="T112" fmla="*/ 3237 w 3537"/>
                <a:gd name="T113" fmla="*/ 23 h 869"/>
                <a:gd name="T114" fmla="*/ 3295 w 3537"/>
                <a:gd name="T115" fmla="*/ 17 h 869"/>
                <a:gd name="T116" fmla="*/ 3352 w 3537"/>
                <a:gd name="T117" fmla="*/ 11 h 869"/>
                <a:gd name="T118" fmla="*/ 3410 w 3537"/>
                <a:gd name="T119" fmla="*/ 5 h 869"/>
                <a:gd name="T120" fmla="*/ 3468 w 3537"/>
                <a:gd name="T121" fmla="*/ 5 h 869"/>
                <a:gd name="T122" fmla="*/ 3525 w 3537"/>
                <a:gd name="T123" fmla="*/ 0 h 8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37" h="869">
                  <a:moveTo>
                    <a:pt x="0" y="869"/>
                  </a:moveTo>
                  <a:lnTo>
                    <a:pt x="12" y="869"/>
                  </a:lnTo>
                  <a:lnTo>
                    <a:pt x="29" y="869"/>
                  </a:lnTo>
                  <a:lnTo>
                    <a:pt x="40" y="869"/>
                  </a:lnTo>
                  <a:lnTo>
                    <a:pt x="58" y="869"/>
                  </a:lnTo>
                  <a:lnTo>
                    <a:pt x="69" y="869"/>
                  </a:lnTo>
                  <a:lnTo>
                    <a:pt x="86" y="869"/>
                  </a:lnTo>
                  <a:lnTo>
                    <a:pt x="98" y="869"/>
                  </a:lnTo>
                  <a:lnTo>
                    <a:pt x="115" y="869"/>
                  </a:lnTo>
                  <a:lnTo>
                    <a:pt x="127" y="869"/>
                  </a:lnTo>
                  <a:lnTo>
                    <a:pt x="144" y="869"/>
                  </a:lnTo>
                  <a:lnTo>
                    <a:pt x="156" y="869"/>
                  </a:lnTo>
                  <a:lnTo>
                    <a:pt x="173" y="869"/>
                  </a:lnTo>
                  <a:lnTo>
                    <a:pt x="184" y="869"/>
                  </a:lnTo>
                  <a:lnTo>
                    <a:pt x="202" y="869"/>
                  </a:lnTo>
                  <a:lnTo>
                    <a:pt x="213" y="869"/>
                  </a:lnTo>
                  <a:lnTo>
                    <a:pt x="230" y="869"/>
                  </a:lnTo>
                  <a:lnTo>
                    <a:pt x="242" y="869"/>
                  </a:lnTo>
                  <a:lnTo>
                    <a:pt x="259" y="869"/>
                  </a:lnTo>
                  <a:lnTo>
                    <a:pt x="271" y="869"/>
                  </a:lnTo>
                  <a:lnTo>
                    <a:pt x="288" y="869"/>
                  </a:lnTo>
                  <a:lnTo>
                    <a:pt x="300" y="869"/>
                  </a:lnTo>
                  <a:lnTo>
                    <a:pt x="311" y="869"/>
                  </a:lnTo>
                  <a:lnTo>
                    <a:pt x="328" y="869"/>
                  </a:lnTo>
                  <a:lnTo>
                    <a:pt x="340" y="869"/>
                  </a:lnTo>
                  <a:lnTo>
                    <a:pt x="357" y="869"/>
                  </a:lnTo>
                  <a:lnTo>
                    <a:pt x="369" y="869"/>
                  </a:lnTo>
                  <a:lnTo>
                    <a:pt x="386" y="869"/>
                  </a:lnTo>
                  <a:lnTo>
                    <a:pt x="397" y="869"/>
                  </a:lnTo>
                  <a:lnTo>
                    <a:pt x="415" y="869"/>
                  </a:lnTo>
                  <a:lnTo>
                    <a:pt x="426" y="869"/>
                  </a:lnTo>
                  <a:lnTo>
                    <a:pt x="444" y="869"/>
                  </a:lnTo>
                  <a:lnTo>
                    <a:pt x="455" y="869"/>
                  </a:lnTo>
                  <a:lnTo>
                    <a:pt x="472" y="869"/>
                  </a:lnTo>
                  <a:lnTo>
                    <a:pt x="484" y="869"/>
                  </a:lnTo>
                  <a:lnTo>
                    <a:pt x="501" y="869"/>
                  </a:lnTo>
                  <a:lnTo>
                    <a:pt x="513" y="869"/>
                  </a:lnTo>
                  <a:lnTo>
                    <a:pt x="530" y="869"/>
                  </a:lnTo>
                  <a:lnTo>
                    <a:pt x="541" y="869"/>
                  </a:lnTo>
                  <a:lnTo>
                    <a:pt x="559" y="869"/>
                  </a:lnTo>
                  <a:lnTo>
                    <a:pt x="570" y="857"/>
                  </a:lnTo>
                  <a:lnTo>
                    <a:pt x="588" y="845"/>
                  </a:lnTo>
                  <a:lnTo>
                    <a:pt x="599" y="828"/>
                  </a:lnTo>
                  <a:lnTo>
                    <a:pt x="611" y="817"/>
                  </a:lnTo>
                  <a:lnTo>
                    <a:pt x="628" y="805"/>
                  </a:lnTo>
                  <a:lnTo>
                    <a:pt x="639" y="793"/>
                  </a:lnTo>
                  <a:lnTo>
                    <a:pt x="657" y="782"/>
                  </a:lnTo>
                  <a:lnTo>
                    <a:pt x="668" y="770"/>
                  </a:lnTo>
                  <a:lnTo>
                    <a:pt x="685" y="759"/>
                  </a:lnTo>
                  <a:lnTo>
                    <a:pt x="697" y="747"/>
                  </a:lnTo>
                  <a:lnTo>
                    <a:pt x="714" y="735"/>
                  </a:lnTo>
                  <a:lnTo>
                    <a:pt x="726" y="724"/>
                  </a:lnTo>
                  <a:lnTo>
                    <a:pt x="743" y="712"/>
                  </a:lnTo>
                  <a:lnTo>
                    <a:pt x="755" y="701"/>
                  </a:lnTo>
                  <a:lnTo>
                    <a:pt x="772" y="689"/>
                  </a:lnTo>
                  <a:lnTo>
                    <a:pt x="783" y="677"/>
                  </a:lnTo>
                  <a:lnTo>
                    <a:pt x="801" y="666"/>
                  </a:lnTo>
                  <a:lnTo>
                    <a:pt x="812" y="654"/>
                  </a:lnTo>
                  <a:lnTo>
                    <a:pt x="829" y="649"/>
                  </a:lnTo>
                  <a:lnTo>
                    <a:pt x="841" y="637"/>
                  </a:lnTo>
                  <a:lnTo>
                    <a:pt x="858" y="625"/>
                  </a:lnTo>
                  <a:lnTo>
                    <a:pt x="870" y="614"/>
                  </a:lnTo>
                  <a:lnTo>
                    <a:pt x="887" y="602"/>
                  </a:lnTo>
                  <a:lnTo>
                    <a:pt x="899" y="591"/>
                  </a:lnTo>
                  <a:lnTo>
                    <a:pt x="910" y="585"/>
                  </a:lnTo>
                  <a:lnTo>
                    <a:pt x="927" y="573"/>
                  </a:lnTo>
                  <a:lnTo>
                    <a:pt x="939" y="562"/>
                  </a:lnTo>
                  <a:lnTo>
                    <a:pt x="956" y="550"/>
                  </a:lnTo>
                  <a:lnTo>
                    <a:pt x="968" y="544"/>
                  </a:lnTo>
                  <a:lnTo>
                    <a:pt x="985" y="533"/>
                  </a:lnTo>
                  <a:lnTo>
                    <a:pt x="997" y="521"/>
                  </a:lnTo>
                  <a:lnTo>
                    <a:pt x="1014" y="515"/>
                  </a:lnTo>
                  <a:lnTo>
                    <a:pt x="1025" y="504"/>
                  </a:lnTo>
                  <a:lnTo>
                    <a:pt x="1043" y="498"/>
                  </a:lnTo>
                  <a:lnTo>
                    <a:pt x="1054" y="486"/>
                  </a:lnTo>
                  <a:lnTo>
                    <a:pt x="1071" y="481"/>
                  </a:lnTo>
                  <a:lnTo>
                    <a:pt x="1083" y="469"/>
                  </a:lnTo>
                  <a:lnTo>
                    <a:pt x="1100" y="463"/>
                  </a:lnTo>
                  <a:lnTo>
                    <a:pt x="1112" y="457"/>
                  </a:lnTo>
                  <a:lnTo>
                    <a:pt x="1129" y="446"/>
                  </a:lnTo>
                  <a:lnTo>
                    <a:pt x="1141" y="440"/>
                  </a:lnTo>
                  <a:lnTo>
                    <a:pt x="1158" y="434"/>
                  </a:lnTo>
                  <a:lnTo>
                    <a:pt x="1169" y="423"/>
                  </a:lnTo>
                  <a:lnTo>
                    <a:pt x="1187" y="417"/>
                  </a:lnTo>
                  <a:lnTo>
                    <a:pt x="1198" y="411"/>
                  </a:lnTo>
                  <a:lnTo>
                    <a:pt x="1210" y="405"/>
                  </a:lnTo>
                  <a:lnTo>
                    <a:pt x="1227" y="399"/>
                  </a:lnTo>
                  <a:lnTo>
                    <a:pt x="1238" y="394"/>
                  </a:lnTo>
                  <a:lnTo>
                    <a:pt x="1256" y="382"/>
                  </a:lnTo>
                  <a:lnTo>
                    <a:pt x="1267" y="376"/>
                  </a:lnTo>
                  <a:lnTo>
                    <a:pt x="1285" y="370"/>
                  </a:lnTo>
                  <a:lnTo>
                    <a:pt x="1296" y="365"/>
                  </a:lnTo>
                  <a:lnTo>
                    <a:pt x="1313" y="359"/>
                  </a:lnTo>
                  <a:lnTo>
                    <a:pt x="1325" y="353"/>
                  </a:lnTo>
                  <a:lnTo>
                    <a:pt x="1342" y="347"/>
                  </a:lnTo>
                  <a:lnTo>
                    <a:pt x="1354" y="341"/>
                  </a:lnTo>
                  <a:lnTo>
                    <a:pt x="1371" y="336"/>
                  </a:lnTo>
                  <a:lnTo>
                    <a:pt x="1382" y="336"/>
                  </a:lnTo>
                  <a:lnTo>
                    <a:pt x="1400" y="330"/>
                  </a:lnTo>
                  <a:lnTo>
                    <a:pt x="1411" y="324"/>
                  </a:lnTo>
                  <a:lnTo>
                    <a:pt x="1429" y="318"/>
                  </a:lnTo>
                  <a:lnTo>
                    <a:pt x="1440" y="313"/>
                  </a:lnTo>
                  <a:lnTo>
                    <a:pt x="1457" y="307"/>
                  </a:lnTo>
                  <a:lnTo>
                    <a:pt x="1469" y="301"/>
                  </a:lnTo>
                  <a:lnTo>
                    <a:pt x="1486" y="301"/>
                  </a:lnTo>
                  <a:lnTo>
                    <a:pt x="1498" y="295"/>
                  </a:lnTo>
                  <a:lnTo>
                    <a:pt x="1509" y="289"/>
                  </a:lnTo>
                  <a:lnTo>
                    <a:pt x="1526" y="284"/>
                  </a:lnTo>
                  <a:lnTo>
                    <a:pt x="1538" y="284"/>
                  </a:lnTo>
                  <a:lnTo>
                    <a:pt x="1555" y="278"/>
                  </a:lnTo>
                  <a:lnTo>
                    <a:pt x="1567" y="272"/>
                  </a:lnTo>
                  <a:lnTo>
                    <a:pt x="1584" y="266"/>
                  </a:lnTo>
                  <a:lnTo>
                    <a:pt x="1596" y="266"/>
                  </a:lnTo>
                  <a:lnTo>
                    <a:pt x="1613" y="260"/>
                  </a:lnTo>
                  <a:lnTo>
                    <a:pt x="1624" y="255"/>
                  </a:lnTo>
                  <a:lnTo>
                    <a:pt x="1642" y="255"/>
                  </a:lnTo>
                  <a:lnTo>
                    <a:pt x="1653" y="249"/>
                  </a:lnTo>
                  <a:lnTo>
                    <a:pt x="1670" y="243"/>
                  </a:lnTo>
                  <a:lnTo>
                    <a:pt x="1682" y="243"/>
                  </a:lnTo>
                  <a:lnTo>
                    <a:pt x="1699" y="237"/>
                  </a:lnTo>
                  <a:lnTo>
                    <a:pt x="1711" y="237"/>
                  </a:lnTo>
                  <a:lnTo>
                    <a:pt x="1728" y="231"/>
                  </a:lnTo>
                  <a:lnTo>
                    <a:pt x="1740" y="226"/>
                  </a:lnTo>
                  <a:lnTo>
                    <a:pt x="1757" y="226"/>
                  </a:lnTo>
                  <a:lnTo>
                    <a:pt x="1768" y="220"/>
                  </a:lnTo>
                  <a:lnTo>
                    <a:pt x="1780" y="220"/>
                  </a:lnTo>
                  <a:lnTo>
                    <a:pt x="1797" y="214"/>
                  </a:lnTo>
                  <a:lnTo>
                    <a:pt x="1809" y="214"/>
                  </a:lnTo>
                  <a:lnTo>
                    <a:pt x="1826" y="208"/>
                  </a:lnTo>
                  <a:lnTo>
                    <a:pt x="1837" y="208"/>
                  </a:lnTo>
                  <a:lnTo>
                    <a:pt x="1855" y="202"/>
                  </a:lnTo>
                  <a:lnTo>
                    <a:pt x="1866" y="197"/>
                  </a:lnTo>
                  <a:lnTo>
                    <a:pt x="1884" y="197"/>
                  </a:lnTo>
                  <a:lnTo>
                    <a:pt x="1895" y="191"/>
                  </a:lnTo>
                  <a:lnTo>
                    <a:pt x="1912" y="191"/>
                  </a:lnTo>
                  <a:lnTo>
                    <a:pt x="1924" y="185"/>
                  </a:lnTo>
                  <a:lnTo>
                    <a:pt x="1941" y="185"/>
                  </a:lnTo>
                  <a:lnTo>
                    <a:pt x="1953" y="179"/>
                  </a:lnTo>
                  <a:lnTo>
                    <a:pt x="1970" y="179"/>
                  </a:lnTo>
                  <a:lnTo>
                    <a:pt x="1981" y="173"/>
                  </a:lnTo>
                  <a:lnTo>
                    <a:pt x="1999" y="173"/>
                  </a:lnTo>
                  <a:lnTo>
                    <a:pt x="2010" y="173"/>
                  </a:lnTo>
                  <a:lnTo>
                    <a:pt x="2028" y="168"/>
                  </a:lnTo>
                  <a:lnTo>
                    <a:pt x="2039" y="168"/>
                  </a:lnTo>
                  <a:lnTo>
                    <a:pt x="2056" y="162"/>
                  </a:lnTo>
                  <a:lnTo>
                    <a:pt x="2068" y="162"/>
                  </a:lnTo>
                  <a:lnTo>
                    <a:pt x="2079" y="156"/>
                  </a:lnTo>
                  <a:lnTo>
                    <a:pt x="2097" y="156"/>
                  </a:lnTo>
                  <a:lnTo>
                    <a:pt x="2108" y="150"/>
                  </a:lnTo>
                  <a:lnTo>
                    <a:pt x="2125" y="150"/>
                  </a:lnTo>
                  <a:lnTo>
                    <a:pt x="2137" y="150"/>
                  </a:lnTo>
                  <a:lnTo>
                    <a:pt x="2154" y="144"/>
                  </a:lnTo>
                  <a:lnTo>
                    <a:pt x="2166" y="144"/>
                  </a:lnTo>
                  <a:lnTo>
                    <a:pt x="2183" y="139"/>
                  </a:lnTo>
                  <a:lnTo>
                    <a:pt x="2195" y="139"/>
                  </a:lnTo>
                  <a:lnTo>
                    <a:pt x="2212" y="139"/>
                  </a:lnTo>
                  <a:lnTo>
                    <a:pt x="2223" y="133"/>
                  </a:lnTo>
                  <a:lnTo>
                    <a:pt x="2241" y="133"/>
                  </a:lnTo>
                  <a:lnTo>
                    <a:pt x="2252" y="127"/>
                  </a:lnTo>
                  <a:lnTo>
                    <a:pt x="2269" y="127"/>
                  </a:lnTo>
                  <a:lnTo>
                    <a:pt x="2281" y="127"/>
                  </a:lnTo>
                  <a:lnTo>
                    <a:pt x="2298" y="121"/>
                  </a:lnTo>
                  <a:lnTo>
                    <a:pt x="2310" y="121"/>
                  </a:lnTo>
                  <a:lnTo>
                    <a:pt x="2327" y="121"/>
                  </a:lnTo>
                  <a:lnTo>
                    <a:pt x="2339" y="116"/>
                  </a:lnTo>
                  <a:lnTo>
                    <a:pt x="2356" y="116"/>
                  </a:lnTo>
                  <a:lnTo>
                    <a:pt x="2367" y="110"/>
                  </a:lnTo>
                  <a:lnTo>
                    <a:pt x="2379" y="110"/>
                  </a:lnTo>
                  <a:lnTo>
                    <a:pt x="2396" y="110"/>
                  </a:lnTo>
                  <a:lnTo>
                    <a:pt x="2408" y="104"/>
                  </a:lnTo>
                  <a:lnTo>
                    <a:pt x="2425" y="104"/>
                  </a:lnTo>
                  <a:lnTo>
                    <a:pt x="2437" y="104"/>
                  </a:lnTo>
                  <a:lnTo>
                    <a:pt x="2454" y="98"/>
                  </a:lnTo>
                  <a:lnTo>
                    <a:pt x="2465" y="98"/>
                  </a:lnTo>
                  <a:lnTo>
                    <a:pt x="2483" y="98"/>
                  </a:lnTo>
                  <a:lnTo>
                    <a:pt x="2494" y="92"/>
                  </a:lnTo>
                  <a:lnTo>
                    <a:pt x="2511" y="92"/>
                  </a:lnTo>
                  <a:lnTo>
                    <a:pt x="2523" y="92"/>
                  </a:lnTo>
                  <a:lnTo>
                    <a:pt x="2540" y="92"/>
                  </a:lnTo>
                  <a:lnTo>
                    <a:pt x="2552" y="87"/>
                  </a:lnTo>
                  <a:lnTo>
                    <a:pt x="2569" y="87"/>
                  </a:lnTo>
                  <a:lnTo>
                    <a:pt x="2581" y="87"/>
                  </a:lnTo>
                  <a:lnTo>
                    <a:pt x="2598" y="81"/>
                  </a:lnTo>
                  <a:lnTo>
                    <a:pt x="2609" y="81"/>
                  </a:lnTo>
                  <a:lnTo>
                    <a:pt x="2627" y="81"/>
                  </a:lnTo>
                  <a:lnTo>
                    <a:pt x="2638" y="75"/>
                  </a:lnTo>
                  <a:lnTo>
                    <a:pt x="2655" y="75"/>
                  </a:lnTo>
                  <a:lnTo>
                    <a:pt x="2667" y="75"/>
                  </a:lnTo>
                  <a:lnTo>
                    <a:pt x="2678" y="75"/>
                  </a:lnTo>
                  <a:lnTo>
                    <a:pt x="2696" y="69"/>
                  </a:lnTo>
                  <a:lnTo>
                    <a:pt x="2707" y="69"/>
                  </a:lnTo>
                  <a:lnTo>
                    <a:pt x="2725" y="69"/>
                  </a:lnTo>
                  <a:lnTo>
                    <a:pt x="2736" y="63"/>
                  </a:lnTo>
                  <a:lnTo>
                    <a:pt x="2753" y="63"/>
                  </a:lnTo>
                  <a:lnTo>
                    <a:pt x="2765" y="63"/>
                  </a:lnTo>
                  <a:lnTo>
                    <a:pt x="2782" y="63"/>
                  </a:lnTo>
                  <a:lnTo>
                    <a:pt x="2794" y="58"/>
                  </a:lnTo>
                  <a:lnTo>
                    <a:pt x="2811" y="58"/>
                  </a:lnTo>
                  <a:lnTo>
                    <a:pt x="2822" y="58"/>
                  </a:lnTo>
                  <a:lnTo>
                    <a:pt x="2840" y="58"/>
                  </a:lnTo>
                  <a:lnTo>
                    <a:pt x="2851" y="52"/>
                  </a:lnTo>
                  <a:lnTo>
                    <a:pt x="2869" y="52"/>
                  </a:lnTo>
                  <a:lnTo>
                    <a:pt x="2880" y="52"/>
                  </a:lnTo>
                  <a:lnTo>
                    <a:pt x="2897" y="52"/>
                  </a:lnTo>
                  <a:lnTo>
                    <a:pt x="2909" y="46"/>
                  </a:lnTo>
                  <a:lnTo>
                    <a:pt x="2926" y="46"/>
                  </a:lnTo>
                  <a:lnTo>
                    <a:pt x="2938" y="46"/>
                  </a:lnTo>
                  <a:lnTo>
                    <a:pt x="2955" y="46"/>
                  </a:lnTo>
                  <a:lnTo>
                    <a:pt x="2966" y="46"/>
                  </a:lnTo>
                  <a:lnTo>
                    <a:pt x="2978" y="40"/>
                  </a:lnTo>
                  <a:lnTo>
                    <a:pt x="2995" y="40"/>
                  </a:lnTo>
                  <a:lnTo>
                    <a:pt x="3007" y="40"/>
                  </a:lnTo>
                  <a:lnTo>
                    <a:pt x="3024" y="40"/>
                  </a:lnTo>
                  <a:lnTo>
                    <a:pt x="3036" y="34"/>
                  </a:lnTo>
                  <a:lnTo>
                    <a:pt x="3053" y="34"/>
                  </a:lnTo>
                  <a:lnTo>
                    <a:pt x="3064" y="34"/>
                  </a:lnTo>
                  <a:lnTo>
                    <a:pt x="3082" y="34"/>
                  </a:lnTo>
                  <a:lnTo>
                    <a:pt x="3093" y="34"/>
                  </a:lnTo>
                  <a:lnTo>
                    <a:pt x="3110" y="29"/>
                  </a:lnTo>
                  <a:lnTo>
                    <a:pt x="3122" y="29"/>
                  </a:lnTo>
                  <a:lnTo>
                    <a:pt x="3139" y="29"/>
                  </a:lnTo>
                  <a:lnTo>
                    <a:pt x="3151" y="29"/>
                  </a:lnTo>
                  <a:lnTo>
                    <a:pt x="3168" y="29"/>
                  </a:lnTo>
                  <a:lnTo>
                    <a:pt x="3180" y="23"/>
                  </a:lnTo>
                  <a:lnTo>
                    <a:pt x="3197" y="23"/>
                  </a:lnTo>
                  <a:lnTo>
                    <a:pt x="3208" y="23"/>
                  </a:lnTo>
                  <a:lnTo>
                    <a:pt x="3226" y="23"/>
                  </a:lnTo>
                  <a:lnTo>
                    <a:pt x="3237" y="23"/>
                  </a:lnTo>
                  <a:lnTo>
                    <a:pt x="3254" y="17"/>
                  </a:lnTo>
                  <a:lnTo>
                    <a:pt x="3266" y="17"/>
                  </a:lnTo>
                  <a:lnTo>
                    <a:pt x="3277" y="17"/>
                  </a:lnTo>
                  <a:lnTo>
                    <a:pt x="3295" y="17"/>
                  </a:lnTo>
                  <a:lnTo>
                    <a:pt x="3306" y="17"/>
                  </a:lnTo>
                  <a:lnTo>
                    <a:pt x="3324" y="17"/>
                  </a:lnTo>
                  <a:lnTo>
                    <a:pt x="3335" y="11"/>
                  </a:lnTo>
                  <a:lnTo>
                    <a:pt x="3352" y="11"/>
                  </a:lnTo>
                  <a:lnTo>
                    <a:pt x="3364" y="11"/>
                  </a:lnTo>
                  <a:lnTo>
                    <a:pt x="3381" y="11"/>
                  </a:lnTo>
                  <a:lnTo>
                    <a:pt x="3393" y="11"/>
                  </a:lnTo>
                  <a:lnTo>
                    <a:pt x="3410" y="5"/>
                  </a:lnTo>
                  <a:lnTo>
                    <a:pt x="3421" y="5"/>
                  </a:lnTo>
                  <a:lnTo>
                    <a:pt x="3439" y="5"/>
                  </a:lnTo>
                  <a:lnTo>
                    <a:pt x="3450" y="5"/>
                  </a:lnTo>
                  <a:lnTo>
                    <a:pt x="3468" y="5"/>
                  </a:lnTo>
                  <a:lnTo>
                    <a:pt x="3479" y="5"/>
                  </a:lnTo>
                  <a:lnTo>
                    <a:pt x="3496" y="5"/>
                  </a:lnTo>
                  <a:lnTo>
                    <a:pt x="3508" y="0"/>
                  </a:lnTo>
                  <a:lnTo>
                    <a:pt x="3525" y="0"/>
                  </a:lnTo>
                  <a:lnTo>
                    <a:pt x="3537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Rectangle 69"/>
            <p:cNvSpPr>
              <a:spLocks noChangeArrowheads="1"/>
            </p:cNvSpPr>
            <p:nvPr/>
          </p:nvSpPr>
          <p:spPr bwMode="auto">
            <a:xfrm>
              <a:off x="2089" y="1620"/>
              <a:ext cx="193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19.3873)</a:t>
              </a:r>
              <a:endParaRPr lang="en-US" sz="1200"/>
            </a:p>
          </p:txBody>
        </p:sp>
        <p:sp>
          <p:nvSpPr>
            <p:cNvPr id="34885" name="Rectangle 70"/>
            <p:cNvSpPr>
              <a:spLocks noChangeArrowheads="1"/>
            </p:cNvSpPr>
            <p:nvPr/>
          </p:nvSpPr>
          <p:spPr bwMode="auto">
            <a:xfrm>
              <a:off x="2826" y="2825"/>
              <a:ext cx="1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4886" name="Rectangle 71"/>
            <p:cNvSpPr>
              <a:spLocks noChangeArrowheads="1"/>
            </p:cNvSpPr>
            <p:nvPr/>
          </p:nvSpPr>
          <p:spPr bwMode="auto">
            <a:xfrm rot="-5400000">
              <a:off x="567" y="2130"/>
              <a:ext cx="73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4887" name="Rectangle 72"/>
            <p:cNvSpPr>
              <a:spLocks noChangeArrowheads="1"/>
            </p:cNvSpPr>
            <p:nvPr/>
          </p:nvSpPr>
          <p:spPr bwMode="auto">
            <a:xfrm>
              <a:off x="1127" y="3063"/>
              <a:ext cx="3565" cy="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Rectangle 73"/>
            <p:cNvSpPr>
              <a:spLocks noChangeArrowheads="1"/>
            </p:cNvSpPr>
            <p:nvPr/>
          </p:nvSpPr>
          <p:spPr bwMode="auto">
            <a:xfrm>
              <a:off x="1127" y="3063"/>
              <a:ext cx="3565" cy="9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74"/>
            <p:cNvSpPr>
              <a:spLocks noChangeShapeType="1"/>
            </p:cNvSpPr>
            <p:nvPr/>
          </p:nvSpPr>
          <p:spPr bwMode="auto">
            <a:xfrm>
              <a:off x="1127" y="3063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Freeform 75"/>
            <p:cNvSpPr>
              <a:spLocks/>
            </p:cNvSpPr>
            <p:nvPr/>
          </p:nvSpPr>
          <p:spPr bwMode="auto">
            <a:xfrm>
              <a:off x="1127" y="3063"/>
              <a:ext cx="3565" cy="944"/>
            </a:xfrm>
            <a:custGeom>
              <a:avLst/>
              <a:gdLst>
                <a:gd name="T0" fmla="*/ 0 w 619"/>
                <a:gd name="T1" fmla="*/ 944 h 163"/>
                <a:gd name="T2" fmla="*/ 3565 w 619"/>
                <a:gd name="T3" fmla="*/ 944 h 163"/>
                <a:gd name="T4" fmla="*/ 3565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76"/>
            <p:cNvSpPr>
              <a:spLocks noChangeShapeType="1"/>
            </p:cNvSpPr>
            <p:nvPr/>
          </p:nvSpPr>
          <p:spPr bwMode="auto">
            <a:xfrm flipV="1">
              <a:off x="1127" y="3063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Line 77"/>
            <p:cNvSpPr>
              <a:spLocks noChangeShapeType="1"/>
            </p:cNvSpPr>
            <p:nvPr/>
          </p:nvSpPr>
          <p:spPr bwMode="auto">
            <a:xfrm>
              <a:off x="1127" y="4007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Line 78"/>
            <p:cNvSpPr>
              <a:spLocks noChangeShapeType="1"/>
            </p:cNvSpPr>
            <p:nvPr/>
          </p:nvSpPr>
          <p:spPr bwMode="auto">
            <a:xfrm flipV="1">
              <a:off x="1127" y="3063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Line 79"/>
            <p:cNvSpPr>
              <a:spLocks noChangeShapeType="1"/>
            </p:cNvSpPr>
            <p:nvPr/>
          </p:nvSpPr>
          <p:spPr bwMode="auto">
            <a:xfrm flipV="1">
              <a:off x="1127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80"/>
            <p:cNvSpPr>
              <a:spLocks noChangeShapeType="1"/>
            </p:cNvSpPr>
            <p:nvPr/>
          </p:nvSpPr>
          <p:spPr bwMode="auto">
            <a:xfrm>
              <a:off x="1127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Rectangle 81"/>
            <p:cNvSpPr>
              <a:spLocks noChangeArrowheads="1"/>
            </p:cNvSpPr>
            <p:nvPr/>
          </p:nvSpPr>
          <p:spPr bwMode="auto">
            <a:xfrm>
              <a:off x="1110" y="4030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4897" name="Line 82"/>
            <p:cNvSpPr>
              <a:spLocks noChangeShapeType="1"/>
            </p:cNvSpPr>
            <p:nvPr/>
          </p:nvSpPr>
          <p:spPr bwMode="auto">
            <a:xfrm flipV="1">
              <a:off x="1484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Line 83"/>
            <p:cNvSpPr>
              <a:spLocks noChangeShapeType="1"/>
            </p:cNvSpPr>
            <p:nvPr/>
          </p:nvSpPr>
          <p:spPr bwMode="auto">
            <a:xfrm>
              <a:off x="1484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Rectangle 84"/>
            <p:cNvSpPr>
              <a:spLocks noChangeArrowheads="1"/>
            </p:cNvSpPr>
            <p:nvPr/>
          </p:nvSpPr>
          <p:spPr bwMode="auto">
            <a:xfrm>
              <a:off x="1467" y="4030"/>
              <a:ext cx="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4900" name="Line 85"/>
            <p:cNvSpPr>
              <a:spLocks noChangeShapeType="1"/>
            </p:cNvSpPr>
            <p:nvPr/>
          </p:nvSpPr>
          <p:spPr bwMode="auto">
            <a:xfrm flipV="1">
              <a:off x="1841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86"/>
            <p:cNvSpPr>
              <a:spLocks noChangeShapeType="1"/>
            </p:cNvSpPr>
            <p:nvPr/>
          </p:nvSpPr>
          <p:spPr bwMode="auto">
            <a:xfrm>
              <a:off x="1841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Rectangle 87"/>
            <p:cNvSpPr>
              <a:spLocks noChangeArrowheads="1"/>
            </p:cNvSpPr>
            <p:nvPr/>
          </p:nvSpPr>
          <p:spPr bwMode="auto">
            <a:xfrm>
              <a:off x="1801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4903" name="Line 88"/>
            <p:cNvSpPr>
              <a:spLocks noChangeShapeType="1"/>
            </p:cNvSpPr>
            <p:nvPr/>
          </p:nvSpPr>
          <p:spPr bwMode="auto">
            <a:xfrm flipV="1">
              <a:off x="2198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89"/>
            <p:cNvSpPr>
              <a:spLocks noChangeShapeType="1"/>
            </p:cNvSpPr>
            <p:nvPr/>
          </p:nvSpPr>
          <p:spPr bwMode="auto">
            <a:xfrm>
              <a:off x="2198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Rectangle 90"/>
            <p:cNvSpPr>
              <a:spLocks noChangeArrowheads="1"/>
            </p:cNvSpPr>
            <p:nvPr/>
          </p:nvSpPr>
          <p:spPr bwMode="auto">
            <a:xfrm>
              <a:off x="2158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4906" name="Line 91"/>
            <p:cNvSpPr>
              <a:spLocks noChangeShapeType="1"/>
            </p:cNvSpPr>
            <p:nvPr/>
          </p:nvSpPr>
          <p:spPr bwMode="auto">
            <a:xfrm flipV="1">
              <a:off x="2556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Line 92"/>
            <p:cNvSpPr>
              <a:spLocks noChangeShapeType="1"/>
            </p:cNvSpPr>
            <p:nvPr/>
          </p:nvSpPr>
          <p:spPr bwMode="auto">
            <a:xfrm>
              <a:off x="2556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Rectangle 93"/>
            <p:cNvSpPr>
              <a:spLocks noChangeArrowheads="1"/>
            </p:cNvSpPr>
            <p:nvPr/>
          </p:nvSpPr>
          <p:spPr bwMode="auto">
            <a:xfrm>
              <a:off x="2515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4909" name="Line 94"/>
            <p:cNvSpPr>
              <a:spLocks noChangeShapeType="1"/>
            </p:cNvSpPr>
            <p:nvPr/>
          </p:nvSpPr>
          <p:spPr bwMode="auto">
            <a:xfrm flipV="1">
              <a:off x="2913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95"/>
            <p:cNvSpPr>
              <a:spLocks noChangeShapeType="1"/>
            </p:cNvSpPr>
            <p:nvPr/>
          </p:nvSpPr>
          <p:spPr bwMode="auto">
            <a:xfrm>
              <a:off x="2913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Rectangle 96"/>
            <p:cNvSpPr>
              <a:spLocks noChangeArrowheads="1"/>
            </p:cNvSpPr>
            <p:nvPr/>
          </p:nvSpPr>
          <p:spPr bwMode="auto">
            <a:xfrm>
              <a:off x="2872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4912" name="Line 97"/>
            <p:cNvSpPr>
              <a:spLocks noChangeShapeType="1"/>
            </p:cNvSpPr>
            <p:nvPr/>
          </p:nvSpPr>
          <p:spPr bwMode="auto">
            <a:xfrm flipV="1">
              <a:off x="3264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98"/>
            <p:cNvSpPr>
              <a:spLocks noChangeShapeType="1"/>
            </p:cNvSpPr>
            <p:nvPr/>
          </p:nvSpPr>
          <p:spPr bwMode="auto">
            <a:xfrm>
              <a:off x="3264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Rectangle 99"/>
            <p:cNvSpPr>
              <a:spLocks noChangeArrowheads="1"/>
            </p:cNvSpPr>
            <p:nvPr/>
          </p:nvSpPr>
          <p:spPr bwMode="auto">
            <a:xfrm>
              <a:off x="3224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4915" name="Line 100"/>
            <p:cNvSpPr>
              <a:spLocks noChangeShapeType="1"/>
            </p:cNvSpPr>
            <p:nvPr/>
          </p:nvSpPr>
          <p:spPr bwMode="auto">
            <a:xfrm flipV="1">
              <a:off x="3621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101"/>
            <p:cNvSpPr>
              <a:spLocks noChangeShapeType="1"/>
            </p:cNvSpPr>
            <p:nvPr/>
          </p:nvSpPr>
          <p:spPr bwMode="auto">
            <a:xfrm>
              <a:off x="3621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Rectangle 102"/>
            <p:cNvSpPr>
              <a:spLocks noChangeArrowheads="1"/>
            </p:cNvSpPr>
            <p:nvPr/>
          </p:nvSpPr>
          <p:spPr bwMode="auto">
            <a:xfrm>
              <a:off x="3581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4918" name="Line 103"/>
            <p:cNvSpPr>
              <a:spLocks noChangeShapeType="1"/>
            </p:cNvSpPr>
            <p:nvPr/>
          </p:nvSpPr>
          <p:spPr bwMode="auto">
            <a:xfrm flipV="1">
              <a:off x="3978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104"/>
            <p:cNvSpPr>
              <a:spLocks noChangeShapeType="1"/>
            </p:cNvSpPr>
            <p:nvPr/>
          </p:nvSpPr>
          <p:spPr bwMode="auto">
            <a:xfrm>
              <a:off x="3978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Rectangle 105"/>
            <p:cNvSpPr>
              <a:spLocks noChangeArrowheads="1"/>
            </p:cNvSpPr>
            <p:nvPr/>
          </p:nvSpPr>
          <p:spPr bwMode="auto">
            <a:xfrm>
              <a:off x="3938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4921" name="Line 106"/>
            <p:cNvSpPr>
              <a:spLocks noChangeShapeType="1"/>
            </p:cNvSpPr>
            <p:nvPr/>
          </p:nvSpPr>
          <p:spPr bwMode="auto">
            <a:xfrm flipV="1">
              <a:off x="4335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107"/>
            <p:cNvSpPr>
              <a:spLocks noChangeShapeType="1"/>
            </p:cNvSpPr>
            <p:nvPr/>
          </p:nvSpPr>
          <p:spPr bwMode="auto">
            <a:xfrm>
              <a:off x="4335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Rectangle 108"/>
            <p:cNvSpPr>
              <a:spLocks noChangeArrowheads="1"/>
            </p:cNvSpPr>
            <p:nvPr/>
          </p:nvSpPr>
          <p:spPr bwMode="auto">
            <a:xfrm>
              <a:off x="4295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4924" name="Line 109"/>
            <p:cNvSpPr>
              <a:spLocks noChangeShapeType="1"/>
            </p:cNvSpPr>
            <p:nvPr/>
          </p:nvSpPr>
          <p:spPr bwMode="auto">
            <a:xfrm flipV="1">
              <a:off x="4692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110"/>
            <p:cNvSpPr>
              <a:spLocks noChangeShapeType="1"/>
            </p:cNvSpPr>
            <p:nvPr/>
          </p:nvSpPr>
          <p:spPr bwMode="auto">
            <a:xfrm>
              <a:off x="4692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Rectangle 111"/>
            <p:cNvSpPr>
              <a:spLocks noChangeArrowheads="1"/>
            </p:cNvSpPr>
            <p:nvPr/>
          </p:nvSpPr>
          <p:spPr bwMode="auto">
            <a:xfrm>
              <a:off x="4652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4927" name="Line 112"/>
            <p:cNvSpPr>
              <a:spLocks noChangeShapeType="1"/>
            </p:cNvSpPr>
            <p:nvPr/>
          </p:nvSpPr>
          <p:spPr bwMode="auto">
            <a:xfrm>
              <a:off x="1127" y="4007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8" name="Line 113"/>
            <p:cNvSpPr>
              <a:spLocks noChangeShapeType="1"/>
            </p:cNvSpPr>
            <p:nvPr/>
          </p:nvSpPr>
          <p:spPr bwMode="auto">
            <a:xfrm flipH="1">
              <a:off x="4658" y="400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Rectangle 114"/>
            <p:cNvSpPr>
              <a:spLocks noChangeArrowheads="1"/>
            </p:cNvSpPr>
            <p:nvPr/>
          </p:nvSpPr>
          <p:spPr bwMode="auto">
            <a:xfrm>
              <a:off x="1064" y="3961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4930" name="Line 115"/>
            <p:cNvSpPr>
              <a:spLocks noChangeShapeType="1"/>
            </p:cNvSpPr>
            <p:nvPr/>
          </p:nvSpPr>
          <p:spPr bwMode="auto">
            <a:xfrm>
              <a:off x="1127" y="381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1" name="Line 116"/>
            <p:cNvSpPr>
              <a:spLocks noChangeShapeType="1"/>
            </p:cNvSpPr>
            <p:nvPr/>
          </p:nvSpPr>
          <p:spPr bwMode="auto">
            <a:xfrm flipH="1">
              <a:off x="4658" y="3816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Rectangle 117"/>
            <p:cNvSpPr>
              <a:spLocks noChangeArrowheads="1"/>
            </p:cNvSpPr>
            <p:nvPr/>
          </p:nvSpPr>
          <p:spPr bwMode="auto">
            <a:xfrm>
              <a:off x="1000" y="3770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1200"/>
            </a:p>
          </p:txBody>
        </p:sp>
        <p:sp>
          <p:nvSpPr>
            <p:cNvPr id="34933" name="Line 118"/>
            <p:cNvSpPr>
              <a:spLocks noChangeShapeType="1"/>
            </p:cNvSpPr>
            <p:nvPr/>
          </p:nvSpPr>
          <p:spPr bwMode="auto">
            <a:xfrm>
              <a:off x="1127" y="363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Line 119"/>
            <p:cNvSpPr>
              <a:spLocks noChangeShapeType="1"/>
            </p:cNvSpPr>
            <p:nvPr/>
          </p:nvSpPr>
          <p:spPr bwMode="auto">
            <a:xfrm flipH="1">
              <a:off x="4658" y="363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5" name="Rectangle 120"/>
            <p:cNvSpPr>
              <a:spLocks noChangeArrowheads="1"/>
            </p:cNvSpPr>
            <p:nvPr/>
          </p:nvSpPr>
          <p:spPr bwMode="auto">
            <a:xfrm>
              <a:off x="1000" y="3584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1200"/>
            </a:p>
          </p:txBody>
        </p:sp>
        <p:sp>
          <p:nvSpPr>
            <p:cNvPr id="34936" name="Line 121"/>
            <p:cNvSpPr>
              <a:spLocks noChangeShapeType="1"/>
            </p:cNvSpPr>
            <p:nvPr/>
          </p:nvSpPr>
          <p:spPr bwMode="auto">
            <a:xfrm>
              <a:off x="1127" y="3439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Line 122"/>
            <p:cNvSpPr>
              <a:spLocks noChangeShapeType="1"/>
            </p:cNvSpPr>
            <p:nvPr/>
          </p:nvSpPr>
          <p:spPr bwMode="auto">
            <a:xfrm flipH="1">
              <a:off x="4658" y="343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8" name="Rectangle 123"/>
            <p:cNvSpPr>
              <a:spLocks noChangeArrowheads="1"/>
            </p:cNvSpPr>
            <p:nvPr/>
          </p:nvSpPr>
          <p:spPr bwMode="auto">
            <a:xfrm>
              <a:off x="1000" y="3393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1200"/>
            </a:p>
          </p:txBody>
        </p:sp>
        <p:sp>
          <p:nvSpPr>
            <p:cNvPr id="34939" name="Line 124"/>
            <p:cNvSpPr>
              <a:spLocks noChangeShapeType="1"/>
            </p:cNvSpPr>
            <p:nvPr/>
          </p:nvSpPr>
          <p:spPr bwMode="auto">
            <a:xfrm>
              <a:off x="1127" y="325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Line 125"/>
            <p:cNvSpPr>
              <a:spLocks noChangeShapeType="1"/>
            </p:cNvSpPr>
            <p:nvPr/>
          </p:nvSpPr>
          <p:spPr bwMode="auto">
            <a:xfrm flipH="1">
              <a:off x="4658" y="325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Rectangle 126"/>
            <p:cNvSpPr>
              <a:spLocks noChangeArrowheads="1"/>
            </p:cNvSpPr>
            <p:nvPr/>
          </p:nvSpPr>
          <p:spPr bwMode="auto">
            <a:xfrm>
              <a:off x="1000" y="3207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1200"/>
            </a:p>
          </p:txBody>
        </p:sp>
        <p:sp>
          <p:nvSpPr>
            <p:cNvPr id="34942" name="Line 127"/>
            <p:cNvSpPr>
              <a:spLocks noChangeShapeType="1"/>
            </p:cNvSpPr>
            <p:nvPr/>
          </p:nvSpPr>
          <p:spPr bwMode="auto">
            <a:xfrm>
              <a:off x="1127" y="306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Line 128"/>
            <p:cNvSpPr>
              <a:spLocks noChangeShapeType="1"/>
            </p:cNvSpPr>
            <p:nvPr/>
          </p:nvSpPr>
          <p:spPr bwMode="auto">
            <a:xfrm flipH="1">
              <a:off x="4658" y="306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Rectangle 129"/>
            <p:cNvSpPr>
              <a:spLocks noChangeArrowheads="1"/>
            </p:cNvSpPr>
            <p:nvPr/>
          </p:nvSpPr>
          <p:spPr bwMode="auto">
            <a:xfrm>
              <a:off x="1064" y="301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4945" name="Line 130"/>
            <p:cNvSpPr>
              <a:spLocks noChangeShapeType="1"/>
            </p:cNvSpPr>
            <p:nvPr/>
          </p:nvSpPr>
          <p:spPr bwMode="auto">
            <a:xfrm>
              <a:off x="1127" y="3063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6" name="Freeform 131"/>
            <p:cNvSpPr>
              <a:spLocks/>
            </p:cNvSpPr>
            <p:nvPr/>
          </p:nvSpPr>
          <p:spPr bwMode="auto">
            <a:xfrm>
              <a:off x="1127" y="3063"/>
              <a:ext cx="3565" cy="944"/>
            </a:xfrm>
            <a:custGeom>
              <a:avLst/>
              <a:gdLst>
                <a:gd name="T0" fmla="*/ 0 w 619"/>
                <a:gd name="T1" fmla="*/ 944 h 163"/>
                <a:gd name="T2" fmla="*/ 3565 w 619"/>
                <a:gd name="T3" fmla="*/ 944 h 163"/>
                <a:gd name="T4" fmla="*/ 3565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7" name="Line 132"/>
            <p:cNvSpPr>
              <a:spLocks noChangeShapeType="1"/>
            </p:cNvSpPr>
            <p:nvPr/>
          </p:nvSpPr>
          <p:spPr bwMode="auto">
            <a:xfrm flipV="1">
              <a:off x="1127" y="3063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8" name="Freeform 133"/>
            <p:cNvSpPr>
              <a:spLocks/>
            </p:cNvSpPr>
            <p:nvPr/>
          </p:nvSpPr>
          <p:spPr bwMode="auto">
            <a:xfrm>
              <a:off x="1127" y="3109"/>
              <a:ext cx="3537" cy="898"/>
            </a:xfrm>
            <a:custGeom>
              <a:avLst/>
              <a:gdLst>
                <a:gd name="T0" fmla="*/ 40 w 3537"/>
                <a:gd name="T1" fmla="*/ 898 h 898"/>
                <a:gd name="T2" fmla="*/ 98 w 3537"/>
                <a:gd name="T3" fmla="*/ 898 h 898"/>
                <a:gd name="T4" fmla="*/ 156 w 3537"/>
                <a:gd name="T5" fmla="*/ 898 h 898"/>
                <a:gd name="T6" fmla="*/ 213 w 3537"/>
                <a:gd name="T7" fmla="*/ 568 h 898"/>
                <a:gd name="T8" fmla="*/ 271 w 3537"/>
                <a:gd name="T9" fmla="*/ 527 h 898"/>
                <a:gd name="T10" fmla="*/ 328 w 3537"/>
                <a:gd name="T11" fmla="*/ 493 h 898"/>
                <a:gd name="T12" fmla="*/ 386 w 3537"/>
                <a:gd name="T13" fmla="*/ 458 h 898"/>
                <a:gd name="T14" fmla="*/ 444 w 3537"/>
                <a:gd name="T15" fmla="*/ 423 h 898"/>
                <a:gd name="T16" fmla="*/ 501 w 3537"/>
                <a:gd name="T17" fmla="*/ 388 h 898"/>
                <a:gd name="T18" fmla="*/ 559 w 3537"/>
                <a:gd name="T19" fmla="*/ 348 h 898"/>
                <a:gd name="T20" fmla="*/ 611 w 3537"/>
                <a:gd name="T21" fmla="*/ 330 h 898"/>
                <a:gd name="T22" fmla="*/ 668 w 3537"/>
                <a:gd name="T23" fmla="*/ 313 h 898"/>
                <a:gd name="T24" fmla="*/ 726 w 3537"/>
                <a:gd name="T25" fmla="*/ 301 h 898"/>
                <a:gd name="T26" fmla="*/ 783 w 3537"/>
                <a:gd name="T27" fmla="*/ 284 h 898"/>
                <a:gd name="T28" fmla="*/ 841 w 3537"/>
                <a:gd name="T29" fmla="*/ 272 h 898"/>
                <a:gd name="T30" fmla="*/ 899 w 3537"/>
                <a:gd name="T31" fmla="*/ 261 h 898"/>
                <a:gd name="T32" fmla="*/ 956 w 3537"/>
                <a:gd name="T33" fmla="*/ 249 h 898"/>
                <a:gd name="T34" fmla="*/ 1014 w 3537"/>
                <a:gd name="T35" fmla="*/ 238 h 898"/>
                <a:gd name="T36" fmla="*/ 1071 w 3537"/>
                <a:gd name="T37" fmla="*/ 226 h 898"/>
                <a:gd name="T38" fmla="*/ 1129 w 3537"/>
                <a:gd name="T39" fmla="*/ 215 h 898"/>
                <a:gd name="T40" fmla="*/ 1187 w 3537"/>
                <a:gd name="T41" fmla="*/ 209 h 898"/>
                <a:gd name="T42" fmla="*/ 1238 w 3537"/>
                <a:gd name="T43" fmla="*/ 197 h 898"/>
                <a:gd name="T44" fmla="*/ 1296 w 3537"/>
                <a:gd name="T45" fmla="*/ 191 h 898"/>
                <a:gd name="T46" fmla="*/ 1354 w 3537"/>
                <a:gd name="T47" fmla="*/ 180 h 898"/>
                <a:gd name="T48" fmla="*/ 1411 w 3537"/>
                <a:gd name="T49" fmla="*/ 174 h 898"/>
                <a:gd name="T50" fmla="*/ 1469 w 3537"/>
                <a:gd name="T51" fmla="*/ 162 h 898"/>
                <a:gd name="T52" fmla="*/ 1526 w 3537"/>
                <a:gd name="T53" fmla="*/ 157 h 898"/>
                <a:gd name="T54" fmla="*/ 1584 w 3537"/>
                <a:gd name="T55" fmla="*/ 145 h 898"/>
                <a:gd name="T56" fmla="*/ 1642 w 3537"/>
                <a:gd name="T57" fmla="*/ 139 h 898"/>
                <a:gd name="T58" fmla="*/ 1699 w 3537"/>
                <a:gd name="T59" fmla="*/ 133 h 898"/>
                <a:gd name="T60" fmla="*/ 1757 w 3537"/>
                <a:gd name="T61" fmla="*/ 122 h 898"/>
                <a:gd name="T62" fmla="*/ 1809 w 3537"/>
                <a:gd name="T63" fmla="*/ 116 h 898"/>
                <a:gd name="T64" fmla="*/ 1866 w 3537"/>
                <a:gd name="T65" fmla="*/ 110 h 898"/>
                <a:gd name="T66" fmla="*/ 1924 w 3537"/>
                <a:gd name="T67" fmla="*/ 104 h 898"/>
                <a:gd name="T68" fmla="*/ 1981 w 3537"/>
                <a:gd name="T69" fmla="*/ 99 h 898"/>
                <a:gd name="T70" fmla="*/ 2039 w 3537"/>
                <a:gd name="T71" fmla="*/ 93 h 898"/>
                <a:gd name="T72" fmla="*/ 2097 w 3537"/>
                <a:gd name="T73" fmla="*/ 87 h 898"/>
                <a:gd name="T74" fmla="*/ 2154 w 3537"/>
                <a:gd name="T75" fmla="*/ 81 h 898"/>
                <a:gd name="T76" fmla="*/ 2212 w 3537"/>
                <a:gd name="T77" fmla="*/ 76 h 898"/>
                <a:gd name="T78" fmla="*/ 2269 w 3537"/>
                <a:gd name="T79" fmla="*/ 70 h 898"/>
                <a:gd name="T80" fmla="*/ 2327 w 3537"/>
                <a:gd name="T81" fmla="*/ 64 h 898"/>
                <a:gd name="T82" fmla="*/ 2379 w 3537"/>
                <a:gd name="T83" fmla="*/ 64 h 898"/>
                <a:gd name="T84" fmla="*/ 2437 w 3537"/>
                <a:gd name="T85" fmla="*/ 58 h 898"/>
                <a:gd name="T86" fmla="*/ 2494 w 3537"/>
                <a:gd name="T87" fmla="*/ 52 h 898"/>
                <a:gd name="T88" fmla="*/ 2552 w 3537"/>
                <a:gd name="T89" fmla="*/ 47 h 898"/>
                <a:gd name="T90" fmla="*/ 2609 w 3537"/>
                <a:gd name="T91" fmla="*/ 47 h 898"/>
                <a:gd name="T92" fmla="*/ 2667 w 3537"/>
                <a:gd name="T93" fmla="*/ 41 h 898"/>
                <a:gd name="T94" fmla="*/ 2725 w 3537"/>
                <a:gd name="T95" fmla="*/ 35 h 898"/>
                <a:gd name="T96" fmla="*/ 2782 w 3537"/>
                <a:gd name="T97" fmla="*/ 35 h 898"/>
                <a:gd name="T98" fmla="*/ 2840 w 3537"/>
                <a:gd name="T99" fmla="*/ 29 h 898"/>
                <a:gd name="T100" fmla="*/ 2897 w 3537"/>
                <a:gd name="T101" fmla="*/ 29 h 898"/>
                <a:gd name="T102" fmla="*/ 2955 w 3537"/>
                <a:gd name="T103" fmla="*/ 23 h 898"/>
                <a:gd name="T104" fmla="*/ 3007 w 3537"/>
                <a:gd name="T105" fmla="*/ 23 h 898"/>
                <a:gd name="T106" fmla="*/ 3064 w 3537"/>
                <a:gd name="T107" fmla="*/ 18 h 898"/>
                <a:gd name="T108" fmla="*/ 3122 w 3537"/>
                <a:gd name="T109" fmla="*/ 18 h 898"/>
                <a:gd name="T110" fmla="*/ 3180 w 3537"/>
                <a:gd name="T111" fmla="*/ 12 h 898"/>
                <a:gd name="T112" fmla="*/ 3237 w 3537"/>
                <a:gd name="T113" fmla="*/ 12 h 898"/>
                <a:gd name="T114" fmla="*/ 3295 w 3537"/>
                <a:gd name="T115" fmla="*/ 6 h 898"/>
                <a:gd name="T116" fmla="*/ 3352 w 3537"/>
                <a:gd name="T117" fmla="*/ 6 h 898"/>
                <a:gd name="T118" fmla="*/ 3410 w 3537"/>
                <a:gd name="T119" fmla="*/ 6 h 898"/>
                <a:gd name="T120" fmla="*/ 3468 w 3537"/>
                <a:gd name="T121" fmla="*/ 0 h 898"/>
                <a:gd name="T122" fmla="*/ 3525 w 3537"/>
                <a:gd name="T123" fmla="*/ 0 h 8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37" h="898">
                  <a:moveTo>
                    <a:pt x="0" y="898"/>
                  </a:moveTo>
                  <a:lnTo>
                    <a:pt x="12" y="898"/>
                  </a:lnTo>
                  <a:lnTo>
                    <a:pt x="29" y="898"/>
                  </a:lnTo>
                  <a:lnTo>
                    <a:pt x="40" y="898"/>
                  </a:lnTo>
                  <a:lnTo>
                    <a:pt x="58" y="898"/>
                  </a:lnTo>
                  <a:lnTo>
                    <a:pt x="69" y="898"/>
                  </a:lnTo>
                  <a:lnTo>
                    <a:pt x="86" y="898"/>
                  </a:lnTo>
                  <a:lnTo>
                    <a:pt x="98" y="898"/>
                  </a:lnTo>
                  <a:lnTo>
                    <a:pt x="115" y="898"/>
                  </a:lnTo>
                  <a:lnTo>
                    <a:pt x="127" y="898"/>
                  </a:lnTo>
                  <a:lnTo>
                    <a:pt x="144" y="898"/>
                  </a:lnTo>
                  <a:lnTo>
                    <a:pt x="156" y="898"/>
                  </a:lnTo>
                  <a:lnTo>
                    <a:pt x="173" y="898"/>
                  </a:lnTo>
                  <a:lnTo>
                    <a:pt x="184" y="898"/>
                  </a:lnTo>
                  <a:lnTo>
                    <a:pt x="202" y="574"/>
                  </a:lnTo>
                  <a:lnTo>
                    <a:pt x="213" y="568"/>
                  </a:lnTo>
                  <a:lnTo>
                    <a:pt x="230" y="556"/>
                  </a:lnTo>
                  <a:lnTo>
                    <a:pt x="242" y="545"/>
                  </a:lnTo>
                  <a:lnTo>
                    <a:pt x="259" y="539"/>
                  </a:lnTo>
                  <a:lnTo>
                    <a:pt x="271" y="527"/>
                  </a:lnTo>
                  <a:lnTo>
                    <a:pt x="288" y="522"/>
                  </a:lnTo>
                  <a:lnTo>
                    <a:pt x="300" y="510"/>
                  </a:lnTo>
                  <a:lnTo>
                    <a:pt x="311" y="504"/>
                  </a:lnTo>
                  <a:lnTo>
                    <a:pt x="328" y="493"/>
                  </a:lnTo>
                  <a:lnTo>
                    <a:pt x="340" y="487"/>
                  </a:lnTo>
                  <a:lnTo>
                    <a:pt x="357" y="475"/>
                  </a:lnTo>
                  <a:lnTo>
                    <a:pt x="369" y="464"/>
                  </a:lnTo>
                  <a:lnTo>
                    <a:pt x="386" y="458"/>
                  </a:lnTo>
                  <a:lnTo>
                    <a:pt x="397" y="446"/>
                  </a:lnTo>
                  <a:lnTo>
                    <a:pt x="415" y="440"/>
                  </a:lnTo>
                  <a:lnTo>
                    <a:pt x="426" y="429"/>
                  </a:lnTo>
                  <a:lnTo>
                    <a:pt x="444" y="423"/>
                  </a:lnTo>
                  <a:lnTo>
                    <a:pt x="455" y="412"/>
                  </a:lnTo>
                  <a:lnTo>
                    <a:pt x="472" y="406"/>
                  </a:lnTo>
                  <a:lnTo>
                    <a:pt x="484" y="394"/>
                  </a:lnTo>
                  <a:lnTo>
                    <a:pt x="501" y="388"/>
                  </a:lnTo>
                  <a:lnTo>
                    <a:pt x="513" y="377"/>
                  </a:lnTo>
                  <a:lnTo>
                    <a:pt x="530" y="365"/>
                  </a:lnTo>
                  <a:lnTo>
                    <a:pt x="541" y="359"/>
                  </a:lnTo>
                  <a:lnTo>
                    <a:pt x="559" y="348"/>
                  </a:lnTo>
                  <a:lnTo>
                    <a:pt x="570" y="348"/>
                  </a:lnTo>
                  <a:lnTo>
                    <a:pt x="588" y="342"/>
                  </a:lnTo>
                  <a:lnTo>
                    <a:pt x="599" y="336"/>
                  </a:lnTo>
                  <a:lnTo>
                    <a:pt x="611" y="330"/>
                  </a:lnTo>
                  <a:lnTo>
                    <a:pt x="628" y="325"/>
                  </a:lnTo>
                  <a:lnTo>
                    <a:pt x="639" y="325"/>
                  </a:lnTo>
                  <a:lnTo>
                    <a:pt x="657" y="319"/>
                  </a:lnTo>
                  <a:lnTo>
                    <a:pt x="668" y="313"/>
                  </a:lnTo>
                  <a:lnTo>
                    <a:pt x="685" y="313"/>
                  </a:lnTo>
                  <a:lnTo>
                    <a:pt x="697" y="307"/>
                  </a:lnTo>
                  <a:lnTo>
                    <a:pt x="714" y="301"/>
                  </a:lnTo>
                  <a:lnTo>
                    <a:pt x="726" y="301"/>
                  </a:lnTo>
                  <a:lnTo>
                    <a:pt x="743" y="296"/>
                  </a:lnTo>
                  <a:lnTo>
                    <a:pt x="755" y="290"/>
                  </a:lnTo>
                  <a:lnTo>
                    <a:pt x="772" y="290"/>
                  </a:lnTo>
                  <a:lnTo>
                    <a:pt x="783" y="284"/>
                  </a:lnTo>
                  <a:lnTo>
                    <a:pt x="801" y="278"/>
                  </a:lnTo>
                  <a:lnTo>
                    <a:pt x="812" y="278"/>
                  </a:lnTo>
                  <a:lnTo>
                    <a:pt x="829" y="272"/>
                  </a:lnTo>
                  <a:lnTo>
                    <a:pt x="841" y="272"/>
                  </a:lnTo>
                  <a:lnTo>
                    <a:pt x="858" y="267"/>
                  </a:lnTo>
                  <a:lnTo>
                    <a:pt x="870" y="267"/>
                  </a:lnTo>
                  <a:lnTo>
                    <a:pt x="887" y="261"/>
                  </a:lnTo>
                  <a:lnTo>
                    <a:pt x="899" y="261"/>
                  </a:lnTo>
                  <a:lnTo>
                    <a:pt x="910" y="255"/>
                  </a:lnTo>
                  <a:lnTo>
                    <a:pt x="927" y="255"/>
                  </a:lnTo>
                  <a:lnTo>
                    <a:pt x="939" y="249"/>
                  </a:lnTo>
                  <a:lnTo>
                    <a:pt x="956" y="249"/>
                  </a:lnTo>
                  <a:lnTo>
                    <a:pt x="968" y="244"/>
                  </a:lnTo>
                  <a:lnTo>
                    <a:pt x="985" y="244"/>
                  </a:lnTo>
                  <a:lnTo>
                    <a:pt x="997" y="238"/>
                  </a:lnTo>
                  <a:lnTo>
                    <a:pt x="1014" y="238"/>
                  </a:lnTo>
                  <a:lnTo>
                    <a:pt x="1025" y="232"/>
                  </a:lnTo>
                  <a:lnTo>
                    <a:pt x="1043" y="232"/>
                  </a:lnTo>
                  <a:lnTo>
                    <a:pt x="1054" y="232"/>
                  </a:lnTo>
                  <a:lnTo>
                    <a:pt x="1071" y="226"/>
                  </a:lnTo>
                  <a:lnTo>
                    <a:pt x="1083" y="226"/>
                  </a:lnTo>
                  <a:lnTo>
                    <a:pt x="1100" y="220"/>
                  </a:lnTo>
                  <a:lnTo>
                    <a:pt x="1112" y="220"/>
                  </a:lnTo>
                  <a:lnTo>
                    <a:pt x="1129" y="215"/>
                  </a:lnTo>
                  <a:lnTo>
                    <a:pt x="1141" y="215"/>
                  </a:lnTo>
                  <a:lnTo>
                    <a:pt x="1158" y="215"/>
                  </a:lnTo>
                  <a:lnTo>
                    <a:pt x="1169" y="209"/>
                  </a:lnTo>
                  <a:lnTo>
                    <a:pt x="1187" y="209"/>
                  </a:lnTo>
                  <a:lnTo>
                    <a:pt x="1198" y="203"/>
                  </a:lnTo>
                  <a:lnTo>
                    <a:pt x="1210" y="203"/>
                  </a:lnTo>
                  <a:lnTo>
                    <a:pt x="1227" y="203"/>
                  </a:lnTo>
                  <a:lnTo>
                    <a:pt x="1238" y="197"/>
                  </a:lnTo>
                  <a:lnTo>
                    <a:pt x="1256" y="197"/>
                  </a:lnTo>
                  <a:lnTo>
                    <a:pt x="1267" y="191"/>
                  </a:lnTo>
                  <a:lnTo>
                    <a:pt x="1285" y="191"/>
                  </a:lnTo>
                  <a:lnTo>
                    <a:pt x="1296" y="191"/>
                  </a:lnTo>
                  <a:lnTo>
                    <a:pt x="1313" y="186"/>
                  </a:lnTo>
                  <a:lnTo>
                    <a:pt x="1325" y="186"/>
                  </a:lnTo>
                  <a:lnTo>
                    <a:pt x="1342" y="180"/>
                  </a:lnTo>
                  <a:lnTo>
                    <a:pt x="1354" y="180"/>
                  </a:lnTo>
                  <a:lnTo>
                    <a:pt x="1371" y="180"/>
                  </a:lnTo>
                  <a:lnTo>
                    <a:pt x="1382" y="174"/>
                  </a:lnTo>
                  <a:lnTo>
                    <a:pt x="1400" y="174"/>
                  </a:lnTo>
                  <a:lnTo>
                    <a:pt x="1411" y="174"/>
                  </a:lnTo>
                  <a:lnTo>
                    <a:pt x="1429" y="168"/>
                  </a:lnTo>
                  <a:lnTo>
                    <a:pt x="1440" y="168"/>
                  </a:lnTo>
                  <a:lnTo>
                    <a:pt x="1457" y="162"/>
                  </a:lnTo>
                  <a:lnTo>
                    <a:pt x="1469" y="162"/>
                  </a:lnTo>
                  <a:lnTo>
                    <a:pt x="1486" y="162"/>
                  </a:lnTo>
                  <a:lnTo>
                    <a:pt x="1498" y="157"/>
                  </a:lnTo>
                  <a:lnTo>
                    <a:pt x="1509" y="157"/>
                  </a:lnTo>
                  <a:lnTo>
                    <a:pt x="1526" y="157"/>
                  </a:lnTo>
                  <a:lnTo>
                    <a:pt x="1538" y="151"/>
                  </a:lnTo>
                  <a:lnTo>
                    <a:pt x="1555" y="151"/>
                  </a:lnTo>
                  <a:lnTo>
                    <a:pt x="1567" y="151"/>
                  </a:lnTo>
                  <a:lnTo>
                    <a:pt x="1584" y="145"/>
                  </a:lnTo>
                  <a:lnTo>
                    <a:pt x="1596" y="145"/>
                  </a:lnTo>
                  <a:lnTo>
                    <a:pt x="1613" y="145"/>
                  </a:lnTo>
                  <a:lnTo>
                    <a:pt x="1624" y="139"/>
                  </a:lnTo>
                  <a:lnTo>
                    <a:pt x="1642" y="139"/>
                  </a:lnTo>
                  <a:lnTo>
                    <a:pt x="1653" y="139"/>
                  </a:lnTo>
                  <a:lnTo>
                    <a:pt x="1670" y="133"/>
                  </a:lnTo>
                  <a:lnTo>
                    <a:pt x="1682" y="133"/>
                  </a:lnTo>
                  <a:lnTo>
                    <a:pt x="1699" y="133"/>
                  </a:lnTo>
                  <a:lnTo>
                    <a:pt x="1711" y="128"/>
                  </a:lnTo>
                  <a:lnTo>
                    <a:pt x="1728" y="128"/>
                  </a:lnTo>
                  <a:lnTo>
                    <a:pt x="1740" y="128"/>
                  </a:lnTo>
                  <a:lnTo>
                    <a:pt x="1757" y="122"/>
                  </a:lnTo>
                  <a:lnTo>
                    <a:pt x="1768" y="122"/>
                  </a:lnTo>
                  <a:lnTo>
                    <a:pt x="1780" y="122"/>
                  </a:lnTo>
                  <a:lnTo>
                    <a:pt x="1797" y="122"/>
                  </a:lnTo>
                  <a:lnTo>
                    <a:pt x="1809" y="116"/>
                  </a:lnTo>
                  <a:lnTo>
                    <a:pt x="1826" y="116"/>
                  </a:lnTo>
                  <a:lnTo>
                    <a:pt x="1837" y="116"/>
                  </a:lnTo>
                  <a:lnTo>
                    <a:pt x="1855" y="110"/>
                  </a:lnTo>
                  <a:lnTo>
                    <a:pt x="1866" y="110"/>
                  </a:lnTo>
                  <a:lnTo>
                    <a:pt x="1884" y="110"/>
                  </a:lnTo>
                  <a:lnTo>
                    <a:pt x="1895" y="110"/>
                  </a:lnTo>
                  <a:lnTo>
                    <a:pt x="1912" y="104"/>
                  </a:lnTo>
                  <a:lnTo>
                    <a:pt x="1924" y="104"/>
                  </a:lnTo>
                  <a:lnTo>
                    <a:pt x="1941" y="104"/>
                  </a:lnTo>
                  <a:lnTo>
                    <a:pt x="1953" y="99"/>
                  </a:lnTo>
                  <a:lnTo>
                    <a:pt x="1970" y="99"/>
                  </a:lnTo>
                  <a:lnTo>
                    <a:pt x="1981" y="99"/>
                  </a:lnTo>
                  <a:lnTo>
                    <a:pt x="1999" y="99"/>
                  </a:lnTo>
                  <a:lnTo>
                    <a:pt x="2010" y="93"/>
                  </a:lnTo>
                  <a:lnTo>
                    <a:pt x="2028" y="93"/>
                  </a:lnTo>
                  <a:lnTo>
                    <a:pt x="2039" y="93"/>
                  </a:lnTo>
                  <a:lnTo>
                    <a:pt x="2056" y="93"/>
                  </a:lnTo>
                  <a:lnTo>
                    <a:pt x="2068" y="87"/>
                  </a:lnTo>
                  <a:lnTo>
                    <a:pt x="2079" y="87"/>
                  </a:lnTo>
                  <a:lnTo>
                    <a:pt x="2097" y="87"/>
                  </a:lnTo>
                  <a:lnTo>
                    <a:pt x="2108" y="87"/>
                  </a:lnTo>
                  <a:lnTo>
                    <a:pt x="2125" y="81"/>
                  </a:lnTo>
                  <a:lnTo>
                    <a:pt x="2137" y="81"/>
                  </a:lnTo>
                  <a:lnTo>
                    <a:pt x="2154" y="81"/>
                  </a:lnTo>
                  <a:lnTo>
                    <a:pt x="2166" y="81"/>
                  </a:lnTo>
                  <a:lnTo>
                    <a:pt x="2183" y="76"/>
                  </a:lnTo>
                  <a:lnTo>
                    <a:pt x="2195" y="76"/>
                  </a:lnTo>
                  <a:lnTo>
                    <a:pt x="2212" y="76"/>
                  </a:lnTo>
                  <a:lnTo>
                    <a:pt x="2223" y="76"/>
                  </a:lnTo>
                  <a:lnTo>
                    <a:pt x="2241" y="76"/>
                  </a:lnTo>
                  <a:lnTo>
                    <a:pt x="2252" y="70"/>
                  </a:lnTo>
                  <a:lnTo>
                    <a:pt x="2269" y="70"/>
                  </a:lnTo>
                  <a:lnTo>
                    <a:pt x="2281" y="70"/>
                  </a:lnTo>
                  <a:lnTo>
                    <a:pt x="2298" y="70"/>
                  </a:lnTo>
                  <a:lnTo>
                    <a:pt x="2310" y="70"/>
                  </a:lnTo>
                  <a:lnTo>
                    <a:pt x="2327" y="64"/>
                  </a:lnTo>
                  <a:lnTo>
                    <a:pt x="2339" y="64"/>
                  </a:lnTo>
                  <a:lnTo>
                    <a:pt x="2356" y="64"/>
                  </a:lnTo>
                  <a:lnTo>
                    <a:pt x="2367" y="64"/>
                  </a:lnTo>
                  <a:lnTo>
                    <a:pt x="2379" y="64"/>
                  </a:lnTo>
                  <a:lnTo>
                    <a:pt x="2396" y="58"/>
                  </a:lnTo>
                  <a:lnTo>
                    <a:pt x="2408" y="58"/>
                  </a:lnTo>
                  <a:lnTo>
                    <a:pt x="2425" y="58"/>
                  </a:lnTo>
                  <a:lnTo>
                    <a:pt x="2437" y="58"/>
                  </a:lnTo>
                  <a:lnTo>
                    <a:pt x="2454" y="58"/>
                  </a:lnTo>
                  <a:lnTo>
                    <a:pt x="2465" y="52"/>
                  </a:lnTo>
                  <a:lnTo>
                    <a:pt x="2483" y="52"/>
                  </a:lnTo>
                  <a:lnTo>
                    <a:pt x="2494" y="52"/>
                  </a:lnTo>
                  <a:lnTo>
                    <a:pt x="2511" y="52"/>
                  </a:lnTo>
                  <a:lnTo>
                    <a:pt x="2523" y="52"/>
                  </a:lnTo>
                  <a:lnTo>
                    <a:pt x="2540" y="47"/>
                  </a:lnTo>
                  <a:lnTo>
                    <a:pt x="2552" y="47"/>
                  </a:lnTo>
                  <a:lnTo>
                    <a:pt x="2569" y="47"/>
                  </a:lnTo>
                  <a:lnTo>
                    <a:pt x="2581" y="47"/>
                  </a:lnTo>
                  <a:lnTo>
                    <a:pt x="2598" y="47"/>
                  </a:lnTo>
                  <a:lnTo>
                    <a:pt x="2609" y="47"/>
                  </a:lnTo>
                  <a:lnTo>
                    <a:pt x="2627" y="41"/>
                  </a:lnTo>
                  <a:lnTo>
                    <a:pt x="2638" y="41"/>
                  </a:lnTo>
                  <a:lnTo>
                    <a:pt x="2655" y="41"/>
                  </a:lnTo>
                  <a:lnTo>
                    <a:pt x="2667" y="41"/>
                  </a:lnTo>
                  <a:lnTo>
                    <a:pt x="2678" y="41"/>
                  </a:lnTo>
                  <a:lnTo>
                    <a:pt x="2696" y="41"/>
                  </a:lnTo>
                  <a:lnTo>
                    <a:pt x="2707" y="41"/>
                  </a:lnTo>
                  <a:lnTo>
                    <a:pt x="2725" y="35"/>
                  </a:lnTo>
                  <a:lnTo>
                    <a:pt x="2736" y="35"/>
                  </a:lnTo>
                  <a:lnTo>
                    <a:pt x="2753" y="35"/>
                  </a:lnTo>
                  <a:lnTo>
                    <a:pt x="2765" y="35"/>
                  </a:lnTo>
                  <a:lnTo>
                    <a:pt x="2782" y="35"/>
                  </a:lnTo>
                  <a:lnTo>
                    <a:pt x="2794" y="35"/>
                  </a:lnTo>
                  <a:lnTo>
                    <a:pt x="2811" y="29"/>
                  </a:lnTo>
                  <a:lnTo>
                    <a:pt x="2822" y="29"/>
                  </a:lnTo>
                  <a:lnTo>
                    <a:pt x="2840" y="29"/>
                  </a:lnTo>
                  <a:lnTo>
                    <a:pt x="2851" y="29"/>
                  </a:lnTo>
                  <a:lnTo>
                    <a:pt x="2869" y="29"/>
                  </a:lnTo>
                  <a:lnTo>
                    <a:pt x="2880" y="29"/>
                  </a:lnTo>
                  <a:lnTo>
                    <a:pt x="2897" y="29"/>
                  </a:lnTo>
                  <a:lnTo>
                    <a:pt x="2909" y="29"/>
                  </a:lnTo>
                  <a:lnTo>
                    <a:pt x="2926" y="23"/>
                  </a:lnTo>
                  <a:lnTo>
                    <a:pt x="2938" y="23"/>
                  </a:lnTo>
                  <a:lnTo>
                    <a:pt x="2955" y="23"/>
                  </a:lnTo>
                  <a:lnTo>
                    <a:pt x="2966" y="23"/>
                  </a:lnTo>
                  <a:lnTo>
                    <a:pt x="2978" y="23"/>
                  </a:lnTo>
                  <a:lnTo>
                    <a:pt x="2995" y="23"/>
                  </a:lnTo>
                  <a:lnTo>
                    <a:pt x="3007" y="23"/>
                  </a:lnTo>
                  <a:lnTo>
                    <a:pt x="3024" y="18"/>
                  </a:lnTo>
                  <a:lnTo>
                    <a:pt x="3036" y="18"/>
                  </a:lnTo>
                  <a:lnTo>
                    <a:pt x="3053" y="18"/>
                  </a:lnTo>
                  <a:lnTo>
                    <a:pt x="3064" y="18"/>
                  </a:lnTo>
                  <a:lnTo>
                    <a:pt x="3082" y="18"/>
                  </a:lnTo>
                  <a:lnTo>
                    <a:pt x="3093" y="18"/>
                  </a:lnTo>
                  <a:lnTo>
                    <a:pt x="3110" y="18"/>
                  </a:lnTo>
                  <a:lnTo>
                    <a:pt x="3122" y="18"/>
                  </a:lnTo>
                  <a:lnTo>
                    <a:pt x="3139" y="18"/>
                  </a:lnTo>
                  <a:lnTo>
                    <a:pt x="3151" y="12"/>
                  </a:lnTo>
                  <a:lnTo>
                    <a:pt x="3168" y="12"/>
                  </a:lnTo>
                  <a:lnTo>
                    <a:pt x="3180" y="12"/>
                  </a:lnTo>
                  <a:lnTo>
                    <a:pt x="3197" y="12"/>
                  </a:lnTo>
                  <a:lnTo>
                    <a:pt x="3208" y="12"/>
                  </a:lnTo>
                  <a:lnTo>
                    <a:pt x="3226" y="12"/>
                  </a:lnTo>
                  <a:lnTo>
                    <a:pt x="3237" y="12"/>
                  </a:lnTo>
                  <a:lnTo>
                    <a:pt x="3254" y="12"/>
                  </a:lnTo>
                  <a:lnTo>
                    <a:pt x="3266" y="12"/>
                  </a:lnTo>
                  <a:lnTo>
                    <a:pt x="3277" y="12"/>
                  </a:lnTo>
                  <a:lnTo>
                    <a:pt x="3295" y="6"/>
                  </a:lnTo>
                  <a:lnTo>
                    <a:pt x="3306" y="6"/>
                  </a:lnTo>
                  <a:lnTo>
                    <a:pt x="3324" y="6"/>
                  </a:lnTo>
                  <a:lnTo>
                    <a:pt x="3335" y="6"/>
                  </a:lnTo>
                  <a:lnTo>
                    <a:pt x="3352" y="6"/>
                  </a:lnTo>
                  <a:lnTo>
                    <a:pt x="3364" y="6"/>
                  </a:lnTo>
                  <a:lnTo>
                    <a:pt x="3381" y="6"/>
                  </a:lnTo>
                  <a:lnTo>
                    <a:pt x="3393" y="6"/>
                  </a:lnTo>
                  <a:lnTo>
                    <a:pt x="3410" y="6"/>
                  </a:lnTo>
                  <a:lnTo>
                    <a:pt x="3421" y="6"/>
                  </a:lnTo>
                  <a:lnTo>
                    <a:pt x="3439" y="0"/>
                  </a:lnTo>
                  <a:lnTo>
                    <a:pt x="3450" y="0"/>
                  </a:lnTo>
                  <a:lnTo>
                    <a:pt x="3468" y="0"/>
                  </a:lnTo>
                  <a:lnTo>
                    <a:pt x="3479" y="0"/>
                  </a:lnTo>
                  <a:lnTo>
                    <a:pt x="3496" y="0"/>
                  </a:lnTo>
                  <a:lnTo>
                    <a:pt x="3508" y="0"/>
                  </a:lnTo>
                  <a:lnTo>
                    <a:pt x="3525" y="0"/>
                  </a:lnTo>
                  <a:lnTo>
                    <a:pt x="3537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Rectangle 134"/>
            <p:cNvSpPr>
              <a:spLocks noChangeArrowheads="1"/>
            </p:cNvSpPr>
            <p:nvPr/>
          </p:nvSpPr>
          <p:spPr bwMode="auto">
            <a:xfrm>
              <a:off x="2826" y="4129"/>
              <a:ext cx="1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4950" name="Rectangle 135"/>
            <p:cNvSpPr>
              <a:spLocks noChangeArrowheads="1"/>
            </p:cNvSpPr>
            <p:nvPr/>
          </p:nvSpPr>
          <p:spPr bwMode="auto">
            <a:xfrm rot="-5400000">
              <a:off x="529" y="3435"/>
              <a:ext cx="81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Apply the </a:t>
            </a:r>
            <a:r>
              <a:rPr lang="en-US" sz="2400" b="1">
                <a:solidFill>
                  <a:schemeClr val="accent2"/>
                </a:solidFill>
              </a:rPr>
              <a:t>fine tuning guidelines</a:t>
            </a:r>
            <a:r>
              <a:rPr lang="en-US" sz="2400" b="1"/>
              <a:t> to the response below and suggest specific changes for improvement.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288925" y="2255838"/>
            <a:ext cx="6697663" cy="4586287"/>
            <a:chOff x="883" y="1620"/>
            <a:chExt cx="3866" cy="2613"/>
          </a:xfrm>
        </p:grpSpPr>
        <p:sp>
          <p:nvSpPr>
            <p:cNvPr id="35858" name="Rectangle 5"/>
            <p:cNvSpPr>
              <a:spLocks noChangeArrowheads="1"/>
            </p:cNvSpPr>
            <p:nvPr/>
          </p:nvSpPr>
          <p:spPr bwMode="auto">
            <a:xfrm>
              <a:off x="1127" y="1754"/>
              <a:ext cx="3565" cy="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Rectangle 6"/>
            <p:cNvSpPr>
              <a:spLocks noChangeArrowheads="1"/>
            </p:cNvSpPr>
            <p:nvPr/>
          </p:nvSpPr>
          <p:spPr bwMode="auto">
            <a:xfrm>
              <a:off x="1127" y="1754"/>
              <a:ext cx="3565" cy="9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7"/>
            <p:cNvSpPr>
              <a:spLocks noChangeShapeType="1"/>
            </p:cNvSpPr>
            <p:nvPr/>
          </p:nvSpPr>
          <p:spPr bwMode="auto">
            <a:xfrm>
              <a:off x="1127" y="1754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8"/>
            <p:cNvSpPr>
              <a:spLocks/>
            </p:cNvSpPr>
            <p:nvPr/>
          </p:nvSpPr>
          <p:spPr bwMode="auto">
            <a:xfrm>
              <a:off x="1127" y="1754"/>
              <a:ext cx="3565" cy="950"/>
            </a:xfrm>
            <a:custGeom>
              <a:avLst/>
              <a:gdLst>
                <a:gd name="T0" fmla="*/ 0 w 619"/>
                <a:gd name="T1" fmla="*/ 950 h 164"/>
                <a:gd name="T2" fmla="*/ 3565 w 619"/>
                <a:gd name="T3" fmla="*/ 950 h 164"/>
                <a:gd name="T4" fmla="*/ 3565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9"/>
            <p:cNvSpPr>
              <a:spLocks noChangeShapeType="1"/>
            </p:cNvSpPr>
            <p:nvPr/>
          </p:nvSpPr>
          <p:spPr bwMode="auto">
            <a:xfrm flipV="1">
              <a:off x="1127" y="1754"/>
              <a:ext cx="1" cy="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10"/>
            <p:cNvSpPr>
              <a:spLocks noChangeShapeType="1"/>
            </p:cNvSpPr>
            <p:nvPr/>
          </p:nvSpPr>
          <p:spPr bwMode="auto">
            <a:xfrm>
              <a:off x="1127" y="2704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1"/>
            <p:cNvSpPr>
              <a:spLocks noChangeShapeType="1"/>
            </p:cNvSpPr>
            <p:nvPr/>
          </p:nvSpPr>
          <p:spPr bwMode="auto">
            <a:xfrm flipV="1">
              <a:off x="1127" y="1754"/>
              <a:ext cx="1" cy="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Line 12"/>
            <p:cNvSpPr>
              <a:spLocks noChangeShapeType="1"/>
            </p:cNvSpPr>
            <p:nvPr/>
          </p:nvSpPr>
          <p:spPr bwMode="auto">
            <a:xfrm flipV="1">
              <a:off x="1127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3"/>
            <p:cNvSpPr>
              <a:spLocks noChangeShapeType="1"/>
            </p:cNvSpPr>
            <p:nvPr/>
          </p:nvSpPr>
          <p:spPr bwMode="auto">
            <a:xfrm>
              <a:off x="1127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Rectangle 14"/>
            <p:cNvSpPr>
              <a:spLocks noChangeArrowheads="1"/>
            </p:cNvSpPr>
            <p:nvPr/>
          </p:nvSpPr>
          <p:spPr bwMode="auto">
            <a:xfrm>
              <a:off x="1110" y="272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5868" name="Line 15"/>
            <p:cNvSpPr>
              <a:spLocks noChangeShapeType="1"/>
            </p:cNvSpPr>
            <p:nvPr/>
          </p:nvSpPr>
          <p:spPr bwMode="auto">
            <a:xfrm flipV="1">
              <a:off x="1484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6"/>
            <p:cNvSpPr>
              <a:spLocks noChangeShapeType="1"/>
            </p:cNvSpPr>
            <p:nvPr/>
          </p:nvSpPr>
          <p:spPr bwMode="auto">
            <a:xfrm>
              <a:off x="1484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Rectangle 17"/>
            <p:cNvSpPr>
              <a:spLocks noChangeArrowheads="1"/>
            </p:cNvSpPr>
            <p:nvPr/>
          </p:nvSpPr>
          <p:spPr bwMode="auto">
            <a:xfrm>
              <a:off x="1467" y="2727"/>
              <a:ext cx="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5871" name="Line 18"/>
            <p:cNvSpPr>
              <a:spLocks noChangeShapeType="1"/>
            </p:cNvSpPr>
            <p:nvPr/>
          </p:nvSpPr>
          <p:spPr bwMode="auto">
            <a:xfrm flipV="1">
              <a:off x="1841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19"/>
            <p:cNvSpPr>
              <a:spLocks noChangeShapeType="1"/>
            </p:cNvSpPr>
            <p:nvPr/>
          </p:nvSpPr>
          <p:spPr bwMode="auto">
            <a:xfrm>
              <a:off x="1841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0"/>
            <p:cNvSpPr>
              <a:spLocks noChangeArrowheads="1"/>
            </p:cNvSpPr>
            <p:nvPr/>
          </p:nvSpPr>
          <p:spPr bwMode="auto">
            <a:xfrm>
              <a:off x="1801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5874" name="Line 21"/>
            <p:cNvSpPr>
              <a:spLocks noChangeShapeType="1"/>
            </p:cNvSpPr>
            <p:nvPr/>
          </p:nvSpPr>
          <p:spPr bwMode="auto">
            <a:xfrm flipV="1">
              <a:off x="2198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22"/>
            <p:cNvSpPr>
              <a:spLocks noChangeShapeType="1"/>
            </p:cNvSpPr>
            <p:nvPr/>
          </p:nvSpPr>
          <p:spPr bwMode="auto">
            <a:xfrm>
              <a:off x="2198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Rectangle 23"/>
            <p:cNvSpPr>
              <a:spLocks noChangeArrowheads="1"/>
            </p:cNvSpPr>
            <p:nvPr/>
          </p:nvSpPr>
          <p:spPr bwMode="auto">
            <a:xfrm>
              <a:off x="2157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5877" name="Line 24"/>
            <p:cNvSpPr>
              <a:spLocks noChangeShapeType="1"/>
            </p:cNvSpPr>
            <p:nvPr/>
          </p:nvSpPr>
          <p:spPr bwMode="auto">
            <a:xfrm flipV="1">
              <a:off x="2556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25"/>
            <p:cNvSpPr>
              <a:spLocks noChangeShapeType="1"/>
            </p:cNvSpPr>
            <p:nvPr/>
          </p:nvSpPr>
          <p:spPr bwMode="auto">
            <a:xfrm>
              <a:off x="2556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Rectangle 26"/>
            <p:cNvSpPr>
              <a:spLocks noChangeArrowheads="1"/>
            </p:cNvSpPr>
            <p:nvPr/>
          </p:nvSpPr>
          <p:spPr bwMode="auto">
            <a:xfrm>
              <a:off x="2515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5880" name="Line 27"/>
            <p:cNvSpPr>
              <a:spLocks noChangeShapeType="1"/>
            </p:cNvSpPr>
            <p:nvPr/>
          </p:nvSpPr>
          <p:spPr bwMode="auto">
            <a:xfrm flipV="1">
              <a:off x="2913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28"/>
            <p:cNvSpPr>
              <a:spLocks noChangeShapeType="1"/>
            </p:cNvSpPr>
            <p:nvPr/>
          </p:nvSpPr>
          <p:spPr bwMode="auto">
            <a:xfrm>
              <a:off x="2913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Rectangle 29"/>
            <p:cNvSpPr>
              <a:spLocks noChangeArrowheads="1"/>
            </p:cNvSpPr>
            <p:nvPr/>
          </p:nvSpPr>
          <p:spPr bwMode="auto">
            <a:xfrm>
              <a:off x="2872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5883" name="Line 30"/>
            <p:cNvSpPr>
              <a:spLocks noChangeShapeType="1"/>
            </p:cNvSpPr>
            <p:nvPr/>
          </p:nvSpPr>
          <p:spPr bwMode="auto">
            <a:xfrm flipV="1">
              <a:off x="3264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31"/>
            <p:cNvSpPr>
              <a:spLocks noChangeShapeType="1"/>
            </p:cNvSpPr>
            <p:nvPr/>
          </p:nvSpPr>
          <p:spPr bwMode="auto">
            <a:xfrm>
              <a:off x="3264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Rectangle 32"/>
            <p:cNvSpPr>
              <a:spLocks noChangeArrowheads="1"/>
            </p:cNvSpPr>
            <p:nvPr/>
          </p:nvSpPr>
          <p:spPr bwMode="auto">
            <a:xfrm>
              <a:off x="3224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5886" name="Line 33"/>
            <p:cNvSpPr>
              <a:spLocks noChangeShapeType="1"/>
            </p:cNvSpPr>
            <p:nvPr/>
          </p:nvSpPr>
          <p:spPr bwMode="auto">
            <a:xfrm flipV="1">
              <a:off x="3621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Line 34"/>
            <p:cNvSpPr>
              <a:spLocks noChangeShapeType="1"/>
            </p:cNvSpPr>
            <p:nvPr/>
          </p:nvSpPr>
          <p:spPr bwMode="auto">
            <a:xfrm>
              <a:off x="3621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Rectangle 35"/>
            <p:cNvSpPr>
              <a:spLocks noChangeArrowheads="1"/>
            </p:cNvSpPr>
            <p:nvPr/>
          </p:nvSpPr>
          <p:spPr bwMode="auto">
            <a:xfrm>
              <a:off x="3580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5889" name="Line 36"/>
            <p:cNvSpPr>
              <a:spLocks noChangeShapeType="1"/>
            </p:cNvSpPr>
            <p:nvPr/>
          </p:nvSpPr>
          <p:spPr bwMode="auto">
            <a:xfrm flipV="1">
              <a:off x="3978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37"/>
            <p:cNvSpPr>
              <a:spLocks noChangeShapeType="1"/>
            </p:cNvSpPr>
            <p:nvPr/>
          </p:nvSpPr>
          <p:spPr bwMode="auto">
            <a:xfrm>
              <a:off x="3978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Rectangle 38"/>
            <p:cNvSpPr>
              <a:spLocks noChangeArrowheads="1"/>
            </p:cNvSpPr>
            <p:nvPr/>
          </p:nvSpPr>
          <p:spPr bwMode="auto">
            <a:xfrm>
              <a:off x="3938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5892" name="Line 39"/>
            <p:cNvSpPr>
              <a:spLocks noChangeShapeType="1"/>
            </p:cNvSpPr>
            <p:nvPr/>
          </p:nvSpPr>
          <p:spPr bwMode="auto">
            <a:xfrm flipV="1">
              <a:off x="4335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40"/>
            <p:cNvSpPr>
              <a:spLocks noChangeShapeType="1"/>
            </p:cNvSpPr>
            <p:nvPr/>
          </p:nvSpPr>
          <p:spPr bwMode="auto">
            <a:xfrm>
              <a:off x="4335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41"/>
            <p:cNvSpPr>
              <a:spLocks noChangeArrowheads="1"/>
            </p:cNvSpPr>
            <p:nvPr/>
          </p:nvSpPr>
          <p:spPr bwMode="auto">
            <a:xfrm>
              <a:off x="4295" y="2727"/>
              <a:ext cx="9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5895" name="Line 42"/>
            <p:cNvSpPr>
              <a:spLocks noChangeShapeType="1"/>
            </p:cNvSpPr>
            <p:nvPr/>
          </p:nvSpPr>
          <p:spPr bwMode="auto">
            <a:xfrm flipV="1">
              <a:off x="4692" y="2669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Line 43"/>
            <p:cNvSpPr>
              <a:spLocks noChangeShapeType="1"/>
            </p:cNvSpPr>
            <p:nvPr/>
          </p:nvSpPr>
          <p:spPr bwMode="auto">
            <a:xfrm>
              <a:off x="4692" y="175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Rectangle 44"/>
            <p:cNvSpPr>
              <a:spLocks noChangeArrowheads="1"/>
            </p:cNvSpPr>
            <p:nvPr/>
          </p:nvSpPr>
          <p:spPr bwMode="auto">
            <a:xfrm>
              <a:off x="4651" y="2727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5898" name="Line 45"/>
            <p:cNvSpPr>
              <a:spLocks noChangeShapeType="1"/>
            </p:cNvSpPr>
            <p:nvPr/>
          </p:nvSpPr>
          <p:spPr bwMode="auto">
            <a:xfrm>
              <a:off x="1127" y="270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Line 46"/>
            <p:cNvSpPr>
              <a:spLocks noChangeShapeType="1"/>
            </p:cNvSpPr>
            <p:nvPr/>
          </p:nvSpPr>
          <p:spPr bwMode="auto">
            <a:xfrm flipH="1">
              <a:off x="4658" y="270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Rectangle 47"/>
            <p:cNvSpPr>
              <a:spLocks noChangeArrowheads="1"/>
            </p:cNvSpPr>
            <p:nvPr/>
          </p:nvSpPr>
          <p:spPr bwMode="auto">
            <a:xfrm>
              <a:off x="1064" y="265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5901" name="Line 48"/>
            <p:cNvSpPr>
              <a:spLocks noChangeShapeType="1"/>
            </p:cNvSpPr>
            <p:nvPr/>
          </p:nvSpPr>
          <p:spPr bwMode="auto">
            <a:xfrm>
              <a:off x="1127" y="251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Line 49"/>
            <p:cNvSpPr>
              <a:spLocks noChangeShapeType="1"/>
            </p:cNvSpPr>
            <p:nvPr/>
          </p:nvSpPr>
          <p:spPr bwMode="auto">
            <a:xfrm flipH="1">
              <a:off x="4658" y="251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Rectangle 50"/>
            <p:cNvSpPr>
              <a:spLocks noChangeArrowheads="1"/>
            </p:cNvSpPr>
            <p:nvPr/>
          </p:nvSpPr>
          <p:spPr bwMode="auto">
            <a:xfrm>
              <a:off x="1000" y="2466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1200"/>
            </a:p>
          </p:txBody>
        </p:sp>
        <p:sp>
          <p:nvSpPr>
            <p:cNvPr id="35904" name="Line 51"/>
            <p:cNvSpPr>
              <a:spLocks noChangeShapeType="1"/>
            </p:cNvSpPr>
            <p:nvPr/>
          </p:nvSpPr>
          <p:spPr bwMode="auto">
            <a:xfrm>
              <a:off x="1127" y="232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52"/>
            <p:cNvSpPr>
              <a:spLocks noChangeShapeType="1"/>
            </p:cNvSpPr>
            <p:nvPr/>
          </p:nvSpPr>
          <p:spPr bwMode="auto">
            <a:xfrm flipH="1">
              <a:off x="4658" y="232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Rectangle 53"/>
            <p:cNvSpPr>
              <a:spLocks noChangeArrowheads="1"/>
            </p:cNvSpPr>
            <p:nvPr/>
          </p:nvSpPr>
          <p:spPr bwMode="auto">
            <a:xfrm>
              <a:off x="1000" y="2275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1200"/>
            </a:p>
          </p:txBody>
        </p:sp>
        <p:sp>
          <p:nvSpPr>
            <p:cNvPr id="35907" name="Line 54"/>
            <p:cNvSpPr>
              <a:spLocks noChangeShapeType="1"/>
            </p:cNvSpPr>
            <p:nvPr/>
          </p:nvSpPr>
          <p:spPr bwMode="auto">
            <a:xfrm>
              <a:off x="1127" y="213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Line 55"/>
            <p:cNvSpPr>
              <a:spLocks noChangeShapeType="1"/>
            </p:cNvSpPr>
            <p:nvPr/>
          </p:nvSpPr>
          <p:spPr bwMode="auto">
            <a:xfrm flipH="1">
              <a:off x="4658" y="2136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Rectangle 56"/>
            <p:cNvSpPr>
              <a:spLocks noChangeArrowheads="1"/>
            </p:cNvSpPr>
            <p:nvPr/>
          </p:nvSpPr>
          <p:spPr bwMode="auto">
            <a:xfrm>
              <a:off x="1000" y="2090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1200"/>
            </a:p>
          </p:txBody>
        </p:sp>
        <p:sp>
          <p:nvSpPr>
            <p:cNvPr id="35910" name="Line 57"/>
            <p:cNvSpPr>
              <a:spLocks noChangeShapeType="1"/>
            </p:cNvSpPr>
            <p:nvPr/>
          </p:nvSpPr>
          <p:spPr bwMode="auto">
            <a:xfrm>
              <a:off x="1127" y="194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Line 58"/>
            <p:cNvSpPr>
              <a:spLocks noChangeShapeType="1"/>
            </p:cNvSpPr>
            <p:nvPr/>
          </p:nvSpPr>
          <p:spPr bwMode="auto">
            <a:xfrm flipH="1">
              <a:off x="4658" y="1945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Rectangle 59"/>
            <p:cNvSpPr>
              <a:spLocks noChangeArrowheads="1"/>
            </p:cNvSpPr>
            <p:nvPr/>
          </p:nvSpPr>
          <p:spPr bwMode="auto">
            <a:xfrm>
              <a:off x="1000" y="1898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1200"/>
            </a:p>
          </p:txBody>
        </p:sp>
        <p:sp>
          <p:nvSpPr>
            <p:cNvPr id="35913" name="Line 60"/>
            <p:cNvSpPr>
              <a:spLocks noChangeShapeType="1"/>
            </p:cNvSpPr>
            <p:nvPr/>
          </p:nvSpPr>
          <p:spPr bwMode="auto">
            <a:xfrm>
              <a:off x="1127" y="175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Line 61"/>
            <p:cNvSpPr>
              <a:spLocks noChangeShapeType="1"/>
            </p:cNvSpPr>
            <p:nvPr/>
          </p:nvSpPr>
          <p:spPr bwMode="auto">
            <a:xfrm flipH="1">
              <a:off x="4658" y="175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Rectangle 62"/>
            <p:cNvSpPr>
              <a:spLocks noChangeArrowheads="1"/>
            </p:cNvSpPr>
            <p:nvPr/>
          </p:nvSpPr>
          <p:spPr bwMode="auto">
            <a:xfrm>
              <a:off x="1064" y="170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5916" name="Line 63"/>
            <p:cNvSpPr>
              <a:spLocks noChangeShapeType="1"/>
            </p:cNvSpPr>
            <p:nvPr/>
          </p:nvSpPr>
          <p:spPr bwMode="auto">
            <a:xfrm>
              <a:off x="1127" y="1754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64"/>
            <p:cNvSpPr>
              <a:spLocks/>
            </p:cNvSpPr>
            <p:nvPr/>
          </p:nvSpPr>
          <p:spPr bwMode="auto">
            <a:xfrm>
              <a:off x="1127" y="1754"/>
              <a:ext cx="3565" cy="950"/>
            </a:xfrm>
            <a:custGeom>
              <a:avLst/>
              <a:gdLst>
                <a:gd name="T0" fmla="*/ 0 w 619"/>
                <a:gd name="T1" fmla="*/ 950 h 164"/>
                <a:gd name="T2" fmla="*/ 3565 w 619"/>
                <a:gd name="T3" fmla="*/ 950 h 164"/>
                <a:gd name="T4" fmla="*/ 3565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Line 65"/>
            <p:cNvSpPr>
              <a:spLocks noChangeShapeType="1"/>
            </p:cNvSpPr>
            <p:nvPr/>
          </p:nvSpPr>
          <p:spPr bwMode="auto">
            <a:xfrm flipV="1">
              <a:off x="1127" y="1754"/>
              <a:ext cx="1" cy="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66"/>
            <p:cNvSpPr>
              <a:spLocks/>
            </p:cNvSpPr>
            <p:nvPr/>
          </p:nvSpPr>
          <p:spPr bwMode="auto">
            <a:xfrm>
              <a:off x="1127" y="1754"/>
              <a:ext cx="3537" cy="950"/>
            </a:xfrm>
            <a:custGeom>
              <a:avLst/>
              <a:gdLst>
                <a:gd name="T0" fmla="*/ 40 w 3537"/>
                <a:gd name="T1" fmla="*/ 950 h 950"/>
                <a:gd name="T2" fmla="*/ 98 w 3537"/>
                <a:gd name="T3" fmla="*/ 950 h 950"/>
                <a:gd name="T4" fmla="*/ 156 w 3537"/>
                <a:gd name="T5" fmla="*/ 950 h 950"/>
                <a:gd name="T6" fmla="*/ 213 w 3537"/>
                <a:gd name="T7" fmla="*/ 0 h 950"/>
                <a:gd name="T8" fmla="*/ 271 w 3537"/>
                <a:gd name="T9" fmla="*/ 0 h 950"/>
                <a:gd name="T10" fmla="*/ 328 w 3537"/>
                <a:gd name="T11" fmla="*/ 0 h 950"/>
                <a:gd name="T12" fmla="*/ 386 w 3537"/>
                <a:gd name="T13" fmla="*/ 0 h 950"/>
                <a:gd name="T14" fmla="*/ 444 w 3537"/>
                <a:gd name="T15" fmla="*/ 0 h 950"/>
                <a:gd name="T16" fmla="*/ 501 w 3537"/>
                <a:gd name="T17" fmla="*/ 0 h 950"/>
                <a:gd name="T18" fmla="*/ 559 w 3537"/>
                <a:gd name="T19" fmla="*/ 0 h 950"/>
                <a:gd name="T20" fmla="*/ 611 w 3537"/>
                <a:gd name="T21" fmla="*/ 0 h 950"/>
                <a:gd name="T22" fmla="*/ 668 w 3537"/>
                <a:gd name="T23" fmla="*/ 0 h 950"/>
                <a:gd name="T24" fmla="*/ 726 w 3537"/>
                <a:gd name="T25" fmla="*/ 0 h 950"/>
                <a:gd name="T26" fmla="*/ 783 w 3537"/>
                <a:gd name="T27" fmla="*/ 0 h 950"/>
                <a:gd name="T28" fmla="*/ 841 w 3537"/>
                <a:gd name="T29" fmla="*/ 0 h 950"/>
                <a:gd name="T30" fmla="*/ 899 w 3537"/>
                <a:gd name="T31" fmla="*/ 0 h 950"/>
                <a:gd name="T32" fmla="*/ 956 w 3537"/>
                <a:gd name="T33" fmla="*/ 0 h 950"/>
                <a:gd name="T34" fmla="*/ 1014 w 3537"/>
                <a:gd name="T35" fmla="*/ 0 h 950"/>
                <a:gd name="T36" fmla="*/ 1071 w 3537"/>
                <a:gd name="T37" fmla="*/ 0 h 950"/>
                <a:gd name="T38" fmla="*/ 1129 w 3537"/>
                <a:gd name="T39" fmla="*/ 0 h 950"/>
                <a:gd name="T40" fmla="*/ 1187 w 3537"/>
                <a:gd name="T41" fmla="*/ 0 h 950"/>
                <a:gd name="T42" fmla="*/ 1238 w 3537"/>
                <a:gd name="T43" fmla="*/ 0 h 950"/>
                <a:gd name="T44" fmla="*/ 1296 w 3537"/>
                <a:gd name="T45" fmla="*/ 0 h 950"/>
                <a:gd name="T46" fmla="*/ 1354 w 3537"/>
                <a:gd name="T47" fmla="*/ 0 h 950"/>
                <a:gd name="T48" fmla="*/ 1411 w 3537"/>
                <a:gd name="T49" fmla="*/ 0 h 950"/>
                <a:gd name="T50" fmla="*/ 1469 w 3537"/>
                <a:gd name="T51" fmla="*/ 0 h 950"/>
                <a:gd name="T52" fmla="*/ 1526 w 3537"/>
                <a:gd name="T53" fmla="*/ 0 h 950"/>
                <a:gd name="T54" fmla="*/ 1584 w 3537"/>
                <a:gd name="T55" fmla="*/ 0 h 950"/>
                <a:gd name="T56" fmla="*/ 1642 w 3537"/>
                <a:gd name="T57" fmla="*/ 0 h 950"/>
                <a:gd name="T58" fmla="*/ 1699 w 3537"/>
                <a:gd name="T59" fmla="*/ 0 h 950"/>
                <a:gd name="T60" fmla="*/ 1757 w 3537"/>
                <a:gd name="T61" fmla="*/ 0 h 950"/>
                <a:gd name="T62" fmla="*/ 1809 w 3537"/>
                <a:gd name="T63" fmla="*/ 0 h 950"/>
                <a:gd name="T64" fmla="*/ 1866 w 3537"/>
                <a:gd name="T65" fmla="*/ 0 h 950"/>
                <a:gd name="T66" fmla="*/ 1924 w 3537"/>
                <a:gd name="T67" fmla="*/ 0 h 950"/>
                <a:gd name="T68" fmla="*/ 1981 w 3537"/>
                <a:gd name="T69" fmla="*/ 0 h 950"/>
                <a:gd name="T70" fmla="*/ 2039 w 3537"/>
                <a:gd name="T71" fmla="*/ 0 h 950"/>
                <a:gd name="T72" fmla="*/ 2097 w 3537"/>
                <a:gd name="T73" fmla="*/ 0 h 950"/>
                <a:gd name="T74" fmla="*/ 2154 w 3537"/>
                <a:gd name="T75" fmla="*/ 0 h 950"/>
                <a:gd name="T76" fmla="*/ 2212 w 3537"/>
                <a:gd name="T77" fmla="*/ 0 h 950"/>
                <a:gd name="T78" fmla="*/ 2269 w 3537"/>
                <a:gd name="T79" fmla="*/ 0 h 950"/>
                <a:gd name="T80" fmla="*/ 2327 w 3537"/>
                <a:gd name="T81" fmla="*/ 0 h 950"/>
                <a:gd name="T82" fmla="*/ 2379 w 3537"/>
                <a:gd name="T83" fmla="*/ 0 h 950"/>
                <a:gd name="T84" fmla="*/ 2437 w 3537"/>
                <a:gd name="T85" fmla="*/ 0 h 950"/>
                <a:gd name="T86" fmla="*/ 2494 w 3537"/>
                <a:gd name="T87" fmla="*/ 0 h 950"/>
                <a:gd name="T88" fmla="*/ 2552 w 3537"/>
                <a:gd name="T89" fmla="*/ 0 h 950"/>
                <a:gd name="T90" fmla="*/ 2609 w 3537"/>
                <a:gd name="T91" fmla="*/ 0 h 950"/>
                <a:gd name="T92" fmla="*/ 2667 w 3537"/>
                <a:gd name="T93" fmla="*/ 0 h 950"/>
                <a:gd name="T94" fmla="*/ 2725 w 3537"/>
                <a:gd name="T95" fmla="*/ 0 h 950"/>
                <a:gd name="T96" fmla="*/ 2782 w 3537"/>
                <a:gd name="T97" fmla="*/ 0 h 950"/>
                <a:gd name="T98" fmla="*/ 2840 w 3537"/>
                <a:gd name="T99" fmla="*/ 0 h 950"/>
                <a:gd name="T100" fmla="*/ 2897 w 3537"/>
                <a:gd name="T101" fmla="*/ 0 h 950"/>
                <a:gd name="T102" fmla="*/ 2955 w 3537"/>
                <a:gd name="T103" fmla="*/ 0 h 950"/>
                <a:gd name="T104" fmla="*/ 3007 w 3537"/>
                <a:gd name="T105" fmla="*/ 0 h 950"/>
                <a:gd name="T106" fmla="*/ 3064 w 3537"/>
                <a:gd name="T107" fmla="*/ 0 h 950"/>
                <a:gd name="T108" fmla="*/ 3122 w 3537"/>
                <a:gd name="T109" fmla="*/ 0 h 950"/>
                <a:gd name="T110" fmla="*/ 3180 w 3537"/>
                <a:gd name="T111" fmla="*/ 0 h 950"/>
                <a:gd name="T112" fmla="*/ 3237 w 3537"/>
                <a:gd name="T113" fmla="*/ 0 h 950"/>
                <a:gd name="T114" fmla="*/ 3295 w 3537"/>
                <a:gd name="T115" fmla="*/ 0 h 950"/>
                <a:gd name="T116" fmla="*/ 3352 w 3537"/>
                <a:gd name="T117" fmla="*/ 0 h 950"/>
                <a:gd name="T118" fmla="*/ 3410 w 3537"/>
                <a:gd name="T119" fmla="*/ 0 h 950"/>
                <a:gd name="T120" fmla="*/ 3468 w 3537"/>
                <a:gd name="T121" fmla="*/ 0 h 950"/>
                <a:gd name="T122" fmla="*/ 3525 w 3537"/>
                <a:gd name="T123" fmla="*/ 0 h 9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37" h="950">
                  <a:moveTo>
                    <a:pt x="0" y="950"/>
                  </a:moveTo>
                  <a:lnTo>
                    <a:pt x="12" y="950"/>
                  </a:lnTo>
                  <a:lnTo>
                    <a:pt x="29" y="950"/>
                  </a:lnTo>
                  <a:lnTo>
                    <a:pt x="40" y="950"/>
                  </a:lnTo>
                  <a:lnTo>
                    <a:pt x="58" y="950"/>
                  </a:lnTo>
                  <a:lnTo>
                    <a:pt x="69" y="950"/>
                  </a:lnTo>
                  <a:lnTo>
                    <a:pt x="86" y="950"/>
                  </a:lnTo>
                  <a:lnTo>
                    <a:pt x="98" y="950"/>
                  </a:lnTo>
                  <a:lnTo>
                    <a:pt x="115" y="950"/>
                  </a:lnTo>
                  <a:lnTo>
                    <a:pt x="127" y="950"/>
                  </a:lnTo>
                  <a:lnTo>
                    <a:pt x="144" y="950"/>
                  </a:lnTo>
                  <a:lnTo>
                    <a:pt x="156" y="950"/>
                  </a:lnTo>
                  <a:lnTo>
                    <a:pt x="173" y="950"/>
                  </a:lnTo>
                  <a:lnTo>
                    <a:pt x="184" y="95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1" y="0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11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69" y="0"/>
                  </a:lnTo>
                  <a:lnTo>
                    <a:pt x="386" y="0"/>
                  </a:lnTo>
                  <a:lnTo>
                    <a:pt x="397" y="0"/>
                  </a:lnTo>
                  <a:lnTo>
                    <a:pt x="415" y="0"/>
                  </a:lnTo>
                  <a:lnTo>
                    <a:pt x="426" y="0"/>
                  </a:lnTo>
                  <a:lnTo>
                    <a:pt x="444" y="0"/>
                  </a:lnTo>
                  <a:lnTo>
                    <a:pt x="455" y="0"/>
                  </a:lnTo>
                  <a:lnTo>
                    <a:pt x="472" y="0"/>
                  </a:lnTo>
                  <a:lnTo>
                    <a:pt x="484" y="0"/>
                  </a:lnTo>
                  <a:lnTo>
                    <a:pt x="501" y="0"/>
                  </a:lnTo>
                  <a:lnTo>
                    <a:pt x="513" y="0"/>
                  </a:lnTo>
                  <a:lnTo>
                    <a:pt x="530" y="0"/>
                  </a:lnTo>
                  <a:lnTo>
                    <a:pt x="541" y="0"/>
                  </a:lnTo>
                  <a:lnTo>
                    <a:pt x="559" y="0"/>
                  </a:lnTo>
                  <a:lnTo>
                    <a:pt x="570" y="0"/>
                  </a:lnTo>
                  <a:lnTo>
                    <a:pt x="588" y="0"/>
                  </a:lnTo>
                  <a:lnTo>
                    <a:pt x="599" y="0"/>
                  </a:lnTo>
                  <a:lnTo>
                    <a:pt x="611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7" y="0"/>
                  </a:lnTo>
                  <a:lnTo>
                    <a:pt x="668" y="0"/>
                  </a:lnTo>
                  <a:lnTo>
                    <a:pt x="685" y="0"/>
                  </a:lnTo>
                  <a:lnTo>
                    <a:pt x="697" y="0"/>
                  </a:lnTo>
                  <a:lnTo>
                    <a:pt x="714" y="0"/>
                  </a:lnTo>
                  <a:lnTo>
                    <a:pt x="726" y="0"/>
                  </a:lnTo>
                  <a:lnTo>
                    <a:pt x="743" y="0"/>
                  </a:lnTo>
                  <a:lnTo>
                    <a:pt x="755" y="0"/>
                  </a:lnTo>
                  <a:lnTo>
                    <a:pt x="772" y="0"/>
                  </a:lnTo>
                  <a:lnTo>
                    <a:pt x="783" y="0"/>
                  </a:lnTo>
                  <a:lnTo>
                    <a:pt x="801" y="0"/>
                  </a:lnTo>
                  <a:lnTo>
                    <a:pt x="812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58" y="0"/>
                  </a:lnTo>
                  <a:lnTo>
                    <a:pt x="870" y="0"/>
                  </a:lnTo>
                  <a:lnTo>
                    <a:pt x="887" y="0"/>
                  </a:lnTo>
                  <a:lnTo>
                    <a:pt x="899" y="0"/>
                  </a:lnTo>
                  <a:lnTo>
                    <a:pt x="910" y="0"/>
                  </a:lnTo>
                  <a:lnTo>
                    <a:pt x="927" y="0"/>
                  </a:lnTo>
                  <a:lnTo>
                    <a:pt x="939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85" y="0"/>
                  </a:lnTo>
                  <a:lnTo>
                    <a:pt x="997" y="0"/>
                  </a:lnTo>
                  <a:lnTo>
                    <a:pt x="1014" y="0"/>
                  </a:lnTo>
                  <a:lnTo>
                    <a:pt x="1025" y="0"/>
                  </a:lnTo>
                  <a:lnTo>
                    <a:pt x="1043" y="0"/>
                  </a:lnTo>
                  <a:lnTo>
                    <a:pt x="1054" y="0"/>
                  </a:lnTo>
                  <a:lnTo>
                    <a:pt x="1071" y="0"/>
                  </a:lnTo>
                  <a:lnTo>
                    <a:pt x="1083" y="0"/>
                  </a:lnTo>
                  <a:lnTo>
                    <a:pt x="1100" y="0"/>
                  </a:lnTo>
                  <a:lnTo>
                    <a:pt x="1112" y="0"/>
                  </a:lnTo>
                  <a:lnTo>
                    <a:pt x="1129" y="0"/>
                  </a:lnTo>
                  <a:lnTo>
                    <a:pt x="1141" y="0"/>
                  </a:lnTo>
                  <a:lnTo>
                    <a:pt x="1158" y="0"/>
                  </a:lnTo>
                  <a:lnTo>
                    <a:pt x="1169" y="0"/>
                  </a:lnTo>
                  <a:lnTo>
                    <a:pt x="1187" y="0"/>
                  </a:lnTo>
                  <a:lnTo>
                    <a:pt x="1198" y="0"/>
                  </a:lnTo>
                  <a:lnTo>
                    <a:pt x="1210" y="0"/>
                  </a:lnTo>
                  <a:lnTo>
                    <a:pt x="1227" y="0"/>
                  </a:lnTo>
                  <a:lnTo>
                    <a:pt x="1238" y="0"/>
                  </a:lnTo>
                  <a:lnTo>
                    <a:pt x="1256" y="0"/>
                  </a:lnTo>
                  <a:lnTo>
                    <a:pt x="1267" y="0"/>
                  </a:lnTo>
                  <a:lnTo>
                    <a:pt x="1285" y="0"/>
                  </a:lnTo>
                  <a:lnTo>
                    <a:pt x="1296" y="0"/>
                  </a:lnTo>
                  <a:lnTo>
                    <a:pt x="1313" y="0"/>
                  </a:lnTo>
                  <a:lnTo>
                    <a:pt x="1325" y="0"/>
                  </a:lnTo>
                  <a:lnTo>
                    <a:pt x="1342" y="0"/>
                  </a:lnTo>
                  <a:lnTo>
                    <a:pt x="1354" y="0"/>
                  </a:lnTo>
                  <a:lnTo>
                    <a:pt x="1371" y="0"/>
                  </a:lnTo>
                  <a:lnTo>
                    <a:pt x="1382" y="0"/>
                  </a:lnTo>
                  <a:lnTo>
                    <a:pt x="1400" y="0"/>
                  </a:lnTo>
                  <a:lnTo>
                    <a:pt x="1411" y="0"/>
                  </a:lnTo>
                  <a:lnTo>
                    <a:pt x="1429" y="0"/>
                  </a:lnTo>
                  <a:lnTo>
                    <a:pt x="1440" y="0"/>
                  </a:lnTo>
                  <a:lnTo>
                    <a:pt x="1457" y="0"/>
                  </a:lnTo>
                  <a:lnTo>
                    <a:pt x="1469" y="0"/>
                  </a:lnTo>
                  <a:lnTo>
                    <a:pt x="1486" y="0"/>
                  </a:lnTo>
                  <a:lnTo>
                    <a:pt x="1498" y="0"/>
                  </a:lnTo>
                  <a:lnTo>
                    <a:pt x="1509" y="0"/>
                  </a:lnTo>
                  <a:lnTo>
                    <a:pt x="1526" y="0"/>
                  </a:lnTo>
                  <a:lnTo>
                    <a:pt x="1538" y="0"/>
                  </a:lnTo>
                  <a:lnTo>
                    <a:pt x="1555" y="0"/>
                  </a:lnTo>
                  <a:lnTo>
                    <a:pt x="1567" y="0"/>
                  </a:lnTo>
                  <a:lnTo>
                    <a:pt x="1584" y="0"/>
                  </a:lnTo>
                  <a:lnTo>
                    <a:pt x="1596" y="0"/>
                  </a:lnTo>
                  <a:lnTo>
                    <a:pt x="1613" y="0"/>
                  </a:lnTo>
                  <a:lnTo>
                    <a:pt x="1624" y="0"/>
                  </a:lnTo>
                  <a:lnTo>
                    <a:pt x="1642" y="0"/>
                  </a:lnTo>
                  <a:lnTo>
                    <a:pt x="1653" y="0"/>
                  </a:lnTo>
                  <a:lnTo>
                    <a:pt x="1670" y="0"/>
                  </a:lnTo>
                  <a:lnTo>
                    <a:pt x="1682" y="0"/>
                  </a:lnTo>
                  <a:lnTo>
                    <a:pt x="1699" y="0"/>
                  </a:lnTo>
                  <a:lnTo>
                    <a:pt x="1711" y="0"/>
                  </a:lnTo>
                  <a:lnTo>
                    <a:pt x="1728" y="0"/>
                  </a:lnTo>
                  <a:lnTo>
                    <a:pt x="1740" y="0"/>
                  </a:lnTo>
                  <a:lnTo>
                    <a:pt x="1757" y="0"/>
                  </a:lnTo>
                  <a:lnTo>
                    <a:pt x="1768" y="0"/>
                  </a:lnTo>
                  <a:lnTo>
                    <a:pt x="1780" y="0"/>
                  </a:lnTo>
                  <a:lnTo>
                    <a:pt x="1797" y="0"/>
                  </a:lnTo>
                  <a:lnTo>
                    <a:pt x="1809" y="0"/>
                  </a:lnTo>
                  <a:lnTo>
                    <a:pt x="1826" y="0"/>
                  </a:lnTo>
                  <a:lnTo>
                    <a:pt x="1837" y="0"/>
                  </a:lnTo>
                  <a:lnTo>
                    <a:pt x="1855" y="0"/>
                  </a:lnTo>
                  <a:lnTo>
                    <a:pt x="1866" y="0"/>
                  </a:lnTo>
                  <a:lnTo>
                    <a:pt x="1884" y="0"/>
                  </a:lnTo>
                  <a:lnTo>
                    <a:pt x="1895" y="0"/>
                  </a:lnTo>
                  <a:lnTo>
                    <a:pt x="1912" y="0"/>
                  </a:lnTo>
                  <a:lnTo>
                    <a:pt x="1924" y="0"/>
                  </a:lnTo>
                  <a:lnTo>
                    <a:pt x="1941" y="0"/>
                  </a:lnTo>
                  <a:lnTo>
                    <a:pt x="1953" y="0"/>
                  </a:lnTo>
                  <a:lnTo>
                    <a:pt x="1970" y="0"/>
                  </a:lnTo>
                  <a:lnTo>
                    <a:pt x="1981" y="0"/>
                  </a:lnTo>
                  <a:lnTo>
                    <a:pt x="1999" y="0"/>
                  </a:lnTo>
                  <a:lnTo>
                    <a:pt x="2010" y="0"/>
                  </a:lnTo>
                  <a:lnTo>
                    <a:pt x="2028" y="0"/>
                  </a:lnTo>
                  <a:lnTo>
                    <a:pt x="2039" y="0"/>
                  </a:lnTo>
                  <a:lnTo>
                    <a:pt x="2056" y="0"/>
                  </a:lnTo>
                  <a:lnTo>
                    <a:pt x="2068" y="0"/>
                  </a:lnTo>
                  <a:lnTo>
                    <a:pt x="2079" y="0"/>
                  </a:lnTo>
                  <a:lnTo>
                    <a:pt x="2097" y="0"/>
                  </a:lnTo>
                  <a:lnTo>
                    <a:pt x="2108" y="0"/>
                  </a:lnTo>
                  <a:lnTo>
                    <a:pt x="2125" y="0"/>
                  </a:lnTo>
                  <a:lnTo>
                    <a:pt x="2137" y="0"/>
                  </a:lnTo>
                  <a:lnTo>
                    <a:pt x="2154" y="0"/>
                  </a:lnTo>
                  <a:lnTo>
                    <a:pt x="2166" y="0"/>
                  </a:lnTo>
                  <a:lnTo>
                    <a:pt x="2183" y="0"/>
                  </a:lnTo>
                  <a:lnTo>
                    <a:pt x="2195" y="0"/>
                  </a:lnTo>
                  <a:lnTo>
                    <a:pt x="2212" y="0"/>
                  </a:lnTo>
                  <a:lnTo>
                    <a:pt x="2223" y="0"/>
                  </a:lnTo>
                  <a:lnTo>
                    <a:pt x="2241" y="0"/>
                  </a:lnTo>
                  <a:lnTo>
                    <a:pt x="2252" y="0"/>
                  </a:lnTo>
                  <a:lnTo>
                    <a:pt x="2269" y="0"/>
                  </a:lnTo>
                  <a:lnTo>
                    <a:pt x="2281" y="0"/>
                  </a:lnTo>
                  <a:lnTo>
                    <a:pt x="2298" y="0"/>
                  </a:lnTo>
                  <a:lnTo>
                    <a:pt x="2310" y="0"/>
                  </a:lnTo>
                  <a:lnTo>
                    <a:pt x="2327" y="0"/>
                  </a:lnTo>
                  <a:lnTo>
                    <a:pt x="2339" y="0"/>
                  </a:lnTo>
                  <a:lnTo>
                    <a:pt x="2356" y="0"/>
                  </a:lnTo>
                  <a:lnTo>
                    <a:pt x="2367" y="0"/>
                  </a:lnTo>
                  <a:lnTo>
                    <a:pt x="2379" y="0"/>
                  </a:lnTo>
                  <a:lnTo>
                    <a:pt x="2396" y="0"/>
                  </a:lnTo>
                  <a:lnTo>
                    <a:pt x="2408" y="0"/>
                  </a:lnTo>
                  <a:lnTo>
                    <a:pt x="2425" y="0"/>
                  </a:lnTo>
                  <a:lnTo>
                    <a:pt x="2437" y="0"/>
                  </a:lnTo>
                  <a:lnTo>
                    <a:pt x="2454" y="0"/>
                  </a:lnTo>
                  <a:lnTo>
                    <a:pt x="2465" y="0"/>
                  </a:lnTo>
                  <a:lnTo>
                    <a:pt x="2483" y="0"/>
                  </a:lnTo>
                  <a:lnTo>
                    <a:pt x="2494" y="0"/>
                  </a:lnTo>
                  <a:lnTo>
                    <a:pt x="2511" y="0"/>
                  </a:lnTo>
                  <a:lnTo>
                    <a:pt x="2523" y="0"/>
                  </a:lnTo>
                  <a:lnTo>
                    <a:pt x="2540" y="0"/>
                  </a:lnTo>
                  <a:lnTo>
                    <a:pt x="2552" y="0"/>
                  </a:lnTo>
                  <a:lnTo>
                    <a:pt x="2569" y="0"/>
                  </a:lnTo>
                  <a:lnTo>
                    <a:pt x="2581" y="0"/>
                  </a:lnTo>
                  <a:lnTo>
                    <a:pt x="2598" y="0"/>
                  </a:lnTo>
                  <a:lnTo>
                    <a:pt x="2609" y="0"/>
                  </a:lnTo>
                  <a:lnTo>
                    <a:pt x="2627" y="0"/>
                  </a:lnTo>
                  <a:lnTo>
                    <a:pt x="2638" y="0"/>
                  </a:lnTo>
                  <a:lnTo>
                    <a:pt x="2655" y="0"/>
                  </a:lnTo>
                  <a:lnTo>
                    <a:pt x="2667" y="0"/>
                  </a:lnTo>
                  <a:lnTo>
                    <a:pt x="2678" y="0"/>
                  </a:lnTo>
                  <a:lnTo>
                    <a:pt x="2696" y="0"/>
                  </a:lnTo>
                  <a:lnTo>
                    <a:pt x="2707" y="0"/>
                  </a:lnTo>
                  <a:lnTo>
                    <a:pt x="2725" y="0"/>
                  </a:lnTo>
                  <a:lnTo>
                    <a:pt x="2736" y="0"/>
                  </a:lnTo>
                  <a:lnTo>
                    <a:pt x="2753" y="0"/>
                  </a:lnTo>
                  <a:lnTo>
                    <a:pt x="2765" y="0"/>
                  </a:lnTo>
                  <a:lnTo>
                    <a:pt x="2782" y="0"/>
                  </a:lnTo>
                  <a:lnTo>
                    <a:pt x="2794" y="0"/>
                  </a:lnTo>
                  <a:lnTo>
                    <a:pt x="2811" y="0"/>
                  </a:lnTo>
                  <a:lnTo>
                    <a:pt x="2822" y="0"/>
                  </a:lnTo>
                  <a:lnTo>
                    <a:pt x="2840" y="0"/>
                  </a:lnTo>
                  <a:lnTo>
                    <a:pt x="2851" y="0"/>
                  </a:lnTo>
                  <a:lnTo>
                    <a:pt x="2869" y="0"/>
                  </a:lnTo>
                  <a:lnTo>
                    <a:pt x="2880" y="0"/>
                  </a:lnTo>
                  <a:lnTo>
                    <a:pt x="2897" y="0"/>
                  </a:lnTo>
                  <a:lnTo>
                    <a:pt x="2909" y="0"/>
                  </a:lnTo>
                  <a:lnTo>
                    <a:pt x="2926" y="0"/>
                  </a:lnTo>
                  <a:lnTo>
                    <a:pt x="2938" y="0"/>
                  </a:lnTo>
                  <a:lnTo>
                    <a:pt x="2955" y="0"/>
                  </a:lnTo>
                  <a:lnTo>
                    <a:pt x="2966" y="0"/>
                  </a:lnTo>
                  <a:lnTo>
                    <a:pt x="2978" y="0"/>
                  </a:lnTo>
                  <a:lnTo>
                    <a:pt x="2995" y="0"/>
                  </a:lnTo>
                  <a:lnTo>
                    <a:pt x="3007" y="0"/>
                  </a:lnTo>
                  <a:lnTo>
                    <a:pt x="3024" y="0"/>
                  </a:lnTo>
                  <a:lnTo>
                    <a:pt x="3036" y="0"/>
                  </a:lnTo>
                  <a:lnTo>
                    <a:pt x="3053" y="0"/>
                  </a:lnTo>
                  <a:lnTo>
                    <a:pt x="3064" y="0"/>
                  </a:lnTo>
                  <a:lnTo>
                    <a:pt x="3082" y="0"/>
                  </a:lnTo>
                  <a:lnTo>
                    <a:pt x="3093" y="0"/>
                  </a:lnTo>
                  <a:lnTo>
                    <a:pt x="3110" y="0"/>
                  </a:lnTo>
                  <a:lnTo>
                    <a:pt x="3122" y="0"/>
                  </a:lnTo>
                  <a:lnTo>
                    <a:pt x="3139" y="0"/>
                  </a:lnTo>
                  <a:lnTo>
                    <a:pt x="3151" y="0"/>
                  </a:lnTo>
                  <a:lnTo>
                    <a:pt x="3168" y="0"/>
                  </a:lnTo>
                  <a:lnTo>
                    <a:pt x="3180" y="0"/>
                  </a:lnTo>
                  <a:lnTo>
                    <a:pt x="3197" y="0"/>
                  </a:lnTo>
                  <a:lnTo>
                    <a:pt x="3208" y="0"/>
                  </a:lnTo>
                  <a:lnTo>
                    <a:pt x="3226" y="0"/>
                  </a:lnTo>
                  <a:lnTo>
                    <a:pt x="3237" y="0"/>
                  </a:lnTo>
                  <a:lnTo>
                    <a:pt x="3254" y="0"/>
                  </a:lnTo>
                  <a:lnTo>
                    <a:pt x="3266" y="0"/>
                  </a:lnTo>
                  <a:lnTo>
                    <a:pt x="3277" y="0"/>
                  </a:lnTo>
                  <a:lnTo>
                    <a:pt x="3295" y="0"/>
                  </a:lnTo>
                  <a:lnTo>
                    <a:pt x="3306" y="0"/>
                  </a:lnTo>
                  <a:lnTo>
                    <a:pt x="3324" y="0"/>
                  </a:lnTo>
                  <a:lnTo>
                    <a:pt x="3335" y="0"/>
                  </a:lnTo>
                  <a:lnTo>
                    <a:pt x="3352" y="0"/>
                  </a:lnTo>
                  <a:lnTo>
                    <a:pt x="3364" y="0"/>
                  </a:lnTo>
                  <a:lnTo>
                    <a:pt x="3381" y="0"/>
                  </a:lnTo>
                  <a:lnTo>
                    <a:pt x="3393" y="0"/>
                  </a:lnTo>
                  <a:lnTo>
                    <a:pt x="3410" y="0"/>
                  </a:lnTo>
                  <a:lnTo>
                    <a:pt x="3421" y="0"/>
                  </a:lnTo>
                  <a:lnTo>
                    <a:pt x="3439" y="0"/>
                  </a:lnTo>
                  <a:lnTo>
                    <a:pt x="3450" y="0"/>
                  </a:lnTo>
                  <a:lnTo>
                    <a:pt x="3468" y="0"/>
                  </a:lnTo>
                  <a:lnTo>
                    <a:pt x="3479" y="0"/>
                  </a:lnTo>
                  <a:lnTo>
                    <a:pt x="3496" y="0"/>
                  </a:lnTo>
                  <a:lnTo>
                    <a:pt x="3508" y="0"/>
                  </a:lnTo>
                  <a:lnTo>
                    <a:pt x="3525" y="0"/>
                  </a:lnTo>
                  <a:lnTo>
                    <a:pt x="3537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67"/>
            <p:cNvSpPr>
              <a:spLocks/>
            </p:cNvSpPr>
            <p:nvPr/>
          </p:nvSpPr>
          <p:spPr bwMode="auto">
            <a:xfrm>
              <a:off x="1127" y="1835"/>
              <a:ext cx="3537" cy="869"/>
            </a:xfrm>
            <a:custGeom>
              <a:avLst/>
              <a:gdLst>
                <a:gd name="T0" fmla="*/ 40 w 3537"/>
                <a:gd name="T1" fmla="*/ 869 h 869"/>
                <a:gd name="T2" fmla="*/ 98 w 3537"/>
                <a:gd name="T3" fmla="*/ 869 h 869"/>
                <a:gd name="T4" fmla="*/ 156 w 3537"/>
                <a:gd name="T5" fmla="*/ 869 h 869"/>
                <a:gd name="T6" fmla="*/ 213 w 3537"/>
                <a:gd name="T7" fmla="*/ 869 h 869"/>
                <a:gd name="T8" fmla="*/ 271 w 3537"/>
                <a:gd name="T9" fmla="*/ 869 h 869"/>
                <a:gd name="T10" fmla="*/ 328 w 3537"/>
                <a:gd name="T11" fmla="*/ 869 h 869"/>
                <a:gd name="T12" fmla="*/ 386 w 3537"/>
                <a:gd name="T13" fmla="*/ 869 h 869"/>
                <a:gd name="T14" fmla="*/ 444 w 3537"/>
                <a:gd name="T15" fmla="*/ 869 h 869"/>
                <a:gd name="T16" fmla="*/ 501 w 3537"/>
                <a:gd name="T17" fmla="*/ 869 h 869"/>
                <a:gd name="T18" fmla="*/ 559 w 3537"/>
                <a:gd name="T19" fmla="*/ 869 h 869"/>
                <a:gd name="T20" fmla="*/ 611 w 3537"/>
                <a:gd name="T21" fmla="*/ 817 h 869"/>
                <a:gd name="T22" fmla="*/ 668 w 3537"/>
                <a:gd name="T23" fmla="*/ 770 h 869"/>
                <a:gd name="T24" fmla="*/ 726 w 3537"/>
                <a:gd name="T25" fmla="*/ 724 h 869"/>
                <a:gd name="T26" fmla="*/ 783 w 3537"/>
                <a:gd name="T27" fmla="*/ 677 h 869"/>
                <a:gd name="T28" fmla="*/ 841 w 3537"/>
                <a:gd name="T29" fmla="*/ 637 h 869"/>
                <a:gd name="T30" fmla="*/ 899 w 3537"/>
                <a:gd name="T31" fmla="*/ 591 h 869"/>
                <a:gd name="T32" fmla="*/ 956 w 3537"/>
                <a:gd name="T33" fmla="*/ 550 h 869"/>
                <a:gd name="T34" fmla="*/ 1014 w 3537"/>
                <a:gd name="T35" fmla="*/ 515 h 869"/>
                <a:gd name="T36" fmla="*/ 1071 w 3537"/>
                <a:gd name="T37" fmla="*/ 481 h 869"/>
                <a:gd name="T38" fmla="*/ 1129 w 3537"/>
                <a:gd name="T39" fmla="*/ 446 h 869"/>
                <a:gd name="T40" fmla="*/ 1187 w 3537"/>
                <a:gd name="T41" fmla="*/ 417 h 869"/>
                <a:gd name="T42" fmla="*/ 1238 w 3537"/>
                <a:gd name="T43" fmla="*/ 394 h 869"/>
                <a:gd name="T44" fmla="*/ 1296 w 3537"/>
                <a:gd name="T45" fmla="*/ 365 h 869"/>
                <a:gd name="T46" fmla="*/ 1354 w 3537"/>
                <a:gd name="T47" fmla="*/ 341 h 869"/>
                <a:gd name="T48" fmla="*/ 1411 w 3537"/>
                <a:gd name="T49" fmla="*/ 324 h 869"/>
                <a:gd name="T50" fmla="*/ 1469 w 3537"/>
                <a:gd name="T51" fmla="*/ 301 h 869"/>
                <a:gd name="T52" fmla="*/ 1526 w 3537"/>
                <a:gd name="T53" fmla="*/ 284 h 869"/>
                <a:gd name="T54" fmla="*/ 1584 w 3537"/>
                <a:gd name="T55" fmla="*/ 266 h 869"/>
                <a:gd name="T56" fmla="*/ 1642 w 3537"/>
                <a:gd name="T57" fmla="*/ 255 h 869"/>
                <a:gd name="T58" fmla="*/ 1699 w 3537"/>
                <a:gd name="T59" fmla="*/ 237 h 869"/>
                <a:gd name="T60" fmla="*/ 1757 w 3537"/>
                <a:gd name="T61" fmla="*/ 226 h 869"/>
                <a:gd name="T62" fmla="*/ 1809 w 3537"/>
                <a:gd name="T63" fmla="*/ 214 h 869"/>
                <a:gd name="T64" fmla="*/ 1866 w 3537"/>
                <a:gd name="T65" fmla="*/ 197 h 869"/>
                <a:gd name="T66" fmla="*/ 1924 w 3537"/>
                <a:gd name="T67" fmla="*/ 185 h 869"/>
                <a:gd name="T68" fmla="*/ 1981 w 3537"/>
                <a:gd name="T69" fmla="*/ 173 h 869"/>
                <a:gd name="T70" fmla="*/ 2039 w 3537"/>
                <a:gd name="T71" fmla="*/ 168 h 869"/>
                <a:gd name="T72" fmla="*/ 2097 w 3537"/>
                <a:gd name="T73" fmla="*/ 156 h 869"/>
                <a:gd name="T74" fmla="*/ 2154 w 3537"/>
                <a:gd name="T75" fmla="*/ 144 h 869"/>
                <a:gd name="T76" fmla="*/ 2212 w 3537"/>
                <a:gd name="T77" fmla="*/ 139 h 869"/>
                <a:gd name="T78" fmla="*/ 2269 w 3537"/>
                <a:gd name="T79" fmla="*/ 127 h 869"/>
                <a:gd name="T80" fmla="*/ 2327 w 3537"/>
                <a:gd name="T81" fmla="*/ 121 h 869"/>
                <a:gd name="T82" fmla="*/ 2379 w 3537"/>
                <a:gd name="T83" fmla="*/ 110 h 869"/>
                <a:gd name="T84" fmla="*/ 2437 w 3537"/>
                <a:gd name="T85" fmla="*/ 104 h 869"/>
                <a:gd name="T86" fmla="*/ 2494 w 3537"/>
                <a:gd name="T87" fmla="*/ 92 h 869"/>
                <a:gd name="T88" fmla="*/ 2552 w 3537"/>
                <a:gd name="T89" fmla="*/ 87 h 869"/>
                <a:gd name="T90" fmla="*/ 2609 w 3537"/>
                <a:gd name="T91" fmla="*/ 81 h 869"/>
                <a:gd name="T92" fmla="*/ 2667 w 3537"/>
                <a:gd name="T93" fmla="*/ 75 h 869"/>
                <a:gd name="T94" fmla="*/ 2725 w 3537"/>
                <a:gd name="T95" fmla="*/ 69 h 869"/>
                <a:gd name="T96" fmla="*/ 2782 w 3537"/>
                <a:gd name="T97" fmla="*/ 63 h 869"/>
                <a:gd name="T98" fmla="*/ 2840 w 3537"/>
                <a:gd name="T99" fmla="*/ 58 h 869"/>
                <a:gd name="T100" fmla="*/ 2897 w 3537"/>
                <a:gd name="T101" fmla="*/ 52 h 869"/>
                <a:gd name="T102" fmla="*/ 2955 w 3537"/>
                <a:gd name="T103" fmla="*/ 46 h 869"/>
                <a:gd name="T104" fmla="*/ 3007 w 3537"/>
                <a:gd name="T105" fmla="*/ 40 h 869"/>
                <a:gd name="T106" fmla="*/ 3064 w 3537"/>
                <a:gd name="T107" fmla="*/ 34 h 869"/>
                <a:gd name="T108" fmla="*/ 3122 w 3537"/>
                <a:gd name="T109" fmla="*/ 29 h 869"/>
                <a:gd name="T110" fmla="*/ 3180 w 3537"/>
                <a:gd name="T111" fmla="*/ 23 h 869"/>
                <a:gd name="T112" fmla="*/ 3237 w 3537"/>
                <a:gd name="T113" fmla="*/ 23 h 869"/>
                <a:gd name="T114" fmla="*/ 3295 w 3537"/>
                <a:gd name="T115" fmla="*/ 17 h 869"/>
                <a:gd name="T116" fmla="*/ 3352 w 3537"/>
                <a:gd name="T117" fmla="*/ 11 h 869"/>
                <a:gd name="T118" fmla="*/ 3410 w 3537"/>
                <a:gd name="T119" fmla="*/ 5 h 869"/>
                <a:gd name="T120" fmla="*/ 3468 w 3537"/>
                <a:gd name="T121" fmla="*/ 5 h 869"/>
                <a:gd name="T122" fmla="*/ 3525 w 3537"/>
                <a:gd name="T123" fmla="*/ 0 h 8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37" h="869">
                  <a:moveTo>
                    <a:pt x="0" y="869"/>
                  </a:moveTo>
                  <a:lnTo>
                    <a:pt x="12" y="869"/>
                  </a:lnTo>
                  <a:lnTo>
                    <a:pt x="29" y="869"/>
                  </a:lnTo>
                  <a:lnTo>
                    <a:pt x="40" y="869"/>
                  </a:lnTo>
                  <a:lnTo>
                    <a:pt x="58" y="869"/>
                  </a:lnTo>
                  <a:lnTo>
                    <a:pt x="69" y="869"/>
                  </a:lnTo>
                  <a:lnTo>
                    <a:pt x="86" y="869"/>
                  </a:lnTo>
                  <a:lnTo>
                    <a:pt x="98" y="869"/>
                  </a:lnTo>
                  <a:lnTo>
                    <a:pt x="115" y="869"/>
                  </a:lnTo>
                  <a:lnTo>
                    <a:pt x="127" y="869"/>
                  </a:lnTo>
                  <a:lnTo>
                    <a:pt x="144" y="869"/>
                  </a:lnTo>
                  <a:lnTo>
                    <a:pt x="156" y="869"/>
                  </a:lnTo>
                  <a:lnTo>
                    <a:pt x="173" y="869"/>
                  </a:lnTo>
                  <a:lnTo>
                    <a:pt x="184" y="869"/>
                  </a:lnTo>
                  <a:lnTo>
                    <a:pt x="202" y="869"/>
                  </a:lnTo>
                  <a:lnTo>
                    <a:pt x="213" y="869"/>
                  </a:lnTo>
                  <a:lnTo>
                    <a:pt x="230" y="869"/>
                  </a:lnTo>
                  <a:lnTo>
                    <a:pt x="242" y="869"/>
                  </a:lnTo>
                  <a:lnTo>
                    <a:pt x="259" y="869"/>
                  </a:lnTo>
                  <a:lnTo>
                    <a:pt x="271" y="869"/>
                  </a:lnTo>
                  <a:lnTo>
                    <a:pt x="288" y="869"/>
                  </a:lnTo>
                  <a:lnTo>
                    <a:pt x="300" y="869"/>
                  </a:lnTo>
                  <a:lnTo>
                    <a:pt x="311" y="869"/>
                  </a:lnTo>
                  <a:lnTo>
                    <a:pt x="328" y="869"/>
                  </a:lnTo>
                  <a:lnTo>
                    <a:pt x="340" y="869"/>
                  </a:lnTo>
                  <a:lnTo>
                    <a:pt x="357" y="869"/>
                  </a:lnTo>
                  <a:lnTo>
                    <a:pt x="369" y="869"/>
                  </a:lnTo>
                  <a:lnTo>
                    <a:pt x="386" y="869"/>
                  </a:lnTo>
                  <a:lnTo>
                    <a:pt x="397" y="869"/>
                  </a:lnTo>
                  <a:lnTo>
                    <a:pt x="415" y="869"/>
                  </a:lnTo>
                  <a:lnTo>
                    <a:pt x="426" y="869"/>
                  </a:lnTo>
                  <a:lnTo>
                    <a:pt x="444" y="869"/>
                  </a:lnTo>
                  <a:lnTo>
                    <a:pt x="455" y="869"/>
                  </a:lnTo>
                  <a:lnTo>
                    <a:pt x="472" y="869"/>
                  </a:lnTo>
                  <a:lnTo>
                    <a:pt x="484" y="869"/>
                  </a:lnTo>
                  <a:lnTo>
                    <a:pt x="501" y="869"/>
                  </a:lnTo>
                  <a:lnTo>
                    <a:pt x="513" y="869"/>
                  </a:lnTo>
                  <a:lnTo>
                    <a:pt x="530" y="869"/>
                  </a:lnTo>
                  <a:lnTo>
                    <a:pt x="541" y="869"/>
                  </a:lnTo>
                  <a:lnTo>
                    <a:pt x="559" y="869"/>
                  </a:lnTo>
                  <a:lnTo>
                    <a:pt x="570" y="857"/>
                  </a:lnTo>
                  <a:lnTo>
                    <a:pt x="588" y="845"/>
                  </a:lnTo>
                  <a:lnTo>
                    <a:pt x="599" y="828"/>
                  </a:lnTo>
                  <a:lnTo>
                    <a:pt x="611" y="817"/>
                  </a:lnTo>
                  <a:lnTo>
                    <a:pt x="628" y="805"/>
                  </a:lnTo>
                  <a:lnTo>
                    <a:pt x="639" y="793"/>
                  </a:lnTo>
                  <a:lnTo>
                    <a:pt x="657" y="782"/>
                  </a:lnTo>
                  <a:lnTo>
                    <a:pt x="668" y="770"/>
                  </a:lnTo>
                  <a:lnTo>
                    <a:pt x="685" y="759"/>
                  </a:lnTo>
                  <a:lnTo>
                    <a:pt x="697" y="747"/>
                  </a:lnTo>
                  <a:lnTo>
                    <a:pt x="714" y="735"/>
                  </a:lnTo>
                  <a:lnTo>
                    <a:pt x="726" y="724"/>
                  </a:lnTo>
                  <a:lnTo>
                    <a:pt x="743" y="712"/>
                  </a:lnTo>
                  <a:lnTo>
                    <a:pt x="755" y="701"/>
                  </a:lnTo>
                  <a:lnTo>
                    <a:pt x="772" y="689"/>
                  </a:lnTo>
                  <a:lnTo>
                    <a:pt x="783" y="677"/>
                  </a:lnTo>
                  <a:lnTo>
                    <a:pt x="801" y="666"/>
                  </a:lnTo>
                  <a:lnTo>
                    <a:pt x="812" y="654"/>
                  </a:lnTo>
                  <a:lnTo>
                    <a:pt x="829" y="649"/>
                  </a:lnTo>
                  <a:lnTo>
                    <a:pt x="841" y="637"/>
                  </a:lnTo>
                  <a:lnTo>
                    <a:pt x="858" y="625"/>
                  </a:lnTo>
                  <a:lnTo>
                    <a:pt x="870" y="614"/>
                  </a:lnTo>
                  <a:lnTo>
                    <a:pt x="887" y="602"/>
                  </a:lnTo>
                  <a:lnTo>
                    <a:pt x="899" y="591"/>
                  </a:lnTo>
                  <a:lnTo>
                    <a:pt x="910" y="585"/>
                  </a:lnTo>
                  <a:lnTo>
                    <a:pt x="927" y="573"/>
                  </a:lnTo>
                  <a:lnTo>
                    <a:pt x="939" y="562"/>
                  </a:lnTo>
                  <a:lnTo>
                    <a:pt x="956" y="550"/>
                  </a:lnTo>
                  <a:lnTo>
                    <a:pt x="968" y="544"/>
                  </a:lnTo>
                  <a:lnTo>
                    <a:pt x="985" y="533"/>
                  </a:lnTo>
                  <a:lnTo>
                    <a:pt x="997" y="521"/>
                  </a:lnTo>
                  <a:lnTo>
                    <a:pt x="1014" y="515"/>
                  </a:lnTo>
                  <a:lnTo>
                    <a:pt x="1025" y="504"/>
                  </a:lnTo>
                  <a:lnTo>
                    <a:pt x="1043" y="498"/>
                  </a:lnTo>
                  <a:lnTo>
                    <a:pt x="1054" y="486"/>
                  </a:lnTo>
                  <a:lnTo>
                    <a:pt x="1071" y="481"/>
                  </a:lnTo>
                  <a:lnTo>
                    <a:pt x="1083" y="469"/>
                  </a:lnTo>
                  <a:lnTo>
                    <a:pt x="1100" y="463"/>
                  </a:lnTo>
                  <a:lnTo>
                    <a:pt x="1112" y="457"/>
                  </a:lnTo>
                  <a:lnTo>
                    <a:pt x="1129" y="446"/>
                  </a:lnTo>
                  <a:lnTo>
                    <a:pt x="1141" y="440"/>
                  </a:lnTo>
                  <a:lnTo>
                    <a:pt x="1158" y="434"/>
                  </a:lnTo>
                  <a:lnTo>
                    <a:pt x="1169" y="423"/>
                  </a:lnTo>
                  <a:lnTo>
                    <a:pt x="1187" y="417"/>
                  </a:lnTo>
                  <a:lnTo>
                    <a:pt x="1198" y="411"/>
                  </a:lnTo>
                  <a:lnTo>
                    <a:pt x="1210" y="405"/>
                  </a:lnTo>
                  <a:lnTo>
                    <a:pt x="1227" y="399"/>
                  </a:lnTo>
                  <a:lnTo>
                    <a:pt x="1238" y="394"/>
                  </a:lnTo>
                  <a:lnTo>
                    <a:pt x="1256" y="382"/>
                  </a:lnTo>
                  <a:lnTo>
                    <a:pt x="1267" y="376"/>
                  </a:lnTo>
                  <a:lnTo>
                    <a:pt x="1285" y="370"/>
                  </a:lnTo>
                  <a:lnTo>
                    <a:pt x="1296" y="365"/>
                  </a:lnTo>
                  <a:lnTo>
                    <a:pt x="1313" y="359"/>
                  </a:lnTo>
                  <a:lnTo>
                    <a:pt x="1325" y="353"/>
                  </a:lnTo>
                  <a:lnTo>
                    <a:pt x="1342" y="347"/>
                  </a:lnTo>
                  <a:lnTo>
                    <a:pt x="1354" y="341"/>
                  </a:lnTo>
                  <a:lnTo>
                    <a:pt x="1371" y="336"/>
                  </a:lnTo>
                  <a:lnTo>
                    <a:pt x="1382" y="336"/>
                  </a:lnTo>
                  <a:lnTo>
                    <a:pt x="1400" y="330"/>
                  </a:lnTo>
                  <a:lnTo>
                    <a:pt x="1411" y="324"/>
                  </a:lnTo>
                  <a:lnTo>
                    <a:pt x="1429" y="318"/>
                  </a:lnTo>
                  <a:lnTo>
                    <a:pt x="1440" y="313"/>
                  </a:lnTo>
                  <a:lnTo>
                    <a:pt x="1457" y="307"/>
                  </a:lnTo>
                  <a:lnTo>
                    <a:pt x="1469" y="301"/>
                  </a:lnTo>
                  <a:lnTo>
                    <a:pt x="1486" y="301"/>
                  </a:lnTo>
                  <a:lnTo>
                    <a:pt x="1498" y="295"/>
                  </a:lnTo>
                  <a:lnTo>
                    <a:pt x="1509" y="289"/>
                  </a:lnTo>
                  <a:lnTo>
                    <a:pt x="1526" y="284"/>
                  </a:lnTo>
                  <a:lnTo>
                    <a:pt x="1538" y="284"/>
                  </a:lnTo>
                  <a:lnTo>
                    <a:pt x="1555" y="278"/>
                  </a:lnTo>
                  <a:lnTo>
                    <a:pt x="1567" y="272"/>
                  </a:lnTo>
                  <a:lnTo>
                    <a:pt x="1584" y="266"/>
                  </a:lnTo>
                  <a:lnTo>
                    <a:pt x="1596" y="266"/>
                  </a:lnTo>
                  <a:lnTo>
                    <a:pt x="1613" y="260"/>
                  </a:lnTo>
                  <a:lnTo>
                    <a:pt x="1624" y="255"/>
                  </a:lnTo>
                  <a:lnTo>
                    <a:pt x="1642" y="255"/>
                  </a:lnTo>
                  <a:lnTo>
                    <a:pt x="1653" y="249"/>
                  </a:lnTo>
                  <a:lnTo>
                    <a:pt x="1670" y="243"/>
                  </a:lnTo>
                  <a:lnTo>
                    <a:pt x="1682" y="243"/>
                  </a:lnTo>
                  <a:lnTo>
                    <a:pt x="1699" y="237"/>
                  </a:lnTo>
                  <a:lnTo>
                    <a:pt x="1711" y="237"/>
                  </a:lnTo>
                  <a:lnTo>
                    <a:pt x="1728" y="231"/>
                  </a:lnTo>
                  <a:lnTo>
                    <a:pt x="1740" y="226"/>
                  </a:lnTo>
                  <a:lnTo>
                    <a:pt x="1757" y="226"/>
                  </a:lnTo>
                  <a:lnTo>
                    <a:pt x="1768" y="220"/>
                  </a:lnTo>
                  <a:lnTo>
                    <a:pt x="1780" y="220"/>
                  </a:lnTo>
                  <a:lnTo>
                    <a:pt x="1797" y="214"/>
                  </a:lnTo>
                  <a:lnTo>
                    <a:pt x="1809" y="214"/>
                  </a:lnTo>
                  <a:lnTo>
                    <a:pt x="1826" y="208"/>
                  </a:lnTo>
                  <a:lnTo>
                    <a:pt x="1837" y="208"/>
                  </a:lnTo>
                  <a:lnTo>
                    <a:pt x="1855" y="202"/>
                  </a:lnTo>
                  <a:lnTo>
                    <a:pt x="1866" y="197"/>
                  </a:lnTo>
                  <a:lnTo>
                    <a:pt x="1884" y="197"/>
                  </a:lnTo>
                  <a:lnTo>
                    <a:pt x="1895" y="191"/>
                  </a:lnTo>
                  <a:lnTo>
                    <a:pt x="1912" y="191"/>
                  </a:lnTo>
                  <a:lnTo>
                    <a:pt x="1924" y="185"/>
                  </a:lnTo>
                  <a:lnTo>
                    <a:pt x="1941" y="185"/>
                  </a:lnTo>
                  <a:lnTo>
                    <a:pt x="1953" y="179"/>
                  </a:lnTo>
                  <a:lnTo>
                    <a:pt x="1970" y="179"/>
                  </a:lnTo>
                  <a:lnTo>
                    <a:pt x="1981" y="173"/>
                  </a:lnTo>
                  <a:lnTo>
                    <a:pt x="1999" y="173"/>
                  </a:lnTo>
                  <a:lnTo>
                    <a:pt x="2010" y="173"/>
                  </a:lnTo>
                  <a:lnTo>
                    <a:pt x="2028" y="168"/>
                  </a:lnTo>
                  <a:lnTo>
                    <a:pt x="2039" y="168"/>
                  </a:lnTo>
                  <a:lnTo>
                    <a:pt x="2056" y="162"/>
                  </a:lnTo>
                  <a:lnTo>
                    <a:pt x="2068" y="162"/>
                  </a:lnTo>
                  <a:lnTo>
                    <a:pt x="2079" y="156"/>
                  </a:lnTo>
                  <a:lnTo>
                    <a:pt x="2097" y="156"/>
                  </a:lnTo>
                  <a:lnTo>
                    <a:pt x="2108" y="150"/>
                  </a:lnTo>
                  <a:lnTo>
                    <a:pt x="2125" y="150"/>
                  </a:lnTo>
                  <a:lnTo>
                    <a:pt x="2137" y="150"/>
                  </a:lnTo>
                  <a:lnTo>
                    <a:pt x="2154" y="144"/>
                  </a:lnTo>
                  <a:lnTo>
                    <a:pt x="2166" y="144"/>
                  </a:lnTo>
                  <a:lnTo>
                    <a:pt x="2183" y="139"/>
                  </a:lnTo>
                  <a:lnTo>
                    <a:pt x="2195" y="139"/>
                  </a:lnTo>
                  <a:lnTo>
                    <a:pt x="2212" y="139"/>
                  </a:lnTo>
                  <a:lnTo>
                    <a:pt x="2223" y="133"/>
                  </a:lnTo>
                  <a:lnTo>
                    <a:pt x="2241" y="133"/>
                  </a:lnTo>
                  <a:lnTo>
                    <a:pt x="2252" y="127"/>
                  </a:lnTo>
                  <a:lnTo>
                    <a:pt x="2269" y="127"/>
                  </a:lnTo>
                  <a:lnTo>
                    <a:pt x="2281" y="127"/>
                  </a:lnTo>
                  <a:lnTo>
                    <a:pt x="2298" y="121"/>
                  </a:lnTo>
                  <a:lnTo>
                    <a:pt x="2310" y="121"/>
                  </a:lnTo>
                  <a:lnTo>
                    <a:pt x="2327" y="121"/>
                  </a:lnTo>
                  <a:lnTo>
                    <a:pt x="2339" y="116"/>
                  </a:lnTo>
                  <a:lnTo>
                    <a:pt x="2356" y="116"/>
                  </a:lnTo>
                  <a:lnTo>
                    <a:pt x="2367" y="110"/>
                  </a:lnTo>
                  <a:lnTo>
                    <a:pt x="2379" y="110"/>
                  </a:lnTo>
                  <a:lnTo>
                    <a:pt x="2396" y="110"/>
                  </a:lnTo>
                  <a:lnTo>
                    <a:pt x="2408" y="104"/>
                  </a:lnTo>
                  <a:lnTo>
                    <a:pt x="2425" y="104"/>
                  </a:lnTo>
                  <a:lnTo>
                    <a:pt x="2437" y="104"/>
                  </a:lnTo>
                  <a:lnTo>
                    <a:pt x="2454" y="98"/>
                  </a:lnTo>
                  <a:lnTo>
                    <a:pt x="2465" y="98"/>
                  </a:lnTo>
                  <a:lnTo>
                    <a:pt x="2483" y="98"/>
                  </a:lnTo>
                  <a:lnTo>
                    <a:pt x="2494" y="92"/>
                  </a:lnTo>
                  <a:lnTo>
                    <a:pt x="2511" y="92"/>
                  </a:lnTo>
                  <a:lnTo>
                    <a:pt x="2523" y="92"/>
                  </a:lnTo>
                  <a:lnTo>
                    <a:pt x="2540" y="92"/>
                  </a:lnTo>
                  <a:lnTo>
                    <a:pt x="2552" y="87"/>
                  </a:lnTo>
                  <a:lnTo>
                    <a:pt x="2569" y="87"/>
                  </a:lnTo>
                  <a:lnTo>
                    <a:pt x="2581" y="87"/>
                  </a:lnTo>
                  <a:lnTo>
                    <a:pt x="2598" y="81"/>
                  </a:lnTo>
                  <a:lnTo>
                    <a:pt x="2609" y="81"/>
                  </a:lnTo>
                  <a:lnTo>
                    <a:pt x="2627" y="81"/>
                  </a:lnTo>
                  <a:lnTo>
                    <a:pt x="2638" y="75"/>
                  </a:lnTo>
                  <a:lnTo>
                    <a:pt x="2655" y="75"/>
                  </a:lnTo>
                  <a:lnTo>
                    <a:pt x="2667" y="75"/>
                  </a:lnTo>
                  <a:lnTo>
                    <a:pt x="2678" y="75"/>
                  </a:lnTo>
                  <a:lnTo>
                    <a:pt x="2696" y="69"/>
                  </a:lnTo>
                  <a:lnTo>
                    <a:pt x="2707" y="69"/>
                  </a:lnTo>
                  <a:lnTo>
                    <a:pt x="2725" y="69"/>
                  </a:lnTo>
                  <a:lnTo>
                    <a:pt x="2736" y="63"/>
                  </a:lnTo>
                  <a:lnTo>
                    <a:pt x="2753" y="63"/>
                  </a:lnTo>
                  <a:lnTo>
                    <a:pt x="2765" y="63"/>
                  </a:lnTo>
                  <a:lnTo>
                    <a:pt x="2782" y="63"/>
                  </a:lnTo>
                  <a:lnTo>
                    <a:pt x="2794" y="58"/>
                  </a:lnTo>
                  <a:lnTo>
                    <a:pt x="2811" y="58"/>
                  </a:lnTo>
                  <a:lnTo>
                    <a:pt x="2822" y="58"/>
                  </a:lnTo>
                  <a:lnTo>
                    <a:pt x="2840" y="58"/>
                  </a:lnTo>
                  <a:lnTo>
                    <a:pt x="2851" y="52"/>
                  </a:lnTo>
                  <a:lnTo>
                    <a:pt x="2869" y="52"/>
                  </a:lnTo>
                  <a:lnTo>
                    <a:pt x="2880" y="52"/>
                  </a:lnTo>
                  <a:lnTo>
                    <a:pt x="2897" y="52"/>
                  </a:lnTo>
                  <a:lnTo>
                    <a:pt x="2909" y="46"/>
                  </a:lnTo>
                  <a:lnTo>
                    <a:pt x="2926" y="46"/>
                  </a:lnTo>
                  <a:lnTo>
                    <a:pt x="2938" y="46"/>
                  </a:lnTo>
                  <a:lnTo>
                    <a:pt x="2955" y="46"/>
                  </a:lnTo>
                  <a:lnTo>
                    <a:pt x="2966" y="46"/>
                  </a:lnTo>
                  <a:lnTo>
                    <a:pt x="2978" y="40"/>
                  </a:lnTo>
                  <a:lnTo>
                    <a:pt x="2995" y="40"/>
                  </a:lnTo>
                  <a:lnTo>
                    <a:pt x="3007" y="40"/>
                  </a:lnTo>
                  <a:lnTo>
                    <a:pt x="3024" y="40"/>
                  </a:lnTo>
                  <a:lnTo>
                    <a:pt x="3036" y="34"/>
                  </a:lnTo>
                  <a:lnTo>
                    <a:pt x="3053" y="34"/>
                  </a:lnTo>
                  <a:lnTo>
                    <a:pt x="3064" y="34"/>
                  </a:lnTo>
                  <a:lnTo>
                    <a:pt x="3082" y="34"/>
                  </a:lnTo>
                  <a:lnTo>
                    <a:pt x="3093" y="34"/>
                  </a:lnTo>
                  <a:lnTo>
                    <a:pt x="3110" y="29"/>
                  </a:lnTo>
                  <a:lnTo>
                    <a:pt x="3122" y="29"/>
                  </a:lnTo>
                  <a:lnTo>
                    <a:pt x="3139" y="29"/>
                  </a:lnTo>
                  <a:lnTo>
                    <a:pt x="3151" y="29"/>
                  </a:lnTo>
                  <a:lnTo>
                    <a:pt x="3168" y="29"/>
                  </a:lnTo>
                  <a:lnTo>
                    <a:pt x="3180" y="23"/>
                  </a:lnTo>
                  <a:lnTo>
                    <a:pt x="3197" y="23"/>
                  </a:lnTo>
                  <a:lnTo>
                    <a:pt x="3208" y="23"/>
                  </a:lnTo>
                  <a:lnTo>
                    <a:pt x="3226" y="23"/>
                  </a:lnTo>
                  <a:lnTo>
                    <a:pt x="3237" y="23"/>
                  </a:lnTo>
                  <a:lnTo>
                    <a:pt x="3254" y="17"/>
                  </a:lnTo>
                  <a:lnTo>
                    <a:pt x="3266" y="17"/>
                  </a:lnTo>
                  <a:lnTo>
                    <a:pt x="3277" y="17"/>
                  </a:lnTo>
                  <a:lnTo>
                    <a:pt x="3295" y="17"/>
                  </a:lnTo>
                  <a:lnTo>
                    <a:pt x="3306" y="17"/>
                  </a:lnTo>
                  <a:lnTo>
                    <a:pt x="3324" y="17"/>
                  </a:lnTo>
                  <a:lnTo>
                    <a:pt x="3335" y="11"/>
                  </a:lnTo>
                  <a:lnTo>
                    <a:pt x="3352" y="11"/>
                  </a:lnTo>
                  <a:lnTo>
                    <a:pt x="3364" y="11"/>
                  </a:lnTo>
                  <a:lnTo>
                    <a:pt x="3381" y="11"/>
                  </a:lnTo>
                  <a:lnTo>
                    <a:pt x="3393" y="11"/>
                  </a:lnTo>
                  <a:lnTo>
                    <a:pt x="3410" y="5"/>
                  </a:lnTo>
                  <a:lnTo>
                    <a:pt x="3421" y="5"/>
                  </a:lnTo>
                  <a:lnTo>
                    <a:pt x="3439" y="5"/>
                  </a:lnTo>
                  <a:lnTo>
                    <a:pt x="3450" y="5"/>
                  </a:lnTo>
                  <a:lnTo>
                    <a:pt x="3468" y="5"/>
                  </a:lnTo>
                  <a:lnTo>
                    <a:pt x="3479" y="5"/>
                  </a:lnTo>
                  <a:lnTo>
                    <a:pt x="3496" y="5"/>
                  </a:lnTo>
                  <a:lnTo>
                    <a:pt x="3508" y="0"/>
                  </a:lnTo>
                  <a:lnTo>
                    <a:pt x="3525" y="0"/>
                  </a:lnTo>
                  <a:lnTo>
                    <a:pt x="3537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Rectangle 68"/>
            <p:cNvSpPr>
              <a:spLocks noChangeArrowheads="1"/>
            </p:cNvSpPr>
            <p:nvPr/>
          </p:nvSpPr>
          <p:spPr bwMode="auto">
            <a:xfrm>
              <a:off x="2089" y="1620"/>
              <a:ext cx="193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19.3873)</a:t>
              </a:r>
              <a:endParaRPr lang="en-US" sz="1200"/>
            </a:p>
          </p:txBody>
        </p:sp>
        <p:sp>
          <p:nvSpPr>
            <p:cNvPr id="35922" name="Rectangle 69"/>
            <p:cNvSpPr>
              <a:spLocks noChangeArrowheads="1"/>
            </p:cNvSpPr>
            <p:nvPr/>
          </p:nvSpPr>
          <p:spPr bwMode="auto">
            <a:xfrm>
              <a:off x="2826" y="2825"/>
              <a:ext cx="1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5923" name="Rectangle 70"/>
            <p:cNvSpPr>
              <a:spLocks noChangeArrowheads="1"/>
            </p:cNvSpPr>
            <p:nvPr/>
          </p:nvSpPr>
          <p:spPr bwMode="auto">
            <a:xfrm rot="-5400000">
              <a:off x="568" y="2129"/>
              <a:ext cx="73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5924" name="Rectangle 71"/>
            <p:cNvSpPr>
              <a:spLocks noChangeArrowheads="1"/>
            </p:cNvSpPr>
            <p:nvPr/>
          </p:nvSpPr>
          <p:spPr bwMode="auto">
            <a:xfrm>
              <a:off x="1127" y="3063"/>
              <a:ext cx="3565" cy="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Rectangle 72"/>
            <p:cNvSpPr>
              <a:spLocks noChangeArrowheads="1"/>
            </p:cNvSpPr>
            <p:nvPr/>
          </p:nvSpPr>
          <p:spPr bwMode="auto">
            <a:xfrm>
              <a:off x="1127" y="3063"/>
              <a:ext cx="3565" cy="9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Line 73"/>
            <p:cNvSpPr>
              <a:spLocks noChangeShapeType="1"/>
            </p:cNvSpPr>
            <p:nvPr/>
          </p:nvSpPr>
          <p:spPr bwMode="auto">
            <a:xfrm>
              <a:off x="1127" y="3063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74"/>
            <p:cNvSpPr>
              <a:spLocks/>
            </p:cNvSpPr>
            <p:nvPr/>
          </p:nvSpPr>
          <p:spPr bwMode="auto">
            <a:xfrm>
              <a:off x="1127" y="3063"/>
              <a:ext cx="3565" cy="944"/>
            </a:xfrm>
            <a:custGeom>
              <a:avLst/>
              <a:gdLst>
                <a:gd name="T0" fmla="*/ 0 w 619"/>
                <a:gd name="T1" fmla="*/ 944 h 163"/>
                <a:gd name="T2" fmla="*/ 3565 w 619"/>
                <a:gd name="T3" fmla="*/ 944 h 163"/>
                <a:gd name="T4" fmla="*/ 3565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Line 75"/>
            <p:cNvSpPr>
              <a:spLocks noChangeShapeType="1"/>
            </p:cNvSpPr>
            <p:nvPr/>
          </p:nvSpPr>
          <p:spPr bwMode="auto">
            <a:xfrm flipV="1">
              <a:off x="1127" y="3063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Line 76"/>
            <p:cNvSpPr>
              <a:spLocks noChangeShapeType="1"/>
            </p:cNvSpPr>
            <p:nvPr/>
          </p:nvSpPr>
          <p:spPr bwMode="auto">
            <a:xfrm>
              <a:off x="1127" y="4007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77"/>
            <p:cNvSpPr>
              <a:spLocks noChangeShapeType="1"/>
            </p:cNvSpPr>
            <p:nvPr/>
          </p:nvSpPr>
          <p:spPr bwMode="auto">
            <a:xfrm flipV="1">
              <a:off x="1127" y="3063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78"/>
            <p:cNvSpPr>
              <a:spLocks noChangeShapeType="1"/>
            </p:cNvSpPr>
            <p:nvPr/>
          </p:nvSpPr>
          <p:spPr bwMode="auto">
            <a:xfrm flipV="1">
              <a:off x="1127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79"/>
            <p:cNvSpPr>
              <a:spLocks noChangeShapeType="1"/>
            </p:cNvSpPr>
            <p:nvPr/>
          </p:nvSpPr>
          <p:spPr bwMode="auto">
            <a:xfrm>
              <a:off x="1127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Rectangle 80"/>
            <p:cNvSpPr>
              <a:spLocks noChangeArrowheads="1"/>
            </p:cNvSpPr>
            <p:nvPr/>
          </p:nvSpPr>
          <p:spPr bwMode="auto">
            <a:xfrm>
              <a:off x="1110" y="4030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5934" name="Line 81"/>
            <p:cNvSpPr>
              <a:spLocks noChangeShapeType="1"/>
            </p:cNvSpPr>
            <p:nvPr/>
          </p:nvSpPr>
          <p:spPr bwMode="auto">
            <a:xfrm flipV="1">
              <a:off x="1484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82"/>
            <p:cNvSpPr>
              <a:spLocks noChangeShapeType="1"/>
            </p:cNvSpPr>
            <p:nvPr/>
          </p:nvSpPr>
          <p:spPr bwMode="auto">
            <a:xfrm>
              <a:off x="1484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Rectangle 83"/>
            <p:cNvSpPr>
              <a:spLocks noChangeArrowheads="1"/>
            </p:cNvSpPr>
            <p:nvPr/>
          </p:nvSpPr>
          <p:spPr bwMode="auto">
            <a:xfrm>
              <a:off x="1467" y="4030"/>
              <a:ext cx="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35937" name="Line 84"/>
            <p:cNvSpPr>
              <a:spLocks noChangeShapeType="1"/>
            </p:cNvSpPr>
            <p:nvPr/>
          </p:nvSpPr>
          <p:spPr bwMode="auto">
            <a:xfrm flipV="1">
              <a:off x="1841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85"/>
            <p:cNvSpPr>
              <a:spLocks noChangeShapeType="1"/>
            </p:cNvSpPr>
            <p:nvPr/>
          </p:nvSpPr>
          <p:spPr bwMode="auto">
            <a:xfrm>
              <a:off x="1841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Rectangle 86"/>
            <p:cNvSpPr>
              <a:spLocks noChangeArrowheads="1"/>
            </p:cNvSpPr>
            <p:nvPr/>
          </p:nvSpPr>
          <p:spPr bwMode="auto">
            <a:xfrm>
              <a:off x="1801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5940" name="Line 87"/>
            <p:cNvSpPr>
              <a:spLocks noChangeShapeType="1"/>
            </p:cNvSpPr>
            <p:nvPr/>
          </p:nvSpPr>
          <p:spPr bwMode="auto">
            <a:xfrm flipV="1">
              <a:off x="2198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88"/>
            <p:cNvSpPr>
              <a:spLocks noChangeShapeType="1"/>
            </p:cNvSpPr>
            <p:nvPr/>
          </p:nvSpPr>
          <p:spPr bwMode="auto">
            <a:xfrm>
              <a:off x="2198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Rectangle 89"/>
            <p:cNvSpPr>
              <a:spLocks noChangeArrowheads="1"/>
            </p:cNvSpPr>
            <p:nvPr/>
          </p:nvSpPr>
          <p:spPr bwMode="auto">
            <a:xfrm>
              <a:off x="2158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35943" name="Line 90"/>
            <p:cNvSpPr>
              <a:spLocks noChangeShapeType="1"/>
            </p:cNvSpPr>
            <p:nvPr/>
          </p:nvSpPr>
          <p:spPr bwMode="auto">
            <a:xfrm flipV="1">
              <a:off x="2556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91"/>
            <p:cNvSpPr>
              <a:spLocks noChangeShapeType="1"/>
            </p:cNvSpPr>
            <p:nvPr/>
          </p:nvSpPr>
          <p:spPr bwMode="auto">
            <a:xfrm>
              <a:off x="2556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Rectangle 92"/>
            <p:cNvSpPr>
              <a:spLocks noChangeArrowheads="1"/>
            </p:cNvSpPr>
            <p:nvPr/>
          </p:nvSpPr>
          <p:spPr bwMode="auto">
            <a:xfrm>
              <a:off x="2515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5946" name="Line 93"/>
            <p:cNvSpPr>
              <a:spLocks noChangeShapeType="1"/>
            </p:cNvSpPr>
            <p:nvPr/>
          </p:nvSpPr>
          <p:spPr bwMode="auto">
            <a:xfrm flipV="1">
              <a:off x="2913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7" name="Line 94"/>
            <p:cNvSpPr>
              <a:spLocks noChangeShapeType="1"/>
            </p:cNvSpPr>
            <p:nvPr/>
          </p:nvSpPr>
          <p:spPr bwMode="auto">
            <a:xfrm>
              <a:off x="2913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Rectangle 95"/>
            <p:cNvSpPr>
              <a:spLocks noChangeArrowheads="1"/>
            </p:cNvSpPr>
            <p:nvPr/>
          </p:nvSpPr>
          <p:spPr bwMode="auto">
            <a:xfrm>
              <a:off x="2872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35949" name="Line 96"/>
            <p:cNvSpPr>
              <a:spLocks noChangeShapeType="1"/>
            </p:cNvSpPr>
            <p:nvPr/>
          </p:nvSpPr>
          <p:spPr bwMode="auto">
            <a:xfrm flipV="1">
              <a:off x="3264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Line 97"/>
            <p:cNvSpPr>
              <a:spLocks noChangeShapeType="1"/>
            </p:cNvSpPr>
            <p:nvPr/>
          </p:nvSpPr>
          <p:spPr bwMode="auto">
            <a:xfrm>
              <a:off x="3264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Rectangle 98"/>
            <p:cNvSpPr>
              <a:spLocks noChangeArrowheads="1"/>
            </p:cNvSpPr>
            <p:nvPr/>
          </p:nvSpPr>
          <p:spPr bwMode="auto">
            <a:xfrm>
              <a:off x="3224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5952" name="Line 99"/>
            <p:cNvSpPr>
              <a:spLocks noChangeShapeType="1"/>
            </p:cNvSpPr>
            <p:nvPr/>
          </p:nvSpPr>
          <p:spPr bwMode="auto">
            <a:xfrm flipV="1">
              <a:off x="3621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Line 100"/>
            <p:cNvSpPr>
              <a:spLocks noChangeShapeType="1"/>
            </p:cNvSpPr>
            <p:nvPr/>
          </p:nvSpPr>
          <p:spPr bwMode="auto">
            <a:xfrm>
              <a:off x="3621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Rectangle 101"/>
            <p:cNvSpPr>
              <a:spLocks noChangeArrowheads="1"/>
            </p:cNvSpPr>
            <p:nvPr/>
          </p:nvSpPr>
          <p:spPr bwMode="auto">
            <a:xfrm>
              <a:off x="3581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35955" name="Line 102"/>
            <p:cNvSpPr>
              <a:spLocks noChangeShapeType="1"/>
            </p:cNvSpPr>
            <p:nvPr/>
          </p:nvSpPr>
          <p:spPr bwMode="auto">
            <a:xfrm flipV="1">
              <a:off x="3978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Line 103"/>
            <p:cNvSpPr>
              <a:spLocks noChangeShapeType="1"/>
            </p:cNvSpPr>
            <p:nvPr/>
          </p:nvSpPr>
          <p:spPr bwMode="auto">
            <a:xfrm>
              <a:off x="3978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7" name="Rectangle 104"/>
            <p:cNvSpPr>
              <a:spLocks noChangeArrowheads="1"/>
            </p:cNvSpPr>
            <p:nvPr/>
          </p:nvSpPr>
          <p:spPr bwMode="auto">
            <a:xfrm>
              <a:off x="3938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5958" name="Line 105"/>
            <p:cNvSpPr>
              <a:spLocks noChangeShapeType="1"/>
            </p:cNvSpPr>
            <p:nvPr/>
          </p:nvSpPr>
          <p:spPr bwMode="auto">
            <a:xfrm flipV="1">
              <a:off x="4335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Line 106"/>
            <p:cNvSpPr>
              <a:spLocks noChangeShapeType="1"/>
            </p:cNvSpPr>
            <p:nvPr/>
          </p:nvSpPr>
          <p:spPr bwMode="auto">
            <a:xfrm>
              <a:off x="4335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0" name="Rectangle 107"/>
            <p:cNvSpPr>
              <a:spLocks noChangeArrowheads="1"/>
            </p:cNvSpPr>
            <p:nvPr/>
          </p:nvSpPr>
          <p:spPr bwMode="auto">
            <a:xfrm>
              <a:off x="4295" y="4030"/>
              <a:ext cx="9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35961" name="Line 108"/>
            <p:cNvSpPr>
              <a:spLocks noChangeShapeType="1"/>
            </p:cNvSpPr>
            <p:nvPr/>
          </p:nvSpPr>
          <p:spPr bwMode="auto">
            <a:xfrm flipV="1">
              <a:off x="4692" y="3972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Line 109"/>
            <p:cNvSpPr>
              <a:spLocks noChangeShapeType="1"/>
            </p:cNvSpPr>
            <p:nvPr/>
          </p:nvSpPr>
          <p:spPr bwMode="auto">
            <a:xfrm>
              <a:off x="4692" y="3063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Rectangle 110"/>
            <p:cNvSpPr>
              <a:spLocks noChangeArrowheads="1"/>
            </p:cNvSpPr>
            <p:nvPr/>
          </p:nvSpPr>
          <p:spPr bwMode="auto">
            <a:xfrm>
              <a:off x="4652" y="4030"/>
              <a:ext cx="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5964" name="Line 111"/>
            <p:cNvSpPr>
              <a:spLocks noChangeShapeType="1"/>
            </p:cNvSpPr>
            <p:nvPr/>
          </p:nvSpPr>
          <p:spPr bwMode="auto">
            <a:xfrm>
              <a:off x="1127" y="4007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5" name="Line 112"/>
            <p:cNvSpPr>
              <a:spLocks noChangeShapeType="1"/>
            </p:cNvSpPr>
            <p:nvPr/>
          </p:nvSpPr>
          <p:spPr bwMode="auto">
            <a:xfrm flipH="1">
              <a:off x="4658" y="400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6" name="Rectangle 113"/>
            <p:cNvSpPr>
              <a:spLocks noChangeArrowheads="1"/>
            </p:cNvSpPr>
            <p:nvPr/>
          </p:nvSpPr>
          <p:spPr bwMode="auto">
            <a:xfrm>
              <a:off x="1064" y="3961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5967" name="Line 114"/>
            <p:cNvSpPr>
              <a:spLocks noChangeShapeType="1"/>
            </p:cNvSpPr>
            <p:nvPr/>
          </p:nvSpPr>
          <p:spPr bwMode="auto">
            <a:xfrm>
              <a:off x="1127" y="381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15"/>
            <p:cNvSpPr>
              <a:spLocks noChangeShapeType="1"/>
            </p:cNvSpPr>
            <p:nvPr/>
          </p:nvSpPr>
          <p:spPr bwMode="auto">
            <a:xfrm flipH="1">
              <a:off x="4658" y="3816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Rectangle 116"/>
            <p:cNvSpPr>
              <a:spLocks noChangeArrowheads="1"/>
            </p:cNvSpPr>
            <p:nvPr/>
          </p:nvSpPr>
          <p:spPr bwMode="auto">
            <a:xfrm>
              <a:off x="1000" y="3770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1200"/>
            </a:p>
          </p:txBody>
        </p:sp>
        <p:sp>
          <p:nvSpPr>
            <p:cNvPr id="35970" name="Line 117"/>
            <p:cNvSpPr>
              <a:spLocks noChangeShapeType="1"/>
            </p:cNvSpPr>
            <p:nvPr/>
          </p:nvSpPr>
          <p:spPr bwMode="auto">
            <a:xfrm>
              <a:off x="1127" y="363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18"/>
            <p:cNvSpPr>
              <a:spLocks noChangeShapeType="1"/>
            </p:cNvSpPr>
            <p:nvPr/>
          </p:nvSpPr>
          <p:spPr bwMode="auto">
            <a:xfrm flipH="1">
              <a:off x="4658" y="363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Rectangle 119"/>
            <p:cNvSpPr>
              <a:spLocks noChangeArrowheads="1"/>
            </p:cNvSpPr>
            <p:nvPr/>
          </p:nvSpPr>
          <p:spPr bwMode="auto">
            <a:xfrm>
              <a:off x="1000" y="3584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1200"/>
            </a:p>
          </p:txBody>
        </p:sp>
        <p:sp>
          <p:nvSpPr>
            <p:cNvPr id="35973" name="Line 120"/>
            <p:cNvSpPr>
              <a:spLocks noChangeShapeType="1"/>
            </p:cNvSpPr>
            <p:nvPr/>
          </p:nvSpPr>
          <p:spPr bwMode="auto">
            <a:xfrm>
              <a:off x="1127" y="3439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21"/>
            <p:cNvSpPr>
              <a:spLocks noChangeShapeType="1"/>
            </p:cNvSpPr>
            <p:nvPr/>
          </p:nvSpPr>
          <p:spPr bwMode="auto">
            <a:xfrm flipH="1">
              <a:off x="4658" y="343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Rectangle 122"/>
            <p:cNvSpPr>
              <a:spLocks noChangeArrowheads="1"/>
            </p:cNvSpPr>
            <p:nvPr/>
          </p:nvSpPr>
          <p:spPr bwMode="auto">
            <a:xfrm>
              <a:off x="1000" y="3393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1200"/>
            </a:p>
          </p:txBody>
        </p:sp>
        <p:sp>
          <p:nvSpPr>
            <p:cNvPr id="35976" name="Line 123"/>
            <p:cNvSpPr>
              <a:spLocks noChangeShapeType="1"/>
            </p:cNvSpPr>
            <p:nvPr/>
          </p:nvSpPr>
          <p:spPr bwMode="auto">
            <a:xfrm>
              <a:off x="1127" y="325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24"/>
            <p:cNvSpPr>
              <a:spLocks noChangeShapeType="1"/>
            </p:cNvSpPr>
            <p:nvPr/>
          </p:nvSpPr>
          <p:spPr bwMode="auto">
            <a:xfrm flipH="1">
              <a:off x="4658" y="325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Rectangle 125"/>
            <p:cNvSpPr>
              <a:spLocks noChangeArrowheads="1"/>
            </p:cNvSpPr>
            <p:nvPr/>
          </p:nvSpPr>
          <p:spPr bwMode="auto">
            <a:xfrm>
              <a:off x="1000" y="3207"/>
              <a:ext cx="12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1200"/>
            </a:p>
          </p:txBody>
        </p:sp>
        <p:sp>
          <p:nvSpPr>
            <p:cNvPr id="35979" name="Line 126"/>
            <p:cNvSpPr>
              <a:spLocks noChangeShapeType="1"/>
            </p:cNvSpPr>
            <p:nvPr/>
          </p:nvSpPr>
          <p:spPr bwMode="auto">
            <a:xfrm>
              <a:off x="1127" y="306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27"/>
            <p:cNvSpPr>
              <a:spLocks noChangeShapeType="1"/>
            </p:cNvSpPr>
            <p:nvPr/>
          </p:nvSpPr>
          <p:spPr bwMode="auto">
            <a:xfrm flipH="1">
              <a:off x="4658" y="306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Rectangle 128"/>
            <p:cNvSpPr>
              <a:spLocks noChangeArrowheads="1"/>
            </p:cNvSpPr>
            <p:nvPr/>
          </p:nvSpPr>
          <p:spPr bwMode="auto">
            <a:xfrm>
              <a:off x="1064" y="3017"/>
              <a:ext cx="4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5982" name="Line 129"/>
            <p:cNvSpPr>
              <a:spLocks noChangeShapeType="1"/>
            </p:cNvSpPr>
            <p:nvPr/>
          </p:nvSpPr>
          <p:spPr bwMode="auto">
            <a:xfrm>
              <a:off x="1127" y="3063"/>
              <a:ext cx="35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3" name="Freeform 130"/>
            <p:cNvSpPr>
              <a:spLocks/>
            </p:cNvSpPr>
            <p:nvPr/>
          </p:nvSpPr>
          <p:spPr bwMode="auto">
            <a:xfrm>
              <a:off x="1127" y="3063"/>
              <a:ext cx="3565" cy="944"/>
            </a:xfrm>
            <a:custGeom>
              <a:avLst/>
              <a:gdLst>
                <a:gd name="T0" fmla="*/ 0 w 619"/>
                <a:gd name="T1" fmla="*/ 944 h 163"/>
                <a:gd name="T2" fmla="*/ 3565 w 619"/>
                <a:gd name="T3" fmla="*/ 944 h 163"/>
                <a:gd name="T4" fmla="*/ 3565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31"/>
            <p:cNvSpPr>
              <a:spLocks noChangeShapeType="1"/>
            </p:cNvSpPr>
            <p:nvPr/>
          </p:nvSpPr>
          <p:spPr bwMode="auto">
            <a:xfrm flipV="1">
              <a:off x="1127" y="3063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5" name="Freeform 132"/>
            <p:cNvSpPr>
              <a:spLocks/>
            </p:cNvSpPr>
            <p:nvPr/>
          </p:nvSpPr>
          <p:spPr bwMode="auto">
            <a:xfrm>
              <a:off x="1127" y="3109"/>
              <a:ext cx="3537" cy="898"/>
            </a:xfrm>
            <a:custGeom>
              <a:avLst/>
              <a:gdLst>
                <a:gd name="T0" fmla="*/ 40 w 3537"/>
                <a:gd name="T1" fmla="*/ 898 h 898"/>
                <a:gd name="T2" fmla="*/ 98 w 3537"/>
                <a:gd name="T3" fmla="*/ 898 h 898"/>
                <a:gd name="T4" fmla="*/ 156 w 3537"/>
                <a:gd name="T5" fmla="*/ 898 h 898"/>
                <a:gd name="T6" fmla="*/ 213 w 3537"/>
                <a:gd name="T7" fmla="*/ 568 h 898"/>
                <a:gd name="T8" fmla="*/ 271 w 3537"/>
                <a:gd name="T9" fmla="*/ 527 h 898"/>
                <a:gd name="T10" fmla="*/ 328 w 3537"/>
                <a:gd name="T11" fmla="*/ 493 h 898"/>
                <a:gd name="T12" fmla="*/ 386 w 3537"/>
                <a:gd name="T13" fmla="*/ 458 h 898"/>
                <a:gd name="T14" fmla="*/ 444 w 3537"/>
                <a:gd name="T15" fmla="*/ 423 h 898"/>
                <a:gd name="T16" fmla="*/ 501 w 3537"/>
                <a:gd name="T17" fmla="*/ 388 h 898"/>
                <a:gd name="T18" fmla="*/ 559 w 3537"/>
                <a:gd name="T19" fmla="*/ 348 h 898"/>
                <a:gd name="T20" fmla="*/ 611 w 3537"/>
                <a:gd name="T21" fmla="*/ 330 h 898"/>
                <a:gd name="T22" fmla="*/ 668 w 3537"/>
                <a:gd name="T23" fmla="*/ 313 h 898"/>
                <a:gd name="T24" fmla="*/ 726 w 3537"/>
                <a:gd name="T25" fmla="*/ 301 h 898"/>
                <a:gd name="T26" fmla="*/ 783 w 3537"/>
                <a:gd name="T27" fmla="*/ 284 h 898"/>
                <a:gd name="T28" fmla="*/ 841 w 3537"/>
                <a:gd name="T29" fmla="*/ 272 h 898"/>
                <a:gd name="T30" fmla="*/ 899 w 3537"/>
                <a:gd name="T31" fmla="*/ 261 h 898"/>
                <a:gd name="T32" fmla="*/ 956 w 3537"/>
                <a:gd name="T33" fmla="*/ 249 h 898"/>
                <a:gd name="T34" fmla="*/ 1014 w 3537"/>
                <a:gd name="T35" fmla="*/ 238 h 898"/>
                <a:gd name="T36" fmla="*/ 1071 w 3537"/>
                <a:gd name="T37" fmla="*/ 226 h 898"/>
                <a:gd name="T38" fmla="*/ 1129 w 3537"/>
                <a:gd name="T39" fmla="*/ 215 h 898"/>
                <a:gd name="T40" fmla="*/ 1187 w 3537"/>
                <a:gd name="T41" fmla="*/ 209 h 898"/>
                <a:gd name="T42" fmla="*/ 1238 w 3537"/>
                <a:gd name="T43" fmla="*/ 197 h 898"/>
                <a:gd name="T44" fmla="*/ 1296 w 3537"/>
                <a:gd name="T45" fmla="*/ 191 h 898"/>
                <a:gd name="T46" fmla="*/ 1354 w 3537"/>
                <a:gd name="T47" fmla="*/ 180 h 898"/>
                <a:gd name="T48" fmla="*/ 1411 w 3537"/>
                <a:gd name="T49" fmla="*/ 174 h 898"/>
                <a:gd name="T50" fmla="*/ 1469 w 3537"/>
                <a:gd name="T51" fmla="*/ 162 h 898"/>
                <a:gd name="T52" fmla="*/ 1526 w 3537"/>
                <a:gd name="T53" fmla="*/ 157 h 898"/>
                <a:gd name="T54" fmla="*/ 1584 w 3537"/>
                <a:gd name="T55" fmla="*/ 145 h 898"/>
                <a:gd name="T56" fmla="*/ 1642 w 3537"/>
                <a:gd name="T57" fmla="*/ 139 h 898"/>
                <a:gd name="T58" fmla="*/ 1699 w 3537"/>
                <a:gd name="T59" fmla="*/ 133 h 898"/>
                <a:gd name="T60" fmla="*/ 1757 w 3537"/>
                <a:gd name="T61" fmla="*/ 122 h 898"/>
                <a:gd name="T62" fmla="*/ 1809 w 3537"/>
                <a:gd name="T63" fmla="*/ 116 h 898"/>
                <a:gd name="T64" fmla="*/ 1866 w 3537"/>
                <a:gd name="T65" fmla="*/ 110 h 898"/>
                <a:gd name="T66" fmla="*/ 1924 w 3537"/>
                <a:gd name="T67" fmla="*/ 104 h 898"/>
                <a:gd name="T68" fmla="*/ 1981 w 3537"/>
                <a:gd name="T69" fmla="*/ 99 h 898"/>
                <a:gd name="T70" fmla="*/ 2039 w 3537"/>
                <a:gd name="T71" fmla="*/ 93 h 898"/>
                <a:gd name="T72" fmla="*/ 2097 w 3537"/>
                <a:gd name="T73" fmla="*/ 87 h 898"/>
                <a:gd name="T74" fmla="*/ 2154 w 3537"/>
                <a:gd name="T75" fmla="*/ 81 h 898"/>
                <a:gd name="T76" fmla="*/ 2212 w 3537"/>
                <a:gd name="T77" fmla="*/ 76 h 898"/>
                <a:gd name="T78" fmla="*/ 2269 w 3537"/>
                <a:gd name="T79" fmla="*/ 70 h 898"/>
                <a:gd name="T80" fmla="*/ 2327 w 3537"/>
                <a:gd name="T81" fmla="*/ 64 h 898"/>
                <a:gd name="T82" fmla="*/ 2379 w 3537"/>
                <a:gd name="T83" fmla="*/ 64 h 898"/>
                <a:gd name="T84" fmla="*/ 2437 w 3537"/>
                <a:gd name="T85" fmla="*/ 58 h 898"/>
                <a:gd name="T86" fmla="*/ 2494 w 3537"/>
                <a:gd name="T87" fmla="*/ 52 h 898"/>
                <a:gd name="T88" fmla="*/ 2552 w 3537"/>
                <a:gd name="T89" fmla="*/ 47 h 898"/>
                <a:gd name="T90" fmla="*/ 2609 w 3537"/>
                <a:gd name="T91" fmla="*/ 47 h 898"/>
                <a:gd name="T92" fmla="*/ 2667 w 3537"/>
                <a:gd name="T93" fmla="*/ 41 h 898"/>
                <a:gd name="T94" fmla="*/ 2725 w 3537"/>
                <a:gd name="T95" fmla="*/ 35 h 898"/>
                <a:gd name="T96" fmla="*/ 2782 w 3537"/>
                <a:gd name="T97" fmla="*/ 35 h 898"/>
                <a:gd name="T98" fmla="*/ 2840 w 3537"/>
                <a:gd name="T99" fmla="*/ 29 h 898"/>
                <a:gd name="T100" fmla="*/ 2897 w 3537"/>
                <a:gd name="T101" fmla="*/ 29 h 898"/>
                <a:gd name="T102" fmla="*/ 2955 w 3537"/>
                <a:gd name="T103" fmla="*/ 23 h 898"/>
                <a:gd name="T104" fmla="*/ 3007 w 3537"/>
                <a:gd name="T105" fmla="*/ 23 h 898"/>
                <a:gd name="T106" fmla="*/ 3064 w 3537"/>
                <a:gd name="T107" fmla="*/ 18 h 898"/>
                <a:gd name="T108" fmla="*/ 3122 w 3537"/>
                <a:gd name="T109" fmla="*/ 18 h 898"/>
                <a:gd name="T110" fmla="*/ 3180 w 3537"/>
                <a:gd name="T111" fmla="*/ 12 h 898"/>
                <a:gd name="T112" fmla="*/ 3237 w 3537"/>
                <a:gd name="T113" fmla="*/ 12 h 898"/>
                <a:gd name="T114" fmla="*/ 3295 w 3537"/>
                <a:gd name="T115" fmla="*/ 6 h 898"/>
                <a:gd name="T116" fmla="*/ 3352 w 3537"/>
                <a:gd name="T117" fmla="*/ 6 h 898"/>
                <a:gd name="T118" fmla="*/ 3410 w 3537"/>
                <a:gd name="T119" fmla="*/ 6 h 898"/>
                <a:gd name="T120" fmla="*/ 3468 w 3537"/>
                <a:gd name="T121" fmla="*/ 0 h 898"/>
                <a:gd name="T122" fmla="*/ 3525 w 3537"/>
                <a:gd name="T123" fmla="*/ 0 h 8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37" h="898">
                  <a:moveTo>
                    <a:pt x="0" y="898"/>
                  </a:moveTo>
                  <a:lnTo>
                    <a:pt x="12" y="898"/>
                  </a:lnTo>
                  <a:lnTo>
                    <a:pt x="29" y="898"/>
                  </a:lnTo>
                  <a:lnTo>
                    <a:pt x="40" y="898"/>
                  </a:lnTo>
                  <a:lnTo>
                    <a:pt x="58" y="898"/>
                  </a:lnTo>
                  <a:lnTo>
                    <a:pt x="69" y="898"/>
                  </a:lnTo>
                  <a:lnTo>
                    <a:pt x="86" y="898"/>
                  </a:lnTo>
                  <a:lnTo>
                    <a:pt x="98" y="898"/>
                  </a:lnTo>
                  <a:lnTo>
                    <a:pt x="115" y="898"/>
                  </a:lnTo>
                  <a:lnTo>
                    <a:pt x="127" y="898"/>
                  </a:lnTo>
                  <a:lnTo>
                    <a:pt x="144" y="898"/>
                  </a:lnTo>
                  <a:lnTo>
                    <a:pt x="156" y="898"/>
                  </a:lnTo>
                  <a:lnTo>
                    <a:pt x="173" y="898"/>
                  </a:lnTo>
                  <a:lnTo>
                    <a:pt x="184" y="898"/>
                  </a:lnTo>
                  <a:lnTo>
                    <a:pt x="202" y="574"/>
                  </a:lnTo>
                  <a:lnTo>
                    <a:pt x="213" y="568"/>
                  </a:lnTo>
                  <a:lnTo>
                    <a:pt x="230" y="556"/>
                  </a:lnTo>
                  <a:lnTo>
                    <a:pt x="242" y="545"/>
                  </a:lnTo>
                  <a:lnTo>
                    <a:pt x="259" y="539"/>
                  </a:lnTo>
                  <a:lnTo>
                    <a:pt x="271" y="527"/>
                  </a:lnTo>
                  <a:lnTo>
                    <a:pt x="288" y="522"/>
                  </a:lnTo>
                  <a:lnTo>
                    <a:pt x="300" y="510"/>
                  </a:lnTo>
                  <a:lnTo>
                    <a:pt x="311" y="504"/>
                  </a:lnTo>
                  <a:lnTo>
                    <a:pt x="328" y="493"/>
                  </a:lnTo>
                  <a:lnTo>
                    <a:pt x="340" y="487"/>
                  </a:lnTo>
                  <a:lnTo>
                    <a:pt x="357" y="475"/>
                  </a:lnTo>
                  <a:lnTo>
                    <a:pt x="369" y="464"/>
                  </a:lnTo>
                  <a:lnTo>
                    <a:pt x="386" y="458"/>
                  </a:lnTo>
                  <a:lnTo>
                    <a:pt x="397" y="446"/>
                  </a:lnTo>
                  <a:lnTo>
                    <a:pt x="415" y="440"/>
                  </a:lnTo>
                  <a:lnTo>
                    <a:pt x="426" y="429"/>
                  </a:lnTo>
                  <a:lnTo>
                    <a:pt x="444" y="423"/>
                  </a:lnTo>
                  <a:lnTo>
                    <a:pt x="455" y="412"/>
                  </a:lnTo>
                  <a:lnTo>
                    <a:pt x="472" y="406"/>
                  </a:lnTo>
                  <a:lnTo>
                    <a:pt x="484" y="394"/>
                  </a:lnTo>
                  <a:lnTo>
                    <a:pt x="501" y="388"/>
                  </a:lnTo>
                  <a:lnTo>
                    <a:pt x="513" y="377"/>
                  </a:lnTo>
                  <a:lnTo>
                    <a:pt x="530" y="365"/>
                  </a:lnTo>
                  <a:lnTo>
                    <a:pt x="541" y="359"/>
                  </a:lnTo>
                  <a:lnTo>
                    <a:pt x="559" y="348"/>
                  </a:lnTo>
                  <a:lnTo>
                    <a:pt x="570" y="348"/>
                  </a:lnTo>
                  <a:lnTo>
                    <a:pt x="588" y="342"/>
                  </a:lnTo>
                  <a:lnTo>
                    <a:pt x="599" y="336"/>
                  </a:lnTo>
                  <a:lnTo>
                    <a:pt x="611" y="330"/>
                  </a:lnTo>
                  <a:lnTo>
                    <a:pt x="628" y="325"/>
                  </a:lnTo>
                  <a:lnTo>
                    <a:pt x="639" y="325"/>
                  </a:lnTo>
                  <a:lnTo>
                    <a:pt x="657" y="319"/>
                  </a:lnTo>
                  <a:lnTo>
                    <a:pt x="668" y="313"/>
                  </a:lnTo>
                  <a:lnTo>
                    <a:pt x="685" y="313"/>
                  </a:lnTo>
                  <a:lnTo>
                    <a:pt x="697" y="307"/>
                  </a:lnTo>
                  <a:lnTo>
                    <a:pt x="714" y="301"/>
                  </a:lnTo>
                  <a:lnTo>
                    <a:pt x="726" y="301"/>
                  </a:lnTo>
                  <a:lnTo>
                    <a:pt x="743" y="296"/>
                  </a:lnTo>
                  <a:lnTo>
                    <a:pt x="755" y="290"/>
                  </a:lnTo>
                  <a:lnTo>
                    <a:pt x="772" y="290"/>
                  </a:lnTo>
                  <a:lnTo>
                    <a:pt x="783" y="284"/>
                  </a:lnTo>
                  <a:lnTo>
                    <a:pt x="801" y="278"/>
                  </a:lnTo>
                  <a:lnTo>
                    <a:pt x="812" y="278"/>
                  </a:lnTo>
                  <a:lnTo>
                    <a:pt x="829" y="272"/>
                  </a:lnTo>
                  <a:lnTo>
                    <a:pt x="841" y="272"/>
                  </a:lnTo>
                  <a:lnTo>
                    <a:pt x="858" y="267"/>
                  </a:lnTo>
                  <a:lnTo>
                    <a:pt x="870" y="267"/>
                  </a:lnTo>
                  <a:lnTo>
                    <a:pt x="887" y="261"/>
                  </a:lnTo>
                  <a:lnTo>
                    <a:pt x="899" y="261"/>
                  </a:lnTo>
                  <a:lnTo>
                    <a:pt x="910" y="255"/>
                  </a:lnTo>
                  <a:lnTo>
                    <a:pt x="927" y="255"/>
                  </a:lnTo>
                  <a:lnTo>
                    <a:pt x="939" y="249"/>
                  </a:lnTo>
                  <a:lnTo>
                    <a:pt x="956" y="249"/>
                  </a:lnTo>
                  <a:lnTo>
                    <a:pt x="968" y="244"/>
                  </a:lnTo>
                  <a:lnTo>
                    <a:pt x="985" y="244"/>
                  </a:lnTo>
                  <a:lnTo>
                    <a:pt x="997" y="238"/>
                  </a:lnTo>
                  <a:lnTo>
                    <a:pt x="1014" y="238"/>
                  </a:lnTo>
                  <a:lnTo>
                    <a:pt x="1025" y="232"/>
                  </a:lnTo>
                  <a:lnTo>
                    <a:pt x="1043" y="232"/>
                  </a:lnTo>
                  <a:lnTo>
                    <a:pt x="1054" y="232"/>
                  </a:lnTo>
                  <a:lnTo>
                    <a:pt x="1071" y="226"/>
                  </a:lnTo>
                  <a:lnTo>
                    <a:pt x="1083" y="226"/>
                  </a:lnTo>
                  <a:lnTo>
                    <a:pt x="1100" y="220"/>
                  </a:lnTo>
                  <a:lnTo>
                    <a:pt x="1112" y="220"/>
                  </a:lnTo>
                  <a:lnTo>
                    <a:pt x="1129" y="215"/>
                  </a:lnTo>
                  <a:lnTo>
                    <a:pt x="1141" y="215"/>
                  </a:lnTo>
                  <a:lnTo>
                    <a:pt x="1158" y="215"/>
                  </a:lnTo>
                  <a:lnTo>
                    <a:pt x="1169" y="209"/>
                  </a:lnTo>
                  <a:lnTo>
                    <a:pt x="1187" y="209"/>
                  </a:lnTo>
                  <a:lnTo>
                    <a:pt x="1198" y="203"/>
                  </a:lnTo>
                  <a:lnTo>
                    <a:pt x="1210" y="203"/>
                  </a:lnTo>
                  <a:lnTo>
                    <a:pt x="1227" y="203"/>
                  </a:lnTo>
                  <a:lnTo>
                    <a:pt x="1238" y="197"/>
                  </a:lnTo>
                  <a:lnTo>
                    <a:pt x="1256" y="197"/>
                  </a:lnTo>
                  <a:lnTo>
                    <a:pt x="1267" y="191"/>
                  </a:lnTo>
                  <a:lnTo>
                    <a:pt x="1285" y="191"/>
                  </a:lnTo>
                  <a:lnTo>
                    <a:pt x="1296" y="191"/>
                  </a:lnTo>
                  <a:lnTo>
                    <a:pt x="1313" y="186"/>
                  </a:lnTo>
                  <a:lnTo>
                    <a:pt x="1325" y="186"/>
                  </a:lnTo>
                  <a:lnTo>
                    <a:pt x="1342" y="180"/>
                  </a:lnTo>
                  <a:lnTo>
                    <a:pt x="1354" y="180"/>
                  </a:lnTo>
                  <a:lnTo>
                    <a:pt x="1371" y="180"/>
                  </a:lnTo>
                  <a:lnTo>
                    <a:pt x="1382" y="174"/>
                  </a:lnTo>
                  <a:lnTo>
                    <a:pt x="1400" y="174"/>
                  </a:lnTo>
                  <a:lnTo>
                    <a:pt x="1411" y="174"/>
                  </a:lnTo>
                  <a:lnTo>
                    <a:pt x="1429" y="168"/>
                  </a:lnTo>
                  <a:lnTo>
                    <a:pt x="1440" y="168"/>
                  </a:lnTo>
                  <a:lnTo>
                    <a:pt x="1457" y="162"/>
                  </a:lnTo>
                  <a:lnTo>
                    <a:pt x="1469" y="162"/>
                  </a:lnTo>
                  <a:lnTo>
                    <a:pt x="1486" y="162"/>
                  </a:lnTo>
                  <a:lnTo>
                    <a:pt x="1498" y="157"/>
                  </a:lnTo>
                  <a:lnTo>
                    <a:pt x="1509" y="157"/>
                  </a:lnTo>
                  <a:lnTo>
                    <a:pt x="1526" y="157"/>
                  </a:lnTo>
                  <a:lnTo>
                    <a:pt x="1538" y="151"/>
                  </a:lnTo>
                  <a:lnTo>
                    <a:pt x="1555" y="151"/>
                  </a:lnTo>
                  <a:lnTo>
                    <a:pt x="1567" y="151"/>
                  </a:lnTo>
                  <a:lnTo>
                    <a:pt x="1584" y="145"/>
                  </a:lnTo>
                  <a:lnTo>
                    <a:pt x="1596" y="145"/>
                  </a:lnTo>
                  <a:lnTo>
                    <a:pt x="1613" y="145"/>
                  </a:lnTo>
                  <a:lnTo>
                    <a:pt x="1624" y="139"/>
                  </a:lnTo>
                  <a:lnTo>
                    <a:pt x="1642" y="139"/>
                  </a:lnTo>
                  <a:lnTo>
                    <a:pt x="1653" y="139"/>
                  </a:lnTo>
                  <a:lnTo>
                    <a:pt x="1670" y="133"/>
                  </a:lnTo>
                  <a:lnTo>
                    <a:pt x="1682" y="133"/>
                  </a:lnTo>
                  <a:lnTo>
                    <a:pt x="1699" y="133"/>
                  </a:lnTo>
                  <a:lnTo>
                    <a:pt x="1711" y="128"/>
                  </a:lnTo>
                  <a:lnTo>
                    <a:pt x="1728" y="128"/>
                  </a:lnTo>
                  <a:lnTo>
                    <a:pt x="1740" y="128"/>
                  </a:lnTo>
                  <a:lnTo>
                    <a:pt x="1757" y="122"/>
                  </a:lnTo>
                  <a:lnTo>
                    <a:pt x="1768" y="122"/>
                  </a:lnTo>
                  <a:lnTo>
                    <a:pt x="1780" y="122"/>
                  </a:lnTo>
                  <a:lnTo>
                    <a:pt x="1797" y="122"/>
                  </a:lnTo>
                  <a:lnTo>
                    <a:pt x="1809" y="116"/>
                  </a:lnTo>
                  <a:lnTo>
                    <a:pt x="1826" y="116"/>
                  </a:lnTo>
                  <a:lnTo>
                    <a:pt x="1837" y="116"/>
                  </a:lnTo>
                  <a:lnTo>
                    <a:pt x="1855" y="110"/>
                  </a:lnTo>
                  <a:lnTo>
                    <a:pt x="1866" y="110"/>
                  </a:lnTo>
                  <a:lnTo>
                    <a:pt x="1884" y="110"/>
                  </a:lnTo>
                  <a:lnTo>
                    <a:pt x="1895" y="110"/>
                  </a:lnTo>
                  <a:lnTo>
                    <a:pt x="1912" y="104"/>
                  </a:lnTo>
                  <a:lnTo>
                    <a:pt x="1924" y="104"/>
                  </a:lnTo>
                  <a:lnTo>
                    <a:pt x="1941" y="104"/>
                  </a:lnTo>
                  <a:lnTo>
                    <a:pt x="1953" y="99"/>
                  </a:lnTo>
                  <a:lnTo>
                    <a:pt x="1970" y="99"/>
                  </a:lnTo>
                  <a:lnTo>
                    <a:pt x="1981" y="99"/>
                  </a:lnTo>
                  <a:lnTo>
                    <a:pt x="1999" y="99"/>
                  </a:lnTo>
                  <a:lnTo>
                    <a:pt x="2010" y="93"/>
                  </a:lnTo>
                  <a:lnTo>
                    <a:pt x="2028" y="93"/>
                  </a:lnTo>
                  <a:lnTo>
                    <a:pt x="2039" y="93"/>
                  </a:lnTo>
                  <a:lnTo>
                    <a:pt x="2056" y="93"/>
                  </a:lnTo>
                  <a:lnTo>
                    <a:pt x="2068" y="87"/>
                  </a:lnTo>
                  <a:lnTo>
                    <a:pt x="2079" y="87"/>
                  </a:lnTo>
                  <a:lnTo>
                    <a:pt x="2097" y="87"/>
                  </a:lnTo>
                  <a:lnTo>
                    <a:pt x="2108" y="87"/>
                  </a:lnTo>
                  <a:lnTo>
                    <a:pt x="2125" y="81"/>
                  </a:lnTo>
                  <a:lnTo>
                    <a:pt x="2137" y="81"/>
                  </a:lnTo>
                  <a:lnTo>
                    <a:pt x="2154" y="81"/>
                  </a:lnTo>
                  <a:lnTo>
                    <a:pt x="2166" y="81"/>
                  </a:lnTo>
                  <a:lnTo>
                    <a:pt x="2183" y="76"/>
                  </a:lnTo>
                  <a:lnTo>
                    <a:pt x="2195" y="76"/>
                  </a:lnTo>
                  <a:lnTo>
                    <a:pt x="2212" y="76"/>
                  </a:lnTo>
                  <a:lnTo>
                    <a:pt x="2223" y="76"/>
                  </a:lnTo>
                  <a:lnTo>
                    <a:pt x="2241" y="76"/>
                  </a:lnTo>
                  <a:lnTo>
                    <a:pt x="2252" y="70"/>
                  </a:lnTo>
                  <a:lnTo>
                    <a:pt x="2269" y="70"/>
                  </a:lnTo>
                  <a:lnTo>
                    <a:pt x="2281" y="70"/>
                  </a:lnTo>
                  <a:lnTo>
                    <a:pt x="2298" y="70"/>
                  </a:lnTo>
                  <a:lnTo>
                    <a:pt x="2310" y="70"/>
                  </a:lnTo>
                  <a:lnTo>
                    <a:pt x="2327" y="64"/>
                  </a:lnTo>
                  <a:lnTo>
                    <a:pt x="2339" y="64"/>
                  </a:lnTo>
                  <a:lnTo>
                    <a:pt x="2356" y="64"/>
                  </a:lnTo>
                  <a:lnTo>
                    <a:pt x="2367" y="64"/>
                  </a:lnTo>
                  <a:lnTo>
                    <a:pt x="2379" y="64"/>
                  </a:lnTo>
                  <a:lnTo>
                    <a:pt x="2396" y="58"/>
                  </a:lnTo>
                  <a:lnTo>
                    <a:pt x="2408" y="58"/>
                  </a:lnTo>
                  <a:lnTo>
                    <a:pt x="2425" y="58"/>
                  </a:lnTo>
                  <a:lnTo>
                    <a:pt x="2437" y="58"/>
                  </a:lnTo>
                  <a:lnTo>
                    <a:pt x="2454" y="58"/>
                  </a:lnTo>
                  <a:lnTo>
                    <a:pt x="2465" y="52"/>
                  </a:lnTo>
                  <a:lnTo>
                    <a:pt x="2483" y="52"/>
                  </a:lnTo>
                  <a:lnTo>
                    <a:pt x="2494" y="52"/>
                  </a:lnTo>
                  <a:lnTo>
                    <a:pt x="2511" y="52"/>
                  </a:lnTo>
                  <a:lnTo>
                    <a:pt x="2523" y="52"/>
                  </a:lnTo>
                  <a:lnTo>
                    <a:pt x="2540" y="47"/>
                  </a:lnTo>
                  <a:lnTo>
                    <a:pt x="2552" y="47"/>
                  </a:lnTo>
                  <a:lnTo>
                    <a:pt x="2569" y="47"/>
                  </a:lnTo>
                  <a:lnTo>
                    <a:pt x="2581" y="47"/>
                  </a:lnTo>
                  <a:lnTo>
                    <a:pt x="2598" y="47"/>
                  </a:lnTo>
                  <a:lnTo>
                    <a:pt x="2609" y="47"/>
                  </a:lnTo>
                  <a:lnTo>
                    <a:pt x="2627" y="41"/>
                  </a:lnTo>
                  <a:lnTo>
                    <a:pt x="2638" y="41"/>
                  </a:lnTo>
                  <a:lnTo>
                    <a:pt x="2655" y="41"/>
                  </a:lnTo>
                  <a:lnTo>
                    <a:pt x="2667" y="41"/>
                  </a:lnTo>
                  <a:lnTo>
                    <a:pt x="2678" y="41"/>
                  </a:lnTo>
                  <a:lnTo>
                    <a:pt x="2696" y="41"/>
                  </a:lnTo>
                  <a:lnTo>
                    <a:pt x="2707" y="41"/>
                  </a:lnTo>
                  <a:lnTo>
                    <a:pt x="2725" y="35"/>
                  </a:lnTo>
                  <a:lnTo>
                    <a:pt x="2736" y="35"/>
                  </a:lnTo>
                  <a:lnTo>
                    <a:pt x="2753" y="35"/>
                  </a:lnTo>
                  <a:lnTo>
                    <a:pt x="2765" y="35"/>
                  </a:lnTo>
                  <a:lnTo>
                    <a:pt x="2782" y="35"/>
                  </a:lnTo>
                  <a:lnTo>
                    <a:pt x="2794" y="35"/>
                  </a:lnTo>
                  <a:lnTo>
                    <a:pt x="2811" y="29"/>
                  </a:lnTo>
                  <a:lnTo>
                    <a:pt x="2822" y="29"/>
                  </a:lnTo>
                  <a:lnTo>
                    <a:pt x="2840" y="29"/>
                  </a:lnTo>
                  <a:lnTo>
                    <a:pt x="2851" y="29"/>
                  </a:lnTo>
                  <a:lnTo>
                    <a:pt x="2869" y="29"/>
                  </a:lnTo>
                  <a:lnTo>
                    <a:pt x="2880" y="29"/>
                  </a:lnTo>
                  <a:lnTo>
                    <a:pt x="2897" y="29"/>
                  </a:lnTo>
                  <a:lnTo>
                    <a:pt x="2909" y="29"/>
                  </a:lnTo>
                  <a:lnTo>
                    <a:pt x="2926" y="23"/>
                  </a:lnTo>
                  <a:lnTo>
                    <a:pt x="2938" y="23"/>
                  </a:lnTo>
                  <a:lnTo>
                    <a:pt x="2955" y="23"/>
                  </a:lnTo>
                  <a:lnTo>
                    <a:pt x="2966" y="23"/>
                  </a:lnTo>
                  <a:lnTo>
                    <a:pt x="2978" y="23"/>
                  </a:lnTo>
                  <a:lnTo>
                    <a:pt x="2995" y="23"/>
                  </a:lnTo>
                  <a:lnTo>
                    <a:pt x="3007" y="23"/>
                  </a:lnTo>
                  <a:lnTo>
                    <a:pt x="3024" y="18"/>
                  </a:lnTo>
                  <a:lnTo>
                    <a:pt x="3036" y="18"/>
                  </a:lnTo>
                  <a:lnTo>
                    <a:pt x="3053" y="18"/>
                  </a:lnTo>
                  <a:lnTo>
                    <a:pt x="3064" y="18"/>
                  </a:lnTo>
                  <a:lnTo>
                    <a:pt x="3082" y="18"/>
                  </a:lnTo>
                  <a:lnTo>
                    <a:pt x="3093" y="18"/>
                  </a:lnTo>
                  <a:lnTo>
                    <a:pt x="3110" y="18"/>
                  </a:lnTo>
                  <a:lnTo>
                    <a:pt x="3122" y="18"/>
                  </a:lnTo>
                  <a:lnTo>
                    <a:pt x="3139" y="18"/>
                  </a:lnTo>
                  <a:lnTo>
                    <a:pt x="3151" y="12"/>
                  </a:lnTo>
                  <a:lnTo>
                    <a:pt x="3168" y="12"/>
                  </a:lnTo>
                  <a:lnTo>
                    <a:pt x="3180" y="12"/>
                  </a:lnTo>
                  <a:lnTo>
                    <a:pt x="3197" y="12"/>
                  </a:lnTo>
                  <a:lnTo>
                    <a:pt x="3208" y="12"/>
                  </a:lnTo>
                  <a:lnTo>
                    <a:pt x="3226" y="12"/>
                  </a:lnTo>
                  <a:lnTo>
                    <a:pt x="3237" y="12"/>
                  </a:lnTo>
                  <a:lnTo>
                    <a:pt x="3254" y="12"/>
                  </a:lnTo>
                  <a:lnTo>
                    <a:pt x="3266" y="12"/>
                  </a:lnTo>
                  <a:lnTo>
                    <a:pt x="3277" y="12"/>
                  </a:lnTo>
                  <a:lnTo>
                    <a:pt x="3295" y="6"/>
                  </a:lnTo>
                  <a:lnTo>
                    <a:pt x="3306" y="6"/>
                  </a:lnTo>
                  <a:lnTo>
                    <a:pt x="3324" y="6"/>
                  </a:lnTo>
                  <a:lnTo>
                    <a:pt x="3335" y="6"/>
                  </a:lnTo>
                  <a:lnTo>
                    <a:pt x="3352" y="6"/>
                  </a:lnTo>
                  <a:lnTo>
                    <a:pt x="3364" y="6"/>
                  </a:lnTo>
                  <a:lnTo>
                    <a:pt x="3381" y="6"/>
                  </a:lnTo>
                  <a:lnTo>
                    <a:pt x="3393" y="6"/>
                  </a:lnTo>
                  <a:lnTo>
                    <a:pt x="3410" y="6"/>
                  </a:lnTo>
                  <a:lnTo>
                    <a:pt x="3421" y="6"/>
                  </a:lnTo>
                  <a:lnTo>
                    <a:pt x="3439" y="0"/>
                  </a:lnTo>
                  <a:lnTo>
                    <a:pt x="3450" y="0"/>
                  </a:lnTo>
                  <a:lnTo>
                    <a:pt x="3468" y="0"/>
                  </a:lnTo>
                  <a:lnTo>
                    <a:pt x="3479" y="0"/>
                  </a:lnTo>
                  <a:lnTo>
                    <a:pt x="3496" y="0"/>
                  </a:lnTo>
                  <a:lnTo>
                    <a:pt x="3508" y="0"/>
                  </a:lnTo>
                  <a:lnTo>
                    <a:pt x="3525" y="0"/>
                  </a:lnTo>
                  <a:lnTo>
                    <a:pt x="3537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6" name="Rectangle 133"/>
            <p:cNvSpPr>
              <a:spLocks noChangeArrowheads="1"/>
            </p:cNvSpPr>
            <p:nvPr/>
          </p:nvSpPr>
          <p:spPr bwMode="auto">
            <a:xfrm>
              <a:off x="2826" y="4129"/>
              <a:ext cx="19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5987" name="Rectangle 134"/>
            <p:cNvSpPr>
              <a:spLocks noChangeArrowheads="1"/>
            </p:cNvSpPr>
            <p:nvPr/>
          </p:nvSpPr>
          <p:spPr bwMode="auto">
            <a:xfrm rot="-5400000">
              <a:off x="531" y="3434"/>
              <a:ext cx="81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sp>
        <p:nvSpPr>
          <p:cNvPr id="35845" name="Text Box 135"/>
          <p:cNvSpPr txBox="1">
            <a:spLocks noChangeArrowheads="1"/>
          </p:cNvSpPr>
          <p:nvPr/>
        </p:nvSpPr>
        <p:spPr bwMode="auto">
          <a:xfrm>
            <a:off x="3933825" y="3257550"/>
            <a:ext cx="274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The CV response is very slow, not aggressive enough</a:t>
            </a:r>
          </a:p>
        </p:txBody>
      </p:sp>
      <p:sp>
        <p:nvSpPr>
          <p:cNvPr id="35846" name="Line 136"/>
          <p:cNvSpPr>
            <a:spLocks noChangeShapeType="1"/>
          </p:cNvSpPr>
          <p:nvPr/>
        </p:nvSpPr>
        <p:spPr bwMode="auto">
          <a:xfrm flipH="1" flipV="1">
            <a:off x="3400425" y="32575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138"/>
          <p:cNvSpPr>
            <a:spLocks noChangeShapeType="1"/>
          </p:cNvSpPr>
          <p:nvPr/>
        </p:nvSpPr>
        <p:spPr bwMode="auto">
          <a:xfrm>
            <a:off x="1054100" y="5880100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139"/>
          <p:cNvSpPr txBox="1">
            <a:spLocks noChangeArrowheads="1"/>
          </p:cNvSpPr>
          <p:nvPr/>
        </p:nvSpPr>
        <p:spPr bwMode="auto">
          <a:xfrm>
            <a:off x="2638425" y="5695950"/>
            <a:ext cx="419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The initial change in the MV is too small, less than 40% of the final, steady-state change.</a:t>
            </a:r>
          </a:p>
        </p:txBody>
      </p:sp>
      <p:sp>
        <p:nvSpPr>
          <p:cNvPr id="35849" name="Line 142"/>
          <p:cNvSpPr>
            <a:spLocks noChangeShapeType="1"/>
          </p:cNvSpPr>
          <p:nvPr/>
        </p:nvSpPr>
        <p:spPr bwMode="auto">
          <a:xfrm>
            <a:off x="1701800" y="5880100"/>
            <a:ext cx="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0" name="Group 143"/>
          <p:cNvGrpSpPr>
            <a:grpSpLocks/>
          </p:cNvGrpSpPr>
          <p:nvPr/>
        </p:nvGrpSpPr>
        <p:grpSpPr bwMode="auto">
          <a:xfrm flipH="1">
            <a:off x="7467600" y="5257800"/>
            <a:ext cx="871538" cy="1065213"/>
            <a:chOff x="4417" y="1681"/>
            <a:chExt cx="549" cy="671"/>
          </a:xfrm>
        </p:grpSpPr>
        <p:sp>
          <p:nvSpPr>
            <p:cNvPr id="35852" name="Freeform 144"/>
            <p:cNvSpPr>
              <a:spLocks/>
            </p:cNvSpPr>
            <p:nvPr/>
          </p:nvSpPr>
          <p:spPr bwMode="auto">
            <a:xfrm>
              <a:off x="4569" y="1681"/>
              <a:ext cx="160" cy="155"/>
            </a:xfrm>
            <a:custGeom>
              <a:avLst/>
              <a:gdLst>
                <a:gd name="T0" fmla="*/ 33 w 638"/>
                <a:gd name="T1" fmla="*/ 7 h 619"/>
                <a:gd name="T2" fmla="*/ 51 w 638"/>
                <a:gd name="T3" fmla="*/ 0 h 619"/>
                <a:gd name="T4" fmla="*/ 64 w 638"/>
                <a:gd name="T5" fmla="*/ 5 h 619"/>
                <a:gd name="T6" fmla="*/ 77 w 638"/>
                <a:gd name="T7" fmla="*/ 22 h 619"/>
                <a:gd name="T8" fmla="*/ 86 w 638"/>
                <a:gd name="T9" fmla="*/ 46 h 619"/>
                <a:gd name="T10" fmla="*/ 87 w 638"/>
                <a:gd name="T11" fmla="*/ 63 h 619"/>
                <a:gd name="T12" fmla="*/ 88 w 638"/>
                <a:gd name="T13" fmla="*/ 85 h 619"/>
                <a:gd name="T14" fmla="*/ 145 w 638"/>
                <a:gd name="T15" fmla="*/ 84 h 619"/>
                <a:gd name="T16" fmla="*/ 160 w 638"/>
                <a:gd name="T17" fmla="*/ 87 h 619"/>
                <a:gd name="T18" fmla="*/ 158 w 638"/>
                <a:gd name="T19" fmla="*/ 98 h 619"/>
                <a:gd name="T20" fmla="*/ 127 w 638"/>
                <a:gd name="T21" fmla="*/ 94 h 619"/>
                <a:gd name="T22" fmla="*/ 87 w 638"/>
                <a:gd name="T23" fmla="*/ 100 h 619"/>
                <a:gd name="T24" fmla="*/ 78 w 638"/>
                <a:gd name="T25" fmla="*/ 122 h 619"/>
                <a:gd name="T26" fmla="*/ 67 w 638"/>
                <a:gd name="T27" fmla="*/ 141 h 619"/>
                <a:gd name="T28" fmla="*/ 53 w 638"/>
                <a:gd name="T29" fmla="*/ 148 h 619"/>
                <a:gd name="T30" fmla="*/ 38 w 638"/>
                <a:gd name="T31" fmla="*/ 155 h 619"/>
                <a:gd name="T32" fmla="*/ 27 w 638"/>
                <a:gd name="T33" fmla="*/ 151 h 619"/>
                <a:gd name="T34" fmla="*/ 13 w 638"/>
                <a:gd name="T35" fmla="*/ 134 h 619"/>
                <a:gd name="T36" fmla="*/ 2 w 638"/>
                <a:gd name="T37" fmla="*/ 113 h 619"/>
                <a:gd name="T38" fmla="*/ 0 w 638"/>
                <a:gd name="T39" fmla="*/ 95 h 619"/>
                <a:gd name="T40" fmla="*/ 6 w 638"/>
                <a:gd name="T41" fmla="*/ 59 h 619"/>
                <a:gd name="T42" fmla="*/ 18 w 638"/>
                <a:gd name="T43" fmla="*/ 32 h 619"/>
                <a:gd name="T44" fmla="*/ 27 w 638"/>
                <a:gd name="T45" fmla="*/ 16 h 619"/>
                <a:gd name="T46" fmla="*/ 39 w 638"/>
                <a:gd name="T47" fmla="*/ 6 h 619"/>
                <a:gd name="T48" fmla="*/ 33 w 638"/>
                <a:gd name="T49" fmla="*/ 7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8" h="619">
                  <a:moveTo>
                    <a:pt x="131" y="28"/>
                  </a:moveTo>
                  <a:lnTo>
                    <a:pt x="202" y="0"/>
                  </a:lnTo>
                  <a:lnTo>
                    <a:pt x="254" y="20"/>
                  </a:lnTo>
                  <a:lnTo>
                    <a:pt x="308" y="87"/>
                  </a:lnTo>
                  <a:lnTo>
                    <a:pt x="343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79" y="337"/>
                  </a:lnTo>
                  <a:lnTo>
                    <a:pt x="638" y="349"/>
                  </a:lnTo>
                  <a:lnTo>
                    <a:pt x="630" y="391"/>
                  </a:lnTo>
                  <a:lnTo>
                    <a:pt x="508" y="374"/>
                  </a:lnTo>
                  <a:lnTo>
                    <a:pt x="347" y="400"/>
                  </a:lnTo>
                  <a:lnTo>
                    <a:pt x="313" y="488"/>
                  </a:lnTo>
                  <a:lnTo>
                    <a:pt x="267" y="564"/>
                  </a:lnTo>
                  <a:lnTo>
                    <a:pt x="211" y="593"/>
                  </a:lnTo>
                  <a:lnTo>
                    <a:pt x="152" y="619"/>
                  </a:lnTo>
                  <a:lnTo>
                    <a:pt x="109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09" y="63"/>
                  </a:lnTo>
                  <a:lnTo>
                    <a:pt x="156" y="24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Freeform 145"/>
            <p:cNvSpPr>
              <a:spLocks/>
            </p:cNvSpPr>
            <p:nvPr/>
          </p:nvSpPr>
          <p:spPr bwMode="auto">
            <a:xfrm>
              <a:off x="4639" y="1829"/>
              <a:ext cx="327" cy="58"/>
            </a:xfrm>
            <a:custGeom>
              <a:avLst/>
              <a:gdLst>
                <a:gd name="T0" fmla="*/ 0 w 1306"/>
                <a:gd name="T1" fmla="*/ 37 h 232"/>
                <a:gd name="T2" fmla="*/ 27 w 1306"/>
                <a:gd name="T3" fmla="*/ 28 h 232"/>
                <a:gd name="T4" fmla="*/ 86 w 1306"/>
                <a:gd name="T5" fmla="*/ 23 h 232"/>
                <a:gd name="T6" fmla="*/ 134 w 1306"/>
                <a:gd name="T7" fmla="*/ 19 h 232"/>
                <a:gd name="T8" fmla="*/ 189 w 1306"/>
                <a:gd name="T9" fmla="*/ 11 h 232"/>
                <a:gd name="T10" fmla="*/ 229 w 1306"/>
                <a:gd name="T11" fmla="*/ 10 h 232"/>
                <a:gd name="T12" fmla="*/ 281 w 1306"/>
                <a:gd name="T13" fmla="*/ 3 h 232"/>
                <a:gd name="T14" fmla="*/ 326 w 1306"/>
                <a:gd name="T15" fmla="*/ 0 h 232"/>
                <a:gd name="T16" fmla="*/ 327 w 1306"/>
                <a:gd name="T17" fmla="*/ 7 h 232"/>
                <a:gd name="T18" fmla="*/ 316 w 1306"/>
                <a:gd name="T19" fmla="*/ 15 h 232"/>
                <a:gd name="T20" fmla="*/ 276 w 1306"/>
                <a:gd name="T21" fmla="*/ 15 h 232"/>
                <a:gd name="T22" fmla="*/ 279 w 1306"/>
                <a:gd name="T23" fmla="*/ 25 h 232"/>
                <a:gd name="T24" fmla="*/ 274 w 1306"/>
                <a:gd name="T25" fmla="*/ 38 h 232"/>
                <a:gd name="T26" fmla="*/ 263 w 1306"/>
                <a:gd name="T27" fmla="*/ 46 h 232"/>
                <a:gd name="T28" fmla="*/ 247 w 1306"/>
                <a:gd name="T29" fmla="*/ 46 h 232"/>
                <a:gd name="T30" fmla="*/ 233 w 1306"/>
                <a:gd name="T31" fmla="*/ 42 h 232"/>
                <a:gd name="T32" fmla="*/ 228 w 1306"/>
                <a:gd name="T33" fmla="*/ 29 h 232"/>
                <a:gd name="T34" fmla="*/ 228 w 1306"/>
                <a:gd name="T35" fmla="*/ 20 h 232"/>
                <a:gd name="T36" fmla="*/ 190 w 1306"/>
                <a:gd name="T37" fmla="*/ 21 h 232"/>
                <a:gd name="T38" fmla="*/ 174 w 1306"/>
                <a:gd name="T39" fmla="*/ 25 h 232"/>
                <a:gd name="T40" fmla="*/ 142 w 1306"/>
                <a:gd name="T41" fmla="*/ 34 h 232"/>
                <a:gd name="T42" fmla="*/ 96 w 1306"/>
                <a:gd name="T43" fmla="*/ 39 h 232"/>
                <a:gd name="T44" fmla="*/ 58 w 1306"/>
                <a:gd name="T45" fmla="*/ 40 h 232"/>
                <a:gd name="T46" fmla="*/ 33 w 1306"/>
                <a:gd name="T47" fmla="*/ 45 h 232"/>
                <a:gd name="T48" fmla="*/ 10 w 1306"/>
                <a:gd name="T49" fmla="*/ 58 h 232"/>
                <a:gd name="T50" fmla="*/ 0 w 1306"/>
                <a:gd name="T51" fmla="*/ 45 h 232"/>
                <a:gd name="T52" fmla="*/ 6 w 1306"/>
                <a:gd name="T53" fmla="*/ 34 h 232"/>
                <a:gd name="T54" fmla="*/ 12 w 1306"/>
                <a:gd name="T55" fmla="*/ 31 h 232"/>
                <a:gd name="T56" fmla="*/ 0 w 1306"/>
                <a:gd name="T57" fmla="*/ 3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06" h="232">
                  <a:moveTo>
                    <a:pt x="0" y="148"/>
                  </a:moveTo>
                  <a:lnTo>
                    <a:pt x="109" y="110"/>
                  </a:lnTo>
                  <a:lnTo>
                    <a:pt x="343" y="93"/>
                  </a:lnTo>
                  <a:lnTo>
                    <a:pt x="536" y="77"/>
                  </a:lnTo>
                  <a:lnTo>
                    <a:pt x="753" y="43"/>
                  </a:lnTo>
                  <a:lnTo>
                    <a:pt x="913" y="38"/>
                  </a:lnTo>
                  <a:lnTo>
                    <a:pt x="1124" y="13"/>
                  </a:lnTo>
                  <a:lnTo>
                    <a:pt x="1302" y="0"/>
                  </a:lnTo>
                  <a:lnTo>
                    <a:pt x="1306" y="26"/>
                  </a:lnTo>
                  <a:lnTo>
                    <a:pt x="1263" y="60"/>
                  </a:lnTo>
                  <a:lnTo>
                    <a:pt x="1104" y="60"/>
                  </a:lnTo>
                  <a:lnTo>
                    <a:pt x="1116" y="101"/>
                  </a:lnTo>
                  <a:lnTo>
                    <a:pt x="1095" y="152"/>
                  </a:lnTo>
                  <a:lnTo>
                    <a:pt x="1052" y="185"/>
                  </a:lnTo>
                  <a:lnTo>
                    <a:pt x="985" y="185"/>
                  </a:lnTo>
                  <a:lnTo>
                    <a:pt x="929" y="168"/>
                  </a:lnTo>
                  <a:lnTo>
                    <a:pt x="909" y="114"/>
                  </a:lnTo>
                  <a:lnTo>
                    <a:pt x="909" y="81"/>
                  </a:lnTo>
                  <a:lnTo>
                    <a:pt x="757" y="84"/>
                  </a:lnTo>
                  <a:lnTo>
                    <a:pt x="693" y="101"/>
                  </a:lnTo>
                  <a:lnTo>
                    <a:pt x="566" y="135"/>
                  </a:lnTo>
                  <a:lnTo>
                    <a:pt x="384" y="157"/>
                  </a:lnTo>
                  <a:lnTo>
                    <a:pt x="232" y="161"/>
                  </a:lnTo>
                  <a:lnTo>
                    <a:pt x="131" y="181"/>
                  </a:lnTo>
                  <a:lnTo>
                    <a:pt x="38" y="232"/>
                  </a:lnTo>
                  <a:lnTo>
                    <a:pt x="0" y="181"/>
                  </a:lnTo>
                  <a:lnTo>
                    <a:pt x="25" y="135"/>
                  </a:lnTo>
                  <a:lnTo>
                    <a:pt x="46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146"/>
            <p:cNvSpPr>
              <a:spLocks/>
            </p:cNvSpPr>
            <p:nvPr/>
          </p:nvSpPr>
          <p:spPr bwMode="auto">
            <a:xfrm>
              <a:off x="4537" y="1842"/>
              <a:ext cx="128" cy="266"/>
            </a:xfrm>
            <a:custGeom>
              <a:avLst/>
              <a:gdLst>
                <a:gd name="T0" fmla="*/ 57 w 511"/>
                <a:gd name="T1" fmla="*/ 0 h 1063"/>
                <a:gd name="T2" fmla="*/ 73 w 511"/>
                <a:gd name="T3" fmla="*/ 3 h 1063"/>
                <a:gd name="T4" fmla="*/ 92 w 511"/>
                <a:gd name="T5" fmla="*/ 3 h 1063"/>
                <a:gd name="T6" fmla="*/ 117 w 511"/>
                <a:gd name="T7" fmla="*/ 16 h 1063"/>
                <a:gd name="T8" fmla="*/ 126 w 511"/>
                <a:gd name="T9" fmla="*/ 41 h 1063"/>
                <a:gd name="T10" fmla="*/ 128 w 511"/>
                <a:gd name="T11" fmla="*/ 76 h 1063"/>
                <a:gd name="T12" fmla="*/ 118 w 511"/>
                <a:gd name="T13" fmla="*/ 115 h 1063"/>
                <a:gd name="T14" fmla="*/ 101 w 511"/>
                <a:gd name="T15" fmla="*/ 152 h 1063"/>
                <a:gd name="T16" fmla="*/ 89 w 511"/>
                <a:gd name="T17" fmla="*/ 184 h 1063"/>
                <a:gd name="T18" fmla="*/ 76 w 511"/>
                <a:gd name="T19" fmla="*/ 228 h 1063"/>
                <a:gd name="T20" fmla="*/ 61 w 511"/>
                <a:gd name="T21" fmla="*/ 254 h 1063"/>
                <a:gd name="T22" fmla="*/ 42 w 511"/>
                <a:gd name="T23" fmla="*/ 266 h 1063"/>
                <a:gd name="T24" fmla="*/ 26 w 511"/>
                <a:gd name="T25" fmla="*/ 266 h 1063"/>
                <a:gd name="T26" fmla="*/ 8 w 511"/>
                <a:gd name="T27" fmla="*/ 254 h 1063"/>
                <a:gd name="T28" fmla="*/ 0 w 511"/>
                <a:gd name="T29" fmla="*/ 237 h 1063"/>
                <a:gd name="T30" fmla="*/ 0 w 511"/>
                <a:gd name="T31" fmla="*/ 210 h 1063"/>
                <a:gd name="T32" fmla="*/ 10 w 511"/>
                <a:gd name="T33" fmla="*/ 174 h 1063"/>
                <a:gd name="T34" fmla="*/ 19 w 511"/>
                <a:gd name="T35" fmla="*/ 124 h 1063"/>
                <a:gd name="T36" fmla="*/ 22 w 511"/>
                <a:gd name="T37" fmla="*/ 63 h 1063"/>
                <a:gd name="T38" fmla="*/ 17 w 511"/>
                <a:gd name="T39" fmla="*/ 17 h 1063"/>
                <a:gd name="T40" fmla="*/ 33 w 511"/>
                <a:gd name="T41" fmla="*/ 1 h 1063"/>
                <a:gd name="T42" fmla="*/ 57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6" y="12"/>
                  </a:lnTo>
                  <a:lnTo>
                    <a:pt x="468" y="62"/>
                  </a:lnTo>
                  <a:lnTo>
                    <a:pt x="505" y="164"/>
                  </a:lnTo>
                  <a:lnTo>
                    <a:pt x="511" y="304"/>
                  </a:lnTo>
                  <a:lnTo>
                    <a:pt x="472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30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47"/>
            <p:cNvSpPr>
              <a:spLocks/>
            </p:cNvSpPr>
            <p:nvPr/>
          </p:nvSpPr>
          <p:spPr bwMode="auto">
            <a:xfrm>
              <a:off x="4423" y="1853"/>
              <a:ext cx="146" cy="238"/>
            </a:xfrm>
            <a:custGeom>
              <a:avLst/>
              <a:gdLst>
                <a:gd name="T0" fmla="*/ 111 w 583"/>
                <a:gd name="T1" fmla="*/ 10 h 951"/>
                <a:gd name="T2" fmla="*/ 127 w 583"/>
                <a:gd name="T3" fmla="*/ 0 h 951"/>
                <a:gd name="T4" fmla="*/ 138 w 583"/>
                <a:gd name="T5" fmla="*/ 0 h 951"/>
                <a:gd name="T6" fmla="*/ 146 w 583"/>
                <a:gd name="T7" fmla="*/ 8 h 951"/>
                <a:gd name="T8" fmla="*/ 142 w 583"/>
                <a:gd name="T9" fmla="*/ 22 h 951"/>
                <a:gd name="T10" fmla="*/ 132 w 583"/>
                <a:gd name="T11" fmla="*/ 32 h 951"/>
                <a:gd name="T12" fmla="*/ 114 w 583"/>
                <a:gd name="T13" fmla="*/ 41 h 951"/>
                <a:gd name="T14" fmla="*/ 79 w 583"/>
                <a:gd name="T15" fmla="*/ 55 h 951"/>
                <a:gd name="T16" fmla="*/ 35 w 583"/>
                <a:gd name="T17" fmla="*/ 79 h 951"/>
                <a:gd name="T18" fmla="*/ 18 w 583"/>
                <a:gd name="T19" fmla="*/ 80 h 951"/>
                <a:gd name="T20" fmla="*/ 27 w 583"/>
                <a:gd name="T21" fmla="*/ 103 h 951"/>
                <a:gd name="T22" fmla="*/ 46 w 583"/>
                <a:gd name="T23" fmla="*/ 127 h 951"/>
                <a:gd name="T24" fmla="*/ 62 w 583"/>
                <a:gd name="T25" fmla="*/ 156 h 951"/>
                <a:gd name="T26" fmla="*/ 69 w 583"/>
                <a:gd name="T27" fmla="*/ 187 h 951"/>
                <a:gd name="T28" fmla="*/ 65 w 583"/>
                <a:gd name="T29" fmla="*/ 196 h 951"/>
                <a:gd name="T30" fmla="*/ 56 w 583"/>
                <a:gd name="T31" fmla="*/ 203 h 951"/>
                <a:gd name="T32" fmla="*/ 43 w 583"/>
                <a:gd name="T33" fmla="*/ 207 h 951"/>
                <a:gd name="T34" fmla="*/ 31 w 583"/>
                <a:gd name="T35" fmla="*/ 216 h 951"/>
                <a:gd name="T36" fmla="*/ 26 w 583"/>
                <a:gd name="T37" fmla="*/ 226 h 951"/>
                <a:gd name="T38" fmla="*/ 22 w 583"/>
                <a:gd name="T39" fmla="*/ 238 h 951"/>
                <a:gd name="T40" fmla="*/ 13 w 583"/>
                <a:gd name="T41" fmla="*/ 238 h 951"/>
                <a:gd name="T42" fmla="*/ 9 w 583"/>
                <a:gd name="T43" fmla="*/ 229 h 951"/>
                <a:gd name="T44" fmla="*/ 16 w 583"/>
                <a:gd name="T45" fmla="*/ 215 h 951"/>
                <a:gd name="T46" fmla="*/ 34 w 583"/>
                <a:gd name="T47" fmla="*/ 206 h 951"/>
                <a:gd name="T48" fmla="*/ 45 w 583"/>
                <a:gd name="T49" fmla="*/ 196 h 951"/>
                <a:gd name="T50" fmla="*/ 54 w 583"/>
                <a:gd name="T51" fmla="*/ 191 h 951"/>
                <a:gd name="T52" fmla="*/ 57 w 583"/>
                <a:gd name="T53" fmla="*/ 182 h 951"/>
                <a:gd name="T54" fmla="*/ 53 w 583"/>
                <a:gd name="T55" fmla="*/ 156 h 951"/>
                <a:gd name="T56" fmla="*/ 38 w 583"/>
                <a:gd name="T57" fmla="*/ 137 h 951"/>
                <a:gd name="T58" fmla="*/ 26 w 583"/>
                <a:gd name="T59" fmla="*/ 121 h 951"/>
                <a:gd name="T60" fmla="*/ 9 w 583"/>
                <a:gd name="T61" fmla="*/ 102 h 951"/>
                <a:gd name="T62" fmla="*/ 0 w 583"/>
                <a:gd name="T63" fmla="*/ 83 h 951"/>
                <a:gd name="T64" fmla="*/ 0 w 583"/>
                <a:gd name="T65" fmla="*/ 73 h 951"/>
                <a:gd name="T66" fmla="*/ 8 w 583"/>
                <a:gd name="T67" fmla="*/ 68 h 951"/>
                <a:gd name="T68" fmla="*/ 41 w 583"/>
                <a:gd name="T69" fmla="*/ 49 h 951"/>
                <a:gd name="T70" fmla="*/ 73 w 583"/>
                <a:gd name="T71" fmla="*/ 32 h 951"/>
                <a:gd name="T72" fmla="*/ 104 w 583"/>
                <a:gd name="T73" fmla="*/ 16 h 951"/>
                <a:gd name="T74" fmla="*/ 111 w 583"/>
                <a:gd name="T75" fmla="*/ 1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3" h="951">
                  <a:moveTo>
                    <a:pt x="443" y="38"/>
                  </a:moveTo>
                  <a:lnTo>
                    <a:pt x="506" y="0"/>
                  </a:lnTo>
                  <a:lnTo>
                    <a:pt x="553" y="0"/>
                  </a:lnTo>
                  <a:lnTo>
                    <a:pt x="583" y="30"/>
                  </a:lnTo>
                  <a:lnTo>
                    <a:pt x="566" y="88"/>
                  </a:lnTo>
                  <a:lnTo>
                    <a:pt x="527" y="127"/>
                  </a:lnTo>
                  <a:lnTo>
                    <a:pt x="456" y="164"/>
                  </a:lnTo>
                  <a:lnTo>
                    <a:pt x="317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09" y="410"/>
                  </a:lnTo>
                  <a:lnTo>
                    <a:pt x="185" y="506"/>
                  </a:lnTo>
                  <a:lnTo>
                    <a:pt x="249" y="625"/>
                  </a:lnTo>
                  <a:lnTo>
                    <a:pt x="274" y="748"/>
                  </a:lnTo>
                  <a:lnTo>
                    <a:pt x="261" y="785"/>
                  </a:lnTo>
                  <a:lnTo>
                    <a:pt x="224" y="811"/>
                  </a:lnTo>
                  <a:lnTo>
                    <a:pt x="172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1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1" y="127"/>
                  </a:lnTo>
                  <a:lnTo>
                    <a:pt x="417" y="64"/>
                  </a:lnTo>
                  <a:lnTo>
                    <a:pt x="44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48"/>
            <p:cNvSpPr>
              <a:spLocks/>
            </p:cNvSpPr>
            <p:nvPr/>
          </p:nvSpPr>
          <p:spPr bwMode="auto">
            <a:xfrm>
              <a:off x="4566" y="2086"/>
              <a:ext cx="97" cy="257"/>
            </a:xfrm>
            <a:custGeom>
              <a:avLst/>
              <a:gdLst>
                <a:gd name="T0" fmla="*/ 18 w 388"/>
                <a:gd name="T1" fmla="*/ 30 h 1029"/>
                <a:gd name="T2" fmla="*/ 6 w 388"/>
                <a:gd name="T3" fmla="*/ 13 h 1029"/>
                <a:gd name="T4" fmla="*/ 10 w 388"/>
                <a:gd name="T5" fmla="*/ 0 h 1029"/>
                <a:gd name="T6" fmla="*/ 22 w 388"/>
                <a:gd name="T7" fmla="*/ 0 h 1029"/>
                <a:gd name="T8" fmla="*/ 37 w 388"/>
                <a:gd name="T9" fmla="*/ 14 h 1029"/>
                <a:gd name="T10" fmla="*/ 56 w 388"/>
                <a:gd name="T11" fmla="*/ 42 h 1029"/>
                <a:gd name="T12" fmla="*/ 67 w 388"/>
                <a:gd name="T13" fmla="*/ 70 h 1029"/>
                <a:gd name="T14" fmla="*/ 76 w 388"/>
                <a:gd name="T15" fmla="*/ 96 h 1029"/>
                <a:gd name="T16" fmla="*/ 79 w 388"/>
                <a:gd name="T17" fmla="*/ 120 h 1029"/>
                <a:gd name="T18" fmla="*/ 78 w 388"/>
                <a:gd name="T19" fmla="*/ 133 h 1029"/>
                <a:gd name="T20" fmla="*/ 69 w 388"/>
                <a:gd name="T21" fmla="*/ 149 h 1029"/>
                <a:gd name="T22" fmla="*/ 53 w 388"/>
                <a:gd name="T23" fmla="*/ 191 h 1029"/>
                <a:gd name="T24" fmla="*/ 35 w 388"/>
                <a:gd name="T25" fmla="*/ 215 h 1029"/>
                <a:gd name="T26" fmla="*/ 31 w 388"/>
                <a:gd name="T27" fmla="*/ 226 h 1029"/>
                <a:gd name="T28" fmla="*/ 48 w 388"/>
                <a:gd name="T29" fmla="*/ 228 h 1029"/>
                <a:gd name="T30" fmla="*/ 70 w 388"/>
                <a:gd name="T31" fmla="*/ 228 h 1029"/>
                <a:gd name="T32" fmla="*/ 97 w 388"/>
                <a:gd name="T33" fmla="*/ 237 h 1029"/>
                <a:gd name="T34" fmla="*/ 95 w 388"/>
                <a:gd name="T35" fmla="*/ 244 h 1029"/>
                <a:gd name="T36" fmla="*/ 91 w 388"/>
                <a:gd name="T37" fmla="*/ 253 h 1029"/>
                <a:gd name="T38" fmla="*/ 83 w 388"/>
                <a:gd name="T39" fmla="*/ 257 h 1029"/>
                <a:gd name="T40" fmla="*/ 65 w 388"/>
                <a:gd name="T41" fmla="*/ 251 h 1029"/>
                <a:gd name="T42" fmla="*/ 48 w 388"/>
                <a:gd name="T43" fmla="*/ 242 h 1029"/>
                <a:gd name="T44" fmla="*/ 22 w 388"/>
                <a:gd name="T45" fmla="*/ 240 h 1029"/>
                <a:gd name="T46" fmla="*/ 6 w 388"/>
                <a:gd name="T47" fmla="*/ 244 h 1029"/>
                <a:gd name="T48" fmla="*/ 0 w 388"/>
                <a:gd name="T49" fmla="*/ 238 h 1029"/>
                <a:gd name="T50" fmla="*/ 0 w 388"/>
                <a:gd name="T51" fmla="*/ 231 h 1029"/>
                <a:gd name="T52" fmla="*/ 9 w 388"/>
                <a:gd name="T53" fmla="*/ 223 h 1029"/>
                <a:gd name="T54" fmla="*/ 22 w 388"/>
                <a:gd name="T55" fmla="*/ 209 h 1029"/>
                <a:gd name="T56" fmla="*/ 46 w 388"/>
                <a:gd name="T57" fmla="*/ 174 h 1029"/>
                <a:gd name="T58" fmla="*/ 57 w 388"/>
                <a:gd name="T59" fmla="*/ 143 h 1029"/>
                <a:gd name="T60" fmla="*/ 60 w 388"/>
                <a:gd name="T61" fmla="*/ 114 h 1029"/>
                <a:gd name="T62" fmla="*/ 59 w 388"/>
                <a:gd name="T63" fmla="*/ 98 h 1029"/>
                <a:gd name="T64" fmla="*/ 51 w 388"/>
                <a:gd name="T65" fmla="*/ 70 h 1029"/>
                <a:gd name="T66" fmla="*/ 29 w 388"/>
                <a:gd name="T67" fmla="*/ 39 h 1029"/>
                <a:gd name="T68" fmla="*/ 13 w 388"/>
                <a:gd name="T69" fmla="*/ 23 h 1029"/>
                <a:gd name="T70" fmla="*/ 18 w 388"/>
                <a:gd name="T71" fmla="*/ 3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8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4" y="169"/>
                  </a:lnTo>
                  <a:lnTo>
                    <a:pt x="267" y="279"/>
                  </a:lnTo>
                  <a:lnTo>
                    <a:pt x="304" y="385"/>
                  </a:lnTo>
                  <a:lnTo>
                    <a:pt x="317" y="481"/>
                  </a:lnTo>
                  <a:lnTo>
                    <a:pt x="313" y="532"/>
                  </a:lnTo>
                  <a:lnTo>
                    <a:pt x="274" y="595"/>
                  </a:lnTo>
                  <a:lnTo>
                    <a:pt x="211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8" y="911"/>
                  </a:lnTo>
                  <a:lnTo>
                    <a:pt x="388" y="949"/>
                  </a:lnTo>
                  <a:lnTo>
                    <a:pt x="380" y="978"/>
                  </a:lnTo>
                  <a:lnTo>
                    <a:pt x="363" y="1012"/>
                  </a:lnTo>
                  <a:lnTo>
                    <a:pt x="330" y="1029"/>
                  </a:lnTo>
                  <a:lnTo>
                    <a:pt x="261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5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4" y="891"/>
                  </a:lnTo>
                  <a:lnTo>
                    <a:pt x="89" y="835"/>
                  </a:lnTo>
                  <a:lnTo>
                    <a:pt x="185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3" y="279"/>
                  </a:lnTo>
                  <a:lnTo>
                    <a:pt x="114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149"/>
            <p:cNvSpPr>
              <a:spLocks/>
            </p:cNvSpPr>
            <p:nvPr/>
          </p:nvSpPr>
          <p:spPr bwMode="auto">
            <a:xfrm>
              <a:off x="4417" y="2068"/>
              <a:ext cx="142" cy="284"/>
            </a:xfrm>
            <a:custGeom>
              <a:avLst/>
              <a:gdLst>
                <a:gd name="T0" fmla="*/ 83 w 570"/>
                <a:gd name="T1" fmla="*/ 50 h 1135"/>
                <a:gd name="T2" fmla="*/ 104 w 570"/>
                <a:gd name="T3" fmla="*/ 22 h 1135"/>
                <a:gd name="T4" fmla="*/ 123 w 570"/>
                <a:gd name="T5" fmla="*/ 0 h 1135"/>
                <a:gd name="T6" fmla="*/ 136 w 570"/>
                <a:gd name="T7" fmla="*/ 2 h 1135"/>
                <a:gd name="T8" fmla="*/ 142 w 570"/>
                <a:gd name="T9" fmla="*/ 12 h 1135"/>
                <a:gd name="T10" fmla="*/ 142 w 570"/>
                <a:gd name="T11" fmla="*/ 29 h 1135"/>
                <a:gd name="T12" fmla="*/ 130 w 570"/>
                <a:gd name="T13" fmla="*/ 38 h 1135"/>
                <a:gd name="T14" fmla="*/ 110 w 570"/>
                <a:gd name="T15" fmla="*/ 51 h 1135"/>
                <a:gd name="T16" fmla="*/ 94 w 570"/>
                <a:gd name="T17" fmla="*/ 67 h 1135"/>
                <a:gd name="T18" fmla="*/ 77 w 570"/>
                <a:gd name="T19" fmla="*/ 88 h 1135"/>
                <a:gd name="T20" fmla="*/ 69 w 570"/>
                <a:gd name="T21" fmla="*/ 103 h 1135"/>
                <a:gd name="T22" fmla="*/ 61 w 570"/>
                <a:gd name="T23" fmla="*/ 122 h 1135"/>
                <a:gd name="T24" fmla="*/ 57 w 570"/>
                <a:gd name="T25" fmla="*/ 148 h 1135"/>
                <a:gd name="T26" fmla="*/ 57 w 570"/>
                <a:gd name="T27" fmla="*/ 171 h 1135"/>
                <a:gd name="T28" fmla="*/ 61 w 570"/>
                <a:gd name="T29" fmla="*/ 200 h 1135"/>
                <a:gd name="T30" fmla="*/ 72 w 570"/>
                <a:gd name="T31" fmla="*/ 227 h 1135"/>
                <a:gd name="T32" fmla="*/ 82 w 570"/>
                <a:gd name="T33" fmla="*/ 243 h 1135"/>
                <a:gd name="T34" fmla="*/ 88 w 570"/>
                <a:gd name="T35" fmla="*/ 253 h 1135"/>
                <a:gd name="T36" fmla="*/ 88 w 570"/>
                <a:gd name="T37" fmla="*/ 262 h 1135"/>
                <a:gd name="T38" fmla="*/ 82 w 570"/>
                <a:gd name="T39" fmla="*/ 265 h 1135"/>
                <a:gd name="T40" fmla="*/ 67 w 570"/>
                <a:gd name="T41" fmla="*/ 265 h 1135"/>
                <a:gd name="T42" fmla="*/ 44 w 570"/>
                <a:gd name="T43" fmla="*/ 269 h 1135"/>
                <a:gd name="T44" fmla="*/ 26 w 570"/>
                <a:gd name="T45" fmla="*/ 275 h 1135"/>
                <a:gd name="T46" fmla="*/ 16 w 570"/>
                <a:gd name="T47" fmla="*/ 284 h 1135"/>
                <a:gd name="T48" fmla="*/ 6 w 570"/>
                <a:gd name="T49" fmla="*/ 281 h 1135"/>
                <a:gd name="T50" fmla="*/ 0 w 570"/>
                <a:gd name="T51" fmla="*/ 269 h 1135"/>
                <a:gd name="T52" fmla="*/ 1 w 570"/>
                <a:gd name="T53" fmla="*/ 260 h 1135"/>
                <a:gd name="T54" fmla="*/ 19 w 570"/>
                <a:gd name="T55" fmla="*/ 252 h 1135"/>
                <a:gd name="T56" fmla="*/ 47 w 570"/>
                <a:gd name="T57" fmla="*/ 250 h 1135"/>
                <a:gd name="T58" fmla="*/ 73 w 570"/>
                <a:gd name="T59" fmla="*/ 250 h 1135"/>
                <a:gd name="T60" fmla="*/ 63 w 570"/>
                <a:gd name="T61" fmla="*/ 237 h 1135"/>
                <a:gd name="T62" fmla="*/ 58 w 570"/>
                <a:gd name="T63" fmla="*/ 222 h 1135"/>
                <a:gd name="T64" fmla="*/ 50 w 570"/>
                <a:gd name="T65" fmla="*/ 200 h 1135"/>
                <a:gd name="T66" fmla="*/ 42 w 570"/>
                <a:gd name="T67" fmla="*/ 176 h 1135"/>
                <a:gd name="T68" fmla="*/ 42 w 570"/>
                <a:gd name="T69" fmla="*/ 149 h 1135"/>
                <a:gd name="T70" fmla="*/ 44 w 570"/>
                <a:gd name="T71" fmla="*/ 122 h 1135"/>
                <a:gd name="T72" fmla="*/ 54 w 570"/>
                <a:gd name="T73" fmla="*/ 98 h 1135"/>
                <a:gd name="T74" fmla="*/ 70 w 570"/>
                <a:gd name="T75" fmla="*/ 67 h 1135"/>
                <a:gd name="T76" fmla="*/ 83 w 570"/>
                <a:gd name="T77" fmla="*/ 5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0" h="1135">
                  <a:moveTo>
                    <a:pt x="332" y="199"/>
                  </a:moveTo>
                  <a:lnTo>
                    <a:pt x="417" y="89"/>
                  </a:lnTo>
                  <a:lnTo>
                    <a:pt x="493" y="0"/>
                  </a:lnTo>
                  <a:lnTo>
                    <a:pt x="544" y="9"/>
                  </a:lnTo>
                  <a:lnTo>
                    <a:pt x="570" y="47"/>
                  </a:lnTo>
                  <a:lnTo>
                    <a:pt x="570" y="114"/>
                  </a:lnTo>
                  <a:lnTo>
                    <a:pt x="523" y="152"/>
                  </a:lnTo>
                  <a:lnTo>
                    <a:pt x="442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8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1" y="908"/>
                  </a:lnTo>
                  <a:lnTo>
                    <a:pt x="328" y="971"/>
                  </a:lnTo>
                  <a:lnTo>
                    <a:pt x="354" y="1012"/>
                  </a:lnTo>
                  <a:lnTo>
                    <a:pt x="354" y="1047"/>
                  </a:lnTo>
                  <a:lnTo>
                    <a:pt x="328" y="1059"/>
                  </a:lnTo>
                  <a:lnTo>
                    <a:pt x="269" y="1059"/>
                  </a:lnTo>
                  <a:lnTo>
                    <a:pt x="176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2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6" y="489"/>
                  </a:lnTo>
                  <a:lnTo>
                    <a:pt x="215" y="393"/>
                  </a:lnTo>
                  <a:lnTo>
                    <a:pt x="282" y="266"/>
                  </a:lnTo>
                  <a:lnTo>
                    <a:pt x="3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AutoShape 150"/>
          <p:cNvSpPr>
            <a:spLocks noChangeArrowheads="1"/>
          </p:cNvSpPr>
          <p:nvPr/>
        </p:nvSpPr>
        <p:spPr bwMode="auto">
          <a:xfrm>
            <a:off x="6781800" y="2209800"/>
            <a:ext cx="2133600" cy="2590800"/>
          </a:xfrm>
          <a:prstGeom prst="wedgeRoundRectCallout">
            <a:avLst>
              <a:gd name="adj1" fmla="val -5653"/>
              <a:gd name="adj2" fmla="val 7015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/>
              <a:t>This is poor control</a:t>
            </a:r>
          </a:p>
          <a:p>
            <a:r>
              <a:rPr lang="en-US" sz="1600" b="1"/>
              <a:t> performance.</a:t>
            </a:r>
          </a:p>
          <a:p>
            <a:endParaRPr lang="en-US" sz="1600" b="1"/>
          </a:p>
          <a:p>
            <a:r>
              <a:rPr lang="en-US" sz="1600" b="1"/>
              <a:t>Controller not</a:t>
            </a:r>
          </a:p>
          <a:p>
            <a:r>
              <a:rPr lang="en-US" sz="1600" b="1"/>
              <a:t> aggressive enough.</a:t>
            </a:r>
          </a:p>
          <a:p>
            <a:endParaRPr lang="en-US" sz="1600" b="1"/>
          </a:p>
          <a:p>
            <a:r>
              <a:rPr lang="en-US" sz="1600" b="1"/>
              <a:t>Small </a:t>
            </a:r>
            <a:r>
              <a:rPr lang="en-US" sz="1600" b="1">
                <a:sym typeface="Symbol" pitchFamily="18" charset="2"/>
              </a:rPr>
              <a:t>MV</a:t>
            </a:r>
            <a:r>
              <a:rPr lang="en-US" sz="1600" b="1" baseline="-25000">
                <a:sym typeface="Symbol" pitchFamily="18" charset="2"/>
              </a:rPr>
              <a:t>0</a:t>
            </a:r>
            <a:r>
              <a:rPr lang="en-US" sz="1600" b="1">
                <a:sym typeface="Symbol" pitchFamily="18" charset="2"/>
              </a:rPr>
              <a:t>, increase</a:t>
            </a:r>
          </a:p>
          <a:p>
            <a:r>
              <a:rPr lang="en-US" sz="1600" b="1">
                <a:sym typeface="Symbol" pitchFamily="18" charset="2"/>
              </a:rPr>
              <a:t> controller gain, </a:t>
            </a:r>
          </a:p>
          <a:p>
            <a:r>
              <a:rPr lang="en-US" sz="1600" b="1">
                <a:sym typeface="Symbol" pitchFamily="18" charset="2"/>
              </a:rPr>
              <a:t>K</a:t>
            </a:r>
            <a:r>
              <a:rPr lang="en-US" sz="1600" b="1" baseline="-25000">
                <a:sym typeface="Symbol" pitchFamily="18" charset="2"/>
              </a:rPr>
              <a:t>c</a:t>
            </a:r>
            <a:r>
              <a:rPr lang="en-US" sz="1600" b="1">
                <a:sym typeface="Symbol" pitchFamily="18" charset="2"/>
              </a:rPr>
              <a:t> by about x2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Apply the guidelines to the response below and suggest specific changes for improvement.</a:t>
            </a:r>
          </a:p>
        </p:txBody>
      </p:sp>
      <p:grpSp>
        <p:nvGrpSpPr>
          <p:cNvPr id="36868" name="Group 264"/>
          <p:cNvGrpSpPr>
            <a:grpSpLocks/>
          </p:cNvGrpSpPr>
          <p:nvPr/>
        </p:nvGrpSpPr>
        <p:grpSpPr bwMode="auto">
          <a:xfrm>
            <a:off x="1023938" y="2257425"/>
            <a:ext cx="6765925" cy="4535488"/>
            <a:chOff x="389" y="1282"/>
            <a:chExt cx="4262" cy="2857"/>
          </a:xfrm>
        </p:grpSpPr>
        <p:sp>
          <p:nvSpPr>
            <p:cNvPr id="36869" name="Rectangle 137"/>
            <p:cNvSpPr>
              <a:spLocks noChangeArrowheads="1"/>
            </p:cNvSpPr>
            <p:nvPr/>
          </p:nvSpPr>
          <p:spPr bwMode="auto">
            <a:xfrm>
              <a:off x="655" y="1428"/>
              <a:ext cx="3900" cy="1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Rectangle 138"/>
            <p:cNvSpPr>
              <a:spLocks noChangeArrowheads="1"/>
            </p:cNvSpPr>
            <p:nvPr/>
          </p:nvSpPr>
          <p:spPr bwMode="auto">
            <a:xfrm>
              <a:off x="655" y="1428"/>
              <a:ext cx="3900" cy="10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139"/>
            <p:cNvSpPr>
              <a:spLocks noChangeShapeType="1"/>
            </p:cNvSpPr>
            <p:nvPr/>
          </p:nvSpPr>
          <p:spPr bwMode="auto">
            <a:xfrm>
              <a:off x="655" y="1428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140"/>
            <p:cNvSpPr>
              <a:spLocks/>
            </p:cNvSpPr>
            <p:nvPr/>
          </p:nvSpPr>
          <p:spPr bwMode="auto">
            <a:xfrm>
              <a:off x="655" y="1428"/>
              <a:ext cx="3900" cy="1038"/>
            </a:xfrm>
            <a:custGeom>
              <a:avLst/>
              <a:gdLst>
                <a:gd name="T0" fmla="*/ 0 w 619"/>
                <a:gd name="T1" fmla="*/ 1038 h 164"/>
                <a:gd name="T2" fmla="*/ 3900 w 619"/>
                <a:gd name="T3" fmla="*/ 1038 h 164"/>
                <a:gd name="T4" fmla="*/ 390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41"/>
            <p:cNvSpPr>
              <a:spLocks noChangeShapeType="1"/>
            </p:cNvSpPr>
            <p:nvPr/>
          </p:nvSpPr>
          <p:spPr bwMode="auto">
            <a:xfrm flipV="1">
              <a:off x="655" y="1428"/>
              <a:ext cx="1" cy="1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42"/>
            <p:cNvSpPr>
              <a:spLocks noChangeShapeType="1"/>
            </p:cNvSpPr>
            <p:nvPr/>
          </p:nvSpPr>
          <p:spPr bwMode="auto">
            <a:xfrm>
              <a:off x="655" y="2466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43"/>
            <p:cNvSpPr>
              <a:spLocks noChangeShapeType="1"/>
            </p:cNvSpPr>
            <p:nvPr/>
          </p:nvSpPr>
          <p:spPr bwMode="auto">
            <a:xfrm flipV="1">
              <a:off x="655" y="1428"/>
              <a:ext cx="1" cy="1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44"/>
            <p:cNvSpPr>
              <a:spLocks noChangeShapeType="1"/>
            </p:cNvSpPr>
            <p:nvPr/>
          </p:nvSpPr>
          <p:spPr bwMode="auto">
            <a:xfrm flipV="1">
              <a:off x="655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45"/>
            <p:cNvSpPr>
              <a:spLocks noChangeShapeType="1"/>
            </p:cNvSpPr>
            <p:nvPr/>
          </p:nvSpPr>
          <p:spPr bwMode="auto">
            <a:xfrm>
              <a:off x="655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Rectangle 146"/>
            <p:cNvSpPr>
              <a:spLocks noChangeArrowheads="1"/>
            </p:cNvSpPr>
            <p:nvPr/>
          </p:nvSpPr>
          <p:spPr bwMode="auto">
            <a:xfrm>
              <a:off x="636" y="249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6879" name="Line 147"/>
            <p:cNvSpPr>
              <a:spLocks noChangeShapeType="1"/>
            </p:cNvSpPr>
            <p:nvPr/>
          </p:nvSpPr>
          <p:spPr bwMode="auto">
            <a:xfrm flipV="1">
              <a:off x="1046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48"/>
            <p:cNvSpPr>
              <a:spLocks noChangeShapeType="1"/>
            </p:cNvSpPr>
            <p:nvPr/>
          </p:nvSpPr>
          <p:spPr bwMode="auto">
            <a:xfrm>
              <a:off x="1046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Rectangle 149"/>
            <p:cNvSpPr>
              <a:spLocks noChangeArrowheads="1"/>
            </p:cNvSpPr>
            <p:nvPr/>
          </p:nvSpPr>
          <p:spPr bwMode="auto">
            <a:xfrm>
              <a:off x="1002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6882" name="Line 150"/>
            <p:cNvSpPr>
              <a:spLocks noChangeShapeType="1"/>
            </p:cNvSpPr>
            <p:nvPr/>
          </p:nvSpPr>
          <p:spPr bwMode="auto">
            <a:xfrm flipV="1">
              <a:off x="1436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151"/>
            <p:cNvSpPr>
              <a:spLocks noChangeShapeType="1"/>
            </p:cNvSpPr>
            <p:nvPr/>
          </p:nvSpPr>
          <p:spPr bwMode="auto">
            <a:xfrm>
              <a:off x="1436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Rectangle 152"/>
            <p:cNvSpPr>
              <a:spLocks noChangeArrowheads="1"/>
            </p:cNvSpPr>
            <p:nvPr/>
          </p:nvSpPr>
          <p:spPr bwMode="auto">
            <a:xfrm>
              <a:off x="1392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6885" name="Line 153"/>
            <p:cNvSpPr>
              <a:spLocks noChangeShapeType="1"/>
            </p:cNvSpPr>
            <p:nvPr/>
          </p:nvSpPr>
          <p:spPr bwMode="auto">
            <a:xfrm flipV="1">
              <a:off x="1827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54"/>
            <p:cNvSpPr>
              <a:spLocks noChangeShapeType="1"/>
            </p:cNvSpPr>
            <p:nvPr/>
          </p:nvSpPr>
          <p:spPr bwMode="auto">
            <a:xfrm>
              <a:off x="1827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Rectangle 155"/>
            <p:cNvSpPr>
              <a:spLocks noChangeArrowheads="1"/>
            </p:cNvSpPr>
            <p:nvPr/>
          </p:nvSpPr>
          <p:spPr bwMode="auto">
            <a:xfrm>
              <a:off x="1783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6888" name="Line 156"/>
            <p:cNvSpPr>
              <a:spLocks noChangeShapeType="1"/>
            </p:cNvSpPr>
            <p:nvPr/>
          </p:nvSpPr>
          <p:spPr bwMode="auto">
            <a:xfrm flipV="1">
              <a:off x="2218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157"/>
            <p:cNvSpPr>
              <a:spLocks noChangeShapeType="1"/>
            </p:cNvSpPr>
            <p:nvPr/>
          </p:nvSpPr>
          <p:spPr bwMode="auto">
            <a:xfrm>
              <a:off x="2218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Rectangle 158"/>
            <p:cNvSpPr>
              <a:spLocks noChangeArrowheads="1"/>
            </p:cNvSpPr>
            <p:nvPr/>
          </p:nvSpPr>
          <p:spPr bwMode="auto">
            <a:xfrm>
              <a:off x="2174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6891" name="Line 159"/>
            <p:cNvSpPr>
              <a:spLocks noChangeShapeType="1"/>
            </p:cNvSpPr>
            <p:nvPr/>
          </p:nvSpPr>
          <p:spPr bwMode="auto">
            <a:xfrm flipV="1">
              <a:off x="2608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160"/>
            <p:cNvSpPr>
              <a:spLocks noChangeShapeType="1"/>
            </p:cNvSpPr>
            <p:nvPr/>
          </p:nvSpPr>
          <p:spPr bwMode="auto">
            <a:xfrm>
              <a:off x="2608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Rectangle 161"/>
            <p:cNvSpPr>
              <a:spLocks noChangeArrowheads="1"/>
            </p:cNvSpPr>
            <p:nvPr/>
          </p:nvSpPr>
          <p:spPr bwMode="auto">
            <a:xfrm>
              <a:off x="2564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6894" name="Line 162"/>
            <p:cNvSpPr>
              <a:spLocks noChangeShapeType="1"/>
            </p:cNvSpPr>
            <p:nvPr/>
          </p:nvSpPr>
          <p:spPr bwMode="auto">
            <a:xfrm flipV="1">
              <a:off x="2993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163"/>
            <p:cNvSpPr>
              <a:spLocks noChangeShapeType="1"/>
            </p:cNvSpPr>
            <p:nvPr/>
          </p:nvSpPr>
          <p:spPr bwMode="auto">
            <a:xfrm>
              <a:off x="2993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Rectangle 164"/>
            <p:cNvSpPr>
              <a:spLocks noChangeArrowheads="1"/>
            </p:cNvSpPr>
            <p:nvPr/>
          </p:nvSpPr>
          <p:spPr bwMode="auto">
            <a:xfrm>
              <a:off x="2948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200"/>
            </a:p>
          </p:txBody>
        </p:sp>
        <p:sp>
          <p:nvSpPr>
            <p:cNvPr id="36897" name="Line 165"/>
            <p:cNvSpPr>
              <a:spLocks noChangeShapeType="1"/>
            </p:cNvSpPr>
            <p:nvPr/>
          </p:nvSpPr>
          <p:spPr bwMode="auto">
            <a:xfrm flipV="1">
              <a:off x="3383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166"/>
            <p:cNvSpPr>
              <a:spLocks noChangeShapeType="1"/>
            </p:cNvSpPr>
            <p:nvPr/>
          </p:nvSpPr>
          <p:spPr bwMode="auto">
            <a:xfrm>
              <a:off x="3383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Rectangle 167"/>
            <p:cNvSpPr>
              <a:spLocks noChangeArrowheads="1"/>
            </p:cNvSpPr>
            <p:nvPr/>
          </p:nvSpPr>
          <p:spPr bwMode="auto">
            <a:xfrm>
              <a:off x="3339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1200"/>
            </a:p>
          </p:txBody>
        </p:sp>
        <p:sp>
          <p:nvSpPr>
            <p:cNvPr id="36900" name="Line 168"/>
            <p:cNvSpPr>
              <a:spLocks noChangeShapeType="1"/>
            </p:cNvSpPr>
            <p:nvPr/>
          </p:nvSpPr>
          <p:spPr bwMode="auto">
            <a:xfrm flipV="1">
              <a:off x="3774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169"/>
            <p:cNvSpPr>
              <a:spLocks noChangeShapeType="1"/>
            </p:cNvSpPr>
            <p:nvPr/>
          </p:nvSpPr>
          <p:spPr bwMode="auto">
            <a:xfrm>
              <a:off x="3774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Rectangle 170"/>
            <p:cNvSpPr>
              <a:spLocks noChangeArrowheads="1"/>
            </p:cNvSpPr>
            <p:nvPr/>
          </p:nvSpPr>
          <p:spPr bwMode="auto">
            <a:xfrm>
              <a:off x="3730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200"/>
            </a:p>
          </p:txBody>
        </p:sp>
        <p:sp>
          <p:nvSpPr>
            <p:cNvPr id="36903" name="Line 171"/>
            <p:cNvSpPr>
              <a:spLocks noChangeShapeType="1"/>
            </p:cNvSpPr>
            <p:nvPr/>
          </p:nvSpPr>
          <p:spPr bwMode="auto">
            <a:xfrm flipV="1">
              <a:off x="4164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172"/>
            <p:cNvSpPr>
              <a:spLocks noChangeShapeType="1"/>
            </p:cNvSpPr>
            <p:nvPr/>
          </p:nvSpPr>
          <p:spPr bwMode="auto">
            <a:xfrm>
              <a:off x="4164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Rectangle 173"/>
            <p:cNvSpPr>
              <a:spLocks noChangeArrowheads="1"/>
            </p:cNvSpPr>
            <p:nvPr/>
          </p:nvSpPr>
          <p:spPr bwMode="auto">
            <a:xfrm>
              <a:off x="4120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90</a:t>
              </a:r>
              <a:endParaRPr lang="en-US" sz="1200"/>
            </a:p>
          </p:txBody>
        </p:sp>
        <p:sp>
          <p:nvSpPr>
            <p:cNvPr id="36906" name="Line 174"/>
            <p:cNvSpPr>
              <a:spLocks noChangeShapeType="1"/>
            </p:cNvSpPr>
            <p:nvPr/>
          </p:nvSpPr>
          <p:spPr bwMode="auto">
            <a:xfrm flipV="1">
              <a:off x="4555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Line 175"/>
            <p:cNvSpPr>
              <a:spLocks noChangeShapeType="1"/>
            </p:cNvSpPr>
            <p:nvPr/>
          </p:nvSpPr>
          <p:spPr bwMode="auto">
            <a:xfrm>
              <a:off x="4555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Rectangle 176"/>
            <p:cNvSpPr>
              <a:spLocks noChangeArrowheads="1"/>
            </p:cNvSpPr>
            <p:nvPr/>
          </p:nvSpPr>
          <p:spPr bwMode="auto">
            <a:xfrm>
              <a:off x="4492" y="2492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36909" name="Line 177"/>
            <p:cNvSpPr>
              <a:spLocks noChangeShapeType="1"/>
            </p:cNvSpPr>
            <p:nvPr/>
          </p:nvSpPr>
          <p:spPr bwMode="auto">
            <a:xfrm>
              <a:off x="655" y="2466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178"/>
            <p:cNvSpPr>
              <a:spLocks noChangeShapeType="1"/>
            </p:cNvSpPr>
            <p:nvPr/>
          </p:nvSpPr>
          <p:spPr bwMode="auto">
            <a:xfrm flipH="1">
              <a:off x="4517" y="2466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179"/>
            <p:cNvSpPr>
              <a:spLocks noChangeArrowheads="1"/>
            </p:cNvSpPr>
            <p:nvPr/>
          </p:nvSpPr>
          <p:spPr bwMode="auto">
            <a:xfrm>
              <a:off x="586" y="241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6912" name="Line 180"/>
            <p:cNvSpPr>
              <a:spLocks noChangeShapeType="1"/>
            </p:cNvSpPr>
            <p:nvPr/>
          </p:nvSpPr>
          <p:spPr bwMode="auto">
            <a:xfrm>
              <a:off x="655" y="220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Line 181"/>
            <p:cNvSpPr>
              <a:spLocks noChangeShapeType="1"/>
            </p:cNvSpPr>
            <p:nvPr/>
          </p:nvSpPr>
          <p:spPr bwMode="auto">
            <a:xfrm flipH="1">
              <a:off x="4517" y="220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Rectangle 182"/>
            <p:cNvSpPr>
              <a:spLocks noChangeArrowheads="1"/>
            </p:cNvSpPr>
            <p:nvPr/>
          </p:nvSpPr>
          <p:spPr bwMode="auto">
            <a:xfrm>
              <a:off x="517" y="2156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6915" name="Line 183"/>
            <p:cNvSpPr>
              <a:spLocks noChangeShapeType="1"/>
            </p:cNvSpPr>
            <p:nvPr/>
          </p:nvSpPr>
          <p:spPr bwMode="auto">
            <a:xfrm>
              <a:off x="655" y="19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Line 184"/>
            <p:cNvSpPr>
              <a:spLocks noChangeShapeType="1"/>
            </p:cNvSpPr>
            <p:nvPr/>
          </p:nvSpPr>
          <p:spPr bwMode="auto">
            <a:xfrm flipH="1">
              <a:off x="4517" y="19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Rectangle 185"/>
            <p:cNvSpPr>
              <a:spLocks noChangeArrowheads="1"/>
            </p:cNvSpPr>
            <p:nvPr/>
          </p:nvSpPr>
          <p:spPr bwMode="auto">
            <a:xfrm>
              <a:off x="586" y="189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6918" name="Line 186"/>
            <p:cNvSpPr>
              <a:spLocks noChangeShapeType="1"/>
            </p:cNvSpPr>
            <p:nvPr/>
          </p:nvSpPr>
          <p:spPr bwMode="auto">
            <a:xfrm>
              <a:off x="655" y="168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Line 187"/>
            <p:cNvSpPr>
              <a:spLocks noChangeShapeType="1"/>
            </p:cNvSpPr>
            <p:nvPr/>
          </p:nvSpPr>
          <p:spPr bwMode="auto">
            <a:xfrm flipH="1">
              <a:off x="4517" y="168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Rectangle 188"/>
            <p:cNvSpPr>
              <a:spLocks noChangeArrowheads="1"/>
            </p:cNvSpPr>
            <p:nvPr/>
          </p:nvSpPr>
          <p:spPr bwMode="auto">
            <a:xfrm>
              <a:off x="517" y="1637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6921" name="Line 189"/>
            <p:cNvSpPr>
              <a:spLocks noChangeShapeType="1"/>
            </p:cNvSpPr>
            <p:nvPr/>
          </p:nvSpPr>
          <p:spPr bwMode="auto">
            <a:xfrm>
              <a:off x="655" y="14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Line 190"/>
            <p:cNvSpPr>
              <a:spLocks noChangeShapeType="1"/>
            </p:cNvSpPr>
            <p:nvPr/>
          </p:nvSpPr>
          <p:spPr bwMode="auto">
            <a:xfrm flipH="1">
              <a:off x="4517" y="14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Rectangle 191"/>
            <p:cNvSpPr>
              <a:spLocks noChangeArrowheads="1"/>
            </p:cNvSpPr>
            <p:nvPr/>
          </p:nvSpPr>
          <p:spPr bwMode="auto">
            <a:xfrm>
              <a:off x="586" y="137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36924" name="Line 192"/>
            <p:cNvSpPr>
              <a:spLocks noChangeShapeType="1"/>
            </p:cNvSpPr>
            <p:nvPr/>
          </p:nvSpPr>
          <p:spPr bwMode="auto">
            <a:xfrm>
              <a:off x="655" y="1428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193"/>
            <p:cNvSpPr>
              <a:spLocks/>
            </p:cNvSpPr>
            <p:nvPr/>
          </p:nvSpPr>
          <p:spPr bwMode="auto">
            <a:xfrm>
              <a:off x="655" y="1428"/>
              <a:ext cx="3900" cy="1038"/>
            </a:xfrm>
            <a:custGeom>
              <a:avLst/>
              <a:gdLst>
                <a:gd name="T0" fmla="*/ 0 w 619"/>
                <a:gd name="T1" fmla="*/ 1038 h 164"/>
                <a:gd name="T2" fmla="*/ 3900 w 619"/>
                <a:gd name="T3" fmla="*/ 1038 h 164"/>
                <a:gd name="T4" fmla="*/ 390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194"/>
            <p:cNvSpPr>
              <a:spLocks noChangeShapeType="1"/>
            </p:cNvSpPr>
            <p:nvPr/>
          </p:nvSpPr>
          <p:spPr bwMode="auto">
            <a:xfrm flipV="1">
              <a:off x="655" y="1428"/>
              <a:ext cx="1" cy="1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195"/>
            <p:cNvSpPr>
              <a:spLocks/>
            </p:cNvSpPr>
            <p:nvPr/>
          </p:nvSpPr>
          <p:spPr bwMode="auto">
            <a:xfrm>
              <a:off x="655" y="1947"/>
              <a:ext cx="3887" cy="519"/>
            </a:xfrm>
            <a:custGeom>
              <a:avLst/>
              <a:gdLst>
                <a:gd name="T0" fmla="*/ 57 w 3887"/>
                <a:gd name="T1" fmla="*/ 519 h 519"/>
                <a:gd name="T2" fmla="*/ 120 w 3887"/>
                <a:gd name="T3" fmla="*/ 519 h 519"/>
                <a:gd name="T4" fmla="*/ 177 w 3887"/>
                <a:gd name="T5" fmla="*/ 519 h 519"/>
                <a:gd name="T6" fmla="*/ 240 w 3887"/>
                <a:gd name="T7" fmla="*/ 0 h 519"/>
                <a:gd name="T8" fmla="*/ 303 w 3887"/>
                <a:gd name="T9" fmla="*/ 0 h 519"/>
                <a:gd name="T10" fmla="*/ 366 w 3887"/>
                <a:gd name="T11" fmla="*/ 0 h 519"/>
                <a:gd name="T12" fmla="*/ 429 w 3887"/>
                <a:gd name="T13" fmla="*/ 0 h 519"/>
                <a:gd name="T14" fmla="*/ 492 w 3887"/>
                <a:gd name="T15" fmla="*/ 0 h 519"/>
                <a:gd name="T16" fmla="*/ 555 w 3887"/>
                <a:gd name="T17" fmla="*/ 0 h 519"/>
                <a:gd name="T18" fmla="*/ 618 w 3887"/>
                <a:gd name="T19" fmla="*/ 0 h 519"/>
                <a:gd name="T20" fmla="*/ 681 w 3887"/>
                <a:gd name="T21" fmla="*/ 0 h 519"/>
                <a:gd name="T22" fmla="*/ 744 w 3887"/>
                <a:gd name="T23" fmla="*/ 0 h 519"/>
                <a:gd name="T24" fmla="*/ 807 w 3887"/>
                <a:gd name="T25" fmla="*/ 0 h 519"/>
                <a:gd name="T26" fmla="*/ 863 w 3887"/>
                <a:gd name="T27" fmla="*/ 0 h 519"/>
                <a:gd name="T28" fmla="*/ 926 w 3887"/>
                <a:gd name="T29" fmla="*/ 0 h 519"/>
                <a:gd name="T30" fmla="*/ 989 w 3887"/>
                <a:gd name="T31" fmla="*/ 0 h 519"/>
                <a:gd name="T32" fmla="*/ 1052 w 3887"/>
                <a:gd name="T33" fmla="*/ 0 h 519"/>
                <a:gd name="T34" fmla="*/ 1115 w 3887"/>
                <a:gd name="T35" fmla="*/ 0 h 519"/>
                <a:gd name="T36" fmla="*/ 1178 w 3887"/>
                <a:gd name="T37" fmla="*/ 0 h 519"/>
                <a:gd name="T38" fmla="*/ 1241 w 3887"/>
                <a:gd name="T39" fmla="*/ 0 h 519"/>
                <a:gd name="T40" fmla="*/ 1304 w 3887"/>
                <a:gd name="T41" fmla="*/ 0 h 519"/>
                <a:gd name="T42" fmla="*/ 1367 w 3887"/>
                <a:gd name="T43" fmla="*/ 0 h 519"/>
                <a:gd name="T44" fmla="*/ 1430 w 3887"/>
                <a:gd name="T45" fmla="*/ 0 h 519"/>
                <a:gd name="T46" fmla="*/ 1487 w 3887"/>
                <a:gd name="T47" fmla="*/ 0 h 519"/>
                <a:gd name="T48" fmla="*/ 1550 w 3887"/>
                <a:gd name="T49" fmla="*/ 0 h 519"/>
                <a:gd name="T50" fmla="*/ 1613 w 3887"/>
                <a:gd name="T51" fmla="*/ 0 h 519"/>
                <a:gd name="T52" fmla="*/ 1676 w 3887"/>
                <a:gd name="T53" fmla="*/ 0 h 519"/>
                <a:gd name="T54" fmla="*/ 1739 w 3887"/>
                <a:gd name="T55" fmla="*/ 0 h 519"/>
                <a:gd name="T56" fmla="*/ 1802 w 3887"/>
                <a:gd name="T57" fmla="*/ 0 h 519"/>
                <a:gd name="T58" fmla="*/ 1865 w 3887"/>
                <a:gd name="T59" fmla="*/ 0 h 519"/>
                <a:gd name="T60" fmla="*/ 1928 w 3887"/>
                <a:gd name="T61" fmla="*/ 0 h 519"/>
                <a:gd name="T62" fmla="*/ 1991 w 3887"/>
                <a:gd name="T63" fmla="*/ 0 h 519"/>
                <a:gd name="T64" fmla="*/ 2054 w 3887"/>
                <a:gd name="T65" fmla="*/ 0 h 519"/>
                <a:gd name="T66" fmla="*/ 2111 w 3887"/>
                <a:gd name="T67" fmla="*/ 0 h 519"/>
                <a:gd name="T68" fmla="*/ 2174 w 3887"/>
                <a:gd name="T69" fmla="*/ 0 h 519"/>
                <a:gd name="T70" fmla="*/ 2237 w 3887"/>
                <a:gd name="T71" fmla="*/ 0 h 519"/>
                <a:gd name="T72" fmla="*/ 2300 w 3887"/>
                <a:gd name="T73" fmla="*/ 0 h 519"/>
                <a:gd name="T74" fmla="*/ 2363 w 3887"/>
                <a:gd name="T75" fmla="*/ 0 h 519"/>
                <a:gd name="T76" fmla="*/ 2426 w 3887"/>
                <a:gd name="T77" fmla="*/ 0 h 519"/>
                <a:gd name="T78" fmla="*/ 2489 w 3887"/>
                <a:gd name="T79" fmla="*/ 0 h 519"/>
                <a:gd name="T80" fmla="*/ 2552 w 3887"/>
                <a:gd name="T81" fmla="*/ 0 h 519"/>
                <a:gd name="T82" fmla="*/ 2615 w 3887"/>
                <a:gd name="T83" fmla="*/ 0 h 519"/>
                <a:gd name="T84" fmla="*/ 2678 w 3887"/>
                <a:gd name="T85" fmla="*/ 0 h 519"/>
                <a:gd name="T86" fmla="*/ 2741 w 3887"/>
                <a:gd name="T87" fmla="*/ 0 h 519"/>
                <a:gd name="T88" fmla="*/ 2797 w 3887"/>
                <a:gd name="T89" fmla="*/ 0 h 519"/>
                <a:gd name="T90" fmla="*/ 2860 w 3887"/>
                <a:gd name="T91" fmla="*/ 0 h 519"/>
                <a:gd name="T92" fmla="*/ 2923 w 3887"/>
                <a:gd name="T93" fmla="*/ 0 h 519"/>
                <a:gd name="T94" fmla="*/ 2986 w 3887"/>
                <a:gd name="T95" fmla="*/ 0 h 519"/>
                <a:gd name="T96" fmla="*/ 3049 w 3887"/>
                <a:gd name="T97" fmla="*/ 0 h 519"/>
                <a:gd name="T98" fmla="*/ 3112 w 3887"/>
                <a:gd name="T99" fmla="*/ 0 h 519"/>
                <a:gd name="T100" fmla="*/ 3175 w 3887"/>
                <a:gd name="T101" fmla="*/ 0 h 519"/>
                <a:gd name="T102" fmla="*/ 3238 w 3887"/>
                <a:gd name="T103" fmla="*/ 0 h 519"/>
                <a:gd name="T104" fmla="*/ 3301 w 3887"/>
                <a:gd name="T105" fmla="*/ 0 h 519"/>
                <a:gd name="T106" fmla="*/ 3364 w 3887"/>
                <a:gd name="T107" fmla="*/ 0 h 519"/>
                <a:gd name="T108" fmla="*/ 3421 w 3887"/>
                <a:gd name="T109" fmla="*/ 0 h 519"/>
                <a:gd name="T110" fmla="*/ 3484 w 3887"/>
                <a:gd name="T111" fmla="*/ 0 h 519"/>
                <a:gd name="T112" fmla="*/ 3547 w 3887"/>
                <a:gd name="T113" fmla="*/ 0 h 519"/>
                <a:gd name="T114" fmla="*/ 3610 w 3887"/>
                <a:gd name="T115" fmla="*/ 0 h 519"/>
                <a:gd name="T116" fmla="*/ 3673 w 3887"/>
                <a:gd name="T117" fmla="*/ 0 h 519"/>
                <a:gd name="T118" fmla="*/ 3736 w 3887"/>
                <a:gd name="T119" fmla="*/ 0 h 519"/>
                <a:gd name="T120" fmla="*/ 3799 w 3887"/>
                <a:gd name="T121" fmla="*/ 0 h 519"/>
                <a:gd name="T122" fmla="*/ 3862 w 3887"/>
                <a:gd name="T123" fmla="*/ 0 h 5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87" h="519">
                  <a:moveTo>
                    <a:pt x="0" y="519"/>
                  </a:moveTo>
                  <a:lnTo>
                    <a:pt x="7" y="519"/>
                  </a:lnTo>
                  <a:lnTo>
                    <a:pt x="13" y="519"/>
                  </a:lnTo>
                  <a:lnTo>
                    <a:pt x="25" y="519"/>
                  </a:lnTo>
                  <a:lnTo>
                    <a:pt x="32" y="519"/>
                  </a:lnTo>
                  <a:lnTo>
                    <a:pt x="38" y="519"/>
                  </a:lnTo>
                  <a:lnTo>
                    <a:pt x="44" y="519"/>
                  </a:lnTo>
                  <a:lnTo>
                    <a:pt x="57" y="519"/>
                  </a:lnTo>
                  <a:lnTo>
                    <a:pt x="63" y="519"/>
                  </a:lnTo>
                  <a:lnTo>
                    <a:pt x="70" y="519"/>
                  </a:lnTo>
                  <a:lnTo>
                    <a:pt x="76" y="519"/>
                  </a:lnTo>
                  <a:lnTo>
                    <a:pt x="88" y="519"/>
                  </a:lnTo>
                  <a:lnTo>
                    <a:pt x="95" y="519"/>
                  </a:lnTo>
                  <a:lnTo>
                    <a:pt x="101" y="519"/>
                  </a:lnTo>
                  <a:lnTo>
                    <a:pt x="107" y="519"/>
                  </a:lnTo>
                  <a:lnTo>
                    <a:pt x="120" y="519"/>
                  </a:lnTo>
                  <a:lnTo>
                    <a:pt x="126" y="519"/>
                  </a:lnTo>
                  <a:lnTo>
                    <a:pt x="133" y="519"/>
                  </a:lnTo>
                  <a:lnTo>
                    <a:pt x="139" y="519"/>
                  </a:lnTo>
                  <a:lnTo>
                    <a:pt x="151" y="519"/>
                  </a:lnTo>
                  <a:lnTo>
                    <a:pt x="158" y="519"/>
                  </a:lnTo>
                  <a:lnTo>
                    <a:pt x="164" y="519"/>
                  </a:lnTo>
                  <a:lnTo>
                    <a:pt x="170" y="519"/>
                  </a:lnTo>
                  <a:lnTo>
                    <a:pt x="177" y="519"/>
                  </a:lnTo>
                  <a:lnTo>
                    <a:pt x="189" y="519"/>
                  </a:lnTo>
                  <a:lnTo>
                    <a:pt x="196" y="519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3" y="0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6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9" y="0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700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8" y="0"/>
                  </a:lnTo>
                  <a:lnTo>
                    <a:pt x="794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  <a:lnTo>
                    <a:pt x="844" y="0"/>
                  </a:lnTo>
                  <a:lnTo>
                    <a:pt x="851" y="0"/>
                  </a:lnTo>
                  <a:lnTo>
                    <a:pt x="857" y="0"/>
                  </a:lnTo>
                  <a:lnTo>
                    <a:pt x="863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9" y="0"/>
                  </a:lnTo>
                  <a:lnTo>
                    <a:pt x="895" y="0"/>
                  </a:lnTo>
                  <a:lnTo>
                    <a:pt x="907" y="0"/>
                  </a:lnTo>
                  <a:lnTo>
                    <a:pt x="914" y="0"/>
                  </a:lnTo>
                  <a:lnTo>
                    <a:pt x="920" y="0"/>
                  </a:lnTo>
                  <a:lnTo>
                    <a:pt x="926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8" y="0"/>
                  </a:lnTo>
                  <a:lnTo>
                    <a:pt x="970" y="0"/>
                  </a:lnTo>
                  <a:lnTo>
                    <a:pt x="977" y="0"/>
                  </a:lnTo>
                  <a:lnTo>
                    <a:pt x="983" y="0"/>
                  </a:lnTo>
                  <a:lnTo>
                    <a:pt x="989" y="0"/>
                  </a:lnTo>
                  <a:lnTo>
                    <a:pt x="996" y="0"/>
                  </a:lnTo>
                  <a:lnTo>
                    <a:pt x="1008" y="0"/>
                  </a:lnTo>
                  <a:lnTo>
                    <a:pt x="1015" y="0"/>
                  </a:lnTo>
                  <a:lnTo>
                    <a:pt x="1021" y="0"/>
                  </a:lnTo>
                  <a:lnTo>
                    <a:pt x="1027" y="0"/>
                  </a:lnTo>
                  <a:lnTo>
                    <a:pt x="1040" y="0"/>
                  </a:lnTo>
                  <a:lnTo>
                    <a:pt x="1046" y="0"/>
                  </a:lnTo>
                  <a:lnTo>
                    <a:pt x="1052" y="0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103" y="0"/>
                  </a:lnTo>
                  <a:lnTo>
                    <a:pt x="1109" y="0"/>
                  </a:lnTo>
                  <a:lnTo>
                    <a:pt x="1115" y="0"/>
                  </a:lnTo>
                  <a:lnTo>
                    <a:pt x="1122" y="0"/>
                  </a:lnTo>
                  <a:lnTo>
                    <a:pt x="1134" y="0"/>
                  </a:lnTo>
                  <a:lnTo>
                    <a:pt x="1141" y="0"/>
                  </a:lnTo>
                  <a:lnTo>
                    <a:pt x="1147" y="0"/>
                  </a:lnTo>
                  <a:lnTo>
                    <a:pt x="1153" y="0"/>
                  </a:lnTo>
                  <a:lnTo>
                    <a:pt x="1159" y="0"/>
                  </a:lnTo>
                  <a:lnTo>
                    <a:pt x="1172" y="0"/>
                  </a:lnTo>
                  <a:lnTo>
                    <a:pt x="1178" y="0"/>
                  </a:lnTo>
                  <a:lnTo>
                    <a:pt x="1185" y="0"/>
                  </a:lnTo>
                  <a:lnTo>
                    <a:pt x="1191" y="0"/>
                  </a:lnTo>
                  <a:lnTo>
                    <a:pt x="1204" y="0"/>
                  </a:lnTo>
                  <a:lnTo>
                    <a:pt x="1210" y="0"/>
                  </a:lnTo>
                  <a:lnTo>
                    <a:pt x="1216" y="0"/>
                  </a:lnTo>
                  <a:lnTo>
                    <a:pt x="1222" y="0"/>
                  </a:lnTo>
                  <a:lnTo>
                    <a:pt x="1235" y="0"/>
                  </a:lnTo>
                  <a:lnTo>
                    <a:pt x="1241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9" y="0"/>
                  </a:lnTo>
                  <a:lnTo>
                    <a:pt x="1285" y="0"/>
                  </a:lnTo>
                  <a:lnTo>
                    <a:pt x="1298" y="0"/>
                  </a:lnTo>
                  <a:lnTo>
                    <a:pt x="1304" y="0"/>
                  </a:lnTo>
                  <a:lnTo>
                    <a:pt x="1311" y="0"/>
                  </a:lnTo>
                  <a:lnTo>
                    <a:pt x="1317" y="0"/>
                  </a:lnTo>
                  <a:lnTo>
                    <a:pt x="1323" y="0"/>
                  </a:lnTo>
                  <a:lnTo>
                    <a:pt x="1336" y="0"/>
                  </a:lnTo>
                  <a:lnTo>
                    <a:pt x="1342" y="0"/>
                  </a:lnTo>
                  <a:lnTo>
                    <a:pt x="1348" y="0"/>
                  </a:lnTo>
                  <a:lnTo>
                    <a:pt x="1355" y="0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9" y="0"/>
                  </a:lnTo>
                  <a:lnTo>
                    <a:pt x="1405" y="0"/>
                  </a:lnTo>
                  <a:lnTo>
                    <a:pt x="1411" y="0"/>
                  </a:lnTo>
                  <a:lnTo>
                    <a:pt x="1418" y="0"/>
                  </a:lnTo>
                  <a:lnTo>
                    <a:pt x="1430" y="0"/>
                  </a:lnTo>
                  <a:lnTo>
                    <a:pt x="1437" y="0"/>
                  </a:lnTo>
                  <a:lnTo>
                    <a:pt x="1443" y="0"/>
                  </a:lnTo>
                  <a:lnTo>
                    <a:pt x="1449" y="0"/>
                  </a:lnTo>
                  <a:lnTo>
                    <a:pt x="1462" y="0"/>
                  </a:lnTo>
                  <a:lnTo>
                    <a:pt x="1468" y="0"/>
                  </a:lnTo>
                  <a:lnTo>
                    <a:pt x="1474" y="0"/>
                  </a:lnTo>
                  <a:lnTo>
                    <a:pt x="1481" y="0"/>
                  </a:lnTo>
                  <a:lnTo>
                    <a:pt x="1487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9" y="0"/>
                  </a:lnTo>
                  <a:lnTo>
                    <a:pt x="1531" y="0"/>
                  </a:lnTo>
                  <a:lnTo>
                    <a:pt x="1537" y="0"/>
                  </a:lnTo>
                  <a:lnTo>
                    <a:pt x="1544" y="0"/>
                  </a:lnTo>
                  <a:lnTo>
                    <a:pt x="1550" y="0"/>
                  </a:lnTo>
                  <a:lnTo>
                    <a:pt x="1563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2" y="0"/>
                  </a:lnTo>
                  <a:lnTo>
                    <a:pt x="1594" y="0"/>
                  </a:lnTo>
                  <a:lnTo>
                    <a:pt x="1600" y="0"/>
                  </a:lnTo>
                  <a:lnTo>
                    <a:pt x="1607" y="0"/>
                  </a:lnTo>
                  <a:lnTo>
                    <a:pt x="1613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5" y="0"/>
                  </a:lnTo>
                  <a:lnTo>
                    <a:pt x="1651" y="0"/>
                  </a:lnTo>
                  <a:lnTo>
                    <a:pt x="1663" y="0"/>
                  </a:lnTo>
                  <a:lnTo>
                    <a:pt x="1670" y="0"/>
                  </a:lnTo>
                  <a:lnTo>
                    <a:pt x="1676" y="0"/>
                  </a:lnTo>
                  <a:lnTo>
                    <a:pt x="1682" y="0"/>
                  </a:lnTo>
                  <a:lnTo>
                    <a:pt x="1695" y="0"/>
                  </a:lnTo>
                  <a:lnTo>
                    <a:pt x="1701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6" y="0"/>
                  </a:lnTo>
                  <a:lnTo>
                    <a:pt x="1733" y="0"/>
                  </a:lnTo>
                  <a:lnTo>
                    <a:pt x="1739" y="0"/>
                  </a:lnTo>
                  <a:lnTo>
                    <a:pt x="1745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1" y="0"/>
                  </a:lnTo>
                  <a:lnTo>
                    <a:pt x="1777" y="0"/>
                  </a:lnTo>
                  <a:lnTo>
                    <a:pt x="1789" y="0"/>
                  </a:lnTo>
                  <a:lnTo>
                    <a:pt x="1796" y="0"/>
                  </a:lnTo>
                  <a:lnTo>
                    <a:pt x="1802" y="0"/>
                  </a:lnTo>
                  <a:lnTo>
                    <a:pt x="1808" y="0"/>
                  </a:lnTo>
                  <a:lnTo>
                    <a:pt x="1815" y="0"/>
                  </a:lnTo>
                  <a:lnTo>
                    <a:pt x="1827" y="0"/>
                  </a:lnTo>
                  <a:lnTo>
                    <a:pt x="1834" y="0"/>
                  </a:lnTo>
                  <a:lnTo>
                    <a:pt x="1840" y="0"/>
                  </a:lnTo>
                  <a:lnTo>
                    <a:pt x="1846" y="0"/>
                  </a:lnTo>
                  <a:lnTo>
                    <a:pt x="1859" y="0"/>
                  </a:lnTo>
                  <a:lnTo>
                    <a:pt x="1865" y="0"/>
                  </a:lnTo>
                  <a:lnTo>
                    <a:pt x="1871" y="0"/>
                  </a:lnTo>
                  <a:lnTo>
                    <a:pt x="1878" y="0"/>
                  </a:lnTo>
                  <a:lnTo>
                    <a:pt x="1890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22" y="0"/>
                  </a:lnTo>
                  <a:lnTo>
                    <a:pt x="1928" y="0"/>
                  </a:lnTo>
                  <a:lnTo>
                    <a:pt x="1934" y="0"/>
                  </a:lnTo>
                  <a:lnTo>
                    <a:pt x="1941" y="0"/>
                  </a:lnTo>
                  <a:lnTo>
                    <a:pt x="1953" y="0"/>
                  </a:lnTo>
                  <a:lnTo>
                    <a:pt x="1960" y="0"/>
                  </a:lnTo>
                  <a:lnTo>
                    <a:pt x="1966" y="0"/>
                  </a:lnTo>
                  <a:lnTo>
                    <a:pt x="1972" y="0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23" y="0"/>
                  </a:lnTo>
                  <a:lnTo>
                    <a:pt x="2029" y="0"/>
                  </a:lnTo>
                  <a:lnTo>
                    <a:pt x="2035" y="0"/>
                  </a:lnTo>
                  <a:lnTo>
                    <a:pt x="2041" y="0"/>
                  </a:lnTo>
                  <a:lnTo>
                    <a:pt x="2054" y="0"/>
                  </a:lnTo>
                  <a:lnTo>
                    <a:pt x="2060" y="0"/>
                  </a:lnTo>
                  <a:lnTo>
                    <a:pt x="2067" y="0"/>
                  </a:lnTo>
                  <a:lnTo>
                    <a:pt x="2073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8" y="0"/>
                  </a:lnTo>
                  <a:lnTo>
                    <a:pt x="2104" y="0"/>
                  </a:lnTo>
                  <a:lnTo>
                    <a:pt x="2111" y="0"/>
                  </a:lnTo>
                  <a:lnTo>
                    <a:pt x="2123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55" y="0"/>
                  </a:lnTo>
                  <a:lnTo>
                    <a:pt x="2161" y="0"/>
                  </a:lnTo>
                  <a:lnTo>
                    <a:pt x="2167" y="0"/>
                  </a:lnTo>
                  <a:lnTo>
                    <a:pt x="2174" y="0"/>
                  </a:lnTo>
                  <a:lnTo>
                    <a:pt x="2186" y="0"/>
                  </a:lnTo>
                  <a:lnTo>
                    <a:pt x="2193" y="0"/>
                  </a:lnTo>
                  <a:lnTo>
                    <a:pt x="2199" y="0"/>
                  </a:lnTo>
                  <a:lnTo>
                    <a:pt x="2205" y="0"/>
                  </a:lnTo>
                  <a:lnTo>
                    <a:pt x="2218" y="0"/>
                  </a:lnTo>
                  <a:lnTo>
                    <a:pt x="2224" y="0"/>
                  </a:lnTo>
                  <a:lnTo>
                    <a:pt x="2230" y="0"/>
                  </a:lnTo>
                  <a:lnTo>
                    <a:pt x="2237" y="0"/>
                  </a:lnTo>
                  <a:lnTo>
                    <a:pt x="2249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5" y="0"/>
                  </a:lnTo>
                  <a:lnTo>
                    <a:pt x="2287" y="0"/>
                  </a:lnTo>
                  <a:lnTo>
                    <a:pt x="2293" y="0"/>
                  </a:lnTo>
                  <a:lnTo>
                    <a:pt x="2300" y="0"/>
                  </a:lnTo>
                  <a:lnTo>
                    <a:pt x="2306" y="0"/>
                  </a:lnTo>
                  <a:lnTo>
                    <a:pt x="2319" y="0"/>
                  </a:lnTo>
                  <a:lnTo>
                    <a:pt x="2325" y="0"/>
                  </a:lnTo>
                  <a:lnTo>
                    <a:pt x="2331" y="0"/>
                  </a:lnTo>
                  <a:lnTo>
                    <a:pt x="2338" y="0"/>
                  </a:lnTo>
                  <a:lnTo>
                    <a:pt x="2350" y="0"/>
                  </a:lnTo>
                  <a:lnTo>
                    <a:pt x="2356" y="0"/>
                  </a:lnTo>
                  <a:lnTo>
                    <a:pt x="2363" y="0"/>
                  </a:lnTo>
                  <a:lnTo>
                    <a:pt x="2369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1" y="0"/>
                  </a:lnTo>
                  <a:lnTo>
                    <a:pt x="2413" y="0"/>
                  </a:lnTo>
                  <a:lnTo>
                    <a:pt x="2419" y="0"/>
                  </a:lnTo>
                  <a:lnTo>
                    <a:pt x="2426" y="0"/>
                  </a:lnTo>
                  <a:lnTo>
                    <a:pt x="2432" y="0"/>
                  </a:lnTo>
                  <a:lnTo>
                    <a:pt x="2438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4" y="0"/>
                  </a:lnTo>
                  <a:lnTo>
                    <a:pt x="2470" y="0"/>
                  </a:lnTo>
                  <a:lnTo>
                    <a:pt x="2482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01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7" y="0"/>
                  </a:lnTo>
                  <a:lnTo>
                    <a:pt x="2533" y="0"/>
                  </a:lnTo>
                  <a:lnTo>
                    <a:pt x="2545" y="0"/>
                  </a:lnTo>
                  <a:lnTo>
                    <a:pt x="2552" y="0"/>
                  </a:lnTo>
                  <a:lnTo>
                    <a:pt x="2558" y="0"/>
                  </a:lnTo>
                  <a:lnTo>
                    <a:pt x="2564" y="0"/>
                  </a:lnTo>
                  <a:lnTo>
                    <a:pt x="2577" y="0"/>
                  </a:lnTo>
                  <a:lnTo>
                    <a:pt x="2583" y="0"/>
                  </a:lnTo>
                  <a:lnTo>
                    <a:pt x="2590" y="0"/>
                  </a:lnTo>
                  <a:lnTo>
                    <a:pt x="2596" y="0"/>
                  </a:lnTo>
                  <a:lnTo>
                    <a:pt x="2602" y="0"/>
                  </a:lnTo>
                  <a:lnTo>
                    <a:pt x="2615" y="0"/>
                  </a:lnTo>
                  <a:lnTo>
                    <a:pt x="2621" y="0"/>
                  </a:lnTo>
                  <a:lnTo>
                    <a:pt x="2627" y="0"/>
                  </a:lnTo>
                  <a:lnTo>
                    <a:pt x="2634" y="0"/>
                  </a:lnTo>
                  <a:lnTo>
                    <a:pt x="2646" y="0"/>
                  </a:lnTo>
                  <a:lnTo>
                    <a:pt x="2653" y="0"/>
                  </a:lnTo>
                  <a:lnTo>
                    <a:pt x="2659" y="0"/>
                  </a:lnTo>
                  <a:lnTo>
                    <a:pt x="2665" y="0"/>
                  </a:lnTo>
                  <a:lnTo>
                    <a:pt x="2678" y="0"/>
                  </a:lnTo>
                  <a:lnTo>
                    <a:pt x="2684" y="0"/>
                  </a:lnTo>
                  <a:lnTo>
                    <a:pt x="2690" y="0"/>
                  </a:lnTo>
                  <a:lnTo>
                    <a:pt x="2697" y="0"/>
                  </a:lnTo>
                  <a:lnTo>
                    <a:pt x="2709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41" y="0"/>
                  </a:lnTo>
                  <a:lnTo>
                    <a:pt x="2747" y="0"/>
                  </a:lnTo>
                  <a:lnTo>
                    <a:pt x="2753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79" y="0"/>
                  </a:lnTo>
                  <a:lnTo>
                    <a:pt x="2785" y="0"/>
                  </a:lnTo>
                  <a:lnTo>
                    <a:pt x="2791" y="0"/>
                  </a:lnTo>
                  <a:lnTo>
                    <a:pt x="2797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3" y="0"/>
                  </a:lnTo>
                  <a:lnTo>
                    <a:pt x="2829" y="0"/>
                  </a:lnTo>
                  <a:lnTo>
                    <a:pt x="2842" y="0"/>
                  </a:lnTo>
                  <a:lnTo>
                    <a:pt x="2848" y="0"/>
                  </a:lnTo>
                  <a:lnTo>
                    <a:pt x="2854" y="0"/>
                  </a:lnTo>
                  <a:lnTo>
                    <a:pt x="2860" y="0"/>
                  </a:lnTo>
                  <a:lnTo>
                    <a:pt x="2873" y="0"/>
                  </a:lnTo>
                  <a:lnTo>
                    <a:pt x="2879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3" y="0"/>
                  </a:lnTo>
                  <a:lnTo>
                    <a:pt x="2930" y="0"/>
                  </a:lnTo>
                  <a:lnTo>
                    <a:pt x="2942" y="0"/>
                  </a:lnTo>
                  <a:lnTo>
                    <a:pt x="2949" y="0"/>
                  </a:lnTo>
                  <a:lnTo>
                    <a:pt x="2955" y="0"/>
                  </a:lnTo>
                  <a:lnTo>
                    <a:pt x="2961" y="0"/>
                  </a:lnTo>
                  <a:lnTo>
                    <a:pt x="2974" y="0"/>
                  </a:lnTo>
                  <a:lnTo>
                    <a:pt x="2980" y="0"/>
                  </a:lnTo>
                  <a:lnTo>
                    <a:pt x="2986" y="0"/>
                  </a:lnTo>
                  <a:lnTo>
                    <a:pt x="2993" y="0"/>
                  </a:lnTo>
                  <a:lnTo>
                    <a:pt x="3005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37" y="0"/>
                  </a:lnTo>
                  <a:lnTo>
                    <a:pt x="3043" y="0"/>
                  </a:lnTo>
                  <a:lnTo>
                    <a:pt x="3049" y="0"/>
                  </a:lnTo>
                  <a:lnTo>
                    <a:pt x="3056" y="0"/>
                  </a:lnTo>
                  <a:lnTo>
                    <a:pt x="3068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4" y="0"/>
                  </a:lnTo>
                  <a:lnTo>
                    <a:pt x="3106" y="0"/>
                  </a:lnTo>
                  <a:lnTo>
                    <a:pt x="3112" y="0"/>
                  </a:lnTo>
                  <a:lnTo>
                    <a:pt x="3119" y="0"/>
                  </a:lnTo>
                  <a:lnTo>
                    <a:pt x="3125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7" y="0"/>
                  </a:lnTo>
                  <a:lnTo>
                    <a:pt x="3169" y="0"/>
                  </a:lnTo>
                  <a:lnTo>
                    <a:pt x="3175" y="0"/>
                  </a:lnTo>
                  <a:lnTo>
                    <a:pt x="3182" y="0"/>
                  </a:lnTo>
                  <a:lnTo>
                    <a:pt x="3188" y="0"/>
                  </a:lnTo>
                  <a:lnTo>
                    <a:pt x="3201" y="0"/>
                  </a:lnTo>
                  <a:lnTo>
                    <a:pt x="3207" y="0"/>
                  </a:lnTo>
                  <a:lnTo>
                    <a:pt x="3213" y="0"/>
                  </a:lnTo>
                  <a:lnTo>
                    <a:pt x="3220" y="0"/>
                  </a:lnTo>
                  <a:lnTo>
                    <a:pt x="3232" y="0"/>
                  </a:lnTo>
                  <a:lnTo>
                    <a:pt x="3238" y="0"/>
                  </a:lnTo>
                  <a:lnTo>
                    <a:pt x="3245" y="0"/>
                  </a:lnTo>
                  <a:lnTo>
                    <a:pt x="3251" y="0"/>
                  </a:lnTo>
                  <a:lnTo>
                    <a:pt x="3257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3" y="0"/>
                  </a:lnTo>
                  <a:lnTo>
                    <a:pt x="3289" y="0"/>
                  </a:lnTo>
                  <a:lnTo>
                    <a:pt x="3301" y="0"/>
                  </a:lnTo>
                  <a:lnTo>
                    <a:pt x="3308" y="0"/>
                  </a:lnTo>
                  <a:lnTo>
                    <a:pt x="3314" y="0"/>
                  </a:lnTo>
                  <a:lnTo>
                    <a:pt x="3320" y="0"/>
                  </a:lnTo>
                  <a:lnTo>
                    <a:pt x="3333" y="0"/>
                  </a:lnTo>
                  <a:lnTo>
                    <a:pt x="3339" y="0"/>
                  </a:lnTo>
                  <a:lnTo>
                    <a:pt x="3346" y="0"/>
                  </a:lnTo>
                  <a:lnTo>
                    <a:pt x="3352" y="0"/>
                  </a:lnTo>
                  <a:lnTo>
                    <a:pt x="3364" y="0"/>
                  </a:lnTo>
                  <a:lnTo>
                    <a:pt x="3371" y="0"/>
                  </a:lnTo>
                  <a:lnTo>
                    <a:pt x="3377" y="0"/>
                  </a:lnTo>
                  <a:lnTo>
                    <a:pt x="3383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9" y="0"/>
                  </a:lnTo>
                  <a:lnTo>
                    <a:pt x="3415" y="0"/>
                  </a:lnTo>
                  <a:lnTo>
                    <a:pt x="3421" y="0"/>
                  </a:lnTo>
                  <a:lnTo>
                    <a:pt x="3434" y="0"/>
                  </a:lnTo>
                  <a:lnTo>
                    <a:pt x="3440" y="0"/>
                  </a:lnTo>
                  <a:lnTo>
                    <a:pt x="3446" y="0"/>
                  </a:lnTo>
                  <a:lnTo>
                    <a:pt x="3453" y="0"/>
                  </a:lnTo>
                  <a:lnTo>
                    <a:pt x="3465" y="0"/>
                  </a:lnTo>
                  <a:lnTo>
                    <a:pt x="3472" y="0"/>
                  </a:lnTo>
                  <a:lnTo>
                    <a:pt x="3478" y="0"/>
                  </a:lnTo>
                  <a:lnTo>
                    <a:pt x="3484" y="0"/>
                  </a:lnTo>
                  <a:lnTo>
                    <a:pt x="3497" y="0"/>
                  </a:lnTo>
                  <a:lnTo>
                    <a:pt x="3503" y="0"/>
                  </a:lnTo>
                  <a:lnTo>
                    <a:pt x="3509" y="0"/>
                  </a:lnTo>
                  <a:lnTo>
                    <a:pt x="3516" y="0"/>
                  </a:lnTo>
                  <a:lnTo>
                    <a:pt x="3528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60" y="0"/>
                  </a:lnTo>
                  <a:lnTo>
                    <a:pt x="3566" y="0"/>
                  </a:lnTo>
                  <a:lnTo>
                    <a:pt x="3572" y="0"/>
                  </a:lnTo>
                  <a:lnTo>
                    <a:pt x="3579" y="0"/>
                  </a:lnTo>
                  <a:lnTo>
                    <a:pt x="3585" y="0"/>
                  </a:lnTo>
                  <a:lnTo>
                    <a:pt x="3598" y="0"/>
                  </a:lnTo>
                  <a:lnTo>
                    <a:pt x="3604" y="0"/>
                  </a:lnTo>
                  <a:lnTo>
                    <a:pt x="3610" y="0"/>
                  </a:lnTo>
                  <a:lnTo>
                    <a:pt x="3616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61" y="0"/>
                  </a:lnTo>
                  <a:lnTo>
                    <a:pt x="3667" y="0"/>
                  </a:lnTo>
                  <a:lnTo>
                    <a:pt x="3673" y="0"/>
                  </a:lnTo>
                  <a:lnTo>
                    <a:pt x="3679" y="0"/>
                  </a:lnTo>
                  <a:lnTo>
                    <a:pt x="3692" y="0"/>
                  </a:lnTo>
                  <a:lnTo>
                    <a:pt x="3698" y="0"/>
                  </a:lnTo>
                  <a:lnTo>
                    <a:pt x="3705" y="0"/>
                  </a:lnTo>
                  <a:lnTo>
                    <a:pt x="3711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6" y="0"/>
                  </a:lnTo>
                  <a:lnTo>
                    <a:pt x="3742" y="0"/>
                  </a:lnTo>
                  <a:lnTo>
                    <a:pt x="3749" y="0"/>
                  </a:lnTo>
                  <a:lnTo>
                    <a:pt x="3761" y="0"/>
                  </a:lnTo>
                  <a:lnTo>
                    <a:pt x="3768" y="0"/>
                  </a:lnTo>
                  <a:lnTo>
                    <a:pt x="3774" y="0"/>
                  </a:lnTo>
                  <a:lnTo>
                    <a:pt x="3780" y="0"/>
                  </a:lnTo>
                  <a:lnTo>
                    <a:pt x="3793" y="0"/>
                  </a:lnTo>
                  <a:lnTo>
                    <a:pt x="3799" y="0"/>
                  </a:lnTo>
                  <a:lnTo>
                    <a:pt x="3805" y="0"/>
                  </a:lnTo>
                  <a:lnTo>
                    <a:pt x="3812" y="0"/>
                  </a:lnTo>
                  <a:lnTo>
                    <a:pt x="3824" y="0"/>
                  </a:lnTo>
                  <a:lnTo>
                    <a:pt x="3831" y="0"/>
                  </a:lnTo>
                  <a:lnTo>
                    <a:pt x="3837" y="0"/>
                  </a:lnTo>
                  <a:lnTo>
                    <a:pt x="3843" y="0"/>
                  </a:lnTo>
                  <a:lnTo>
                    <a:pt x="3856" y="0"/>
                  </a:lnTo>
                  <a:lnTo>
                    <a:pt x="3862" y="0"/>
                  </a:lnTo>
                  <a:lnTo>
                    <a:pt x="3868" y="0"/>
                  </a:lnTo>
                  <a:lnTo>
                    <a:pt x="3875" y="0"/>
                  </a:lnTo>
                  <a:lnTo>
                    <a:pt x="3887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196"/>
            <p:cNvSpPr>
              <a:spLocks/>
            </p:cNvSpPr>
            <p:nvPr/>
          </p:nvSpPr>
          <p:spPr bwMode="auto">
            <a:xfrm>
              <a:off x="655" y="1612"/>
              <a:ext cx="3887" cy="854"/>
            </a:xfrm>
            <a:custGeom>
              <a:avLst/>
              <a:gdLst>
                <a:gd name="T0" fmla="*/ 57 w 3887"/>
                <a:gd name="T1" fmla="*/ 854 h 854"/>
                <a:gd name="T2" fmla="*/ 120 w 3887"/>
                <a:gd name="T3" fmla="*/ 854 h 854"/>
                <a:gd name="T4" fmla="*/ 177 w 3887"/>
                <a:gd name="T5" fmla="*/ 854 h 854"/>
                <a:gd name="T6" fmla="*/ 240 w 3887"/>
                <a:gd name="T7" fmla="*/ 854 h 854"/>
                <a:gd name="T8" fmla="*/ 303 w 3887"/>
                <a:gd name="T9" fmla="*/ 854 h 854"/>
                <a:gd name="T10" fmla="*/ 366 w 3887"/>
                <a:gd name="T11" fmla="*/ 854 h 854"/>
                <a:gd name="T12" fmla="*/ 429 w 3887"/>
                <a:gd name="T13" fmla="*/ 785 h 854"/>
                <a:gd name="T14" fmla="*/ 492 w 3887"/>
                <a:gd name="T15" fmla="*/ 633 h 854"/>
                <a:gd name="T16" fmla="*/ 555 w 3887"/>
                <a:gd name="T17" fmla="*/ 468 h 854"/>
                <a:gd name="T18" fmla="*/ 618 w 3887"/>
                <a:gd name="T19" fmla="*/ 304 h 854"/>
                <a:gd name="T20" fmla="*/ 681 w 3887"/>
                <a:gd name="T21" fmla="*/ 158 h 854"/>
                <a:gd name="T22" fmla="*/ 744 w 3887"/>
                <a:gd name="T23" fmla="*/ 63 h 854"/>
                <a:gd name="T24" fmla="*/ 807 w 3887"/>
                <a:gd name="T25" fmla="*/ 6 h 854"/>
                <a:gd name="T26" fmla="*/ 863 w 3887"/>
                <a:gd name="T27" fmla="*/ 6 h 854"/>
                <a:gd name="T28" fmla="*/ 926 w 3887"/>
                <a:gd name="T29" fmla="*/ 50 h 854"/>
                <a:gd name="T30" fmla="*/ 989 w 3887"/>
                <a:gd name="T31" fmla="*/ 126 h 854"/>
                <a:gd name="T32" fmla="*/ 1052 w 3887"/>
                <a:gd name="T33" fmla="*/ 221 h 854"/>
                <a:gd name="T34" fmla="*/ 1115 w 3887"/>
                <a:gd name="T35" fmla="*/ 323 h 854"/>
                <a:gd name="T36" fmla="*/ 1178 w 3887"/>
                <a:gd name="T37" fmla="*/ 411 h 854"/>
                <a:gd name="T38" fmla="*/ 1241 w 3887"/>
                <a:gd name="T39" fmla="*/ 474 h 854"/>
                <a:gd name="T40" fmla="*/ 1304 w 3887"/>
                <a:gd name="T41" fmla="*/ 519 h 854"/>
                <a:gd name="T42" fmla="*/ 1367 w 3887"/>
                <a:gd name="T43" fmla="*/ 525 h 854"/>
                <a:gd name="T44" fmla="*/ 1430 w 3887"/>
                <a:gd name="T45" fmla="*/ 512 h 854"/>
                <a:gd name="T46" fmla="*/ 1487 w 3887"/>
                <a:gd name="T47" fmla="*/ 474 h 854"/>
                <a:gd name="T48" fmla="*/ 1550 w 3887"/>
                <a:gd name="T49" fmla="*/ 417 h 854"/>
                <a:gd name="T50" fmla="*/ 1613 w 3887"/>
                <a:gd name="T51" fmla="*/ 360 h 854"/>
                <a:gd name="T52" fmla="*/ 1676 w 3887"/>
                <a:gd name="T53" fmla="*/ 310 h 854"/>
                <a:gd name="T54" fmla="*/ 1739 w 3887"/>
                <a:gd name="T55" fmla="*/ 266 h 854"/>
                <a:gd name="T56" fmla="*/ 1802 w 3887"/>
                <a:gd name="T57" fmla="*/ 240 h 854"/>
                <a:gd name="T58" fmla="*/ 1865 w 3887"/>
                <a:gd name="T59" fmla="*/ 228 h 854"/>
                <a:gd name="T60" fmla="*/ 1928 w 3887"/>
                <a:gd name="T61" fmla="*/ 228 h 854"/>
                <a:gd name="T62" fmla="*/ 1991 w 3887"/>
                <a:gd name="T63" fmla="*/ 247 h 854"/>
                <a:gd name="T64" fmla="*/ 2054 w 3887"/>
                <a:gd name="T65" fmla="*/ 278 h 854"/>
                <a:gd name="T66" fmla="*/ 2111 w 3887"/>
                <a:gd name="T67" fmla="*/ 310 h 854"/>
                <a:gd name="T68" fmla="*/ 2174 w 3887"/>
                <a:gd name="T69" fmla="*/ 342 h 854"/>
                <a:gd name="T70" fmla="*/ 2237 w 3887"/>
                <a:gd name="T71" fmla="*/ 367 h 854"/>
                <a:gd name="T72" fmla="*/ 2300 w 3887"/>
                <a:gd name="T73" fmla="*/ 386 h 854"/>
                <a:gd name="T74" fmla="*/ 2363 w 3887"/>
                <a:gd name="T75" fmla="*/ 398 h 854"/>
                <a:gd name="T76" fmla="*/ 2426 w 3887"/>
                <a:gd name="T77" fmla="*/ 398 h 854"/>
                <a:gd name="T78" fmla="*/ 2489 w 3887"/>
                <a:gd name="T79" fmla="*/ 392 h 854"/>
                <a:gd name="T80" fmla="*/ 2552 w 3887"/>
                <a:gd name="T81" fmla="*/ 373 h 854"/>
                <a:gd name="T82" fmla="*/ 2615 w 3887"/>
                <a:gd name="T83" fmla="*/ 354 h 854"/>
                <a:gd name="T84" fmla="*/ 2678 w 3887"/>
                <a:gd name="T85" fmla="*/ 335 h 854"/>
                <a:gd name="T86" fmla="*/ 2741 w 3887"/>
                <a:gd name="T87" fmla="*/ 323 h 854"/>
                <a:gd name="T88" fmla="*/ 2797 w 3887"/>
                <a:gd name="T89" fmla="*/ 310 h 854"/>
                <a:gd name="T90" fmla="*/ 2860 w 3887"/>
                <a:gd name="T91" fmla="*/ 304 h 854"/>
                <a:gd name="T92" fmla="*/ 2923 w 3887"/>
                <a:gd name="T93" fmla="*/ 297 h 854"/>
                <a:gd name="T94" fmla="*/ 2986 w 3887"/>
                <a:gd name="T95" fmla="*/ 304 h 854"/>
                <a:gd name="T96" fmla="*/ 3049 w 3887"/>
                <a:gd name="T97" fmla="*/ 310 h 854"/>
                <a:gd name="T98" fmla="*/ 3112 w 3887"/>
                <a:gd name="T99" fmla="*/ 316 h 854"/>
                <a:gd name="T100" fmla="*/ 3175 w 3887"/>
                <a:gd name="T101" fmla="*/ 329 h 854"/>
                <a:gd name="T102" fmla="*/ 3238 w 3887"/>
                <a:gd name="T103" fmla="*/ 342 h 854"/>
                <a:gd name="T104" fmla="*/ 3301 w 3887"/>
                <a:gd name="T105" fmla="*/ 348 h 854"/>
                <a:gd name="T106" fmla="*/ 3364 w 3887"/>
                <a:gd name="T107" fmla="*/ 354 h 854"/>
                <a:gd name="T108" fmla="*/ 3421 w 3887"/>
                <a:gd name="T109" fmla="*/ 354 h 854"/>
                <a:gd name="T110" fmla="*/ 3484 w 3887"/>
                <a:gd name="T111" fmla="*/ 354 h 854"/>
                <a:gd name="T112" fmla="*/ 3547 w 3887"/>
                <a:gd name="T113" fmla="*/ 354 h 854"/>
                <a:gd name="T114" fmla="*/ 3610 w 3887"/>
                <a:gd name="T115" fmla="*/ 348 h 854"/>
                <a:gd name="T116" fmla="*/ 3673 w 3887"/>
                <a:gd name="T117" fmla="*/ 342 h 854"/>
                <a:gd name="T118" fmla="*/ 3736 w 3887"/>
                <a:gd name="T119" fmla="*/ 335 h 854"/>
                <a:gd name="T120" fmla="*/ 3799 w 3887"/>
                <a:gd name="T121" fmla="*/ 329 h 854"/>
                <a:gd name="T122" fmla="*/ 3862 w 3887"/>
                <a:gd name="T123" fmla="*/ 323 h 8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87" h="854">
                  <a:moveTo>
                    <a:pt x="0" y="854"/>
                  </a:moveTo>
                  <a:lnTo>
                    <a:pt x="7" y="854"/>
                  </a:lnTo>
                  <a:lnTo>
                    <a:pt x="13" y="854"/>
                  </a:lnTo>
                  <a:lnTo>
                    <a:pt x="25" y="854"/>
                  </a:lnTo>
                  <a:lnTo>
                    <a:pt x="32" y="854"/>
                  </a:lnTo>
                  <a:lnTo>
                    <a:pt x="38" y="854"/>
                  </a:lnTo>
                  <a:lnTo>
                    <a:pt x="44" y="854"/>
                  </a:lnTo>
                  <a:lnTo>
                    <a:pt x="57" y="854"/>
                  </a:lnTo>
                  <a:lnTo>
                    <a:pt x="63" y="854"/>
                  </a:lnTo>
                  <a:lnTo>
                    <a:pt x="70" y="854"/>
                  </a:lnTo>
                  <a:lnTo>
                    <a:pt x="76" y="854"/>
                  </a:lnTo>
                  <a:lnTo>
                    <a:pt x="88" y="854"/>
                  </a:lnTo>
                  <a:lnTo>
                    <a:pt x="95" y="854"/>
                  </a:lnTo>
                  <a:lnTo>
                    <a:pt x="101" y="854"/>
                  </a:lnTo>
                  <a:lnTo>
                    <a:pt x="107" y="854"/>
                  </a:lnTo>
                  <a:lnTo>
                    <a:pt x="120" y="854"/>
                  </a:lnTo>
                  <a:lnTo>
                    <a:pt x="126" y="854"/>
                  </a:lnTo>
                  <a:lnTo>
                    <a:pt x="133" y="854"/>
                  </a:lnTo>
                  <a:lnTo>
                    <a:pt x="139" y="854"/>
                  </a:lnTo>
                  <a:lnTo>
                    <a:pt x="151" y="854"/>
                  </a:lnTo>
                  <a:lnTo>
                    <a:pt x="158" y="854"/>
                  </a:lnTo>
                  <a:lnTo>
                    <a:pt x="164" y="854"/>
                  </a:lnTo>
                  <a:lnTo>
                    <a:pt x="170" y="854"/>
                  </a:lnTo>
                  <a:lnTo>
                    <a:pt x="177" y="854"/>
                  </a:lnTo>
                  <a:lnTo>
                    <a:pt x="189" y="854"/>
                  </a:lnTo>
                  <a:lnTo>
                    <a:pt x="196" y="854"/>
                  </a:lnTo>
                  <a:lnTo>
                    <a:pt x="202" y="854"/>
                  </a:lnTo>
                  <a:lnTo>
                    <a:pt x="208" y="854"/>
                  </a:lnTo>
                  <a:lnTo>
                    <a:pt x="221" y="854"/>
                  </a:lnTo>
                  <a:lnTo>
                    <a:pt x="227" y="854"/>
                  </a:lnTo>
                  <a:lnTo>
                    <a:pt x="233" y="854"/>
                  </a:lnTo>
                  <a:lnTo>
                    <a:pt x="240" y="854"/>
                  </a:lnTo>
                  <a:lnTo>
                    <a:pt x="252" y="854"/>
                  </a:lnTo>
                  <a:lnTo>
                    <a:pt x="259" y="854"/>
                  </a:lnTo>
                  <a:lnTo>
                    <a:pt x="265" y="854"/>
                  </a:lnTo>
                  <a:lnTo>
                    <a:pt x="271" y="854"/>
                  </a:lnTo>
                  <a:lnTo>
                    <a:pt x="284" y="854"/>
                  </a:lnTo>
                  <a:lnTo>
                    <a:pt x="290" y="854"/>
                  </a:lnTo>
                  <a:lnTo>
                    <a:pt x="296" y="854"/>
                  </a:lnTo>
                  <a:lnTo>
                    <a:pt x="303" y="854"/>
                  </a:lnTo>
                  <a:lnTo>
                    <a:pt x="315" y="854"/>
                  </a:lnTo>
                  <a:lnTo>
                    <a:pt x="322" y="854"/>
                  </a:lnTo>
                  <a:lnTo>
                    <a:pt x="328" y="854"/>
                  </a:lnTo>
                  <a:lnTo>
                    <a:pt x="334" y="854"/>
                  </a:lnTo>
                  <a:lnTo>
                    <a:pt x="340" y="854"/>
                  </a:lnTo>
                  <a:lnTo>
                    <a:pt x="353" y="854"/>
                  </a:lnTo>
                  <a:lnTo>
                    <a:pt x="359" y="854"/>
                  </a:lnTo>
                  <a:lnTo>
                    <a:pt x="366" y="854"/>
                  </a:lnTo>
                  <a:lnTo>
                    <a:pt x="372" y="854"/>
                  </a:lnTo>
                  <a:lnTo>
                    <a:pt x="385" y="854"/>
                  </a:lnTo>
                  <a:lnTo>
                    <a:pt x="391" y="854"/>
                  </a:lnTo>
                  <a:lnTo>
                    <a:pt x="397" y="854"/>
                  </a:lnTo>
                  <a:lnTo>
                    <a:pt x="403" y="835"/>
                  </a:lnTo>
                  <a:lnTo>
                    <a:pt x="416" y="823"/>
                  </a:lnTo>
                  <a:lnTo>
                    <a:pt x="422" y="804"/>
                  </a:lnTo>
                  <a:lnTo>
                    <a:pt x="429" y="785"/>
                  </a:lnTo>
                  <a:lnTo>
                    <a:pt x="435" y="766"/>
                  </a:lnTo>
                  <a:lnTo>
                    <a:pt x="448" y="747"/>
                  </a:lnTo>
                  <a:lnTo>
                    <a:pt x="454" y="728"/>
                  </a:lnTo>
                  <a:lnTo>
                    <a:pt x="460" y="709"/>
                  </a:lnTo>
                  <a:lnTo>
                    <a:pt x="466" y="690"/>
                  </a:lnTo>
                  <a:lnTo>
                    <a:pt x="479" y="671"/>
                  </a:lnTo>
                  <a:lnTo>
                    <a:pt x="485" y="652"/>
                  </a:lnTo>
                  <a:lnTo>
                    <a:pt x="492" y="633"/>
                  </a:lnTo>
                  <a:lnTo>
                    <a:pt x="498" y="614"/>
                  </a:lnTo>
                  <a:lnTo>
                    <a:pt x="504" y="595"/>
                  </a:lnTo>
                  <a:lnTo>
                    <a:pt x="517" y="576"/>
                  </a:lnTo>
                  <a:lnTo>
                    <a:pt x="523" y="550"/>
                  </a:lnTo>
                  <a:lnTo>
                    <a:pt x="529" y="531"/>
                  </a:lnTo>
                  <a:lnTo>
                    <a:pt x="536" y="512"/>
                  </a:lnTo>
                  <a:lnTo>
                    <a:pt x="548" y="493"/>
                  </a:lnTo>
                  <a:lnTo>
                    <a:pt x="555" y="468"/>
                  </a:lnTo>
                  <a:lnTo>
                    <a:pt x="561" y="449"/>
                  </a:lnTo>
                  <a:lnTo>
                    <a:pt x="567" y="430"/>
                  </a:lnTo>
                  <a:lnTo>
                    <a:pt x="580" y="411"/>
                  </a:lnTo>
                  <a:lnTo>
                    <a:pt x="586" y="386"/>
                  </a:lnTo>
                  <a:lnTo>
                    <a:pt x="592" y="367"/>
                  </a:lnTo>
                  <a:lnTo>
                    <a:pt x="599" y="348"/>
                  </a:lnTo>
                  <a:lnTo>
                    <a:pt x="611" y="323"/>
                  </a:lnTo>
                  <a:lnTo>
                    <a:pt x="618" y="304"/>
                  </a:lnTo>
                  <a:lnTo>
                    <a:pt x="624" y="285"/>
                  </a:lnTo>
                  <a:lnTo>
                    <a:pt x="630" y="266"/>
                  </a:lnTo>
                  <a:lnTo>
                    <a:pt x="643" y="247"/>
                  </a:lnTo>
                  <a:lnTo>
                    <a:pt x="649" y="228"/>
                  </a:lnTo>
                  <a:lnTo>
                    <a:pt x="655" y="209"/>
                  </a:lnTo>
                  <a:lnTo>
                    <a:pt x="662" y="196"/>
                  </a:lnTo>
                  <a:lnTo>
                    <a:pt x="668" y="177"/>
                  </a:lnTo>
                  <a:lnTo>
                    <a:pt x="681" y="158"/>
                  </a:lnTo>
                  <a:lnTo>
                    <a:pt x="687" y="145"/>
                  </a:lnTo>
                  <a:lnTo>
                    <a:pt x="693" y="133"/>
                  </a:lnTo>
                  <a:lnTo>
                    <a:pt x="700" y="120"/>
                  </a:lnTo>
                  <a:lnTo>
                    <a:pt x="712" y="107"/>
                  </a:lnTo>
                  <a:lnTo>
                    <a:pt x="718" y="95"/>
                  </a:lnTo>
                  <a:lnTo>
                    <a:pt x="725" y="82"/>
                  </a:lnTo>
                  <a:lnTo>
                    <a:pt x="731" y="69"/>
                  </a:lnTo>
                  <a:lnTo>
                    <a:pt x="744" y="63"/>
                  </a:lnTo>
                  <a:lnTo>
                    <a:pt x="750" y="50"/>
                  </a:lnTo>
                  <a:lnTo>
                    <a:pt x="756" y="44"/>
                  </a:lnTo>
                  <a:lnTo>
                    <a:pt x="763" y="31"/>
                  </a:lnTo>
                  <a:lnTo>
                    <a:pt x="775" y="25"/>
                  </a:lnTo>
                  <a:lnTo>
                    <a:pt x="781" y="19"/>
                  </a:lnTo>
                  <a:lnTo>
                    <a:pt x="788" y="19"/>
                  </a:lnTo>
                  <a:lnTo>
                    <a:pt x="794" y="12"/>
                  </a:lnTo>
                  <a:lnTo>
                    <a:pt x="807" y="6"/>
                  </a:lnTo>
                  <a:lnTo>
                    <a:pt x="813" y="6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  <a:lnTo>
                    <a:pt x="844" y="0"/>
                  </a:lnTo>
                  <a:lnTo>
                    <a:pt x="851" y="0"/>
                  </a:lnTo>
                  <a:lnTo>
                    <a:pt x="857" y="6"/>
                  </a:lnTo>
                  <a:lnTo>
                    <a:pt x="863" y="6"/>
                  </a:lnTo>
                  <a:lnTo>
                    <a:pt x="876" y="12"/>
                  </a:lnTo>
                  <a:lnTo>
                    <a:pt x="882" y="12"/>
                  </a:lnTo>
                  <a:lnTo>
                    <a:pt x="889" y="19"/>
                  </a:lnTo>
                  <a:lnTo>
                    <a:pt x="895" y="25"/>
                  </a:lnTo>
                  <a:lnTo>
                    <a:pt x="907" y="31"/>
                  </a:lnTo>
                  <a:lnTo>
                    <a:pt x="914" y="38"/>
                  </a:lnTo>
                  <a:lnTo>
                    <a:pt x="920" y="44"/>
                  </a:lnTo>
                  <a:lnTo>
                    <a:pt x="926" y="50"/>
                  </a:lnTo>
                  <a:lnTo>
                    <a:pt x="939" y="57"/>
                  </a:lnTo>
                  <a:lnTo>
                    <a:pt x="945" y="63"/>
                  </a:lnTo>
                  <a:lnTo>
                    <a:pt x="952" y="76"/>
                  </a:lnTo>
                  <a:lnTo>
                    <a:pt x="958" y="82"/>
                  </a:lnTo>
                  <a:lnTo>
                    <a:pt x="970" y="95"/>
                  </a:lnTo>
                  <a:lnTo>
                    <a:pt x="977" y="107"/>
                  </a:lnTo>
                  <a:lnTo>
                    <a:pt x="983" y="114"/>
                  </a:lnTo>
                  <a:lnTo>
                    <a:pt x="989" y="126"/>
                  </a:lnTo>
                  <a:lnTo>
                    <a:pt x="996" y="139"/>
                  </a:lnTo>
                  <a:lnTo>
                    <a:pt x="1008" y="145"/>
                  </a:lnTo>
                  <a:lnTo>
                    <a:pt x="1015" y="158"/>
                  </a:lnTo>
                  <a:lnTo>
                    <a:pt x="1021" y="171"/>
                  </a:lnTo>
                  <a:lnTo>
                    <a:pt x="1027" y="183"/>
                  </a:lnTo>
                  <a:lnTo>
                    <a:pt x="1040" y="196"/>
                  </a:lnTo>
                  <a:lnTo>
                    <a:pt x="1046" y="209"/>
                  </a:lnTo>
                  <a:lnTo>
                    <a:pt x="1052" y="221"/>
                  </a:lnTo>
                  <a:lnTo>
                    <a:pt x="1059" y="234"/>
                  </a:lnTo>
                  <a:lnTo>
                    <a:pt x="1071" y="247"/>
                  </a:lnTo>
                  <a:lnTo>
                    <a:pt x="1078" y="259"/>
                  </a:lnTo>
                  <a:lnTo>
                    <a:pt x="1084" y="272"/>
                  </a:lnTo>
                  <a:lnTo>
                    <a:pt x="1090" y="285"/>
                  </a:lnTo>
                  <a:lnTo>
                    <a:pt x="1103" y="297"/>
                  </a:lnTo>
                  <a:lnTo>
                    <a:pt x="1109" y="310"/>
                  </a:lnTo>
                  <a:lnTo>
                    <a:pt x="1115" y="323"/>
                  </a:lnTo>
                  <a:lnTo>
                    <a:pt x="1122" y="329"/>
                  </a:lnTo>
                  <a:lnTo>
                    <a:pt x="1134" y="342"/>
                  </a:lnTo>
                  <a:lnTo>
                    <a:pt x="1141" y="354"/>
                  </a:lnTo>
                  <a:lnTo>
                    <a:pt x="1147" y="367"/>
                  </a:lnTo>
                  <a:lnTo>
                    <a:pt x="1153" y="379"/>
                  </a:lnTo>
                  <a:lnTo>
                    <a:pt x="1159" y="386"/>
                  </a:lnTo>
                  <a:lnTo>
                    <a:pt x="1172" y="398"/>
                  </a:lnTo>
                  <a:lnTo>
                    <a:pt x="1178" y="411"/>
                  </a:lnTo>
                  <a:lnTo>
                    <a:pt x="1185" y="417"/>
                  </a:lnTo>
                  <a:lnTo>
                    <a:pt x="1191" y="430"/>
                  </a:lnTo>
                  <a:lnTo>
                    <a:pt x="1204" y="436"/>
                  </a:lnTo>
                  <a:lnTo>
                    <a:pt x="1210" y="443"/>
                  </a:lnTo>
                  <a:lnTo>
                    <a:pt x="1216" y="455"/>
                  </a:lnTo>
                  <a:lnTo>
                    <a:pt x="1222" y="462"/>
                  </a:lnTo>
                  <a:lnTo>
                    <a:pt x="1235" y="468"/>
                  </a:lnTo>
                  <a:lnTo>
                    <a:pt x="1241" y="474"/>
                  </a:lnTo>
                  <a:lnTo>
                    <a:pt x="1248" y="481"/>
                  </a:lnTo>
                  <a:lnTo>
                    <a:pt x="1254" y="487"/>
                  </a:lnTo>
                  <a:lnTo>
                    <a:pt x="1267" y="493"/>
                  </a:lnTo>
                  <a:lnTo>
                    <a:pt x="1273" y="500"/>
                  </a:lnTo>
                  <a:lnTo>
                    <a:pt x="1279" y="506"/>
                  </a:lnTo>
                  <a:lnTo>
                    <a:pt x="1285" y="506"/>
                  </a:lnTo>
                  <a:lnTo>
                    <a:pt x="1298" y="512"/>
                  </a:lnTo>
                  <a:lnTo>
                    <a:pt x="1304" y="519"/>
                  </a:lnTo>
                  <a:lnTo>
                    <a:pt x="1311" y="519"/>
                  </a:lnTo>
                  <a:lnTo>
                    <a:pt x="1317" y="519"/>
                  </a:lnTo>
                  <a:lnTo>
                    <a:pt x="1323" y="525"/>
                  </a:lnTo>
                  <a:lnTo>
                    <a:pt x="1336" y="525"/>
                  </a:lnTo>
                  <a:lnTo>
                    <a:pt x="1342" y="525"/>
                  </a:lnTo>
                  <a:lnTo>
                    <a:pt x="1348" y="525"/>
                  </a:lnTo>
                  <a:lnTo>
                    <a:pt x="1355" y="525"/>
                  </a:lnTo>
                  <a:lnTo>
                    <a:pt x="1367" y="525"/>
                  </a:lnTo>
                  <a:lnTo>
                    <a:pt x="1374" y="525"/>
                  </a:lnTo>
                  <a:lnTo>
                    <a:pt x="1380" y="525"/>
                  </a:lnTo>
                  <a:lnTo>
                    <a:pt x="1386" y="525"/>
                  </a:lnTo>
                  <a:lnTo>
                    <a:pt x="1399" y="519"/>
                  </a:lnTo>
                  <a:lnTo>
                    <a:pt x="1405" y="519"/>
                  </a:lnTo>
                  <a:lnTo>
                    <a:pt x="1411" y="519"/>
                  </a:lnTo>
                  <a:lnTo>
                    <a:pt x="1418" y="512"/>
                  </a:lnTo>
                  <a:lnTo>
                    <a:pt x="1430" y="512"/>
                  </a:lnTo>
                  <a:lnTo>
                    <a:pt x="1437" y="506"/>
                  </a:lnTo>
                  <a:lnTo>
                    <a:pt x="1443" y="500"/>
                  </a:lnTo>
                  <a:lnTo>
                    <a:pt x="1449" y="500"/>
                  </a:lnTo>
                  <a:lnTo>
                    <a:pt x="1462" y="493"/>
                  </a:lnTo>
                  <a:lnTo>
                    <a:pt x="1468" y="487"/>
                  </a:lnTo>
                  <a:lnTo>
                    <a:pt x="1474" y="481"/>
                  </a:lnTo>
                  <a:lnTo>
                    <a:pt x="1481" y="474"/>
                  </a:lnTo>
                  <a:lnTo>
                    <a:pt x="1487" y="474"/>
                  </a:lnTo>
                  <a:lnTo>
                    <a:pt x="1500" y="468"/>
                  </a:lnTo>
                  <a:lnTo>
                    <a:pt x="1506" y="462"/>
                  </a:lnTo>
                  <a:lnTo>
                    <a:pt x="1512" y="455"/>
                  </a:lnTo>
                  <a:lnTo>
                    <a:pt x="1519" y="449"/>
                  </a:lnTo>
                  <a:lnTo>
                    <a:pt x="1531" y="443"/>
                  </a:lnTo>
                  <a:lnTo>
                    <a:pt x="1537" y="436"/>
                  </a:lnTo>
                  <a:lnTo>
                    <a:pt x="1544" y="424"/>
                  </a:lnTo>
                  <a:lnTo>
                    <a:pt x="1550" y="417"/>
                  </a:lnTo>
                  <a:lnTo>
                    <a:pt x="1563" y="411"/>
                  </a:lnTo>
                  <a:lnTo>
                    <a:pt x="1569" y="405"/>
                  </a:lnTo>
                  <a:lnTo>
                    <a:pt x="1575" y="398"/>
                  </a:lnTo>
                  <a:lnTo>
                    <a:pt x="1582" y="392"/>
                  </a:lnTo>
                  <a:lnTo>
                    <a:pt x="1594" y="386"/>
                  </a:lnTo>
                  <a:lnTo>
                    <a:pt x="1600" y="379"/>
                  </a:lnTo>
                  <a:lnTo>
                    <a:pt x="1607" y="367"/>
                  </a:lnTo>
                  <a:lnTo>
                    <a:pt x="1613" y="360"/>
                  </a:lnTo>
                  <a:lnTo>
                    <a:pt x="1626" y="354"/>
                  </a:lnTo>
                  <a:lnTo>
                    <a:pt x="1632" y="348"/>
                  </a:lnTo>
                  <a:lnTo>
                    <a:pt x="1638" y="342"/>
                  </a:lnTo>
                  <a:lnTo>
                    <a:pt x="1645" y="335"/>
                  </a:lnTo>
                  <a:lnTo>
                    <a:pt x="1651" y="329"/>
                  </a:lnTo>
                  <a:lnTo>
                    <a:pt x="1663" y="323"/>
                  </a:lnTo>
                  <a:lnTo>
                    <a:pt x="1670" y="316"/>
                  </a:lnTo>
                  <a:lnTo>
                    <a:pt x="1676" y="310"/>
                  </a:lnTo>
                  <a:lnTo>
                    <a:pt x="1682" y="304"/>
                  </a:lnTo>
                  <a:lnTo>
                    <a:pt x="1695" y="297"/>
                  </a:lnTo>
                  <a:lnTo>
                    <a:pt x="1701" y="291"/>
                  </a:lnTo>
                  <a:lnTo>
                    <a:pt x="1708" y="285"/>
                  </a:lnTo>
                  <a:lnTo>
                    <a:pt x="1714" y="278"/>
                  </a:lnTo>
                  <a:lnTo>
                    <a:pt x="1726" y="278"/>
                  </a:lnTo>
                  <a:lnTo>
                    <a:pt x="1733" y="272"/>
                  </a:lnTo>
                  <a:lnTo>
                    <a:pt x="1739" y="266"/>
                  </a:lnTo>
                  <a:lnTo>
                    <a:pt x="1745" y="259"/>
                  </a:lnTo>
                  <a:lnTo>
                    <a:pt x="1758" y="259"/>
                  </a:lnTo>
                  <a:lnTo>
                    <a:pt x="1764" y="253"/>
                  </a:lnTo>
                  <a:lnTo>
                    <a:pt x="1771" y="247"/>
                  </a:lnTo>
                  <a:lnTo>
                    <a:pt x="1777" y="247"/>
                  </a:lnTo>
                  <a:lnTo>
                    <a:pt x="1789" y="240"/>
                  </a:lnTo>
                  <a:lnTo>
                    <a:pt x="1796" y="240"/>
                  </a:lnTo>
                  <a:lnTo>
                    <a:pt x="1802" y="240"/>
                  </a:lnTo>
                  <a:lnTo>
                    <a:pt x="1808" y="234"/>
                  </a:lnTo>
                  <a:lnTo>
                    <a:pt x="1815" y="234"/>
                  </a:lnTo>
                  <a:lnTo>
                    <a:pt x="1827" y="234"/>
                  </a:lnTo>
                  <a:lnTo>
                    <a:pt x="1834" y="228"/>
                  </a:lnTo>
                  <a:lnTo>
                    <a:pt x="1840" y="228"/>
                  </a:lnTo>
                  <a:lnTo>
                    <a:pt x="1846" y="228"/>
                  </a:lnTo>
                  <a:lnTo>
                    <a:pt x="1859" y="228"/>
                  </a:lnTo>
                  <a:lnTo>
                    <a:pt x="1865" y="228"/>
                  </a:lnTo>
                  <a:lnTo>
                    <a:pt x="1871" y="228"/>
                  </a:lnTo>
                  <a:lnTo>
                    <a:pt x="1878" y="228"/>
                  </a:lnTo>
                  <a:lnTo>
                    <a:pt x="1890" y="228"/>
                  </a:lnTo>
                  <a:lnTo>
                    <a:pt x="1897" y="228"/>
                  </a:lnTo>
                  <a:lnTo>
                    <a:pt x="1903" y="228"/>
                  </a:lnTo>
                  <a:lnTo>
                    <a:pt x="1909" y="228"/>
                  </a:lnTo>
                  <a:lnTo>
                    <a:pt x="1922" y="228"/>
                  </a:lnTo>
                  <a:lnTo>
                    <a:pt x="1928" y="228"/>
                  </a:lnTo>
                  <a:lnTo>
                    <a:pt x="1934" y="234"/>
                  </a:lnTo>
                  <a:lnTo>
                    <a:pt x="1941" y="234"/>
                  </a:lnTo>
                  <a:lnTo>
                    <a:pt x="1953" y="234"/>
                  </a:lnTo>
                  <a:lnTo>
                    <a:pt x="1960" y="240"/>
                  </a:lnTo>
                  <a:lnTo>
                    <a:pt x="1966" y="240"/>
                  </a:lnTo>
                  <a:lnTo>
                    <a:pt x="1972" y="240"/>
                  </a:lnTo>
                  <a:lnTo>
                    <a:pt x="1978" y="247"/>
                  </a:lnTo>
                  <a:lnTo>
                    <a:pt x="1991" y="247"/>
                  </a:lnTo>
                  <a:lnTo>
                    <a:pt x="1997" y="253"/>
                  </a:lnTo>
                  <a:lnTo>
                    <a:pt x="2004" y="253"/>
                  </a:lnTo>
                  <a:lnTo>
                    <a:pt x="2010" y="259"/>
                  </a:lnTo>
                  <a:lnTo>
                    <a:pt x="2023" y="259"/>
                  </a:lnTo>
                  <a:lnTo>
                    <a:pt x="2029" y="266"/>
                  </a:lnTo>
                  <a:lnTo>
                    <a:pt x="2035" y="266"/>
                  </a:lnTo>
                  <a:lnTo>
                    <a:pt x="2041" y="272"/>
                  </a:lnTo>
                  <a:lnTo>
                    <a:pt x="2054" y="278"/>
                  </a:lnTo>
                  <a:lnTo>
                    <a:pt x="2060" y="278"/>
                  </a:lnTo>
                  <a:lnTo>
                    <a:pt x="2067" y="285"/>
                  </a:lnTo>
                  <a:lnTo>
                    <a:pt x="2073" y="291"/>
                  </a:lnTo>
                  <a:lnTo>
                    <a:pt x="2086" y="291"/>
                  </a:lnTo>
                  <a:lnTo>
                    <a:pt x="2092" y="297"/>
                  </a:lnTo>
                  <a:lnTo>
                    <a:pt x="2098" y="297"/>
                  </a:lnTo>
                  <a:lnTo>
                    <a:pt x="2104" y="304"/>
                  </a:lnTo>
                  <a:lnTo>
                    <a:pt x="2111" y="310"/>
                  </a:lnTo>
                  <a:lnTo>
                    <a:pt x="2123" y="310"/>
                  </a:lnTo>
                  <a:lnTo>
                    <a:pt x="2130" y="316"/>
                  </a:lnTo>
                  <a:lnTo>
                    <a:pt x="2136" y="323"/>
                  </a:lnTo>
                  <a:lnTo>
                    <a:pt x="2142" y="323"/>
                  </a:lnTo>
                  <a:lnTo>
                    <a:pt x="2155" y="329"/>
                  </a:lnTo>
                  <a:lnTo>
                    <a:pt x="2161" y="335"/>
                  </a:lnTo>
                  <a:lnTo>
                    <a:pt x="2167" y="335"/>
                  </a:lnTo>
                  <a:lnTo>
                    <a:pt x="2174" y="342"/>
                  </a:lnTo>
                  <a:lnTo>
                    <a:pt x="2186" y="342"/>
                  </a:lnTo>
                  <a:lnTo>
                    <a:pt x="2193" y="348"/>
                  </a:lnTo>
                  <a:lnTo>
                    <a:pt x="2199" y="354"/>
                  </a:lnTo>
                  <a:lnTo>
                    <a:pt x="2205" y="354"/>
                  </a:lnTo>
                  <a:lnTo>
                    <a:pt x="2218" y="360"/>
                  </a:lnTo>
                  <a:lnTo>
                    <a:pt x="2224" y="360"/>
                  </a:lnTo>
                  <a:lnTo>
                    <a:pt x="2230" y="367"/>
                  </a:lnTo>
                  <a:lnTo>
                    <a:pt x="2237" y="367"/>
                  </a:lnTo>
                  <a:lnTo>
                    <a:pt x="2249" y="373"/>
                  </a:lnTo>
                  <a:lnTo>
                    <a:pt x="2256" y="373"/>
                  </a:lnTo>
                  <a:lnTo>
                    <a:pt x="2262" y="373"/>
                  </a:lnTo>
                  <a:lnTo>
                    <a:pt x="2268" y="379"/>
                  </a:lnTo>
                  <a:lnTo>
                    <a:pt x="2275" y="379"/>
                  </a:lnTo>
                  <a:lnTo>
                    <a:pt x="2287" y="386"/>
                  </a:lnTo>
                  <a:lnTo>
                    <a:pt x="2293" y="386"/>
                  </a:lnTo>
                  <a:lnTo>
                    <a:pt x="2300" y="386"/>
                  </a:lnTo>
                  <a:lnTo>
                    <a:pt x="2306" y="386"/>
                  </a:lnTo>
                  <a:lnTo>
                    <a:pt x="2319" y="392"/>
                  </a:lnTo>
                  <a:lnTo>
                    <a:pt x="2325" y="392"/>
                  </a:lnTo>
                  <a:lnTo>
                    <a:pt x="2331" y="392"/>
                  </a:lnTo>
                  <a:lnTo>
                    <a:pt x="2338" y="392"/>
                  </a:lnTo>
                  <a:lnTo>
                    <a:pt x="2350" y="392"/>
                  </a:lnTo>
                  <a:lnTo>
                    <a:pt x="2356" y="398"/>
                  </a:lnTo>
                  <a:lnTo>
                    <a:pt x="2363" y="398"/>
                  </a:lnTo>
                  <a:lnTo>
                    <a:pt x="2369" y="398"/>
                  </a:lnTo>
                  <a:lnTo>
                    <a:pt x="2382" y="398"/>
                  </a:lnTo>
                  <a:lnTo>
                    <a:pt x="2388" y="398"/>
                  </a:lnTo>
                  <a:lnTo>
                    <a:pt x="2394" y="398"/>
                  </a:lnTo>
                  <a:lnTo>
                    <a:pt x="2401" y="398"/>
                  </a:lnTo>
                  <a:lnTo>
                    <a:pt x="2413" y="398"/>
                  </a:lnTo>
                  <a:lnTo>
                    <a:pt x="2419" y="398"/>
                  </a:lnTo>
                  <a:lnTo>
                    <a:pt x="2426" y="398"/>
                  </a:lnTo>
                  <a:lnTo>
                    <a:pt x="2432" y="398"/>
                  </a:lnTo>
                  <a:lnTo>
                    <a:pt x="2438" y="398"/>
                  </a:lnTo>
                  <a:lnTo>
                    <a:pt x="2451" y="392"/>
                  </a:lnTo>
                  <a:lnTo>
                    <a:pt x="2457" y="392"/>
                  </a:lnTo>
                  <a:lnTo>
                    <a:pt x="2464" y="392"/>
                  </a:lnTo>
                  <a:lnTo>
                    <a:pt x="2470" y="392"/>
                  </a:lnTo>
                  <a:lnTo>
                    <a:pt x="2482" y="392"/>
                  </a:lnTo>
                  <a:lnTo>
                    <a:pt x="2489" y="392"/>
                  </a:lnTo>
                  <a:lnTo>
                    <a:pt x="2495" y="386"/>
                  </a:lnTo>
                  <a:lnTo>
                    <a:pt x="2501" y="386"/>
                  </a:lnTo>
                  <a:lnTo>
                    <a:pt x="2514" y="386"/>
                  </a:lnTo>
                  <a:lnTo>
                    <a:pt x="2520" y="386"/>
                  </a:lnTo>
                  <a:lnTo>
                    <a:pt x="2527" y="379"/>
                  </a:lnTo>
                  <a:lnTo>
                    <a:pt x="2533" y="379"/>
                  </a:lnTo>
                  <a:lnTo>
                    <a:pt x="2545" y="379"/>
                  </a:lnTo>
                  <a:lnTo>
                    <a:pt x="2552" y="373"/>
                  </a:lnTo>
                  <a:lnTo>
                    <a:pt x="2558" y="373"/>
                  </a:lnTo>
                  <a:lnTo>
                    <a:pt x="2564" y="373"/>
                  </a:lnTo>
                  <a:lnTo>
                    <a:pt x="2577" y="367"/>
                  </a:lnTo>
                  <a:lnTo>
                    <a:pt x="2583" y="367"/>
                  </a:lnTo>
                  <a:lnTo>
                    <a:pt x="2590" y="367"/>
                  </a:lnTo>
                  <a:lnTo>
                    <a:pt x="2596" y="360"/>
                  </a:lnTo>
                  <a:lnTo>
                    <a:pt x="2602" y="360"/>
                  </a:lnTo>
                  <a:lnTo>
                    <a:pt x="2615" y="354"/>
                  </a:lnTo>
                  <a:lnTo>
                    <a:pt x="2621" y="354"/>
                  </a:lnTo>
                  <a:lnTo>
                    <a:pt x="2627" y="354"/>
                  </a:lnTo>
                  <a:lnTo>
                    <a:pt x="2634" y="348"/>
                  </a:lnTo>
                  <a:lnTo>
                    <a:pt x="2646" y="348"/>
                  </a:lnTo>
                  <a:lnTo>
                    <a:pt x="2653" y="348"/>
                  </a:lnTo>
                  <a:lnTo>
                    <a:pt x="2659" y="342"/>
                  </a:lnTo>
                  <a:lnTo>
                    <a:pt x="2665" y="342"/>
                  </a:lnTo>
                  <a:lnTo>
                    <a:pt x="2678" y="335"/>
                  </a:lnTo>
                  <a:lnTo>
                    <a:pt x="2684" y="335"/>
                  </a:lnTo>
                  <a:lnTo>
                    <a:pt x="2690" y="335"/>
                  </a:lnTo>
                  <a:lnTo>
                    <a:pt x="2697" y="329"/>
                  </a:lnTo>
                  <a:lnTo>
                    <a:pt x="2709" y="329"/>
                  </a:lnTo>
                  <a:lnTo>
                    <a:pt x="2716" y="329"/>
                  </a:lnTo>
                  <a:lnTo>
                    <a:pt x="2722" y="323"/>
                  </a:lnTo>
                  <a:lnTo>
                    <a:pt x="2728" y="323"/>
                  </a:lnTo>
                  <a:lnTo>
                    <a:pt x="2741" y="323"/>
                  </a:lnTo>
                  <a:lnTo>
                    <a:pt x="2747" y="323"/>
                  </a:lnTo>
                  <a:lnTo>
                    <a:pt x="2753" y="316"/>
                  </a:lnTo>
                  <a:lnTo>
                    <a:pt x="2760" y="316"/>
                  </a:lnTo>
                  <a:lnTo>
                    <a:pt x="2766" y="316"/>
                  </a:lnTo>
                  <a:lnTo>
                    <a:pt x="2779" y="310"/>
                  </a:lnTo>
                  <a:lnTo>
                    <a:pt x="2785" y="310"/>
                  </a:lnTo>
                  <a:lnTo>
                    <a:pt x="2791" y="310"/>
                  </a:lnTo>
                  <a:lnTo>
                    <a:pt x="2797" y="310"/>
                  </a:lnTo>
                  <a:lnTo>
                    <a:pt x="2810" y="310"/>
                  </a:lnTo>
                  <a:lnTo>
                    <a:pt x="2816" y="304"/>
                  </a:lnTo>
                  <a:lnTo>
                    <a:pt x="2823" y="304"/>
                  </a:lnTo>
                  <a:lnTo>
                    <a:pt x="2829" y="304"/>
                  </a:lnTo>
                  <a:lnTo>
                    <a:pt x="2842" y="304"/>
                  </a:lnTo>
                  <a:lnTo>
                    <a:pt x="2848" y="304"/>
                  </a:lnTo>
                  <a:lnTo>
                    <a:pt x="2854" y="304"/>
                  </a:lnTo>
                  <a:lnTo>
                    <a:pt x="2860" y="304"/>
                  </a:lnTo>
                  <a:lnTo>
                    <a:pt x="2873" y="304"/>
                  </a:lnTo>
                  <a:lnTo>
                    <a:pt x="2879" y="297"/>
                  </a:lnTo>
                  <a:lnTo>
                    <a:pt x="2886" y="297"/>
                  </a:lnTo>
                  <a:lnTo>
                    <a:pt x="2892" y="297"/>
                  </a:lnTo>
                  <a:lnTo>
                    <a:pt x="2905" y="297"/>
                  </a:lnTo>
                  <a:lnTo>
                    <a:pt x="2911" y="297"/>
                  </a:lnTo>
                  <a:lnTo>
                    <a:pt x="2917" y="297"/>
                  </a:lnTo>
                  <a:lnTo>
                    <a:pt x="2923" y="297"/>
                  </a:lnTo>
                  <a:lnTo>
                    <a:pt x="2930" y="297"/>
                  </a:lnTo>
                  <a:lnTo>
                    <a:pt x="2942" y="297"/>
                  </a:lnTo>
                  <a:lnTo>
                    <a:pt x="2949" y="297"/>
                  </a:lnTo>
                  <a:lnTo>
                    <a:pt x="2955" y="297"/>
                  </a:lnTo>
                  <a:lnTo>
                    <a:pt x="2961" y="304"/>
                  </a:lnTo>
                  <a:lnTo>
                    <a:pt x="2974" y="304"/>
                  </a:lnTo>
                  <a:lnTo>
                    <a:pt x="2980" y="304"/>
                  </a:lnTo>
                  <a:lnTo>
                    <a:pt x="2986" y="304"/>
                  </a:lnTo>
                  <a:lnTo>
                    <a:pt x="2993" y="304"/>
                  </a:lnTo>
                  <a:lnTo>
                    <a:pt x="3005" y="304"/>
                  </a:lnTo>
                  <a:lnTo>
                    <a:pt x="3012" y="304"/>
                  </a:lnTo>
                  <a:lnTo>
                    <a:pt x="3018" y="304"/>
                  </a:lnTo>
                  <a:lnTo>
                    <a:pt x="3024" y="304"/>
                  </a:lnTo>
                  <a:lnTo>
                    <a:pt x="3037" y="310"/>
                  </a:lnTo>
                  <a:lnTo>
                    <a:pt x="3043" y="310"/>
                  </a:lnTo>
                  <a:lnTo>
                    <a:pt x="3049" y="310"/>
                  </a:lnTo>
                  <a:lnTo>
                    <a:pt x="3056" y="310"/>
                  </a:lnTo>
                  <a:lnTo>
                    <a:pt x="3068" y="310"/>
                  </a:lnTo>
                  <a:lnTo>
                    <a:pt x="3075" y="310"/>
                  </a:lnTo>
                  <a:lnTo>
                    <a:pt x="3081" y="316"/>
                  </a:lnTo>
                  <a:lnTo>
                    <a:pt x="3087" y="316"/>
                  </a:lnTo>
                  <a:lnTo>
                    <a:pt x="3094" y="316"/>
                  </a:lnTo>
                  <a:lnTo>
                    <a:pt x="3106" y="316"/>
                  </a:lnTo>
                  <a:lnTo>
                    <a:pt x="3112" y="316"/>
                  </a:lnTo>
                  <a:lnTo>
                    <a:pt x="3119" y="323"/>
                  </a:lnTo>
                  <a:lnTo>
                    <a:pt x="3125" y="323"/>
                  </a:lnTo>
                  <a:lnTo>
                    <a:pt x="3138" y="323"/>
                  </a:lnTo>
                  <a:lnTo>
                    <a:pt x="3144" y="323"/>
                  </a:lnTo>
                  <a:lnTo>
                    <a:pt x="3150" y="329"/>
                  </a:lnTo>
                  <a:lnTo>
                    <a:pt x="3157" y="329"/>
                  </a:lnTo>
                  <a:lnTo>
                    <a:pt x="3169" y="329"/>
                  </a:lnTo>
                  <a:lnTo>
                    <a:pt x="3175" y="329"/>
                  </a:lnTo>
                  <a:lnTo>
                    <a:pt x="3182" y="329"/>
                  </a:lnTo>
                  <a:lnTo>
                    <a:pt x="3188" y="335"/>
                  </a:lnTo>
                  <a:lnTo>
                    <a:pt x="3201" y="335"/>
                  </a:lnTo>
                  <a:lnTo>
                    <a:pt x="3207" y="335"/>
                  </a:lnTo>
                  <a:lnTo>
                    <a:pt x="3213" y="335"/>
                  </a:lnTo>
                  <a:lnTo>
                    <a:pt x="3220" y="335"/>
                  </a:lnTo>
                  <a:lnTo>
                    <a:pt x="3232" y="342"/>
                  </a:lnTo>
                  <a:lnTo>
                    <a:pt x="3238" y="342"/>
                  </a:lnTo>
                  <a:lnTo>
                    <a:pt x="3245" y="342"/>
                  </a:lnTo>
                  <a:lnTo>
                    <a:pt x="3251" y="342"/>
                  </a:lnTo>
                  <a:lnTo>
                    <a:pt x="3257" y="342"/>
                  </a:lnTo>
                  <a:lnTo>
                    <a:pt x="3270" y="342"/>
                  </a:lnTo>
                  <a:lnTo>
                    <a:pt x="3276" y="348"/>
                  </a:lnTo>
                  <a:lnTo>
                    <a:pt x="3283" y="348"/>
                  </a:lnTo>
                  <a:lnTo>
                    <a:pt x="3289" y="348"/>
                  </a:lnTo>
                  <a:lnTo>
                    <a:pt x="3301" y="348"/>
                  </a:lnTo>
                  <a:lnTo>
                    <a:pt x="3308" y="348"/>
                  </a:lnTo>
                  <a:lnTo>
                    <a:pt x="3314" y="348"/>
                  </a:lnTo>
                  <a:lnTo>
                    <a:pt x="3320" y="348"/>
                  </a:lnTo>
                  <a:lnTo>
                    <a:pt x="3333" y="354"/>
                  </a:lnTo>
                  <a:lnTo>
                    <a:pt x="3339" y="354"/>
                  </a:lnTo>
                  <a:lnTo>
                    <a:pt x="3346" y="354"/>
                  </a:lnTo>
                  <a:lnTo>
                    <a:pt x="3352" y="354"/>
                  </a:lnTo>
                  <a:lnTo>
                    <a:pt x="3364" y="354"/>
                  </a:lnTo>
                  <a:lnTo>
                    <a:pt x="3371" y="354"/>
                  </a:lnTo>
                  <a:lnTo>
                    <a:pt x="3377" y="354"/>
                  </a:lnTo>
                  <a:lnTo>
                    <a:pt x="3383" y="354"/>
                  </a:lnTo>
                  <a:lnTo>
                    <a:pt x="3396" y="354"/>
                  </a:lnTo>
                  <a:lnTo>
                    <a:pt x="3402" y="354"/>
                  </a:lnTo>
                  <a:lnTo>
                    <a:pt x="3409" y="354"/>
                  </a:lnTo>
                  <a:lnTo>
                    <a:pt x="3415" y="354"/>
                  </a:lnTo>
                  <a:lnTo>
                    <a:pt x="3421" y="354"/>
                  </a:lnTo>
                  <a:lnTo>
                    <a:pt x="3434" y="354"/>
                  </a:lnTo>
                  <a:lnTo>
                    <a:pt x="3440" y="354"/>
                  </a:lnTo>
                  <a:lnTo>
                    <a:pt x="3446" y="354"/>
                  </a:lnTo>
                  <a:lnTo>
                    <a:pt x="3453" y="354"/>
                  </a:lnTo>
                  <a:lnTo>
                    <a:pt x="3465" y="354"/>
                  </a:lnTo>
                  <a:lnTo>
                    <a:pt x="3472" y="354"/>
                  </a:lnTo>
                  <a:lnTo>
                    <a:pt x="3478" y="354"/>
                  </a:lnTo>
                  <a:lnTo>
                    <a:pt x="3484" y="354"/>
                  </a:lnTo>
                  <a:lnTo>
                    <a:pt x="3497" y="354"/>
                  </a:lnTo>
                  <a:lnTo>
                    <a:pt x="3503" y="354"/>
                  </a:lnTo>
                  <a:lnTo>
                    <a:pt x="3509" y="354"/>
                  </a:lnTo>
                  <a:lnTo>
                    <a:pt x="3516" y="354"/>
                  </a:lnTo>
                  <a:lnTo>
                    <a:pt x="3528" y="354"/>
                  </a:lnTo>
                  <a:lnTo>
                    <a:pt x="3535" y="354"/>
                  </a:lnTo>
                  <a:lnTo>
                    <a:pt x="3541" y="354"/>
                  </a:lnTo>
                  <a:lnTo>
                    <a:pt x="3547" y="354"/>
                  </a:lnTo>
                  <a:lnTo>
                    <a:pt x="3560" y="354"/>
                  </a:lnTo>
                  <a:lnTo>
                    <a:pt x="3566" y="348"/>
                  </a:lnTo>
                  <a:lnTo>
                    <a:pt x="3572" y="348"/>
                  </a:lnTo>
                  <a:lnTo>
                    <a:pt x="3579" y="348"/>
                  </a:lnTo>
                  <a:lnTo>
                    <a:pt x="3585" y="348"/>
                  </a:lnTo>
                  <a:lnTo>
                    <a:pt x="3598" y="348"/>
                  </a:lnTo>
                  <a:lnTo>
                    <a:pt x="3604" y="348"/>
                  </a:lnTo>
                  <a:lnTo>
                    <a:pt x="3610" y="348"/>
                  </a:lnTo>
                  <a:lnTo>
                    <a:pt x="3616" y="348"/>
                  </a:lnTo>
                  <a:lnTo>
                    <a:pt x="3629" y="348"/>
                  </a:lnTo>
                  <a:lnTo>
                    <a:pt x="3635" y="342"/>
                  </a:lnTo>
                  <a:lnTo>
                    <a:pt x="3642" y="342"/>
                  </a:lnTo>
                  <a:lnTo>
                    <a:pt x="3648" y="342"/>
                  </a:lnTo>
                  <a:lnTo>
                    <a:pt x="3661" y="342"/>
                  </a:lnTo>
                  <a:lnTo>
                    <a:pt x="3667" y="342"/>
                  </a:lnTo>
                  <a:lnTo>
                    <a:pt x="3673" y="342"/>
                  </a:lnTo>
                  <a:lnTo>
                    <a:pt x="3679" y="342"/>
                  </a:lnTo>
                  <a:lnTo>
                    <a:pt x="3692" y="342"/>
                  </a:lnTo>
                  <a:lnTo>
                    <a:pt x="3698" y="335"/>
                  </a:lnTo>
                  <a:lnTo>
                    <a:pt x="3705" y="335"/>
                  </a:lnTo>
                  <a:lnTo>
                    <a:pt x="3711" y="335"/>
                  </a:lnTo>
                  <a:lnTo>
                    <a:pt x="3724" y="335"/>
                  </a:lnTo>
                  <a:lnTo>
                    <a:pt x="3730" y="335"/>
                  </a:lnTo>
                  <a:lnTo>
                    <a:pt x="3736" y="335"/>
                  </a:lnTo>
                  <a:lnTo>
                    <a:pt x="3742" y="335"/>
                  </a:lnTo>
                  <a:lnTo>
                    <a:pt x="3749" y="335"/>
                  </a:lnTo>
                  <a:lnTo>
                    <a:pt x="3761" y="335"/>
                  </a:lnTo>
                  <a:lnTo>
                    <a:pt x="3768" y="329"/>
                  </a:lnTo>
                  <a:lnTo>
                    <a:pt x="3774" y="329"/>
                  </a:lnTo>
                  <a:lnTo>
                    <a:pt x="3780" y="329"/>
                  </a:lnTo>
                  <a:lnTo>
                    <a:pt x="3793" y="329"/>
                  </a:lnTo>
                  <a:lnTo>
                    <a:pt x="3799" y="329"/>
                  </a:lnTo>
                  <a:lnTo>
                    <a:pt x="3805" y="329"/>
                  </a:lnTo>
                  <a:lnTo>
                    <a:pt x="3812" y="329"/>
                  </a:lnTo>
                  <a:lnTo>
                    <a:pt x="3824" y="329"/>
                  </a:lnTo>
                  <a:lnTo>
                    <a:pt x="3831" y="329"/>
                  </a:lnTo>
                  <a:lnTo>
                    <a:pt x="3837" y="329"/>
                  </a:lnTo>
                  <a:lnTo>
                    <a:pt x="3843" y="329"/>
                  </a:lnTo>
                  <a:lnTo>
                    <a:pt x="3856" y="329"/>
                  </a:lnTo>
                  <a:lnTo>
                    <a:pt x="3862" y="323"/>
                  </a:lnTo>
                  <a:lnTo>
                    <a:pt x="3868" y="323"/>
                  </a:lnTo>
                  <a:lnTo>
                    <a:pt x="3875" y="323"/>
                  </a:lnTo>
                  <a:lnTo>
                    <a:pt x="3887" y="3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Rectangle 197"/>
            <p:cNvSpPr>
              <a:spLocks noChangeArrowheads="1"/>
            </p:cNvSpPr>
            <p:nvPr/>
          </p:nvSpPr>
          <p:spPr bwMode="auto">
            <a:xfrm>
              <a:off x="1707" y="1282"/>
              <a:ext cx="2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20.1754)</a:t>
              </a:r>
              <a:endParaRPr lang="en-US" sz="1200"/>
            </a:p>
          </p:txBody>
        </p:sp>
        <p:sp>
          <p:nvSpPr>
            <p:cNvPr id="36930" name="Rectangle 198"/>
            <p:cNvSpPr>
              <a:spLocks noChangeArrowheads="1"/>
            </p:cNvSpPr>
            <p:nvPr/>
          </p:nvSpPr>
          <p:spPr bwMode="auto">
            <a:xfrm>
              <a:off x="2514" y="2599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6931" name="Rectangle 199"/>
            <p:cNvSpPr>
              <a:spLocks noChangeArrowheads="1"/>
            </p:cNvSpPr>
            <p:nvPr/>
          </p:nvSpPr>
          <p:spPr bwMode="auto">
            <a:xfrm rot="-5400000">
              <a:off x="41" y="1836"/>
              <a:ext cx="8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6932" name="Rectangle 200"/>
            <p:cNvSpPr>
              <a:spLocks noChangeArrowheads="1"/>
            </p:cNvSpPr>
            <p:nvPr/>
          </p:nvSpPr>
          <p:spPr bwMode="auto">
            <a:xfrm>
              <a:off x="655" y="2859"/>
              <a:ext cx="3900" cy="1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Rectangle 201"/>
            <p:cNvSpPr>
              <a:spLocks noChangeArrowheads="1"/>
            </p:cNvSpPr>
            <p:nvPr/>
          </p:nvSpPr>
          <p:spPr bwMode="auto">
            <a:xfrm>
              <a:off x="655" y="2859"/>
              <a:ext cx="3900" cy="103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Line 202"/>
            <p:cNvSpPr>
              <a:spLocks noChangeShapeType="1"/>
            </p:cNvSpPr>
            <p:nvPr/>
          </p:nvSpPr>
          <p:spPr bwMode="auto">
            <a:xfrm>
              <a:off x="655" y="2859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203"/>
            <p:cNvSpPr>
              <a:spLocks/>
            </p:cNvSpPr>
            <p:nvPr/>
          </p:nvSpPr>
          <p:spPr bwMode="auto">
            <a:xfrm>
              <a:off x="655" y="2859"/>
              <a:ext cx="3900" cy="1032"/>
            </a:xfrm>
            <a:custGeom>
              <a:avLst/>
              <a:gdLst>
                <a:gd name="T0" fmla="*/ 0 w 619"/>
                <a:gd name="T1" fmla="*/ 1032 h 163"/>
                <a:gd name="T2" fmla="*/ 3900 w 619"/>
                <a:gd name="T3" fmla="*/ 1032 h 163"/>
                <a:gd name="T4" fmla="*/ 390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Line 204"/>
            <p:cNvSpPr>
              <a:spLocks noChangeShapeType="1"/>
            </p:cNvSpPr>
            <p:nvPr/>
          </p:nvSpPr>
          <p:spPr bwMode="auto">
            <a:xfrm flipV="1">
              <a:off x="655" y="2859"/>
              <a:ext cx="1" cy="10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Line 205"/>
            <p:cNvSpPr>
              <a:spLocks noChangeShapeType="1"/>
            </p:cNvSpPr>
            <p:nvPr/>
          </p:nvSpPr>
          <p:spPr bwMode="auto">
            <a:xfrm>
              <a:off x="655" y="3891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Line 206"/>
            <p:cNvSpPr>
              <a:spLocks noChangeShapeType="1"/>
            </p:cNvSpPr>
            <p:nvPr/>
          </p:nvSpPr>
          <p:spPr bwMode="auto">
            <a:xfrm flipV="1">
              <a:off x="655" y="2859"/>
              <a:ext cx="1" cy="10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207"/>
            <p:cNvSpPr>
              <a:spLocks noChangeShapeType="1"/>
            </p:cNvSpPr>
            <p:nvPr/>
          </p:nvSpPr>
          <p:spPr bwMode="auto">
            <a:xfrm flipV="1">
              <a:off x="655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208"/>
            <p:cNvSpPr>
              <a:spLocks noChangeShapeType="1"/>
            </p:cNvSpPr>
            <p:nvPr/>
          </p:nvSpPr>
          <p:spPr bwMode="auto">
            <a:xfrm>
              <a:off x="655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Rectangle 209"/>
            <p:cNvSpPr>
              <a:spLocks noChangeArrowheads="1"/>
            </p:cNvSpPr>
            <p:nvPr/>
          </p:nvSpPr>
          <p:spPr bwMode="auto">
            <a:xfrm>
              <a:off x="636" y="391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6942" name="Line 210"/>
            <p:cNvSpPr>
              <a:spLocks noChangeShapeType="1"/>
            </p:cNvSpPr>
            <p:nvPr/>
          </p:nvSpPr>
          <p:spPr bwMode="auto">
            <a:xfrm flipV="1">
              <a:off x="1046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Line 211"/>
            <p:cNvSpPr>
              <a:spLocks noChangeShapeType="1"/>
            </p:cNvSpPr>
            <p:nvPr/>
          </p:nvSpPr>
          <p:spPr bwMode="auto">
            <a:xfrm>
              <a:off x="1046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Rectangle 212"/>
            <p:cNvSpPr>
              <a:spLocks noChangeArrowheads="1"/>
            </p:cNvSpPr>
            <p:nvPr/>
          </p:nvSpPr>
          <p:spPr bwMode="auto">
            <a:xfrm>
              <a:off x="1002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6945" name="Line 213"/>
            <p:cNvSpPr>
              <a:spLocks noChangeShapeType="1"/>
            </p:cNvSpPr>
            <p:nvPr/>
          </p:nvSpPr>
          <p:spPr bwMode="auto">
            <a:xfrm flipV="1">
              <a:off x="1436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Line 214"/>
            <p:cNvSpPr>
              <a:spLocks noChangeShapeType="1"/>
            </p:cNvSpPr>
            <p:nvPr/>
          </p:nvSpPr>
          <p:spPr bwMode="auto">
            <a:xfrm>
              <a:off x="1436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Rectangle 215"/>
            <p:cNvSpPr>
              <a:spLocks noChangeArrowheads="1"/>
            </p:cNvSpPr>
            <p:nvPr/>
          </p:nvSpPr>
          <p:spPr bwMode="auto">
            <a:xfrm>
              <a:off x="1392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6948" name="Line 216"/>
            <p:cNvSpPr>
              <a:spLocks noChangeShapeType="1"/>
            </p:cNvSpPr>
            <p:nvPr/>
          </p:nvSpPr>
          <p:spPr bwMode="auto">
            <a:xfrm flipV="1">
              <a:off x="1827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Line 217"/>
            <p:cNvSpPr>
              <a:spLocks noChangeShapeType="1"/>
            </p:cNvSpPr>
            <p:nvPr/>
          </p:nvSpPr>
          <p:spPr bwMode="auto">
            <a:xfrm>
              <a:off x="1827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Rectangle 218"/>
            <p:cNvSpPr>
              <a:spLocks noChangeArrowheads="1"/>
            </p:cNvSpPr>
            <p:nvPr/>
          </p:nvSpPr>
          <p:spPr bwMode="auto">
            <a:xfrm>
              <a:off x="1783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6951" name="Line 219"/>
            <p:cNvSpPr>
              <a:spLocks noChangeShapeType="1"/>
            </p:cNvSpPr>
            <p:nvPr/>
          </p:nvSpPr>
          <p:spPr bwMode="auto">
            <a:xfrm flipV="1">
              <a:off x="2218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Line 220"/>
            <p:cNvSpPr>
              <a:spLocks noChangeShapeType="1"/>
            </p:cNvSpPr>
            <p:nvPr/>
          </p:nvSpPr>
          <p:spPr bwMode="auto">
            <a:xfrm>
              <a:off x="2218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Rectangle 221"/>
            <p:cNvSpPr>
              <a:spLocks noChangeArrowheads="1"/>
            </p:cNvSpPr>
            <p:nvPr/>
          </p:nvSpPr>
          <p:spPr bwMode="auto">
            <a:xfrm>
              <a:off x="2174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6954" name="Line 222"/>
            <p:cNvSpPr>
              <a:spLocks noChangeShapeType="1"/>
            </p:cNvSpPr>
            <p:nvPr/>
          </p:nvSpPr>
          <p:spPr bwMode="auto">
            <a:xfrm flipV="1">
              <a:off x="2608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Line 223"/>
            <p:cNvSpPr>
              <a:spLocks noChangeShapeType="1"/>
            </p:cNvSpPr>
            <p:nvPr/>
          </p:nvSpPr>
          <p:spPr bwMode="auto">
            <a:xfrm>
              <a:off x="2608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Rectangle 224"/>
            <p:cNvSpPr>
              <a:spLocks noChangeArrowheads="1"/>
            </p:cNvSpPr>
            <p:nvPr/>
          </p:nvSpPr>
          <p:spPr bwMode="auto">
            <a:xfrm>
              <a:off x="2564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6957" name="Line 225"/>
            <p:cNvSpPr>
              <a:spLocks noChangeShapeType="1"/>
            </p:cNvSpPr>
            <p:nvPr/>
          </p:nvSpPr>
          <p:spPr bwMode="auto">
            <a:xfrm flipV="1">
              <a:off x="2993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226"/>
            <p:cNvSpPr>
              <a:spLocks noChangeShapeType="1"/>
            </p:cNvSpPr>
            <p:nvPr/>
          </p:nvSpPr>
          <p:spPr bwMode="auto">
            <a:xfrm>
              <a:off x="2993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Rectangle 227"/>
            <p:cNvSpPr>
              <a:spLocks noChangeArrowheads="1"/>
            </p:cNvSpPr>
            <p:nvPr/>
          </p:nvSpPr>
          <p:spPr bwMode="auto">
            <a:xfrm>
              <a:off x="2948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200"/>
            </a:p>
          </p:txBody>
        </p:sp>
        <p:sp>
          <p:nvSpPr>
            <p:cNvPr id="36960" name="Line 228"/>
            <p:cNvSpPr>
              <a:spLocks noChangeShapeType="1"/>
            </p:cNvSpPr>
            <p:nvPr/>
          </p:nvSpPr>
          <p:spPr bwMode="auto">
            <a:xfrm flipV="1">
              <a:off x="3383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Line 229"/>
            <p:cNvSpPr>
              <a:spLocks noChangeShapeType="1"/>
            </p:cNvSpPr>
            <p:nvPr/>
          </p:nvSpPr>
          <p:spPr bwMode="auto">
            <a:xfrm>
              <a:off x="3383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Rectangle 230"/>
            <p:cNvSpPr>
              <a:spLocks noChangeArrowheads="1"/>
            </p:cNvSpPr>
            <p:nvPr/>
          </p:nvSpPr>
          <p:spPr bwMode="auto">
            <a:xfrm>
              <a:off x="3339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1200"/>
            </a:p>
          </p:txBody>
        </p:sp>
        <p:sp>
          <p:nvSpPr>
            <p:cNvPr id="36963" name="Line 231"/>
            <p:cNvSpPr>
              <a:spLocks noChangeShapeType="1"/>
            </p:cNvSpPr>
            <p:nvPr/>
          </p:nvSpPr>
          <p:spPr bwMode="auto">
            <a:xfrm flipV="1">
              <a:off x="3774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232"/>
            <p:cNvSpPr>
              <a:spLocks noChangeShapeType="1"/>
            </p:cNvSpPr>
            <p:nvPr/>
          </p:nvSpPr>
          <p:spPr bwMode="auto">
            <a:xfrm>
              <a:off x="3774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Rectangle 233"/>
            <p:cNvSpPr>
              <a:spLocks noChangeArrowheads="1"/>
            </p:cNvSpPr>
            <p:nvPr/>
          </p:nvSpPr>
          <p:spPr bwMode="auto">
            <a:xfrm>
              <a:off x="3730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200"/>
            </a:p>
          </p:txBody>
        </p:sp>
        <p:sp>
          <p:nvSpPr>
            <p:cNvPr id="36966" name="Line 234"/>
            <p:cNvSpPr>
              <a:spLocks noChangeShapeType="1"/>
            </p:cNvSpPr>
            <p:nvPr/>
          </p:nvSpPr>
          <p:spPr bwMode="auto">
            <a:xfrm flipV="1">
              <a:off x="4164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Line 235"/>
            <p:cNvSpPr>
              <a:spLocks noChangeShapeType="1"/>
            </p:cNvSpPr>
            <p:nvPr/>
          </p:nvSpPr>
          <p:spPr bwMode="auto">
            <a:xfrm>
              <a:off x="4164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Rectangle 236"/>
            <p:cNvSpPr>
              <a:spLocks noChangeArrowheads="1"/>
            </p:cNvSpPr>
            <p:nvPr/>
          </p:nvSpPr>
          <p:spPr bwMode="auto">
            <a:xfrm>
              <a:off x="4120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90</a:t>
              </a:r>
              <a:endParaRPr lang="en-US" sz="1200"/>
            </a:p>
          </p:txBody>
        </p:sp>
        <p:sp>
          <p:nvSpPr>
            <p:cNvPr id="36969" name="Line 237"/>
            <p:cNvSpPr>
              <a:spLocks noChangeShapeType="1"/>
            </p:cNvSpPr>
            <p:nvPr/>
          </p:nvSpPr>
          <p:spPr bwMode="auto">
            <a:xfrm flipV="1">
              <a:off x="4555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Line 238"/>
            <p:cNvSpPr>
              <a:spLocks noChangeShapeType="1"/>
            </p:cNvSpPr>
            <p:nvPr/>
          </p:nvSpPr>
          <p:spPr bwMode="auto">
            <a:xfrm>
              <a:off x="4555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Rectangle 239"/>
            <p:cNvSpPr>
              <a:spLocks noChangeArrowheads="1"/>
            </p:cNvSpPr>
            <p:nvPr/>
          </p:nvSpPr>
          <p:spPr bwMode="auto">
            <a:xfrm>
              <a:off x="4492" y="391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36972" name="Line 240"/>
            <p:cNvSpPr>
              <a:spLocks noChangeShapeType="1"/>
            </p:cNvSpPr>
            <p:nvPr/>
          </p:nvSpPr>
          <p:spPr bwMode="auto">
            <a:xfrm>
              <a:off x="655" y="389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Line 241"/>
            <p:cNvSpPr>
              <a:spLocks noChangeShapeType="1"/>
            </p:cNvSpPr>
            <p:nvPr/>
          </p:nvSpPr>
          <p:spPr bwMode="auto">
            <a:xfrm flipH="1">
              <a:off x="4517" y="389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Rectangle 242"/>
            <p:cNvSpPr>
              <a:spLocks noChangeArrowheads="1"/>
            </p:cNvSpPr>
            <p:nvPr/>
          </p:nvSpPr>
          <p:spPr bwMode="auto">
            <a:xfrm>
              <a:off x="586" y="38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6975" name="Line 243"/>
            <p:cNvSpPr>
              <a:spLocks noChangeShapeType="1"/>
            </p:cNvSpPr>
            <p:nvPr/>
          </p:nvSpPr>
          <p:spPr bwMode="auto">
            <a:xfrm>
              <a:off x="655" y="368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Line 244"/>
            <p:cNvSpPr>
              <a:spLocks noChangeShapeType="1"/>
            </p:cNvSpPr>
            <p:nvPr/>
          </p:nvSpPr>
          <p:spPr bwMode="auto">
            <a:xfrm flipH="1">
              <a:off x="4517" y="368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Rectangle 245"/>
            <p:cNvSpPr>
              <a:spLocks noChangeArrowheads="1"/>
            </p:cNvSpPr>
            <p:nvPr/>
          </p:nvSpPr>
          <p:spPr bwMode="auto">
            <a:xfrm>
              <a:off x="517" y="3631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6978" name="Line 246"/>
            <p:cNvSpPr>
              <a:spLocks noChangeShapeType="1"/>
            </p:cNvSpPr>
            <p:nvPr/>
          </p:nvSpPr>
          <p:spPr bwMode="auto">
            <a:xfrm>
              <a:off x="655" y="347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Line 247"/>
            <p:cNvSpPr>
              <a:spLocks noChangeShapeType="1"/>
            </p:cNvSpPr>
            <p:nvPr/>
          </p:nvSpPr>
          <p:spPr bwMode="auto">
            <a:xfrm flipH="1">
              <a:off x="4517" y="347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Rectangle 248"/>
            <p:cNvSpPr>
              <a:spLocks noChangeArrowheads="1"/>
            </p:cNvSpPr>
            <p:nvPr/>
          </p:nvSpPr>
          <p:spPr bwMode="auto">
            <a:xfrm>
              <a:off x="586" y="342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6981" name="Line 249"/>
            <p:cNvSpPr>
              <a:spLocks noChangeShapeType="1"/>
            </p:cNvSpPr>
            <p:nvPr/>
          </p:nvSpPr>
          <p:spPr bwMode="auto">
            <a:xfrm>
              <a:off x="655" y="327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Line 250"/>
            <p:cNvSpPr>
              <a:spLocks noChangeShapeType="1"/>
            </p:cNvSpPr>
            <p:nvPr/>
          </p:nvSpPr>
          <p:spPr bwMode="auto">
            <a:xfrm flipH="1">
              <a:off x="4517" y="327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Rectangle 251"/>
            <p:cNvSpPr>
              <a:spLocks noChangeArrowheads="1"/>
            </p:cNvSpPr>
            <p:nvPr/>
          </p:nvSpPr>
          <p:spPr bwMode="auto">
            <a:xfrm>
              <a:off x="517" y="3220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6984" name="Line 252"/>
            <p:cNvSpPr>
              <a:spLocks noChangeShapeType="1"/>
            </p:cNvSpPr>
            <p:nvPr/>
          </p:nvSpPr>
          <p:spPr bwMode="auto">
            <a:xfrm>
              <a:off x="655" y="306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Line 253"/>
            <p:cNvSpPr>
              <a:spLocks noChangeShapeType="1"/>
            </p:cNvSpPr>
            <p:nvPr/>
          </p:nvSpPr>
          <p:spPr bwMode="auto">
            <a:xfrm flipH="1">
              <a:off x="4517" y="306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6" name="Rectangle 254"/>
            <p:cNvSpPr>
              <a:spLocks noChangeArrowheads="1"/>
            </p:cNvSpPr>
            <p:nvPr/>
          </p:nvSpPr>
          <p:spPr bwMode="auto">
            <a:xfrm>
              <a:off x="586" y="301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36987" name="Line 255"/>
            <p:cNvSpPr>
              <a:spLocks noChangeShapeType="1"/>
            </p:cNvSpPr>
            <p:nvPr/>
          </p:nvSpPr>
          <p:spPr bwMode="auto">
            <a:xfrm>
              <a:off x="655" y="285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Line 256"/>
            <p:cNvSpPr>
              <a:spLocks noChangeShapeType="1"/>
            </p:cNvSpPr>
            <p:nvPr/>
          </p:nvSpPr>
          <p:spPr bwMode="auto">
            <a:xfrm flipH="1">
              <a:off x="4517" y="285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9" name="Rectangle 257"/>
            <p:cNvSpPr>
              <a:spLocks noChangeArrowheads="1"/>
            </p:cNvSpPr>
            <p:nvPr/>
          </p:nvSpPr>
          <p:spPr bwMode="auto">
            <a:xfrm>
              <a:off x="517" y="2808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2.5</a:t>
              </a:r>
              <a:endParaRPr lang="en-US" sz="1200"/>
            </a:p>
          </p:txBody>
        </p:sp>
        <p:sp>
          <p:nvSpPr>
            <p:cNvPr id="36990" name="Line 258"/>
            <p:cNvSpPr>
              <a:spLocks noChangeShapeType="1"/>
            </p:cNvSpPr>
            <p:nvPr/>
          </p:nvSpPr>
          <p:spPr bwMode="auto">
            <a:xfrm>
              <a:off x="655" y="2859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Freeform 259"/>
            <p:cNvSpPr>
              <a:spLocks/>
            </p:cNvSpPr>
            <p:nvPr/>
          </p:nvSpPr>
          <p:spPr bwMode="auto">
            <a:xfrm>
              <a:off x="655" y="2859"/>
              <a:ext cx="3900" cy="1032"/>
            </a:xfrm>
            <a:custGeom>
              <a:avLst/>
              <a:gdLst>
                <a:gd name="T0" fmla="*/ 0 w 619"/>
                <a:gd name="T1" fmla="*/ 1032 h 163"/>
                <a:gd name="T2" fmla="*/ 3900 w 619"/>
                <a:gd name="T3" fmla="*/ 1032 h 163"/>
                <a:gd name="T4" fmla="*/ 390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Line 260"/>
            <p:cNvSpPr>
              <a:spLocks noChangeShapeType="1"/>
            </p:cNvSpPr>
            <p:nvPr/>
          </p:nvSpPr>
          <p:spPr bwMode="auto">
            <a:xfrm flipV="1">
              <a:off x="655" y="2859"/>
              <a:ext cx="1" cy="10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3" name="Freeform 261"/>
            <p:cNvSpPr>
              <a:spLocks/>
            </p:cNvSpPr>
            <p:nvPr/>
          </p:nvSpPr>
          <p:spPr bwMode="auto">
            <a:xfrm>
              <a:off x="655" y="3036"/>
              <a:ext cx="3887" cy="855"/>
            </a:xfrm>
            <a:custGeom>
              <a:avLst/>
              <a:gdLst>
                <a:gd name="T0" fmla="*/ 57 w 3887"/>
                <a:gd name="T1" fmla="*/ 855 h 855"/>
                <a:gd name="T2" fmla="*/ 120 w 3887"/>
                <a:gd name="T3" fmla="*/ 855 h 855"/>
                <a:gd name="T4" fmla="*/ 177 w 3887"/>
                <a:gd name="T5" fmla="*/ 855 h 855"/>
                <a:gd name="T6" fmla="*/ 240 w 3887"/>
                <a:gd name="T7" fmla="*/ 412 h 855"/>
                <a:gd name="T8" fmla="*/ 303 w 3887"/>
                <a:gd name="T9" fmla="*/ 260 h 855"/>
                <a:gd name="T10" fmla="*/ 366 w 3887"/>
                <a:gd name="T11" fmla="*/ 108 h 855"/>
                <a:gd name="T12" fmla="*/ 429 w 3887"/>
                <a:gd name="T13" fmla="*/ 7 h 855"/>
                <a:gd name="T14" fmla="*/ 492 w 3887"/>
                <a:gd name="T15" fmla="*/ 0 h 855"/>
                <a:gd name="T16" fmla="*/ 555 w 3887"/>
                <a:gd name="T17" fmla="*/ 45 h 855"/>
                <a:gd name="T18" fmla="*/ 618 w 3887"/>
                <a:gd name="T19" fmla="*/ 140 h 855"/>
                <a:gd name="T20" fmla="*/ 681 w 3887"/>
                <a:gd name="T21" fmla="*/ 260 h 855"/>
                <a:gd name="T22" fmla="*/ 744 w 3887"/>
                <a:gd name="T23" fmla="*/ 393 h 855"/>
                <a:gd name="T24" fmla="*/ 807 w 3887"/>
                <a:gd name="T25" fmla="*/ 519 h 855"/>
                <a:gd name="T26" fmla="*/ 863 w 3887"/>
                <a:gd name="T27" fmla="*/ 614 h 855"/>
                <a:gd name="T28" fmla="*/ 926 w 3887"/>
                <a:gd name="T29" fmla="*/ 678 h 855"/>
                <a:gd name="T30" fmla="*/ 989 w 3887"/>
                <a:gd name="T31" fmla="*/ 697 h 855"/>
                <a:gd name="T32" fmla="*/ 1052 w 3887"/>
                <a:gd name="T33" fmla="*/ 684 h 855"/>
                <a:gd name="T34" fmla="*/ 1115 w 3887"/>
                <a:gd name="T35" fmla="*/ 640 h 855"/>
                <a:gd name="T36" fmla="*/ 1178 w 3887"/>
                <a:gd name="T37" fmla="*/ 570 h 855"/>
                <a:gd name="T38" fmla="*/ 1241 w 3887"/>
                <a:gd name="T39" fmla="*/ 494 h 855"/>
                <a:gd name="T40" fmla="*/ 1304 w 3887"/>
                <a:gd name="T41" fmla="*/ 425 h 855"/>
                <a:gd name="T42" fmla="*/ 1367 w 3887"/>
                <a:gd name="T43" fmla="*/ 361 h 855"/>
                <a:gd name="T44" fmla="*/ 1430 w 3887"/>
                <a:gd name="T45" fmla="*/ 317 h 855"/>
                <a:gd name="T46" fmla="*/ 1487 w 3887"/>
                <a:gd name="T47" fmla="*/ 298 h 855"/>
                <a:gd name="T48" fmla="*/ 1550 w 3887"/>
                <a:gd name="T49" fmla="*/ 298 h 855"/>
                <a:gd name="T50" fmla="*/ 1613 w 3887"/>
                <a:gd name="T51" fmla="*/ 317 h 855"/>
                <a:gd name="T52" fmla="*/ 1676 w 3887"/>
                <a:gd name="T53" fmla="*/ 355 h 855"/>
                <a:gd name="T54" fmla="*/ 1739 w 3887"/>
                <a:gd name="T55" fmla="*/ 399 h 855"/>
                <a:gd name="T56" fmla="*/ 1802 w 3887"/>
                <a:gd name="T57" fmla="*/ 437 h 855"/>
                <a:gd name="T58" fmla="*/ 1865 w 3887"/>
                <a:gd name="T59" fmla="*/ 475 h 855"/>
                <a:gd name="T60" fmla="*/ 1928 w 3887"/>
                <a:gd name="T61" fmla="*/ 507 h 855"/>
                <a:gd name="T62" fmla="*/ 1991 w 3887"/>
                <a:gd name="T63" fmla="*/ 526 h 855"/>
                <a:gd name="T64" fmla="*/ 2054 w 3887"/>
                <a:gd name="T65" fmla="*/ 526 h 855"/>
                <a:gd name="T66" fmla="*/ 2111 w 3887"/>
                <a:gd name="T67" fmla="*/ 519 h 855"/>
                <a:gd name="T68" fmla="*/ 2174 w 3887"/>
                <a:gd name="T69" fmla="*/ 500 h 855"/>
                <a:gd name="T70" fmla="*/ 2237 w 3887"/>
                <a:gd name="T71" fmla="*/ 475 h 855"/>
                <a:gd name="T72" fmla="*/ 2300 w 3887"/>
                <a:gd name="T73" fmla="*/ 450 h 855"/>
                <a:gd name="T74" fmla="*/ 2363 w 3887"/>
                <a:gd name="T75" fmla="*/ 431 h 855"/>
                <a:gd name="T76" fmla="*/ 2426 w 3887"/>
                <a:gd name="T77" fmla="*/ 412 h 855"/>
                <a:gd name="T78" fmla="*/ 2489 w 3887"/>
                <a:gd name="T79" fmla="*/ 399 h 855"/>
                <a:gd name="T80" fmla="*/ 2552 w 3887"/>
                <a:gd name="T81" fmla="*/ 393 h 855"/>
                <a:gd name="T82" fmla="*/ 2615 w 3887"/>
                <a:gd name="T83" fmla="*/ 399 h 855"/>
                <a:gd name="T84" fmla="*/ 2678 w 3887"/>
                <a:gd name="T85" fmla="*/ 406 h 855"/>
                <a:gd name="T86" fmla="*/ 2741 w 3887"/>
                <a:gd name="T87" fmla="*/ 418 h 855"/>
                <a:gd name="T88" fmla="*/ 2797 w 3887"/>
                <a:gd name="T89" fmla="*/ 431 h 855"/>
                <a:gd name="T90" fmla="*/ 2860 w 3887"/>
                <a:gd name="T91" fmla="*/ 443 h 855"/>
                <a:gd name="T92" fmla="*/ 2923 w 3887"/>
                <a:gd name="T93" fmla="*/ 456 h 855"/>
                <a:gd name="T94" fmla="*/ 2986 w 3887"/>
                <a:gd name="T95" fmla="*/ 469 h 855"/>
                <a:gd name="T96" fmla="*/ 3049 w 3887"/>
                <a:gd name="T97" fmla="*/ 469 h 855"/>
                <a:gd name="T98" fmla="*/ 3112 w 3887"/>
                <a:gd name="T99" fmla="*/ 469 h 855"/>
                <a:gd name="T100" fmla="*/ 3175 w 3887"/>
                <a:gd name="T101" fmla="*/ 462 h 855"/>
                <a:gd name="T102" fmla="*/ 3238 w 3887"/>
                <a:gd name="T103" fmla="*/ 456 h 855"/>
                <a:gd name="T104" fmla="*/ 3301 w 3887"/>
                <a:gd name="T105" fmla="*/ 450 h 855"/>
                <a:gd name="T106" fmla="*/ 3364 w 3887"/>
                <a:gd name="T107" fmla="*/ 443 h 855"/>
                <a:gd name="T108" fmla="*/ 3421 w 3887"/>
                <a:gd name="T109" fmla="*/ 437 h 855"/>
                <a:gd name="T110" fmla="*/ 3484 w 3887"/>
                <a:gd name="T111" fmla="*/ 431 h 855"/>
                <a:gd name="T112" fmla="*/ 3547 w 3887"/>
                <a:gd name="T113" fmla="*/ 425 h 855"/>
                <a:gd name="T114" fmla="*/ 3610 w 3887"/>
                <a:gd name="T115" fmla="*/ 425 h 855"/>
                <a:gd name="T116" fmla="*/ 3673 w 3887"/>
                <a:gd name="T117" fmla="*/ 431 h 855"/>
                <a:gd name="T118" fmla="*/ 3736 w 3887"/>
                <a:gd name="T119" fmla="*/ 431 h 855"/>
                <a:gd name="T120" fmla="*/ 3799 w 3887"/>
                <a:gd name="T121" fmla="*/ 437 h 855"/>
                <a:gd name="T122" fmla="*/ 3862 w 3887"/>
                <a:gd name="T123" fmla="*/ 443 h 8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87" h="855">
                  <a:moveTo>
                    <a:pt x="0" y="855"/>
                  </a:moveTo>
                  <a:lnTo>
                    <a:pt x="7" y="855"/>
                  </a:lnTo>
                  <a:lnTo>
                    <a:pt x="13" y="855"/>
                  </a:lnTo>
                  <a:lnTo>
                    <a:pt x="25" y="855"/>
                  </a:lnTo>
                  <a:lnTo>
                    <a:pt x="32" y="855"/>
                  </a:lnTo>
                  <a:lnTo>
                    <a:pt x="38" y="855"/>
                  </a:lnTo>
                  <a:lnTo>
                    <a:pt x="44" y="855"/>
                  </a:lnTo>
                  <a:lnTo>
                    <a:pt x="57" y="855"/>
                  </a:lnTo>
                  <a:lnTo>
                    <a:pt x="63" y="855"/>
                  </a:lnTo>
                  <a:lnTo>
                    <a:pt x="70" y="855"/>
                  </a:lnTo>
                  <a:lnTo>
                    <a:pt x="76" y="855"/>
                  </a:lnTo>
                  <a:lnTo>
                    <a:pt x="88" y="855"/>
                  </a:lnTo>
                  <a:lnTo>
                    <a:pt x="95" y="855"/>
                  </a:lnTo>
                  <a:lnTo>
                    <a:pt x="101" y="855"/>
                  </a:lnTo>
                  <a:lnTo>
                    <a:pt x="107" y="855"/>
                  </a:lnTo>
                  <a:lnTo>
                    <a:pt x="120" y="855"/>
                  </a:lnTo>
                  <a:lnTo>
                    <a:pt x="126" y="855"/>
                  </a:lnTo>
                  <a:lnTo>
                    <a:pt x="133" y="855"/>
                  </a:lnTo>
                  <a:lnTo>
                    <a:pt x="139" y="855"/>
                  </a:lnTo>
                  <a:lnTo>
                    <a:pt x="151" y="855"/>
                  </a:lnTo>
                  <a:lnTo>
                    <a:pt x="158" y="855"/>
                  </a:lnTo>
                  <a:lnTo>
                    <a:pt x="164" y="855"/>
                  </a:lnTo>
                  <a:lnTo>
                    <a:pt x="170" y="855"/>
                  </a:lnTo>
                  <a:lnTo>
                    <a:pt x="177" y="855"/>
                  </a:lnTo>
                  <a:lnTo>
                    <a:pt x="189" y="855"/>
                  </a:lnTo>
                  <a:lnTo>
                    <a:pt x="196" y="855"/>
                  </a:lnTo>
                  <a:lnTo>
                    <a:pt x="202" y="507"/>
                  </a:lnTo>
                  <a:lnTo>
                    <a:pt x="208" y="488"/>
                  </a:lnTo>
                  <a:lnTo>
                    <a:pt x="221" y="469"/>
                  </a:lnTo>
                  <a:lnTo>
                    <a:pt x="227" y="450"/>
                  </a:lnTo>
                  <a:lnTo>
                    <a:pt x="233" y="431"/>
                  </a:lnTo>
                  <a:lnTo>
                    <a:pt x="240" y="412"/>
                  </a:lnTo>
                  <a:lnTo>
                    <a:pt x="252" y="393"/>
                  </a:lnTo>
                  <a:lnTo>
                    <a:pt x="259" y="374"/>
                  </a:lnTo>
                  <a:lnTo>
                    <a:pt x="265" y="355"/>
                  </a:lnTo>
                  <a:lnTo>
                    <a:pt x="271" y="336"/>
                  </a:lnTo>
                  <a:lnTo>
                    <a:pt x="284" y="317"/>
                  </a:lnTo>
                  <a:lnTo>
                    <a:pt x="290" y="298"/>
                  </a:lnTo>
                  <a:lnTo>
                    <a:pt x="296" y="279"/>
                  </a:lnTo>
                  <a:lnTo>
                    <a:pt x="303" y="260"/>
                  </a:lnTo>
                  <a:lnTo>
                    <a:pt x="315" y="241"/>
                  </a:lnTo>
                  <a:lnTo>
                    <a:pt x="322" y="222"/>
                  </a:lnTo>
                  <a:lnTo>
                    <a:pt x="328" y="203"/>
                  </a:lnTo>
                  <a:lnTo>
                    <a:pt x="334" y="184"/>
                  </a:lnTo>
                  <a:lnTo>
                    <a:pt x="340" y="165"/>
                  </a:lnTo>
                  <a:lnTo>
                    <a:pt x="353" y="146"/>
                  </a:lnTo>
                  <a:lnTo>
                    <a:pt x="359" y="127"/>
                  </a:lnTo>
                  <a:lnTo>
                    <a:pt x="366" y="108"/>
                  </a:lnTo>
                  <a:lnTo>
                    <a:pt x="372" y="89"/>
                  </a:lnTo>
                  <a:lnTo>
                    <a:pt x="385" y="70"/>
                  </a:lnTo>
                  <a:lnTo>
                    <a:pt x="391" y="51"/>
                  </a:lnTo>
                  <a:lnTo>
                    <a:pt x="397" y="32"/>
                  </a:lnTo>
                  <a:lnTo>
                    <a:pt x="403" y="26"/>
                  </a:lnTo>
                  <a:lnTo>
                    <a:pt x="416" y="19"/>
                  </a:lnTo>
                  <a:lnTo>
                    <a:pt x="422" y="13"/>
                  </a:lnTo>
                  <a:lnTo>
                    <a:pt x="429" y="7"/>
                  </a:lnTo>
                  <a:lnTo>
                    <a:pt x="435" y="7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7"/>
                  </a:lnTo>
                  <a:lnTo>
                    <a:pt x="517" y="7"/>
                  </a:lnTo>
                  <a:lnTo>
                    <a:pt x="523" y="13"/>
                  </a:lnTo>
                  <a:lnTo>
                    <a:pt x="529" y="19"/>
                  </a:lnTo>
                  <a:lnTo>
                    <a:pt x="536" y="26"/>
                  </a:lnTo>
                  <a:lnTo>
                    <a:pt x="548" y="32"/>
                  </a:lnTo>
                  <a:lnTo>
                    <a:pt x="555" y="45"/>
                  </a:lnTo>
                  <a:lnTo>
                    <a:pt x="561" y="51"/>
                  </a:lnTo>
                  <a:lnTo>
                    <a:pt x="567" y="64"/>
                  </a:lnTo>
                  <a:lnTo>
                    <a:pt x="580" y="70"/>
                  </a:lnTo>
                  <a:lnTo>
                    <a:pt x="586" y="83"/>
                  </a:lnTo>
                  <a:lnTo>
                    <a:pt x="592" y="95"/>
                  </a:lnTo>
                  <a:lnTo>
                    <a:pt x="599" y="108"/>
                  </a:lnTo>
                  <a:lnTo>
                    <a:pt x="611" y="121"/>
                  </a:lnTo>
                  <a:lnTo>
                    <a:pt x="618" y="140"/>
                  </a:lnTo>
                  <a:lnTo>
                    <a:pt x="624" y="152"/>
                  </a:lnTo>
                  <a:lnTo>
                    <a:pt x="630" y="165"/>
                  </a:lnTo>
                  <a:lnTo>
                    <a:pt x="643" y="184"/>
                  </a:lnTo>
                  <a:lnTo>
                    <a:pt x="649" y="197"/>
                  </a:lnTo>
                  <a:lnTo>
                    <a:pt x="655" y="216"/>
                  </a:lnTo>
                  <a:lnTo>
                    <a:pt x="662" y="228"/>
                  </a:lnTo>
                  <a:lnTo>
                    <a:pt x="668" y="247"/>
                  </a:lnTo>
                  <a:lnTo>
                    <a:pt x="681" y="260"/>
                  </a:lnTo>
                  <a:lnTo>
                    <a:pt x="687" y="279"/>
                  </a:lnTo>
                  <a:lnTo>
                    <a:pt x="693" y="292"/>
                  </a:lnTo>
                  <a:lnTo>
                    <a:pt x="700" y="311"/>
                  </a:lnTo>
                  <a:lnTo>
                    <a:pt x="712" y="330"/>
                  </a:lnTo>
                  <a:lnTo>
                    <a:pt x="718" y="342"/>
                  </a:lnTo>
                  <a:lnTo>
                    <a:pt x="725" y="361"/>
                  </a:lnTo>
                  <a:lnTo>
                    <a:pt x="731" y="380"/>
                  </a:lnTo>
                  <a:lnTo>
                    <a:pt x="744" y="393"/>
                  </a:lnTo>
                  <a:lnTo>
                    <a:pt x="750" y="412"/>
                  </a:lnTo>
                  <a:lnTo>
                    <a:pt x="756" y="425"/>
                  </a:lnTo>
                  <a:lnTo>
                    <a:pt x="763" y="443"/>
                  </a:lnTo>
                  <a:lnTo>
                    <a:pt x="775" y="456"/>
                  </a:lnTo>
                  <a:lnTo>
                    <a:pt x="781" y="475"/>
                  </a:lnTo>
                  <a:lnTo>
                    <a:pt x="788" y="488"/>
                  </a:lnTo>
                  <a:lnTo>
                    <a:pt x="794" y="500"/>
                  </a:lnTo>
                  <a:lnTo>
                    <a:pt x="807" y="519"/>
                  </a:lnTo>
                  <a:lnTo>
                    <a:pt x="813" y="532"/>
                  </a:lnTo>
                  <a:lnTo>
                    <a:pt x="819" y="545"/>
                  </a:lnTo>
                  <a:lnTo>
                    <a:pt x="826" y="557"/>
                  </a:lnTo>
                  <a:lnTo>
                    <a:pt x="832" y="570"/>
                  </a:lnTo>
                  <a:lnTo>
                    <a:pt x="844" y="583"/>
                  </a:lnTo>
                  <a:lnTo>
                    <a:pt x="851" y="595"/>
                  </a:lnTo>
                  <a:lnTo>
                    <a:pt x="857" y="602"/>
                  </a:lnTo>
                  <a:lnTo>
                    <a:pt x="863" y="614"/>
                  </a:lnTo>
                  <a:lnTo>
                    <a:pt x="876" y="627"/>
                  </a:lnTo>
                  <a:lnTo>
                    <a:pt x="882" y="633"/>
                  </a:lnTo>
                  <a:lnTo>
                    <a:pt x="889" y="640"/>
                  </a:lnTo>
                  <a:lnTo>
                    <a:pt x="895" y="652"/>
                  </a:lnTo>
                  <a:lnTo>
                    <a:pt x="907" y="659"/>
                  </a:lnTo>
                  <a:lnTo>
                    <a:pt x="914" y="665"/>
                  </a:lnTo>
                  <a:lnTo>
                    <a:pt x="920" y="671"/>
                  </a:lnTo>
                  <a:lnTo>
                    <a:pt x="926" y="678"/>
                  </a:lnTo>
                  <a:lnTo>
                    <a:pt x="939" y="684"/>
                  </a:lnTo>
                  <a:lnTo>
                    <a:pt x="945" y="684"/>
                  </a:lnTo>
                  <a:lnTo>
                    <a:pt x="952" y="690"/>
                  </a:lnTo>
                  <a:lnTo>
                    <a:pt x="958" y="690"/>
                  </a:lnTo>
                  <a:lnTo>
                    <a:pt x="970" y="697"/>
                  </a:lnTo>
                  <a:lnTo>
                    <a:pt x="977" y="697"/>
                  </a:lnTo>
                  <a:lnTo>
                    <a:pt x="983" y="697"/>
                  </a:lnTo>
                  <a:lnTo>
                    <a:pt x="989" y="697"/>
                  </a:lnTo>
                  <a:lnTo>
                    <a:pt x="996" y="697"/>
                  </a:lnTo>
                  <a:lnTo>
                    <a:pt x="1008" y="697"/>
                  </a:lnTo>
                  <a:lnTo>
                    <a:pt x="1015" y="697"/>
                  </a:lnTo>
                  <a:lnTo>
                    <a:pt x="1021" y="697"/>
                  </a:lnTo>
                  <a:lnTo>
                    <a:pt x="1027" y="697"/>
                  </a:lnTo>
                  <a:lnTo>
                    <a:pt x="1040" y="690"/>
                  </a:lnTo>
                  <a:lnTo>
                    <a:pt x="1046" y="690"/>
                  </a:lnTo>
                  <a:lnTo>
                    <a:pt x="1052" y="684"/>
                  </a:lnTo>
                  <a:lnTo>
                    <a:pt x="1059" y="678"/>
                  </a:lnTo>
                  <a:lnTo>
                    <a:pt x="1071" y="678"/>
                  </a:lnTo>
                  <a:lnTo>
                    <a:pt x="1078" y="671"/>
                  </a:lnTo>
                  <a:lnTo>
                    <a:pt x="1084" y="665"/>
                  </a:lnTo>
                  <a:lnTo>
                    <a:pt x="1090" y="659"/>
                  </a:lnTo>
                  <a:lnTo>
                    <a:pt x="1103" y="652"/>
                  </a:lnTo>
                  <a:lnTo>
                    <a:pt x="1109" y="646"/>
                  </a:lnTo>
                  <a:lnTo>
                    <a:pt x="1115" y="640"/>
                  </a:lnTo>
                  <a:lnTo>
                    <a:pt x="1122" y="633"/>
                  </a:lnTo>
                  <a:lnTo>
                    <a:pt x="1134" y="621"/>
                  </a:lnTo>
                  <a:lnTo>
                    <a:pt x="1141" y="614"/>
                  </a:lnTo>
                  <a:lnTo>
                    <a:pt x="1147" y="608"/>
                  </a:lnTo>
                  <a:lnTo>
                    <a:pt x="1153" y="595"/>
                  </a:lnTo>
                  <a:lnTo>
                    <a:pt x="1159" y="589"/>
                  </a:lnTo>
                  <a:lnTo>
                    <a:pt x="1172" y="583"/>
                  </a:lnTo>
                  <a:lnTo>
                    <a:pt x="1178" y="570"/>
                  </a:lnTo>
                  <a:lnTo>
                    <a:pt x="1185" y="564"/>
                  </a:lnTo>
                  <a:lnTo>
                    <a:pt x="1191" y="551"/>
                  </a:lnTo>
                  <a:lnTo>
                    <a:pt x="1204" y="545"/>
                  </a:lnTo>
                  <a:lnTo>
                    <a:pt x="1210" y="532"/>
                  </a:lnTo>
                  <a:lnTo>
                    <a:pt x="1216" y="526"/>
                  </a:lnTo>
                  <a:lnTo>
                    <a:pt x="1222" y="513"/>
                  </a:lnTo>
                  <a:lnTo>
                    <a:pt x="1235" y="507"/>
                  </a:lnTo>
                  <a:lnTo>
                    <a:pt x="1241" y="494"/>
                  </a:lnTo>
                  <a:lnTo>
                    <a:pt x="1248" y="488"/>
                  </a:lnTo>
                  <a:lnTo>
                    <a:pt x="1254" y="475"/>
                  </a:lnTo>
                  <a:lnTo>
                    <a:pt x="1267" y="469"/>
                  </a:lnTo>
                  <a:lnTo>
                    <a:pt x="1273" y="456"/>
                  </a:lnTo>
                  <a:lnTo>
                    <a:pt x="1279" y="450"/>
                  </a:lnTo>
                  <a:lnTo>
                    <a:pt x="1285" y="437"/>
                  </a:lnTo>
                  <a:lnTo>
                    <a:pt x="1298" y="431"/>
                  </a:lnTo>
                  <a:lnTo>
                    <a:pt x="1304" y="425"/>
                  </a:lnTo>
                  <a:lnTo>
                    <a:pt x="1311" y="412"/>
                  </a:lnTo>
                  <a:lnTo>
                    <a:pt x="1317" y="406"/>
                  </a:lnTo>
                  <a:lnTo>
                    <a:pt x="1323" y="399"/>
                  </a:lnTo>
                  <a:lnTo>
                    <a:pt x="1336" y="387"/>
                  </a:lnTo>
                  <a:lnTo>
                    <a:pt x="1342" y="380"/>
                  </a:lnTo>
                  <a:lnTo>
                    <a:pt x="1348" y="374"/>
                  </a:lnTo>
                  <a:lnTo>
                    <a:pt x="1355" y="368"/>
                  </a:lnTo>
                  <a:lnTo>
                    <a:pt x="1367" y="361"/>
                  </a:lnTo>
                  <a:lnTo>
                    <a:pt x="1374" y="355"/>
                  </a:lnTo>
                  <a:lnTo>
                    <a:pt x="1380" y="349"/>
                  </a:lnTo>
                  <a:lnTo>
                    <a:pt x="1386" y="342"/>
                  </a:lnTo>
                  <a:lnTo>
                    <a:pt x="1399" y="336"/>
                  </a:lnTo>
                  <a:lnTo>
                    <a:pt x="1405" y="330"/>
                  </a:lnTo>
                  <a:lnTo>
                    <a:pt x="1411" y="323"/>
                  </a:lnTo>
                  <a:lnTo>
                    <a:pt x="1418" y="323"/>
                  </a:lnTo>
                  <a:lnTo>
                    <a:pt x="1430" y="317"/>
                  </a:lnTo>
                  <a:lnTo>
                    <a:pt x="1437" y="311"/>
                  </a:lnTo>
                  <a:lnTo>
                    <a:pt x="1443" y="311"/>
                  </a:lnTo>
                  <a:lnTo>
                    <a:pt x="1449" y="304"/>
                  </a:lnTo>
                  <a:lnTo>
                    <a:pt x="1462" y="304"/>
                  </a:lnTo>
                  <a:lnTo>
                    <a:pt x="1468" y="304"/>
                  </a:lnTo>
                  <a:lnTo>
                    <a:pt x="1474" y="298"/>
                  </a:lnTo>
                  <a:lnTo>
                    <a:pt x="1481" y="298"/>
                  </a:lnTo>
                  <a:lnTo>
                    <a:pt x="1487" y="298"/>
                  </a:lnTo>
                  <a:lnTo>
                    <a:pt x="1500" y="298"/>
                  </a:lnTo>
                  <a:lnTo>
                    <a:pt x="1506" y="298"/>
                  </a:lnTo>
                  <a:lnTo>
                    <a:pt x="1512" y="298"/>
                  </a:lnTo>
                  <a:lnTo>
                    <a:pt x="1519" y="298"/>
                  </a:lnTo>
                  <a:lnTo>
                    <a:pt x="1531" y="298"/>
                  </a:lnTo>
                  <a:lnTo>
                    <a:pt x="1537" y="298"/>
                  </a:lnTo>
                  <a:lnTo>
                    <a:pt x="1544" y="298"/>
                  </a:lnTo>
                  <a:lnTo>
                    <a:pt x="1550" y="298"/>
                  </a:lnTo>
                  <a:lnTo>
                    <a:pt x="1563" y="298"/>
                  </a:lnTo>
                  <a:lnTo>
                    <a:pt x="1569" y="304"/>
                  </a:lnTo>
                  <a:lnTo>
                    <a:pt x="1575" y="304"/>
                  </a:lnTo>
                  <a:lnTo>
                    <a:pt x="1582" y="304"/>
                  </a:lnTo>
                  <a:lnTo>
                    <a:pt x="1594" y="311"/>
                  </a:lnTo>
                  <a:lnTo>
                    <a:pt x="1600" y="311"/>
                  </a:lnTo>
                  <a:lnTo>
                    <a:pt x="1607" y="317"/>
                  </a:lnTo>
                  <a:lnTo>
                    <a:pt x="1613" y="317"/>
                  </a:lnTo>
                  <a:lnTo>
                    <a:pt x="1626" y="323"/>
                  </a:lnTo>
                  <a:lnTo>
                    <a:pt x="1632" y="330"/>
                  </a:lnTo>
                  <a:lnTo>
                    <a:pt x="1638" y="330"/>
                  </a:lnTo>
                  <a:lnTo>
                    <a:pt x="1645" y="336"/>
                  </a:lnTo>
                  <a:lnTo>
                    <a:pt x="1651" y="342"/>
                  </a:lnTo>
                  <a:lnTo>
                    <a:pt x="1663" y="342"/>
                  </a:lnTo>
                  <a:lnTo>
                    <a:pt x="1670" y="349"/>
                  </a:lnTo>
                  <a:lnTo>
                    <a:pt x="1676" y="355"/>
                  </a:lnTo>
                  <a:lnTo>
                    <a:pt x="1682" y="361"/>
                  </a:lnTo>
                  <a:lnTo>
                    <a:pt x="1695" y="361"/>
                  </a:lnTo>
                  <a:lnTo>
                    <a:pt x="1701" y="368"/>
                  </a:lnTo>
                  <a:lnTo>
                    <a:pt x="1708" y="374"/>
                  </a:lnTo>
                  <a:lnTo>
                    <a:pt x="1714" y="380"/>
                  </a:lnTo>
                  <a:lnTo>
                    <a:pt x="1726" y="387"/>
                  </a:lnTo>
                  <a:lnTo>
                    <a:pt x="1733" y="393"/>
                  </a:lnTo>
                  <a:lnTo>
                    <a:pt x="1739" y="399"/>
                  </a:lnTo>
                  <a:lnTo>
                    <a:pt x="1745" y="399"/>
                  </a:lnTo>
                  <a:lnTo>
                    <a:pt x="1758" y="406"/>
                  </a:lnTo>
                  <a:lnTo>
                    <a:pt x="1764" y="412"/>
                  </a:lnTo>
                  <a:lnTo>
                    <a:pt x="1771" y="418"/>
                  </a:lnTo>
                  <a:lnTo>
                    <a:pt x="1777" y="425"/>
                  </a:lnTo>
                  <a:lnTo>
                    <a:pt x="1789" y="431"/>
                  </a:lnTo>
                  <a:lnTo>
                    <a:pt x="1796" y="437"/>
                  </a:lnTo>
                  <a:lnTo>
                    <a:pt x="1802" y="437"/>
                  </a:lnTo>
                  <a:lnTo>
                    <a:pt x="1808" y="443"/>
                  </a:lnTo>
                  <a:lnTo>
                    <a:pt x="1815" y="450"/>
                  </a:lnTo>
                  <a:lnTo>
                    <a:pt x="1827" y="456"/>
                  </a:lnTo>
                  <a:lnTo>
                    <a:pt x="1834" y="462"/>
                  </a:lnTo>
                  <a:lnTo>
                    <a:pt x="1840" y="462"/>
                  </a:lnTo>
                  <a:lnTo>
                    <a:pt x="1846" y="469"/>
                  </a:lnTo>
                  <a:lnTo>
                    <a:pt x="1859" y="475"/>
                  </a:lnTo>
                  <a:lnTo>
                    <a:pt x="1865" y="475"/>
                  </a:lnTo>
                  <a:lnTo>
                    <a:pt x="1871" y="481"/>
                  </a:lnTo>
                  <a:lnTo>
                    <a:pt x="1878" y="488"/>
                  </a:lnTo>
                  <a:lnTo>
                    <a:pt x="1890" y="488"/>
                  </a:lnTo>
                  <a:lnTo>
                    <a:pt x="1897" y="494"/>
                  </a:lnTo>
                  <a:lnTo>
                    <a:pt x="1903" y="500"/>
                  </a:lnTo>
                  <a:lnTo>
                    <a:pt x="1909" y="500"/>
                  </a:lnTo>
                  <a:lnTo>
                    <a:pt x="1922" y="507"/>
                  </a:lnTo>
                  <a:lnTo>
                    <a:pt x="1928" y="507"/>
                  </a:lnTo>
                  <a:lnTo>
                    <a:pt x="1934" y="507"/>
                  </a:lnTo>
                  <a:lnTo>
                    <a:pt x="1941" y="513"/>
                  </a:lnTo>
                  <a:lnTo>
                    <a:pt x="1953" y="513"/>
                  </a:lnTo>
                  <a:lnTo>
                    <a:pt x="1960" y="519"/>
                  </a:lnTo>
                  <a:lnTo>
                    <a:pt x="1966" y="519"/>
                  </a:lnTo>
                  <a:lnTo>
                    <a:pt x="1972" y="519"/>
                  </a:lnTo>
                  <a:lnTo>
                    <a:pt x="1978" y="519"/>
                  </a:lnTo>
                  <a:lnTo>
                    <a:pt x="1991" y="526"/>
                  </a:lnTo>
                  <a:lnTo>
                    <a:pt x="1997" y="526"/>
                  </a:lnTo>
                  <a:lnTo>
                    <a:pt x="2004" y="526"/>
                  </a:lnTo>
                  <a:lnTo>
                    <a:pt x="2010" y="526"/>
                  </a:lnTo>
                  <a:lnTo>
                    <a:pt x="2023" y="526"/>
                  </a:lnTo>
                  <a:lnTo>
                    <a:pt x="2029" y="526"/>
                  </a:lnTo>
                  <a:lnTo>
                    <a:pt x="2035" y="526"/>
                  </a:lnTo>
                  <a:lnTo>
                    <a:pt x="2041" y="526"/>
                  </a:lnTo>
                  <a:lnTo>
                    <a:pt x="2054" y="526"/>
                  </a:lnTo>
                  <a:lnTo>
                    <a:pt x="2060" y="526"/>
                  </a:lnTo>
                  <a:lnTo>
                    <a:pt x="2067" y="526"/>
                  </a:lnTo>
                  <a:lnTo>
                    <a:pt x="2073" y="526"/>
                  </a:lnTo>
                  <a:lnTo>
                    <a:pt x="2086" y="526"/>
                  </a:lnTo>
                  <a:lnTo>
                    <a:pt x="2092" y="519"/>
                  </a:lnTo>
                  <a:lnTo>
                    <a:pt x="2098" y="519"/>
                  </a:lnTo>
                  <a:lnTo>
                    <a:pt x="2104" y="519"/>
                  </a:lnTo>
                  <a:lnTo>
                    <a:pt x="2111" y="519"/>
                  </a:lnTo>
                  <a:lnTo>
                    <a:pt x="2123" y="513"/>
                  </a:lnTo>
                  <a:lnTo>
                    <a:pt x="2130" y="513"/>
                  </a:lnTo>
                  <a:lnTo>
                    <a:pt x="2136" y="513"/>
                  </a:lnTo>
                  <a:lnTo>
                    <a:pt x="2142" y="513"/>
                  </a:lnTo>
                  <a:lnTo>
                    <a:pt x="2155" y="507"/>
                  </a:lnTo>
                  <a:lnTo>
                    <a:pt x="2161" y="507"/>
                  </a:lnTo>
                  <a:lnTo>
                    <a:pt x="2167" y="500"/>
                  </a:lnTo>
                  <a:lnTo>
                    <a:pt x="2174" y="500"/>
                  </a:lnTo>
                  <a:lnTo>
                    <a:pt x="2186" y="500"/>
                  </a:lnTo>
                  <a:lnTo>
                    <a:pt x="2193" y="494"/>
                  </a:lnTo>
                  <a:lnTo>
                    <a:pt x="2199" y="494"/>
                  </a:lnTo>
                  <a:lnTo>
                    <a:pt x="2205" y="488"/>
                  </a:lnTo>
                  <a:lnTo>
                    <a:pt x="2218" y="488"/>
                  </a:lnTo>
                  <a:lnTo>
                    <a:pt x="2224" y="481"/>
                  </a:lnTo>
                  <a:lnTo>
                    <a:pt x="2230" y="481"/>
                  </a:lnTo>
                  <a:lnTo>
                    <a:pt x="2237" y="475"/>
                  </a:lnTo>
                  <a:lnTo>
                    <a:pt x="2249" y="475"/>
                  </a:lnTo>
                  <a:lnTo>
                    <a:pt x="2256" y="469"/>
                  </a:lnTo>
                  <a:lnTo>
                    <a:pt x="2262" y="469"/>
                  </a:lnTo>
                  <a:lnTo>
                    <a:pt x="2268" y="462"/>
                  </a:lnTo>
                  <a:lnTo>
                    <a:pt x="2275" y="462"/>
                  </a:lnTo>
                  <a:lnTo>
                    <a:pt x="2287" y="456"/>
                  </a:lnTo>
                  <a:lnTo>
                    <a:pt x="2293" y="456"/>
                  </a:lnTo>
                  <a:lnTo>
                    <a:pt x="2300" y="450"/>
                  </a:lnTo>
                  <a:lnTo>
                    <a:pt x="2306" y="450"/>
                  </a:lnTo>
                  <a:lnTo>
                    <a:pt x="2319" y="443"/>
                  </a:lnTo>
                  <a:lnTo>
                    <a:pt x="2325" y="443"/>
                  </a:lnTo>
                  <a:lnTo>
                    <a:pt x="2331" y="437"/>
                  </a:lnTo>
                  <a:lnTo>
                    <a:pt x="2338" y="437"/>
                  </a:lnTo>
                  <a:lnTo>
                    <a:pt x="2350" y="431"/>
                  </a:lnTo>
                  <a:lnTo>
                    <a:pt x="2356" y="431"/>
                  </a:lnTo>
                  <a:lnTo>
                    <a:pt x="2363" y="431"/>
                  </a:lnTo>
                  <a:lnTo>
                    <a:pt x="2369" y="425"/>
                  </a:lnTo>
                  <a:lnTo>
                    <a:pt x="2382" y="425"/>
                  </a:lnTo>
                  <a:lnTo>
                    <a:pt x="2388" y="418"/>
                  </a:lnTo>
                  <a:lnTo>
                    <a:pt x="2394" y="418"/>
                  </a:lnTo>
                  <a:lnTo>
                    <a:pt x="2401" y="418"/>
                  </a:lnTo>
                  <a:lnTo>
                    <a:pt x="2413" y="412"/>
                  </a:lnTo>
                  <a:lnTo>
                    <a:pt x="2419" y="412"/>
                  </a:lnTo>
                  <a:lnTo>
                    <a:pt x="2426" y="412"/>
                  </a:lnTo>
                  <a:lnTo>
                    <a:pt x="2432" y="406"/>
                  </a:lnTo>
                  <a:lnTo>
                    <a:pt x="2438" y="406"/>
                  </a:lnTo>
                  <a:lnTo>
                    <a:pt x="2451" y="406"/>
                  </a:lnTo>
                  <a:lnTo>
                    <a:pt x="2457" y="406"/>
                  </a:lnTo>
                  <a:lnTo>
                    <a:pt x="2464" y="399"/>
                  </a:lnTo>
                  <a:lnTo>
                    <a:pt x="2470" y="399"/>
                  </a:lnTo>
                  <a:lnTo>
                    <a:pt x="2482" y="399"/>
                  </a:lnTo>
                  <a:lnTo>
                    <a:pt x="2489" y="399"/>
                  </a:lnTo>
                  <a:lnTo>
                    <a:pt x="2495" y="399"/>
                  </a:lnTo>
                  <a:lnTo>
                    <a:pt x="2501" y="399"/>
                  </a:lnTo>
                  <a:lnTo>
                    <a:pt x="2514" y="393"/>
                  </a:lnTo>
                  <a:lnTo>
                    <a:pt x="2520" y="393"/>
                  </a:lnTo>
                  <a:lnTo>
                    <a:pt x="2527" y="393"/>
                  </a:lnTo>
                  <a:lnTo>
                    <a:pt x="2533" y="393"/>
                  </a:lnTo>
                  <a:lnTo>
                    <a:pt x="2545" y="393"/>
                  </a:lnTo>
                  <a:lnTo>
                    <a:pt x="2552" y="393"/>
                  </a:lnTo>
                  <a:lnTo>
                    <a:pt x="2558" y="393"/>
                  </a:lnTo>
                  <a:lnTo>
                    <a:pt x="2564" y="393"/>
                  </a:lnTo>
                  <a:lnTo>
                    <a:pt x="2577" y="393"/>
                  </a:lnTo>
                  <a:lnTo>
                    <a:pt x="2583" y="393"/>
                  </a:lnTo>
                  <a:lnTo>
                    <a:pt x="2590" y="393"/>
                  </a:lnTo>
                  <a:lnTo>
                    <a:pt x="2596" y="393"/>
                  </a:lnTo>
                  <a:lnTo>
                    <a:pt x="2602" y="393"/>
                  </a:lnTo>
                  <a:lnTo>
                    <a:pt x="2615" y="399"/>
                  </a:lnTo>
                  <a:lnTo>
                    <a:pt x="2621" y="399"/>
                  </a:lnTo>
                  <a:lnTo>
                    <a:pt x="2627" y="399"/>
                  </a:lnTo>
                  <a:lnTo>
                    <a:pt x="2634" y="399"/>
                  </a:lnTo>
                  <a:lnTo>
                    <a:pt x="2646" y="399"/>
                  </a:lnTo>
                  <a:lnTo>
                    <a:pt x="2653" y="399"/>
                  </a:lnTo>
                  <a:lnTo>
                    <a:pt x="2659" y="406"/>
                  </a:lnTo>
                  <a:lnTo>
                    <a:pt x="2665" y="406"/>
                  </a:lnTo>
                  <a:lnTo>
                    <a:pt x="2678" y="406"/>
                  </a:lnTo>
                  <a:lnTo>
                    <a:pt x="2684" y="406"/>
                  </a:lnTo>
                  <a:lnTo>
                    <a:pt x="2690" y="406"/>
                  </a:lnTo>
                  <a:lnTo>
                    <a:pt x="2697" y="412"/>
                  </a:lnTo>
                  <a:lnTo>
                    <a:pt x="2709" y="412"/>
                  </a:lnTo>
                  <a:lnTo>
                    <a:pt x="2716" y="412"/>
                  </a:lnTo>
                  <a:lnTo>
                    <a:pt x="2722" y="412"/>
                  </a:lnTo>
                  <a:lnTo>
                    <a:pt x="2728" y="418"/>
                  </a:lnTo>
                  <a:lnTo>
                    <a:pt x="2741" y="418"/>
                  </a:lnTo>
                  <a:lnTo>
                    <a:pt x="2747" y="418"/>
                  </a:lnTo>
                  <a:lnTo>
                    <a:pt x="2753" y="418"/>
                  </a:lnTo>
                  <a:lnTo>
                    <a:pt x="2760" y="425"/>
                  </a:lnTo>
                  <a:lnTo>
                    <a:pt x="2766" y="425"/>
                  </a:lnTo>
                  <a:lnTo>
                    <a:pt x="2779" y="425"/>
                  </a:lnTo>
                  <a:lnTo>
                    <a:pt x="2785" y="431"/>
                  </a:lnTo>
                  <a:lnTo>
                    <a:pt x="2791" y="431"/>
                  </a:lnTo>
                  <a:lnTo>
                    <a:pt x="2797" y="431"/>
                  </a:lnTo>
                  <a:lnTo>
                    <a:pt x="2810" y="431"/>
                  </a:lnTo>
                  <a:lnTo>
                    <a:pt x="2816" y="437"/>
                  </a:lnTo>
                  <a:lnTo>
                    <a:pt x="2823" y="437"/>
                  </a:lnTo>
                  <a:lnTo>
                    <a:pt x="2829" y="437"/>
                  </a:lnTo>
                  <a:lnTo>
                    <a:pt x="2842" y="443"/>
                  </a:lnTo>
                  <a:lnTo>
                    <a:pt x="2848" y="443"/>
                  </a:lnTo>
                  <a:lnTo>
                    <a:pt x="2854" y="443"/>
                  </a:lnTo>
                  <a:lnTo>
                    <a:pt x="2860" y="443"/>
                  </a:lnTo>
                  <a:lnTo>
                    <a:pt x="2873" y="450"/>
                  </a:lnTo>
                  <a:lnTo>
                    <a:pt x="2879" y="450"/>
                  </a:lnTo>
                  <a:lnTo>
                    <a:pt x="2886" y="450"/>
                  </a:lnTo>
                  <a:lnTo>
                    <a:pt x="2892" y="450"/>
                  </a:lnTo>
                  <a:lnTo>
                    <a:pt x="2905" y="456"/>
                  </a:lnTo>
                  <a:lnTo>
                    <a:pt x="2911" y="456"/>
                  </a:lnTo>
                  <a:lnTo>
                    <a:pt x="2917" y="456"/>
                  </a:lnTo>
                  <a:lnTo>
                    <a:pt x="2923" y="456"/>
                  </a:lnTo>
                  <a:lnTo>
                    <a:pt x="2930" y="456"/>
                  </a:lnTo>
                  <a:lnTo>
                    <a:pt x="2942" y="462"/>
                  </a:lnTo>
                  <a:lnTo>
                    <a:pt x="2949" y="462"/>
                  </a:lnTo>
                  <a:lnTo>
                    <a:pt x="2955" y="462"/>
                  </a:lnTo>
                  <a:lnTo>
                    <a:pt x="2961" y="462"/>
                  </a:lnTo>
                  <a:lnTo>
                    <a:pt x="2974" y="462"/>
                  </a:lnTo>
                  <a:lnTo>
                    <a:pt x="2980" y="462"/>
                  </a:lnTo>
                  <a:lnTo>
                    <a:pt x="2986" y="469"/>
                  </a:lnTo>
                  <a:lnTo>
                    <a:pt x="2993" y="469"/>
                  </a:lnTo>
                  <a:lnTo>
                    <a:pt x="3005" y="469"/>
                  </a:lnTo>
                  <a:lnTo>
                    <a:pt x="3012" y="469"/>
                  </a:lnTo>
                  <a:lnTo>
                    <a:pt x="3018" y="469"/>
                  </a:lnTo>
                  <a:lnTo>
                    <a:pt x="3024" y="469"/>
                  </a:lnTo>
                  <a:lnTo>
                    <a:pt x="3037" y="469"/>
                  </a:lnTo>
                  <a:lnTo>
                    <a:pt x="3043" y="469"/>
                  </a:lnTo>
                  <a:lnTo>
                    <a:pt x="3049" y="469"/>
                  </a:lnTo>
                  <a:lnTo>
                    <a:pt x="3056" y="469"/>
                  </a:lnTo>
                  <a:lnTo>
                    <a:pt x="3068" y="469"/>
                  </a:lnTo>
                  <a:lnTo>
                    <a:pt x="3075" y="469"/>
                  </a:lnTo>
                  <a:lnTo>
                    <a:pt x="3081" y="469"/>
                  </a:lnTo>
                  <a:lnTo>
                    <a:pt x="3087" y="469"/>
                  </a:lnTo>
                  <a:lnTo>
                    <a:pt x="3094" y="469"/>
                  </a:lnTo>
                  <a:lnTo>
                    <a:pt x="3106" y="469"/>
                  </a:lnTo>
                  <a:lnTo>
                    <a:pt x="3112" y="469"/>
                  </a:lnTo>
                  <a:lnTo>
                    <a:pt x="3119" y="469"/>
                  </a:lnTo>
                  <a:lnTo>
                    <a:pt x="3125" y="469"/>
                  </a:lnTo>
                  <a:lnTo>
                    <a:pt x="3138" y="469"/>
                  </a:lnTo>
                  <a:lnTo>
                    <a:pt x="3144" y="469"/>
                  </a:lnTo>
                  <a:lnTo>
                    <a:pt x="3150" y="469"/>
                  </a:lnTo>
                  <a:lnTo>
                    <a:pt x="3157" y="469"/>
                  </a:lnTo>
                  <a:lnTo>
                    <a:pt x="3169" y="469"/>
                  </a:lnTo>
                  <a:lnTo>
                    <a:pt x="3175" y="462"/>
                  </a:lnTo>
                  <a:lnTo>
                    <a:pt x="3182" y="462"/>
                  </a:lnTo>
                  <a:lnTo>
                    <a:pt x="3188" y="462"/>
                  </a:lnTo>
                  <a:lnTo>
                    <a:pt x="3201" y="462"/>
                  </a:lnTo>
                  <a:lnTo>
                    <a:pt x="3207" y="462"/>
                  </a:lnTo>
                  <a:lnTo>
                    <a:pt x="3213" y="462"/>
                  </a:lnTo>
                  <a:lnTo>
                    <a:pt x="3220" y="462"/>
                  </a:lnTo>
                  <a:lnTo>
                    <a:pt x="3232" y="462"/>
                  </a:lnTo>
                  <a:lnTo>
                    <a:pt x="3238" y="456"/>
                  </a:lnTo>
                  <a:lnTo>
                    <a:pt x="3245" y="456"/>
                  </a:lnTo>
                  <a:lnTo>
                    <a:pt x="3251" y="456"/>
                  </a:lnTo>
                  <a:lnTo>
                    <a:pt x="3257" y="456"/>
                  </a:lnTo>
                  <a:lnTo>
                    <a:pt x="3270" y="456"/>
                  </a:lnTo>
                  <a:lnTo>
                    <a:pt x="3276" y="456"/>
                  </a:lnTo>
                  <a:lnTo>
                    <a:pt x="3283" y="456"/>
                  </a:lnTo>
                  <a:lnTo>
                    <a:pt x="3289" y="450"/>
                  </a:lnTo>
                  <a:lnTo>
                    <a:pt x="3301" y="450"/>
                  </a:lnTo>
                  <a:lnTo>
                    <a:pt x="3308" y="450"/>
                  </a:lnTo>
                  <a:lnTo>
                    <a:pt x="3314" y="450"/>
                  </a:lnTo>
                  <a:lnTo>
                    <a:pt x="3320" y="450"/>
                  </a:lnTo>
                  <a:lnTo>
                    <a:pt x="3333" y="450"/>
                  </a:lnTo>
                  <a:lnTo>
                    <a:pt x="3339" y="443"/>
                  </a:lnTo>
                  <a:lnTo>
                    <a:pt x="3346" y="443"/>
                  </a:lnTo>
                  <a:lnTo>
                    <a:pt x="3352" y="443"/>
                  </a:lnTo>
                  <a:lnTo>
                    <a:pt x="3364" y="443"/>
                  </a:lnTo>
                  <a:lnTo>
                    <a:pt x="3371" y="443"/>
                  </a:lnTo>
                  <a:lnTo>
                    <a:pt x="3377" y="443"/>
                  </a:lnTo>
                  <a:lnTo>
                    <a:pt x="3383" y="437"/>
                  </a:lnTo>
                  <a:lnTo>
                    <a:pt x="3396" y="437"/>
                  </a:lnTo>
                  <a:lnTo>
                    <a:pt x="3402" y="437"/>
                  </a:lnTo>
                  <a:lnTo>
                    <a:pt x="3409" y="437"/>
                  </a:lnTo>
                  <a:lnTo>
                    <a:pt x="3415" y="437"/>
                  </a:lnTo>
                  <a:lnTo>
                    <a:pt x="3421" y="437"/>
                  </a:lnTo>
                  <a:lnTo>
                    <a:pt x="3434" y="437"/>
                  </a:lnTo>
                  <a:lnTo>
                    <a:pt x="3440" y="431"/>
                  </a:lnTo>
                  <a:lnTo>
                    <a:pt x="3446" y="431"/>
                  </a:lnTo>
                  <a:lnTo>
                    <a:pt x="3453" y="431"/>
                  </a:lnTo>
                  <a:lnTo>
                    <a:pt x="3465" y="431"/>
                  </a:lnTo>
                  <a:lnTo>
                    <a:pt x="3472" y="431"/>
                  </a:lnTo>
                  <a:lnTo>
                    <a:pt x="3478" y="431"/>
                  </a:lnTo>
                  <a:lnTo>
                    <a:pt x="3484" y="431"/>
                  </a:lnTo>
                  <a:lnTo>
                    <a:pt x="3497" y="431"/>
                  </a:lnTo>
                  <a:lnTo>
                    <a:pt x="3503" y="431"/>
                  </a:lnTo>
                  <a:lnTo>
                    <a:pt x="3509" y="431"/>
                  </a:lnTo>
                  <a:lnTo>
                    <a:pt x="3516" y="431"/>
                  </a:lnTo>
                  <a:lnTo>
                    <a:pt x="3528" y="431"/>
                  </a:lnTo>
                  <a:lnTo>
                    <a:pt x="3535" y="425"/>
                  </a:lnTo>
                  <a:lnTo>
                    <a:pt x="3541" y="425"/>
                  </a:lnTo>
                  <a:lnTo>
                    <a:pt x="3547" y="425"/>
                  </a:lnTo>
                  <a:lnTo>
                    <a:pt x="3560" y="425"/>
                  </a:lnTo>
                  <a:lnTo>
                    <a:pt x="3566" y="425"/>
                  </a:lnTo>
                  <a:lnTo>
                    <a:pt x="3572" y="425"/>
                  </a:lnTo>
                  <a:lnTo>
                    <a:pt x="3579" y="425"/>
                  </a:lnTo>
                  <a:lnTo>
                    <a:pt x="3585" y="425"/>
                  </a:lnTo>
                  <a:lnTo>
                    <a:pt x="3598" y="425"/>
                  </a:lnTo>
                  <a:lnTo>
                    <a:pt x="3604" y="425"/>
                  </a:lnTo>
                  <a:lnTo>
                    <a:pt x="3610" y="425"/>
                  </a:lnTo>
                  <a:lnTo>
                    <a:pt x="3616" y="425"/>
                  </a:lnTo>
                  <a:lnTo>
                    <a:pt x="3629" y="425"/>
                  </a:lnTo>
                  <a:lnTo>
                    <a:pt x="3635" y="425"/>
                  </a:lnTo>
                  <a:lnTo>
                    <a:pt x="3642" y="425"/>
                  </a:lnTo>
                  <a:lnTo>
                    <a:pt x="3648" y="425"/>
                  </a:lnTo>
                  <a:lnTo>
                    <a:pt x="3661" y="425"/>
                  </a:lnTo>
                  <a:lnTo>
                    <a:pt x="3667" y="425"/>
                  </a:lnTo>
                  <a:lnTo>
                    <a:pt x="3673" y="431"/>
                  </a:lnTo>
                  <a:lnTo>
                    <a:pt x="3679" y="431"/>
                  </a:lnTo>
                  <a:lnTo>
                    <a:pt x="3692" y="431"/>
                  </a:lnTo>
                  <a:lnTo>
                    <a:pt x="3698" y="431"/>
                  </a:lnTo>
                  <a:lnTo>
                    <a:pt x="3705" y="431"/>
                  </a:lnTo>
                  <a:lnTo>
                    <a:pt x="3711" y="431"/>
                  </a:lnTo>
                  <a:lnTo>
                    <a:pt x="3724" y="431"/>
                  </a:lnTo>
                  <a:lnTo>
                    <a:pt x="3730" y="431"/>
                  </a:lnTo>
                  <a:lnTo>
                    <a:pt x="3736" y="431"/>
                  </a:lnTo>
                  <a:lnTo>
                    <a:pt x="3742" y="431"/>
                  </a:lnTo>
                  <a:lnTo>
                    <a:pt x="3749" y="431"/>
                  </a:lnTo>
                  <a:lnTo>
                    <a:pt x="3761" y="431"/>
                  </a:lnTo>
                  <a:lnTo>
                    <a:pt x="3768" y="431"/>
                  </a:lnTo>
                  <a:lnTo>
                    <a:pt x="3774" y="431"/>
                  </a:lnTo>
                  <a:lnTo>
                    <a:pt x="3780" y="437"/>
                  </a:lnTo>
                  <a:lnTo>
                    <a:pt x="3793" y="437"/>
                  </a:lnTo>
                  <a:lnTo>
                    <a:pt x="3799" y="437"/>
                  </a:lnTo>
                  <a:lnTo>
                    <a:pt x="3805" y="437"/>
                  </a:lnTo>
                  <a:lnTo>
                    <a:pt x="3812" y="437"/>
                  </a:lnTo>
                  <a:lnTo>
                    <a:pt x="3824" y="437"/>
                  </a:lnTo>
                  <a:lnTo>
                    <a:pt x="3831" y="437"/>
                  </a:lnTo>
                  <a:lnTo>
                    <a:pt x="3837" y="437"/>
                  </a:lnTo>
                  <a:lnTo>
                    <a:pt x="3843" y="437"/>
                  </a:lnTo>
                  <a:lnTo>
                    <a:pt x="3856" y="437"/>
                  </a:lnTo>
                  <a:lnTo>
                    <a:pt x="3862" y="443"/>
                  </a:lnTo>
                  <a:lnTo>
                    <a:pt x="3868" y="443"/>
                  </a:lnTo>
                  <a:lnTo>
                    <a:pt x="3875" y="443"/>
                  </a:lnTo>
                  <a:lnTo>
                    <a:pt x="3887" y="44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4" name="Rectangle 262"/>
            <p:cNvSpPr>
              <a:spLocks noChangeArrowheads="1"/>
            </p:cNvSpPr>
            <p:nvPr/>
          </p:nvSpPr>
          <p:spPr bwMode="auto">
            <a:xfrm>
              <a:off x="2514" y="4024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6995" name="Rectangle 263"/>
            <p:cNvSpPr>
              <a:spLocks noChangeArrowheads="1"/>
            </p:cNvSpPr>
            <p:nvPr/>
          </p:nvSpPr>
          <p:spPr bwMode="auto">
            <a:xfrm rot="-5400000">
              <a:off x="-2" y="3263"/>
              <a:ext cx="8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Apply the guidelines to the response below and suggest specific changes for improvement.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1023938" y="2257425"/>
            <a:ext cx="6765925" cy="4535488"/>
            <a:chOff x="389" y="1282"/>
            <a:chExt cx="4262" cy="2857"/>
          </a:xfrm>
        </p:grpSpPr>
        <p:sp>
          <p:nvSpPr>
            <p:cNvPr id="37909" name="Rectangle 5"/>
            <p:cNvSpPr>
              <a:spLocks noChangeArrowheads="1"/>
            </p:cNvSpPr>
            <p:nvPr/>
          </p:nvSpPr>
          <p:spPr bwMode="auto">
            <a:xfrm>
              <a:off x="655" y="1428"/>
              <a:ext cx="3900" cy="1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Rectangle 6"/>
            <p:cNvSpPr>
              <a:spLocks noChangeArrowheads="1"/>
            </p:cNvSpPr>
            <p:nvPr/>
          </p:nvSpPr>
          <p:spPr bwMode="auto">
            <a:xfrm>
              <a:off x="655" y="1428"/>
              <a:ext cx="3900" cy="10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7"/>
            <p:cNvSpPr>
              <a:spLocks noChangeShapeType="1"/>
            </p:cNvSpPr>
            <p:nvPr/>
          </p:nvSpPr>
          <p:spPr bwMode="auto">
            <a:xfrm>
              <a:off x="655" y="1428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8"/>
            <p:cNvSpPr>
              <a:spLocks/>
            </p:cNvSpPr>
            <p:nvPr/>
          </p:nvSpPr>
          <p:spPr bwMode="auto">
            <a:xfrm>
              <a:off x="655" y="1428"/>
              <a:ext cx="3900" cy="1038"/>
            </a:xfrm>
            <a:custGeom>
              <a:avLst/>
              <a:gdLst>
                <a:gd name="T0" fmla="*/ 0 w 619"/>
                <a:gd name="T1" fmla="*/ 1038 h 164"/>
                <a:gd name="T2" fmla="*/ 3900 w 619"/>
                <a:gd name="T3" fmla="*/ 1038 h 164"/>
                <a:gd name="T4" fmla="*/ 390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9"/>
            <p:cNvSpPr>
              <a:spLocks noChangeShapeType="1"/>
            </p:cNvSpPr>
            <p:nvPr/>
          </p:nvSpPr>
          <p:spPr bwMode="auto">
            <a:xfrm flipV="1">
              <a:off x="655" y="1428"/>
              <a:ext cx="1" cy="1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10"/>
            <p:cNvSpPr>
              <a:spLocks noChangeShapeType="1"/>
            </p:cNvSpPr>
            <p:nvPr/>
          </p:nvSpPr>
          <p:spPr bwMode="auto">
            <a:xfrm>
              <a:off x="655" y="2466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11"/>
            <p:cNvSpPr>
              <a:spLocks noChangeShapeType="1"/>
            </p:cNvSpPr>
            <p:nvPr/>
          </p:nvSpPr>
          <p:spPr bwMode="auto">
            <a:xfrm flipV="1">
              <a:off x="655" y="1428"/>
              <a:ext cx="1" cy="1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12"/>
            <p:cNvSpPr>
              <a:spLocks noChangeShapeType="1"/>
            </p:cNvSpPr>
            <p:nvPr/>
          </p:nvSpPr>
          <p:spPr bwMode="auto">
            <a:xfrm flipV="1">
              <a:off x="655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13"/>
            <p:cNvSpPr>
              <a:spLocks noChangeShapeType="1"/>
            </p:cNvSpPr>
            <p:nvPr/>
          </p:nvSpPr>
          <p:spPr bwMode="auto">
            <a:xfrm>
              <a:off x="655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Rectangle 14"/>
            <p:cNvSpPr>
              <a:spLocks noChangeArrowheads="1"/>
            </p:cNvSpPr>
            <p:nvPr/>
          </p:nvSpPr>
          <p:spPr bwMode="auto">
            <a:xfrm>
              <a:off x="636" y="249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7919" name="Line 15"/>
            <p:cNvSpPr>
              <a:spLocks noChangeShapeType="1"/>
            </p:cNvSpPr>
            <p:nvPr/>
          </p:nvSpPr>
          <p:spPr bwMode="auto">
            <a:xfrm flipV="1">
              <a:off x="1046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16"/>
            <p:cNvSpPr>
              <a:spLocks noChangeShapeType="1"/>
            </p:cNvSpPr>
            <p:nvPr/>
          </p:nvSpPr>
          <p:spPr bwMode="auto">
            <a:xfrm>
              <a:off x="1046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Rectangle 17"/>
            <p:cNvSpPr>
              <a:spLocks noChangeArrowheads="1"/>
            </p:cNvSpPr>
            <p:nvPr/>
          </p:nvSpPr>
          <p:spPr bwMode="auto">
            <a:xfrm>
              <a:off x="1002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7922" name="Line 18"/>
            <p:cNvSpPr>
              <a:spLocks noChangeShapeType="1"/>
            </p:cNvSpPr>
            <p:nvPr/>
          </p:nvSpPr>
          <p:spPr bwMode="auto">
            <a:xfrm flipV="1">
              <a:off x="1436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19"/>
            <p:cNvSpPr>
              <a:spLocks noChangeShapeType="1"/>
            </p:cNvSpPr>
            <p:nvPr/>
          </p:nvSpPr>
          <p:spPr bwMode="auto">
            <a:xfrm>
              <a:off x="1436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Rectangle 20"/>
            <p:cNvSpPr>
              <a:spLocks noChangeArrowheads="1"/>
            </p:cNvSpPr>
            <p:nvPr/>
          </p:nvSpPr>
          <p:spPr bwMode="auto">
            <a:xfrm>
              <a:off x="1392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7925" name="Line 21"/>
            <p:cNvSpPr>
              <a:spLocks noChangeShapeType="1"/>
            </p:cNvSpPr>
            <p:nvPr/>
          </p:nvSpPr>
          <p:spPr bwMode="auto">
            <a:xfrm flipV="1">
              <a:off x="1827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22"/>
            <p:cNvSpPr>
              <a:spLocks noChangeShapeType="1"/>
            </p:cNvSpPr>
            <p:nvPr/>
          </p:nvSpPr>
          <p:spPr bwMode="auto">
            <a:xfrm>
              <a:off x="1827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Rectangle 23"/>
            <p:cNvSpPr>
              <a:spLocks noChangeArrowheads="1"/>
            </p:cNvSpPr>
            <p:nvPr/>
          </p:nvSpPr>
          <p:spPr bwMode="auto">
            <a:xfrm>
              <a:off x="1783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7928" name="Line 24"/>
            <p:cNvSpPr>
              <a:spLocks noChangeShapeType="1"/>
            </p:cNvSpPr>
            <p:nvPr/>
          </p:nvSpPr>
          <p:spPr bwMode="auto">
            <a:xfrm flipV="1">
              <a:off x="2218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25"/>
            <p:cNvSpPr>
              <a:spLocks noChangeShapeType="1"/>
            </p:cNvSpPr>
            <p:nvPr/>
          </p:nvSpPr>
          <p:spPr bwMode="auto">
            <a:xfrm>
              <a:off x="2218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Rectangle 26"/>
            <p:cNvSpPr>
              <a:spLocks noChangeArrowheads="1"/>
            </p:cNvSpPr>
            <p:nvPr/>
          </p:nvSpPr>
          <p:spPr bwMode="auto">
            <a:xfrm>
              <a:off x="2174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7931" name="Line 27"/>
            <p:cNvSpPr>
              <a:spLocks noChangeShapeType="1"/>
            </p:cNvSpPr>
            <p:nvPr/>
          </p:nvSpPr>
          <p:spPr bwMode="auto">
            <a:xfrm flipV="1">
              <a:off x="2608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Line 28"/>
            <p:cNvSpPr>
              <a:spLocks noChangeShapeType="1"/>
            </p:cNvSpPr>
            <p:nvPr/>
          </p:nvSpPr>
          <p:spPr bwMode="auto">
            <a:xfrm>
              <a:off x="2608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Rectangle 29"/>
            <p:cNvSpPr>
              <a:spLocks noChangeArrowheads="1"/>
            </p:cNvSpPr>
            <p:nvPr/>
          </p:nvSpPr>
          <p:spPr bwMode="auto">
            <a:xfrm>
              <a:off x="2564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7934" name="Line 30"/>
            <p:cNvSpPr>
              <a:spLocks noChangeShapeType="1"/>
            </p:cNvSpPr>
            <p:nvPr/>
          </p:nvSpPr>
          <p:spPr bwMode="auto">
            <a:xfrm flipV="1">
              <a:off x="2993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Line 31"/>
            <p:cNvSpPr>
              <a:spLocks noChangeShapeType="1"/>
            </p:cNvSpPr>
            <p:nvPr/>
          </p:nvSpPr>
          <p:spPr bwMode="auto">
            <a:xfrm>
              <a:off x="2993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Rectangle 32"/>
            <p:cNvSpPr>
              <a:spLocks noChangeArrowheads="1"/>
            </p:cNvSpPr>
            <p:nvPr/>
          </p:nvSpPr>
          <p:spPr bwMode="auto">
            <a:xfrm>
              <a:off x="2948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200"/>
            </a:p>
          </p:txBody>
        </p:sp>
        <p:sp>
          <p:nvSpPr>
            <p:cNvPr id="37937" name="Line 33"/>
            <p:cNvSpPr>
              <a:spLocks noChangeShapeType="1"/>
            </p:cNvSpPr>
            <p:nvPr/>
          </p:nvSpPr>
          <p:spPr bwMode="auto">
            <a:xfrm flipV="1">
              <a:off x="3383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Line 34"/>
            <p:cNvSpPr>
              <a:spLocks noChangeShapeType="1"/>
            </p:cNvSpPr>
            <p:nvPr/>
          </p:nvSpPr>
          <p:spPr bwMode="auto">
            <a:xfrm>
              <a:off x="3383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Rectangle 35"/>
            <p:cNvSpPr>
              <a:spLocks noChangeArrowheads="1"/>
            </p:cNvSpPr>
            <p:nvPr/>
          </p:nvSpPr>
          <p:spPr bwMode="auto">
            <a:xfrm>
              <a:off x="3339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1200"/>
            </a:p>
          </p:txBody>
        </p:sp>
        <p:sp>
          <p:nvSpPr>
            <p:cNvPr id="37940" name="Line 36"/>
            <p:cNvSpPr>
              <a:spLocks noChangeShapeType="1"/>
            </p:cNvSpPr>
            <p:nvPr/>
          </p:nvSpPr>
          <p:spPr bwMode="auto">
            <a:xfrm flipV="1">
              <a:off x="3774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Line 37"/>
            <p:cNvSpPr>
              <a:spLocks noChangeShapeType="1"/>
            </p:cNvSpPr>
            <p:nvPr/>
          </p:nvSpPr>
          <p:spPr bwMode="auto">
            <a:xfrm>
              <a:off x="3774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Rectangle 38"/>
            <p:cNvSpPr>
              <a:spLocks noChangeArrowheads="1"/>
            </p:cNvSpPr>
            <p:nvPr/>
          </p:nvSpPr>
          <p:spPr bwMode="auto">
            <a:xfrm>
              <a:off x="3730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200"/>
            </a:p>
          </p:txBody>
        </p:sp>
        <p:sp>
          <p:nvSpPr>
            <p:cNvPr id="37943" name="Line 39"/>
            <p:cNvSpPr>
              <a:spLocks noChangeShapeType="1"/>
            </p:cNvSpPr>
            <p:nvPr/>
          </p:nvSpPr>
          <p:spPr bwMode="auto">
            <a:xfrm flipV="1">
              <a:off x="4164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Line 40"/>
            <p:cNvSpPr>
              <a:spLocks noChangeShapeType="1"/>
            </p:cNvSpPr>
            <p:nvPr/>
          </p:nvSpPr>
          <p:spPr bwMode="auto">
            <a:xfrm>
              <a:off x="4164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Rectangle 41"/>
            <p:cNvSpPr>
              <a:spLocks noChangeArrowheads="1"/>
            </p:cNvSpPr>
            <p:nvPr/>
          </p:nvSpPr>
          <p:spPr bwMode="auto">
            <a:xfrm>
              <a:off x="4120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90</a:t>
              </a:r>
              <a:endParaRPr lang="en-US" sz="1200"/>
            </a:p>
          </p:txBody>
        </p:sp>
        <p:sp>
          <p:nvSpPr>
            <p:cNvPr id="37946" name="Line 42"/>
            <p:cNvSpPr>
              <a:spLocks noChangeShapeType="1"/>
            </p:cNvSpPr>
            <p:nvPr/>
          </p:nvSpPr>
          <p:spPr bwMode="auto">
            <a:xfrm flipV="1">
              <a:off x="4555" y="2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Line 43"/>
            <p:cNvSpPr>
              <a:spLocks noChangeShapeType="1"/>
            </p:cNvSpPr>
            <p:nvPr/>
          </p:nvSpPr>
          <p:spPr bwMode="auto">
            <a:xfrm>
              <a:off x="4555" y="142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Rectangle 44"/>
            <p:cNvSpPr>
              <a:spLocks noChangeArrowheads="1"/>
            </p:cNvSpPr>
            <p:nvPr/>
          </p:nvSpPr>
          <p:spPr bwMode="auto">
            <a:xfrm>
              <a:off x="4492" y="2492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37949" name="Line 45"/>
            <p:cNvSpPr>
              <a:spLocks noChangeShapeType="1"/>
            </p:cNvSpPr>
            <p:nvPr/>
          </p:nvSpPr>
          <p:spPr bwMode="auto">
            <a:xfrm>
              <a:off x="655" y="2466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46"/>
            <p:cNvSpPr>
              <a:spLocks noChangeShapeType="1"/>
            </p:cNvSpPr>
            <p:nvPr/>
          </p:nvSpPr>
          <p:spPr bwMode="auto">
            <a:xfrm flipH="1">
              <a:off x="4517" y="2466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Rectangle 47"/>
            <p:cNvSpPr>
              <a:spLocks noChangeArrowheads="1"/>
            </p:cNvSpPr>
            <p:nvPr/>
          </p:nvSpPr>
          <p:spPr bwMode="auto">
            <a:xfrm>
              <a:off x="586" y="241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7952" name="Line 48"/>
            <p:cNvSpPr>
              <a:spLocks noChangeShapeType="1"/>
            </p:cNvSpPr>
            <p:nvPr/>
          </p:nvSpPr>
          <p:spPr bwMode="auto">
            <a:xfrm>
              <a:off x="655" y="220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Line 49"/>
            <p:cNvSpPr>
              <a:spLocks noChangeShapeType="1"/>
            </p:cNvSpPr>
            <p:nvPr/>
          </p:nvSpPr>
          <p:spPr bwMode="auto">
            <a:xfrm flipH="1">
              <a:off x="4517" y="220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Rectangle 50"/>
            <p:cNvSpPr>
              <a:spLocks noChangeArrowheads="1"/>
            </p:cNvSpPr>
            <p:nvPr/>
          </p:nvSpPr>
          <p:spPr bwMode="auto">
            <a:xfrm>
              <a:off x="517" y="2156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7955" name="Line 51"/>
            <p:cNvSpPr>
              <a:spLocks noChangeShapeType="1"/>
            </p:cNvSpPr>
            <p:nvPr/>
          </p:nvSpPr>
          <p:spPr bwMode="auto">
            <a:xfrm>
              <a:off x="655" y="19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52"/>
            <p:cNvSpPr>
              <a:spLocks noChangeShapeType="1"/>
            </p:cNvSpPr>
            <p:nvPr/>
          </p:nvSpPr>
          <p:spPr bwMode="auto">
            <a:xfrm flipH="1">
              <a:off x="4517" y="19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Rectangle 53"/>
            <p:cNvSpPr>
              <a:spLocks noChangeArrowheads="1"/>
            </p:cNvSpPr>
            <p:nvPr/>
          </p:nvSpPr>
          <p:spPr bwMode="auto">
            <a:xfrm>
              <a:off x="586" y="189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7958" name="Line 54"/>
            <p:cNvSpPr>
              <a:spLocks noChangeShapeType="1"/>
            </p:cNvSpPr>
            <p:nvPr/>
          </p:nvSpPr>
          <p:spPr bwMode="auto">
            <a:xfrm>
              <a:off x="655" y="168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Line 55"/>
            <p:cNvSpPr>
              <a:spLocks noChangeShapeType="1"/>
            </p:cNvSpPr>
            <p:nvPr/>
          </p:nvSpPr>
          <p:spPr bwMode="auto">
            <a:xfrm flipH="1">
              <a:off x="4517" y="168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Rectangle 56"/>
            <p:cNvSpPr>
              <a:spLocks noChangeArrowheads="1"/>
            </p:cNvSpPr>
            <p:nvPr/>
          </p:nvSpPr>
          <p:spPr bwMode="auto">
            <a:xfrm>
              <a:off x="517" y="1637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7961" name="Line 57"/>
            <p:cNvSpPr>
              <a:spLocks noChangeShapeType="1"/>
            </p:cNvSpPr>
            <p:nvPr/>
          </p:nvSpPr>
          <p:spPr bwMode="auto">
            <a:xfrm>
              <a:off x="655" y="14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58"/>
            <p:cNvSpPr>
              <a:spLocks noChangeShapeType="1"/>
            </p:cNvSpPr>
            <p:nvPr/>
          </p:nvSpPr>
          <p:spPr bwMode="auto">
            <a:xfrm flipH="1">
              <a:off x="4517" y="14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Rectangle 59"/>
            <p:cNvSpPr>
              <a:spLocks noChangeArrowheads="1"/>
            </p:cNvSpPr>
            <p:nvPr/>
          </p:nvSpPr>
          <p:spPr bwMode="auto">
            <a:xfrm>
              <a:off x="586" y="137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37964" name="Line 60"/>
            <p:cNvSpPr>
              <a:spLocks noChangeShapeType="1"/>
            </p:cNvSpPr>
            <p:nvPr/>
          </p:nvSpPr>
          <p:spPr bwMode="auto">
            <a:xfrm>
              <a:off x="655" y="1428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61"/>
            <p:cNvSpPr>
              <a:spLocks/>
            </p:cNvSpPr>
            <p:nvPr/>
          </p:nvSpPr>
          <p:spPr bwMode="auto">
            <a:xfrm>
              <a:off x="655" y="1428"/>
              <a:ext cx="3900" cy="1038"/>
            </a:xfrm>
            <a:custGeom>
              <a:avLst/>
              <a:gdLst>
                <a:gd name="T0" fmla="*/ 0 w 619"/>
                <a:gd name="T1" fmla="*/ 1038 h 164"/>
                <a:gd name="T2" fmla="*/ 3900 w 619"/>
                <a:gd name="T3" fmla="*/ 1038 h 164"/>
                <a:gd name="T4" fmla="*/ 390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Line 62"/>
            <p:cNvSpPr>
              <a:spLocks noChangeShapeType="1"/>
            </p:cNvSpPr>
            <p:nvPr/>
          </p:nvSpPr>
          <p:spPr bwMode="auto">
            <a:xfrm flipV="1">
              <a:off x="655" y="1428"/>
              <a:ext cx="1" cy="1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63"/>
            <p:cNvSpPr>
              <a:spLocks/>
            </p:cNvSpPr>
            <p:nvPr/>
          </p:nvSpPr>
          <p:spPr bwMode="auto">
            <a:xfrm>
              <a:off x="655" y="1947"/>
              <a:ext cx="3887" cy="519"/>
            </a:xfrm>
            <a:custGeom>
              <a:avLst/>
              <a:gdLst>
                <a:gd name="T0" fmla="*/ 57 w 3887"/>
                <a:gd name="T1" fmla="*/ 519 h 519"/>
                <a:gd name="T2" fmla="*/ 120 w 3887"/>
                <a:gd name="T3" fmla="*/ 519 h 519"/>
                <a:gd name="T4" fmla="*/ 177 w 3887"/>
                <a:gd name="T5" fmla="*/ 519 h 519"/>
                <a:gd name="T6" fmla="*/ 240 w 3887"/>
                <a:gd name="T7" fmla="*/ 0 h 519"/>
                <a:gd name="T8" fmla="*/ 303 w 3887"/>
                <a:gd name="T9" fmla="*/ 0 h 519"/>
                <a:gd name="T10" fmla="*/ 366 w 3887"/>
                <a:gd name="T11" fmla="*/ 0 h 519"/>
                <a:gd name="T12" fmla="*/ 429 w 3887"/>
                <a:gd name="T13" fmla="*/ 0 h 519"/>
                <a:gd name="T14" fmla="*/ 492 w 3887"/>
                <a:gd name="T15" fmla="*/ 0 h 519"/>
                <a:gd name="T16" fmla="*/ 555 w 3887"/>
                <a:gd name="T17" fmla="*/ 0 h 519"/>
                <a:gd name="T18" fmla="*/ 618 w 3887"/>
                <a:gd name="T19" fmla="*/ 0 h 519"/>
                <a:gd name="T20" fmla="*/ 681 w 3887"/>
                <a:gd name="T21" fmla="*/ 0 h 519"/>
                <a:gd name="T22" fmla="*/ 744 w 3887"/>
                <a:gd name="T23" fmla="*/ 0 h 519"/>
                <a:gd name="T24" fmla="*/ 807 w 3887"/>
                <a:gd name="T25" fmla="*/ 0 h 519"/>
                <a:gd name="T26" fmla="*/ 863 w 3887"/>
                <a:gd name="T27" fmla="*/ 0 h 519"/>
                <a:gd name="T28" fmla="*/ 926 w 3887"/>
                <a:gd name="T29" fmla="*/ 0 h 519"/>
                <a:gd name="T30" fmla="*/ 989 w 3887"/>
                <a:gd name="T31" fmla="*/ 0 h 519"/>
                <a:gd name="T32" fmla="*/ 1052 w 3887"/>
                <a:gd name="T33" fmla="*/ 0 h 519"/>
                <a:gd name="T34" fmla="*/ 1115 w 3887"/>
                <a:gd name="T35" fmla="*/ 0 h 519"/>
                <a:gd name="T36" fmla="*/ 1178 w 3887"/>
                <a:gd name="T37" fmla="*/ 0 h 519"/>
                <a:gd name="T38" fmla="*/ 1241 w 3887"/>
                <a:gd name="T39" fmla="*/ 0 h 519"/>
                <a:gd name="T40" fmla="*/ 1304 w 3887"/>
                <a:gd name="T41" fmla="*/ 0 h 519"/>
                <a:gd name="T42" fmla="*/ 1367 w 3887"/>
                <a:gd name="T43" fmla="*/ 0 h 519"/>
                <a:gd name="T44" fmla="*/ 1430 w 3887"/>
                <a:gd name="T45" fmla="*/ 0 h 519"/>
                <a:gd name="T46" fmla="*/ 1487 w 3887"/>
                <a:gd name="T47" fmla="*/ 0 h 519"/>
                <a:gd name="T48" fmla="*/ 1550 w 3887"/>
                <a:gd name="T49" fmla="*/ 0 h 519"/>
                <a:gd name="T50" fmla="*/ 1613 w 3887"/>
                <a:gd name="T51" fmla="*/ 0 h 519"/>
                <a:gd name="T52" fmla="*/ 1676 w 3887"/>
                <a:gd name="T53" fmla="*/ 0 h 519"/>
                <a:gd name="T54" fmla="*/ 1739 w 3887"/>
                <a:gd name="T55" fmla="*/ 0 h 519"/>
                <a:gd name="T56" fmla="*/ 1802 w 3887"/>
                <a:gd name="T57" fmla="*/ 0 h 519"/>
                <a:gd name="T58" fmla="*/ 1865 w 3887"/>
                <a:gd name="T59" fmla="*/ 0 h 519"/>
                <a:gd name="T60" fmla="*/ 1928 w 3887"/>
                <a:gd name="T61" fmla="*/ 0 h 519"/>
                <a:gd name="T62" fmla="*/ 1991 w 3887"/>
                <a:gd name="T63" fmla="*/ 0 h 519"/>
                <a:gd name="T64" fmla="*/ 2054 w 3887"/>
                <a:gd name="T65" fmla="*/ 0 h 519"/>
                <a:gd name="T66" fmla="*/ 2111 w 3887"/>
                <a:gd name="T67" fmla="*/ 0 h 519"/>
                <a:gd name="T68" fmla="*/ 2174 w 3887"/>
                <a:gd name="T69" fmla="*/ 0 h 519"/>
                <a:gd name="T70" fmla="*/ 2237 w 3887"/>
                <a:gd name="T71" fmla="*/ 0 h 519"/>
                <a:gd name="T72" fmla="*/ 2300 w 3887"/>
                <a:gd name="T73" fmla="*/ 0 h 519"/>
                <a:gd name="T74" fmla="*/ 2363 w 3887"/>
                <a:gd name="T75" fmla="*/ 0 h 519"/>
                <a:gd name="T76" fmla="*/ 2426 w 3887"/>
                <a:gd name="T77" fmla="*/ 0 h 519"/>
                <a:gd name="T78" fmla="*/ 2489 w 3887"/>
                <a:gd name="T79" fmla="*/ 0 h 519"/>
                <a:gd name="T80" fmla="*/ 2552 w 3887"/>
                <a:gd name="T81" fmla="*/ 0 h 519"/>
                <a:gd name="T82" fmla="*/ 2615 w 3887"/>
                <a:gd name="T83" fmla="*/ 0 h 519"/>
                <a:gd name="T84" fmla="*/ 2678 w 3887"/>
                <a:gd name="T85" fmla="*/ 0 h 519"/>
                <a:gd name="T86" fmla="*/ 2741 w 3887"/>
                <a:gd name="T87" fmla="*/ 0 h 519"/>
                <a:gd name="T88" fmla="*/ 2797 w 3887"/>
                <a:gd name="T89" fmla="*/ 0 h 519"/>
                <a:gd name="T90" fmla="*/ 2860 w 3887"/>
                <a:gd name="T91" fmla="*/ 0 h 519"/>
                <a:gd name="T92" fmla="*/ 2923 w 3887"/>
                <a:gd name="T93" fmla="*/ 0 h 519"/>
                <a:gd name="T94" fmla="*/ 2986 w 3887"/>
                <a:gd name="T95" fmla="*/ 0 h 519"/>
                <a:gd name="T96" fmla="*/ 3049 w 3887"/>
                <a:gd name="T97" fmla="*/ 0 h 519"/>
                <a:gd name="T98" fmla="*/ 3112 w 3887"/>
                <a:gd name="T99" fmla="*/ 0 h 519"/>
                <a:gd name="T100" fmla="*/ 3175 w 3887"/>
                <a:gd name="T101" fmla="*/ 0 h 519"/>
                <a:gd name="T102" fmla="*/ 3238 w 3887"/>
                <a:gd name="T103" fmla="*/ 0 h 519"/>
                <a:gd name="T104" fmla="*/ 3301 w 3887"/>
                <a:gd name="T105" fmla="*/ 0 h 519"/>
                <a:gd name="T106" fmla="*/ 3364 w 3887"/>
                <a:gd name="T107" fmla="*/ 0 h 519"/>
                <a:gd name="T108" fmla="*/ 3421 w 3887"/>
                <a:gd name="T109" fmla="*/ 0 h 519"/>
                <a:gd name="T110" fmla="*/ 3484 w 3887"/>
                <a:gd name="T111" fmla="*/ 0 h 519"/>
                <a:gd name="T112" fmla="*/ 3547 w 3887"/>
                <a:gd name="T113" fmla="*/ 0 h 519"/>
                <a:gd name="T114" fmla="*/ 3610 w 3887"/>
                <a:gd name="T115" fmla="*/ 0 h 519"/>
                <a:gd name="T116" fmla="*/ 3673 w 3887"/>
                <a:gd name="T117" fmla="*/ 0 h 519"/>
                <a:gd name="T118" fmla="*/ 3736 w 3887"/>
                <a:gd name="T119" fmla="*/ 0 h 519"/>
                <a:gd name="T120" fmla="*/ 3799 w 3887"/>
                <a:gd name="T121" fmla="*/ 0 h 519"/>
                <a:gd name="T122" fmla="*/ 3862 w 3887"/>
                <a:gd name="T123" fmla="*/ 0 h 5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87" h="519">
                  <a:moveTo>
                    <a:pt x="0" y="519"/>
                  </a:moveTo>
                  <a:lnTo>
                    <a:pt x="7" y="519"/>
                  </a:lnTo>
                  <a:lnTo>
                    <a:pt x="13" y="519"/>
                  </a:lnTo>
                  <a:lnTo>
                    <a:pt x="25" y="519"/>
                  </a:lnTo>
                  <a:lnTo>
                    <a:pt x="32" y="519"/>
                  </a:lnTo>
                  <a:lnTo>
                    <a:pt x="38" y="519"/>
                  </a:lnTo>
                  <a:lnTo>
                    <a:pt x="44" y="519"/>
                  </a:lnTo>
                  <a:lnTo>
                    <a:pt x="57" y="519"/>
                  </a:lnTo>
                  <a:lnTo>
                    <a:pt x="63" y="519"/>
                  </a:lnTo>
                  <a:lnTo>
                    <a:pt x="70" y="519"/>
                  </a:lnTo>
                  <a:lnTo>
                    <a:pt x="76" y="519"/>
                  </a:lnTo>
                  <a:lnTo>
                    <a:pt x="88" y="519"/>
                  </a:lnTo>
                  <a:lnTo>
                    <a:pt x="95" y="519"/>
                  </a:lnTo>
                  <a:lnTo>
                    <a:pt x="101" y="519"/>
                  </a:lnTo>
                  <a:lnTo>
                    <a:pt x="107" y="519"/>
                  </a:lnTo>
                  <a:lnTo>
                    <a:pt x="120" y="519"/>
                  </a:lnTo>
                  <a:lnTo>
                    <a:pt x="126" y="519"/>
                  </a:lnTo>
                  <a:lnTo>
                    <a:pt x="133" y="519"/>
                  </a:lnTo>
                  <a:lnTo>
                    <a:pt x="139" y="519"/>
                  </a:lnTo>
                  <a:lnTo>
                    <a:pt x="151" y="519"/>
                  </a:lnTo>
                  <a:lnTo>
                    <a:pt x="158" y="519"/>
                  </a:lnTo>
                  <a:lnTo>
                    <a:pt x="164" y="519"/>
                  </a:lnTo>
                  <a:lnTo>
                    <a:pt x="170" y="519"/>
                  </a:lnTo>
                  <a:lnTo>
                    <a:pt x="177" y="519"/>
                  </a:lnTo>
                  <a:lnTo>
                    <a:pt x="189" y="519"/>
                  </a:lnTo>
                  <a:lnTo>
                    <a:pt x="196" y="519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3" y="0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6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9" y="0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700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8" y="0"/>
                  </a:lnTo>
                  <a:lnTo>
                    <a:pt x="794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  <a:lnTo>
                    <a:pt x="844" y="0"/>
                  </a:lnTo>
                  <a:lnTo>
                    <a:pt x="851" y="0"/>
                  </a:lnTo>
                  <a:lnTo>
                    <a:pt x="857" y="0"/>
                  </a:lnTo>
                  <a:lnTo>
                    <a:pt x="863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9" y="0"/>
                  </a:lnTo>
                  <a:lnTo>
                    <a:pt x="895" y="0"/>
                  </a:lnTo>
                  <a:lnTo>
                    <a:pt x="907" y="0"/>
                  </a:lnTo>
                  <a:lnTo>
                    <a:pt x="914" y="0"/>
                  </a:lnTo>
                  <a:lnTo>
                    <a:pt x="920" y="0"/>
                  </a:lnTo>
                  <a:lnTo>
                    <a:pt x="926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8" y="0"/>
                  </a:lnTo>
                  <a:lnTo>
                    <a:pt x="970" y="0"/>
                  </a:lnTo>
                  <a:lnTo>
                    <a:pt x="977" y="0"/>
                  </a:lnTo>
                  <a:lnTo>
                    <a:pt x="983" y="0"/>
                  </a:lnTo>
                  <a:lnTo>
                    <a:pt x="989" y="0"/>
                  </a:lnTo>
                  <a:lnTo>
                    <a:pt x="996" y="0"/>
                  </a:lnTo>
                  <a:lnTo>
                    <a:pt x="1008" y="0"/>
                  </a:lnTo>
                  <a:lnTo>
                    <a:pt x="1015" y="0"/>
                  </a:lnTo>
                  <a:lnTo>
                    <a:pt x="1021" y="0"/>
                  </a:lnTo>
                  <a:lnTo>
                    <a:pt x="1027" y="0"/>
                  </a:lnTo>
                  <a:lnTo>
                    <a:pt x="1040" y="0"/>
                  </a:lnTo>
                  <a:lnTo>
                    <a:pt x="1046" y="0"/>
                  </a:lnTo>
                  <a:lnTo>
                    <a:pt x="1052" y="0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103" y="0"/>
                  </a:lnTo>
                  <a:lnTo>
                    <a:pt x="1109" y="0"/>
                  </a:lnTo>
                  <a:lnTo>
                    <a:pt x="1115" y="0"/>
                  </a:lnTo>
                  <a:lnTo>
                    <a:pt x="1122" y="0"/>
                  </a:lnTo>
                  <a:lnTo>
                    <a:pt x="1134" y="0"/>
                  </a:lnTo>
                  <a:lnTo>
                    <a:pt x="1141" y="0"/>
                  </a:lnTo>
                  <a:lnTo>
                    <a:pt x="1147" y="0"/>
                  </a:lnTo>
                  <a:lnTo>
                    <a:pt x="1153" y="0"/>
                  </a:lnTo>
                  <a:lnTo>
                    <a:pt x="1159" y="0"/>
                  </a:lnTo>
                  <a:lnTo>
                    <a:pt x="1172" y="0"/>
                  </a:lnTo>
                  <a:lnTo>
                    <a:pt x="1178" y="0"/>
                  </a:lnTo>
                  <a:lnTo>
                    <a:pt x="1185" y="0"/>
                  </a:lnTo>
                  <a:lnTo>
                    <a:pt x="1191" y="0"/>
                  </a:lnTo>
                  <a:lnTo>
                    <a:pt x="1204" y="0"/>
                  </a:lnTo>
                  <a:lnTo>
                    <a:pt x="1210" y="0"/>
                  </a:lnTo>
                  <a:lnTo>
                    <a:pt x="1216" y="0"/>
                  </a:lnTo>
                  <a:lnTo>
                    <a:pt x="1222" y="0"/>
                  </a:lnTo>
                  <a:lnTo>
                    <a:pt x="1235" y="0"/>
                  </a:lnTo>
                  <a:lnTo>
                    <a:pt x="1241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9" y="0"/>
                  </a:lnTo>
                  <a:lnTo>
                    <a:pt x="1285" y="0"/>
                  </a:lnTo>
                  <a:lnTo>
                    <a:pt x="1298" y="0"/>
                  </a:lnTo>
                  <a:lnTo>
                    <a:pt x="1304" y="0"/>
                  </a:lnTo>
                  <a:lnTo>
                    <a:pt x="1311" y="0"/>
                  </a:lnTo>
                  <a:lnTo>
                    <a:pt x="1317" y="0"/>
                  </a:lnTo>
                  <a:lnTo>
                    <a:pt x="1323" y="0"/>
                  </a:lnTo>
                  <a:lnTo>
                    <a:pt x="1336" y="0"/>
                  </a:lnTo>
                  <a:lnTo>
                    <a:pt x="1342" y="0"/>
                  </a:lnTo>
                  <a:lnTo>
                    <a:pt x="1348" y="0"/>
                  </a:lnTo>
                  <a:lnTo>
                    <a:pt x="1355" y="0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9" y="0"/>
                  </a:lnTo>
                  <a:lnTo>
                    <a:pt x="1405" y="0"/>
                  </a:lnTo>
                  <a:lnTo>
                    <a:pt x="1411" y="0"/>
                  </a:lnTo>
                  <a:lnTo>
                    <a:pt x="1418" y="0"/>
                  </a:lnTo>
                  <a:lnTo>
                    <a:pt x="1430" y="0"/>
                  </a:lnTo>
                  <a:lnTo>
                    <a:pt x="1437" y="0"/>
                  </a:lnTo>
                  <a:lnTo>
                    <a:pt x="1443" y="0"/>
                  </a:lnTo>
                  <a:lnTo>
                    <a:pt x="1449" y="0"/>
                  </a:lnTo>
                  <a:lnTo>
                    <a:pt x="1462" y="0"/>
                  </a:lnTo>
                  <a:lnTo>
                    <a:pt x="1468" y="0"/>
                  </a:lnTo>
                  <a:lnTo>
                    <a:pt x="1474" y="0"/>
                  </a:lnTo>
                  <a:lnTo>
                    <a:pt x="1481" y="0"/>
                  </a:lnTo>
                  <a:lnTo>
                    <a:pt x="1487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9" y="0"/>
                  </a:lnTo>
                  <a:lnTo>
                    <a:pt x="1531" y="0"/>
                  </a:lnTo>
                  <a:lnTo>
                    <a:pt x="1537" y="0"/>
                  </a:lnTo>
                  <a:lnTo>
                    <a:pt x="1544" y="0"/>
                  </a:lnTo>
                  <a:lnTo>
                    <a:pt x="1550" y="0"/>
                  </a:lnTo>
                  <a:lnTo>
                    <a:pt x="1563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2" y="0"/>
                  </a:lnTo>
                  <a:lnTo>
                    <a:pt x="1594" y="0"/>
                  </a:lnTo>
                  <a:lnTo>
                    <a:pt x="1600" y="0"/>
                  </a:lnTo>
                  <a:lnTo>
                    <a:pt x="1607" y="0"/>
                  </a:lnTo>
                  <a:lnTo>
                    <a:pt x="1613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5" y="0"/>
                  </a:lnTo>
                  <a:lnTo>
                    <a:pt x="1651" y="0"/>
                  </a:lnTo>
                  <a:lnTo>
                    <a:pt x="1663" y="0"/>
                  </a:lnTo>
                  <a:lnTo>
                    <a:pt x="1670" y="0"/>
                  </a:lnTo>
                  <a:lnTo>
                    <a:pt x="1676" y="0"/>
                  </a:lnTo>
                  <a:lnTo>
                    <a:pt x="1682" y="0"/>
                  </a:lnTo>
                  <a:lnTo>
                    <a:pt x="1695" y="0"/>
                  </a:lnTo>
                  <a:lnTo>
                    <a:pt x="1701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6" y="0"/>
                  </a:lnTo>
                  <a:lnTo>
                    <a:pt x="1733" y="0"/>
                  </a:lnTo>
                  <a:lnTo>
                    <a:pt x="1739" y="0"/>
                  </a:lnTo>
                  <a:lnTo>
                    <a:pt x="1745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1" y="0"/>
                  </a:lnTo>
                  <a:lnTo>
                    <a:pt x="1777" y="0"/>
                  </a:lnTo>
                  <a:lnTo>
                    <a:pt x="1789" y="0"/>
                  </a:lnTo>
                  <a:lnTo>
                    <a:pt x="1796" y="0"/>
                  </a:lnTo>
                  <a:lnTo>
                    <a:pt x="1802" y="0"/>
                  </a:lnTo>
                  <a:lnTo>
                    <a:pt x="1808" y="0"/>
                  </a:lnTo>
                  <a:lnTo>
                    <a:pt x="1815" y="0"/>
                  </a:lnTo>
                  <a:lnTo>
                    <a:pt x="1827" y="0"/>
                  </a:lnTo>
                  <a:lnTo>
                    <a:pt x="1834" y="0"/>
                  </a:lnTo>
                  <a:lnTo>
                    <a:pt x="1840" y="0"/>
                  </a:lnTo>
                  <a:lnTo>
                    <a:pt x="1846" y="0"/>
                  </a:lnTo>
                  <a:lnTo>
                    <a:pt x="1859" y="0"/>
                  </a:lnTo>
                  <a:lnTo>
                    <a:pt x="1865" y="0"/>
                  </a:lnTo>
                  <a:lnTo>
                    <a:pt x="1871" y="0"/>
                  </a:lnTo>
                  <a:lnTo>
                    <a:pt x="1878" y="0"/>
                  </a:lnTo>
                  <a:lnTo>
                    <a:pt x="1890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22" y="0"/>
                  </a:lnTo>
                  <a:lnTo>
                    <a:pt x="1928" y="0"/>
                  </a:lnTo>
                  <a:lnTo>
                    <a:pt x="1934" y="0"/>
                  </a:lnTo>
                  <a:lnTo>
                    <a:pt x="1941" y="0"/>
                  </a:lnTo>
                  <a:lnTo>
                    <a:pt x="1953" y="0"/>
                  </a:lnTo>
                  <a:lnTo>
                    <a:pt x="1960" y="0"/>
                  </a:lnTo>
                  <a:lnTo>
                    <a:pt x="1966" y="0"/>
                  </a:lnTo>
                  <a:lnTo>
                    <a:pt x="1972" y="0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23" y="0"/>
                  </a:lnTo>
                  <a:lnTo>
                    <a:pt x="2029" y="0"/>
                  </a:lnTo>
                  <a:lnTo>
                    <a:pt x="2035" y="0"/>
                  </a:lnTo>
                  <a:lnTo>
                    <a:pt x="2041" y="0"/>
                  </a:lnTo>
                  <a:lnTo>
                    <a:pt x="2054" y="0"/>
                  </a:lnTo>
                  <a:lnTo>
                    <a:pt x="2060" y="0"/>
                  </a:lnTo>
                  <a:lnTo>
                    <a:pt x="2067" y="0"/>
                  </a:lnTo>
                  <a:lnTo>
                    <a:pt x="2073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8" y="0"/>
                  </a:lnTo>
                  <a:lnTo>
                    <a:pt x="2104" y="0"/>
                  </a:lnTo>
                  <a:lnTo>
                    <a:pt x="2111" y="0"/>
                  </a:lnTo>
                  <a:lnTo>
                    <a:pt x="2123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55" y="0"/>
                  </a:lnTo>
                  <a:lnTo>
                    <a:pt x="2161" y="0"/>
                  </a:lnTo>
                  <a:lnTo>
                    <a:pt x="2167" y="0"/>
                  </a:lnTo>
                  <a:lnTo>
                    <a:pt x="2174" y="0"/>
                  </a:lnTo>
                  <a:lnTo>
                    <a:pt x="2186" y="0"/>
                  </a:lnTo>
                  <a:lnTo>
                    <a:pt x="2193" y="0"/>
                  </a:lnTo>
                  <a:lnTo>
                    <a:pt x="2199" y="0"/>
                  </a:lnTo>
                  <a:lnTo>
                    <a:pt x="2205" y="0"/>
                  </a:lnTo>
                  <a:lnTo>
                    <a:pt x="2218" y="0"/>
                  </a:lnTo>
                  <a:lnTo>
                    <a:pt x="2224" y="0"/>
                  </a:lnTo>
                  <a:lnTo>
                    <a:pt x="2230" y="0"/>
                  </a:lnTo>
                  <a:lnTo>
                    <a:pt x="2237" y="0"/>
                  </a:lnTo>
                  <a:lnTo>
                    <a:pt x="2249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5" y="0"/>
                  </a:lnTo>
                  <a:lnTo>
                    <a:pt x="2287" y="0"/>
                  </a:lnTo>
                  <a:lnTo>
                    <a:pt x="2293" y="0"/>
                  </a:lnTo>
                  <a:lnTo>
                    <a:pt x="2300" y="0"/>
                  </a:lnTo>
                  <a:lnTo>
                    <a:pt x="2306" y="0"/>
                  </a:lnTo>
                  <a:lnTo>
                    <a:pt x="2319" y="0"/>
                  </a:lnTo>
                  <a:lnTo>
                    <a:pt x="2325" y="0"/>
                  </a:lnTo>
                  <a:lnTo>
                    <a:pt x="2331" y="0"/>
                  </a:lnTo>
                  <a:lnTo>
                    <a:pt x="2338" y="0"/>
                  </a:lnTo>
                  <a:lnTo>
                    <a:pt x="2350" y="0"/>
                  </a:lnTo>
                  <a:lnTo>
                    <a:pt x="2356" y="0"/>
                  </a:lnTo>
                  <a:lnTo>
                    <a:pt x="2363" y="0"/>
                  </a:lnTo>
                  <a:lnTo>
                    <a:pt x="2369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1" y="0"/>
                  </a:lnTo>
                  <a:lnTo>
                    <a:pt x="2413" y="0"/>
                  </a:lnTo>
                  <a:lnTo>
                    <a:pt x="2419" y="0"/>
                  </a:lnTo>
                  <a:lnTo>
                    <a:pt x="2426" y="0"/>
                  </a:lnTo>
                  <a:lnTo>
                    <a:pt x="2432" y="0"/>
                  </a:lnTo>
                  <a:lnTo>
                    <a:pt x="2438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4" y="0"/>
                  </a:lnTo>
                  <a:lnTo>
                    <a:pt x="2470" y="0"/>
                  </a:lnTo>
                  <a:lnTo>
                    <a:pt x="2482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01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7" y="0"/>
                  </a:lnTo>
                  <a:lnTo>
                    <a:pt x="2533" y="0"/>
                  </a:lnTo>
                  <a:lnTo>
                    <a:pt x="2545" y="0"/>
                  </a:lnTo>
                  <a:lnTo>
                    <a:pt x="2552" y="0"/>
                  </a:lnTo>
                  <a:lnTo>
                    <a:pt x="2558" y="0"/>
                  </a:lnTo>
                  <a:lnTo>
                    <a:pt x="2564" y="0"/>
                  </a:lnTo>
                  <a:lnTo>
                    <a:pt x="2577" y="0"/>
                  </a:lnTo>
                  <a:lnTo>
                    <a:pt x="2583" y="0"/>
                  </a:lnTo>
                  <a:lnTo>
                    <a:pt x="2590" y="0"/>
                  </a:lnTo>
                  <a:lnTo>
                    <a:pt x="2596" y="0"/>
                  </a:lnTo>
                  <a:lnTo>
                    <a:pt x="2602" y="0"/>
                  </a:lnTo>
                  <a:lnTo>
                    <a:pt x="2615" y="0"/>
                  </a:lnTo>
                  <a:lnTo>
                    <a:pt x="2621" y="0"/>
                  </a:lnTo>
                  <a:lnTo>
                    <a:pt x="2627" y="0"/>
                  </a:lnTo>
                  <a:lnTo>
                    <a:pt x="2634" y="0"/>
                  </a:lnTo>
                  <a:lnTo>
                    <a:pt x="2646" y="0"/>
                  </a:lnTo>
                  <a:lnTo>
                    <a:pt x="2653" y="0"/>
                  </a:lnTo>
                  <a:lnTo>
                    <a:pt x="2659" y="0"/>
                  </a:lnTo>
                  <a:lnTo>
                    <a:pt x="2665" y="0"/>
                  </a:lnTo>
                  <a:lnTo>
                    <a:pt x="2678" y="0"/>
                  </a:lnTo>
                  <a:lnTo>
                    <a:pt x="2684" y="0"/>
                  </a:lnTo>
                  <a:lnTo>
                    <a:pt x="2690" y="0"/>
                  </a:lnTo>
                  <a:lnTo>
                    <a:pt x="2697" y="0"/>
                  </a:lnTo>
                  <a:lnTo>
                    <a:pt x="2709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41" y="0"/>
                  </a:lnTo>
                  <a:lnTo>
                    <a:pt x="2747" y="0"/>
                  </a:lnTo>
                  <a:lnTo>
                    <a:pt x="2753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79" y="0"/>
                  </a:lnTo>
                  <a:lnTo>
                    <a:pt x="2785" y="0"/>
                  </a:lnTo>
                  <a:lnTo>
                    <a:pt x="2791" y="0"/>
                  </a:lnTo>
                  <a:lnTo>
                    <a:pt x="2797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3" y="0"/>
                  </a:lnTo>
                  <a:lnTo>
                    <a:pt x="2829" y="0"/>
                  </a:lnTo>
                  <a:lnTo>
                    <a:pt x="2842" y="0"/>
                  </a:lnTo>
                  <a:lnTo>
                    <a:pt x="2848" y="0"/>
                  </a:lnTo>
                  <a:lnTo>
                    <a:pt x="2854" y="0"/>
                  </a:lnTo>
                  <a:lnTo>
                    <a:pt x="2860" y="0"/>
                  </a:lnTo>
                  <a:lnTo>
                    <a:pt x="2873" y="0"/>
                  </a:lnTo>
                  <a:lnTo>
                    <a:pt x="2879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3" y="0"/>
                  </a:lnTo>
                  <a:lnTo>
                    <a:pt x="2930" y="0"/>
                  </a:lnTo>
                  <a:lnTo>
                    <a:pt x="2942" y="0"/>
                  </a:lnTo>
                  <a:lnTo>
                    <a:pt x="2949" y="0"/>
                  </a:lnTo>
                  <a:lnTo>
                    <a:pt x="2955" y="0"/>
                  </a:lnTo>
                  <a:lnTo>
                    <a:pt x="2961" y="0"/>
                  </a:lnTo>
                  <a:lnTo>
                    <a:pt x="2974" y="0"/>
                  </a:lnTo>
                  <a:lnTo>
                    <a:pt x="2980" y="0"/>
                  </a:lnTo>
                  <a:lnTo>
                    <a:pt x="2986" y="0"/>
                  </a:lnTo>
                  <a:lnTo>
                    <a:pt x="2993" y="0"/>
                  </a:lnTo>
                  <a:lnTo>
                    <a:pt x="3005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37" y="0"/>
                  </a:lnTo>
                  <a:lnTo>
                    <a:pt x="3043" y="0"/>
                  </a:lnTo>
                  <a:lnTo>
                    <a:pt x="3049" y="0"/>
                  </a:lnTo>
                  <a:lnTo>
                    <a:pt x="3056" y="0"/>
                  </a:lnTo>
                  <a:lnTo>
                    <a:pt x="3068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4" y="0"/>
                  </a:lnTo>
                  <a:lnTo>
                    <a:pt x="3106" y="0"/>
                  </a:lnTo>
                  <a:lnTo>
                    <a:pt x="3112" y="0"/>
                  </a:lnTo>
                  <a:lnTo>
                    <a:pt x="3119" y="0"/>
                  </a:lnTo>
                  <a:lnTo>
                    <a:pt x="3125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7" y="0"/>
                  </a:lnTo>
                  <a:lnTo>
                    <a:pt x="3169" y="0"/>
                  </a:lnTo>
                  <a:lnTo>
                    <a:pt x="3175" y="0"/>
                  </a:lnTo>
                  <a:lnTo>
                    <a:pt x="3182" y="0"/>
                  </a:lnTo>
                  <a:lnTo>
                    <a:pt x="3188" y="0"/>
                  </a:lnTo>
                  <a:lnTo>
                    <a:pt x="3201" y="0"/>
                  </a:lnTo>
                  <a:lnTo>
                    <a:pt x="3207" y="0"/>
                  </a:lnTo>
                  <a:lnTo>
                    <a:pt x="3213" y="0"/>
                  </a:lnTo>
                  <a:lnTo>
                    <a:pt x="3220" y="0"/>
                  </a:lnTo>
                  <a:lnTo>
                    <a:pt x="3232" y="0"/>
                  </a:lnTo>
                  <a:lnTo>
                    <a:pt x="3238" y="0"/>
                  </a:lnTo>
                  <a:lnTo>
                    <a:pt x="3245" y="0"/>
                  </a:lnTo>
                  <a:lnTo>
                    <a:pt x="3251" y="0"/>
                  </a:lnTo>
                  <a:lnTo>
                    <a:pt x="3257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3" y="0"/>
                  </a:lnTo>
                  <a:lnTo>
                    <a:pt x="3289" y="0"/>
                  </a:lnTo>
                  <a:lnTo>
                    <a:pt x="3301" y="0"/>
                  </a:lnTo>
                  <a:lnTo>
                    <a:pt x="3308" y="0"/>
                  </a:lnTo>
                  <a:lnTo>
                    <a:pt x="3314" y="0"/>
                  </a:lnTo>
                  <a:lnTo>
                    <a:pt x="3320" y="0"/>
                  </a:lnTo>
                  <a:lnTo>
                    <a:pt x="3333" y="0"/>
                  </a:lnTo>
                  <a:lnTo>
                    <a:pt x="3339" y="0"/>
                  </a:lnTo>
                  <a:lnTo>
                    <a:pt x="3346" y="0"/>
                  </a:lnTo>
                  <a:lnTo>
                    <a:pt x="3352" y="0"/>
                  </a:lnTo>
                  <a:lnTo>
                    <a:pt x="3364" y="0"/>
                  </a:lnTo>
                  <a:lnTo>
                    <a:pt x="3371" y="0"/>
                  </a:lnTo>
                  <a:lnTo>
                    <a:pt x="3377" y="0"/>
                  </a:lnTo>
                  <a:lnTo>
                    <a:pt x="3383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9" y="0"/>
                  </a:lnTo>
                  <a:lnTo>
                    <a:pt x="3415" y="0"/>
                  </a:lnTo>
                  <a:lnTo>
                    <a:pt x="3421" y="0"/>
                  </a:lnTo>
                  <a:lnTo>
                    <a:pt x="3434" y="0"/>
                  </a:lnTo>
                  <a:lnTo>
                    <a:pt x="3440" y="0"/>
                  </a:lnTo>
                  <a:lnTo>
                    <a:pt x="3446" y="0"/>
                  </a:lnTo>
                  <a:lnTo>
                    <a:pt x="3453" y="0"/>
                  </a:lnTo>
                  <a:lnTo>
                    <a:pt x="3465" y="0"/>
                  </a:lnTo>
                  <a:lnTo>
                    <a:pt x="3472" y="0"/>
                  </a:lnTo>
                  <a:lnTo>
                    <a:pt x="3478" y="0"/>
                  </a:lnTo>
                  <a:lnTo>
                    <a:pt x="3484" y="0"/>
                  </a:lnTo>
                  <a:lnTo>
                    <a:pt x="3497" y="0"/>
                  </a:lnTo>
                  <a:lnTo>
                    <a:pt x="3503" y="0"/>
                  </a:lnTo>
                  <a:lnTo>
                    <a:pt x="3509" y="0"/>
                  </a:lnTo>
                  <a:lnTo>
                    <a:pt x="3516" y="0"/>
                  </a:lnTo>
                  <a:lnTo>
                    <a:pt x="3528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60" y="0"/>
                  </a:lnTo>
                  <a:lnTo>
                    <a:pt x="3566" y="0"/>
                  </a:lnTo>
                  <a:lnTo>
                    <a:pt x="3572" y="0"/>
                  </a:lnTo>
                  <a:lnTo>
                    <a:pt x="3579" y="0"/>
                  </a:lnTo>
                  <a:lnTo>
                    <a:pt x="3585" y="0"/>
                  </a:lnTo>
                  <a:lnTo>
                    <a:pt x="3598" y="0"/>
                  </a:lnTo>
                  <a:lnTo>
                    <a:pt x="3604" y="0"/>
                  </a:lnTo>
                  <a:lnTo>
                    <a:pt x="3610" y="0"/>
                  </a:lnTo>
                  <a:lnTo>
                    <a:pt x="3616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61" y="0"/>
                  </a:lnTo>
                  <a:lnTo>
                    <a:pt x="3667" y="0"/>
                  </a:lnTo>
                  <a:lnTo>
                    <a:pt x="3673" y="0"/>
                  </a:lnTo>
                  <a:lnTo>
                    <a:pt x="3679" y="0"/>
                  </a:lnTo>
                  <a:lnTo>
                    <a:pt x="3692" y="0"/>
                  </a:lnTo>
                  <a:lnTo>
                    <a:pt x="3698" y="0"/>
                  </a:lnTo>
                  <a:lnTo>
                    <a:pt x="3705" y="0"/>
                  </a:lnTo>
                  <a:lnTo>
                    <a:pt x="3711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6" y="0"/>
                  </a:lnTo>
                  <a:lnTo>
                    <a:pt x="3742" y="0"/>
                  </a:lnTo>
                  <a:lnTo>
                    <a:pt x="3749" y="0"/>
                  </a:lnTo>
                  <a:lnTo>
                    <a:pt x="3761" y="0"/>
                  </a:lnTo>
                  <a:lnTo>
                    <a:pt x="3768" y="0"/>
                  </a:lnTo>
                  <a:lnTo>
                    <a:pt x="3774" y="0"/>
                  </a:lnTo>
                  <a:lnTo>
                    <a:pt x="3780" y="0"/>
                  </a:lnTo>
                  <a:lnTo>
                    <a:pt x="3793" y="0"/>
                  </a:lnTo>
                  <a:lnTo>
                    <a:pt x="3799" y="0"/>
                  </a:lnTo>
                  <a:lnTo>
                    <a:pt x="3805" y="0"/>
                  </a:lnTo>
                  <a:lnTo>
                    <a:pt x="3812" y="0"/>
                  </a:lnTo>
                  <a:lnTo>
                    <a:pt x="3824" y="0"/>
                  </a:lnTo>
                  <a:lnTo>
                    <a:pt x="3831" y="0"/>
                  </a:lnTo>
                  <a:lnTo>
                    <a:pt x="3837" y="0"/>
                  </a:lnTo>
                  <a:lnTo>
                    <a:pt x="3843" y="0"/>
                  </a:lnTo>
                  <a:lnTo>
                    <a:pt x="3856" y="0"/>
                  </a:lnTo>
                  <a:lnTo>
                    <a:pt x="3862" y="0"/>
                  </a:lnTo>
                  <a:lnTo>
                    <a:pt x="3868" y="0"/>
                  </a:lnTo>
                  <a:lnTo>
                    <a:pt x="3875" y="0"/>
                  </a:lnTo>
                  <a:lnTo>
                    <a:pt x="3887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64"/>
            <p:cNvSpPr>
              <a:spLocks/>
            </p:cNvSpPr>
            <p:nvPr/>
          </p:nvSpPr>
          <p:spPr bwMode="auto">
            <a:xfrm>
              <a:off x="655" y="1612"/>
              <a:ext cx="3887" cy="854"/>
            </a:xfrm>
            <a:custGeom>
              <a:avLst/>
              <a:gdLst>
                <a:gd name="T0" fmla="*/ 57 w 3887"/>
                <a:gd name="T1" fmla="*/ 854 h 854"/>
                <a:gd name="T2" fmla="*/ 120 w 3887"/>
                <a:gd name="T3" fmla="*/ 854 h 854"/>
                <a:gd name="T4" fmla="*/ 177 w 3887"/>
                <a:gd name="T5" fmla="*/ 854 h 854"/>
                <a:gd name="T6" fmla="*/ 240 w 3887"/>
                <a:gd name="T7" fmla="*/ 854 h 854"/>
                <a:gd name="T8" fmla="*/ 303 w 3887"/>
                <a:gd name="T9" fmla="*/ 854 h 854"/>
                <a:gd name="T10" fmla="*/ 366 w 3887"/>
                <a:gd name="T11" fmla="*/ 854 h 854"/>
                <a:gd name="T12" fmla="*/ 429 w 3887"/>
                <a:gd name="T13" fmla="*/ 785 h 854"/>
                <a:gd name="T14" fmla="*/ 492 w 3887"/>
                <a:gd name="T15" fmla="*/ 633 h 854"/>
                <a:gd name="T16" fmla="*/ 555 w 3887"/>
                <a:gd name="T17" fmla="*/ 468 h 854"/>
                <a:gd name="T18" fmla="*/ 618 w 3887"/>
                <a:gd name="T19" fmla="*/ 304 h 854"/>
                <a:gd name="T20" fmla="*/ 681 w 3887"/>
                <a:gd name="T21" fmla="*/ 158 h 854"/>
                <a:gd name="T22" fmla="*/ 744 w 3887"/>
                <a:gd name="T23" fmla="*/ 63 h 854"/>
                <a:gd name="T24" fmla="*/ 807 w 3887"/>
                <a:gd name="T25" fmla="*/ 6 h 854"/>
                <a:gd name="T26" fmla="*/ 863 w 3887"/>
                <a:gd name="T27" fmla="*/ 6 h 854"/>
                <a:gd name="T28" fmla="*/ 926 w 3887"/>
                <a:gd name="T29" fmla="*/ 50 h 854"/>
                <a:gd name="T30" fmla="*/ 989 w 3887"/>
                <a:gd name="T31" fmla="*/ 126 h 854"/>
                <a:gd name="T32" fmla="*/ 1052 w 3887"/>
                <a:gd name="T33" fmla="*/ 221 h 854"/>
                <a:gd name="T34" fmla="*/ 1115 w 3887"/>
                <a:gd name="T35" fmla="*/ 323 h 854"/>
                <a:gd name="T36" fmla="*/ 1178 w 3887"/>
                <a:gd name="T37" fmla="*/ 411 h 854"/>
                <a:gd name="T38" fmla="*/ 1241 w 3887"/>
                <a:gd name="T39" fmla="*/ 474 h 854"/>
                <a:gd name="T40" fmla="*/ 1304 w 3887"/>
                <a:gd name="T41" fmla="*/ 519 h 854"/>
                <a:gd name="T42" fmla="*/ 1367 w 3887"/>
                <a:gd name="T43" fmla="*/ 525 h 854"/>
                <a:gd name="T44" fmla="*/ 1430 w 3887"/>
                <a:gd name="T45" fmla="*/ 512 h 854"/>
                <a:gd name="T46" fmla="*/ 1487 w 3887"/>
                <a:gd name="T47" fmla="*/ 474 h 854"/>
                <a:gd name="T48" fmla="*/ 1550 w 3887"/>
                <a:gd name="T49" fmla="*/ 417 h 854"/>
                <a:gd name="T50" fmla="*/ 1613 w 3887"/>
                <a:gd name="T51" fmla="*/ 360 h 854"/>
                <a:gd name="T52" fmla="*/ 1676 w 3887"/>
                <a:gd name="T53" fmla="*/ 310 h 854"/>
                <a:gd name="T54" fmla="*/ 1739 w 3887"/>
                <a:gd name="T55" fmla="*/ 266 h 854"/>
                <a:gd name="T56" fmla="*/ 1802 w 3887"/>
                <a:gd name="T57" fmla="*/ 240 h 854"/>
                <a:gd name="T58" fmla="*/ 1865 w 3887"/>
                <a:gd name="T59" fmla="*/ 228 h 854"/>
                <a:gd name="T60" fmla="*/ 1928 w 3887"/>
                <a:gd name="T61" fmla="*/ 228 h 854"/>
                <a:gd name="T62" fmla="*/ 1991 w 3887"/>
                <a:gd name="T63" fmla="*/ 247 h 854"/>
                <a:gd name="T64" fmla="*/ 2054 w 3887"/>
                <a:gd name="T65" fmla="*/ 278 h 854"/>
                <a:gd name="T66" fmla="*/ 2111 w 3887"/>
                <a:gd name="T67" fmla="*/ 310 h 854"/>
                <a:gd name="T68" fmla="*/ 2174 w 3887"/>
                <a:gd name="T69" fmla="*/ 342 h 854"/>
                <a:gd name="T70" fmla="*/ 2237 w 3887"/>
                <a:gd name="T71" fmla="*/ 367 h 854"/>
                <a:gd name="T72" fmla="*/ 2300 w 3887"/>
                <a:gd name="T73" fmla="*/ 386 h 854"/>
                <a:gd name="T74" fmla="*/ 2363 w 3887"/>
                <a:gd name="T75" fmla="*/ 398 h 854"/>
                <a:gd name="T76" fmla="*/ 2426 w 3887"/>
                <a:gd name="T77" fmla="*/ 398 h 854"/>
                <a:gd name="T78" fmla="*/ 2489 w 3887"/>
                <a:gd name="T79" fmla="*/ 392 h 854"/>
                <a:gd name="T80" fmla="*/ 2552 w 3887"/>
                <a:gd name="T81" fmla="*/ 373 h 854"/>
                <a:gd name="T82" fmla="*/ 2615 w 3887"/>
                <a:gd name="T83" fmla="*/ 354 h 854"/>
                <a:gd name="T84" fmla="*/ 2678 w 3887"/>
                <a:gd name="T85" fmla="*/ 335 h 854"/>
                <a:gd name="T86" fmla="*/ 2741 w 3887"/>
                <a:gd name="T87" fmla="*/ 323 h 854"/>
                <a:gd name="T88" fmla="*/ 2797 w 3887"/>
                <a:gd name="T89" fmla="*/ 310 h 854"/>
                <a:gd name="T90" fmla="*/ 2860 w 3887"/>
                <a:gd name="T91" fmla="*/ 304 h 854"/>
                <a:gd name="T92" fmla="*/ 2923 w 3887"/>
                <a:gd name="T93" fmla="*/ 297 h 854"/>
                <a:gd name="T94" fmla="*/ 2986 w 3887"/>
                <a:gd name="T95" fmla="*/ 304 h 854"/>
                <a:gd name="T96" fmla="*/ 3049 w 3887"/>
                <a:gd name="T97" fmla="*/ 310 h 854"/>
                <a:gd name="T98" fmla="*/ 3112 w 3887"/>
                <a:gd name="T99" fmla="*/ 316 h 854"/>
                <a:gd name="T100" fmla="*/ 3175 w 3887"/>
                <a:gd name="T101" fmla="*/ 329 h 854"/>
                <a:gd name="T102" fmla="*/ 3238 w 3887"/>
                <a:gd name="T103" fmla="*/ 342 h 854"/>
                <a:gd name="T104" fmla="*/ 3301 w 3887"/>
                <a:gd name="T105" fmla="*/ 348 h 854"/>
                <a:gd name="T106" fmla="*/ 3364 w 3887"/>
                <a:gd name="T107" fmla="*/ 354 h 854"/>
                <a:gd name="T108" fmla="*/ 3421 w 3887"/>
                <a:gd name="T109" fmla="*/ 354 h 854"/>
                <a:gd name="T110" fmla="*/ 3484 w 3887"/>
                <a:gd name="T111" fmla="*/ 354 h 854"/>
                <a:gd name="T112" fmla="*/ 3547 w 3887"/>
                <a:gd name="T113" fmla="*/ 354 h 854"/>
                <a:gd name="T114" fmla="*/ 3610 w 3887"/>
                <a:gd name="T115" fmla="*/ 348 h 854"/>
                <a:gd name="T116" fmla="*/ 3673 w 3887"/>
                <a:gd name="T117" fmla="*/ 342 h 854"/>
                <a:gd name="T118" fmla="*/ 3736 w 3887"/>
                <a:gd name="T119" fmla="*/ 335 h 854"/>
                <a:gd name="T120" fmla="*/ 3799 w 3887"/>
                <a:gd name="T121" fmla="*/ 329 h 854"/>
                <a:gd name="T122" fmla="*/ 3862 w 3887"/>
                <a:gd name="T123" fmla="*/ 323 h 8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87" h="854">
                  <a:moveTo>
                    <a:pt x="0" y="854"/>
                  </a:moveTo>
                  <a:lnTo>
                    <a:pt x="7" y="854"/>
                  </a:lnTo>
                  <a:lnTo>
                    <a:pt x="13" y="854"/>
                  </a:lnTo>
                  <a:lnTo>
                    <a:pt x="25" y="854"/>
                  </a:lnTo>
                  <a:lnTo>
                    <a:pt x="32" y="854"/>
                  </a:lnTo>
                  <a:lnTo>
                    <a:pt x="38" y="854"/>
                  </a:lnTo>
                  <a:lnTo>
                    <a:pt x="44" y="854"/>
                  </a:lnTo>
                  <a:lnTo>
                    <a:pt x="57" y="854"/>
                  </a:lnTo>
                  <a:lnTo>
                    <a:pt x="63" y="854"/>
                  </a:lnTo>
                  <a:lnTo>
                    <a:pt x="70" y="854"/>
                  </a:lnTo>
                  <a:lnTo>
                    <a:pt x="76" y="854"/>
                  </a:lnTo>
                  <a:lnTo>
                    <a:pt x="88" y="854"/>
                  </a:lnTo>
                  <a:lnTo>
                    <a:pt x="95" y="854"/>
                  </a:lnTo>
                  <a:lnTo>
                    <a:pt x="101" y="854"/>
                  </a:lnTo>
                  <a:lnTo>
                    <a:pt x="107" y="854"/>
                  </a:lnTo>
                  <a:lnTo>
                    <a:pt x="120" y="854"/>
                  </a:lnTo>
                  <a:lnTo>
                    <a:pt x="126" y="854"/>
                  </a:lnTo>
                  <a:lnTo>
                    <a:pt x="133" y="854"/>
                  </a:lnTo>
                  <a:lnTo>
                    <a:pt x="139" y="854"/>
                  </a:lnTo>
                  <a:lnTo>
                    <a:pt x="151" y="854"/>
                  </a:lnTo>
                  <a:lnTo>
                    <a:pt x="158" y="854"/>
                  </a:lnTo>
                  <a:lnTo>
                    <a:pt x="164" y="854"/>
                  </a:lnTo>
                  <a:lnTo>
                    <a:pt x="170" y="854"/>
                  </a:lnTo>
                  <a:lnTo>
                    <a:pt x="177" y="854"/>
                  </a:lnTo>
                  <a:lnTo>
                    <a:pt x="189" y="854"/>
                  </a:lnTo>
                  <a:lnTo>
                    <a:pt x="196" y="854"/>
                  </a:lnTo>
                  <a:lnTo>
                    <a:pt x="202" y="854"/>
                  </a:lnTo>
                  <a:lnTo>
                    <a:pt x="208" y="854"/>
                  </a:lnTo>
                  <a:lnTo>
                    <a:pt x="221" y="854"/>
                  </a:lnTo>
                  <a:lnTo>
                    <a:pt x="227" y="854"/>
                  </a:lnTo>
                  <a:lnTo>
                    <a:pt x="233" y="854"/>
                  </a:lnTo>
                  <a:lnTo>
                    <a:pt x="240" y="854"/>
                  </a:lnTo>
                  <a:lnTo>
                    <a:pt x="252" y="854"/>
                  </a:lnTo>
                  <a:lnTo>
                    <a:pt x="259" y="854"/>
                  </a:lnTo>
                  <a:lnTo>
                    <a:pt x="265" y="854"/>
                  </a:lnTo>
                  <a:lnTo>
                    <a:pt x="271" y="854"/>
                  </a:lnTo>
                  <a:lnTo>
                    <a:pt x="284" y="854"/>
                  </a:lnTo>
                  <a:lnTo>
                    <a:pt x="290" y="854"/>
                  </a:lnTo>
                  <a:lnTo>
                    <a:pt x="296" y="854"/>
                  </a:lnTo>
                  <a:lnTo>
                    <a:pt x="303" y="854"/>
                  </a:lnTo>
                  <a:lnTo>
                    <a:pt x="315" y="854"/>
                  </a:lnTo>
                  <a:lnTo>
                    <a:pt x="322" y="854"/>
                  </a:lnTo>
                  <a:lnTo>
                    <a:pt x="328" y="854"/>
                  </a:lnTo>
                  <a:lnTo>
                    <a:pt x="334" y="854"/>
                  </a:lnTo>
                  <a:lnTo>
                    <a:pt x="340" y="854"/>
                  </a:lnTo>
                  <a:lnTo>
                    <a:pt x="353" y="854"/>
                  </a:lnTo>
                  <a:lnTo>
                    <a:pt x="359" y="854"/>
                  </a:lnTo>
                  <a:lnTo>
                    <a:pt x="366" y="854"/>
                  </a:lnTo>
                  <a:lnTo>
                    <a:pt x="372" y="854"/>
                  </a:lnTo>
                  <a:lnTo>
                    <a:pt x="385" y="854"/>
                  </a:lnTo>
                  <a:lnTo>
                    <a:pt x="391" y="854"/>
                  </a:lnTo>
                  <a:lnTo>
                    <a:pt x="397" y="854"/>
                  </a:lnTo>
                  <a:lnTo>
                    <a:pt x="403" y="835"/>
                  </a:lnTo>
                  <a:lnTo>
                    <a:pt x="416" y="823"/>
                  </a:lnTo>
                  <a:lnTo>
                    <a:pt x="422" y="804"/>
                  </a:lnTo>
                  <a:lnTo>
                    <a:pt x="429" y="785"/>
                  </a:lnTo>
                  <a:lnTo>
                    <a:pt x="435" y="766"/>
                  </a:lnTo>
                  <a:lnTo>
                    <a:pt x="448" y="747"/>
                  </a:lnTo>
                  <a:lnTo>
                    <a:pt x="454" y="728"/>
                  </a:lnTo>
                  <a:lnTo>
                    <a:pt x="460" y="709"/>
                  </a:lnTo>
                  <a:lnTo>
                    <a:pt x="466" y="690"/>
                  </a:lnTo>
                  <a:lnTo>
                    <a:pt x="479" y="671"/>
                  </a:lnTo>
                  <a:lnTo>
                    <a:pt x="485" y="652"/>
                  </a:lnTo>
                  <a:lnTo>
                    <a:pt x="492" y="633"/>
                  </a:lnTo>
                  <a:lnTo>
                    <a:pt x="498" y="614"/>
                  </a:lnTo>
                  <a:lnTo>
                    <a:pt x="504" y="595"/>
                  </a:lnTo>
                  <a:lnTo>
                    <a:pt x="517" y="576"/>
                  </a:lnTo>
                  <a:lnTo>
                    <a:pt x="523" y="550"/>
                  </a:lnTo>
                  <a:lnTo>
                    <a:pt x="529" y="531"/>
                  </a:lnTo>
                  <a:lnTo>
                    <a:pt x="536" y="512"/>
                  </a:lnTo>
                  <a:lnTo>
                    <a:pt x="548" y="493"/>
                  </a:lnTo>
                  <a:lnTo>
                    <a:pt x="555" y="468"/>
                  </a:lnTo>
                  <a:lnTo>
                    <a:pt x="561" y="449"/>
                  </a:lnTo>
                  <a:lnTo>
                    <a:pt x="567" y="430"/>
                  </a:lnTo>
                  <a:lnTo>
                    <a:pt x="580" y="411"/>
                  </a:lnTo>
                  <a:lnTo>
                    <a:pt x="586" y="386"/>
                  </a:lnTo>
                  <a:lnTo>
                    <a:pt x="592" y="367"/>
                  </a:lnTo>
                  <a:lnTo>
                    <a:pt x="599" y="348"/>
                  </a:lnTo>
                  <a:lnTo>
                    <a:pt x="611" y="323"/>
                  </a:lnTo>
                  <a:lnTo>
                    <a:pt x="618" y="304"/>
                  </a:lnTo>
                  <a:lnTo>
                    <a:pt x="624" y="285"/>
                  </a:lnTo>
                  <a:lnTo>
                    <a:pt x="630" y="266"/>
                  </a:lnTo>
                  <a:lnTo>
                    <a:pt x="643" y="247"/>
                  </a:lnTo>
                  <a:lnTo>
                    <a:pt x="649" y="228"/>
                  </a:lnTo>
                  <a:lnTo>
                    <a:pt x="655" y="209"/>
                  </a:lnTo>
                  <a:lnTo>
                    <a:pt x="662" y="196"/>
                  </a:lnTo>
                  <a:lnTo>
                    <a:pt x="668" y="177"/>
                  </a:lnTo>
                  <a:lnTo>
                    <a:pt x="681" y="158"/>
                  </a:lnTo>
                  <a:lnTo>
                    <a:pt x="687" y="145"/>
                  </a:lnTo>
                  <a:lnTo>
                    <a:pt x="693" y="133"/>
                  </a:lnTo>
                  <a:lnTo>
                    <a:pt x="700" y="120"/>
                  </a:lnTo>
                  <a:lnTo>
                    <a:pt x="712" y="107"/>
                  </a:lnTo>
                  <a:lnTo>
                    <a:pt x="718" y="95"/>
                  </a:lnTo>
                  <a:lnTo>
                    <a:pt x="725" y="82"/>
                  </a:lnTo>
                  <a:lnTo>
                    <a:pt x="731" y="69"/>
                  </a:lnTo>
                  <a:lnTo>
                    <a:pt x="744" y="63"/>
                  </a:lnTo>
                  <a:lnTo>
                    <a:pt x="750" y="50"/>
                  </a:lnTo>
                  <a:lnTo>
                    <a:pt x="756" y="44"/>
                  </a:lnTo>
                  <a:lnTo>
                    <a:pt x="763" y="31"/>
                  </a:lnTo>
                  <a:lnTo>
                    <a:pt x="775" y="25"/>
                  </a:lnTo>
                  <a:lnTo>
                    <a:pt x="781" y="19"/>
                  </a:lnTo>
                  <a:lnTo>
                    <a:pt x="788" y="19"/>
                  </a:lnTo>
                  <a:lnTo>
                    <a:pt x="794" y="12"/>
                  </a:lnTo>
                  <a:lnTo>
                    <a:pt x="807" y="6"/>
                  </a:lnTo>
                  <a:lnTo>
                    <a:pt x="813" y="6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  <a:lnTo>
                    <a:pt x="844" y="0"/>
                  </a:lnTo>
                  <a:lnTo>
                    <a:pt x="851" y="0"/>
                  </a:lnTo>
                  <a:lnTo>
                    <a:pt x="857" y="6"/>
                  </a:lnTo>
                  <a:lnTo>
                    <a:pt x="863" y="6"/>
                  </a:lnTo>
                  <a:lnTo>
                    <a:pt x="876" y="12"/>
                  </a:lnTo>
                  <a:lnTo>
                    <a:pt x="882" y="12"/>
                  </a:lnTo>
                  <a:lnTo>
                    <a:pt x="889" y="19"/>
                  </a:lnTo>
                  <a:lnTo>
                    <a:pt x="895" y="25"/>
                  </a:lnTo>
                  <a:lnTo>
                    <a:pt x="907" y="31"/>
                  </a:lnTo>
                  <a:lnTo>
                    <a:pt x="914" y="38"/>
                  </a:lnTo>
                  <a:lnTo>
                    <a:pt x="920" y="44"/>
                  </a:lnTo>
                  <a:lnTo>
                    <a:pt x="926" y="50"/>
                  </a:lnTo>
                  <a:lnTo>
                    <a:pt x="939" y="57"/>
                  </a:lnTo>
                  <a:lnTo>
                    <a:pt x="945" y="63"/>
                  </a:lnTo>
                  <a:lnTo>
                    <a:pt x="952" y="76"/>
                  </a:lnTo>
                  <a:lnTo>
                    <a:pt x="958" y="82"/>
                  </a:lnTo>
                  <a:lnTo>
                    <a:pt x="970" y="95"/>
                  </a:lnTo>
                  <a:lnTo>
                    <a:pt x="977" y="107"/>
                  </a:lnTo>
                  <a:lnTo>
                    <a:pt x="983" y="114"/>
                  </a:lnTo>
                  <a:lnTo>
                    <a:pt x="989" y="126"/>
                  </a:lnTo>
                  <a:lnTo>
                    <a:pt x="996" y="139"/>
                  </a:lnTo>
                  <a:lnTo>
                    <a:pt x="1008" y="145"/>
                  </a:lnTo>
                  <a:lnTo>
                    <a:pt x="1015" y="158"/>
                  </a:lnTo>
                  <a:lnTo>
                    <a:pt x="1021" y="171"/>
                  </a:lnTo>
                  <a:lnTo>
                    <a:pt x="1027" y="183"/>
                  </a:lnTo>
                  <a:lnTo>
                    <a:pt x="1040" y="196"/>
                  </a:lnTo>
                  <a:lnTo>
                    <a:pt x="1046" y="209"/>
                  </a:lnTo>
                  <a:lnTo>
                    <a:pt x="1052" y="221"/>
                  </a:lnTo>
                  <a:lnTo>
                    <a:pt x="1059" y="234"/>
                  </a:lnTo>
                  <a:lnTo>
                    <a:pt x="1071" y="247"/>
                  </a:lnTo>
                  <a:lnTo>
                    <a:pt x="1078" y="259"/>
                  </a:lnTo>
                  <a:lnTo>
                    <a:pt x="1084" y="272"/>
                  </a:lnTo>
                  <a:lnTo>
                    <a:pt x="1090" y="285"/>
                  </a:lnTo>
                  <a:lnTo>
                    <a:pt x="1103" y="297"/>
                  </a:lnTo>
                  <a:lnTo>
                    <a:pt x="1109" y="310"/>
                  </a:lnTo>
                  <a:lnTo>
                    <a:pt x="1115" y="323"/>
                  </a:lnTo>
                  <a:lnTo>
                    <a:pt x="1122" y="329"/>
                  </a:lnTo>
                  <a:lnTo>
                    <a:pt x="1134" y="342"/>
                  </a:lnTo>
                  <a:lnTo>
                    <a:pt x="1141" y="354"/>
                  </a:lnTo>
                  <a:lnTo>
                    <a:pt x="1147" y="367"/>
                  </a:lnTo>
                  <a:lnTo>
                    <a:pt x="1153" y="379"/>
                  </a:lnTo>
                  <a:lnTo>
                    <a:pt x="1159" y="386"/>
                  </a:lnTo>
                  <a:lnTo>
                    <a:pt x="1172" y="398"/>
                  </a:lnTo>
                  <a:lnTo>
                    <a:pt x="1178" y="411"/>
                  </a:lnTo>
                  <a:lnTo>
                    <a:pt x="1185" y="417"/>
                  </a:lnTo>
                  <a:lnTo>
                    <a:pt x="1191" y="430"/>
                  </a:lnTo>
                  <a:lnTo>
                    <a:pt x="1204" y="436"/>
                  </a:lnTo>
                  <a:lnTo>
                    <a:pt x="1210" y="443"/>
                  </a:lnTo>
                  <a:lnTo>
                    <a:pt x="1216" y="455"/>
                  </a:lnTo>
                  <a:lnTo>
                    <a:pt x="1222" y="462"/>
                  </a:lnTo>
                  <a:lnTo>
                    <a:pt x="1235" y="468"/>
                  </a:lnTo>
                  <a:lnTo>
                    <a:pt x="1241" y="474"/>
                  </a:lnTo>
                  <a:lnTo>
                    <a:pt x="1248" y="481"/>
                  </a:lnTo>
                  <a:lnTo>
                    <a:pt x="1254" y="487"/>
                  </a:lnTo>
                  <a:lnTo>
                    <a:pt x="1267" y="493"/>
                  </a:lnTo>
                  <a:lnTo>
                    <a:pt x="1273" y="500"/>
                  </a:lnTo>
                  <a:lnTo>
                    <a:pt x="1279" y="506"/>
                  </a:lnTo>
                  <a:lnTo>
                    <a:pt x="1285" y="506"/>
                  </a:lnTo>
                  <a:lnTo>
                    <a:pt x="1298" y="512"/>
                  </a:lnTo>
                  <a:lnTo>
                    <a:pt x="1304" y="519"/>
                  </a:lnTo>
                  <a:lnTo>
                    <a:pt x="1311" y="519"/>
                  </a:lnTo>
                  <a:lnTo>
                    <a:pt x="1317" y="519"/>
                  </a:lnTo>
                  <a:lnTo>
                    <a:pt x="1323" y="525"/>
                  </a:lnTo>
                  <a:lnTo>
                    <a:pt x="1336" y="525"/>
                  </a:lnTo>
                  <a:lnTo>
                    <a:pt x="1342" y="525"/>
                  </a:lnTo>
                  <a:lnTo>
                    <a:pt x="1348" y="525"/>
                  </a:lnTo>
                  <a:lnTo>
                    <a:pt x="1355" y="525"/>
                  </a:lnTo>
                  <a:lnTo>
                    <a:pt x="1367" y="525"/>
                  </a:lnTo>
                  <a:lnTo>
                    <a:pt x="1374" y="525"/>
                  </a:lnTo>
                  <a:lnTo>
                    <a:pt x="1380" y="525"/>
                  </a:lnTo>
                  <a:lnTo>
                    <a:pt x="1386" y="525"/>
                  </a:lnTo>
                  <a:lnTo>
                    <a:pt x="1399" y="519"/>
                  </a:lnTo>
                  <a:lnTo>
                    <a:pt x="1405" y="519"/>
                  </a:lnTo>
                  <a:lnTo>
                    <a:pt x="1411" y="519"/>
                  </a:lnTo>
                  <a:lnTo>
                    <a:pt x="1418" y="512"/>
                  </a:lnTo>
                  <a:lnTo>
                    <a:pt x="1430" y="512"/>
                  </a:lnTo>
                  <a:lnTo>
                    <a:pt x="1437" y="506"/>
                  </a:lnTo>
                  <a:lnTo>
                    <a:pt x="1443" y="500"/>
                  </a:lnTo>
                  <a:lnTo>
                    <a:pt x="1449" y="500"/>
                  </a:lnTo>
                  <a:lnTo>
                    <a:pt x="1462" y="493"/>
                  </a:lnTo>
                  <a:lnTo>
                    <a:pt x="1468" y="487"/>
                  </a:lnTo>
                  <a:lnTo>
                    <a:pt x="1474" y="481"/>
                  </a:lnTo>
                  <a:lnTo>
                    <a:pt x="1481" y="474"/>
                  </a:lnTo>
                  <a:lnTo>
                    <a:pt x="1487" y="474"/>
                  </a:lnTo>
                  <a:lnTo>
                    <a:pt x="1500" y="468"/>
                  </a:lnTo>
                  <a:lnTo>
                    <a:pt x="1506" y="462"/>
                  </a:lnTo>
                  <a:lnTo>
                    <a:pt x="1512" y="455"/>
                  </a:lnTo>
                  <a:lnTo>
                    <a:pt x="1519" y="449"/>
                  </a:lnTo>
                  <a:lnTo>
                    <a:pt x="1531" y="443"/>
                  </a:lnTo>
                  <a:lnTo>
                    <a:pt x="1537" y="436"/>
                  </a:lnTo>
                  <a:lnTo>
                    <a:pt x="1544" y="424"/>
                  </a:lnTo>
                  <a:lnTo>
                    <a:pt x="1550" y="417"/>
                  </a:lnTo>
                  <a:lnTo>
                    <a:pt x="1563" y="411"/>
                  </a:lnTo>
                  <a:lnTo>
                    <a:pt x="1569" y="405"/>
                  </a:lnTo>
                  <a:lnTo>
                    <a:pt x="1575" y="398"/>
                  </a:lnTo>
                  <a:lnTo>
                    <a:pt x="1582" y="392"/>
                  </a:lnTo>
                  <a:lnTo>
                    <a:pt x="1594" y="386"/>
                  </a:lnTo>
                  <a:lnTo>
                    <a:pt x="1600" y="379"/>
                  </a:lnTo>
                  <a:lnTo>
                    <a:pt x="1607" y="367"/>
                  </a:lnTo>
                  <a:lnTo>
                    <a:pt x="1613" y="360"/>
                  </a:lnTo>
                  <a:lnTo>
                    <a:pt x="1626" y="354"/>
                  </a:lnTo>
                  <a:lnTo>
                    <a:pt x="1632" y="348"/>
                  </a:lnTo>
                  <a:lnTo>
                    <a:pt x="1638" y="342"/>
                  </a:lnTo>
                  <a:lnTo>
                    <a:pt x="1645" y="335"/>
                  </a:lnTo>
                  <a:lnTo>
                    <a:pt x="1651" y="329"/>
                  </a:lnTo>
                  <a:lnTo>
                    <a:pt x="1663" y="323"/>
                  </a:lnTo>
                  <a:lnTo>
                    <a:pt x="1670" y="316"/>
                  </a:lnTo>
                  <a:lnTo>
                    <a:pt x="1676" y="310"/>
                  </a:lnTo>
                  <a:lnTo>
                    <a:pt x="1682" y="304"/>
                  </a:lnTo>
                  <a:lnTo>
                    <a:pt x="1695" y="297"/>
                  </a:lnTo>
                  <a:lnTo>
                    <a:pt x="1701" y="291"/>
                  </a:lnTo>
                  <a:lnTo>
                    <a:pt x="1708" y="285"/>
                  </a:lnTo>
                  <a:lnTo>
                    <a:pt x="1714" y="278"/>
                  </a:lnTo>
                  <a:lnTo>
                    <a:pt x="1726" y="278"/>
                  </a:lnTo>
                  <a:lnTo>
                    <a:pt x="1733" y="272"/>
                  </a:lnTo>
                  <a:lnTo>
                    <a:pt x="1739" y="266"/>
                  </a:lnTo>
                  <a:lnTo>
                    <a:pt x="1745" y="259"/>
                  </a:lnTo>
                  <a:lnTo>
                    <a:pt x="1758" y="259"/>
                  </a:lnTo>
                  <a:lnTo>
                    <a:pt x="1764" y="253"/>
                  </a:lnTo>
                  <a:lnTo>
                    <a:pt x="1771" y="247"/>
                  </a:lnTo>
                  <a:lnTo>
                    <a:pt x="1777" y="247"/>
                  </a:lnTo>
                  <a:lnTo>
                    <a:pt x="1789" y="240"/>
                  </a:lnTo>
                  <a:lnTo>
                    <a:pt x="1796" y="240"/>
                  </a:lnTo>
                  <a:lnTo>
                    <a:pt x="1802" y="240"/>
                  </a:lnTo>
                  <a:lnTo>
                    <a:pt x="1808" y="234"/>
                  </a:lnTo>
                  <a:lnTo>
                    <a:pt x="1815" y="234"/>
                  </a:lnTo>
                  <a:lnTo>
                    <a:pt x="1827" y="234"/>
                  </a:lnTo>
                  <a:lnTo>
                    <a:pt x="1834" y="228"/>
                  </a:lnTo>
                  <a:lnTo>
                    <a:pt x="1840" y="228"/>
                  </a:lnTo>
                  <a:lnTo>
                    <a:pt x="1846" y="228"/>
                  </a:lnTo>
                  <a:lnTo>
                    <a:pt x="1859" y="228"/>
                  </a:lnTo>
                  <a:lnTo>
                    <a:pt x="1865" y="228"/>
                  </a:lnTo>
                  <a:lnTo>
                    <a:pt x="1871" y="228"/>
                  </a:lnTo>
                  <a:lnTo>
                    <a:pt x="1878" y="228"/>
                  </a:lnTo>
                  <a:lnTo>
                    <a:pt x="1890" y="228"/>
                  </a:lnTo>
                  <a:lnTo>
                    <a:pt x="1897" y="228"/>
                  </a:lnTo>
                  <a:lnTo>
                    <a:pt x="1903" y="228"/>
                  </a:lnTo>
                  <a:lnTo>
                    <a:pt x="1909" y="228"/>
                  </a:lnTo>
                  <a:lnTo>
                    <a:pt x="1922" y="228"/>
                  </a:lnTo>
                  <a:lnTo>
                    <a:pt x="1928" y="228"/>
                  </a:lnTo>
                  <a:lnTo>
                    <a:pt x="1934" y="234"/>
                  </a:lnTo>
                  <a:lnTo>
                    <a:pt x="1941" y="234"/>
                  </a:lnTo>
                  <a:lnTo>
                    <a:pt x="1953" y="234"/>
                  </a:lnTo>
                  <a:lnTo>
                    <a:pt x="1960" y="240"/>
                  </a:lnTo>
                  <a:lnTo>
                    <a:pt x="1966" y="240"/>
                  </a:lnTo>
                  <a:lnTo>
                    <a:pt x="1972" y="240"/>
                  </a:lnTo>
                  <a:lnTo>
                    <a:pt x="1978" y="247"/>
                  </a:lnTo>
                  <a:lnTo>
                    <a:pt x="1991" y="247"/>
                  </a:lnTo>
                  <a:lnTo>
                    <a:pt x="1997" y="253"/>
                  </a:lnTo>
                  <a:lnTo>
                    <a:pt x="2004" y="253"/>
                  </a:lnTo>
                  <a:lnTo>
                    <a:pt x="2010" y="259"/>
                  </a:lnTo>
                  <a:lnTo>
                    <a:pt x="2023" y="259"/>
                  </a:lnTo>
                  <a:lnTo>
                    <a:pt x="2029" y="266"/>
                  </a:lnTo>
                  <a:lnTo>
                    <a:pt x="2035" y="266"/>
                  </a:lnTo>
                  <a:lnTo>
                    <a:pt x="2041" y="272"/>
                  </a:lnTo>
                  <a:lnTo>
                    <a:pt x="2054" y="278"/>
                  </a:lnTo>
                  <a:lnTo>
                    <a:pt x="2060" y="278"/>
                  </a:lnTo>
                  <a:lnTo>
                    <a:pt x="2067" y="285"/>
                  </a:lnTo>
                  <a:lnTo>
                    <a:pt x="2073" y="291"/>
                  </a:lnTo>
                  <a:lnTo>
                    <a:pt x="2086" y="291"/>
                  </a:lnTo>
                  <a:lnTo>
                    <a:pt x="2092" y="297"/>
                  </a:lnTo>
                  <a:lnTo>
                    <a:pt x="2098" y="297"/>
                  </a:lnTo>
                  <a:lnTo>
                    <a:pt x="2104" y="304"/>
                  </a:lnTo>
                  <a:lnTo>
                    <a:pt x="2111" y="310"/>
                  </a:lnTo>
                  <a:lnTo>
                    <a:pt x="2123" y="310"/>
                  </a:lnTo>
                  <a:lnTo>
                    <a:pt x="2130" y="316"/>
                  </a:lnTo>
                  <a:lnTo>
                    <a:pt x="2136" y="323"/>
                  </a:lnTo>
                  <a:lnTo>
                    <a:pt x="2142" y="323"/>
                  </a:lnTo>
                  <a:lnTo>
                    <a:pt x="2155" y="329"/>
                  </a:lnTo>
                  <a:lnTo>
                    <a:pt x="2161" y="335"/>
                  </a:lnTo>
                  <a:lnTo>
                    <a:pt x="2167" y="335"/>
                  </a:lnTo>
                  <a:lnTo>
                    <a:pt x="2174" y="342"/>
                  </a:lnTo>
                  <a:lnTo>
                    <a:pt x="2186" y="342"/>
                  </a:lnTo>
                  <a:lnTo>
                    <a:pt x="2193" y="348"/>
                  </a:lnTo>
                  <a:lnTo>
                    <a:pt x="2199" y="354"/>
                  </a:lnTo>
                  <a:lnTo>
                    <a:pt x="2205" y="354"/>
                  </a:lnTo>
                  <a:lnTo>
                    <a:pt x="2218" y="360"/>
                  </a:lnTo>
                  <a:lnTo>
                    <a:pt x="2224" y="360"/>
                  </a:lnTo>
                  <a:lnTo>
                    <a:pt x="2230" y="367"/>
                  </a:lnTo>
                  <a:lnTo>
                    <a:pt x="2237" y="367"/>
                  </a:lnTo>
                  <a:lnTo>
                    <a:pt x="2249" y="373"/>
                  </a:lnTo>
                  <a:lnTo>
                    <a:pt x="2256" y="373"/>
                  </a:lnTo>
                  <a:lnTo>
                    <a:pt x="2262" y="373"/>
                  </a:lnTo>
                  <a:lnTo>
                    <a:pt x="2268" y="379"/>
                  </a:lnTo>
                  <a:lnTo>
                    <a:pt x="2275" y="379"/>
                  </a:lnTo>
                  <a:lnTo>
                    <a:pt x="2287" y="386"/>
                  </a:lnTo>
                  <a:lnTo>
                    <a:pt x="2293" y="386"/>
                  </a:lnTo>
                  <a:lnTo>
                    <a:pt x="2300" y="386"/>
                  </a:lnTo>
                  <a:lnTo>
                    <a:pt x="2306" y="386"/>
                  </a:lnTo>
                  <a:lnTo>
                    <a:pt x="2319" y="392"/>
                  </a:lnTo>
                  <a:lnTo>
                    <a:pt x="2325" y="392"/>
                  </a:lnTo>
                  <a:lnTo>
                    <a:pt x="2331" y="392"/>
                  </a:lnTo>
                  <a:lnTo>
                    <a:pt x="2338" y="392"/>
                  </a:lnTo>
                  <a:lnTo>
                    <a:pt x="2350" y="392"/>
                  </a:lnTo>
                  <a:lnTo>
                    <a:pt x="2356" y="398"/>
                  </a:lnTo>
                  <a:lnTo>
                    <a:pt x="2363" y="398"/>
                  </a:lnTo>
                  <a:lnTo>
                    <a:pt x="2369" y="398"/>
                  </a:lnTo>
                  <a:lnTo>
                    <a:pt x="2382" y="398"/>
                  </a:lnTo>
                  <a:lnTo>
                    <a:pt x="2388" y="398"/>
                  </a:lnTo>
                  <a:lnTo>
                    <a:pt x="2394" y="398"/>
                  </a:lnTo>
                  <a:lnTo>
                    <a:pt x="2401" y="398"/>
                  </a:lnTo>
                  <a:lnTo>
                    <a:pt x="2413" y="398"/>
                  </a:lnTo>
                  <a:lnTo>
                    <a:pt x="2419" y="398"/>
                  </a:lnTo>
                  <a:lnTo>
                    <a:pt x="2426" y="398"/>
                  </a:lnTo>
                  <a:lnTo>
                    <a:pt x="2432" y="398"/>
                  </a:lnTo>
                  <a:lnTo>
                    <a:pt x="2438" y="398"/>
                  </a:lnTo>
                  <a:lnTo>
                    <a:pt x="2451" y="392"/>
                  </a:lnTo>
                  <a:lnTo>
                    <a:pt x="2457" y="392"/>
                  </a:lnTo>
                  <a:lnTo>
                    <a:pt x="2464" y="392"/>
                  </a:lnTo>
                  <a:lnTo>
                    <a:pt x="2470" y="392"/>
                  </a:lnTo>
                  <a:lnTo>
                    <a:pt x="2482" y="392"/>
                  </a:lnTo>
                  <a:lnTo>
                    <a:pt x="2489" y="392"/>
                  </a:lnTo>
                  <a:lnTo>
                    <a:pt x="2495" y="386"/>
                  </a:lnTo>
                  <a:lnTo>
                    <a:pt x="2501" y="386"/>
                  </a:lnTo>
                  <a:lnTo>
                    <a:pt x="2514" y="386"/>
                  </a:lnTo>
                  <a:lnTo>
                    <a:pt x="2520" y="386"/>
                  </a:lnTo>
                  <a:lnTo>
                    <a:pt x="2527" y="379"/>
                  </a:lnTo>
                  <a:lnTo>
                    <a:pt x="2533" y="379"/>
                  </a:lnTo>
                  <a:lnTo>
                    <a:pt x="2545" y="379"/>
                  </a:lnTo>
                  <a:lnTo>
                    <a:pt x="2552" y="373"/>
                  </a:lnTo>
                  <a:lnTo>
                    <a:pt x="2558" y="373"/>
                  </a:lnTo>
                  <a:lnTo>
                    <a:pt x="2564" y="373"/>
                  </a:lnTo>
                  <a:lnTo>
                    <a:pt x="2577" y="367"/>
                  </a:lnTo>
                  <a:lnTo>
                    <a:pt x="2583" y="367"/>
                  </a:lnTo>
                  <a:lnTo>
                    <a:pt x="2590" y="367"/>
                  </a:lnTo>
                  <a:lnTo>
                    <a:pt x="2596" y="360"/>
                  </a:lnTo>
                  <a:lnTo>
                    <a:pt x="2602" y="360"/>
                  </a:lnTo>
                  <a:lnTo>
                    <a:pt x="2615" y="354"/>
                  </a:lnTo>
                  <a:lnTo>
                    <a:pt x="2621" y="354"/>
                  </a:lnTo>
                  <a:lnTo>
                    <a:pt x="2627" y="354"/>
                  </a:lnTo>
                  <a:lnTo>
                    <a:pt x="2634" y="348"/>
                  </a:lnTo>
                  <a:lnTo>
                    <a:pt x="2646" y="348"/>
                  </a:lnTo>
                  <a:lnTo>
                    <a:pt x="2653" y="348"/>
                  </a:lnTo>
                  <a:lnTo>
                    <a:pt x="2659" y="342"/>
                  </a:lnTo>
                  <a:lnTo>
                    <a:pt x="2665" y="342"/>
                  </a:lnTo>
                  <a:lnTo>
                    <a:pt x="2678" y="335"/>
                  </a:lnTo>
                  <a:lnTo>
                    <a:pt x="2684" y="335"/>
                  </a:lnTo>
                  <a:lnTo>
                    <a:pt x="2690" y="335"/>
                  </a:lnTo>
                  <a:lnTo>
                    <a:pt x="2697" y="329"/>
                  </a:lnTo>
                  <a:lnTo>
                    <a:pt x="2709" y="329"/>
                  </a:lnTo>
                  <a:lnTo>
                    <a:pt x="2716" y="329"/>
                  </a:lnTo>
                  <a:lnTo>
                    <a:pt x="2722" y="323"/>
                  </a:lnTo>
                  <a:lnTo>
                    <a:pt x="2728" y="323"/>
                  </a:lnTo>
                  <a:lnTo>
                    <a:pt x="2741" y="323"/>
                  </a:lnTo>
                  <a:lnTo>
                    <a:pt x="2747" y="323"/>
                  </a:lnTo>
                  <a:lnTo>
                    <a:pt x="2753" y="316"/>
                  </a:lnTo>
                  <a:lnTo>
                    <a:pt x="2760" y="316"/>
                  </a:lnTo>
                  <a:lnTo>
                    <a:pt x="2766" y="316"/>
                  </a:lnTo>
                  <a:lnTo>
                    <a:pt x="2779" y="310"/>
                  </a:lnTo>
                  <a:lnTo>
                    <a:pt x="2785" y="310"/>
                  </a:lnTo>
                  <a:lnTo>
                    <a:pt x="2791" y="310"/>
                  </a:lnTo>
                  <a:lnTo>
                    <a:pt x="2797" y="310"/>
                  </a:lnTo>
                  <a:lnTo>
                    <a:pt x="2810" y="310"/>
                  </a:lnTo>
                  <a:lnTo>
                    <a:pt x="2816" y="304"/>
                  </a:lnTo>
                  <a:lnTo>
                    <a:pt x="2823" y="304"/>
                  </a:lnTo>
                  <a:lnTo>
                    <a:pt x="2829" y="304"/>
                  </a:lnTo>
                  <a:lnTo>
                    <a:pt x="2842" y="304"/>
                  </a:lnTo>
                  <a:lnTo>
                    <a:pt x="2848" y="304"/>
                  </a:lnTo>
                  <a:lnTo>
                    <a:pt x="2854" y="304"/>
                  </a:lnTo>
                  <a:lnTo>
                    <a:pt x="2860" y="304"/>
                  </a:lnTo>
                  <a:lnTo>
                    <a:pt x="2873" y="304"/>
                  </a:lnTo>
                  <a:lnTo>
                    <a:pt x="2879" y="297"/>
                  </a:lnTo>
                  <a:lnTo>
                    <a:pt x="2886" y="297"/>
                  </a:lnTo>
                  <a:lnTo>
                    <a:pt x="2892" y="297"/>
                  </a:lnTo>
                  <a:lnTo>
                    <a:pt x="2905" y="297"/>
                  </a:lnTo>
                  <a:lnTo>
                    <a:pt x="2911" y="297"/>
                  </a:lnTo>
                  <a:lnTo>
                    <a:pt x="2917" y="297"/>
                  </a:lnTo>
                  <a:lnTo>
                    <a:pt x="2923" y="297"/>
                  </a:lnTo>
                  <a:lnTo>
                    <a:pt x="2930" y="297"/>
                  </a:lnTo>
                  <a:lnTo>
                    <a:pt x="2942" y="297"/>
                  </a:lnTo>
                  <a:lnTo>
                    <a:pt x="2949" y="297"/>
                  </a:lnTo>
                  <a:lnTo>
                    <a:pt x="2955" y="297"/>
                  </a:lnTo>
                  <a:lnTo>
                    <a:pt x="2961" y="304"/>
                  </a:lnTo>
                  <a:lnTo>
                    <a:pt x="2974" y="304"/>
                  </a:lnTo>
                  <a:lnTo>
                    <a:pt x="2980" y="304"/>
                  </a:lnTo>
                  <a:lnTo>
                    <a:pt x="2986" y="304"/>
                  </a:lnTo>
                  <a:lnTo>
                    <a:pt x="2993" y="304"/>
                  </a:lnTo>
                  <a:lnTo>
                    <a:pt x="3005" y="304"/>
                  </a:lnTo>
                  <a:lnTo>
                    <a:pt x="3012" y="304"/>
                  </a:lnTo>
                  <a:lnTo>
                    <a:pt x="3018" y="304"/>
                  </a:lnTo>
                  <a:lnTo>
                    <a:pt x="3024" y="304"/>
                  </a:lnTo>
                  <a:lnTo>
                    <a:pt x="3037" y="310"/>
                  </a:lnTo>
                  <a:lnTo>
                    <a:pt x="3043" y="310"/>
                  </a:lnTo>
                  <a:lnTo>
                    <a:pt x="3049" y="310"/>
                  </a:lnTo>
                  <a:lnTo>
                    <a:pt x="3056" y="310"/>
                  </a:lnTo>
                  <a:lnTo>
                    <a:pt x="3068" y="310"/>
                  </a:lnTo>
                  <a:lnTo>
                    <a:pt x="3075" y="310"/>
                  </a:lnTo>
                  <a:lnTo>
                    <a:pt x="3081" y="316"/>
                  </a:lnTo>
                  <a:lnTo>
                    <a:pt x="3087" y="316"/>
                  </a:lnTo>
                  <a:lnTo>
                    <a:pt x="3094" y="316"/>
                  </a:lnTo>
                  <a:lnTo>
                    <a:pt x="3106" y="316"/>
                  </a:lnTo>
                  <a:lnTo>
                    <a:pt x="3112" y="316"/>
                  </a:lnTo>
                  <a:lnTo>
                    <a:pt x="3119" y="323"/>
                  </a:lnTo>
                  <a:lnTo>
                    <a:pt x="3125" y="323"/>
                  </a:lnTo>
                  <a:lnTo>
                    <a:pt x="3138" y="323"/>
                  </a:lnTo>
                  <a:lnTo>
                    <a:pt x="3144" y="323"/>
                  </a:lnTo>
                  <a:lnTo>
                    <a:pt x="3150" y="329"/>
                  </a:lnTo>
                  <a:lnTo>
                    <a:pt x="3157" y="329"/>
                  </a:lnTo>
                  <a:lnTo>
                    <a:pt x="3169" y="329"/>
                  </a:lnTo>
                  <a:lnTo>
                    <a:pt x="3175" y="329"/>
                  </a:lnTo>
                  <a:lnTo>
                    <a:pt x="3182" y="329"/>
                  </a:lnTo>
                  <a:lnTo>
                    <a:pt x="3188" y="335"/>
                  </a:lnTo>
                  <a:lnTo>
                    <a:pt x="3201" y="335"/>
                  </a:lnTo>
                  <a:lnTo>
                    <a:pt x="3207" y="335"/>
                  </a:lnTo>
                  <a:lnTo>
                    <a:pt x="3213" y="335"/>
                  </a:lnTo>
                  <a:lnTo>
                    <a:pt x="3220" y="335"/>
                  </a:lnTo>
                  <a:lnTo>
                    <a:pt x="3232" y="342"/>
                  </a:lnTo>
                  <a:lnTo>
                    <a:pt x="3238" y="342"/>
                  </a:lnTo>
                  <a:lnTo>
                    <a:pt x="3245" y="342"/>
                  </a:lnTo>
                  <a:lnTo>
                    <a:pt x="3251" y="342"/>
                  </a:lnTo>
                  <a:lnTo>
                    <a:pt x="3257" y="342"/>
                  </a:lnTo>
                  <a:lnTo>
                    <a:pt x="3270" y="342"/>
                  </a:lnTo>
                  <a:lnTo>
                    <a:pt x="3276" y="348"/>
                  </a:lnTo>
                  <a:lnTo>
                    <a:pt x="3283" y="348"/>
                  </a:lnTo>
                  <a:lnTo>
                    <a:pt x="3289" y="348"/>
                  </a:lnTo>
                  <a:lnTo>
                    <a:pt x="3301" y="348"/>
                  </a:lnTo>
                  <a:lnTo>
                    <a:pt x="3308" y="348"/>
                  </a:lnTo>
                  <a:lnTo>
                    <a:pt x="3314" y="348"/>
                  </a:lnTo>
                  <a:lnTo>
                    <a:pt x="3320" y="348"/>
                  </a:lnTo>
                  <a:lnTo>
                    <a:pt x="3333" y="354"/>
                  </a:lnTo>
                  <a:lnTo>
                    <a:pt x="3339" y="354"/>
                  </a:lnTo>
                  <a:lnTo>
                    <a:pt x="3346" y="354"/>
                  </a:lnTo>
                  <a:lnTo>
                    <a:pt x="3352" y="354"/>
                  </a:lnTo>
                  <a:lnTo>
                    <a:pt x="3364" y="354"/>
                  </a:lnTo>
                  <a:lnTo>
                    <a:pt x="3371" y="354"/>
                  </a:lnTo>
                  <a:lnTo>
                    <a:pt x="3377" y="354"/>
                  </a:lnTo>
                  <a:lnTo>
                    <a:pt x="3383" y="354"/>
                  </a:lnTo>
                  <a:lnTo>
                    <a:pt x="3396" y="354"/>
                  </a:lnTo>
                  <a:lnTo>
                    <a:pt x="3402" y="354"/>
                  </a:lnTo>
                  <a:lnTo>
                    <a:pt x="3409" y="354"/>
                  </a:lnTo>
                  <a:lnTo>
                    <a:pt x="3415" y="354"/>
                  </a:lnTo>
                  <a:lnTo>
                    <a:pt x="3421" y="354"/>
                  </a:lnTo>
                  <a:lnTo>
                    <a:pt x="3434" y="354"/>
                  </a:lnTo>
                  <a:lnTo>
                    <a:pt x="3440" y="354"/>
                  </a:lnTo>
                  <a:lnTo>
                    <a:pt x="3446" y="354"/>
                  </a:lnTo>
                  <a:lnTo>
                    <a:pt x="3453" y="354"/>
                  </a:lnTo>
                  <a:lnTo>
                    <a:pt x="3465" y="354"/>
                  </a:lnTo>
                  <a:lnTo>
                    <a:pt x="3472" y="354"/>
                  </a:lnTo>
                  <a:lnTo>
                    <a:pt x="3478" y="354"/>
                  </a:lnTo>
                  <a:lnTo>
                    <a:pt x="3484" y="354"/>
                  </a:lnTo>
                  <a:lnTo>
                    <a:pt x="3497" y="354"/>
                  </a:lnTo>
                  <a:lnTo>
                    <a:pt x="3503" y="354"/>
                  </a:lnTo>
                  <a:lnTo>
                    <a:pt x="3509" y="354"/>
                  </a:lnTo>
                  <a:lnTo>
                    <a:pt x="3516" y="354"/>
                  </a:lnTo>
                  <a:lnTo>
                    <a:pt x="3528" y="354"/>
                  </a:lnTo>
                  <a:lnTo>
                    <a:pt x="3535" y="354"/>
                  </a:lnTo>
                  <a:lnTo>
                    <a:pt x="3541" y="354"/>
                  </a:lnTo>
                  <a:lnTo>
                    <a:pt x="3547" y="354"/>
                  </a:lnTo>
                  <a:lnTo>
                    <a:pt x="3560" y="354"/>
                  </a:lnTo>
                  <a:lnTo>
                    <a:pt x="3566" y="348"/>
                  </a:lnTo>
                  <a:lnTo>
                    <a:pt x="3572" y="348"/>
                  </a:lnTo>
                  <a:lnTo>
                    <a:pt x="3579" y="348"/>
                  </a:lnTo>
                  <a:lnTo>
                    <a:pt x="3585" y="348"/>
                  </a:lnTo>
                  <a:lnTo>
                    <a:pt x="3598" y="348"/>
                  </a:lnTo>
                  <a:lnTo>
                    <a:pt x="3604" y="348"/>
                  </a:lnTo>
                  <a:lnTo>
                    <a:pt x="3610" y="348"/>
                  </a:lnTo>
                  <a:lnTo>
                    <a:pt x="3616" y="348"/>
                  </a:lnTo>
                  <a:lnTo>
                    <a:pt x="3629" y="348"/>
                  </a:lnTo>
                  <a:lnTo>
                    <a:pt x="3635" y="342"/>
                  </a:lnTo>
                  <a:lnTo>
                    <a:pt x="3642" y="342"/>
                  </a:lnTo>
                  <a:lnTo>
                    <a:pt x="3648" y="342"/>
                  </a:lnTo>
                  <a:lnTo>
                    <a:pt x="3661" y="342"/>
                  </a:lnTo>
                  <a:lnTo>
                    <a:pt x="3667" y="342"/>
                  </a:lnTo>
                  <a:lnTo>
                    <a:pt x="3673" y="342"/>
                  </a:lnTo>
                  <a:lnTo>
                    <a:pt x="3679" y="342"/>
                  </a:lnTo>
                  <a:lnTo>
                    <a:pt x="3692" y="342"/>
                  </a:lnTo>
                  <a:lnTo>
                    <a:pt x="3698" y="335"/>
                  </a:lnTo>
                  <a:lnTo>
                    <a:pt x="3705" y="335"/>
                  </a:lnTo>
                  <a:lnTo>
                    <a:pt x="3711" y="335"/>
                  </a:lnTo>
                  <a:lnTo>
                    <a:pt x="3724" y="335"/>
                  </a:lnTo>
                  <a:lnTo>
                    <a:pt x="3730" y="335"/>
                  </a:lnTo>
                  <a:lnTo>
                    <a:pt x="3736" y="335"/>
                  </a:lnTo>
                  <a:lnTo>
                    <a:pt x="3742" y="335"/>
                  </a:lnTo>
                  <a:lnTo>
                    <a:pt x="3749" y="335"/>
                  </a:lnTo>
                  <a:lnTo>
                    <a:pt x="3761" y="335"/>
                  </a:lnTo>
                  <a:lnTo>
                    <a:pt x="3768" y="329"/>
                  </a:lnTo>
                  <a:lnTo>
                    <a:pt x="3774" y="329"/>
                  </a:lnTo>
                  <a:lnTo>
                    <a:pt x="3780" y="329"/>
                  </a:lnTo>
                  <a:lnTo>
                    <a:pt x="3793" y="329"/>
                  </a:lnTo>
                  <a:lnTo>
                    <a:pt x="3799" y="329"/>
                  </a:lnTo>
                  <a:lnTo>
                    <a:pt x="3805" y="329"/>
                  </a:lnTo>
                  <a:lnTo>
                    <a:pt x="3812" y="329"/>
                  </a:lnTo>
                  <a:lnTo>
                    <a:pt x="3824" y="329"/>
                  </a:lnTo>
                  <a:lnTo>
                    <a:pt x="3831" y="329"/>
                  </a:lnTo>
                  <a:lnTo>
                    <a:pt x="3837" y="329"/>
                  </a:lnTo>
                  <a:lnTo>
                    <a:pt x="3843" y="329"/>
                  </a:lnTo>
                  <a:lnTo>
                    <a:pt x="3856" y="329"/>
                  </a:lnTo>
                  <a:lnTo>
                    <a:pt x="3862" y="323"/>
                  </a:lnTo>
                  <a:lnTo>
                    <a:pt x="3868" y="323"/>
                  </a:lnTo>
                  <a:lnTo>
                    <a:pt x="3875" y="323"/>
                  </a:lnTo>
                  <a:lnTo>
                    <a:pt x="3887" y="3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Rectangle 65"/>
            <p:cNvSpPr>
              <a:spLocks noChangeArrowheads="1"/>
            </p:cNvSpPr>
            <p:nvPr/>
          </p:nvSpPr>
          <p:spPr bwMode="auto">
            <a:xfrm>
              <a:off x="1707" y="1282"/>
              <a:ext cx="2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20.1754)</a:t>
              </a:r>
              <a:endParaRPr lang="en-US" sz="1200"/>
            </a:p>
          </p:txBody>
        </p:sp>
        <p:sp>
          <p:nvSpPr>
            <p:cNvPr id="37970" name="Rectangle 66"/>
            <p:cNvSpPr>
              <a:spLocks noChangeArrowheads="1"/>
            </p:cNvSpPr>
            <p:nvPr/>
          </p:nvSpPr>
          <p:spPr bwMode="auto">
            <a:xfrm>
              <a:off x="2514" y="2599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7971" name="Rectangle 67"/>
            <p:cNvSpPr>
              <a:spLocks noChangeArrowheads="1"/>
            </p:cNvSpPr>
            <p:nvPr/>
          </p:nvSpPr>
          <p:spPr bwMode="auto">
            <a:xfrm rot="-5400000">
              <a:off x="41" y="1836"/>
              <a:ext cx="8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37972" name="Rectangle 68"/>
            <p:cNvSpPr>
              <a:spLocks noChangeArrowheads="1"/>
            </p:cNvSpPr>
            <p:nvPr/>
          </p:nvSpPr>
          <p:spPr bwMode="auto">
            <a:xfrm>
              <a:off x="655" y="2859"/>
              <a:ext cx="3900" cy="1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Rectangle 69"/>
            <p:cNvSpPr>
              <a:spLocks noChangeArrowheads="1"/>
            </p:cNvSpPr>
            <p:nvPr/>
          </p:nvSpPr>
          <p:spPr bwMode="auto">
            <a:xfrm>
              <a:off x="655" y="2859"/>
              <a:ext cx="3900" cy="103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Line 70"/>
            <p:cNvSpPr>
              <a:spLocks noChangeShapeType="1"/>
            </p:cNvSpPr>
            <p:nvPr/>
          </p:nvSpPr>
          <p:spPr bwMode="auto">
            <a:xfrm>
              <a:off x="655" y="2859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71"/>
            <p:cNvSpPr>
              <a:spLocks/>
            </p:cNvSpPr>
            <p:nvPr/>
          </p:nvSpPr>
          <p:spPr bwMode="auto">
            <a:xfrm>
              <a:off x="655" y="2859"/>
              <a:ext cx="3900" cy="1032"/>
            </a:xfrm>
            <a:custGeom>
              <a:avLst/>
              <a:gdLst>
                <a:gd name="T0" fmla="*/ 0 w 619"/>
                <a:gd name="T1" fmla="*/ 1032 h 163"/>
                <a:gd name="T2" fmla="*/ 3900 w 619"/>
                <a:gd name="T3" fmla="*/ 1032 h 163"/>
                <a:gd name="T4" fmla="*/ 390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72"/>
            <p:cNvSpPr>
              <a:spLocks noChangeShapeType="1"/>
            </p:cNvSpPr>
            <p:nvPr/>
          </p:nvSpPr>
          <p:spPr bwMode="auto">
            <a:xfrm flipV="1">
              <a:off x="655" y="2859"/>
              <a:ext cx="1" cy="10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Line 73"/>
            <p:cNvSpPr>
              <a:spLocks noChangeShapeType="1"/>
            </p:cNvSpPr>
            <p:nvPr/>
          </p:nvSpPr>
          <p:spPr bwMode="auto">
            <a:xfrm>
              <a:off x="655" y="3891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Line 74"/>
            <p:cNvSpPr>
              <a:spLocks noChangeShapeType="1"/>
            </p:cNvSpPr>
            <p:nvPr/>
          </p:nvSpPr>
          <p:spPr bwMode="auto">
            <a:xfrm flipV="1">
              <a:off x="655" y="2859"/>
              <a:ext cx="1" cy="10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Line 75"/>
            <p:cNvSpPr>
              <a:spLocks noChangeShapeType="1"/>
            </p:cNvSpPr>
            <p:nvPr/>
          </p:nvSpPr>
          <p:spPr bwMode="auto">
            <a:xfrm flipV="1">
              <a:off x="655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Line 76"/>
            <p:cNvSpPr>
              <a:spLocks noChangeShapeType="1"/>
            </p:cNvSpPr>
            <p:nvPr/>
          </p:nvSpPr>
          <p:spPr bwMode="auto">
            <a:xfrm>
              <a:off x="655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Rectangle 77"/>
            <p:cNvSpPr>
              <a:spLocks noChangeArrowheads="1"/>
            </p:cNvSpPr>
            <p:nvPr/>
          </p:nvSpPr>
          <p:spPr bwMode="auto">
            <a:xfrm>
              <a:off x="636" y="391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7982" name="Line 78"/>
            <p:cNvSpPr>
              <a:spLocks noChangeShapeType="1"/>
            </p:cNvSpPr>
            <p:nvPr/>
          </p:nvSpPr>
          <p:spPr bwMode="auto">
            <a:xfrm flipV="1">
              <a:off x="1046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Line 79"/>
            <p:cNvSpPr>
              <a:spLocks noChangeShapeType="1"/>
            </p:cNvSpPr>
            <p:nvPr/>
          </p:nvSpPr>
          <p:spPr bwMode="auto">
            <a:xfrm>
              <a:off x="1046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Rectangle 80"/>
            <p:cNvSpPr>
              <a:spLocks noChangeArrowheads="1"/>
            </p:cNvSpPr>
            <p:nvPr/>
          </p:nvSpPr>
          <p:spPr bwMode="auto">
            <a:xfrm>
              <a:off x="1002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37985" name="Line 81"/>
            <p:cNvSpPr>
              <a:spLocks noChangeShapeType="1"/>
            </p:cNvSpPr>
            <p:nvPr/>
          </p:nvSpPr>
          <p:spPr bwMode="auto">
            <a:xfrm flipV="1">
              <a:off x="1436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Line 82"/>
            <p:cNvSpPr>
              <a:spLocks noChangeShapeType="1"/>
            </p:cNvSpPr>
            <p:nvPr/>
          </p:nvSpPr>
          <p:spPr bwMode="auto">
            <a:xfrm>
              <a:off x="1436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Rectangle 83"/>
            <p:cNvSpPr>
              <a:spLocks noChangeArrowheads="1"/>
            </p:cNvSpPr>
            <p:nvPr/>
          </p:nvSpPr>
          <p:spPr bwMode="auto">
            <a:xfrm>
              <a:off x="1392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37988" name="Line 84"/>
            <p:cNvSpPr>
              <a:spLocks noChangeShapeType="1"/>
            </p:cNvSpPr>
            <p:nvPr/>
          </p:nvSpPr>
          <p:spPr bwMode="auto">
            <a:xfrm flipV="1">
              <a:off x="1827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Line 85"/>
            <p:cNvSpPr>
              <a:spLocks noChangeShapeType="1"/>
            </p:cNvSpPr>
            <p:nvPr/>
          </p:nvSpPr>
          <p:spPr bwMode="auto">
            <a:xfrm>
              <a:off x="1827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Rectangle 86"/>
            <p:cNvSpPr>
              <a:spLocks noChangeArrowheads="1"/>
            </p:cNvSpPr>
            <p:nvPr/>
          </p:nvSpPr>
          <p:spPr bwMode="auto">
            <a:xfrm>
              <a:off x="1783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37991" name="Line 87"/>
            <p:cNvSpPr>
              <a:spLocks noChangeShapeType="1"/>
            </p:cNvSpPr>
            <p:nvPr/>
          </p:nvSpPr>
          <p:spPr bwMode="auto">
            <a:xfrm flipV="1">
              <a:off x="2218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Line 88"/>
            <p:cNvSpPr>
              <a:spLocks noChangeShapeType="1"/>
            </p:cNvSpPr>
            <p:nvPr/>
          </p:nvSpPr>
          <p:spPr bwMode="auto">
            <a:xfrm>
              <a:off x="2218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Rectangle 89"/>
            <p:cNvSpPr>
              <a:spLocks noChangeArrowheads="1"/>
            </p:cNvSpPr>
            <p:nvPr/>
          </p:nvSpPr>
          <p:spPr bwMode="auto">
            <a:xfrm>
              <a:off x="2174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37994" name="Line 90"/>
            <p:cNvSpPr>
              <a:spLocks noChangeShapeType="1"/>
            </p:cNvSpPr>
            <p:nvPr/>
          </p:nvSpPr>
          <p:spPr bwMode="auto">
            <a:xfrm flipV="1">
              <a:off x="2608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Line 91"/>
            <p:cNvSpPr>
              <a:spLocks noChangeShapeType="1"/>
            </p:cNvSpPr>
            <p:nvPr/>
          </p:nvSpPr>
          <p:spPr bwMode="auto">
            <a:xfrm>
              <a:off x="2608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Rectangle 92"/>
            <p:cNvSpPr>
              <a:spLocks noChangeArrowheads="1"/>
            </p:cNvSpPr>
            <p:nvPr/>
          </p:nvSpPr>
          <p:spPr bwMode="auto">
            <a:xfrm>
              <a:off x="2564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37997" name="Line 93"/>
            <p:cNvSpPr>
              <a:spLocks noChangeShapeType="1"/>
            </p:cNvSpPr>
            <p:nvPr/>
          </p:nvSpPr>
          <p:spPr bwMode="auto">
            <a:xfrm flipV="1">
              <a:off x="2993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Line 94"/>
            <p:cNvSpPr>
              <a:spLocks noChangeShapeType="1"/>
            </p:cNvSpPr>
            <p:nvPr/>
          </p:nvSpPr>
          <p:spPr bwMode="auto">
            <a:xfrm>
              <a:off x="2993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Rectangle 95"/>
            <p:cNvSpPr>
              <a:spLocks noChangeArrowheads="1"/>
            </p:cNvSpPr>
            <p:nvPr/>
          </p:nvSpPr>
          <p:spPr bwMode="auto">
            <a:xfrm>
              <a:off x="2948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200"/>
            </a:p>
          </p:txBody>
        </p:sp>
        <p:sp>
          <p:nvSpPr>
            <p:cNvPr id="38000" name="Line 96"/>
            <p:cNvSpPr>
              <a:spLocks noChangeShapeType="1"/>
            </p:cNvSpPr>
            <p:nvPr/>
          </p:nvSpPr>
          <p:spPr bwMode="auto">
            <a:xfrm flipV="1">
              <a:off x="3383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Line 97"/>
            <p:cNvSpPr>
              <a:spLocks noChangeShapeType="1"/>
            </p:cNvSpPr>
            <p:nvPr/>
          </p:nvSpPr>
          <p:spPr bwMode="auto">
            <a:xfrm>
              <a:off x="3383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Rectangle 98"/>
            <p:cNvSpPr>
              <a:spLocks noChangeArrowheads="1"/>
            </p:cNvSpPr>
            <p:nvPr/>
          </p:nvSpPr>
          <p:spPr bwMode="auto">
            <a:xfrm>
              <a:off x="3339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1200"/>
            </a:p>
          </p:txBody>
        </p:sp>
        <p:sp>
          <p:nvSpPr>
            <p:cNvPr id="38003" name="Line 99"/>
            <p:cNvSpPr>
              <a:spLocks noChangeShapeType="1"/>
            </p:cNvSpPr>
            <p:nvPr/>
          </p:nvSpPr>
          <p:spPr bwMode="auto">
            <a:xfrm flipV="1">
              <a:off x="3774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Line 100"/>
            <p:cNvSpPr>
              <a:spLocks noChangeShapeType="1"/>
            </p:cNvSpPr>
            <p:nvPr/>
          </p:nvSpPr>
          <p:spPr bwMode="auto">
            <a:xfrm>
              <a:off x="3774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Rectangle 101"/>
            <p:cNvSpPr>
              <a:spLocks noChangeArrowheads="1"/>
            </p:cNvSpPr>
            <p:nvPr/>
          </p:nvSpPr>
          <p:spPr bwMode="auto">
            <a:xfrm>
              <a:off x="3730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200"/>
            </a:p>
          </p:txBody>
        </p:sp>
        <p:sp>
          <p:nvSpPr>
            <p:cNvPr id="38006" name="Line 102"/>
            <p:cNvSpPr>
              <a:spLocks noChangeShapeType="1"/>
            </p:cNvSpPr>
            <p:nvPr/>
          </p:nvSpPr>
          <p:spPr bwMode="auto">
            <a:xfrm flipV="1">
              <a:off x="4164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7" name="Line 103"/>
            <p:cNvSpPr>
              <a:spLocks noChangeShapeType="1"/>
            </p:cNvSpPr>
            <p:nvPr/>
          </p:nvSpPr>
          <p:spPr bwMode="auto">
            <a:xfrm>
              <a:off x="4164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8" name="Rectangle 104"/>
            <p:cNvSpPr>
              <a:spLocks noChangeArrowheads="1"/>
            </p:cNvSpPr>
            <p:nvPr/>
          </p:nvSpPr>
          <p:spPr bwMode="auto">
            <a:xfrm>
              <a:off x="4120" y="391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90</a:t>
              </a:r>
              <a:endParaRPr lang="en-US" sz="1200"/>
            </a:p>
          </p:txBody>
        </p:sp>
        <p:sp>
          <p:nvSpPr>
            <p:cNvPr id="38009" name="Line 105"/>
            <p:cNvSpPr>
              <a:spLocks noChangeShapeType="1"/>
            </p:cNvSpPr>
            <p:nvPr/>
          </p:nvSpPr>
          <p:spPr bwMode="auto">
            <a:xfrm flipV="1">
              <a:off x="4555" y="3853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0" name="Line 106"/>
            <p:cNvSpPr>
              <a:spLocks noChangeShapeType="1"/>
            </p:cNvSpPr>
            <p:nvPr/>
          </p:nvSpPr>
          <p:spPr bwMode="auto">
            <a:xfrm>
              <a:off x="4555" y="2859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1" name="Rectangle 107"/>
            <p:cNvSpPr>
              <a:spLocks noChangeArrowheads="1"/>
            </p:cNvSpPr>
            <p:nvPr/>
          </p:nvSpPr>
          <p:spPr bwMode="auto">
            <a:xfrm>
              <a:off x="4492" y="391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38012" name="Line 108"/>
            <p:cNvSpPr>
              <a:spLocks noChangeShapeType="1"/>
            </p:cNvSpPr>
            <p:nvPr/>
          </p:nvSpPr>
          <p:spPr bwMode="auto">
            <a:xfrm>
              <a:off x="655" y="389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3" name="Line 109"/>
            <p:cNvSpPr>
              <a:spLocks noChangeShapeType="1"/>
            </p:cNvSpPr>
            <p:nvPr/>
          </p:nvSpPr>
          <p:spPr bwMode="auto">
            <a:xfrm flipH="1">
              <a:off x="4517" y="389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4" name="Rectangle 110"/>
            <p:cNvSpPr>
              <a:spLocks noChangeArrowheads="1"/>
            </p:cNvSpPr>
            <p:nvPr/>
          </p:nvSpPr>
          <p:spPr bwMode="auto">
            <a:xfrm>
              <a:off x="586" y="38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38015" name="Line 111"/>
            <p:cNvSpPr>
              <a:spLocks noChangeShapeType="1"/>
            </p:cNvSpPr>
            <p:nvPr/>
          </p:nvSpPr>
          <p:spPr bwMode="auto">
            <a:xfrm>
              <a:off x="655" y="368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6" name="Line 112"/>
            <p:cNvSpPr>
              <a:spLocks noChangeShapeType="1"/>
            </p:cNvSpPr>
            <p:nvPr/>
          </p:nvSpPr>
          <p:spPr bwMode="auto">
            <a:xfrm flipH="1">
              <a:off x="4517" y="368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7" name="Rectangle 113"/>
            <p:cNvSpPr>
              <a:spLocks noChangeArrowheads="1"/>
            </p:cNvSpPr>
            <p:nvPr/>
          </p:nvSpPr>
          <p:spPr bwMode="auto">
            <a:xfrm>
              <a:off x="517" y="3631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38018" name="Line 114"/>
            <p:cNvSpPr>
              <a:spLocks noChangeShapeType="1"/>
            </p:cNvSpPr>
            <p:nvPr/>
          </p:nvSpPr>
          <p:spPr bwMode="auto">
            <a:xfrm>
              <a:off x="655" y="347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9" name="Line 115"/>
            <p:cNvSpPr>
              <a:spLocks noChangeShapeType="1"/>
            </p:cNvSpPr>
            <p:nvPr/>
          </p:nvSpPr>
          <p:spPr bwMode="auto">
            <a:xfrm flipH="1">
              <a:off x="4517" y="347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0" name="Rectangle 116"/>
            <p:cNvSpPr>
              <a:spLocks noChangeArrowheads="1"/>
            </p:cNvSpPr>
            <p:nvPr/>
          </p:nvSpPr>
          <p:spPr bwMode="auto">
            <a:xfrm>
              <a:off x="586" y="342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38021" name="Line 117"/>
            <p:cNvSpPr>
              <a:spLocks noChangeShapeType="1"/>
            </p:cNvSpPr>
            <p:nvPr/>
          </p:nvSpPr>
          <p:spPr bwMode="auto">
            <a:xfrm>
              <a:off x="655" y="327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2" name="Line 118"/>
            <p:cNvSpPr>
              <a:spLocks noChangeShapeType="1"/>
            </p:cNvSpPr>
            <p:nvPr/>
          </p:nvSpPr>
          <p:spPr bwMode="auto">
            <a:xfrm flipH="1">
              <a:off x="4517" y="327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3" name="Rectangle 119"/>
            <p:cNvSpPr>
              <a:spLocks noChangeArrowheads="1"/>
            </p:cNvSpPr>
            <p:nvPr/>
          </p:nvSpPr>
          <p:spPr bwMode="auto">
            <a:xfrm>
              <a:off x="517" y="3220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38024" name="Line 120"/>
            <p:cNvSpPr>
              <a:spLocks noChangeShapeType="1"/>
            </p:cNvSpPr>
            <p:nvPr/>
          </p:nvSpPr>
          <p:spPr bwMode="auto">
            <a:xfrm>
              <a:off x="655" y="306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5" name="Line 121"/>
            <p:cNvSpPr>
              <a:spLocks noChangeShapeType="1"/>
            </p:cNvSpPr>
            <p:nvPr/>
          </p:nvSpPr>
          <p:spPr bwMode="auto">
            <a:xfrm flipH="1">
              <a:off x="4517" y="306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6" name="Rectangle 122"/>
            <p:cNvSpPr>
              <a:spLocks noChangeArrowheads="1"/>
            </p:cNvSpPr>
            <p:nvPr/>
          </p:nvSpPr>
          <p:spPr bwMode="auto">
            <a:xfrm>
              <a:off x="586" y="301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38027" name="Line 123"/>
            <p:cNvSpPr>
              <a:spLocks noChangeShapeType="1"/>
            </p:cNvSpPr>
            <p:nvPr/>
          </p:nvSpPr>
          <p:spPr bwMode="auto">
            <a:xfrm>
              <a:off x="655" y="285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Line 124"/>
            <p:cNvSpPr>
              <a:spLocks noChangeShapeType="1"/>
            </p:cNvSpPr>
            <p:nvPr/>
          </p:nvSpPr>
          <p:spPr bwMode="auto">
            <a:xfrm flipH="1">
              <a:off x="4517" y="285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Rectangle 125"/>
            <p:cNvSpPr>
              <a:spLocks noChangeArrowheads="1"/>
            </p:cNvSpPr>
            <p:nvPr/>
          </p:nvSpPr>
          <p:spPr bwMode="auto">
            <a:xfrm>
              <a:off x="517" y="2808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2.5</a:t>
              </a:r>
              <a:endParaRPr lang="en-US" sz="1200"/>
            </a:p>
          </p:txBody>
        </p:sp>
        <p:sp>
          <p:nvSpPr>
            <p:cNvPr id="38030" name="Line 126"/>
            <p:cNvSpPr>
              <a:spLocks noChangeShapeType="1"/>
            </p:cNvSpPr>
            <p:nvPr/>
          </p:nvSpPr>
          <p:spPr bwMode="auto">
            <a:xfrm>
              <a:off x="655" y="2859"/>
              <a:ext cx="39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1" name="Freeform 127"/>
            <p:cNvSpPr>
              <a:spLocks/>
            </p:cNvSpPr>
            <p:nvPr/>
          </p:nvSpPr>
          <p:spPr bwMode="auto">
            <a:xfrm>
              <a:off x="655" y="2859"/>
              <a:ext cx="3900" cy="1032"/>
            </a:xfrm>
            <a:custGeom>
              <a:avLst/>
              <a:gdLst>
                <a:gd name="T0" fmla="*/ 0 w 619"/>
                <a:gd name="T1" fmla="*/ 1032 h 163"/>
                <a:gd name="T2" fmla="*/ 3900 w 619"/>
                <a:gd name="T3" fmla="*/ 1032 h 163"/>
                <a:gd name="T4" fmla="*/ 390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Line 128"/>
            <p:cNvSpPr>
              <a:spLocks noChangeShapeType="1"/>
            </p:cNvSpPr>
            <p:nvPr/>
          </p:nvSpPr>
          <p:spPr bwMode="auto">
            <a:xfrm flipV="1">
              <a:off x="655" y="2859"/>
              <a:ext cx="1" cy="10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129"/>
            <p:cNvSpPr>
              <a:spLocks/>
            </p:cNvSpPr>
            <p:nvPr/>
          </p:nvSpPr>
          <p:spPr bwMode="auto">
            <a:xfrm>
              <a:off x="655" y="3036"/>
              <a:ext cx="3887" cy="855"/>
            </a:xfrm>
            <a:custGeom>
              <a:avLst/>
              <a:gdLst>
                <a:gd name="T0" fmla="*/ 57 w 3887"/>
                <a:gd name="T1" fmla="*/ 855 h 855"/>
                <a:gd name="T2" fmla="*/ 120 w 3887"/>
                <a:gd name="T3" fmla="*/ 855 h 855"/>
                <a:gd name="T4" fmla="*/ 177 w 3887"/>
                <a:gd name="T5" fmla="*/ 855 h 855"/>
                <a:gd name="T6" fmla="*/ 240 w 3887"/>
                <a:gd name="T7" fmla="*/ 412 h 855"/>
                <a:gd name="T8" fmla="*/ 303 w 3887"/>
                <a:gd name="T9" fmla="*/ 260 h 855"/>
                <a:gd name="T10" fmla="*/ 366 w 3887"/>
                <a:gd name="T11" fmla="*/ 108 h 855"/>
                <a:gd name="T12" fmla="*/ 429 w 3887"/>
                <a:gd name="T13" fmla="*/ 7 h 855"/>
                <a:gd name="T14" fmla="*/ 492 w 3887"/>
                <a:gd name="T15" fmla="*/ 0 h 855"/>
                <a:gd name="T16" fmla="*/ 555 w 3887"/>
                <a:gd name="T17" fmla="*/ 45 h 855"/>
                <a:gd name="T18" fmla="*/ 618 w 3887"/>
                <a:gd name="T19" fmla="*/ 140 h 855"/>
                <a:gd name="T20" fmla="*/ 681 w 3887"/>
                <a:gd name="T21" fmla="*/ 260 h 855"/>
                <a:gd name="T22" fmla="*/ 744 w 3887"/>
                <a:gd name="T23" fmla="*/ 393 h 855"/>
                <a:gd name="T24" fmla="*/ 807 w 3887"/>
                <a:gd name="T25" fmla="*/ 519 h 855"/>
                <a:gd name="T26" fmla="*/ 863 w 3887"/>
                <a:gd name="T27" fmla="*/ 614 h 855"/>
                <a:gd name="T28" fmla="*/ 926 w 3887"/>
                <a:gd name="T29" fmla="*/ 678 h 855"/>
                <a:gd name="T30" fmla="*/ 989 w 3887"/>
                <a:gd name="T31" fmla="*/ 697 h 855"/>
                <a:gd name="T32" fmla="*/ 1052 w 3887"/>
                <a:gd name="T33" fmla="*/ 684 h 855"/>
                <a:gd name="T34" fmla="*/ 1115 w 3887"/>
                <a:gd name="T35" fmla="*/ 640 h 855"/>
                <a:gd name="T36" fmla="*/ 1178 w 3887"/>
                <a:gd name="T37" fmla="*/ 570 h 855"/>
                <a:gd name="T38" fmla="*/ 1241 w 3887"/>
                <a:gd name="T39" fmla="*/ 494 h 855"/>
                <a:gd name="T40" fmla="*/ 1304 w 3887"/>
                <a:gd name="T41" fmla="*/ 425 h 855"/>
                <a:gd name="T42" fmla="*/ 1367 w 3887"/>
                <a:gd name="T43" fmla="*/ 361 h 855"/>
                <a:gd name="T44" fmla="*/ 1430 w 3887"/>
                <a:gd name="T45" fmla="*/ 317 h 855"/>
                <a:gd name="T46" fmla="*/ 1487 w 3887"/>
                <a:gd name="T47" fmla="*/ 298 h 855"/>
                <a:gd name="T48" fmla="*/ 1550 w 3887"/>
                <a:gd name="T49" fmla="*/ 298 h 855"/>
                <a:gd name="T50" fmla="*/ 1613 w 3887"/>
                <a:gd name="T51" fmla="*/ 317 h 855"/>
                <a:gd name="T52" fmla="*/ 1676 w 3887"/>
                <a:gd name="T53" fmla="*/ 355 h 855"/>
                <a:gd name="T54" fmla="*/ 1739 w 3887"/>
                <a:gd name="T55" fmla="*/ 399 h 855"/>
                <a:gd name="T56" fmla="*/ 1802 w 3887"/>
                <a:gd name="T57" fmla="*/ 437 h 855"/>
                <a:gd name="T58" fmla="*/ 1865 w 3887"/>
                <a:gd name="T59" fmla="*/ 475 h 855"/>
                <a:gd name="T60" fmla="*/ 1928 w 3887"/>
                <a:gd name="T61" fmla="*/ 507 h 855"/>
                <a:gd name="T62" fmla="*/ 1991 w 3887"/>
                <a:gd name="T63" fmla="*/ 526 h 855"/>
                <a:gd name="T64" fmla="*/ 2054 w 3887"/>
                <a:gd name="T65" fmla="*/ 526 h 855"/>
                <a:gd name="T66" fmla="*/ 2111 w 3887"/>
                <a:gd name="T67" fmla="*/ 519 h 855"/>
                <a:gd name="T68" fmla="*/ 2174 w 3887"/>
                <a:gd name="T69" fmla="*/ 500 h 855"/>
                <a:gd name="T70" fmla="*/ 2237 w 3887"/>
                <a:gd name="T71" fmla="*/ 475 h 855"/>
                <a:gd name="T72" fmla="*/ 2300 w 3887"/>
                <a:gd name="T73" fmla="*/ 450 h 855"/>
                <a:gd name="T74" fmla="*/ 2363 w 3887"/>
                <a:gd name="T75" fmla="*/ 431 h 855"/>
                <a:gd name="T76" fmla="*/ 2426 w 3887"/>
                <a:gd name="T77" fmla="*/ 412 h 855"/>
                <a:gd name="T78" fmla="*/ 2489 w 3887"/>
                <a:gd name="T79" fmla="*/ 399 h 855"/>
                <a:gd name="T80" fmla="*/ 2552 w 3887"/>
                <a:gd name="T81" fmla="*/ 393 h 855"/>
                <a:gd name="T82" fmla="*/ 2615 w 3887"/>
                <a:gd name="T83" fmla="*/ 399 h 855"/>
                <a:gd name="T84" fmla="*/ 2678 w 3887"/>
                <a:gd name="T85" fmla="*/ 406 h 855"/>
                <a:gd name="T86" fmla="*/ 2741 w 3887"/>
                <a:gd name="T87" fmla="*/ 418 h 855"/>
                <a:gd name="T88" fmla="*/ 2797 w 3887"/>
                <a:gd name="T89" fmla="*/ 431 h 855"/>
                <a:gd name="T90" fmla="*/ 2860 w 3887"/>
                <a:gd name="T91" fmla="*/ 443 h 855"/>
                <a:gd name="T92" fmla="*/ 2923 w 3887"/>
                <a:gd name="T93" fmla="*/ 456 h 855"/>
                <a:gd name="T94" fmla="*/ 2986 w 3887"/>
                <a:gd name="T95" fmla="*/ 469 h 855"/>
                <a:gd name="T96" fmla="*/ 3049 w 3887"/>
                <a:gd name="T97" fmla="*/ 469 h 855"/>
                <a:gd name="T98" fmla="*/ 3112 w 3887"/>
                <a:gd name="T99" fmla="*/ 469 h 855"/>
                <a:gd name="T100" fmla="*/ 3175 w 3887"/>
                <a:gd name="T101" fmla="*/ 462 h 855"/>
                <a:gd name="T102" fmla="*/ 3238 w 3887"/>
                <a:gd name="T103" fmla="*/ 456 h 855"/>
                <a:gd name="T104" fmla="*/ 3301 w 3887"/>
                <a:gd name="T105" fmla="*/ 450 h 855"/>
                <a:gd name="T106" fmla="*/ 3364 w 3887"/>
                <a:gd name="T107" fmla="*/ 443 h 855"/>
                <a:gd name="T108" fmla="*/ 3421 w 3887"/>
                <a:gd name="T109" fmla="*/ 437 h 855"/>
                <a:gd name="T110" fmla="*/ 3484 w 3887"/>
                <a:gd name="T111" fmla="*/ 431 h 855"/>
                <a:gd name="T112" fmla="*/ 3547 w 3887"/>
                <a:gd name="T113" fmla="*/ 425 h 855"/>
                <a:gd name="T114" fmla="*/ 3610 w 3887"/>
                <a:gd name="T115" fmla="*/ 425 h 855"/>
                <a:gd name="T116" fmla="*/ 3673 w 3887"/>
                <a:gd name="T117" fmla="*/ 431 h 855"/>
                <a:gd name="T118" fmla="*/ 3736 w 3887"/>
                <a:gd name="T119" fmla="*/ 431 h 855"/>
                <a:gd name="T120" fmla="*/ 3799 w 3887"/>
                <a:gd name="T121" fmla="*/ 437 h 855"/>
                <a:gd name="T122" fmla="*/ 3862 w 3887"/>
                <a:gd name="T123" fmla="*/ 443 h 8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87" h="855">
                  <a:moveTo>
                    <a:pt x="0" y="855"/>
                  </a:moveTo>
                  <a:lnTo>
                    <a:pt x="7" y="855"/>
                  </a:lnTo>
                  <a:lnTo>
                    <a:pt x="13" y="855"/>
                  </a:lnTo>
                  <a:lnTo>
                    <a:pt x="25" y="855"/>
                  </a:lnTo>
                  <a:lnTo>
                    <a:pt x="32" y="855"/>
                  </a:lnTo>
                  <a:lnTo>
                    <a:pt x="38" y="855"/>
                  </a:lnTo>
                  <a:lnTo>
                    <a:pt x="44" y="855"/>
                  </a:lnTo>
                  <a:lnTo>
                    <a:pt x="57" y="855"/>
                  </a:lnTo>
                  <a:lnTo>
                    <a:pt x="63" y="855"/>
                  </a:lnTo>
                  <a:lnTo>
                    <a:pt x="70" y="855"/>
                  </a:lnTo>
                  <a:lnTo>
                    <a:pt x="76" y="855"/>
                  </a:lnTo>
                  <a:lnTo>
                    <a:pt x="88" y="855"/>
                  </a:lnTo>
                  <a:lnTo>
                    <a:pt x="95" y="855"/>
                  </a:lnTo>
                  <a:lnTo>
                    <a:pt x="101" y="855"/>
                  </a:lnTo>
                  <a:lnTo>
                    <a:pt x="107" y="855"/>
                  </a:lnTo>
                  <a:lnTo>
                    <a:pt x="120" y="855"/>
                  </a:lnTo>
                  <a:lnTo>
                    <a:pt x="126" y="855"/>
                  </a:lnTo>
                  <a:lnTo>
                    <a:pt x="133" y="855"/>
                  </a:lnTo>
                  <a:lnTo>
                    <a:pt x="139" y="855"/>
                  </a:lnTo>
                  <a:lnTo>
                    <a:pt x="151" y="855"/>
                  </a:lnTo>
                  <a:lnTo>
                    <a:pt x="158" y="855"/>
                  </a:lnTo>
                  <a:lnTo>
                    <a:pt x="164" y="855"/>
                  </a:lnTo>
                  <a:lnTo>
                    <a:pt x="170" y="855"/>
                  </a:lnTo>
                  <a:lnTo>
                    <a:pt x="177" y="855"/>
                  </a:lnTo>
                  <a:lnTo>
                    <a:pt x="189" y="855"/>
                  </a:lnTo>
                  <a:lnTo>
                    <a:pt x="196" y="855"/>
                  </a:lnTo>
                  <a:lnTo>
                    <a:pt x="202" y="507"/>
                  </a:lnTo>
                  <a:lnTo>
                    <a:pt x="208" y="488"/>
                  </a:lnTo>
                  <a:lnTo>
                    <a:pt x="221" y="469"/>
                  </a:lnTo>
                  <a:lnTo>
                    <a:pt x="227" y="450"/>
                  </a:lnTo>
                  <a:lnTo>
                    <a:pt x="233" y="431"/>
                  </a:lnTo>
                  <a:lnTo>
                    <a:pt x="240" y="412"/>
                  </a:lnTo>
                  <a:lnTo>
                    <a:pt x="252" y="393"/>
                  </a:lnTo>
                  <a:lnTo>
                    <a:pt x="259" y="374"/>
                  </a:lnTo>
                  <a:lnTo>
                    <a:pt x="265" y="355"/>
                  </a:lnTo>
                  <a:lnTo>
                    <a:pt x="271" y="336"/>
                  </a:lnTo>
                  <a:lnTo>
                    <a:pt x="284" y="317"/>
                  </a:lnTo>
                  <a:lnTo>
                    <a:pt x="290" y="298"/>
                  </a:lnTo>
                  <a:lnTo>
                    <a:pt x="296" y="279"/>
                  </a:lnTo>
                  <a:lnTo>
                    <a:pt x="303" y="260"/>
                  </a:lnTo>
                  <a:lnTo>
                    <a:pt x="315" y="241"/>
                  </a:lnTo>
                  <a:lnTo>
                    <a:pt x="322" y="222"/>
                  </a:lnTo>
                  <a:lnTo>
                    <a:pt x="328" y="203"/>
                  </a:lnTo>
                  <a:lnTo>
                    <a:pt x="334" y="184"/>
                  </a:lnTo>
                  <a:lnTo>
                    <a:pt x="340" y="165"/>
                  </a:lnTo>
                  <a:lnTo>
                    <a:pt x="353" y="146"/>
                  </a:lnTo>
                  <a:lnTo>
                    <a:pt x="359" y="127"/>
                  </a:lnTo>
                  <a:lnTo>
                    <a:pt x="366" y="108"/>
                  </a:lnTo>
                  <a:lnTo>
                    <a:pt x="372" y="89"/>
                  </a:lnTo>
                  <a:lnTo>
                    <a:pt x="385" y="70"/>
                  </a:lnTo>
                  <a:lnTo>
                    <a:pt x="391" y="51"/>
                  </a:lnTo>
                  <a:lnTo>
                    <a:pt x="397" y="32"/>
                  </a:lnTo>
                  <a:lnTo>
                    <a:pt x="403" y="26"/>
                  </a:lnTo>
                  <a:lnTo>
                    <a:pt x="416" y="19"/>
                  </a:lnTo>
                  <a:lnTo>
                    <a:pt x="422" y="13"/>
                  </a:lnTo>
                  <a:lnTo>
                    <a:pt x="429" y="7"/>
                  </a:lnTo>
                  <a:lnTo>
                    <a:pt x="435" y="7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7"/>
                  </a:lnTo>
                  <a:lnTo>
                    <a:pt x="517" y="7"/>
                  </a:lnTo>
                  <a:lnTo>
                    <a:pt x="523" y="13"/>
                  </a:lnTo>
                  <a:lnTo>
                    <a:pt x="529" y="19"/>
                  </a:lnTo>
                  <a:lnTo>
                    <a:pt x="536" y="26"/>
                  </a:lnTo>
                  <a:lnTo>
                    <a:pt x="548" y="32"/>
                  </a:lnTo>
                  <a:lnTo>
                    <a:pt x="555" y="45"/>
                  </a:lnTo>
                  <a:lnTo>
                    <a:pt x="561" y="51"/>
                  </a:lnTo>
                  <a:lnTo>
                    <a:pt x="567" y="64"/>
                  </a:lnTo>
                  <a:lnTo>
                    <a:pt x="580" y="70"/>
                  </a:lnTo>
                  <a:lnTo>
                    <a:pt x="586" y="83"/>
                  </a:lnTo>
                  <a:lnTo>
                    <a:pt x="592" y="95"/>
                  </a:lnTo>
                  <a:lnTo>
                    <a:pt x="599" y="108"/>
                  </a:lnTo>
                  <a:lnTo>
                    <a:pt x="611" y="121"/>
                  </a:lnTo>
                  <a:lnTo>
                    <a:pt x="618" y="140"/>
                  </a:lnTo>
                  <a:lnTo>
                    <a:pt x="624" y="152"/>
                  </a:lnTo>
                  <a:lnTo>
                    <a:pt x="630" y="165"/>
                  </a:lnTo>
                  <a:lnTo>
                    <a:pt x="643" y="184"/>
                  </a:lnTo>
                  <a:lnTo>
                    <a:pt x="649" y="197"/>
                  </a:lnTo>
                  <a:lnTo>
                    <a:pt x="655" y="216"/>
                  </a:lnTo>
                  <a:lnTo>
                    <a:pt x="662" y="228"/>
                  </a:lnTo>
                  <a:lnTo>
                    <a:pt x="668" y="247"/>
                  </a:lnTo>
                  <a:lnTo>
                    <a:pt x="681" y="260"/>
                  </a:lnTo>
                  <a:lnTo>
                    <a:pt x="687" y="279"/>
                  </a:lnTo>
                  <a:lnTo>
                    <a:pt x="693" y="292"/>
                  </a:lnTo>
                  <a:lnTo>
                    <a:pt x="700" y="311"/>
                  </a:lnTo>
                  <a:lnTo>
                    <a:pt x="712" y="330"/>
                  </a:lnTo>
                  <a:lnTo>
                    <a:pt x="718" y="342"/>
                  </a:lnTo>
                  <a:lnTo>
                    <a:pt x="725" y="361"/>
                  </a:lnTo>
                  <a:lnTo>
                    <a:pt x="731" y="380"/>
                  </a:lnTo>
                  <a:lnTo>
                    <a:pt x="744" y="393"/>
                  </a:lnTo>
                  <a:lnTo>
                    <a:pt x="750" y="412"/>
                  </a:lnTo>
                  <a:lnTo>
                    <a:pt x="756" y="425"/>
                  </a:lnTo>
                  <a:lnTo>
                    <a:pt x="763" y="443"/>
                  </a:lnTo>
                  <a:lnTo>
                    <a:pt x="775" y="456"/>
                  </a:lnTo>
                  <a:lnTo>
                    <a:pt x="781" y="475"/>
                  </a:lnTo>
                  <a:lnTo>
                    <a:pt x="788" y="488"/>
                  </a:lnTo>
                  <a:lnTo>
                    <a:pt x="794" y="500"/>
                  </a:lnTo>
                  <a:lnTo>
                    <a:pt x="807" y="519"/>
                  </a:lnTo>
                  <a:lnTo>
                    <a:pt x="813" y="532"/>
                  </a:lnTo>
                  <a:lnTo>
                    <a:pt x="819" y="545"/>
                  </a:lnTo>
                  <a:lnTo>
                    <a:pt x="826" y="557"/>
                  </a:lnTo>
                  <a:lnTo>
                    <a:pt x="832" y="570"/>
                  </a:lnTo>
                  <a:lnTo>
                    <a:pt x="844" y="583"/>
                  </a:lnTo>
                  <a:lnTo>
                    <a:pt x="851" y="595"/>
                  </a:lnTo>
                  <a:lnTo>
                    <a:pt x="857" y="602"/>
                  </a:lnTo>
                  <a:lnTo>
                    <a:pt x="863" y="614"/>
                  </a:lnTo>
                  <a:lnTo>
                    <a:pt x="876" y="627"/>
                  </a:lnTo>
                  <a:lnTo>
                    <a:pt x="882" y="633"/>
                  </a:lnTo>
                  <a:lnTo>
                    <a:pt x="889" y="640"/>
                  </a:lnTo>
                  <a:lnTo>
                    <a:pt x="895" y="652"/>
                  </a:lnTo>
                  <a:lnTo>
                    <a:pt x="907" y="659"/>
                  </a:lnTo>
                  <a:lnTo>
                    <a:pt x="914" y="665"/>
                  </a:lnTo>
                  <a:lnTo>
                    <a:pt x="920" y="671"/>
                  </a:lnTo>
                  <a:lnTo>
                    <a:pt x="926" y="678"/>
                  </a:lnTo>
                  <a:lnTo>
                    <a:pt x="939" y="684"/>
                  </a:lnTo>
                  <a:lnTo>
                    <a:pt x="945" y="684"/>
                  </a:lnTo>
                  <a:lnTo>
                    <a:pt x="952" y="690"/>
                  </a:lnTo>
                  <a:lnTo>
                    <a:pt x="958" y="690"/>
                  </a:lnTo>
                  <a:lnTo>
                    <a:pt x="970" y="697"/>
                  </a:lnTo>
                  <a:lnTo>
                    <a:pt x="977" y="697"/>
                  </a:lnTo>
                  <a:lnTo>
                    <a:pt x="983" y="697"/>
                  </a:lnTo>
                  <a:lnTo>
                    <a:pt x="989" y="697"/>
                  </a:lnTo>
                  <a:lnTo>
                    <a:pt x="996" y="697"/>
                  </a:lnTo>
                  <a:lnTo>
                    <a:pt x="1008" y="697"/>
                  </a:lnTo>
                  <a:lnTo>
                    <a:pt x="1015" y="697"/>
                  </a:lnTo>
                  <a:lnTo>
                    <a:pt x="1021" y="697"/>
                  </a:lnTo>
                  <a:lnTo>
                    <a:pt x="1027" y="697"/>
                  </a:lnTo>
                  <a:lnTo>
                    <a:pt x="1040" y="690"/>
                  </a:lnTo>
                  <a:lnTo>
                    <a:pt x="1046" y="690"/>
                  </a:lnTo>
                  <a:lnTo>
                    <a:pt x="1052" y="684"/>
                  </a:lnTo>
                  <a:lnTo>
                    <a:pt x="1059" y="678"/>
                  </a:lnTo>
                  <a:lnTo>
                    <a:pt x="1071" y="678"/>
                  </a:lnTo>
                  <a:lnTo>
                    <a:pt x="1078" y="671"/>
                  </a:lnTo>
                  <a:lnTo>
                    <a:pt x="1084" y="665"/>
                  </a:lnTo>
                  <a:lnTo>
                    <a:pt x="1090" y="659"/>
                  </a:lnTo>
                  <a:lnTo>
                    <a:pt x="1103" y="652"/>
                  </a:lnTo>
                  <a:lnTo>
                    <a:pt x="1109" y="646"/>
                  </a:lnTo>
                  <a:lnTo>
                    <a:pt x="1115" y="640"/>
                  </a:lnTo>
                  <a:lnTo>
                    <a:pt x="1122" y="633"/>
                  </a:lnTo>
                  <a:lnTo>
                    <a:pt x="1134" y="621"/>
                  </a:lnTo>
                  <a:lnTo>
                    <a:pt x="1141" y="614"/>
                  </a:lnTo>
                  <a:lnTo>
                    <a:pt x="1147" y="608"/>
                  </a:lnTo>
                  <a:lnTo>
                    <a:pt x="1153" y="595"/>
                  </a:lnTo>
                  <a:lnTo>
                    <a:pt x="1159" y="589"/>
                  </a:lnTo>
                  <a:lnTo>
                    <a:pt x="1172" y="583"/>
                  </a:lnTo>
                  <a:lnTo>
                    <a:pt x="1178" y="570"/>
                  </a:lnTo>
                  <a:lnTo>
                    <a:pt x="1185" y="564"/>
                  </a:lnTo>
                  <a:lnTo>
                    <a:pt x="1191" y="551"/>
                  </a:lnTo>
                  <a:lnTo>
                    <a:pt x="1204" y="545"/>
                  </a:lnTo>
                  <a:lnTo>
                    <a:pt x="1210" y="532"/>
                  </a:lnTo>
                  <a:lnTo>
                    <a:pt x="1216" y="526"/>
                  </a:lnTo>
                  <a:lnTo>
                    <a:pt x="1222" y="513"/>
                  </a:lnTo>
                  <a:lnTo>
                    <a:pt x="1235" y="507"/>
                  </a:lnTo>
                  <a:lnTo>
                    <a:pt x="1241" y="494"/>
                  </a:lnTo>
                  <a:lnTo>
                    <a:pt x="1248" y="488"/>
                  </a:lnTo>
                  <a:lnTo>
                    <a:pt x="1254" y="475"/>
                  </a:lnTo>
                  <a:lnTo>
                    <a:pt x="1267" y="469"/>
                  </a:lnTo>
                  <a:lnTo>
                    <a:pt x="1273" y="456"/>
                  </a:lnTo>
                  <a:lnTo>
                    <a:pt x="1279" y="450"/>
                  </a:lnTo>
                  <a:lnTo>
                    <a:pt x="1285" y="437"/>
                  </a:lnTo>
                  <a:lnTo>
                    <a:pt x="1298" y="431"/>
                  </a:lnTo>
                  <a:lnTo>
                    <a:pt x="1304" y="425"/>
                  </a:lnTo>
                  <a:lnTo>
                    <a:pt x="1311" y="412"/>
                  </a:lnTo>
                  <a:lnTo>
                    <a:pt x="1317" y="406"/>
                  </a:lnTo>
                  <a:lnTo>
                    <a:pt x="1323" y="399"/>
                  </a:lnTo>
                  <a:lnTo>
                    <a:pt x="1336" y="387"/>
                  </a:lnTo>
                  <a:lnTo>
                    <a:pt x="1342" y="380"/>
                  </a:lnTo>
                  <a:lnTo>
                    <a:pt x="1348" y="374"/>
                  </a:lnTo>
                  <a:lnTo>
                    <a:pt x="1355" y="368"/>
                  </a:lnTo>
                  <a:lnTo>
                    <a:pt x="1367" y="361"/>
                  </a:lnTo>
                  <a:lnTo>
                    <a:pt x="1374" y="355"/>
                  </a:lnTo>
                  <a:lnTo>
                    <a:pt x="1380" y="349"/>
                  </a:lnTo>
                  <a:lnTo>
                    <a:pt x="1386" y="342"/>
                  </a:lnTo>
                  <a:lnTo>
                    <a:pt x="1399" y="336"/>
                  </a:lnTo>
                  <a:lnTo>
                    <a:pt x="1405" y="330"/>
                  </a:lnTo>
                  <a:lnTo>
                    <a:pt x="1411" y="323"/>
                  </a:lnTo>
                  <a:lnTo>
                    <a:pt x="1418" y="323"/>
                  </a:lnTo>
                  <a:lnTo>
                    <a:pt x="1430" y="317"/>
                  </a:lnTo>
                  <a:lnTo>
                    <a:pt x="1437" y="311"/>
                  </a:lnTo>
                  <a:lnTo>
                    <a:pt x="1443" y="311"/>
                  </a:lnTo>
                  <a:lnTo>
                    <a:pt x="1449" y="304"/>
                  </a:lnTo>
                  <a:lnTo>
                    <a:pt x="1462" y="304"/>
                  </a:lnTo>
                  <a:lnTo>
                    <a:pt x="1468" y="304"/>
                  </a:lnTo>
                  <a:lnTo>
                    <a:pt x="1474" y="298"/>
                  </a:lnTo>
                  <a:lnTo>
                    <a:pt x="1481" y="298"/>
                  </a:lnTo>
                  <a:lnTo>
                    <a:pt x="1487" y="298"/>
                  </a:lnTo>
                  <a:lnTo>
                    <a:pt x="1500" y="298"/>
                  </a:lnTo>
                  <a:lnTo>
                    <a:pt x="1506" y="298"/>
                  </a:lnTo>
                  <a:lnTo>
                    <a:pt x="1512" y="298"/>
                  </a:lnTo>
                  <a:lnTo>
                    <a:pt x="1519" y="298"/>
                  </a:lnTo>
                  <a:lnTo>
                    <a:pt x="1531" y="298"/>
                  </a:lnTo>
                  <a:lnTo>
                    <a:pt x="1537" y="298"/>
                  </a:lnTo>
                  <a:lnTo>
                    <a:pt x="1544" y="298"/>
                  </a:lnTo>
                  <a:lnTo>
                    <a:pt x="1550" y="298"/>
                  </a:lnTo>
                  <a:lnTo>
                    <a:pt x="1563" y="298"/>
                  </a:lnTo>
                  <a:lnTo>
                    <a:pt x="1569" y="304"/>
                  </a:lnTo>
                  <a:lnTo>
                    <a:pt x="1575" y="304"/>
                  </a:lnTo>
                  <a:lnTo>
                    <a:pt x="1582" y="304"/>
                  </a:lnTo>
                  <a:lnTo>
                    <a:pt x="1594" y="311"/>
                  </a:lnTo>
                  <a:lnTo>
                    <a:pt x="1600" y="311"/>
                  </a:lnTo>
                  <a:lnTo>
                    <a:pt x="1607" y="317"/>
                  </a:lnTo>
                  <a:lnTo>
                    <a:pt x="1613" y="317"/>
                  </a:lnTo>
                  <a:lnTo>
                    <a:pt x="1626" y="323"/>
                  </a:lnTo>
                  <a:lnTo>
                    <a:pt x="1632" y="330"/>
                  </a:lnTo>
                  <a:lnTo>
                    <a:pt x="1638" y="330"/>
                  </a:lnTo>
                  <a:lnTo>
                    <a:pt x="1645" y="336"/>
                  </a:lnTo>
                  <a:lnTo>
                    <a:pt x="1651" y="342"/>
                  </a:lnTo>
                  <a:lnTo>
                    <a:pt x="1663" y="342"/>
                  </a:lnTo>
                  <a:lnTo>
                    <a:pt x="1670" y="349"/>
                  </a:lnTo>
                  <a:lnTo>
                    <a:pt x="1676" y="355"/>
                  </a:lnTo>
                  <a:lnTo>
                    <a:pt x="1682" y="361"/>
                  </a:lnTo>
                  <a:lnTo>
                    <a:pt x="1695" y="361"/>
                  </a:lnTo>
                  <a:lnTo>
                    <a:pt x="1701" y="368"/>
                  </a:lnTo>
                  <a:lnTo>
                    <a:pt x="1708" y="374"/>
                  </a:lnTo>
                  <a:lnTo>
                    <a:pt x="1714" y="380"/>
                  </a:lnTo>
                  <a:lnTo>
                    <a:pt x="1726" y="387"/>
                  </a:lnTo>
                  <a:lnTo>
                    <a:pt x="1733" y="393"/>
                  </a:lnTo>
                  <a:lnTo>
                    <a:pt x="1739" y="399"/>
                  </a:lnTo>
                  <a:lnTo>
                    <a:pt x="1745" y="399"/>
                  </a:lnTo>
                  <a:lnTo>
                    <a:pt x="1758" y="406"/>
                  </a:lnTo>
                  <a:lnTo>
                    <a:pt x="1764" y="412"/>
                  </a:lnTo>
                  <a:lnTo>
                    <a:pt x="1771" y="418"/>
                  </a:lnTo>
                  <a:lnTo>
                    <a:pt x="1777" y="425"/>
                  </a:lnTo>
                  <a:lnTo>
                    <a:pt x="1789" y="431"/>
                  </a:lnTo>
                  <a:lnTo>
                    <a:pt x="1796" y="437"/>
                  </a:lnTo>
                  <a:lnTo>
                    <a:pt x="1802" y="437"/>
                  </a:lnTo>
                  <a:lnTo>
                    <a:pt x="1808" y="443"/>
                  </a:lnTo>
                  <a:lnTo>
                    <a:pt x="1815" y="450"/>
                  </a:lnTo>
                  <a:lnTo>
                    <a:pt x="1827" y="456"/>
                  </a:lnTo>
                  <a:lnTo>
                    <a:pt x="1834" y="462"/>
                  </a:lnTo>
                  <a:lnTo>
                    <a:pt x="1840" y="462"/>
                  </a:lnTo>
                  <a:lnTo>
                    <a:pt x="1846" y="469"/>
                  </a:lnTo>
                  <a:lnTo>
                    <a:pt x="1859" y="475"/>
                  </a:lnTo>
                  <a:lnTo>
                    <a:pt x="1865" y="475"/>
                  </a:lnTo>
                  <a:lnTo>
                    <a:pt x="1871" y="481"/>
                  </a:lnTo>
                  <a:lnTo>
                    <a:pt x="1878" y="488"/>
                  </a:lnTo>
                  <a:lnTo>
                    <a:pt x="1890" y="488"/>
                  </a:lnTo>
                  <a:lnTo>
                    <a:pt x="1897" y="494"/>
                  </a:lnTo>
                  <a:lnTo>
                    <a:pt x="1903" y="500"/>
                  </a:lnTo>
                  <a:lnTo>
                    <a:pt x="1909" y="500"/>
                  </a:lnTo>
                  <a:lnTo>
                    <a:pt x="1922" y="507"/>
                  </a:lnTo>
                  <a:lnTo>
                    <a:pt x="1928" y="507"/>
                  </a:lnTo>
                  <a:lnTo>
                    <a:pt x="1934" y="507"/>
                  </a:lnTo>
                  <a:lnTo>
                    <a:pt x="1941" y="513"/>
                  </a:lnTo>
                  <a:lnTo>
                    <a:pt x="1953" y="513"/>
                  </a:lnTo>
                  <a:lnTo>
                    <a:pt x="1960" y="519"/>
                  </a:lnTo>
                  <a:lnTo>
                    <a:pt x="1966" y="519"/>
                  </a:lnTo>
                  <a:lnTo>
                    <a:pt x="1972" y="519"/>
                  </a:lnTo>
                  <a:lnTo>
                    <a:pt x="1978" y="519"/>
                  </a:lnTo>
                  <a:lnTo>
                    <a:pt x="1991" y="526"/>
                  </a:lnTo>
                  <a:lnTo>
                    <a:pt x="1997" y="526"/>
                  </a:lnTo>
                  <a:lnTo>
                    <a:pt x="2004" y="526"/>
                  </a:lnTo>
                  <a:lnTo>
                    <a:pt x="2010" y="526"/>
                  </a:lnTo>
                  <a:lnTo>
                    <a:pt x="2023" y="526"/>
                  </a:lnTo>
                  <a:lnTo>
                    <a:pt x="2029" y="526"/>
                  </a:lnTo>
                  <a:lnTo>
                    <a:pt x="2035" y="526"/>
                  </a:lnTo>
                  <a:lnTo>
                    <a:pt x="2041" y="526"/>
                  </a:lnTo>
                  <a:lnTo>
                    <a:pt x="2054" y="526"/>
                  </a:lnTo>
                  <a:lnTo>
                    <a:pt x="2060" y="526"/>
                  </a:lnTo>
                  <a:lnTo>
                    <a:pt x="2067" y="526"/>
                  </a:lnTo>
                  <a:lnTo>
                    <a:pt x="2073" y="526"/>
                  </a:lnTo>
                  <a:lnTo>
                    <a:pt x="2086" y="526"/>
                  </a:lnTo>
                  <a:lnTo>
                    <a:pt x="2092" y="519"/>
                  </a:lnTo>
                  <a:lnTo>
                    <a:pt x="2098" y="519"/>
                  </a:lnTo>
                  <a:lnTo>
                    <a:pt x="2104" y="519"/>
                  </a:lnTo>
                  <a:lnTo>
                    <a:pt x="2111" y="519"/>
                  </a:lnTo>
                  <a:lnTo>
                    <a:pt x="2123" y="513"/>
                  </a:lnTo>
                  <a:lnTo>
                    <a:pt x="2130" y="513"/>
                  </a:lnTo>
                  <a:lnTo>
                    <a:pt x="2136" y="513"/>
                  </a:lnTo>
                  <a:lnTo>
                    <a:pt x="2142" y="513"/>
                  </a:lnTo>
                  <a:lnTo>
                    <a:pt x="2155" y="507"/>
                  </a:lnTo>
                  <a:lnTo>
                    <a:pt x="2161" y="507"/>
                  </a:lnTo>
                  <a:lnTo>
                    <a:pt x="2167" y="500"/>
                  </a:lnTo>
                  <a:lnTo>
                    <a:pt x="2174" y="500"/>
                  </a:lnTo>
                  <a:lnTo>
                    <a:pt x="2186" y="500"/>
                  </a:lnTo>
                  <a:lnTo>
                    <a:pt x="2193" y="494"/>
                  </a:lnTo>
                  <a:lnTo>
                    <a:pt x="2199" y="494"/>
                  </a:lnTo>
                  <a:lnTo>
                    <a:pt x="2205" y="488"/>
                  </a:lnTo>
                  <a:lnTo>
                    <a:pt x="2218" y="488"/>
                  </a:lnTo>
                  <a:lnTo>
                    <a:pt x="2224" y="481"/>
                  </a:lnTo>
                  <a:lnTo>
                    <a:pt x="2230" y="481"/>
                  </a:lnTo>
                  <a:lnTo>
                    <a:pt x="2237" y="475"/>
                  </a:lnTo>
                  <a:lnTo>
                    <a:pt x="2249" y="475"/>
                  </a:lnTo>
                  <a:lnTo>
                    <a:pt x="2256" y="469"/>
                  </a:lnTo>
                  <a:lnTo>
                    <a:pt x="2262" y="469"/>
                  </a:lnTo>
                  <a:lnTo>
                    <a:pt x="2268" y="462"/>
                  </a:lnTo>
                  <a:lnTo>
                    <a:pt x="2275" y="462"/>
                  </a:lnTo>
                  <a:lnTo>
                    <a:pt x="2287" y="456"/>
                  </a:lnTo>
                  <a:lnTo>
                    <a:pt x="2293" y="456"/>
                  </a:lnTo>
                  <a:lnTo>
                    <a:pt x="2300" y="450"/>
                  </a:lnTo>
                  <a:lnTo>
                    <a:pt x="2306" y="450"/>
                  </a:lnTo>
                  <a:lnTo>
                    <a:pt x="2319" y="443"/>
                  </a:lnTo>
                  <a:lnTo>
                    <a:pt x="2325" y="443"/>
                  </a:lnTo>
                  <a:lnTo>
                    <a:pt x="2331" y="437"/>
                  </a:lnTo>
                  <a:lnTo>
                    <a:pt x="2338" y="437"/>
                  </a:lnTo>
                  <a:lnTo>
                    <a:pt x="2350" y="431"/>
                  </a:lnTo>
                  <a:lnTo>
                    <a:pt x="2356" y="431"/>
                  </a:lnTo>
                  <a:lnTo>
                    <a:pt x="2363" y="431"/>
                  </a:lnTo>
                  <a:lnTo>
                    <a:pt x="2369" y="425"/>
                  </a:lnTo>
                  <a:lnTo>
                    <a:pt x="2382" y="425"/>
                  </a:lnTo>
                  <a:lnTo>
                    <a:pt x="2388" y="418"/>
                  </a:lnTo>
                  <a:lnTo>
                    <a:pt x="2394" y="418"/>
                  </a:lnTo>
                  <a:lnTo>
                    <a:pt x="2401" y="418"/>
                  </a:lnTo>
                  <a:lnTo>
                    <a:pt x="2413" y="412"/>
                  </a:lnTo>
                  <a:lnTo>
                    <a:pt x="2419" y="412"/>
                  </a:lnTo>
                  <a:lnTo>
                    <a:pt x="2426" y="412"/>
                  </a:lnTo>
                  <a:lnTo>
                    <a:pt x="2432" y="406"/>
                  </a:lnTo>
                  <a:lnTo>
                    <a:pt x="2438" y="406"/>
                  </a:lnTo>
                  <a:lnTo>
                    <a:pt x="2451" y="406"/>
                  </a:lnTo>
                  <a:lnTo>
                    <a:pt x="2457" y="406"/>
                  </a:lnTo>
                  <a:lnTo>
                    <a:pt x="2464" y="399"/>
                  </a:lnTo>
                  <a:lnTo>
                    <a:pt x="2470" y="399"/>
                  </a:lnTo>
                  <a:lnTo>
                    <a:pt x="2482" y="399"/>
                  </a:lnTo>
                  <a:lnTo>
                    <a:pt x="2489" y="399"/>
                  </a:lnTo>
                  <a:lnTo>
                    <a:pt x="2495" y="399"/>
                  </a:lnTo>
                  <a:lnTo>
                    <a:pt x="2501" y="399"/>
                  </a:lnTo>
                  <a:lnTo>
                    <a:pt x="2514" y="393"/>
                  </a:lnTo>
                  <a:lnTo>
                    <a:pt x="2520" y="393"/>
                  </a:lnTo>
                  <a:lnTo>
                    <a:pt x="2527" y="393"/>
                  </a:lnTo>
                  <a:lnTo>
                    <a:pt x="2533" y="393"/>
                  </a:lnTo>
                  <a:lnTo>
                    <a:pt x="2545" y="393"/>
                  </a:lnTo>
                  <a:lnTo>
                    <a:pt x="2552" y="393"/>
                  </a:lnTo>
                  <a:lnTo>
                    <a:pt x="2558" y="393"/>
                  </a:lnTo>
                  <a:lnTo>
                    <a:pt x="2564" y="393"/>
                  </a:lnTo>
                  <a:lnTo>
                    <a:pt x="2577" y="393"/>
                  </a:lnTo>
                  <a:lnTo>
                    <a:pt x="2583" y="393"/>
                  </a:lnTo>
                  <a:lnTo>
                    <a:pt x="2590" y="393"/>
                  </a:lnTo>
                  <a:lnTo>
                    <a:pt x="2596" y="393"/>
                  </a:lnTo>
                  <a:lnTo>
                    <a:pt x="2602" y="393"/>
                  </a:lnTo>
                  <a:lnTo>
                    <a:pt x="2615" y="399"/>
                  </a:lnTo>
                  <a:lnTo>
                    <a:pt x="2621" y="399"/>
                  </a:lnTo>
                  <a:lnTo>
                    <a:pt x="2627" y="399"/>
                  </a:lnTo>
                  <a:lnTo>
                    <a:pt x="2634" y="399"/>
                  </a:lnTo>
                  <a:lnTo>
                    <a:pt x="2646" y="399"/>
                  </a:lnTo>
                  <a:lnTo>
                    <a:pt x="2653" y="399"/>
                  </a:lnTo>
                  <a:lnTo>
                    <a:pt x="2659" y="406"/>
                  </a:lnTo>
                  <a:lnTo>
                    <a:pt x="2665" y="406"/>
                  </a:lnTo>
                  <a:lnTo>
                    <a:pt x="2678" y="406"/>
                  </a:lnTo>
                  <a:lnTo>
                    <a:pt x="2684" y="406"/>
                  </a:lnTo>
                  <a:lnTo>
                    <a:pt x="2690" y="406"/>
                  </a:lnTo>
                  <a:lnTo>
                    <a:pt x="2697" y="412"/>
                  </a:lnTo>
                  <a:lnTo>
                    <a:pt x="2709" y="412"/>
                  </a:lnTo>
                  <a:lnTo>
                    <a:pt x="2716" y="412"/>
                  </a:lnTo>
                  <a:lnTo>
                    <a:pt x="2722" y="412"/>
                  </a:lnTo>
                  <a:lnTo>
                    <a:pt x="2728" y="418"/>
                  </a:lnTo>
                  <a:lnTo>
                    <a:pt x="2741" y="418"/>
                  </a:lnTo>
                  <a:lnTo>
                    <a:pt x="2747" y="418"/>
                  </a:lnTo>
                  <a:lnTo>
                    <a:pt x="2753" y="418"/>
                  </a:lnTo>
                  <a:lnTo>
                    <a:pt x="2760" y="425"/>
                  </a:lnTo>
                  <a:lnTo>
                    <a:pt x="2766" y="425"/>
                  </a:lnTo>
                  <a:lnTo>
                    <a:pt x="2779" y="425"/>
                  </a:lnTo>
                  <a:lnTo>
                    <a:pt x="2785" y="431"/>
                  </a:lnTo>
                  <a:lnTo>
                    <a:pt x="2791" y="431"/>
                  </a:lnTo>
                  <a:lnTo>
                    <a:pt x="2797" y="431"/>
                  </a:lnTo>
                  <a:lnTo>
                    <a:pt x="2810" y="431"/>
                  </a:lnTo>
                  <a:lnTo>
                    <a:pt x="2816" y="437"/>
                  </a:lnTo>
                  <a:lnTo>
                    <a:pt x="2823" y="437"/>
                  </a:lnTo>
                  <a:lnTo>
                    <a:pt x="2829" y="437"/>
                  </a:lnTo>
                  <a:lnTo>
                    <a:pt x="2842" y="443"/>
                  </a:lnTo>
                  <a:lnTo>
                    <a:pt x="2848" y="443"/>
                  </a:lnTo>
                  <a:lnTo>
                    <a:pt x="2854" y="443"/>
                  </a:lnTo>
                  <a:lnTo>
                    <a:pt x="2860" y="443"/>
                  </a:lnTo>
                  <a:lnTo>
                    <a:pt x="2873" y="450"/>
                  </a:lnTo>
                  <a:lnTo>
                    <a:pt x="2879" y="450"/>
                  </a:lnTo>
                  <a:lnTo>
                    <a:pt x="2886" y="450"/>
                  </a:lnTo>
                  <a:lnTo>
                    <a:pt x="2892" y="450"/>
                  </a:lnTo>
                  <a:lnTo>
                    <a:pt x="2905" y="456"/>
                  </a:lnTo>
                  <a:lnTo>
                    <a:pt x="2911" y="456"/>
                  </a:lnTo>
                  <a:lnTo>
                    <a:pt x="2917" y="456"/>
                  </a:lnTo>
                  <a:lnTo>
                    <a:pt x="2923" y="456"/>
                  </a:lnTo>
                  <a:lnTo>
                    <a:pt x="2930" y="456"/>
                  </a:lnTo>
                  <a:lnTo>
                    <a:pt x="2942" y="462"/>
                  </a:lnTo>
                  <a:lnTo>
                    <a:pt x="2949" y="462"/>
                  </a:lnTo>
                  <a:lnTo>
                    <a:pt x="2955" y="462"/>
                  </a:lnTo>
                  <a:lnTo>
                    <a:pt x="2961" y="462"/>
                  </a:lnTo>
                  <a:lnTo>
                    <a:pt x="2974" y="462"/>
                  </a:lnTo>
                  <a:lnTo>
                    <a:pt x="2980" y="462"/>
                  </a:lnTo>
                  <a:lnTo>
                    <a:pt x="2986" y="469"/>
                  </a:lnTo>
                  <a:lnTo>
                    <a:pt x="2993" y="469"/>
                  </a:lnTo>
                  <a:lnTo>
                    <a:pt x="3005" y="469"/>
                  </a:lnTo>
                  <a:lnTo>
                    <a:pt x="3012" y="469"/>
                  </a:lnTo>
                  <a:lnTo>
                    <a:pt x="3018" y="469"/>
                  </a:lnTo>
                  <a:lnTo>
                    <a:pt x="3024" y="469"/>
                  </a:lnTo>
                  <a:lnTo>
                    <a:pt x="3037" y="469"/>
                  </a:lnTo>
                  <a:lnTo>
                    <a:pt x="3043" y="469"/>
                  </a:lnTo>
                  <a:lnTo>
                    <a:pt x="3049" y="469"/>
                  </a:lnTo>
                  <a:lnTo>
                    <a:pt x="3056" y="469"/>
                  </a:lnTo>
                  <a:lnTo>
                    <a:pt x="3068" y="469"/>
                  </a:lnTo>
                  <a:lnTo>
                    <a:pt x="3075" y="469"/>
                  </a:lnTo>
                  <a:lnTo>
                    <a:pt x="3081" y="469"/>
                  </a:lnTo>
                  <a:lnTo>
                    <a:pt x="3087" y="469"/>
                  </a:lnTo>
                  <a:lnTo>
                    <a:pt x="3094" y="469"/>
                  </a:lnTo>
                  <a:lnTo>
                    <a:pt x="3106" y="469"/>
                  </a:lnTo>
                  <a:lnTo>
                    <a:pt x="3112" y="469"/>
                  </a:lnTo>
                  <a:lnTo>
                    <a:pt x="3119" y="469"/>
                  </a:lnTo>
                  <a:lnTo>
                    <a:pt x="3125" y="469"/>
                  </a:lnTo>
                  <a:lnTo>
                    <a:pt x="3138" y="469"/>
                  </a:lnTo>
                  <a:lnTo>
                    <a:pt x="3144" y="469"/>
                  </a:lnTo>
                  <a:lnTo>
                    <a:pt x="3150" y="469"/>
                  </a:lnTo>
                  <a:lnTo>
                    <a:pt x="3157" y="469"/>
                  </a:lnTo>
                  <a:lnTo>
                    <a:pt x="3169" y="469"/>
                  </a:lnTo>
                  <a:lnTo>
                    <a:pt x="3175" y="462"/>
                  </a:lnTo>
                  <a:lnTo>
                    <a:pt x="3182" y="462"/>
                  </a:lnTo>
                  <a:lnTo>
                    <a:pt x="3188" y="462"/>
                  </a:lnTo>
                  <a:lnTo>
                    <a:pt x="3201" y="462"/>
                  </a:lnTo>
                  <a:lnTo>
                    <a:pt x="3207" y="462"/>
                  </a:lnTo>
                  <a:lnTo>
                    <a:pt x="3213" y="462"/>
                  </a:lnTo>
                  <a:lnTo>
                    <a:pt x="3220" y="462"/>
                  </a:lnTo>
                  <a:lnTo>
                    <a:pt x="3232" y="462"/>
                  </a:lnTo>
                  <a:lnTo>
                    <a:pt x="3238" y="456"/>
                  </a:lnTo>
                  <a:lnTo>
                    <a:pt x="3245" y="456"/>
                  </a:lnTo>
                  <a:lnTo>
                    <a:pt x="3251" y="456"/>
                  </a:lnTo>
                  <a:lnTo>
                    <a:pt x="3257" y="456"/>
                  </a:lnTo>
                  <a:lnTo>
                    <a:pt x="3270" y="456"/>
                  </a:lnTo>
                  <a:lnTo>
                    <a:pt x="3276" y="456"/>
                  </a:lnTo>
                  <a:lnTo>
                    <a:pt x="3283" y="456"/>
                  </a:lnTo>
                  <a:lnTo>
                    <a:pt x="3289" y="450"/>
                  </a:lnTo>
                  <a:lnTo>
                    <a:pt x="3301" y="450"/>
                  </a:lnTo>
                  <a:lnTo>
                    <a:pt x="3308" y="450"/>
                  </a:lnTo>
                  <a:lnTo>
                    <a:pt x="3314" y="450"/>
                  </a:lnTo>
                  <a:lnTo>
                    <a:pt x="3320" y="450"/>
                  </a:lnTo>
                  <a:lnTo>
                    <a:pt x="3333" y="450"/>
                  </a:lnTo>
                  <a:lnTo>
                    <a:pt x="3339" y="443"/>
                  </a:lnTo>
                  <a:lnTo>
                    <a:pt x="3346" y="443"/>
                  </a:lnTo>
                  <a:lnTo>
                    <a:pt x="3352" y="443"/>
                  </a:lnTo>
                  <a:lnTo>
                    <a:pt x="3364" y="443"/>
                  </a:lnTo>
                  <a:lnTo>
                    <a:pt x="3371" y="443"/>
                  </a:lnTo>
                  <a:lnTo>
                    <a:pt x="3377" y="443"/>
                  </a:lnTo>
                  <a:lnTo>
                    <a:pt x="3383" y="437"/>
                  </a:lnTo>
                  <a:lnTo>
                    <a:pt x="3396" y="437"/>
                  </a:lnTo>
                  <a:lnTo>
                    <a:pt x="3402" y="437"/>
                  </a:lnTo>
                  <a:lnTo>
                    <a:pt x="3409" y="437"/>
                  </a:lnTo>
                  <a:lnTo>
                    <a:pt x="3415" y="437"/>
                  </a:lnTo>
                  <a:lnTo>
                    <a:pt x="3421" y="437"/>
                  </a:lnTo>
                  <a:lnTo>
                    <a:pt x="3434" y="437"/>
                  </a:lnTo>
                  <a:lnTo>
                    <a:pt x="3440" y="431"/>
                  </a:lnTo>
                  <a:lnTo>
                    <a:pt x="3446" y="431"/>
                  </a:lnTo>
                  <a:lnTo>
                    <a:pt x="3453" y="431"/>
                  </a:lnTo>
                  <a:lnTo>
                    <a:pt x="3465" y="431"/>
                  </a:lnTo>
                  <a:lnTo>
                    <a:pt x="3472" y="431"/>
                  </a:lnTo>
                  <a:lnTo>
                    <a:pt x="3478" y="431"/>
                  </a:lnTo>
                  <a:lnTo>
                    <a:pt x="3484" y="431"/>
                  </a:lnTo>
                  <a:lnTo>
                    <a:pt x="3497" y="431"/>
                  </a:lnTo>
                  <a:lnTo>
                    <a:pt x="3503" y="431"/>
                  </a:lnTo>
                  <a:lnTo>
                    <a:pt x="3509" y="431"/>
                  </a:lnTo>
                  <a:lnTo>
                    <a:pt x="3516" y="431"/>
                  </a:lnTo>
                  <a:lnTo>
                    <a:pt x="3528" y="431"/>
                  </a:lnTo>
                  <a:lnTo>
                    <a:pt x="3535" y="425"/>
                  </a:lnTo>
                  <a:lnTo>
                    <a:pt x="3541" y="425"/>
                  </a:lnTo>
                  <a:lnTo>
                    <a:pt x="3547" y="425"/>
                  </a:lnTo>
                  <a:lnTo>
                    <a:pt x="3560" y="425"/>
                  </a:lnTo>
                  <a:lnTo>
                    <a:pt x="3566" y="425"/>
                  </a:lnTo>
                  <a:lnTo>
                    <a:pt x="3572" y="425"/>
                  </a:lnTo>
                  <a:lnTo>
                    <a:pt x="3579" y="425"/>
                  </a:lnTo>
                  <a:lnTo>
                    <a:pt x="3585" y="425"/>
                  </a:lnTo>
                  <a:lnTo>
                    <a:pt x="3598" y="425"/>
                  </a:lnTo>
                  <a:lnTo>
                    <a:pt x="3604" y="425"/>
                  </a:lnTo>
                  <a:lnTo>
                    <a:pt x="3610" y="425"/>
                  </a:lnTo>
                  <a:lnTo>
                    <a:pt x="3616" y="425"/>
                  </a:lnTo>
                  <a:lnTo>
                    <a:pt x="3629" y="425"/>
                  </a:lnTo>
                  <a:lnTo>
                    <a:pt x="3635" y="425"/>
                  </a:lnTo>
                  <a:lnTo>
                    <a:pt x="3642" y="425"/>
                  </a:lnTo>
                  <a:lnTo>
                    <a:pt x="3648" y="425"/>
                  </a:lnTo>
                  <a:lnTo>
                    <a:pt x="3661" y="425"/>
                  </a:lnTo>
                  <a:lnTo>
                    <a:pt x="3667" y="425"/>
                  </a:lnTo>
                  <a:lnTo>
                    <a:pt x="3673" y="431"/>
                  </a:lnTo>
                  <a:lnTo>
                    <a:pt x="3679" y="431"/>
                  </a:lnTo>
                  <a:lnTo>
                    <a:pt x="3692" y="431"/>
                  </a:lnTo>
                  <a:lnTo>
                    <a:pt x="3698" y="431"/>
                  </a:lnTo>
                  <a:lnTo>
                    <a:pt x="3705" y="431"/>
                  </a:lnTo>
                  <a:lnTo>
                    <a:pt x="3711" y="431"/>
                  </a:lnTo>
                  <a:lnTo>
                    <a:pt x="3724" y="431"/>
                  </a:lnTo>
                  <a:lnTo>
                    <a:pt x="3730" y="431"/>
                  </a:lnTo>
                  <a:lnTo>
                    <a:pt x="3736" y="431"/>
                  </a:lnTo>
                  <a:lnTo>
                    <a:pt x="3742" y="431"/>
                  </a:lnTo>
                  <a:lnTo>
                    <a:pt x="3749" y="431"/>
                  </a:lnTo>
                  <a:lnTo>
                    <a:pt x="3761" y="431"/>
                  </a:lnTo>
                  <a:lnTo>
                    <a:pt x="3768" y="431"/>
                  </a:lnTo>
                  <a:lnTo>
                    <a:pt x="3774" y="431"/>
                  </a:lnTo>
                  <a:lnTo>
                    <a:pt x="3780" y="437"/>
                  </a:lnTo>
                  <a:lnTo>
                    <a:pt x="3793" y="437"/>
                  </a:lnTo>
                  <a:lnTo>
                    <a:pt x="3799" y="437"/>
                  </a:lnTo>
                  <a:lnTo>
                    <a:pt x="3805" y="437"/>
                  </a:lnTo>
                  <a:lnTo>
                    <a:pt x="3812" y="437"/>
                  </a:lnTo>
                  <a:lnTo>
                    <a:pt x="3824" y="437"/>
                  </a:lnTo>
                  <a:lnTo>
                    <a:pt x="3831" y="437"/>
                  </a:lnTo>
                  <a:lnTo>
                    <a:pt x="3837" y="437"/>
                  </a:lnTo>
                  <a:lnTo>
                    <a:pt x="3843" y="437"/>
                  </a:lnTo>
                  <a:lnTo>
                    <a:pt x="3856" y="437"/>
                  </a:lnTo>
                  <a:lnTo>
                    <a:pt x="3862" y="443"/>
                  </a:lnTo>
                  <a:lnTo>
                    <a:pt x="3868" y="443"/>
                  </a:lnTo>
                  <a:lnTo>
                    <a:pt x="3875" y="443"/>
                  </a:lnTo>
                  <a:lnTo>
                    <a:pt x="3887" y="44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Rectangle 130"/>
            <p:cNvSpPr>
              <a:spLocks noChangeArrowheads="1"/>
            </p:cNvSpPr>
            <p:nvPr/>
          </p:nvSpPr>
          <p:spPr bwMode="auto">
            <a:xfrm>
              <a:off x="2514" y="4024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38035" name="Rectangle 131"/>
            <p:cNvSpPr>
              <a:spLocks noChangeArrowheads="1"/>
            </p:cNvSpPr>
            <p:nvPr/>
          </p:nvSpPr>
          <p:spPr bwMode="auto">
            <a:xfrm rot="-5400000">
              <a:off x="-2" y="3263"/>
              <a:ext cx="8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grpSp>
        <p:nvGrpSpPr>
          <p:cNvPr id="37893" name="Group 132"/>
          <p:cNvGrpSpPr>
            <a:grpSpLocks/>
          </p:cNvGrpSpPr>
          <p:nvPr/>
        </p:nvGrpSpPr>
        <p:grpSpPr bwMode="auto">
          <a:xfrm flipH="1">
            <a:off x="7467600" y="5257800"/>
            <a:ext cx="871538" cy="1065213"/>
            <a:chOff x="4417" y="1681"/>
            <a:chExt cx="549" cy="671"/>
          </a:xfrm>
        </p:grpSpPr>
        <p:sp>
          <p:nvSpPr>
            <p:cNvPr id="37903" name="Freeform 133"/>
            <p:cNvSpPr>
              <a:spLocks/>
            </p:cNvSpPr>
            <p:nvPr/>
          </p:nvSpPr>
          <p:spPr bwMode="auto">
            <a:xfrm>
              <a:off x="4569" y="1681"/>
              <a:ext cx="160" cy="155"/>
            </a:xfrm>
            <a:custGeom>
              <a:avLst/>
              <a:gdLst>
                <a:gd name="T0" fmla="*/ 33 w 638"/>
                <a:gd name="T1" fmla="*/ 7 h 619"/>
                <a:gd name="T2" fmla="*/ 51 w 638"/>
                <a:gd name="T3" fmla="*/ 0 h 619"/>
                <a:gd name="T4" fmla="*/ 64 w 638"/>
                <a:gd name="T5" fmla="*/ 5 h 619"/>
                <a:gd name="T6" fmla="*/ 77 w 638"/>
                <a:gd name="T7" fmla="*/ 22 h 619"/>
                <a:gd name="T8" fmla="*/ 86 w 638"/>
                <a:gd name="T9" fmla="*/ 46 h 619"/>
                <a:gd name="T10" fmla="*/ 87 w 638"/>
                <a:gd name="T11" fmla="*/ 63 h 619"/>
                <a:gd name="T12" fmla="*/ 88 w 638"/>
                <a:gd name="T13" fmla="*/ 85 h 619"/>
                <a:gd name="T14" fmla="*/ 145 w 638"/>
                <a:gd name="T15" fmla="*/ 84 h 619"/>
                <a:gd name="T16" fmla="*/ 160 w 638"/>
                <a:gd name="T17" fmla="*/ 87 h 619"/>
                <a:gd name="T18" fmla="*/ 158 w 638"/>
                <a:gd name="T19" fmla="*/ 98 h 619"/>
                <a:gd name="T20" fmla="*/ 127 w 638"/>
                <a:gd name="T21" fmla="*/ 94 h 619"/>
                <a:gd name="T22" fmla="*/ 87 w 638"/>
                <a:gd name="T23" fmla="*/ 100 h 619"/>
                <a:gd name="T24" fmla="*/ 78 w 638"/>
                <a:gd name="T25" fmla="*/ 122 h 619"/>
                <a:gd name="T26" fmla="*/ 67 w 638"/>
                <a:gd name="T27" fmla="*/ 141 h 619"/>
                <a:gd name="T28" fmla="*/ 53 w 638"/>
                <a:gd name="T29" fmla="*/ 148 h 619"/>
                <a:gd name="T30" fmla="*/ 38 w 638"/>
                <a:gd name="T31" fmla="*/ 155 h 619"/>
                <a:gd name="T32" fmla="*/ 27 w 638"/>
                <a:gd name="T33" fmla="*/ 151 h 619"/>
                <a:gd name="T34" fmla="*/ 13 w 638"/>
                <a:gd name="T35" fmla="*/ 134 h 619"/>
                <a:gd name="T36" fmla="*/ 2 w 638"/>
                <a:gd name="T37" fmla="*/ 113 h 619"/>
                <a:gd name="T38" fmla="*/ 0 w 638"/>
                <a:gd name="T39" fmla="*/ 95 h 619"/>
                <a:gd name="T40" fmla="*/ 6 w 638"/>
                <a:gd name="T41" fmla="*/ 59 h 619"/>
                <a:gd name="T42" fmla="*/ 18 w 638"/>
                <a:gd name="T43" fmla="*/ 32 h 619"/>
                <a:gd name="T44" fmla="*/ 27 w 638"/>
                <a:gd name="T45" fmla="*/ 16 h 619"/>
                <a:gd name="T46" fmla="*/ 39 w 638"/>
                <a:gd name="T47" fmla="*/ 6 h 619"/>
                <a:gd name="T48" fmla="*/ 33 w 638"/>
                <a:gd name="T49" fmla="*/ 7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8" h="619">
                  <a:moveTo>
                    <a:pt x="131" y="28"/>
                  </a:moveTo>
                  <a:lnTo>
                    <a:pt x="202" y="0"/>
                  </a:lnTo>
                  <a:lnTo>
                    <a:pt x="254" y="20"/>
                  </a:lnTo>
                  <a:lnTo>
                    <a:pt x="308" y="87"/>
                  </a:lnTo>
                  <a:lnTo>
                    <a:pt x="343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79" y="337"/>
                  </a:lnTo>
                  <a:lnTo>
                    <a:pt x="638" y="349"/>
                  </a:lnTo>
                  <a:lnTo>
                    <a:pt x="630" y="391"/>
                  </a:lnTo>
                  <a:lnTo>
                    <a:pt x="508" y="374"/>
                  </a:lnTo>
                  <a:lnTo>
                    <a:pt x="347" y="400"/>
                  </a:lnTo>
                  <a:lnTo>
                    <a:pt x="313" y="488"/>
                  </a:lnTo>
                  <a:lnTo>
                    <a:pt x="267" y="564"/>
                  </a:lnTo>
                  <a:lnTo>
                    <a:pt x="211" y="593"/>
                  </a:lnTo>
                  <a:lnTo>
                    <a:pt x="152" y="619"/>
                  </a:lnTo>
                  <a:lnTo>
                    <a:pt x="109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09" y="63"/>
                  </a:lnTo>
                  <a:lnTo>
                    <a:pt x="156" y="24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34"/>
            <p:cNvSpPr>
              <a:spLocks/>
            </p:cNvSpPr>
            <p:nvPr/>
          </p:nvSpPr>
          <p:spPr bwMode="auto">
            <a:xfrm>
              <a:off x="4639" y="1829"/>
              <a:ext cx="327" cy="58"/>
            </a:xfrm>
            <a:custGeom>
              <a:avLst/>
              <a:gdLst>
                <a:gd name="T0" fmla="*/ 0 w 1306"/>
                <a:gd name="T1" fmla="*/ 37 h 232"/>
                <a:gd name="T2" fmla="*/ 27 w 1306"/>
                <a:gd name="T3" fmla="*/ 28 h 232"/>
                <a:gd name="T4" fmla="*/ 86 w 1306"/>
                <a:gd name="T5" fmla="*/ 23 h 232"/>
                <a:gd name="T6" fmla="*/ 134 w 1306"/>
                <a:gd name="T7" fmla="*/ 19 h 232"/>
                <a:gd name="T8" fmla="*/ 189 w 1306"/>
                <a:gd name="T9" fmla="*/ 11 h 232"/>
                <a:gd name="T10" fmla="*/ 229 w 1306"/>
                <a:gd name="T11" fmla="*/ 10 h 232"/>
                <a:gd name="T12" fmla="*/ 281 w 1306"/>
                <a:gd name="T13" fmla="*/ 3 h 232"/>
                <a:gd name="T14" fmla="*/ 326 w 1306"/>
                <a:gd name="T15" fmla="*/ 0 h 232"/>
                <a:gd name="T16" fmla="*/ 327 w 1306"/>
                <a:gd name="T17" fmla="*/ 7 h 232"/>
                <a:gd name="T18" fmla="*/ 316 w 1306"/>
                <a:gd name="T19" fmla="*/ 15 h 232"/>
                <a:gd name="T20" fmla="*/ 276 w 1306"/>
                <a:gd name="T21" fmla="*/ 15 h 232"/>
                <a:gd name="T22" fmla="*/ 279 w 1306"/>
                <a:gd name="T23" fmla="*/ 25 h 232"/>
                <a:gd name="T24" fmla="*/ 274 w 1306"/>
                <a:gd name="T25" fmla="*/ 38 h 232"/>
                <a:gd name="T26" fmla="*/ 263 w 1306"/>
                <a:gd name="T27" fmla="*/ 46 h 232"/>
                <a:gd name="T28" fmla="*/ 247 w 1306"/>
                <a:gd name="T29" fmla="*/ 46 h 232"/>
                <a:gd name="T30" fmla="*/ 233 w 1306"/>
                <a:gd name="T31" fmla="*/ 42 h 232"/>
                <a:gd name="T32" fmla="*/ 228 w 1306"/>
                <a:gd name="T33" fmla="*/ 29 h 232"/>
                <a:gd name="T34" fmla="*/ 228 w 1306"/>
                <a:gd name="T35" fmla="*/ 20 h 232"/>
                <a:gd name="T36" fmla="*/ 190 w 1306"/>
                <a:gd name="T37" fmla="*/ 21 h 232"/>
                <a:gd name="T38" fmla="*/ 174 w 1306"/>
                <a:gd name="T39" fmla="*/ 25 h 232"/>
                <a:gd name="T40" fmla="*/ 142 w 1306"/>
                <a:gd name="T41" fmla="*/ 34 h 232"/>
                <a:gd name="T42" fmla="*/ 96 w 1306"/>
                <a:gd name="T43" fmla="*/ 39 h 232"/>
                <a:gd name="T44" fmla="*/ 58 w 1306"/>
                <a:gd name="T45" fmla="*/ 40 h 232"/>
                <a:gd name="T46" fmla="*/ 33 w 1306"/>
                <a:gd name="T47" fmla="*/ 45 h 232"/>
                <a:gd name="T48" fmla="*/ 10 w 1306"/>
                <a:gd name="T49" fmla="*/ 58 h 232"/>
                <a:gd name="T50" fmla="*/ 0 w 1306"/>
                <a:gd name="T51" fmla="*/ 45 h 232"/>
                <a:gd name="T52" fmla="*/ 6 w 1306"/>
                <a:gd name="T53" fmla="*/ 34 h 232"/>
                <a:gd name="T54" fmla="*/ 12 w 1306"/>
                <a:gd name="T55" fmla="*/ 31 h 232"/>
                <a:gd name="T56" fmla="*/ 0 w 1306"/>
                <a:gd name="T57" fmla="*/ 3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06" h="232">
                  <a:moveTo>
                    <a:pt x="0" y="148"/>
                  </a:moveTo>
                  <a:lnTo>
                    <a:pt x="109" y="110"/>
                  </a:lnTo>
                  <a:lnTo>
                    <a:pt x="343" y="93"/>
                  </a:lnTo>
                  <a:lnTo>
                    <a:pt x="536" y="77"/>
                  </a:lnTo>
                  <a:lnTo>
                    <a:pt x="753" y="43"/>
                  </a:lnTo>
                  <a:lnTo>
                    <a:pt x="913" y="38"/>
                  </a:lnTo>
                  <a:lnTo>
                    <a:pt x="1124" y="13"/>
                  </a:lnTo>
                  <a:lnTo>
                    <a:pt x="1302" y="0"/>
                  </a:lnTo>
                  <a:lnTo>
                    <a:pt x="1306" y="26"/>
                  </a:lnTo>
                  <a:lnTo>
                    <a:pt x="1263" y="60"/>
                  </a:lnTo>
                  <a:lnTo>
                    <a:pt x="1104" y="60"/>
                  </a:lnTo>
                  <a:lnTo>
                    <a:pt x="1116" y="101"/>
                  </a:lnTo>
                  <a:lnTo>
                    <a:pt x="1095" y="152"/>
                  </a:lnTo>
                  <a:lnTo>
                    <a:pt x="1052" y="185"/>
                  </a:lnTo>
                  <a:lnTo>
                    <a:pt x="985" y="185"/>
                  </a:lnTo>
                  <a:lnTo>
                    <a:pt x="929" y="168"/>
                  </a:lnTo>
                  <a:lnTo>
                    <a:pt x="909" y="114"/>
                  </a:lnTo>
                  <a:lnTo>
                    <a:pt x="909" y="81"/>
                  </a:lnTo>
                  <a:lnTo>
                    <a:pt x="757" y="84"/>
                  </a:lnTo>
                  <a:lnTo>
                    <a:pt x="693" y="101"/>
                  </a:lnTo>
                  <a:lnTo>
                    <a:pt x="566" y="135"/>
                  </a:lnTo>
                  <a:lnTo>
                    <a:pt x="384" y="157"/>
                  </a:lnTo>
                  <a:lnTo>
                    <a:pt x="232" y="161"/>
                  </a:lnTo>
                  <a:lnTo>
                    <a:pt x="131" y="181"/>
                  </a:lnTo>
                  <a:lnTo>
                    <a:pt x="38" y="232"/>
                  </a:lnTo>
                  <a:lnTo>
                    <a:pt x="0" y="181"/>
                  </a:lnTo>
                  <a:lnTo>
                    <a:pt x="25" y="135"/>
                  </a:lnTo>
                  <a:lnTo>
                    <a:pt x="46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35"/>
            <p:cNvSpPr>
              <a:spLocks/>
            </p:cNvSpPr>
            <p:nvPr/>
          </p:nvSpPr>
          <p:spPr bwMode="auto">
            <a:xfrm>
              <a:off x="4537" y="1842"/>
              <a:ext cx="128" cy="266"/>
            </a:xfrm>
            <a:custGeom>
              <a:avLst/>
              <a:gdLst>
                <a:gd name="T0" fmla="*/ 57 w 511"/>
                <a:gd name="T1" fmla="*/ 0 h 1063"/>
                <a:gd name="T2" fmla="*/ 73 w 511"/>
                <a:gd name="T3" fmla="*/ 3 h 1063"/>
                <a:gd name="T4" fmla="*/ 92 w 511"/>
                <a:gd name="T5" fmla="*/ 3 h 1063"/>
                <a:gd name="T6" fmla="*/ 117 w 511"/>
                <a:gd name="T7" fmla="*/ 16 h 1063"/>
                <a:gd name="T8" fmla="*/ 126 w 511"/>
                <a:gd name="T9" fmla="*/ 41 h 1063"/>
                <a:gd name="T10" fmla="*/ 128 w 511"/>
                <a:gd name="T11" fmla="*/ 76 h 1063"/>
                <a:gd name="T12" fmla="*/ 118 w 511"/>
                <a:gd name="T13" fmla="*/ 115 h 1063"/>
                <a:gd name="T14" fmla="*/ 101 w 511"/>
                <a:gd name="T15" fmla="*/ 152 h 1063"/>
                <a:gd name="T16" fmla="*/ 89 w 511"/>
                <a:gd name="T17" fmla="*/ 184 h 1063"/>
                <a:gd name="T18" fmla="*/ 76 w 511"/>
                <a:gd name="T19" fmla="*/ 228 h 1063"/>
                <a:gd name="T20" fmla="*/ 61 w 511"/>
                <a:gd name="T21" fmla="*/ 254 h 1063"/>
                <a:gd name="T22" fmla="*/ 42 w 511"/>
                <a:gd name="T23" fmla="*/ 266 h 1063"/>
                <a:gd name="T24" fmla="*/ 26 w 511"/>
                <a:gd name="T25" fmla="*/ 266 h 1063"/>
                <a:gd name="T26" fmla="*/ 8 w 511"/>
                <a:gd name="T27" fmla="*/ 254 h 1063"/>
                <a:gd name="T28" fmla="*/ 0 w 511"/>
                <a:gd name="T29" fmla="*/ 237 h 1063"/>
                <a:gd name="T30" fmla="*/ 0 w 511"/>
                <a:gd name="T31" fmla="*/ 210 h 1063"/>
                <a:gd name="T32" fmla="*/ 10 w 511"/>
                <a:gd name="T33" fmla="*/ 174 h 1063"/>
                <a:gd name="T34" fmla="*/ 19 w 511"/>
                <a:gd name="T35" fmla="*/ 124 h 1063"/>
                <a:gd name="T36" fmla="*/ 22 w 511"/>
                <a:gd name="T37" fmla="*/ 63 h 1063"/>
                <a:gd name="T38" fmla="*/ 17 w 511"/>
                <a:gd name="T39" fmla="*/ 17 h 1063"/>
                <a:gd name="T40" fmla="*/ 33 w 511"/>
                <a:gd name="T41" fmla="*/ 1 h 1063"/>
                <a:gd name="T42" fmla="*/ 57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6" y="12"/>
                  </a:lnTo>
                  <a:lnTo>
                    <a:pt x="468" y="62"/>
                  </a:lnTo>
                  <a:lnTo>
                    <a:pt x="505" y="164"/>
                  </a:lnTo>
                  <a:lnTo>
                    <a:pt x="511" y="304"/>
                  </a:lnTo>
                  <a:lnTo>
                    <a:pt x="472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30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36"/>
            <p:cNvSpPr>
              <a:spLocks/>
            </p:cNvSpPr>
            <p:nvPr/>
          </p:nvSpPr>
          <p:spPr bwMode="auto">
            <a:xfrm>
              <a:off x="4423" y="1853"/>
              <a:ext cx="146" cy="238"/>
            </a:xfrm>
            <a:custGeom>
              <a:avLst/>
              <a:gdLst>
                <a:gd name="T0" fmla="*/ 111 w 583"/>
                <a:gd name="T1" fmla="*/ 10 h 951"/>
                <a:gd name="T2" fmla="*/ 127 w 583"/>
                <a:gd name="T3" fmla="*/ 0 h 951"/>
                <a:gd name="T4" fmla="*/ 138 w 583"/>
                <a:gd name="T5" fmla="*/ 0 h 951"/>
                <a:gd name="T6" fmla="*/ 146 w 583"/>
                <a:gd name="T7" fmla="*/ 8 h 951"/>
                <a:gd name="T8" fmla="*/ 142 w 583"/>
                <a:gd name="T9" fmla="*/ 22 h 951"/>
                <a:gd name="T10" fmla="*/ 132 w 583"/>
                <a:gd name="T11" fmla="*/ 32 h 951"/>
                <a:gd name="T12" fmla="*/ 114 w 583"/>
                <a:gd name="T13" fmla="*/ 41 h 951"/>
                <a:gd name="T14" fmla="*/ 79 w 583"/>
                <a:gd name="T15" fmla="*/ 55 h 951"/>
                <a:gd name="T16" fmla="*/ 35 w 583"/>
                <a:gd name="T17" fmla="*/ 79 h 951"/>
                <a:gd name="T18" fmla="*/ 18 w 583"/>
                <a:gd name="T19" fmla="*/ 80 h 951"/>
                <a:gd name="T20" fmla="*/ 27 w 583"/>
                <a:gd name="T21" fmla="*/ 103 h 951"/>
                <a:gd name="T22" fmla="*/ 46 w 583"/>
                <a:gd name="T23" fmla="*/ 127 h 951"/>
                <a:gd name="T24" fmla="*/ 62 w 583"/>
                <a:gd name="T25" fmla="*/ 156 h 951"/>
                <a:gd name="T26" fmla="*/ 69 w 583"/>
                <a:gd name="T27" fmla="*/ 187 h 951"/>
                <a:gd name="T28" fmla="*/ 65 w 583"/>
                <a:gd name="T29" fmla="*/ 196 h 951"/>
                <a:gd name="T30" fmla="*/ 56 w 583"/>
                <a:gd name="T31" fmla="*/ 203 h 951"/>
                <a:gd name="T32" fmla="*/ 43 w 583"/>
                <a:gd name="T33" fmla="*/ 207 h 951"/>
                <a:gd name="T34" fmla="*/ 31 w 583"/>
                <a:gd name="T35" fmla="*/ 216 h 951"/>
                <a:gd name="T36" fmla="*/ 26 w 583"/>
                <a:gd name="T37" fmla="*/ 226 h 951"/>
                <a:gd name="T38" fmla="*/ 22 w 583"/>
                <a:gd name="T39" fmla="*/ 238 h 951"/>
                <a:gd name="T40" fmla="*/ 13 w 583"/>
                <a:gd name="T41" fmla="*/ 238 h 951"/>
                <a:gd name="T42" fmla="*/ 9 w 583"/>
                <a:gd name="T43" fmla="*/ 229 h 951"/>
                <a:gd name="T44" fmla="*/ 16 w 583"/>
                <a:gd name="T45" fmla="*/ 215 h 951"/>
                <a:gd name="T46" fmla="*/ 34 w 583"/>
                <a:gd name="T47" fmla="*/ 206 h 951"/>
                <a:gd name="T48" fmla="*/ 45 w 583"/>
                <a:gd name="T49" fmla="*/ 196 h 951"/>
                <a:gd name="T50" fmla="*/ 54 w 583"/>
                <a:gd name="T51" fmla="*/ 191 h 951"/>
                <a:gd name="T52" fmla="*/ 57 w 583"/>
                <a:gd name="T53" fmla="*/ 182 h 951"/>
                <a:gd name="T54" fmla="*/ 53 w 583"/>
                <a:gd name="T55" fmla="*/ 156 h 951"/>
                <a:gd name="T56" fmla="*/ 38 w 583"/>
                <a:gd name="T57" fmla="*/ 137 h 951"/>
                <a:gd name="T58" fmla="*/ 26 w 583"/>
                <a:gd name="T59" fmla="*/ 121 h 951"/>
                <a:gd name="T60" fmla="*/ 9 w 583"/>
                <a:gd name="T61" fmla="*/ 102 h 951"/>
                <a:gd name="T62" fmla="*/ 0 w 583"/>
                <a:gd name="T63" fmla="*/ 83 h 951"/>
                <a:gd name="T64" fmla="*/ 0 w 583"/>
                <a:gd name="T65" fmla="*/ 73 h 951"/>
                <a:gd name="T66" fmla="*/ 8 w 583"/>
                <a:gd name="T67" fmla="*/ 68 h 951"/>
                <a:gd name="T68" fmla="*/ 41 w 583"/>
                <a:gd name="T69" fmla="*/ 49 h 951"/>
                <a:gd name="T70" fmla="*/ 73 w 583"/>
                <a:gd name="T71" fmla="*/ 32 h 951"/>
                <a:gd name="T72" fmla="*/ 104 w 583"/>
                <a:gd name="T73" fmla="*/ 16 h 951"/>
                <a:gd name="T74" fmla="*/ 111 w 583"/>
                <a:gd name="T75" fmla="*/ 1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3" h="951">
                  <a:moveTo>
                    <a:pt x="443" y="38"/>
                  </a:moveTo>
                  <a:lnTo>
                    <a:pt x="506" y="0"/>
                  </a:lnTo>
                  <a:lnTo>
                    <a:pt x="553" y="0"/>
                  </a:lnTo>
                  <a:lnTo>
                    <a:pt x="583" y="30"/>
                  </a:lnTo>
                  <a:lnTo>
                    <a:pt x="566" y="88"/>
                  </a:lnTo>
                  <a:lnTo>
                    <a:pt x="527" y="127"/>
                  </a:lnTo>
                  <a:lnTo>
                    <a:pt x="456" y="164"/>
                  </a:lnTo>
                  <a:lnTo>
                    <a:pt x="317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09" y="410"/>
                  </a:lnTo>
                  <a:lnTo>
                    <a:pt x="185" y="506"/>
                  </a:lnTo>
                  <a:lnTo>
                    <a:pt x="249" y="625"/>
                  </a:lnTo>
                  <a:lnTo>
                    <a:pt x="274" y="748"/>
                  </a:lnTo>
                  <a:lnTo>
                    <a:pt x="261" y="785"/>
                  </a:lnTo>
                  <a:lnTo>
                    <a:pt x="224" y="811"/>
                  </a:lnTo>
                  <a:lnTo>
                    <a:pt x="172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1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1" y="127"/>
                  </a:lnTo>
                  <a:lnTo>
                    <a:pt x="417" y="64"/>
                  </a:lnTo>
                  <a:lnTo>
                    <a:pt x="44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37"/>
            <p:cNvSpPr>
              <a:spLocks/>
            </p:cNvSpPr>
            <p:nvPr/>
          </p:nvSpPr>
          <p:spPr bwMode="auto">
            <a:xfrm>
              <a:off x="4566" y="2086"/>
              <a:ext cx="97" cy="257"/>
            </a:xfrm>
            <a:custGeom>
              <a:avLst/>
              <a:gdLst>
                <a:gd name="T0" fmla="*/ 18 w 388"/>
                <a:gd name="T1" fmla="*/ 30 h 1029"/>
                <a:gd name="T2" fmla="*/ 6 w 388"/>
                <a:gd name="T3" fmla="*/ 13 h 1029"/>
                <a:gd name="T4" fmla="*/ 10 w 388"/>
                <a:gd name="T5" fmla="*/ 0 h 1029"/>
                <a:gd name="T6" fmla="*/ 22 w 388"/>
                <a:gd name="T7" fmla="*/ 0 h 1029"/>
                <a:gd name="T8" fmla="*/ 37 w 388"/>
                <a:gd name="T9" fmla="*/ 14 h 1029"/>
                <a:gd name="T10" fmla="*/ 56 w 388"/>
                <a:gd name="T11" fmla="*/ 42 h 1029"/>
                <a:gd name="T12" fmla="*/ 67 w 388"/>
                <a:gd name="T13" fmla="*/ 70 h 1029"/>
                <a:gd name="T14" fmla="*/ 76 w 388"/>
                <a:gd name="T15" fmla="*/ 96 h 1029"/>
                <a:gd name="T16" fmla="*/ 79 w 388"/>
                <a:gd name="T17" fmla="*/ 120 h 1029"/>
                <a:gd name="T18" fmla="*/ 78 w 388"/>
                <a:gd name="T19" fmla="*/ 133 h 1029"/>
                <a:gd name="T20" fmla="*/ 69 w 388"/>
                <a:gd name="T21" fmla="*/ 149 h 1029"/>
                <a:gd name="T22" fmla="*/ 53 w 388"/>
                <a:gd name="T23" fmla="*/ 191 h 1029"/>
                <a:gd name="T24" fmla="*/ 35 w 388"/>
                <a:gd name="T25" fmla="*/ 215 h 1029"/>
                <a:gd name="T26" fmla="*/ 31 w 388"/>
                <a:gd name="T27" fmla="*/ 226 h 1029"/>
                <a:gd name="T28" fmla="*/ 48 w 388"/>
                <a:gd name="T29" fmla="*/ 228 h 1029"/>
                <a:gd name="T30" fmla="*/ 70 w 388"/>
                <a:gd name="T31" fmla="*/ 228 h 1029"/>
                <a:gd name="T32" fmla="*/ 97 w 388"/>
                <a:gd name="T33" fmla="*/ 237 h 1029"/>
                <a:gd name="T34" fmla="*/ 95 w 388"/>
                <a:gd name="T35" fmla="*/ 244 h 1029"/>
                <a:gd name="T36" fmla="*/ 91 w 388"/>
                <a:gd name="T37" fmla="*/ 253 h 1029"/>
                <a:gd name="T38" fmla="*/ 83 w 388"/>
                <a:gd name="T39" fmla="*/ 257 h 1029"/>
                <a:gd name="T40" fmla="*/ 65 w 388"/>
                <a:gd name="T41" fmla="*/ 251 h 1029"/>
                <a:gd name="T42" fmla="*/ 48 w 388"/>
                <a:gd name="T43" fmla="*/ 242 h 1029"/>
                <a:gd name="T44" fmla="*/ 22 w 388"/>
                <a:gd name="T45" fmla="*/ 240 h 1029"/>
                <a:gd name="T46" fmla="*/ 6 w 388"/>
                <a:gd name="T47" fmla="*/ 244 h 1029"/>
                <a:gd name="T48" fmla="*/ 0 w 388"/>
                <a:gd name="T49" fmla="*/ 238 h 1029"/>
                <a:gd name="T50" fmla="*/ 0 w 388"/>
                <a:gd name="T51" fmla="*/ 231 h 1029"/>
                <a:gd name="T52" fmla="*/ 9 w 388"/>
                <a:gd name="T53" fmla="*/ 223 h 1029"/>
                <a:gd name="T54" fmla="*/ 22 w 388"/>
                <a:gd name="T55" fmla="*/ 209 h 1029"/>
                <a:gd name="T56" fmla="*/ 46 w 388"/>
                <a:gd name="T57" fmla="*/ 174 h 1029"/>
                <a:gd name="T58" fmla="*/ 57 w 388"/>
                <a:gd name="T59" fmla="*/ 143 h 1029"/>
                <a:gd name="T60" fmla="*/ 60 w 388"/>
                <a:gd name="T61" fmla="*/ 114 h 1029"/>
                <a:gd name="T62" fmla="*/ 59 w 388"/>
                <a:gd name="T63" fmla="*/ 98 h 1029"/>
                <a:gd name="T64" fmla="*/ 51 w 388"/>
                <a:gd name="T65" fmla="*/ 70 h 1029"/>
                <a:gd name="T66" fmla="*/ 29 w 388"/>
                <a:gd name="T67" fmla="*/ 39 h 1029"/>
                <a:gd name="T68" fmla="*/ 13 w 388"/>
                <a:gd name="T69" fmla="*/ 23 h 1029"/>
                <a:gd name="T70" fmla="*/ 18 w 388"/>
                <a:gd name="T71" fmla="*/ 3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8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4" y="169"/>
                  </a:lnTo>
                  <a:lnTo>
                    <a:pt x="267" y="279"/>
                  </a:lnTo>
                  <a:lnTo>
                    <a:pt x="304" y="385"/>
                  </a:lnTo>
                  <a:lnTo>
                    <a:pt x="317" y="481"/>
                  </a:lnTo>
                  <a:lnTo>
                    <a:pt x="313" y="532"/>
                  </a:lnTo>
                  <a:lnTo>
                    <a:pt x="274" y="595"/>
                  </a:lnTo>
                  <a:lnTo>
                    <a:pt x="211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8" y="911"/>
                  </a:lnTo>
                  <a:lnTo>
                    <a:pt x="388" y="949"/>
                  </a:lnTo>
                  <a:lnTo>
                    <a:pt x="380" y="978"/>
                  </a:lnTo>
                  <a:lnTo>
                    <a:pt x="363" y="1012"/>
                  </a:lnTo>
                  <a:lnTo>
                    <a:pt x="330" y="1029"/>
                  </a:lnTo>
                  <a:lnTo>
                    <a:pt x="261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5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4" y="891"/>
                  </a:lnTo>
                  <a:lnTo>
                    <a:pt x="89" y="835"/>
                  </a:lnTo>
                  <a:lnTo>
                    <a:pt x="185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3" y="279"/>
                  </a:lnTo>
                  <a:lnTo>
                    <a:pt x="114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138"/>
            <p:cNvSpPr>
              <a:spLocks/>
            </p:cNvSpPr>
            <p:nvPr/>
          </p:nvSpPr>
          <p:spPr bwMode="auto">
            <a:xfrm>
              <a:off x="4417" y="2068"/>
              <a:ext cx="142" cy="284"/>
            </a:xfrm>
            <a:custGeom>
              <a:avLst/>
              <a:gdLst>
                <a:gd name="T0" fmla="*/ 83 w 570"/>
                <a:gd name="T1" fmla="*/ 50 h 1135"/>
                <a:gd name="T2" fmla="*/ 104 w 570"/>
                <a:gd name="T3" fmla="*/ 22 h 1135"/>
                <a:gd name="T4" fmla="*/ 123 w 570"/>
                <a:gd name="T5" fmla="*/ 0 h 1135"/>
                <a:gd name="T6" fmla="*/ 136 w 570"/>
                <a:gd name="T7" fmla="*/ 2 h 1135"/>
                <a:gd name="T8" fmla="*/ 142 w 570"/>
                <a:gd name="T9" fmla="*/ 12 h 1135"/>
                <a:gd name="T10" fmla="*/ 142 w 570"/>
                <a:gd name="T11" fmla="*/ 29 h 1135"/>
                <a:gd name="T12" fmla="*/ 130 w 570"/>
                <a:gd name="T13" fmla="*/ 38 h 1135"/>
                <a:gd name="T14" fmla="*/ 110 w 570"/>
                <a:gd name="T15" fmla="*/ 51 h 1135"/>
                <a:gd name="T16" fmla="*/ 94 w 570"/>
                <a:gd name="T17" fmla="*/ 67 h 1135"/>
                <a:gd name="T18" fmla="*/ 77 w 570"/>
                <a:gd name="T19" fmla="*/ 88 h 1135"/>
                <a:gd name="T20" fmla="*/ 69 w 570"/>
                <a:gd name="T21" fmla="*/ 103 h 1135"/>
                <a:gd name="T22" fmla="*/ 61 w 570"/>
                <a:gd name="T23" fmla="*/ 122 h 1135"/>
                <a:gd name="T24" fmla="*/ 57 w 570"/>
                <a:gd name="T25" fmla="*/ 148 h 1135"/>
                <a:gd name="T26" fmla="*/ 57 w 570"/>
                <a:gd name="T27" fmla="*/ 171 h 1135"/>
                <a:gd name="T28" fmla="*/ 61 w 570"/>
                <a:gd name="T29" fmla="*/ 200 h 1135"/>
                <a:gd name="T30" fmla="*/ 72 w 570"/>
                <a:gd name="T31" fmla="*/ 227 h 1135"/>
                <a:gd name="T32" fmla="*/ 82 w 570"/>
                <a:gd name="T33" fmla="*/ 243 h 1135"/>
                <a:gd name="T34" fmla="*/ 88 w 570"/>
                <a:gd name="T35" fmla="*/ 253 h 1135"/>
                <a:gd name="T36" fmla="*/ 88 w 570"/>
                <a:gd name="T37" fmla="*/ 262 h 1135"/>
                <a:gd name="T38" fmla="*/ 82 w 570"/>
                <a:gd name="T39" fmla="*/ 265 h 1135"/>
                <a:gd name="T40" fmla="*/ 67 w 570"/>
                <a:gd name="T41" fmla="*/ 265 h 1135"/>
                <a:gd name="T42" fmla="*/ 44 w 570"/>
                <a:gd name="T43" fmla="*/ 269 h 1135"/>
                <a:gd name="T44" fmla="*/ 26 w 570"/>
                <a:gd name="T45" fmla="*/ 275 h 1135"/>
                <a:gd name="T46" fmla="*/ 16 w 570"/>
                <a:gd name="T47" fmla="*/ 284 h 1135"/>
                <a:gd name="T48" fmla="*/ 6 w 570"/>
                <a:gd name="T49" fmla="*/ 281 h 1135"/>
                <a:gd name="T50" fmla="*/ 0 w 570"/>
                <a:gd name="T51" fmla="*/ 269 h 1135"/>
                <a:gd name="T52" fmla="*/ 1 w 570"/>
                <a:gd name="T53" fmla="*/ 260 h 1135"/>
                <a:gd name="T54" fmla="*/ 19 w 570"/>
                <a:gd name="T55" fmla="*/ 252 h 1135"/>
                <a:gd name="T56" fmla="*/ 47 w 570"/>
                <a:gd name="T57" fmla="*/ 250 h 1135"/>
                <a:gd name="T58" fmla="*/ 73 w 570"/>
                <a:gd name="T59" fmla="*/ 250 h 1135"/>
                <a:gd name="T60" fmla="*/ 63 w 570"/>
                <a:gd name="T61" fmla="*/ 237 h 1135"/>
                <a:gd name="T62" fmla="*/ 58 w 570"/>
                <a:gd name="T63" fmla="*/ 222 h 1135"/>
                <a:gd name="T64" fmla="*/ 50 w 570"/>
                <a:gd name="T65" fmla="*/ 200 h 1135"/>
                <a:gd name="T66" fmla="*/ 42 w 570"/>
                <a:gd name="T67" fmla="*/ 176 h 1135"/>
                <a:gd name="T68" fmla="*/ 42 w 570"/>
                <a:gd name="T69" fmla="*/ 149 h 1135"/>
                <a:gd name="T70" fmla="*/ 44 w 570"/>
                <a:gd name="T71" fmla="*/ 122 h 1135"/>
                <a:gd name="T72" fmla="*/ 54 w 570"/>
                <a:gd name="T73" fmla="*/ 98 h 1135"/>
                <a:gd name="T74" fmla="*/ 70 w 570"/>
                <a:gd name="T75" fmla="*/ 67 h 1135"/>
                <a:gd name="T76" fmla="*/ 83 w 570"/>
                <a:gd name="T77" fmla="*/ 5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0" h="1135">
                  <a:moveTo>
                    <a:pt x="332" y="199"/>
                  </a:moveTo>
                  <a:lnTo>
                    <a:pt x="417" y="89"/>
                  </a:lnTo>
                  <a:lnTo>
                    <a:pt x="493" y="0"/>
                  </a:lnTo>
                  <a:lnTo>
                    <a:pt x="544" y="9"/>
                  </a:lnTo>
                  <a:lnTo>
                    <a:pt x="570" y="47"/>
                  </a:lnTo>
                  <a:lnTo>
                    <a:pt x="570" y="114"/>
                  </a:lnTo>
                  <a:lnTo>
                    <a:pt x="523" y="152"/>
                  </a:lnTo>
                  <a:lnTo>
                    <a:pt x="442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8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1" y="908"/>
                  </a:lnTo>
                  <a:lnTo>
                    <a:pt x="328" y="971"/>
                  </a:lnTo>
                  <a:lnTo>
                    <a:pt x="354" y="1012"/>
                  </a:lnTo>
                  <a:lnTo>
                    <a:pt x="354" y="1047"/>
                  </a:lnTo>
                  <a:lnTo>
                    <a:pt x="328" y="1059"/>
                  </a:lnTo>
                  <a:lnTo>
                    <a:pt x="269" y="1059"/>
                  </a:lnTo>
                  <a:lnTo>
                    <a:pt x="176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2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6" y="489"/>
                  </a:lnTo>
                  <a:lnTo>
                    <a:pt x="215" y="393"/>
                  </a:lnTo>
                  <a:lnTo>
                    <a:pt x="282" y="266"/>
                  </a:lnTo>
                  <a:lnTo>
                    <a:pt x="3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4" name="AutoShape 139"/>
          <p:cNvSpPr>
            <a:spLocks noChangeArrowheads="1"/>
          </p:cNvSpPr>
          <p:nvPr/>
        </p:nvSpPr>
        <p:spPr bwMode="auto">
          <a:xfrm>
            <a:off x="6858000" y="2209800"/>
            <a:ext cx="2057400" cy="2590800"/>
          </a:xfrm>
          <a:prstGeom prst="wedgeRoundRectCallout">
            <a:avLst>
              <a:gd name="adj1" fmla="val -7718"/>
              <a:gd name="adj2" fmla="val 7015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/>
              <a:t>This is poor control</a:t>
            </a:r>
          </a:p>
          <a:p>
            <a:r>
              <a:rPr lang="en-US" sz="1600" b="1"/>
              <a:t> performance.</a:t>
            </a:r>
          </a:p>
          <a:p>
            <a:endParaRPr lang="en-US" sz="1600" b="1"/>
          </a:p>
          <a:p>
            <a:r>
              <a:rPr lang="en-US" sz="1600" b="1"/>
              <a:t>Controller too</a:t>
            </a:r>
          </a:p>
          <a:p>
            <a:r>
              <a:rPr lang="en-US" sz="1600" b="1"/>
              <a:t> aggressive.</a:t>
            </a:r>
          </a:p>
          <a:p>
            <a:endParaRPr lang="en-US" sz="1600" b="1"/>
          </a:p>
          <a:p>
            <a:r>
              <a:rPr lang="en-US" sz="1600" b="1">
                <a:sym typeface="Symbol" pitchFamily="18" charset="2"/>
              </a:rPr>
              <a:t>MV</a:t>
            </a:r>
            <a:r>
              <a:rPr lang="en-US" sz="1600" b="1" baseline="-25000">
                <a:sym typeface="Symbol" pitchFamily="18" charset="2"/>
              </a:rPr>
              <a:t>0</a:t>
            </a:r>
            <a:r>
              <a:rPr lang="en-US" sz="1600" b="1">
                <a:sym typeface="Symbol" pitchFamily="18" charset="2"/>
              </a:rPr>
              <a:t> is OK. There-</a:t>
            </a:r>
          </a:p>
          <a:p>
            <a:r>
              <a:rPr lang="en-US" sz="1600" b="1">
                <a:sym typeface="Symbol" pitchFamily="18" charset="2"/>
              </a:rPr>
              <a:t>fore, increase</a:t>
            </a:r>
          </a:p>
          <a:p>
            <a:r>
              <a:rPr lang="en-US" sz="1600" b="1">
                <a:sym typeface="Symbol" pitchFamily="18" charset="2"/>
              </a:rPr>
              <a:t>integral time, </a:t>
            </a:r>
          </a:p>
          <a:p>
            <a:r>
              <a:rPr lang="en-US" sz="1600" b="1">
                <a:sym typeface="Symbol" pitchFamily="18" charset="2"/>
              </a:rPr>
              <a:t>T</a:t>
            </a:r>
            <a:r>
              <a:rPr lang="en-US" sz="1600" b="1" baseline="-25000">
                <a:sym typeface="Symbol" pitchFamily="18" charset="2"/>
              </a:rPr>
              <a:t>I</a:t>
            </a:r>
            <a:r>
              <a:rPr lang="en-US" sz="1600" b="1">
                <a:sym typeface="Symbol" pitchFamily="18" charset="2"/>
              </a:rPr>
              <a:t> by about x2</a:t>
            </a:r>
            <a:endParaRPr lang="en-US" sz="1600" b="1"/>
          </a:p>
        </p:txBody>
      </p:sp>
      <p:sp>
        <p:nvSpPr>
          <p:cNvPr id="37895" name="Text Box 140"/>
          <p:cNvSpPr txBox="1">
            <a:spLocks noChangeArrowheads="1"/>
          </p:cNvSpPr>
          <p:nvPr/>
        </p:nvSpPr>
        <p:spPr bwMode="auto">
          <a:xfrm>
            <a:off x="2971800" y="259080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CV too oscillatory</a:t>
            </a:r>
          </a:p>
        </p:txBody>
      </p:sp>
      <p:sp>
        <p:nvSpPr>
          <p:cNvPr id="37896" name="Line 141"/>
          <p:cNvSpPr>
            <a:spLocks noChangeShapeType="1"/>
          </p:cNvSpPr>
          <p:nvPr/>
        </p:nvSpPr>
        <p:spPr bwMode="auto">
          <a:xfrm flipH="1">
            <a:off x="2371725" y="5735638"/>
            <a:ext cx="5026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42"/>
          <p:cNvSpPr>
            <a:spLocks noChangeShapeType="1"/>
          </p:cNvSpPr>
          <p:nvPr/>
        </p:nvSpPr>
        <p:spPr bwMode="auto">
          <a:xfrm>
            <a:off x="2209800" y="5029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43"/>
          <p:cNvSpPr>
            <a:spLocks noChangeShapeType="1"/>
          </p:cNvSpPr>
          <p:nvPr/>
        </p:nvSpPr>
        <p:spPr bwMode="auto">
          <a:xfrm>
            <a:off x="2755900" y="5027613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44"/>
          <p:cNvSpPr txBox="1">
            <a:spLocks noChangeArrowheads="1"/>
          </p:cNvSpPr>
          <p:nvPr/>
        </p:nvSpPr>
        <p:spPr bwMode="auto">
          <a:xfrm>
            <a:off x="3200400" y="50292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MV overshoot too large</a:t>
            </a:r>
          </a:p>
        </p:txBody>
      </p:sp>
      <p:sp>
        <p:nvSpPr>
          <p:cNvPr id="37900" name="Line 145"/>
          <p:cNvSpPr>
            <a:spLocks noChangeShapeType="1"/>
          </p:cNvSpPr>
          <p:nvPr/>
        </p:nvSpPr>
        <p:spPr bwMode="auto">
          <a:xfrm>
            <a:off x="1752600" y="586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146"/>
          <p:cNvSpPr txBox="1">
            <a:spLocks noChangeArrowheads="1"/>
          </p:cNvSpPr>
          <p:nvPr/>
        </p:nvSpPr>
        <p:spPr bwMode="auto">
          <a:xfrm>
            <a:off x="1981200" y="5943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MV</a:t>
            </a:r>
            <a:r>
              <a:rPr lang="en-US" sz="1600" b="1" baseline="-25000">
                <a:sym typeface="Symbol" pitchFamily="18" charset="2"/>
              </a:rPr>
              <a:t>0</a:t>
            </a:r>
          </a:p>
        </p:txBody>
      </p:sp>
      <p:sp>
        <p:nvSpPr>
          <p:cNvPr id="37902" name="Line 147"/>
          <p:cNvSpPr>
            <a:spLocks noChangeShapeType="1"/>
          </p:cNvSpPr>
          <p:nvPr/>
        </p:nvSpPr>
        <p:spPr bwMode="auto">
          <a:xfrm>
            <a:off x="1946275" y="5857875"/>
            <a:ext cx="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685800" y="3962400"/>
            <a:ext cx="7696200" cy="259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PID TUNING, WORKSHOP 1</a:t>
            </a:r>
            <a:endParaRPr lang="en-US" sz="3200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7848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Imagine that you are shipwrecked on an island and that you do not have your textbook or lecture notes!  Naturally, you want to tune some PID controllers.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Review the tuning charts and develop some rough guidelines for tuning that you will remember for the rest of your life.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572000" y="4800600"/>
            <a:ext cx="2819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Tropical paradise but no textbook or internet connection.</a:t>
            </a:r>
          </a:p>
        </p:txBody>
      </p:sp>
      <p:pic>
        <p:nvPicPr>
          <p:cNvPr id="38918" name="Picture 10" descr="C:\Program Files\Microsoft Office\Clipart\standard\stddir4\tr00577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352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PID TUNING, WORKSHOP 2</a:t>
            </a:r>
            <a:endParaRPr lang="en-US" sz="3200"/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2362200" y="3200400"/>
            <a:ext cx="3505200" cy="2486025"/>
            <a:chOff x="2592" y="3072"/>
            <a:chExt cx="1824" cy="1091"/>
          </a:xfrm>
        </p:grpSpPr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>
                <a:off x="4092" y="1757"/>
                <a:ext cx="746" cy="862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21" name="AutoShape 9"/>
              <p:cNvSpPr>
                <a:spLocks noChangeArrowheads="1"/>
              </p:cNvSpPr>
              <p:nvPr/>
            </p:nvSpPr>
            <p:spPr bwMode="auto">
              <a:xfrm flipV="1">
                <a:off x="5110" y="2539"/>
                <a:ext cx="200" cy="81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6" name="AutoShape 10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AutoShape 11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" name="AutoShape 12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" name="AutoShape 13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" name="AutoShape 14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2" name="Line 16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17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39978" name="Line 18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9" name="Line 19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80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8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82" name="Line 22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83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84" name="Freeform 24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54" name="Group 25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39971" name="Line 26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2" name="Line 27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3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5" name="Line 30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6" name="Line 31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7" name="Freeform 32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45" name="Oval 33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2" cy="194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56" name="Line 34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Line 35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Line 36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Line 37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Line 38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Line 39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Oval 40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TC</a:t>
                </a:r>
              </a:p>
            </p:txBody>
          </p:sp>
          <p:sp>
            <p:nvSpPr>
              <p:cNvPr id="39963" name="Line 41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Text Box 42"/>
              <p:cNvSpPr txBox="1">
                <a:spLocks noChangeArrowheads="1"/>
              </p:cNvSpPr>
              <p:nvPr/>
            </p:nvSpPr>
            <p:spPr bwMode="auto">
              <a:xfrm>
                <a:off x="3605" y="1693"/>
                <a:ext cx="36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/>
                  <a:t>v1</a:t>
                </a:r>
              </a:p>
            </p:txBody>
          </p:sp>
          <p:sp>
            <p:nvSpPr>
              <p:cNvPr id="39965" name="Text Box 43"/>
              <p:cNvSpPr txBox="1">
                <a:spLocks noChangeArrowheads="1"/>
              </p:cNvSpPr>
              <p:nvPr/>
            </p:nvSpPr>
            <p:spPr bwMode="auto">
              <a:xfrm>
                <a:off x="4369" y="2804"/>
                <a:ext cx="359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/>
                  <a:t>v2</a:t>
                </a:r>
              </a:p>
            </p:txBody>
          </p:sp>
          <p:sp>
            <p:nvSpPr>
              <p:cNvPr id="39966" name="Freeform 44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7" name="Line 45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" name="Line 46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Line 47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0" name="Line 48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40" name="Text Box 49"/>
          <p:cNvSpPr txBox="1">
            <a:spLocks noChangeArrowheads="1"/>
          </p:cNvSpPr>
          <p:nvPr/>
        </p:nvSpPr>
        <p:spPr bwMode="auto">
          <a:xfrm>
            <a:off x="685800" y="14478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The controller gain has been positive for the examples in the notes.  Is K</a:t>
            </a:r>
            <a:r>
              <a:rPr lang="en-US" sz="2400" b="1" baseline="-25000"/>
              <a:t>c</a:t>
            </a:r>
            <a:r>
              <a:rPr lang="en-US" sz="2400" b="1"/>
              <a:t> always greater than zero?  In your answer, discuss the temperature control system in the picture below.</a:t>
            </a:r>
          </a:p>
        </p:txBody>
      </p:sp>
      <p:sp>
        <p:nvSpPr>
          <p:cNvPr id="39941" name="Text Box 50"/>
          <p:cNvSpPr txBox="1">
            <a:spLocks noChangeArrowheads="1"/>
          </p:cNvSpPr>
          <p:nvPr/>
        </p:nvSpPr>
        <p:spPr bwMode="auto">
          <a:xfrm>
            <a:off x="685800" y="5791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What are the units of the controller gain?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7"/>
          <p:cNvSpPr>
            <a:spLocks noChangeArrowheads="1"/>
          </p:cNvSpPr>
          <p:nvPr/>
        </p:nvSpPr>
        <p:spPr bwMode="auto">
          <a:xfrm>
            <a:off x="457200" y="2057400"/>
            <a:ext cx="5181600" cy="1752600"/>
          </a:xfrm>
          <a:prstGeom prst="rect">
            <a:avLst/>
          </a:prstGeom>
          <a:solidFill>
            <a:srgbClr val="FFD9D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PROPERTIES THAT WE SEEK IN A CONTROLLER</a:t>
            </a:r>
            <a:endParaRPr lang="en-US" sz="24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2130425"/>
            <a:ext cx="50292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Good Performance</a:t>
            </a:r>
            <a:r>
              <a:rPr lang="en-US" sz="2400" b="1"/>
              <a:t> - feedback measures from Chapter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Wide applicability</a:t>
            </a:r>
            <a:r>
              <a:rPr lang="en-US" sz="2400" b="1"/>
              <a:t> - adjustable parameters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Timely calculations</a:t>
            </a:r>
            <a:r>
              <a:rPr lang="en-US" sz="2400" b="1"/>
              <a:t> - avoid convergence loops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Switch to/from manual</a:t>
            </a:r>
            <a:r>
              <a:rPr lang="en-US" sz="2400" b="1"/>
              <a:t> - bumplessly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Extensible </a:t>
            </a:r>
            <a:r>
              <a:rPr lang="en-US" sz="2400" b="1"/>
              <a:t>- enhanced easily</a:t>
            </a:r>
            <a:endParaRPr lang="en-US" sz="2400"/>
          </a:p>
        </p:txBody>
      </p:sp>
      <p:sp>
        <p:nvSpPr>
          <p:cNvPr id="4101" name="Text Box 47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4102" name="AutoShape 49"/>
          <p:cNvSpPr>
            <a:spLocks/>
          </p:cNvSpPr>
          <p:nvPr/>
        </p:nvSpPr>
        <p:spPr bwMode="auto">
          <a:xfrm>
            <a:off x="5638800" y="2071688"/>
            <a:ext cx="304800" cy="1743075"/>
          </a:xfrm>
          <a:prstGeom prst="rightBrace">
            <a:avLst>
              <a:gd name="adj1" fmla="val 47656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50"/>
          <p:cNvSpPr>
            <a:spLocks/>
          </p:cNvSpPr>
          <p:nvPr/>
        </p:nvSpPr>
        <p:spPr bwMode="auto">
          <a:xfrm>
            <a:off x="5562600" y="54864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51"/>
          <p:cNvSpPr>
            <a:spLocks/>
          </p:cNvSpPr>
          <p:nvPr/>
        </p:nvSpPr>
        <p:spPr bwMode="auto">
          <a:xfrm>
            <a:off x="5562600" y="3856038"/>
            <a:ext cx="304800" cy="1554162"/>
          </a:xfrm>
          <a:prstGeom prst="rightBrace">
            <a:avLst>
              <a:gd name="adj1" fmla="val 424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52"/>
          <p:cNvSpPr txBox="1">
            <a:spLocks noChangeArrowheads="1"/>
          </p:cNvSpPr>
          <p:nvPr/>
        </p:nvSpPr>
        <p:spPr bwMode="auto">
          <a:xfrm>
            <a:off x="6019800" y="2667000"/>
            <a:ext cx="2514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This chapter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06" name="Text Box 53"/>
          <p:cNvSpPr txBox="1">
            <a:spLocks noChangeArrowheads="1"/>
          </p:cNvSpPr>
          <p:nvPr/>
        </p:nvSpPr>
        <p:spPr bwMode="auto">
          <a:xfrm>
            <a:off x="6115050" y="4276725"/>
            <a:ext cx="2514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Previous chapter</a:t>
            </a:r>
            <a:endParaRPr lang="en-US" sz="2400"/>
          </a:p>
        </p:txBody>
      </p:sp>
      <p:sp>
        <p:nvSpPr>
          <p:cNvPr id="4107" name="Text Box 54"/>
          <p:cNvSpPr txBox="1">
            <a:spLocks noChangeArrowheads="1"/>
          </p:cNvSpPr>
          <p:nvPr/>
        </p:nvSpPr>
        <p:spPr bwMode="auto">
          <a:xfrm>
            <a:off x="6096000" y="5638800"/>
            <a:ext cx="2514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Later chapters</a:t>
            </a:r>
            <a:endParaRPr lang="en-US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PID TUNING, WORKSHOP 3</a:t>
            </a:r>
            <a:endParaRPr lang="en-US" sz="3200"/>
          </a:p>
        </p:txBody>
      </p:sp>
      <p:grpSp>
        <p:nvGrpSpPr>
          <p:cNvPr id="40963" name="Group 128"/>
          <p:cNvGrpSpPr>
            <a:grpSpLocks/>
          </p:cNvGrpSpPr>
          <p:nvPr/>
        </p:nvGrpSpPr>
        <p:grpSpPr bwMode="auto">
          <a:xfrm>
            <a:off x="234950" y="2667000"/>
            <a:ext cx="5697538" cy="4276725"/>
            <a:chOff x="822" y="1493"/>
            <a:chExt cx="3543" cy="2319"/>
          </a:xfrm>
        </p:grpSpPr>
        <p:sp>
          <p:nvSpPr>
            <p:cNvPr id="41008" name="Rectangle 5"/>
            <p:cNvSpPr>
              <a:spLocks noChangeArrowheads="1"/>
            </p:cNvSpPr>
            <p:nvPr/>
          </p:nvSpPr>
          <p:spPr bwMode="auto">
            <a:xfrm>
              <a:off x="1029" y="1535"/>
              <a:ext cx="3268" cy="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Rectangle 6"/>
            <p:cNvSpPr>
              <a:spLocks noChangeArrowheads="1"/>
            </p:cNvSpPr>
            <p:nvPr/>
          </p:nvSpPr>
          <p:spPr bwMode="auto">
            <a:xfrm>
              <a:off x="1029" y="1535"/>
              <a:ext cx="3268" cy="8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7"/>
            <p:cNvSpPr>
              <a:spLocks noChangeShapeType="1"/>
            </p:cNvSpPr>
            <p:nvPr/>
          </p:nvSpPr>
          <p:spPr bwMode="auto">
            <a:xfrm>
              <a:off x="1029" y="15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Freeform 8"/>
            <p:cNvSpPr>
              <a:spLocks/>
            </p:cNvSpPr>
            <p:nvPr/>
          </p:nvSpPr>
          <p:spPr bwMode="auto">
            <a:xfrm>
              <a:off x="1029" y="1535"/>
              <a:ext cx="3268" cy="871"/>
            </a:xfrm>
            <a:custGeom>
              <a:avLst/>
              <a:gdLst>
                <a:gd name="T0" fmla="*/ 0 w 619"/>
                <a:gd name="T1" fmla="*/ 871 h 164"/>
                <a:gd name="T2" fmla="*/ 3268 w 619"/>
                <a:gd name="T3" fmla="*/ 871 h 164"/>
                <a:gd name="T4" fmla="*/ 32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Line 9"/>
            <p:cNvSpPr>
              <a:spLocks noChangeShapeType="1"/>
            </p:cNvSpPr>
            <p:nvPr/>
          </p:nvSpPr>
          <p:spPr bwMode="auto">
            <a:xfrm flipV="1">
              <a:off x="1029" y="1535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Line 10"/>
            <p:cNvSpPr>
              <a:spLocks noChangeShapeType="1"/>
            </p:cNvSpPr>
            <p:nvPr/>
          </p:nvSpPr>
          <p:spPr bwMode="auto">
            <a:xfrm>
              <a:off x="1029" y="2406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Line 11"/>
            <p:cNvSpPr>
              <a:spLocks noChangeShapeType="1"/>
            </p:cNvSpPr>
            <p:nvPr/>
          </p:nvSpPr>
          <p:spPr bwMode="auto">
            <a:xfrm flipV="1">
              <a:off x="1029" y="1535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Line 12"/>
            <p:cNvSpPr>
              <a:spLocks noChangeShapeType="1"/>
            </p:cNvSpPr>
            <p:nvPr/>
          </p:nvSpPr>
          <p:spPr bwMode="auto">
            <a:xfrm flipV="1">
              <a:off x="1029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Line 13"/>
            <p:cNvSpPr>
              <a:spLocks noChangeShapeType="1"/>
            </p:cNvSpPr>
            <p:nvPr/>
          </p:nvSpPr>
          <p:spPr bwMode="auto">
            <a:xfrm>
              <a:off x="1029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Rectangle 14"/>
            <p:cNvSpPr>
              <a:spLocks noChangeArrowheads="1"/>
            </p:cNvSpPr>
            <p:nvPr/>
          </p:nvSpPr>
          <p:spPr bwMode="auto">
            <a:xfrm>
              <a:off x="1011" y="2427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1018" name="Line 15"/>
            <p:cNvSpPr>
              <a:spLocks noChangeShapeType="1"/>
            </p:cNvSpPr>
            <p:nvPr/>
          </p:nvSpPr>
          <p:spPr bwMode="auto">
            <a:xfrm flipV="1">
              <a:off x="1356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Line 16"/>
            <p:cNvSpPr>
              <a:spLocks noChangeShapeType="1"/>
            </p:cNvSpPr>
            <p:nvPr/>
          </p:nvSpPr>
          <p:spPr bwMode="auto">
            <a:xfrm>
              <a:off x="1356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Rectangle 17"/>
            <p:cNvSpPr>
              <a:spLocks noChangeArrowheads="1"/>
            </p:cNvSpPr>
            <p:nvPr/>
          </p:nvSpPr>
          <p:spPr bwMode="auto">
            <a:xfrm>
              <a:off x="1341" y="2427"/>
              <a:ext cx="5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41021" name="Line 18"/>
            <p:cNvSpPr>
              <a:spLocks noChangeShapeType="1"/>
            </p:cNvSpPr>
            <p:nvPr/>
          </p:nvSpPr>
          <p:spPr bwMode="auto">
            <a:xfrm flipV="1">
              <a:off x="1684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19"/>
            <p:cNvSpPr>
              <a:spLocks noChangeShapeType="1"/>
            </p:cNvSpPr>
            <p:nvPr/>
          </p:nvSpPr>
          <p:spPr bwMode="auto">
            <a:xfrm>
              <a:off x="1684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Rectangle 20"/>
            <p:cNvSpPr>
              <a:spLocks noChangeArrowheads="1"/>
            </p:cNvSpPr>
            <p:nvPr/>
          </p:nvSpPr>
          <p:spPr bwMode="auto">
            <a:xfrm>
              <a:off x="1647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41024" name="Line 21"/>
            <p:cNvSpPr>
              <a:spLocks noChangeShapeType="1"/>
            </p:cNvSpPr>
            <p:nvPr/>
          </p:nvSpPr>
          <p:spPr bwMode="auto">
            <a:xfrm flipV="1">
              <a:off x="2011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22"/>
            <p:cNvSpPr>
              <a:spLocks noChangeShapeType="1"/>
            </p:cNvSpPr>
            <p:nvPr/>
          </p:nvSpPr>
          <p:spPr bwMode="auto">
            <a:xfrm>
              <a:off x="2011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Rectangle 23"/>
            <p:cNvSpPr>
              <a:spLocks noChangeArrowheads="1"/>
            </p:cNvSpPr>
            <p:nvPr/>
          </p:nvSpPr>
          <p:spPr bwMode="auto">
            <a:xfrm>
              <a:off x="1974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41027" name="Line 24"/>
            <p:cNvSpPr>
              <a:spLocks noChangeShapeType="1"/>
            </p:cNvSpPr>
            <p:nvPr/>
          </p:nvSpPr>
          <p:spPr bwMode="auto">
            <a:xfrm flipV="1">
              <a:off x="2339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25"/>
            <p:cNvSpPr>
              <a:spLocks noChangeShapeType="1"/>
            </p:cNvSpPr>
            <p:nvPr/>
          </p:nvSpPr>
          <p:spPr bwMode="auto">
            <a:xfrm>
              <a:off x="2339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Rectangle 26"/>
            <p:cNvSpPr>
              <a:spLocks noChangeArrowheads="1"/>
            </p:cNvSpPr>
            <p:nvPr/>
          </p:nvSpPr>
          <p:spPr bwMode="auto">
            <a:xfrm>
              <a:off x="2301" y="2427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V="1">
              <a:off x="2666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Line 28"/>
            <p:cNvSpPr>
              <a:spLocks noChangeShapeType="1"/>
            </p:cNvSpPr>
            <p:nvPr/>
          </p:nvSpPr>
          <p:spPr bwMode="auto">
            <a:xfrm>
              <a:off x="2666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Rectangle 29"/>
            <p:cNvSpPr>
              <a:spLocks noChangeArrowheads="1"/>
            </p:cNvSpPr>
            <p:nvPr/>
          </p:nvSpPr>
          <p:spPr bwMode="auto">
            <a:xfrm>
              <a:off x="2628" y="2427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41033" name="Line 30"/>
            <p:cNvSpPr>
              <a:spLocks noChangeShapeType="1"/>
            </p:cNvSpPr>
            <p:nvPr/>
          </p:nvSpPr>
          <p:spPr bwMode="auto">
            <a:xfrm flipV="1">
              <a:off x="2988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Line 31"/>
            <p:cNvSpPr>
              <a:spLocks noChangeShapeType="1"/>
            </p:cNvSpPr>
            <p:nvPr/>
          </p:nvSpPr>
          <p:spPr bwMode="auto">
            <a:xfrm>
              <a:off x="2988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Rectangle 32"/>
            <p:cNvSpPr>
              <a:spLocks noChangeArrowheads="1"/>
            </p:cNvSpPr>
            <p:nvPr/>
          </p:nvSpPr>
          <p:spPr bwMode="auto">
            <a:xfrm>
              <a:off x="2951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41036" name="Line 33"/>
            <p:cNvSpPr>
              <a:spLocks noChangeShapeType="1"/>
            </p:cNvSpPr>
            <p:nvPr/>
          </p:nvSpPr>
          <p:spPr bwMode="auto">
            <a:xfrm flipV="1">
              <a:off x="3315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Line 34"/>
            <p:cNvSpPr>
              <a:spLocks noChangeShapeType="1"/>
            </p:cNvSpPr>
            <p:nvPr/>
          </p:nvSpPr>
          <p:spPr bwMode="auto">
            <a:xfrm>
              <a:off x="3315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Rectangle 35"/>
            <p:cNvSpPr>
              <a:spLocks noChangeArrowheads="1"/>
            </p:cNvSpPr>
            <p:nvPr/>
          </p:nvSpPr>
          <p:spPr bwMode="auto">
            <a:xfrm>
              <a:off x="3279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41039" name="Line 36"/>
            <p:cNvSpPr>
              <a:spLocks noChangeShapeType="1"/>
            </p:cNvSpPr>
            <p:nvPr/>
          </p:nvSpPr>
          <p:spPr bwMode="auto">
            <a:xfrm flipV="1">
              <a:off x="3643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Line 37"/>
            <p:cNvSpPr>
              <a:spLocks noChangeShapeType="1"/>
            </p:cNvSpPr>
            <p:nvPr/>
          </p:nvSpPr>
          <p:spPr bwMode="auto">
            <a:xfrm>
              <a:off x="3643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Rectangle 38"/>
            <p:cNvSpPr>
              <a:spLocks noChangeArrowheads="1"/>
            </p:cNvSpPr>
            <p:nvPr/>
          </p:nvSpPr>
          <p:spPr bwMode="auto">
            <a:xfrm>
              <a:off x="3605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41042" name="Line 39"/>
            <p:cNvSpPr>
              <a:spLocks noChangeShapeType="1"/>
            </p:cNvSpPr>
            <p:nvPr/>
          </p:nvSpPr>
          <p:spPr bwMode="auto">
            <a:xfrm flipV="1">
              <a:off x="3970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Line 40"/>
            <p:cNvSpPr>
              <a:spLocks noChangeShapeType="1"/>
            </p:cNvSpPr>
            <p:nvPr/>
          </p:nvSpPr>
          <p:spPr bwMode="auto">
            <a:xfrm>
              <a:off x="3970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Rectangle 41"/>
            <p:cNvSpPr>
              <a:spLocks noChangeArrowheads="1"/>
            </p:cNvSpPr>
            <p:nvPr/>
          </p:nvSpPr>
          <p:spPr bwMode="auto">
            <a:xfrm>
              <a:off x="3933" y="2427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41045" name="Line 42"/>
            <p:cNvSpPr>
              <a:spLocks noChangeShapeType="1"/>
            </p:cNvSpPr>
            <p:nvPr/>
          </p:nvSpPr>
          <p:spPr bwMode="auto">
            <a:xfrm flipV="1">
              <a:off x="4297" y="2374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43"/>
            <p:cNvSpPr>
              <a:spLocks noChangeShapeType="1"/>
            </p:cNvSpPr>
            <p:nvPr/>
          </p:nvSpPr>
          <p:spPr bwMode="auto">
            <a:xfrm>
              <a:off x="4297" y="15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Rectangle 44"/>
            <p:cNvSpPr>
              <a:spLocks noChangeArrowheads="1"/>
            </p:cNvSpPr>
            <p:nvPr/>
          </p:nvSpPr>
          <p:spPr bwMode="auto">
            <a:xfrm>
              <a:off x="4260" y="2427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41048" name="Line 45"/>
            <p:cNvSpPr>
              <a:spLocks noChangeShapeType="1"/>
            </p:cNvSpPr>
            <p:nvPr/>
          </p:nvSpPr>
          <p:spPr bwMode="auto">
            <a:xfrm>
              <a:off x="1029" y="240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46"/>
            <p:cNvSpPr>
              <a:spLocks noChangeShapeType="1"/>
            </p:cNvSpPr>
            <p:nvPr/>
          </p:nvSpPr>
          <p:spPr bwMode="auto">
            <a:xfrm flipH="1">
              <a:off x="4266" y="240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Rectangle 47"/>
            <p:cNvSpPr>
              <a:spLocks noChangeArrowheads="1"/>
            </p:cNvSpPr>
            <p:nvPr/>
          </p:nvSpPr>
          <p:spPr bwMode="auto">
            <a:xfrm>
              <a:off x="951" y="2364"/>
              <a:ext cx="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1200"/>
            </a:p>
          </p:txBody>
        </p:sp>
        <p:sp>
          <p:nvSpPr>
            <p:cNvPr id="41051" name="Line 48"/>
            <p:cNvSpPr>
              <a:spLocks noChangeShapeType="1"/>
            </p:cNvSpPr>
            <p:nvPr/>
          </p:nvSpPr>
          <p:spPr bwMode="auto">
            <a:xfrm>
              <a:off x="1029" y="223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Line 49"/>
            <p:cNvSpPr>
              <a:spLocks noChangeShapeType="1"/>
            </p:cNvSpPr>
            <p:nvPr/>
          </p:nvSpPr>
          <p:spPr bwMode="auto">
            <a:xfrm flipH="1">
              <a:off x="4266" y="223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Rectangle 50"/>
            <p:cNvSpPr>
              <a:spLocks noChangeArrowheads="1"/>
            </p:cNvSpPr>
            <p:nvPr/>
          </p:nvSpPr>
          <p:spPr bwMode="auto">
            <a:xfrm>
              <a:off x="969" y="2188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1054" name="Line 51"/>
            <p:cNvSpPr>
              <a:spLocks noChangeShapeType="1"/>
            </p:cNvSpPr>
            <p:nvPr/>
          </p:nvSpPr>
          <p:spPr bwMode="auto">
            <a:xfrm>
              <a:off x="1029" y="205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Line 52"/>
            <p:cNvSpPr>
              <a:spLocks noChangeShapeType="1"/>
            </p:cNvSpPr>
            <p:nvPr/>
          </p:nvSpPr>
          <p:spPr bwMode="auto">
            <a:xfrm flipH="1">
              <a:off x="4266" y="205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Rectangle 53"/>
            <p:cNvSpPr>
              <a:spLocks noChangeArrowheads="1"/>
            </p:cNvSpPr>
            <p:nvPr/>
          </p:nvSpPr>
          <p:spPr bwMode="auto">
            <a:xfrm>
              <a:off x="969" y="2013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41057" name="Line 54"/>
            <p:cNvSpPr>
              <a:spLocks noChangeShapeType="1"/>
            </p:cNvSpPr>
            <p:nvPr/>
          </p:nvSpPr>
          <p:spPr bwMode="auto">
            <a:xfrm>
              <a:off x="1029" y="188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Line 55"/>
            <p:cNvSpPr>
              <a:spLocks noChangeShapeType="1"/>
            </p:cNvSpPr>
            <p:nvPr/>
          </p:nvSpPr>
          <p:spPr bwMode="auto">
            <a:xfrm flipH="1">
              <a:off x="4266" y="1886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Rectangle 56"/>
            <p:cNvSpPr>
              <a:spLocks noChangeArrowheads="1"/>
            </p:cNvSpPr>
            <p:nvPr/>
          </p:nvSpPr>
          <p:spPr bwMode="auto">
            <a:xfrm>
              <a:off x="969" y="1842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41060" name="Line 57"/>
            <p:cNvSpPr>
              <a:spLocks noChangeShapeType="1"/>
            </p:cNvSpPr>
            <p:nvPr/>
          </p:nvSpPr>
          <p:spPr bwMode="auto">
            <a:xfrm>
              <a:off x="1029" y="171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Line 58"/>
            <p:cNvSpPr>
              <a:spLocks noChangeShapeType="1"/>
            </p:cNvSpPr>
            <p:nvPr/>
          </p:nvSpPr>
          <p:spPr bwMode="auto">
            <a:xfrm flipH="1">
              <a:off x="4266" y="1710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Rectangle 59"/>
            <p:cNvSpPr>
              <a:spLocks noChangeArrowheads="1"/>
            </p:cNvSpPr>
            <p:nvPr/>
          </p:nvSpPr>
          <p:spPr bwMode="auto">
            <a:xfrm>
              <a:off x="969" y="1669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sz="1200"/>
            </a:p>
          </p:txBody>
        </p:sp>
        <p:sp>
          <p:nvSpPr>
            <p:cNvPr id="41063" name="Line 60"/>
            <p:cNvSpPr>
              <a:spLocks noChangeShapeType="1"/>
            </p:cNvSpPr>
            <p:nvPr/>
          </p:nvSpPr>
          <p:spPr bwMode="auto">
            <a:xfrm>
              <a:off x="1029" y="1535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Line 61"/>
            <p:cNvSpPr>
              <a:spLocks noChangeShapeType="1"/>
            </p:cNvSpPr>
            <p:nvPr/>
          </p:nvSpPr>
          <p:spPr bwMode="auto">
            <a:xfrm flipH="1">
              <a:off x="4266" y="153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Rectangle 62"/>
            <p:cNvSpPr>
              <a:spLocks noChangeArrowheads="1"/>
            </p:cNvSpPr>
            <p:nvPr/>
          </p:nvSpPr>
          <p:spPr bwMode="auto">
            <a:xfrm>
              <a:off x="969" y="1493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sz="1200"/>
            </a:p>
          </p:txBody>
        </p:sp>
        <p:sp>
          <p:nvSpPr>
            <p:cNvPr id="41066" name="Line 63"/>
            <p:cNvSpPr>
              <a:spLocks noChangeShapeType="1"/>
            </p:cNvSpPr>
            <p:nvPr/>
          </p:nvSpPr>
          <p:spPr bwMode="auto">
            <a:xfrm>
              <a:off x="1029" y="15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64"/>
            <p:cNvSpPr>
              <a:spLocks/>
            </p:cNvSpPr>
            <p:nvPr/>
          </p:nvSpPr>
          <p:spPr bwMode="auto">
            <a:xfrm>
              <a:off x="1029" y="1535"/>
              <a:ext cx="3268" cy="871"/>
            </a:xfrm>
            <a:custGeom>
              <a:avLst/>
              <a:gdLst>
                <a:gd name="T0" fmla="*/ 0 w 619"/>
                <a:gd name="T1" fmla="*/ 871 h 164"/>
                <a:gd name="T2" fmla="*/ 3268 w 619"/>
                <a:gd name="T3" fmla="*/ 871 h 164"/>
                <a:gd name="T4" fmla="*/ 32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Line 65"/>
            <p:cNvSpPr>
              <a:spLocks noChangeShapeType="1"/>
            </p:cNvSpPr>
            <p:nvPr/>
          </p:nvSpPr>
          <p:spPr bwMode="auto">
            <a:xfrm flipV="1">
              <a:off x="1029" y="1535"/>
              <a:ext cx="1" cy="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Freeform 66"/>
            <p:cNvSpPr>
              <a:spLocks/>
            </p:cNvSpPr>
            <p:nvPr/>
          </p:nvSpPr>
          <p:spPr bwMode="auto">
            <a:xfrm>
              <a:off x="1029" y="1562"/>
              <a:ext cx="3205" cy="706"/>
            </a:xfrm>
            <a:custGeom>
              <a:avLst/>
              <a:gdLst>
                <a:gd name="T0" fmla="*/ 37 w 3205"/>
                <a:gd name="T1" fmla="*/ 658 h 706"/>
                <a:gd name="T2" fmla="*/ 90 w 3205"/>
                <a:gd name="T3" fmla="*/ 658 h 706"/>
                <a:gd name="T4" fmla="*/ 143 w 3205"/>
                <a:gd name="T5" fmla="*/ 680 h 706"/>
                <a:gd name="T6" fmla="*/ 195 w 3205"/>
                <a:gd name="T7" fmla="*/ 664 h 706"/>
                <a:gd name="T8" fmla="*/ 248 w 3205"/>
                <a:gd name="T9" fmla="*/ 706 h 706"/>
                <a:gd name="T10" fmla="*/ 301 w 3205"/>
                <a:gd name="T11" fmla="*/ 690 h 706"/>
                <a:gd name="T12" fmla="*/ 354 w 3205"/>
                <a:gd name="T13" fmla="*/ 658 h 706"/>
                <a:gd name="T14" fmla="*/ 407 w 3205"/>
                <a:gd name="T15" fmla="*/ 669 h 706"/>
                <a:gd name="T16" fmla="*/ 459 w 3205"/>
                <a:gd name="T17" fmla="*/ 690 h 706"/>
                <a:gd name="T18" fmla="*/ 512 w 3205"/>
                <a:gd name="T19" fmla="*/ 674 h 706"/>
                <a:gd name="T20" fmla="*/ 560 w 3205"/>
                <a:gd name="T21" fmla="*/ 674 h 706"/>
                <a:gd name="T22" fmla="*/ 613 w 3205"/>
                <a:gd name="T23" fmla="*/ 680 h 706"/>
                <a:gd name="T24" fmla="*/ 665 w 3205"/>
                <a:gd name="T25" fmla="*/ 701 h 706"/>
                <a:gd name="T26" fmla="*/ 718 w 3205"/>
                <a:gd name="T27" fmla="*/ 664 h 706"/>
                <a:gd name="T28" fmla="*/ 771 w 3205"/>
                <a:gd name="T29" fmla="*/ 642 h 706"/>
                <a:gd name="T30" fmla="*/ 824 w 3205"/>
                <a:gd name="T31" fmla="*/ 653 h 706"/>
                <a:gd name="T32" fmla="*/ 877 w 3205"/>
                <a:gd name="T33" fmla="*/ 658 h 706"/>
                <a:gd name="T34" fmla="*/ 929 w 3205"/>
                <a:gd name="T35" fmla="*/ 605 h 706"/>
                <a:gd name="T36" fmla="*/ 982 w 3205"/>
                <a:gd name="T37" fmla="*/ 563 h 706"/>
                <a:gd name="T38" fmla="*/ 1035 w 3205"/>
                <a:gd name="T39" fmla="*/ 605 h 706"/>
                <a:gd name="T40" fmla="*/ 1088 w 3205"/>
                <a:gd name="T41" fmla="*/ 515 h 706"/>
                <a:gd name="T42" fmla="*/ 1135 w 3205"/>
                <a:gd name="T43" fmla="*/ 488 h 706"/>
                <a:gd name="T44" fmla="*/ 1188 w 3205"/>
                <a:gd name="T45" fmla="*/ 472 h 706"/>
                <a:gd name="T46" fmla="*/ 1241 w 3205"/>
                <a:gd name="T47" fmla="*/ 419 h 706"/>
                <a:gd name="T48" fmla="*/ 1294 w 3205"/>
                <a:gd name="T49" fmla="*/ 387 h 706"/>
                <a:gd name="T50" fmla="*/ 1347 w 3205"/>
                <a:gd name="T51" fmla="*/ 372 h 706"/>
                <a:gd name="T52" fmla="*/ 1399 w 3205"/>
                <a:gd name="T53" fmla="*/ 318 h 706"/>
                <a:gd name="T54" fmla="*/ 1452 w 3205"/>
                <a:gd name="T55" fmla="*/ 308 h 706"/>
                <a:gd name="T56" fmla="*/ 1505 w 3205"/>
                <a:gd name="T57" fmla="*/ 244 h 706"/>
                <a:gd name="T58" fmla="*/ 1558 w 3205"/>
                <a:gd name="T59" fmla="*/ 218 h 706"/>
                <a:gd name="T60" fmla="*/ 1611 w 3205"/>
                <a:gd name="T61" fmla="*/ 212 h 706"/>
                <a:gd name="T62" fmla="*/ 1658 w 3205"/>
                <a:gd name="T63" fmla="*/ 143 h 706"/>
                <a:gd name="T64" fmla="*/ 1711 w 3205"/>
                <a:gd name="T65" fmla="*/ 212 h 706"/>
                <a:gd name="T66" fmla="*/ 1764 w 3205"/>
                <a:gd name="T67" fmla="*/ 127 h 706"/>
                <a:gd name="T68" fmla="*/ 1816 w 3205"/>
                <a:gd name="T69" fmla="*/ 127 h 706"/>
                <a:gd name="T70" fmla="*/ 1869 w 3205"/>
                <a:gd name="T71" fmla="*/ 143 h 706"/>
                <a:gd name="T72" fmla="*/ 1922 w 3205"/>
                <a:gd name="T73" fmla="*/ 101 h 706"/>
                <a:gd name="T74" fmla="*/ 1975 w 3205"/>
                <a:gd name="T75" fmla="*/ 85 h 706"/>
                <a:gd name="T76" fmla="*/ 2028 w 3205"/>
                <a:gd name="T77" fmla="*/ 74 h 706"/>
                <a:gd name="T78" fmla="*/ 2080 w 3205"/>
                <a:gd name="T79" fmla="*/ 42 h 706"/>
                <a:gd name="T80" fmla="*/ 2133 w 3205"/>
                <a:gd name="T81" fmla="*/ 74 h 706"/>
                <a:gd name="T82" fmla="*/ 2181 w 3205"/>
                <a:gd name="T83" fmla="*/ 69 h 706"/>
                <a:gd name="T84" fmla="*/ 2234 w 3205"/>
                <a:gd name="T85" fmla="*/ 58 h 706"/>
                <a:gd name="T86" fmla="*/ 2286 w 3205"/>
                <a:gd name="T87" fmla="*/ 48 h 706"/>
                <a:gd name="T88" fmla="*/ 2339 w 3205"/>
                <a:gd name="T89" fmla="*/ 69 h 706"/>
                <a:gd name="T90" fmla="*/ 2392 w 3205"/>
                <a:gd name="T91" fmla="*/ 58 h 706"/>
                <a:gd name="T92" fmla="*/ 2445 w 3205"/>
                <a:gd name="T93" fmla="*/ 53 h 706"/>
                <a:gd name="T94" fmla="*/ 2498 w 3205"/>
                <a:gd name="T95" fmla="*/ 32 h 706"/>
                <a:gd name="T96" fmla="*/ 2550 w 3205"/>
                <a:gd name="T97" fmla="*/ 21 h 706"/>
                <a:gd name="T98" fmla="*/ 2603 w 3205"/>
                <a:gd name="T99" fmla="*/ 48 h 706"/>
                <a:gd name="T100" fmla="*/ 2656 w 3205"/>
                <a:gd name="T101" fmla="*/ 37 h 706"/>
                <a:gd name="T102" fmla="*/ 2709 w 3205"/>
                <a:gd name="T103" fmla="*/ 42 h 706"/>
                <a:gd name="T104" fmla="*/ 2756 w 3205"/>
                <a:gd name="T105" fmla="*/ 79 h 706"/>
                <a:gd name="T106" fmla="*/ 2809 w 3205"/>
                <a:gd name="T107" fmla="*/ 69 h 706"/>
                <a:gd name="T108" fmla="*/ 2862 w 3205"/>
                <a:gd name="T109" fmla="*/ 63 h 706"/>
                <a:gd name="T110" fmla="*/ 2915 w 3205"/>
                <a:gd name="T111" fmla="*/ 69 h 706"/>
                <a:gd name="T112" fmla="*/ 2967 w 3205"/>
                <a:gd name="T113" fmla="*/ 74 h 706"/>
                <a:gd name="T114" fmla="*/ 3020 w 3205"/>
                <a:gd name="T115" fmla="*/ 26 h 706"/>
                <a:gd name="T116" fmla="*/ 3073 w 3205"/>
                <a:gd name="T117" fmla="*/ 0 h 706"/>
                <a:gd name="T118" fmla="*/ 3126 w 3205"/>
                <a:gd name="T119" fmla="*/ 48 h 706"/>
                <a:gd name="T120" fmla="*/ 3179 w 3205"/>
                <a:gd name="T121" fmla="*/ 42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05" h="706">
                  <a:moveTo>
                    <a:pt x="0" y="669"/>
                  </a:moveTo>
                  <a:lnTo>
                    <a:pt x="11" y="648"/>
                  </a:lnTo>
                  <a:lnTo>
                    <a:pt x="27" y="648"/>
                  </a:lnTo>
                  <a:lnTo>
                    <a:pt x="37" y="658"/>
                  </a:lnTo>
                  <a:lnTo>
                    <a:pt x="53" y="658"/>
                  </a:lnTo>
                  <a:lnTo>
                    <a:pt x="63" y="674"/>
                  </a:lnTo>
                  <a:lnTo>
                    <a:pt x="79" y="642"/>
                  </a:lnTo>
                  <a:lnTo>
                    <a:pt x="90" y="658"/>
                  </a:lnTo>
                  <a:lnTo>
                    <a:pt x="106" y="632"/>
                  </a:lnTo>
                  <a:lnTo>
                    <a:pt x="116" y="648"/>
                  </a:lnTo>
                  <a:lnTo>
                    <a:pt x="132" y="642"/>
                  </a:lnTo>
                  <a:lnTo>
                    <a:pt x="143" y="680"/>
                  </a:lnTo>
                  <a:lnTo>
                    <a:pt x="159" y="690"/>
                  </a:lnTo>
                  <a:lnTo>
                    <a:pt x="169" y="658"/>
                  </a:lnTo>
                  <a:lnTo>
                    <a:pt x="185" y="674"/>
                  </a:lnTo>
                  <a:lnTo>
                    <a:pt x="195" y="664"/>
                  </a:lnTo>
                  <a:lnTo>
                    <a:pt x="211" y="674"/>
                  </a:lnTo>
                  <a:lnTo>
                    <a:pt x="222" y="674"/>
                  </a:lnTo>
                  <a:lnTo>
                    <a:pt x="238" y="696"/>
                  </a:lnTo>
                  <a:lnTo>
                    <a:pt x="248" y="706"/>
                  </a:lnTo>
                  <a:lnTo>
                    <a:pt x="264" y="669"/>
                  </a:lnTo>
                  <a:lnTo>
                    <a:pt x="275" y="669"/>
                  </a:lnTo>
                  <a:lnTo>
                    <a:pt x="285" y="685"/>
                  </a:lnTo>
                  <a:lnTo>
                    <a:pt x="301" y="690"/>
                  </a:lnTo>
                  <a:lnTo>
                    <a:pt x="312" y="664"/>
                  </a:lnTo>
                  <a:lnTo>
                    <a:pt x="327" y="669"/>
                  </a:lnTo>
                  <a:lnTo>
                    <a:pt x="338" y="658"/>
                  </a:lnTo>
                  <a:lnTo>
                    <a:pt x="354" y="658"/>
                  </a:lnTo>
                  <a:lnTo>
                    <a:pt x="364" y="653"/>
                  </a:lnTo>
                  <a:lnTo>
                    <a:pt x="380" y="653"/>
                  </a:lnTo>
                  <a:lnTo>
                    <a:pt x="391" y="685"/>
                  </a:lnTo>
                  <a:lnTo>
                    <a:pt x="407" y="669"/>
                  </a:lnTo>
                  <a:lnTo>
                    <a:pt x="417" y="653"/>
                  </a:lnTo>
                  <a:lnTo>
                    <a:pt x="433" y="648"/>
                  </a:lnTo>
                  <a:lnTo>
                    <a:pt x="444" y="701"/>
                  </a:lnTo>
                  <a:lnTo>
                    <a:pt x="459" y="690"/>
                  </a:lnTo>
                  <a:lnTo>
                    <a:pt x="470" y="685"/>
                  </a:lnTo>
                  <a:lnTo>
                    <a:pt x="486" y="674"/>
                  </a:lnTo>
                  <a:lnTo>
                    <a:pt x="496" y="680"/>
                  </a:lnTo>
                  <a:lnTo>
                    <a:pt x="512" y="674"/>
                  </a:lnTo>
                  <a:lnTo>
                    <a:pt x="523" y="642"/>
                  </a:lnTo>
                  <a:lnTo>
                    <a:pt x="539" y="642"/>
                  </a:lnTo>
                  <a:lnTo>
                    <a:pt x="549" y="653"/>
                  </a:lnTo>
                  <a:lnTo>
                    <a:pt x="560" y="674"/>
                  </a:lnTo>
                  <a:lnTo>
                    <a:pt x="576" y="674"/>
                  </a:lnTo>
                  <a:lnTo>
                    <a:pt x="586" y="669"/>
                  </a:lnTo>
                  <a:lnTo>
                    <a:pt x="602" y="680"/>
                  </a:lnTo>
                  <a:lnTo>
                    <a:pt x="613" y="680"/>
                  </a:lnTo>
                  <a:lnTo>
                    <a:pt x="628" y="669"/>
                  </a:lnTo>
                  <a:lnTo>
                    <a:pt x="639" y="642"/>
                  </a:lnTo>
                  <a:lnTo>
                    <a:pt x="655" y="701"/>
                  </a:lnTo>
                  <a:lnTo>
                    <a:pt x="665" y="701"/>
                  </a:lnTo>
                  <a:lnTo>
                    <a:pt x="681" y="669"/>
                  </a:lnTo>
                  <a:lnTo>
                    <a:pt x="692" y="658"/>
                  </a:lnTo>
                  <a:lnTo>
                    <a:pt x="708" y="669"/>
                  </a:lnTo>
                  <a:lnTo>
                    <a:pt x="718" y="664"/>
                  </a:lnTo>
                  <a:lnTo>
                    <a:pt x="734" y="680"/>
                  </a:lnTo>
                  <a:lnTo>
                    <a:pt x="745" y="690"/>
                  </a:lnTo>
                  <a:lnTo>
                    <a:pt x="760" y="674"/>
                  </a:lnTo>
                  <a:lnTo>
                    <a:pt x="771" y="642"/>
                  </a:lnTo>
                  <a:lnTo>
                    <a:pt x="787" y="637"/>
                  </a:lnTo>
                  <a:lnTo>
                    <a:pt x="797" y="658"/>
                  </a:lnTo>
                  <a:lnTo>
                    <a:pt x="813" y="642"/>
                  </a:lnTo>
                  <a:lnTo>
                    <a:pt x="824" y="653"/>
                  </a:lnTo>
                  <a:lnTo>
                    <a:pt x="834" y="664"/>
                  </a:lnTo>
                  <a:lnTo>
                    <a:pt x="850" y="664"/>
                  </a:lnTo>
                  <a:lnTo>
                    <a:pt x="861" y="664"/>
                  </a:lnTo>
                  <a:lnTo>
                    <a:pt x="877" y="658"/>
                  </a:lnTo>
                  <a:lnTo>
                    <a:pt x="887" y="637"/>
                  </a:lnTo>
                  <a:lnTo>
                    <a:pt x="903" y="653"/>
                  </a:lnTo>
                  <a:lnTo>
                    <a:pt x="914" y="632"/>
                  </a:lnTo>
                  <a:lnTo>
                    <a:pt x="929" y="605"/>
                  </a:lnTo>
                  <a:lnTo>
                    <a:pt x="940" y="605"/>
                  </a:lnTo>
                  <a:lnTo>
                    <a:pt x="956" y="595"/>
                  </a:lnTo>
                  <a:lnTo>
                    <a:pt x="966" y="600"/>
                  </a:lnTo>
                  <a:lnTo>
                    <a:pt x="982" y="563"/>
                  </a:lnTo>
                  <a:lnTo>
                    <a:pt x="993" y="557"/>
                  </a:lnTo>
                  <a:lnTo>
                    <a:pt x="1009" y="600"/>
                  </a:lnTo>
                  <a:lnTo>
                    <a:pt x="1019" y="584"/>
                  </a:lnTo>
                  <a:lnTo>
                    <a:pt x="1035" y="605"/>
                  </a:lnTo>
                  <a:lnTo>
                    <a:pt x="1046" y="563"/>
                  </a:lnTo>
                  <a:lnTo>
                    <a:pt x="1061" y="547"/>
                  </a:lnTo>
                  <a:lnTo>
                    <a:pt x="1072" y="531"/>
                  </a:lnTo>
                  <a:lnTo>
                    <a:pt x="1088" y="515"/>
                  </a:lnTo>
                  <a:lnTo>
                    <a:pt x="1098" y="488"/>
                  </a:lnTo>
                  <a:lnTo>
                    <a:pt x="1109" y="504"/>
                  </a:lnTo>
                  <a:lnTo>
                    <a:pt x="1125" y="504"/>
                  </a:lnTo>
                  <a:lnTo>
                    <a:pt x="1135" y="488"/>
                  </a:lnTo>
                  <a:lnTo>
                    <a:pt x="1151" y="472"/>
                  </a:lnTo>
                  <a:lnTo>
                    <a:pt x="1162" y="494"/>
                  </a:lnTo>
                  <a:lnTo>
                    <a:pt x="1178" y="488"/>
                  </a:lnTo>
                  <a:lnTo>
                    <a:pt x="1188" y="472"/>
                  </a:lnTo>
                  <a:lnTo>
                    <a:pt x="1204" y="504"/>
                  </a:lnTo>
                  <a:lnTo>
                    <a:pt x="1215" y="451"/>
                  </a:lnTo>
                  <a:lnTo>
                    <a:pt x="1230" y="457"/>
                  </a:lnTo>
                  <a:lnTo>
                    <a:pt x="1241" y="419"/>
                  </a:lnTo>
                  <a:lnTo>
                    <a:pt x="1257" y="430"/>
                  </a:lnTo>
                  <a:lnTo>
                    <a:pt x="1267" y="403"/>
                  </a:lnTo>
                  <a:lnTo>
                    <a:pt x="1283" y="382"/>
                  </a:lnTo>
                  <a:lnTo>
                    <a:pt x="1294" y="387"/>
                  </a:lnTo>
                  <a:lnTo>
                    <a:pt x="1310" y="372"/>
                  </a:lnTo>
                  <a:lnTo>
                    <a:pt x="1320" y="372"/>
                  </a:lnTo>
                  <a:lnTo>
                    <a:pt x="1336" y="356"/>
                  </a:lnTo>
                  <a:lnTo>
                    <a:pt x="1347" y="372"/>
                  </a:lnTo>
                  <a:lnTo>
                    <a:pt x="1362" y="366"/>
                  </a:lnTo>
                  <a:lnTo>
                    <a:pt x="1373" y="324"/>
                  </a:lnTo>
                  <a:lnTo>
                    <a:pt x="1383" y="334"/>
                  </a:lnTo>
                  <a:lnTo>
                    <a:pt x="1399" y="318"/>
                  </a:lnTo>
                  <a:lnTo>
                    <a:pt x="1410" y="340"/>
                  </a:lnTo>
                  <a:lnTo>
                    <a:pt x="1426" y="329"/>
                  </a:lnTo>
                  <a:lnTo>
                    <a:pt x="1436" y="324"/>
                  </a:lnTo>
                  <a:lnTo>
                    <a:pt x="1452" y="308"/>
                  </a:lnTo>
                  <a:lnTo>
                    <a:pt x="1463" y="276"/>
                  </a:lnTo>
                  <a:lnTo>
                    <a:pt x="1479" y="255"/>
                  </a:lnTo>
                  <a:lnTo>
                    <a:pt x="1489" y="239"/>
                  </a:lnTo>
                  <a:lnTo>
                    <a:pt x="1505" y="244"/>
                  </a:lnTo>
                  <a:lnTo>
                    <a:pt x="1515" y="239"/>
                  </a:lnTo>
                  <a:lnTo>
                    <a:pt x="1531" y="255"/>
                  </a:lnTo>
                  <a:lnTo>
                    <a:pt x="1542" y="255"/>
                  </a:lnTo>
                  <a:lnTo>
                    <a:pt x="1558" y="218"/>
                  </a:lnTo>
                  <a:lnTo>
                    <a:pt x="1568" y="207"/>
                  </a:lnTo>
                  <a:lnTo>
                    <a:pt x="1584" y="202"/>
                  </a:lnTo>
                  <a:lnTo>
                    <a:pt x="1595" y="228"/>
                  </a:lnTo>
                  <a:lnTo>
                    <a:pt x="1611" y="212"/>
                  </a:lnTo>
                  <a:lnTo>
                    <a:pt x="1621" y="196"/>
                  </a:lnTo>
                  <a:lnTo>
                    <a:pt x="1632" y="202"/>
                  </a:lnTo>
                  <a:lnTo>
                    <a:pt x="1647" y="191"/>
                  </a:lnTo>
                  <a:lnTo>
                    <a:pt x="1658" y="143"/>
                  </a:lnTo>
                  <a:lnTo>
                    <a:pt x="1674" y="170"/>
                  </a:lnTo>
                  <a:lnTo>
                    <a:pt x="1684" y="196"/>
                  </a:lnTo>
                  <a:lnTo>
                    <a:pt x="1700" y="228"/>
                  </a:lnTo>
                  <a:lnTo>
                    <a:pt x="1711" y="212"/>
                  </a:lnTo>
                  <a:lnTo>
                    <a:pt x="1727" y="196"/>
                  </a:lnTo>
                  <a:lnTo>
                    <a:pt x="1737" y="196"/>
                  </a:lnTo>
                  <a:lnTo>
                    <a:pt x="1753" y="138"/>
                  </a:lnTo>
                  <a:lnTo>
                    <a:pt x="1764" y="127"/>
                  </a:lnTo>
                  <a:lnTo>
                    <a:pt x="1779" y="122"/>
                  </a:lnTo>
                  <a:lnTo>
                    <a:pt x="1790" y="122"/>
                  </a:lnTo>
                  <a:lnTo>
                    <a:pt x="1806" y="180"/>
                  </a:lnTo>
                  <a:lnTo>
                    <a:pt x="1816" y="127"/>
                  </a:lnTo>
                  <a:lnTo>
                    <a:pt x="1832" y="127"/>
                  </a:lnTo>
                  <a:lnTo>
                    <a:pt x="1843" y="143"/>
                  </a:lnTo>
                  <a:lnTo>
                    <a:pt x="1859" y="164"/>
                  </a:lnTo>
                  <a:lnTo>
                    <a:pt x="1869" y="143"/>
                  </a:lnTo>
                  <a:lnTo>
                    <a:pt x="1885" y="90"/>
                  </a:lnTo>
                  <a:lnTo>
                    <a:pt x="1896" y="95"/>
                  </a:lnTo>
                  <a:lnTo>
                    <a:pt x="1906" y="90"/>
                  </a:lnTo>
                  <a:lnTo>
                    <a:pt x="1922" y="101"/>
                  </a:lnTo>
                  <a:lnTo>
                    <a:pt x="1933" y="85"/>
                  </a:lnTo>
                  <a:lnTo>
                    <a:pt x="1948" y="122"/>
                  </a:lnTo>
                  <a:lnTo>
                    <a:pt x="1959" y="95"/>
                  </a:lnTo>
                  <a:lnTo>
                    <a:pt x="1975" y="85"/>
                  </a:lnTo>
                  <a:lnTo>
                    <a:pt x="1985" y="95"/>
                  </a:lnTo>
                  <a:lnTo>
                    <a:pt x="2001" y="90"/>
                  </a:lnTo>
                  <a:lnTo>
                    <a:pt x="2012" y="63"/>
                  </a:lnTo>
                  <a:lnTo>
                    <a:pt x="2028" y="74"/>
                  </a:lnTo>
                  <a:lnTo>
                    <a:pt x="2038" y="63"/>
                  </a:lnTo>
                  <a:lnTo>
                    <a:pt x="2054" y="95"/>
                  </a:lnTo>
                  <a:lnTo>
                    <a:pt x="2065" y="69"/>
                  </a:lnTo>
                  <a:lnTo>
                    <a:pt x="2080" y="42"/>
                  </a:lnTo>
                  <a:lnTo>
                    <a:pt x="2091" y="74"/>
                  </a:lnTo>
                  <a:lnTo>
                    <a:pt x="2107" y="95"/>
                  </a:lnTo>
                  <a:lnTo>
                    <a:pt x="2117" y="101"/>
                  </a:lnTo>
                  <a:lnTo>
                    <a:pt x="2133" y="74"/>
                  </a:lnTo>
                  <a:lnTo>
                    <a:pt x="2144" y="90"/>
                  </a:lnTo>
                  <a:lnTo>
                    <a:pt x="2160" y="85"/>
                  </a:lnTo>
                  <a:lnTo>
                    <a:pt x="2170" y="101"/>
                  </a:lnTo>
                  <a:lnTo>
                    <a:pt x="2181" y="69"/>
                  </a:lnTo>
                  <a:lnTo>
                    <a:pt x="2197" y="79"/>
                  </a:lnTo>
                  <a:lnTo>
                    <a:pt x="2207" y="58"/>
                  </a:lnTo>
                  <a:lnTo>
                    <a:pt x="2223" y="48"/>
                  </a:lnTo>
                  <a:lnTo>
                    <a:pt x="2234" y="58"/>
                  </a:lnTo>
                  <a:lnTo>
                    <a:pt x="2249" y="58"/>
                  </a:lnTo>
                  <a:lnTo>
                    <a:pt x="2260" y="63"/>
                  </a:lnTo>
                  <a:lnTo>
                    <a:pt x="2276" y="69"/>
                  </a:lnTo>
                  <a:lnTo>
                    <a:pt x="2286" y="48"/>
                  </a:lnTo>
                  <a:lnTo>
                    <a:pt x="2302" y="53"/>
                  </a:lnTo>
                  <a:lnTo>
                    <a:pt x="2313" y="74"/>
                  </a:lnTo>
                  <a:lnTo>
                    <a:pt x="2329" y="42"/>
                  </a:lnTo>
                  <a:lnTo>
                    <a:pt x="2339" y="69"/>
                  </a:lnTo>
                  <a:lnTo>
                    <a:pt x="2355" y="53"/>
                  </a:lnTo>
                  <a:lnTo>
                    <a:pt x="2366" y="69"/>
                  </a:lnTo>
                  <a:lnTo>
                    <a:pt x="2381" y="69"/>
                  </a:lnTo>
                  <a:lnTo>
                    <a:pt x="2392" y="58"/>
                  </a:lnTo>
                  <a:lnTo>
                    <a:pt x="2408" y="37"/>
                  </a:lnTo>
                  <a:lnTo>
                    <a:pt x="2418" y="53"/>
                  </a:lnTo>
                  <a:lnTo>
                    <a:pt x="2434" y="48"/>
                  </a:lnTo>
                  <a:lnTo>
                    <a:pt x="2445" y="53"/>
                  </a:lnTo>
                  <a:lnTo>
                    <a:pt x="2455" y="53"/>
                  </a:lnTo>
                  <a:lnTo>
                    <a:pt x="2471" y="74"/>
                  </a:lnTo>
                  <a:lnTo>
                    <a:pt x="2482" y="63"/>
                  </a:lnTo>
                  <a:lnTo>
                    <a:pt x="2498" y="32"/>
                  </a:lnTo>
                  <a:lnTo>
                    <a:pt x="2508" y="58"/>
                  </a:lnTo>
                  <a:lnTo>
                    <a:pt x="2524" y="74"/>
                  </a:lnTo>
                  <a:lnTo>
                    <a:pt x="2535" y="37"/>
                  </a:lnTo>
                  <a:lnTo>
                    <a:pt x="2550" y="21"/>
                  </a:lnTo>
                  <a:lnTo>
                    <a:pt x="2561" y="21"/>
                  </a:lnTo>
                  <a:lnTo>
                    <a:pt x="2577" y="63"/>
                  </a:lnTo>
                  <a:lnTo>
                    <a:pt x="2587" y="26"/>
                  </a:lnTo>
                  <a:lnTo>
                    <a:pt x="2603" y="48"/>
                  </a:lnTo>
                  <a:lnTo>
                    <a:pt x="2614" y="69"/>
                  </a:lnTo>
                  <a:lnTo>
                    <a:pt x="2630" y="69"/>
                  </a:lnTo>
                  <a:lnTo>
                    <a:pt x="2640" y="53"/>
                  </a:lnTo>
                  <a:lnTo>
                    <a:pt x="2656" y="37"/>
                  </a:lnTo>
                  <a:lnTo>
                    <a:pt x="2667" y="42"/>
                  </a:lnTo>
                  <a:lnTo>
                    <a:pt x="2682" y="48"/>
                  </a:lnTo>
                  <a:lnTo>
                    <a:pt x="2693" y="16"/>
                  </a:lnTo>
                  <a:lnTo>
                    <a:pt x="2709" y="42"/>
                  </a:lnTo>
                  <a:lnTo>
                    <a:pt x="2719" y="42"/>
                  </a:lnTo>
                  <a:lnTo>
                    <a:pt x="2730" y="58"/>
                  </a:lnTo>
                  <a:lnTo>
                    <a:pt x="2746" y="42"/>
                  </a:lnTo>
                  <a:lnTo>
                    <a:pt x="2756" y="79"/>
                  </a:lnTo>
                  <a:lnTo>
                    <a:pt x="2772" y="53"/>
                  </a:lnTo>
                  <a:lnTo>
                    <a:pt x="2783" y="69"/>
                  </a:lnTo>
                  <a:lnTo>
                    <a:pt x="2799" y="58"/>
                  </a:lnTo>
                  <a:lnTo>
                    <a:pt x="2809" y="69"/>
                  </a:lnTo>
                  <a:lnTo>
                    <a:pt x="2825" y="79"/>
                  </a:lnTo>
                  <a:lnTo>
                    <a:pt x="2835" y="95"/>
                  </a:lnTo>
                  <a:lnTo>
                    <a:pt x="2851" y="85"/>
                  </a:lnTo>
                  <a:lnTo>
                    <a:pt x="2862" y="63"/>
                  </a:lnTo>
                  <a:lnTo>
                    <a:pt x="2878" y="48"/>
                  </a:lnTo>
                  <a:lnTo>
                    <a:pt x="2888" y="16"/>
                  </a:lnTo>
                  <a:lnTo>
                    <a:pt x="2904" y="21"/>
                  </a:lnTo>
                  <a:lnTo>
                    <a:pt x="2915" y="69"/>
                  </a:lnTo>
                  <a:lnTo>
                    <a:pt x="2931" y="74"/>
                  </a:lnTo>
                  <a:lnTo>
                    <a:pt x="2941" y="63"/>
                  </a:lnTo>
                  <a:lnTo>
                    <a:pt x="2957" y="95"/>
                  </a:lnTo>
                  <a:lnTo>
                    <a:pt x="2967" y="74"/>
                  </a:lnTo>
                  <a:lnTo>
                    <a:pt x="2983" y="69"/>
                  </a:lnTo>
                  <a:lnTo>
                    <a:pt x="2994" y="53"/>
                  </a:lnTo>
                  <a:lnTo>
                    <a:pt x="3004" y="37"/>
                  </a:lnTo>
                  <a:lnTo>
                    <a:pt x="3020" y="26"/>
                  </a:lnTo>
                  <a:lnTo>
                    <a:pt x="3031" y="37"/>
                  </a:lnTo>
                  <a:lnTo>
                    <a:pt x="3047" y="48"/>
                  </a:lnTo>
                  <a:lnTo>
                    <a:pt x="3057" y="21"/>
                  </a:lnTo>
                  <a:lnTo>
                    <a:pt x="3073" y="0"/>
                  </a:lnTo>
                  <a:lnTo>
                    <a:pt x="3084" y="26"/>
                  </a:lnTo>
                  <a:lnTo>
                    <a:pt x="3099" y="32"/>
                  </a:lnTo>
                  <a:lnTo>
                    <a:pt x="3110" y="53"/>
                  </a:lnTo>
                  <a:lnTo>
                    <a:pt x="3126" y="48"/>
                  </a:lnTo>
                  <a:lnTo>
                    <a:pt x="3136" y="32"/>
                  </a:lnTo>
                  <a:lnTo>
                    <a:pt x="3152" y="48"/>
                  </a:lnTo>
                  <a:lnTo>
                    <a:pt x="3163" y="42"/>
                  </a:lnTo>
                  <a:lnTo>
                    <a:pt x="3179" y="42"/>
                  </a:lnTo>
                  <a:lnTo>
                    <a:pt x="3189" y="53"/>
                  </a:lnTo>
                  <a:lnTo>
                    <a:pt x="3205" y="5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Rectangle 68"/>
            <p:cNvSpPr>
              <a:spLocks noChangeArrowheads="1"/>
            </p:cNvSpPr>
            <p:nvPr/>
          </p:nvSpPr>
          <p:spPr bwMode="auto">
            <a:xfrm>
              <a:off x="2587" y="2518"/>
              <a:ext cx="2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41071" name="Rectangle 69"/>
            <p:cNvSpPr>
              <a:spLocks noChangeArrowheads="1"/>
            </p:cNvSpPr>
            <p:nvPr/>
          </p:nvSpPr>
          <p:spPr bwMode="auto">
            <a:xfrm rot="-5400000">
              <a:off x="544" y="1854"/>
              <a:ext cx="6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41072" name="Rectangle 70"/>
            <p:cNvSpPr>
              <a:spLocks noChangeArrowheads="1"/>
            </p:cNvSpPr>
            <p:nvPr/>
          </p:nvSpPr>
          <p:spPr bwMode="auto">
            <a:xfrm>
              <a:off x="1029" y="2735"/>
              <a:ext cx="3268" cy="8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Rectangle 71"/>
            <p:cNvSpPr>
              <a:spLocks noChangeArrowheads="1"/>
            </p:cNvSpPr>
            <p:nvPr/>
          </p:nvSpPr>
          <p:spPr bwMode="auto">
            <a:xfrm>
              <a:off x="1029" y="2735"/>
              <a:ext cx="3268" cy="86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Line 72"/>
            <p:cNvSpPr>
              <a:spLocks noChangeShapeType="1"/>
            </p:cNvSpPr>
            <p:nvPr/>
          </p:nvSpPr>
          <p:spPr bwMode="auto">
            <a:xfrm>
              <a:off x="1029" y="27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Freeform 73"/>
            <p:cNvSpPr>
              <a:spLocks/>
            </p:cNvSpPr>
            <p:nvPr/>
          </p:nvSpPr>
          <p:spPr bwMode="auto">
            <a:xfrm>
              <a:off x="1029" y="2735"/>
              <a:ext cx="3268" cy="866"/>
            </a:xfrm>
            <a:custGeom>
              <a:avLst/>
              <a:gdLst>
                <a:gd name="T0" fmla="*/ 0 w 619"/>
                <a:gd name="T1" fmla="*/ 866 h 163"/>
                <a:gd name="T2" fmla="*/ 3268 w 619"/>
                <a:gd name="T3" fmla="*/ 866 h 163"/>
                <a:gd name="T4" fmla="*/ 326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Line 74"/>
            <p:cNvSpPr>
              <a:spLocks noChangeShapeType="1"/>
            </p:cNvSpPr>
            <p:nvPr/>
          </p:nvSpPr>
          <p:spPr bwMode="auto">
            <a:xfrm flipV="1">
              <a:off x="1029" y="2735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7" name="Line 75"/>
            <p:cNvSpPr>
              <a:spLocks noChangeShapeType="1"/>
            </p:cNvSpPr>
            <p:nvPr/>
          </p:nvSpPr>
          <p:spPr bwMode="auto">
            <a:xfrm>
              <a:off x="1029" y="3601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Line 76"/>
            <p:cNvSpPr>
              <a:spLocks noChangeShapeType="1"/>
            </p:cNvSpPr>
            <p:nvPr/>
          </p:nvSpPr>
          <p:spPr bwMode="auto">
            <a:xfrm flipV="1">
              <a:off x="1029" y="2735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Line 77"/>
            <p:cNvSpPr>
              <a:spLocks noChangeShapeType="1"/>
            </p:cNvSpPr>
            <p:nvPr/>
          </p:nvSpPr>
          <p:spPr bwMode="auto">
            <a:xfrm flipV="1">
              <a:off x="1029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Line 78"/>
            <p:cNvSpPr>
              <a:spLocks noChangeShapeType="1"/>
            </p:cNvSpPr>
            <p:nvPr/>
          </p:nvSpPr>
          <p:spPr bwMode="auto">
            <a:xfrm>
              <a:off x="1029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Rectangle 79"/>
            <p:cNvSpPr>
              <a:spLocks noChangeArrowheads="1"/>
            </p:cNvSpPr>
            <p:nvPr/>
          </p:nvSpPr>
          <p:spPr bwMode="auto">
            <a:xfrm>
              <a:off x="1011" y="3622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1082" name="Line 80"/>
            <p:cNvSpPr>
              <a:spLocks noChangeShapeType="1"/>
            </p:cNvSpPr>
            <p:nvPr/>
          </p:nvSpPr>
          <p:spPr bwMode="auto">
            <a:xfrm flipV="1">
              <a:off x="1356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3" name="Line 81"/>
            <p:cNvSpPr>
              <a:spLocks noChangeShapeType="1"/>
            </p:cNvSpPr>
            <p:nvPr/>
          </p:nvSpPr>
          <p:spPr bwMode="auto">
            <a:xfrm>
              <a:off x="1356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4" name="Rectangle 82"/>
            <p:cNvSpPr>
              <a:spLocks noChangeArrowheads="1"/>
            </p:cNvSpPr>
            <p:nvPr/>
          </p:nvSpPr>
          <p:spPr bwMode="auto">
            <a:xfrm>
              <a:off x="1341" y="3622"/>
              <a:ext cx="5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41085" name="Line 83"/>
            <p:cNvSpPr>
              <a:spLocks noChangeShapeType="1"/>
            </p:cNvSpPr>
            <p:nvPr/>
          </p:nvSpPr>
          <p:spPr bwMode="auto">
            <a:xfrm flipV="1">
              <a:off x="1684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Line 84"/>
            <p:cNvSpPr>
              <a:spLocks noChangeShapeType="1"/>
            </p:cNvSpPr>
            <p:nvPr/>
          </p:nvSpPr>
          <p:spPr bwMode="auto">
            <a:xfrm>
              <a:off x="1684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7" name="Rectangle 85"/>
            <p:cNvSpPr>
              <a:spLocks noChangeArrowheads="1"/>
            </p:cNvSpPr>
            <p:nvPr/>
          </p:nvSpPr>
          <p:spPr bwMode="auto">
            <a:xfrm>
              <a:off x="1647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41088" name="Line 86"/>
            <p:cNvSpPr>
              <a:spLocks noChangeShapeType="1"/>
            </p:cNvSpPr>
            <p:nvPr/>
          </p:nvSpPr>
          <p:spPr bwMode="auto">
            <a:xfrm flipV="1">
              <a:off x="2011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9" name="Line 87"/>
            <p:cNvSpPr>
              <a:spLocks noChangeShapeType="1"/>
            </p:cNvSpPr>
            <p:nvPr/>
          </p:nvSpPr>
          <p:spPr bwMode="auto">
            <a:xfrm>
              <a:off x="2011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Rectangle 88"/>
            <p:cNvSpPr>
              <a:spLocks noChangeArrowheads="1"/>
            </p:cNvSpPr>
            <p:nvPr/>
          </p:nvSpPr>
          <p:spPr bwMode="auto">
            <a:xfrm>
              <a:off x="1974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41091" name="Line 89"/>
            <p:cNvSpPr>
              <a:spLocks noChangeShapeType="1"/>
            </p:cNvSpPr>
            <p:nvPr/>
          </p:nvSpPr>
          <p:spPr bwMode="auto">
            <a:xfrm flipV="1">
              <a:off x="2339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Line 90"/>
            <p:cNvSpPr>
              <a:spLocks noChangeShapeType="1"/>
            </p:cNvSpPr>
            <p:nvPr/>
          </p:nvSpPr>
          <p:spPr bwMode="auto">
            <a:xfrm>
              <a:off x="2339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Rectangle 91"/>
            <p:cNvSpPr>
              <a:spLocks noChangeArrowheads="1"/>
            </p:cNvSpPr>
            <p:nvPr/>
          </p:nvSpPr>
          <p:spPr bwMode="auto">
            <a:xfrm>
              <a:off x="2302" y="3622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41094" name="Line 92"/>
            <p:cNvSpPr>
              <a:spLocks noChangeShapeType="1"/>
            </p:cNvSpPr>
            <p:nvPr/>
          </p:nvSpPr>
          <p:spPr bwMode="auto">
            <a:xfrm flipV="1">
              <a:off x="2666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5" name="Line 93"/>
            <p:cNvSpPr>
              <a:spLocks noChangeShapeType="1"/>
            </p:cNvSpPr>
            <p:nvPr/>
          </p:nvSpPr>
          <p:spPr bwMode="auto">
            <a:xfrm>
              <a:off x="2666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6" name="Rectangle 94"/>
            <p:cNvSpPr>
              <a:spLocks noChangeArrowheads="1"/>
            </p:cNvSpPr>
            <p:nvPr/>
          </p:nvSpPr>
          <p:spPr bwMode="auto">
            <a:xfrm>
              <a:off x="2629" y="3622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41097" name="Line 95"/>
            <p:cNvSpPr>
              <a:spLocks noChangeShapeType="1"/>
            </p:cNvSpPr>
            <p:nvPr/>
          </p:nvSpPr>
          <p:spPr bwMode="auto">
            <a:xfrm flipV="1">
              <a:off x="2988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Line 96"/>
            <p:cNvSpPr>
              <a:spLocks noChangeShapeType="1"/>
            </p:cNvSpPr>
            <p:nvPr/>
          </p:nvSpPr>
          <p:spPr bwMode="auto">
            <a:xfrm>
              <a:off x="2988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9" name="Rectangle 97"/>
            <p:cNvSpPr>
              <a:spLocks noChangeArrowheads="1"/>
            </p:cNvSpPr>
            <p:nvPr/>
          </p:nvSpPr>
          <p:spPr bwMode="auto">
            <a:xfrm>
              <a:off x="2951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41100" name="Line 98"/>
            <p:cNvSpPr>
              <a:spLocks noChangeShapeType="1"/>
            </p:cNvSpPr>
            <p:nvPr/>
          </p:nvSpPr>
          <p:spPr bwMode="auto">
            <a:xfrm flipV="1">
              <a:off x="3315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Line 99"/>
            <p:cNvSpPr>
              <a:spLocks noChangeShapeType="1"/>
            </p:cNvSpPr>
            <p:nvPr/>
          </p:nvSpPr>
          <p:spPr bwMode="auto">
            <a:xfrm>
              <a:off x="3315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Rectangle 100"/>
            <p:cNvSpPr>
              <a:spLocks noChangeArrowheads="1"/>
            </p:cNvSpPr>
            <p:nvPr/>
          </p:nvSpPr>
          <p:spPr bwMode="auto">
            <a:xfrm>
              <a:off x="3279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41103" name="Line 101"/>
            <p:cNvSpPr>
              <a:spLocks noChangeShapeType="1"/>
            </p:cNvSpPr>
            <p:nvPr/>
          </p:nvSpPr>
          <p:spPr bwMode="auto">
            <a:xfrm flipV="1">
              <a:off x="3643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Line 102"/>
            <p:cNvSpPr>
              <a:spLocks noChangeShapeType="1"/>
            </p:cNvSpPr>
            <p:nvPr/>
          </p:nvSpPr>
          <p:spPr bwMode="auto">
            <a:xfrm>
              <a:off x="3643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5" name="Rectangle 103"/>
            <p:cNvSpPr>
              <a:spLocks noChangeArrowheads="1"/>
            </p:cNvSpPr>
            <p:nvPr/>
          </p:nvSpPr>
          <p:spPr bwMode="auto">
            <a:xfrm>
              <a:off x="3606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41106" name="Line 104"/>
            <p:cNvSpPr>
              <a:spLocks noChangeShapeType="1"/>
            </p:cNvSpPr>
            <p:nvPr/>
          </p:nvSpPr>
          <p:spPr bwMode="auto">
            <a:xfrm flipV="1">
              <a:off x="3970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7" name="Line 105"/>
            <p:cNvSpPr>
              <a:spLocks noChangeShapeType="1"/>
            </p:cNvSpPr>
            <p:nvPr/>
          </p:nvSpPr>
          <p:spPr bwMode="auto">
            <a:xfrm>
              <a:off x="3970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8" name="Rectangle 106"/>
            <p:cNvSpPr>
              <a:spLocks noChangeArrowheads="1"/>
            </p:cNvSpPr>
            <p:nvPr/>
          </p:nvSpPr>
          <p:spPr bwMode="auto">
            <a:xfrm>
              <a:off x="3933" y="3622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41109" name="Line 107"/>
            <p:cNvSpPr>
              <a:spLocks noChangeShapeType="1"/>
            </p:cNvSpPr>
            <p:nvPr/>
          </p:nvSpPr>
          <p:spPr bwMode="auto">
            <a:xfrm flipV="1">
              <a:off x="4297" y="3569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0" name="Line 108"/>
            <p:cNvSpPr>
              <a:spLocks noChangeShapeType="1"/>
            </p:cNvSpPr>
            <p:nvPr/>
          </p:nvSpPr>
          <p:spPr bwMode="auto">
            <a:xfrm>
              <a:off x="4297" y="2735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1" name="Rectangle 109"/>
            <p:cNvSpPr>
              <a:spLocks noChangeArrowheads="1"/>
            </p:cNvSpPr>
            <p:nvPr/>
          </p:nvSpPr>
          <p:spPr bwMode="auto">
            <a:xfrm>
              <a:off x="4260" y="3622"/>
              <a:ext cx="1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41112" name="Line 110"/>
            <p:cNvSpPr>
              <a:spLocks noChangeShapeType="1"/>
            </p:cNvSpPr>
            <p:nvPr/>
          </p:nvSpPr>
          <p:spPr bwMode="auto">
            <a:xfrm>
              <a:off x="1029" y="36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3" name="Line 111"/>
            <p:cNvSpPr>
              <a:spLocks noChangeShapeType="1"/>
            </p:cNvSpPr>
            <p:nvPr/>
          </p:nvSpPr>
          <p:spPr bwMode="auto">
            <a:xfrm flipH="1">
              <a:off x="4266" y="360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4" name="Rectangle 112"/>
            <p:cNvSpPr>
              <a:spLocks noChangeArrowheads="1"/>
            </p:cNvSpPr>
            <p:nvPr/>
          </p:nvSpPr>
          <p:spPr bwMode="auto">
            <a:xfrm>
              <a:off x="969" y="3559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1115" name="Line 113"/>
            <p:cNvSpPr>
              <a:spLocks noChangeShapeType="1"/>
            </p:cNvSpPr>
            <p:nvPr/>
          </p:nvSpPr>
          <p:spPr bwMode="auto">
            <a:xfrm>
              <a:off x="1029" y="331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6" name="Line 114"/>
            <p:cNvSpPr>
              <a:spLocks noChangeShapeType="1"/>
            </p:cNvSpPr>
            <p:nvPr/>
          </p:nvSpPr>
          <p:spPr bwMode="auto">
            <a:xfrm flipH="1">
              <a:off x="4266" y="331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7" name="Rectangle 115"/>
            <p:cNvSpPr>
              <a:spLocks noChangeArrowheads="1"/>
            </p:cNvSpPr>
            <p:nvPr/>
          </p:nvSpPr>
          <p:spPr bwMode="auto">
            <a:xfrm>
              <a:off x="969" y="3271"/>
              <a:ext cx="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41118" name="Line 116"/>
            <p:cNvSpPr>
              <a:spLocks noChangeShapeType="1"/>
            </p:cNvSpPr>
            <p:nvPr/>
          </p:nvSpPr>
          <p:spPr bwMode="auto">
            <a:xfrm>
              <a:off x="1029" y="302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9" name="Line 117"/>
            <p:cNvSpPr>
              <a:spLocks noChangeShapeType="1"/>
            </p:cNvSpPr>
            <p:nvPr/>
          </p:nvSpPr>
          <p:spPr bwMode="auto">
            <a:xfrm flipH="1">
              <a:off x="4266" y="302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0" name="Rectangle 118"/>
            <p:cNvSpPr>
              <a:spLocks noChangeArrowheads="1"/>
            </p:cNvSpPr>
            <p:nvPr/>
          </p:nvSpPr>
          <p:spPr bwMode="auto">
            <a:xfrm>
              <a:off x="933" y="2980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41121" name="Line 119"/>
            <p:cNvSpPr>
              <a:spLocks noChangeShapeType="1"/>
            </p:cNvSpPr>
            <p:nvPr/>
          </p:nvSpPr>
          <p:spPr bwMode="auto">
            <a:xfrm>
              <a:off x="1029" y="2735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2" name="Line 120"/>
            <p:cNvSpPr>
              <a:spLocks noChangeShapeType="1"/>
            </p:cNvSpPr>
            <p:nvPr/>
          </p:nvSpPr>
          <p:spPr bwMode="auto">
            <a:xfrm flipH="1">
              <a:off x="4266" y="273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3" name="Rectangle 121"/>
            <p:cNvSpPr>
              <a:spLocks noChangeArrowheads="1"/>
            </p:cNvSpPr>
            <p:nvPr/>
          </p:nvSpPr>
          <p:spPr bwMode="auto">
            <a:xfrm>
              <a:off x="933" y="2693"/>
              <a:ext cx="1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41124" name="Line 122"/>
            <p:cNvSpPr>
              <a:spLocks noChangeShapeType="1"/>
            </p:cNvSpPr>
            <p:nvPr/>
          </p:nvSpPr>
          <p:spPr bwMode="auto">
            <a:xfrm>
              <a:off x="1029" y="2735"/>
              <a:ext cx="32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5" name="Freeform 123"/>
            <p:cNvSpPr>
              <a:spLocks/>
            </p:cNvSpPr>
            <p:nvPr/>
          </p:nvSpPr>
          <p:spPr bwMode="auto">
            <a:xfrm>
              <a:off x="1029" y="2735"/>
              <a:ext cx="3268" cy="866"/>
            </a:xfrm>
            <a:custGeom>
              <a:avLst/>
              <a:gdLst>
                <a:gd name="T0" fmla="*/ 0 w 619"/>
                <a:gd name="T1" fmla="*/ 866 h 163"/>
                <a:gd name="T2" fmla="*/ 3268 w 619"/>
                <a:gd name="T3" fmla="*/ 866 h 163"/>
                <a:gd name="T4" fmla="*/ 326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6" name="Line 124"/>
            <p:cNvSpPr>
              <a:spLocks noChangeShapeType="1"/>
            </p:cNvSpPr>
            <p:nvPr/>
          </p:nvSpPr>
          <p:spPr bwMode="auto">
            <a:xfrm flipV="1">
              <a:off x="1029" y="2735"/>
              <a:ext cx="1" cy="8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7" name="Freeform 125"/>
            <p:cNvSpPr>
              <a:spLocks/>
            </p:cNvSpPr>
            <p:nvPr/>
          </p:nvSpPr>
          <p:spPr bwMode="auto">
            <a:xfrm>
              <a:off x="1029" y="2911"/>
              <a:ext cx="3205" cy="690"/>
            </a:xfrm>
            <a:custGeom>
              <a:avLst/>
              <a:gdLst>
                <a:gd name="T0" fmla="*/ 37 w 3205"/>
                <a:gd name="T1" fmla="*/ 690 h 690"/>
                <a:gd name="T2" fmla="*/ 90 w 3205"/>
                <a:gd name="T3" fmla="*/ 690 h 690"/>
                <a:gd name="T4" fmla="*/ 143 w 3205"/>
                <a:gd name="T5" fmla="*/ 690 h 690"/>
                <a:gd name="T6" fmla="*/ 195 w 3205"/>
                <a:gd name="T7" fmla="*/ 0 h 690"/>
                <a:gd name="T8" fmla="*/ 248 w 3205"/>
                <a:gd name="T9" fmla="*/ 0 h 690"/>
                <a:gd name="T10" fmla="*/ 301 w 3205"/>
                <a:gd name="T11" fmla="*/ 0 h 690"/>
                <a:gd name="T12" fmla="*/ 354 w 3205"/>
                <a:gd name="T13" fmla="*/ 0 h 690"/>
                <a:gd name="T14" fmla="*/ 407 w 3205"/>
                <a:gd name="T15" fmla="*/ 0 h 690"/>
                <a:gd name="T16" fmla="*/ 459 w 3205"/>
                <a:gd name="T17" fmla="*/ 0 h 690"/>
                <a:gd name="T18" fmla="*/ 512 w 3205"/>
                <a:gd name="T19" fmla="*/ 0 h 690"/>
                <a:gd name="T20" fmla="*/ 560 w 3205"/>
                <a:gd name="T21" fmla="*/ 0 h 690"/>
                <a:gd name="T22" fmla="*/ 613 w 3205"/>
                <a:gd name="T23" fmla="*/ 0 h 690"/>
                <a:gd name="T24" fmla="*/ 665 w 3205"/>
                <a:gd name="T25" fmla="*/ 0 h 690"/>
                <a:gd name="T26" fmla="*/ 718 w 3205"/>
                <a:gd name="T27" fmla="*/ 0 h 690"/>
                <a:gd name="T28" fmla="*/ 771 w 3205"/>
                <a:gd name="T29" fmla="*/ 0 h 690"/>
                <a:gd name="T30" fmla="*/ 824 w 3205"/>
                <a:gd name="T31" fmla="*/ 0 h 690"/>
                <a:gd name="T32" fmla="*/ 877 w 3205"/>
                <a:gd name="T33" fmla="*/ 0 h 690"/>
                <a:gd name="T34" fmla="*/ 929 w 3205"/>
                <a:gd name="T35" fmla="*/ 0 h 690"/>
                <a:gd name="T36" fmla="*/ 982 w 3205"/>
                <a:gd name="T37" fmla="*/ 0 h 690"/>
                <a:gd name="T38" fmla="*/ 1035 w 3205"/>
                <a:gd name="T39" fmla="*/ 0 h 690"/>
                <a:gd name="T40" fmla="*/ 1088 w 3205"/>
                <a:gd name="T41" fmla="*/ 0 h 690"/>
                <a:gd name="T42" fmla="*/ 1135 w 3205"/>
                <a:gd name="T43" fmla="*/ 0 h 690"/>
                <a:gd name="T44" fmla="*/ 1188 w 3205"/>
                <a:gd name="T45" fmla="*/ 0 h 690"/>
                <a:gd name="T46" fmla="*/ 1241 w 3205"/>
                <a:gd name="T47" fmla="*/ 0 h 690"/>
                <a:gd name="T48" fmla="*/ 1294 w 3205"/>
                <a:gd name="T49" fmla="*/ 0 h 690"/>
                <a:gd name="T50" fmla="*/ 1347 w 3205"/>
                <a:gd name="T51" fmla="*/ 0 h 690"/>
                <a:gd name="T52" fmla="*/ 1399 w 3205"/>
                <a:gd name="T53" fmla="*/ 0 h 690"/>
                <a:gd name="T54" fmla="*/ 1452 w 3205"/>
                <a:gd name="T55" fmla="*/ 0 h 690"/>
                <a:gd name="T56" fmla="*/ 1505 w 3205"/>
                <a:gd name="T57" fmla="*/ 0 h 690"/>
                <a:gd name="T58" fmla="*/ 1558 w 3205"/>
                <a:gd name="T59" fmla="*/ 0 h 690"/>
                <a:gd name="T60" fmla="*/ 1611 w 3205"/>
                <a:gd name="T61" fmla="*/ 0 h 690"/>
                <a:gd name="T62" fmla="*/ 1658 w 3205"/>
                <a:gd name="T63" fmla="*/ 0 h 690"/>
                <a:gd name="T64" fmla="*/ 1711 w 3205"/>
                <a:gd name="T65" fmla="*/ 0 h 690"/>
                <a:gd name="T66" fmla="*/ 1764 w 3205"/>
                <a:gd name="T67" fmla="*/ 0 h 690"/>
                <a:gd name="T68" fmla="*/ 1816 w 3205"/>
                <a:gd name="T69" fmla="*/ 0 h 690"/>
                <a:gd name="T70" fmla="*/ 1869 w 3205"/>
                <a:gd name="T71" fmla="*/ 0 h 690"/>
                <a:gd name="T72" fmla="*/ 1922 w 3205"/>
                <a:gd name="T73" fmla="*/ 0 h 690"/>
                <a:gd name="T74" fmla="*/ 1975 w 3205"/>
                <a:gd name="T75" fmla="*/ 0 h 690"/>
                <a:gd name="T76" fmla="*/ 2028 w 3205"/>
                <a:gd name="T77" fmla="*/ 0 h 690"/>
                <a:gd name="T78" fmla="*/ 2080 w 3205"/>
                <a:gd name="T79" fmla="*/ 0 h 690"/>
                <a:gd name="T80" fmla="*/ 2133 w 3205"/>
                <a:gd name="T81" fmla="*/ 0 h 690"/>
                <a:gd name="T82" fmla="*/ 2181 w 3205"/>
                <a:gd name="T83" fmla="*/ 0 h 690"/>
                <a:gd name="T84" fmla="*/ 2234 w 3205"/>
                <a:gd name="T85" fmla="*/ 0 h 690"/>
                <a:gd name="T86" fmla="*/ 2286 w 3205"/>
                <a:gd name="T87" fmla="*/ 0 h 690"/>
                <a:gd name="T88" fmla="*/ 2339 w 3205"/>
                <a:gd name="T89" fmla="*/ 0 h 690"/>
                <a:gd name="T90" fmla="*/ 2392 w 3205"/>
                <a:gd name="T91" fmla="*/ 0 h 690"/>
                <a:gd name="T92" fmla="*/ 2445 w 3205"/>
                <a:gd name="T93" fmla="*/ 0 h 690"/>
                <a:gd name="T94" fmla="*/ 2498 w 3205"/>
                <a:gd name="T95" fmla="*/ 0 h 690"/>
                <a:gd name="T96" fmla="*/ 2550 w 3205"/>
                <a:gd name="T97" fmla="*/ 0 h 690"/>
                <a:gd name="T98" fmla="*/ 2603 w 3205"/>
                <a:gd name="T99" fmla="*/ 0 h 690"/>
                <a:gd name="T100" fmla="*/ 2656 w 3205"/>
                <a:gd name="T101" fmla="*/ 0 h 690"/>
                <a:gd name="T102" fmla="*/ 2709 w 3205"/>
                <a:gd name="T103" fmla="*/ 0 h 690"/>
                <a:gd name="T104" fmla="*/ 2756 w 3205"/>
                <a:gd name="T105" fmla="*/ 0 h 690"/>
                <a:gd name="T106" fmla="*/ 2809 w 3205"/>
                <a:gd name="T107" fmla="*/ 0 h 690"/>
                <a:gd name="T108" fmla="*/ 2862 w 3205"/>
                <a:gd name="T109" fmla="*/ 0 h 690"/>
                <a:gd name="T110" fmla="*/ 2915 w 3205"/>
                <a:gd name="T111" fmla="*/ 0 h 690"/>
                <a:gd name="T112" fmla="*/ 2967 w 3205"/>
                <a:gd name="T113" fmla="*/ 0 h 690"/>
                <a:gd name="T114" fmla="*/ 3020 w 3205"/>
                <a:gd name="T115" fmla="*/ 0 h 690"/>
                <a:gd name="T116" fmla="*/ 3073 w 3205"/>
                <a:gd name="T117" fmla="*/ 0 h 690"/>
                <a:gd name="T118" fmla="*/ 3126 w 3205"/>
                <a:gd name="T119" fmla="*/ 0 h 690"/>
                <a:gd name="T120" fmla="*/ 3179 w 3205"/>
                <a:gd name="T121" fmla="*/ 0 h 6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05" h="690">
                  <a:moveTo>
                    <a:pt x="0" y="690"/>
                  </a:moveTo>
                  <a:lnTo>
                    <a:pt x="11" y="690"/>
                  </a:lnTo>
                  <a:lnTo>
                    <a:pt x="27" y="690"/>
                  </a:lnTo>
                  <a:lnTo>
                    <a:pt x="37" y="690"/>
                  </a:lnTo>
                  <a:lnTo>
                    <a:pt x="53" y="690"/>
                  </a:lnTo>
                  <a:lnTo>
                    <a:pt x="63" y="690"/>
                  </a:lnTo>
                  <a:lnTo>
                    <a:pt x="79" y="690"/>
                  </a:lnTo>
                  <a:lnTo>
                    <a:pt x="90" y="690"/>
                  </a:lnTo>
                  <a:lnTo>
                    <a:pt x="106" y="690"/>
                  </a:lnTo>
                  <a:lnTo>
                    <a:pt x="116" y="690"/>
                  </a:lnTo>
                  <a:lnTo>
                    <a:pt x="132" y="690"/>
                  </a:lnTo>
                  <a:lnTo>
                    <a:pt x="143" y="690"/>
                  </a:lnTo>
                  <a:lnTo>
                    <a:pt x="159" y="690"/>
                  </a:lnTo>
                  <a:lnTo>
                    <a:pt x="169" y="690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2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285" y="0"/>
                  </a:lnTo>
                  <a:lnTo>
                    <a:pt x="301" y="0"/>
                  </a:lnTo>
                  <a:lnTo>
                    <a:pt x="312" y="0"/>
                  </a:lnTo>
                  <a:lnTo>
                    <a:pt x="327" y="0"/>
                  </a:lnTo>
                  <a:lnTo>
                    <a:pt x="338" y="0"/>
                  </a:lnTo>
                  <a:lnTo>
                    <a:pt x="354" y="0"/>
                  </a:lnTo>
                  <a:lnTo>
                    <a:pt x="364" y="0"/>
                  </a:lnTo>
                  <a:lnTo>
                    <a:pt x="380" y="0"/>
                  </a:lnTo>
                  <a:lnTo>
                    <a:pt x="391" y="0"/>
                  </a:lnTo>
                  <a:lnTo>
                    <a:pt x="407" y="0"/>
                  </a:lnTo>
                  <a:lnTo>
                    <a:pt x="417" y="0"/>
                  </a:lnTo>
                  <a:lnTo>
                    <a:pt x="433" y="0"/>
                  </a:lnTo>
                  <a:lnTo>
                    <a:pt x="444" y="0"/>
                  </a:lnTo>
                  <a:lnTo>
                    <a:pt x="459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12" y="0"/>
                  </a:lnTo>
                  <a:lnTo>
                    <a:pt x="523" y="0"/>
                  </a:lnTo>
                  <a:lnTo>
                    <a:pt x="539" y="0"/>
                  </a:lnTo>
                  <a:lnTo>
                    <a:pt x="549" y="0"/>
                  </a:lnTo>
                  <a:lnTo>
                    <a:pt x="560" y="0"/>
                  </a:lnTo>
                  <a:lnTo>
                    <a:pt x="576" y="0"/>
                  </a:lnTo>
                  <a:lnTo>
                    <a:pt x="586" y="0"/>
                  </a:lnTo>
                  <a:lnTo>
                    <a:pt x="602" y="0"/>
                  </a:lnTo>
                  <a:lnTo>
                    <a:pt x="613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5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2" y="0"/>
                  </a:lnTo>
                  <a:lnTo>
                    <a:pt x="708" y="0"/>
                  </a:lnTo>
                  <a:lnTo>
                    <a:pt x="718" y="0"/>
                  </a:lnTo>
                  <a:lnTo>
                    <a:pt x="734" y="0"/>
                  </a:lnTo>
                  <a:lnTo>
                    <a:pt x="745" y="0"/>
                  </a:lnTo>
                  <a:lnTo>
                    <a:pt x="760" y="0"/>
                  </a:lnTo>
                  <a:lnTo>
                    <a:pt x="771" y="0"/>
                  </a:lnTo>
                  <a:lnTo>
                    <a:pt x="787" y="0"/>
                  </a:lnTo>
                  <a:lnTo>
                    <a:pt x="797" y="0"/>
                  </a:lnTo>
                  <a:lnTo>
                    <a:pt x="813" y="0"/>
                  </a:lnTo>
                  <a:lnTo>
                    <a:pt x="824" y="0"/>
                  </a:lnTo>
                  <a:lnTo>
                    <a:pt x="834" y="0"/>
                  </a:lnTo>
                  <a:lnTo>
                    <a:pt x="850" y="0"/>
                  </a:lnTo>
                  <a:lnTo>
                    <a:pt x="861" y="0"/>
                  </a:lnTo>
                  <a:lnTo>
                    <a:pt x="877" y="0"/>
                  </a:lnTo>
                  <a:lnTo>
                    <a:pt x="887" y="0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9" y="0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6" y="0"/>
                  </a:lnTo>
                  <a:lnTo>
                    <a:pt x="982" y="0"/>
                  </a:lnTo>
                  <a:lnTo>
                    <a:pt x="993" y="0"/>
                  </a:lnTo>
                  <a:lnTo>
                    <a:pt x="1009" y="0"/>
                  </a:lnTo>
                  <a:lnTo>
                    <a:pt x="1019" y="0"/>
                  </a:lnTo>
                  <a:lnTo>
                    <a:pt x="1035" y="0"/>
                  </a:lnTo>
                  <a:lnTo>
                    <a:pt x="1046" y="0"/>
                  </a:lnTo>
                  <a:lnTo>
                    <a:pt x="1061" y="0"/>
                  </a:lnTo>
                  <a:lnTo>
                    <a:pt x="1072" y="0"/>
                  </a:lnTo>
                  <a:lnTo>
                    <a:pt x="1088" y="0"/>
                  </a:lnTo>
                  <a:lnTo>
                    <a:pt x="1098" y="0"/>
                  </a:lnTo>
                  <a:lnTo>
                    <a:pt x="1109" y="0"/>
                  </a:lnTo>
                  <a:lnTo>
                    <a:pt x="1125" y="0"/>
                  </a:lnTo>
                  <a:lnTo>
                    <a:pt x="1135" y="0"/>
                  </a:lnTo>
                  <a:lnTo>
                    <a:pt x="1151" y="0"/>
                  </a:lnTo>
                  <a:lnTo>
                    <a:pt x="1162" y="0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204" y="0"/>
                  </a:lnTo>
                  <a:lnTo>
                    <a:pt x="1215" y="0"/>
                  </a:lnTo>
                  <a:lnTo>
                    <a:pt x="1230" y="0"/>
                  </a:lnTo>
                  <a:lnTo>
                    <a:pt x="1241" y="0"/>
                  </a:lnTo>
                  <a:lnTo>
                    <a:pt x="1257" y="0"/>
                  </a:lnTo>
                  <a:lnTo>
                    <a:pt x="1267" y="0"/>
                  </a:lnTo>
                  <a:lnTo>
                    <a:pt x="1283" y="0"/>
                  </a:lnTo>
                  <a:lnTo>
                    <a:pt x="1294" y="0"/>
                  </a:lnTo>
                  <a:lnTo>
                    <a:pt x="1310" y="0"/>
                  </a:lnTo>
                  <a:lnTo>
                    <a:pt x="1320" y="0"/>
                  </a:lnTo>
                  <a:lnTo>
                    <a:pt x="1336" y="0"/>
                  </a:lnTo>
                  <a:lnTo>
                    <a:pt x="1347" y="0"/>
                  </a:lnTo>
                  <a:lnTo>
                    <a:pt x="1362" y="0"/>
                  </a:lnTo>
                  <a:lnTo>
                    <a:pt x="1373" y="0"/>
                  </a:lnTo>
                  <a:lnTo>
                    <a:pt x="1383" y="0"/>
                  </a:lnTo>
                  <a:lnTo>
                    <a:pt x="1399" y="0"/>
                  </a:lnTo>
                  <a:lnTo>
                    <a:pt x="1410" y="0"/>
                  </a:lnTo>
                  <a:lnTo>
                    <a:pt x="1426" y="0"/>
                  </a:lnTo>
                  <a:lnTo>
                    <a:pt x="1436" y="0"/>
                  </a:lnTo>
                  <a:lnTo>
                    <a:pt x="1452" y="0"/>
                  </a:lnTo>
                  <a:lnTo>
                    <a:pt x="1463" y="0"/>
                  </a:lnTo>
                  <a:lnTo>
                    <a:pt x="1479" y="0"/>
                  </a:lnTo>
                  <a:lnTo>
                    <a:pt x="1489" y="0"/>
                  </a:lnTo>
                  <a:lnTo>
                    <a:pt x="1505" y="0"/>
                  </a:lnTo>
                  <a:lnTo>
                    <a:pt x="1515" y="0"/>
                  </a:lnTo>
                  <a:lnTo>
                    <a:pt x="1531" y="0"/>
                  </a:lnTo>
                  <a:lnTo>
                    <a:pt x="1542" y="0"/>
                  </a:lnTo>
                  <a:lnTo>
                    <a:pt x="1558" y="0"/>
                  </a:lnTo>
                  <a:lnTo>
                    <a:pt x="1568" y="0"/>
                  </a:lnTo>
                  <a:lnTo>
                    <a:pt x="1584" y="0"/>
                  </a:lnTo>
                  <a:lnTo>
                    <a:pt x="1595" y="0"/>
                  </a:lnTo>
                  <a:lnTo>
                    <a:pt x="1611" y="0"/>
                  </a:lnTo>
                  <a:lnTo>
                    <a:pt x="1621" y="0"/>
                  </a:lnTo>
                  <a:lnTo>
                    <a:pt x="1632" y="0"/>
                  </a:lnTo>
                  <a:lnTo>
                    <a:pt x="1647" y="0"/>
                  </a:lnTo>
                  <a:lnTo>
                    <a:pt x="1658" y="0"/>
                  </a:lnTo>
                  <a:lnTo>
                    <a:pt x="1674" y="0"/>
                  </a:lnTo>
                  <a:lnTo>
                    <a:pt x="1684" y="0"/>
                  </a:lnTo>
                  <a:lnTo>
                    <a:pt x="1700" y="0"/>
                  </a:lnTo>
                  <a:lnTo>
                    <a:pt x="1711" y="0"/>
                  </a:lnTo>
                  <a:lnTo>
                    <a:pt x="1727" y="0"/>
                  </a:lnTo>
                  <a:lnTo>
                    <a:pt x="1737" y="0"/>
                  </a:lnTo>
                  <a:lnTo>
                    <a:pt x="1753" y="0"/>
                  </a:lnTo>
                  <a:lnTo>
                    <a:pt x="1764" y="0"/>
                  </a:lnTo>
                  <a:lnTo>
                    <a:pt x="1779" y="0"/>
                  </a:lnTo>
                  <a:lnTo>
                    <a:pt x="1790" y="0"/>
                  </a:lnTo>
                  <a:lnTo>
                    <a:pt x="1806" y="0"/>
                  </a:lnTo>
                  <a:lnTo>
                    <a:pt x="1816" y="0"/>
                  </a:lnTo>
                  <a:lnTo>
                    <a:pt x="1832" y="0"/>
                  </a:lnTo>
                  <a:lnTo>
                    <a:pt x="1843" y="0"/>
                  </a:lnTo>
                  <a:lnTo>
                    <a:pt x="1859" y="0"/>
                  </a:lnTo>
                  <a:lnTo>
                    <a:pt x="1869" y="0"/>
                  </a:lnTo>
                  <a:lnTo>
                    <a:pt x="1885" y="0"/>
                  </a:lnTo>
                  <a:lnTo>
                    <a:pt x="1896" y="0"/>
                  </a:lnTo>
                  <a:lnTo>
                    <a:pt x="1906" y="0"/>
                  </a:lnTo>
                  <a:lnTo>
                    <a:pt x="1922" y="0"/>
                  </a:lnTo>
                  <a:lnTo>
                    <a:pt x="1933" y="0"/>
                  </a:lnTo>
                  <a:lnTo>
                    <a:pt x="1948" y="0"/>
                  </a:lnTo>
                  <a:lnTo>
                    <a:pt x="1959" y="0"/>
                  </a:lnTo>
                  <a:lnTo>
                    <a:pt x="1975" y="0"/>
                  </a:lnTo>
                  <a:lnTo>
                    <a:pt x="1985" y="0"/>
                  </a:lnTo>
                  <a:lnTo>
                    <a:pt x="2001" y="0"/>
                  </a:lnTo>
                  <a:lnTo>
                    <a:pt x="2012" y="0"/>
                  </a:lnTo>
                  <a:lnTo>
                    <a:pt x="2028" y="0"/>
                  </a:lnTo>
                  <a:lnTo>
                    <a:pt x="2038" y="0"/>
                  </a:lnTo>
                  <a:lnTo>
                    <a:pt x="2054" y="0"/>
                  </a:lnTo>
                  <a:lnTo>
                    <a:pt x="2065" y="0"/>
                  </a:lnTo>
                  <a:lnTo>
                    <a:pt x="2080" y="0"/>
                  </a:lnTo>
                  <a:lnTo>
                    <a:pt x="2091" y="0"/>
                  </a:lnTo>
                  <a:lnTo>
                    <a:pt x="2107" y="0"/>
                  </a:lnTo>
                  <a:lnTo>
                    <a:pt x="2117" y="0"/>
                  </a:lnTo>
                  <a:lnTo>
                    <a:pt x="2133" y="0"/>
                  </a:lnTo>
                  <a:lnTo>
                    <a:pt x="2144" y="0"/>
                  </a:lnTo>
                  <a:lnTo>
                    <a:pt x="2160" y="0"/>
                  </a:lnTo>
                  <a:lnTo>
                    <a:pt x="2170" y="0"/>
                  </a:lnTo>
                  <a:lnTo>
                    <a:pt x="2181" y="0"/>
                  </a:lnTo>
                  <a:lnTo>
                    <a:pt x="2197" y="0"/>
                  </a:lnTo>
                  <a:lnTo>
                    <a:pt x="2207" y="0"/>
                  </a:lnTo>
                  <a:lnTo>
                    <a:pt x="2223" y="0"/>
                  </a:lnTo>
                  <a:lnTo>
                    <a:pt x="2234" y="0"/>
                  </a:lnTo>
                  <a:lnTo>
                    <a:pt x="2249" y="0"/>
                  </a:lnTo>
                  <a:lnTo>
                    <a:pt x="2260" y="0"/>
                  </a:lnTo>
                  <a:lnTo>
                    <a:pt x="2276" y="0"/>
                  </a:lnTo>
                  <a:lnTo>
                    <a:pt x="2286" y="0"/>
                  </a:lnTo>
                  <a:lnTo>
                    <a:pt x="2302" y="0"/>
                  </a:lnTo>
                  <a:lnTo>
                    <a:pt x="2313" y="0"/>
                  </a:lnTo>
                  <a:lnTo>
                    <a:pt x="2329" y="0"/>
                  </a:lnTo>
                  <a:lnTo>
                    <a:pt x="2339" y="0"/>
                  </a:lnTo>
                  <a:lnTo>
                    <a:pt x="2355" y="0"/>
                  </a:lnTo>
                  <a:lnTo>
                    <a:pt x="2366" y="0"/>
                  </a:lnTo>
                  <a:lnTo>
                    <a:pt x="2381" y="0"/>
                  </a:lnTo>
                  <a:lnTo>
                    <a:pt x="2392" y="0"/>
                  </a:lnTo>
                  <a:lnTo>
                    <a:pt x="2408" y="0"/>
                  </a:lnTo>
                  <a:lnTo>
                    <a:pt x="2418" y="0"/>
                  </a:lnTo>
                  <a:lnTo>
                    <a:pt x="2434" y="0"/>
                  </a:lnTo>
                  <a:lnTo>
                    <a:pt x="2445" y="0"/>
                  </a:lnTo>
                  <a:lnTo>
                    <a:pt x="2455" y="0"/>
                  </a:lnTo>
                  <a:lnTo>
                    <a:pt x="2471" y="0"/>
                  </a:lnTo>
                  <a:lnTo>
                    <a:pt x="2482" y="0"/>
                  </a:lnTo>
                  <a:lnTo>
                    <a:pt x="2498" y="0"/>
                  </a:lnTo>
                  <a:lnTo>
                    <a:pt x="2508" y="0"/>
                  </a:lnTo>
                  <a:lnTo>
                    <a:pt x="2524" y="0"/>
                  </a:lnTo>
                  <a:lnTo>
                    <a:pt x="2535" y="0"/>
                  </a:lnTo>
                  <a:lnTo>
                    <a:pt x="2550" y="0"/>
                  </a:lnTo>
                  <a:lnTo>
                    <a:pt x="2561" y="0"/>
                  </a:lnTo>
                  <a:lnTo>
                    <a:pt x="2577" y="0"/>
                  </a:lnTo>
                  <a:lnTo>
                    <a:pt x="2587" y="0"/>
                  </a:lnTo>
                  <a:lnTo>
                    <a:pt x="2603" y="0"/>
                  </a:lnTo>
                  <a:lnTo>
                    <a:pt x="2614" y="0"/>
                  </a:lnTo>
                  <a:lnTo>
                    <a:pt x="2630" y="0"/>
                  </a:lnTo>
                  <a:lnTo>
                    <a:pt x="2640" y="0"/>
                  </a:lnTo>
                  <a:lnTo>
                    <a:pt x="2656" y="0"/>
                  </a:lnTo>
                  <a:lnTo>
                    <a:pt x="2667" y="0"/>
                  </a:lnTo>
                  <a:lnTo>
                    <a:pt x="2682" y="0"/>
                  </a:lnTo>
                  <a:lnTo>
                    <a:pt x="2693" y="0"/>
                  </a:lnTo>
                  <a:lnTo>
                    <a:pt x="2709" y="0"/>
                  </a:lnTo>
                  <a:lnTo>
                    <a:pt x="2719" y="0"/>
                  </a:lnTo>
                  <a:lnTo>
                    <a:pt x="2730" y="0"/>
                  </a:lnTo>
                  <a:lnTo>
                    <a:pt x="2746" y="0"/>
                  </a:lnTo>
                  <a:lnTo>
                    <a:pt x="2756" y="0"/>
                  </a:lnTo>
                  <a:lnTo>
                    <a:pt x="2772" y="0"/>
                  </a:lnTo>
                  <a:lnTo>
                    <a:pt x="2783" y="0"/>
                  </a:lnTo>
                  <a:lnTo>
                    <a:pt x="2799" y="0"/>
                  </a:lnTo>
                  <a:lnTo>
                    <a:pt x="2809" y="0"/>
                  </a:lnTo>
                  <a:lnTo>
                    <a:pt x="2825" y="0"/>
                  </a:lnTo>
                  <a:lnTo>
                    <a:pt x="2835" y="0"/>
                  </a:lnTo>
                  <a:lnTo>
                    <a:pt x="2851" y="0"/>
                  </a:lnTo>
                  <a:lnTo>
                    <a:pt x="2862" y="0"/>
                  </a:lnTo>
                  <a:lnTo>
                    <a:pt x="2878" y="0"/>
                  </a:lnTo>
                  <a:lnTo>
                    <a:pt x="2888" y="0"/>
                  </a:lnTo>
                  <a:lnTo>
                    <a:pt x="2904" y="0"/>
                  </a:lnTo>
                  <a:lnTo>
                    <a:pt x="2915" y="0"/>
                  </a:lnTo>
                  <a:lnTo>
                    <a:pt x="2931" y="0"/>
                  </a:lnTo>
                  <a:lnTo>
                    <a:pt x="2941" y="0"/>
                  </a:lnTo>
                  <a:lnTo>
                    <a:pt x="2957" y="0"/>
                  </a:lnTo>
                  <a:lnTo>
                    <a:pt x="2967" y="0"/>
                  </a:lnTo>
                  <a:lnTo>
                    <a:pt x="2983" y="0"/>
                  </a:lnTo>
                  <a:lnTo>
                    <a:pt x="2994" y="0"/>
                  </a:lnTo>
                  <a:lnTo>
                    <a:pt x="3004" y="0"/>
                  </a:lnTo>
                  <a:lnTo>
                    <a:pt x="3020" y="0"/>
                  </a:lnTo>
                  <a:lnTo>
                    <a:pt x="3031" y="0"/>
                  </a:lnTo>
                  <a:lnTo>
                    <a:pt x="304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84" y="0"/>
                  </a:lnTo>
                  <a:lnTo>
                    <a:pt x="3099" y="0"/>
                  </a:lnTo>
                  <a:lnTo>
                    <a:pt x="3110" y="0"/>
                  </a:lnTo>
                  <a:lnTo>
                    <a:pt x="3126" y="0"/>
                  </a:lnTo>
                  <a:lnTo>
                    <a:pt x="3136" y="0"/>
                  </a:lnTo>
                  <a:lnTo>
                    <a:pt x="3152" y="0"/>
                  </a:lnTo>
                  <a:lnTo>
                    <a:pt x="3163" y="0"/>
                  </a:lnTo>
                  <a:lnTo>
                    <a:pt x="3179" y="0"/>
                  </a:lnTo>
                  <a:lnTo>
                    <a:pt x="3189" y="0"/>
                  </a:lnTo>
                  <a:lnTo>
                    <a:pt x="3205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8" name="Rectangle 126"/>
            <p:cNvSpPr>
              <a:spLocks noChangeArrowheads="1"/>
            </p:cNvSpPr>
            <p:nvPr/>
          </p:nvSpPr>
          <p:spPr bwMode="auto">
            <a:xfrm>
              <a:off x="2587" y="3713"/>
              <a:ext cx="2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41129" name="Rectangle 127"/>
            <p:cNvSpPr>
              <a:spLocks noChangeArrowheads="1"/>
            </p:cNvSpPr>
            <p:nvPr/>
          </p:nvSpPr>
          <p:spPr bwMode="auto">
            <a:xfrm rot="-5400000">
              <a:off x="493" y="3043"/>
              <a:ext cx="77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sp>
        <p:nvSpPr>
          <p:cNvPr id="40964" name="Text Box 129"/>
          <p:cNvSpPr txBox="1">
            <a:spLocks noChangeArrowheads="1"/>
          </p:cNvSpPr>
          <p:nvPr/>
        </p:nvSpPr>
        <p:spPr bwMode="auto">
          <a:xfrm>
            <a:off x="685800" y="13716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The data below is a </a:t>
            </a:r>
            <a:r>
              <a:rPr lang="en-US" sz="2400" b="1" u="sng"/>
              <a:t>process reaction curve</a:t>
            </a:r>
            <a:r>
              <a:rPr lang="en-US" sz="2400" b="1"/>
              <a:t> for a process, plotted in deviation variables.  Determine the tuning for a PID controller.</a:t>
            </a:r>
          </a:p>
        </p:txBody>
      </p:sp>
      <p:grpSp>
        <p:nvGrpSpPr>
          <p:cNvPr id="40965" name="Group 172"/>
          <p:cNvGrpSpPr>
            <a:grpSpLocks/>
          </p:cNvGrpSpPr>
          <p:nvPr/>
        </p:nvGrpSpPr>
        <p:grpSpPr bwMode="auto">
          <a:xfrm>
            <a:off x="6324600" y="3581400"/>
            <a:ext cx="2473325" cy="1981200"/>
            <a:chOff x="3888" y="864"/>
            <a:chExt cx="1632" cy="1248"/>
          </a:xfrm>
        </p:grpSpPr>
        <p:sp>
          <p:nvSpPr>
            <p:cNvPr id="40966" name="Rectangle 171"/>
            <p:cNvSpPr>
              <a:spLocks noChangeArrowheads="1"/>
            </p:cNvSpPr>
            <p:nvPr/>
          </p:nvSpPr>
          <p:spPr bwMode="auto">
            <a:xfrm>
              <a:off x="3888" y="864"/>
              <a:ext cx="1632" cy="124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67" name="Group 130"/>
            <p:cNvGrpSpPr>
              <a:grpSpLocks/>
            </p:cNvGrpSpPr>
            <p:nvPr/>
          </p:nvGrpSpPr>
          <p:grpSpPr bwMode="auto">
            <a:xfrm>
              <a:off x="3984" y="912"/>
              <a:ext cx="1488" cy="1056"/>
              <a:chOff x="432" y="2592"/>
              <a:chExt cx="1419" cy="915"/>
            </a:xfrm>
          </p:grpSpPr>
          <p:sp>
            <p:nvSpPr>
              <p:cNvPr id="40067" name="AutoShape 131"/>
              <p:cNvSpPr>
                <a:spLocks noChangeArrowheads="1"/>
              </p:cNvSpPr>
              <p:nvPr/>
            </p:nvSpPr>
            <p:spPr bwMode="auto">
              <a:xfrm>
                <a:off x="853" y="2739"/>
                <a:ext cx="496" cy="471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68" name="AutoShape 132"/>
              <p:cNvSpPr>
                <a:spLocks noChangeArrowheads="1"/>
              </p:cNvSpPr>
              <p:nvPr/>
            </p:nvSpPr>
            <p:spPr bwMode="auto">
              <a:xfrm flipV="1">
                <a:off x="1529" y="3167"/>
                <a:ext cx="134" cy="43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70" name="AutoShape 133"/>
              <p:cNvSpPr>
                <a:spLocks noChangeArrowheads="1"/>
              </p:cNvSpPr>
              <p:nvPr/>
            </p:nvSpPr>
            <p:spPr bwMode="auto">
              <a:xfrm>
                <a:off x="985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1" name="AutoShape 134"/>
              <p:cNvSpPr>
                <a:spLocks noChangeArrowheads="1"/>
              </p:cNvSpPr>
              <p:nvPr/>
            </p:nvSpPr>
            <p:spPr bwMode="auto">
              <a:xfrm>
                <a:off x="929" y="3043"/>
                <a:ext cx="135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2" name="AutoShape 135"/>
              <p:cNvSpPr>
                <a:spLocks noChangeArrowheads="1"/>
              </p:cNvSpPr>
              <p:nvPr/>
            </p:nvSpPr>
            <p:spPr bwMode="auto">
              <a:xfrm>
                <a:off x="1044" y="3043"/>
                <a:ext cx="133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3" name="AutoShape 136"/>
              <p:cNvSpPr>
                <a:spLocks noChangeArrowheads="1"/>
              </p:cNvSpPr>
              <p:nvPr/>
            </p:nvSpPr>
            <p:spPr bwMode="auto">
              <a:xfrm>
                <a:off x="1082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4" name="AutoShape 137"/>
              <p:cNvSpPr>
                <a:spLocks noChangeArrowheads="1"/>
              </p:cNvSpPr>
              <p:nvPr/>
            </p:nvSpPr>
            <p:spPr bwMode="auto">
              <a:xfrm>
                <a:off x="1139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5" name="Line 138"/>
              <p:cNvSpPr>
                <a:spLocks noChangeShapeType="1"/>
              </p:cNvSpPr>
              <p:nvPr/>
            </p:nvSpPr>
            <p:spPr bwMode="auto">
              <a:xfrm>
                <a:off x="929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Line 139"/>
              <p:cNvSpPr>
                <a:spLocks noChangeShapeType="1"/>
              </p:cNvSpPr>
              <p:nvPr/>
            </p:nvSpPr>
            <p:spPr bwMode="auto">
              <a:xfrm>
                <a:off x="1273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977" name="Group 140"/>
              <p:cNvGrpSpPr>
                <a:grpSpLocks/>
              </p:cNvGrpSpPr>
              <p:nvPr/>
            </p:nvGrpSpPr>
            <p:grpSpPr bwMode="auto">
              <a:xfrm>
                <a:off x="1219" y="3330"/>
                <a:ext cx="119" cy="92"/>
                <a:chOff x="306" y="575"/>
                <a:chExt cx="1142" cy="625"/>
              </a:xfrm>
            </p:grpSpPr>
            <p:sp>
              <p:nvSpPr>
                <p:cNvPr id="41001" name="Line 141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Line 142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Line 145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6" name="Line 146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7" name="Freeform 147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148"/>
              <p:cNvGrpSpPr>
                <a:grpSpLocks/>
              </p:cNvGrpSpPr>
              <p:nvPr/>
            </p:nvGrpSpPr>
            <p:grpSpPr bwMode="auto">
              <a:xfrm rot="-5400000">
                <a:off x="573" y="2582"/>
                <a:ext cx="94" cy="114"/>
                <a:chOff x="306" y="575"/>
                <a:chExt cx="1142" cy="625"/>
              </a:xfrm>
            </p:grpSpPr>
            <p:sp>
              <p:nvSpPr>
                <p:cNvPr id="40994" name="Line 149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Line 150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6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7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8" name="Line 153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Line 154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Freeform 155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092" name="Oval 156"/>
              <p:cNvSpPr>
                <a:spLocks noChangeArrowheads="1"/>
              </p:cNvSpPr>
              <p:nvPr/>
            </p:nvSpPr>
            <p:spPr bwMode="auto">
              <a:xfrm>
                <a:off x="1521" y="3074"/>
                <a:ext cx="154" cy="10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80" name="Line 157"/>
              <p:cNvSpPr>
                <a:spLocks noChangeShapeType="1"/>
              </p:cNvSpPr>
              <p:nvPr/>
            </p:nvSpPr>
            <p:spPr bwMode="auto">
              <a:xfrm flipH="1">
                <a:off x="1348" y="3133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Line 158"/>
              <p:cNvSpPr>
                <a:spLocks noChangeShapeType="1"/>
              </p:cNvSpPr>
              <p:nvPr/>
            </p:nvSpPr>
            <p:spPr bwMode="auto">
              <a:xfrm>
                <a:off x="1592" y="3075"/>
                <a:ext cx="2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2" name="Line 159"/>
              <p:cNvSpPr>
                <a:spLocks noChangeShapeType="1"/>
              </p:cNvSpPr>
              <p:nvPr/>
            </p:nvSpPr>
            <p:spPr bwMode="auto">
              <a:xfrm>
                <a:off x="1273" y="3424"/>
                <a:ext cx="0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Line 160"/>
              <p:cNvSpPr>
                <a:spLocks noChangeShapeType="1"/>
              </p:cNvSpPr>
              <p:nvPr/>
            </p:nvSpPr>
            <p:spPr bwMode="auto">
              <a:xfrm>
                <a:off x="967" y="264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Line 161"/>
              <p:cNvSpPr>
                <a:spLocks noChangeShapeType="1"/>
              </p:cNvSpPr>
              <p:nvPr/>
            </p:nvSpPr>
            <p:spPr bwMode="auto">
              <a:xfrm flipH="1">
                <a:off x="680" y="2648"/>
                <a:ext cx="2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5" name="Line 162"/>
              <p:cNvSpPr>
                <a:spLocks noChangeShapeType="1"/>
              </p:cNvSpPr>
              <p:nvPr/>
            </p:nvSpPr>
            <p:spPr bwMode="auto">
              <a:xfrm flipH="1">
                <a:off x="432" y="2648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6" name="Oval 163"/>
              <p:cNvSpPr>
                <a:spLocks noChangeArrowheads="1"/>
              </p:cNvSpPr>
              <p:nvPr/>
            </p:nvSpPr>
            <p:spPr bwMode="auto">
              <a:xfrm>
                <a:off x="528" y="2855"/>
                <a:ext cx="253" cy="18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/>
                  <a:t>TC</a:t>
                </a:r>
              </a:p>
            </p:txBody>
          </p:sp>
          <p:sp>
            <p:nvSpPr>
              <p:cNvPr id="40987" name="Line 164"/>
              <p:cNvSpPr>
                <a:spLocks noChangeShapeType="1"/>
              </p:cNvSpPr>
              <p:nvPr/>
            </p:nvSpPr>
            <p:spPr bwMode="auto">
              <a:xfrm>
                <a:off x="788" y="2954"/>
                <a:ext cx="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8" name="Text Box 165"/>
              <p:cNvSpPr txBox="1">
                <a:spLocks noChangeArrowheads="1"/>
              </p:cNvSpPr>
              <p:nvPr/>
            </p:nvSpPr>
            <p:spPr bwMode="auto">
              <a:xfrm>
                <a:off x="533" y="2702"/>
                <a:ext cx="236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00" b="1"/>
                  <a:t>v1</a:t>
                </a:r>
              </a:p>
            </p:txBody>
          </p:sp>
          <p:sp>
            <p:nvSpPr>
              <p:cNvPr id="40989" name="Text Box 166"/>
              <p:cNvSpPr txBox="1">
                <a:spLocks noChangeArrowheads="1"/>
              </p:cNvSpPr>
              <p:nvPr/>
            </p:nvSpPr>
            <p:spPr bwMode="auto">
              <a:xfrm>
                <a:off x="1040" y="3315"/>
                <a:ext cx="237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00" b="1"/>
                  <a:t>v2</a:t>
                </a:r>
              </a:p>
            </p:txBody>
          </p:sp>
          <p:grpSp>
            <p:nvGrpSpPr>
              <p:cNvPr id="40990" name="Group 167"/>
              <p:cNvGrpSpPr>
                <a:grpSpLocks/>
              </p:cNvGrpSpPr>
              <p:nvPr/>
            </p:nvGrpSpPr>
            <p:grpSpPr bwMode="auto">
              <a:xfrm>
                <a:off x="1296" y="3360"/>
                <a:ext cx="288" cy="147"/>
                <a:chOff x="768" y="3840"/>
                <a:chExt cx="528" cy="288"/>
              </a:xfrm>
            </p:grpSpPr>
            <p:sp>
              <p:nvSpPr>
                <p:cNvPr id="40991" name="Line 168"/>
                <p:cNvSpPr>
                  <a:spLocks noChangeShapeType="1"/>
                </p:cNvSpPr>
                <p:nvPr/>
              </p:nvSpPr>
              <p:spPr bwMode="auto">
                <a:xfrm>
                  <a:off x="768" y="412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1056" y="38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3" name="Line 170"/>
                <p:cNvSpPr>
                  <a:spLocks noChangeShapeType="1"/>
                </p:cNvSpPr>
                <p:nvPr/>
              </p:nvSpPr>
              <p:spPr bwMode="auto">
                <a:xfrm>
                  <a:off x="1056" y="38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PID TUNING, WORKSHOP 4</a:t>
            </a:r>
            <a:endParaRPr lang="en-US" sz="3200"/>
          </a:p>
        </p:txBody>
      </p:sp>
      <p:grpSp>
        <p:nvGrpSpPr>
          <p:cNvPr id="41987" name="Group 132"/>
          <p:cNvGrpSpPr>
            <a:grpSpLocks/>
          </p:cNvGrpSpPr>
          <p:nvPr/>
        </p:nvGrpSpPr>
        <p:grpSpPr bwMode="auto">
          <a:xfrm>
            <a:off x="306388" y="2870200"/>
            <a:ext cx="5849937" cy="3986213"/>
            <a:chOff x="783" y="1480"/>
            <a:chExt cx="4106" cy="2761"/>
          </a:xfrm>
        </p:grpSpPr>
        <p:sp>
          <p:nvSpPr>
            <p:cNvPr id="42033" name="Rectangle 5"/>
            <p:cNvSpPr>
              <a:spLocks noChangeArrowheads="1"/>
            </p:cNvSpPr>
            <p:nvPr/>
          </p:nvSpPr>
          <p:spPr bwMode="auto">
            <a:xfrm>
              <a:off x="1062" y="1620"/>
              <a:ext cx="3751" cy="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6"/>
            <p:cNvSpPr>
              <a:spLocks noChangeArrowheads="1"/>
            </p:cNvSpPr>
            <p:nvPr/>
          </p:nvSpPr>
          <p:spPr bwMode="auto">
            <a:xfrm>
              <a:off x="1062" y="1620"/>
              <a:ext cx="3751" cy="10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7"/>
            <p:cNvSpPr>
              <a:spLocks noChangeShapeType="1"/>
            </p:cNvSpPr>
            <p:nvPr/>
          </p:nvSpPr>
          <p:spPr bwMode="auto">
            <a:xfrm>
              <a:off x="1062" y="1620"/>
              <a:ext cx="3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8"/>
            <p:cNvSpPr>
              <a:spLocks/>
            </p:cNvSpPr>
            <p:nvPr/>
          </p:nvSpPr>
          <p:spPr bwMode="auto">
            <a:xfrm>
              <a:off x="1062" y="1620"/>
              <a:ext cx="3751" cy="1000"/>
            </a:xfrm>
            <a:custGeom>
              <a:avLst/>
              <a:gdLst>
                <a:gd name="T0" fmla="*/ 0 w 619"/>
                <a:gd name="T1" fmla="*/ 1000 h 164"/>
                <a:gd name="T2" fmla="*/ 3751 w 619"/>
                <a:gd name="T3" fmla="*/ 1000 h 164"/>
                <a:gd name="T4" fmla="*/ 3751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9"/>
            <p:cNvSpPr>
              <a:spLocks noChangeShapeType="1"/>
            </p:cNvSpPr>
            <p:nvPr/>
          </p:nvSpPr>
          <p:spPr bwMode="auto">
            <a:xfrm flipV="1">
              <a:off x="1062" y="1620"/>
              <a:ext cx="1" cy="1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Line 10"/>
            <p:cNvSpPr>
              <a:spLocks noChangeShapeType="1"/>
            </p:cNvSpPr>
            <p:nvPr/>
          </p:nvSpPr>
          <p:spPr bwMode="auto">
            <a:xfrm>
              <a:off x="1062" y="2620"/>
              <a:ext cx="3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11"/>
            <p:cNvSpPr>
              <a:spLocks noChangeShapeType="1"/>
            </p:cNvSpPr>
            <p:nvPr/>
          </p:nvSpPr>
          <p:spPr bwMode="auto">
            <a:xfrm flipV="1">
              <a:off x="1062" y="1620"/>
              <a:ext cx="1" cy="1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12"/>
            <p:cNvSpPr>
              <a:spLocks noChangeShapeType="1"/>
            </p:cNvSpPr>
            <p:nvPr/>
          </p:nvSpPr>
          <p:spPr bwMode="auto">
            <a:xfrm flipV="1">
              <a:off x="1062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Line 13"/>
            <p:cNvSpPr>
              <a:spLocks noChangeShapeType="1"/>
            </p:cNvSpPr>
            <p:nvPr/>
          </p:nvSpPr>
          <p:spPr bwMode="auto">
            <a:xfrm>
              <a:off x="1062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Rectangle 14"/>
            <p:cNvSpPr>
              <a:spLocks noChangeArrowheads="1"/>
            </p:cNvSpPr>
            <p:nvPr/>
          </p:nvSpPr>
          <p:spPr bwMode="auto">
            <a:xfrm>
              <a:off x="1044" y="2644"/>
              <a:ext cx="5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043" name="Line 15"/>
            <p:cNvSpPr>
              <a:spLocks noChangeShapeType="1"/>
            </p:cNvSpPr>
            <p:nvPr/>
          </p:nvSpPr>
          <p:spPr bwMode="auto">
            <a:xfrm flipV="1">
              <a:off x="1438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Line 16"/>
            <p:cNvSpPr>
              <a:spLocks noChangeShapeType="1"/>
            </p:cNvSpPr>
            <p:nvPr/>
          </p:nvSpPr>
          <p:spPr bwMode="auto">
            <a:xfrm>
              <a:off x="1438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Rectangle 17"/>
            <p:cNvSpPr>
              <a:spLocks noChangeArrowheads="1"/>
            </p:cNvSpPr>
            <p:nvPr/>
          </p:nvSpPr>
          <p:spPr bwMode="auto">
            <a:xfrm>
              <a:off x="1420" y="2644"/>
              <a:ext cx="5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42046" name="Line 18"/>
            <p:cNvSpPr>
              <a:spLocks noChangeShapeType="1"/>
            </p:cNvSpPr>
            <p:nvPr/>
          </p:nvSpPr>
          <p:spPr bwMode="auto">
            <a:xfrm flipV="1">
              <a:off x="1814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19"/>
            <p:cNvSpPr>
              <a:spLocks noChangeShapeType="1"/>
            </p:cNvSpPr>
            <p:nvPr/>
          </p:nvSpPr>
          <p:spPr bwMode="auto">
            <a:xfrm>
              <a:off x="1814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Rectangle 20"/>
            <p:cNvSpPr>
              <a:spLocks noChangeArrowheads="1"/>
            </p:cNvSpPr>
            <p:nvPr/>
          </p:nvSpPr>
          <p:spPr bwMode="auto">
            <a:xfrm>
              <a:off x="1771" y="2644"/>
              <a:ext cx="11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42049" name="Line 21"/>
            <p:cNvSpPr>
              <a:spLocks noChangeShapeType="1"/>
            </p:cNvSpPr>
            <p:nvPr/>
          </p:nvSpPr>
          <p:spPr bwMode="auto">
            <a:xfrm flipV="1">
              <a:off x="2189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Line 22"/>
            <p:cNvSpPr>
              <a:spLocks noChangeShapeType="1"/>
            </p:cNvSpPr>
            <p:nvPr/>
          </p:nvSpPr>
          <p:spPr bwMode="auto">
            <a:xfrm>
              <a:off x="2189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Rectangle 23"/>
            <p:cNvSpPr>
              <a:spLocks noChangeArrowheads="1"/>
            </p:cNvSpPr>
            <p:nvPr/>
          </p:nvSpPr>
          <p:spPr bwMode="auto">
            <a:xfrm>
              <a:off x="2147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42052" name="Line 24"/>
            <p:cNvSpPr>
              <a:spLocks noChangeShapeType="1"/>
            </p:cNvSpPr>
            <p:nvPr/>
          </p:nvSpPr>
          <p:spPr bwMode="auto">
            <a:xfrm flipV="1">
              <a:off x="2565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Line 25"/>
            <p:cNvSpPr>
              <a:spLocks noChangeShapeType="1"/>
            </p:cNvSpPr>
            <p:nvPr/>
          </p:nvSpPr>
          <p:spPr bwMode="auto">
            <a:xfrm>
              <a:off x="2565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Rectangle 26"/>
            <p:cNvSpPr>
              <a:spLocks noChangeArrowheads="1"/>
            </p:cNvSpPr>
            <p:nvPr/>
          </p:nvSpPr>
          <p:spPr bwMode="auto">
            <a:xfrm>
              <a:off x="2524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42055" name="Line 27"/>
            <p:cNvSpPr>
              <a:spLocks noChangeShapeType="1"/>
            </p:cNvSpPr>
            <p:nvPr/>
          </p:nvSpPr>
          <p:spPr bwMode="auto">
            <a:xfrm flipV="1">
              <a:off x="2941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Line 28"/>
            <p:cNvSpPr>
              <a:spLocks noChangeShapeType="1"/>
            </p:cNvSpPr>
            <p:nvPr/>
          </p:nvSpPr>
          <p:spPr bwMode="auto">
            <a:xfrm>
              <a:off x="2941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Rectangle 29"/>
            <p:cNvSpPr>
              <a:spLocks noChangeArrowheads="1"/>
            </p:cNvSpPr>
            <p:nvPr/>
          </p:nvSpPr>
          <p:spPr bwMode="auto">
            <a:xfrm>
              <a:off x="2898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42058" name="Line 30"/>
            <p:cNvSpPr>
              <a:spLocks noChangeShapeType="1"/>
            </p:cNvSpPr>
            <p:nvPr/>
          </p:nvSpPr>
          <p:spPr bwMode="auto">
            <a:xfrm flipV="1">
              <a:off x="3311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Line 31"/>
            <p:cNvSpPr>
              <a:spLocks noChangeShapeType="1"/>
            </p:cNvSpPr>
            <p:nvPr/>
          </p:nvSpPr>
          <p:spPr bwMode="auto">
            <a:xfrm>
              <a:off x="3311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Rectangle 32"/>
            <p:cNvSpPr>
              <a:spLocks noChangeArrowheads="1"/>
            </p:cNvSpPr>
            <p:nvPr/>
          </p:nvSpPr>
          <p:spPr bwMode="auto">
            <a:xfrm>
              <a:off x="3268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42061" name="Line 33"/>
            <p:cNvSpPr>
              <a:spLocks noChangeShapeType="1"/>
            </p:cNvSpPr>
            <p:nvPr/>
          </p:nvSpPr>
          <p:spPr bwMode="auto">
            <a:xfrm flipV="1">
              <a:off x="3686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Line 34"/>
            <p:cNvSpPr>
              <a:spLocks noChangeShapeType="1"/>
            </p:cNvSpPr>
            <p:nvPr/>
          </p:nvSpPr>
          <p:spPr bwMode="auto">
            <a:xfrm>
              <a:off x="3686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Rectangle 35"/>
            <p:cNvSpPr>
              <a:spLocks noChangeArrowheads="1"/>
            </p:cNvSpPr>
            <p:nvPr/>
          </p:nvSpPr>
          <p:spPr bwMode="auto">
            <a:xfrm>
              <a:off x="3644" y="2644"/>
              <a:ext cx="11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42064" name="Line 36"/>
            <p:cNvSpPr>
              <a:spLocks noChangeShapeType="1"/>
            </p:cNvSpPr>
            <p:nvPr/>
          </p:nvSpPr>
          <p:spPr bwMode="auto">
            <a:xfrm flipV="1">
              <a:off x="4062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Line 37"/>
            <p:cNvSpPr>
              <a:spLocks noChangeShapeType="1"/>
            </p:cNvSpPr>
            <p:nvPr/>
          </p:nvSpPr>
          <p:spPr bwMode="auto">
            <a:xfrm>
              <a:off x="4062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Rectangle 38"/>
            <p:cNvSpPr>
              <a:spLocks noChangeArrowheads="1"/>
            </p:cNvSpPr>
            <p:nvPr/>
          </p:nvSpPr>
          <p:spPr bwMode="auto">
            <a:xfrm>
              <a:off x="4020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42067" name="Line 39"/>
            <p:cNvSpPr>
              <a:spLocks noChangeShapeType="1"/>
            </p:cNvSpPr>
            <p:nvPr/>
          </p:nvSpPr>
          <p:spPr bwMode="auto">
            <a:xfrm flipV="1">
              <a:off x="4438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Line 40"/>
            <p:cNvSpPr>
              <a:spLocks noChangeShapeType="1"/>
            </p:cNvSpPr>
            <p:nvPr/>
          </p:nvSpPr>
          <p:spPr bwMode="auto">
            <a:xfrm>
              <a:off x="4438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Rectangle 41"/>
            <p:cNvSpPr>
              <a:spLocks noChangeArrowheads="1"/>
            </p:cNvSpPr>
            <p:nvPr/>
          </p:nvSpPr>
          <p:spPr bwMode="auto">
            <a:xfrm>
              <a:off x="4394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42070" name="Line 42"/>
            <p:cNvSpPr>
              <a:spLocks noChangeShapeType="1"/>
            </p:cNvSpPr>
            <p:nvPr/>
          </p:nvSpPr>
          <p:spPr bwMode="auto">
            <a:xfrm flipV="1">
              <a:off x="4813" y="258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Line 43"/>
            <p:cNvSpPr>
              <a:spLocks noChangeShapeType="1"/>
            </p:cNvSpPr>
            <p:nvPr/>
          </p:nvSpPr>
          <p:spPr bwMode="auto">
            <a:xfrm>
              <a:off x="4813" y="162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Rectangle 44"/>
            <p:cNvSpPr>
              <a:spLocks noChangeArrowheads="1"/>
            </p:cNvSpPr>
            <p:nvPr/>
          </p:nvSpPr>
          <p:spPr bwMode="auto">
            <a:xfrm>
              <a:off x="4771" y="264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42073" name="Line 45"/>
            <p:cNvSpPr>
              <a:spLocks noChangeShapeType="1"/>
            </p:cNvSpPr>
            <p:nvPr/>
          </p:nvSpPr>
          <p:spPr bwMode="auto">
            <a:xfrm>
              <a:off x="1062" y="262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Line 46"/>
            <p:cNvSpPr>
              <a:spLocks noChangeShapeType="1"/>
            </p:cNvSpPr>
            <p:nvPr/>
          </p:nvSpPr>
          <p:spPr bwMode="auto">
            <a:xfrm flipH="1">
              <a:off x="4777" y="262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Rectangle 47"/>
            <p:cNvSpPr>
              <a:spLocks noChangeArrowheads="1"/>
            </p:cNvSpPr>
            <p:nvPr/>
          </p:nvSpPr>
          <p:spPr bwMode="auto">
            <a:xfrm>
              <a:off x="905" y="2571"/>
              <a:ext cx="1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1200"/>
            </a:p>
          </p:txBody>
        </p:sp>
        <p:sp>
          <p:nvSpPr>
            <p:cNvPr id="42076" name="Line 48"/>
            <p:cNvSpPr>
              <a:spLocks noChangeShapeType="1"/>
            </p:cNvSpPr>
            <p:nvPr/>
          </p:nvSpPr>
          <p:spPr bwMode="auto">
            <a:xfrm>
              <a:off x="1062" y="237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Line 49"/>
            <p:cNvSpPr>
              <a:spLocks noChangeShapeType="1"/>
            </p:cNvSpPr>
            <p:nvPr/>
          </p:nvSpPr>
          <p:spPr bwMode="auto">
            <a:xfrm flipH="1">
              <a:off x="4777" y="237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Rectangle 50"/>
            <p:cNvSpPr>
              <a:spLocks noChangeArrowheads="1"/>
            </p:cNvSpPr>
            <p:nvPr/>
          </p:nvSpPr>
          <p:spPr bwMode="auto">
            <a:xfrm>
              <a:off x="996" y="2321"/>
              <a:ext cx="5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079" name="Line 51"/>
            <p:cNvSpPr>
              <a:spLocks noChangeShapeType="1"/>
            </p:cNvSpPr>
            <p:nvPr/>
          </p:nvSpPr>
          <p:spPr bwMode="auto">
            <a:xfrm>
              <a:off x="1062" y="212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Line 52"/>
            <p:cNvSpPr>
              <a:spLocks noChangeShapeType="1"/>
            </p:cNvSpPr>
            <p:nvPr/>
          </p:nvSpPr>
          <p:spPr bwMode="auto">
            <a:xfrm flipH="1">
              <a:off x="4777" y="212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1" name="Rectangle 53"/>
            <p:cNvSpPr>
              <a:spLocks noChangeArrowheads="1"/>
            </p:cNvSpPr>
            <p:nvPr/>
          </p:nvSpPr>
          <p:spPr bwMode="auto">
            <a:xfrm>
              <a:off x="929" y="2072"/>
              <a:ext cx="1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42082" name="Line 54"/>
            <p:cNvSpPr>
              <a:spLocks noChangeShapeType="1"/>
            </p:cNvSpPr>
            <p:nvPr/>
          </p:nvSpPr>
          <p:spPr bwMode="auto">
            <a:xfrm>
              <a:off x="1062" y="187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3" name="Line 55"/>
            <p:cNvSpPr>
              <a:spLocks noChangeShapeType="1"/>
            </p:cNvSpPr>
            <p:nvPr/>
          </p:nvSpPr>
          <p:spPr bwMode="auto">
            <a:xfrm flipH="1">
              <a:off x="4777" y="187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4" name="Rectangle 56"/>
            <p:cNvSpPr>
              <a:spLocks noChangeArrowheads="1"/>
            </p:cNvSpPr>
            <p:nvPr/>
          </p:nvSpPr>
          <p:spPr bwMode="auto">
            <a:xfrm>
              <a:off x="996" y="182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42085" name="Line 57"/>
            <p:cNvSpPr>
              <a:spLocks noChangeShapeType="1"/>
            </p:cNvSpPr>
            <p:nvPr/>
          </p:nvSpPr>
          <p:spPr bwMode="auto">
            <a:xfrm>
              <a:off x="1062" y="162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6" name="Line 58"/>
            <p:cNvSpPr>
              <a:spLocks noChangeShapeType="1"/>
            </p:cNvSpPr>
            <p:nvPr/>
          </p:nvSpPr>
          <p:spPr bwMode="auto">
            <a:xfrm flipH="1">
              <a:off x="4777" y="162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7" name="Rectangle 59"/>
            <p:cNvSpPr>
              <a:spLocks noChangeArrowheads="1"/>
            </p:cNvSpPr>
            <p:nvPr/>
          </p:nvSpPr>
          <p:spPr bwMode="auto">
            <a:xfrm>
              <a:off x="929" y="1572"/>
              <a:ext cx="14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1200"/>
            </a:p>
          </p:txBody>
        </p:sp>
        <p:sp>
          <p:nvSpPr>
            <p:cNvPr id="42088" name="Line 60"/>
            <p:cNvSpPr>
              <a:spLocks noChangeShapeType="1"/>
            </p:cNvSpPr>
            <p:nvPr/>
          </p:nvSpPr>
          <p:spPr bwMode="auto">
            <a:xfrm>
              <a:off x="1062" y="1620"/>
              <a:ext cx="3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9" name="Freeform 61"/>
            <p:cNvSpPr>
              <a:spLocks/>
            </p:cNvSpPr>
            <p:nvPr/>
          </p:nvSpPr>
          <p:spPr bwMode="auto">
            <a:xfrm>
              <a:off x="1062" y="1620"/>
              <a:ext cx="3751" cy="1000"/>
            </a:xfrm>
            <a:custGeom>
              <a:avLst/>
              <a:gdLst>
                <a:gd name="T0" fmla="*/ 0 w 619"/>
                <a:gd name="T1" fmla="*/ 1000 h 164"/>
                <a:gd name="T2" fmla="*/ 3751 w 619"/>
                <a:gd name="T3" fmla="*/ 1000 h 164"/>
                <a:gd name="T4" fmla="*/ 3751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Line 62"/>
            <p:cNvSpPr>
              <a:spLocks noChangeShapeType="1"/>
            </p:cNvSpPr>
            <p:nvPr/>
          </p:nvSpPr>
          <p:spPr bwMode="auto">
            <a:xfrm flipV="1">
              <a:off x="1062" y="1620"/>
              <a:ext cx="1" cy="1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Freeform 63"/>
            <p:cNvSpPr>
              <a:spLocks/>
            </p:cNvSpPr>
            <p:nvPr/>
          </p:nvSpPr>
          <p:spPr bwMode="auto">
            <a:xfrm>
              <a:off x="1062" y="1870"/>
              <a:ext cx="3679" cy="500"/>
            </a:xfrm>
            <a:custGeom>
              <a:avLst/>
              <a:gdLst>
                <a:gd name="T0" fmla="*/ 43 w 3679"/>
                <a:gd name="T1" fmla="*/ 500 h 500"/>
                <a:gd name="T2" fmla="*/ 103 w 3679"/>
                <a:gd name="T3" fmla="*/ 500 h 500"/>
                <a:gd name="T4" fmla="*/ 164 w 3679"/>
                <a:gd name="T5" fmla="*/ 500 h 500"/>
                <a:gd name="T6" fmla="*/ 224 w 3679"/>
                <a:gd name="T7" fmla="*/ 0 h 500"/>
                <a:gd name="T8" fmla="*/ 285 w 3679"/>
                <a:gd name="T9" fmla="*/ 0 h 500"/>
                <a:gd name="T10" fmla="*/ 346 w 3679"/>
                <a:gd name="T11" fmla="*/ 0 h 500"/>
                <a:gd name="T12" fmla="*/ 406 w 3679"/>
                <a:gd name="T13" fmla="*/ 0 h 500"/>
                <a:gd name="T14" fmla="*/ 467 w 3679"/>
                <a:gd name="T15" fmla="*/ 0 h 500"/>
                <a:gd name="T16" fmla="*/ 527 w 3679"/>
                <a:gd name="T17" fmla="*/ 0 h 500"/>
                <a:gd name="T18" fmla="*/ 588 w 3679"/>
                <a:gd name="T19" fmla="*/ 0 h 500"/>
                <a:gd name="T20" fmla="*/ 643 w 3679"/>
                <a:gd name="T21" fmla="*/ 0 h 500"/>
                <a:gd name="T22" fmla="*/ 703 w 3679"/>
                <a:gd name="T23" fmla="*/ 0 h 500"/>
                <a:gd name="T24" fmla="*/ 764 w 3679"/>
                <a:gd name="T25" fmla="*/ 0 h 500"/>
                <a:gd name="T26" fmla="*/ 824 w 3679"/>
                <a:gd name="T27" fmla="*/ 0 h 500"/>
                <a:gd name="T28" fmla="*/ 885 w 3679"/>
                <a:gd name="T29" fmla="*/ 0 h 500"/>
                <a:gd name="T30" fmla="*/ 946 w 3679"/>
                <a:gd name="T31" fmla="*/ 0 h 500"/>
                <a:gd name="T32" fmla="*/ 1006 w 3679"/>
                <a:gd name="T33" fmla="*/ 0 h 500"/>
                <a:gd name="T34" fmla="*/ 1067 w 3679"/>
                <a:gd name="T35" fmla="*/ 0 h 500"/>
                <a:gd name="T36" fmla="*/ 1127 w 3679"/>
                <a:gd name="T37" fmla="*/ 0 h 500"/>
                <a:gd name="T38" fmla="*/ 1188 w 3679"/>
                <a:gd name="T39" fmla="*/ 0 h 500"/>
                <a:gd name="T40" fmla="*/ 1249 w 3679"/>
                <a:gd name="T41" fmla="*/ 0 h 500"/>
                <a:gd name="T42" fmla="*/ 1303 w 3679"/>
                <a:gd name="T43" fmla="*/ 0 h 500"/>
                <a:gd name="T44" fmla="*/ 1364 w 3679"/>
                <a:gd name="T45" fmla="*/ 0 h 500"/>
                <a:gd name="T46" fmla="*/ 1424 w 3679"/>
                <a:gd name="T47" fmla="*/ 0 h 500"/>
                <a:gd name="T48" fmla="*/ 1485 w 3679"/>
                <a:gd name="T49" fmla="*/ 0 h 500"/>
                <a:gd name="T50" fmla="*/ 1546 w 3679"/>
                <a:gd name="T51" fmla="*/ 0 h 500"/>
                <a:gd name="T52" fmla="*/ 1606 w 3679"/>
                <a:gd name="T53" fmla="*/ 0 h 500"/>
                <a:gd name="T54" fmla="*/ 1667 w 3679"/>
                <a:gd name="T55" fmla="*/ 0 h 500"/>
                <a:gd name="T56" fmla="*/ 1727 w 3679"/>
                <a:gd name="T57" fmla="*/ 0 h 500"/>
                <a:gd name="T58" fmla="*/ 1788 w 3679"/>
                <a:gd name="T59" fmla="*/ 0 h 500"/>
                <a:gd name="T60" fmla="*/ 1849 w 3679"/>
                <a:gd name="T61" fmla="*/ 0 h 500"/>
                <a:gd name="T62" fmla="*/ 1903 w 3679"/>
                <a:gd name="T63" fmla="*/ 0 h 500"/>
                <a:gd name="T64" fmla="*/ 1964 w 3679"/>
                <a:gd name="T65" fmla="*/ 0 h 500"/>
                <a:gd name="T66" fmla="*/ 2024 w 3679"/>
                <a:gd name="T67" fmla="*/ 0 h 500"/>
                <a:gd name="T68" fmla="*/ 2085 w 3679"/>
                <a:gd name="T69" fmla="*/ 0 h 500"/>
                <a:gd name="T70" fmla="*/ 2145 w 3679"/>
                <a:gd name="T71" fmla="*/ 0 h 500"/>
                <a:gd name="T72" fmla="*/ 2206 w 3679"/>
                <a:gd name="T73" fmla="*/ 0 h 500"/>
                <a:gd name="T74" fmla="*/ 2267 w 3679"/>
                <a:gd name="T75" fmla="*/ 0 h 500"/>
                <a:gd name="T76" fmla="*/ 2327 w 3679"/>
                <a:gd name="T77" fmla="*/ 0 h 500"/>
                <a:gd name="T78" fmla="*/ 2388 w 3679"/>
                <a:gd name="T79" fmla="*/ 0 h 500"/>
                <a:gd name="T80" fmla="*/ 2448 w 3679"/>
                <a:gd name="T81" fmla="*/ 0 h 500"/>
                <a:gd name="T82" fmla="*/ 2503 w 3679"/>
                <a:gd name="T83" fmla="*/ 0 h 500"/>
                <a:gd name="T84" fmla="*/ 2564 w 3679"/>
                <a:gd name="T85" fmla="*/ 0 h 500"/>
                <a:gd name="T86" fmla="*/ 2624 w 3679"/>
                <a:gd name="T87" fmla="*/ 0 h 500"/>
                <a:gd name="T88" fmla="*/ 2685 w 3679"/>
                <a:gd name="T89" fmla="*/ 0 h 500"/>
                <a:gd name="T90" fmla="*/ 2745 w 3679"/>
                <a:gd name="T91" fmla="*/ 0 h 500"/>
                <a:gd name="T92" fmla="*/ 2806 w 3679"/>
                <a:gd name="T93" fmla="*/ 0 h 500"/>
                <a:gd name="T94" fmla="*/ 2867 w 3679"/>
                <a:gd name="T95" fmla="*/ 0 h 500"/>
                <a:gd name="T96" fmla="*/ 2927 w 3679"/>
                <a:gd name="T97" fmla="*/ 0 h 500"/>
                <a:gd name="T98" fmla="*/ 2988 w 3679"/>
                <a:gd name="T99" fmla="*/ 0 h 500"/>
                <a:gd name="T100" fmla="*/ 3048 w 3679"/>
                <a:gd name="T101" fmla="*/ 0 h 500"/>
                <a:gd name="T102" fmla="*/ 3109 w 3679"/>
                <a:gd name="T103" fmla="*/ 0 h 500"/>
                <a:gd name="T104" fmla="*/ 3164 w 3679"/>
                <a:gd name="T105" fmla="*/ 0 h 500"/>
                <a:gd name="T106" fmla="*/ 3224 w 3679"/>
                <a:gd name="T107" fmla="*/ 0 h 500"/>
                <a:gd name="T108" fmla="*/ 3285 w 3679"/>
                <a:gd name="T109" fmla="*/ 0 h 500"/>
                <a:gd name="T110" fmla="*/ 3345 w 3679"/>
                <a:gd name="T111" fmla="*/ 0 h 500"/>
                <a:gd name="T112" fmla="*/ 3406 w 3679"/>
                <a:gd name="T113" fmla="*/ 0 h 500"/>
                <a:gd name="T114" fmla="*/ 3467 w 3679"/>
                <a:gd name="T115" fmla="*/ 0 h 500"/>
                <a:gd name="T116" fmla="*/ 3527 w 3679"/>
                <a:gd name="T117" fmla="*/ 0 h 500"/>
                <a:gd name="T118" fmla="*/ 3588 w 3679"/>
                <a:gd name="T119" fmla="*/ 0 h 500"/>
                <a:gd name="T120" fmla="*/ 3648 w 3679"/>
                <a:gd name="T121" fmla="*/ 0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79" h="500">
                  <a:moveTo>
                    <a:pt x="0" y="500"/>
                  </a:moveTo>
                  <a:lnTo>
                    <a:pt x="12" y="500"/>
                  </a:lnTo>
                  <a:lnTo>
                    <a:pt x="31" y="500"/>
                  </a:lnTo>
                  <a:lnTo>
                    <a:pt x="43" y="500"/>
                  </a:lnTo>
                  <a:lnTo>
                    <a:pt x="61" y="500"/>
                  </a:lnTo>
                  <a:lnTo>
                    <a:pt x="73" y="500"/>
                  </a:lnTo>
                  <a:lnTo>
                    <a:pt x="91" y="500"/>
                  </a:lnTo>
                  <a:lnTo>
                    <a:pt x="103" y="500"/>
                  </a:lnTo>
                  <a:lnTo>
                    <a:pt x="121" y="500"/>
                  </a:lnTo>
                  <a:lnTo>
                    <a:pt x="134" y="500"/>
                  </a:lnTo>
                  <a:lnTo>
                    <a:pt x="152" y="500"/>
                  </a:lnTo>
                  <a:lnTo>
                    <a:pt x="164" y="500"/>
                  </a:lnTo>
                  <a:lnTo>
                    <a:pt x="182" y="500"/>
                  </a:lnTo>
                  <a:lnTo>
                    <a:pt x="194" y="500"/>
                  </a:lnTo>
                  <a:lnTo>
                    <a:pt x="212" y="0"/>
                  </a:lnTo>
                  <a:lnTo>
                    <a:pt x="224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3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15" y="0"/>
                  </a:lnTo>
                  <a:lnTo>
                    <a:pt x="327" y="0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76" y="0"/>
                  </a:lnTo>
                  <a:lnTo>
                    <a:pt x="388" y="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37" y="0"/>
                  </a:lnTo>
                  <a:lnTo>
                    <a:pt x="449" y="0"/>
                  </a:lnTo>
                  <a:lnTo>
                    <a:pt x="467" y="0"/>
                  </a:lnTo>
                  <a:lnTo>
                    <a:pt x="479" y="0"/>
                  </a:lnTo>
                  <a:lnTo>
                    <a:pt x="497" y="0"/>
                  </a:lnTo>
                  <a:lnTo>
                    <a:pt x="509" y="0"/>
                  </a:lnTo>
                  <a:lnTo>
                    <a:pt x="527" y="0"/>
                  </a:lnTo>
                  <a:lnTo>
                    <a:pt x="540" y="0"/>
                  </a:lnTo>
                  <a:lnTo>
                    <a:pt x="558" y="0"/>
                  </a:lnTo>
                  <a:lnTo>
                    <a:pt x="570" y="0"/>
                  </a:lnTo>
                  <a:lnTo>
                    <a:pt x="588" y="0"/>
                  </a:lnTo>
                  <a:lnTo>
                    <a:pt x="600" y="0"/>
                  </a:lnTo>
                  <a:lnTo>
                    <a:pt x="618" y="0"/>
                  </a:lnTo>
                  <a:lnTo>
                    <a:pt x="630" y="0"/>
                  </a:lnTo>
                  <a:lnTo>
                    <a:pt x="643" y="0"/>
                  </a:lnTo>
                  <a:lnTo>
                    <a:pt x="661" y="0"/>
                  </a:lnTo>
                  <a:lnTo>
                    <a:pt x="673" y="0"/>
                  </a:lnTo>
                  <a:lnTo>
                    <a:pt x="691" y="0"/>
                  </a:lnTo>
                  <a:lnTo>
                    <a:pt x="703" y="0"/>
                  </a:lnTo>
                  <a:lnTo>
                    <a:pt x="721" y="0"/>
                  </a:lnTo>
                  <a:lnTo>
                    <a:pt x="734" y="0"/>
                  </a:lnTo>
                  <a:lnTo>
                    <a:pt x="752" y="0"/>
                  </a:lnTo>
                  <a:lnTo>
                    <a:pt x="764" y="0"/>
                  </a:lnTo>
                  <a:lnTo>
                    <a:pt x="782" y="0"/>
                  </a:lnTo>
                  <a:lnTo>
                    <a:pt x="794" y="0"/>
                  </a:lnTo>
                  <a:lnTo>
                    <a:pt x="812" y="0"/>
                  </a:lnTo>
                  <a:lnTo>
                    <a:pt x="824" y="0"/>
                  </a:lnTo>
                  <a:lnTo>
                    <a:pt x="843" y="0"/>
                  </a:lnTo>
                  <a:lnTo>
                    <a:pt x="855" y="0"/>
                  </a:lnTo>
                  <a:lnTo>
                    <a:pt x="873" y="0"/>
                  </a:lnTo>
                  <a:lnTo>
                    <a:pt x="885" y="0"/>
                  </a:lnTo>
                  <a:lnTo>
                    <a:pt x="903" y="0"/>
                  </a:lnTo>
                  <a:lnTo>
                    <a:pt x="915" y="0"/>
                  </a:lnTo>
                  <a:lnTo>
                    <a:pt x="933" y="0"/>
                  </a:lnTo>
                  <a:lnTo>
                    <a:pt x="946" y="0"/>
                  </a:lnTo>
                  <a:lnTo>
                    <a:pt x="958" y="0"/>
                  </a:lnTo>
                  <a:lnTo>
                    <a:pt x="976" y="0"/>
                  </a:lnTo>
                  <a:lnTo>
                    <a:pt x="988" y="0"/>
                  </a:lnTo>
                  <a:lnTo>
                    <a:pt x="1006" y="0"/>
                  </a:lnTo>
                  <a:lnTo>
                    <a:pt x="1018" y="0"/>
                  </a:lnTo>
                  <a:lnTo>
                    <a:pt x="1037" y="0"/>
                  </a:lnTo>
                  <a:lnTo>
                    <a:pt x="1049" y="0"/>
                  </a:lnTo>
                  <a:lnTo>
                    <a:pt x="1067" y="0"/>
                  </a:lnTo>
                  <a:lnTo>
                    <a:pt x="1079" y="0"/>
                  </a:lnTo>
                  <a:lnTo>
                    <a:pt x="1097" y="0"/>
                  </a:lnTo>
                  <a:lnTo>
                    <a:pt x="1109" y="0"/>
                  </a:lnTo>
                  <a:lnTo>
                    <a:pt x="1127" y="0"/>
                  </a:lnTo>
                  <a:lnTo>
                    <a:pt x="1140" y="0"/>
                  </a:lnTo>
                  <a:lnTo>
                    <a:pt x="1158" y="0"/>
                  </a:lnTo>
                  <a:lnTo>
                    <a:pt x="1170" y="0"/>
                  </a:lnTo>
                  <a:lnTo>
                    <a:pt x="1188" y="0"/>
                  </a:lnTo>
                  <a:lnTo>
                    <a:pt x="1200" y="0"/>
                  </a:lnTo>
                  <a:lnTo>
                    <a:pt x="1218" y="0"/>
                  </a:lnTo>
                  <a:lnTo>
                    <a:pt x="1230" y="0"/>
                  </a:lnTo>
                  <a:lnTo>
                    <a:pt x="1249" y="0"/>
                  </a:lnTo>
                  <a:lnTo>
                    <a:pt x="1261" y="0"/>
                  </a:lnTo>
                  <a:lnTo>
                    <a:pt x="1273" y="0"/>
                  </a:lnTo>
                  <a:lnTo>
                    <a:pt x="1291" y="0"/>
                  </a:lnTo>
                  <a:lnTo>
                    <a:pt x="1303" y="0"/>
                  </a:lnTo>
                  <a:lnTo>
                    <a:pt x="1321" y="0"/>
                  </a:lnTo>
                  <a:lnTo>
                    <a:pt x="1333" y="0"/>
                  </a:lnTo>
                  <a:lnTo>
                    <a:pt x="1352" y="0"/>
                  </a:lnTo>
                  <a:lnTo>
                    <a:pt x="1364" y="0"/>
                  </a:lnTo>
                  <a:lnTo>
                    <a:pt x="1382" y="0"/>
                  </a:lnTo>
                  <a:lnTo>
                    <a:pt x="1394" y="0"/>
                  </a:lnTo>
                  <a:lnTo>
                    <a:pt x="1412" y="0"/>
                  </a:lnTo>
                  <a:lnTo>
                    <a:pt x="1424" y="0"/>
                  </a:lnTo>
                  <a:lnTo>
                    <a:pt x="1443" y="0"/>
                  </a:lnTo>
                  <a:lnTo>
                    <a:pt x="1455" y="0"/>
                  </a:lnTo>
                  <a:lnTo>
                    <a:pt x="1473" y="0"/>
                  </a:lnTo>
                  <a:lnTo>
                    <a:pt x="1485" y="0"/>
                  </a:lnTo>
                  <a:lnTo>
                    <a:pt x="1503" y="0"/>
                  </a:lnTo>
                  <a:lnTo>
                    <a:pt x="1515" y="0"/>
                  </a:lnTo>
                  <a:lnTo>
                    <a:pt x="1533" y="0"/>
                  </a:lnTo>
                  <a:lnTo>
                    <a:pt x="1546" y="0"/>
                  </a:lnTo>
                  <a:lnTo>
                    <a:pt x="1564" y="0"/>
                  </a:lnTo>
                  <a:lnTo>
                    <a:pt x="1576" y="0"/>
                  </a:lnTo>
                  <a:lnTo>
                    <a:pt x="1588" y="0"/>
                  </a:lnTo>
                  <a:lnTo>
                    <a:pt x="1606" y="0"/>
                  </a:lnTo>
                  <a:lnTo>
                    <a:pt x="1618" y="0"/>
                  </a:lnTo>
                  <a:lnTo>
                    <a:pt x="1636" y="0"/>
                  </a:lnTo>
                  <a:lnTo>
                    <a:pt x="1649" y="0"/>
                  </a:lnTo>
                  <a:lnTo>
                    <a:pt x="1667" y="0"/>
                  </a:lnTo>
                  <a:lnTo>
                    <a:pt x="1679" y="0"/>
                  </a:lnTo>
                  <a:lnTo>
                    <a:pt x="1697" y="0"/>
                  </a:lnTo>
                  <a:lnTo>
                    <a:pt x="1709" y="0"/>
                  </a:lnTo>
                  <a:lnTo>
                    <a:pt x="1727" y="0"/>
                  </a:lnTo>
                  <a:lnTo>
                    <a:pt x="1739" y="0"/>
                  </a:lnTo>
                  <a:lnTo>
                    <a:pt x="1758" y="0"/>
                  </a:lnTo>
                  <a:lnTo>
                    <a:pt x="1770" y="0"/>
                  </a:lnTo>
                  <a:lnTo>
                    <a:pt x="1788" y="0"/>
                  </a:lnTo>
                  <a:lnTo>
                    <a:pt x="1800" y="0"/>
                  </a:lnTo>
                  <a:lnTo>
                    <a:pt x="1818" y="0"/>
                  </a:lnTo>
                  <a:lnTo>
                    <a:pt x="1830" y="0"/>
                  </a:lnTo>
                  <a:lnTo>
                    <a:pt x="1849" y="0"/>
                  </a:lnTo>
                  <a:lnTo>
                    <a:pt x="1861" y="0"/>
                  </a:lnTo>
                  <a:lnTo>
                    <a:pt x="1873" y="0"/>
                  </a:lnTo>
                  <a:lnTo>
                    <a:pt x="1891" y="0"/>
                  </a:lnTo>
                  <a:lnTo>
                    <a:pt x="1903" y="0"/>
                  </a:lnTo>
                  <a:lnTo>
                    <a:pt x="1921" y="0"/>
                  </a:lnTo>
                  <a:lnTo>
                    <a:pt x="1933" y="0"/>
                  </a:lnTo>
                  <a:lnTo>
                    <a:pt x="1952" y="0"/>
                  </a:lnTo>
                  <a:lnTo>
                    <a:pt x="1964" y="0"/>
                  </a:lnTo>
                  <a:lnTo>
                    <a:pt x="1982" y="0"/>
                  </a:lnTo>
                  <a:lnTo>
                    <a:pt x="1994" y="0"/>
                  </a:lnTo>
                  <a:lnTo>
                    <a:pt x="2012" y="0"/>
                  </a:lnTo>
                  <a:lnTo>
                    <a:pt x="2024" y="0"/>
                  </a:lnTo>
                  <a:lnTo>
                    <a:pt x="2042" y="0"/>
                  </a:lnTo>
                  <a:lnTo>
                    <a:pt x="2055" y="0"/>
                  </a:lnTo>
                  <a:lnTo>
                    <a:pt x="2073" y="0"/>
                  </a:lnTo>
                  <a:lnTo>
                    <a:pt x="2085" y="0"/>
                  </a:lnTo>
                  <a:lnTo>
                    <a:pt x="2103" y="0"/>
                  </a:lnTo>
                  <a:lnTo>
                    <a:pt x="2115" y="0"/>
                  </a:lnTo>
                  <a:lnTo>
                    <a:pt x="2133" y="0"/>
                  </a:lnTo>
                  <a:lnTo>
                    <a:pt x="2145" y="0"/>
                  </a:lnTo>
                  <a:lnTo>
                    <a:pt x="2164" y="0"/>
                  </a:lnTo>
                  <a:lnTo>
                    <a:pt x="2176" y="0"/>
                  </a:lnTo>
                  <a:lnTo>
                    <a:pt x="2188" y="0"/>
                  </a:lnTo>
                  <a:lnTo>
                    <a:pt x="2206" y="0"/>
                  </a:lnTo>
                  <a:lnTo>
                    <a:pt x="2218" y="0"/>
                  </a:lnTo>
                  <a:lnTo>
                    <a:pt x="2236" y="0"/>
                  </a:lnTo>
                  <a:lnTo>
                    <a:pt x="2249" y="0"/>
                  </a:lnTo>
                  <a:lnTo>
                    <a:pt x="2267" y="0"/>
                  </a:lnTo>
                  <a:lnTo>
                    <a:pt x="2279" y="0"/>
                  </a:lnTo>
                  <a:lnTo>
                    <a:pt x="2297" y="0"/>
                  </a:lnTo>
                  <a:lnTo>
                    <a:pt x="2309" y="0"/>
                  </a:lnTo>
                  <a:lnTo>
                    <a:pt x="2327" y="0"/>
                  </a:lnTo>
                  <a:lnTo>
                    <a:pt x="2339" y="0"/>
                  </a:lnTo>
                  <a:lnTo>
                    <a:pt x="2358" y="0"/>
                  </a:lnTo>
                  <a:lnTo>
                    <a:pt x="2370" y="0"/>
                  </a:lnTo>
                  <a:lnTo>
                    <a:pt x="2388" y="0"/>
                  </a:lnTo>
                  <a:lnTo>
                    <a:pt x="2400" y="0"/>
                  </a:lnTo>
                  <a:lnTo>
                    <a:pt x="2418" y="0"/>
                  </a:lnTo>
                  <a:lnTo>
                    <a:pt x="2430" y="0"/>
                  </a:lnTo>
                  <a:lnTo>
                    <a:pt x="2448" y="0"/>
                  </a:lnTo>
                  <a:lnTo>
                    <a:pt x="2461" y="0"/>
                  </a:lnTo>
                  <a:lnTo>
                    <a:pt x="2479" y="0"/>
                  </a:lnTo>
                  <a:lnTo>
                    <a:pt x="2491" y="0"/>
                  </a:lnTo>
                  <a:lnTo>
                    <a:pt x="2503" y="0"/>
                  </a:lnTo>
                  <a:lnTo>
                    <a:pt x="2521" y="0"/>
                  </a:lnTo>
                  <a:lnTo>
                    <a:pt x="2533" y="0"/>
                  </a:lnTo>
                  <a:lnTo>
                    <a:pt x="2552" y="0"/>
                  </a:lnTo>
                  <a:lnTo>
                    <a:pt x="2564" y="0"/>
                  </a:lnTo>
                  <a:lnTo>
                    <a:pt x="2582" y="0"/>
                  </a:lnTo>
                  <a:lnTo>
                    <a:pt x="2594" y="0"/>
                  </a:lnTo>
                  <a:lnTo>
                    <a:pt x="2612" y="0"/>
                  </a:lnTo>
                  <a:lnTo>
                    <a:pt x="2624" y="0"/>
                  </a:lnTo>
                  <a:lnTo>
                    <a:pt x="2642" y="0"/>
                  </a:lnTo>
                  <a:lnTo>
                    <a:pt x="2655" y="0"/>
                  </a:lnTo>
                  <a:lnTo>
                    <a:pt x="2673" y="0"/>
                  </a:lnTo>
                  <a:lnTo>
                    <a:pt x="2685" y="0"/>
                  </a:lnTo>
                  <a:lnTo>
                    <a:pt x="2703" y="0"/>
                  </a:lnTo>
                  <a:lnTo>
                    <a:pt x="2715" y="0"/>
                  </a:lnTo>
                  <a:lnTo>
                    <a:pt x="2733" y="0"/>
                  </a:lnTo>
                  <a:lnTo>
                    <a:pt x="2745" y="0"/>
                  </a:lnTo>
                  <a:lnTo>
                    <a:pt x="2764" y="0"/>
                  </a:lnTo>
                  <a:lnTo>
                    <a:pt x="2776" y="0"/>
                  </a:lnTo>
                  <a:lnTo>
                    <a:pt x="2794" y="0"/>
                  </a:lnTo>
                  <a:lnTo>
                    <a:pt x="2806" y="0"/>
                  </a:lnTo>
                  <a:lnTo>
                    <a:pt x="2818" y="0"/>
                  </a:lnTo>
                  <a:lnTo>
                    <a:pt x="2836" y="0"/>
                  </a:lnTo>
                  <a:lnTo>
                    <a:pt x="2848" y="0"/>
                  </a:lnTo>
                  <a:lnTo>
                    <a:pt x="2867" y="0"/>
                  </a:lnTo>
                  <a:lnTo>
                    <a:pt x="2879" y="0"/>
                  </a:lnTo>
                  <a:lnTo>
                    <a:pt x="2897" y="0"/>
                  </a:lnTo>
                  <a:lnTo>
                    <a:pt x="2909" y="0"/>
                  </a:lnTo>
                  <a:lnTo>
                    <a:pt x="2927" y="0"/>
                  </a:lnTo>
                  <a:lnTo>
                    <a:pt x="2939" y="0"/>
                  </a:lnTo>
                  <a:lnTo>
                    <a:pt x="2958" y="0"/>
                  </a:lnTo>
                  <a:lnTo>
                    <a:pt x="2970" y="0"/>
                  </a:lnTo>
                  <a:lnTo>
                    <a:pt x="2988" y="0"/>
                  </a:lnTo>
                  <a:lnTo>
                    <a:pt x="3000" y="0"/>
                  </a:lnTo>
                  <a:lnTo>
                    <a:pt x="3018" y="0"/>
                  </a:lnTo>
                  <a:lnTo>
                    <a:pt x="3030" y="0"/>
                  </a:lnTo>
                  <a:lnTo>
                    <a:pt x="3048" y="0"/>
                  </a:lnTo>
                  <a:lnTo>
                    <a:pt x="3061" y="0"/>
                  </a:lnTo>
                  <a:lnTo>
                    <a:pt x="3079" y="0"/>
                  </a:lnTo>
                  <a:lnTo>
                    <a:pt x="3091" y="0"/>
                  </a:lnTo>
                  <a:lnTo>
                    <a:pt x="3109" y="0"/>
                  </a:lnTo>
                  <a:lnTo>
                    <a:pt x="3121" y="0"/>
                  </a:lnTo>
                  <a:lnTo>
                    <a:pt x="3133" y="0"/>
                  </a:lnTo>
                  <a:lnTo>
                    <a:pt x="3151" y="0"/>
                  </a:lnTo>
                  <a:lnTo>
                    <a:pt x="3164" y="0"/>
                  </a:lnTo>
                  <a:lnTo>
                    <a:pt x="3182" y="0"/>
                  </a:lnTo>
                  <a:lnTo>
                    <a:pt x="3194" y="0"/>
                  </a:lnTo>
                  <a:lnTo>
                    <a:pt x="3212" y="0"/>
                  </a:lnTo>
                  <a:lnTo>
                    <a:pt x="3224" y="0"/>
                  </a:lnTo>
                  <a:lnTo>
                    <a:pt x="3242" y="0"/>
                  </a:lnTo>
                  <a:lnTo>
                    <a:pt x="3254" y="0"/>
                  </a:lnTo>
                  <a:lnTo>
                    <a:pt x="3273" y="0"/>
                  </a:lnTo>
                  <a:lnTo>
                    <a:pt x="3285" y="0"/>
                  </a:lnTo>
                  <a:lnTo>
                    <a:pt x="3303" y="0"/>
                  </a:lnTo>
                  <a:lnTo>
                    <a:pt x="3315" y="0"/>
                  </a:lnTo>
                  <a:lnTo>
                    <a:pt x="3333" y="0"/>
                  </a:lnTo>
                  <a:lnTo>
                    <a:pt x="3345" y="0"/>
                  </a:lnTo>
                  <a:lnTo>
                    <a:pt x="3364" y="0"/>
                  </a:lnTo>
                  <a:lnTo>
                    <a:pt x="3376" y="0"/>
                  </a:lnTo>
                  <a:lnTo>
                    <a:pt x="3394" y="0"/>
                  </a:lnTo>
                  <a:lnTo>
                    <a:pt x="3406" y="0"/>
                  </a:lnTo>
                  <a:lnTo>
                    <a:pt x="3424" y="0"/>
                  </a:lnTo>
                  <a:lnTo>
                    <a:pt x="3436" y="0"/>
                  </a:lnTo>
                  <a:lnTo>
                    <a:pt x="3448" y="0"/>
                  </a:lnTo>
                  <a:lnTo>
                    <a:pt x="3467" y="0"/>
                  </a:lnTo>
                  <a:lnTo>
                    <a:pt x="3479" y="0"/>
                  </a:lnTo>
                  <a:lnTo>
                    <a:pt x="3497" y="0"/>
                  </a:lnTo>
                  <a:lnTo>
                    <a:pt x="3509" y="0"/>
                  </a:lnTo>
                  <a:lnTo>
                    <a:pt x="3527" y="0"/>
                  </a:lnTo>
                  <a:lnTo>
                    <a:pt x="3539" y="0"/>
                  </a:lnTo>
                  <a:lnTo>
                    <a:pt x="3557" y="0"/>
                  </a:lnTo>
                  <a:lnTo>
                    <a:pt x="3570" y="0"/>
                  </a:lnTo>
                  <a:lnTo>
                    <a:pt x="3588" y="0"/>
                  </a:lnTo>
                  <a:lnTo>
                    <a:pt x="3600" y="0"/>
                  </a:lnTo>
                  <a:lnTo>
                    <a:pt x="3618" y="0"/>
                  </a:lnTo>
                  <a:lnTo>
                    <a:pt x="3630" y="0"/>
                  </a:lnTo>
                  <a:lnTo>
                    <a:pt x="3648" y="0"/>
                  </a:lnTo>
                  <a:lnTo>
                    <a:pt x="3660" y="0"/>
                  </a:lnTo>
                  <a:lnTo>
                    <a:pt x="3679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Freeform 64"/>
            <p:cNvSpPr>
              <a:spLocks/>
            </p:cNvSpPr>
            <p:nvPr/>
          </p:nvSpPr>
          <p:spPr bwMode="auto">
            <a:xfrm>
              <a:off x="1062" y="1718"/>
              <a:ext cx="3679" cy="737"/>
            </a:xfrm>
            <a:custGeom>
              <a:avLst/>
              <a:gdLst>
                <a:gd name="T0" fmla="*/ 43 w 3679"/>
                <a:gd name="T1" fmla="*/ 628 h 737"/>
                <a:gd name="T2" fmla="*/ 103 w 3679"/>
                <a:gd name="T3" fmla="*/ 634 h 737"/>
                <a:gd name="T4" fmla="*/ 164 w 3679"/>
                <a:gd name="T5" fmla="*/ 725 h 737"/>
                <a:gd name="T6" fmla="*/ 224 w 3679"/>
                <a:gd name="T7" fmla="*/ 609 h 737"/>
                <a:gd name="T8" fmla="*/ 285 w 3679"/>
                <a:gd name="T9" fmla="*/ 548 h 737"/>
                <a:gd name="T10" fmla="*/ 346 w 3679"/>
                <a:gd name="T11" fmla="*/ 366 h 737"/>
                <a:gd name="T12" fmla="*/ 406 w 3679"/>
                <a:gd name="T13" fmla="*/ 177 h 737"/>
                <a:gd name="T14" fmla="*/ 467 w 3679"/>
                <a:gd name="T15" fmla="*/ 158 h 737"/>
                <a:gd name="T16" fmla="*/ 527 w 3679"/>
                <a:gd name="T17" fmla="*/ 177 h 737"/>
                <a:gd name="T18" fmla="*/ 588 w 3679"/>
                <a:gd name="T19" fmla="*/ 97 h 737"/>
                <a:gd name="T20" fmla="*/ 643 w 3679"/>
                <a:gd name="T21" fmla="*/ 110 h 737"/>
                <a:gd name="T22" fmla="*/ 703 w 3679"/>
                <a:gd name="T23" fmla="*/ 116 h 737"/>
                <a:gd name="T24" fmla="*/ 764 w 3679"/>
                <a:gd name="T25" fmla="*/ 183 h 737"/>
                <a:gd name="T26" fmla="*/ 824 w 3679"/>
                <a:gd name="T27" fmla="*/ 67 h 737"/>
                <a:gd name="T28" fmla="*/ 885 w 3679"/>
                <a:gd name="T29" fmla="*/ 24 h 737"/>
                <a:gd name="T30" fmla="*/ 946 w 3679"/>
                <a:gd name="T31" fmla="*/ 110 h 737"/>
                <a:gd name="T32" fmla="*/ 1006 w 3679"/>
                <a:gd name="T33" fmla="*/ 158 h 737"/>
                <a:gd name="T34" fmla="*/ 1067 w 3679"/>
                <a:gd name="T35" fmla="*/ 67 h 737"/>
                <a:gd name="T36" fmla="*/ 1127 w 3679"/>
                <a:gd name="T37" fmla="*/ 30 h 737"/>
                <a:gd name="T38" fmla="*/ 1188 w 3679"/>
                <a:gd name="T39" fmla="*/ 262 h 737"/>
                <a:gd name="T40" fmla="*/ 1249 w 3679"/>
                <a:gd name="T41" fmla="*/ 97 h 737"/>
                <a:gd name="T42" fmla="*/ 1303 w 3679"/>
                <a:gd name="T43" fmla="*/ 140 h 737"/>
                <a:gd name="T44" fmla="*/ 1364 w 3679"/>
                <a:gd name="T45" fmla="*/ 195 h 737"/>
                <a:gd name="T46" fmla="*/ 1424 w 3679"/>
                <a:gd name="T47" fmla="*/ 122 h 737"/>
                <a:gd name="T48" fmla="*/ 1485 w 3679"/>
                <a:gd name="T49" fmla="*/ 140 h 737"/>
                <a:gd name="T50" fmla="*/ 1546 w 3679"/>
                <a:gd name="T51" fmla="*/ 201 h 737"/>
                <a:gd name="T52" fmla="*/ 1606 w 3679"/>
                <a:gd name="T53" fmla="*/ 152 h 737"/>
                <a:gd name="T54" fmla="*/ 1667 w 3679"/>
                <a:gd name="T55" fmla="*/ 183 h 737"/>
                <a:gd name="T56" fmla="*/ 1727 w 3679"/>
                <a:gd name="T57" fmla="*/ 97 h 737"/>
                <a:gd name="T58" fmla="*/ 1788 w 3679"/>
                <a:gd name="T59" fmla="*/ 110 h 737"/>
                <a:gd name="T60" fmla="*/ 1849 w 3679"/>
                <a:gd name="T61" fmla="*/ 164 h 737"/>
                <a:gd name="T62" fmla="*/ 1903 w 3679"/>
                <a:gd name="T63" fmla="*/ 30 h 737"/>
                <a:gd name="T64" fmla="*/ 1964 w 3679"/>
                <a:gd name="T65" fmla="*/ 274 h 737"/>
                <a:gd name="T66" fmla="*/ 2024 w 3679"/>
                <a:gd name="T67" fmla="*/ 55 h 737"/>
                <a:gd name="T68" fmla="*/ 2085 w 3679"/>
                <a:gd name="T69" fmla="*/ 116 h 737"/>
                <a:gd name="T70" fmla="*/ 2145 w 3679"/>
                <a:gd name="T71" fmla="*/ 189 h 737"/>
                <a:gd name="T72" fmla="*/ 2206 w 3679"/>
                <a:gd name="T73" fmla="*/ 122 h 737"/>
                <a:gd name="T74" fmla="*/ 2267 w 3679"/>
                <a:gd name="T75" fmla="*/ 116 h 737"/>
                <a:gd name="T76" fmla="*/ 2327 w 3679"/>
                <a:gd name="T77" fmla="*/ 128 h 737"/>
                <a:gd name="T78" fmla="*/ 2388 w 3679"/>
                <a:gd name="T79" fmla="*/ 67 h 737"/>
                <a:gd name="T80" fmla="*/ 2448 w 3679"/>
                <a:gd name="T81" fmla="*/ 171 h 737"/>
                <a:gd name="T82" fmla="*/ 2503 w 3679"/>
                <a:gd name="T83" fmla="*/ 146 h 737"/>
                <a:gd name="T84" fmla="*/ 2564 w 3679"/>
                <a:gd name="T85" fmla="*/ 140 h 737"/>
                <a:gd name="T86" fmla="*/ 2624 w 3679"/>
                <a:gd name="T87" fmla="*/ 110 h 737"/>
                <a:gd name="T88" fmla="*/ 2685 w 3679"/>
                <a:gd name="T89" fmla="*/ 183 h 737"/>
                <a:gd name="T90" fmla="*/ 2745 w 3679"/>
                <a:gd name="T91" fmla="*/ 146 h 737"/>
                <a:gd name="T92" fmla="*/ 2806 w 3679"/>
                <a:gd name="T93" fmla="*/ 158 h 737"/>
                <a:gd name="T94" fmla="*/ 2867 w 3679"/>
                <a:gd name="T95" fmla="*/ 91 h 737"/>
                <a:gd name="T96" fmla="*/ 2927 w 3679"/>
                <a:gd name="T97" fmla="*/ 67 h 737"/>
                <a:gd name="T98" fmla="*/ 2988 w 3679"/>
                <a:gd name="T99" fmla="*/ 164 h 737"/>
                <a:gd name="T100" fmla="*/ 3048 w 3679"/>
                <a:gd name="T101" fmla="*/ 122 h 737"/>
                <a:gd name="T102" fmla="*/ 3109 w 3679"/>
                <a:gd name="T103" fmla="*/ 146 h 737"/>
                <a:gd name="T104" fmla="*/ 3164 w 3679"/>
                <a:gd name="T105" fmla="*/ 250 h 737"/>
                <a:gd name="T106" fmla="*/ 3224 w 3679"/>
                <a:gd name="T107" fmla="*/ 213 h 737"/>
                <a:gd name="T108" fmla="*/ 3285 w 3679"/>
                <a:gd name="T109" fmla="*/ 152 h 737"/>
                <a:gd name="T110" fmla="*/ 3345 w 3679"/>
                <a:gd name="T111" fmla="*/ 195 h 737"/>
                <a:gd name="T112" fmla="*/ 3406 w 3679"/>
                <a:gd name="T113" fmla="*/ 189 h 737"/>
                <a:gd name="T114" fmla="*/ 3467 w 3679"/>
                <a:gd name="T115" fmla="*/ 43 h 737"/>
                <a:gd name="T116" fmla="*/ 3527 w 3679"/>
                <a:gd name="T117" fmla="*/ 0 h 737"/>
                <a:gd name="T118" fmla="*/ 3588 w 3679"/>
                <a:gd name="T119" fmla="*/ 164 h 737"/>
                <a:gd name="T120" fmla="*/ 3648 w 3679"/>
                <a:gd name="T121" fmla="*/ 152 h 7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79" h="737">
                  <a:moveTo>
                    <a:pt x="0" y="652"/>
                  </a:moveTo>
                  <a:lnTo>
                    <a:pt x="12" y="591"/>
                  </a:lnTo>
                  <a:lnTo>
                    <a:pt x="31" y="597"/>
                  </a:lnTo>
                  <a:lnTo>
                    <a:pt x="43" y="628"/>
                  </a:lnTo>
                  <a:lnTo>
                    <a:pt x="61" y="634"/>
                  </a:lnTo>
                  <a:lnTo>
                    <a:pt x="73" y="689"/>
                  </a:lnTo>
                  <a:lnTo>
                    <a:pt x="91" y="591"/>
                  </a:lnTo>
                  <a:lnTo>
                    <a:pt x="103" y="634"/>
                  </a:lnTo>
                  <a:lnTo>
                    <a:pt x="121" y="567"/>
                  </a:lnTo>
                  <a:lnTo>
                    <a:pt x="134" y="615"/>
                  </a:lnTo>
                  <a:lnTo>
                    <a:pt x="152" y="609"/>
                  </a:lnTo>
                  <a:lnTo>
                    <a:pt x="164" y="725"/>
                  </a:lnTo>
                  <a:lnTo>
                    <a:pt x="182" y="737"/>
                  </a:lnTo>
                  <a:lnTo>
                    <a:pt x="194" y="646"/>
                  </a:lnTo>
                  <a:lnTo>
                    <a:pt x="212" y="695"/>
                  </a:lnTo>
                  <a:lnTo>
                    <a:pt x="224" y="609"/>
                  </a:lnTo>
                  <a:lnTo>
                    <a:pt x="243" y="591"/>
                  </a:lnTo>
                  <a:lnTo>
                    <a:pt x="255" y="548"/>
                  </a:lnTo>
                  <a:lnTo>
                    <a:pt x="273" y="573"/>
                  </a:lnTo>
                  <a:lnTo>
                    <a:pt x="285" y="548"/>
                  </a:lnTo>
                  <a:lnTo>
                    <a:pt x="303" y="408"/>
                  </a:lnTo>
                  <a:lnTo>
                    <a:pt x="315" y="372"/>
                  </a:lnTo>
                  <a:lnTo>
                    <a:pt x="327" y="384"/>
                  </a:lnTo>
                  <a:lnTo>
                    <a:pt x="346" y="366"/>
                  </a:lnTo>
                  <a:lnTo>
                    <a:pt x="358" y="262"/>
                  </a:lnTo>
                  <a:lnTo>
                    <a:pt x="376" y="250"/>
                  </a:lnTo>
                  <a:lnTo>
                    <a:pt x="388" y="201"/>
                  </a:lnTo>
                  <a:lnTo>
                    <a:pt x="406" y="177"/>
                  </a:lnTo>
                  <a:lnTo>
                    <a:pt x="418" y="140"/>
                  </a:lnTo>
                  <a:lnTo>
                    <a:pt x="437" y="140"/>
                  </a:lnTo>
                  <a:lnTo>
                    <a:pt x="449" y="219"/>
                  </a:lnTo>
                  <a:lnTo>
                    <a:pt x="467" y="158"/>
                  </a:lnTo>
                  <a:lnTo>
                    <a:pt x="479" y="91"/>
                  </a:lnTo>
                  <a:lnTo>
                    <a:pt x="497" y="73"/>
                  </a:lnTo>
                  <a:lnTo>
                    <a:pt x="509" y="219"/>
                  </a:lnTo>
                  <a:lnTo>
                    <a:pt x="527" y="177"/>
                  </a:lnTo>
                  <a:lnTo>
                    <a:pt x="540" y="146"/>
                  </a:lnTo>
                  <a:lnTo>
                    <a:pt x="558" y="97"/>
                  </a:lnTo>
                  <a:lnTo>
                    <a:pt x="570" y="116"/>
                  </a:lnTo>
                  <a:lnTo>
                    <a:pt x="588" y="97"/>
                  </a:lnTo>
                  <a:lnTo>
                    <a:pt x="600" y="6"/>
                  </a:lnTo>
                  <a:lnTo>
                    <a:pt x="618" y="0"/>
                  </a:lnTo>
                  <a:lnTo>
                    <a:pt x="630" y="36"/>
                  </a:lnTo>
                  <a:lnTo>
                    <a:pt x="643" y="110"/>
                  </a:lnTo>
                  <a:lnTo>
                    <a:pt x="661" y="103"/>
                  </a:lnTo>
                  <a:lnTo>
                    <a:pt x="673" y="85"/>
                  </a:lnTo>
                  <a:lnTo>
                    <a:pt x="691" y="116"/>
                  </a:lnTo>
                  <a:lnTo>
                    <a:pt x="703" y="116"/>
                  </a:lnTo>
                  <a:lnTo>
                    <a:pt x="721" y="73"/>
                  </a:lnTo>
                  <a:lnTo>
                    <a:pt x="734" y="0"/>
                  </a:lnTo>
                  <a:lnTo>
                    <a:pt x="752" y="177"/>
                  </a:lnTo>
                  <a:lnTo>
                    <a:pt x="764" y="183"/>
                  </a:lnTo>
                  <a:lnTo>
                    <a:pt x="782" y="73"/>
                  </a:lnTo>
                  <a:lnTo>
                    <a:pt x="794" y="49"/>
                  </a:lnTo>
                  <a:lnTo>
                    <a:pt x="812" y="85"/>
                  </a:lnTo>
                  <a:lnTo>
                    <a:pt x="824" y="67"/>
                  </a:lnTo>
                  <a:lnTo>
                    <a:pt x="843" y="134"/>
                  </a:lnTo>
                  <a:lnTo>
                    <a:pt x="855" y="164"/>
                  </a:lnTo>
                  <a:lnTo>
                    <a:pt x="873" y="110"/>
                  </a:lnTo>
                  <a:lnTo>
                    <a:pt x="885" y="24"/>
                  </a:lnTo>
                  <a:lnTo>
                    <a:pt x="903" y="30"/>
                  </a:lnTo>
                  <a:lnTo>
                    <a:pt x="915" y="103"/>
                  </a:lnTo>
                  <a:lnTo>
                    <a:pt x="933" y="67"/>
                  </a:lnTo>
                  <a:lnTo>
                    <a:pt x="946" y="110"/>
                  </a:lnTo>
                  <a:lnTo>
                    <a:pt x="958" y="158"/>
                  </a:lnTo>
                  <a:lnTo>
                    <a:pt x="976" y="164"/>
                  </a:lnTo>
                  <a:lnTo>
                    <a:pt x="988" y="171"/>
                  </a:lnTo>
                  <a:lnTo>
                    <a:pt x="1006" y="158"/>
                  </a:lnTo>
                  <a:lnTo>
                    <a:pt x="1018" y="110"/>
                  </a:lnTo>
                  <a:lnTo>
                    <a:pt x="1037" y="171"/>
                  </a:lnTo>
                  <a:lnTo>
                    <a:pt x="1049" y="128"/>
                  </a:lnTo>
                  <a:lnTo>
                    <a:pt x="1067" y="67"/>
                  </a:lnTo>
                  <a:lnTo>
                    <a:pt x="1079" y="97"/>
                  </a:lnTo>
                  <a:lnTo>
                    <a:pt x="1097" y="85"/>
                  </a:lnTo>
                  <a:lnTo>
                    <a:pt x="1109" y="122"/>
                  </a:lnTo>
                  <a:lnTo>
                    <a:pt x="1127" y="30"/>
                  </a:lnTo>
                  <a:lnTo>
                    <a:pt x="1140" y="55"/>
                  </a:lnTo>
                  <a:lnTo>
                    <a:pt x="1158" y="207"/>
                  </a:lnTo>
                  <a:lnTo>
                    <a:pt x="1170" y="183"/>
                  </a:lnTo>
                  <a:lnTo>
                    <a:pt x="1188" y="262"/>
                  </a:lnTo>
                  <a:lnTo>
                    <a:pt x="1200" y="152"/>
                  </a:lnTo>
                  <a:lnTo>
                    <a:pt x="1218" y="134"/>
                  </a:lnTo>
                  <a:lnTo>
                    <a:pt x="1230" y="116"/>
                  </a:lnTo>
                  <a:lnTo>
                    <a:pt x="1249" y="97"/>
                  </a:lnTo>
                  <a:lnTo>
                    <a:pt x="1261" y="49"/>
                  </a:lnTo>
                  <a:lnTo>
                    <a:pt x="1273" y="134"/>
                  </a:lnTo>
                  <a:lnTo>
                    <a:pt x="1291" y="164"/>
                  </a:lnTo>
                  <a:lnTo>
                    <a:pt x="1303" y="140"/>
                  </a:lnTo>
                  <a:lnTo>
                    <a:pt x="1321" y="116"/>
                  </a:lnTo>
                  <a:lnTo>
                    <a:pt x="1333" y="207"/>
                  </a:lnTo>
                  <a:lnTo>
                    <a:pt x="1352" y="225"/>
                  </a:lnTo>
                  <a:lnTo>
                    <a:pt x="1364" y="195"/>
                  </a:lnTo>
                  <a:lnTo>
                    <a:pt x="1382" y="311"/>
                  </a:lnTo>
                  <a:lnTo>
                    <a:pt x="1394" y="171"/>
                  </a:lnTo>
                  <a:lnTo>
                    <a:pt x="1412" y="213"/>
                  </a:lnTo>
                  <a:lnTo>
                    <a:pt x="1424" y="122"/>
                  </a:lnTo>
                  <a:lnTo>
                    <a:pt x="1443" y="183"/>
                  </a:lnTo>
                  <a:lnTo>
                    <a:pt x="1455" y="134"/>
                  </a:lnTo>
                  <a:lnTo>
                    <a:pt x="1473" y="103"/>
                  </a:lnTo>
                  <a:lnTo>
                    <a:pt x="1485" y="140"/>
                  </a:lnTo>
                  <a:lnTo>
                    <a:pt x="1503" y="122"/>
                  </a:lnTo>
                  <a:lnTo>
                    <a:pt x="1515" y="152"/>
                  </a:lnTo>
                  <a:lnTo>
                    <a:pt x="1533" y="128"/>
                  </a:lnTo>
                  <a:lnTo>
                    <a:pt x="1546" y="201"/>
                  </a:lnTo>
                  <a:lnTo>
                    <a:pt x="1564" y="219"/>
                  </a:lnTo>
                  <a:lnTo>
                    <a:pt x="1576" y="110"/>
                  </a:lnTo>
                  <a:lnTo>
                    <a:pt x="1588" y="171"/>
                  </a:lnTo>
                  <a:lnTo>
                    <a:pt x="1606" y="152"/>
                  </a:lnTo>
                  <a:lnTo>
                    <a:pt x="1618" y="231"/>
                  </a:lnTo>
                  <a:lnTo>
                    <a:pt x="1636" y="207"/>
                  </a:lnTo>
                  <a:lnTo>
                    <a:pt x="1649" y="213"/>
                  </a:lnTo>
                  <a:lnTo>
                    <a:pt x="1667" y="183"/>
                  </a:lnTo>
                  <a:lnTo>
                    <a:pt x="1679" y="110"/>
                  </a:lnTo>
                  <a:lnTo>
                    <a:pt x="1697" y="73"/>
                  </a:lnTo>
                  <a:lnTo>
                    <a:pt x="1709" y="55"/>
                  </a:lnTo>
                  <a:lnTo>
                    <a:pt x="1727" y="97"/>
                  </a:lnTo>
                  <a:lnTo>
                    <a:pt x="1739" y="103"/>
                  </a:lnTo>
                  <a:lnTo>
                    <a:pt x="1758" y="189"/>
                  </a:lnTo>
                  <a:lnTo>
                    <a:pt x="1770" y="195"/>
                  </a:lnTo>
                  <a:lnTo>
                    <a:pt x="1788" y="110"/>
                  </a:lnTo>
                  <a:lnTo>
                    <a:pt x="1800" y="91"/>
                  </a:lnTo>
                  <a:lnTo>
                    <a:pt x="1818" y="110"/>
                  </a:lnTo>
                  <a:lnTo>
                    <a:pt x="1830" y="201"/>
                  </a:lnTo>
                  <a:lnTo>
                    <a:pt x="1849" y="164"/>
                  </a:lnTo>
                  <a:lnTo>
                    <a:pt x="1861" y="146"/>
                  </a:lnTo>
                  <a:lnTo>
                    <a:pt x="1873" y="177"/>
                  </a:lnTo>
                  <a:lnTo>
                    <a:pt x="1891" y="152"/>
                  </a:lnTo>
                  <a:lnTo>
                    <a:pt x="1903" y="30"/>
                  </a:lnTo>
                  <a:lnTo>
                    <a:pt x="1921" y="134"/>
                  </a:lnTo>
                  <a:lnTo>
                    <a:pt x="1933" y="238"/>
                  </a:lnTo>
                  <a:lnTo>
                    <a:pt x="1952" y="335"/>
                  </a:lnTo>
                  <a:lnTo>
                    <a:pt x="1964" y="274"/>
                  </a:lnTo>
                  <a:lnTo>
                    <a:pt x="1982" y="238"/>
                  </a:lnTo>
                  <a:lnTo>
                    <a:pt x="1994" y="238"/>
                  </a:lnTo>
                  <a:lnTo>
                    <a:pt x="2012" y="73"/>
                  </a:lnTo>
                  <a:lnTo>
                    <a:pt x="2024" y="55"/>
                  </a:lnTo>
                  <a:lnTo>
                    <a:pt x="2042" y="67"/>
                  </a:lnTo>
                  <a:lnTo>
                    <a:pt x="2055" y="91"/>
                  </a:lnTo>
                  <a:lnTo>
                    <a:pt x="2073" y="268"/>
                  </a:lnTo>
                  <a:lnTo>
                    <a:pt x="2085" y="116"/>
                  </a:lnTo>
                  <a:lnTo>
                    <a:pt x="2103" y="128"/>
                  </a:lnTo>
                  <a:lnTo>
                    <a:pt x="2115" y="183"/>
                  </a:lnTo>
                  <a:lnTo>
                    <a:pt x="2133" y="262"/>
                  </a:lnTo>
                  <a:lnTo>
                    <a:pt x="2145" y="189"/>
                  </a:lnTo>
                  <a:lnTo>
                    <a:pt x="2164" y="49"/>
                  </a:lnTo>
                  <a:lnTo>
                    <a:pt x="2176" y="79"/>
                  </a:lnTo>
                  <a:lnTo>
                    <a:pt x="2188" y="73"/>
                  </a:lnTo>
                  <a:lnTo>
                    <a:pt x="2206" y="122"/>
                  </a:lnTo>
                  <a:lnTo>
                    <a:pt x="2218" y="85"/>
                  </a:lnTo>
                  <a:lnTo>
                    <a:pt x="2236" y="201"/>
                  </a:lnTo>
                  <a:lnTo>
                    <a:pt x="2249" y="128"/>
                  </a:lnTo>
                  <a:lnTo>
                    <a:pt x="2267" y="116"/>
                  </a:lnTo>
                  <a:lnTo>
                    <a:pt x="2279" y="152"/>
                  </a:lnTo>
                  <a:lnTo>
                    <a:pt x="2297" y="146"/>
                  </a:lnTo>
                  <a:lnTo>
                    <a:pt x="2309" y="73"/>
                  </a:lnTo>
                  <a:lnTo>
                    <a:pt x="2327" y="128"/>
                  </a:lnTo>
                  <a:lnTo>
                    <a:pt x="2339" y="110"/>
                  </a:lnTo>
                  <a:lnTo>
                    <a:pt x="2358" y="213"/>
                  </a:lnTo>
                  <a:lnTo>
                    <a:pt x="2370" y="134"/>
                  </a:lnTo>
                  <a:lnTo>
                    <a:pt x="2388" y="67"/>
                  </a:lnTo>
                  <a:lnTo>
                    <a:pt x="2400" y="158"/>
                  </a:lnTo>
                  <a:lnTo>
                    <a:pt x="2418" y="225"/>
                  </a:lnTo>
                  <a:lnTo>
                    <a:pt x="2430" y="250"/>
                  </a:lnTo>
                  <a:lnTo>
                    <a:pt x="2448" y="171"/>
                  </a:lnTo>
                  <a:lnTo>
                    <a:pt x="2461" y="207"/>
                  </a:lnTo>
                  <a:lnTo>
                    <a:pt x="2479" y="189"/>
                  </a:lnTo>
                  <a:lnTo>
                    <a:pt x="2491" y="244"/>
                  </a:lnTo>
                  <a:lnTo>
                    <a:pt x="2503" y="146"/>
                  </a:lnTo>
                  <a:lnTo>
                    <a:pt x="2521" y="189"/>
                  </a:lnTo>
                  <a:lnTo>
                    <a:pt x="2533" y="122"/>
                  </a:lnTo>
                  <a:lnTo>
                    <a:pt x="2552" y="103"/>
                  </a:lnTo>
                  <a:lnTo>
                    <a:pt x="2564" y="140"/>
                  </a:lnTo>
                  <a:lnTo>
                    <a:pt x="2582" y="134"/>
                  </a:lnTo>
                  <a:lnTo>
                    <a:pt x="2594" y="164"/>
                  </a:lnTo>
                  <a:lnTo>
                    <a:pt x="2612" y="177"/>
                  </a:lnTo>
                  <a:lnTo>
                    <a:pt x="2624" y="110"/>
                  </a:lnTo>
                  <a:lnTo>
                    <a:pt x="2642" y="134"/>
                  </a:lnTo>
                  <a:lnTo>
                    <a:pt x="2655" y="201"/>
                  </a:lnTo>
                  <a:lnTo>
                    <a:pt x="2673" y="97"/>
                  </a:lnTo>
                  <a:lnTo>
                    <a:pt x="2685" y="183"/>
                  </a:lnTo>
                  <a:lnTo>
                    <a:pt x="2703" y="152"/>
                  </a:lnTo>
                  <a:lnTo>
                    <a:pt x="2715" y="195"/>
                  </a:lnTo>
                  <a:lnTo>
                    <a:pt x="2733" y="189"/>
                  </a:lnTo>
                  <a:lnTo>
                    <a:pt x="2745" y="146"/>
                  </a:lnTo>
                  <a:lnTo>
                    <a:pt x="2764" y="97"/>
                  </a:lnTo>
                  <a:lnTo>
                    <a:pt x="2776" y="146"/>
                  </a:lnTo>
                  <a:lnTo>
                    <a:pt x="2794" y="134"/>
                  </a:lnTo>
                  <a:lnTo>
                    <a:pt x="2806" y="158"/>
                  </a:lnTo>
                  <a:lnTo>
                    <a:pt x="2818" y="158"/>
                  </a:lnTo>
                  <a:lnTo>
                    <a:pt x="2836" y="213"/>
                  </a:lnTo>
                  <a:lnTo>
                    <a:pt x="2848" y="189"/>
                  </a:lnTo>
                  <a:lnTo>
                    <a:pt x="2867" y="91"/>
                  </a:lnTo>
                  <a:lnTo>
                    <a:pt x="2879" y="164"/>
                  </a:lnTo>
                  <a:lnTo>
                    <a:pt x="2897" y="225"/>
                  </a:lnTo>
                  <a:lnTo>
                    <a:pt x="2909" y="103"/>
                  </a:lnTo>
                  <a:lnTo>
                    <a:pt x="2927" y="67"/>
                  </a:lnTo>
                  <a:lnTo>
                    <a:pt x="2939" y="79"/>
                  </a:lnTo>
                  <a:lnTo>
                    <a:pt x="2958" y="195"/>
                  </a:lnTo>
                  <a:lnTo>
                    <a:pt x="2970" y="97"/>
                  </a:lnTo>
                  <a:lnTo>
                    <a:pt x="2988" y="164"/>
                  </a:lnTo>
                  <a:lnTo>
                    <a:pt x="3000" y="225"/>
                  </a:lnTo>
                  <a:lnTo>
                    <a:pt x="3018" y="225"/>
                  </a:lnTo>
                  <a:lnTo>
                    <a:pt x="3030" y="164"/>
                  </a:lnTo>
                  <a:lnTo>
                    <a:pt x="3048" y="122"/>
                  </a:lnTo>
                  <a:lnTo>
                    <a:pt x="3061" y="128"/>
                  </a:lnTo>
                  <a:lnTo>
                    <a:pt x="3079" y="152"/>
                  </a:lnTo>
                  <a:lnTo>
                    <a:pt x="3091" y="61"/>
                  </a:lnTo>
                  <a:lnTo>
                    <a:pt x="3109" y="146"/>
                  </a:lnTo>
                  <a:lnTo>
                    <a:pt x="3121" y="152"/>
                  </a:lnTo>
                  <a:lnTo>
                    <a:pt x="3133" y="195"/>
                  </a:lnTo>
                  <a:lnTo>
                    <a:pt x="3151" y="152"/>
                  </a:lnTo>
                  <a:lnTo>
                    <a:pt x="3164" y="250"/>
                  </a:lnTo>
                  <a:lnTo>
                    <a:pt x="3182" y="164"/>
                  </a:lnTo>
                  <a:lnTo>
                    <a:pt x="3194" y="207"/>
                  </a:lnTo>
                  <a:lnTo>
                    <a:pt x="3212" y="177"/>
                  </a:lnTo>
                  <a:lnTo>
                    <a:pt x="3224" y="213"/>
                  </a:lnTo>
                  <a:lnTo>
                    <a:pt x="3242" y="231"/>
                  </a:lnTo>
                  <a:lnTo>
                    <a:pt x="3254" y="268"/>
                  </a:lnTo>
                  <a:lnTo>
                    <a:pt x="3273" y="231"/>
                  </a:lnTo>
                  <a:lnTo>
                    <a:pt x="3285" y="152"/>
                  </a:lnTo>
                  <a:lnTo>
                    <a:pt x="3303" y="103"/>
                  </a:lnTo>
                  <a:lnTo>
                    <a:pt x="3315" y="24"/>
                  </a:lnTo>
                  <a:lnTo>
                    <a:pt x="3333" y="43"/>
                  </a:lnTo>
                  <a:lnTo>
                    <a:pt x="3345" y="195"/>
                  </a:lnTo>
                  <a:lnTo>
                    <a:pt x="3364" y="207"/>
                  </a:lnTo>
                  <a:lnTo>
                    <a:pt x="3376" y="164"/>
                  </a:lnTo>
                  <a:lnTo>
                    <a:pt x="3394" y="262"/>
                  </a:lnTo>
                  <a:lnTo>
                    <a:pt x="3406" y="189"/>
                  </a:lnTo>
                  <a:lnTo>
                    <a:pt x="3424" y="171"/>
                  </a:lnTo>
                  <a:lnTo>
                    <a:pt x="3436" y="110"/>
                  </a:lnTo>
                  <a:lnTo>
                    <a:pt x="3448" y="73"/>
                  </a:lnTo>
                  <a:lnTo>
                    <a:pt x="3467" y="43"/>
                  </a:lnTo>
                  <a:lnTo>
                    <a:pt x="3479" y="91"/>
                  </a:lnTo>
                  <a:lnTo>
                    <a:pt x="3497" y="116"/>
                  </a:lnTo>
                  <a:lnTo>
                    <a:pt x="3509" y="43"/>
                  </a:lnTo>
                  <a:lnTo>
                    <a:pt x="3527" y="0"/>
                  </a:lnTo>
                  <a:lnTo>
                    <a:pt x="3539" y="97"/>
                  </a:lnTo>
                  <a:lnTo>
                    <a:pt x="3557" y="116"/>
                  </a:lnTo>
                  <a:lnTo>
                    <a:pt x="3570" y="183"/>
                  </a:lnTo>
                  <a:lnTo>
                    <a:pt x="3588" y="164"/>
                  </a:lnTo>
                  <a:lnTo>
                    <a:pt x="3600" y="116"/>
                  </a:lnTo>
                  <a:lnTo>
                    <a:pt x="3618" y="171"/>
                  </a:lnTo>
                  <a:lnTo>
                    <a:pt x="3630" y="152"/>
                  </a:lnTo>
                  <a:lnTo>
                    <a:pt x="3648" y="152"/>
                  </a:lnTo>
                  <a:lnTo>
                    <a:pt x="3660" y="183"/>
                  </a:lnTo>
                  <a:lnTo>
                    <a:pt x="3679" y="19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Rectangle 65"/>
            <p:cNvSpPr>
              <a:spLocks noChangeArrowheads="1"/>
            </p:cNvSpPr>
            <p:nvPr/>
          </p:nvSpPr>
          <p:spPr bwMode="auto">
            <a:xfrm>
              <a:off x="2092" y="1480"/>
              <a:ext cx="22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6.1515)</a:t>
              </a:r>
              <a:endParaRPr lang="en-US" sz="1200"/>
            </a:p>
          </p:txBody>
        </p:sp>
        <p:sp>
          <p:nvSpPr>
            <p:cNvPr id="42094" name="Rectangle 66"/>
            <p:cNvSpPr>
              <a:spLocks noChangeArrowheads="1"/>
            </p:cNvSpPr>
            <p:nvPr/>
          </p:nvSpPr>
          <p:spPr bwMode="auto">
            <a:xfrm>
              <a:off x="2850" y="2748"/>
              <a:ext cx="23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42095" name="Rectangle 67"/>
            <p:cNvSpPr>
              <a:spLocks noChangeArrowheads="1"/>
            </p:cNvSpPr>
            <p:nvPr/>
          </p:nvSpPr>
          <p:spPr bwMode="auto">
            <a:xfrm rot="-5400000">
              <a:off x="400" y="1943"/>
              <a:ext cx="8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1200"/>
            </a:p>
          </p:txBody>
        </p:sp>
        <p:sp>
          <p:nvSpPr>
            <p:cNvPr id="42096" name="Rectangle 68"/>
            <p:cNvSpPr>
              <a:spLocks noChangeArrowheads="1"/>
            </p:cNvSpPr>
            <p:nvPr/>
          </p:nvSpPr>
          <p:spPr bwMode="auto">
            <a:xfrm>
              <a:off x="1062" y="2998"/>
              <a:ext cx="3751" cy="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Rectangle 69"/>
            <p:cNvSpPr>
              <a:spLocks noChangeArrowheads="1"/>
            </p:cNvSpPr>
            <p:nvPr/>
          </p:nvSpPr>
          <p:spPr bwMode="auto">
            <a:xfrm>
              <a:off x="1062" y="2998"/>
              <a:ext cx="3751" cy="99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Line 70"/>
            <p:cNvSpPr>
              <a:spLocks noChangeShapeType="1"/>
            </p:cNvSpPr>
            <p:nvPr/>
          </p:nvSpPr>
          <p:spPr bwMode="auto">
            <a:xfrm>
              <a:off x="1062" y="2998"/>
              <a:ext cx="3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9" name="Freeform 71"/>
            <p:cNvSpPr>
              <a:spLocks/>
            </p:cNvSpPr>
            <p:nvPr/>
          </p:nvSpPr>
          <p:spPr bwMode="auto">
            <a:xfrm>
              <a:off x="1062" y="2998"/>
              <a:ext cx="3751" cy="993"/>
            </a:xfrm>
            <a:custGeom>
              <a:avLst/>
              <a:gdLst>
                <a:gd name="T0" fmla="*/ 0 w 619"/>
                <a:gd name="T1" fmla="*/ 993 h 163"/>
                <a:gd name="T2" fmla="*/ 3751 w 619"/>
                <a:gd name="T3" fmla="*/ 993 h 163"/>
                <a:gd name="T4" fmla="*/ 3751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0" name="Line 72"/>
            <p:cNvSpPr>
              <a:spLocks noChangeShapeType="1"/>
            </p:cNvSpPr>
            <p:nvPr/>
          </p:nvSpPr>
          <p:spPr bwMode="auto">
            <a:xfrm flipV="1">
              <a:off x="1062" y="2998"/>
              <a:ext cx="1" cy="9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1" name="Line 73"/>
            <p:cNvSpPr>
              <a:spLocks noChangeShapeType="1"/>
            </p:cNvSpPr>
            <p:nvPr/>
          </p:nvSpPr>
          <p:spPr bwMode="auto">
            <a:xfrm>
              <a:off x="1062" y="3991"/>
              <a:ext cx="3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Line 74"/>
            <p:cNvSpPr>
              <a:spLocks noChangeShapeType="1"/>
            </p:cNvSpPr>
            <p:nvPr/>
          </p:nvSpPr>
          <p:spPr bwMode="auto">
            <a:xfrm flipV="1">
              <a:off x="1062" y="2998"/>
              <a:ext cx="1" cy="9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3" name="Line 75"/>
            <p:cNvSpPr>
              <a:spLocks noChangeShapeType="1"/>
            </p:cNvSpPr>
            <p:nvPr/>
          </p:nvSpPr>
          <p:spPr bwMode="auto">
            <a:xfrm flipV="1">
              <a:off x="1062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Line 76"/>
            <p:cNvSpPr>
              <a:spLocks noChangeShapeType="1"/>
            </p:cNvSpPr>
            <p:nvPr/>
          </p:nvSpPr>
          <p:spPr bwMode="auto">
            <a:xfrm>
              <a:off x="1062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Rectangle 77"/>
            <p:cNvSpPr>
              <a:spLocks noChangeArrowheads="1"/>
            </p:cNvSpPr>
            <p:nvPr/>
          </p:nvSpPr>
          <p:spPr bwMode="auto">
            <a:xfrm>
              <a:off x="1044" y="4014"/>
              <a:ext cx="5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106" name="Line 78"/>
            <p:cNvSpPr>
              <a:spLocks noChangeShapeType="1"/>
            </p:cNvSpPr>
            <p:nvPr/>
          </p:nvSpPr>
          <p:spPr bwMode="auto">
            <a:xfrm flipV="1">
              <a:off x="1438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7" name="Line 79"/>
            <p:cNvSpPr>
              <a:spLocks noChangeShapeType="1"/>
            </p:cNvSpPr>
            <p:nvPr/>
          </p:nvSpPr>
          <p:spPr bwMode="auto">
            <a:xfrm>
              <a:off x="1438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8" name="Rectangle 80"/>
            <p:cNvSpPr>
              <a:spLocks noChangeArrowheads="1"/>
            </p:cNvSpPr>
            <p:nvPr/>
          </p:nvSpPr>
          <p:spPr bwMode="auto">
            <a:xfrm>
              <a:off x="1421" y="4014"/>
              <a:ext cx="5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42109" name="Line 81"/>
            <p:cNvSpPr>
              <a:spLocks noChangeShapeType="1"/>
            </p:cNvSpPr>
            <p:nvPr/>
          </p:nvSpPr>
          <p:spPr bwMode="auto">
            <a:xfrm flipV="1">
              <a:off x="1814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Line 82"/>
            <p:cNvSpPr>
              <a:spLocks noChangeShapeType="1"/>
            </p:cNvSpPr>
            <p:nvPr/>
          </p:nvSpPr>
          <p:spPr bwMode="auto">
            <a:xfrm>
              <a:off x="1814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83"/>
            <p:cNvSpPr>
              <a:spLocks noChangeArrowheads="1"/>
            </p:cNvSpPr>
            <p:nvPr/>
          </p:nvSpPr>
          <p:spPr bwMode="auto">
            <a:xfrm>
              <a:off x="1773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42112" name="Line 84"/>
            <p:cNvSpPr>
              <a:spLocks noChangeShapeType="1"/>
            </p:cNvSpPr>
            <p:nvPr/>
          </p:nvSpPr>
          <p:spPr bwMode="auto">
            <a:xfrm flipV="1">
              <a:off x="2189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3" name="Line 85"/>
            <p:cNvSpPr>
              <a:spLocks noChangeShapeType="1"/>
            </p:cNvSpPr>
            <p:nvPr/>
          </p:nvSpPr>
          <p:spPr bwMode="auto">
            <a:xfrm>
              <a:off x="2189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Rectangle 86"/>
            <p:cNvSpPr>
              <a:spLocks noChangeArrowheads="1"/>
            </p:cNvSpPr>
            <p:nvPr/>
          </p:nvSpPr>
          <p:spPr bwMode="auto">
            <a:xfrm>
              <a:off x="2147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42115" name="Line 87"/>
            <p:cNvSpPr>
              <a:spLocks noChangeShapeType="1"/>
            </p:cNvSpPr>
            <p:nvPr/>
          </p:nvSpPr>
          <p:spPr bwMode="auto">
            <a:xfrm flipV="1">
              <a:off x="2565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6" name="Line 88"/>
            <p:cNvSpPr>
              <a:spLocks noChangeShapeType="1"/>
            </p:cNvSpPr>
            <p:nvPr/>
          </p:nvSpPr>
          <p:spPr bwMode="auto">
            <a:xfrm>
              <a:off x="2565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Rectangle 89"/>
            <p:cNvSpPr>
              <a:spLocks noChangeArrowheads="1"/>
            </p:cNvSpPr>
            <p:nvPr/>
          </p:nvSpPr>
          <p:spPr bwMode="auto">
            <a:xfrm>
              <a:off x="2524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42118" name="Line 90"/>
            <p:cNvSpPr>
              <a:spLocks noChangeShapeType="1"/>
            </p:cNvSpPr>
            <p:nvPr/>
          </p:nvSpPr>
          <p:spPr bwMode="auto">
            <a:xfrm flipV="1">
              <a:off x="2941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9" name="Line 91"/>
            <p:cNvSpPr>
              <a:spLocks noChangeShapeType="1"/>
            </p:cNvSpPr>
            <p:nvPr/>
          </p:nvSpPr>
          <p:spPr bwMode="auto">
            <a:xfrm>
              <a:off x="2941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0" name="Rectangle 92"/>
            <p:cNvSpPr>
              <a:spLocks noChangeArrowheads="1"/>
            </p:cNvSpPr>
            <p:nvPr/>
          </p:nvSpPr>
          <p:spPr bwMode="auto">
            <a:xfrm>
              <a:off x="2898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1200"/>
            </a:p>
          </p:txBody>
        </p:sp>
        <p:sp>
          <p:nvSpPr>
            <p:cNvPr id="42121" name="Line 93"/>
            <p:cNvSpPr>
              <a:spLocks noChangeShapeType="1"/>
            </p:cNvSpPr>
            <p:nvPr/>
          </p:nvSpPr>
          <p:spPr bwMode="auto">
            <a:xfrm flipV="1">
              <a:off x="3311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2" name="Line 94"/>
            <p:cNvSpPr>
              <a:spLocks noChangeShapeType="1"/>
            </p:cNvSpPr>
            <p:nvPr/>
          </p:nvSpPr>
          <p:spPr bwMode="auto">
            <a:xfrm>
              <a:off x="3311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3" name="Rectangle 95"/>
            <p:cNvSpPr>
              <a:spLocks noChangeArrowheads="1"/>
            </p:cNvSpPr>
            <p:nvPr/>
          </p:nvSpPr>
          <p:spPr bwMode="auto">
            <a:xfrm>
              <a:off x="3268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1200"/>
            </a:p>
          </p:txBody>
        </p:sp>
        <p:sp>
          <p:nvSpPr>
            <p:cNvPr id="42124" name="Line 96"/>
            <p:cNvSpPr>
              <a:spLocks noChangeShapeType="1"/>
            </p:cNvSpPr>
            <p:nvPr/>
          </p:nvSpPr>
          <p:spPr bwMode="auto">
            <a:xfrm flipV="1">
              <a:off x="3686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5" name="Line 97"/>
            <p:cNvSpPr>
              <a:spLocks noChangeShapeType="1"/>
            </p:cNvSpPr>
            <p:nvPr/>
          </p:nvSpPr>
          <p:spPr bwMode="auto">
            <a:xfrm>
              <a:off x="3686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6" name="Rectangle 98"/>
            <p:cNvSpPr>
              <a:spLocks noChangeArrowheads="1"/>
            </p:cNvSpPr>
            <p:nvPr/>
          </p:nvSpPr>
          <p:spPr bwMode="auto">
            <a:xfrm>
              <a:off x="3644" y="4014"/>
              <a:ext cx="11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1200"/>
            </a:p>
          </p:txBody>
        </p:sp>
        <p:sp>
          <p:nvSpPr>
            <p:cNvPr id="42127" name="Line 99"/>
            <p:cNvSpPr>
              <a:spLocks noChangeShapeType="1"/>
            </p:cNvSpPr>
            <p:nvPr/>
          </p:nvSpPr>
          <p:spPr bwMode="auto">
            <a:xfrm flipV="1">
              <a:off x="4062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8" name="Line 100"/>
            <p:cNvSpPr>
              <a:spLocks noChangeShapeType="1"/>
            </p:cNvSpPr>
            <p:nvPr/>
          </p:nvSpPr>
          <p:spPr bwMode="auto">
            <a:xfrm>
              <a:off x="4062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9" name="Rectangle 101"/>
            <p:cNvSpPr>
              <a:spLocks noChangeArrowheads="1"/>
            </p:cNvSpPr>
            <p:nvPr/>
          </p:nvSpPr>
          <p:spPr bwMode="auto">
            <a:xfrm>
              <a:off x="4020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42130" name="Line 102"/>
            <p:cNvSpPr>
              <a:spLocks noChangeShapeType="1"/>
            </p:cNvSpPr>
            <p:nvPr/>
          </p:nvSpPr>
          <p:spPr bwMode="auto">
            <a:xfrm flipV="1">
              <a:off x="4438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1" name="Line 103"/>
            <p:cNvSpPr>
              <a:spLocks noChangeShapeType="1"/>
            </p:cNvSpPr>
            <p:nvPr/>
          </p:nvSpPr>
          <p:spPr bwMode="auto">
            <a:xfrm>
              <a:off x="4438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2" name="Rectangle 104"/>
            <p:cNvSpPr>
              <a:spLocks noChangeArrowheads="1"/>
            </p:cNvSpPr>
            <p:nvPr/>
          </p:nvSpPr>
          <p:spPr bwMode="auto">
            <a:xfrm>
              <a:off x="4395" y="4014"/>
              <a:ext cx="11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1200"/>
            </a:p>
          </p:txBody>
        </p:sp>
        <p:sp>
          <p:nvSpPr>
            <p:cNvPr id="42133" name="Line 105"/>
            <p:cNvSpPr>
              <a:spLocks noChangeShapeType="1"/>
            </p:cNvSpPr>
            <p:nvPr/>
          </p:nvSpPr>
          <p:spPr bwMode="auto">
            <a:xfrm flipV="1">
              <a:off x="4813" y="3954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4" name="Line 106"/>
            <p:cNvSpPr>
              <a:spLocks noChangeShapeType="1"/>
            </p:cNvSpPr>
            <p:nvPr/>
          </p:nvSpPr>
          <p:spPr bwMode="auto">
            <a:xfrm>
              <a:off x="4813" y="299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5" name="Rectangle 107"/>
            <p:cNvSpPr>
              <a:spLocks noChangeArrowheads="1"/>
            </p:cNvSpPr>
            <p:nvPr/>
          </p:nvSpPr>
          <p:spPr bwMode="auto">
            <a:xfrm>
              <a:off x="4771" y="4014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42136" name="Line 108"/>
            <p:cNvSpPr>
              <a:spLocks noChangeShapeType="1"/>
            </p:cNvSpPr>
            <p:nvPr/>
          </p:nvSpPr>
          <p:spPr bwMode="auto">
            <a:xfrm>
              <a:off x="1062" y="399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7" name="Line 109"/>
            <p:cNvSpPr>
              <a:spLocks noChangeShapeType="1"/>
            </p:cNvSpPr>
            <p:nvPr/>
          </p:nvSpPr>
          <p:spPr bwMode="auto">
            <a:xfrm flipH="1">
              <a:off x="4777" y="3991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8" name="Rectangle 110"/>
            <p:cNvSpPr>
              <a:spLocks noChangeArrowheads="1"/>
            </p:cNvSpPr>
            <p:nvPr/>
          </p:nvSpPr>
          <p:spPr bwMode="auto">
            <a:xfrm>
              <a:off x="973" y="3941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 sz="1200"/>
            </a:p>
          </p:txBody>
        </p:sp>
        <p:sp>
          <p:nvSpPr>
            <p:cNvPr id="42139" name="Line 111"/>
            <p:cNvSpPr>
              <a:spLocks noChangeShapeType="1"/>
            </p:cNvSpPr>
            <p:nvPr/>
          </p:nvSpPr>
          <p:spPr bwMode="auto">
            <a:xfrm>
              <a:off x="1062" y="379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0" name="Line 112"/>
            <p:cNvSpPr>
              <a:spLocks noChangeShapeType="1"/>
            </p:cNvSpPr>
            <p:nvPr/>
          </p:nvSpPr>
          <p:spPr bwMode="auto">
            <a:xfrm flipH="1">
              <a:off x="4777" y="379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1" name="Rectangle 113"/>
            <p:cNvSpPr>
              <a:spLocks noChangeArrowheads="1"/>
            </p:cNvSpPr>
            <p:nvPr/>
          </p:nvSpPr>
          <p:spPr bwMode="auto">
            <a:xfrm>
              <a:off x="996" y="374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142" name="Line 114"/>
            <p:cNvSpPr>
              <a:spLocks noChangeShapeType="1"/>
            </p:cNvSpPr>
            <p:nvPr/>
          </p:nvSpPr>
          <p:spPr bwMode="auto">
            <a:xfrm>
              <a:off x="1062" y="359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3" name="Line 115"/>
            <p:cNvSpPr>
              <a:spLocks noChangeShapeType="1"/>
            </p:cNvSpPr>
            <p:nvPr/>
          </p:nvSpPr>
          <p:spPr bwMode="auto">
            <a:xfrm flipH="1">
              <a:off x="4777" y="3595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4" name="Rectangle 116"/>
            <p:cNvSpPr>
              <a:spLocks noChangeArrowheads="1"/>
            </p:cNvSpPr>
            <p:nvPr/>
          </p:nvSpPr>
          <p:spPr bwMode="auto">
            <a:xfrm>
              <a:off x="996" y="3546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200"/>
            </a:p>
          </p:txBody>
        </p:sp>
        <p:sp>
          <p:nvSpPr>
            <p:cNvPr id="42145" name="Line 117"/>
            <p:cNvSpPr>
              <a:spLocks noChangeShapeType="1"/>
            </p:cNvSpPr>
            <p:nvPr/>
          </p:nvSpPr>
          <p:spPr bwMode="auto">
            <a:xfrm>
              <a:off x="1062" y="339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6" name="Line 118"/>
            <p:cNvSpPr>
              <a:spLocks noChangeShapeType="1"/>
            </p:cNvSpPr>
            <p:nvPr/>
          </p:nvSpPr>
          <p:spPr bwMode="auto">
            <a:xfrm flipH="1">
              <a:off x="4777" y="339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7" name="Rectangle 119"/>
            <p:cNvSpPr>
              <a:spLocks noChangeArrowheads="1"/>
            </p:cNvSpPr>
            <p:nvPr/>
          </p:nvSpPr>
          <p:spPr bwMode="auto">
            <a:xfrm>
              <a:off x="953" y="3345"/>
              <a:ext cx="1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200"/>
            </a:p>
          </p:txBody>
        </p:sp>
        <p:sp>
          <p:nvSpPr>
            <p:cNvPr id="42148" name="Line 120"/>
            <p:cNvSpPr>
              <a:spLocks noChangeShapeType="1"/>
            </p:cNvSpPr>
            <p:nvPr/>
          </p:nvSpPr>
          <p:spPr bwMode="auto">
            <a:xfrm>
              <a:off x="1062" y="319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9" name="Line 121"/>
            <p:cNvSpPr>
              <a:spLocks noChangeShapeType="1"/>
            </p:cNvSpPr>
            <p:nvPr/>
          </p:nvSpPr>
          <p:spPr bwMode="auto">
            <a:xfrm flipH="1">
              <a:off x="4777" y="3199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0" name="Rectangle 122"/>
            <p:cNvSpPr>
              <a:spLocks noChangeArrowheads="1"/>
            </p:cNvSpPr>
            <p:nvPr/>
          </p:nvSpPr>
          <p:spPr bwMode="auto">
            <a:xfrm>
              <a:off x="953" y="3150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1200"/>
            </a:p>
          </p:txBody>
        </p:sp>
        <p:sp>
          <p:nvSpPr>
            <p:cNvPr id="42151" name="Line 123"/>
            <p:cNvSpPr>
              <a:spLocks noChangeShapeType="1"/>
            </p:cNvSpPr>
            <p:nvPr/>
          </p:nvSpPr>
          <p:spPr bwMode="auto">
            <a:xfrm>
              <a:off x="1062" y="299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2" name="Line 124"/>
            <p:cNvSpPr>
              <a:spLocks noChangeShapeType="1"/>
            </p:cNvSpPr>
            <p:nvPr/>
          </p:nvSpPr>
          <p:spPr bwMode="auto">
            <a:xfrm flipH="1">
              <a:off x="4777" y="299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3" name="Rectangle 125"/>
            <p:cNvSpPr>
              <a:spLocks noChangeArrowheads="1"/>
            </p:cNvSpPr>
            <p:nvPr/>
          </p:nvSpPr>
          <p:spPr bwMode="auto">
            <a:xfrm>
              <a:off x="953" y="2949"/>
              <a:ext cx="1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42154" name="Line 126"/>
            <p:cNvSpPr>
              <a:spLocks noChangeShapeType="1"/>
            </p:cNvSpPr>
            <p:nvPr/>
          </p:nvSpPr>
          <p:spPr bwMode="auto">
            <a:xfrm>
              <a:off x="1062" y="2998"/>
              <a:ext cx="37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5" name="Freeform 127"/>
            <p:cNvSpPr>
              <a:spLocks/>
            </p:cNvSpPr>
            <p:nvPr/>
          </p:nvSpPr>
          <p:spPr bwMode="auto">
            <a:xfrm>
              <a:off x="1062" y="2998"/>
              <a:ext cx="3751" cy="993"/>
            </a:xfrm>
            <a:custGeom>
              <a:avLst/>
              <a:gdLst>
                <a:gd name="T0" fmla="*/ 0 w 619"/>
                <a:gd name="T1" fmla="*/ 993 h 163"/>
                <a:gd name="T2" fmla="*/ 3751 w 619"/>
                <a:gd name="T3" fmla="*/ 993 h 163"/>
                <a:gd name="T4" fmla="*/ 3751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6" name="Line 128"/>
            <p:cNvSpPr>
              <a:spLocks noChangeShapeType="1"/>
            </p:cNvSpPr>
            <p:nvPr/>
          </p:nvSpPr>
          <p:spPr bwMode="auto">
            <a:xfrm flipV="1">
              <a:off x="1062" y="2998"/>
              <a:ext cx="1" cy="9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Freeform 129"/>
            <p:cNvSpPr>
              <a:spLocks/>
            </p:cNvSpPr>
            <p:nvPr/>
          </p:nvSpPr>
          <p:spPr bwMode="auto">
            <a:xfrm>
              <a:off x="1062" y="3119"/>
              <a:ext cx="3679" cy="799"/>
            </a:xfrm>
            <a:custGeom>
              <a:avLst/>
              <a:gdLst>
                <a:gd name="T0" fmla="*/ 43 w 3679"/>
                <a:gd name="T1" fmla="*/ 713 h 799"/>
                <a:gd name="T2" fmla="*/ 103 w 3679"/>
                <a:gd name="T3" fmla="*/ 713 h 799"/>
                <a:gd name="T4" fmla="*/ 164 w 3679"/>
                <a:gd name="T5" fmla="*/ 610 h 799"/>
                <a:gd name="T6" fmla="*/ 224 w 3679"/>
                <a:gd name="T7" fmla="*/ 68 h 799"/>
                <a:gd name="T8" fmla="*/ 285 w 3679"/>
                <a:gd name="T9" fmla="*/ 0 h 799"/>
                <a:gd name="T10" fmla="*/ 346 w 3679"/>
                <a:gd name="T11" fmla="*/ 153 h 799"/>
                <a:gd name="T12" fmla="*/ 406 w 3679"/>
                <a:gd name="T13" fmla="*/ 354 h 799"/>
                <a:gd name="T14" fmla="*/ 467 w 3679"/>
                <a:gd name="T15" fmla="*/ 372 h 799"/>
                <a:gd name="T16" fmla="*/ 527 w 3679"/>
                <a:gd name="T17" fmla="*/ 360 h 799"/>
                <a:gd name="T18" fmla="*/ 588 w 3679"/>
                <a:gd name="T19" fmla="*/ 464 h 799"/>
                <a:gd name="T20" fmla="*/ 643 w 3679"/>
                <a:gd name="T21" fmla="*/ 482 h 799"/>
                <a:gd name="T22" fmla="*/ 703 w 3679"/>
                <a:gd name="T23" fmla="*/ 494 h 799"/>
                <a:gd name="T24" fmla="*/ 764 w 3679"/>
                <a:gd name="T25" fmla="*/ 427 h 799"/>
                <a:gd name="T26" fmla="*/ 824 w 3679"/>
                <a:gd name="T27" fmla="*/ 592 h 799"/>
                <a:gd name="T28" fmla="*/ 885 w 3679"/>
                <a:gd name="T29" fmla="*/ 653 h 799"/>
                <a:gd name="T30" fmla="*/ 946 w 3679"/>
                <a:gd name="T31" fmla="*/ 579 h 799"/>
                <a:gd name="T32" fmla="*/ 1006 w 3679"/>
                <a:gd name="T33" fmla="*/ 518 h 799"/>
                <a:gd name="T34" fmla="*/ 1067 w 3679"/>
                <a:gd name="T35" fmla="*/ 634 h 799"/>
                <a:gd name="T36" fmla="*/ 1127 w 3679"/>
                <a:gd name="T37" fmla="*/ 701 h 799"/>
                <a:gd name="T38" fmla="*/ 1188 w 3679"/>
                <a:gd name="T39" fmla="*/ 415 h 799"/>
                <a:gd name="T40" fmla="*/ 1249 w 3679"/>
                <a:gd name="T41" fmla="*/ 628 h 799"/>
                <a:gd name="T42" fmla="*/ 1303 w 3679"/>
                <a:gd name="T43" fmla="*/ 579 h 799"/>
                <a:gd name="T44" fmla="*/ 1364 w 3679"/>
                <a:gd name="T45" fmla="*/ 506 h 799"/>
                <a:gd name="T46" fmla="*/ 1424 w 3679"/>
                <a:gd name="T47" fmla="*/ 573 h 799"/>
                <a:gd name="T48" fmla="*/ 1485 w 3679"/>
                <a:gd name="T49" fmla="*/ 555 h 799"/>
                <a:gd name="T50" fmla="*/ 1546 w 3679"/>
                <a:gd name="T51" fmla="*/ 482 h 799"/>
                <a:gd name="T52" fmla="*/ 1606 w 3679"/>
                <a:gd name="T53" fmla="*/ 543 h 799"/>
                <a:gd name="T54" fmla="*/ 1667 w 3679"/>
                <a:gd name="T55" fmla="*/ 482 h 799"/>
                <a:gd name="T56" fmla="*/ 1727 w 3679"/>
                <a:gd name="T57" fmla="*/ 610 h 799"/>
                <a:gd name="T58" fmla="*/ 1788 w 3679"/>
                <a:gd name="T59" fmla="*/ 598 h 799"/>
                <a:gd name="T60" fmla="*/ 1849 w 3679"/>
                <a:gd name="T61" fmla="*/ 531 h 799"/>
                <a:gd name="T62" fmla="*/ 1903 w 3679"/>
                <a:gd name="T63" fmla="*/ 701 h 799"/>
                <a:gd name="T64" fmla="*/ 1964 w 3679"/>
                <a:gd name="T65" fmla="*/ 384 h 799"/>
                <a:gd name="T66" fmla="*/ 2024 w 3679"/>
                <a:gd name="T67" fmla="*/ 640 h 799"/>
                <a:gd name="T68" fmla="*/ 2085 w 3679"/>
                <a:gd name="T69" fmla="*/ 579 h 799"/>
                <a:gd name="T70" fmla="*/ 2145 w 3679"/>
                <a:gd name="T71" fmla="*/ 482 h 799"/>
                <a:gd name="T72" fmla="*/ 2206 w 3679"/>
                <a:gd name="T73" fmla="*/ 579 h 799"/>
                <a:gd name="T74" fmla="*/ 2267 w 3679"/>
                <a:gd name="T75" fmla="*/ 592 h 799"/>
                <a:gd name="T76" fmla="*/ 2327 w 3679"/>
                <a:gd name="T77" fmla="*/ 592 h 799"/>
                <a:gd name="T78" fmla="*/ 2388 w 3679"/>
                <a:gd name="T79" fmla="*/ 671 h 799"/>
                <a:gd name="T80" fmla="*/ 2448 w 3679"/>
                <a:gd name="T81" fmla="*/ 525 h 799"/>
                <a:gd name="T82" fmla="*/ 2503 w 3679"/>
                <a:gd name="T83" fmla="*/ 549 h 799"/>
                <a:gd name="T84" fmla="*/ 2564 w 3679"/>
                <a:gd name="T85" fmla="*/ 555 h 799"/>
                <a:gd name="T86" fmla="*/ 2624 w 3679"/>
                <a:gd name="T87" fmla="*/ 592 h 799"/>
                <a:gd name="T88" fmla="*/ 2685 w 3679"/>
                <a:gd name="T89" fmla="*/ 500 h 799"/>
                <a:gd name="T90" fmla="*/ 2745 w 3679"/>
                <a:gd name="T91" fmla="*/ 543 h 799"/>
                <a:gd name="T92" fmla="*/ 2806 w 3679"/>
                <a:gd name="T93" fmla="*/ 537 h 799"/>
                <a:gd name="T94" fmla="*/ 2867 w 3679"/>
                <a:gd name="T95" fmla="*/ 610 h 799"/>
                <a:gd name="T96" fmla="*/ 2927 w 3679"/>
                <a:gd name="T97" fmla="*/ 640 h 799"/>
                <a:gd name="T98" fmla="*/ 2988 w 3679"/>
                <a:gd name="T99" fmla="*/ 537 h 799"/>
                <a:gd name="T100" fmla="*/ 3048 w 3679"/>
                <a:gd name="T101" fmla="*/ 573 h 799"/>
                <a:gd name="T102" fmla="*/ 3109 w 3679"/>
                <a:gd name="T103" fmla="*/ 549 h 799"/>
                <a:gd name="T104" fmla="*/ 3164 w 3679"/>
                <a:gd name="T105" fmla="*/ 415 h 799"/>
                <a:gd name="T106" fmla="*/ 3224 w 3679"/>
                <a:gd name="T107" fmla="*/ 458 h 799"/>
                <a:gd name="T108" fmla="*/ 3285 w 3679"/>
                <a:gd name="T109" fmla="*/ 500 h 799"/>
                <a:gd name="T110" fmla="*/ 3345 w 3679"/>
                <a:gd name="T111" fmla="*/ 470 h 799"/>
                <a:gd name="T112" fmla="*/ 3406 w 3679"/>
                <a:gd name="T113" fmla="*/ 458 h 799"/>
                <a:gd name="T114" fmla="*/ 3467 w 3679"/>
                <a:gd name="T115" fmla="*/ 646 h 799"/>
                <a:gd name="T116" fmla="*/ 3527 w 3679"/>
                <a:gd name="T117" fmla="*/ 732 h 799"/>
                <a:gd name="T118" fmla="*/ 3588 w 3679"/>
                <a:gd name="T119" fmla="*/ 537 h 799"/>
                <a:gd name="T120" fmla="*/ 3648 w 3679"/>
                <a:gd name="T121" fmla="*/ 555 h 7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79" h="799">
                  <a:moveTo>
                    <a:pt x="0" y="671"/>
                  </a:moveTo>
                  <a:lnTo>
                    <a:pt x="12" y="750"/>
                  </a:lnTo>
                  <a:lnTo>
                    <a:pt x="31" y="750"/>
                  </a:lnTo>
                  <a:lnTo>
                    <a:pt x="43" y="713"/>
                  </a:lnTo>
                  <a:lnTo>
                    <a:pt x="61" y="713"/>
                  </a:lnTo>
                  <a:lnTo>
                    <a:pt x="73" y="640"/>
                  </a:lnTo>
                  <a:lnTo>
                    <a:pt x="91" y="762"/>
                  </a:lnTo>
                  <a:lnTo>
                    <a:pt x="103" y="713"/>
                  </a:lnTo>
                  <a:lnTo>
                    <a:pt x="121" y="799"/>
                  </a:lnTo>
                  <a:lnTo>
                    <a:pt x="134" y="744"/>
                  </a:lnTo>
                  <a:lnTo>
                    <a:pt x="152" y="750"/>
                  </a:lnTo>
                  <a:lnTo>
                    <a:pt x="164" y="610"/>
                  </a:lnTo>
                  <a:lnTo>
                    <a:pt x="182" y="586"/>
                  </a:lnTo>
                  <a:lnTo>
                    <a:pt x="194" y="701"/>
                  </a:lnTo>
                  <a:lnTo>
                    <a:pt x="212" y="0"/>
                  </a:lnTo>
                  <a:lnTo>
                    <a:pt x="224" y="68"/>
                  </a:lnTo>
                  <a:lnTo>
                    <a:pt x="243" y="49"/>
                  </a:lnTo>
                  <a:lnTo>
                    <a:pt x="255" y="68"/>
                  </a:lnTo>
                  <a:lnTo>
                    <a:pt x="273" y="13"/>
                  </a:lnTo>
                  <a:lnTo>
                    <a:pt x="285" y="0"/>
                  </a:lnTo>
                  <a:lnTo>
                    <a:pt x="303" y="159"/>
                  </a:lnTo>
                  <a:lnTo>
                    <a:pt x="315" y="177"/>
                  </a:lnTo>
                  <a:lnTo>
                    <a:pt x="327" y="153"/>
                  </a:lnTo>
                  <a:lnTo>
                    <a:pt x="346" y="153"/>
                  </a:lnTo>
                  <a:lnTo>
                    <a:pt x="358" y="269"/>
                  </a:lnTo>
                  <a:lnTo>
                    <a:pt x="376" y="275"/>
                  </a:lnTo>
                  <a:lnTo>
                    <a:pt x="388" y="323"/>
                  </a:lnTo>
                  <a:lnTo>
                    <a:pt x="406" y="354"/>
                  </a:lnTo>
                  <a:lnTo>
                    <a:pt x="418" y="397"/>
                  </a:lnTo>
                  <a:lnTo>
                    <a:pt x="437" y="403"/>
                  </a:lnTo>
                  <a:lnTo>
                    <a:pt x="449" y="299"/>
                  </a:lnTo>
                  <a:lnTo>
                    <a:pt x="467" y="372"/>
                  </a:lnTo>
                  <a:lnTo>
                    <a:pt x="479" y="458"/>
                  </a:lnTo>
                  <a:lnTo>
                    <a:pt x="497" y="482"/>
                  </a:lnTo>
                  <a:lnTo>
                    <a:pt x="509" y="305"/>
                  </a:lnTo>
                  <a:lnTo>
                    <a:pt x="527" y="360"/>
                  </a:lnTo>
                  <a:lnTo>
                    <a:pt x="540" y="391"/>
                  </a:lnTo>
                  <a:lnTo>
                    <a:pt x="558" y="451"/>
                  </a:lnTo>
                  <a:lnTo>
                    <a:pt x="570" y="433"/>
                  </a:lnTo>
                  <a:lnTo>
                    <a:pt x="588" y="464"/>
                  </a:lnTo>
                  <a:lnTo>
                    <a:pt x="600" y="586"/>
                  </a:lnTo>
                  <a:lnTo>
                    <a:pt x="618" y="598"/>
                  </a:lnTo>
                  <a:lnTo>
                    <a:pt x="630" y="567"/>
                  </a:lnTo>
                  <a:lnTo>
                    <a:pt x="643" y="482"/>
                  </a:lnTo>
                  <a:lnTo>
                    <a:pt x="661" y="500"/>
                  </a:lnTo>
                  <a:lnTo>
                    <a:pt x="673" y="525"/>
                  </a:lnTo>
                  <a:lnTo>
                    <a:pt x="691" y="494"/>
                  </a:lnTo>
                  <a:lnTo>
                    <a:pt x="703" y="494"/>
                  </a:lnTo>
                  <a:lnTo>
                    <a:pt x="721" y="543"/>
                  </a:lnTo>
                  <a:lnTo>
                    <a:pt x="734" y="646"/>
                  </a:lnTo>
                  <a:lnTo>
                    <a:pt x="752" y="439"/>
                  </a:lnTo>
                  <a:lnTo>
                    <a:pt x="764" y="427"/>
                  </a:lnTo>
                  <a:lnTo>
                    <a:pt x="782" y="567"/>
                  </a:lnTo>
                  <a:lnTo>
                    <a:pt x="794" y="598"/>
                  </a:lnTo>
                  <a:lnTo>
                    <a:pt x="812" y="561"/>
                  </a:lnTo>
                  <a:lnTo>
                    <a:pt x="824" y="592"/>
                  </a:lnTo>
                  <a:lnTo>
                    <a:pt x="843" y="512"/>
                  </a:lnTo>
                  <a:lnTo>
                    <a:pt x="855" y="476"/>
                  </a:lnTo>
                  <a:lnTo>
                    <a:pt x="873" y="543"/>
                  </a:lnTo>
                  <a:lnTo>
                    <a:pt x="885" y="653"/>
                  </a:lnTo>
                  <a:lnTo>
                    <a:pt x="903" y="659"/>
                  </a:lnTo>
                  <a:lnTo>
                    <a:pt x="915" y="579"/>
                  </a:lnTo>
                  <a:lnTo>
                    <a:pt x="933" y="628"/>
                  </a:lnTo>
                  <a:lnTo>
                    <a:pt x="946" y="579"/>
                  </a:lnTo>
                  <a:lnTo>
                    <a:pt x="958" y="525"/>
                  </a:lnTo>
                  <a:lnTo>
                    <a:pt x="976" y="512"/>
                  </a:lnTo>
                  <a:lnTo>
                    <a:pt x="988" y="500"/>
                  </a:lnTo>
                  <a:lnTo>
                    <a:pt x="1006" y="518"/>
                  </a:lnTo>
                  <a:lnTo>
                    <a:pt x="1018" y="579"/>
                  </a:lnTo>
                  <a:lnTo>
                    <a:pt x="1037" y="506"/>
                  </a:lnTo>
                  <a:lnTo>
                    <a:pt x="1049" y="555"/>
                  </a:lnTo>
                  <a:lnTo>
                    <a:pt x="1067" y="634"/>
                  </a:lnTo>
                  <a:lnTo>
                    <a:pt x="1079" y="604"/>
                  </a:lnTo>
                  <a:lnTo>
                    <a:pt x="1097" y="628"/>
                  </a:lnTo>
                  <a:lnTo>
                    <a:pt x="1109" y="586"/>
                  </a:lnTo>
                  <a:lnTo>
                    <a:pt x="1127" y="701"/>
                  </a:lnTo>
                  <a:lnTo>
                    <a:pt x="1140" y="677"/>
                  </a:lnTo>
                  <a:lnTo>
                    <a:pt x="1158" y="494"/>
                  </a:lnTo>
                  <a:lnTo>
                    <a:pt x="1170" y="525"/>
                  </a:lnTo>
                  <a:lnTo>
                    <a:pt x="1188" y="415"/>
                  </a:lnTo>
                  <a:lnTo>
                    <a:pt x="1200" y="549"/>
                  </a:lnTo>
                  <a:lnTo>
                    <a:pt x="1218" y="573"/>
                  </a:lnTo>
                  <a:lnTo>
                    <a:pt x="1230" y="598"/>
                  </a:lnTo>
                  <a:lnTo>
                    <a:pt x="1249" y="628"/>
                  </a:lnTo>
                  <a:lnTo>
                    <a:pt x="1261" y="689"/>
                  </a:lnTo>
                  <a:lnTo>
                    <a:pt x="1273" y="592"/>
                  </a:lnTo>
                  <a:lnTo>
                    <a:pt x="1291" y="549"/>
                  </a:lnTo>
                  <a:lnTo>
                    <a:pt x="1303" y="579"/>
                  </a:lnTo>
                  <a:lnTo>
                    <a:pt x="1321" y="616"/>
                  </a:lnTo>
                  <a:lnTo>
                    <a:pt x="1333" y="494"/>
                  </a:lnTo>
                  <a:lnTo>
                    <a:pt x="1352" y="476"/>
                  </a:lnTo>
                  <a:lnTo>
                    <a:pt x="1364" y="506"/>
                  </a:lnTo>
                  <a:lnTo>
                    <a:pt x="1382" y="360"/>
                  </a:lnTo>
                  <a:lnTo>
                    <a:pt x="1394" y="525"/>
                  </a:lnTo>
                  <a:lnTo>
                    <a:pt x="1412" y="464"/>
                  </a:lnTo>
                  <a:lnTo>
                    <a:pt x="1424" y="573"/>
                  </a:lnTo>
                  <a:lnTo>
                    <a:pt x="1443" y="506"/>
                  </a:lnTo>
                  <a:lnTo>
                    <a:pt x="1455" y="561"/>
                  </a:lnTo>
                  <a:lnTo>
                    <a:pt x="1473" y="598"/>
                  </a:lnTo>
                  <a:lnTo>
                    <a:pt x="1485" y="555"/>
                  </a:lnTo>
                  <a:lnTo>
                    <a:pt x="1503" y="579"/>
                  </a:lnTo>
                  <a:lnTo>
                    <a:pt x="1515" y="549"/>
                  </a:lnTo>
                  <a:lnTo>
                    <a:pt x="1533" y="573"/>
                  </a:lnTo>
                  <a:lnTo>
                    <a:pt x="1546" y="482"/>
                  </a:lnTo>
                  <a:lnTo>
                    <a:pt x="1564" y="464"/>
                  </a:lnTo>
                  <a:lnTo>
                    <a:pt x="1576" y="592"/>
                  </a:lnTo>
                  <a:lnTo>
                    <a:pt x="1588" y="525"/>
                  </a:lnTo>
                  <a:lnTo>
                    <a:pt x="1606" y="543"/>
                  </a:lnTo>
                  <a:lnTo>
                    <a:pt x="1618" y="439"/>
                  </a:lnTo>
                  <a:lnTo>
                    <a:pt x="1636" y="464"/>
                  </a:lnTo>
                  <a:lnTo>
                    <a:pt x="1649" y="458"/>
                  </a:lnTo>
                  <a:lnTo>
                    <a:pt x="1667" y="482"/>
                  </a:lnTo>
                  <a:lnTo>
                    <a:pt x="1679" y="579"/>
                  </a:lnTo>
                  <a:lnTo>
                    <a:pt x="1697" y="622"/>
                  </a:lnTo>
                  <a:lnTo>
                    <a:pt x="1709" y="659"/>
                  </a:lnTo>
                  <a:lnTo>
                    <a:pt x="1727" y="610"/>
                  </a:lnTo>
                  <a:lnTo>
                    <a:pt x="1739" y="604"/>
                  </a:lnTo>
                  <a:lnTo>
                    <a:pt x="1758" y="500"/>
                  </a:lnTo>
                  <a:lnTo>
                    <a:pt x="1770" y="494"/>
                  </a:lnTo>
                  <a:lnTo>
                    <a:pt x="1788" y="598"/>
                  </a:lnTo>
                  <a:lnTo>
                    <a:pt x="1800" y="622"/>
                  </a:lnTo>
                  <a:lnTo>
                    <a:pt x="1818" y="604"/>
                  </a:lnTo>
                  <a:lnTo>
                    <a:pt x="1830" y="488"/>
                  </a:lnTo>
                  <a:lnTo>
                    <a:pt x="1849" y="531"/>
                  </a:lnTo>
                  <a:lnTo>
                    <a:pt x="1861" y="555"/>
                  </a:lnTo>
                  <a:lnTo>
                    <a:pt x="1873" y="518"/>
                  </a:lnTo>
                  <a:lnTo>
                    <a:pt x="1891" y="543"/>
                  </a:lnTo>
                  <a:lnTo>
                    <a:pt x="1903" y="701"/>
                  </a:lnTo>
                  <a:lnTo>
                    <a:pt x="1921" y="586"/>
                  </a:lnTo>
                  <a:lnTo>
                    <a:pt x="1933" y="451"/>
                  </a:lnTo>
                  <a:lnTo>
                    <a:pt x="1952" y="323"/>
                  </a:lnTo>
                  <a:lnTo>
                    <a:pt x="1964" y="384"/>
                  </a:lnTo>
                  <a:lnTo>
                    <a:pt x="1982" y="421"/>
                  </a:lnTo>
                  <a:lnTo>
                    <a:pt x="1994" y="409"/>
                  </a:lnTo>
                  <a:lnTo>
                    <a:pt x="2012" y="610"/>
                  </a:lnTo>
                  <a:lnTo>
                    <a:pt x="2024" y="640"/>
                  </a:lnTo>
                  <a:lnTo>
                    <a:pt x="2042" y="634"/>
                  </a:lnTo>
                  <a:lnTo>
                    <a:pt x="2055" y="616"/>
                  </a:lnTo>
                  <a:lnTo>
                    <a:pt x="2073" y="397"/>
                  </a:lnTo>
                  <a:lnTo>
                    <a:pt x="2085" y="579"/>
                  </a:lnTo>
                  <a:lnTo>
                    <a:pt x="2103" y="561"/>
                  </a:lnTo>
                  <a:lnTo>
                    <a:pt x="2115" y="494"/>
                  </a:lnTo>
                  <a:lnTo>
                    <a:pt x="2133" y="391"/>
                  </a:lnTo>
                  <a:lnTo>
                    <a:pt x="2145" y="482"/>
                  </a:lnTo>
                  <a:lnTo>
                    <a:pt x="2164" y="653"/>
                  </a:lnTo>
                  <a:lnTo>
                    <a:pt x="2176" y="622"/>
                  </a:lnTo>
                  <a:lnTo>
                    <a:pt x="2188" y="640"/>
                  </a:lnTo>
                  <a:lnTo>
                    <a:pt x="2206" y="579"/>
                  </a:lnTo>
                  <a:lnTo>
                    <a:pt x="2218" y="628"/>
                  </a:lnTo>
                  <a:lnTo>
                    <a:pt x="2236" y="482"/>
                  </a:lnTo>
                  <a:lnTo>
                    <a:pt x="2249" y="573"/>
                  </a:lnTo>
                  <a:lnTo>
                    <a:pt x="2267" y="592"/>
                  </a:lnTo>
                  <a:lnTo>
                    <a:pt x="2279" y="555"/>
                  </a:lnTo>
                  <a:lnTo>
                    <a:pt x="2297" y="555"/>
                  </a:lnTo>
                  <a:lnTo>
                    <a:pt x="2309" y="646"/>
                  </a:lnTo>
                  <a:lnTo>
                    <a:pt x="2327" y="592"/>
                  </a:lnTo>
                  <a:lnTo>
                    <a:pt x="2339" y="616"/>
                  </a:lnTo>
                  <a:lnTo>
                    <a:pt x="2358" y="488"/>
                  </a:lnTo>
                  <a:lnTo>
                    <a:pt x="2370" y="586"/>
                  </a:lnTo>
                  <a:lnTo>
                    <a:pt x="2388" y="671"/>
                  </a:lnTo>
                  <a:lnTo>
                    <a:pt x="2400" y="555"/>
                  </a:lnTo>
                  <a:lnTo>
                    <a:pt x="2418" y="476"/>
                  </a:lnTo>
                  <a:lnTo>
                    <a:pt x="2430" y="439"/>
                  </a:lnTo>
                  <a:lnTo>
                    <a:pt x="2448" y="525"/>
                  </a:lnTo>
                  <a:lnTo>
                    <a:pt x="2461" y="476"/>
                  </a:lnTo>
                  <a:lnTo>
                    <a:pt x="2479" y="500"/>
                  </a:lnTo>
                  <a:lnTo>
                    <a:pt x="2491" y="427"/>
                  </a:lnTo>
                  <a:lnTo>
                    <a:pt x="2503" y="549"/>
                  </a:lnTo>
                  <a:lnTo>
                    <a:pt x="2521" y="494"/>
                  </a:lnTo>
                  <a:lnTo>
                    <a:pt x="2533" y="567"/>
                  </a:lnTo>
                  <a:lnTo>
                    <a:pt x="2552" y="598"/>
                  </a:lnTo>
                  <a:lnTo>
                    <a:pt x="2564" y="555"/>
                  </a:lnTo>
                  <a:lnTo>
                    <a:pt x="2582" y="561"/>
                  </a:lnTo>
                  <a:lnTo>
                    <a:pt x="2594" y="525"/>
                  </a:lnTo>
                  <a:lnTo>
                    <a:pt x="2612" y="506"/>
                  </a:lnTo>
                  <a:lnTo>
                    <a:pt x="2624" y="592"/>
                  </a:lnTo>
                  <a:lnTo>
                    <a:pt x="2642" y="567"/>
                  </a:lnTo>
                  <a:lnTo>
                    <a:pt x="2655" y="476"/>
                  </a:lnTo>
                  <a:lnTo>
                    <a:pt x="2673" y="604"/>
                  </a:lnTo>
                  <a:lnTo>
                    <a:pt x="2685" y="500"/>
                  </a:lnTo>
                  <a:lnTo>
                    <a:pt x="2703" y="543"/>
                  </a:lnTo>
                  <a:lnTo>
                    <a:pt x="2715" y="488"/>
                  </a:lnTo>
                  <a:lnTo>
                    <a:pt x="2733" y="494"/>
                  </a:lnTo>
                  <a:lnTo>
                    <a:pt x="2745" y="543"/>
                  </a:lnTo>
                  <a:lnTo>
                    <a:pt x="2764" y="604"/>
                  </a:lnTo>
                  <a:lnTo>
                    <a:pt x="2776" y="549"/>
                  </a:lnTo>
                  <a:lnTo>
                    <a:pt x="2794" y="561"/>
                  </a:lnTo>
                  <a:lnTo>
                    <a:pt x="2806" y="537"/>
                  </a:lnTo>
                  <a:lnTo>
                    <a:pt x="2818" y="537"/>
                  </a:lnTo>
                  <a:lnTo>
                    <a:pt x="2836" y="458"/>
                  </a:lnTo>
                  <a:lnTo>
                    <a:pt x="2848" y="494"/>
                  </a:lnTo>
                  <a:lnTo>
                    <a:pt x="2867" y="610"/>
                  </a:lnTo>
                  <a:lnTo>
                    <a:pt x="2879" y="518"/>
                  </a:lnTo>
                  <a:lnTo>
                    <a:pt x="2897" y="445"/>
                  </a:lnTo>
                  <a:lnTo>
                    <a:pt x="2909" y="598"/>
                  </a:lnTo>
                  <a:lnTo>
                    <a:pt x="2927" y="640"/>
                  </a:lnTo>
                  <a:lnTo>
                    <a:pt x="2939" y="640"/>
                  </a:lnTo>
                  <a:lnTo>
                    <a:pt x="2958" y="494"/>
                  </a:lnTo>
                  <a:lnTo>
                    <a:pt x="2970" y="616"/>
                  </a:lnTo>
                  <a:lnTo>
                    <a:pt x="2988" y="537"/>
                  </a:lnTo>
                  <a:lnTo>
                    <a:pt x="3000" y="458"/>
                  </a:lnTo>
                  <a:lnTo>
                    <a:pt x="3018" y="451"/>
                  </a:lnTo>
                  <a:lnTo>
                    <a:pt x="3030" y="518"/>
                  </a:lnTo>
                  <a:lnTo>
                    <a:pt x="3048" y="573"/>
                  </a:lnTo>
                  <a:lnTo>
                    <a:pt x="3061" y="567"/>
                  </a:lnTo>
                  <a:lnTo>
                    <a:pt x="3079" y="537"/>
                  </a:lnTo>
                  <a:lnTo>
                    <a:pt x="3091" y="653"/>
                  </a:lnTo>
                  <a:lnTo>
                    <a:pt x="3109" y="549"/>
                  </a:lnTo>
                  <a:lnTo>
                    <a:pt x="3121" y="549"/>
                  </a:lnTo>
                  <a:lnTo>
                    <a:pt x="3133" y="494"/>
                  </a:lnTo>
                  <a:lnTo>
                    <a:pt x="3151" y="543"/>
                  </a:lnTo>
                  <a:lnTo>
                    <a:pt x="3164" y="415"/>
                  </a:lnTo>
                  <a:lnTo>
                    <a:pt x="3182" y="525"/>
                  </a:lnTo>
                  <a:lnTo>
                    <a:pt x="3194" y="464"/>
                  </a:lnTo>
                  <a:lnTo>
                    <a:pt x="3212" y="494"/>
                  </a:lnTo>
                  <a:lnTo>
                    <a:pt x="3224" y="458"/>
                  </a:lnTo>
                  <a:lnTo>
                    <a:pt x="3242" y="427"/>
                  </a:lnTo>
                  <a:lnTo>
                    <a:pt x="3254" y="372"/>
                  </a:lnTo>
                  <a:lnTo>
                    <a:pt x="3273" y="409"/>
                  </a:lnTo>
                  <a:lnTo>
                    <a:pt x="3285" y="500"/>
                  </a:lnTo>
                  <a:lnTo>
                    <a:pt x="3303" y="567"/>
                  </a:lnTo>
                  <a:lnTo>
                    <a:pt x="3315" y="665"/>
                  </a:lnTo>
                  <a:lnTo>
                    <a:pt x="3333" y="653"/>
                  </a:lnTo>
                  <a:lnTo>
                    <a:pt x="3345" y="470"/>
                  </a:lnTo>
                  <a:lnTo>
                    <a:pt x="3364" y="451"/>
                  </a:lnTo>
                  <a:lnTo>
                    <a:pt x="3376" y="500"/>
                  </a:lnTo>
                  <a:lnTo>
                    <a:pt x="3394" y="378"/>
                  </a:lnTo>
                  <a:lnTo>
                    <a:pt x="3406" y="458"/>
                  </a:lnTo>
                  <a:lnTo>
                    <a:pt x="3424" y="482"/>
                  </a:lnTo>
                  <a:lnTo>
                    <a:pt x="3436" y="555"/>
                  </a:lnTo>
                  <a:lnTo>
                    <a:pt x="3448" y="604"/>
                  </a:lnTo>
                  <a:lnTo>
                    <a:pt x="3467" y="646"/>
                  </a:lnTo>
                  <a:lnTo>
                    <a:pt x="3479" y="598"/>
                  </a:lnTo>
                  <a:lnTo>
                    <a:pt x="3497" y="573"/>
                  </a:lnTo>
                  <a:lnTo>
                    <a:pt x="3509" y="665"/>
                  </a:lnTo>
                  <a:lnTo>
                    <a:pt x="3527" y="732"/>
                  </a:lnTo>
                  <a:lnTo>
                    <a:pt x="3539" y="622"/>
                  </a:lnTo>
                  <a:lnTo>
                    <a:pt x="3557" y="598"/>
                  </a:lnTo>
                  <a:lnTo>
                    <a:pt x="3570" y="512"/>
                  </a:lnTo>
                  <a:lnTo>
                    <a:pt x="3588" y="537"/>
                  </a:lnTo>
                  <a:lnTo>
                    <a:pt x="3600" y="598"/>
                  </a:lnTo>
                  <a:lnTo>
                    <a:pt x="3618" y="537"/>
                  </a:lnTo>
                  <a:lnTo>
                    <a:pt x="3630" y="555"/>
                  </a:lnTo>
                  <a:lnTo>
                    <a:pt x="3648" y="555"/>
                  </a:lnTo>
                  <a:lnTo>
                    <a:pt x="3660" y="512"/>
                  </a:lnTo>
                  <a:lnTo>
                    <a:pt x="3679" y="49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Rectangle 130"/>
            <p:cNvSpPr>
              <a:spLocks noChangeArrowheads="1"/>
            </p:cNvSpPr>
            <p:nvPr/>
          </p:nvSpPr>
          <p:spPr bwMode="auto">
            <a:xfrm>
              <a:off x="2850" y="4114"/>
              <a:ext cx="23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42159" name="Rectangle 131"/>
            <p:cNvSpPr>
              <a:spLocks noChangeArrowheads="1"/>
            </p:cNvSpPr>
            <p:nvPr/>
          </p:nvSpPr>
          <p:spPr bwMode="auto">
            <a:xfrm rot="-5400000">
              <a:off x="403" y="3312"/>
              <a:ext cx="9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1200"/>
            </a:p>
          </p:txBody>
        </p:sp>
      </p:grpSp>
      <p:sp>
        <p:nvSpPr>
          <p:cNvPr id="41988" name="Text Box 133"/>
          <p:cNvSpPr txBox="1">
            <a:spLocks noChangeArrowheads="1"/>
          </p:cNvSpPr>
          <p:nvPr/>
        </p:nvSpPr>
        <p:spPr bwMode="auto">
          <a:xfrm>
            <a:off x="914400" y="14478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Diagnose the </a:t>
            </a:r>
            <a:r>
              <a:rPr lang="en-US" sz="2400" b="1" u="sng"/>
              <a:t>closed-loop data</a:t>
            </a:r>
            <a:r>
              <a:rPr lang="en-US" sz="2400" b="1"/>
              <a:t> in the figure and suggest modifications, if necessary.</a:t>
            </a:r>
          </a:p>
        </p:txBody>
      </p:sp>
      <p:grpSp>
        <p:nvGrpSpPr>
          <p:cNvPr id="41989" name="Group 134"/>
          <p:cNvGrpSpPr>
            <a:grpSpLocks/>
          </p:cNvGrpSpPr>
          <p:nvPr/>
        </p:nvGrpSpPr>
        <p:grpSpPr bwMode="auto">
          <a:xfrm>
            <a:off x="6324600" y="3657600"/>
            <a:ext cx="2514600" cy="1952625"/>
            <a:chOff x="2592" y="3072"/>
            <a:chExt cx="1824" cy="1091"/>
          </a:xfrm>
        </p:grpSpPr>
        <p:sp>
          <p:nvSpPr>
            <p:cNvPr id="41990" name="Rectangle 135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1" name="Group 136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41097" name="AutoShape 137"/>
              <p:cNvSpPr>
                <a:spLocks noChangeArrowheads="1"/>
              </p:cNvSpPr>
              <p:nvPr/>
            </p:nvSpPr>
            <p:spPr bwMode="auto">
              <a:xfrm>
                <a:off x="4091" y="1757"/>
                <a:ext cx="746" cy="862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8" name="AutoShape 138"/>
              <p:cNvSpPr>
                <a:spLocks noChangeArrowheads="1"/>
              </p:cNvSpPr>
              <p:nvPr/>
            </p:nvSpPr>
            <p:spPr bwMode="auto">
              <a:xfrm flipV="1">
                <a:off x="5110" y="2538"/>
                <a:ext cx="200" cy="81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4" name="AutoShape 139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" name="AutoShape 140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6" name="AutoShape 141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7" name="AutoShape 142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AutoShape 143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9" name="Line 144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Line 145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01" name="Group 146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42026" name="Line 147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7" name="Line 148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8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9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0" name="Line 151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1" name="Line 152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2" name="Freeform 153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002" name="Group 154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42019" name="Line 155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0" name="Line 156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1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3" name="Line 159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4" name="Line 160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5" name="Freeform 161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22" name="Oval 162"/>
              <p:cNvSpPr>
                <a:spLocks noChangeArrowheads="1"/>
              </p:cNvSpPr>
              <p:nvPr/>
            </p:nvSpPr>
            <p:spPr bwMode="auto">
              <a:xfrm>
                <a:off x="5098" y="2368"/>
                <a:ext cx="231" cy="195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4" name="Line 163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" name="Line 164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Line 165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7" name="Line 166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8" name="Line 167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9" name="Line 168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0" name="Oval 16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/>
                  <a:t>TC</a:t>
                </a:r>
              </a:p>
            </p:txBody>
          </p:sp>
          <p:sp>
            <p:nvSpPr>
              <p:cNvPr id="42011" name="Line 170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2" name="Text Box 171"/>
              <p:cNvSpPr txBox="1">
                <a:spLocks noChangeArrowheads="1"/>
              </p:cNvSpPr>
              <p:nvPr/>
            </p:nvSpPr>
            <p:spPr bwMode="auto">
              <a:xfrm>
                <a:off x="3605" y="1693"/>
                <a:ext cx="361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00" b="1"/>
                  <a:t>v1</a:t>
                </a:r>
              </a:p>
            </p:txBody>
          </p:sp>
          <p:sp>
            <p:nvSpPr>
              <p:cNvPr id="42013" name="Text Box 172"/>
              <p:cNvSpPr txBox="1">
                <a:spLocks noChangeArrowheads="1"/>
              </p:cNvSpPr>
              <p:nvPr/>
            </p:nvSpPr>
            <p:spPr bwMode="auto">
              <a:xfrm>
                <a:off x="4369" y="2804"/>
                <a:ext cx="35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00" b="1"/>
                  <a:t>v2</a:t>
                </a:r>
              </a:p>
            </p:txBody>
          </p:sp>
          <p:sp>
            <p:nvSpPr>
              <p:cNvPr id="42014" name="Freeform 173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5" name="Line 174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6" name="Line 175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7" name="Line 176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8" name="Line 177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295400" y="3124200"/>
            <a:ext cx="6267450" cy="1211263"/>
            <a:chOff x="1295" y="1968"/>
            <a:chExt cx="4284" cy="908"/>
          </a:xfrm>
        </p:grpSpPr>
        <p:grpSp>
          <p:nvGrpSpPr>
            <p:cNvPr id="43026" name="Group 3"/>
            <p:cNvGrpSpPr>
              <a:grpSpLocks/>
            </p:cNvGrpSpPr>
            <p:nvPr/>
          </p:nvGrpSpPr>
          <p:grpSpPr bwMode="auto">
            <a:xfrm>
              <a:off x="2208" y="1968"/>
              <a:ext cx="1969" cy="743"/>
              <a:chOff x="1974" y="1968"/>
              <a:chExt cx="2203" cy="743"/>
            </a:xfrm>
          </p:grpSpPr>
          <p:sp>
            <p:nvSpPr>
              <p:cNvPr id="43158" name="AutoShape 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591" cy="743"/>
              </a:xfrm>
              <a:prstGeom prst="can">
                <a:avLst>
                  <a:gd name="adj" fmla="val 3143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9" name="AutoShape 5"/>
              <p:cNvSpPr>
                <a:spLocks noChangeArrowheads="1"/>
              </p:cNvSpPr>
              <p:nvPr/>
            </p:nvSpPr>
            <p:spPr bwMode="auto">
              <a:xfrm rot="5400000">
                <a:off x="2551" y="2254"/>
                <a:ext cx="135" cy="644"/>
              </a:xfrm>
              <a:prstGeom prst="can">
                <a:avLst>
                  <a:gd name="adj" fmla="val 11925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0" name="Line 6"/>
              <p:cNvSpPr>
                <a:spLocks noChangeShapeType="1"/>
              </p:cNvSpPr>
              <p:nvPr/>
            </p:nvSpPr>
            <p:spPr bwMode="auto">
              <a:xfrm>
                <a:off x="3855" y="2541"/>
                <a:ext cx="3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1" name="Line 7"/>
              <p:cNvSpPr>
                <a:spLocks noChangeShapeType="1"/>
              </p:cNvSpPr>
              <p:nvPr/>
            </p:nvSpPr>
            <p:spPr bwMode="auto">
              <a:xfrm>
                <a:off x="2941" y="2576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2" name="Line 8"/>
              <p:cNvSpPr>
                <a:spLocks noChangeShapeType="1"/>
              </p:cNvSpPr>
              <p:nvPr/>
            </p:nvSpPr>
            <p:spPr bwMode="auto">
              <a:xfrm>
                <a:off x="1974" y="2576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27" name="Group 9"/>
            <p:cNvGrpSpPr>
              <a:grpSpLocks/>
            </p:cNvGrpSpPr>
            <p:nvPr/>
          </p:nvGrpSpPr>
          <p:grpSpPr bwMode="auto">
            <a:xfrm>
              <a:off x="4271" y="2064"/>
              <a:ext cx="1308" cy="812"/>
              <a:chOff x="670" y="2400"/>
              <a:chExt cx="2188" cy="812"/>
            </a:xfrm>
          </p:grpSpPr>
          <p:sp>
            <p:nvSpPr>
              <p:cNvPr id="43093" name="Rectangle 10"/>
              <p:cNvSpPr>
                <a:spLocks noChangeArrowheads="1"/>
              </p:cNvSpPr>
              <p:nvPr/>
            </p:nvSpPr>
            <p:spPr bwMode="auto">
              <a:xfrm>
                <a:off x="810" y="2483"/>
                <a:ext cx="1990" cy="5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Rectangle 11"/>
              <p:cNvSpPr>
                <a:spLocks noChangeArrowheads="1"/>
              </p:cNvSpPr>
              <p:nvPr/>
            </p:nvSpPr>
            <p:spPr bwMode="auto">
              <a:xfrm>
                <a:off x="810" y="2483"/>
                <a:ext cx="1990" cy="59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5" name="Line 12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6" name="Freeform 13"/>
              <p:cNvSpPr>
                <a:spLocks/>
              </p:cNvSpPr>
              <p:nvPr/>
            </p:nvSpPr>
            <p:spPr bwMode="auto">
              <a:xfrm>
                <a:off x="810" y="2483"/>
                <a:ext cx="1990" cy="595"/>
              </a:xfrm>
              <a:custGeom>
                <a:avLst/>
                <a:gdLst>
                  <a:gd name="T0" fmla="*/ 0 w 619"/>
                  <a:gd name="T1" fmla="*/ 595 h 164"/>
                  <a:gd name="T2" fmla="*/ 1990 w 619"/>
                  <a:gd name="T3" fmla="*/ 595 h 164"/>
                  <a:gd name="T4" fmla="*/ 1990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7" name="Line 14"/>
              <p:cNvSpPr>
                <a:spLocks noChangeShapeType="1"/>
              </p:cNvSpPr>
              <p:nvPr/>
            </p:nvSpPr>
            <p:spPr bwMode="auto">
              <a:xfrm flipV="1">
                <a:off x="810" y="2483"/>
                <a:ext cx="1" cy="5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8" name="Line 15"/>
              <p:cNvSpPr>
                <a:spLocks noChangeShapeType="1"/>
              </p:cNvSpPr>
              <p:nvPr/>
            </p:nvSpPr>
            <p:spPr bwMode="auto">
              <a:xfrm>
                <a:off x="810" y="3078"/>
                <a:ext cx="199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9" name="Line 16"/>
              <p:cNvSpPr>
                <a:spLocks noChangeShapeType="1"/>
              </p:cNvSpPr>
              <p:nvPr/>
            </p:nvSpPr>
            <p:spPr bwMode="auto">
              <a:xfrm flipV="1">
                <a:off x="810" y="2483"/>
                <a:ext cx="1" cy="5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0" name="Line 17"/>
              <p:cNvSpPr>
                <a:spLocks noChangeShapeType="1"/>
              </p:cNvSpPr>
              <p:nvPr/>
            </p:nvSpPr>
            <p:spPr bwMode="auto">
              <a:xfrm flipV="1">
                <a:off x="810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1" name="Line 18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2" name="Rectangle 19"/>
              <p:cNvSpPr>
                <a:spLocks noChangeArrowheads="1"/>
              </p:cNvSpPr>
              <p:nvPr/>
            </p:nvSpPr>
            <p:spPr bwMode="auto">
              <a:xfrm>
                <a:off x="799" y="3093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43103" name="Line 20"/>
              <p:cNvSpPr>
                <a:spLocks noChangeShapeType="1"/>
              </p:cNvSpPr>
              <p:nvPr/>
            </p:nvSpPr>
            <p:spPr bwMode="auto">
              <a:xfrm flipV="1">
                <a:off x="1009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4" name="Line 21"/>
              <p:cNvSpPr>
                <a:spLocks noChangeShapeType="1"/>
              </p:cNvSpPr>
              <p:nvPr/>
            </p:nvSpPr>
            <p:spPr bwMode="auto">
              <a:xfrm>
                <a:off x="1009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5" name="Rectangle 22"/>
              <p:cNvSpPr>
                <a:spLocks noChangeArrowheads="1"/>
              </p:cNvSpPr>
              <p:nvPr/>
            </p:nvSpPr>
            <p:spPr bwMode="auto">
              <a:xfrm>
                <a:off x="1000" y="3093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</a:t>
                </a:r>
                <a:endParaRPr lang="en-US" sz="2400"/>
              </a:p>
            </p:txBody>
          </p:sp>
          <p:sp>
            <p:nvSpPr>
              <p:cNvPr id="43106" name="Line 23"/>
              <p:cNvSpPr>
                <a:spLocks noChangeShapeType="1"/>
              </p:cNvSpPr>
              <p:nvPr/>
            </p:nvSpPr>
            <p:spPr bwMode="auto">
              <a:xfrm flipV="1">
                <a:off x="1209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Line 24"/>
              <p:cNvSpPr>
                <a:spLocks noChangeShapeType="1"/>
              </p:cNvSpPr>
              <p:nvPr/>
            </p:nvSpPr>
            <p:spPr bwMode="auto">
              <a:xfrm>
                <a:off x="1209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Rectangle 25"/>
              <p:cNvSpPr>
                <a:spLocks noChangeArrowheads="1"/>
              </p:cNvSpPr>
              <p:nvPr/>
            </p:nvSpPr>
            <p:spPr bwMode="auto">
              <a:xfrm>
                <a:off x="1190" y="3093"/>
                <a:ext cx="8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2400"/>
              </a:p>
            </p:txBody>
          </p:sp>
          <p:sp>
            <p:nvSpPr>
              <p:cNvPr id="43109" name="Line 26"/>
              <p:cNvSpPr>
                <a:spLocks noChangeShapeType="1"/>
              </p:cNvSpPr>
              <p:nvPr/>
            </p:nvSpPr>
            <p:spPr bwMode="auto">
              <a:xfrm flipV="1">
                <a:off x="1408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Line 27"/>
              <p:cNvSpPr>
                <a:spLocks noChangeShapeType="1"/>
              </p:cNvSpPr>
              <p:nvPr/>
            </p:nvSpPr>
            <p:spPr bwMode="auto">
              <a:xfrm>
                <a:off x="1408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1" name="Rectangle 28"/>
              <p:cNvSpPr>
                <a:spLocks noChangeArrowheads="1"/>
              </p:cNvSpPr>
              <p:nvPr/>
            </p:nvSpPr>
            <p:spPr bwMode="auto">
              <a:xfrm>
                <a:off x="1383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2400"/>
              </a:p>
            </p:txBody>
          </p:sp>
          <p:sp>
            <p:nvSpPr>
              <p:cNvPr id="43112" name="Line 29"/>
              <p:cNvSpPr>
                <a:spLocks noChangeShapeType="1"/>
              </p:cNvSpPr>
              <p:nvPr/>
            </p:nvSpPr>
            <p:spPr bwMode="auto">
              <a:xfrm flipV="1">
                <a:off x="1607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3" name="Line 30"/>
              <p:cNvSpPr>
                <a:spLocks noChangeShapeType="1"/>
              </p:cNvSpPr>
              <p:nvPr/>
            </p:nvSpPr>
            <p:spPr bwMode="auto">
              <a:xfrm>
                <a:off x="1607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4" name="Rectangle 31"/>
              <p:cNvSpPr>
                <a:spLocks noChangeArrowheads="1"/>
              </p:cNvSpPr>
              <p:nvPr/>
            </p:nvSpPr>
            <p:spPr bwMode="auto">
              <a:xfrm>
                <a:off x="1583" y="3093"/>
                <a:ext cx="8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/>
              </a:p>
            </p:txBody>
          </p:sp>
          <p:sp>
            <p:nvSpPr>
              <p:cNvPr id="43115" name="Line 32"/>
              <p:cNvSpPr>
                <a:spLocks noChangeShapeType="1"/>
              </p:cNvSpPr>
              <p:nvPr/>
            </p:nvSpPr>
            <p:spPr bwMode="auto">
              <a:xfrm flipV="1">
                <a:off x="1806" y="3057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6" name="Line 33"/>
              <p:cNvSpPr>
                <a:spLocks noChangeShapeType="1"/>
              </p:cNvSpPr>
              <p:nvPr/>
            </p:nvSpPr>
            <p:spPr bwMode="auto">
              <a:xfrm>
                <a:off x="1806" y="2483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7" name="Rectangle 34"/>
              <p:cNvSpPr>
                <a:spLocks noChangeArrowheads="1"/>
              </p:cNvSpPr>
              <p:nvPr/>
            </p:nvSpPr>
            <p:spPr bwMode="auto">
              <a:xfrm>
                <a:off x="1787" y="3093"/>
                <a:ext cx="8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25</a:t>
                </a:r>
                <a:endParaRPr lang="en-US" sz="2400"/>
              </a:p>
            </p:txBody>
          </p:sp>
          <p:sp>
            <p:nvSpPr>
              <p:cNvPr id="43118" name="Line 35"/>
              <p:cNvSpPr>
                <a:spLocks noChangeShapeType="1"/>
              </p:cNvSpPr>
              <p:nvPr/>
            </p:nvSpPr>
            <p:spPr bwMode="auto">
              <a:xfrm flipV="1">
                <a:off x="2002" y="3057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9" name="Line 36"/>
              <p:cNvSpPr>
                <a:spLocks noChangeShapeType="1"/>
              </p:cNvSpPr>
              <p:nvPr/>
            </p:nvSpPr>
            <p:spPr bwMode="auto">
              <a:xfrm>
                <a:off x="2002" y="2483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0" name="Rectangle 37"/>
              <p:cNvSpPr>
                <a:spLocks noChangeArrowheads="1"/>
              </p:cNvSpPr>
              <p:nvPr/>
            </p:nvSpPr>
            <p:spPr bwMode="auto">
              <a:xfrm>
                <a:off x="1980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2400"/>
              </a:p>
            </p:txBody>
          </p:sp>
          <p:sp>
            <p:nvSpPr>
              <p:cNvPr id="43121" name="Line 38"/>
              <p:cNvSpPr>
                <a:spLocks noChangeShapeType="1"/>
              </p:cNvSpPr>
              <p:nvPr/>
            </p:nvSpPr>
            <p:spPr bwMode="auto">
              <a:xfrm flipV="1">
                <a:off x="2202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2" name="Line 39"/>
              <p:cNvSpPr>
                <a:spLocks noChangeShapeType="1"/>
              </p:cNvSpPr>
              <p:nvPr/>
            </p:nvSpPr>
            <p:spPr bwMode="auto">
              <a:xfrm>
                <a:off x="2202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3" name="Rectangle 40"/>
              <p:cNvSpPr>
                <a:spLocks noChangeArrowheads="1"/>
              </p:cNvSpPr>
              <p:nvPr/>
            </p:nvSpPr>
            <p:spPr bwMode="auto">
              <a:xfrm>
                <a:off x="2179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35</a:t>
                </a:r>
                <a:endParaRPr lang="en-US" sz="2400"/>
              </a:p>
            </p:txBody>
          </p:sp>
          <p:sp>
            <p:nvSpPr>
              <p:cNvPr id="43124" name="Line 41"/>
              <p:cNvSpPr>
                <a:spLocks noChangeShapeType="1"/>
              </p:cNvSpPr>
              <p:nvPr/>
            </p:nvSpPr>
            <p:spPr bwMode="auto">
              <a:xfrm flipV="1">
                <a:off x="2401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5" name="Line 42"/>
              <p:cNvSpPr>
                <a:spLocks noChangeShapeType="1"/>
              </p:cNvSpPr>
              <p:nvPr/>
            </p:nvSpPr>
            <p:spPr bwMode="auto">
              <a:xfrm>
                <a:off x="2401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6" name="Rectangle 43"/>
              <p:cNvSpPr>
                <a:spLocks noChangeArrowheads="1"/>
              </p:cNvSpPr>
              <p:nvPr/>
            </p:nvSpPr>
            <p:spPr bwMode="auto">
              <a:xfrm>
                <a:off x="2381" y="3093"/>
                <a:ext cx="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/>
              </a:p>
            </p:txBody>
          </p:sp>
          <p:sp>
            <p:nvSpPr>
              <p:cNvPr id="43127" name="Line 44"/>
              <p:cNvSpPr>
                <a:spLocks noChangeShapeType="1"/>
              </p:cNvSpPr>
              <p:nvPr/>
            </p:nvSpPr>
            <p:spPr bwMode="auto">
              <a:xfrm flipV="1">
                <a:off x="2600" y="3057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8" name="Line 45"/>
              <p:cNvSpPr>
                <a:spLocks noChangeShapeType="1"/>
              </p:cNvSpPr>
              <p:nvPr/>
            </p:nvSpPr>
            <p:spPr bwMode="auto">
              <a:xfrm>
                <a:off x="2600" y="2483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9" name="Rectangle 46"/>
              <p:cNvSpPr>
                <a:spLocks noChangeArrowheads="1"/>
              </p:cNvSpPr>
              <p:nvPr/>
            </p:nvSpPr>
            <p:spPr bwMode="auto">
              <a:xfrm>
                <a:off x="2579" y="3093"/>
                <a:ext cx="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45</a:t>
                </a:r>
                <a:endParaRPr lang="en-US" sz="2400"/>
              </a:p>
            </p:txBody>
          </p:sp>
          <p:sp>
            <p:nvSpPr>
              <p:cNvPr id="43130" name="Line 47"/>
              <p:cNvSpPr>
                <a:spLocks noChangeShapeType="1"/>
              </p:cNvSpPr>
              <p:nvPr/>
            </p:nvSpPr>
            <p:spPr bwMode="auto">
              <a:xfrm flipV="1">
                <a:off x="2800" y="305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Line 48"/>
              <p:cNvSpPr>
                <a:spLocks noChangeShapeType="1"/>
              </p:cNvSpPr>
              <p:nvPr/>
            </p:nvSpPr>
            <p:spPr bwMode="auto">
              <a:xfrm>
                <a:off x="2800" y="248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Rectangle 49"/>
              <p:cNvSpPr>
                <a:spLocks noChangeArrowheads="1"/>
              </p:cNvSpPr>
              <p:nvPr/>
            </p:nvSpPr>
            <p:spPr bwMode="auto">
              <a:xfrm>
                <a:off x="2779" y="3093"/>
                <a:ext cx="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2400"/>
              </a:p>
            </p:txBody>
          </p:sp>
          <p:sp>
            <p:nvSpPr>
              <p:cNvPr id="43133" name="Line 50"/>
              <p:cNvSpPr>
                <a:spLocks noChangeShapeType="1"/>
              </p:cNvSpPr>
              <p:nvPr/>
            </p:nvSpPr>
            <p:spPr bwMode="auto">
              <a:xfrm>
                <a:off x="810" y="3078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51"/>
              <p:cNvSpPr>
                <a:spLocks noChangeShapeType="1"/>
              </p:cNvSpPr>
              <p:nvPr/>
            </p:nvSpPr>
            <p:spPr bwMode="auto">
              <a:xfrm flipH="1">
                <a:off x="2781" y="3078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Rectangle 52"/>
              <p:cNvSpPr>
                <a:spLocks noChangeArrowheads="1"/>
              </p:cNvSpPr>
              <p:nvPr/>
            </p:nvSpPr>
            <p:spPr bwMode="auto">
              <a:xfrm>
                <a:off x="772" y="3049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43136" name="Line 53"/>
              <p:cNvSpPr>
                <a:spLocks noChangeShapeType="1"/>
              </p:cNvSpPr>
              <p:nvPr/>
            </p:nvSpPr>
            <p:spPr bwMode="auto">
              <a:xfrm>
                <a:off x="810" y="295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7" name="Line 54"/>
              <p:cNvSpPr>
                <a:spLocks noChangeShapeType="1"/>
              </p:cNvSpPr>
              <p:nvPr/>
            </p:nvSpPr>
            <p:spPr bwMode="auto">
              <a:xfrm flipH="1">
                <a:off x="2781" y="295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8" name="Rectangle 55"/>
              <p:cNvSpPr>
                <a:spLocks noChangeArrowheads="1"/>
              </p:cNvSpPr>
              <p:nvPr/>
            </p:nvSpPr>
            <p:spPr bwMode="auto">
              <a:xfrm>
                <a:off x="742" y="2930"/>
                <a:ext cx="9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 sz="2400"/>
              </a:p>
            </p:txBody>
          </p:sp>
          <p:sp>
            <p:nvSpPr>
              <p:cNvPr id="43139" name="Line 56"/>
              <p:cNvSpPr>
                <a:spLocks noChangeShapeType="1"/>
              </p:cNvSpPr>
              <p:nvPr/>
            </p:nvSpPr>
            <p:spPr bwMode="auto">
              <a:xfrm>
                <a:off x="810" y="283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57"/>
              <p:cNvSpPr>
                <a:spLocks noChangeShapeType="1"/>
              </p:cNvSpPr>
              <p:nvPr/>
            </p:nvSpPr>
            <p:spPr bwMode="auto">
              <a:xfrm flipH="1">
                <a:off x="2781" y="283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Rectangle 58"/>
              <p:cNvSpPr>
                <a:spLocks noChangeArrowheads="1"/>
              </p:cNvSpPr>
              <p:nvPr/>
            </p:nvSpPr>
            <p:spPr bwMode="auto">
              <a:xfrm>
                <a:off x="742" y="2810"/>
                <a:ext cx="9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 sz="2400"/>
              </a:p>
            </p:txBody>
          </p:sp>
          <p:sp>
            <p:nvSpPr>
              <p:cNvPr id="43142" name="Line 59"/>
              <p:cNvSpPr>
                <a:spLocks noChangeShapeType="1"/>
              </p:cNvSpPr>
              <p:nvPr/>
            </p:nvSpPr>
            <p:spPr bwMode="auto">
              <a:xfrm>
                <a:off x="810" y="272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3" name="Line 60"/>
              <p:cNvSpPr>
                <a:spLocks noChangeShapeType="1"/>
              </p:cNvSpPr>
              <p:nvPr/>
            </p:nvSpPr>
            <p:spPr bwMode="auto">
              <a:xfrm flipH="1">
                <a:off x="2781" y="272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4" name="Rectangle 61"/>
              <p:cNvSpPr>
                <a:spLocks noChangeArrowheads="1"/>
              </p:cNvSpPr>
              <p:nvPr/>
            </p:nvSpPr>
            <p:spPr bwMode="auto">
              <a:xfrm>
                <a:off x="742" y="2693"/>
                <a:ext cx="9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 sz="2400"/>
              </a:p>
            </p:txBody>
          </p:sp>
          <p:sp>
            <p:nvSpPr>
              <p:cNvPr id="43145" name="Line 62"/>
              <p:cNvSpPr>
                <a:spLocks noChangeShapeType="1"/>
              </p:cNvSpPr>
              <p:nvPr/>
            </p:nvSpPr>
            <p:spPr bwMode="auto">
              <a:xfrm>
                <a:off x="810" y="260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Line 63"/>
              <p:cNvSpPr>
                <a:spLocks noChangeShapeType="1"/>
              </p:cNvSpPr>
              <p:nvPr/>
            </p:nvSpPr>
            <p:spPr bwMode="auto">
              <a:xfrm flipH="1">
                <a:off x="2781" y="260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Rectangle 64"/>
              <p:cNvSpPr>
                <a:spLocks noChangeArrowheads="1"/>
              </p:cNvSpPr>
              <p:nvPr/>
            </p:nvSpPr>
            <p:spPr bwMode="auto">
              <a:xfrm>
                <a:off x="742" y="2574"/>
                <a:ext cx="9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 sz="2400"/>
              </a:p>
            </p:txBody>
          </p:sp>
          <p:sp>
            <p:nvSpPr>
              <p:cNvPr id="43148" name="Line 65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9" name="Line 66"/>
              <p:cNvSpPr>
                <a:spLocks noChangeShapeType="1"/>
              </p:cNvSpPr>
              <p:nvPr/>
            </p:nvSpPr>
            <p:spPr bwMode="auto">
              <a:xfrm flipH="1">
                <a:off x="2781" y="248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0" name="Rectangle 67"/>
              <p:cNvSpPr>
                <a:spLocks noChangeArrowheads="1"/>
              </p:cNvSpPr>
              <p:nvPr/>
            </p:nvSpPr>
            <p:spPr bwMode="auto">
              <a:xfrm>
                <a:off x="772" y="2454"/>
                <a:ext cx="4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2400"/>
              </a:p>
            </p:txBody>
          </p:sp>
          <p:sp>
            <p:nvSpPr>
              <p:cNvPr id="43151" name="Line 68"/>
              <p:cNvSpPr>
                <a:spLocks noChangeShapeType="1"/>
              </p:cNvSpPr>
              <p:nvPr/>
            </p:nvSpPr>
            <p:spPr bwMode="auto">
              <a:xfrm>
                <a:off x="810" y="2483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2" name="Freeform 69"/>
              <p:cNvSpPr>
                <a:spLocks/>
              </p:cNvSpPr>
              <p:nvPr/>
            </p:nvSpPr>
            <p:spPr bwMode="auto">
              <a:xfrm>
                <a:off x="810" y="2483"/>
                <a:ext cx="1990" cy="595"/>
              </a:xfrm>
              <a:custGeom>
                <a:avLst/>
                <a:gdLst>
                  <a:gd name="T0" fmla="*/ 0 w 619"/>
                  <a:gd name="T1" fmla="*/ 595 h 164"/>
                  <a:gd name="T2" fmla="*/ 1990 w 619"/>
                  <a:gd name="T3" fmla="*/ 595 h 164"/>
                  <a:gd name="T4" fmla="*/ 1990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3" name="Line 70"/>
              <p:cNvSpPr>
                <a:spLocks noChangeShapeType="1"/>
              </p:cNvSpPr>
              <p:nvPr/>
            </p:nvSpPr>
            <p:spPr bwMode="auto">
              <a:xfrm flipV="1">
                <a:off x="810" y="2483"/>
                <a:ext cx="1" cy="5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4" name="Freeform 71"/>
              <p:cNvSpPr>
                <a:spLocks/>
              </p:cNvSpPr>
              <p:nvPr/>
            </p:nvSpPr>
            <p:spPr bwMode="auto">
              <a:xfrm>
                <a:off x="810" y="2483"/>
                <a:ext cx="1974" cy="595"/>
              </a:xfrm>
              <a:custGeom>
                <a:avLst/>
                <a:gdLst>
                  <a:gd name="T0" fmla="*/ 22 w 1763"/>
                  <a:gd name="T1" fmla="*/ 595 h 473"/>
                  <a:gd name="T2" fmla="*/ 54 w 1763"/>
                  <a:gd name="T3" fmla="*/ 595 h 473"/>
                  <a:gd name="T4" fmla="*/ 86 w 1763"/>
                  <a:gd name="T5" fmla="*/ 595 h 473"/>
                  <a:gd name="T6" fmla="*/ 119 w 1763"/>
                  <a:gd name="T7" fmla="*/ 595 h 473"/>
                  <a:gd name="T8" fmla="*/ 151 w 1763"/>
                  <a:gd name="T9" fmla="*/ 595 h 473"/>
                  <a:gd name="T10" fmla="*/ 183 w 1763"/>
                  <a:gd name="T11" fmla="*/ 595 h 473"/>
                  <a:gd name="T12" fmla="*/ 215 w 1763"/>
                  <a:gd name="T13" fmla="*/ 595 h 473"/>
                  <a:gd name="T14" fmla="*/ 247 w 1763"/>
                  <a:gd name="T15" fmla="*/ 595 h 473"/>
                  <a:gd name="T16" fmla="*/ 279 w 1763"/>
                  <a:gd name="T17" fmla="*/ 595 h 473"/>
                  <a:gd name="T18" fmla="*/ 311 w 1763"/>
                  <a:gd name="T19" fmla="*/ 595 h 473"/>
                  <a:gd name="T20" fmla="*/ 340 w 1763"/>
                  <a:gd name="T21" fmla="*/ 508 h 473"/>
                  <a:gd name="T22" fmla="*/ 373 w 1763"/>
                  <a:gd name="T23" fmla="*/ 433 h 473"/>
                  <a:gd name="T24" fmla="*/ 404 w 1763"/>
                  <a:gd name="T25" fmla="*/ 367 h 473"/>
                  <a:gd name="T26" fmla="*/ 437 w 1763"/>
                  <a:gd name="T27" fmla="*/ 312 h 473"/>
                  <a:gd name="T28" fmla="*/ 469 w 1763"/>
                  <a:gd name="T29" fmla="*/ 269 h 473"/>
                  <a:gd name="T30" fmla="*/ 502 w 1763"/>
                  <a:gd name="T31" fmla="*/ 229 h 473"/>
                  <a:gd name="T32" fmla="*/ 533 w 1763"/>
                  <a:gd name="T33" fmla="*/ 196 h 473"/>
                  <a:gd name="T34" fmla="*/ 565 w 1763"/>
                  <a:gd name="T35" fmla="*/ 167 h 473"/>
                  <a:gd name="T36" fmla="*/ 598 w 1763"/>
                  <a:gd name="T37" fmla="*/ 142 h 473"/>
                  <a:gd name="T38" fmla="*/ 629 w 1763"/>
                  <a:gd name="T39" fmla="*/ 120 h 473"/>
                  <a:gd name="T40" fmla="*/ 662 w 1763"/>
                  <a:gd name="T41" fmla="*/ 102 h 473"/>
                  <a:gd name="T42" fmla="*/ 691 w 1763"/>
                  <a:gd name="T43" fmla="*/ 87 h 473"/>
                  <a:gd name="T44" fmla="*/ 723 w 1763"/>
                  <a:gd name="T45" fmla="*/ 73 h 473"/>
                  <a:gd name="T46" fmla="*/ 755 w 1763"/>
                  <a:gd name="T47" fmla="*/ 62 h 473"/>
                  <a:gd name="T48" fmla="*/ 787 w 1763"/>
                  <a:gd name="T49" fmla="*/ 54 h 473"/>
                  <a:gd name="T50" fmla="*/ 820 w 1763"/>
                  <a:gd name="T51" fmla="*/ 47 h 473"/>
                  <a:gd name="T52" fmla="*/ 851 w 1763"/>
                  <a:gd name="T53" fmla="*/ 40 h 473"/>
                  <a:gd name="T54" fmla="*/ 883 w 1763"/>
                  <a:gd name="T55" fmla="*/ 33 h 473"/>
                  <a:gd name="T56" fmla="*/ 916 w 1763"/>
                  <a:gd name="T57" fmla="*/ 29 h 473"/>
                  <a:gd name="T58" fmla="*/ 948 w 1763"/>
                  <a:gd name="T59" fmla="*/ 25 h 473"/>
                  <a:gd name="T60" fmla="*/ 980 w 1763"/>
                  <a:gd name="T61" fmla="*/ 21 h 473"/>
                  <a:gd name="T62" fmla="*/ 1009 w 1763"/>
                  <a:gd name="T63" fmla="*/ 18 h 473"/>
                  <a:gd name="T64" fmla="*/ 1041 w 1763"/>
                  <a:gd name="T65" fmla="*/ 14 h 473"/>
                  <a:gd name="T66" fmla="*/ 1074 w 1763"/>
                  <a:gd name="T67" fmla="*/ 14 h 473"/>
                  <a:gd name="T68" fmla="*/ 1105 w 1763"/>
                  <a:gd name="T69" fmla="*/ 11 h 473"/>
                  <a:gd name="T70" fmla="*/ 1138 w 1763"/>
                  <a:gd name="T71" fmla="*/ 11 h 473"/>
                  <a:gd name="T72" fmla="*/ 1170 w 1763"/>
                  <a:gd name="T73" fmla="*/ 8 h 473"/>
                  <a:gd name="T74" fmla="*/ 1201 w 1763"/>
                  <a:gd name="T75" fmla="*/ 8 h 473"/>
                  <a:gd name="T76" fmla="*/ 1234 w 1763"/>
                  <a:gd name="T77" fmla="*/ 8 h 473"/>
                  <a:gd name="T78" fmla="*/ 1266 w 1763"/>
                  <a:gd name="T79" fmla="*/ 4 h 473"/>
                  <a:gd name="T80" fmla="*/ 1299 w 1763"/>
                  <a:gd name="T81" fmla="*/ 4 h 473"/>
                  <a:gd name="T82" fmla="*/ 1327 w 1763"/>
                  <a:gd name="T83" fmla="*/ 4 h 473"/>
                  <a:gd name="T84" fmla="*/ 1359 w 1763"/>
                  <a:gd name="T85" fmla="*/ 4 h 473"/>
                  <a:gd name="T86" fmla="*/ 1392 w 1763"/>
                  <a:gd name="T87" fmla="*/ 4 h 473"/>
                  <a:gd name="T88" fmla="*/ 1424 w 1763"/>
                  <a:gd name="T89" fmla="*/ 4 h 473"/>
                  <a:gd name="T90" fmla="*/ 1456 w 1763"/>
                  <a:gd name="T91" fmla="*/ 4 h 473"/>
                  <a:gd name="T92" fmla="*/ 1488 w 1763"/>
                  <a:gd name="T93" fmla="*/ 0 h 473"/>
                  <a:gd name="T94" fmla="*/ 1521 w 1763"/>
                  <a:gd name="T95" fmla="*/ 0 h 473"/>
                  <a:gd name="T96" fmla="*/ 1552 w 1763"/>
                  <a:gd name="T97" fmla="*/ 0 h 473"/>
                  <a:gd name="T98" fmla="*/ 1584 w 1763"/>
                  <a:gd name="T99" fmla="*/ 0 h 473"/>
                  <a:gd name="T100" fmla="*/ 1617 w 1763"/>
                  <a:gd name="T101" fmla="*/ 0 h 473"/>
                  <a:gd name="T102" fmla="*/ 1649 w 1763"/>
                  <a:gd name="T103" fmla="*/ 0 h 473"/>
                  <a:gd name="T104" fmla="*/ 1677 w 1763"/>
                  <a:gd name="T105" fmla="*/ 0 h 473"/>
                  <a:gd name="T106" fmla="*/ 1710 w 1763"/>
                  <a:gd name="T107" fmla="*/ 0 h 473"/>
                  <a:gd name="T108" fmla="*/ 1742 w 1763"/>
                  <a:gd name="T109" fmla="*/ 0 h 473"/>
                  <a:gd name="T110" fmla="*/ 1775 w 1763"/>
                  <a:gd name="T111" fmla="*/ 0 h 473"/>
                  <a:gd name="T112" fmla="*/ 1806 w 1763"/>
                  <a:gd name="T113" fmla="*/ 0 h 473"/>
                  <a:gd name="T114" fmla="*/ 1839 w 1763"/>
                  <a:gd name="T115" fmla="*/ 0 h 473"/>
                  <a:gd name="T116" fmla="*/ 1871 w 1763"/>
                  <a:gd name="T117" fmla="*/ 0 h 473"/>
                  <a:gd name="T118" fmla="*/ 1902 w 1763"/>
                  <a:gd name="T119" fmla="*/ 0 h 473"/>
                  <a:gd name="T120" fmla="*/ 1935 w 1763"/>
                  <a:gd name="T121" fmla="*/ 0 h 473"/>
                  <a:gd name="T122" fmla="*/ 1967 w 1763"/>
                  <a:gd name="T123" fmla="*/ 0 h 4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63" h="473">
                    <a:moveTo>
                      <a:pt x="0" y="473"/>
                    </a:moveTo>
                    <a:lnTo>
                      <a:pt x="5" y="473"/>
                    </a:lnTo>
                    <a:lnTo>
                      <a:pt x="14" y="473"/>
                    </a:lnTo>
                    <a:lnTo>
                      <a:pt x="20" y="473"/>
                    </a:lnTo>
                    <a:lnTo>
                      <a:pt x="28" y="473"/>
                    </a:lnTo>
                    <a:lnTo>
                      <a:pt x="34" y="473"/>
                    </a:lnTo>
                    <a:lnTo>
                      <a:pt x="43" y="473"/>
                    </a:lnTo>
                    <a:lnTo>
                      <a:pt x="48" y="473"/>
                    </a:lnTo>
                    <a:lnTo>
                      <a:pt x="57" y="473"/>
                    </a:lnTo>
                    <a:lnTo>
                      <a:pt x="63" y="473"/>
                    </a:lnTo>
                    <a:lnTo>
                      <a:pt x="71" y="473"/>
                    </a:lnTo>
                    <a:lnTo>
                      <a:pt x="77" y="473"/>
                    </a:lnTo>
                    <a:lnTo>
                      <a:pt x="86" y="473"/>
                    </a:lnTo>
                    <a:lnTo>
                      <a:pt x="91" y="473"/>
                    </a:lnTo>
                    <a:lnTo>
                      <a:pt x="100" y="473"/>
                    </a:lnTo>
                    <a:lnTo>
                      <a:pt x="106" y="473"/>
                    </a:lnTo>
                    <a:lnTo>
                      <a:pt x="114" y="473"/>
                    </a:lnTo>
                    <a:lnTo>
                      <a:pt x="120" y="473"/>
                    </a:lnTo>
                    <a:lnTo>
                      <a:pt x="129" y="473"/>
                    </a:lnTo>
                    <a:lnTo>
                      <a:pt x="135" y="473"/>
                    </a:lnTo>
                    <a:lnTo>
                      <a:pt x="143" y="473"/>
                    </a:lnTo>
                    <a:lnTo>
                      <a:pt x="149" y="473"/>
                    </a:lnTo>
                    <a:lnTo>
                      <a:pt x="155" y="473"/>
                    </a:lnTo>
                    <a:lnTo>
                      <a:pt x="163" y="473"/>
                    </a:lnTo>
                    <a:lnTo>
                      <a:pt x="169" y="473"/>
                    </a:lnTo>
                    <a:lnTo>
                      <a:pt x="178" y="473"/>
                    </a:lnTo>
                    <a:lnTo>
                      <a:pt x="183" y="473"/>
                    </a:lnTo>
                    <a:lnTo>
                      <a:pt x="192" y="473"/>
                    </a:lnTo>
                    <a:lnTo>
                      <a:pt x="198" y="473"/>
                    </a:lnTo>
                    <a:lnTo>
                      <a:pt x="206" y="473"/>
                    </a:lnTo>
                    <a:lnTo>
                      <a:pt x="212" y="473"/>
                    </a:lnTo>
                    <a:lnTo>
                      <a:pt x="221" y="473"/>
                    </a:lnTo>
                    <a:lnTo>
                      <a:pt x="226" y="473"/>
                    </a:lnTo>
                    <a:lnTo>
                      <a:pt x="235" y="473"/>
                    </a:lnTo>
                    <a:lnTo>
                      <a:pt x="241" y="473"/>
                    </a:lnTo>
                    <a:lnTo>
                      <a:pt x="249" y="473"/>
                    </a:lnTo>
                    <a:lnTo>
                      <a:pt x="255" y="473"/>
                    </a:lnTo>
                    <a:lnTo>
                      <a:pt x="264" y="473"/>
                    </a:lnTo>
                    <a:lnTo>
                      <a:pt x="270" y="473"/>
                    </a:lnTo>
                    <a:lnTo>
                      <a:pt x="278" y="473"/>
                    </a:lnTo>
                    <a:lnTo>
                      <a:pt x="284" y="456"/>
                    </a:lnTo>
                    <a:lnTo>
                      <a:pt x="292" y="436"/>
                    </a:lnTo>
                    <a:lnTo>
                      <a:pt x="298" y="419"/>
                    </a:lnTo>
                    <a:lnTo>
                      <a:pt x="304" y="404"/>
                    </a:lnTo>
                    <a:lnTo>
                      <a:pt x="313" y="387"/>
                    </a:lnTo>
                    <a:lnTo>
                      <a:pt x="318" y="372"/>
                    </a:lnTo>
                    <a:lnTo>
                      <a:pt x="327" y="358"/>
                    </a:lnTo>
                    <a:lnTo>
                      <a:pt x="333" y="344"/>
                    </a:lnTo>
                    <a:lnTo>
                      <a:pt x="341" y="329"/>
                    </a:lnTo>
                    <a:lnTo>
                      <a:pt x="347" y="318"/>
                    </a:lnTo>
                    <a:lnTo>
                      <a:pt x="356" y="306"/>
                    </a:lnTo>
                    <a:lnTo>
                      <a:pt x="361" y="292"/>
                    </a:lnTo>
                    <a:lnTo>
                      <a:pt x="370" y="283"/>
                    </a:lnTo>
                    <a:lnTo>
                      <a:pt x="376" y="271"/>
                    </a:lnTo>
                    <a:lnTo>
                      <a:pt x="384" y="260"/>
                    </a:lnTo>
                    <a:lnTo>
                      <a:pt x="390" y="248"/>
                    </a:lnTo>
                    <a:lnTo>
                      <a:pt x="399" y="240"/>
                    </a:lnTo>
                    <a:lnTo>
                      <a:pt x="404" y="231"/>
                    </a:lnTo>
                    <a:lnTo>
                      <a:pt x="413" y="222"/>
                    </a:lnTo>
                    <a:lnTo>
                      <a:pt x="419" y="214"/>
                    </a:lnTo>
                    <a:lnTo>
                      <a:pt x="427" y="205"/>
                    </a:lnTo>
                    <a:lnTo>
                      <a:pt x="433" y="196"/>
                    </a:lnTo>
                    <a:lnTo>
                      <a:pt x="442" y="188"/>
                    </a:lnTo>
                    <a:lnTo>
                      <a:pt x="448" y="182"/>
                    </a:lnTo>
                    <a:lnTo>
                      <a:pt x="453" y="173"/>
                    </a:lnTo>
                    <a:lnTo>
                      <a:pt x="462" y="167"/>
                    </a:lnTo>
                    <a:lnTo>
                      <a:pt x="468" y="162"/>
                    </a:lnTo>
                    <a:lnTo>
                      <a:pt x="476" y="156"/>
                    </a:lnTo>
                    <a:lnTo>
                      <a:pt x="482" y="147"/>
                    </a:lnTo>
                    <a:lnTo>
                      <a:pt x="491" y="141"/>
                    </a:lnTo>
                    <a:lnTo>
                      <a:pt x="496" y="136"/>
                    </a:lnTo>
                    <a:lnTo>
                      <a:pt x="505" y="133"/>
                    </a:lnTo>
                    <a:lnTo>
                      <a:pt x="511" y="127"/>
                    </a:lnTo>
                    <a:lnTo>
                      <a:pt x="519" y="121"/>
                    </a:lnTo>
                    <a:lnTo>
                      <a:pt x="525" y="115"/>
                    </a:lnTo>
                    <a:lnTo>
                      <a:pt x="534" y="113"/>
                    </a:lnTo>
                    <a:lnTo>
                      <a:pt x="539" y="107"/>
                    </a:lnTo>
                    <a:lnTo>
                      <a:pt x="548" y="104"/>
                    </a:lnTo>
                    <a:lnTo>
                      <a:pt x="554" y="98"/>
                    </a:lnTo>
                    <a:lnTo>
                      <a:pt x="562" y="95"/>
                    </a:lnTo>
                    <a:lnTo>
                      <a:pt x="568" y="92"/>
                    </a:lnTo>
                    <a:lnTo>
                      <a:pt x="577" y="89"/>
                    </a:lnTo>
                    <a:lnTo>
                      <a:pt x="582" y="84"/>
                    </a:lnTo>
                    <a:lnTo>
                      <a:pt x="591" y="81"/>
                    </a:lnTo>
                    <a:lnTo>
                      <a:pt x="597" y="78"/>
                    </a:lnTo>
                    <a:lnTo>
                      <a:pt x="603" y="75"/>
                    </a:lnTo>
                    <a:lnTo>
                      <a:pt x="611" y="72"/>
                    </a:lnTo>
                    <a:lnTo>
                      <a:pt x="617" y="69"/>
                    </a:lnTo>
                    <a:lnTo>
                      <a:pt x="626" y="66"/>
                    </a:lnTo>
                    <a:lnTo>
                      <a:pt x="631" y="63"/>
                    </a:lnTo>
                    <a:lnTo>
                      <a:pt x="640" y="61"/>
                    </a:lnTo>
                    <a:lnTo>
                      <a:pt x="646" y="58"/>
                    </a:lnTo>
                    <a:lnTo>
                      <a:pt x="654" y="58"/>
                    </a:lnTo>
                    <a:lnTo>
                      <a:pt x="660" y="55"/>
                    </a:lnTo>
                    <a:lnTo>
                      <a:pt x="669" y="52"/>
                    </a:lnTo>
                    <a:lnTo>
                      <a:pt x="674" y="49"/>
                    </a:lnTo>
                    <a:lnTo>
                      <a:pt x="683" y="49"/>
                    </a:lnTo>
                    <a:lnTo>
                      <a:pt x="689" y="46"/>
                    </a:lnTo>
                    <a:lnTo>
                      <a:pt x="697" y="43"/>
                    </a:lnTo>
                    <a:lnTo>
                      <a:pt x="703" y="43"/>
                    </a:lnTo>
                    <a:lnTo>
                      <a:pt x="712" y="40"/>
                    </a:lnTo>
                    <a:lnTo>
                      <a:pt x="717" y="40"/>
                    </a:lnTo>
                    <a:lnTo>
                      <a:pt x="726" y="37"/>
                    </a:lnTo>
                    <a:lnTo>
                      <a:pt x="732" y="37"/>
                    </a:lnTo>
                    <a:lnTo>
                      <a:pt x="740" y="35"/>
                    </a:lnTo>
                    <a:lnTo>
                      <a:pt x="746" y="35"/>
                    </a:lnTo>
                    <a:lnTo>
                      <a:pt x="752" y="32"/>
                    </a:lnTo>
                    <a:lnTo>
                      <a:pt x="760" y="32"/>
                    </a:lnTo>
                    <a:lnTo>
                      <a:pt x="766" y="29"/>
                    </a:lnTo>
                    <a:lnTo>
                      <a:pt x="775" y="29"/>
                    </a:lnTo>
                    <a:lnTo>
                      <a:pt x="781" y="29"/>
                    </a:lnTo>
                    <a:lnTo>
                      <a:pt x="789" y="26"/>
                    </a:lnTo>
                    <a:lnTo>
                      <a:pt x="795" y="26"/>
                    </a:lnTo>
                    <a:lnTo>
                      <a:pt x="804" y="23"/>
                    </a:lnTo>
                    <a:lnTo>
                      <a:pt x="809" y="23"/>
                    </a:lnTo>
                    <a:lnTo>
                      <a:pt x="818" y="23"/>
                    </a:lnTo>
                    <a:lnTo>
                      <a:pt x="824" y="23"/>
                    </a:lnTo>
                    <a:lnTo>
                      <a:pt x="832" y="20"/>
                    </a:lnTo>
                    <a:lnTo>
                      <a:pt x="838" y="20"/>
                    </a:lnTo>
                    <a:lnTo>
                      <a:pt x="847" y="20"/>
                    </a:lnTo>
                    <a:lnTo>
                      <a:pt x="852" y="17"/>
                    </a:lnTo>
                    <a:lnTo>
                      <a:pt x="861" y="17"/>
                    </a:lnTo>
                    <a:lnTo>
                      <a:pt x="867" y="17"/>
                    </a:lnTo>
                    <a:lnTo>
                      <a:pt x="875" y="17"/>
                    </a:lnTo>
                    <a:lnTo>
                      <a:pt x="881" y="14"/>
                    </a:lnTo>
                    <a:lnTo>
                      <a:pt x="887" y="14"/>
                    </a:lnTo>
                    <a:lnTo>
                      <a:pt x="895" y="14"/>
                    </a:lnTo>
                    <a:lnTo>
                      <a:pt x="901" y="14"/>
                    </a:lnTo>
                    <a:lnTo>
                      <a:pt x="910" y="14"/>
                    </a:lnTo>
                    <a:lnTo>
                      <a:pt x="916" y="11"/>
                    </a:lnTo>
                    <a:lnTo>
                      <a:pt x="924" y="11"/>
                    </a:lnTo>
                    <a:lnTo>
                      <a:pt x="930" y="11"/>
                    </a:lnTo>
                    <a:lnTo>
                      <a:pt x="939" y="11"/>
                    </a:lnTo>
                    <a:lnTo>
                      <a:pt x="944" y="11"/>
                    </a:lnTo>
                    <a:lnTo>
                      <a:pt x="953" y="11"/>
                    </a:lnTo>
                    <a:lnTo>
                      <a:pt x="959" y="11"/>
                    </a:lnTo>
                    <a:lnTo>
                      <a:pt x="967" y="9"/>
                    </a:lnTo>
                    <a:lnTo>
                      <a:pt x="973" y="9"/>
                    </a:lnTo>
                    <a:lnTo>
                      <a:pt x="982" y="9"/>
                    </a:lnTo>
                    <a:lnTo>
                      <a:pt x="987" y="9"/>
                    </a:lnTo>
                    <a:lnTo>
                      <a:pt x="996" y="9"/>
                    </a:lnTo>
                    <a:lnTo>
                      <a:pt x="1002" y="9"/>
                    </a:lnTo>
                    <a:lnTo>
                      <a:pt x="1010" y="9"/>
                    </a:lnTo>
                    <a:lnTo>
                      <a:pt x="1016" y="9"/>
                    </a:lnTo>
                    <a:lnTo>
                      <a:pt x="1025" y="6"/>
                    </a:lnTo>
                    <a:lnTo>
                      <a:pt x="1030" y="6"/>
                    </a:lnTo>
                    <a:lnTo>
                      <a:pt x="1036" y="6"/>
                    </a:lnTo>
                    <a:lnTo>
                      <a:pt x="1045" y="6"/>
                    </a:lnTo>
                    <a:lnTo>
                      <a:pt x="1050" y="6"/>
                    </a:lnTo>
                    <a:lnTo>
                      <a:pt x="1059" y="6"/>
                    </a:lnTo>
                    <a:lnTo>
                      <a:pt x="1065" y="6"/>
                    </a:lnTo>
                    <a:lnTo>
                      <a:pt x="1073" y="6"/>
                    </a:lnTo>
                    <a:lnTo>
                      <a:pt x="1079" y="6"/>
                    </a:lnTo>
                    <a:lnTo>
                      <a:pt x="1088" y="6"/>
                    </a:lnTo>
                    <a:lnTo>
                      <a:pt x="1094" y="6"/>
                    </a:lnTo>
                    <a:lnTo>
                      <a:pt x="1102" y="6"/>
                    </a:lnTo>
                    <a:lnTo>
                      <a:pt x="1108" y="6"/>
                    </a:lnTo>
                    <a:lnTo>
                      <a:pt x="1117" y="3"/>
                    </a:lnTo>
                    <a:lnTo>
                      <a:pt x="1122" y="3"/>
                    </a:lnTo>
                    <a:lnTo>
                      <a:pt x="1131" y="3"/>
                    </a:lnTo>
                    <a:lnTo>
                      <a:pt x="1137" y="3"/>
                    </a:lnTo>
                    <a:lnTo>
                      <a:pt x="1145" y="3"/>
                    </a:lnTo>
                    <a:lnTo>
                      <a:pt x="1151" y="3"/>
                    </a:lnTo>
                    <a:lnTo>
                      <a:pt x="1160" y="3"/>
                    </a:lnTo>
                    <a:lnTo>
                      <a:pt x="1165" y="3"/>
                    </a:lnTo>
                    <a:lnTo>
                      <a:pt x="1174" y="3"/>
                    </a:lnTo>
                    <a:lnTo>
                      <a:pt x="1180" y="3"/>
                    </a:lnTo>
                    <a:lnTo>
                      <a:pt x="1185" y="3"/>
                    </a:lnTo>
                    <a:lnTo>
                      <a:pt x="1194" y="3"/>
                    </a:lnTo>
                    <a:lnTo>
                      <a:pt x="1200" y="3"/>
                    </a:lnTo>
                    <a:lnTo>
                      <a:pt x="1208" y="3"/>
                    </a:lnTo>
                    <a:lnTo>
                      <a:pt x="1214" y="3"/>
                    </a:lnTo>
                    <a:lnTo>
                      <a:pt x="1223" y="3"/>
                    </a:lnTo>
                    <a:lnTo>
                      <a:pt x="1229" y="3"/>
                    </a:lnTo>
                    <a:lnTo>
                      <a:pt x="1237" y="3"/>
                    </a:lnTo>
                    <a:lnTo>
                      <a:pt x="1243" y="3"/>
                    </a:lnTo>
                    <a:lnTo>
                      <a:pt x="1251" y="3"/>
                    </a:lnTo>
                    <a:lnTo>
                      <a:pt x="1257" y="3"/>
                    </a:lnTo>
                    <a:lnTo>
                      <a:pt x="1266" y="3"/>
                    </a:lnTo>
                    <a:lnTo>
                      <a:pt x="1272" y="3"/>
                    </a:lnTo>
                    <a:lnTo>
                      <a:pt x="1280" y="3"/>
                    </a:lnTo>
                    <a:lnTo>
                      <a:pt x="1286" y="3"/>
                    </a:lnTo>
                    <a:lnTo>
                      <a:pt x="1295" y="3"/>
                    </a:lnTo>
                    <a:lnTo>
                      <a:pt x="1300" y="3"/>
                    </a:lnTo>
                    <a:lnTo>
                      <a:pt x="1309" y="0"/>
                    </a:lnTo>
                    <a:lnTo>
                      <a:pt x="1315" y="0"/>
                    </a:lnTo>
                    <a:lnTo>
                      <a:pt x="1323" y="0"/>
                    </a:lnTo>
                    <a:lnTo>
                      <a:pt x="1329" y="0"/>
                    </a:lnTo>
                    <a:lnTo>
                      <a:pt x="1335" y="0"/>
                    </a:lnTo>
                    <a:lnTo>
                      <a:pt x="1343" y="0"/>
                    </a:lnTo>
                    <a:lnTo>
                      <a:pt x="1349" y="0"/>
                    </a:lnTo>
                    <a:lnTo>
                      <a:pt x="1358" y="0"/>
                    </a:lnTo>
                    <a:lnTo>
                      <a:pt x="1363" y="0"/>
                    </a:lnTo>
                    <a:lnTo>
                      <a:pt x="1372" y="0"/>
                    </a:lnTo>
                    <a:lnTo>
                      <a:pt x="1378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401" y="0"/>
                    </a:lnTo>
                    <a:lnTo>
                      <a:pt x="1407" y="0"/>
                    </a:lnTo>
                    <a:lnTo>
                      <a:pt x="1415" y="0"/>
                    </a:lnTo>
                    <a:lnTo>
                      <a:pt x="1421" y="0"/>
                    </a:lnTo>
                    <a:lnTo>
                      <a:pt x="1429" y="0"/>
                    </a:lnTo>
                    <a:lnTo>
                      <a:pt x="1435" y="0"/>
                    </a:lnTo>
                    <a:lnTo>
                      <a:pt x="1444" y="0"/>
                    </a:lnTo>
                    <a:lnTo>
                      <a:pt x="1450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3" y="0"/>
                    </a:lnTo>
                    <a:lnTo>
                      <a:pt x="1478" y="0"/>
                    </a:lnTo>
                    <a:lnTo>
                      <a:pt x="1484" y="0"/>
                    </a:lnTo>
                    <a:lnTo>
                      <a:pt x="1493" y="0"/>
                    </a:lnTo>
                    <a:lnTo>
                      <a:pt x="1498" y="0"/>
                    </a:lnTo>
                    <a:lnTo>
                      <a:pt x="1507" y="0"/>
                    </a:lnTo>
                    <a:lnTo>
                      <a:pt x="1513" y="0"/>
                    </a:lnTo>
                    <a:lnTo>
                      <a:pt x="1521" y="0"/>
                    </a:lnTo>
                    <a:lnTo>
                      <a:pt x="1527" y="0"/>
                    </a:lnTo>
                    <a:lnTo>
                      <a:pt x="1536" y="0"/>
                    </a:lnTo>
                    <a:lnTo>
                      <a:pt x="1541" y="0"/>
                    </a:lnTo>
                    <a:lnTo>
                      <a:pt x="1550" y="0"/>
                    </a:lnTo>
                    <a:lnTo>
                      <a:pt x="1556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79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599" y="0"/>
                    </a:lnTo>
                    <a:lnTo>
                      <a:pt x="1608" y="0"/>
                    </a:lnTo>
                    <a:lnTo>
                      <a:pt x="1613" y="0"/>
                    </a:lnTo>
                    <a:lnTo>
                      <a:pt x="1622" y="0"/>
                    </a:lnTo>
                    <a:lnTo>
                      <a:pt x="1628" y="0"/>
                    </a:lnTo>
                    <a:lnTo>
                      <a:pt x="1633" y="0"/>
                    </a:lnTo>
                    <a:lnTo>
                      <a:pt x="1642" y="0"/>
                    </a:lnTo>
                    <a:lnTo>
                      <a:pt x="1648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71" y="0"/>
                    </a:lnTo>
                    <a:lnTo>
                      <a:pt x="1676" y="0"/>
                    </a:lnTo>
                    <a:lnTo>
                      <a:pt x="1685" y="0"/>
                    </a:lnTo>
                    <a:lnTo>
                      <a:pt x="1691" y="0"/>
                    </a:lnTo>
                    <a:lnTo>
                      <a:pt x="1699" y="0"/>
                    </a:lnTo>
                    <a:lnTo>
                      <a:pt x="1705" y="0"/>
                    </a:lnTo>
                    <a:lnTo>
                      <a:pt x="1714" y="0"/>
                    </a:lnTo>
                    <a:lnTo>
                      <a:pt x="1719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2" y="0"/>
                    </a:lnTo>
                    <a:lnTo>
                      <a:pt x="1748" y="0"/>
                    </a:lnTo>
                    <a:lnTo>
                      <a:pt x="1757" y="0"/>
                    </a:lnTo>
                    <a:lnTo>
                      <a:pt x="1763" y="0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5" name="Rectangle 72"/>
              <p:cNvSpPr>
                <a:spLocks noChangeArrowheads="1"/>
              </p:cNvSpPr>
              <p:nvPr/>
            </p:nvSpPr>
            <p:spPr bwMode="auto">
              <a:xfrm>
                <a:off x="1578" y="2400"/>
                <a:ext cx="7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DYNAMIC SIMULATION</a:t>
                </a:r>
                <a:endParaRPr lang="en-US" sz="2400"/>
              </a:p>
            </p:txBody>
          </p:sp>
          <p:sp>
            <p:nvSpPr>
              <p:cNvPr id="43156" name="Rectangle 73"/>
              <p:cNvSpPr>
                <a:spLocks noChangeArrowheads="1"/>
              </p:cNvSpPr>
              <p:nvPr/>
            </p:nvSpPr>
            <p:spPr bwMode="auto">
              <a:xfrm>
                <a:off x="1757" y="3155"/>
                <a:ext cx="16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2400"/>
              </a:p>
            </p:txBody>
          </p:sp>
          <p:sp>
            <p:nvSpPr>
              <p:cNvPr id="43157" name="Rectangle 74"/>
              <p:cNvSpPr>
                <a:spLocks noChangeArrowheads="1"/>
              </p:cNvSpPr>
              <p:nvPr/>
            </p:nvSpPr>
            <p:spPr bwMode="auto">
              <a:xfrm rot="-5400000">
                <a:off x="512" y="2733"/>
                <a:ext cx="4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Controlled Variable</a:t>
                </a:r>
                <a:endParaRPr lang="en-US" sz="2400"/>
              </a:p>
            </p:txBody>
          </p:sp>
        </p:grpSp>
        <p:grpSp>
          <p:nvGrpSpPr>
            <p:cNvPr id="43028" name="Group 75"/>
            <p:cNvGrpSpPr>
              <a:grpSpLocks/>
            </p:cNvGrpSpPr>
            <p:nvPr/>
          </p:nvGrpSpPr>
          <p:grpSpPr bwMode="auto">
            <a:xfrm>
              <a:off x="1295" y="2112"/>
              <a:ext cx="839" cy="757"/>
              <a:chOff x="667" y="3273"/>
              <a:chExt cx="2238" cy="757"/>
            </a:xfrm>
          </p:grpSpPr>
          <p:sp>
            <p:nvSpPr>
              <p:cNvPr id="43029" name="Rectangle 76"/>
              <p:cNvSpPr>
                <a:spLocks noChangeArrowheads="1"/>
              </p:cNvSpPr>
              <p:nvPr/>
            </p:nvSpPr>
            <p:spPr bwMode="auto">
              <a:xfrm>
                <a:off x="810" y="3304"/>
                <a:ext cx="1990" cy="5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Rectangle 77"/>
              <p:cNvSpPr>
                <a:spLocks noChangeArrowheads="1"/>
              </p:cNvSpPr>
              <p:nvPr/>
            </p:nvSpPr>
            <p:spPr bwMode="auto">
              <a:xfrm>
                <a:off x="810" y="3304"/>
                <a:ext cx="1990" cy="59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Line 78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Freeform 79"/>
              <p:cNvSpPr>
                <a:spLocks/>
              </p:cNvSpPr>
              <p:nvPr/>
            </p:nvSpPr>
            <p:spPr bwMode="auto">
              <a:xfrm>
                <a:off x="810" y="3304"/>
                <a:ext cx="1990" cy="592"/>
              </a:xfrm>
              <a:custGeom>
                <a:avLst/>
                <a:gdLst>
                  <a:gd name="T0" fmla="*/ 0 w 619"/>
                  <a:gd name="T1" fmla="*/ 592 h 163"/>
                  <a:gd name="T2" fmla="*/ 1990 w 619"/>
                  <a:gd name="T3" fmla="*/ 592 h 163"/>
                  <a:gd name="T4" fmla="*/ 1990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Line 80"/>
              <p:cNvSpPr>
                <a:spLocks noChangeShapeType="1"/>
              </p:cNvSpPr>
              <p:nvPr/>
            </p:nvSpPr>
            <p:spPr bwMode="auto">
              <a:xfrm flipV="1">
                <a:off x="810" y="3304"/>
                <a:ext cx="1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Line 81"/>
              <p:cNvSpPr>
                <a:spLocks noChangeShapeType="1"/>
              </p:cNvSpPr>
              <p:nvPr/>
            </p:nvSpPr>
            <p:spPr bwMode="auto">
              <a:xfrm>
                <a:off x="810" y="3896"/>
                <a:ext cx="199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Line 82"/>
              <p:cNvSpPr>
                <a:spLocks noChangeShapeType="1"/>
              </p:cNvSpPr>
              <p:nvPr/>
            </p:nvSpPr>
            <p:spPr bwMode="auto">
              <a:xfrm flipV="1">
                <a:off x="810" y="3304"/>
                <a:ext cx="1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83"/>
              <p:cNvSpPr>
                <a:spLocks noChangeShapeType="1"/>
              </p:cNvSpPr>
              <p:nvPr/>
            </p:nvSpPr>
            <p:spPr bwMode="auto">
              <a:xfrm flipV="1">
                <a:off x="810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Line 84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Rectangle 85"/>
              <p:cNvSpPr>
                <a:spLocks noChangeArrowheads="1"/>
              </p:cNvSpPr>
              <p:nvPr/>
            </p:nvSpPr>
            <p:spPr bwMode="auto">
              <a:xfrm>
                <a:off x="800" y="3911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43039" name="Line 86"/>
              <p:cNvSpPr>
                <a:spLocks noChangeShapeType="1"/>
              </p:cNvSpPr>
              <p:nvPr/>
            </p:nvSpPr>
            <p:spPr bwMode="auto">
              <a:xfrm flipV="1">
                <a:off x="1009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Line 87"/>
              <p:cNvSpPr>
                <a:spLocks noChangeShapeType="1"/>
              </p:cNvSpPr>
              <p:nvPr/>
            </p:nvSpPr>
            <p:spPr bwMode="auto">
              <a:xfrm>
                <a:off x="1009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Rectangle 88"/>
              <p:cNvSpPr>
                <a:spLocks noChangeArrowheads="1"/>
              </p:cNvSpPr>
              <p:nvPr/>
            </p:nvSpPr>
            <p:spPr bwMode="auto">
              <a:xfrm>
                <a:off x="998" y="3911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</a:t>
                </a:r>
                <a:endParaRPr lang="en-US" sz="2400"/>
              </a:p>
            </p:txBody>
          </p:sp>
          <p:sp>
            <p:nvSpPr>
              <p:cNvPr id="43042" name="Line 89"/>
              <p:cNvSpPr>
                <a:spLocks noChangeShapeType="1"/>
              </p:cNvSpPr>
              <p:nvPr/>
            </p:nvSpPr>
            <p:spPr bwMode="auto">
              <a:xfrm flipV="1">
                <a:off x="1209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90"/>
              <p:cNvSpPr>
                <a:spLocks noChangeShapeType="1"/>
              </p:cNvSpPr>
              <p:nvPr/>
            </p:nvSpPr>
            <p:spPr bwMode="auto">
              <a:xfrm>
                <a:off x="1209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Rectangle 91"/>
              <p:cNvSpPr>
                <a:spLocks noChangeArrowheads="1"/>
              </p:cNvSpPr>
              <p:nvPr/>
            </p:nvSpPr>
            <p:spPr bwMode="auto">
              <a:xfrm>
                <a:off x="1184" y="3911"/>
                <a:ext cx="12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2400"/>
              </a:p>
            </p:txBody>
          </p:sp>
          <p:sp>
            <p:nvSpPr>
              <p:cNvPr id="43045" name="Line 92"/>
              <p:cNvSpPr>
                <a:spLocks noChangeShapeType="1"/>
              </p:cNvSpPr>
              <p:nvPr/>
            </p:nvSpPr>
            <p:spPr bwMode="auto">
              <a:xfrm flipV="1">
                <a:off x="1408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Line 93"/>
              <p:cNvSpPr>
                <a:spLocks noChangeShapeType="1"/>
              </p:cNvSpPr>
              <p:nvPr/>
            </p:nvSpPr>
            <p:spPr bwMode="auto">
              <a:xfrm>
                <a:off x="1408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Rectangle 94"/>
              <p:cNvSpPr>
                <a:spLocks noChangeArrowheads="1"/>
              </p:cNvSpPr>
              <p:nvPr/>
            </p:nvSpPr>
            <p:spPr bwMode="auto">
              <a:xfrm>
                <a:off x="1385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2400"/>
              </a:p>
            </p:txBody>
          </p:sp>
          <p:sp>
            <p:nvSpPr>
              <p:cNvPr id="43048" name="Line 95"/>
              <p:cNvSpPr>
                <a:spLocks noChangeShapeType="1"/>
              </p:cNvSpPr>
              <p:nvPr/>
            </p:nvSpPr>
            <p:spPr bwMode="auto">
              <a:xfrm flipV="1">
                <a:off x="1607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Line 96"/>
              <p:cNvSpPr>
                <a:spLocks noChangeShapeType="1"/>
              </p:cNvSpPr>
              <p:nvPr/>
            </p:nvSpPr>
            <p:spPr bwMode="auto">
              <a:xfrm>
                <a:off x="1607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Rectangle 97"/>
              <p:cNvSpPr>
                <a:spLocks noChangeArrowheads="1"/>
              </p:cNvSpPr>
              <p:nvPr/>
            </p:nvSpPr>
            <p:spPr bwMode="auto">
              <a:xfrm>
                <a:off x="1582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/>
              </a:p>
            </p:txBody>
          </p:sp>
          <p:sp>
            <p:nvSpPr>
              <p:cNvPr id="43051" name="Line 98"/>
              <p:cNvSpPr>
                <a:spLocks noChangeShapeType="1"/>
              </p:cNvSpPr>
              <p:nvPr/>
            </p:nvSpPr>
            <p:spPr bwMode="auto">
              <a:xfrm flipV="1">
                <a:off x="1806" y="3875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Line 99"/>
              <p:cNvSpPr>
                <a:spLocks noChangeShapeType="1"/>
              </p:cNvSpPr>
              <p:nvPr/>
            </p:nvSpPr>
            <p:spPr bwMode="auto">
              <a:xfrm>
                <a:off x="1806" y="3304"/>
                <a:ext cx="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Rectangle 100"/>
              <p:cNvSpPr>
                <a:spLocks noChangeArrowheads="1"/>
              </p:cNvSpPr>
              <p:nvPr/>
            </p:nvSpPr>
            <p:spPr bwMode="auto">
              <a:xfrm>
                <a:off x="1785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25</a:t>
                </a:r>
                <a:endParaRPr lang="en-US" sz="2400"/>
              </a:p>
            </p:txBody>
          </p:sp>
          <p:sp>
            <p:nvSpPr>
              <p:cNvPr id="43054" name="Line 101"/>
              <p:cNvSpPr>
                <a:spLocks noChangeShapeType="1"/>
              </p:cNvSpPr>
              <p:nvPr/>
            </p:nvSpPr>
            <p:spPr bwMode="auto">
              <a:xfrm flipV="1">
                <a:off x="2002" y="3875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Line 102"/>
              <p:cNvSpPr>
                <a:spLocks noChangeShapeType="1"/>
              </p:cNvSpPr>
              <p:nvPr/>
            </p:nvSpPr>
            <p:spPr bwMode="auto">
              <a:xfrm>
                <a:off x="2002" y="3304"/>
                <a:ext cx="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Rectangle 103"/>
              <p:cNvSpPr>
                <a:spLocks noChangeArrowheads="1"/>
              </p:cNvSpPr>
              <p:nvPr/>
            </p:nvSpPr>
            <p:spPr bwMode="auto">
              <a:xfrm>
                <a:off x="1982" y="3911"/>
                <a:ext cx="12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2400"/>
              </a:p>
            </p:txBody>
          </p:sp>
          <p:sp>
            <p:nvSpPr>
              <p:cNvPr id="43057" name="Line 104"/>
              <p:cNvSpPr>
                <a:spLocks noChangeShapeType="1"/>
              </p:cNvSpPr>
              <p:nvPr/>
            </p:nvSpPr>
            <p:spPr bwMode="auto">
              <a:xfrm flipV="1">
                <a:off x="2202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Line 105"/>
              <p:cNvSpPr>
                <a:spLocks noChangeShapeType="1"/>
              </p:cNvSpPr>
              <p:nvPr/>
            </p:nvSpPr>
            <p:spPr bwMode="auto">
              <a:xfrm>
                <a:off x="2202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Rectangle 106"/>
              <p:cNvSpPr>
                <a:spLocks noChangeArrowheads="1"/>
              </p:cNvSpPr>
              <p:nvPr/>
            </p:nvSpPr>
            <p:spPr bwMode="auto">
              <a:xfrm>
                <a:off x="2177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35</a:t>
                </a:r>
                <a:endParaRPr lang="en-US" sz="2400"/>
              </a:p>
            </p:txBody>
          </p:sp>
          <p:sp>
            <p:nvSpPr>
              <p:cNvPr id="43060" name="Line 107"/>
              <p:cNvSpPr>
                <a:spLocks noChangeShapeType="1"/>
              </p:cNvSpPr>
              <p:nvPr/>
            </p:nvSpPr>
            <p:spPr bwMode="auto">
              <a:xfrm flipV="1">
                <a:off x="2401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Line 108"/>
              <p:cNvSpPr>
                <a:spLocks noChangeShapeType="1"/>
              </p:cNvSpPr>
              <p:nvPr/>
            </p:nvSpPr>
            <p:spPr bwMode="auto">
              <a:xfrm>
                <a:off x="2401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Rectangle 109"/>
              <p:cNvSpPr>
                <a:spLocks noChangeArrowheads="1"/>
              </p:cNvSpPr>
              <p:nvPr/>
            </p:nvSpPr>
            <p:spPr bwMode="auto">
              <a:xfrm>
                <a:off x="2380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/>
              </a:p>
            </p:txBody>
          </p:sp>
          <p:sp>
            <p:nvSpPr>
              <p:cNvPr id="43063" name="Line 110"/>
              <p:cNvSpPr>
                <a:spLocks noChangeShapeType="1"/>
              </p:cNvSpPr>
              <p:nvPr/>
            </p:nvSpPr>
            <p:spPr bwMode="auto">
              <a:xfrm flipV="1">
                <a:off x="2600" y="3875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Line 111"/>
              <p:cNvSpPr>
                <a:spLocks noChangeShapeType="1"/>
              </p:cNvSpPr>
              <p:nvPr/>
            </p:nvSpPr>
            <p:spPr bwMode="auto">
              <a:xfrm>
                <a:off x="2600" y="3304"/>
                <a:ext cx="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Rectangle 112"/>
              <p:cNvSpPr>
                <a:spLocks noChangeArrowheads="1"/>
              </p:cNvSpPr>
              <p:nvPr/>
            </p:nvSpPr>
            <p:spPr bwMode="auto">
              <a:xfrm>
                <a:off x="2577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45</a:t>
                </a:r>
                <a:endParaRPr lang="en-US" sz="2400"/>
              </a:p>
            </p:txBody>
          </p:sp>
          <p:sp>
            <p:nvSpPr>
              <p:cNvPr id="43066" name="Line 113"/>
              <p:cNvSpPr>
                <a:spLocks noChangeShapeType="1"/>
              </p:cNvSpPr>
              <p:nvPr/>
            </p:nvSpPr>
            <p:spPr bwMode="auto">
              <a:xfrm flipV="1">
                <a:off x="2800" y="387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Line 114"/>
              <p:cNvSpPr>
                <a:spLocks noChangeShapeType="1"/>
              </p:cNvSpPr>
              <p:nvPr/>
            </p:nvSpPr>
            <p:spPr bwMode="auto">
              <a:xfrm>
                <a:off x="2800" y="330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Rectangle 115"/>
              <p:cNvSpPr>
                <a:spLocks noChangeArrowheads="1"/>
              </p:cNvSpPr>
              <p:nvPr/>
            </p:nvSpPr>
            <p:spPr bwMode="auto">
              <a:xfrm>
                <a:off x="2777" y="3911"/>
                <a:ext cx="12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2400"/>
              </a:p>
            </p:txBody>
          </p:sp>
          <p:sp>
            <p:nvSpPr>
              <p:cNvPr id="43069" name="Line 116"/>
              <p:cNvSpPr>
                <a:spLocks noChangeShapeType="1"/>
              </p:cNvSpPr>
              <p:nvPr/>
            </p:nvSpPr>
            <p:spPr bwMode="auto">
              <a:xfrm>
                <a:off x="810" y="3896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Line 117"/>
              <p:cNvSpPr>
                <a:spLocks noChangeShapeType="1"/>
              </p:cNvSpPr>
              <p:nvPr/>
            </p:nvSpPr>
            <p:spPr bwMode="auto">
              <a:xfrm flipH="1">
                <a:off x="2781" y="3896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Rectangle 118"/>
              <p:cNvSpPr>
                <a:spLocks noChangeArrowheads="1"/>
              </p:cNvSpPr>
              <p:nvPr/>
            </p:nvSpPr>
            <p:spPr bwMode="auto">
              <a:xfrm>
                <a:off x="774" y="3867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43072" name="Line 119"/>
              <p:cNvSpPr>
                <a:spLocks noChangeShapeType="1"/>
              </p:cNvSpPr>
              <p:nvPr/>
            </p:nvSpPr>
            <p:spPr bwMode="auto">
              <a:xfrm>
                <a:off x="810" y="377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Line 120"/>
              <p:cNvSpPr>
                <a:spLocks noChangeShapeType="1"/>
              </p:cNvSpPr>
              <p:nvPr/>
            </p:nvSpPr>
            <p:spPr bwMode="auto">
              <a:xfrm flipH="1">
                <a:off x="2781" y="377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Rectangle 121"/>
              <p:cNvSpPr>
                <a:spLocks noChangeArrowheads="1"/>
              </p:cNvSpPr>
              <p:nvPr/>
            </p:nvSpPr>
            <p:spPr bwMode="auto">
              <a:xfrm>
                <a:off x="739" y="3748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 sz="2400"/>
              </a:p>
            </p:txBody>
          </p:sp>
          <p:sp>
            <p:nvSpPr>
              <p:cNvPr id="43075" name="Line 122"/>
              <p:cNvSpPr>
                <a:spLocks noChangeShapeType="1"/>
              </p:cNvSpPr>
              <p:nvPr/>
            </p:nvSpPr>
            <p:spPr bwMode="auto">
              <a:xfrm>
                <a:off x="810" y="366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6" name="Line 123"/>
              <p:cNvSpPr>
                <a:spLocks noChangeShapeType="1"/>
              </p:cNvSpPr>
              <p:nvPr/>
            </p:nvSpPr>
            <p:spPr bwMode="auto">
              <a:xfrm flipH="1">
                <a:off x="2781" y="366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7" name="Rectangle 124"/>
              <p:cNvSpPr>
                <a:spLocks noChangeArrowheads="1"/>
              </p:cNvSpPr>
              <p:nvPr/>
            </p:nvSpPr>
            <p:spPr bwMode="auto">
              <a:xfrm>
                <a:off x="739" y="3631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 sz="2400"/>
              </a:p>
            </p:txBody>
          </p:sp>
          <p:sp>
            <p:nvSpPr>
              <p:cNvPr id="43078" name="Line 125"/>
              <p:cNvSpPr>
                <a:spLocks noChangeShapeType="1"/>
              </p:cNvSpPr>
              <p:nvPr/>
            </p:nvSpPr>
            <p:spPr bwMode="auto">
              <a:xfrm>
                <a:off x="810" y="354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9" name="Line 126"/>
              <p:cNvSpPr>
                <a:spLocks noChangeShapeType="1"/>
              </p:cNvSpPr>
              <p:nvPr/>
            </p:nvSpPr>
            <p:spPr bwMode="auto">
              <a:xfrm flipH="1">
                <a:off x="2781" y="354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0" name="Rectangle 127"/>
              <p:cNvSpPr>
                <a:spLocks noChangeArrowheads="1"/>
              </p:cNvSpPr>
              <p:nvPr/>
            </p:nvSpPr>
            <p:spPr bwMode="auto">
              <a:xfrm>
                <a:off x="739" y="3511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 sz="2400"/>
              </a:p>
            </p:txBody>
          </p:sp>
          <p:sp>
            <p:nvSpPr>
              <p:cNvPr id="43081" name="Line 128"/>
              <p:cNvSpPr>
                <a:spLocks noChangeShapeType="1"/>
              </p:cNvSpPr>
              <p:nvPr/>
            </p:nvSpPr>
            <p:spPr bwMode="auto">
              <a:xfrm>
                <a:off x="810" y="3424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Line 129"/>
              <p:cNvSpPr>
                <a:spLocks noChangeShapeType="1"/>
              </p:cNvSpPr>
              <p:nvPr/>
            </p:nvSpPr>
            <p:spPr bwMode="auto">
              <a:xfrm flipH="1">
                <a:off x="2781" y="3424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3" name="Rectangle 130"/>
              <p:cNvSpPr>
                <a:spLocks noChangeArrowheads="1"/>
              </p:cNvSpPr>
              <p:nvPr/>
            </p:nvSpPr>
            <p:spPr bwMode="auto">
              <a:xfrm>
                <a:off x="739" y="3396"/>
                <a:ext cx="16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 sz="2400"/>
              </a:p>
            </p:txBody>
          </p:sp>
          <p:sp>
            <p:nvSpPr>
              <p:cNvPr id="43084" name="Line 131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Line 132"/>
              <p:cNvSpPr>
                <a:spLocks noChangeShapeType="1"/>
              </p:cNvSpPr>
              <p:nvPr/>
            </p:nvSpPr>
            <p:spPr bwMode="auto">
              <a:xfrm flipH="1">
                <a:off x="2781" y="330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6" name="Rectangle 133"/>
              <p:cNvSpPr>
                <a:spLocks noChangeArrowheads="1"/>
              </p:cNvSpPr>
              <p:nvPr/>
            </p:nvSpPr>
            <p:spPr bwMode="auto">
              <a:xfrm>
                <a:off x="774" y="3273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2400"/>
              </a:p>
            </p:txBody>
          </p:sp>
          <p:sp>
            <p:nvSpPr>
              <p:cNvPr id="43087" name="Line 134"/>
              <p:cNvSpPr>
                <a:spLocks noChangeShapeType="1"/>
              </p:cNvSpPr>
              <p:nvPr/>
            </p:nvSpPr>
            <p:spPr bwMode="auto">
              <a:xfrm>
                <a:off x="810" y="3304"/>
                <a:ext cx="19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Freeform 135"/>
              <p:cNvSpPr>
                <a:spLocks/>
              </p:cNvSpPr>
              <p:nvPr/>
            </p:nvSpPr>
            <p:spPr bwMode="auto">
              <a:xfrm>
                <a:off x="810" y="3304"/>
                <a:ext cx="1990" cy="592"/>
              </a:xfrm>
              <a:custGeom>
                <a:avLst/>
                <a:gdLst>
                  <a:gd name="T0" fmla="*/ 0 w 619"/>
                  <a:gd name="T1" fmla="*/ 592 h 163"/>
                  <a:gd name="T2" fmla="*/ 1990 w 619"/>
                  <a:gd name="T3" fmla="*/ 592 h 163"/>
                  <a:gd name="T4" fmla="*/ 1990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Line 136"/>
              <p:cNvSpPr>
                <a:spLocks noChangeShapeType="1"/>
              </p:cNvSpPr>
              <p:nvPr/>
            </p:nvSpPr>
            <p:spPr bwMode="auto">
              <a:xfrm flipV="1">
                <a:off x="810" y="3304"/>
                <a:ext cx="1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Freeform 137"/>
              <p:cNvSpPr>
                <a:spLocks/>
              </p:cNvSpPr>
              <p:nvPr/>
            </p:nvSpPr>
            <p:spPr bwMode="auto">
              <a:xfrm>
                <a:off x="810" y="3304"/>
                <a:ext cx="1974" cy="592"/>
              </a:xfrm>
              <a:custGeom>
                <a:avLst/>
                <a:gdLst>
                  <a:gd name="T0" fmla="*/ 22 w 1763"/>
                  <a:gd name="T1" fmla="*/ 592 h 471"/>
                  <a:gd name="T2" fmla="*/ 54 w 1763"/>
                  <a:gd name="T3" fmla="*/ 592 h 471"/>
                  <a:gd name="T4" fmla="*/ 86 w 1763"/>
                  <a:gd name="T5" fmla="*/ 592 h 471"/>
                  <a:gd name="T6" fmla="*/ 119 w 1763"/>
                  <a:gd name="T7" fmla="*/ 0 h 471"/>
                  <a:gd name="T8" fmla="*/ 151 w 1763"/>
                  <a:gd name="T9" fmla="*/ 0 h 471"/>
                  <a:gd name="T10" fmla="*/ 183 w 1763"/>
                  <a:gd name="T11" fmla="*/ 0 h 471"/>
                  <a:gd name="T12" fmla="*/ 215 w 1763"/>
                  <a:gd name="T13" fmla="*/ 0 h 471"/>
                  <a:gd name="T14" fmla="*/ 247 w 1763"/>
                  <a:gd name="T15" fmla="*/ 0 h 471"/>
                  <a:gd name="T16" fmla="*/ 279 w 1763"/>
                  <a:gd name="T17" fmla="*/ 0 h 471"/>
                  <a:gd name="T18" fmla="*/ 311 w 1763"/>
                  <a:gd name="T19" fmla="*/ 0 h 471"/>
                  <a:gd name="T20" fmla="*/ 340 w 1763"/>
                  <a:gd name="T21" fmla="*/ 0 h 471"/>
                  <a:gd name="T22" fmla="*/ 373 w 1763"/>
                  <a:gd name="T23" fmla="*/ 0 h 471"/>
                  <a:gd name="T24" fmla="*/ 404 w 1763"/>
                  <a:gd name="T25" fmla="*/ 0 h 471"/>
                  <a:gd name="T26" fmla="*/ 437 w 1763"/>
                  <a:gd name="T27" fmla="*/ 0 h 471"/>
                  <a:gd name="T28" fmla="*/ 469 w 1763"/>
                  <a:gd name="T29" fmla="*/ 0 h 471"/>
                  <a:gd name="T30" fmla="*/ 502 w 1763"/>
                  <a:gd name="T31" fmla="*/ 0 h 471"/>
                  <a:gd name="T32" fmla="*/ 533 w 1763"/>
                  <a:gd name="T33" fmla="*/ 0 h 471"/>
                  <a:gd name="T34" fmla="*/ 565 w 1763"/>
                  <a:gd name="T35" fmla="*/ 0 h 471"/>
                  <a:gd name="T36" fmla="*/ 598 w 1763"/>
                  <a:gd name="T37" fmla="*/ 0 h 471"/>
                  <a:gd name="T38" fmla="*/ 629 w 1763"/>
                  <a:gd name="T39" fmla="*/ 0 h 471"/>
                  <a:gd name="T40" fmla="*/ 662 w 1763"/>
                  <a:gd name="T41" fmla="*/ 0 h 471"/>
                  <a:gd name="T42" fmla="*/ 691 w 1763"/>
                  <a:gd name="T43" fmla="*/ 0 h 471"/>
                  <a:gd name="T44" fmla="*/ 723 w 1763"/>
                  <a:gd name="T45" fmla="*/ 0 h 471"/>
                  <a:gd name="T46" fmla="*/ 755 w 1763"/>
                  <a:gd name="T47" fmla="*/ 0 h 471"/>
                  <a:gd name="T48" fmla="*/ 787 w 1763"/>
                  <a:gd name="T49" fmla="*/ 0 h 471"/>
                  <a:gd name="T50" fmla="*/ 820 w 1763"/>
                  <a:gd name="T51" fmla="*/ 0 h 471"/>
                  <a:gd name="T52" fmla="*/ 851 w 1763"/>
                  <a:gd name="T53" fmla="*/ 0 h 471"/>
                  <a:gd name="T54" fmla="*/ 883 w 1763"/>
                  <a:gd name="T55" fmla="*/ 0 h 471"/>
                  <a:gd name="T56" fmla="*/ 916 w 1763"/>
                  <a:gd name="T57" fmla="*/ 0 h 471"/>
                  <a:gd name="T58" fmla="*/ 948 w 1763"/>
                  <a:gd name="T59" fmla="*/ 0 h 471"/>
                  <a:gd name="T60" fmla="*/ 980 w 1763"/>
                  <a:gd name="T61" fmla="*/ 0 h 471"/>
                  <a:gd name="T62" fmla="*/ 1009 w 1763"/>
                  <a:gd name="T63" fmla="*/ 0 h 471"/>
                  <a:gd name="T64" fmla="*/ 1041 w 1763"/>
                  <a:gd name="T65" fmla="*/ 0 h 471"/>
                  <a:gd name="T66" fmla="*/ 1074 w 1763"/>
                  <a:gd name="T67" fmla="*/ 0 h 471"/>
                  <a:gd name="T68" fmla="*/ 1105 w 1763"/>
                  <a:gd name="T69" fmla="*/ 0 h 471"/>
                  <a:gd name="T70" fmla="*/ 1138 w 1763"/>
                  <a:gd name="T71" fmla="*/ 0 h 471"/>
                  <a:gd name="T72" fmla="*/ 1170 w 1763"/>
                  <a:gd name="T73" fmla="*/ 0 h 471"/>
                  <a:gd name="T74" fmla="*/ 1201 w 1763"/>
                  <a:gd name="T75" fmla="*/ 0 h 471"/>
                  <a:gd name="T76" fmla="*/ 1234 w 1763"/>
                  <a:gd name="T77" fmla="*/ 0 h 471"/>
                  <a:gd name="T78" fmla="*/ 1266 w 1763"/>
                  <a:gd name="T79" fmla="*/ 0 h 471"/>
                  <a:gd name="T80" fmla="*/ 1299 w 1763"/>
                  <a:gd name="T81" fmla="*/ 0 h 471"/>
                  <a:gd name="T82" fmla="*/ 1327 w 1763"/>
                  <a:gd name="T83" fmla="*/ 0 h 471"/>
                  <a:gd name="T84" fmla="*/ 1359 w 1763"/>
                  <a:gd name="T85" fmla="*/ 0 h 471"/>
                  <a:gd name="T86" fmla="*/ 1392 w 1763"/>
                  <a:gd name="T87" fmla="*/ 0 h 471"/>
                  <a:gd name="T88" fmla="*/ 1424 w 1763"/>
                  <a:gd name="T89" fmla="*/ 0 h 471"/>
                  <a:gd name="T90" fmla="*/ 1456 w 1763"/>
                  <a:gd name="T91" fmla="*/ 0 h 471"/>
                  <a:gd name="T92" fmla="*/ 1488 w 1763"/>
                  <a:gd name="T93" fmla="*/ 0 h 471"/>
                  <a:gd name="T94" fmla="*/ 1521 w 1763"/>
                  <a:gd name="T95" fmla="*/ 0 h 471"/>
                  <a:gd name="T96" fmla="*/ 1552 w 1763"/>
                  <a:gd name="T97" fmla="*/ 0 h 471"/>
                  <a:gd name="T98" fmla="*/ 1584 w 1763"/>
                  <a:gd name="T99" fmla="*/ 0 h 471"/>
                  <a:gd name="T100" fmla="*/ 1617 w 1763"/>
                  <a:gd name="T101" fmla="*/ 0 h 471"/>
                  <a:gd name="T102" fmla="*/ 1649 w 1763"/>
                  <a:gd name="T103" fmla="*/ 0 h 471"/>
                  <a:gd name="T104" fmla="*/ 1677 w 1763"/>
                  <a:gd name="T105" fmla="*/ 0 h 471"/>
                  <a:gd name="T106" fmla="*/ 1710 w 1763"/>
                  <a:gd name="T107" fmla="*/ 0 h 471"/>
                  <a:gd name="T108" fmla="*/ 1742 w 1763"/>
                  <a:gd name="T109" fmla="*/ 0 h 471"/>
                  <a:gd name="T110" fmla="*/ 1775 w 1763"/>
                  <a:gd name="T111" fmla="*/ 0 h 471"/>
                  <a:gd name="T112" fmla="*/ 1806 w 1763"/>
                  <a:gd name="T113" fmla="*/ 0 h 471"/>
                  <a:gd name="T114" fmla="*/ 1839 w 1763"/>
                  <a:gd name="T115" fmla="*/ 0 h 471"/>
                  <a:gd name="T116" fmla="*/ 1871 w 1763"/>
                  <a:gd name="T117" fmla="*/ 0 h 471"/>
                  <a:gd name="T118" fmla="*/ 1902 w 1763"/>
                  <a:gd name="T119" fmla="*/ 0 h 471"/>
                  <a:gd name="T120" fmla="*/ 1935 w 1763"/>
                  <a:gd name="T121" fmla="*/ 0 h 471"/>
                  <a:gd name="T122" fmla="*/ 1967 w 1763"/>
                  <a:gd name="T123" fmla="*/ 0 h 4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63" h="471">
                    <a:moveTo>
                      <a:pt x="0" y="471"/>
                    </a:moveTo>
                    <a:lnTo>
                      <a:pt x="5" y="471"/>
                    </a:lnTo>
                    <a:lnTo>
                      <a:pt x="14" y="471"/>
                    </a:lnTo>
                    <a:lnTo>
                      <a:pt x="20" y="471"/>
                    </a:lnTo>
                    <a:lnTo>
                      <a:pt x="28" y="471"/>
                    </a:lnTo>
                    <a:lnTo>
                      <a:pt x="34" y="471"/>
                    </a:lnTo>
                    <a:lnTo>
                      <a:pt x="43" y="471"/>
                    </a:lnTo>
                    <a:lnTo>
                      <a:pt x="48" y="471"/>
                    </a:lnTo>
                    <a:lnTo>
                      <a:pt x="57" y="471"/>
                    </a:lnTo>
                    <a:lnTo>
                      <a:pt x="63" y="471"/>
                    </a:lnTo>
                    <a:lnTo>
                      <a:pt x="71" y="471"/>
                    </a:lnTo>
                    <a:lnTo>
                      <a:pt x="77" y="471"/>
                    </a:lnTo>
                    <a:lnTo>
                      <a:pt x="86" y="471"/>
                    </a:lnTo>
                    <a:lnTo>
                      <a:pt x="91" y="471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298" y="0"/>
                    </a:lnTo>
                    <a:lnTo>
                      <a:pt x="304" y="0"/>
                    </a:lnTo>
                    <a:lnTo>
                      <a:pt x="313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3" y="0"/>
                    </a:lnTo>
                    <a:lnTo>
                      <a:pt x="341" y="0"/>
                    </a:lnTo>
                    <a:lnTo>
                      <a:pt x="347" y="0"/>
                    </a:lnTo>
                    <a:lnTo>
                      <a:pt x="356" y="0"/>
                    </a:lnTo>
                    <a:lnTo>
                      <a:pt x="361" y="0"/>
                    </a:lnTo>
                    <a:lnTo>
                      <a:pt x="370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7" y="0"/>
                    </a:lnTo>
                    <a:lnTo>
                      <a:pt x="433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3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6" y="0"/>
                    </a:lnTo>
                    <a:lnTo>
                      <a:pt x="482" y="0"/>
                    </a:lnTo>
                    <a:lnTo>
                      <a:pt x="491" y="0"/>
                    </a:lnTo>
                    <a:lnTo>
                      <a:pt x="496" y="0"/>
                    </a:lnTo>
                    <a:lnTo>
                      <a:pt x="505" y="0"/>
                    </a:lnTo>
                    <a:lnTo>
                      <a:pt x="511" y="0"/>
                    </a:lnTo>
                    <a:lnTo>
                      <a:pt x="519" y="0"/>
                    </a:lnTo>
                    <a:lnTo>
                      <a:pt x="525" y="0"/>
                    </a:lnTo>
                    <a:lnTo>
                      <a:pt x="534" y="0"/>
                    </a:lnTo>
                    <a:lnTo>
                      <a:pt x="539" y="0"/>
                    </a:lnTo>
                    <a:lnTo>
                      <a:pt x="548" y="0"/>
                    </a:lnTo>
                    <a:lnTo>
                      <a:pt x="554" y="0"/>
                    </a:lnTo>
                    <a:lnTo>
                      <a:pt x="562" y="0"/>
                    </a:lnTo>
                    <a:lnTo>
                      <a:pt x="568" y="0"/>
                    </a:lnTo>
                    <a:lnTo>
                      <a:pt x="577" y="0"/>
                    </a:lnTo>
                    <a:lnTo>
                      <a:pt x="582" y="0"/>
                    </a:lnTo>
                    <a:lnTo>
                      <a:pt x="591" y="0"/>
                    </a:lnTo>
                    <a:lnTo>
                      <a:pt x="597" y="0"/>
                    </a:lnTo>
                    <a:lnTo>
                      <a:pt x="603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9" y="0"/>
                    </a:lnTo>
                    <a:lnTo>
                      <a:pt x="674" y="0"/>
                    </a:lnTo>
                    <a:lnTo>
                      <a:pt x="683" y="0"/>
                    </a:lnTo>
                    <a:lnTo>
                      <a:pt x="689" y="0"/>
                    </a:lnTo>
                    <a:lnTo>
                      <a:pt x="697" y="0"/>
                    </a:lnTo>
                    <a:lnTo>
                      <a:pt x="703" y="0"/>
                    </a:lnTo>
                    <a:lnTo>
                      <a:pt x="712" y="0"/>
                    </a:lnTo>
                    <a:lnTo>
                      <a:pt x="717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40" y="0"/>
                    </a:lnTo>
                    <a:lnTo>
                      <a:pt x="746" y="0"/>
                    </a:lnTo>
                    <a:lnTo>
                      <a:pt x="752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5" y="0"/>
                    </a:lnTo>
                    <a:lnTo>
                      <a:pt x="781" y="0"/>
                    </a:lnTo>
                    <a:lnTo>
                      <a:pt x="789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09" y="0"/>
                    </a:lnTo>
                    <a:lnTo>
                      <a:pt x="818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8" y="0"/>
                    </a:lnTo>
                    <a:lnTo>
                      <a:pt x="847" y="0"/>
                    </a:lnTo>
                    <a:lnTo>
                      <a:pt x="852" y="0"/>
                    </a:lnTo>
                    <a:lnTo>
                      <a:pt x="861" y="0"/>
                    </a:lnTo>
                    <a:lnTo>
                      <a:pt x="867" y="0"/>
                    </a:lnTo>
                    <a:lnTo>
                      <a:pt x="875" y="0"/>
                    </a:lnTo>
                    <a:lnTo>
                      <a:pt x="881" y="0"/>
                    </a:lnTo>
                    <a:lnTo>
                      <a:pt x="887" y="0"/>
                    </a:lnTo>
                    <a:lnTo>
                      <a:pt x="895" y="0"/>
                    </a:lnTo>
                    <a:lnTo>
                      <a:pt x="901" y="0"/>
                    </a:lnTo>
                    <a:lnTo>
                      <a:pt x="910" y="0"/>
                    </a:lnTo>
                    <a:lnTo>
                      <a:pt x="916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9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59" y="0"/>
                    </a:lnTo>
                    <a:lnTo>
                      <a:pt x="967" y="0"/>
                    </a:lnTo>
                    <a:lnTo>
                      <a:pt x="973" y="0"/>
                    </a:lnTo>
                    <a:lnTo>
                      <a:pt x="982" y="0"/>
                    </a:lnTo>
                    <a:lnTo>
                      <a:pt x="987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10" y="0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0" y="0"/>
                    </a:lnTo>
                    <a:lnTo>
                      <a:pt x="1036" y="0"/>
                    </a:lnTo>
                    <a:lnTo>
                      <a:pt x="1045" y="0"/>
                    </a:lnTo>
                    <a:lnTo>
                      <a:pt x="1050" y="0"/>
                    </a:lnTo>
                    <a:lnTo>
                      <a:pt x="1059" y="0"/>
                    </a:lnTo>
                    <a:lnTo>
                      <a:pt x="1065" y="0"/>
                    </a:lnTo>
                    <a:lnTo>
                      <a:pt x="1073" y="0"/>
                    </a:lnTo>
                    <a:lnTo>
                      <a:pt x="1079" y="0"/>
                    </a:lnTo>
                    <a:lnTo>
                      <a:pt x="1088" y="0"/>
                    </a:lnTo>
                    <a:lnTo>
                      <a:pt x="1094" y="0"/>
                    </a:lnTo>
                    <a:lnTo>
                      <a:pt x="1102" y="0"/>
                    </a:lnTo>
                    <a:lnTo>
                      <a:pt x="1108" y="0"/>
                    </a:lnTo>
                    <a:lnTo>
                      <a:pt x="1117" y="0"/>
                    </a:lnTo>
                    <a:lnTo>
                      <a:pt x="1122" y="0"/>
                    </a:lnTo>
                    <a:lnTo>
                      <a:pt x="1131" y="0"/>
                    </a:lnTo>
                    <a:lnTo>
                      <a:pt x="1137" y="0"/>
                    </a:lnTo>
                    <a:lnTo>
                      <a:pt x="1145" y="0"/>
                    </a:lnTo>
                    <a:lnTo>
                      <a:pt x="1151" y="0"/>
                    </a:lnTo>
                    <a:lnTo>
                      <a:pt x="1160" y="0"/>
                    </a:lnTo>
                    <a:lnTo>
                      <a:pt x="1165" y="0"/>
                    </a:lnTo>
                    <a:lnTo>
                      <a:pt x="1174" y="0"/>
                    </a:lnTo>
                    <a:lnTo>
                      <a:pt x="1180" y="0"/>
                    </a:lnTo>
                    <a:lnTo>
                      <a:pt x="1185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8" y="0"/>
                    </a:lnTo>
                    <a:lnTo>
                      <a:pt x="1214" y="0"/>
                    </a:lnTo>
                    <a:lnTo>
                      <a:pt x="1223" y="0"/>
                    </a:lnTo>
                    <a:lnTo>
                      <a:pt x="1229" y="0"/>
                    </a:lnTo>
                    <a:lnTo>
                      <a:pt x="1237" y="0"/>
                    </a:lnTo>
                    <a:lnTo>
                      <a:pt x="1243" y="0"/>
                    </a:lnTo>
                    <a:lnTo>
                      <a:pt x="1251" y="0"/>
                    </a:lnTo>
                    <a:lnTo>
                      <a:pt x="1257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80" y="0"/>
                    </a:lnTo>
                    <a:lnTo>
                      <a:pt x="1286" y="0"/>
                    </a:lnTo>
                    <a:lnTo>
                      <a:pt x="1295" y="0"/>
                    </a:lnTo>
                    <a:lnTo>
                      <a:pt x="1300" y="0"/>
                    </a:lnTo>
                    <a:lnTo>
                      <a:pt x="1309" y="0"/>
                    </a:lnTo>
                    <a:lnTo>
                      <a:pt x="1315" y="0"/>
                    </a:lnTo>
                    <a:lnTo>
                      <a:pt x="1323" y="0"/>
                    </a:lnTo>
                    <a:lnTo>
                      <a:pt x="1329" y="0"/>
                    </a:lnTo>
                    <a:lnTo>
                      <a:pt x="1335" y="0"/>
                    </a:lnTo>
                    <a:lnTo>
                      <a:pt x="1343" y="0"/>
                    </a:lnTo>
                    <a:lnTo>
                      <a:pt x="1349" y="0"/>
                    </a:lnTo>
                    <a:lnTo>
                      <a:pt x="1358" y="0"/>
                    </a:lnTo>
                    <a:lnTo>
                      <a:pt x="1363" y="0"/>
                    </a:lnTo>
                    <a:lnTo>
                      <a:pt x="1372" y="0"/>
                    </a:lnTo>
                    <a:lnTo>
                      <a:pt x="1378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401" y="0"/>
                    </a:lnTo>
                    <a:lnTo>
                      <a:pt x="1407" y="0"/>
                    </a:lnTo>
                    <a:lnTo>
                      <a:pt x="1415" y="0"/>
                    </a:lnTo>
                    <a:lnTo>
                      <a:pt x="1421" y="0"/>
                    </a:lnTo>
                    <a:lnTo>
                      <a:pt x="1429" y="0"/>
                    </a:lnTo>
                    <a:lnTo>
                      <a:pt x="1435" y="0"/>
                    </a:lnTo>
                    <a:lnTo>
                      <a:pt x="1444" y="0"/>
                    </a:lnTo>
                    <a:lnTo>
                      <a:pt x="1450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3" y="0"/>
                    </a:lnTo>
                    <a:lnTo>
                      <a:pt x="1478" y="0"/>
                    </a:lnTo>
                    <a:lnTo>
                      <a:pt x="1484" y="0"/>
                    </a:lnTo>
                    <a:lnTo>
                      <a:pt x="1493" y="0"/>
                    </a:lnTo>
                    <a:lnTo>
                      <a:pt x="1498" y="0"/>
                    </a:lnTo>
                    <a:lnTo>
                      <a:pt x="1507" y="0"/>
                    </a:lnTo>
                    <a:lnTo>
                      <a:pt x="1513" y="0"/>
                    </a:lnTo>
                    <a:lnTo>
                      <a:pt x="1521" y="0"/>
                    </a:lnTo>
                    <a:lnTo>
                      <a:pt x="1527" y="0"/>
                    </a:lnTo>
                    <a:lnTo>
                      <a:pt x="1536" y="0"/>
                    </a:lnTo>
                    <a:lnTo>
                      <a:pt x="1541" y="0"/>
                    </a:lnTo>
                    <a:lnTo>
                      <a:pt x="1550" y="0"/>
                    </a:lnTo>
                    <a:lnTo>
                      <a:pt x="1556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79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599" y="0"/>
                    </a:lnTo>
                    <a:lnTo>
                      <a:pt x="1608" y="0"/>
                    </a:lnTo>
                    <a:lnTo>
                      <a:pt x="1613" y="0"/>
                    </a:lnTo>
                    <a:lnTo>
                      <a:pt x="1622" y="0"/>
                    </a:lnTo>
                    <a:lnTo>
                      <a:pt x="1628" y="0"/>
                    </a:lnTo>
                    <a:lnTo>
                      <a:pt x="1633" y="0"/>
                    </a:lnTo>
                    <a:lnTo>
                      <a:pt x="1642" y="0"/>
                    </a:lnTo>
                    <a:lnTo>
                      <a:pt x="1648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71" y="0"/>
                    </a:lnTo>
                    <a:lnTo>
                      <a:pt x="1676" y="0"/>
                    </a:lnTo>
                    <a:lnTo>
                      <a:pt x="1685" y="0"/>
                    </a:lnTo>
                    <a:lnTo>
                      <a:pt x="1691" y="0"/>
                    </a:lnTo>
                    <a:lnTo>
                      <a:pt x="1699" y="0"/>
                    </a:lnTo>
                    <a:lnTo>
                      <a:pt x="1705" y="0"/>
                    </a:lnTo>
                    <a:lnTo>
                      <a:pt x="1714" y="0"/>
                    </a:lnTo>
                    <a:lnTo>
                      <a:pt x="1719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2" y="0"/>
                    </a:lnTo>
                    <a:lnTo>
                      <a:pt x="1748" y="0"/>
                    </a:lnTo>
                    <a:lnTo>
                      <a:pt x="1757" y="0"/>
                    </a:lnTo>
                    <a:lnTo>
                      <a:pt x="176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1" name="Rectangle 138"/>
              <p:cNvSpPr>
                <a:spLocks noChangeArrowheads="1"/>
              </p:cNvSpPr>
              <p:nvPr/>
            </p:nvSpPr>
            <p:spPr bwMode="auto">
              <a:xfrm>
                <a:off x="1755" y="3973"/>
                <a:ext cx="25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2400"/>
              </a:p>
            </p:txBody>
          </p:sp>
          <p:sp>
            <p:nvSpPr>
              <p:cNvPr id="43092" name="Rectangle 139"/>
              <p:cNvSpPr>
                <a:spLocks noChangeArrowheads="1"/>
              </p:cNvSpPr>
              <p:nvPr/>
            </p:nvSpPr>
            <p:spPr bwMode="auto">
              <a:xfrm rot="-5400000">
                <a:off x="515" y="3525"/>
                <a:ext cx="44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Manipulated Variable</a:t>
                </a:r>
                <a:endParaRPr lang="en-US" sz="2400"/>
              </a:p>
            </p:txBody>
          </p:sp>
        </p:grpSp>
      </p:grpSp>
      <p:graphicFrame>
        <p:nvGraphicFramePr>
          <p:cNvPr id="43011" name="Object 140"/>
          <p:cNvGraphicFramePr>
            <a:graphicFrameLocks noChangeAspect="1"/>
          </p:cNvGraphicFramePr>
          <p:nvPr/>
        </p:nvGraphicFramePr>
        <p:xfrm>
          <a:off x="1692275" y="5029200"/>
          <a:ext cx="37084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4" name="Equation" r:id="rId3" imgW="1497950" imgH="431613" progId="Equation.3">
                  <p:embed/>
                </p:oleObj>
              </mc:Choice>
              <mc:Fallback>
                <p:oleObj name="Equation" r:id="rId3" imgW="1497950" imgH="431613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29200"/>
                        <a:ext cx="37084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Oval 141"/>
          <p:cNvSpPr>
            <a:spLocks noChangeArrowheads="1"/>
          </p:cNvSpPr>
          <p:nvPr/>
        </p:nvSpPr>
        <p:spPr bwMode="auto">
          <a:xfrm>
            <a:off x="4232275" y="5618163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142"/>
          <p:cNvSpPr>
            <a:spLocks noChangeArrowheads="1"/>
          </p:cNvSpPr>
          <p:nvPr/>
        </p:nvSpPr>
        <p:spPr bwMode="auto">
          <a:xfrm>
            <a:off x="4257675" y="5089525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43"/>
          <p:cNvSpPr>
            <a:spLocks noChangeArrowheads="1"/>
          </p:cNvSpPr>
          <p:nvPr/>
        </p:nvSpPr>
        <p:spPr bwMode="auto">
          <a:xfrm>
            <a:off x="4876800" y="49530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144"/>
          <p:cNvSpPr txBox="1">
            <a:spLocks noChangeArrowheads="1"/>
          </p:cNvSpPr>
          <p:nvPr/>
        </p:nvSpPr>
        <p:spPr bwMode="auto">
          <a:xfrm>
            <a:off x="6019800" y="4648200"/>
            <a:ext cx="1219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2.5 - 7.5</a:t>
            </a:r>
            <a:endParaRPr lang="en-US" sz="2400"/>
          </a:p>
        </p:txBody>
      </p:sp>
      <p:sp>
        <p:nvSpPr>
          <p:cNvPr id="43016" name="Line 145"/>
          <p:cNvSpPr>
            <a:spLocks noChangeShapeType="1"/>
          </p:cNvSpPr>
          <p:nvPr/>
        </p:nvSpPr>
        <p:spPr bwMode="auto">
          <a:xfrm flipH="1">
            <a:off x="5410200" y="48768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146"/>
          <p:cNvSpPr txBox="1">
            <a:spLocks noChangeArrowheads="1"/>
          </p:cNvSpPr>
          <p:nvPr/>
        </p:nvSpPr>
        <p:spPr bwMode="auto">
          <a:xfrm>
            <a:off x="2684463" y="4489450"/>
            <a:ext cx="1219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1.0 - 3.0</a:t>
            </a:r>
            <a:endParaRPr lang="en-US" sz="2400"/>
          </a:p>
        </p:txBody>
      </p:sp>
      <p:sp>
        <p:nvSpPr>
          <p:cNvPr id="43018" name="Freeform 147"/>
          <p:cNvSpPr>
            <a:spLocks/>
          </p:cNvSpPr>
          <p:nvPr/>
        </p:nvSpPr>
        <p:spPr bwMode="auto">
          <a:xfrm>
            <a:off x="4648200" y="6019800"/>
            <a:ext cx="1222375" cy="344488"/>
          </a:xfrm>
          <a:custGeom>
            <a:avLst/>
            <a:gdLst>
              <a:gd name="T0" fmla="*/ 1222375 w 770"/>
              <a:gd name="T1" fmla="*/ 344488 h 217"/>
              <a:gd name="T2" fmla="*/ 0 w 770"/>
              <a:gd name="T3" fmla="*/ 0 h 2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70" h="217">
                <a:moveTo>
                  <a:pt x="770" y="21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48"/>
          <p:cNvSpPr>
            <a:spLocks noChangeShapeType="1"/>
          </p:cNvSpPr>
          <p:nvPr/>
        </p:nvSpPr>
        <p:spPr bwMode="auto">
          <a:xfrm>
            <a:off x="3886200" y="4648200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Text Box 149"/>
          <p:cNvSpPr txBox="1">
            <a:spLocks noChangeArrowheads="1"/>
          </p:cNvSpPr>
          <p:nvPr/>
        </p:nvSpPr>
        <p:spPr bwMode="auto">
          <a:xfrm>
            <a:off x="5865813" y="6151563"/>
            <a:ext cx="12192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5.0 -1 5.0</a:t>
            </a:r>
            <a:endParaRPr lang="en-US" sz="2400"/>
          </a:p>
        </p:txBody>
      </p:sp>
      <p:sp>
        <p:nvSpPr>
          <p:cNvPr id="43021" name="Text Box 150"/>
          <p:cNvSpPr txBox="1">
            <a:spLocks noChangeArrowheads="1"/>
          </p:cNvSpPr>
          <p:nvPr/>
        </p:nvSpPr>
        <p:spPr bwMode="auto">
          <a:xfrm>
            <a:off x="2863850" y="422592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gain</a:t>
            </a:r>
          </a:p>
        </p:txBody>
      </p:sp>
      <p:sp>
        <p:nvSpPr>
          <p:cNvPr id="43022" name="Text Box 151"/>
          <p:cNvSpPr txBox="1">
            <a:spLocks noChangeArrowheads="1"/>
          </p:cNvSpPr>
          <p:nvPr/>
        </p:nvSpPr>
        <p:spPr bwMode="auto">
          <a:xfrm>
            <a:off x="5851525" y="4343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Dead time</a:t>
            </a:r>
          </a:p>
        </p:txBody>
      </p:sp>
      <p:sp>
        <p:nvSpPr>
          <p:cNvPr id="43023" name="Text Box 152"/>
          <p:cNvSpPr txBox="1">
            <a:spLocks noChangeArrowheads="1"/>
          </p:cNvSpPr>
          <p:nvPr/>
        </p:nvSpPr>
        <p:spPr bwMode="auto">
          <a:xfrm>
            <a:off x="5789613" y="5846763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Time constant</a:t>
            </a:r>
          </a:p>
        </p:txBody>
      </p:sp>
      <p:sp>
        <p:nvSpPr>
          <p:cNvPr id="43024" name="Text Box 15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PID TUNING, WORKSHOP 5</a:t>
            </a:r>
            <a:endParaRPr lang="en-US" sz="3200"/>
          </a:p>
        </p:txBody>
      </p:sp>
      <p:sp>
        <p:nvSpPr>
          <p:cNvPr id="43025" name="Text Box 154"/>
          <p:cNvSpPr txBox="1">
            <a:spLocks noChangeArrowheads="1"/>
          </p:cNvSpPr>
          <p:nvPr/>
        </p:nvSpPr>
        <p:spPr bwMode="auto">
          <a:xfrm>
            <a:off x="762000" y="12954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Even with the most careful experiments, you are able to determine the model parameters with </a:t>
            </a:r>
            <a:r>
              <a:rPr lang="en-US" sz="2400" b="1" u="sng">
                <a:solidFill>
                  <a:schemeClr val="accent2"/>
                </a:solidFill>
                <a:sym typeface="Symbol" pitchFamily="18" charset="2"/>
              </a:rPr>
              <a:t> 50%</a:t>
            </a:r>
            <a:r>
              <a:rPr lang="en-US" sz="2400" b="1">
                <a:sym typeface="Symbol" pitchFamily="18" charset="2"/>
              </a:rPr>
              <a:t> uncertainty.  Recommend initial tuning constant values for a PID controller.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2000" y="1524000"/>
          <a:ext cx="10144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lip" r:id="rId3" imgW="2701925" imgH="4019550" progId="MS_ClipArt_Gallery.5">
                  <p:embed/>
                </p:oleObj>
              </mc:Choice>
              <mc:Fallback>
                <p:oleObj name="Clip" r:id="rId3" imgW="2701925" imgH="40195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0144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aphicFrame>
        <p:nvGraphicFramePr>
          <p:cNvPr id="44037" name="Object 6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Clip" r:id="rId5" imgW="1857375" imgH="3995738" progId="MS_ClipArt_Gallery.5">
                  <p:embed/>
                </p:oleObj>
              </mc:Choice>
              <mc:Fallback>
                <p:oleObj name="Clip" r:id="rId5" imgW="1857375" imgH="3995738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2209800" y="2667000"/>
            <a:ext cx="60960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Explain the performance goals that we seek to achieve via tuning.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Apply a tuning procedure using the process reaction curve and tuning correlations.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Further improve performance by fine 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9: LEARNING RESOURCES</a:t>
            </a:r>
            <a:endParaRPr lang="en-US" sz="24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/>
              <a:t>SITE PC-EDUCATION WEB </a:t>
            </a:r>
          </a:p>
          <a:p>
            <a:r>
              <a:rPr lang="en-US" sz="2400" b="1"/>
              <a:t>	- Instrumentation Notes</a:t>
            </a:r>
          </a:p>
          <a:p>
            <a:r>
              <a:rPr lang="en-US" sz="2400" b="1"/>
              <a:t>	- Interactive Learning Module (Chapter 9)</a:t>
            </a:r>
          </a:p>
          <a:p>
            <a:r>
              <a:rPr lang="en-US" sz="2400" b="1"/>
              <a:t>	- Tutorials (Chapter 9)</a:t>
            </a:r>
          </a:p>
          <a:p>
            <a:endParaRPr lang="en-US" sz="2400" b="1"/>
          </a:p>
          <a:p>
            <a:pPr>
              <a:buFontTx/>
              <a:buChar char="•"/>
            </a:pPr>
            <a:r>
              <a:rPr lang="en-US" sz="2400" b="1"/>
              <a:t>Search the WEB and find a “automatic PID tuning” software product.  Prepare a critical review of the technique.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CHAPTER 9: SUGGESTIONS FOR SELF-STUDY</a:t>
            </a:r>
            <a:endParaRPr lang="en-US" sz="240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1.	Find some process reaction curve plots in Chapters 3-5 and determine the tuning for PID and PI controllers using the tuning charts.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2.	Using S_LOOP, repeat the simulation results for the three-tank mixer under PID control.  Then determine the sensitivity to changes in tuning by changing K</a:t>
            </a:r>
            <a:r>
              <a:rPr lang="en-US" sz="2400" b="1" baseline="-25000"/>
              <a:t>C</a:t>
            </a:r>
            <a:r>
              <a:rPr lang="en-US" sz="2400" b="1"/>
              <a:t> and T</a:t>
            </a:r>
            <a:r>
              <a:rPr lang="en-US" sz="2400" b="1" baseline="-25000"/>
              <a:t>I</a:t>
            </a:r>
            <a:r>
              <a:rPr lang="en-US" sz="2400" b="1"/>
              <a:t> (one at a time, % changes from the basis case tuning); -50%, -10%, +50%.  Discuss your results.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3.	Using S_LOOP, add noise to the measurement in submenu 1, Kn = 0.05 .  Simulate with the original tuning and other values for Td.  What happens to the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CHAPTER 9: SUGGESTIONS FOR SELF-STUDY</a:t>
            </a:r>
            <a:endParaRPr lang="en-US" sz="240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4.	Formulate questions similar to those in the Interactive Learning Modules, one each for Check Your Reading, Study Questions and Thought Questions.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5.	In chapters 3-5, find examples of processes for which the tuning from the tuning charts would be (1) applicable and (2) not applicable.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6.	On Monday, we tuned the three-tank mixer composition controller.  On Friday, we anticipate reducing the feed flow rate by 50% (from 7 to 3.5 m</a:t>
            </a:r>
            <a:r>
              <a:rPr lang="en-US" sz="2400" b="1" baseline="30000"/>
              <a:t>3</a:t>
            </a:r>
            <a:r>
              <a:rPr lang="en-US" sz="2400" b="1"/>
              <a:t>/min).  When this occurs, should we change the tuning of the controller?  If yes, which constants and by how much?</a:t>
            </a:r>
          </a:p>
          <a:p>
            <a:r>
              <a:rPr lang="en-US" sz="2400" b="1"/>
              <a:t>	</a:t>
            </a:r>
            <a:r>
              <a:rPr lang="en-US" sz="1800" b="1"/>
              <a:t>(Hint: Three-tank mixer model is in Example 7.2 on Page 223 of textbook.)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6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aphicFrame>
        <p:nvGraphicFramePr>
          <p:cNvPr id="5123" name="Object 47"/>
          <p:cNvGraphicFramePr>
            <a:graphicFrameLocks noChangeAspect="1"/>
          </p:cNvGraphicFramePr>
          <p:nvPr/>
        </p:nvGraphicFramePr>
        <p:xfrm>
          <a:off x="8001000" y="1828800"/>
          <a:ext cx="6889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lip" r:id="rId3" imgW="1622066" imgH="3934305" progId="MS_ClipArt_Gallery.5">
                  <p:embed/>
                </p:oleObj>
              </mc:Choice>
              <mc:Fallback>
                <p:oleObj name="Clip" r:id="rId3" imgW="1622066" imgH="3934305" progId="MS_ClipArt_Gallery.5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828800"/>
                        <a:ext cx="6889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AutoShape 48"/>
          <p:cNvSpPr>
            <a:spLocks noChangeArrowheads="1"/>
          </p:cNvSpPr>
          <p:nvPr/>
        </p:nvSpPr>
        <p:spPr bwMode="auto">
          <a:xfrm>
            <a:off x="609600" y="1447800"/>
            <a:ext cx="6934200" cy="1219200"/>
          </a:xfrm>
          <a:prstGeom prst="wedgeRoundRectCallout">
            <a:avLst>
              <a:gd name="adj1" fmla="val 55218"/>
              <a:gd name="adj2" fmla="val -807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61925" indent="-161925" algn="ctr">
              <a:buFontTx/>
              <a:buChar char="•"/>
            </a:pPr>
            <a:r>
              <a:rPr lang="en-US" sz="2000" b="1"/>
              <a:t>How do we apply the same equation to many processes?</a:t>
            </a:r>
          </a:p>
          <a:p>
            <a:pPr marL="161925" indent="-161925" algn="ctr">
              <a:buFontTx/>
              <a:buChar char="•"/>
            </a:pPr>
            <a:r>
              <a:rPr lang="en-US" sz="2000" b="1"/>
              <a:t>How to achieve the dynamic performance that we desire?</a:t>
            </a:r>
          </a:p>
          <a:p>
            <a:pPr marL="161925" indent="-161925" algn="ctr"/>
            <a:r>
              <a:rPr lang="en-US" sz="2000" b="1">
                <a:solidFill>
                  <a:srgbClr val="FF0000"/>
                </a:solidFill>
              </a:rPr>
              <a:t>TUNING!!!</a:t>
            </a:r>
          </a:p>
        </p:txBody>
      </p:sp>
      <p:graphicFrame>
        <p:nvGraphicFramePr>
          <p:cNvPr id="5125" name="Object 49"/>
          <p:cNvGraphicFramePr>
            <a:graphicFrameLocks noChangeAspect="1"/>
          </p:cNvGraphicFramePr>
          <p:nvPr/>
        </p:nvGraphicFramePr>
        <p:xfrm>
          <a:off x="466725" y="3489325"/>
          <a:ext cx="828833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2844800" imgH="508000" progId="Equation.3">
                  <p:embed/>
                </p:oleObj>
              </mc:Choice>
              <mc:Fallback>
                <p:oleObj name="Equation" r:id="rId5" imgW="2844800" imgH="5080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89325"/>
                        <a:ext cx="8288338" cy="1474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Oval 50"/>
          <p:cNvSpPr>
            <a:spLocks noChangeArrowheads="1"/>
          </p:cNvSpPr>
          <p:nvPr/>
        </p:nvSpPr>
        <p:spPr bwMode="auto">
          <a:xfrm>
            <a:off x="2057400" y="38862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52"/>
          <p:cNvSpPr>
            <a:spLocks noChangeArrowheads="1"/>
          </p:cNvSpPr>
          <p:nvPr/>
        </p:nvSpPr>
        <p:spPr bwMode="auto">
          <a:xfrm>
            <a:off x="3810000" y="4114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53"/>
          <p:cNvSpPr>
            <a:spLocks noChangeArrowheads="1"/>
          </p:cNvSpPr>
          <p:nvPr/>
        </p:nvSpPr>
        <p:spPr bwMode="auto">
          <a:xfrm>
            <a:off x="6019800" y="38862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54"/>
          <p:cNvSpPr txBox="1">
            <a:spLocks noChangeArrowheads="1"/>
          </p:cNvSpPr>
          <p:nvPr/>
        </p:nvSpPr>
        <p:spPr bwMode="auto">
          <a:xfrm>
            <a:off x="762000" y="5410200"/>
            <a:ext cx="769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The adjustable parameters are called </a:t>
            </a:r>
            <a:r>
              <a:rPr lang="en-US" sz="2400" b="1" u="sng"/>
              <a:t>tuning constants</a:t>
            </a:r>
            <a:r>
              <a:rPr lang="en-US" sz="2400" b="1"/>
              <a:t>.  We can match the values to the process to affect the dynamic performance</a:t>
            </a:r>
          </a:p>
        </p:txBody>
      </p:sp>
      <p:sp>
        <p:nvSpPr>
          <p:cNvPr id="5130" name="Freeform 55"/>
          <p:cNvSpPr>
            <a:spLocks/>
          </p:cNvSpPr>
          <p:nvPr/>
        </p:nvSpPr>
        <p:spPr bwMode="auto">
          <a:xfrm>
            <a:off x="2895600" y="4648200"/>
            <a:ext cx="1624013" cy="885825"/>
          </a:xfrm>
          <a:custGeom>
            <a:avLst/>
            <a:gdLst>
              <a:gd name="T0" fmla="*/ 1624013 w 1023"/>
              <a:gd name="T1" fmla="*/ 885825 h 558"/>
              <a:gd name="T2" fmla="*/ 0 w 1023"/>
              <a:gd name="T3" fmla="*/ 0 h 5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3" h="558">
                <a:moveTo>
                  <a:pt x="1023" y="55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56"/>
          <p:cNvSpPr>
            <a:spLocks noChangeShapeType="1"/>
          </p:cNvSpPr>
          <p:nvPr/>
        </p:nvSpPr>
        <p:spPr bwMode="auto">
          <a:xfrm flipV="1">
            <a:off x="4495800" y="49530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Freeform 57"/>
          <p:cNvSpPr>
            <a:spLocks/>
          </p:cNvSpPr>
          <p:nvPr/>
        </p:nvSpPr>
        <p:spPr bwMode="auto">
          <a:xfrm>
            <a:off x="4519613" y="4648200"/>
            <a:ext cx="1576387" cy="865188"/>
          </a:xfrm>
          <a:custGeom>
            <a:avLst/>
            <a:gdLst>
              <a:gd name="T0" fmla="*/ 0 w 993"/>
              <a:gd name="T1" fmla="*/ 865188 h 545"/>
              <a:gd name="T2" fmla="*/ 1576387 w 993"/>
              <a:gd name="T3" fmla="*/ 0 h 5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3" h="545">
                <a:moveTo>
                  <a:pt x="0" y="545"/>
                </a:moveTo>
                <a:lnTo>
                  <a:pt x="99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58"/>
          <p:cNvSpPr>
            <a:spLocks noChangeArrowheads="1"/>
          </p:cNvSpPr>
          <p:nvPr/>
        </p:nvSpPr>
        <p:spPr bwMode="auto">
          <a:xfrm>
            <a:off x="4435475" y="54292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grpSp>
        <p:nvGrpSpPr>
          <p:cNvPr id="6147" name="Group 618"/>
          <p:cNvGrpSpPr>
            <a:grpSpLocks/>
          </p:cNvGrpSpPr>
          <p:nvPr/>
        </p:nvGrpSpPr>
        <p:grpSpPr bwMode="auto">
          <a:xfrm>
            <a:off x="609600" y="1447800"/>
            <a:ext cx="688975" cy="1676400"/>
            <a:chOff x="384" y="912"/>
            <a:chExt cx="434" cy="1056"/>
          </a:xfrm>
        </p:grpSpPr>
        <p:grpSp>
          <p:nvGrpSpPr>
            <p:cNvPr id="6540" name="Group 413"/>
            <p:cNvGrpSpPr>
              <a:grpSpLocks/>
            </p:cNvGrpSpPr>
            <p:nvPr/>
          </p:nvGrpSpPr>
          <p:grpSpPr bwMode="auto">
            <a:xfrm flipH="1">
              <a:off x="429" y="989"/>
              <a:ext cx="389" cy="979"/>
              <a:chOff x="2064" y="1901"/>
              <a:chExt cx="389" cy="979"/>
            </a:xfrm>
          </p:grpSpPr>
          <p:sp>
            <p:nvSpPr>
              <p:cNvPr id="6544" name="Freeform 407"/>
              <p:cNvSpPr>
                <a:spLocks/>
              </p:cNvSpPr>
              <p:nvPr/>
            </p:nvSpPr>
            <p:spPr bwMode="auto">
              <a:xfrm>
                <a:off x="2163" y="1940"/>
                <a:ext cx="228" cy="223"/>
              </a:xfrm>
              <a:custGeom>
                <a:avLst/>
                <a:gdLst>
                  <a:gd name="T0" fmla="*/ 69 w 685"/>
                  <a:gd name="T1" fmla="*/ 94 h 671"/>
                  <a:gd name="T2" fmla="*/ 89 w 685"/>
                  <a:gd name="T3" fmla="*/ 64 h 671"/>
                  <a:gd name="T4" fmla="*/ 112 w 685"/>
                  <a:gd name="T5" fmla="*/ 42 h 671"/>
                  <a:gd name="T6" fmla="*/ 134 w 685"/>
                  <a:gd name="T7" fmla="*/ 15 h 671"/>
                  <a:gd name="T8" fmla="*/ 161 w 685"/>
                  <a:gd name="T9" fmla="*/ 3 h 671"/>
                  <a:gd name="T10" fmla="*/ 183 w 685"/>
                  <a:gd name="T11" fmla="*/ 0 h 671"/>
                  <a:gd name="T12" fmla="*/ 206 w 685"/>
                  <a:gd name="T13" fmla="*/ 7 h 671"/>
                  <a:gd name="T14" fmla="*/ 218 w 685"/>
                  <a:gd name="T15" fmla="*/ 25 h 671"/>
                  <a:gd name="T16" fmla="*/ 228 w 685"/>
                  <a:gd name="T17" fmla="*/ 57 h 671"/>
                  <a:gd name="T18" fmla="*/ 225 w 685"/>
                  <a:gd name="T19" fmla="*/ 91 h 671"/>
                  <a:gd name="T20" fmla="*/ 216 w 685"/>
                  <a:gd name="T21" fmla="*/ 121 h 671"/>
                  <a:gd name="T22" fmla="*/ 191 w 685"/>
                  <a:gd name="T23" fmla="*/ 156 h 671"/>
                  <a:gd name="T24" fmla="*/ 164 w 685"/>
                  <a:gd name="T25" fmla="*/ 181 h 671"/>
                  <a:gd name="T26" fmla="*/ 134 w 685"/>
                  <a:gd name="T27" fmla="*/ 203 h 671"/>
                  <a:gd name="T28" fmla="*/ 102 w 685"/>
                  <a:gd name="T29" fmla="*/ 218 h 671"/>
                  <a:gd name="T30" fmla="*/ 75 w 685"/>
                  <a:gd name="T31" fmla="*/ 223 h 671"/>
                  <a:gd name="T32" fmla="*/ 62 w 685"/>
                  <a:gd name="T33" fmla="*/ 216 h 671"/>
                  <a:gd name="T34" fmla="*/ 52 w 685"/>
                  <a:gd name="T35" fmla="*/ 186 h 671"/>
                  <a:gd name="T36" fmla="*/ 55 w 685"/>
                  <a:gd name="T37" fmla="*/ 147 h 671"/>
                  <a:gd name="T38" fmla="*/ 7 w 685"/>
                  <a:gd name="T39" fmla="*/ 149 h 671"/>
                  <a:gd name="T40" fmla="*/ 0 w 685"/>
                  <a:gd name="T41" fmla="*/ 141 h 671"/>
                  <a:gd name="T42" fmla="*/ 7 w 685"/>
                  <a:gd name="T43" fmla="*/ 126 h 671"/>
                  <a:gd name="T44" fmla="*/ 57 w 685"/>
                  <a:gd name="T45" fmla="*/ 124 h 671"/>
                  <a:gd name="T46" fmla="*/ 69 w 685"/>
                  <a:gd name="T47" fmla="*/ 94 h 6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5" h="671">
                    <a:moveTo>
                      <a:pt x="208" y="283"/>
                    </a:moveTo>
                    <a:lnTo>
                      <a:pt x="268" y="193"/>
                    </a:lnTo>
                    <a:lnTo>
                      <a:pt x="335" y="127"/>
                    </a:lnTo>
                    <a:lnTo>
                      <a:pt x="403" y="45"/>
                    </a:lnTo>
                    <a:lnTo>
                      <a:pt x="484" y="8"/>
                    </a:lnTo>
                    <a:lnTo>
                      <a:pt x="551" y="0"/>
                    </a:lnTo>
                    <a:lnTo>
                      <a:pt x="618" y="22"/>
                    </a:lnTo>
                    <a:lnTo>
                      <a:pt x="655" y="74"/>
                    </a:lnTo>
                    <a:lnTo>
                      <a:pt x="685" y="172"/>
                    </a:lnTo>
                    <a:lnTo>
                      <a:pt x="677" y="275"/>
                    </a:lnTo>
                    <a:lnTo>
                      <a:pt x="648" y="365"/>
                    </a:lnTo>
                    <a:lnTo>
                      <a:pt x="574" y="470"/>
                    </a:lnTo>
                    <a:lnTo>
                      <a:pt x="492" y="544"/>
                    </a:lnTo>
                    <a:lnTo>
                      <a:pt x="403" y="611"/>
                    </a:lnTo>
                    <a:lnTo>
                      <a:pt x="305" y="656"/>
                    </a:lnTo>
                    <a:lnTo>
                      <a:pt x="224" y="671"/>
                    </a:lnTo>
                    <a:lnTo>
                      <a:pt x="187" y="649"/>
                    </a:lnTo>
                    <a:lnTo>
                      <a:pt x="156" y="560"/>
                    </a:lnTo>
                    <a:lnTo>
                      <a:pt x="164" y="441"/>
                    </a:lnTo>
                    <a:lnTo>
                      <a:pt x="22" y="447"/>
                    </a:lnTo>
                    <a:lnTo>
                      <a:pt x="0" y="425"/>
                    </a:lnTo>
                    <a:lnTo>
                      <a:pt x="22" y="380"/>
                    </a:lnTo>
                    <a:lnTo>
                      <a:pt x="171" y="373"/>
                    </a:lnTo>
                    <a:lnTo>
                      <a:pt x="208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5" name="Freeform 408"/>
              <p:cNvSpPr>
                <a:spLocks/>
              </p:cNvSpPr>
              <p:nvPr/>
            </p:nvSpPr>
            <p:spPr bwMode="auto">
              <a:xfrm>
                <a:off x="2151" y="2175"/>
                <a:ext cx="158" cy="329"/>
              </a:xfrm>
              <a:custGeom>
                <a:avLst/>
                <a:gdLst>
                  <a:gd name="T0" fmla="*/ 45 w 475"/>
                  <a:gd name="T1" fmla="*/ 28 h 986"/>
                  <a:gd name="T2" fmla="*/ 67 w 475"/>
                  <a:gd name="T3" fmla="*/ 8 h 986"/>
                  <a:gd name="T4" fmla="*/ 101 w 475"/>
                  <a:gd name="T5" fmla="*/ 0 h 986"/>
                  <a:gd name="T6" fmla="*/ 131 w 475"/>
                  <a:gd name="T7" fmla="*/ 5 h 986"/>
                  <a:gd name="T8" fmla="*/ 153 w 475"/>
                  <a:gd name="T9" fmla="*/ 25 h 986"/>
                  <a:gd name="T10" fmla="*/ 158 w 475"/>
                  <a:gd name="T11" fmla="*/ 40 h 986"/>
                  <a:gd name="T12" fmla="*/ 158 w 475"/>
                  <a:gd name="T13" fmla="*/ 60 h 986"/>
                  <a:gd name="T14" fmla="*/ 148 w 475"/>
                  <a:gd name="T15" fmla="*/ 77 h 986"/>
                  <a:gd name="T16" fmla="*/ 131 w 475"/>
                  <a:gd name="T17" fmla="*/ 107 h 986"/>
                  <a:gd name="T18" fmla="*/ 124 w 475"/>
                  <a:gd name="T19" fmla="*/ 142 h 986"/>
                  <a:gd name="T20" fmla="*/ 121 w 475"/>
                  <a:gd name="T21" fmla="*/ 172 h 986"/>
                  <a:gd name="T22" fmla="*/ 128 w 475"/>
                  <a:gd name="T23" fmla="*/ 204 h 986"/>
                  <a:gd name="T24" fmla="*/ 148 w 475"/>
                  <a:gd name="T25" fmla="*/ 234 h 986"/>
                  <a:gd name="T26" fmla="*/ 156 w 475"/>
                  <a:gd name="T27" fmla="*/ 264 h 986"/>
                  <a:gd name="T28" fmla="*/ 153 w 475"/>
                  <a:gd name="T29" fmla="*/ 291 h 986"/>
                  <a:gd name="T30" fmla="*/ 139 w 475"/>
                  <a:gd name="T31" fmla="*/ 314 h 986"/>
                  <a:gd name="T32" fmla="*/ 119 w 475"/>
                  <a:gd name="T33" fmla="*/ 326 h 986"/>
                  <a:gd name="T34" fmla="*/ 94 w 475"/>
                  <a:gd name="T35" fmla="*/ 329 h 986"/>
                  <a:gd name="T36" fmla="*/ 64 w 475"/>
                  <a:gd name="T37" fmla="*/ 329 h 986"/>
                  <a:gd name="T38" fmla="*/ 42 w 475"/>
                  <a:gd name="T39" fmla="*/ 316 h 986"/>
                  <a:gd name="T40" fmla="*/ 20 w 475"/>
                  <a:gd name="T41" fmla="*/ 279 h 986"/>
                  <a:gd name="T42" fmla="*/ 5 w 475"/>
                  <a:gd name="T43" fmla="*/ 247 h 986"/>
                  <a:gd name="T44" fmla="*/ 0 w 475"/>
                  <a:gd name="T45" fmla="*/ 197 h 986"/>
                  <a:gd name="T46" fmla="*/ 5 w 475"/>
                  <a:gd name="T47" fmla="*/ 152 h 986"/>
                  <a:gd name="T48" fmla="*/ 15 w 475"/>
                  <a:gd name="T49" fmla="*/ 105 h 986"/>
                  <a:gd name="T50" fmla="*/ 30 w 475"/>
                  <a:gd name="T51" fmla="*/ 57 h 986"/>
                  <a:gd name="T52" fmla="*/ 45 w 475"/>
                  <a:gd name="T53" fmla="*/ 28 h 9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5" h="986">
                    <a:moveTo>
                      <a:pt x="134" y="83"/>
                    </a:moveTo>
                    <a:lnTo>
                      <a:pt x="201" y="23"/>
                    </a:lnTo>
                    <a:lnTo>
                      <a:pt x="304" y="0"/>
                    </a:lnTo>
                    <a:lnTo>
                      <a:pt x="394" y="15"/>
                    </a:lnTo>
                    <a:lnTo>
                      <a:pt x="460" y="75"/>
                    </a:lnTo>
                    <a:lnTo>
                      <a:pt x="475" y="120"/>
                    </a:lnTo>
                    <a:lnTo>
                      <a:pt x="475" y="179"/>
                    </a:lnTo>
                    <a:lnTo>
                      <a:pt x="446" y="232"/>
                    </a:lnTo>
                    <a:lnTo>
                      <a:pt x="394" y="321"/>
                    </a:lnTo>
                    <a:lnTo>
                      <a:pt x="372" y="426"/>
                    </a:lnTo>
                    <a:lnTo>
                      <a:pt x="364" y="515"/>
                    </a:lnTo>
                    <a:lnTo>
                      <a:pt x="386" y="612"/>
                    </a:lnTo>
                    <a:lnTo>
                      <a:pt x="446" y="702"/>
                    </a:lnTo>
                    <a:lnTo>
                      <a:pt x="468" y="791"/>
                    </a:lnTo>
                    <a:lnTo>
                      <a:pt x="460" y="873"/>
                    </a:lnTo>
                    <a:lnTo>
                      <a:pt x="417" y="941"/>
                    </a:lnTo>
                    <a:lnTo>
                      <a:pt x="357" y="978"/>
                    </a:lnTo>
                    <a:lnTo>
                      <a:pt x="283" y="986"/>
                    </a:lnTo>
                    <a:lnTo>
                      <a:pt x="193" y="986"/>
                    </a:lnTo>
                    <a:lnTo>
                      <a:pt x="127" y="947"/>
                    </a:lnTo>
                    <a:lnTo>
                      <a:pt x="59" y="836"/>
                    </a:lnTo>
                    <a:lnTo>
                      <a:pt x="16" y="739"/>
                    </a:lnTo>
                    <a:lnTo>
                      <a:pt x="0" y="590"/>
                    </a:lnTo>
                    <a:lnTo>
                      <a:pt x="16" y="456"/>
                    </a:lnTo>
                    <a:lnTo>
                      <a:pt x="45" y="314"/>
                    </a:lnTo>
                    <a:lnTo>
                      <a:pt x="90" y="171"/>
                    </a:lnTo>
                    <a:lnTo>
                      <a:pt x="1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6" name="Freeform 409"/>
              <p:cNvSpPr>
                <a:spLocks/>
              </p:cNvSpPr>
              <p:nvPr/>
            </p:nvSpPr>
            <p:spPr bwMode="auto">
              <a:xfrm>
                <a:off x="2277" y="2186"/>
                <a:ext cx="176" cy="296"/>
              </a:xfrm>
              <a:custGeom>
                <a:avLst/>
                <a:gdLst>
                  <a:gd name="T0" fmla="*/ 0 w 527"/>
                  <a:gd name="T1" fmla="*/ 14 h 887"/>
                  <a:gd name="T2" fmla="*/ 2 w 527"/>
                  <a:gd name="T3" fmla="*/ 2 h 887"/>
                  <a:gd name="T4" fmla="*/ 29 w 527"/>
                  <a:gd name="T5" fmla="*/ 0 h 887"/>
                  <a:gd name="T6" fmla="*/ 44 w 527"/>
                  <a:gd name="T7" fmla="*/ 12 h 887"/>
                  <a:gd name="T8" fmla="*/ 67 w 527"/>
                  <a:gd name="T9" fmla="*/ 44 h 887"/>
                  <a:gd name="T10" fmla="*/ 96 w 527"/>
                  <a:gd name="T11" fmla="*/ 87 h 887"/>
                  <a:gd name="T12" fmla="*/ 124 w 527"/>
                  <a:gd name="T13" fmla="*/ 116 h 887"/>
                  <a:gd name="T14" fmla="*/ 173 w 527"/>
                  <a:gd name="T15" fmla="*/ 171 h 887"/>
                  <a:gd name="T16" fmla="*/ 176 w 527"/>
                  <a:gd name="T17" fmla="*/ 184 h 887"/>
                  <a:gd name="T18" fmla="*/ 166 w 527"/>
                  <a:gd name="T19" fmla="*/ 192 h 887"/>
                  <a:gd name="T20" fmla="*/ 141 w 527"/>
                  <a:gd name="T21" fmla="*/ 201 h 887"/>
                  <a:gd name="T22" fmla="*/ 107 w 527"/>
                  <a:gd name="T23" fmla="*/ 209 h 887"/>
                  <a:gd name="T24" fmla="*/ 64 w 527"/>
                  <a:gd name="T25" fmla="*/ 212 h 887"/>
                  <a:gd name="T26" fmla="*/ 49 w 527"/>
                  <a:gd name="T27" fmla="*/ 214 h 887"/>
                  <a:gd name="T28" fmla="*/ 44 w 527"/>
                  <a:gd name="T29" fmla="*/ 224 h 887"/>
                  <a:gd name="T30" fmla="*/ 54 w 527"/>
                  <a:gd name="T31" fmla="*/ 241 h 887"/>
                  <a:gd name="T32" fmla="*/ 89 w 527"/>
                  <a:gd name="T33" fmla="*/ 271 h 887"/>
                  <a:gd name="T34" fmla="*/ 114 w 527"/>
                  <a:gd name="T35" fmla="*/ 279 h 887"/>
                  <a:gd name="T36" fmla="*/ 119 w 527"/>
                  <a:gd name="T37" fmla="*/ 288 h 887"/>
                  <a:gd name="T38" fmla="*/ 109 w 527"/>
                  <a:gd name="T39" fmla="*/ 296 h 887"/>
                  <a:gd name="T40" fmla="*/ 86 w 527"/>
                  <a:gd name="T41" fmla="*/ 296 h 887"/>
                  <a:gd name="T42" fmla="*/ 56 w 527"/>
                  <a:gd name="T43" fmla="*/ 279 h 887"/>
                  <a:gd name="T44" fmla="*/ 32 w 527"/>
                  <a:gd name="T45" fmla="*/ 254 h 887"/>
                  <a:gd name="T46" fmla="*/ 17 w 527"/>
                  <a:gd name="T47" fmla="*/ 231 h 887"/>
                  <a:gd name="T48" fmla="*/ 17 w 527"/>
                  <a:gd name="T49" fmla="*/ 214 h 887"/>
                  <a:gd name="T50" fmla="*/ 27 w 527"/>
                  <a:gd name="T51" fmla="*/ 201 h 887"/>
                  <a:gd name="T52" fmla="*/ 42 w 527"/>
                  <a:gd name="T53" fmla="*/ 197 h 887"/>
                  <a:gd name="T54" fmla="*/ 64 w 527"/>
                  <a:gd name="T55" fmla="*/ 194 h 887"/>
                  <a:gd name="T56" fmla="*/ 89 w 527"/>
                  <a:gd name="T57" fmla="*/ 194 h 887"/>
                  <a:gd name="T58" fmla="*/ 119 w 527"/>
                  <a:gd name="T59" fmla="*/ 189 h 887"/>
                  <a:gd name="T60" fmla="*/ 134 w 527"/>
                  <a:gd name="T61" fmla="*/ 184 h 887"/>
                  <a:gd name="T62" fmla="*/ 141 w 527"/>
                  <a:gd name="T63" fmla="*/ 177 h 887"/>
                  <a:gd name="T64" fmla="*/ 138 w 527"/>
                  <a:gd name="T65" fmla="*/ 169 h 887"/>
                  <a:gd name="T66" fmla="*/ 116 w 527"/>
                  <a:gd name="T67" fmla="*/ 149 h 887"/>
                  <a:gd name="T68" fmla="*/ 81 w 527"/>
                  <a:gd name="T69" fmla="*/ 114 h 887"/>
                  <a:gd name="T70" fmla="*/ 49 w 527"/>
                  <a:gd name="T71" fmla="*/ 84 h 887"/>
                  <a:gd name="T72" fmla="*/ 14 w 527"/>
                  <a:gd name="T73" fmla="*/ 52 h 887"/>
                  <a:gd name="T74" fmla="*/ 2 w 527"/>
                  <a:gd name="T75" fmla="*/ 29 h 887"/>
                  <a:gd name="T76" fmla="*/ 0 w 527"/>
                  <a:gd name="T77" fmla="*/ 14 h 8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7" h="887">
                    <a:moveTo>
                      <a:pt x="0" y="43"/>
                    </a:moveTo>
                    <a:lnTo>
                      <a:pt x="6" y="6"/>
                    </a:lnTo>
                    <a:lnTo>
                      <a:pt x="88" y="0"/>
                    </a:lnTo>
                    <a:lnTo>
                      <a:pt x="132" y="37"/>
                    </a:lnTo>
                    <a:lnTo>
                      <a:pt x="200" y="133"/>
                    </a:lnTo>
                    <a:lnTo>
                      <a:pt x="288" y="260"/>
                    </a:lnTo>
                    <a:lnTo>
                      <a:pt x="370" y="349"/>
                    </a:lnTo>
                    <a:lnTo>
                      <a:pt x="519" y="513"/>
                    </a:lnTo>
                    <a:lnTo>
                      <a:pt x="527" y="551"/>
                    </a:lnTo>
                    <a:lnTo>
                      <a:pt x="496" y="574"/>
                    </a:lnTo>
                    <a:lnTo>
                      <a:pt x="422" y="603"/>
                    </a:lnTo>
                    <a:lnTo>
                      <a:pt x="319" y="626"/>
                    </a:lnTo>
                    <a:lnTo>
                      <a:pt x="192" y="634"/>
                    </a:lnTo>
                    <a:lnTo>
                      <a:pt x="148" y="640"/>
                    </a:lnTo>
                    <a:lnTo>
                      <a:pt x="132" y="671"/>
                    </a:lnTo>
                    <a:lnTo>
                      <a:pt x="162" y="722"/>
                    </a:lnTo>
                    <a:lnTo>
                      <a:pt x="266" y="812"/>
                    </a:lnTo>
                    <a:lnTo>
                      <a:pt x="340" y="835"/>
                    </a:lnTo>
                    <a:lnTo>
                      <a:pt x="356" y="864"/>
                    </a:lnTo>
                    <a:lnTo>
                      <a:pt x="325" y="887"/>
                    </a:lnTo>
                    <a:lnTo>
                      <a:pt x="259" y="887"/>
                    </a:lnTo>
                    <a:lnTo>
                      <a:pt x="169" y="835"/>
                    </a:lnTo>
                    <a:lnTo>
                      <a:pt x="95" y="761"/>
                    </a:lnTo>
                    <a:lnTo>
                      <a:pt x="51" y="693"/>
                    </a:lnTo>
                    <a:lnTo>
                      <a:pt x="51" y="640"/>
                    </a:lnTo>
                    <a:lnTo>
                      <a:pt x="80" y="603"/>
                    </a:lnTo>
                    <a:lnTo>
                      <a:pt x="125" y="589"/>
                    </a:lnTo>
                    <a:lnTo>
                      <a:pt x="192" y="581"/>
                    </a:lnTo>
                    <a:lnTo>
                      <a:pt x="266" y="581"/>
                    </a:lnTo>
                    <a:lnTo>
                      <a:pt x="356" y="566"/>
                    </a:lnTo>
                    <a:lnTo>
                      <a:pt x="400" y="551"/>
                    </a:lnTo>
                    <a:lnTo>
                      <a:pt x="422" y="529"/>
                    </a:lnTo>
                    <a:lnTo>
                      <a:pt x="414" y="507"/>
                    </a:lnTo>
                    <a:lnTo>
                      <a:pt x="348" y="447"/>
                    </a:lnTo>
                    <a:lnTo>
                      <a:pt x="243" y="342"/>
                    </a:lnTo>
                    <a:lnTo>
                      <a:pt x="148" y="253"/>
                    </a:lnTo>
                    <a:lnTo>
                      <a:pt x="43" y="156"/>
                    </a:lnTo>
                    <a:lnTo>
                      <a:pt x="6" y="8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7" name="Freeform 410"/>
              <p:cNvSpPr>
                <a:spLocks/>
              </p:cNvSpPr>
              <p:nvPr/>
            </p:nvSpPr>
            <p:spPr bwMode="auto">
              <a:xfrm>
                <a:off x="2163" y="2434"/>
                <a:ext cx="191" cy="446"/>
              </a:xfrm>
              <a:custGeom>
                <a:avLst/>
                <a:gdLst>
                  <a:gd name="T0" fmla="*/ 94 w 572"/>
                  <a:gd name="T1" fmla="*/ 0 h 1337"/>
                  <a:gd name="T2" fmla="*/ 122 w 572"/>
                  <a:gd name="T3" fmla="*/ 5 h 1337"/>
                  <a:gd name="T4" fmla="*/ 134 w 572"/>
                  <a:gd name="T5" fmla="*/ 25 h 1337"/>
                  <a:gd name="T6" fmla="*/ 132 w 572"/>
                  <a:gd name="T7" fmla="*/ 72 h 1337"/>
                  <a:gd name="T8" fmla="*/ 127 w 572"/>
                  <a:gd name="T9" fmla="*/ 122 h 1337"/>
                  <a:gd name="T10" fmla="*/ 127 w 572"/>
                  <a:gd name="T11" fmla="*/ 174 h 1337"/>
                  <a:gd name="T12" fmla="*/ 152 w 572"/>
                  <a:gd name="T13" fmla="*/ 237 h 1337"/>
                  <a:gd name="T14" fmla="*/ 171 w 572"/>
                  <a:gd name="T15" fmla="*/ 282 h 1337"/>
                  <a:gd name="T16" fmla="*/ 181 w 572"/>
                  <a:gd name="T17" fmla="*/ 326 h 1337"/>
                  <a:gd name="T18" fmla="*/ 179 w 572"/>
                  <a:gd name="T19" fmla="*/ 366 h 1337"/>
                  <a:gd name="T20" fmla="*/ 179 w 572"/>
                  <a:gd name="T21" fmla="*/ 381 h 1337"/>
                  <a:gd name="T22" fmla="*/ 189 w 572"/>
                  <a:gd name="T23" fmla="*/ 396 h 1337"/>
                  <a:gd name="T24" fmla="*/ 191 w 572"/>
                  <a:gd name="T25" fmla="*/ 411 h 1337"/>
                  <a:gd name="T26" fmla="*/ 184 w 572"/>
                  <a:gd name="T27" fmla="*/ 418 h 1337"/>
                  <a:gd name="T28" fmla="*/ 164 w 572"/>
                  <a:gd name="T29" fmla="*/ 413 h 1337"/>
                  <a:gd name="T30" fmla="*/ 127 w 572"/>
                  <a:gd name="T31" fmla="*/ 408 h 1337"/>
                  <a:gd name="T32" fmla="*/ 82 w 572"/>
                  <a:gd name="T33" fmla="*/ 418 h 1337"/>
                  <a:gd name="T34" fmla="*/ 52 w 572"/>
                  <a:gd name="T35" fmla="*/ 436 h 1337"/>
                  <a:gd name="T36" fmla="*/ 37 w 572"/>
                  <a:gd name="T37" fmla="*/ 446 h 1337"/>
                  <a:gd name="T38" fmla="*/ 22 w 572"/>
                  <a:gd name="T39" fmla="*/ 446 h 1337"/>
                  <a:gd name="T40" fmla="*/ 0 w 572"/>
                  <a:gd name="T41" fmla="*/ 413 h 1337"/>
                  <a:gd name="T42" fmla="*/ 3 w 572"/>
                  <a:gd name="T43" fmla="*/ 408 h 1337"/>
                  <a:gd name="T44" fmla="*/ 47 w 572"/>
                  <a:gd name="T45" fmla="*/ 393 h 1337"/>
                  <a:gd name="T46" fmla="*/ 100 w 572"/>
                  <a:gd name="T47" fmla="*/ 386 h 1337"/>
                  <a:gd name="T48" fmla="*/ 137 w 572"/>
                  <a:gd name="T49" fmla="*/ 384 h 1337"/>
                  <a:gd name="T50" fmla="*/ 159 w 572"/>
                  <a:gd name="T51" fmla="*/ 384 h 1337"/>
                  <a:gd name="T52" fmla="*/ 164 w 572"/>
                  <a:gd name="T53" fmla="*/ 369 h 1337"/>
                  <a:gd name="T54" fmla="*/ 157 w 572"/>
                  <a:gd name="T55" fmla="*/ 326 h 1337"/>
                  <a:gd name="T56" fmla="*/ 139 w 572"/>
                  <a:gd name="T57" fmla="*/ 282 h 1337"/>
                  <a:gd name="T58" fmla="*/ 112 w 572"/>
                  <a:gd name="T59" fmla="*/ 224 h 1337"/>
                  <a:gd name="T60" fmla="*/ 89 w 572"/>
                  <a:gd name="T61" fmla="*/ 174 h 1337"/>
                  <a:gd name="T62" fmla="*/ 79 w 572"/>
                  <a:gd name="T63" fmla="*/ 129 h 1337"/>
                  <a:gd name="T64" fmla="*/ 77 w 572"/>
                  <a:gd name="T65" fmla="*/ 80 h 1337"/>
                  <a:gd name="T66" fmla="*/ 77 w 572"/>
                  <a:gd name="T67" fmla="*/ 32 h 1337"/>
                  <a:gd name="T68" fmla="*/ 87 w 572"/>
                  <a:gd name="T69" fmla="*/ 13 h 1337"/>
                  <a:gd name="T70" fmla="*/ 94 w 572"/>
                  <a:gd name="T71" fmla="*/ 0 h 13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2" h="1337">
                    <a:moveTo>
                      <a:pt x="283" y="0"/>
                    </a:moveTo>
                    <a:lnTo>
                      <a:pt x="364" y="15"/>
                    </a:lnTo>
                    <a:lnTo>
                      <a:pt x="401" y="75"/>
                    </a:lnTo>
                    <a:lnTo>
                      <a:pt x="394" y="216"/>
                    </a:lnTo>
                    <a:lnTo>
                      <a:pt x="380" y="366"/>
                    </a:lnTo>
                    <a:lnTo>
                      <a:pt x="380" y="522"/>
                    </a:lnTo>
                    <a:lnTo>
                      <a:pt x="454" y="709"/>
                    </a:lnTo>
                    <a:lnTo>
                      <a:pt x="512" y="844"/>
                    </a:lnTo>
                    <a:lnTo>
                      <a:pt x="543" y="978"/>
                    </a:lnTo>
                    <a:lnTo>
                      <a:pt x="535" y="1097"/>
                    </a:lnTo>
                    <a:lnTo>
                      <a:pt x="535" y="1142"/>
                    </a:lnTo>
                    <a:lnTo>
                      <a:pt x="565" y="1187"/>
                    </a:lnTo>
                    <a:lnTo>
                      <a:pt x="572" y="1232"/>
                    </a:lnTo>
                    <a:lnTo>
                      <a:pt x="551" y="1253"/>
                    </a:lnTo>
                    <a:lnTo>
                      <a:pt x="491" y="1239"/>
                    </a:lnTo>
                    <a:lnTo>
                      <a:pt x="380" y="1224"/>
                    </a:lnTo>
                    <a:lnTo>
                      <a:pt x="246" y="1253"/>
                    </a:lnTo>
                    <a:lnTo>
                      <a:pt x="156" y="1306"/>
                    </a:lnTo>
                    <a:lnTo>
                      <a:pt x="111" y="1337"/>
                    </a:lnTo>
                    <a:lnTo>
                      <a:pt x="67" y="1337"/>
                    </a:lnTo>
                    <a:lnTo>
                      <a:pt x="0" y="1239"/>
                    </a:lnTo>
                    <a:lnTo>
                      <a:pt x="8" y="1224"/>
                    </a:lnTo>
                    <a:lnTo>
                      <a:pt x="142" y="1179"/>
                    </a:lnTo>
                    <a:lnTo>
                      <a:pt x="298" y="1157"/>
                    </a:lnTo>
                    <a:lnTo>
                      <a:pt x="409" y="1150"/>
                    </a:lnTo>
                    <a:lnTo>
                      <a:pt x="475" y="1150"/>
                    </a:lnTo>
                    <a:lnTo>
                      <a:pt x="491" y="1105"/>
                    </a:lnTo>
                    <a:lnTo>
                      <a:pt x="469" y="978"/>
                    </a:lnTo>
                    <a:lnTo>
                      <a:pt x="417" y="844"/>
                    </a:lnTo>
                    <a:lnTo>
                      <a:pt x="335" y="672"/>
                    </a:lnTo>
                    <a:lnTo>
                      <a:pt x="267" y="522"/>
                    </a:lnTo>
                    <a:lnTo>
                      <a:pt x="238" y="388"/>
                    </a:lnTo>
                    <a:lnTo>
                      <a:pt x="230" y="239"/>
                    </a:lnTo>
                    <a:lnTo>
                      <a:pt x="230" y="97"/>
                    </a:lnTo>
                    <a:lnTo>
                      <a:pt x="261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8" name="Freeform 411"/>
              <p:cNvSpPr>
                <a:spLocks/>
              </p:cNvSpPr>
              <p:nvPr/>
            </p:nvSpPr>
            <p:spPr bwMode="auto">
              <a:xfrm>
                <a:off x="2069" y="2447"/>
                <a:ext cx="158" cy="370"/>
              </a:xfrm>
              <a:custGeom>
                <a:avLst/>
                <a:gdLst>
                  <a:gd name="T0" fmla="*/ 118 w 475"/>
                  <a:gd name="T1" fmla="*/ 0 h 1112"/>
                  <a:gd name="T2" fmla="*/ 141 w 475"/>
                  <a:gd name="T3" fmla="*/ 0 h 1112"/>
                  <a:gd name="T4" fmla="*/ 148 w 475"/>
                  <a:gd name="T5" fmla="*/ 15 h 1112"/>
                  <a:gd name="T6" fmla="*/ 153 w 475"/>
                  <a:gd name="T7" fmla="*/ 47 h 1112"/>
                  <a:gd name="T8" fmla="*/ 148 w 475"/>
                  <a:gd name="T9" fmla="*/ 82 h 1112"/>
                  <a:gd name="T10" fmla="*/ 136 w 475"/>
                  <a:gd name="T11" fmla="*/ 151 h 1112"/>
                  <a:gd name="T12" fmla="*/ 138 w 475"/>
                  <a:gd name="T13" fmla="*/ 181 h 1112"/>
                  <a:gd name="T14" fmla="*/ 153 w 475"/>
                  <a:gd name="T15" fmla="*/ 241 h 1112"/>
                  <a:gd name="T16" fmla="*/ 158 w 475"/>
                  <a:gd name="T17" fmla="*/ 283 h 1112"/>
                  <a:gd name="T18" fmla="*/ 158 w 475"/>
                  <a:gd name="T19" fmla="*/ 315 h 1112"/>
                  <a:gd name="T20" fmla="*/ 151 w 475"/>
                  <a:gd name="T21" fmla="*/ 323 h 1112"/>
                  <a:gd name="T22" fmla="*/ 128 w 475"/>
                  <a:gd name="T23" fmla="*/ 328 h 1112"/>
                  <a:gd name="T24" fmla="*/ 98 w 475"/>
                  <a:gd name="T25" fmla="*/ 335 h 1112"/>
                  <a:gd name="T26" fmla="*/ 69 w 475"/>
                  <a:gd name="T27" fmla="*/ 350 h 1112"/>
                  <a:gd name="T28" fmla="*/ 40 w 475"/>
                  <a:gd name="T29" fmla="*/ 370 h 1112"/>
                  <a:gd name="T30" fmla="*/ 27 w 475"/>
                  <a:gd name="T31" fmla="*/ 370 h 1112"/>
                  <a:gd name="T32" fmla="*/ 0 w 475"/>
                  <a:gd name="T33" fmla="*/ 348 h 1112"/>
                  <a:gd name="T34" fmla="*/ 3 w 475"/>
                  <a:gd name="T35" fmla="*/ 337 h 1112"/>
                  <a:gd name="T36" fmla="*/ 37 w 475"/>
                  <a:gd name="T37" fmla="*/ 323 h 1112"/>
                  <a:gd name="T38" fmla="*/ 96 w 475"/>
                  <a:gd name="T39" fmla="*/ 308 h 1112"/>
                  <a:gd name="T40" fmla="*/ 124 w 475"/>
                  <a:gd name="T41" fmla="*/ 298 h 1112"/>
                  <a:gd name="T42" fmla="*/ 128 w 475"/>
                  <a:gd name="T43" fmla="*/ 288 h 1112"/>
                  <a:gd name="T44" fmla="*/ 128 w 475"/>
                  <a:gd name="T45" fmla="*/ 246 h 1112"/>
                  <a:gd name="T46" fmla="*/ 118 w 475"/>
                  <a:gd name="T47" fmla="*/ 191 h 1112"/>
                  <a:gd name="T48" fmla="*/ 113 w 475"/>
                  <a:gd name="T49" fmla="*/ 156 h 1112"/>
                  <a:gd name="T50" fmla="*/ 109 w 475"/>
                  <a:gd name="T51" fmla="*/ 102 h 1112"/>
                  <a:gd name="T52" fmla="*/ 106 w 475"/>
                  <a:gd name="T53" fmla="*/ 42 h 1112"/>
                  <a:gd name="T54" fmla="*/ 109 w 475"/>
                  <a:gd name="T55" fmla="*/ 15 h 1112"/>
                  <a:gd name="T56" fmla="*/ 118 w 475"/>
                  <a:gd name="T57" fmla="*/ 0 h 1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5" h="1112">
                    <a:moveTo>
                      <a:pt x="356" y="0"/>
                    </a:moveTo>
                    <a:lnTo>
                      <a:pt x="423" y="0"/>
                    </a:lnTo>
                    <a:lnTo>
                      <a:pt x="446" y="45"/>
                    </a:lnTo>
                    <a:lnTo>
                      <a:pt x="460" y="142"/>
                    </a:lnTo>
                    <a:lnTo>
                      <a:pt x="446" y="246"/>
                    </a:lnTo>
                    <a:lnTo>
                      <a:pt x="409" y="455"/>
                    </a:lnTo>
                    <a:lnTo>
                      <a:pt x="415" y="544"/>
                    </a:lnTo>
                    <a:lnTo>
                      <a:pt x="460" y="724"/>
                    </a:lnTo>
                    <a:lnTo>
                      <a:pt x="475" y="851"/>
                    </a:lnTo>
                    <a:lnTo>
                      <a:pt x="475" y="948"/>
                    </a:lnTo>
                    <a:lnTo>
                      <a:pt x="453" y="970"/>
                    </a:lnTo>
                    <a:lnTo>
                      <a:pt x="386" y="985"/>
                    </a:lnTo>
                    <a:lnTo>
                      <a:pt x="296" y="1007"/>
                    </a:lnTo>
                    <a:lnTo>
                      <a:pt x="208" y="1052"/>
                    </a:lnTo>
                    <a:lnTo>
                      <a:pt x="119" y="1112"/>
                    </a:lnTo>
                    <a:lnTo>
                      <a:pt x="82" y="1112"/>
                    </a:lnTo>
                    <a:lnTo>
                      <a:pt x="0" y="1045"/>
                    </a:lnTo>
                    <a:lnTo>
                      <a:pt x="8" y="1014"/>
                    </a:lnTo>
                    <a:lnTo>
                      <a:pt x="111" y="970"/>
                    </a:lnTo>
                    <a:lnTo>
                      <a:pt x="290" y="925"/>
                    </a:lnTo>
                    <a:lnTo>
                      <a:pt x="372" y="895"/>
                    </a:lnTo>
                    <a:lnTo>
                      <a:pt x="386" y="866"/>
                    </a:lnTo>
                    <a:lnTo>
                      <a:pt x="386" y="739"/>
                    </a:lnTo>
                    <a:lnTo>
                      <a:pt x="356" y="575"/>
                    </a:lnTo>
                    <a:lnTo>
                      <a:pt x="341" y="470"/>
                    </a:lnTo>
                    <a:lnTo>
                      <a:pt x="327" y="306"/>
                    </a:lnTo>
                    <a:lnTo>
                      <a:pt x="319" y="127"/>
                    </a:lnTo>
                    <a:lnTo>
                      <a:pt x="327" y="45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9" name="Freeform 412"/>
              <p:cNvSpPr>
                <a:spLocks/>
              </p:cNvSpPr>
              <p:nvPr/>
            </p:nvSpPr>
            <p:spPr bwMode="auto">
              <a:xfrm>
                <a:off x="2064" y="1901"/>
                <a:ext cx="260" cy="331"/>
              </a:xfrm>
              <a:custGeom>
                <a:avLst/>
                <a:gdLst>
                  <a:gd name="T0" fmla="*/ 138 w 780"/>
                  <a:gd name="T1" fmla="*/ 331 h 991"/>
                  <a:gd name="T2" fmla="*/ 151 w 780"/>
                  <a:gd name="T3" fmla="*/ 316 h 991"/>
                  <a:gd name="T4" fmla="*/ 146 w 780"/>
                  <a:gd name="T5" fmla="*/ 294 h 991"/>
                  <a:gd name="T6" fmla="*/ 136 w 780"/>
                  <a:gd name="T7" fmla="*/ 264 h 991"/>
                  <a:gd name="T8" fmla="*/ 99 w 780"/>
                  <a:gd name="T9" fmla="*/ 229 h 991"/>
                  <a:gd name="T10" fmla="*/ 62 w 780"/>
                  <a:gd name="T11" fmla="*/ 197 h 991"/>
                  <a:gd name="T12" fmla="*/ 44 w 780"/>
                  <a:gd name="T13" fmla="*/ 162 h 991"/>
                  <a:gd name="T14" fmla="*/ 37 w 780"/>
                  <a:gd name="T15" fmla="*/ 107 h 991"/>
                  <a:gd name="T16" fmla="*/ 79 w 780"/>
                  <a:gd name="T17" fmla="*/ 92 h 991"/>
                  <a:gd name="T18" fmla="*/ 146 w 780"/>
                  <a:gd name="T19" fmla="*/ 85 h 991"/>
                  <a:gd name="T20" fmla="*/ 173 w 780"/>
                  <a:gd name="T21" fmla="*/ 87 h 991"/>
                  <a:gd name="T22" fmla="*/ 180 w 780"/>
                  <a:gd name="T23" fmla="*/ 95 h 991"/>
                  <a:gd name="T24" fmla="*/ 193 w 780"/>
                  <a:gd name="T25" fmla="*/ 82 h 991"/>
                  <a:gd name="T26" fmla="*/ 188 w 780"/>
                  <a:gd name="T27" fmla="*/ 69 h 991"/>
                  <a:gd name="T28" fmla="*/ 195 w 780"/>
                  <a:gd name="T29" fmla="*/ 47 h 991"/>
                  <a:gd name="T30" fmla="*/ 215 w 780"/>
                  <a:gd name="T31" fmla="*/ 27 h 991"/>
                  <a:gd name="T32" fmla="*/ 230 w 780"/>
                  <a:gd name="T33" fmla="*/ 22 h 991"/>
                  <a:gd name="T34" fmla="*/ 250 w 780"/>
                  <a:gd name="T35" fmla="*/ 34 h 991"/>
                  <a:gd name="T36" fmla="*/ 260 w 780"/>
                  <a:gd name="T37" fmla="*/ 22 h 991"/>
                  <a:gd name="T38" fmla="*/ 243 w 780"/>
                  <a:gd name="T39" fmla="*/ 0 h 991"/>
                  <a:gd name="T40" fmla="*/ 220 w 780"/>
                  <a:gd name="T41" fmla="*/ 0 h 991"/>
                  <a:gd name="T42" fmla="*/ 193 w 780"/>
                  <a:gd name="T43" fmla="*/ 12 h 991"/>
                  <a:gd name="T44" fmla="*/ 176 w 780"/>
                  <a:gd name="T45" fmla="*/ 45 h 991"/>
                  <a:gd name="T46" fmla="*/ 153 w 780"/>
                  <a:gd name="T47" fmla="*/ 60 h 991"/>
                  <a:gd name="T48" fmla="*/ 119 w 780"/>
                  <a:gd name="T49" fmla="*/ 64 h 991"/>
                  <a:gd name="T50" fmla="*/ 57 w 780"/>
                  <a:gd name="T51" fmla="*/ 72 h 991"/>
                  <a:gd name="T52" fmla="*/ 7 w 780"/>
                  <a:gd name="T53" fmla="*/ 87 h 991"/>
                  <a:gd name="T54" fmla="*/ 0 w 780"/>
                  <a:gd name="T55" fmla="*/ 100 h 991"/>
                  <a:gd name="T56" fmla="*/ 5 w 780"/>
                  <a:gd name="T57" fmla="*/ 139 h 991"/>
                  <a:gd name="T58" fmla="*/ 22 w 780"/>
                  <a:gd name="T59" fmla="*/ 194 h 991"/>
                  <a:gd name="T60" fmla="*/ 47 w 780"/>
                  <a:gd name="T61" fmla="*/ 239 h 991"/>
                  <a:gd name="T62" fmla="*/ 71 w 780"/>
                  <a:gd name="T63" fmla="*/ 279 h 991"/>
                  <a:gd name="T64" fmla="*/ 94 w 780"/>
                  <a:gd name="T65" fmla="*/ 306 h 991"/>
                  <a:gd name="T66" fmla="*/ 116 w 780"/>
                  <a:gd name="T67" fmla="*/ 326 h 991"/>
                  <a:gd name="T68" fmla="*/ 138 w 780"/>
                  <a:gd name="T69" fmla="*/ 331 h 9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0" h="991">
                    <a:moveTo>
                      <a:pt x="415" y="991"/>
                    </a:moveTo>
                    <a:lnTo>
                      <a:pt x="452" y="946"/>
                    </a:lnTo>
                    <a:lnTo>
                      <a:pt x="438" y="879"/>
                    </a:lnTo>
                    <a:lnTo>
                      <a:pt x="408" y="790"/>
                    </a:lnTo>
                    <a:lnTo>
                      <a:pt x="296" y="685"/>
                    </a:lnTo>
                    <a:lnTo>
                      <a:pt x="185" y="589"/>
                    </a:lnTo>
                    <a:lnTo>
                      <a:pt x="133" y="484"/>
                    </a:lnTo>
                    <a:lnTo>
                      <a:pt x="111" y="320"/>
                    </a:lnTo>
                    <a:lnTo>
                      <a:pt x="237" y="275"/>
                    </a:lnTo>
                    <a:lnTo>
                      <a:pt x="438" y="253"/>
                    </a:lnTo>
                    <a:lnTo>
                      <a:pt x="520" y="261"/>
                    </a:lnTo>
                    <a:lnTo>
                      <a:pt x="541" y="283"/>
                    </a:lnTo>
                    <a:lnTo>
                      <a:pt x="578" y="246"/>
                    </a:lnTo>
                    <a:lnTo>
                      <a:pt x="564" y="208"/>
                    </a:lnTo>
                    <a:lnTo>
                      <a:pt x="586" y="142"/>
                    </a:lnTo>
                    <a:lnTo>
                      <a:pt x="646" y="82"/>
                    </a:lnTo>
                    <a:lnTo>
                      <a:pt x="691" y="66"/>
                    </a:lnTo>
                    <a:lnTo>
                      <a:pt x="749" y="103"/>
                    </a:lnTo>
                    <a:lnTo>
                      <a:pt x="780" y="66"/>
                    </a:lnTo>
                    <a:lnTo>
                      <a:pt x="728" y="0"/>
                    </a:lnTo>
                    <a:lnTo>
                      <a:pt x="660" y="0"/>
                    </a:lnTo>
                    <a:lnTo>
                      <a:pt x="578" y="37"/>
                    </a:lnTo>
                    <a:lnTo>
                      <a:pt x="527" y="134"/>
                    </a:lnTo>
                    <a:lnTo>
                      <a:pt x="460" y="179"/>
                    </a:lnTo>
                    <a:lnTo>
                      <a:pt x="356" y="193"/>
                    </a:lnTo>
                    <a:lnTo>
                      <a:pt x="170" y="216"/>
                    </a:lnTo>
                    <a:lnTo>
                      <a:pt x="22" y="261"/>
                    </a:lnTo>
                    <a:lnTo>
                      <a:pt x="0" y="298"/>
                    </a:lnTo>
                    <a:lnTo>
                      <a:pt x="14" y="417"/>
                    </a:lnTo>
                    <a:lnTo>
                      <a:pt x="66" y="581"/>
                    </a:lnTo>
                    <a:lnTo>
                      <a:pt x="140" y="716"/>
                    </a:lnTo>
                    <a:lnTo>
                      <a:pt x="214" y="835"/>
                    </a:lnTo>
                    <a:lnTo>
                      <a:pt x="282" y="917"/>
                    </a:lnTo>
                    <a:lnTo>
                      <a:pt x="348" y="976"/>
                    </a:lnTo>
                    <a:lnTo>
                      <a:pt x="415" y="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41" name="Group 416"/>
            <p:cNvGrpSpPr>
              <a:grpSpLocks/>
            </p:cNvGrpSpPr>
            <p:nvPr/>
          </p:nvGrpSpPr>
          <p:grpSpPr bwMode="auto">
            <a:xfrm>
              <a:off x="384" y="912"/>
              <a:ext cx="90" cy="113"/>
              <a:chOff x="2408" y="1824"/>
              <a:chExt cx="90" cy="113"/>
            </a:xfrm>
          </p:grpSpPr>
          <p:sp>
            <p:nvSpPr>
              <p:cNvPr id="6542" name="Freeform 414"/>
              <p:cNvSpPr>
                <a:spLocks/>
              </p:cNvSpPr>
              <p:nvPr/>
            </p:nvSpPr>
            <p:spPr bwMode="auto">
              <a:xfrm>
                <a:off x="2426" y="1824"/>
                <a:ext cx="72" cy="82"/>
              </a:xfrm>
              <a:custGeom>
                <a:avLst/>
                <a:gdLst>
                  <a:gd name="T0" fmla="*/ 22 w 216"/>
                  <a:gd name="T1" fmla="*/ 5 h 246"/>
                  <a:gd name="T2" fmla="*/ 42 w 216"/>
                  <a:gd name="T3" fmla="*/ 0 h 246"/>
                  <a:gd name="T4" fmla="*/ 67 w 216"/>
                  <a:gd name="T5" fmla="*/ 7 h 246"/>
                  <a:gd name="T6" fmla="*/ 72 w 216"/>
                  <a:gd name="T7" fmla="*/ 25 h 246"/>
                  <a:gd name="T8" fmla="*/ 69 w 216"/>
                  <a:gd name="T9" fmla="*/ 47 h 246"/>
                  <a:gd name="T10" fmla="*/ 57 w 216"/>
                  <a:gd name="T11" fmla="*/ 62 h 246"/>
                  <a:gd name="T12" fmla="*/ 40 w 216"/>
                  <a:gd name="T13" fmla="*/ 64 h 246"/>
                  <a:gd name="T14" fmla="*/ 22 w 216"/>
                  <a:gd name="T15" fmla="*/ 64 h 246"/>
                  <a:gd name="T16" fmla="*/ 14 w 216"/>
                  <a:gd name="T17" fmla="*/ 72 h 246"/>
                  <a:gd name="T18" fmla="*/ 14 w 216"/>
                  <a:gd name="T19" fmla="*/ 77 h 246"/>
                  <a:gd name="T20" fmla="*/ 10 w 216"/>
                  <a:gd name="T21" fmla="*/ 82 h 246"/>
                  <a:gd name="T22" fmla="*/ 0 w 216"/>
                  <a:gd name="T23" fmla="*/ 79 h 246"/>
                  <a:gd name="T24" fmla="*/ 2 w 216"/>
                  <a:gd name="T25" fmla="*/ 67 h 246"/>
                  <a:gd name="T26" fmla="*/ 10 w 216"/>
                  <a:gd name="T27" fmla="*/ 57 h 246"/>
                  <a:gd name="T28" fmla="*/ 25 w 216"/>
                  <a:gd name="T29" fmla="*/ 50 h 246"/>
                  <a:gd name="T30" fmla="*/ 40 w 216"/>
                  <a:gd name="T31" fmla="*/ 52 h 246"/>
                  <a:gd name="T32" fmla="*/ 52 w 216"/>
                  <a:gd name="T33" fmla="*/ 50 h 246"/>
                  <a:gd name="T34" fmla="*/ 59 w 216"/>
                  <a:gd name="T35" fmla="*/ 37 h 246"/>
                  <a:gd name="T36" fmla="*/ 59 w 216"/>
                  <a:gd name="T37" fmla="*/ 22 h 246"/>
                  <a:gd name="T38" fmla="*/ 52 w 216"/>
                  <a:gd name="T39" fmla="*/ 15 h 246"/>
                  <a:gd name="T40" fmla="*/ 42 w 216"/>
                  <a:gd name="T41" fmla="*/ 15 h 246"/>
                  <a:gd name="T42" fmla="*/ 32 w 216"/>
                  <a:gd name="T43" fmla="*/ 18 h 246"/>
                  <a:gd name="T44" fmla="*/ 25 w 216"/>
                  <a:gd name="T45" fmla="*/ 22 h 246"/>
                  <a:gd name="T46" fmla="*/ 17 w 216"/>
                  <a:gd name="T47" fmla="*/ 18 h 246"/>
                  <a:gd name="T48" fmla="*/ 22 w 216"/>
                  <a:gd name="T49" fmla="*/ 5 h 2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6" h="246">
                    <a:moveTo>
                      <a:pt x="66" y="15"/>
                    </a:moveTo>
                    <a:lnTo>
                      <a:pt x="126" y="0"/>
                    </a:lnTo>
                    <a:lnTo>
                      <a:pt x="200" y="22"/>
                    </a:lnTo>
                    <a:lnTo>
                      <a:pt x="216" y="74"/>
                    </a:lnTo>
                    <a:lnTo>
                      <a:pt x="208" y="142"/>
                    </a:lnTo>
                    <a:lnTo>
                      <a:pt x="171" y="186"/>
                    </a:lnTo>
                    <a:lnTo>
                      <a:pt x="119" y="193"/>
                    </a:lnTo>
                    <a:lnTo>
                      <a:pt x="66" y="19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29" y="246"/>
                    </a:lnTo>
                    <a:lnTo>
                      <a:pt x="0" y="238"/>
                    </a:lnTo>
                    <a:lnTo>
                      <a:pt x="6" y="201"/>
                    </a:lnTo>
                    <a:lnTo>
                      <a:pt x="29" y="172"/>
                    </a:lnTo>
                    <a:lnTo>
                      <a:pt x="74" y="149"/>
                    </a:lnTo>
                    <a:lnTo>
                      <a:pt x="119" y="156"/>
                    </a:lnTo>
                    <a:lnTo>
                      <a:pt x="156" y="149"/>
                    </a:lnTo>
                    <a:lnTo>
                      <a:pt x="177" y="111"/>
                    </a:lnTo>
                    <a:lnTo>
                      <a:pt x="177" y="67"/>
                    </a:lnTo>
                    <a:lnTo>
                      <a:pt x="156" y="45"/>
                    </a:lnTo>
                    <a:lnTo>
                      <a:pt x="126" y="45"/>
                    </a:lnTo>
                    <a:lnTo>
                      <a:pt x="96" y="53"/>
                    </a:lnTo>
                    <a:lnTo>
                      <a:pt x="74" y="67"/>
                    </a:lnTo>
                    <a:lnTo>
                      <a:pt x="51" y="53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3" name="Oval 415"/>
              <p:cNvSpPr>
                <a:spLocks noChangeArrowheads="1"/>
              </p:cNvSpPr>
              <p:nvPr/>
            </p:nvSpPr>
            <p:spPr bwMode="auto">
              <a:xfrm>
                <a:off x="2408" y="1916"/>
                <a:ext cx="21" cy="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9" name="Group 86"/>
          <p:cNvGrpSpPr>
            <a:grpSpLocks/>
          </p:cNvGrpSpPr>
          <p:nvPr/>
        </p:nvGrpSpPr>
        <p:grpSpPr bwMode="auto">
          <a:xfrm>
            <a:off x="609600" y="3276600"/>
            <a:ext cx="1447800" cy="1981200"/>
            <a:chOff x="169" y="1487"/>
            <a:chExt cx="1659" cy="2067"/>
          </a:xfrm>
        </p:grpSpPr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 rot="5400000">
              <a:off x="-116" y="2372"/>
              <a:ext cx="1568" cy="282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71" name="Freeform 17"/>
            <p:cNvSpPr>
              <a:spLocks/>
            </p:cNvSpPr>
            <p:nvPr/>
          </p:nvSpPr>
          <p:spPr bwMode="auto">
            <a:xfrm>
              <a:off x="169" y="2530"/>
              <a:ext cx="359" cy="4"/>
            </a:xfrm>
            <a:custGeom>
              <a:avLst/>
              <a:gdLst>
                <a:gd name="T0" fmla="*/ 0 w 427"/>
                <a:gd name="T1" fmla="*/ 0 h 5"/>
                <a:gd name="T2" fmla="*/ 359 w 427"/>
                <a:gd name="T3" fmla="*/ 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7" h="5">
                  <a:moveTo>
                    <a:pt x="0" y="0"/>
                  </a:moveTo>
                  <a:lnTo>
                    <a:pt x="427" y="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2" name="Oval 18"/>
            <p:cNvSpPr>
              <a:spLocks noChangeArrowheads="1"/>
            </p:cNvSpPr>
            <p:nvPr/>
          </p:nvSpPr>
          <p:spPr bwMode="auto">
            <a:xfrm>
              <a:off x="972" y="3056"/>
              <a:ext cx="161" cy="1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3" name="Oval 19"/>
            <p:cNvSpPr>
              <a:spLocks noChangeArrowheads="1"/>
            </p:cNvSpPr>
            <p:nvPr/>
          </p:nvSpPr>
          <p:spPr bwMode="auto">
            <a:xfrm>
              <a:off x="1093" y="1608"/>
              <a:ext cx="161" cy="16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4" name="Line 20"/>
            <p:cNvSpPr>
              <a:spLocks noChangeShapeType="1"/>
            </p:cNvSpPr>
            <p:nvPr/>
          </p:nvSpPr>
          <p:spPr bwMode="auto">
            <a:xfrm flipV="1">
              <a:off x="1173" y="1487"/>
              <a:ext cx="0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5" name="Line 21"/>
            <p:cNvSpPr>
              <a:spLocks noChangeShapeType="1"/>
            </p:cNvSpPr>
            <p:nvPr/>
          </p:nvSpPr>
          <p:spPr bwMode="auto">
            <a:xfrm flipH="1">
              <a:off x="649" y="1487"/>
              <a:ext cx="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6" name="Line 22"/>
            <p:cNvSpPr>
              <a:spLocks noChangeShapeType="1"/>
            </p:cNvSpPr>
            <p:nvPr/>
          </p:nvSpPr>
          <p:spPr bwMode="auto">
            <a:xfrm>
              <a:off x="649" y="1487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7" name="Line 23"/>
            <p:cNvSpPr>
              <a:spLocks noChangeShapeType="1"/>
            </p:cNvSpPr>
            <p:nvPr/>
          </p:nvSpPr>
          <p:spPr bwMode="auto">
            <a:xfrm flipV="1">
              <a:off x="1047" y="2930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8" name="Line 24"/>
            <p:cNvSpPr>
              <a:spLocks noChangeShapeType="1"/>
            </p:cNvSpPr>
            <p:nvPr/>
          </p:nvSpPr>
          <p:spPr bwMode="auto">
            <a:xfrm flipH="1">
              <a:off x="805" y="2930"/>
              <a:ext cx="2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9" name="Line 25"/>
            <p:cNvSpPr>
              <a:spLocks noChangeShapeType="1"/>
            </p:cNvSpPr>
            <p:nvPr/>
          </p:nvSpPr>
          <p:spPr bwMode="auto">
            <a:xfrm>
              <a:off x="669" y="3292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0" name="Line 26"/>
            <p:cNvSpPr>
              <a:spLocks noChangeShapeType="1"/>
            </p:cNvSpPr>
            <p:nvPr/>
          </p:nvSpPr>
          <p:spPr bwMode="auto">
            <a:xfrm>
              <a:off x="664" y="3448"/>
              <a:ext cx="7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1" name="Line 27"/>
            <p:cNvSpPr>
              <a:spLocks noChangeShapeType="1"/>
            </p:cNvSpPr>
            <p:nvPr/>
          </p:nvSpPr>
          <p:spPr bwMode="auto">
            <a:xfrm>
              <a:off x="1047" y="3217"/>
              <a:ext cx="0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" name="Line 28"/>
            <p:cNvSpPr>
              <a:spLocks noChangeShapeType="1"/>
            </p:cNvSpPr>
            <p:nvPr/>
          </p:nvSpPr>
          <p:spPr bwMode="auto">
            <a:xfrm flipH="1">
              <a:off x="891" y="3137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1011" y="1850"/>
              <a:ext cx="324" cy="121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84" name="Line 30"/>
            <p:cNvSpPr>
              <a:spLocks noChangeShapeType="1"/>
            </p:cNvSpPr>
            <p:nvPr/>
          </p:nvSpPr>
          <p:spPr bwMode="auto">
            <a:xfrm>
              <a:off x="1173" y="1769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5" name="Line 31"/>
            <p:cNvSpPr>
              <a:spLocks noChangeShapeType="1"/>
            </p:cNvSpPr>
            <p:nvPr/>
          </p:nvSpPr>
          <p:spPr bwMode="auto">
            <a:xfrm>
              <a:off x="1178" y="2005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6" name="Line 32"/>
            <p:cNvSpPr>
              <a:spLocks noChangeShapeType="1"/>
            </p:cNvSpPr>
            <p:nvPr/>
          </p:nvSpPr>
          <p:spPr bwMode="auto">
            <a:xfrm flipV="1">
              <a:off x="931" y="1889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7" name="Line 33"/>
            <p:cNvSpPr>
              <a:spLocks noChangeShapeType="1"/>
            </p:cNvSpPr>
            <p:nvPr/>
          </p:nvSpPr>
          <p:spPr bwMode="auto">
            <a:xfrm flipH="1">
              <a:off x="770" y="1889"/>
              <a:ext cx="1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8" name="Line 34"/>
            <p:cNvSpPr>
              <a:spLocks noChangeShapeType="1"/>
            </p:cNvSpPr>
            <p:nvPr/>
          </p:nvSpPr>
          <p:spPr bwMode="auto">
            <a:xfrm>
              <a:off x="1178" y="2045"/>
              <a:ext cx="3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89" name="Group 35"/>
            <p:cNvGrpSpPr>
              <a:grpSpLocks/>
            </p:cNvGrpSpPr>
            <p:nvPr/>
          </p:nvGrpSpPr>
          <p:grpSpPr bwMode="auto">
            <a:xfrm>
              <a:off x="1501" y="1955"/>
              <a:ext cx="121" cy="151"/>
              <a:chOff x="2400" y="1749"/>
              <a:chExt cx="215" cy="287"/>
            </a:xfrm>
          </p:grpSpPr>
          <p:sp>
            <p:nvSpPr>
              <p:cNvPr id="6533" name="Line 36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4" name="Line 37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5" name="Line 38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6" name="Line 39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7" name="Line 40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41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Freeform 42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90" name="Group 43"/>
            <p:cNvGrpSpPr>
              <a:grpSpLocks/>
            </p:cNvGrpSpPr>
            <p:nvPr/>
          </p:nvGrpSpPr>
          <p:grpSpPr bwMode="auto">
            <a:xfrm flipV="1">
              <a:off x="967" y="2000"/>
              <a:ext cx="121" cy="151"/>
              <a:chOff x="2400" y="1749"/>
              <a:chExt cx="215" cy="287"/>
            </a:xfrm>
          </p:grpSpPr>
          <p:sp>
            <p:nvSpPr>
              <p:cNvPr id="6526" name="Line 44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7" name="Line 45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8" name="Line 46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9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0" name="Line 48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1" name="Line 49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2" name="Freeform 50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91" name="Line 51"/>
            <p:cNvSpPr>
              <a:spLocks noChangeShapeType="1"/>
            </p:cNvSpPr>
            <p:nvPr/>
          </p:nvSpPr>
          <p:spPr bwMode="auto">
            <a:xfrm>
              <a:off x="1622" y="204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" name="Line 52"/>
            <p:cNvSpPr>
              <a:spLocks noChangeShapeType="1"/>
            </p:cNvSpPr>
            <p:nvPr/>
          </p:nvSpPr>
          <p:spPr bwMode="auto">
            <a:xfrm>
              <a:off x="1173" y="1970"/>
              <a:ext cx="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" name="Line 53"/>
            <p:cNvSpPr>
              <a:spLocks noChangeShapeType="1"/>
            </p:cNvSpPr>
            <p:nvPr/>
          </p:nvSpPr>
          <p:spPr bwMode="auto">
            <a:xfrm flipH="1">
              <a:off x="1093" y="2050"/>
              <a:ext cx="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4" name="Line 54"/>
            <p:cNvSpPr>
              <a:spLocks noChangeShapeType="1"/>
            </p:cNvSpPr>
            <p:nvPr/>
          </p:nvSpPr>
          <p:spPr bwMode="auto">
            <a:xfrm>
              <a:off x="931" y="2010"/>
              <a:ext cx="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5" name="Line 55"/>
            <p:cNvSpPr>
              <a:spLocks noChangeShapeType="1"/>
            </p:cNvSpPr>
            <p:nvPr/>
          </p:nvSpPr>
          <p:spPr bwMode="auto">
            <a:xfrm>
              <a:off x="931" y="2050"/>
              <a:ext cx="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6" name="Oval 56"/>
            <p:cNvSpPr>
              <a:spLocks noChangeArrowheads="1"/>
            </p:cNvSpPr>
            <p:nvPr/>
          </p:nvSpPr>
          <p:spPr bwMode="auto">
            <a:xfrm>
              <a:off x="1360" y="1854"/>
              <a:ext cx="81" cy="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7" name="Line 57"/>
            <p:cNvSpPr>
              <a:spLocks noChangeShapeType="1"/>
            </p:cNvSpPr>
            <p:nvPr/>
          </p:nvSpPr>
          <p:spPr bwMode="auto">
            <a:xfrm>
              <a:off x="1441" y="1889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Line 58"/>
            <p:cNvSpPr>
              <a:spLocks noChangeShapeType="1"/>
            </p:cNvSpPr>
            <p:nvPr/>
          </p:nvSpPr>
          <p:spPr bwMode="auto">
            <a:xfrm>
              <a:off x="1552" y="1884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9" name="Line 59"/>
            <p:cNvSpPr>
              <a:spLocks noChangeShapeType="1"/>
            </p:cNvSpPr>
            <p:nvPr/>
          </p:nvSpPr>
          <p:spPr bwMode="auto">
            <a:xfrm flipH="1">
              <a:off x="972" y="1688"/>
              <a:ext cx="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00" name="Group 60"/>
            <p:cNvGrpSpPr>
              <a:grpSpLocks/>
            </p:cNvGrpSpPr>
            <p:nvPr/>
          </p:nvGrpSpPr>
          <p:grpSpPr bwMode="auto">
            <a:xfrm flipV="1">
              <a:off x="1421" y="3378"/>
              <a:ext cx="121" cy="151"/>
              <a:chOff x="2400" y="1749"/>
              <a:chExt cx="215" cy="287"/>
            </a:xfrm>
          </p:grpSpPr>
          <p:sp>
            <p:nvSpPr>
              <p:cNvPr id="6519" name="Line 61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0" name="Line 62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1" name="Line 63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2" name="Line 64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" name="Line 65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66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Freeform 67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1" name="Group 68"/>
            <p:cNvGrpSpPr>
              <a:grpSpLocks/>
            </p:cNvGrpSpPr>
            <p:nvPr/>
          </p:nvGrpSpPr>
          <p:grpSpPr bwMode="auto">
            <a:xfrm>
              <a:off x="1254" y="3046"/>
              <a:ext cx="121" cy="151"/>
              <a:chOff x="2400" y="1749"/>
              <a:chExt cx="215" cy="287"/>
            </a:xfrm>
          </p:grpSpPr>
          <p:sp>
            <p:nvSpPr>
              <p:cNvPr id="6512" name="Line 69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3" name="Line 70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4" name="Line 71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5" name="Line 72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6" name="Line 73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7" name="Line 74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8" name="Freeform 75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136 h 396"/>
                  <a:gd name="T2" fmla="*/ 24 w 200"/>
                  <a:gd name="T3" fmla="*/ 120 h 396"/>
                  <a:gd name="T4" fmla="*/ 48 w 200"/>
                  <a:gd name="T5" fmla="*/ 70 h 396"/>
                  <a:gd name="T6" fmla="*/ 36 w 200"/>
                  <a:gd name="T7" fmla="*/ 21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02" name="Oval 76"/>
            <p:cNvSpPr>
              <a:spLocks noChangeArrowheads="1"/>
            </p:cNvSpPr>
            <p:nvPr/>
          </p:nvSpPr>
          <p:spPr bwMode="auto">
            <a:xfrm>
              <a:off x="367" y="3096"/>
              <a:ext cx="121" cy="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3" name="Line 77"/>
            <p:cNvSpPr>
              <a:spLocks noChangeShapeType="1"/>
            </p:cNvSpPr>
            <p:nvPr/>
          </p:nvSpPr>
          <p:spPr bwMode="auto">
            <a:xfrm>
              <a:off x="427" y="3212"/>
              <a:ext cx="0" cy="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4" name="Line 78"/>
            <p:cNvSpPr>
              <a:spLocks noChangeShapeType="1"/>
            </p:cNvSpPr>
            <p:nvPr/>
          </p:nvSpPr>
          <p:spPr bwMode="auto">
            <a:xfrm>
              <a:off x="427" y="3554"/>
              <a:ext cx="10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5" name="Line 79"/>
            <p:cNvSpPr>
              <a:spLocks noChangeShapeType="1"/>
            </p:cNvSpPr>
            <p:nvPr/>
          </p:nvSpPr>
          <p:spPr bwMode="auto">
            <a:xfrm flipV="1">
              <a:off x="1486" y="3524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6" name="Freeform 80"/>
            <p:cNvSpPr>
              <a:spLocks/>
            </p:cNvSpPr>
            <p:nvPr/>
          </p:nvSpPr>
          <p:spPr bwMode="auto">
            <a:xfrm>
              <a:off x="1537" y="3443"/>
              <a:ext cx="291" cy="3"/>
            </a:xfrm>
            <a:custGeom>
              <a:avLst/>
              <a:gdLst>
                <a:gd name="T0" fmla="*/ 0 w 291"/>
                <a:gd name="T1" fmla="*/ 0 h 3"/>
                <a:gd name="T2" fmla="*/ 291 w 291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1" h="3">
                  <a:moveTo>
                    <a:pt x="0" y="0"/>
                  </a:moveTo>
                  <a:lnTo>
                    <a:pt x="291" y="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7" name="Oval 81"/>
            <p:cNvSpPr>
              <a:spLocks noChangeArrowheads="1"/>
            </p:cNvSpPr>
            <p:nvPr/>
          </p:nvSpPr>
          <p:spPr bwMode="auto">
            <a:xfrm>
              <a:off x="1513" y="3119"/>
              <a:ext cx="240" cy="24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AC</a:t>
              </a:r>
            </a:p>
          </p:txBody>
        </p:sp>
        <p:sp>
          <p:nvSpPr>
            <p:cNvPr id="6508" name="Line 82"/>
            <p:cNvSpPr>
              <a:spLocks noChangeShapeType="1"/>
            </p:cNvSpPr>
            <p:nvPr/>
          </p:nvSpPr>
          <p:spPr bwMode="auto">
            <a:xfrm>
              <a:off x="1609" y="33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9" name="Line 83"/>
            <p:cNvSpPr>
              <a:spLocks noChangeShapeType="1"/>
            </p:cNvSpPr>
            <p:nvPr/>
          </p:nvSpPr>
          <p:spPr bwMode="auto">
            <a:xfrm flipV="1">
              <a:off x="1321" y="278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0" name="Freeform 84"/>
            <p:cNvSpPr>
              <a:spLocks/>
            </p:cNvSpPr>
            <p:nvPr/>
          </p:nvSpPr>
          <p:spPr bwMode="auto">
            <a:xfrm>
              <a:off x="1321" y="2783"/>
              <a:ext cx="290" cy="1"/>
            </a:xfrm>
            <a:custGeom>
              <a:avLst/>
              <a:gdLst>
                <a:gd name="T0" fmla="*/ 0 w 290"/>
                <a:gd name="T1" fmla="*/ 0 h 1"/>
                <a:gd name="T2" fmla="*/ 290 w 29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0" h="1">
                  <a:moveTo>
                    <a:pt x="0" y="0"/>
                  </a:move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1" name="Line 85"/>
            <p:cNvSpPr>
              <a:spLocks noChangeShapeType="1"/>
            </p:cNvSpPr>
            <p:nvPr/>
          </p:nvSpPr>
          <p:spPr bwMode="auto">
            <a:xfrm flipV="1">
              <a:off x="1609" y="2783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60" name="Group 624"/>
          <p:cNvGrpSpPr>
            <a:grpSpLocks/>
          </p:cNvGrpSpPr>
          <p:nvPr/>
        </p:nvGrpSpPr>
        <p:grpSpPr bwMode="auto">
          <a:xfrm>
            <a:off x="3671888" y="1290638"/>
            <a:ext cx="4953000" cy="1498600"/>
            <a:chOff x="2313" y="813"/>
            <a:chExt cx="3120" cy="944"/>
          </a:xfrm>
        </p:grpSpPr>
        <p:grpSp>
          <p:nvGrpSpPr>
            <p:cNvPr id="6367" name="Group 622"/>
            <p:cNvGrpSpPr>
              <a:grpSpLocks/>
            </p:cNvGrpSpPr>
            <p:nvPr/>
          </p:nvGrpSpPr>
          <p:grpSpPr bwMode="auto">
            <a:xfrm>
              <a:off x="2313" y="813"/>
              <a:ext cx="3120" cy="912"/>
              <a:chOff x="2313" y="813"/>
              <a:chExt cx="3120" cy="912"/>
            </a:xfrm>
          </p:grpSpPr>
          <p:sp>
            <p:nvSpPr>
              <p:cNvPr id="6468" name="Rectangle 418"/>
              <p:cNvSpPr>
                <a:spLocks noChangeArrowheads="1"/>
              </p:cNvSpPr>
              <p:nvPr/>
            </p:nvSpPr>
            <p:spPr bwMode="auto">
              <a:xfrm>
                <a:off x="2313" y="813"/>
                <a:ext cx="3120" cy="91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Text Box 88"/>
              <p:cNvSpPr txBox="1">
                <a:spLocks noChangeArrowheads="1"/>
              </p:cNvSpPr>
              <p:nvPr/>
            </p:nvSpPr>
            <p:spPr bwMode="auto">
              <a:xfrm>
                <a:off x="4416" y="912"/>
                <a:ext cx="86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Trial 1: unstable, lost $25,000</a:t>
                </a:r>
              </a:p>
            </p:txBody>
          </p:sp>
        </p:grpSp>
        <p:sp>
          <p:nvSpPr>
            <p:cNvPr id="6368" name="Rectangle 104"/>
            <p:cNvSpPr>
              <a:spLocks noChangeArrowheads="1"/>
            </p:cNvSpPr>
            <p:nvPr/>
          </p:nvSpPr>
          <p:spPr bwMode="auto">
            <a:xfrm>
              <a:off x="2485" y="890"/>
              <a:ext cx="1650" cy="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Rectangle 105"/>
            <p:cNvSpPr>
              <a:spLocks noChangeArrowheads="1"/>
            </p:cNvSpPr>
            <p:nvPr/>
          </p:nvSpPr>
          <p:spPr bwMode="auto">
            <a:xfrm>
              <a:off x="2485" y="890"/>
              <a:ext cx="1650" cy="33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Line 106"/>
            <p:cNvSpPr>
              <a:spLocks noChangeShapeType="1"/>
            </p:cNvSpPr>
            <p:nvPr/>
          </p:nvSpPr>
          <p:spPr bwMode="auto">
            <a:xfrm>
              <a:off x="2485" y="890"/>
              <a:ext cx="16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107"/>
            <p:cNvSpPr>
              <a:spLocks/>
            </p:cNvSpPr>
            <p:nvPr/>
          </p:nvSpPr>
          <p:spPr bwMode="auto">
            <a:xfrm>
              <a:off x="2485" y="890"/>
              <a:ext cx="1650" cy="335"/>
            </a:xfrm>
            <a:custGeom>
              <a:avLst/>
              <a:gdLst>
                <a:gd name="T0" fmla="*/ 0 w 619"/>
                <a:gd name="T1" fmla="*/ 335 h 164"/>
                <a:gd name="T2" fmla="*/ 1650 w 619"/>
                <a:gd name="T3" fmla="*/ 335 h 164"/>
                <a:gd name="T4" fmla="*/ 165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Line 108"/>
            <p:cNvSpPr>
              <a:spLocks noChangeShapeType="1"/>
            </p:cNvSpPr>
            <p:nvPr/>
          </p:nvSpPr>
          <p:spPr bwMode="auto">
            <a:xfrm flipV="1">
              <a:off x="2485" y="890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Line 109"/>
            <p:cNvSpPr>
              <a:spLocks noChangeShapeType="1"/>
            </p:cNvSpPr>
            <p:nvPr/>
          </p:nvSpPr>
          <p:spPr bwMode="auto">
            <a:xfrm>
              <a:off x="2485" y="1225"/>
              <a:ext cx="16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Line 110"/>
            <p:cNvSpPr>
              <a:spLocks noChangeShapeType="1"/>
            </p:cNvSpPr>
            <p:nvPr/>
          </p:nvSpPr>
          <p:spPr bwMode="auto">
            <a:xfrm flipV="1">
              <a:off x="2485" y="890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Line 111"/>
            <p:cNvSpPr>
              <a:spLocks noChangeShapeType="1"/>
            </p:cNvSpPr>
            <p:nvPr/>
          </p:nvSpPr>
          <p:spPr bwMode="auto">
            <a:xfrm flipV="1">
              <a:off x="2485" y="12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112"/>
            <p:cNvSpPr>
              <a:spLocks noChangeShapeType="1"/>
            </p:cNvSpPr>
            <p:nvPr/>
          </p:nvSpPr>
          <p:spPr bwMode="auto">
            <a:xfrm>
              <a:off x="2485" y="8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Rectangle 113"/>
            <p:cNvSpPr>
              <a:spLocks noChangeArrowheads="1"/>
            </p:cNvSpPr>
            <p:nvPr/>
          </p:nvSpPr>
          <p:spPr bwMode="auto">
            <a:xfrm>
              <a:off x="2477" y="123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378" name="Line 114"/>
            <p:cNvSpPr>
              <a:spLocks noChangeShapeType="1"/>
            </p:cNvSpPr>
            <p:nvPr/>
          </p:nvSpPr>
          <p:spPr bwMode="auto">
            <a:xfrm flipV="1">
              <a:off x="2759" y="12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Line 115"/>
            <p:cNvSpPr>
              <a:spLocks noChangeShapeType="1"/>
            </p:cNvSpPr>
            <p:nvPr/>
          </p:nvSpPr>
          <p:spPr bwMode="auto">
            <a:xfrm>
              <a:off x="2759" y="8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Rectangle 116"/>
            <p:cNvSpPr>
              <a:spLocks noChangeArrowheads="1"/>
            </p:cNvSpPr>
            <p:nvPr/>
          </p:nvSpPr>
          <p:spPr bwMode="auto">
            <a:xfrm>
              <a:off x="2740" y="1233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381" name="Line 117"/>
            <p:cNvSpPr>
              <a:spLocks noChangeShapeType="1"/>
            </p:cNvSpPr>
            <p:nvPr/>
          </p:nvSpPr>
          <p:spPr bwMode="auto">
            <a:xfrm flipV="1">
              <a:off x="3034" y="12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Line 118"/>
            <p:cNvSpPr>
              <a:spLocks noChangeShapeType="1"/>
            </p:cNvSpPr>
            <p:nvPr/>
          </p:nvSpPr>
          <p:spPr bwMode="auto">
            <a:xfrm>
              <a:off x="3034" y="8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Rectangle 119"/>
            <p:cNvSpPr>
              <a:spLocks noChangeArrowheads="1"/>
            </p:cNvSpPr>
            <p:nvPr/>
          </p:nvSpPr>
          <p:spPr bwMode="auto">
            <a:xfrm>
              <a:off x="3015" y="1233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384" name="Line 120"/>
            <p:cNvSpPr>
              <a:spLocks noChangeShapeType="1"/>
            </p:cNvSpPr>
            <p:nvPr/>
          </p:nvSpPr>
          <p:spPr bwMode="auto">
            <a:xfrm flipV="1">
              <a:off x="3310" y="1213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Line 121"/>
            <p:cNvSpPr>
              <a:spLocks noChangeShapeType="1"/>
            </p:cNvSpPr>
            <p:nvPr/>
          </p:nvSpPr>
          <p:spPr bwMode="auto">
            <a:xfrm>
              <a:off x="3310" y="890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Rectangle 122"/>
            <p:cNvSpPr>
              <a:spLocks noChangeArrowheads="1"/>
            </p:cNvSpPr>
            <p:nvPr/>
          </p:nvSpPr>
          <p:spPr bwMode="auto">
            <a:xfrm>
              <a:off x="3292" y="1233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2400"/>
            </a:p>
          </p:txBody>
        </p:sp>
        <p:sp>
          <p:nvSpPr>
            <p:cNvPr id="6387" name="Line 123"/>
            <p:cNvSpPr>
              <a:spLocks noChangeShapeType="1"/>
            </p:cNvSpPr>
            <p:nvPr/>
          </p:nvSpPr>
          <p:spPr bwMode="auto">
            <a:xfrm flipV="1">
              <a:off x="3585" y="1213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Line 124"/>
            <p:cNvSpPr>
              <a:spLocks noChangeShapeType="1"/>
            </p:cNvSpPr>
            <p:nvPr/>
          </p:nvSpPr>
          <p:spPr bwMode="auto">
            <a:xfrm>
              <a:off x="3585" y="890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Rectangle 125"/>
            <p:cNvSpPr>
              <a:spLocks noChangeArrowheads="1"/>
            </p:cNvSpPr>
            <p:nvPr/>
          </p:nvSpPr>
          <p:spPr bwMode="auto">
            <a:xfrm>
              <a:off x="3568" y="1233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2400"/>
            </a:p>
          </p:txBody>
        </p:sp>
        <p:sp>
          <p:nvSpPr>
            <p:cNvPr id="6390" name="Line 126"/>
            <p:cNvSpPr>
              <a:spLocks noChangeShapeType="1"/>
            </p:cNvSpPr>
            <p:nvPr/>
          </p:nvSpPr>
          <p:spPr bwMode="auto">
            <a:xfrm flipV="1">
              <a:off x="3861" y="12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127"/>
            <p:cNvSpPr>
              <a:spLocks noChangeShapeType="1"/>
            </p:cNvSpPr>
            <p:nvPr/>
          </p:nvSpPr>
          <p:spPr bwMode="auto">
            <a:xfrm>
              <a:off x="3861" y="8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Rectangle 128"/>
            <p:cNvSpPr>
              <a:spLocks noChangeArrowheads="1"/>
            </p:cNvSpPr>
            <p:nvPr/>
          </p:nvSpPr>
          <p:spPr bwMode="auto">
            <a:xfrm>
              <a:off x="3834" y="1233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393" name="Line 129"/>
            <p:cNvSpPr>
              <a:spLocks noChangeShapeType="1"/>
            </p:cNvSpPr>
            <p:nvPr/>
          </p:nvSpPr>
          <p:spPr bwMode="auto">
            <a:xfrm flipV="1">
              <a:off x="4135" y="12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Line 130"/>
            <p:cNvSpPr>
              <a:spLocks noChangeShapeType="1"/>
            </p:cNvSpPr>
            <p:nvPr/>
          </p:nvSpPr>
          <p:spPr bwMode="auto">
            <a:xfrm>
              <a:off x="4135" y="8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Rectangle 131"/>
            <p:cNvSpPr>
              <a:spLocks noChangeArrowheads="1"/>
            </p:cNvSpPr>
            <p:nvPr/>
          </p:nvSpPr>
          <p:spPr bwMode="auto">
            <a:xfrm>
              <a:off x="4108" y="1233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2400"/>
            </a:p>
          </p:txBody>
        </p:sp>
        <p:sp>
          <p:nvSpPr>
            <p:cNvPr id="6396" name="Line 132"/>
            <p:cNvSpPr>
              <a:spLocks noChangeShapeType="1"/>
            </p:cNvSpPr>
            <p:nvPr/>
          </p:nvSpPr>
          <p:spPr bwMode="auto">
            <a:xfrm>
              <a:off x="2485" y="122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133"/>
            <p:cNvSpPr>
              <a:spLocks noChangeShapeType="1"/>
            </p:cNvSpPr>
            <p:nvPr/>
          </p:nvSpPr>
          <p:spPr bwMode="auto">
            <a:xfrm flipH="1">
              <a:off x="4119" y="12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Rectangle 134"/>
            <p:cNvSpPr>
              <a:spLocks noChangeArrowheads="1"/>
            </p:cNvSpPr>
            <p:nvPr/>
          </p:nvSpPr>
          <p:spPr bwMode="auto">
            <a:xfrm>
              <a:off x="2424" y="1209"/>
              <a:ext cx="3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-40</a:t>
              </a:r>
              <a:endParaRPr lang="en-US" sz="2400"/>
            </a:p>
          </p:txBody>
        </p:sp>
        <p:sp>
          <p:nvSpPr>
            <p:cNvPr id="6399" name="Line 135"/>
            <p:cNvSpPr>
              <a:spLocks noChangeShapeType="1"/>
            </p:cNvSpPr>
            <p:nvPr/>
          </p:nvSpPr>
          <p:spPr bwMode="auto">
            <a:xfrm>
              <a:off x="2485" y="114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136"/>
            <p:cNvSpPr>
              <a:spLocks noChangeShapeType="1"/>
            </p:cNvSpPr>
            <p:nvPr/>
          </p:nvSpPr>
          <p:spPr bwMode="auto">
            <a:xfrm flipH="1">
              <a:off x="4119" y="114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Rectangle 137"/>
            <p:cNvSpPr>
              <a:spLocks noChangeArrowheads="1"/>
            </p:cNvSpPr>
            <p:nvPr/>
          </p:nvSpPr>
          <p:spPr bwMode="auto">
            <a:xfrm>
              <a:off x="2424" y="1125"/>
              <a:ext cx="3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 sz="2400"/>
            </a:p>
          </p:txBody>
        </p:sp>
        <p:sp>
          <p:nvSpPr>
            <p:cNvPr id="6402" name="Line 138"/>
            <p:cNvSpPr>
              <a:spLocks noChangeShapeType="1"/>
            </p:cNvSpPr>
            <p:nvPr/>
          </p:nvSpPr>
          <p:spPr bwMode="auto">
            <a:xfrm>
              <a:off x="2485" y="105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Line 139"/>
            <p:cNvSpPr>
              <a:spLocks noChangeShapeType="1"/>
            </p:cNvSpPr>
            <p:nvPr/>
          </p:nvSpPr>
          <p:spPr bwMode="auto">
            <a:xfrm flipH="1">
              <a:off x="4119" y="105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Rectangle 140"/>
            <p:cNvSpPr>
              <a:spLocks noChangeArrowheads="1"/>
            </p:cNvSpPr>
            <p:nvPr/>
          </p:nvSpPr>
          <p:spPr bwMode="auto">
            <a:xfrm>
              <a:off x="2455" y="1041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405" name="Line 141"/>
            <p:cNvSpPr>
              <a:spLocks noChangeShapeType="1"/>
            </p:cNvSpPr>
            <p:nvPr/>
          </p:nvSpPr>
          <p:spPr bwMode="auto">
            <a:xfrm>
              <a:off x="2485" y="97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142"/>
            <p:cNvSpPr>
              <a:spLocks noChangeShapeType="1"/>
            </p:cNvSpPr>
            <p:nvPr/>
          </p:nvSpPr>
          <p:spPr bwMode="auto">
            <a:xfrm flipH="1">
              <a:off x="4119" y="97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Rectangle 143"/>
            <p:cNvSpPr>
              <a:spLocks noChangeArrowheads="1"/>
            </p:cNvSpPr>
            <p:nvPr/>
          </p:nvSpPr>
          <p:spPr bwMode="auto">
            <a:xfrm>
              <a:off x="2436" y="957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408" name="Line 144"/>
            <p:cNvSpPr>
              <a:spLocks noChangeShapeType="1"/>
            </p:cNvSpPr>
            <p:nvPr/>
          </p:nvSpPr>
          <p:spPr bwMode="auto">
            <a:xfrm>
              <a:off x="2485" y="8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Line 145"/>
            <p:cNvSpPr>
              <a:spLocks noChangeShapeType="1"/>
            </p:cNvSpPr>
            <p:nvPr/>
          </p:nvSpPr>
          <p:spPr bwMode="auto">
            <a:xfrm flipH="1">
              <a:off x="4119" y="89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Rectangle 146"/>
            <p:cNvSpPr>
              <a:spLocks noChangeArrowheads="1"/>
            </p:cNvSpPr>
            <p:nvPr/>
          </p:nvSpPr>
          <p:spPr bwMode="auto">
            <a:xfrm>
              <a:off x="2436" y="873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411" name="Line 147"/>
            <p:cNvSpPr>
              <a:spLocks noChangeShapeType="1"/>
            </p:cNvSpPr>
            <p:nvPr/>
          </p:nvSpPr>
          <p:spPr bwMode="auto">
            <a:xfrm>
              <a:off x="2485" y="890"/>
              <a:ext cx="16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Freeform 148"/>
            <p:cNvSpPr>
              <a:spLocks/>
            </p:cNvSpPr>
            <p:nvPr/>
          </p:nvSpPr>
          <p:spPr bwMode="auto">
            <a:xfrm>
              <a:off x="2485" y="890"/>
              <a:ext cx="1650" cy="335"/>
            </a:xfrm>
            <a:custGeom>
              <a:avLst/>
              <a:gdLst>
                <a:gd name="T0" fmla="*/ 0 w 619"/>
                <a:gd name="T1" fmla="*/ 335 h 164"/>
                <a:gd name="T2" fmla="*/ 1650 w 619"/>
                <a:gd name="T3" fmla="*/ 335 h 164"/>
                <a:gd name="T4" fmla="*/ 165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Line 149"/>
            <p:cNvSpPr>
              <a:spLocks noChangeShapeType="1"/>
            </p:cNvSpPr>
            <p:nvPr/>
          </p:nvSpPr>
          <p:spPr bwMode="auto">
            <a:xfrm flipV="1">
              <a:off x="2485" y="890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Freeform 150"/>
            <p:cNvSpPr>
              <a:spLocks/>
            </p:cNvSpPr>
            <p:nvPr/>
          </p:nvSpPr>
          <p:spPr bwMode="auto">
            <a:xfrm>
              <a:off x="2485" y="1053"/>
              <a:ext cx="1376" cy="4"/>
            </a:xfrm>
            <a:custGeom>
              <a:avLst/>
              <a:gdLst>
                <a:gd name="T0" fmla="*/ 18 w 1050"/>
                <a:gd name="T1" fmla="*/ 4 h 4"/>
                <a:gd name="T2" fmla="*/ 39 w 1050"/>
                <a:gd name="T3" fmla="*/ 4 h 4"/>
                <a:gd name="T4" fmla="*/ 63 w 1050"/>
                <a:gd name="T5" fmla="*/ 4 h 4"/>
                <a:gd name="T6" fmla="*/ 85 w 1050"/>
                <a:gd name="T7" fmla="*/ 0 h 4"/>
                <a:gd name="T8" fmla="*/ 106 w 1050"/>
                <a:gd name="T9" fmla="*/ 0 h 4"/>
                <a:gd name="T10" fmla="*/ 127 w 1050"/>
                <a:gd name="T11" fmla="*/ 0 h 4"/>
                <a:gd name="T12" fmla="*/ 152 w 1050"/>
                <a:gd name="T13" fmla="*/ 0 h 4"/>
                <a:gd name="T14" fmla="*/ 173 w 1050"/>
                <a:gd name="T15" fmla="*/ 0 h 4"/>
                <a:gd name="T16" fmla="*/ 194 w 1050"/>
                <a:gd name="T17" fmla="*/ 0 h 4"/>
                <a:gd name="T18" fmla="*/ 219 w 1050"/>
                <a:gd name="T19" fmla="*/ 0 h 4"/>
                <a:gd name="T20" fmla="*/ 240 w 1050"/>
                <a:gd name="T21" fmla="*/ 0 h 4"/>
                <a:gd name="T22" fmla="*/ 261 w 1050"/>
                <a:gd name="T23" fmla="*/ 0 h 4"/>
                <a:gd name="T24" fmla="*/ 282 w 1050"/>
                <a:gd name="T25" fmla="*/ 0 h 4"/>
                <a:gd name="T26" fmla="*/ 307 w 1050"/>
                <a:gd name="T27" fmla="*/ 0 h 4"/>
                <a:gd name="T28" fmla="*/ 328 w 1050"/>
                <a:gd name="T29" fmla="*/ 0 h 4"/>
                <a:gd name="T30" fmla="*/ 349 w 1050"/>
                <a:gd name="T31" fmla="*/ 0 h 4"/>
                <a:gd name="T32" fmla="*/ 371 w 1050"/>
                <a:gd name="T33" fmla="*/ 0 h 4"/>
                <a:gd name="T34" fmla="*/ 394 w 1050"/>
                <a:gd name="T35" fmla="*/ 0 h 4"/>
                <a:gd name="T36" fmla="*/ 415 w 1050"/>
                <a:gd name="T37" fmla="*/ 0 h 4"/>
                <a:gd name="T38" fmla="*/ 436 w 1050"/>
                <a:gd name="T39" fmla="*/ 0 h 4"/>
                <a:gd name="T40" fmla="*/ 459 w 1050"/>
                <a:gd name="T41" fmla="*/ 0 h 4"/>
                <a:gd name="T42" fmla="*/ 482 w 1050"/>
                <a:gd name="T43" fmla="*/ 0 h 4"/>
                <a:gd name="T44" fmla="*/ 503 w 1050"/>
                <a:gd name="T45" fmla="*/ 0 h 4"/>
                <a:gd name="T46" fmla="*/ 526 w 1050"/>
                <a:gd name="T47" fmla="*/ 0 h 4"/>
                <a:gd name="T48" fmla="*/ 546 w 1050"/>
                <a:gd name="T49" fmla="*/ 0 h 4"/>
                <a:gd name="T50" fmla="*/ 570 w 1050"/>
                <a:gd name="T51" fmla="*/ 0 h 4"/>
                <a:gd name="T52" fmla="*/ 591 w 1050"/>
                <a:gd name="T53" fmla="*/ 0 h 4"/>
                <a:gd name="T54" fmla="*/ 613 w 1050"/>
                <a:gd name="T55" fmla="*/ 0 h 4"/>
                <a:gd name="T56" fmla="*/ 634 w 1050"/>
                <a:gd name="T57" fmla="*/ 0 h 4"/>
                <a:gd name="T58" fmla="*/ 658 w 1050"/>
                <a:gd name="T59" fmla="*/ 0 h 4"/>
                <a:gd name="T60" fmla="*/ 680 w 1050"/>
                <a:gd name="T61" fmla="*/ 0 h 4"/>
                <a:gd name="T62" fmla="*/ 701 w 1050"/>
                <a:gd name="T63" fmla="*/ 0 h 4"/>
                <a:gd name="T64" fmla="*/ 722 w 1050"/>
                <a:gd name="T65" fmla="*/ 0 h 4"/>
                <a:gd name="T66" fmla="*/ 746 w 1050"/>
                <a:gd name="T67" fmla="*/ 0 h 4"/>
                <a:gd name="T68" fmla="*/ 768 w 1050"/>
                <a:gd name="T69" fmla="*/ 0 h 4"/>
                <a:gd name="T70" fmla="*/ 789 w 1050"/>
                <a:gd name="T71" fmla="*/ 0 h 4"/>
                <a:gd name="T72" fmla="*/ 810 w 1050"/>
                <a:gd name="T73" fmla="*/ 0 h 4"/>
                <a:gd name="T74" fmla="*/ 835 w 1050"/>
                <a:gd name="T75" fmla="*/ 0 h 4"/>
                <a:gd name="T76" fmla="*/ 856 w 1050"/>
                <a:gd name="T77" fmla="*/ 0 h 4"/>
                <a:gd name="T78" fmla="*/ 877 w 1050"/>
                <a:gd name="T79" fmla="*/ 0 h 4"/>
                <a:gd name="T80" fmla="*/ 898 w 1050"/>
                <a:gd name="T81" fmla="*/ 0 h 4"/>
                <a:gd name="T82" fmla="*/ 923 w 1050"/>
                <a:gd name="T83" fmla="*/ 0 h 4"/>
                <a:gd name="T84" fmla="*/ 944 w 1050"/>
                <a:gd name="T85" fmla="*/ 0 h 4"/>
                <a:gd name="T86" fmla="*/ 965 w 1050"/>
                <a:gd name="T87" fmla="*/ 0 h 4"/>
                <a:gd name="T88" fmla="*/ 987 w 1050"/>
                <a:gd name="T89" fmla="*/ 0 h 4"/>
                <a:gd name="T90" fmla="*/ 1010 w 1050"/>
                <a:gd name="T91" fmla="*/ 0 h 4"/>
                <a:gd name="T92" fmla="*/ 1031 w 1050"/>
                <a:gd name="T93" fmla="*/ 0 h 4"/>
                <a:gd name="T94" fmla="*/ 1052 w 1050"/>
                <a:gd name="T95" fmla="*/ 0 h 4"/>
                <a:gd name="T96" fmla="*/ 1075 w 1050"/>
                <a:gd name="T97" fmla="*/ 0 h 4"/>
                <a:gd name="T98" fmla="*/ 1098 w 1050"/>
                <a:gd name="T99" fmla="*/ 0 h 4"/>
                <a:gd name="T100" fmla="*/ 1119 w 1050"/>
                <a:gd name="T101" fmla="*/ 0 h 4"/>
                <a:gd name="T102" fmla="*/ 1141 w 1050"/>
                <a:gd name="T103" fmla="*/ 0 h 4"/>
                <a:gd name="T104" fmla="*/ 1162 w 1050"/>
                <a:gd name="T105" fmla="*/ 0 h 4"/>
                <a:gd name="T106" fmla="*/ 1186 w 1050"/>
                <a:gd name="T107" fmla="*/ 0 h 4"/>
                <a:gd name="T108" fmla="*/ 1207 w 1050"/>
                <a:gd name="T109" fmla="*/ 0 h 4"/>
                <a:gd name="T110" fmla="*/ 1229 w 1050"/>
                <a:gd name="T111" fmla="*/ 0 h 4"/>
                <a:gd name="T112" fmla="*/ 1250 w 1050"/>
                <a:gd name="T113" fmla="*/ 0 h 4"/>
                <a:gd name="T114" fmla="*/ 1274 w 1050"/>
                <a:gd name="T115" fmla="*/ 0 h 4"/>
                <a:gd name="T116" fmla="*/ 1296 w 1050"/>
                <a:gd name="T117" fmla="*/ 0 h 4"/>
                <a:gd name="T118" fmla="*/ 1317 w 1050"/>
                <a:gd name="T119" fmla="*/ 0 h 4"/>
                <a:gd name="T120" fmla="*/ 1338 w 1050"/>
                <a:gd name="T121" fmla="*/ 0 h 4"/>
                <a:gd name="T122" fmla="*/ 1363 w 1050"/>
                <a:gd name="T123" fmla="*/ 0 h 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0" h="4">
                  <a:moveTo>
                    <a:pt x="0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6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5" y="0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8" y="0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464" y="0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0" y="0"/>
                  </a:lnTo>
                  <a:lnTo>
                    <a:pt x="502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lnTo>
                    <a:pt x="512" y="0"/>
                  </a:lnTo>
                  <a:lnTo>
                    <a:pt x="514" y="0"/>
                  </a:lnTo>
                  <a:lnTo>
                    <a:pt x="517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5" y="0"/>
                  </a:lnTo>
                  <a:lnTo>
                    <a:pt x="527" y="0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0"/>
                  </a:lnTo>
                  <a:lnTo>
                    <a:pt x="535" y="0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67" y="0"/>
                  </a:lnTo>
                  <a:lnTo>
                    <a:pt x="569" y="0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592" y="0"/>
                  </a:lnTo>
                  <a:lnTo>
                    <a:pt x="594" y="0"/>
                  </a:lnTo>
                  <a:lnTo>
                    <a:pt x="596" y="0"/>
                  </a:lnTo>
                  <a:lnTo>
                    <a:pt x="598" y="0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5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3" y="0"/>
                  </a:lnTo>
                  <a:lnTo>
                    <a:pt x="665" y="0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1" y="0"/>
                  </a:lnTo>
                  <a:lnTo>
                    <a:pt x="673" y="0"/>
                  </a:lnTo>
                  <a:lnTo>
                    <a:pt x="675" y="0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81" y="0"/>
                  </a:lnTo>
                  <a:lnTo>
                    <a:pt x="683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90" y="0"/>
                  </a:lnTo>
                  <a:lnTo>
                    <a:pt x="692" y="0"/>
                  </a:lnTo>
                  <a:lnTo>
                    <a:pt x="694" y="0"/>
                  </a:lnTo>
                  <a:lnTo>
                    <a:pt x="698" y="0"/>
                  </a:lnTo>
                  <a:lnTo>
                    <a:pt x="700" y="0"/>
                  </a:lnTo>
                  <a:lnTo>
                    <a:pt x="702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2" y="0"/>
                  </a:lnTo>
                  <a:lnTo>
                    <a:pt x="734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40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5" y="0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1" y="0"/>
                  </a:lnTo>
                  <a:lnTo>
                    <a:pt x="773" y="0"/>
                  </a:lnTo>
                  <a:lnTo>
                    <a:pt x="775" y="0"/>
                  </a:lnTo>
                  <a:lnTo>
                    <a:pt x="777" y="0"/>
                  </a:lnTo>
                  <a:lnTo>
                    <a:pt x="779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3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30" y="0"/>
                  </a:lnTo>
                  <a:lnTo>
                    <a:pt x="832" y="0"/>
                  </a:lnTo>
                  <a:lnTo>
                    <a:pt x="834" y="0"/>
                  </a:lnTo>
                  <a:lnTo>
                    <a:pt x="836" y="0"/>
                  </a:lnTo>
                  <a:lnTo>
                    <a:pt x="838" y="0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6" y="0"/>
                  </a:lnTo>
                  <a:lnTo>
                    <a:pt x="848" y="0"/>
                  </a:lnTo>
                  <a:lnTo>
                    <a:pt x="850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5" y="0"/>
                  </a:lnTo>
                  <a:lnTo>
                    <a:pt x="867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901" y="0"/>
                  </a:lnTo>
                  <a:lnTo>
                    <a:pt x="903" y="0"/>
                  </a:lnTo>
                  <a:lnTo>
                    <a:pt x="905" y="0"/>
                  </a:lnTo>
                  <a:lnTo>
                    <a:pt x="907" y="0"/>
                  </a:lnTo>
                  <a:lnTo>
                    <a:pt x="909" y="0"/>
                  </a:lnTo>
                  <a:lnTo>
                    <a:pt x="911" y="0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7" y="0"/>
                  </a:lnTo>
                  <a:lnTo>
                    <a:pt x="919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6" y="0"/>
                  </a:lnTo>
                  <a:lnTo>
                    <a:pt x="928" y="0"/>
                  </a:lnTo>
                  <a:lnTo>
                    <a:pt x="930" y="0"/>
                  </a:lnTo>
                  <a:lnTo>
                    <a:pt x="932" y="0"/>
                  </a:lnTo>
                  <a:lnTo>
                    <a:pt x="934" y="0"/>
                  </a:lnTo>
                  <a:lnTo>
                    <a:pt x="936" y="0"/>
                  </a:lnTo>
                  <a:lnTo>
                    <a:pt x="938" y="0"/>
                  </a:lnTo>
                  <a:lnTo>
                    <a:pt x="940" y="0"/>
                  </a:lnTo>
                  <a:lnTo>
                    <a:pt x="942" y="0"/>
                  </a:lnTo>
                  <a:lnTo>
                    <a:pt x="944" y="0"/>
                  </a:lnTo>
                  <a:lnTo>
                    <a:pt x="946" y="0"/>
                  </a:lnTo>
                  <a:lnTo>
                    <a:pt x="948" y="0"/>
                  </a:lnTo>
                  <a:lnTo>
                    <a:pt x="950" y="0"/>
                  </a:lnTo>
                  <a:lnTo>
                    <a:pt x="952" y="0"/>
                  </a:lnTo>
                  <a:lnTo>
                    <a:pt x="954" y="0"/>
                  </a:lnTo>
                  <a:lnTo>
                    <a:pt x="956" y="0"/>
                  </a:lnTo>
                  <a:lnTo>
                    <a:pt x="958" y="0"/>
                  </a:lnTo>
                  <a:lnTo>
                    <a:pt x="962" y="0"/>
                  </a:lnTo>
                  <a:lnTo>
                    <a:pt x="964" y="0"/>
                  </a:lnTo>
                  <a:lnTo>
                    <a:pt x="966" y="0"/>
                  </a:lnTo>
                  <a:lnTo>
                    <a:pt x="968" y="0"/>
                  </a:lnTo>
                  <a:lnTo>
                    <a:pt x="970" y="0"/>
                  </a:lnTo>
                  <a:lnTo>
                    <a:pt x="972" y="0"/>
                  </a:lnTo>
                  <a:lnTo>
                    <a:pt x="974" y="0"/>
                  </a:lnTo>
                  <a:lnTo>
                    <a:pt x="976" y="0"/>
                  </a:lnTo>
                  <a:lnTo>
                    <a:pt x="978" y="0"/>
                  </a:lnTo>
                  <a:lnTo>
                    <a:pt x="981" y="0"/>
                  </a:lnTo>
                  <a:lnTo>
                    <a:pt x="983" y="0"/>
                  </a:lnTo>
                  <a:lnTo>
                    <a:pt x="985" y="0"/>
                  </a:lnTo>
                  <a:lnTo>
                    <a:pt x="987" y="0"/>
                  </a:lnTo>
                  <a:lnTo>
                    <a:pt x="989" y="0"/>
                  </a:lnTo>
                  <a:lnTo>
                    <a:pt x="991" y="0"/>
                  </a:lnTo>
                  <a:lnTo>
                    <a:pt x="993" y="0"/>
                  </a:lnTo>
                  <a:lnTo>
                    <a:pt x="995" y="0"/>
                  </a:lnTo>
                  <a:lnTo>
                    <a:pt x="997" y="0"/>
                  </a:lnTo>
                  <a:lnTo>
                    <a:pt x="999" y="0"/>
                  </a:lnTo>
                  <a:lnTo>
                    <a:pt x="1001" y="0"/>
                  </a:lnTo>
                  <a:lnTo>
                    <a:pt x="1003" y="0"/>
                  </a:lnTo>
                  <a:lnTo>
                    <a:pt x="1005" y="0"/>
                  </a:lnTo>
                  <a:lnTo>
                    <a:pt x="1007" y="0"/>
                  </a:lnTo>
                  <a:lnTo>
                    <a:pt x="1009" y="0"/>
                  </a:lnTo>
                  <a:lnTo>
                    <a:pt x="1011" y="0"/>
                  </a:lnTo>
                  <a:lnTo>
                    <a:pt x="1013" y="0"/>
                  </a:lnTo>
                  <a:lnTo>
                    <a:pt x="1015" y="0"/>
                  </a:lnTo>
                  <a:lnTo>
                    <a:pt x="1017" y="0"/>
                  </a:lnTo>
                  <a:lnTo>
                    <a:pt x="1019" y="0"/>
                  </a:lnTo>
                  <a:lnTo>
                    <a:pt x="1021" y="0"/>
                  </a:lnTo>
                  <a:lnTo>
                    <a:pt x="1023" y="0"/>
                  </a:lnTo>
                  <a:lnTo>
                    <a:pt x="1025" y="0"/>
                  </a:lnTo>
                  <a:lnTo>
                    <a:pt x="1029" y="0"/>
                  </a:lnTo>
                  <a:lnTo>
                    <a:pt x="1031" y="0"/>
                  </a:lnTo>
                  <a:lnTo>
                    <a:pt x="1033" y="0"/>
                  </a:lnTo>
                  <a:lnTo>
                    <a:pt x="1035" y="0"/>
                  </a:lnTo>
                  <a:lnTo>
                    <a:pt x="1037" y="0"/>
                  </a:lnTo>
                  <a:lnTo>
                    <a:pt x="1040" y="0"/>
                  </a:lnTo>
                  <a:lnTo>
                    <a:pt x="1042" y="0"/>
                  </a:lnTo>
                  <a:lnTo>
                    <a:pt x="1044" y="0"/>
                  </a:lnTo>
                  <a:lnTo>
                    <a:pt x="1046" y="0"/>
                  </a:lnTo>
                  <a:lnTo>
                    <a:pt x="1048" y="0"/>
                  </a:lnTo>
                  <a:lnTo>
                    <a:pt x="1050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Freeform 151"/>
            <p:cNvSpPr>
              <a:spLocks/>
            </p:cNvSpPr>
            <p:nvPr/>
          </p:nvSpPr>
          <p:spPr bwMode="auto">
            <a:xfrm>
              <a:off x="2485" y="957"/>
              <a:ext cx="1376" cy="233"/>
            </a:xfrm>
            <a:custGeom>
              <a:avLst/>
              <a:gdLst>
                <a:gd name="T0" fmla="*/ 18 w 1050"/>
                <a:gd name="T1" fmla="*/ 100 h 233"/>
                <a:gd name="T2" fmla="*/ 39 w 1050"/>
                <a:gd name="T3" fmla="*/ 100 h 233"/>
                <a:gd name="T4" fmla="*/ 63 w 1050"/>
                <a:gd name="T5" fmla="*/ 100 h 233"/>
                <a:gd name="T6" fmla="*/ 85 w 1050"/>
                <a:gd name="T7" fmla="*/ 100 h 233"/>
                <a:gd name="T8" fmla="*/ 106 w 1050"/>
                <a:gd name="T9" fmla="*/ 100 h 233"/>
                <a:gd name="T10" fmla="*/ 127 w 1050"/>
                <a:gd name="T11" fmla="*/ 100 h 233"/>
                <a:gd name="T12" fmla="*/ 152 w 1050"/>
                <a:gd name="T13" fmla="*/ 98 h 233"/>
                <a:gd name="T14" fmla="*/ 173 w 1050"/>
                <a:gd name="T15" fmla="*/ 96 h 233"/>
                <a:gd name="T16" fmla="*/ 194 w 1050"/>
                <a:gd name="T17" fmla="*/ 94 h 233"/>
                <a:gd name="T18" fmla="*/ 219 w 1050"/>
                <a:gd name="T19" fmla="*/ 90 h 233"/>
                <a:gd name="T20" fmla="*/ 240 w 1050"/>
                <a:gd name="T21" fmla="*/ 90 h 233"/>
                <a:gd name="T22" fmla="*/ 261 w 1050"/>
                <a:gd name="T23" fmla="*/ 92 h 233"/>
                <a:gd name="T24" fmla="*/ 282 w 1050"/>
                <a:gd name="T25" fmla="*/ 94 h 233"/>
                <a:gd name="T26" fmla="*/ 307 w 1050"/>
                <a:gd name="T27" fmla="*/ 98 h 233"/>
                <a:gd name="T28" fmla="*/ 328 w 1050"/>
                <a:gd name="T29" fmla="*/ 102 h 233"/>
                <a:gd name="T30" fmla="*/ 349 w 1050"/>
                <a:gd name="T31" fmla="*/ 105 h 233"/>
                <a:gd name="T32" fmla="*/ 371 w 1050"/>
                <a:gd name="T33" fmla="*/ 105 h 233"/>
                <a:gd name="T34" fmla="*/ 394 w 1050"/>
                <a:gd name="T35" fmla="*/ 102 h 233"/>
                <a:gd name="T36" fmla="*/ 415 w 1050"/>
                <a:gd name="T37" fmla="*/ 96 h 233"/>
                <a:gd name="T38" fmla="*/ 436 w 1050"/>
                <a:gd name="T39" fmla="*/ 90 h 233"/>
                <a:gd name="T40" fmla="*/ 459 w 1050"/>
                <a:gd name="T41" fmla="*/ 86 h 233"/>
                <a:gd name="T42" fmla="*/ 482 w 1050"/>
                <a:gd name="T43" fmla="*/ 84 h 233"/>
                <a:gd name="T44" fmla="*/ 503 w 1050"/>
                <a:gd name="T45" fmla="*/ 86 h 233"/>
                <a:gd name="T46" fmla="*/ 526 w 1050"/>
                <a:gd name="T47" fmla="*/ 92 h 233"/>
                <a:gd name="T48" fmla="*/ 546 w 1050"/>
                <a:gd name="T49" fmla="*/ 100 h 233"/>
                <a:gd name="T50" fmla="*/ 570 w 1050"/>
                <a:gd name="T51" fmla="*/ 109 h 233"/>
                <a:gd name="T52" fmla="*/ 591 w 1050"/>
                <a:gd name="T53" fmla="*/ 113 h 233"/>
                <a:gd name="T54" fmla="*/ 613 w 1050"/>
                <a:gd name="T55" fmla="*/ 113 h 233"/>
                <a:gd name="T56" fmla="*/ 634 w 1050"/>
                <a:gd name="T57" fmla="*/ 109 h 233"/>
                <a:gd name="T58" fmla="*/ 658 w 1050"/>
                <a:gd name="T59" fmla="*/ 98 h 233"/>
                <a:gd name="T60" fmla="*/ 680 w 1050"/>
                <a:gd name="T61" fmla="*/ 86 h 233"/>
                <a:gd name="T62" fmla="*/ 701 w 1050"/>
                <a:gd name="T63" fmla="*/ 76 h 233"/>
                <a:gd name="T64" fmla="*/ 722 w 1050"/>
                <a:gd name="T65" fmla="*/ 72 h 233"/>
                <a:gd name="T66" fmla="*/ 746 w 1050"/>
                <a:gd name="T67" fmla="*/ 76 h 233"/>
                <a:gd name="T68" fmla="*/ 768 w 1050"/>
                <a:gd name="T69" fmla="*/ 86 h 233"/>
                <a:gd name="T70" fmla="*/ 789 w 1050"/>
                <a:gd name="T71" fmla="*/ 100 h 233"/>
                <a:gd name="T72" fmla="*/ 810 w 1050"/>
                <a:gd name="T73" fmla="*/ 117 h 233"/>
                <a:gd name="T74" fmla="*/ 835 w 1050"/>
                <a:gd name="T75" fmla="*/ 129 h 233"/>
                <a:gd name="T76" fmla="*/ 856 w 1050"/>
                <a:gd name="T77" fmla="*/ 129 h 233"/>
                <a:gd name="T78" fmla="*/ 877 w 1050"/>
                <a:gd name="T79" fmla="*/ 121 h 233"/>
                <a:gd name="T80" fmla="*/ 898 w 1050"/>
                <a:gd name="T81" fmla="*/ 102 h 233"/>
                <a:gd name="T82" fmla="*/ 923 w 1050"/>
                <a:gd name="T83" fmla="*/ 78 h 233"/>
                <a:gd name="T84" fmla="*/ 944 w 1050"/>
                <a:gd name="T85" fmla="*/ 57 h 233"/>
                <a:gd name="T86" fmla="*/ 965 w 1050"/>
                <a:gd name="T87" fmla="*/ 47 h 233"/>
                <a:gd name="T88" fmla="*/ 987 w 1050"/>
                <a:gd name="T89" fmla="*/ 53 h 233"/>
                <a:gd name="T90" fmla="*/ 1010 w 1050"/>
                <a:gd name="T91" fmla="*/ 72 h 233"/>
                <a:gd name="T92" fmla="*/ 1031 w 1050"/>
                <a:gd name="T93" fmla="*/ 102 h 233"/>
                <a:gd name="T94" fmla="*/ 1052 w 1050"/>
                <a:gd name="T95" fmla="*/ 135 h 233"/>
                <a:gd name="T96" fmla="*/ 1075 w 1050"/>
                <a:gd name="T97" fmla="*/ 160 h 233"/>
                <a:gd name="T98" fmla="*/ 1098 w 1050"/>
                <a:gd name="T99" fmla="*/ 164 h 233"/>
                <a:gd name="T100" fmla="*/ 1119 w 1050"/>
                <a:gd name="T101" fmla="*/ 147 h 233"/>
                <a:gd name="T102" fmla="*/ 1141 w 1050"/>
                <a:gd name="T103" fmla="*/ 111 h 233"/>
                <a:gd name="T104" fmla="*/ 1162 w 1050"/>
                <a:gd name="T105" fmla="*/ 66 h 233"/>
                <a:gd name="T106" fmla="*/ 1186 w 1050"/>
                <a:gd name="T107" fmla="*/ 23 h 233"/>
                <a:gd name="T108" fmla="*/ 1207 w 1050"/>
                <a:gd name="T109" fmla="*/ 0 h 233"/>
                <a:gd name="T110" fmla="*/ 1229 w 1050"/>
                <a:gd name="T111" fmla="*/ 6 h 233"/>
                <a:gd name="T112" fmla="*/ 1250 w 1050"/>
                <a:gd name="T113" fmla="*/ 43 h 233"/>
                <a:gd name="T114" fmla="*/ 1274 w 1050"/>
                <a:gd name="T115" fmla="*/ 102 h 233"/>
                <a:gd name="T116" fmla="*/ 1296 w 1050"/>
                <a:gd name="T117" fmla="*/ 168 h 233"/>
                <a:gd name="T118" fmla="*/ 1317 w 1050"/>
                <a:gd name="T119" fmla="*/ 217 h 233"/>
                <a:gd name="T120" fmla="*/ 1338 w 1050"/>
                <a:gd name="T121" fmla="*/ 233 h 233"/>
                <a:gd name="T122" fmla="*/ 1363 w 1050"/>
                <a:gd name="T123" fmla="*/ 205 h 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0" h="233">
                  <a:moveTo>
                    <a:pt x="0" y="100"/>
                  </a:moveTo>
                  <a:lnTo>
                    <a:pt x="2" y="100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6" y="100"/>
                  </a:lnTo>
                  <a:lnTo>
                    <a:pt x="38" y="100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6" y="100"/>
                  </a:lnTo>
                  <a:lnTo>
                    <a:pt x="48" y="100"/>
                  </a:lnTo>
                  <a:lnTo>
                    <a:pt x="51" y="100"/>
                  </a:lnTo>
                  <a:lnTo>
                    <a:pt x="53" y="100"/>
                  </a:lnTo>
                  <a:lnTo>
                    <a:pt x="55" y="100"/>
                  </a:lnTo>
                  <a:lnTo>
                    <a:pt x="57" y="100"/>
                  </a:lnTo>
                  <a:lnTo>
                    <a:pt x="59" y="100"/>
                  </a:lnTo>
                  <a:lnTo>
                    <a:pt x="61" y="100"/>
                  </a:lnTo>
                  <a:lnTo>
                    <a:pt x="63" y="100"/>
                  </a:lnTo>
                  <a:lnTo>
                    <a:pt x="65" y="100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3" y="100"/>
                  </a:lnTo>
                  <a:lnTo>
                    <a:pt x="75" y="100"/>
                  </a:lnTo>
                  <a:lnTo>
                    <a:pt x="77" y="100"/>
                  </a:lnTo>
                  <a:lnTo>
                    <a:pt x="79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5" y="100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5" y="100"/>
                  </a:lnTo>
                  <a:lnTo>
                    <a:pt x="97" y="100"/>
                  </a:lnTo>
                  <a:lnTo>
                    <a:pt x="101" y="100"/>
                  </a:lnTo>
                  <a:lnTo>
                    <a:pt x="103" y="100"/>
                  </a:lnTo>
                  <a:lnTo>
                    <a:pt x="105" y="100"/>
                  </a:lnTo>
                  <a:lnTo>
                    <a:pt x="107" y="100"/>
                  </a:lnTo>
                  <a:lnTo>
                    <a:pt x="110" y="100"/>
                  </a:lnTo>
                  <a:lnTo>
                    <a:pt x="112" y="100"/>
                  </a:lnTo>
                  <a:lnTo>
                    <a:pt x="114" y="98"/>
                  </a:lnTo>
                  <a:lnTo>
                    <a:pt x="116" y="98"/>
                  </a:lnTo>
                  <a:lnTo>
                    <a:pt x="118" y="98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4" y="98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32" y="96"/>
                  </a:lnTo>
                  <a:lnTo>
                    <a:pt x="134" y="96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40" y="94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8" y="94"/>
                  </a:lnTo>
                  <a:lnTo>
                    <a:pt x="150" y="92"/>
                  </a:lnTo>
                  <a:lnTo>
                    <a:pt x="152" y="92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2" y="90"/>
                  </a:lnTo>
                  <a:lnTo>
                    <a:pt x="167" y="90"/>
                  </a:lnTo>
                  <a:lnTo>
                    <a:pt x="169" y="90"/>
                  </a:lnTo>
                  <a:lnTo>
                    <a:pt x="171" y="90"/>
                  </a:lnTo>
                  <a:lnTo>
                    <a:pt x="173" y="90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81" y="90"/>
                  </a:lnTo>
                  <a:lnTo>
                    <a:pt x="183" y="90"/>
                  </a:lnTo>
                  <a:lnTo>
                    <a:pt x="185" y="90"/>
                  </a:lnTo>
                  <a:lnTo>
                    <a:pt x="187" y="90"/>
                  </a:lnTo>
                  <a:lnTo>
                    <a:pt x="189" y="90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5" y="90"/>
                  </a:lnTo>
                  <a:lnTo>
                    <a:pt x="197" y="90"/>
                  </a:lnTo>
                  <a:lnTo>
                    <a:pt x="199" y="92"/>
                  </a:lnTo>
                  <a:lnTo>
                    <a:pt x="201" y="92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23" y="96"/>
                  </a:lnTo>
                  <a:lnTo>
                    <a:pt x="226" y="96"/>
                  </a:lnTo>
                  <a:lnTo>
                    <a:pt x="228" y="98"/>
                  </a:lnTo>
                  <a:lnTo>
                    <a:pt x="230" y="98"/>
                  </a:lnTo>
                  <a:lnTo>
                    <a:pt x="234" y="98"/>
                  </a:lnTo>
                  <a:lnTo>
                    <a:pt x="236" y="98"/>
                  </a:lnTo>
                  <a:lnTo>
                    <a:pt x="238" y="100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4" y="100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50" y="102"/>
                  </a:lnTo>
                  <a:lnTo>
                    <a:pt x="252" y="102"/>
                  </a:lnTo>
                  <a:lnTo>
                    <a:pt x="254" y="102"/>
                  </a:lnTo>
                  <a:lnTo>
                    <a:pt x="256" y="102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62" y="105"/>
                  </a:lnTo>
                  <a:lnTo>
                    <a:pt x="264" y="105"/>
                  </a:lnTo>
                  <a:lnTo>
                    <a:pt x="266" y="105"/>
                  </a:lnTo>
                  <a:lnTo>
                    <a:pt x="268" y="105"/>
                  </a:lnTo>
                  <a:lnTo>
                    <a:pt x="270" y="105"/>
                  </a:lnTo>
                  <a:lnTo>
                    <a:pt x="272" y="105"/>
                  </a:lnTo>
                  <a:lnTo>
                    <a:pt x="274" y="105"/>
                  </a:lnTo>
                  <a:lnTo>
                    <a:pt x="276" y="105"/>
                  </a:lnTo>
                  <a:lnTo>
                    <a:pt x="278" y="105"/>
                  </a:lnTo>
                  <a:lnTo>
                    <a:pt x="280" y="105"/>
                  </a:lnTo>
                  <a:lnTo>
                    <a:pt x="283" y="105"/>
                  </a:lnTo>
                  <a:lnTo>
                    <a:pt x="285" y="105"/>
                  </a:lnTo>
                  <a:lnTo>
                    <a:pt x="287" y="105"/>
                  </a:lnTo>
                  <a:lnTo>
                    <a:pt x="289" y="105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5" y="102"/>
                  </a:lnTo>
                  <a:lnTo>
                    <a:pt x="297" y="102"/>
                  </a:lnTo>
                  <a:lnTo>
                    <a:pt x="301" y="102"/>
                  </a:lnTo>
                  <a:lnTo>
                    <a:pt x="303" y="100"/>
                  </a:lnTo>
                  <a:lnTo>
                    <a:pt x="305" y="100"/>
                  </a:lnTo>
                  <a:lnTo>
                    <a:pt x="307" y="100"/>
                  </a:lnTo>
                  <a:lnTo>
                    <a:pt x="309" y="98"/>
                  </a:lnTo>
                  <a:lnTo>
                    <a:pt x="311" y="98"/>
                  </a:lnTo>
                  <a:lnTo>
                    <a:pt x="313" y="98"/>
                  </a:lnTo>
                  <a:lnTo>
                    <a:pt x="315" y="96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21" y="94"/>
                  </a:lnTo>
                  <a:lnTo>
                    <a:pt x="323" y="94"/>
                  </a:lnTo>
                  <a:lnTo>
                    <a:pt x="325" y="94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31" y="92"/>
                  </a:lnTo>
                  <a:lnTo>
                    <a:pt x="333" y="90"/>
                  </a:lnTo>
                  <a:lnTo>
                    <a:pt x="335" y="90"/>
                  </a:lnTo>
                  <a:lnTo>
                    <a:pt x="337" y="90"/>
                  </a:lnTo>
                  <a:lnTo>
                    <a:pt x="339" y="88"/>
                  </a:lnTo>
                  <a:lnTo>
                    <a:pt x="342" y="88"/>
                  </a:lnTo>
                  <a:lnTo>
                    <a:pt x="344" y="88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50" y="86"/>
                  </a:lnTo>
                  <a:lnTo>
                    <a:pt x="352" y="86"/>
                  </a:lnTo>
                  <a:lnTo>
                    <a:pt x="354" y="84"/>
                  </a:lnTo>
                  <a:lnTo>
                    <a:pt x="356" y="84"/>
                  </a:lnTo>
                  <a:lnTo>
                    <a:pt x="358" y="84"/>
                  </a:lnTo>
                  <a:lnTo>
                    <a:pt x="360" y="84"/>
                  </a:lnTo>
                  <a:lnTo>
                    <a:pt x="362" y="84"/>
                  </a:lnTo>
                  <a:lnTo>
                    <a:pt x="366" y="84"/>
                  </a:lnTo>
                  <a:lnTo>
                    <a:pt x="368" y="84"/>
                  </a:lnTo>
                  <a:lnTo>
                    <a:pt x="370" y="84"/>
                  </a:lnTo>
                  <a:lnTo>
                    <a:pt x="372" y="84"/>
                  </a:lnTo>
                  <a:lnTo>
                    <a:pt x="374" y="84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90"/>
                  </a:lnTo>
                  <a:lnTo>
                    <a:pt x="396" y="90"/>
                  </a:lnTo>
                  <a:lnTo>
                    <a:pt x="399" y="90"/>
                  </a:lnTo>
                  <a:lnTo>
                    <a:pt x="401" y="92"/>
                  </a:lnTo>
                  <a:lnTo>
                    <a:pt x="403" y="92"/>
                  </a:lnTo>
                  <a:lnTo>
                    <a:pt x="405" y="94"/>
                  </a:lnTo>
                  <a:lnTo>
                    <a:pt x="407" y="94"/>
                  </a:lnTo>
                  <a:lnTo>
                    <a:pt x="409" y="96"/>
                  </a:lnTo>
                  <a:lnTo>
                    <a:pt x="411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7" y="100"/>
                  </a:lnTo>
                  <a:lnTo>
                    <a:pt x="419" y="100"/>
                  </a:lnTo>
                  <a:lnTo>
                    <a:pt x="421" y="102"/>
                  </a:lnTo>
                  <a:lnTo>
                    <a:pt x="423" y="102"/>
                  </a:lnTo>
                  <a:lnTo>
                    <a:pt x="425" y="105"/>
                  </a:lnTo>
                  <a:lnTo>
                    <a:pt x="427" y="105"/>
                  </a:lnTo>
                  <a:lnTo>
                    <a:pt x="429" y="107"/>
                  </a:lnTo>
                  <a:lnTo>
                    <a:pt x="433" y="107"/>
                  </a:lnTo>
                  <a:lnTo>
                    <a:pt x="435" y="109"/>
                  </a:lnTo>
                  <a:lnTo>
                    <a:pt x="437" y="109"/>
                  </a:lnTo>
                  <a:lnTo>
                    <a:pt x="439" y="109"/>
                  </a:lnTo>
                  <a:lnTo>
                    <a:pt x="441" y="111"/>
                  </a:lnTo>
                  <a:lnTo>
                    <a:pt x="443" y="111"/>
                  </a:lnTo>
                  <a:lnTo>
                    <a:pt x="445" y="111"/>
                  </a:lnTo>
                  <a:lnTo>
                    <a:pt x="447" y="113"/>
                  </a:lnTo>
                  <a:lnTo>
                    <a:pt x="449" y="113"/>
                  </a:lnTo>
                  <a:lnTo>
                    <a:pt x="451" y="113"/>
                  </a:lnTo>
                  <a:lnTo>
                    <a:pt x="453" y="113"/>
                  </a:lnTo>
                  <a:lnTo>
                    <a:pt x="455" y="113"/>
                  </a:lnTo>
                  <a:lnTo>
                    <a:pt x="458" y="113"/>
                  </a:lnTo>
                  <a:lnTo>
                    <a:pt x="460" y="113"/>
                  </a:lnTo>
                  <a:lnTo>
                    <a:pt x="462" y="113"/>
                  </a:lnTo>
                  <a:lnTo>
                    <a:pt x="464" y="113"/>
                  </a:lnTo>
                  <a:lnTo>
                    <a:pt x="466" y="113"/>
                  </a:lnTo>
                  <a:lnTo>
                    <a:pt x="468" y="113"/>
                  </a:lnTo>
                  <a:lnTo>
                    <a:pt x="470" y="113"/>
                  </a:lnTo>
                  <a:lnTo>
                    <a:pt x="472" y="113"/>
                  </a:lnTo>
                  <a:lnTo>
                    <a:pt x="474" y="111"/>
                  </a:lnTo>
                  <a:lnTo>
                    <a:pt x="476" y="111"/>
                  </a:lnTo>
                  <a:lnTo>
                    <a:pt x="478" y="111"/>
                  </a:lnTo>
                  <a:lnTo>
                    <a:pt x="480" y="109"/>
                  </a:lnTo>
                  <a:lnTo>
                    <a:pt x="482" y="109"/>
                  </a:lnTo>
                  <a:lnTo>
                    <a:pt x="484" y="109"/>
                  </a:lnTo>
                  <a:lnTo>
                    <a:pt x="486" y="107"/>
                  </a:lnTo>
                  <a:lnTo>
                    <a:pt x="488" y="105"/>
                  </a:lnTo>
                  <a:lnTo>
                    <a:pt x="490" y="105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8" y="100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96"/>
                  </a:lnTo>
                  <a:lnTo>
                    <a:pt x="506" y="94"/>
                  </a:lnTo>
                  <a:lnTo>
                    <a:pt x="508" y="94"/>
                  </a:lnTo>
                  <a:lnTo>
                    <a:pt x="510" y="92"/>
                  </a:lnTo>
                  <a:lnTo>
                    <a:pt x="512" y="90"/>
                  </a:lnTo>
                  <a:lnTo>
                    <a:pt x="514" y="88"/>
                  </a:lnTo>
                  <a:lnTo>
                    <a:pt x="517" y="88"/>
                  </a:lnTo>
                  <a:lnTo>
                    <a:pt x="519" y="86"/>
                  </a:lnTo>
                  <a:lnTo>
                    <a:pt x="521" y="84"/>
                  </a:lnTo>
                  <a:lnTo>
                    <a:pt x="523" y="84"/>
                  </a:lnTo>
                  <a:lnTo>
                    <a:pt x="525" y="82"/>
                  </a:lnTo>
                  <a:lnTo>
                    <a:pt x="527" y="80"/>
                  </a:lnTo>
                  <a:lnTo>
                    <a:pt x="529" y="80"/>
                  </a:lnTo>
                  <a:lnTo>
                    <a:pt x="531" y="78"/>
                  </a:lnTo>
                  <a:lnTo>
                    <a:pt x="533" y="78"/>
                  </a:lnTo>
                  <a:lnTo>
                    <a:pt x="535" y="76"/>
                  </a:lnTo>
                  <a:lnTo>
                    <a:pt x="537" y="76"/>
                  </a:lnTo>
                  <a:lnTo>
                    <a:pt x="539" y="74"/>
                  </a:lnTo>
                  <a:lnTo>
                    <a:pt x="541" y="74"/>
                  </a:lnTo>
                  <a:lnTo>
                    <a:pt x="543" y="74"/>
                  </a:lnTo>
                  <a:lnTo>
                    <a:pt x="545" y="72"/>
                  </a:lnTo>
                  <a:lnTo>
                    <a:pt x="547" y="72"/>
                  </a:lnTo>
                  <a:lnTo>
                    <a:pt x="549" y="72"/>
                  </a:lnTo>
                  <a:lnTo>
                    <a:pt x="551" y="72"/>
                  </a:lnTo>
                  <a:lnTo>
                    <a:pt x="553" y="72"/>
                  </a:lnTo>
                  <a:lnTo>
                    <a:pt x="555" y="72"/>
                  </a:lnTo>
                  <a:lnTo>
                    <a:pt x="557" y="72"/>
                  </a:lnTo>
                  <a:lnTo>
                    <a:pt x="559" y="72"/>
                  </a:lnTo>
                  <a:lnTo>
                    <a:pt x="561" y="74"/>
                  </a:lnTo>
                  <a:lnTo>
                    <a:pt x="565" y="74"/>
                  </a:lnTo>
                  <a:lnTo>
                    <a:pt x="567" y="74"/>
                  </a:lnTo>
                  <a:lnTo>
                    <a:pt x="569" y="76"/>
                  </a:lnTo>
                  <a:lnTo>
                    <a:pt x="571" y="76"/>
                  </a:lnTo>
                  <a:lnTo>
                    <a:pt x="574" y="78"/>
                  </a:lnTo>
                  <a:lnTo>
                    <a:pt x="576" y="78"/>
                  </a:lnTo>
                  <a:lnTo>
                    <a:pt x="578" y="80"/>
                  </a:lnTo>
                  <a:lnTo>
                    <a:pt x="580" y="80"/>
                  </a:lnTo>
                  <a:lnTo>
                    <a:pt x="582" y="82"/>
                  </a:lnTo>
                  <a:lnTo>
                    <a:pt x="584" y="84"/>
                  </a:lnTo>
                  <a:lnTo>
                    <a:pt x="586" y="86"/>
                  </a:lnTo>
                  <a:lnTo>
                    <a:pt x="588" y="88"/>
                  </a:lnTo>
                  <a:lnTo>
                    <a:pt x="590" y="90"/>
                  </a:lnTo>
                  <a:lnTo>
                    <a:pt x="592" y="92"/>
                  </a:lnTo>
                  <a:lnTo>
                    <a:pt x="594" y="92"/>
                  </a:lnTo>
                  <a:lnTo>
                    <a:pt x="596" y="94"/>
                  </a:lnTo>
                  <a:lnTo>
                    <a:pt x="598" y="96"/>
                  </a:lnTo>
                  <a:lnTo>
                    <a:pt x="600" y="98"/>
                  </a:lnTo>
                  <a:lnTo>
                    <a:pt x="602" y="100"/>
                  </a:lnTo>
                  <a:lnTo>
                    <a:pt x="604" y="105"/>
                  </a:lnTo>
                  <a:lnTo>
                    <a:pt x="606" y="107"/>
                  </a:lnTo>
                  <a:lnTo>
                    <a:pt x="608" y="109"/>
                  </a:lnTo>
                  <a:lnTo>
                    <a:pt x="610" y="111"/>
                  </a:lnTo>
                  <a:lnTo>
                    <a:pt x="612" y="113"/>
                  </a:lnTo>
                  <a:lnTo>
                    <a:pt x="614" y="113"/>
                  </a:lnTo>
                  <a:lnTo>
                    <a:pt x="616" y="115"/>
                  </a:lnTo>
                  <a:lnTo>
                    <a:pt x="618" y="117"/>
                  </a:lnTo>
                  <a:lnTo>
                    <a:pt x="620" y="119"/>
                  </a:lnTo>
                  <a:lnTo>
                    <a:pt x="622" y="121"/>
                  </a:lnTo>
                  <a:lnTo>
                    <a:pt x="624" y="123"/>
                  </a:lnTo>
                  <a:lnTo>
                    <a:pt x="626" y="123"/>
                  </a:lnTo>
                  <a:lnTo>
                    <a:pt x="630" y="125"/>
                  </a:lnTo>
                  <a:lnTo>
                    <a:pt x="633" y="127"/>
                  </a:lnTo>
                  <a:lnTo>
                    <a:pt x="635" y="127"/>
                  </a:lnTo>
                  <a:lnTo>
                    <a:pt x="637" y="129"/>
                  </a:lnTo>
                  <a:lnTo>
                    <a:pt x="639" y="129"/>
                  </a:lnTo>
                  <a:lnTo>
                    <a:pt x="641" y="129"/>
                  </a:lnTo>
                  <a:lnTo>
                    <a:pt x="643" y="131"/>
                  </a:lnTo>
                  <a:lnTo>
                    <a:pt x="645" y="131"/>
                  </a:lnTo>
                  <a:lnTo>
                    <a:pt x="647" y="131"/>
                  </a:lnTo>
                  <a:lnTo>
                    <a:pt x="649" y="131"/>
                  </a:lnTo>
                  <a:lnTo>
                    <a:pt x="651" y="131"/>
                  </a:lnTo>
                  <a:lnTo>
                    <a:pt x="653" y="129"/>
                  </a:lnTo>
                  <a:lnTo>
                    <a:pt x="655" y="129"/>
                  </a:lnTo>
                  <a:lnTo>
                    <a:pt x="657" y="129"/>
                  </a:lnTo>
                  <a:lnTo>
                    <a:pt x="659" y="127"/>
                  </a:lnTo>
                  <a:lnTo>
                    <a:pt x="661" y="127"/>
                  </a:lnTo>
                  <a:lnTo>
                    <a:pt x="663" y="125"/>
                  </a:lnTo>
                  <a:lnTo>
                    <a:pt x="665" y="123"/>
                  </a:lnTo>
                  <a:lnTo>
                    <a:pt x="667" y="123"/>
                  </a:lnTo>
                  <a:lnTo>
                    <a:pt x="669" y="121"/>
                  </a:lnTo>
                  <a:lnTo>
                    <a:pt x="671" y="119"/>
                  </a:lnTo>
                  <a:lnTo>
                    <a:pt x="673" y="117"/>
                  </a:lnTo>
                  <a:lnTo>
                    <a:pt x="675" y="115"/>
                  </a:lnTo>
                  <a:lnTo>
                    <a:pt x="677" y="113"/>
                  </a:lnTo>
                  <a:lnTo>
                    <a:pt x="679" y="109"/>
                  </a:lnTo>
                  <a:lnTo>
                    <a:pt x="681" y="107"/>
                  </a:lnTo>
                  <a:lnTo>
                    <a:pt x="683" y="105"/>
                  </a:lnTo>
                  <a:lnTo>
                    <a:pt x="685" y="102"/>
                  </a:lnTo>
                  <a:lnTo>
                    <a:pt x="687" y="98"/>
                  </a:lnTo>
                  <a:lnTo>
                    <a:pt x="690" y="96"/>
                  </a:lnTo>
                  <a:lnTo>
                    <a:pt x="692" y="92"/>
                  </a:lnTo>
                  <a:lnTo>
                    <a:pt x="694" y="90"/>
                  </a:lnTo>
                  <a:lnTo>
                    <a:pt x="698" y="86"/>
                  </a:lnTo>
                  <a:lnTo>
                    <a:pt x="700" y="84"/>
                  </a:lnTo>
                  <a:lnTo>
                    <a:pt x="702" y="82"/>
                  </a:lnTo>
                  <a:lnTo>
                    <a:pt x="704" y="78"/>
                  </a:lnTo>
                  <a:lnTo>
                    <a:pt x="706" y="76"/>
                  </a:lnTo>
                  <a:lnTo>
                    <a:pt x="708" y="72"/>
                  </a:lnTo>
                  <a:lnTo>
                    <a:pt x="710" y="70"/>
                  </a:lnTo>
                  <a:lnTo>
                    <a:pt x="712" y="68"/>
                  </a:lnTo>
                  <a:lnTo>
                    <a:pt x="714" y="66"/>
                  </a:lnTo>
                  <a:lnTo>
                    <a:pt x="716" y="62"/>
                  </a:lnTo>
                  <a:lnTo>
                    <a:pt x="718" y="60"/>
                  </a:lnTo>
                  <a:lnTo>
                    <a:pt x="720" y="57"/>
                  </a:lnTo>
                  <a:lnTo>
                    <a:pt x="722" y="55"/>
                  </a:lnTo>
                  <a:lnTo>
                    <a:pt x="724" y="53"/>
                  </a:lnTo>
                  <a:lnTo>
                    <a:pt x="726" y="53"/>
                  </a:lnTo>
                  <a:lnTo>
                    <a:pt x="728" y="51"/>
                  </a:lnTo>
                  <a:lnTo>
                    <a:pt x="730" y="49"/>
                  </a:lnTo>
                  <a:lnTo>
                    <a:pt x="732" y="49"/>
                  </a:lnTo>
                  <a:lnTo>
                    <a:pt x="734" y="49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40" y="47"/>
                  </a:lnTo>
                  <a:lnTo>
                    <a:pt x="742" y="47"/>
                  </a:lnTo>
                  <a:lnTo>
                    <a:pt x="744" y="47"/>
                  </a:lnTo>
                  <a:lnTo>
                    <a:pt x="746" y="49"/>
                  </a:lnTo>
                  <a:lnTo>
                    <a:pt x="749" y="49"/>
                  </a:lnTo>
                  <a:lnTo>
                    <a:pt x="751" y="51"/>
                  </a:lnTo>
                  <a:lnTo>
                    <a:pt x="753" y="53"/>
                  </a:lnTo>
                  <a:lnTo>
                    <a:pt x="755" y="53"/>
                  </a:lnTo>
                  <a:lnTo>
                    <a:pt x="757" y="55"/>
                  </a:lnTo>
                  <a:lnTo>
                    <a:pt x="759" y="57"/>
                  </a:lnTo>
                  <a:lnTo>
                    <a:pt x="761" y="62"/>
                  </a:lnTo>
                  <a:lnTo>
                    <a:pt x="765" y="64"/>
                  </a:lnTo>
                  <a:lnTo>
                    <a:pt x="767" y="66"/>
                  </a:lnTo>
                  <a:lnTo>
                    <a:pt x="769" y="70"/>
                  </a:lnTo>
                  <a:lnTo>
                    <a:pt x="771" y="72"/>
                  </a:lnTo>
                  <a:lnTo>
                    <a:pt x="773" y="76"/>
                  </a:lnTo>
                  <a:lnTo>
                    <a:pt x="775" y="80"/>
                  </a:lnTo>
                  <a:lnTo>
                    <a:pt x="777" y="84"/>
                  </a:lnTo>
                  <a:lnTo>
                    <a:pt x="779" y="86"/>
                  </a:lnTo>
                  <a:lnTo>
                    <a:pt x="781" y="90"/>
                  </a:lnTo>
                  <a:lnTo>
                    <a:pt x="783" y="94"/>
                  </a:lnTo>
                  <a:lnTo>
                    <a:pt x="785" y="98"/>
                  </a:lnTo>
                  <a:lnTo>
                    <a:pt x="787" y="102"/>
                  </a:lnTo>
                  <a:lnTo>
                    <a:pt x="789" y="107"/>
                  </a:lnTo>
                  <a:lnTo>
                    <a:pt x="791" y="111"/>
                  </a:lnTo>
                  <a:lnTo>
                    <a:pt x="793" y="115"/>
                  </a:lnTo>
                  <a:lnTo>
                    <a:pt x="795" y="119"/>
                  </a:lnTo>
                  <a:lnTo>
                    <a:pt x="797" y="123"/>
                  </a:lnTo>
                  <a:lnTo>
                    <a:pt x="799" y="127"/>
                  </a:lnTo>
                  <a:lnTo>
                    <a:pt x="801" y="131"/>
                  </a:lnTo>
                  <a:lnTo>
                    <a:pt x="803" y="135"/>
                  </a:lnTo>
                  <a:lnTo>
                    <a:pt x="806" y="139"/>
                  </a:lnTo>
                  <a:lnTo>
                    <a:pt x="808" y="143"/>
                  </a:lnTo>
                  <a:lnTo>
                    <a:pt x="810" y="145"/>
                  </a:lnTo>
                  <a:lnTo>
                    <a:pt x="812" y="150"/>
                  </a:lnTo>
                  <a:lnTo>
                    <a:pt x="814" y="152"/>
                  </a:lnTo>
                  <a:lnTo>
                    <a:pt x="816" y="154"/>
                  </a:lnTo>
                  <a:lnTo>
                    <a:pt x="818" y="158"/>
                  </a:lnTo>
                  <a:lnTo>
                    <a:pt x="820" y="160"/>
                  </a:lnTo>
                  <a:lnTo>
                    <a:pt x="822" y="160"/>
                  </a:lnTo>
                  <a:lnTo>
                    <a:pt x="824" y="162"/>
                  </a:lnTo>
                  <a:lnTo>
                    <a:pt x="826" y="164"/>
                  </a:lnTo>
                  <a:lnTo>
                    <a:pt x="830" y="164"/>
                  </a:lnTo>
                  <a:lnTo>
                    <a:pt x="832" y="164"/>
                  </a:lnTo>
                  <a:lnTo>
                    <a:pt x="834" y="166"/>
                  </a:lnTo>
                  <a:lnTo>
                    <a:pt x="836" y="164"/>
                  </a:lnTo>
                  <a:lnTo>
                    <a:pt x="838" y="164"/>
                  </a:lnTo>
                  <a:lnTo>
                    <a:pt x="840" y="164"/>
                  </a:lnTo>
                  <a:lnTo>
                    <a:pt x="842" y="162"/>
                  </a:lnTo>
                  <a:lnTo>
                    <a:pt x="844" y="160"/>
                  </a:lnTo>
                  <a:lnTo>
                    <a:pt x="846" y="160"/>
                  </a:lnTo>
                  <a:lnTo>
                    <a:pt x="848" y="156"/>
                  </a:lnTo>
                  <a:lnTo>
                    <a:pt x="850" y="154"/>
                  </a:lnTo>
                  <a:lnTo>
                    <a:pt x="852" y="152"/>
                  </a:lnTo>
                  <a:lnTo>
                    <a:pt x="854" y="147"/>
                  </a:lnTo>
                  <a:lnTo>
                    <a:pt x="856" y="143"/>
                  </a:lnTo>
                  <a:lnTo>
                    <a:pt x="858" y="139"/>
                  </a:lnTo>
                  <a:lnTo>
                    <a:pt x="860" y="135"/>
                  </a:lnTo>
                  <a:lnTo>
                    <a:pt x="862" y="131"/>
                  </a:lnTo>
                  <a:lnTo>
                    <a:pt x="865" y="127"/>
                  </a:lnTo>
                  <a:lnTo>
                    <a:pt x="867" y="121"/>
                  </a:lnTo>
                  <a:lnTo>
                    <a:pt x="869" y="117"/>
                  </a:lnTo>
                  <a:lnTo>
                    <a:pt x="871" y="111"/>
                  </a:lnTo>
                  <a:lnTo>
                    <a:pt x="873" y="107"/>
                  </a:lnTo>
                  <a:lnTo>
                    <a:pt x="875" y="100"/>
                  </a:lnTo>
                  <a:lnTo>
                    <a:pt x="877" y="94"/>
                  </a:lnTo>
                  <a:lnTo>
                    <a:pt x="879" y="88"/>
                  </a:lnTo>
                  <a:lnTo>
                    <a:pt x="881" y="82"/>
                  </a:lnTo>
                  <a:lnTo>
                    <a:pt x="883" y="78"/>
                  </a:lnTo>
                  <a:lnTo>
                    <a:pt x="885" y="72"/>
                  </a:lnTo>
                  <a:lnTo>
                    <a:pt x="887" y="66"/>
                  </a:lnTo>
                  <a:lnTo>
                    <a:pt x="889" y="60"/>
                  </a:lnTo>
                  <a:lnTo>
                    <a:pt x="891" y="53"/>
                  </a:lnTo>
                  <a:lnTo>
                    <a:pt x="893" y="49"/>
                  </a:lnTo>
                  <a:lnTo>
                    <a:pt x="897" y="43"/>
                  </a:lnTo>
                  <a:lnTo>
                    <a:pt x="899" y="37"/>
                  </a:lnTo>
                  <a:lnTo>
                    <a:pt x="901" y="33"/>
                  </a:lnTo>
                  <a:lnTo>
                    <a:pt x="903" y="29"/>
                  </a:lnTo>
                  <a:lnTo>
                    <a:pt x="905" y="23"/>
                  </a:lnTo>
                  <a:lnTo>
                    <a:pt x="907" y="19"/>
                  </a:lnTo>
                  <a:lnTo>
                    <a:pt x="909" y="14"/>
                  </a:lnTo>
                  <a:lnTo>
                    <a:pt x="911" y="12"/>
                  </a:lnTo>
                  <a:lnTo>
                    <a:pt x="913" y="8"/>
                  </a:lnTo>
                  <a:lnTo>
                    <a:pt x="915" y="6"/>
                  </a:lnTo>
                  <a:lnTo>
                    <a:pt x="917" y="4"/>
                  </a:lnTo>
                  <a:lnTo>
                    <a:pt x="919" y="2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6" y="0"/>
                  </a:lnTo>
                  <a:lnTo>
                    <a:pt x="928" y="0"/>
                  </a:lnTo>
                  <a:lnTo>
                    <a:pt x="930" y="0"/>
                  </a:lnTo>
                  <a:lnTo>
                    <a:pt x="932" y="0"/>
                  </a:lnTo>
                  <a:lnTo>
                    <a:pt x="934" y="2"/>
                  </a:lnTo>
                  <a:lnTo>
                    <a:pt x="936" y="4"/>
                  </a:lnTo>
                  <a:lnTo>
                    <a:pt x="938" y="6"/>
                  </a:lnTo>
                  <a:lnTo>
                    <a:pt x="940" y="10"/>
                  </a:lnTo>
                  <a:lnTo>
                    <a:pt x="942" y="12"/>
                  </a:lnTo>
                  <a:lnTo>
                    <a:pt x="944" y="17"/>
                  </a:lnTo>
                  <a:lnTo>
                    <a:pt x="946" y="23"/>
                  </a:lnTo>
                  <a:lnTo>
                    <a:pt x="948" y="27"/>
                  </a:lnTo>
                  <a:lnTo>
                    <a:pt x="950" y="33"/>
                  </a:lnTo>
                  <a:lnTo>
                    <a:pt x="952" y="37"/>
                  </a:lnTo>
                  <a:lnTo>
                    <a:pt x="954" y="43"/>
                  </a:lnTo>
                  <a:lnTo>
                    <a:pt x="956" y="51"/>
                  </a:lnTo>
                  <a:lnTo>
                    <a:pt x="958" y="57"/>
                  </a:lnTo>
                  <a:lnTo>
                    <a:pt x="962" y="64"/>
                  </a:lnTo>
                  <a:lnTo>
                    <a:pt x="964" y="72"/>
                  </a:lnTo>
                  <a:lnTo>
                    <a:pt x="966" y="80"/>
                  </a:lnTo>
                  <a:lnTo>
                    <a:pt x="968" y="88"/>
                  </a:lnTo>
                  <a:lnTo>
                    <a:pt x="970" y="94"/>
                  </a:lnTo>
                  <a:lnTo>
                    <a:pt x="972" y="102"/>
                  </a:lnTo>
                  <a:lnTo>
                    <a:pt x="974" y="111"/>
                  </a:lnTo>
                  <a:lnTo>
                    <a:pt x="976" y="121"/>
                  </a:lnTo>
                  <a:lnTo>
                    <a:pt x="978" y="129"/>
                  </a:lnTo>
                  <a:lnTo>
                    <a:pt x="981" y="137"/>
                  </a:lnTo>
                  <a:lnTo>
                    <a:pt x="983" y="145"/>
                  </a:lnTo>
                  <a:lnTo>
                    <a:pt x="985" y="154"/>
                  </a:lnTo>
                  <a:lnTo>
                    <a:pt x="987" y="160"/>
                  </a:lnTo>
                  <a:lnTo>
                    <a:pt x="989" y="168"/>
                  </a:lnTo>
                  <a:lnTo>
                    <a:pt x="991" y="176"/>
                  </a:lnTo>
                  <a:lnTo>
                    <a:pt x="993" y="182"/>
                  </a:lnTo>
                  <a:lnTo>
                    <a:pt x="995" y="190"/>
                  </a:lnTo>
                  <a:lnTo>
                    <a:pt x="997" y="197"/>
                  </a:lnTo>
                  <a:lnTo>
                    <a:pt x="999" y="203"/>
                  </a:lnTo>
                  <a:lnTo>
                    <a:pt x="1001" y="209"/>
                  </a:lnTo>
                  <a:lnTo>
                    <a:pt x="1003" y="213"/>
                  </a:lnTo>
                  <a:lnTo>
                    <a:pt x="1005" y="217"/>
                  </a:lnTo>
                  <a:lnTo>
                    <a:pt x="1007" y="221"/>
                  </a:lnTo>
                  <a:lnTo>
                    <a:pt x="1009" y="225"/>
                  </a:lnTo>
                  <a:lnTo>
                    <a:pt x="1011" y="227"/>
                  </a:lnTo>
                  <a:lnTo>
                    <a:pt x="1013" y="231"/>
                  </a:lnTo>
                  <a:lnTo>
                    <a:pt x="1015" y="231"/>
                  </a:lnTo>
                  <a:lnTo>
                    <a:pt x="1017" y="233"/>
                  </a:lnTo>
                  <a:lnTo>
                    <a:pt x="1019" y="233"/>
                  </a:lnTo>
                  <a:lnTo>
                    <a:pt x="1021" y="233"/>
                  </a:lnTo>
                  <a:lnTo>
                    <a:pt x="1023" y="231"/>
                  </a:lnTo>
                  <a:lnTo>
                    <a:pt x="1025" y="229"/>
                  </a:lnTo>
                  <a:lnTo>
                    <a:pt x="1029" y="227"/>
                  </a:lnTo>
                  <a:lnTo>
                    <a:pt x="1031" y="223"/>
                  </a:lnTo>
                  <a:lnTo>
                    <a:pt x="1033" y="219"/>
                  </a:lnTo>
                  <a:lnTo>
                    <a:pt x="1035" y="215"/>
                  </a:lnTo>
                  <a:lnTo>
                    <a:pt x="1037" y="211"/>
                  </a:lnTo>
                  <a:lnTo>
                    <a:pt x="1040" y="205"/>
                  </a:lnTo>
                  <a:lnTo>
                    <a:pt x="1042" y="197"/>
                  </a:lnTo>
                  <a:lnTo>
                    <a:pt x="1044" y="190"/>
                  </a:lnTo>
                  <a:lnTo>
                    <a:pt x="1046" y="182"/>
                  </a:lnTo>
                  <a:lnTo>
                    <a:pt x="1048" y="174"/>
                  </a:lnTo>
                  <a:lnTo>
                    <a:pt x="1050" y="164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Rectangle 152"/>
            <p:cNvSpPr>
              <a:spLocks noChangeArrowheads="1"/>
            </p:cNvSpPr>
            <p:nvPr/>
          </p:nvSpPr>
          <p:spPr bwMode="auto">
            <a:xfrm>
              <a:off x="2918" y="843"/>
              <a:ext cx="53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608.1005)</a:t>
              </a:r>
              <a:endParaRPr lang="en-US" sz="2400"/>
            </a:p>
          </p:txBody>
        </p:sp>
        <p:sp>
          <p:nvSpPr>
            <p:cNvPr id="6417" name="Rectangle 153"/>
            <p:cNvSpPr>
              <a:spLocks noChangeArrowheads="1"/>
            </p:cNvSpPr>
            <p:nvPr/>
          </p:nvSpPr>
          <p:spPr bwMode="auto">
            <a:xfrm>
              <a:off x="3271" y="1268"/>
              <a:ext cx="5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6418" name="Rectangle 154"/>
            <p:cNvSpPr>
              <a:spLocks noChangeArrowheads="1"/>
            </p:cNvSpPr>
            <p:nvPr/>
          </p:nvSpPr>
          <p:spPr bwMode="auto">
            <a:xfrm rot="-5400000">
              <a:off x="2283" y="1053"/>
              <a:ext cx="20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6419" name="Rectangle 155"/>
            <p:cNvSpPr>
              <a:spLocks noChangeArrowheads="1"/>
            </p:cNvSpPr>
            <p:nvPr/>
          </p:nvSpPr>
          <p:spPr bwMode="auto">
            <a:xfrm>
              <a:off x="2485" y="1352"/>
              <a:ext cx="1650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Rectangle 156"/>
            <p:cNvSpPr>
              <a:spLocks noChangeArrowheads="1"/>
            </p:cNvSpPr>
            <p:nvPr/>
          </p:nvSpPr>
          <p:spPr bwMode="auto">
            <a:xfrm>
              <a:off x="2485" y="1352"/>
              <a:ext cx="1650" cy="33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Line 157"/>
            <p:cNvSpPr>
              <a:spLocks noChangeShapeType="1"/>
            </p:cNvSpPr>
            <p:nvPr/>
          </p:nvSpPr>
          <p:spPr bwMode="auto">
            <a:xfrm>
              <a:off x="2485" y="1352"/>
              <a:ext cx="16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Freeform 158"/>
            <p:cNvSpPr>
              <a:spLocks/>
            </p:cNvSpPr>
            <p:nvPr/>
          </p:nvSpPr>
          <p:spPr bwMode="auto">
            <a:xfrm>
              <a:off x="2485" y="1352"/>
              <a:ext cx="1650" cy="334"/>
            </a:xfrm>
            <a:custGeom>
              <a:avLst/>
              <a:gdLst>
                <a:gd name="T0" fmla="*/ 0 w 619"/>
                <a:gd name="T1" fmla="*/ 334 h 163"/>
                <a:gd name="T2" fmla="*/ 1650 w 619"/>
                <a:gd name="T3" fmla="*/ 334 h 163"/>
                <a:gd name="T4" fmla="*/ 165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Line 159"/>
            <p:cNvSpPr>
              <a:spLocks noChangeShapeType="1"/>
            </p:cNvSpPr>
            <p:nvPr/>
          </p:nvSpPr>
          <p:spPr bwMode="auto">
            <a:xfrm flipV="1">
              <a:off x="2485" y="1352"/>
              <a:ext cx="1" cy="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4" name="Line 160"/>
            <p:cNvSpPr>
              <a:spLocks noChangeShapeType="1"/>
            </p:cNvSpPr>
            <p:nvPr/>
          </p:nvSpPr>
          <p:spPr bwMode="auto">
            <a:xfrm>
              <a:off x="2485" y="1686"/>
              <a:ext cx="16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Line 161"/>
            <p:cNvSpPr>
              <a:spLocks noChangeShapeType="1"/>
            </p:cNvSpPr>
            <p:nvPr/>
          </p:nvSpPr>
          <p:spPr bwMode="auto">
            <a:xfrm flipV="1">
              <a:off x="2485" y="1352"/>
              <a:ext cx="1" cy="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Line 162"/>
            <p:cNvSpPr>
              <a:spLocks noChangeShapeType="1"/>
            </p:cNvSpPr>
            <p:nvPr/>
          </p:nvSpPr>
          <p:spPr bwMode="auto">
            <a:xfrm flipV="1">
              <a:off x="2485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Line 163"/>
            <p:cNvSpPr>
              <a:spLocks noChangeShapeType="1"/>
            </p:cNvSpPr>
            <p:nvPr/>
          </p:nvSpPr>
          <p:spPr bwMode="auto">
            <a:xfrm>
              <a:off x="2485" y="13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Rectangle 164"/>
            <p:cNvSpPr>
              <a:spLocks noChangeArrowheads="1"/>
            </p:cNvSpPr>
            <p:nvPr/>
          </p:nvSpPr>
          <p:spPr bwMode="auto">
            <a:xfrm>
              <a:off x="2477" y="1694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429" name="Line 165"/>
            <p:cNvSpPr>
              <a:spLocks noChangeShapeType="1"/>
            </p:cNvSpPr>
            <p:nvPr/>
          </p:nvSpPr>
          <p:spPr bwMode="auto">
            <a:xfrm flipV="1">
              <a:off x="2759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Line 166"/>
            <p:cNvSpPr>
              <a:spLocks noChangeShapeType="1"/>
            </p:cNvSpPr>
            <p:nvPr/>
          </p:nvSpPr>
          <p:spPr bwMode="auto">
            <a:xfrm>
              <a:off x="2759" y="13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Rectangle 167"/>
            <p:cNvSpPr>
              <a:spLocks noChangeArrowheads="1"/>
            </p:cNvSpPr>
            <p:nvPr/>
          </p:nvSpPr>
          <p:spPr bwMode="auto">
            <a:xfrm>
              <a:off x="2740" y="1694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432" name="Line 168"/>
            <p:cNvSpPr>
              <a:spLocks noChangeShapeType="1"/>
            </p:cNvSpPr>
            <p:nvPr/>
          </p:nvSpPr>
          <p:spPr bwMode="auto">
            <a:xfrm flipV="1">
              <a:off x="3034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3" name="Line 169"/>
            <p:cNvSpPr>
              <a:spLocks noChangeShapeType="1"/>
            </p:cNvSpPr>
            <p:nvPr/>
          </p:nvSpPr>
          <p:spPr bwMode="auto">
            <a:xfrm>
              <a:off x="3034" y="13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4" name="Rectangle 170"/>
            <p:cNvSpPr>
              <a:spLocks noChangeArrowheads="1"/>
            </p:cNvSpPr>
            <p:nvPr/>
          </p:nvSpPr>
          <p:spPr bwMode="auto">
            <a:xfrm>
              <a:off x="3015" y="1694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435" name="Line 171"/>
            <p:cNvSpPr>
              <a:spLocks noChangeShapeType="1"/>
            </p:cNvSpPr>
            <p:nvPr/>
          </p:nvSpPr>
          <p:spPr bwMode="auto">
            <a:xfrm flipV="1">
              <a:off x="3310" y="1673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6" name="Line 172"/>
            <p:cNvSpPr>
              <a:spLocks noChangeShapeType="1"/>
            </p:cNvSpPr>
            <p:nvPr/>
          </p:nvSpPr>
          <p:spPr bwMode="auto">
            <a:xfrm>
              <a:off x="3310" y="135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7" name="Rectangle 173"/>
            <p:cNvSpPr>
              <a:spLocks noChangeArrowheads="1"/>
            </p:cNvSpPr>
            <p:nvPr/>
          </p:nvSpPr>
          <p:spPr bwMode="auto">
            <a:xfrm>
              <a:off x="3292" y="1694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2400"/>
            </a:p>
          </p:txBody>
        </p:sp>
        <p:sp>
          <p:nvSpPr>
            <p:cNvPr id="6438" name="Line 174"/>
            <p:cNvSpPr>
              <a:spLocks noChangeShapeType="1"/>
            </p:cNvSpPr>
            <p:nvPr/>
          </p:nvSpPr>
          <p:spPr bwMode="auto">
            <a:xfrm flipV="1">
              <a:off x="3585" y="1673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9" name="Line 175"/>
            <p:cNvSpPr>
              <a:spLocks noChangeShapeType="1"/>
            </p:cNvSpPr>
            <p:nvPr/>
          </p:nvSpPr>
          <p:spPr bwMode="auto">
            <a:xfrm>
              <a:off x="3585" y="135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0" name="Rectangle 176"/>
            <p:cNvSpPr>
              <a:spLocks noChangeArrowheads="1"/>
            </p:cNvSpPr>
            <p:nvPr/>
          </p:nvSpPr>
          <p:spPr bwMode="auto">
            <a:xfrm>
              <a:off x="3568" y="1694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2400"/>
            </a:p>
          </p:txBody>
        </p:sp>
        <p:sp>
          <p:nvSpPr>
            <p:cNvPr id="6441" name="Line 177"/>
            <p:cNvSpPr>
              <a:spLocks noChangeShapeType="1"/>
            </p:cNvSpPr>
            <p:nvPr/>
          </p:nvSpPr>
          <p:spPr bwMode="auto">
            <a:xfrm flipV="1">
              <a:off x="3861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2" name="Line 178"/>
            <p:cNvSpPr>
              <a:spLocks noChangeShapeType="1"/>
            </p:cNvSpPr>
            <p:nvPr/>
          </p:nvSpPr>
          <p:spPr bwMode="auto">
            <a:xfrm>
              <a:off x="3861" y="13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3" name="Rectangle 179"/>
            <p:cNvSpPr>
              <a:spLocks noChangeArrowheads="1"/>
            </p:cNvSpPr>
            <p:nvPr/>
          </p:nvSpPr>
          <p:spPr bwMode="auto">
            <a:xfrm>
              <a:off x="3834" y="1694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444" name="Line 180"/>
            <p:cNvSpPr>
              <a:spLocks noChangeShapeType="1"/>
            </p:cNvSpPr>
            <p:nvPr/>
          </p:nvSpPr>
          <p:spPr bwMode="auto">
            <a:xfrm flipV="1">
              <a:off x="4135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5" name="Line 181"/>
            <p:cNvSpPr>
              <a:spLocks noChangeShapeType="1"/>
            </p:cNvSpPr>
            <p:nvPr/>
          </p:nvSpPr>
          <p:spPr bwMode="auto">
            <a:xfrm>
              <a:off x="4135" y="13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6" name="Rectangle 182"/>
            <p:cNvSpPr>
              <a:spLocks noChangeArrowheads="1"/>
            </p:cNvSpPr>
            <p:nvPr/>
          </p:nvSpPr>
          <p:spPr bwMode="auto">
            <a:xfrm>
              <a:off x="4108" y="1694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2400"/>
            </a:p>
          </p:txBody>
        </p:sp>
        <p:sp>
          <p:nvSpPr>
            <p:cNvPr id="6447" name="Line 183"/>
            <p:cNvSpPr>
              <a:spLocks noChangeShapeType="1"/>
            </p:cNvSpPr>
            <p:nvPr/>
          </p:nvSpPr>
          <p:spPr bwMode="auto">
            <a:xfrm>
              <a:off x="2485" y="168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8" name="Line 184"/>
            <p:cNvSpPr>
              <a:spLocks noChangeShapeType="1"/>
            </p:cNvSpPr>
            <p:nvPr/>
          </p:nvSpPr>
          <p:spPr bwMode="auto">
            <a:xfrm flipH="1">
              <a:off x="4119" y="168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9" name="Rectangle 185"/>
            <p:cNvSpPr>
              <a:spLocks noChangeArrowheads="1"/>
            </p:cNvSpPr>
            <p:nvPr/>
          </p:nvSpPr>
          <p:spPr bwMode="auto">
            <a:xfrm>
              <a:off x="2407" y="1669"/>
              <a:ext cx="4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en-US" sz="2400"/>
            </a:p>
          </p:txBody>
        </p:sp>
        <p:sp>
          <p:nvSpPr>
            <p:cNvPr id="6450" name="Line 186"/>
            <p:cNvSpPr>
              <a:spLocks noChangeShapeType="1"/>
            </p:cNvSpPr>
            <p:nvPr/>
          </p:nvSpPr>
          <p:spPr bwMode="auto">
            <a:xfrm>
              <a:off x="2485" y="160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" name="Line 187"/>
            <p:cNvSpPr>
              <a:spLocks noChangeShapeType="1"/>
            </p:cNvSpPr>
            <p:nvPr/>
          </p:nvSpPr>
          <p:spPr bwMode="auto">
            <a:xfrm flipH="1">
              <a:off x="4119" y="160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" name="Rectangle 188"/>
            <p:cNvSpPr>
              <a:spLocks noChangeArrowheads="1"/>
            </p:cNvSpPr>
            <p:nvPr/>
          </p:nvSpPr>
          <p:spPr bwMode="auto">
            <a:xfrm>
              <a:off x="2424" y="1585"/>
              <a:ext cx="3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en-US" sz="2400"/>
            </a:p>
          </p:txBody>
        </p:sp>
        <p:sp>
          <p:nvSpPr>
            <p:cNvPr id="6453" name="Line 189"/>
            <p:cNvSpPr>
              <a:spLocks noChangeShapeType="1"/>
            </p:cNvSpPr>
            <p:nvPr/>
          </p:nvSpPr>
          <p:spPr bwMode="auto">
            <a:xfrm>
              <a:off x="2485" y="152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" name="Line 190"/>
            <p:cNvSpPr>
              <a:spLocks noChangeShapeType="1"/>
            </p:cNvSpPr>
            <p:nvPr/>
          </p:nvSpPr>
          <p:spPr bwMode="auto">
            <a:xfrm flipH="1">
              <a:off x="4119" y="152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" name="Rectangle 191"/>
            <p:cNvSpPr>
              <a:spLocks noChangeArrowheads="1"/>
            </p:cNvSpPr>
            <p:nvPr/>
          </p:nvSpPr>
          <p:spPr bwMode="auto">
            <a:xfrm>
              <a:off x="2455" y="150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456" name="Line 192"/>
            <p:cNvSpPr>
              <a:spLocks noChangeShapeType="1"/>
            </p:cNvSpPr>
            <p:nvPr/>
          </p:nvSpPr>
          <p:spPr bwMode="auto">
            <a:xfrm>
              <a:off x="2485" y="143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" name="Line 193"/>
            <p:cNvSpPr>
              <a:spLocks noChangeShapeType="1"/>
            </p:cNvSpPr>
            <p:nvPr/>
          </p:nvSpPr>
          <p:spPr bwMode="auto">
            <a:xfrm flipH="1">
              <a:off x="4119" y="143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" name="Rectangle 194"/>
            <p:cNvSpPr>
              <a:spLocks noChangeArrowheads="1"/>
            </p:cNvSpPr>
            <p:nvPr/>
          </p:nvSpPr>
          <p:spPr bwMode="auto">
            <a:xfrm>
              <a:off x="2436" y="1420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6459" name="Line 195"/>
            <p:cNvSpPr>
              <a:spLocks noChangeShapeType="1"/>
            </p:cNvSpPr>
            <p:nvPr/>
          </p:nvSpPr>
          <p:spPr bwMode="auto">
            <a:xfrm>
              <a:off x="2485" y="135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" name="Line 196"/>
            <p:cNvSpPr>
              <a:spLocks noChangeShapeType="1"/>
            </p:cNvSpPr>
            <p:nvPr/>
          </p:nvSpPr>
          <p:spPr bwMode="auto">
            <a:xfrm flipH="1">
              <a:off x="4119" y="135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" name="Rectangle 197"/>
            <p:cNvSpPr>
              <a:spLocks noChangeArrowheads="1"/>
            </p:cNvSpPr>
            <p:nvPr/>
          </p:nvSpPr>
          <p:spPr bwMode="auto">
            <a:xfrm>
              <a:off x="2418" y="1336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462" name="Line 198"/>
            <p:cNvSpPr>
              <a:spLocks noChangeShapeType="1"/>
            </p:cNvSpPr>
            <p:nvPr/>
          </p:nvSpPr>
          <p:spPr bwMode="auto">
            <a:xfrm>
              <a:off x="2485" y="1352"/>
              <a:ext cx="16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" name="Freeform 199"/>
            <p:cNvSpPr>
              <a:spLocks/>
            </p:cNvSpPr>
            <p:nvPr/>
          </p:nvSpPr>
          <p:spPr bwMode="auto">
            <a:xfrm>
              <a:off x="2485" y="1352"/>
              <a:ext cx="1650" cy="334"/>
            </a:xfrm>
            <a:custGeom>
              <a:avLst/>
              <a:gdLst>
                <a:gd name="T0" fmla="*/ 0 w 619"/>
                <a:gd name="T1" fmla="*/ 334 h 163"/>
                <a:gd name="T2" fmla="*/ 1650 w 619"/>
                <a:gd name="T3" fmla="*/ 334 h 163"/>
                <a:gd name="T4" fmla="*/ 165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4" name="Line 200"/>
            <p:cNvSpPr>
              <a:spLocks noChangeShapeType="1"/>
            </p:cNvSpPr>
            <p:nvPr/>
          </p:nvSpPr>
          <p:spPr bwMode="auto">
            <a:xfrm flipV="1">
              <a:off x="2485" y="1352"/>
              <a:ext cx="1" cy="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" name="Freeform 201"/>
            <p:cNvSpPr>
              <a:spLocks/>
            </p:cNvSpPr>
            <p:nvPr/>
          </p:nvSpPr>
          <p:spPr bwMode="auto">
            <a:xfrm>
              <a:off x="2485" y="1370"/>
              <a:ext cx="1376" cy="252"/>
            </a:xfrm>
            <a:custGeom>
              <a:avLst/>
              <a:gdLst>
                <a:gd name="T0" fmla="*/ 18 w 1050"/>
                <a:gd name="T1" fmla="*/ 150 h 252"/>
                <a:gd name="T2" fmla="*/ 39 w 1050"/>
                <a:gd name="T3" fmla="*/ 150 h 252"/>
                <a:gd name="T4" fmla="*/ 63 w 1050"/>
                <a:gd name="T5" fmla="*/ 150 h 252"/>
                <a:gd name="T6" fmla="*/ 85 w 1050"/>
                <a:gd name="T7" fmla="*/ 144 h 252"/>
                <a:gd name="T8" fmla="*/ 106 w 1050"/>
                <a:gd name="T9" fmla="*/ 144 h 252"/>
                <a:gd name="T10" fmla="*/ 127 w 1050"/>
                <a:gd name="T11" fmla="*/ 142 h 252"/>
                <a:gd name="T12" fmla="*/ 152 w 1050"/>
                <a:gd name="T13" fmla="*/ 144 h 252"/>
                <a:gd name="T14" fmla="*/ 173 w 1050"/>
                <a:gd name="T15" fmla="*/ 146 h 252"/>
                <a:gd name="T16" fmla="*/ 194 w 1050"/>
                <a:gd name="T17" fmla="*/ 148 h 252"/>
                <a:gd name="T18" fmla="*/ 219 w 1050"/>
                <a:gd name="T19" fmla="*/ 152 h 252"/>
                <a:gd name="T20" fmla="*/ 240 w 1050"/>
                <a:gd name="T21" fmla="*/ 154 h 252"/>
                <a:gd name="T22" fmla="*/ 261 w 1050"/>
                <a:gd name="T23" fmla="*/ 154 h 252"/>
                <a:gd name="T24" fmla="*/ 282 w 1050"/>
                <a:gd name="T25" fmla="*/ 152 h 252"/>
                <a:gd name="T26" fmla="*/ 307 w 1050"/>
                <a:gd name="T27" fmla="*/ 148 h 252"/>
                <a:gd name="T28" fmla="*/ 328 w 1050"/>
                <a:gd name="T29" fmla="*/ 144 h 252"/>
                <a:gd name="T30" fmla="*/ 349 w 1050"/>
                <a:gd name="T31" fmla="*/ 140 h 252"/>
                <a:gd name="T32" fmla="*/ 371 w 1050"/>
                <a:gd name="T33" fmla="*/ 138 h 252"/>
                <a:gd name="T34" fmla="*/ 394 w 1050"/>
                <a:gd name="T35" fmla="*/ 140 h 252"/>
                <a:gd name="T36" fmla="*/ 415 w 1050"/>
                <a:gd name="T37" fmla="*/ 144 h 252"/>
                <a:gd name="T38" fmla="*/ 436 w 1050"/>
                <a:gd name="T39" fmla="*/ 150 h 252"/>
                <a:gd name="T40" fmla="*/ 459 w 1050"/>
                <a:gd name="T41" fmla="*/ 156 h 252"/>
                <a:gd name="T42" fmla="*/ 482 w 1050"/>
                <a:gd name="T43" fmla="*/ 160 h 252"/>
                <a:gd name="T44" fmla="*/ 503 w 1050"/>
                <a:gd name="T45" fmla="*/ 160 h 252"/>
                <a:gd name="T46" fmla="*/ 526 w 1050"/>
                <a:gd name="T47" fmla="*/ 156 h 252"/>
                <a:gd name="T48" fmla="*/ 546 w 1050"/>
                <a:gd name="T49" fmla="*/ 150 h 252"/>
                <a:gd name="T50" fmla="*/ 570 w 1050"/>
                <a:gd name="T51" fmla="*/ 140 h 252"/>
                <a:gd name="T52" fmla="*/ 591 w 1050"/>
                <a:gd name="T53" fmla="*/ 131 h 252"/>
                <a:gd name="T54" fmla="*/ 613 w 1050"/>
                <a:gd name="T55" fmla="*/ 129 h 252"/>
                <a:gd name="T56" fmla="*/ 634 w 1050"/>
                <a:gd name="T57" fmla="*/ 131 h 252"/>
                <a:gd name="T58" fmla="*/ 658 w 1050"/>
                <a:gd name="T59" fmla="*/ 138 h 252"/>
                <a:gd name="T60" fmla="*/ 680 w 1050"/>
                <a:gd name="T61" fmla="*/ 150 h 252"/>
                <a:gd name="T62" fmla="*/ 701 w 1050"/>
                <a:gd name="T63" fmla="*/ 162 h 252"/>
                <a:gd name="T64" fmla="*/ 722 w 1050"/>
                <a:gd name="T65" fmla="*/ 170 h 252"/>
                <a:gd name="T66" fmla="*/ 746 w 1050"/>
                <a:gd name="T67" fmla="*/ 172 h 252"/>
                <a:gd name="T68" fmla="*/ 768 w 1050"/>
                <a:gd name="T69" fmla="*/ 166 h 252"/>
                <a:gd name="T70" fmla="*/ 789 w 1050"/>
                <a:gd name="T71" fmla="*/ 152 h 252"/>
                <a:gd name="T72" fmla="*/ 810 w 1050"/>
                <a:gd name="T73" fmla="*/ 135 h 252"/>
                <a:gd name="T74" fmla="*/ 835 w 1050"/>
                <a:gd name="T75" fmla="*/ 119 h 252"/>
                <a:gd name="T76" fmla="*/ 856 w 1050"/>
                <a:gd name="T77" fmla="*/ 111 h 252"/>
                <a:gd name="T78" fmla="*/ 877 w 1050"/>
                <a:gd name="T79" fmla="*/ 113 h 252"/>
                <a:gd name="T80" fmla="*/ 898 w 1050"/>
                <a:gd name="T81" fmla="*/ 127 h 252"/>
                <a:gd name="T82" fmla="*/ 923 w 1050"/>
                <a:gd name="T83" fmla="*/ 150 h 252"/>
                <a:gd name="T84" fmla="*/ 944 w 1050"/>
                <a:gd name="T85" fmla="*/ 174 h 252"/>
                <a:gd name="T86" fmla="*/ 965 w 1050"/>
                <a:gd name="T87" fmla="*/ 195 h 252"/>
                <a:gd name="T88" fmla="*/ 987 w 1050"/>
                <a:gd name="T89" fmla="*/ 199 h 252"/>
                <a:gd name="T90" fmla="*/ 1010 w 1050"/>
                <a:gd name="T91" fmla="*/ 189 h 252"/>
                <a:gd name="T92" fmla="*/ 1031 w 1050"/>
                <a:gd name="T93" fmla="*/ 162 h 252"/>
                <a:gd name="T94" fmla="*/ 1052 w 1050"/>
                <a:gd name="T95" fmla="*/ 127 h 252"/>
                <a:gd name="T96" fmla="*/ 1075 w 1050"/>
                <a:gd name="T97" fmla="*/ 95 h 252"/>
                <a:gd name="T98" fmla="*/ 1098 w 1050"/>
                <a:gd name="T99" fmla="*/ 74 h 252"/>
                <a:gd name="T100" fmla="*/ 1119 w 1050"/>
                <a:gd name="T101" fmla="*/ 78 h 252"/>
                <a:gd name="T102" fmla="*/ 1141 w 1050"/>
                <a:gd name="T103" fmla="*/ 105 h 252"/>
                <a:gd name="T104" fmla="*/ 1162 w 1050"/>
                <a:gd name="T105" fmla="*/ 148 h 252"/>
                <a:gd name="T106" fmla="*/ 1186 w 1050"/>
                <a:gd name="T107" fmla="*/ 199 h 252"/>
                <a:gd name="T108" fmla="*/ 1207 w 1050"/>
                <a:gd name="T109" fmla="*/ 238 h 252"/>
                <a:gd name="T110" fmla="*/ 1229 w 1050"/>
                <a:gd name="T111" fmla="*/ 252 h 252"/>
                <a:gd name="T112" fmla="*/ 1250 w 1050"/>
                <a:gd name="T113" fmla="*/ 232 h 252"/>
                <a:gd name="T114" fmla="*/ 1274 w 1050"/>
                <a:gd name="T115" fmla="*/ 183 h 252"/>
                <a:gd name="T116" fmla="*/ 1296 w 1050"/>
                <a:gd name="T117" fmla="*/ 113 h 252"/>
                <a:gd name="T118" fmla="*/ 1317 w 1050"/>
                <a:gd name="T119" fmla="*/ 48 h 252"/>
                <a:gd name="T120" fmla="*/ 1338 w 1050"/>
                <a:gd name="T121" fmla="*/ 5 h 252"/>
                <a:gd name="T122" fmla="*/ 1363 w 1050"/>
                <a:gd name="T123" fmla="*/ 7 h 2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0" h="252">
                  <a:moveTo>
                    <a:pt x="0" y="150"/>
                  </a:moveTo>
                  <a:lnTo>
                    <a:pt x="2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6" y="150"/>
                  </a:lnTo>
                  <a:lnTo>
                    <a:pt x="18" y="150"/>
                  </a:lnTo>
                  <a:lnTo>
                    <a:pt x="20" y="150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8" y="150"/>
                  </a:lnTo>
                  <a:lnTo>
                    <a:pt x="30" y="150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3" y="150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9" y="144"/>
                  </a:lnTo>
                  <a:lnTo>
                    <a:pt x="61" y="144"/>
                  </a:lnTo>
                  <a:lnTo>
                    <a:pt x="63" y="144"/>
                  </a:lnTo>
                  <a:lnTo>
                    <a:pt x="65" y="144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5" y="144"/>
                  </a:lnTo>
                  <a:lnTo>
                    <a:pt x="77" y="144"/>
                  </a:lnTo>
                  <a:lnTo>
                    <a:pt x="79" y="144"/>
                  </a:lnTo>
                  <a:lnTo>
                    <a:pt x="81" y="144"/>
                  </a:lnTo>
                  <a:lnTo>
                    <a:pt x="83" y="144"/>
                  </a:lnTo>
                  <a:lnTo>
                    <a:pt x="85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1" y="144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03" y="142"/>
                  </a:lnTo>
                  <a:lnTo>
                    <a:pt x="105" y="142"/>
                  </a:lnTo>
                  <a:lnTo>
                    <a:pt x="107" y="142"/>
                  </a:lnTo>
                  <a:lnTo>
                    <a:pt x="110" y="142"/>
                  </a:lnTo>
                  <a:lnTo>
                    <a:pt x="112" y="142"/>
                  </a:lnTo>
                  <a:lnTo>
                    <a:pt x="114" y="144"/>
                  </a:lnTo>
                  <a:lnTo>
                    <a:pt x="116" y="144"/>
                  </a:lnTo>
                  <a:lnTo>
                    <a:pt x="118" y="144"/>
                  </a:lnTo>
                  <a:lnTo>
                    <a:pt x="120" y="144"/>
                  </a:lnTo>
                  <a:lnTo>
                    <a:pt x="122" y="144"/>
                  </a:lnTo>
                  <a:lnTo>
                    <a:pt x="124" y="144"/>
                  </a:lnTo>
                  <a:lnTo>
                    <a:pt x="126" y="144"/>
                  </a:lnTo>
                  <a:lnTo>
                    <a:pt x="128" y="146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40" y="148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6" y="148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6" y="150"/>
                  </a:lnTo>
                  <a:lnTo>
                    <a:pt x="158" y="150"/>
                  </a:lnTo>
                  <a:lnTo>
                    <a:pt x="160" y="150"/>
                  </a:lnTo>
                  <a:lnTo>
                    <a:pt x="162" y="152"/>
                  </a:lnTo>
                  <a:lnTo>
                    <a:pt x="167" y="152"/>
                  </a:lnTo>
                  <a:lnTo>
                    <a:pt x="169" y="152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5" y="152"/>
                  </a:lnTo>
                  <a:lnTo>
                    <a:pt x="177" y="154"/>
                  </a:lnTo>
                  <a:lnTo>
                    <a:pt x="179" y="154"/>
                  </a:lnTo>
                  <a:lnTo>
                    <a:pt x="181" y="154"/>
                  </a:lnTo>
                  <a:lnTo>
                    <a:pt x="183" y="154"/>
                  </a:lnTo>
                  <a:lnTo>
                    <a:pt x="185" y="154"/>
                  </a:lnTo>
                  <a:lnTo>
                    <a:pt x="187" y="154"/>
                  </a:lnTo>
                  <a:lnTo>
                    <a:pt x="189" y="154"/>
                  </a:lnTo>
                  <a:lnTo>
                    <a:pt x="191" y="154"/>
                  </a:lnTo>
                  <a:lnTo>
                    <a:pt x="193" y="154"/>
                  </a:lnTo>
                  <a:lnTo>
                    <a:pt x="195" y="154"/>
                  </a:lnTo>
                  <a:lnTo>
                    <a:pt x="197" y="154"/>
                  </a:lnTo>
                  <a:lnTo>
                    <a:pt x="199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21" y="150"/>
                  </a:lnTo>
                  <a:lnTo>
                    <a:pt x="223" y="150"/>
                  </a:lnTo>
                  <a:lnTo>
                    <a:pt x="226" y="150"/>
                  </a:lnTo>
                  <a:lnTo>
                    <a:pt x="228" y="148"/>
                  </a:lnTo>
                  <a:lnTo>
                    <a:pt x="230" y="148"/>
                  </a:lnTo>
                  <a:lnTo>
                    <a:pt x="234" y="148"/>
                  </a:lnTo>
                  <a:lnTo>
                    <a:pt x="236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4" y="146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2" y="142"/>
                  </a:lnTo>
                  <a:lnTo>
                    <a:pt x="254" y="142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2" y="140"/>
                  </a:lnTo>
                  <a:lnTo>
                    <a:pt x="264" y="140"/>
                  </a:lnTo>
                  <a:lnTo>
                    <a:pt x="266" y="140"/>
                  </a:lnTo>
                  <a:lnTo>
                    <a:pt x="268" y="140"/>
                  </a:lnTo>
                  <a:lnTo>
                    <a:pt x="270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8" y="138"/>
                  </a:lnTo>
                  <a:lnTo>
                    <a:pt x="280" y="138"/>
                  </a:lnTo>
                  <a:lnTo>
                    <a:pt x="283" y="138"/>
                  </a:lnTo>
                  <a:lnTo>
                    <a:pt x="285" y="138"/>
                  </a:lnTo>
                  <a:lnTo>
                    <a:pt x="287" y="138"/>
                  </a:lnTo>
                  <a:lnTo>
                    <a:pt x="289" y="138"/>
                  </a:lnTo>
                  <a:lnTo>
                    <a:pt x="291" y="138"/>
                  </a:lnTo>
                  <a:lnTo>
                    <a:pt x="293" y="138"/>
                  </a:lnTo>
                  <a:lnTo>
                    <a:pt x="295" y="138"/>
                  </a:lnTo>
                  <a:lnTo>
                    <a:pt x="297" y="140"/>
                  </a:lnTo>
                  <a:lnTo>
                    <a:pt x="301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4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3" y="146"/>
                  </a:lnTo>
                  <a:lnTo>
                    <a:pt x="325" y="146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31" y="148"/>
                  </a:lnTo>
                  <a:lnTo>
                    <a:pt x="333" y="150"/>
                  </a:lnTo>
                  <a:lnTo>
                    <a:pt x="335" y="150"/>
                  </a:lnTo>
                  <a:lnTo>
                    <a:pt x="337" y="150"/>
                  </a:lnTo>
                  <a:lnTo>
                    <a:pt x="339" y="152"/>
                  </a:lnTo>
                  <a:lnTo>
                    <a:pt x="342" y="152"/>
                  </a:lnTo>
                  <a:lnTo>
                    <a:pt x="344" y="154"/>
                  </a:lnTo>
                  <a:lnTo>
                    <a:pt x="346" y="154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2" y="156"/>
                  </a:lnTo>
                  <a:lnTo>
                    <a:pt x="354" y="156"/>
                  </a:lnTo>
                  <a:lnTo>
                    <a:pt x="356" y="158"/>
                  </a:lnTo>
                  <a:lnTo>
                    <a:pt x="358" y="158"/>
                  </a:lnTo>
                  <a:lnTo>
                    <a:pt x="360" y="158"/>
                  </a:lnTo>
                  <a:lnTo>
                    <a:pt x="362" y="158"/>
                  </a:lnTo>
                  <a:lnTo>
                    <a:pt x="366" y="160"/>
                  </a:lnTo>
                  <a:lnTo>
                    <a:pt x="368" y="160"/>
                  </a:lnTo>
                  <a:lnTo>
                    <a:pt x="370" y="160"/>
                  </a:lnTo>
                  <a:lnTo>
                    <a:pt x="372" y="160"/>
                  </a:lnTo>
                  <a:lnTo>
                    <a:pt x="374" y="160"/>
                  </a:lnTo>
                  <a:lnTo>
                    <a:pt x="376" y="160"/>
                  </a:lnTo>
                  <a:lnTo>
                    <a:pt x="378" y="160"/>
                  </a:lnTo>
                  <a:lnTo>
                    <a:pt x="380" y="160"/>
                  </a:lnTo>
                  <a:lnTo>
                    <a:pt x="382" y="160"/>
                  </a:lnTo>
                  <a:lnTo>
                    <a:pt x="384" y="160"/>
                  </a:lnTo>
                  <a:lnTo>
                    <a:pt x="386" y="160"/>
                  </a:lnTo>
                  <a:lnTo>
                    <a:pt x="388" y="160"/>
                  </a:lnTo>
                  <a:lnTo>
                    <a:pt x="390" y="160"/>
                  </a:lnTo>
                  <a:lnTo>
                    <a:pt x="392" y="158"/>
                  </a:lnTo>
                  <a:lnTo>
                    <a:pt x="394" y="158"/>
                  </a:lnTo>
                  <a:lnTo>
                    <a:pt x="396" y="158"/>
                  </a:lnTo>
                  <a:lnTo>
                    <a:pt x="399" y="158"/>
                  </a:lnTo>
                  <a:lnTo>
                    <a:pt x="401" y="156"/>
                  </a:lnTo>
                  <a:lnTo>
                    <a:pt x="403" y="156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9" y="154"/>
                  </a:lnTo>
                  <a:lnTo>
                    <a:pt x="411" y="152"/>
                  </a:lnTo>
                  <a:lnTo>
                    <a:pt x="413" y="152"/>
                  </a:lnTo>
                  <a:lnTo>
                    <a:pt x="415" y="150"/>
                  </a:lnTo>
                  <a:lnTo>
                    <a:pt x="417" y="150"/>
                  </a:lnTo>
                  <a:lnTo>
                    <a:pt x="419" y="148"/>
                  </a:lnTo>
                  <a:lnTo>
                    <a:pt x="421" y="148"/>
                  </a:lnTo>
                  <a:lnTo>
                    <a:pt x="423" y="146"/>
                  </a:lnTo>
                  <a:lnTo>
                    <a:pt x="425" y="144"/>
                  </a:lnTo>
                  <a:lnTo>
                    <a:pt x="427" y="144"/>
                  </a:lnTo>
                  <a:lnTo>
                    <a:pt x="429" y="142"/>
                  </a:lnTo>
                  <a:lnTo>
                    <a:pt x="433" y="142"/>
                  </a:lnTo>
                  <a:lnTo>
                    <a:pt x="435" y="140"/>
                  </a:lnTo>
                  <a:lnTo>
                    <a:pt x="437" y="140"/>
                  </a:lnTo>
                  <a:lnTo>
                    <a:pt x="439" y="138"/>
                  </a:lnTo>
                  <a:lnTo>
                    <a:pt x="441" y="138"/>
                  </a:lnTo>
                  <a:lnTo>
                    <a:pt x="443" y="135"/>
                  </a:lnTo>
                  <a:lnTo>
                    <a:pt x="445" y="135"/>
                  </a:lnTo>
                  <a:lnTo>
                    <a:pt x="447" y="133"/>
                  </a:lnTo>
                  <a:lnTo>
                    <a:pt x="449" y="133"/>
                  </a:lnTo>
                  <a:lnTo>
                    <a:pt x="451" y="131"/>
                  </a:lnTo>
                  <a:lnTo>
                    <a:pt x="453" y="131"/>
                  </a:lnTo>
                  <a:lnTo>
                    <a:pt x="455" y="131"/>
                  </a:lnTo>
                  <a:lnTo>
                    <a:pt x="458" y="131"/>
                  </a:lnTo>
                  <a:lnTo>
                    <a:pt x="460" y="129"/>
                  </a:lnTo>
                  <a:lnTo>
                    <a:pt x="462" y="129"/>
                  </a:lnTo>
                  <a:lnTo>
                    <a:pt x="464" y="129"/>
                  </a:lnTo>
                  <a:lnTo>
                    <a:pt x="466" y="129"/>
                  </a:lnTo>
                  <a:lnTo>
                    <a:pt x="468" y="129"/>
                  </a:lnTo>
                  <a:lnTo>
                    <a:pt x="470" y="129"/>
                  </a:lnTo>
                  <a:lnTo>
                    <a:pt x="472" y="129"/>
                  </a:lnTo>
                  <a:lnTo>
                    <a:pt x="474" y="129"/>
                  </a:lnTo>
                  <a:lnTo>
                    <a:pt x="476" y="129"/>
                  </a:lnTo>
                  <a:lnTo>
                    <a:pt x="478" y="129"/>
                  </a:lnTo>
                  <a:lnTo>
                    <a:pt x="480" y="129"/>
                  </a:lnTo>
                  <a:lnTo>
                    <a:pt x="482" y="129"/>
                  </a:lnTo>
                  <a:lnTo>
                    <a:pt x="484" y="131"/>
                  </a:lnTo>
                  <a:lnTo>
                    <a:pt x="486" y="131"/>
                  </a:lnTo>
                  <a:lnTo>
                    <a:pt x="488" y="131"/>
                  </a:lnTo>
                  <a:lnTo>
                    <a:pt x="490" y="133"/>
                  </a:lnTo>
                  <a:lnTo>
                    <a:pt x="492" y="133"/>
                  </a:lnTo>
                  <a:lnTo>
                    <a:pt x="494" y="135"/>
                  </a:lnTo>
                  <a:lnTo>
                    <a:pt x="498" y="135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4" y="140"/>
                  </a:lnTo>
                  <a:lnTo>
                    <a:pt x="506" y="142"/>
                  </a:lnTo>
                  <a:lnTo>
                    <a:pt x="508" y="142"/>
                  </a:lnTo>
                  <a:lnTo>
                    <a:pt x="510" y="144"/>
                  </a:lnTo>
                  <a:lnTo>
                    <a:pt x="512" y="146"/>
                  </a:lnTo>
                  <a:lnTo>
                    <a:pt x="514" y="148"/>
                  </a:lnTo>
                  <a:lnTo>
                    <a:pt x="517" y="148"/>
                  </a:lnTo>
                  <a:lnTo>
                    <a:pt x="519" y="150"/>
                  </a:lnTo>
                  <a:lnTo>
                    <a:pt x="521" y="152"/>
                  </a:lnTo>
                  <a:lnTo>
                    <a:pt x="523" y="154"/>
                  </a:lnTo>
                  <a:lnTo>
                    <a:pt x="525" y="154"/>
                  </a:lnTo>
                  <a:lnTo>
                    <a:pt x="527" y="156"/>
                  </a:lnTo>
                  <a:lnTo>
                    <a:pt x="529" y="158"/>
                  </a:lnTo>
                  <a:lnTo>
                    <a:pt x="531" y="160"/>
                  </a:lnTo>
                  <a:lnTo>
                    <a:pt x="533" y="160"/>
                  </a:lnTo>
                  <a:lnTo>
                    <a:pt x="535" y="162"/>
                  </a:lnTo>
                  <a:lnTo>
                    <a:pt x="537" y="164"/>
                  </a:lnTo>
                  <a:lnTo>
                    <a:pt x="539" y="164"/>
                  </a:lnTo>
                  <a:lnTo>
                    <a:pt x="541" y="166"/>
                  </a:lnTo>
                  <a:lnTo>
                    <a:pt x="543" y="168"/>
                  </a:lnTo>
                  <a:lnTo>
                    <a:pt x="545" y="168"/>
                  </a:lnTo>
                  <a:lnTo>
                    <a:pt x="547" y="170"/>
                  </a:lnTo>
                  <a:lnTo>
                    <a:pt x="549" y="170"/>
                  </a:lnTo>
                  <a:lnTo>
                    <a:pt x="551" y="170"/>
                  </a:lnTo>
                  <a:lnTo>
                    <a:pt x="553" y="172"/>
                  </a:lnTo>
                  <a:lnTo>
                    <a:pt x="555" y="172"/>
                  </a:lnTo>
                  <a:lnTo>
                    <a:pt x="557" y="172"/>
                  </a:lnTo>
                  <a:lnTo>
                    <a:pt x="559" y="172"/>
                  </a:lnTo>
                  <a:lnTo>
                    <a:pt x="561" y="174"/>
                  </a:lnTo>
                  <a:lnTo>
                    <a:pt x="565" y="174"/>
                  </a:lnTo>
                  <a:lnTo>
                    <a:pt x="567" y="172"/>
                  </a:lnTo>
                  <a:lnTo>
                    <a:pt x="569" y="172"/>
                  </a:lnTo>
                  <a:lnTo>
                    <a:pt x="571" y="172"/>
                  </a:lnTo>
                  <a:lnTo>
                    <a:pt x="574" y="172"/>
                  </a:lnTo>
                  <a:lnTo>
                    <a:pt x="576" y="172"/>
                  </a:lnTo>
                  <a:lnTo>
                    <a:pt x="578" y="170"/>
                  </a:lnTo>
                  <a:lnTo>
                    <a:pt x="580" y="170"/>
                  </a:lnTo>
                  <a:lnTo>
                    <a:pt x="582" y="168"/>
                  </a:lnTo>
                  <a:lnTo>
                    <a:pt x="584" y="168"/>
                  </a:lnTo>
                  <a:lnTo>
                    <a:pt x="586" y="166"/>
                  </a:lnTo>
                  <a:lnTo>
                    <a:pt x="588" y="166"/>
                  </a:lnTo>
                  <a:lnTo>
                    <a:pt x="590" y="164"/>
                  </a:lnTo>
                  <a:lnTo>
                    <a:pt x="592" y="162"/>
                  </a:lnTo>
                  <a:lnTo>
                    <a:pt x="594" y="160"/>
                  </a:lnTo>
                  <a:lnTo>
                    <a:pt x="596" y="158"/>
                  </a:lnTo>
                  <a:lnTo>
                    <a:pt x="598" y="156"/>
                  </a:lnTo>
                  <a:lnTo>
                    <a:pt x="600" y="154"/>
                  </a:lnTo>
                  <a:lnTo>
                    <a:pt x="602" y="152"/>
                  </a:lnTo>
                  <a:lnTo>
                    <a:pt x="604" y="150"/>
                  </a:lnTo>
                  <a:lnTo>
                    <a:pt x="606" y="148"/>
                  </a:lnTo>
                  <a:lnTo>
                    <a:pt x="608" y="146"/>
                  </a:lnTo>
                  <a:lnTo>
                    <a:pt x="610" y="144"/>
                  </a:lnTo>
                  <a:lnTo>
                    <a:pt x="612" y="142"/>
                  </a:lnTo>
                  <a:lnTo>
                    <a:pt x="614" y="140"/>
                  </a:lnTo>
                  <a:lnTo>
                    <a:pt x="616" y="138"/>
                  </a:lnTo>
                  <a:lnTo>
                    <a:pt x="618" y="135"/>
                  </a:lnTo>
                  <a:lnTo>
                    <a:pt x="620" y="133"/>
                  </a:lnTo>
                  <a:lnTo>
                    <a:pt x="622" y="131"/>
                  </a:lnTo>
                  <a:lnTo>
                    <a:pt x="624" y="129"/>
                  </a:lnTo>
                  <a:lnTo>
                    <a:pt x="626" y="127"/>
                  </a:lnTo>
                  <a:lnTo>
                    <a:pt x="630" y="125"/>
                  </a:lnTo>
                  <a:lnTo>
                    <a:pt x="633" y="123"/>
                  </a:lnTo>
                  <a:lnTo>
                    <a:pt x="635" y="121"/>
                  </a:lnTo>
                  <a:lnTo>
                    <a:pt x="637" y="119"/>
                  </a:lnTo>
                  <a:lnTo>
                    <a:pt x="639" y="117"/>
                  </a:lnTo>
                  <a:lnTo>
                    <a:pt x="641" y="117"/>
                  </a:lnTo>
                  <a:lnTo>
                    <a:pt x="643" y="115"/>
                  </a:lnTo>
                  <a:lnTo>
                    <a:pt x="645" y="113"/>
                  </a:lnTo>
                  <a:lnTo>
                    <a:pt x="647" y="113"/>
                  </a:lnTo>
                  <a:lnTo>
                    <a:pt x="649" y="111"/>
                  </a:lnTo>
                  <a:lnTo>
                    <a:pt x="651" y="111"/>
                  </a:lnTo>
                  <a:lnTo>
                    <a:pt x="653" y="111"/>
                  </a:lnTo>
                  <a:lnTo>
                    <a:pt x="655" y="111"/>
                  </a:lnTo>
                  <a:lnTo>
                    <a:pt x="657" y="111"/>
                  </a:lnTo>
                  <a:lnTo>
                    <a:pt x="659" y="111"/>
                  </a:lnTo>
                  <a:lnTo>
                    <a:pt x="661" y="111"/>
                  </a:lnTo>
                  <a:lnTo>
                    <a:pt x="663" y="111"/>
                  </a:lnTo>
                  <a:lnTo>
                    <a:pt x="665" y="111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71" y="115"/>
                  </a:lnTo>
                  <a:lnTo>
                    <a:pt x="673" y="115"/>
                  </a:lnTo>
                  <a:lnTo>
                    <a:pt x="675" y="117"/>
                  </a:lnTo>
                  <a:lnTo>
                    <a:pt x="677" y="119"/>
                  </a:lnTo>
                  <a:lnTo>
                    <a:pt x="679" y="121"/>
                  </a:lnTo>
                  <a:lnTo>
                    <a:pt x="681" y="123"/>
                  </a:lnTo>
                  <a:lnTo>
                    <a:pt x="683" y="125"/>
                  </a:lnTo>
                  <a:lnTo>
                    <a:pt x="685" y="127"/>
                  </a:lnTo>
                  <a:lnTo>
                    <a:pt x="687" y="129"/>
                  </a:lnTo>
                  <a:lnTo>
                    <a:pt x="690" y="133"/>
                  </a:lnTo>
                  <a:lnTo>
                    <a:pt x="692" y="135"/>
                  </a:lnTo>
                  <a:lnTo>
                    <a:pt x="694" y="138"/>
                  </a:lnTo>
                  <a:lnTo>
                    <a:pt x="698" y="142"/>
                  </a:lnTo>
                  <a:lnTo>
                    <a:pt x="700" y="144"/>
                  </a:lnTo>
                  <a:lnTo>
                    <a:pt x="702" y="148"/>
                  </a:lnTo>
                  <a:lnTo>
                    <a:pt x="704" y="150"/>
                  </a:lnTo>
                  <a:lnTo>
                    <a:pt x="706" y="154"/>
                  </a:lnTo>
                  <a:lnTo>
                    <a:pt x="708" y="156"/>
                  </a:lnTo>
                  <a:lnTo>
                    <a:pt x="710" y="160"/>
                  </a:lnTo>
                  <a:lnTo>
                    <a:pt x="712" y="162"/>
                  </a:lnTo>
                  <a:lnTo>
                    <a:pt x="714" y="166"/>
                  </a:lnTo>
                  <a:lnTo>
                    <a:pt x="716" y="168"/>
                  </a:lnTo>
                  <a:lnTo>
                    <a:pt x="718" y="172"/>
                  </a:lnTo>
                  <a:lnTo>
                    <a:pt x="720" y="174"/>
                  </a:lnTo>
                  <a:lnTo>
                    <a:pt x="722" y="178"/>
                  </a:lnTo>
                  <a:lnTo>
                    <a:pt x="724" y="180"/>
                  </a:lnTo>
                  <a:lnTo>
                    <a:pt x="726" y="183"/>
                  </a:lnTo>
                  <a:lnTo>
                    <a:pt x="728" y="187"/>
                  </a:lnTo>
                  <a:lnTo>
                    <a:pt x="730" y="189"/>
                  </a:lnTo>
                  <a:lnTo>
                    <a:pt x="732" y="191"/>
                  </a:lnTo>
                  <a:lnTo>
                    <a:pt x="734" y="193"/>
                  </a:lnTo>
                  <a:lnTo>
                    <a:pt x="736" y="195"/>
                  </a:lnTo>
                  <a:lnTo>
                    <a:pt x="738" y="195"/>
                  </a:lnTo>
                  <a:lnTo>
                    <a:pt x="740" y="197"/>
                  </a:lnTo>
                  <a:lnTo>
                    <a:pt x="742" y="197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9" y="199"/>
                  </a:lnTo>
                  <a:lnTo>
                    <a:pt x="751" y="199"/>
                  </a:lnTo>
                  <a:lnTo>
                    <a:pt x="753" y="199"/>
                  </a:lnTo>
                  <a:lnTo>
                    <a:pt x="755" y="199"/>
                  </a:lnTo>
                  <a:lnTo>
                    <a:pt x="757" y="199"/>
                  </a:lnTo>
                  <a:lnTo>
                    <a:pt x="759" y="197"/>
                  </a:lnTo>
                  <a:lnTo>
                    <a:pt x="761" y="195"/>
                  </a:lnTo>
                  <a:lnTo>
                    <a:pt x="765" y="195"/>
                  </a:lnTo>
                  <a:lnTo>
                    <a:pt x="767" y="193"/>
                  </a:lnTo>
                  <a:lnTo>
                    <a:pt x="769" y="191"/>
                  </a:lnTo>
                  <a:lnTo>
                    <a:pt x="771" y="189"/>
                  </a:lnTo>
                  <a:lnTo>
                    <a:pt x="773" y="185"/>
                  </a:lnTo>
                  <a:lnTo>
                    <a:pt x="775" y="183"/>
                  </a:lnTo>
                  <a:lnTo>
                    <a:pt x="777" y="180"/>
                  </a:lnTo>
                  <a:lnTo>
                    <a:pt x="779" y="176"/>
                  </a:lnTo>
                  <a:lnTo>
                    <a:pt x="781" y="172"/>
                  </a:lnTo>
                  <a:lnTo>
                    <a:pt x="783" y="168"/>
                  </a:lnTo>
                  <a:lnTo>
                    <a:pt x="785" y="166"/>
                  </a:lnTo>
                  <a:lnTo>
                    <a:pt x="787" y="162"/>
                  </a:lnTo>
                  <a:lnTo>
                    <a:pt x="789" y="158"/>
                  </a:lnTo>
                  <a:lnTo>
                    <a:pt x="791" y="154"/>
                  </a:lnTo>
                  <a:lnTo>
                    <a:pt x="793" y="150"/>
                  </a:lnTo>
                  <a:lnTo>
                    <a:pt x="795" y="144"/>
                  </a:lnTo>
                  <a:lnTo>
                    <a:pt x="797" y="140"/>
                  </a:lnTo>
                  <a:lnTo>
                    <a:pt x="799" y="135"/>
                  </a:lnTo>
                  <a:lnTo>
                    <a:pt x="801" y="131"/>
                  </a:lnTo>
                  <a:lnTo>
                    <a:pt x="803" y="127"/>
                  </a:lnTo>
                  <a:lnTo>
                    <a:pt x="806" y="121"/>
                  </a:lnTo>
                  <a:lnTo>
                    <a:pt x="808" y="117"/>
                  </a:lnTo>
                  <a:lnTo>
                    <a:pt x="810" y="113"/>
                  </a:lnTo>
                  <a:lnTo>
                    <a:pt x="812" y="109"/>
                  </a:lnTo>
                  <a:lnTo>
                    <a:pt x="814" y="105"/>
                  </a:lnTo>
                  <a:lnTo>
                    <a:pt x="816" y="101"/>
                  </a:lnTo>
                  <a:lnTo>
                    <a:pt x="818" y="97"/>
                  </a:lnTo>
                  <a:lnTo>
                    <a:pt x="820" y="95"/>
                  </a:lnTo>
                  <a:lnTo>
                    <a:pt x="822" y="90"/>
                  </a:lnTo>
                  <a:lnTo>
                    <a:pt x="824" y="88"/>
                  </a:lnTo>
                  <a:lnTo>
                    <a:pt x="826" y="84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4" y="78"/>
                  </a:lnTo>
                  <a:lnTo>
                    <a:pt x="836" y="76"/>
                  </a:lnTo>
                  <a:lnTo>
                    <a:pt x="838" y="74"/>
                  </a:lnTo>
                  <a:lnTo>
                    <a:pt x="840" y="74"/>
                  </a:lnTo>
                  <a:lnTo>
                    <a:pt x="842" y="74"/>
                  </a:lnTo>
                  <a:lnTo>
                    <a:pt x="844" y="74"/>
                  </a:lnTo>
                  <a:lnTo>
                    <a:pt x="846" y="74"/>
                  </a:lnTo>
                  <a:lnTo>
                    <a:pt x="848" y="74"/>
                  </a:lnTo>
                  <a:lnTo>
                    <a:pt x="850" y="74"/>
                  </a:lnTo>
                  <a:lnTo>
                    <a:pt x="852" y="76"/>
                  </a:lnTo>
                  <a:lnTo>
                    <a:pt x="854" y="78"/>
                  </a:lnTo>
                  <a:lnTo>
                    <a:pt x="856" y="80"/>
                  </a:lnTo>
                  <a:lnTo>
                    <a:pt x="858" y="82"/>
                  </a:lnTo>
                  <a:lnTo>
                    <a:pt x="860" y="84"/>
                  </a:lnTo>
                  <a:lnTo>
                    <a:pt x="862" y="88"/>
                  </a:lnTo>
                  <a:lnTo>
                    <a:pt x="865" y="93"/>
                  </a:lnTo>
                  <a:lnTo>
                    <a:pt x="867" y="95"/>
                  </a:lnTo>
                  <a:lnTo>
                    <a:pt x="869" y="99"/>
                  </a:lnTo>
                  <a:lnTo>
                    <a:pt x="871" y="105"/>
                  </a:lnTo>
                  <a:lnTo>
                    <a:pt x="873" y="109"/>
                  </a:lnTo>
                  <a:lnTo>
                    <a:pt x="875" y="113"/>
                  </a:lnTo>
                  <a:lnTo>
                    <a:pt x="877" y="119"/>
                  </a:lnTo>
                  <a:lnTo>
                    <a:pt x="879" y="125"/>
                  </a:lnTo>
                  <a:lnTo>
                    <a:pt x="881" y="129"/>
                  </a:lnTo>
                  <a:lnTo>
                    <a:pt x="883" y="135"/>
                  </a:lnTo>
                  <a:lnTo>
                    <a:pt x="885" y="142"/>
                  </a:lnTo>
                  <a:lnTo>
                    <a:pt x="887" y="148"/>
                  </a:lnTo>
                  <a:lnTo>
                    <a:pt x="889" y="154"/>
                  </a:lnTo>
                  <a:lnTo>
                    <a:pt x="891" y="160"/>
                  </a:lnTo>
                  <a:lnTo>
                    <a:pt x="893" y="166"/>
                  </a:lnTo>
                  <a:lnTo>
                    <a:pt x="897" y="174"/>
                  </a:lnTo>
                  <a:lnTo>
                    <a:pt x="899" y="180"/>
                  </a:lnTo>
                  <a:lnTo>
                    <a:pt x="901" y="187"/>
                  </a:lnTo>
                  <a:lnTo>
                    <a:pt x="903" y="193"/>
                  </a:lnTo>
                  <a:lnTo>
                    <a:pt x="905" y="199"/>
                  </a:lnTo>
                  <a:lnTo>
                    <a:pt x="907" y="203"/>
                  </a:lnTo>
                  <a:lnTo>
                    <a:pt x="909" y="209"/>
                  </a:lnTo>
                  <a:lnTo>
                    <a:pt x="911" y="215"/>
                  </a:lnTo>
                  <a:lnTo>
                    <a:pt x="913" y="219"/>
                  </a:lnTo>
                  <a:lnTo>
                    <a:pt x="915" y="225"/>
                  </a:lnTo>
                  <a:lnTo>
                    <a:pt x="917" y="230"/>
                  </a:lnTo>
                  <a:lnTo>
                    <a:pt x="919" y="234"/>
                  </a:lnTo>
                  <a:lnTo>
                    <a:pt x="921" y="238"/>
                  </a:lnTo>
                  <a:lnTo>
                    <a:pt x="924" y="240"/>
                  </a:lnTo>
                  <a:lnTo>
                    <a:pt x="926" y="244"/>
                  </a:lnTo>
                  <a:lnTo>
                    <a:pt x="928" y="246"/>
                  </a:lnTo>
                  <a:lnTo>
                    <a:pt x="930" y="248"/>
                  </a:lnTo>
                  <a:lnTo>
                    <a:pt x="932" y="250"/>
                  </a:lnTo>
                  <a:lnTo>
                    <a:pt x="934" y="250"/>
                  </a:lnTo>
                  <a:lnTo>
                    <a:pt x="936" y="252"/>
                  </a:lnTo>
                  <a:lnTo>
                    <a:pt x="938" y="252"/>
                  </a:lnTo>
                  <a:lnTo>
                    <a:pt x="940" y="250"/>
                  </a:lnTo>
                  <a:lnTo>
                    <a:pt x="942" y="250"/>
                  </a:lnTo>
                  <a:lnTo>
                    <a:pt x="944" y="248"/>
                  </a:lnTo>
                  <a:lnTo>
                    <a:pt x="946" y="246"/>
                  </a:lnTo>
                  <a:lnTo>
                    <a:pt x="948" y="244"/>
                  </a:lnTo>
                  <a:lnTo>
                    <a:pt x="950" y="240"/>
                  </a:lnTo>
                  <a:lnTo>
                    <a:pt x="952" y="236"/>
                  </a:lnTo>
                  <a:lnTo>
                    <a:pt x="954" y="232"/>
                  </a:lnTo>
                  <a:lnTo>
                    <a:pt x="956" y="228"/>
                  </a:lnTo>
                  <a:lnTo>
                    <a:pt x="958" y="223"/>
                  </a:lnTo>
                  <a:lnTo>
                    <a:pt x="962" y="217"/>
                  </a:lnTo>
                  <a:lnTo>
                    <a:pt x="964" y="211"/>
                  </a:lnTo>
                  <a:lnTo>
                    <a:pt x="966" y="205"/>
                  </a:lnTo>
                  <a:lnTo>
                    <a:pt x="968" y="197"/>
                  </a:lnTo>
                  <a:lnTo>
                    <a:pt x="970" y="191"/>
                  </a:lnTo>
                  <a:lnTo>
                    <a:pt x="972" y="183"/>
                  </a:lnTo>
                  <a:lnTo>
                    <a:pt x="974" y="174"/>
                  </a:lnTo>
                  <a:lnTo>
                    <a:pt x="976" y="166"/>
                  </a:lnTo>
                  <a:lnTo>
                    <a:pt x="978" y="158"/>
                  </a:lnTo>
                  <a:lnTo>
                    <a:pt x="981" y="150"/>
                  </a:lnTo>
                  <a:lnTo>
                    <a:pt x="983" y="140"/>
                  </a:lnTo>
                  <a:lnTo>
                    <a:pt x="985" y="131"/>
                  </a:lnTo>
                  <a:lnTo>
                    <a:pt x="987" y="123"/>
                  </a:lnTo>
                  <a:lnTo>
                    <a:pt x="989" y="113"/>
                  </a:lnTo>
                  <a:lnTo>
                    <a:pt x="991" y="105"/>
                  </a:lnTo>
                  <a:lnTo>
                    <a:pt x="993" y="97"/>
                  </a:lnTo>
                  <a:lnTo>
                    <a:pt x="995" y="86"/>
                  </a:lnTo>
                  <a:lnTo>
                    <a:pt x="997" y="78"/>
                  </a:lnTo>
                  <a:lnTo>
                    <a:pt x="999" y="70"/>
                  </a:lnTo>
                  <a:lnTo>
                    <a:pt x="1001" y="62"/>
                  </a:lnTo>
                  <a:lnTo>
                    <a:pt x="1003" y="54"/>
                  </a:lnTo>
                  <a:lnTo>
                    <a:pt x="1005" y="48"/>
                  </a:lnTo>
                  <a:lnTo>
                    <a:pt x="1007" y="39"/>
                  </a:lnTo>
                  <a:lnTo>
                    <a:pt x="1009" y="33"/>
                  </a:lnTo>
                  <a:lnTo>
                    <a:pt x="1011" y="27"/>
                  </a:lnTo>
                  <a:lnTo>
                    <a:pt x="1013" y="21"/>
                  </a:lnTo>
                  <a:lnTo>
                    <a:pt x="1015" y="17"/>
                  </a:lnTo>
                  <a:lnTo>
                    <a:pt x="1017" y="13"/>
                  </a:lnTo>
                  <a:lnTo>
                    <a:pt x="1019" y="9"/>
                  </a:lnTo>
                  <a:lnTo>
                    <a:pt x="1021" y="5"/>
                  </a:lnTo>
                  <a:lnTo>
                    <a:pt x="1023" y="2"/>
                  </a:lnTo>
                  <a:lnTo>
                    <a:pt x="1025" y="0"/>
                  </a:lnTo>
                  <a:lnTo>
                    <a:pt x="1029" y="0"/>
                  </a:lnTo>
                  <a:lnTo>
                    <a:pt x="1031" y="0"/>
                  </a:lnTo>
                  <a:lnTo>
                    <a:pt x="1033" y="0"/>
                  </a:lnTo>
                  <a:lnTo>
                    <a:pt x="1035" y="0"/>
                  </a:lnTo>
                  <a:lnTo>
                    <a:pt x="1037" y="2"/>
                  </a:lnTo>
                  <a:lnTo>
                    <a:pt x="1040" y="7"/>
                  </a:lnTo>
                  <a:lnTo>
                    <a:pt x="1042" y="9"/>
                  </a:lnTo>
                  <a:lnTo>
                    <a:pt x="1044" y="13"/>
                  </a:lnTo>
                  <a:lnTo>
                    <a:pt x="1046" y="19"/>
                  </a:lnTo>
                  <a:lnTo>
                    <a:pt x="1048" y="25"/>
                  </a:lnTo>
                  <a:lnTo>
                    <a:pt x="1050" y="3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" name="Rectangle 202"/>
            <p:cNvSpPr>
              <a:spLocks noChangeArrowheads="1"/>
            </p:cNvSpPr>
            <p:nvPr/>
          </p:nvSpPr>
          <p:spPr bwMode="auto">
            <a:xfrm>
              <a:off x="3271" y="1728"/>
              <a:ext cx="5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6467" name="Rectangle 203"/>
            <p:cNvSpPr>
              <a:spLocks noChangeArrowheads="1"/>
            </p:cNvSpPr>
            <p:nvPr/>
          </p:nvSpPr>
          <p:spPr bwMode="auto">
            <a:xfrm rot="-5400000">
              <a:off x="2255" y="1519"/>
              <a:ext cx="22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2400"/>
            </a:p>
          </p:txBody>
        </p:sp>
      </p:grpSp>
      <p:grpSp>
        <p:nvGrpSpPr>
          <p:cNvPr id="14961" name="Group 625"/>
          <p:cNvGrpSpPr>
            <a:grpSpLocks/>
          </p:cNvGrpSpPr>
          <p:nvPr/>
        </p:nvGrpSpPr>
        <p:grpSpPr bwMode="auto">
          <a:xfrm>
            <a:off x="3657600" y="2895600"/>
            <a:ext cx="4953000" cy="1484313"/>
            <a:chOff x="2304" y="1824"/>
            <a:chExt cx="3120" cy="935"/>
          </a:xfrm>
        </p:grpSpPr>
        <p:grpSp>
          <p:nvGrpSpPr>
            <p:cNvPr id="6258" name="Group 623"/>
            <p:cNvGrpSpPr>
              <a:grpSpLocks/>
            </p:cNvGrpSpPr>
            <p:nvPr/>
          </p:nvGrpSpPr>
          <p:grpSpPr bwMode="auto">
            <a:xfrm>
              <a:off x="2304" y="1824"/>
              <a:ext cx="3120" cy="912"/>
              <a:chOff x="2304" y="1824"/>
              <a:chExt cx="3120" cy="912"/>
            </a:xfrm>
          </p:grpSpPr>
          <p:sp>
            <p:nvSpPr>
              <p:cNvPr id="6365" name="Rectangle 616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120" cy="91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Text Box 91"/>
              <p:cNvSpPr txBox="1">
                <a:spLocks noChangeArrowheads="1"/>
              </p:cNvSpPr>
              <p:nvPr/>
            </p:nvSpPr>
            <p:spPr bwMode="auto">
              <a:xfrm>
                <a:off x="4464" y="1920"/>
                <a:ext cx="86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Trial 2: too slow, lost $3,000</a:t>
                </a:r>
              </a:p>
            </p:txBody>
          </p:sp>
        </p:grpSp>
        <p:sp>
          <p:nvSpPr>
            <p:cNvPr id="6259" name="Rectangle 205"/>
            <p:cNvSpPr>
              <a:spLocks noChangeArrowheads="1"/>
            </p:cNvSpPr>
            <p:nvPr/>
          </p:nvSpPr>
          <p:spPr bwMode="auto">
            <a:xfrm>
              <a:off x="2503" y="1897"/>
              <a:ext cx="1638" cy="3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Rectangle 206"/>
            <p:cNvSpPr>
              <a:spLocks noChangeArrowheads="1"/>
            </p:cNvSpPr>
            <p:nvPr/>
          </p:nvSpPr>
          <p:spPr bwMode="auto">
            <a:xfrm>
              <a:off x="2503" y="1897"/>
              <a:ext cx="1638" cy="3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207"/>
            <p:cNvSpPr>
              <a:spLocks noChangeShapeType="1"/>
            </p:cNvSpPr>
            <p:nvPr/>
          </p:nvSpPr>
          <p:spPr bwMode="auto">
            <a:xfrm>
              <a:off x="2503" y="1897"/>
              <a:ext cx="16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208"/>
            <p:cNvSpPr>
              <a:spLocks/>
            </p:cNvSpPr>
            <p:nvPr/>
          </p:nvSpPr>
          <p:spPr bwMode="auto">
            <a:xfrm>
              <a:off x="2503" y="1897"/>
              <a:ext cx="1638" cy="333"/>
            </a:xfrm>
            <a:custGeom>
              <a:avLst/>
              <a:gdLst>
                <a:gd name="T0" fmla="*/ 0 w 619"/>
                <a:gd name="T1" fmla="*/ 333 h 164"/>
                <a:gd name="T2" fmla="*/ 1638 w 619"/>
                <a:gd name="T3" fmla="*/ 333 h 164"/>
                <a:gd name="T4" fmla="*/ 163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Line 209"/>
            <p:cNvSpPr>
              <a:spLocks noChangeShapeType="1"/>
            </p:cNvSpPr>
            <p:nvPr/>
          </p:nvSpPr>
          <p:spPr bwMode="auto">
            <a:xfrm flipV="1">
              <a:off x="2503" y="1897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Line 210"/>
            <p:cNvSpPr>
              <a:spLocks noChangeShapeType="1"/>
            </p:cNvSpPr>
            <p:nvPr/>
          </p:nvSpPr>
          <p:spPr bwMode="auto">
            <a:xfrm>
              <a:off x="2503" y="2230"/>
              <a:ext cx="16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Line 211"/>
            <p:cNvSpPr>
              <a:spLocks noChangeShapeType="1"/>
            </p:cNvSpPr>
            <p:nvPr/>
          </p:nvSpPr>
          <p:spPr bwMode="auto">
            <a:xfrm flipV="1">
              <a:off x="2503" y="1897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212"/>
            <p:cNvSpPr>
              <a:spLocks noChangeShapeType="1"/>
            </p:cNvSpPr>
            <p:nvPr/>
          </p:nvSpPr>
          <p:spPr bwMode="auto">
            <a:xfrm flipV="1">
              <a:off x="2503" y="22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213"/>
            <p:cNvSpPr>
              <a:spLocks noChangeShapeType="1"/>
            </p:cNvSpPr>
            <p:nvPr/>
          </p:nvSpPr>
          <p:spPr bwMode="auto">
            <a:xfrm>
              <a:off x="2503" y="18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Rectangle 214"/>
            <p:cNvSpPr>
              <a:spLocks noChangeArrowheads="1"/>
            </p:cNvSpPr>
            <p:nvPr/>
          </p:nvSpPr>
          <p:spPr bwMode="auto">
            <a:xfrm>
              <a:off x="2495" y="2238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269" name="Line 215"/>
            <p:cNvSpPr>
              <a:spLocks noChangeShapeType="1"/>
            </p:cNvSpPr>
            <p:nvPr/>
          </p:nvSpPr>
          <p:spPr bwMode="auto">
            <a:xfrm flipV="1">
              <a:off x="2776" y="22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216"/>
            <p:cNvSpPr>
              <a:spLocks noChangeShapeType="1"/>
            </p:cNvSpPr>
            <p:nvPr/>
          </p:nvSpPr>
          <p:spPr bwMode="auto">
            <a:xfrm>
              <a:off x="2776" y="18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Rectangle 217"/>
            <p:cNvSpPr>
              <a:spLocks noChangeArrowheads="1"/>
            </p:cNvSpPr>
            <p:nvPr/>
          </p:nvSpPr>
          <p:spPr bwMode="auto">
            <a:xfrm>
              <a:off x="2757" y="2238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272" name="Line 218"/>
            <p:cNvSpPr>
              <a:spLocks noChangeShapeType="1"/>
            </p:cNvSpPr>
            <p:nvPr/>
          </p:nvSpPr>
          <p:spPr bwMode="auto">
            <a:xfrm flipV="1">
              <a:off x="3048" y="22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Line 219"/>
            <p:cNvSpPr>
              <a:spLocks noChangeShapeType="1"/>
            </p:cNvSpPr>
            <p:nvPr/>
          </p:nvSpPr>
          <p:spPr bwMode="auto">
            <a:xfrm>
              <a:off x="3048" y="18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Rectangle 220"/>
            <p:cNvSpPr>
              <a:spLocks noChangeArrowheads="1"/>
            </p:cNvSpPr>
            <p:nvPr/>
          </p:nvSpPr>
          <p:spPr bwMode="auto">
            <a:xfrm>
              <a:off x="3030" y="2238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275" name="Line 221"/>
            <p:cNvSpPr>
              <a:spLocks noChangeShapeType="1"/>
            </p:cNvSpPr>
            <p:nvPr/>
          </p:nvSpPr>
          <p:spPr bwMode="auto">
            <a:xfrm flipV="1">
              <a:off x="3323" y="2218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222"/>
            <p:cNvSpPr>
              <a:spLocks noChangeShapeType="1"/>
            </p:cNvSpPr>
            <p:nvPr/>
          </p:nvSpPr>
          <p:spPr bwMode="auto">
            <a:xfrm>
              <a:off x="3323" y="1897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Rectangle 223"/>
            <p:cNvSpPr>
              <a:spLocks noChangeArrowheads="1"/>
            </p:cNvSpPr>
            <p:nvPr/>
          </p:nvSpPr>
          <p:spPr bwMode="auto">
            <a:xfrm>
              <a:off x="3305" y="2238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2400"/>
            </a:p>
          </p:txBody>
        </p:sp>
        <p:sp>
          <p:nvSpPr>
            <p:cNvPr id="6278" name="Line 224"/>
            <p:cNvSpPr>
              <a:spLocks noChangeShapeType="1"/>
            </p:cNvSpPr>
            <p:nvPr/>
          </p:nvSpPr>
          <p:spPr bwMode="auto">
            <a:xfrm flipV="1">
              <a:off x="3596" y="22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225"/>
            <p:cNvSpPr>
              <a:spLocks noChangeShapeType="1"/>
            </p:cNvSpPr>
            <p:nvPr/>
          </p:nvSpPr>
          <p:spPr bwMode="auto">
            <a:xfrm>
              <a:off x="3596" y="18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Rectangle 226"/>
            <p:cNvSpPr>
              <a:spLocks noChangeArrowheads="1"/>
            </p:cNvSpPr>
            <p:nvPr/>
          </p:nvSpPr>
          <p:spPr bwMode="auto">
            <a:xfrm>
              <a:off x="3578" y="2238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2400"/>
            </a:p>
          </p:txBody>
        </p:sp>
        <p:sp>
          <p:nvSpPr>
            <p:cNvPr id="6281" name="Line 227"/>
            <p:cNvSpPr>
              <a:spLocks noChangeShapeType="1"/>
            </p:cNvSpPr>
            <p:nvPr/>
          </p:nvSpPr>
          <p:spPr bwMode="auto">
            <a:xfrm flipV="1">
              <a:off x="3868" y="2218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228"/>
            <p:cNvSpPr>
              <a:spLocks noChangeShapeType="1"/>
            </p:cNvSpPr>
            <p:nvPr/>
          </p:nvSpPr>
          <p:spPr bwMode="auto">
            <a:xfrm>
              <a:off x="3868" y="1897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Rectangle 229"/>
            <p:cNvSpPr>
              <a:spLocks noChangeArrowheads="1"/>
            </p:cNvSpPr>
            <p:nvPr/>
          </p:nvSpPr>
          <p:spPr bwMode="auto">
            <a:xfrm>
              <a:off x="3842" y="2238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284" name="Line 230"/>
            <p:cNvSpPr>
              <a:spLocks noChangeShapeType="1"/>
            </p:cNvSpPr>
            <p:nvPr/>
          </p:nvSpPr>
          <p:spPr bwMode="auto">
            <a:xfrm flipV="1">
              <a:off x="4141" y="22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231"/>
            <p:cNvSpPr>
              <a:spLocks noChangeShapeType="1"/>
            </p:cNvSpPr>
            <p:nvPr/>
          </p:nvSpPr>
          <p:spPr bwMode="auto">
            <a:xfrm>
              <a:off x="4141" y="18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Rectangle 232"/>
            <p:cNvSpPr>
              <a:spLocks noChangeArrowheads="1"/>
            </p:cNvSpPr>
            <p:nvPr/>
          </p:nvSpPr>
          <p:spPr bwMode="auto">
            <a:xfrm>
              <a:off x="4115" y="2238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2400"/>
            </a:p>
          </p:txBody>
        </p:sp>
        <p:sp>
          <p:nvSpPr>
            <p:cNvPr id="6287" name="Line 233"/>
            <p:cNvSpPr>
              <a:spLocks noChangeShapeType="1"/>
            </p:cNvSpPr>
            <p:nvPr/>
          </p:nvSpPr>
          <p:spPr bwMode="auto">
            <a:xfrm>
              <a:off x="2503" y="223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234"/>
            <p:cNvSpPr>
              <a:spLocks noChangeShapeType="1"/>
            </p:cNvSpPr>
            <p:nvPr/>
          </p:nvSpPr>
          <p:spPr bwMode="auto">
            <a:xfrm flipH="1">
              <a:off x="4125" y="223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Rectangle 235"/>
            <p:cNvSpPr>
              <a:spLocks noChangeArrowheads="1"/>
            </p:cNvSpPr>
            <p:nvPr/>
          </p:nvSpPr>
          <p:spPr bwMode="auto">
            <a:xfrm>
              <a:off x="2474" y="2214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290" name="Line 236"/>
            <p:cNvSpPr>
              <a:spLocks noChangeShapeType="1"/>
            </p:cNvSpPr>
            <p:nvPr/>
          </p:nvSpPr>
          <p:spPr bwMode="auto">
            <a:xfrm>
              <a:off x="2503" y="216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237"/>
            <p:cNvSpPr>
              <a:spLocks noChangeShapeType="1"/>
            </p:cNvSpPr>
            <p:nvPr/>
          </p:nvSpPr>
          <p:spPr bwMode="auto">
            <a:xfrm flipH="1">
              <a:off x="4125" y="216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Rectangle 238"/>
            <p:cNvSpPr>
              <a:spLocks noChangeArrowheads="1"/>
            </p:cNvSpPr>
            <p:nvPr/>
          </p:nvSpPr>
          <p:spPr bwMode="auto">
            <a:xfrm>
              <a:off x="2445" y="2147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6293" name="Line 239"/>
            <p:cNvSpPr>
              <a:spLocks noChangeShapeType="1"/>
            </p:cNvSpPr>
            <p:nvPr/>
          </p:nvSpPr>
          <p:spPr bwMode="auto">
            <a:xfrm>
              <a:off x="2503" y="209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240"/>
            <p:cNvSpPr>
              <a:spLocks noChangeShapeType="1"/>
            </p:cNvSpPr>
            <p:nvPr/>
          </p:nvSpPr>
          <p:spPr bwMode="auto">
            <a:xfrm flipH="1">
              <a:off x="4125" y="209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Rectangle 241"/>
            <p:cNvSpPr>
              <a:spLocks noChangeArrowheads="1"/>
            </p:cNvSpPr>
            <p:nvPr/>
          </p:nvSpPr>
          <p:spPr bwMode="auto">
            <a:xfrm>
              <a:off x="2445" y="2080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6296" name="Line 242"/>
            <p:cNvSpPr>
              <a:spLocks noChangeShapeType="1"/>
            </p:cNvSpPr>
            <p:nvPr/>
          </p:nvSpPr>
          <p:spPr bwMode="auto">
            <a:xfrm>
              <a:off x="2503" y="203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243"/>
            <p:cNvSpPr>
              <a:spLocks noChangeShapeType="1"/>
            </p:cNvSpPr>
            <p:nvPr/>
          </p:nvSpPr>
          <p:spPr bwMode="auto">
            <a:xfrm flipH="1">
              <a:off x="4125" y="203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Rectangle 244"/>
            <p:cNvSpPr>
              <a:spLocks noChangeArrowheads="1"/>
            </p:cNvSpPr>
            <p:nvPr/>
          </p:nvSpPr>
          <p:spPr bwMode="auto">
            <a:xfrm>
              <a:off x="2445" y="2015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6299" name="Line 245"/>
            <p:cNvSpPr>
              <a:spLocks noChangeShapeType="1"/>
            </p:cNvSpPr>
            <p:nvPr/>
          </p:nvSpPr>
          <p:spPr bwMode="auto">
            <a:xfrm>
              <a:off x="2503" y="196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246"/>
            <p:cNvSpPr>
              <a:spLocks noChangeShapeType="1"/>
            </p:cNvSpPr>
            <p:nvPr/>
          </p:nvSpPr>
          <p:spPr bwMode="auto">
            <a:xfrm flipH="1">
              <a:off x="4125" y="196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Rectangle 247"/>
            <p:cNvSpPr>
              <a:spLocks noChangeArrowheads="1"/>
            </p:cNvSpPr>
            <p:nvPr/>
          </p:nvSpPr>
          <p:spPr bwMode="auto">
            <a:xfrm>
              <a:off x="2445" y="1948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6302" name="Line 248"/>
            <p:cNvSpPr>
              <a:spLocks noChangeShapeType="1"/>
            </p:cNvSpPr>
            <p:nvPr/>
          </p:nvSpPr>
          <p:spPr bwMode="auto">
            <a:xfrm>
              <a:off x="2503" y="189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249"/>
            <p:cNvSpPr>
              <a:spLocks noChangeShapeType="1"/>
            </p:cNvSpPr>
            <p:nvPr/>
          </p:nvSpPr>
          <p:spPr bwMode="auto">
            <a:xfrm flipH="1">
              <a:off x="4125" y="189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Rectangle 250"/>
            <p:cNvSpPr>
              <a:spLocks noChangeArrowheads="1"/>
            </p:cNvSpPr>
            <p:nvPr/>
          </p:nvSpPr>
          <p:spPr bwMode="auto">
            <a:xfrm>
              <a:off x="2474" y="1881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6305" name="Line 251"/>
            <p:cNvSpPr>
              <a:spLocks noChangeShapeType="1"/>
            </p:cNvSpPr>
            <p:nvPr/>
          </p:nvSpPr>
          <p:spPr bwMode="auto">
            <a:xfrm>
              <a:off x="2503" y="1897"/>
              <a:ext cx="16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252"/>
            <p:cNvSpPr>
              <a:spLocks/>
            </p:cNvSpPr>
            <p:nvPr/>
          </p:nvSpPr>
          <p:spPr bwMode="auto">
            <a:xfrm>
              <a:off x="2503" y="1897"/>
              <a:ext cx="1638" cy="333"/>
            </a:xfrm>
            <a:custGeom>
              <a:avLst/>
              <a:gdLst>
                <a:gd name="T0" fmla="*/ 0 w 619"/>
                <a:gd name="T1" fmla="*/ 333 h 164"/>
                <a:gd name="T2" fmla="*/ 1638 w 619"/>
                <a:gd name="T3" fmla="*/ 333 h 164"/>
                <a:gd name="T4" fmla="*/ 163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253"/>
            <p:cNvSpPr>
              <a:spLocks noChangeShapeType="1"/>
            </p:cNvSpPr>
            <p:nvPr/>
          </p:nvSpPr>
          <p:spPr bwMode="auto">
            <a:xfrm flipV="1">
              <a:off x="2503" y="1897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254"/>
            <p:cNvSpPr>
              <a:spLocks/>
            </p:cNvSpPr>
            <p:nvPr/>
          </p:nvSpPr>
          <p:spPr bwMode="auto">
            <a:xfrm>
              <a:off x="2503" y="1897"/>
              <a:ext cx="1365" cy="333"/>
            </a:xfrm>
            <a:custGeom>
              <a:avLst/>
              <a:gdLst>
                <a:gd name="T0" fmla="*/ 18 w 1042"/>
                <a:gd name="T1" fmla="*/ 333 h 333"/>
                <a:gd name="T2" fmla="*/ 39 w 1042"/>
                <a:gd name="T3" fmla="*/ 333 h 333"/>
                <a:gd name="T4" fmla="*/ 64 w 1042"/>
                <a:gd name="T5" fmla="*/ 333 h 333"/>
                <a:gd name="T6" fmla="*/ 85 w 1042"/>
                <a:gd name="T7" fmla="*/ 0 h 333"/>
                <a:gd name="T8" fmla="*/ 106 w 1042"/>
                <a:gd name="T9" fmla="*/ 0 h 333"/>
                <a:gd name="T10" fmla="*/ 127 w 1042"/>
                <a:gd name="T11" fmla="*/ 0 h 333"/>
                <a:gd name="T12" fmla="*/ 151 w 1042"/>
                <a:gd name="T13" fmla="*/ 0 h 333"/>
                <a:gd name="T14" fmla="*/ 172 w 1042"/>
                <a:gd name="T15" fmla="*/ 0 h 333"/>
                <a:gd name="T16" fmla="*/ 194 w 1042"/>
                <a:gd name="T17" fmla="*/ 0 h 333"/>
                <a:gd name="T18" fmla="*/ 217 w 1042"/>
                <a:gd name="T19" fmla="*/ 0 h 333"/>
                <a:gd name="T20" fmla="*/ 238 w 1042"/>
                <a:gd name="T21" fmla="*/ 0 h 333"/>
                <a:gd name="T22" fmla="*/ 259 w 1042"/>
                <a:gd name="T23" fmla="*/ 0 h 333"/>
                <a:gd name="T24" fmla="*/ 280 w 1042"/>
                <a:gd name="T25" fmla="*/ 0 h 333"/>
                <a:gd name="T26" fmla="*/ 304 w 1042"/>
                <a:gd name="T27" fmla="*/ 0 h 333"/>
                <a:gd name="T28" fmla="*/ 326 w 1042"/>
                <a:gd name="T29" fmla="*/ 0 h 333"/>
                <a:gd name="T30" fmla="*/ 347 w 1042"/>
                <a:gd name="T31" fmla="*/ 0 h 333"/>
                <a:gd name="T32" fmla="*/ 368 w 1042"/>
                <a:gd name="T33" fmla="*/ 0 h 333"/>
                <a:gd name="T34" fmla="*/ 392 w 1042"/>
                <a:gd name="T35" fmla="*/ 0 h 333"/>
                <a:gd name="T36" fmla="*/ 413 w 1042"/>
                <a:gd name="T37" fmla="*/ 0 h 333"/>
                <a:gd name="T38" fmla="*/ 434 w 1042"/>
                <a:gd name="T39" fmla="*/ 0 h 333"/>
                <a:gd name="T40" fmla="*/ 456 w 1042"/>
                <a:gd name="T41" fmla="*/ 0 h 333"/>
                <a:gd name="T42" fmla="*/ 479 w 1042"/>
                <a:gd name="T43" fmla="*/ 0 h 333"/>
                <a:gd name="T44" fmla="*/ 500 w 1042"/>
                <a:gd name="T45" fmla="*/ 0 h 333"/>
                <a:gd name="T46" fmla="*/ 521 w 1042"/>
                <a:gd name="T47" fmla="*/ 0 h 333"/>
                <a:gd name="T48" fmla="*/ 542 w 1042"/>
                <a:gd name="T49" fmla="*/ 0 h 333"/>
                <a:gd name="T50" fmla="*/ 566 w 1042"/>
                <a:gd name="T51" fmla="*/ 0 h 333"/>
                <a:gd name="T52" fmla="*/ 588 w 1042"/>
                <a:gd name="T53" fmla="*/ 0 h 333"/>
                <a:gd name="T54" fmla="*/ 609 w 1042"/>
                <a:gd name="T55" fmla="*/ 0 h 333"/>
                <a:gd name="T56" fmla="*/ 630 w 1042"/>
                <a:gd name="T57" fmla="*/ 0 h 333"/>
                <a:gd name="T58" fmla="*/ 654 w 1042"/>
                <a:gd name="T59" fmla="*/ 0 h 333"/>
                <a:gd name="T60" fmla="*/ 675 w 1042"/>
                <a:gd name="T61" fmla="*/ 0 h 333"/>
                <a:gd name="T62" fmla="*/ 696 w 1042"/>
                <a:gd name="T63" fmla="*/ 0 h 333"/>
                <a:gd name="T64" fmla="*/ 718 w 1042"/>
                <a:gd name="T65" fmla="*/ 0 h 333"/>
                <a:gd name="T66" fmla="*/ 741 w 1042"/>
                <a:gd name="T67" fmla="*/ 0 h 333"/>
                <a:gd name="T68" fmla="*/ 762 w 1042"/>
                <a:gd name="T69" fmla="*/ 0 h 333"/>
                <a:gd name="T70" fmla="*/ 783 w 1042"/>
                <a:gd name="T71" fmla="*/ 0 h 333"/>
                <a:gd name="T72" fmla="*/ 804 w 1042"/>
                <a:gd name="T73" fmla="*/ 0 h 333"/>
                <a:gd name="T74" fmla="*/ 828 w 1042"/>
                <a:gd name="T75" fmla="*/ 0 h 333"/>
                <a:gd name="T76" fmla="*/ 850 w 1042"/>
                <a:gd name="T77" fmla="*/ 0 h 333"/>
                <a:gd name="T78" fmla="*/ 871 w 1042"/>
                <a:gd name="T79" fmla="*/ 0 h 333"/>
                <a:gd name="T80" fmla="*/ 892 w 1042"/>
                <a:gd name="T81" fmla="*/ 0 h 333"/>
                <a:gd name="T82" fmla="*/ 916 w 1042"/>
                <a:gd name="T83" fmla="*/ 0 h 333"/>
                <a:gd name="T84" fmla="*/ 937 w 1042"/>
                <a:gd name="T85" fmla="*/ 0 h 333"/>
                <a:gd name="T86" fmla="*/ 958 w 1042"/>
                <a:gd name="T87" fmla="*/ 0 h 333"/>
                <a:gd name="T88" fmla="*/ 979 w 1042"/>
                <a:gd name="T89" fmla="*/ 0 h 333"/>
                <a:gd name="T90" fmla="*/ 1003 w 1042"/>
                <a:gd name="T91" fmla="*/ 0 h 333"/>
                <a:gd name="T92" fmla="*/ 1024 w 1042"/>
                <a:gd name="T93" fmla="*/ 0 h 333"/>
                <a:gd name="T94" fmla="*/ 1045 w 1042"/>
                <a:gd name="T95" fmla="*/ 0 h 333"/>
                <a:gd name="T96" fmla="*/ 1066 w 1042"/>
                <a:gd name="T97" fmla="*/ 0 h 333"/>
                <a:gd name="T98" fmla="*/ 1090 w 1042"/>
                <a:gd name="T99" fmla="*/ 0 h 333"/>
                <a:gd name="T100" fmla="*/ 1111 w 1042"/>
                <a:gd name="T101" fmla="*/ 0 h 333"/>
                <a:gd name="T102" fmla="*/ 1133 w 1042"/>
                <a:gd name="T103" fmla="*/ 0 h 333"/>
                <a:gd name="T104" fmla="*/ 1154 w 1042"/>
                <a:gd name="T105" fmla="*/ 0 h 333"/>
                <a:gd name="T106" fmla="*/ 1178 w 1042"/>
                <a:gd name="T107" fmla="*/ 0 h 333"/>
                <a:gd name="T108" fmla="*/ 1199 w 1042"/>
                <a:gd name="T109" fmla="*/ 0 h 333"/>
                <a:gd name="T110" fmla="*/ 1220 w 1042"/>
                <a:gd name="T111" fmla="*/ 0 h 333"/>
                <a:gd name="T112" fmla="*/ 1241 w 1042"/>
                <a:gd name="T113" fmla="*/ 0 h 333"/>
                <a:gd name="T114" fmla="*/ 1265 w 1042"/>
                <a:gd name="T115" fmla="*/ 0 h 333"/>
                <a:gd name="T116" fmla="*/ 1286 w 1042"/>
                <a:gd name="T117" fmla="*/ 0 h 333"/>
                <a:gd name="T118" fmla="*/ 1307 w 1042"/>
                <a:gd name="T119" fmla="*/ 0 h 333"/>
                <a:gd name="T120" fmla="*/ 1328 w 1042"/>
                <a:gd name="T121" fmla="*/ 0 h 333"/>
                <a:gd name="T122" fmla="*/ 1352 w 1042"/>
                <a:gd name="T123" fmla="*/ 0 h 3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42" h="333">
                  <a:moveTo>
                    <a:pt x="0" y="333"/>
                  </a:moveTo>
                  <a:lnTo>
                    <a:pt x="2" y="333"/>
                  </a:lnTo>
                  <a:lnTo>
                    <a:pt x="4" y="333"/>
                  </a:lnTo>
                  <a:lnTo>
                    <a:pt x="6" y="333"/>
                  </a:lnTo>
                  <a:lnTo>
                    <a:pt x="8" y="333"/>
                  </a:lnTo>
                  <a:lnTo>
                    <a:pt x="10" y="333"/>
                  </a:lnTo>
                  <a:lnTo>
                    <a:pt x="12" y="333"/>
                  </a:lnTo>
                  <a:lnTo>
                    <a:pt x="14" y="333"/>
                  </a:lnTo>
                  <a:lnTo>
                    <a:pt x="16" y="333"/>
                  </a:lnTo>
                  <a:lnTo>
                    <a:pt x="18" y="333"/>
                  </a:lnTo>
                  <a:lnTo>
                    <a:pt x="20" y="333"/>
                  </a:lnTo>
                  <a:lnTo>
                    <a:pt x="22" y="333"/>
                  </a:lnTo>
                  <a:lnTo>
                    <a:pt x="24" y="333"/>
                  </a:lnTo>
                  <a:lnTo>
                    <a:pt x="26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4" y="333"/>
                  </a:lnTo>
                  <a:lnTo>
                    <a:pt x="36" y="333"/>
                  </a:lnTo>
                  <a:lnTo>
                    <a:pt x="38" y="333"/>
                  </a:lnTo>
                  <a:lnTo>
                    <a:pt x="40" y="333"/>
                  </a:lnTo>
                  <a:lnTo>
                    <a:pt x="43" y="333"/>
                  </a:lnTo>
                  <a:lnTo>
                    <a:pt x="45" y="333"/>
                  </a:lnTo>
                  <a:lnTo>
                    <a:pt x="47" y="333"/>
                  </a:lnTo>
                  <a:lnTo>
                    <a:pt x="49" y="333"/>
                  </a:lnTo>
                  <a:lnTo>
                    <a:pt x="51" y="333"/>
                  </a:lnTo>
                  <a:lnTo>
                    <a:pt x="53" y="333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4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6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3" y="0"/>
                  </a:lnTo>
                  <a:lnTo>
                    <a:pt x="475" y="0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489" y="0"/>
                  </a:lnTo>
                  <a:lnTo>
                    <a:pt x="491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9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5" y="0"/>
                  </a:lnTo>
                  <a:lnTo>
                    <a:pt x="517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5" y="0"/>
                  </a:lnTo>
                  <a:lnTo>
                    <a:pt x="527" y="0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0"/>
                  </a:lnTo>
                  <a:lnTo>
                    <a:pt x="535" y="0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8" y="0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4" y="0"/>
                  </a:lnTo>
                  <a:lnTo>
                    <a:pt x="556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592" y="0"/>
                  </a:lnTo>
                  <a:lnTo>
                    <a:pt x="594" y="0"/>
                  </a:lnTo>
                  <a:lnTo>
                    <a:pt x="596" y="0"/>
                  </a:lnTo>
                  <a:lnTo>
                    <a:pt x="598" y="0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0" y="0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6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2" y="0"/>
                  </a:lnTo>
                  <a:lnTo>
                    <a:pt x="644" y="0"/>
                  </a:lnTo>
                  <a:lnTo>
                    <a:pt x="646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3" y="0"/>
                  </a:lnTo>
                  <a:lnTo>
                    <a:pt x="665" y="0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1" y="0"/>
                  </a:lnTo>
                  <a:lnTo>
                    <a:pt x="673" y="0"/>
                  </a:lnTo>
                  <a:lnTo>
                    <a:pt x="675" y="0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81" y="0"/>
                  </a:lnTo>
                  <a:lnTo>
                    <a:pt x="683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3" y="0"/>
                  </a:lnTo>
                  <a:lnTo>
                    <a:pt x="705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11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7" y="0"/>
                  </a:lnTo>
                  <a:lnTo>
                    <a:pt x="719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5" y="0"/>
                  </a:lnTo>
                  <a:lnTo>
                    <a:pt x="727" y="0"/>
                  </a:lnTo>
                  <a:lnTo>
                    <a:pt x="729" y="0"/>
                  </a:lnTo>
                  <a:lnTo>
                    <a:pt x="731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2" y="0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4" y="0"/>
                  </a:lnTo>
                  <a:lnTo>
                    <a:pt x="776" y="0"/>
                  </a:lnTo>
                  <a:lnTo>
                    <a:pt x="778" y="0"/>
                  </a:lnTo>
                  <a:lnTo>
                    <a:pt x="780" y="0"/>
                  </a:lnTo>
                  <a:lnTo>
                    <a:pt x="782" y="0"/>
                  </a:lnTo>
                  <a:lnTo>
                    <a:pt x="784" y="0"/>
                  </a:lnTo>
                  <a:lnTo>
                    <a:pt x="786" y="0"/>
                  </a:lnTo>
                  <a:lnTo>
                    <a:pt x="788" y="0"/>
                  </a:lnTo>
                  <a:lnTo>
                    <a:pt x="790" y="0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800" y="0"/>
                  </a:lnTo>
                  <a:lnTo>
                    <a:pt x="802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30" y="0"/>
                  </a:lnTo>
                  <a:lnTo>
                    <a:pt x="832" y="0"/>
                  </a:lnTo>
                  <a:lnTo>
                    <a:pt x="834" y="0"/>
                  </a:lnTo>
                  <a:lnTo>
                    <a:pt x="836" y="0"/>
                  </a:lnTo>
                  <a:lnTo>
                    <a:pt x="838" y="0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6" y="0"/>
                  </a:lnTo>
                  <a:lnTo>
                    <a:pt x="848" y="0"/>
                  </a:lnTo>
                  <a:lnTo>
                    <a:pt x="851" y="0"/>
                  </a:lnTo>
                  <a:lnTo>
                    <a:pt x="853" y="0"/>
                  </a:lnTo>
                  <a:lnTo>
                    <a:pt x="855" y="0"/>
                  </a:lnTo>
                  <a:lnTo>
                    <a:pt x="857" y="0"/>
                  </a:lnTo>
                  <a:lnTo>
                    <a:pt x="859" y="0"/>
                  </a:lnTo>
                  <a:lnTo>
                    <a:pt x="861" y="0"/>
                  </a:lnTo>
                  <a:lnTo>
                    <a:pt x="863" y="0"/>
                  </a:lnTo>
                  <a:lnTo>
                    <a:pt x="865" y="0"/>
                  </a:lnTo>
                  <a:lnTo>
                    <a:pt x="867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5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901" y="0"/>
                  </a:lnTo>
                  <a:lnTo>
                    <a:pt x="903" y="0"/>
                  </a:lnTo>
                  <a:lnTo>
                    <a:pt x="905" y="0"/>
                  </a:lnTo>
                  <a:lnTo>
                    <a:pt x="907" y="0"/>
                  </a:lnTo>
                  <a:lnTo>
                    <a:pt x="909" y="0"/>
                  </a:lnTo>
                  <a:lnTo>
                    <a:pt x="911" y="0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7" y="0"/>
                  </a:lnTo>
                  <a:lnTo>
                    <a:pt x="919" y="0"/>
                  </a:lnTo>
                  <a:lnTo>
                    <a:pt x="921" y="0"/>
                  </a:lnTo>
                  <a:lnTo>
                    <a:pt x="923" y="0"/>
                  </a:lnTo>
                  <a:lnTo>
                    <a:pt x="925" y="0"/>
                  </a:lnTo>
                  <a:lnTo>
                    <a:pt x="927" y="0"/>
                  </a:lnTo>
                  <a:lnTo>
                    <a:pt x="929" y="0"/>
                  </a:lnTo>
                  <a:lnTo>
                    <a:pt x="931" y="0"/>
                  </a:lnTo>
                  <a:lnTo>
                    <a:pt x="933" y="0"/>
                  </a:lnTo>
                  <a:lnTo>
                    <a:pt x="935" y="0"/>
                  </a:lnTo>
                  <a:lnTo>
                    <a:pt x="937" y="0"/>
                  </a:lnTo>
                  <a:lnTo>
                    <a:pt x="939" y="0"/>
                  </a:lnTo>
                  <a:lnTo>
                    <a:pt x="941" y="0"/>
                  </a:lnTo>
                  <a:lnTo>
                    <a:pt x="943" y="0"/>
                  </a:lnTo>
                  <a:lnTo>
                    <a:pt x="945" y="0"/>
                  </a:lnTo>
                  <a:lnTo>
                    <a:pt x="947" y="0"/>
                  </a:lnTo>
                  <a:lnTo>
                    <a:pt x="949" y="0"/>
                  </a:lnTo>
                  <a:lnTo>
                    <a:pt x="952" y="0"/>
                  </a:lnTo>
                  <a:lnTo>
                    <a:pt x="956" y="0"/>
                  </a:lnTo>
                  <a:lnTo>
                    <a:pt x="958" y="0"/>
                  </a:lnTo>
                  <a:lnTo>
                    <a:pt x="960" y="0"/>
                  </a:lnTo>
                  <a:lnTo>
                    <a:pt x="962" y="0"/>
                  </a:lnTo>
                  <a:lnTo>
                    <a:pt x="964" y="0"/>
                  </a:lnTo>
                  <a:lnTo>
                    <a:pt x="966" y="0"/>
                  </a:lnTo>
                  <a:lnTo>
                    <a:pt x="968" y="0"/>
                  </a:lnTo>
                  <a:lnTo>
                    <a:pt x="970" y="0"/>
                  </a:lnTo>
                  <a:lnTo>
                    <a:pt x="972" y="0"/>
                  </a:lnTo>
                  <a:lnTo>
                    <a:pt x="974" y="0"/>
                  </a:lnTo>
                  <a:lnTo>
                    <a:pt x="976" y="0"/>
                  </a:lnTo>
                  <a:lnTo>
                    <a:pt x="978" y="0"/>
                  </a:lnTo>
                  <a:lnTo>
                    <a:pt x="980" y="0"/>
                  </a:lnTo>
                  <a:lnTo>
                    <a:pt x="982" y="0"/>
                  </a:lnTo>
                  <a:lnTo>
                    <a:pt x="984" y="0"/>
                  </a:lnTo>
                  <a:lnTo>
                    <a:pt x="986" y="0"/>
                  </a:lnTo>
                  <a:lnTo>
                    <a:pt x="988" y="0"/>
                  </a:lnTo>
                  <a:lnTo>
                    <a:pt x="990" y="0"/>
                  </a:lnTo>
                  <a:lnTo>
                    <a:pt x="992" y="0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0" y="0"/>
                  </a:lnTo>
                  <a:lnTo>
                    <a:pt x="1002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08" y="0"/>
                  </a:lnTo>
                  <a:lnTo>
                    <a:pt x="1010" y="0"/>
                  </a:lnTo>
                  <a:lnTo>
                    <a:pt x="1012" y="0"/>
                  </a:lnTo>
                  <a:lnTo>
                    <a:pt x="1014" y="0"/>
                  </a:lnTo>
                  <a:lnTo>
                    <a:pt x="1016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4" y="0"/>
                  </a:lnTo>
                  <a:lnTo>
                    <a:pt x="1026" y="0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032" y="0"/>
                  </a:lnTo>
                  <a:lnTo>
                    <a:pt x="1034" y="0"/>
                  </a:lnTo>
                  <a:lnTo>
                    <a:pt x="1036" y="0"/>
                  </a:lnTo>
                  <a:lnTo>
                    <a:pt x="1038" y="0"/>
                  </a:lnTo>
                  <a:lnTo>
                    <a:pt x="1040" y="0"/>
                  </a:lnTo>
                  <a:lnTo>
                    <a:pt x="104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255"/>
            <p:cNvSpPr>
              <a:spLocks/>
            </p:cNvSpPr>
            <p:nvPr/>
          </p:nvSpPr>
          <p:spPr bwMode="auto">
            <a:xfrm>
              <a:off x="2503" y="1901"/>
              <a:ext cx="1365" cy="329"/>
            </a:xfrm>
            <a:custGeom>
              <a:avLst/>
              <a:gdLst>
                <a:gd name="T0" fmla="*/ 18 w 1042"/>
                <a:gd name="T1" fmla="*/ 329 h 329"/>
                <a:gd name="T2" fmla="*/ 39 w 1042"/>
                <a:gd name="T3" fmla="*/ 329 h 329"/>
                <a:gd name="T4" fmla="*/ 64 w 1042"/>
                <a:gd name="T5" fmla="*/ 329 h 329"/>
                <a:gd name="T6" fmla="*/ 85 w 1042"/>
                <a:gd name="T7" fmla="*/ 329 h 329"/>
                <a:gd name="T8" fmla="*/ 106 w 1042"/>
                <a:gd name="T9" fmla="*/ 329 h 329"/>
                <a:gd name="T10" fmla="*/ 127 w 1042"/>
                <a:gd name="T11" fmla="*/ 329 h 329"/>
                <a:gd name="T12" fmla="*/ 151 w 1042"/>
                <a:gd name="T13" fmla="*/ 313 h 329"/>
                <a:gd name="T14" fmla="*/ 172 w 1042"/>
                <a:gd name="T15" fmla="*/ 285 h 329"/>
                <a:gd name="T16" fmla="*/ 194 w 1042"/>
                <a:gd name="T17" fmla="*/ 256 h 329"/>
                <a:gd name="T18" fmla="*/ 217 w 1042"/>
                <a:gd name="T19" fmla="*/ 230 h 329"/>
                <a:gd name="T20" fmla="*/ 238 w 1042"/>
                <a:gd name="T21" fmla="*/ 205 h 329"/>
                <a:gd name="T22" fmla="*/ 259 w 1042"/>
                <a:gd name="T23" fmla="*/ 187 h 329"/>
                <a:gd name="T24" fmla="*/ 280 w 1042"/>
                <a:gd name="T25" fmla="*/ 169 h 329"/>
                <a:gd name="T26" fmla="*/ 304 w 1042"/>
                <a:gd name="T27" fmla="*/ 155 h 329"/>
                <a:gd name="T28" fmla="*/ 326 w 1042"/>
                <a:gd name="T29" fmla="*/ 142 h 329"/>
                <a:gd name="T30" fmla="*/ 347 w 1042"/>
                <a:gd name="T31" fmla="*/ 130 h 329"/>
                <a:gd name="T32" fmla="*/ 368 w 1042"/>
                <a:gd name="T33" fmla="*/ 120 h 329"/>
                <a:gd name="T34" fmla="*/ 392 w 1042"/>
                <a:gd name="T35" fmla="*/ 110 h 329"/>
                <a:gd name="T36" fmla="*/ 413 w 1042"/>
                <a:gd name="T37" fmla="*/ 102 h 329"/>
                <a:gd name="T38" fmla="*/ 434 w 1042"/>
                <a:gd name="T39" fmla="*/ 94 h 329"/>
                <a:gd name="T40" fmla="*/ 456 w 1042"/>
                <a:gd name="T41" fmla="*/ 88 h 329"/>
                <a:gd name="T42" fmla="*/ 479 w 1042"/>
                <a:gd name="T43" fmla="*/ 81 h 329"/>
                <a:gd name="T44" fmla="*/ 500 w 1042"/>
                <a:gd name="T45" fmla="*/ 73 h 329"/>
                <a:gd name="T46" fmla="*/ 521 w 1042"/>
                <a:gd name="T47" fmla="*/ 69 h 329"/>
                <a:gd name="T48" fmla="*/ 542 w 1042"/>
                <a:gd name="T49" fmla="*/ 63 h 329"/>
                <a:gd name="T50" fmla="*/ 566 w 1042"/>
                <a:gd name="T51" fmla="*/ 59 h 329"/>
                <a:gd name="T52" fmla="*/ 588 w 1042"/>
                <a:gd name="T53" fmla="*/ 53 h 329"/>
                <a:gd name="T54" fmla="*/ 609 w 1042"/>
                <a:gd name="T55" fmla="*/ 49 h 329"/>
                <a:gd name="T56" fmla="*/ 630 w 1042"/>
                <a:gd name="T57" fmla="*/ 45 h 329"/>
                <a:gd name="T58" fmla="*/ 654 w 1042"/>
                <a:gd name="T59" fmla="*/ 43 h 329"/>
                <a:gd name="T60" fmla="*/ 675 w 1042"/>
                <a:gd name="T61" fmla="*/ 39 h 329"/>
                <a:gd name="T62" fmla="*/ 696 w 1042"/>
                <a:gd name="T63" fmla="*/ 35 h 329"/>
                <a:gd name="T64" fmla="*/ 718 w 1042"/>
                <a:gd name="T65" fmla="*/ 33 h 329"/>
                <a:gd name="T66" fmla="*/ 741 w 1042"/>
                <a:gd name="T67" fmla="*/ 31 h 329"/>
                <a:gd name="T68" fmla="*/ 762 w 1042"/>
                <a:gd name="T69" fmla="*/ 27 h 329"/>
                <a:gd name="T70" fmla="*/ 783 w 1042"/>
                <a:gd name="T71" fmla="*/ 25 h 329"/>
                <a:gd name="T72" fmla="*/ 804 w 1042"/>
                <a:gd name="T73" fmla="*/ 23 h 329"/>
                <a:gd name="T74" fmla="*/ 828 w 1042"/>
                <a:gd name="T75" fmla="*/ 21 h 329"/>
                <a:gd name="T76" fmla="*/ 850 w 1042"/>
                <a:gd name="T77" fmla="*/ 18 h 329"/>
                <a:gd name="T78" fmla="*/ 871 w 1042"/>
                <a:gd name="T79" fmla="*/ 18 h 329"/>
                <a:gd name="T80" fmla="*/ 892 w 1042"/>
                <a:gd name="T81" fmla="*/ 16 h 329"/>
                <a:gd name="T82" fmla="*/ 916 w 1042"/>
                <a:gd name="T83" fmla="*/ 14 h 329"/>
                <a:gd name="T84" fmla="*/ 937 w 1042"/>
                <a:gd name="T85" fmla="*/ 12 h 329"/>
                <a:gd name="T86" fmla="*/ 958 w 1042"/>
                <a:gd name="T87" fmla="*/ 12 h 329"/>
                <a:gd name="T88" fmla="*/ 979 w 1042"/>
                <a:gd name="T89" fmla="*/ 10 h 329"/>
                <a:gd name="T90" fmla="*/ 1003 w 1042"/>
                <a:gd name="T91" fmla="*/ 10 h 329"/>
                <a:gd name="T92" fmla="*/ 1024 w 1042"/>
                <a:gd name="T93" fmla="*/ 8 h 329"/>
                <a:gd name="T94" fmla="*/ 1045 w 1042"/>
                <a:gd name="T95" fmla="*/ 8 h 329"/>
                <a:gd name="T96" fmla="*/ 1066 w 1042"/>
                <a:gd name="T97" fmla="*/ 6 h 329"/>
                <a:gd name="T98" fmla="*/ 1090 w 1042"/>
                <a:gd name="T99" fmla="*/ 6 h 329"/>
                <a:gd name="T100" fmla="*/ 1111 w 1042"/>
                <a:gd name="T101" fmla="*/ 6 h 329"/>
                <a:gd name="T102" fmla="*/ 1133 w 1042"/>
                <a:gd name="T103" fmla="*/ 4 h 329"/>
                <a:gd name="T104" fmla="*/ 1154 w 1042"/>
                <a:gd name="T105" fmla="*/ 4 h 329"/>
                <a:gd name="T106" fmla="*/ 1178 w 1042"/>
                <a:gd name="T107" fmla="*/ 4 h 329"/>
                <a:gd name="T108" fmla="*/ 1199 w 1042"/>
                <a:gd name="T109" fmla="*/ 2 h 329"/>
                <a:gd name="T110" fmla="*/ 1220 w 1042"/>
                <a:gd name="T111" fmla="*/ 2 h 329"/>
                <a:gd name="T112" fmla="*/ 1241 w 1042"/>
                <a:gd name="T113" fmla="*/ 2 h 329"/>
                <a:gd name="T114" fmla="*/ 1265 w 1042"/>
                <a:gd name="T115" fmla="*/ 2 h 329"/>
                <a:gd name="T116" fmla="*/ 1286 w 1042"/>
                <a:gd name="T117" fmla="*/ 2 h 329"/>
                <a:gd name="T118" fmla="*/ 1307 w 1042"/>
                <a:gd name="T119" fmla="*/ 0 h 329"/>
                <a:gd name="T120" fmla="*/ 1328 w 1042"/>
                <a:gd name="T121" fmla="*/ 0 h 329"/>
                <a:gd name="T122" fmla="*/ 1352 w 1042"/>
                <a:gd name="T123" fmla="*/ 0 h 3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42" h="329">
                  <a:moveTo>
                    <a:pt x="0" y="329"/>
                  </a:moveTo>
                  <a:lnTo>
                    <a:pt x="2" y="329"/>
                  </a:lnTo>
                  <a:lnTo>
                    <a:pt x="4" y="329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10" y="329"/>
                  </a:lnTo>
                  <a:lnTo>
                    <a:pt x="12" y="329"/>
                  </a:lnTo>
                  <a:lnTo>
                    <a:pt x="14" y="329"/>
                  </a:lnTo>
                  <a:lnTo>
                    <a:pt x="16" y="329"/>
                  </a:lnTo>
                  <a:lnTo>
                    <a:pt x="18" y="329"/>
                  </a:lnTo>
                  <a:lnTo>
                    <a:pt x="20" y="329"/>
                  </a:lnTo>
                  <a:lnTo>
                    <a:pt x="22" y="329"/>
                  </a:lnTo>
                  <a:lnTo>
                    <a:pt x="24" y="329"/>
                  </a:lnTo>
                  <a:lnTo>
                    <a:pt x="26" y="329"/>
                  </a:lnTo>
                  <a:lnTo>
                    <a:pt x="28" y="329"/>
                  </a:lnTo>
                  <a:lnTo>
                    <a:pt x="30" y="329"/>
                  </a:lnTo>
                  <a:lnTo>
                    <a:pt x="34" y="329"/>
                  </a:lnTo>
                  <a:lnTo>
                    <a:pt x="36" y="329"/>
                  </a:lnTo>
                  <a:lnTo>
                    <a:pt x="38" y="329"/>
                  </a:lnTo>
                  <a:lnTo>
                    <a:pt x="40" y="329"/>
                  </a:lnTo>
                  <a:lnTo>
                    <a:pt x="43" y="329"/>
                  </a:lnTo>
                  <a:lnTo>
                    <a:pt x="45" y="329"/>
                  </a:lnTo>
                  <a:lnTo>
                    <a:pt x="47" y="329"/>
                  </a:lnTo>
                  <a:lnTo>
                    <a:pt x="49" y="329"/>
                  </a:lnTo>
                  <a:lnTo>
                    <a:pt x="51" y="329"/>
                  </a:lnTo>
                  <a:lnTo>
                    <a:pt x="53" y="329"/>
                  </a:lnTo>
                  <a:lnTo>
                    <a:pt x="55" y="329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3" y="329"/>
                  </a:lnTo>
                  <a:lnTo>
                    <a:pt x="65" y="329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71" y="329"/>
                  </a:lnTo>
                  <a:lnTo>
                    <a:pt x="73" y="329"/>
                  </a:lnTo>
                  <a:lnTo>
                    <a:pt x="75" y="329"/>
                  </a:lnTo>
                  <a:lnTo>
                    <a:pt x="77" y="329"/>
                  </a:lnTo>
                  <a:lnTo>
                    <a:pt x="79" y="329"/>
                  </a:lnTo>
                  <a:lnTo>
                    <a:pt x="81" y="329"/>
                  </a:lnTo>
                  <a:lnTo>
                    <a:pt x="83" y="329"/>
                  </a:lnTo>
                  <a:lnTo>
                    <a:pt x="85" y="329"/>
                  </a:lnTo>
                  <a:lnTo>
                    <a:pt x="87" y="329"/>
                  </a:lnTo>
                  <a:lnTo>
                    <a:pt x="89" y="329"/>
                  </a:lnTo>
                  <a:lnTo>
                    <a:pt x="91" y="329"/>
                  </a:lnTo>
                  <a:lnTo>
                    <a:pt x="93" y="329"/>
                  </a:lnTo>
                  <a:lnTo>
                    <a:pt x="95" y="329"/>
                  </a:lnTo>
                  <a:lnTo>
                    <a:pt x="97" y="329"/>
                  </a:lnTo>
                  <a:lnTo>
                    <a:pt x="101" y="329"/>
                  </a:lnTo>
                  <a:lnTo>
                    <a:pt x="103" y="329"/>
                  </a:lnTo>
                  <a:lnTo>
                    <a:pt x="105" y="329"/>
                  </a:lnTo>
                  <a:lnTo>
                    <a:pt x="107" y="329"/>
                  </a:lnTo>
                  <a:lnTo>
                    <a:pt x="109" y="325"/>
                  </a:lnTo>
                  <a:lnTo>
                    <a:pt x="111" y="321"/>
                  </a:lnTo>
                  <a:lnTo>
                    <a:pt x="113" y="317"/>
                  </a:lnTo>
                  <a:lnTo>
                    <a:pt x="115" y="313"/>
                  </a:lnTo>
                  <a:lnTo>
                    <a:pt x="117" y="309"/>
                  </a:lnTo>
                  <a:lnTo>
                    <a:pt x="119" y="305"/>
                  </a:lnTo>
                  <a:lnTo>
                    <a:pt x="121" y="303"/>
                  </a:lnTo>
                  <a:lnTo>
                    <a:pt x="123" y="299"/>
                  </a:lnTo>
                  <a:lnTo>
                    <a:pt x="125" y="295"/>
                  </a:lnTo>
                  <a:lnTo>
                    <a:pt x="127" y="291"/>
                  </a:lnTo>
                  <a:lnTo>
                    <a:pt x="129" y="287"/>
                  </a:lnTo>
                  <a:lnTo>
                    <a:pt x="131" y="285"/>
                  </a:lnTo>
                  <a:lnTo>
                    <a:pt x="133" y="281"/>
                  </a:lnTo>
                  <a:lnTo>
                    <a:pt x="135" y="276"/>
                  </a:lnTo>
                  <a:lnTo>
                    <a:pt x="137" y="272"/>
                  </a:lnTo>
                  <a:lnTo>
                    <a:pt x="139" y="270"/>
                  </a:lnTo>
                  <a:lnTo>
                    <a:pt x="141" y="266"/>
                  </a:lnTo>
                  <a:lnTo>
                    <a:pt x="144" y="262"/>
                  </a:lnTo>
                  <a:lnTo>
                    <a:pt x="146" y="258"/>
                  </a:lnTo>
                  <a:lnTo>
                    <a:pt x="148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6"/>
                  </a:lnTo>
                  <a:lnTo>
                    <a:pt x="156" y="242"/>
                  </a:lnTo>
                  <a:lnTo>
                    <a:pt x="158" y="240"/>
                  </a:lnTo>
                  <a:lnTo>
                    <a:pt x="160" y="236"/>
                  </a:lnTo>
                  <a:lnTo>
                    <a:pt x="162" y="232"/>
                  </a:lnTo>
                  <a:lnTo>
                    <a:pt x="166" y="230"/>
                  </a:lnTo>
                  <a:lnTo>
                    <a:pt x="168" y="226"/>
                  </a:lnTo>
                  <a:lnTo>
                    <a:pt x="170" y="224"/>
                  </a:lnTo>
                  <a:lnTo>
                    <a:pt x="172" y="220"/>
                  </a:lnTo>
                  <a:lnTo>
                    <a:pt x="174" y="218"/>
                  </a:lnTo>
                  <a:lnTo>
                    <a:pt x="176" y="213"/>
                  </a:lnTo>
                  <a:lnTo>
                    <a:pt x="178" y="211"/>
                  </a:lnTo>
                  <a:lnTo>
                    <a:pt x="180" y="209"/>
                  </a:lnTo>
                  <a:lnTo>
                    <a:pt x="182" y="205"/>
                  </a:lnTo>
                  <a:lnTo>
                    <a:pt x="184" y="203"/>
                  </a:lnTo>
                  <a:lnTo>
                    <a:pt x="186" y="201"/>
                  </a:lnTo>
                  <a:lnTo>
                    <a:pt x="188" y="199"/>
                  </a:lnTo>
                  <a:lnTo>
                    <a:pt x="190" y="195"/>
                  </a:lnTo>
                  <a:lnTo>
                    <a:pt x="192" y="193"/>
                  </a:lnTo>
                  <a:lnTo>
                    <a:pt x="194" y="191"/>
                  </a:lnTo>
                  <a:lnTo>
                    <a:pt x="196" y="189"/>
                  </a:lnTo>
                  <a:lnTo>
                    <a:pt x="198" y="187"/>
                  </a:lnTo>
                  <a:lnTo>
                    <a:pt x="200" y="183"/>
                  </a:lnTo>
                  <a:lnTo>
                    <a:pt x="202" y="181"/>
                  </a:lnTo>
                  <a:lnTo>
                    <a:pt x="204" y="179"/>
                  </a:lnTo>
                  <a:lnTo>
                    <a:pt x="206" y="177"/>
                  </a:lnTo>
                  <a:lnTo>
                    <a:pt x="208" y="175"/>
                  </a:lnTo>
                  <a:lnTo>
                    <a:pt x="210" y="173"/>
                  </a:lnTo>
                  <a:lnTo>
                    <a:pt x="212" y="171"/>
                  </a:lnTo>
                  <a:lnTo>
                    <a:pt x="214" y="169"/>
                  </a:lnTo>
                  <a:lnTo>
                    <a:pt x="216" y="167"/>
                  </a:lnTo>
                  <a:lnTo>
                    <a:pt x="218" y="165"/>
                  </a:lnTo>
                  <a:lnTo>
                    <a:pt x="220" y="163"/>
                  </a:lnTo>
                  <a:lnTo>
                    <a:pt x="222" y="161"/>
                  </a:lnTo>
                  <a:lnTo>
                    <a:pt x="224" y="161"/>
                  </a:lnTo>
                  <a:lnTo>
                    <a:pt x="226" y="159"/>
                  </a:lnTo>
                  <a:lnTo>
                    <a:pt x="228" y="157"/>
                  </a:lnTo>
                  <a:lnTo>
                    <a:pt x="232" y="155"/>
                  </a:lnTo>
                  <a:lnTo>
                    <a:pt x="234" y="153"/>
                  </a:lnTo>
                  <a:lnTo>
                    <a:pt x="236" y="151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46"/>
                  </a:lnTo>
                  <a:lnTo>
                    <a:pt x="245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51" y="140"/>
                  </a:lnTo>
                  <a:lnTo>
                    <a:pt x="253" y="138"/>
                  </a:lnTo>
                  <a:lnTo>
                    <a:pt x="255" y="136"/>
                  </a:lnTo>
                  <a:lnTo>
                    <a:pt x="257" y="136"/>
                  </a:lnTo>
                  <a:lnTo>
                    <a:pt x="259" y="134"/>
                  </a:lnTo>
                  <a:lnTo>
                    <a:pt x="261" y="132"/>
                  </a:lnTo>
                  <a:lnTo>
                    <a:pt x="263" y="132"/>
                  </a:lnTo>
                  <a:lnTo>
                    <a:pt x="265" y="130"/>
                  </a:lnTo>
                  <a:lnTo>
                    <a:pt x="267" y="128"/>
                  </a:lnTo>
                  <a:lnTo>
                    <a:pt x="269" y="128"/>
                  </a:lnTo>
                  <a:lnTo>
                    <a:pt x="271" y="126"/>
                  </a:lnTo>
                  <a:lnTo>
                    <a:pt x="273" y="124"/>
                  </a:lnTo>
                  <a:lnTo>
                    <a:pt x="275" y="124"/>
                  </a:lnTo>
                  <a:lnTo>
                    <a:pt x="277" y="122"/>
                  </a:lnTo>
                  <a:lnTo>
                    <a:pt x="279" y="120"/>
                  </a:lnTo>
                  <a:lnTo>
                    <a:pt x="281" y="120"/>
                  </a:lnTo>
                  <a:lnTo>
                    <a:pt x="283" y="118"/>
                  </a:lnTo>
                  <a:lnTo>
                    <a:pt x="285" y="118"/>
                  </a:lnTo>
                  <a:lnTo>
                    <a:pt x="287" y="116"/>
                  </a:lnTo>
                  <a:lnTo>
                    <a:pt x="289" y="116"/>
                  </a:lnTo>
                  <a:lnTo>
                    <a:pt x="291" y="114"/>
                  </a:lnTo>
                  <a:lnTo>
                    <a:pt x="293" y="112"/>
                  </a:lnTo>
                  <a:lnTo>
                    <a:pt x="295" y="112"/>
                  </a:lnTo>
                  <a:lnTo>
                    <a:pt x="299" y="110"/>
                  </a:lnTo>
                  <a:lnTo>
                    <a:pt x="301" y="110"/>
                  </a:lnTo>
                  <a:lnTo>
                    <a:pt x="303" y="108"/>
                  </a:lnTo>
                  <a:lnTo>
                    <a:pt x="305" y="108"/>
                  </a:lnTo>
                  <a:lnTo>
                    <a:pt x="307" y="106"/>
                  </a:lnTo>
                  <a:lnTo>
                    <a:pt x="309" y="106"/>
                  </a:lnTo>
                  <a:lnTo>
                    <a:pt x="311" y="104"/>
                  </a:lnTo>
                  <a:lnTo>
                    <a:pt x="313" y="104"/>
                  </a:lnTo>
                  <a:lnTo>
                    <a:pt x="315" y="102"/>
                  </a:lnTo>
                  <a:lnTo>
                    <a:pt x="317" y="102"/>
                  </a:lnTo>
                  <a:lnTo>
                    <a:pt x="319" y="100"/>
                  </a:lnTo>
                  <a:lnTo>
                    <a:pt x="321" y="100"/>
                  </a:lnTo>
                  <a:lnTo>
                    <a:pt x="323" y="98"/>
                  </a:lnTo>
                  <a:lnTo>
                    <a:pt x="325" y="98"/>
                  </a:lnTo>
                  <a:lnTo>
                    <a:pt x="327" y="96"/>
                  </a:lnTo>
                  <a:lnTo>
                    <a:pt x="329" y="96"/>
                  </a:lnTo>
                  <a:lnTo>
                    <a:pt x="331" y="94"/>
                  </a:lnTo>
                  <a:lnTo>
                    <a:pt x="333" y="94"/>
                  </a:lnTo>
                  <a:lnTo>
                    <a:pt x="335" y="92"/>
                  </a:lnTo>
                  <a:lnTo>
                    <a:pt x="337" y="92"/>
                  </a:lnTo>
                  <a:lnTo>
                    <a:pt x="339" y="92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6"/>
                  </a:lnTo>
                  <a:lnTo>
                    <a:pt x="352" y="86"/>
                  </a:lnTo>
                  <a:lnTo>
                    <a:pt x="354" y="86"/>
                  </a:lnTo>
                  <a:lnTo>
                    <a:pt x="356" y="83"/>
                  </a:lnTo>
                  <a:lnTo>
                    <a:pt x="358" y="83"/>
                  </a:lnTo>
                  <a:lnTo>
                    <a:pt x="360" y="81"/>
                  </a:lnTo>
                  <a:lnTo>
                    <a:pt x="364" y="81"/>
                  </a:lnTo>
                  <a:lnTo>
                    <a:pt x="366" y="81"/>
                  </a:lnTo>
                  <a:lnTo>
                    <a:pt x="368" y="79"/>
                  </a:lnTo>
                  <a:lnTo>
                    <a:pt x="370" y="79"/>
                  </a:lnTo>
                  <a:lnTo>
                    <a:pt x="372" y="77"/>
                  </a:lnTo>
                  <a:lnTo>
                    <a:pt x="374" y="77"/>
                  </a:lnTo>
                  <a:lnTo>
                    <a:pt x="376" y="77"/>
                  </a:lnTo>
                  <a:lnTo>
                    <a:pt x="378" y="75"/>
                  </a:lnTo>
                  <a:lnTo>
                    <a:pt x="380" y="75"/>
                  </a:lnTo>
                  <a:lnTo>
                    <a:pt x="382" y="73"/>
                  </a:lnTo>
                  <a:lnTo>
                    <a:pt x="384" y="73"/>
                  </a:lnTo>
                  <a:lnTo>
                    <a:pt x="386" y="73"/>
                  </a:lnTo>
                  <a:lnTo>
                    <a:pt x="388" y="71"/>
                  </a:lnTo>
                  <a:lnTo>
                    <a:pt x="390" y="71"/>
                  </a:lnTo>
                  <a:lnTo>
                    <a:pt x="392" y="71"/>
                  </a:lnTo>
                  <a:lnTo>
                    <a:pt x="394" y="69"/>
                  </a:lnTo>
                  <a:lnTo>
                    <a:pt x="396" y="69"/>
                  </a:lnTo>
                  <a:lnTo>
                    <a:pt x="398" y="69"/>
                  </a:lnTo>
                  <a:lnTo>
                    <a:pt x="400" y="67"/>
                  </a:lnTo>
                  <a:lnTo>
                    <a:pt x="402" y="67"/>
                  </a:lnTo>
                  <a:lnTo>
                    <a:pt x="404" y="67"/>
                  </a:lnTo>
                  <a:lnTo>
                    <a:pt x="406" y="65"/>
                  </a:lnTo>
                  <a:lnTo>
                    <a:pt x="408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4" y="63"/>
                  </a:lnTo>
                  <a:lnTo>
                    <a:pt x="416" y="63"/>
                  </a:lnTo>
                  <a:lnTo>
                    <a:pt x="418" y="61"/>
                  </a:lnTo>
                  <a:lnTo>
                    <a:pt x="420" y="61"/>
                  </a:lnTo>
                  <a:lnTo>
                    <a:pt x="422" y="61"/>
                  </a:lnTo>
                  <a:lnTo>
                    <a:pt x="424" y="61"/>
                  </a:lnTo>
                  <a:lnTo>
                    <a:pt x="426" y="59"/>
                  </a:lnTo>
                  <a:lnTo>
                    <a:pt x="430" y="59"/>
                  </a:lnTo>
                  <a:lnTo>
                    <a:pt x="432" y="59"/>
                  </a:lnTo>
                  <a:lnTo>
                    <a:pt x="434" y="57"/>
                  </a:lnTo>
                  <a:lnTo>
                    <a:pt x="436" y="57"/>
                  </a:lnTo>
                  <a:lnTo>
                    <a:pt x="438" y="57"/>
                  </a:lnTo>
                  <a:lnTo>
                    <a:pt x="440" y="57"/>
                  </a:lnTo>
                  <a:lnTo>
                    <a:pt x="442" y="55"/>
                  </a:lnTo>
                  <a:lnTo>
                    <a:pt x="444" y="55"/>
                  </a:lnTo>
                  <a:lnTo>
                    <a:pt x="447" y="55"/>
                  </a:lnTo>
                  <a:lnTo>
                    <a:pt x="449" y="53"/>
                  </a:lnTo>
                  <a:lnTo>
                    <a:pt x="451" y="53"/>
                  </a:lnTo>
                  <a:lnTo>
                    <a:pt x="453" y="53"/>
                  </a:lnTo>
                  <a:lnTo>
                    <a:pt x="455" y="53"/>
                  </a:lnTo>
                  <a:lnTo>
                    <a:pt x="457" y="51"/>
                  </a:lnTo>
                  <a:lnTo>
                    <a:pt x="459" y="51"/>
                  </a:lnTo>
                  <a:lnTo>
                    <a:pt x="461" y="51"/>
                  </a:lnTo>
                  <a:lnTo>
                    <a:pt x="463" y="51"/>
                  </a:lnTo>
                  <a:lnTo>
                    <a:pt x="465" y="49"/>
                  </a:lnTo>
                  <a:lnTo>
                    <a:pt x="467" y="49"/>
                  </a:lnTo>
                  <a:lnTo>
                    <a:pt x="469" y="49"/>
                  </a:lnTo>
                  <a:lnTo>
                    <a:pt x="471" y="49"/>
                  </a:lnTo>
                  <a:lnTo>
                    <a:pt x="473" y="47"/>
                  </a:lnTo>
                  <a:lnTo>
                    <a:pt x="475" y="47"/>
                  </a:lnTo>
                  <a:lnTo>
                    <a:pt x="477" y="47"/>
                  </a:lnTo>
                  <a:lnTo>
                    <a:pt x="479" y="47"/>
                  </a:lnTo>
                  <a:lnTo>
                    <a:pt x="481" y="45"/>
                  </a:lnTo>
                  <a:lnTo>
                    <a:pt x="483" y="45"/>
                  </a:lnTo>
                  <a:lnTo>
                    <a:pt x="485" y="45"/>
                  </a:lnTo>
                  <a:lnTo>
                    <a:pt x="487" y="45"/>
                  </a:lnTo>
                  <a:lnTo>
                    <a:pt x="489" y="45"/>
                  </a:lnTo>
                  <a:lnTo>
                    <a:pt x="491" y="43"/>
                  </a:lnTo>
                  <a:lnTo>
                    <a:pt x="495" y="43"/>
                  </a:lnTo>
                  <a:lnTo>
                    <a:pt x="497" y="43"/>
                  </a:lnTo>
                  <a:lnTo>
                    <a:pt x="499" y="43"/>
                  </a:lnTo>
                  <a:lnTo>
                    <a:pt x="501" y="41"/>
                  </a:lnTo>
                  <a:lnTo>
                    <a:pt x="503" y="41"/>
                  </a:lnTo>
                  <a:lnTo>
                    <a:pt x="505" y="41"/>
                  </a:lnTo>
                  <a:lnTo>
                    <a:pt x="507" y="41"/>
                  </a:lnTo>
                  <a:lnTo>
                    <a:pt x="509" y="41"/>
                  </a:lnTo>
                  <a:lnTo>
                    <a:pt x="511" y="39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7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3" y="37"/>
                  </a:lnTo>
                  <a:lnTo>
                    <a:pt x="525" y="37"/>
                  </a:lnTo>
                  <a:lnTo>
                    <a:pt x="527" y="37"/>
                  </a:lnTo>
                  <a:lnTo>
                    <a:pt x="529" y="37"/>
                  </a:lnTo>
                  <a:lnTo>
                    <a:pt x="531" y="35"/>
                  </a:lnTo>
                  <a:lnTo>
                    <a:pt x="533" y="35"/>
                  </a:lnTo>
                  <a:lnTo>
                    <a:pt x="535" y="35"/>
                  </a:lnTo>
                  <a:lnTo>
                    <a:pt x="537" y="35"/>
                  </a:lnTo>
                  <a:lnTo>
                    <a:pt x="539" y="35"/>
                  </a:lnTo>
                  <a:lnTo>
                    <a:pt x="541" y="35"/>
                  </a:lnTo>
                  <a:lnTo>
                    <a:pt x="543" y="33"/>
                  </a:lnTo>
                  <a:lnTo>
                    <a:pt x="545" y="33"/>
                  </a:lnTo>
                  <a:lnTo>
                    <a:pt x="548" y="33"/>
                  </a:lnTo>
                  <a:lnTo>
                    <a:pt x="550" y="33"/>
                  </a:lnTo>
                  <a:lnTo>
                    <a:pt x="552" y="33"/>
                  </a:lnTo>
                  <a:lnTo>
                    <a:pt x="554" y="33"/>
                  </a:lnTo>
                  <a:lnTo>
                    <a:pt x="556" y="31"/>
                  </a:lnTo>
                  <a:lnTo>
                    <a:pt x="558" y="31"/>
                  </a:lnTo>
                  <a:lnTo>
                    <a:pt x="562" y="31"/>
                  </a:lnTo>
                  <a:lnTo>
                    <a:pt x="564" y="31"/>
                  </a:lnTo>
                  <a:lnTo>
                    <a:pt x="566" y="31"/>
                  </a:lnTo>
                  <a:lnTo>
                    <a:pt x="568" y="31"/>
                  </a:lnTo>
                  <a:lnTo>
                    <a:pt x="570" y="29"/>
                  </a:lnTo>
                  <a:lnTo>
                    <a:pt x="572" y="29"/>
                  </a:lnTo>
                  <a:lnTo>
                    <a:pt x="574" y="29"/>
                  </a:lnTo>
                  <a:lnTo>
                    <a:pt x="576" y="29"/>
                  </a:lnTo>
                  <a:lnTo>
                    <a:pt x="578" y="29"/>
                  </a:lnTo>
                  <a:lnTo>
                    <a:pt x="580" y="29"/>
                  </a:lnTo>
                  <a:lnTo>
                    <a:pt x="582" y="27"/>
                  </a:lnTo>
                  <a:lnTo>
                    <a:pt x="584" y="27"/>
                  </a:lnTo>
                  <a:lnTo>
                    <a:pt x="586" y="27"/>
                  </a:lnTo>
                  <a:lnTo>
                    <a:pt x="588" y="27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4" y="27"/>
                  </a:lnTo>
                  <a:lnTo>
                    <a:pt x="596" y="25"/>
                  </a:lnTo>
                  <a:lnTo>
                    <a:pt x="598" y="25"/>
                  </a:lnTo>
                  <a:lnTo>
                    <a:pt x="600" y="25"/>
                  </a:lnTo>
                  <a:lnTo>
                    <a:pt x="602" y="25"/>
                  </a:lnTo>
                  <a:lnTo>
                    <a:pt x="604" y="25"/>
                  </a:lnTo>
                  <a:lnTo>
                    <a:pt x="606" y="25"/>
                  </a:lnTo>
                  <a:lnTo>
                    <a:pt x="608" y="25"/>
                  </a:lnTo>
                  <a:lnTo>
                    <a:pt x="610" y="25"/>
                  </a:lnTo>
                  <a:lnTo>
                    <a:pt x="612" y="23"/>
                  </a:lnTo>
                  <a:lnTo>
                    <a:pt x="614" y="23"/>
                  </a:lnTo>
                  <a:lnTo>
                    <a:pt x="616" y="23"/>
                  </a:lnTo>
                  <a:lnTo>
                    <a:pt x="618" y="23"/>
                  </a:lnTo>
                  <a:lnTo>
                    <a:pt x="620" y="23"/>
                  </a:lnTo>
                  <a:lnTo>
                    <a:pt x="622" y="23"/>
                  </a:lnTo>
                  <a:lnTo>
                    <a:pt x="626" y="23"/>
                  </a:lnTo>
                  <a:lnTo>
                    <a:pt x="628" y="23"/>
                  </a:lnTo>
                  <a:lnTo>
                    <a:pt x="630" y="21"/>
                  </a:lnTo>
                  <a:lnTo>
                    <a:pt x="632" y="21"/>
                  </a:lnTo>
                  <a:lnTo>
                    <a:pt x="634" y="21"/>
                  </a:lnTo>
                  <a:lnTo>
                    <a:pt x="636" y="21"/>
                  </a:lnTo>
                  <a:lnTo>
                    <a:pt x="638" y="21"/>
                  </a:lnTo>
                  <a:lnTo>
                    <a:pt x="640" y="21"/>
                  </a:lnTo>
                  <a:lnTo>
                    <a:pt x="642" y="21"/>
                  </a:lnTo>
                  <a:lnTo>
                    <a:pt x="644" y="21"/>
                  </a:lnTo>
                  <a:lnTo>
                    <a:pt x="646" y="21"/>
                  </a:lnTo>
                  <a:lnTo>
                    <a:pt x="649" y="18"/>
                  </a:lnTo>
                  <a:lnTo>
                    <a:pt x="651" y="18"/>
                  </a:lnTo>
                  <a:lnTo>
                    <a:pt x="653" y="18"/>
                  </a:lnTo>
                  <a:lnTo>
                    <a:pt x="655" y="18"/>
                  </a:lnTo>
                  <a:lnTo>
                    <a:pt x="657" y="18"/>
                  </a:lnTo>
                  <a:lnTo>
                    <a:pt x="659" y="18"/>
                  </a:lnTo>
                  <a:lnTo>
                    <a:pt x="661" y="18"/>
                  </a:lnTo>
                  <a:lnTo>
                    <a:pt x="663" y="18"/>
                  </a:lnTo>
                  <a:lnTo>
                    <a:pt x="665" y="18"/>
                  </a:lnTo>
                  <a:lnTo>
                    <a:pt x="667" y="16"/>
                  </a:lnTo>
                  <a:lnTo>
                    <a:pt x="669" y="16"/>
                  </a:lnTo>
                  <a:lnTo>
                    <a:pt x="671" y="16"/>
                  </a:lnTo>
                  <a:lnTo>
                    <a:pt x="673" y="16"/>
                  </a:lnTo>
                  <a:lnTo>
                    <a:pt x="675" y="16"/>
                  </a:lnTo>
                  <a:lnTo>
                    <a:pt x="677" y="16"/>
                  </a:lnTo>
                  <a:lnTo>
                    <a:pt x="679" y="16"/>
                  </a:lnTo>
                  <a:lnTo>
                    <a:pt x="681" y="16"/>
                  </a:lnTo>
                  <a:lnTo>
                    <a:pt x="683" y="16"/>
                  </a:lnTo>
                  <a:lnTo>
                    <a:pt x="685" y="16"/>
                  </a:lnTo>
                  <a:lnTo>
                    <a:pt x="687" y="16"/>
                  </a:lnTo>
                  <a:lnTo>
                    <a:pt x="689" y="14"/>
                  </a:lnTo>
                  <a:lnTo>
                    <a:pt x="693" y="14"/>
                  </a:lnTo>
                  <a:lnTo>
                    <a:pt x="695" y="14"/>
                  </a:lnTo>
                  <a:lnTo>
                    <a:pt x="697" y="14"/>
                  </a:lnTo>
                  <a:lnTo>
                    <a:pt x="699" y="14"/>
                  </a:lnTo>
                  <a:lnTo>
                    <a:pt x="701" y="14"/>
                  </a:lnTo>
                  <a:lnTo>
                    <a:pt x="703" y="14"/>
                  </a:lnTo>
                  <a:lnTo>
                    <a:pt x="705" y="14"/>
                  </a:lnTo>
                  <a:lnTo>
                    <a:pt x="707" y="14"/>
                  </a:lnTo>
                  <a:lnTo>
                    <a:pt x="709" y="14"/>
                  </a:lnTo>
                  <a:lnTo>
                    <a:pt x="711" y="14"/>
                  </a:lnTo>
                  <a:lnTo>
                    <a:pt x="713" y="14"/>
                  </a:lnTo>
                  <a:lnTo>
                    <a:pt x="715" y="12"/>
                  </a:lnTo>
                  <a:lnTo>
                    <a:pt x="717" y="12"/>
                  </a:lnTo>
                  <a:lnTo>
                    <a:pt x="719" y="12"/>
                  </a:lnTo>
                  <a:lnTo>
                    <a:pt x="721" y="12"/>
                  </a:lnTo>
                  <a:lnTo>
                    <a:pt x="723" y="12"/>
                  </a:lnTo>
                  <a:lnTo>
                    <a:pt x="725" y="12"/>
                  </a:lnTo>
                  <a:lnTo>
                    <a:pt x="727" y="12"/>
                  </a:lnTo>
                  <a:lnTo>
                    <a:pt x="729" y="12"/>
                  </a:lnTo>
                  <a:lnTo>
                    <a:pt x="731" y="12"/>
                  </a:lnTo>
                  <a:lnTo>
                    <a:pt x="733" y="12"/>
                  </a:lnTo>
                  <a:lnTo>
                    <a:pt x="735" y="12"/>
                  </a:lnTo>
                  <a:lnTo>
                    <a:pt x="737" y="12"/>
                  </a:lnTo>
                  <a:lnTo>
                    <a:pt x="739" y="12"/>
                  </a:lnTo>
                  <a:lnTo>
                    <a:pt x="741" y="10"/>
                  </a:lnTo>
                  <a:lnTo>
                    <a:pt x="743" y="10"/>
                  </a:lnTo>
                  <a:lnTo>
                    <a:pt x="745" y="10"/>
                  </a:lnTo>
                  <a:lnTo>
                    <a:pt x="747" y="10"/>
                  </a:lnTo>
                  <a:lnTo>
                    <a:pt x="750" y="10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60" y="10"/>
                  </a:lnTo>
                  <a:lnTo>
                    <a:pt x="762" y="10"/>
                  </a:lnTo>
                  <a:lnTo>
                    <a:pt x="764" y="10"/>
                  </a:lnTo>
                  <a:lnTo>
                    <a:pt x="766" y="10"/>
                  </a:lnTo>
                  <a:lnTo>
                    <a:pt x="768" y="10"/>
                  </a:lnTo>
                  <a:lnTo>
                    <a:pt x="770" y="10"/>
                  </a:lnTo>
                  <a:lnTo>
                    <a:pt x="772" y="10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4" y="8"/>
                  </a:lnTo>
                  <a:lnTo>
                    <a:pt x="786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2" y="8"/>
                  </a:lnTo>
                  <a:lnTo>
                    <a:pt x="794" y="8"/>
                  </a:lnTo>
                  <a:lnTo>
                    <a:pt x="796" y="8"/>
                  </a:lnTo>
                  <a:lnTo>
                    <a:pt x="798" y="8"/>
                  </a:lnTo>
                  <a:lnTo>
                    <a:pt x="800" y="8"/>
                  </a:lnTo>
                  <a:lnTo>
                    <a:pt x="802" y="8"/>
                  </a:lnTo>
                  <a:lnTo>
                    <a:pt x="804" y="8"/>
                  </a:lnTo>
                  <a:lnTo>
                    <a:pt x="806" y="8"/>
                  </a:lnTo>
                  <a:lnTo>
                    <a:pt x="808" y="8"/>
                  </a:lnTo>
                  <a:lnTo>
                    <a:pt x="810" y="6"/>
                  </a:lnTo>
                  <a:lnTo>
                    <a:pt x="812" y="6"/>
                  </a:lnTo>
                  <a:lnTo>
                    <a:pt x="814" y="6"/>
                  </a:lnTo>
                  <a:lnTo>
                    <a:pt x="816" y="6"/>
                  </a:lnTo>
                  <a:lnTo>
                    <a:pt x="818" y="6"/>
                  </a:lnTo>
                  <a:lnTo>
                    <a:pt x="820" y="6"/>
                  </a:lnTo>
                  <a:lnTo>
                    <a:pt x="824" y="6"/>
                  </a:lnTo>
                  <a:lnTo>
                    <a:pt x="826" y="6"/>
                  </a:lnTo>
                  <a:lnTo>
                    <a:pt x="828" y="6"/>
                  </a:lnTo>
                  <a:lnTo>
                    <a:pt x="830" y="6"/>
                  </a:lnTo>
                  <a:lnTo>
                    <a:pt x="832" y="6"/>
                  </a:lnTo>
                  <a:lnTo>
                    <a:pt x="834" y="6"/>
                  </a:lnTo>
                  <a:lnTo>
                    <a:pt x="836" y="6"/>
                  </a:lnTo>
                  <a:lnTo>
                    <a:pt x="838" y="6"/>
                  </a:lnTo>
                  <a:lnTo>
                    <a:pt x="840" y="6"/>
                  </a:lnTo>
                  <a:lnTo>
                    <a:pt x="842" y="6"/>
                  </a:lnTo>
                  <a:lnTo>
                    <a:pt x="844" y="6"/>
                  </a:lnTo>
                  <a:lnTo>
                    <a:pt x="846" y="6"/>
                  </a:lnTo>
                  <a:lnTo>
                    <a:pt x="848" y="6"/>
                  </a:lnTo>
                  <a:lnTo>
                    <a:pt x="851" y="6"/>
                  </a:lnTo>
                  <a:lnTo>
                    <a:pt x="853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9" y="4"/>
                  </a:lnTo>
                  <a:lnTo>
                    <a:pt x="861" y="4"/>
                  </a:lnTo>
                  <a:lnTo>
                    <a:pt x="863" y="4"/>
                  </a:lnTo>
                  <a:lnTo>
                    <a:pt x="865" y="4"/>
                  </a:lnTo>
                  <a:lnTo>
                    <a:pt x="867" y="4"/>
                  </a:lnTo>
                  <a:lnTo>
                    <a:pt x="869" y="4"/>
                  </a:lnTo>
                  <a:lnTo>
                    <a:pt x="871" y="4"/>
                  </a:lnTo>
                  <a:lnTo>
                    <a:pt x="873" y="4"/>
                  </a:lnTo>
                  <a:lnTo>
                    <a:pt x="875" y="4"/>
                  </a:lnTo>
                  <a:lnTo>
                    <a:pt x="877" y="4"/>
                  </a:lnTo>
                  <a:lnTo>
                    <a:pt x="879" y="4"/>
                  </a:lnTo>
                  <a:lnTo>
                    <a:pt x="881" y="4"/>
                  </a:lnTo>
                  <a:lnTo>
                    <a:pt x="883" y="4"/>
                  </a:lnTo>
                  <a:lnTo>
                    <a:pt x="885" y="4"/>
                  </a:lnTo>
                  <a:lnTo>
                    <a:pt x="887" y="4"/>
                  </a:lnTo>
                  <a:lnTo>
                    <a:pt x="891" y="4"/>
                  </a:lnTo>
                  <a:lnTo>
                    <a:pt x="893" y="4"/>
                  </a:lnTo>
                  <a:lnTo>
                    <a:pt x="895" y="4"/>
                  </a:lnTo>
                  <a:lnTo>
                    <a:pt x="897" y="4"/>
                  </a:lnTo>
                  <a:lnTo>
                    <a:pt x="899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5" y="4"/>
                  </a:lnTo>
                  <a:lnTo>
                    <a:pt x="907" y="4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3" y="2"/>
                  </a:lnTo>
                  <a:lnTo>
                    <a:pt x="915" y="2"/>
                  </a:lnTo>
                  <a:lnTo>
                    <a:pt x="917" y="2"/>
                  </a:lnTo>
                  <a:lnTo>
                    <a:pt x="919" y="2"/>
                  </a:lnTo>
                  <a:lnTo>
                    <a:pt x="921" y="2"/>
                  </a:lnTo>
                  <a:lnTo>
                    <a:pt x="923" y="2"/>
                  </a:lnTo>
                  <a:lnTo>
                    <a:pt x="925" y="2"/>
                  </a:lnTo>
                  <a:lnTo>
                    <a:pt x="927" y="2"/>
                  </a:lnTo>
                  <a:lnTo>
                    <a:pt x="929" y="2"/>
                  </a:lnTo>
                  <a:lnTo>
                    <a:pt x="931" y="2"/>
                  </a:lnTo>
                  <a:lnTo>
                    <a:pt x="933" y="2"/>
                  </a:lnTo>
                  <a:lnTo>
                    <a:pt x="935" y="2"/>
                  </a:lnTo>
                  <a:lnTo>
                    <a:pt x="937" y="2"/>
                  </a:lnTo>
                  <a:lnTo>
                    <a:pt x="939" y="2"/>
                  </a:lnTo>
                  <a:lnTo>
                    <a:pt x="941" y="2"/>
                  </a:lnTo>
                  <a:lnTo>
                    <a:pt x="943" y="2"/>
                  </a:lnTo>
                  <a:lnTo>
                    <a:pt x="945" y="2"/>
                  </a:lnTo>
                  <a:lnTo>
                    <a:pt x="947" y="2"/>
                  </a:lnTo>
                  <a:lnTo>
                    <a:pt x="949" y="2"/>
                  </a:lnTo>
                  <a:lnTo>
                    <a:pt x="952" y="2"/>
                  </a:lnTo>
                  <a:lnTo>
                    <a:pt x="956" y="2"/>
                  </a:lnTo>
                  <a:lnTo>
                    <a:pt x="958" y="2"/>
                  </a:lnTo>
                  <a:lnTo>
                    <a:pt x="960" y="2"/>
                  </a:lnTo>
                  <a:lnTo>
                    <a:pt x="962" y="2"/>
                  </a:lnTo>
                  <a:lnTo>
                    <a:pt x="964" y="2"/>
                  </a:lnTo>
                  <a:lnTo>
                    <a:pt x="966" y="2"/>
                  </a:lnTo>
                  <a:lnTo>
                    <a:pt x="968" y="2"/>
                  </a:lnTo>
                  <a:lnTo>
                    <a:pt x="970" y="2"/>
                  </a:lnTo>
                  <a:lnTo>
                    <a:pt x="972" y="2"/>
                  </a:lnTo>
                  <a:lnTo>
                    <a:pt x="974" y="2"/>
                  </a:lnTo>
                  <a:lnTo>
                    <a:pt x="976" y="2"/>
                  </a:lnTo>
                  <a:lnTo>
                    <a:pt x="978" y="2"/>
                  </a:lnTo>
                  <a:lnTo>
                    <a:pt x="980" y="2"/>
                  </a:lnTo>
                  <a:lnTo>
                    <a:pt x="982" y="2"/>
                  </a:lnTo>
                  <a:lnTo>
                    <a:pt x="984" y="0"/>
                  </a:lnTo>
                  <a:lnTo>
                    <a:pt x="986" y="0"/>
                  </a:lnTo>
                  <a:lnTo>
                    <a:pt x="988" y="0"/>
                  </a:lnTo>
                  <a:lnTo>
                    <a:pt x="990" y="0"/>
                  </a:lnTo>
                  <a:lnTo>
                    <a:pt x="992" y="0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0" y="0"/>
                  </a:lnTo>
                  <a:lnTo>
                    <a:pt x="1002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08" y="0"/>
                  </a:lnTo>
                  <a:lnTo>
                    <a:pt x="1010" y="0"/>
                  </a:lnTo>
                  <a:lnTo>
                    <a:pt x="1012" y="0"/>
                  </a:lnTo>
                  <a:lnTo>
                    <a:pt x="1014" y="0"/>
                  </a:lnTo>
                  <a:lnTo>
                    <a:pt x="1016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4" y="0"/>
                  </a:lnTo>
                  <a:lnTo>
                    <a:pt x="1026" y="0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032" y="0"/>
                  </a:lnTo>
                  <a:lnTo>
                    <a:pt x="1034" y="0"/>
                  </a:lnTo>
                  <a:lnTo>
                    <a:pt x="1036" y="0"/>
                  </a:lnTo>
                  <a:lnTo>
                    <a:pt x="1038" y="0"/>
                  </a:lnTo>
                  <a:lnTo>
                    <a:pt x="1040" y="0"/>
                  </a:lnTo>
                  <a:lnTo>
                    <a:pt x="1042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Rectangle 256"/>
            <p:cNvSpPr>
              <a:spLocks noChangeArrowheads="1"/>
            </p:cNvSpPr>
            <p:nvPr/>
          </p:nvSpPr>
          <p:spPr bwMode="auto">
            <a:xfrm>
              <a:off x="2945" y="1850"/>
              <a:ext cx="52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23.0904)</a:t>
              </a:r>
              <a:endParaRPr lang="en-US" sz="2400"/>
            </a:p>
          </p:txBody>
        </p:sp>
        <p:sp>
          <p:nvSpPr>
            <p:cNvPr id="6311" name="Rectangle 257"/>
            <p:cNvSpPr>
              <a:spLocks noChangeArrowheads="1"/>
            </p:cNvSpPr>
            <p:nvPr/>
          </p:nvSpPr>
          <p:spPr bwMode="auto">
            <a:xfrm>
              <a:off x="3284" y="2273"/>
              <a:ext cx="5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6312" name="Rectangle 258"/>
            <p:cNvSpPr>
              <a:spLocks noChangeArrowheads="1"/>
            </p:cNvSpPr>
            <p:nvPr/>
          </p:nvSpPr>
          <p:spPr bwMode="auto">
            <a:xfrm rot="-5400000">
              <a:off x="2304" y="2059"/>
              <a:ext cx="20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6313" name="Rectangle 259"/>
            <p:cNvSpPr>
              <a:spLocks noChangeArrowheads="1"/>
            </p:cNvSpPr>
            <p:nvPr/>
          </p:nvSpPr>
          <p:spPr bwMode="auto">
            <a:xfrm>
              <a:off x="2503" y="2356"/>
              <a:ext cx="1638" cy="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Rectangle 260"/>
            <p:cNvSpPr>
              <a:spLocks noChangeArrowheads="1"/>
            </p:cNvSpPr>
            <p:nvPr/>
          </p:nvSpPr>
          <p:spPr bwMode="auto">
            <a:xfrm>
              <a:off x="2503" y="2356"/>
              <a:ext cx="1638" cy="33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261"/>
            <p:cNvSpPr>
              <a:spLocks noChangeShapeType="1"/>
            </p:cNvSpPr>
            <p:nvPr/>
          </p:nvSpPr>
          <p:spPr bwMode="auto">
            <a:xfrm>
              <a:off x="2503" y="2356"/>
              <a:ext cx="16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262"/>
            <p:cNvSpPr>
              <a:spLocks/>
            </p:cNvSpPr>
            <p:nvPr/>
          </p:nvSpPr>
          <p:spPr bwMode="auto">
            <a:xfrm>
              <a:off x="2503" y="2356"/>
              <a:ext cx="1638" cy="331"/>
            </a:xfrm>
            <a:custGeom>
              <a:avLst/>
              <a:gdLst>
                <a:gd name="T0" fmla="*/ 0 w 619"/>
                <a:gd name="T1" fmla="*/ 331 h 163"/>
                <a:gd name="T2" fmla="*/ 1638 w 619"/>
                <a:gd name="T3" fmla="*/ 331 h 163"/>
                <a:gd name="T4" fmla="*/ 163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Line 263"/>
            <p:cNvSpPr>
              <a:spLocks noChangeShapeType="1"/>
            </p:cNvSpPr>
            <p:nvPr/>
          </p:nvSpPr>
          <p:spPr bwMode="auto">
            <a:xfrm flipV="1">
              <a:off x="2503" y="2356"/>
              <a:ext cx="1" cy="3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264"/>
            <p:cNvSpPr>
              <a:spLocks noChangeShapeType="1"/>
            </p:cNvSpPr>
            <p:nvPr/>
          </p:nvSpPr>
          <p:spPr bwMode="auto">
            <a:xfrm>
              <a:off x="2503" y="2687"/>
              <a:ext cx="16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265"/>
            <p:cNvSpPr>
              <a:spLocks noChangeShapeType="1"/>
            </p:cNvSpPr>
            <p:nvPr/>
          </p:nvSpPr>
          <p:spPr bwMode="auto">
            <a:xfrm flipV="1">
              <a:off x="2503" y="2356"/>
              <a:ext cx="1" cy="3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Line 266"/>
            <p:cNvSpPr>
              <a:spLocks noChangeShapeType="1"/>
            </p:cNvSpPr>
            <p:nvPr/>
          </p:nvSpPr>
          <p:spPr bwMode="auto">
            <a:xfrm flipV="1">
              <a:off x="2503" y="26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267"/>
            <p:cNvSpPr>
              <a:spLocks noChangeShapeType="1"/>
            </p:cNvSpPr>
            <p:nvPr/>
          </p:nvSpPr>
          <p:spPr bwMode="auto">
            <a:xfrm>
              <a:off x="2503" y="2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Rectangle 268"/>
            <p:cNvSpPr>
              <a:spLocks noChangeArrowheads="1"/>
            </p:cNvSpPr>
            <p:nvPr/>
          </p:nvSpPr>
          <p:spPr bwMode="auto">
            <a:xfrm>
              <a:off x="2495" y="269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323" name="Line 269"/>
            <p:cNvSpPr>
              <a:spLocks noChangeShapeType="1"/>
            </p:cNvSpPr>
            <p:nvPr/>
          </p:nvSpPr>
          <p:spPr bwMode="auto">
            <a:xfrm flipV="1">
              <a:off x="2776" y="26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Line 270"/>
            <p:cNvSpPr>
              <a:spLocks noChangeShapeType="1"/>
            </p:cNvSpPr>
            <p:nvPr/>
          </p:nvSpPr>
          <p:spPr bwMode="auto">
            <a:xfrm>
              <a:off x="2776" y="2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Rectangle 271"/>
            <p:cNvSpPr>
              <a:spLocks noChangeArrowheads="1"/>
            </p:cNvSpPr>
            <p:nvPr/>
          </p:nvSpPr>
          <p:spPr bwMode="auto">
            <a:xfrm>
              <a:off x="2757" y="2695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326" name="Line 272"/>
            <p:cNvSpPr>
              <a:spLocks noChangeShapeType="1"/>
            </p:cNvSpPr>
            <p:nvPr/>
          </p:nvSpPr>
          <p:spPr bwMode="auto">
            <a:xfrm flipV="1">
              <a:off x="3048" y="26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Line 273"/>
            <p:cNvSpPr>
              <a:spLocks noChangeShapeType="1"/>
            </p:cNvSpPr>
            <p:nvPr/>
          </p:nvSpPr>
          <p:spPr bwMode="auto">
            <a:xfrm>
              <a:off x="3048" y="2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Rectangle 274"/>
            <p:cNvSpPr>
              <a:spLocks noChangeArrowheads="1"/>
            </p:cNvSpPr>
            <p:nvPr/>
          </p:nvSpPr>
          <p:spPr bwMode="auto">
            <a:xfrm>
              <a:off x="3030" y="2695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329" name="Line 275"/>
            <p:cNvSpPr>
              <a:spLocks noChangeShapeType="1"/>
            </p:cNvSpPr>
            <p:nvPr/>
          </p:nvSpPr>
          <p:spPr bwMode="auto">
            <a:xfrm flipV="1">
              <a:off x="3323" y="2675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Line 276"/>
            <p:cNvSpPr>
              <a:spLocks noChangeShapeType="1"/>
            </p:cNvSpPr>
            <p:nvPr/>
          </p:nvSpPr>
          <p:spPr bwMode="auto">
            <a:xfrm>
              <a:off x="3323" y="2356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Rectangle 277"/>
            <p:cNvSpPr>
              <a:spLocks noChangeArrowheads="1"/>
            </p:cNvSpPr>
            <p:nvPr/>
          </p:nvSpPr>
          <p:spPr bwMode="auto">
            <a:xfrm>
              <a:off x="3305" y="2695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2400"/>
            </a:p>
          </p:txBody>
        </p:sp>
        <p:sp>
          <p:nvSpPr>
            <p:cNvPr id="6332" name="Line 278"/>
            <p:cNvSpPr>
              <a:spLocks noChangeShapeType="1"/>
            </p:cNvSpPr>
            <p:nvPr/>
          </p:nvSpPr>
          <p:spPr bwMode="auto">
            <a:xfrm flipV="1">
              <a:off x="3596" y="26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Line 279"/>
            <p:cNvSpPr>
              <a:spLocks noChangeShapeType="1"/>
            </p:cNvSpPr>
            <p:nvPr/>
          </p:nvSpPr>
          <p:spPr bwMode="auto">
            <a:xfrm>
              <a:off x="3596" y="2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Rectangle 280"/>
            <p:cNvSpPr>
              <a:spLocks noChangeArrowheads="1"/>
            </p:cNvSpPr>
            <p:nvPr/>
          </p:nvSpPr>
          <p:spPr bwMode="auto">
            <a:xfrm>
              <a:off x="3578" y="2695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2400"/>
            </a:p>
          </p:txBody>
        </p:sp>
        <p:sp>
          <p:nvSpPr>
            <p:cNvPr id="6335" name="Line 281"/>
            <p:cNvSpPr>
              <a:spLocks noChangeShapeType="1"/>
            </p:cNvSpPr>
            <p:nvPr/>
          </p:nvSpPr>
          <p:spPr bwMode="auto">
            <a:xfrm flipV="1">
              <a:off x="3868" y="2675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Line 282"/>
            <p:cNvSpPr>
              <a:spLocks noChangeShapeType="1"/>
            </p:cNvSpPr>
            <p:nvPr/>
          </p:nvSpPr>
          <p:spPr bwMode="auto">
            <a:xfrm>
              <a:off x="3868" y="2356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Rectangle 283"/>
            <p:cNvSpPr>
              <a:spLocks noChangeArrowheads="1"/>
            </p:cNvSpPr>
            <p:nvPr/>
          </p:nvSpPr>
          <p:spPr bwMode="auto">
            <a:xfrm>
              <a:off x="3842" y="2695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338" name="Line 284"/>
            <p:cNvSpPr>
              <a:spLocks noChangeShapeType="1"/>
            </p:cNvSpPr>
            <p:nvPr/>
          </p:nvSpPr>
          <p:spPr bwMode="auto">
            <a:xfrm flipV="1">
              <a:off x="4141" y="26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Line 285"/>
            <p:cNvSpPr>
              <a:spLocks noChangeShapeType="1"/>
            </p:cNvSpPr>
            <p:nvPr/>
          </p:nvSpPr>
          <p:spPr bwMode="auto">
            <a:xfrm>
              <a:off x="4141" y="2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Rectangle 286"/>
            <p:cNvSpPr>
              <a:spLocks noChangeArrowheads="1"/>
            </p:cNvSpPr>
            <p:nvPr/>
          </p:nvSpPr>
          <p:spPr bwMode="auto">
            <a:xfrm>
              <a:off x="4115" y="2695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2400"/>
            </a:p>
          </p:txBody>
        </p:sp>
        <p:sp>
          <p:nvSpPr>
            <p:cNvPr id="6341" name="Line 287"/>
            <p:cNvSpPr>
              <a:spLocks noChangeShapeType="1"/>
            </p:cNvSpPr>
            <p:nvPr/>
          </p:nvSpPr>
          <p:spPr bwMode="auto">
            <a:xfrm>
              <a:off x="2503" y="268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Line 288"/>
            <p:cNvSpPr>
              <a:spLocks noChangeShapeType="1"/>
            </p:cNvSpPr>
            <p:nvPr/>
          </p:nvSpPr>
          <p:spPr bwMode="auto">
            <a:xfrm flipH="1">
              <a:off x="4125" y="268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Rectangle 289"/>
            <p:cNvSpPr>
              <a:spLocks noChangeArrowheads="1"/>
            </p:cNvSpPr>
            <p:nvPr/>
          </p:nvSpPr>
          <p:spPr bwMode="auto">
            <a:xfrm>
              <a:off x="2474" y="2671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344" name="Line 290"/>
            <p:cNvSpPr>
              <a:spLocks noChangeShapeType="1"/>
            </p:cNvSpPr>
            <p:nvPr/>
          </p:nvSpPr>
          <p:spPr bwMode="auto">
            <a:xfrm>
              <a:off x="2503" y="262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Line 291"/>
            <p:cNvSpPr>
              <a:spLocks noChangeShapeType="1"/>
            </p:cNvSpPr>
            <p:nvPr/>
          </p:nvSpPr>
          <p:spPr bwMode="auto">
            <a:xfrm flipH="1">
              <a:off x="4125" y="262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Rectangle 292"/>
            <p:cNvSpPr>
              <a:spLocks noChangeArrowheads="1"/>
            </p:cNvSpPr>
            <p:nvPr/>
          </p:nvSpPr>
          <p:spPr bwMode="auto">
            <a:xfrm>
              <a:off x="2445" y="2604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6347" name="Line 293"/>
            <p:cNvSpPr>
              <a:spLocks noChangeShapeType="1"/>
            </p:cNvSpPr>
            <p:nvPr/>
          </p:nvSpPr>
          <p:spPr bwMode="auto">
            <a:xfrm>
              <a:off x="2503" y="255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Line 294"/>
            <p:cNvSpPr>
              <a:spLocks noChangeShapeType="1"/>
            </p:cNvSpPr>
            <p:nvPr/>
          </p:nvSpPr>
          <p:spPr bwMode="auto">
            <a:xfrm flipH="1">
              <a:off x="4125" y="255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Rectangle 295"/>
            <p:cNvSpPr>
              <a:spLocks noChangeArrowheads="1"/>
            </p:cNvSpPr>
            <p:nvPr/>
          </p:nvSpPr>
          <p:spPr bwMode="auto">
            <a:xfrm>
              <a:off x="2445" y="2539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6350" name="Line 296"/>
            <p:cNvSpPr>
              <a:spLocks noChangeShapeType="1"/>
            </p:cNvSpPr>
            <p:nvPr/>
          </p:nvSpPr>
          <p:spPr bwMode="auto">
            <a:xfrm>
              <a:off x="2503" y="24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Line 297"/>
            <p:cNvSpPr>
              <a:spLocks noChangeShapeType="1"/>
            </p:cNvSpPr>
            <p:nvPr/>
          </p:nvSpPr>
          <p:spPr bwMode="auto">
            <a:xfrm flipH="1">
              <a:off x="4125" y="24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Rectangle 298"/>
            <p:cNvSpPr>
              <a:spLocks noChangeArrowheads="1"/>
            </p:cNvSpPr>
            <p:nvPr/>
          </p:nvSpPr>
          <p:spPr bwMode="auto">
            <a:xfrm>
              <a:off x="2445" y="2472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6353" name="Line 299"/>
            <p:cNvSpPr>
              <a:spLocks noChangeShapeType="1"/>
            </p:cNvSpPr>
            <p:nvPr/>
          </p:nvSpPr>
          <p:spPr bwMode="auto">
            <a:xfrm>
              <a:off x="2503" y="24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Line 300"/>
            <p:cNvSpPr>
              <a:spLocks noChangeShapeType="1"/>
            </p:cNvSpPr>
            <p:nvPr/>
          </p:nvSpPr>
          <p:spPr bwMode="auto">
            <a:xfrm flipH="1">
              <a:off x="4125" y="24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Rectangle 301"/>
            <p:cNvSpPr>
              <a:spLocks noChangeArrowheads="1"/>
            </p:cNvSpPr>
            <p:nvPr/>
          </p:nvSpPr>
          <p:spPr bwMode="auto">
            <a:xfrm>
              <a:off x="2445" y="2407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6356" name="Line 302"/>
            <p:cNvSpPr>
              <a:spLocks noChangeShapeType="1"/>
            </p:cNvSpPr>
            <p:nvPr/>
          </p:nvSpPr>
          <p:spPr bwMode="auto">
            <a:xfrm>
              <a:off x="2503" y="235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Line 303"/>
            <p:cNvSpPr>
              <a:spLocks noChangeShapeType="1"/>
            </p:cNvSpPr>
            <p:nvPr/>
          </p:nvSpPr>
          <p:spPr bwMode="auto">
            <a:xfrm flipH="1">
              <a:off x="4125" y="235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Rectangle 304"/>
            <p:cNvSpPr>
              <a:spLocks noChangeArrowheads="1"/>
            </p:cNvSpPr>
            <p:nvPr/>
          </p:nvSpPr>
          <p:spPr bwMode="auto">
            <a:xfrm>
              <a:off x="2474" y="2340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6359" name="Line 305"/>
            <p:cNvSpPr>
              <a:spLocks noChangeShapeType="1"/>
            </p:cNvSpPr>
            <p:nvPr/>
          </p:nvSpPr>
          <p:spPr bwMode="auto">
            <a:xfrm>
              <a:off x="2503" y="2356"/>
              <a:ext cx="16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306"/>
            <p:cNvSpPr>
              <a:spLocks/>
            </p:cNvSpPr>
            <p:nvPr/>
          </p:nvSpPr>
          <p:spPr bwMode="auto">
            <a:xfrm>
              <a:off x="2503" y="2356"/>
              <a:ext cx="1638" cy="331"/>
            </a:xfrm>
            <a:custGeom>
              <a:avLst/>
              <a:gdLst>
                <a:gd name="T0" fmla="*/ 0 w 619"/>
                <a:gd name="T1" fmla="*/ 331 h 163"/>
                <a:gd name="T2" fmla="*/ 1638 w 619"/>
                <a:gd name="T3" fmla="*/ 331 h 163"/>
                <a:gd name="T4" fmla="*/ 163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Line 307"/>
            <p:cNvSpPr>
              <a:spLocks noChangeShapeType="1"/>
            </p:cNvSpPr>
            <p:nvPr/>
          </p:nvSpPr>
          <p:spPr bwMode="auto">
            <a:xfrm flipV="1">
              <a:off x="2503" y="2356"/>
              <a:ext cx="1" cy="3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308"/>
            <p:cNvSpPr>
              <a:spLocks/>
            </p:cNvSpPr>
            <p:nvPr/>
          </p:nvSpPr>
          <p:spPr bwMode="auto">
            <a:xfrm>
              <a:off x="2503" y="2358"/>
              <a:ext cx="1365" cy="329"/>
            </a:xfrm>
            <a:custGeom>
              <a:avLst/>
              <a:gdLst>
                <a:gd name="T0" fmla="*/ 18 w 1042"/>
                <a:gd name="T1" fmla="*/ 329 h 329"/>
                <a:gd name="T2" fmla="*/ 39 w 1042"/>
                <a:gd name="T3" fmla="*/ 329 h 329"/>
                <a:gd name="T4" fmla="*/ 64 w 1042"/>
                <a:gd name="T5" fmla="*/ 329 h 329"/>
                <a:gd name="T6" fmla="*/ 85 w 1042"/>
                <a:gd name="T7" fmla="*/ 214 h 329"/>
                <a:gd name="T8" fmla="*/ 106 w 1042"/>
                <a:gd name="T9" fmla="*/ 191 h 329"/>
                <a:gd name="T10" fmla="*/ 127 w 1042"/>
                <a:gd name="T11" fmla="*/ 167 h 329"/>
                <a:gd name="T12" fmla="*/ 151 w 1042"/>
                <a:gd name="T13" fmla="*/ 151 h 329"/>
                <a:gd name="T14" fmla="*/ 172 w 1042"/>
                <a:gd name="T15" fmla="*/ 138 h 329"/>
                <a:gd name="T16" fmla="*/ 194 w 1042"/>
                <a:gd name="T17" fmla="*/ 128 h 329"/>
                <a:gd name="T18" fmla="*/ 217 w 1042"/>
                <a:gd name="T19" fmla="*/ 120 h 329"/>
                <a:gd name="T20" fmla="*/ 238 w 1042"/>
                <a:gd name="T21" fmla="*/ 112 h 329"/>
                <a:gd name="T22" fmla="*/ 259 w 1042"/>
                <a:gd name="T23" fmla="*/ 104 h 329"/>
                <a:gd name="T24" fmla="*/ 280 w 1042"/>
                <a:gd name="T25" fmla="*/ 96 h 329"/>
                <a:gd name="T26" fmla="*/ 304 w 1042"/>
                <a:gd name="T27" fmla="*/ 90 h 329"/>
                <a:gd name="T28" fmla="*/ 326 w 1042"/>
                <a:gd name="T29" fmla="*/ 84 h 329"/>
                <a:gd name="T30" fmla="*/ 347 w 1042"/>
                <a:gd name="T31" fmla="*/ 77 h 329"/>
                <a:gd name="T32" fmla="*/ 368 w 1042"/>
                <a:gd name="T33" fmla="*/ 71 h 329"/>
                <a:gd name="T34" fmla="*/ 392 w 1042"/>
                <a:gd name="T35" fmla="*/ 65 h 329"/>
                <a:gd name="T36" fmla="*/ 413 w 1042"/>
                <a:gd name="T37" fmla="*/ 61 h 329"/>
                <a:gd name="T38" fmla="*/ 434 w 1042"/>
                <a:gd name="T39" fmla="*/ 57 h 329"/>
                <a:gd name="T40" fmla="*/ 456 w 1042"/>
                <a:gd name="T41" fmla="*/ 53 h 329"/>
                <a:gd name="T42" fmla="*/ 479 w 1042"/>
                <a:gd name="T43" fmla="*/ 49 h 329"/>
                <a:gd name="T44" fmla="*/ 500 w 1042"/>
                <a:gd name="T45" fmla="*/ 45 h 329"/>
                <a:gd name="T46" fmla="*/ 521 w 1042"/>
                <a:gd name="T47" fmla="*/ 41 h 329"/>
                <a:gd name="T48" fmla="*/ 542 w 1042"/>
                <a:gd name="T49" fmla="*/ 39 h 329"/>
                <a:gd name="T50" fmla="*/ 566 w 1042"/>
                <a:gd name="T51" fmla="*/ 35 h 329"/>
                <a:gd name="T52" fmla="*/ 588 w 1042"/>
                <a:gd name="T53" fmla="*/ 33 h 329"/>
                <a:gd name="T54" fmla="*/ 609 w 1042"/>
                <a:gd name="T55" fmla="*/ 31 h 329"/>
                <a:gd name="T56" fmla="*/ 630 w 1042"/>
                <a:gd name="T57" fmla="*/ 29 h 329"/>
                <a:gd name="T58" fmla="*/ 654 w 1042"/>
                <a:gd name="T59" fmla="*/ 25 h 329"/>
                <a:gd name="T60" fmla="*/ 675 w 1042"/>
                <a:gd name="T61" fmla="*/ 23 h 329"/>
                <a:gd name="T62" fmla="*/ 696 w 1042"/>
                <a:gd name="T63" fmla="*/ 23 h 329"/>
                <a:gd name="T64" fmla="*/ 718 w 1042"/>
                <a:gd name="T65" fmla="*/ 21 h 329"/>
                <a:gd name="T66" fmla="*/ 741 w 1042"/>
                <a:gd name="T67" fmla="*/ 19 h 329"/>
                <a:gd name="T68" fmla="*/ 762 w 1042"/>
                <a:gd name="T69" fmla="*/ 16 h 329"/>
                <a:gd name="T70" fmla="*/ 783 w 1042"/>
                <a:gd name="T71" fmla="*/ 16 h 329"/>
                <a:gd name="T72" fmla="*/ 804 w 1042"/>
                <a:gd name="T73" fmla="*/ 14 h 329"/>
                <a:gd name="T74" fmla="*/ 828 w 1042"/>
                <a:gd name="T75" fmla="*/ 12 h 329"/>
                <a:gd name="T76" fmla="*/ 850 w 1042"/>
                <a:gd name="T77" fmla="*/ 12 h 329"/>
                <a:gd name="T78" fmla="*/ 871 w 1042"/>
                <a:gd name="T79" fmla="*/ 10 h 329"/>
                <a:gd name="T80" fmla="*/ 892 w 1042"/>
                <a:gd name="T81" fmla="*/ 10 h 329"/>
                <a:gd name="T82" fmla="*/ 916 w 1042"/>
                <a:gd name="T83" fmla="*/ 8 h 329"/>
                <a:gd name="T84" fmla="*/ 937 w 1042"/>
                <a:gd name="T85" fmla="*/ 8 h 329"/>
                <a:gd name="T86" fmla="*/ 958 w 1042"/>
                <a:gd name="T87" fmla="*/ 8 h 329"/>
                <a:gd name="T88" fmla="*/ 979 w 1042"/>
                <a:gd name="T89" fmla="*/ 6 h 329"/>
                <a:gd name="T90" fmla="*/ 1003 w 1042"/>
                <a:gd name="T91" fmla="*/ 6 h 329"/>
                <a:gd name="T92" fmla="*/ 1024 w 1042"/>
                <a:gd name="T93" fmla="*/ 6 h 329"/>
                <a:gd name="T94" fmla="*/ 1045 w 1042"/>
                <a:gd name="T95" fmla="*/ 4 h 329"/>
                <a:gd name="T96" fmla="*/ 1066 w 1042"/>
                <a:gd name="T97" fmla="*/ 4 h 329"/>
                <a:gd name="T98" fmla="*/ 1090 w 1042"/>
                <a:gd name="T99" fmla="*/ 4 h 329"/>
                <a:gd name="T100" fmla="*/ 1111 w 1042"/>
                <a:gd name="T101" fmla="*/ 4 h 329"/>
                <a:gd name="T102" fmla="*/ 1133 w 1042"/>
                <a:gd name="T103" fmla="*/ 4 h 329"/>
                <a:gd name="T104" fmla="*/ 1154 w 1042"/>
                <a:gd name="T105" fmla="*/ 2 h 329"/>
                <a:gd name="T106" fmla="*/ 1178 w 1042"/>
                <a:gd name="T107" fmla="*/ 2 h 329"/>
                <a:gd name="T108" fmla="*/ 1199 w 1042"/>
                <a:gd name="T109" fmla="*/ 2 h 329"/>
                <a:gd name="T110" fmla="*/ 1220 w 1042"/>
                <a:gd name="T111" fmla="*/ 2 h 329"/>
                <a:gd name="T112" fmla="*/ 1241 w 1042"/>
                <a:gd name="T113" fmla="*/ 2 h 329"/>
                <a:gd name="T114" fmla="*/ 1265 w 1042"/>
                <a:gd name="T115" fmla="*/ 2 h 329"/>
                <a:gd name="T116" fmla="*/ 1286 w 1042"/>
                <a:gd name="T117" fmla="*/ 0 h 329"/>
                <a:gd name="T118" fmla="*/ 1307 w 1042"/>
                <a:gd name="T119" fmla="*/ 0 h 329"/>
                <a:gd name="T120" fmla="*/ 1328 w 1042"/>
                <a:gd name="T121" fmla="*/ 0 h 329"/>
                <a:gd name="T122" fmla="*/ 1352 w 1042"/>
                <a:gd name="T123" fmla="*/ 0 h 3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42" h="329">
                  <a:moveTo>
                    <a:pt x="0" y="329"/>
                  </a:moveTo>
                  <a:lnTo>
                    <a:pt x="2" y="329"/>
                  </a:lnTo>
                  <a:lnTo>
                    <a:pt x="4" y="329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10" y="329"/>
                  </a:lnTo>
                  <a:lnTo>
                    <a:pt x="12" y="329"/>
                  </a:lnTo>
                  <a:lnTo>
                    <a:pt x="14" y="329"/>
                  </a:lnTo>
                  <a:lnTo>
                    <a:pt x="16" y="329"/>
                  </a:lnTo>
                  <a:lnTo>
                    <a:pt x="18" y="329"/>
                  </a:lnTo>
                  <a:lnTo>
                    <a:pt x="20" y="329"/>
                  </a:lnTo>
                  <a:lnTo>
                    <a:pt x="22" y="329"/>
                  </a:lnTo>
                  <a:lnTo>
                    <a:pt x="24" y="329"/>
                  </a:lnTo>
                  <a:lnTo>
                    <a:pt x="26" y="329"/>
                  </a:lnTo>
                  <a:lnTo>
                    <a:pt x="28" y="329"/>
                  </a:lnTo>
                  <a:lnTo>
                    <a:pt x="30" y="329"/>
                  </a:lnTo>
                  <a:lnTo>
                    <a:pt x="34" y="329"/>
                  </a:lnTo>
                  <a:lnTo>
                    <a:pt x="36" y="329"/>
                  </a:lnTo>
                  <a:lnTo>
                    <a:pt x="38" y="329"/>
                  </a:lnTo>
                  <a:lnTo>
                    <a:pt x="40" y="329"/>
                  </a:lnTo>
                  <a:lnTo>
                    <a:pt x="43" y="329"/>
                  </a:lnTo>
                  <a:lnTo>
                    <a:pt x="45" y="329"/>
                  </a:lnTo>
                  <a:lnTo>
                    <a:pt x="47" y="329"/>
                  </a:lnTo>
                  <a:lnTo>
                    <a:pt x="49" y="329"/>
                  </a:lnTo>
                  <a:lnTo>
                    <a:pt x="51" y="329"/>
                  </a:lnTo>
                  <a:lnTo>
                    <a:pt x="53" y="329"/>
                  </a:lnTo>
                  <a:lnTo>
                    <a:pt x="55" y="228"/>
                  </a:lnTo>
                  <a:lnTo>
                    <a:pt x="57" y="224"/>
                  </a:lnTo>
                  <a:lnTo>
                    <a:pt x="59" y="222"/>
                  </a:lnTo>
                  <a:lnTo>
                    <a:pt x="61" y="220"/>
                  </a:lnTo>
                  <a:lnTo>
                    <a:pt x="63" y="216"/>
                  </a:lnTo>
                  <a:lnTo>
                    <a:pt x="65" y="214"/>
                  </a:lnTo>
                  <a:lnTo>
                    <a:pt x="67" y="209"/>
                  </a:lnTo>
                  <a:lnTo>
                    <a:pt x="69" y="207"/>
                  </a:lnTo>
                  <a:lnTo>
                    <a:pt x="71" y="205"/>
                  </a:lnTo>
                  <a:lnTo>
                    <a:pt x="73" y="201"/>
                  </a:lnTo>
                  <a:lnTo>
                    <a:pt x="75" y="199"/>
                  </a:lnTo>
                  <a:lnTo>
                    <a:pt x="77" y="195"/>
                  </a:lnTo>
                  <a:lnTo>
                    <a:pt x="79" y="193"/>
                  </a:lnTo>
                  <a:lnTo>
                    <a:pt x="81" y="191"/>
                  </a:lnTo>
                  <a:lnTo>
                    <a:pt x="83" y="187"/>
                  </a:lnTo>
                  <a:lnTo>
                    <a:pt x="85" y="185"/>
                  </a:lnTo>
                  <a:lnTo>
                    <a:pt x="87" y="181"/>
                  </a:lnTo>
                  <a:lnTo>
                    <a:pt x="89" y="179"/>
                  </a:lnTo>
                  <a:lnTo>
                    <a:pt x="91" y="177"/>
                  </a:lnTo>
                  <a:lnTo>
                    <a:pt x="93" y="173"/>
                  </a:lnTo>
                  <a:lnTo>
                    <a:pt x="95" y="171"/>
                  </a:lnTo>
                  <a:lnTo>
                    <a:pt x="97" y="167"/>
                  </a:lnTo>
                  <a:lnTo>
                    <a:pt x="101" y="165"/>
                  </a:lnTo>
                  <a:lnTo>
                    <a:pt x="103" y="163"/>
                  </a:lnTo>
                  <a:lnTo>
                    <a:pt x="105" y="159"/>
                  </a:lnTo>
                  <a:lnTo>
                    <a:pt x="107" y="157"/>
                  </a:lnTo>
                  <a:lnTo>
                    <a:pt x="109" y="155"/>
                  </a:lnTo>
                  <a:lnTo>
                    <a:pt x="111" y="153"/>
                  </a:lnTo>
                  <a:lnTo>
                    <a:pt x="113" y="151"/>
                  </a:lnTo>
                  <a:lnTo>
                    <a:pt x="115" y="151"/>
                  </a:lnTo>
                  <a:lnTo>
                    <a:pt x="117" y="149"/>
                  </a:lnTo>
                  <a:lnTo>
                    <a:pt x="119" y="146"/>
                  </a:lnTo>
                  <a:lnTo>
                    <a:pt x="121" y="144"/>
                  </a:lnTo>
                  <a:lnTo>
                    <a:pt x="123" y="144"/>
                  </a:lnTo>
                  <a:lnTo>
                    <a:pt x="125" y="142"/>
                  </a:lnTo>
                  <a:lnTo>
                    <a:pt x="127" y="140"/>
                  </a:lnTo>
                  <a:lnTo>
                    <a:pt x="129" y="140"/>
                  </a:lnTo>
                  <a:lnTo>
                    <a:pt x="131" y="138"/>
                  </a:lnTo>
                  <a:lnTo>
                    <a:pt x="133" y="136"/>
                  </a:lnTo>
                  <a:lnTo>
                    <a:pt x="135" y="136"/>
                  </a:lnTo>
                  <a:lnTo>
                    <a:pt x="137" y="134"/>
                  </a:lnTo>
                  <a:lnTo>
                    <a:pt x="139" y="132"/>
                  </a:lnTo>
                  <a:lnTo>
                    <a:pt x="141" y="132"/>
                  </a:lnTo>
                  <a:lnTo>
                    <a:pt x="144" y="130"/>
                  </a:lnTo>
                  <a:lnTo>
                    <a:pt x="146" y="130"/>
                  </a:lnTo>
                  <a:lnTo>
                    <a:pt x="148" y="128"/>
                  </a:lnTo>
                  <a:lnTo>
                    <a:pt x="150" y="126"/>
                  </a:lnTo>
                  <a:lnTo>
                    <a:pt x="152" y="126"/>
                  </a:lnTo>
                  <a:lnTo>
                    <a:pt x="154" y="124"/>
                  </a:lnTo>
                  <a:lnTo>
                    <a:pt x="156" y="124"/>
                  </a:lnTo>
                  <a:lnTo>
                    <a:pt x="158" y="122"/>
                  </a:lnTo>
                  <a:lnTo>
                    <a:pt x="160" y="122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70" y="118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14"/>
                  </a:lnTo>
                  <a:lnTo>
                    <a:pt x="180" y="112"/>
                  </a:lnTo>
                  <a:lnTo>
                    <a:pt x="182" y="112"/>
                  </a:lnTo>
                  <a:lnTo>
                    <a:pt x="184" y="110"/>
                  </a:lnTo>
                  <a:lnTo>
                    <a:pt x="186" y="110"/>
                  </a:lnTo>
                  <a:lnTo>
                    <a:pt x="188" y="108"/>
                  </a:lnTo>
                  <a:lnTo>
                    <a:pt x="190" y="108"/>
                  </a:lnTo>
                  <a:lnTo>
                    <a:pt x="192" y="106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2"/>
                  </a:lnTo>
                  <a:lnTo>
                    <a:pt x="202" y="102"/>
                  </a:lnTo>
                  <a:lnTo>
                    <a:pt x="204" y="102"/>
                  </a:lnTo>
                  <a:lnTo>
                    <a:pt x="206" y="100"/>
                  </a:lnTo>
                  <a:lnTo>
                    <a:pt x="208" y="100"/>
                  </a:lnTo>
                  <a:lnTo>
                    <a:pt x="210" y="98"/>
                  </a:lnTo>
                  <a:lnTo>
                    <a:pt x="212" y="98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8" y="96"/>
                  </a:lnTo>
                  <a:lnTo>
                    <a:pt x="220" y="94"/>
                  </a:lnTo>
                  <a:lnTo>
                    <a:pt x="222" y="94"/>
                  </a:lnTo>
                  <a:lnTo>
                    <a:pt x="224" y="92"/>
                  </a:lnTo>
                  <a:lnTo>
                    <a:pt x="226" y="92"/>
                  </a:lnTo>
                  <a:lnTo>
                    <a:pt x="228" y="90"/>
                  </a:lnTo>
                  <a:lnTo>
                    <a:pt x="232" y="90"/>
                  </a:lnTo>
                  <a:lnTo>
                    <a:pt x="234" y="90"/>
                  </a:lnTo>
                  <a:lnTo>
                    <a:pt x="236" y="88"/>
                  </a:lnTo>
                  <a:lnTo>
                    <a:pt x="238" y="88"/>
                  </a:lnTo>
                  <a:lnTo>
                    <a:pt x="240" y="86"/>
                  </a:lnTo>
                  <a:lnTo>
                    <a:pt x="242" y="86"/>
                  </a:lnTo>
                  <a:lnTo>
                    <a:pt x="245" y="86"/>
                  </a:lnTo>
                  <a:lnTo>
                    <a:pt x="247" y="84"/>
                  </a:lnTo>
                  <a:lnTo>
                    <a:pt x="249" y="84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5" y="81"/>
                  </a:lnTo>
                  <a:lnTo>
                    <a:pt x="257" y="79"/>
                  </a:lnTo>
                  <a:lnTo>
                    <a:pt x="259" y="79"/>
                  </a:lnTo>
                  <a:lnTo>
                    <a:pt x="261" y="79"/>
                  </a:lnTo>
                  <a:lnTo>
                    <a:pt x="263" y="77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3" y="73"/>
                  </a:lnTo>
                  <a:lnTo>
                    <a:pt x="275" y="73"/>
                  </a:lnTo>
                  <a:lnTo>
                    <a:pt x="277" y="73"/>
                  </a:lnTo>
                  <a:lnTo>
                    <a:pt x="279" y="71"/>
                  </a:lnTo>
                  <a:lnTo>
                    <a:pt x="281" y="71"/>
                  </a:lnTo>
                  <a:lnTo>
                    <a:pt x="283" y="71"/>
                  </a:lnTo>
                  <a:lnTo>
                    <a:pt x="285" y="69"/>
                  </a:lnTo>
                  <a:lnTo>
                    <a:pt x="287" y="69"/>
                  </a:lnTo>
                  <a:lnTo>
                    <a:pt x="289" y="69"/>
                  </a:lnTo>
                  <a:lnTo>
                    <a:pt x="291" y="67"/>
                  </a:lnTo>
                  <a:lnTo>
                    <a:pt x="293" y="67"/>
                  </a:lnTo>
                  <a:lnTo>
                    <a:pt x="295" y="67"/>
                  </a:lnTo>
                  <a:lnTo>
                    <a:pt x="299" y="65"/>
                  </a:lnTo>
                  <a:lnTo>
                    <a:pt x="301" y="65"/>
                  </a:lnTo>
                  <a:lnTo>
                    <a:pt x="303" y="65"/>
                  </a:lnTo>
                  <a:lnTo>
                    <a:pt x="305" y="65"/>
                  </a:lnTo>
                  <a:lnTo>
                    <a:pt x="307" y="63"/>
                  </a:lnTo>
                  <a:lnTo>
                    <a:pt x="309" y="63"/>
                  </a:lnTo>
                  <a:lnTo>
                    <a:pt x="311" y="63"/>
                  </a:lnTo>
                  <a:lnTo>
                    <a:pt x="313" y="61"/>
                  </a:lnTo>
                  <a:lnTo>
                    <a:pt x="315" y="61"/>
                  </a:lnTo>
                  <a:lnTo>
                    <a:pt x="317" y="61"/>
                  </a:lnTo>
                  <a:lnTo>
                    <a:pt x="319" y="59"/>
                  </a:lnTo>
                  <a:lnTo>
                    <a:pt x="321" y="59"/>
                  </a:lnTo>
                  <a:lnTo>
                    <a:pt x="323" y="59"/>
                  </a:lnTo>
                  <a:lnTo>
                    <a:pt x="325" y="59"/>
                  </a:lnTo>
                  <a:lnTo>
                    <a:pt x="327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5" y="55"/>
                  </a:lnTo>
                  <a:lnTo>
                    <a:pt x="337" y="55"/>
                  </a:lnTo>
                  <a:lnTo>
                    <a:pt x="339" y="55"/>
                  </a:lnTo>
                  <a:lnTo>
                    <a:pt x="341" y="53"/>
                  </a:lnTo>
                  <a:lnTo>
                    <a:pt x="343" y="53"/>
                  </a:lnTo>
                  <a:lnTo>
                    <a:pt x="346" y="53"/>
                  </a:lnTo>
                  <a:lnTo>
                    <a:pt x="348" y="53"/>
                  </a:lnTo>
                  <a:lnTo>
                    <a:pt x="350" y="51"/>
                  </a:lnTo>
                  <a:lnTo>
                    <a:pt x="352" y="51"/>
                  </a:lnTo>
                  <a:lnTo>
                    <a:pt x="354" y="51"/>
                  </a:lnTo>
                  <a:lnTo>
                    <a:pt x="356" y="51"/>
                  </a:lnTo>
                  <a:lnTo>
                    <a:pt x="358" y="49"/>
                  </a:lnTo>
                  <a:lnTo>
                    <a:pt x="360" y="49"/>
                  </a:lnTo>
                  <a:lnTo>
                    <a:pt x="364" y="49"/>
                  </a:lnTo>
                  <a:lnTo>
                    <a:pt x="366" y="49"/>
                  </a:lnTo>
                  <a:lnTo>
                    <a:pt x="368" y="47"/>
                  </a:lnTo>
                  <a:lnTo>
                    <a:pt x="370" y="47"/>
                  </a:lnTo>
                  <a:lnTo>
                    <a:pt x="372" y="47"/>
                  </a:lnTo>
                  <a:lnTo>
                    <a:pt x="374" y="47"/>
                  </a:lnTo>
                  <a:lnTo>
                    <a:pt x="376" y="47"/>
                  </a:lnTo>
                  <a:lnTo>
                    <a:pt x="378" y="45"/>
                  </a:lnTo>
                  <a:lnTo>
                    <a:pt x="380" y="45"/>
                  </a:lnTo>
                  <a:lnTo>
                    <a:pt x="382" y="45"/>
                  </a:lnTo>
                  <a:lnTo>
                    <a:pt x="384" y="45"/>
                  </a:lnTo>
                  <a:lnTo>
                    <a:pt x="386" y="43"/>
                  </a:lnTo>
                  <a:lnTo>
                    <a:pt x="388" y="43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6" y="41"/>
                  </a:lnTo>
                  <a:lnTo>
                    <a:pt x="398" y="41"/>
                  </a:lnTo>
                  <a:lnTo>
                    <a:pt x="400" y="41"/>
                  </a:lnTo>
                  <a:lnTo>
                    <a:pt x="402" y="41"/>
                  </a:lnTo>
                  <a:lnTo>
                    <a:pt x="404" y="41"/>
                  </a:lnTo>
                  <a:lnTo>
                    <a:pt x="406" y="39"/>
                  </a:lnTo>
                  <a:lnTo>
                    <a:pt x="408" y="39"/>
                  </a:lnTo>
                  <a:lnTo>
                    <a:pt x="410" y="39"/>
                  </a:lnTo>
                  <a:lnTo>
                    <a:pt x="412" y="39"/>
                  </a:lnTo>
                  <a:lnTo>
                    <a:pt x="414" y="39"/>
                  </a:lnTo>
                  <a:lnTo>
                    <a:pt x="416" y="39"/>
                  </a:lnTo>
                  <a:lnTo>
                    <a:pt x="418" y="37"/>
                  </a:lnTo>
                  <a:lnTo>
                    <a:pt x="420" y="37"/>
                  </a:lnTo>
                  <a:lnTo>
                    <a:pt x="422" y="37"/>
                  </a:lnTo>
                  <a:lnTo>
                    <a:pt x="424" y="37"/>
                  </a:lnTo>
                  <a:lnTo>
                    <a:pt x="426" y="37"/>
                  </a:lnTo>
                  <a:lnTo>
                    <a:pt x="430" y="35"/>
                  </a:lnTo>
                  <a:lnTo>
                    <a:pt x="432" y="35"/>
                  </a:lnTo>
                  <a:lnTo>
                    <a:pt x="434" y="35"/>
                  </a:lnTo>
                  <a:lnTo>
                    <a:pt x="436" y="35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2" y="33"/>
                  </a:lnTo>
                  <a:lnTo>
                    <a:pt x="444" y="33"/>
                  </a:lnTo>
                  <a:lnTo>
                    <a:pt x="447" y="33"/>
                  </a:lnTo>
                  <a:lnTo>
                    <a:pt x="449" y="33"/>
                  </a:lnTo>
                  <a:lnTo>
                    <a:pt x="451" y="33"/>
                  </a:lnTo>
                  <a:lnTo>
                    <a:pt x="453" y="33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9" y="31"/>
                  </a:lnTo>
                  <a:lnTo>
                    <a:pt x="461" y="31"/>
                  </a:lnTo>
                  <a:lnTo>
                    <a:pt x="463" y="31"/>
                  </a:lnTo>
                  <a:lnTo>
                    <a:pt x="465" y="31"/>
                  </a:lnTo>
                  <a:lnTo>
                    <a:pt x="467" y="31"/>
                  </a:lnTo>
                  <a:lnTo>
                    <a:pt x="469" y="29"/>
                  </a:lnTo>
                  <a:lnTo>
                    <a:pt x="471" y="29"/>
                  </a:lnTo>
                  <a:lnTo>
                    <a:pt x="473" y="29"/>
                  </a:lnTo>
                  <a:lnTo>
                    <a:pt x="475" y="29"/>
                  </a:lnTo>
                  <a:lnTo>
                    <a:pt x="477" y="29"/>
                  </a:lnTo>
                  <a:lnTo>
                    <a:pt x="479" y="29"/>
                  </a:lnTo>
                  <a:lnTo>
                    <a:pt x="481" y="29"/>
                  </a:lnTo>
                  <a:lnTo>
                    <a:pt x="483" y="27"/>
                  </a:lnTo>
                  <a:lnTo>
                    <a:pt x="485" y="27"/>
                  </a:lnTo>
                  <a:lnTo>
                    <a:pt x="487" y="27"/>
                  </a:lnTo>
                  <a:lnTo>
                    <a:pt x="489" y="27"/>
                  </a:lnTo>
                  <a:lnTo>
                    <a:pt x="491" y="27"/>
                  </a:lnTo>
                  <a:lnTo>
                    <a:pt x="495" y="27"/>
                  </a:lnTo>
                  <a:lnTo>
                    <a:pt x="497" y="27"/>
                  </a:lnTo>
                  <a:lnTo>
                    <a:pt x="499" y="25"/>
                  </a:lnTo>
                  <a:lnTo>
                    <a:pt x="501" y="25"/>
                  </a:lnTo>
                  <a:lnTo>
                    <a:pt x="503" y="25"/>
                  </a:lnTo>
                  <a:lnTo>
                    <a:pt x="505" y="25"/>
                  </a:lnTo>
                  <a:lnTo>
                    <a:pt x="507" y="25"/>
                  </a:lnTo>
                  <a:lnTo>
                    <a:pt x="509" y="25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5" y="23"/>
                  </a:lnTo>
                  <a:lnTo>
                    <a:pt x="517" y="23"/>
                  </a:lnTo>
                  <a:lnTo>
                    <a:pt x="519" y="23"/>
                  </a:lnTo>
                  <a:lnTo>
                    <a:pt x="521" y="23"/>
                  </a:lnTo>
                  <a:lnTo>
                    <a:pt x="523" y="23"/>
                  </a:lnTo>
                  <a:lnTo>
                    <a:pt x="525" y="23"/>
                  </a:lnTo>
                  <a:lnTo>
                    <a:pt x="527" y="23"/>
                  </a:lnTo>
                  <a:lnTo>
                    <a:pt x="529" y="23"/>
                  </a:lnTo>
                  <a:lnTo>
                    <a:pt x="531" y="23"/>
                  </a:lnTo>
                  <a:lnTo>
                    <a:pt x="533" y="21"/>
                  </a:lnTo>
                  <a:lnTo>
                    <a:pt x="535" y="21"/>
                  </a:lnTo>
                  <a:lnTo>
                    <a:pt x="537" y="21"/>
                  </a:lnTo>
                  <a:lnTo>
                    <a:pt x="539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5" y="21"/>
                  </a:lnTo>
                  <a:lnTo>
                    <a:pt x="548" y="21"/>
                  </a:lnTo>
                  <a:lnTo>
                    <a:pt x="550" y="21"/>
                  </a:lnTo>
                  <a:lnTo>
                    <a:pt x="552" y="21"/>
                  </a:lnTo>
                  <a:lnTo>
                    <a:pt x="554" y="19"/>
                  </a:lnTo>
                  <a:lnTo>
                    <a:pt x="556" y="19"/>
                  </a:lnTo>
                  <a:lnTo>
                    <a:pt x="558" y="19"/>
                  </a:lnTo>
                  <a:lnTo>
                    <a:pt x="562" y="19"/>
                  </a:lnTo>
                  <a:lnTo>
                    <a:pt x="564" y="19"/>
                  </a:lnTo>
                  <a:lnTo>
                    <a:pt x="566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2" y="19"/>
                  </a:lnTo>
                  <a:lnTo>
                    <a:pt x="574" y="19"/>
                  </a:lnTo>
                  <a:lnTo>
                    <a:pt x="576" y="16"/>
                  </a:lnTo>
                  <a:lnTo>
                    <a:pt x="578" y="16"/>
                  </a:lnTo>
                  <a:lnTo>
                    <a:pt x="580" y="16"/>
                  </a:lnTo>
                  <a:lnTo>
                    <a:pt x="582" y="16"/>
                  </a:lnTo>
                  <a:lnTo>
                    <a:pt x="584" y="16"/>
                  </a:lnTo>
                  <a:lnTo>
                    <a:pt x="586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2" y="16"/>
                  </a:lnTo>
                  <a:lnTo>
                    <a:pt x="594" y="16"/>
                  </a:lnTo>
                  <a:lnTo>
                    <a:pt x="596" y="16"/>
                  </a:lnTo>
                  <a:lnTo>
                    <a:pt x="598" y="16"/>
                  </a:lnTo>
                  <a:lnTo>
                    <a:pt x="600" y="14"/>
                  </a:lnTo>
                  <a:lnTo>
                    <a:pt x="602" y="14"/>
                  </a:lnTo>
                  <a:lnTo>
                    <a:pt x="604" y="14"/>
                  </a:lnTo>
                  <a:lnTo>
                    <a:pt x="606" y="14"/>
                  </a:lnTo>
                  <a:lnTo>
                    <a:pt x="608" y="14"/>
                  </a:lnTo>
                  <a:lnTo>
                    <a:pt x="610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6" y="14"/>
                  </a:lnTo>
                  <a:lnTo>
                    <a:pt x="618" y="14"/>
                  </a:lnTo>
                  <a:lnTo>
                    <a:pt x="620" y="14"/>
                  </a:lnTo>
                  <a:lnTo>
                    <a:pt x="622" y="14"/>
                  </a:lnTo>
                  <a:lnTo>
                    <a:pt x="626" y="14"/>
                  </a:lnTo>
                  <a:lnTo>
                    <a:pt x="628" y="12"/>
                  </a:lnTo>
                  <a:lnTo>
                    <a:pt x="630" y="12"/>
                  </a:lnTo>
                  <a:lnTo>
                    <a:pt x="632" y="12"/>
                  </a:lnTo>
                  <a:lnTo>
                    <a:pt x="634" y="12"/>
                  </a:lnTo>
                  <a:lnTo>
                    <a:pt x="636" y="12"/>
                  </a:lnTo>
                  <a:lnTo>
                    <a:pt x="638" y="12"/>
                  </a:lnTo>
                  <a:lnTo>
                    <a:pt x="640" y="12"/>
                  </a:lnTo>
                  <a:lnTo>
                    <a:pt x="642" y="12"/>
                  </a:lnTo>
                  <a:lnTo>
                    <a:pt x="644" y="12"/>
                  </a:lnTo>
                  <a:lnTo>
                    <a:pt x="646" y="12"/>
                  </a:lnTo>
                  <a:lnTo>
                    <a:pt x="649" y="12"/>
                  </a:lnTo>
                  <a:lnTo>
                    <a:pt x="651" y="12"/>
                  </a:lnTo>
                  <a:lnTo>
                    <a:pt x="653" y="12"/>
                  </a:lnTo>
                  <a:lnTo>
                    <a:pt x="655" y="12"/>
                  </a:lnTo>
                  <a:lnTo>
                    <a:pt x="657" y="12"/>
                  </a:lnTo>
                  <a:lnTo>
                    <a:pt x="659" y="10"/>
                  </a:lnTo>
                  <a:lnTo>
                    <a:pt x="661" y="10"/>
                  </a:lnTo>
                  <a:lnTo>
                    <a:pt x="663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9" y="10"/>
                  </a:lnTo>
                  <a:lnTo>
                    <a:pt x="671" y="10"/>
                  </a:lnTo>
                  <a:lnTo>
                    <a:pt x="673" y="10"/>
                  </a:lnTo>
                  <a:lnTo>
                    <a:pt x="675" y="10"/>
                  </a:lnTo>
                  <a:lnTo>
                    <a:pt x="677" y="10"/>
                  </a:lnTo>
                  <a:lnTo>
                    <a:pt x="679" y="10"/>
                  </a:lnTo>
                  <a:lnTo>
                    <a:pt x="681" y="10"/>
                  </a:lnTo>
                  <a:lnTo>
                    <a:pt x="683" y="10"/>
                  </a:lnTo>
                  <a:lnTo>
                    <a:pt x="685" y="10"/>
                  </a:lnTo>
                  <a:lnTo>
                    <a:pt x="687" y="10"/>
                  </a:lnTo>
                  <a:lnTo>
                    <a:pt x="689" y="10"/>
                  </a:lnTo>
                  <a:lnTo>
                    <a:pt x="693" y="10"/>
                  </a:lnTo>
                  <a:lnTo>
                    <a:pt x="695" y="10"/>
                  </a:lnTo>
                  <a:lnTo>
                    <a:pt x="697" y="8"/>
                  </a:lnTo>
                  <a:lnTo>
                    <a:pt x="699" y="8"/>
                  </a:lnTo>
                  <a:lnTo>
                    <a:pt x="701" y="8"/>
                  </a:lnTo>
                  <a:lnTo>
                    <a:pt x="703" y="8"/>
                  </a:lnTo>
                  <a:lnTo>
                    <a:pt x="705" y="8"/>
                  </a:lnTo>
                  <a:lnTo>
                    <a:pt x="707" y="8"/>
                  </a:lnTo>
                  <a:lnTo>
                    <a:pt x="709" y="8"/>
                  </a:lnTo>
                  <a:lnTo>
                    <a:pt x="711" y="8"/>
                  </a:lnTo>
                  <a:lnTo>
                    <a:pt x="713" y="8"/>
                  </a:lnTo>
                  <a:lnTo>
                    <a:pt x="715" y="8"/>
                  </a:lnTo>
                  <a:lnTo>
                    <a:pt x="717" y="8"/>
                  </a:lnTo>
                  <a:lnTo>
                    <a:pt x="719" y="8"/>
                  </a:lnTo>
                  <a:lnTo>
                    <a:pt x="721" y="8"/>
                  </a:lnTo>
                  <a:lnTo>
                    <a:pt x="723" y="8"/>
                  </a:lnTo>
                  <a:lnTo>
                    <a:pt x="725" y="8"/>
                  </a:lnTo>
                  <a:lnTo>
                    <a:pt x="727" y="8"/>
                  </a:lnTo>
                  <a:lnTo>
                    <a:pt x="729" y="8"/>
                  </a:lnTo>
                  <a:lnTo>
                    <a:pt x="731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7" y="8"/>
                  </a:lnTo>
                  <a:lnTo>
                    <a:pt x="739" y="6"/>
                  </a:lnTo>
                  <a:lnTo>
                    <a:pt x="741" y="6"/>
                  </a:lnTo>
                  <a:lnTo>
                    <a:pt x="743" y="6"/>
                  </a:lnTo>
                  <a:lnTo>
                    <a:pt x="745" y="6"/>
                  </a:lnTo>
                  <a:lnTo>
                    <a:pt x="747" y="6"/>
                  </a:lnTo>
                  <a:lnTo>
                    <a:pt x="750" y="6"/>
                  </a:lnTo>
                  <a:lnTo>
                    <a:pt x="752" y="6"/>
                  </a:lnTo>
                  <a:lnTo>
                    <a:pt x="754" y="6"/>
                  </a:lnTo>
                  <a:lnTo>
                    <a:pt x="756" y="6"/>
                  </a:lnTo>
                  <a:lnTo>
                    <a:pt x="760" y="6"/>
                  </a:lnTo>
                  <a:lnTo>
                    <a:pt x="762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8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8" y="6"/>
                  </a:lnTo>
                  <a:lnTo>
                    <a:pt x="780" y="6"/>
                  </a:lnTo>
                  <a:lnTo>
                    <a:pt x="782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4"/>
                  </a:lnTo>
                  <a:lnTo>
                    <a:pt x="796" y="4"/>
                  </a:lnTo>
                  <a:lnTo>
                    <a:pt x="798" y="4"/>
                  </a:lnTo>
                  <a:lnTo>
                    <a:pt x="800" y="4"/>
                  </a:lnTo>
                  <a:lnTo>
                    <a:pt x="802" y="4"/>
                  </a:lnTo>
                  <a:lnTo>
                    <a:pt x="804" y="4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4" y="4"/>
                  </a:lnTo>
                  <a:lnTo>
                    <a:pt x="826" y="4"/>
                  </a:lnTo>
                  <a:lnTo>
                    <a:pt x="828" y="4"/>
                  </a:lnTo>
                  <a:lnTo>
                    <a:pt x="830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6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2" y="4"/>
                  </a:lnTo>
                  <a:lnTo>
                    <a:pt x="844" y="4"/>
                  </a:lnTo>
                  <a:lnTo>
                    <a:pt x="846" y="4"/>
                  </a:lnTo>
                  <a:lnTo>
                    <a:pt x="848" y="4"/>
                  </a:lnTo>
                  <a:lnTo>
                    <a:pt x="851" y="4"/>
                  </a:lnTo>
                  <a:lnTo>
                    <a:pt x="853" y="4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9" y="4"/>
                  </a:lnTo>
                  <a:lnTo>
                    <a:pt x="861" y="4"/>
                  </a:lnTo>
                  <a:lnTo>
                    <a:pt x="863" y="4"/>
                  </a:lnTo>
                  <a:lnTo>
                    <a:pt x="865" y="4"/>
                  </a:lnTo>
                  <a:lnTo>
                    <a:pt x="867" y="4"/>
                  </a:lnTo>
                  <a:lnTo>
                    <a:pt x="869" y="2"/>
                  </a:lnTo>
                  <a:lnTo>
                    <a:pt x="871" y="2"/>
                  </a:lnTo>
                  <a:lnTo>
                    <a:pt x="873" y="2"/>
                  </a:lnTo>
                  <a:lnTo>
                    <a:pt x="875" y="2"/>
                  </a:lnTo>
                  <a:lnTo>
                    <a:pt x="877" y="2"/>
                  </a:lnTo>
                  <a:lnTo>
                    <a:pt x="879" y="2"/>
                  </a:lnTo>
                  <a:lnTo>
                    <a:pt x="881" y="2"/>
                  </a:lnTo>
                  <a:lnTo>
                    <a:pt x="883" y="2"/>
                  </a:lnTo>
                  <a:lnTo>
                    <a:pt x="885" y="2"/>
                  </a:lnTo>
                  <a:lnTo>
                    <a:pt x="887" y="2"/>
                  </a:lnTo>
                  <a:lnTo>
                    <a:pt x="891" y="2"/>
                  </a:lnTo>
                  <a:lnTo>
                    <a:pt x="893" y="2"/>
                  </a:lnTo>
                  <a:lnTo>
                    <a:pt x="895" y="2"/>
                  </a:lnTo>
                  <a:lnTo>
                    <a:pt x="897" y="2"/>
                  </a:lnTo>
                  <a:lnTo>
                    <a:pt x="899" y="2"/>
                  </a:lnTo>
                  <a:lnTo>
                    <a:pt x="901" y="2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3" y="2"/>
                  </a:lnTo>
                  <a:lnTo>
                    <a:pt x="915" y="2"/>
                  </a:lnTo>
                  <a:lnTo>
                    <a:pt x="917" y="2"/>
                  </a:lnTo>
                  <a:lnTo>
                    <a:pt x="919" y="2"/>
                  </a:lnTo>
                  <a:lnTo>
                    <a:pt x="921" y="2"/>
                  </a:lnTo>
                  <a:lnTo>
                    <a:pt x="923" y="2"/>
                  </a:lnTo>
                  <a:lnTo>
                    <a:pt x="925" y="2"/>
                  </a:lnTo>
                  <a:lnTo>
                    <a:pt x="927" y="2"/>
                  </a:lnTo>
                  <a:lnTo>
                    <a:pt x="929" y="2"/>
                  </a:lnTo>
                  <a:lnTo>
                    <a:pt x="931" y="2"/>
                  </a:lnTo>
                  <a:lnTo>
                    <a:pt x="933" y="2"/>
                  </a:lnTo>
                  <a:lnTo>
                    <a:pt x="935" y="2"/>
                  </a:lnTo>
                  <a:lnTo>
                    <a:pt x="937" y="2"/>
                  </a:lnTo>
                  <a:lnTo>
                    <a:pt x="939" y="2"/>
                  </a:lnTo>
                  <a:lnTo>
                    <a:pt x="941" y="2"/>
                  </a:lnTo>
                  <a:lnTo>
                    <a:pt x="943" y="2"/>
                  </a:lnTo>
                  <a:lnTo>
                    <a:pt x="945" y="2"/>
                  </a:lnTo>
                  <a:lnTo>
                    <a:pt x="947" y="2"/>
                  </a:lnTo>
                  <a:lnTo>
                    <a:pt x="949" y="2"/>
                  </a:lnTo>
                  <a:lnTo>
                    <a:pt x="952" y="2"/>
                  </a:lnTo>
                  <a:lnTo>
                    <a:pt x="956" y="2"/>
                  </a:lnTo>
                  <a:lnTo>
                    <a:pt x="958" y="2"/>
                  </a:lnTo>
                  <a:lnTo>
                    <a:pt x="960" y="2"/>
                  </a:lnTo>
                  <a:lnTo>
                    <a:pt x="962" y="2"/>
                  </a:lnTo>
                  <a:lnTo>
                    <a:pt x="964" y="2"/>
                  </a:lnTo>
                  <a:lnTo>
                    <a:pt x="966" y="2"/>
                  </a:lnTo>
                  <a:lnTo>
                    <a:pt x="968" y="2"/>
                  </a:lnTo>
                  <a:lnTo>
                    <a:pt x="970" y="2"/>
                  </a:lnTo>
                  <a:lnTo>
                    <a:pt x="972" y="2"/>
                  </a:lnTo>
                  <a:lnTo>
                    <a:pt x="974" y="2"/>
                  </a:lnTo>
                  <a:lnTo>
                    <a:pt x="976" y="2"/>
                  </a:lnTo>
                  <a:lnTo>
                    <a:pt x="978" y="2"/>
                  </a:lnTo>
                  <a:lnTo>
                    <a:pt x="980" y="2"/>
                  </a:lnTo>
                  <a:lnTo>
                    <a:pt x="982" y="0"/>
                  </a:lnTo>
                  <a:lnTo>
                    <a:pt x="984" y="0"/>
                  </a:lnTo>
                  <a:lnTo>
                    <a:pt x="986" y="0"/>
                  </a:lnTo>
                  <a:lnTo>
                    <a:pt x="988" y="0"/>
                  </a:lnTo>
                  <a:lnTo>
                    <a:pt x="990" y="0"/>
                  </a:lnTo>
                  <a:lnTo>
                    <a:pt x="992" y="0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0" y="0"/>
                  </a:lnTo>
                  <a:lnTo>
                    <a:pt x="1002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08" y="0"/>
                  </a:lnTo>
                  <a:lnTo>
                    <a:pt x="1010" y="0"/>
                  </a:lnTo>
                  <a:lnTo>
                    <a:pt x="1012" y="0"/>
                  </a:lnTo>
                  <a:lnTo>
                    <a:pt x="1014" y="0"/>
                  </a:lnTo>
                  <a:lnTo>
                    <a:pt x="1016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4" y="0"/>
                  </a:lnTo>
                  <a:lnTo>
                    <a:pt x="1026" y="0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032" y="0"/>
                  </a:lnTo>
                  <a:lnTo>
                    <a:pt x="1034" y="0"/>
                  </a:lnTo>
                  <a:lnTo>
                    <a:pt x="1036" y="0"/>
                  </a:lnTo>
                  <a:lnTo>
                    <a:pt x="1038" y="0"/>
                  </a:lnTo>
                  <a:lnTo>
                    <a:pt x="1040" y="0"/>
                  </a:lnTo>
                  <a:lnTo>
                    <a:pt x="104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Rectangle 309"/>
            <p:cNvSpPr>
              <a:spLocks noChangeArrowheads="1"/>
            </p:cNvSpPr>
            <p:nvPr/>
          </p:nvSpPr>
          <p:spPr bwMode="auto">
            <a:xfrm>
              <a:off x="3284" y="2730"/>
              <a:ext cx="5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6364" name="Rectangle 310"/>
            <p:cNvSpPr>
              <a:spLocks noChangeArrowheads="1"/>
            </p:cNvSpPr>
            <p:nvPr/>
          </p:nvSpPr>
          <p:spPr bwMode="auto">
            <a:xfrm rot="-5400000">
              <a:off x="2293" y="2521"/>
              <a:ext cx="22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2400"/>
            </a:p>
          </p:txBody>
        </p:sp>
      </p:grpSp>
      <p:grpSp>
        <p:nvGrpSpPr>
          <p:cNvPr id="14962" name="Group 626"/>
          <p:cNvGrpSpPr>
            <a:grpSpLocks/>
          </p:cNvGrpSpPr>
          <p:nvPr/>
        </p:nvGrpSpPr>
        <p:grpSpPr bwMode="auto">
          <a:xfrm>
            <a:off x="3657600" y="4572000"/>
            <a:ext cx="4953000" cy="2227263"/>
            <a:chOff x="2304" y="2880"/>
            <a:chExt cx="3120" cy="1403"/>
          </a:xfrm>
        </p:grpSpPr>
        <p:sp>
          <p:nvSpPr>
            <p:cNvPr id="6158" name="Rectangle 617"/>
            <p:cNvSpPr>
              <a:spLocks noChangeArrowheads="1"/>
            </p:cNvSpPr>
            <p:nvPr/>
          </p:nvSpPr>
          <p:spPr bwMode="auto">
            <a:xfrm>
              <a:off x="2304" y="3367"/>
              <a:ext cx="3120" cy="9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9" name="Group 99"/>
            <p:cNvGrpSpPr>
              <a:grpSpLocks/>
            </p:cNvGrpSpPr>
            <p:nvPr/>
          </p:nvGrpSpPr>
          <p:grpSpPr bwMode="auto">
            <a:xfrm>
              <a:off x="3213" y="2880"/>
              <a:ext cx="109" cy="440"/>
              <a:chOff x="3456" y="2880"/>
              <a:chExt cx="96" cy="576"/>
            </a:xfrm>
          </p:grpSpPr>
          <p:sp>
            <p:nvSpPr>
              <p:cNvPr id="6255" name="Oval 92"/>
              <p:cNvSpPr>
                <a:spLocks noChangeArrowheads="1"/>
              </p:cNvSpPr>
              <p:nvPr/>
            </p:nvSpPr>
            <p:spPr bwMode="auto">
              <a:xfrm>
                <a:off x="3456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Oval 95"/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Oval 96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0" name="Rectangle 312"/>
            <p:cNvSpPr>
              <a:spLocks noChangeArrowheads="1"/>
            </p:cNvSpPr>
            <p:nvPr/>
          </p:nvSpPr>
          <p:spPr bwMode="auto">
            <a:xfrm>
              <a:off x="2515" y="3411"/>
              <a:ext cx="1655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313"/>
            <p:cNvSpPr>
              <a:spLocks noChangeArrowheads="1"/>
            </p:cNvSpPr>
            <p:nvPr/>
          </p:nvSpPr>
          <p:spPr bwMode="auto">
            <a:xfrm>
              <a:off x="2515" y="3411"/>
              <a:ext cx="1655" cy="3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314"/>
            <p:cNvSpPr>
              <a:spLocks noChangeShapeType="1"/>
            </p:cNvSpPr>
            <p:nvPr/>
          </p:nvSpPr>
          <p:spPr bwMode="auto">
            <a:xfrm>
              <a:off x="2515" y="3411"/>
              <a:ext cx="16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15"/>
            <p:cNvSpPr>
              <a:spLocks/>
            </p:cNvSpPr>
            <p:nvPr/>
          </p:nvSpPr>
          <p:spPr bwMode="auto">
            <a:xfrm>
              <a:off x="2515" y="3411"/>
              <a:ext cx="1655" cy="336"/>
            </a:xfrm>
            <a:custGeom>
              <a:avLst/>
              <a:gdLst>
                <a:gd name="T0" fmla="*/ 0 w 619"/>
                <a:gd name="T1" fmla="*/ 336 h 164"/>
                <a:gd name="T2" fmla="*/ 1655 w 619"/>
                <a:gd name="T3" fmla="*/ 336 h 164"/>
                <a:gd name="T4" fmla="*/ 1655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316"/>
            <p:cNvSpPr>
              <a:spLocks noChangeShapeType="1"/>
            </p:cNvSpPr>
            <p:nvPr/>
          </p:nvSpPr>
          <p:spPr bwMode="auto">
            <a:xfrm flipV="1">
              <a:off x="2515" y="3411"/>
              <a:ext cx="1" cy="3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317"/>
            <p:cNvSpPr>
              <a:spLocks noChangeShapeType="1"/>
            </p:cNvSpPr>
            <p:nvPr/>
          </p:nvSpPr>
          <p:spPr bwMode="auto">
            <a:xfrm>
              <a:off x="2515" y="3747"/>
              <a:ext cx="16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318"/>
            <p:cNvSpPr>
              <a:spLocks noChangeShapeType="1"/>
            </p:cNvSpPr>
            <p:nvPr/>
          </p:nvSpPr>
          <p:spPr bwMode="auto">
            <a:xfrm flipV="1">
              <a:off x="2515" y="3411"/>
              <a:ext cx="1" cy="3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319"/>
            <p:cNvSpPr>
              <a:spLocks noChangeShapeType="1"/>
            </p:cNvSpPr>
            <p:nvPr/>
          </p:nvSpPr>
          <p:spPr bwMode="auto">
            <a:xfrm flipV="1">
              <a:off x="2515" y="37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320"/>
            <p:cNvSpPr>
              <a:spLocks noChangeShapeType="1"/>
            </p:cNvSpPr>
            <p:nvPr/>
          </p:nvSpPr>
          <p:spPr bwMode="auto">
            <a:xfrm>
              <a:off x="2515" y="34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321"/>
            <p:cNvSpPr>
              <a:spLocks noChangeArrowheads="1"/>
            </p:cNvSpPr>
            <p:nvPr/>
          </p:nvSpPr>
          <p:spPr bwMode="auto">
            <a:xfrm>
              <a:off x="2507" y="37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170" name="Line 322"/>
            <p:cNvSpPr>
              <a:spLocks noChangeShapeType="1"/>
            </p:cNvSpPr>
            <p:nvPr/>
          </p:nvSpPr>
          <p:spPr bwMode="auto">
            <a:xfrm flipV="1">
              <a:off x="2790" y="37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323"/>
            <p:cNvSpPr>
              <a:spLocks noChangeShapeType="1"/>
            </p:cNvSpPr>
            <p:nvPr/>
          </p:nvSpPr>
          <p:spPr bwMode="auto">
            <a:xfrm>
              <a:off x="2790" y="34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324"/>
            <p:cNvSpPr>
              <a:spLocks noChangeArrowheads="1"/>
            </p:cNvSpPr>
            <p:nvPr/>
          </p:nvSpPr>
          <p:spPr bwMode="auto">
            <a:xfrm>
              <a:off x="2772" y="3756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173" name="Line 325"/>
            <p:cNvSpPr>
              <a:spLocks noChangeShapeType="1"/>
            </p:cNvSpPr>
            <p:nvPr/>
          </p:nvSpPr>
          <p:spPr bwMode="auto">
            <a:xfrm flipV="1">
              <a:off x="3065" y="3735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26"/>
            <p:cNvSpPr>
              <a:spLocks noChangeShapeType="1"/>
            </p:cNvSpPr>
            <p:nvPr/>
          </p:nvSpPr>
          <p:spPr bwMode="auto">
            <a:xfrm>
              <a:off x="3065" y="3411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Rectangle 327"/>
            <p:cNvSpPr>
              <a:spLocks noChangeArrowheads="1"/>
            </p:cNvSpPr>
            <p:nvPr/>
          </p:nvSpPr>
          <p:spPr bwMode="auto">
            <a:xfrm>
              <a:off x="3047" y="3756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176" name="Line 328"/>
            <p:cNvSpPr>
              <a:spLocks noChangeShapeType="1"/>
            </p:cNvSpPr>
            <p:nvPr/>
          </p:nvSpPr>
          <p:spPr bwMode="auto">
            <a:xfrm flipV="1">
              <a:off x="3344" y="3735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329"/>
            <p:cNvSpPr>
              <a:spLocks noChangeShapeType="1"/>
            </p:cNvSpPr>
            <p:nvPr/>
          </p:nvSpPr>
          <p:spPr bwMode="auto">
            <a:xfrm>
              <a:off x="3344" y="3411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Rectangle 330"/>
            <p:cNvSpPr>
              <a:spLocks noChangeArrowheads="1"/>
            </p:cNvSpPr>
            <p:nvPr/>
          </p:nvSpPr>
          <p:spPr bwMode="auto">
            <a:xfrm>
              <a:off x="3325" y="3756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2400"/>
            </a:p>
          </p:txBody>
        </p:sp>
        <p:sp>
          <p:nvSpPr>
            <p:cNvPr id="6179" name="Line 331"/>
            <p:cNvSpPr>
              <a:spLocks noChangeShapeType="1"/>
            </p:cNvSpPr>
            <p:nvPr/>
          </p:nvSpPr>
          <p:spPr bwMode="auto">
            <a:xfrm flipV="1">
              <a:off x="3620" y="37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332"/>
            <p:cNvSpPr>
              <a:spLocks noChangeShapeType="1"/>
            </p:cNvSpPr>
            <p:nvPr/>
          </p:nvSpPr>
          <p:spPr bwMode="auto">
            <a:xfrm>
              <a:off x="3620" y="34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Rectangle 333"/>
            <p:cNvSpPr>
              <a:spLocks noChangeArrowheads="1"/>
            </p:cNvSpPr>
            <p:nvPr/>
          </p:nvSpPr>
          <p:spPr bwMode="auto">
            <a:xfrm>
              <a:off x="3600" y="3756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2400"/>
            </a:p>
          </p:txBody>
        </p:sp>
        <p:sp>
          <p:nvSpPr>
            <p:cNvPr id="6182" name="Line 334"/>
            <p:cNvSpPr>
              <a:spLocks noChangeShapeType="1"/>
            </p:cNvSpPr>
            <p:nvPr/>
          </p:nvSpPr>
          <p:spPr bwMode="auto">
            <a:xfrm flipV="1">
              <a:off x="3895" y="37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335"/>
            <p:cNvSpPr>
              <a:spLocks noChangeShapeType="1"/>
            </p:cNvSpPr>
            <p:nvPr/>
          </p:nvSpPr>
          <p:spPr bwMode="auto">
            <a:xfrm>
              <a:off x="3895" y="34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Rectangle 336"/>
            <p:cNvSpPr>
              <a:spLocks noChangeArrowheads="1"/>
            </p:cNvSpPr>
            <p:nvPr/>
          </p:nvSpPr>
          <p:spPr bwMode="auto">
            <a:xfrm>
              <a:off x="3867" y="3756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185" name="Line 337"/>
            <p:cNvSpPr>
              <a:spLocks noChangeShapeType="1"/>
            </p:cNvSpPr>
            <p:nvPr/>
          </p:nvSpPr>
          <p:spPr bwMode="auto">
            <a:xfrm flipV="1">
              <a:off x="4170" y="37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338"/>
            <p:cNvSpPr>
              <a:spLocks noChangeShapeType="1"/>
            </p:cNvSpPr>
            <p:nvPr/>
          </p:nvSpPr>
          <p:spPr bwMode="auto">
            <a:xfrm>
              <a:off x="4170" y="34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Rectangle 339"/>
            <p:cNvSpPr>
              <a:spLocks noChangeArrowheads="1"/>
            </p:cNvSpPr>
            <p:nvPr/>
          </p:nvSpPr>
          <p:spPr bwMode="auto">
            <a:xfrm>
              <a:off x="4144" y="3756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2400"/>
            </a:p>
          </p:txBody>
        </p:sp>
        <p:sp>
          <p:nvSpPr>
            <p:cNvPr id="6188" name="Line 340"/>
            <p:cNvSpPr>
              <a:spLocks noChangeShapeType="1"/>
            </p:cNvSpPr>
            <p:nvPr/>
          </p:nvSpPr>
          <p:spPr bwMode="auto">
            <a:xfrm>
              <a:off x="2515" y="374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341"/>
            <p:cNvSpPr>
              <a:spLocks noChangeShapeType="1"/>
            </p:cNvSpPr>
            <p:nvPr/>
          </p:nvSpPr>
          <p:spPr bwMode="auto">
            <a:xfrm flipH="1">
              <a:off x="4154" y="374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Rectangle 342"/>
            <p:cNvSpPr>
              <a:spLocks noChangeArrowheads="1"/>
            </p:cNvSpPr>
            <p:nvPr/>
          </p:nvSpPr>
          <p:spPr bwMode="auto">
            <a:xfrm>
              <a:off x="2486" y="3731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191" name="Line 343"/>
            <p:cNvSpPr>
              <a:spLocks noChangeShapeType="1"/>
            </p:cNvSpPr>
            <p:nvPr/>
          </p:nvSpPr>
          <p:spPr bwMode="auto">
            <a:xfrm>
              <a:off x="2515" y="363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344"/>
            <p:cNvSpPr>
              <a:spLocks noChangeShapeType="1"/>
            </p:cNvSpPr>
            <p:nvPr/>
          </p:nvSpPr>
          <p:spPr bwMode="auto">
            <a:xfrm flipH="1">
              <a:off x="4154" y="363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Rectangle 345"/>
            <p:cNvSpPr>
              <a:spLocks noChangeArrowheads="1"/>
            </p:cNvSpPr>
            <p:nvPr/>
          </p:nvSpPr>
          <p:spPr bwMode="auto">
            <a:xfrm>
              <a:off x="2456" y="3618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6194" name="Line 346"/>
            <p:cNvSpPr>
              <a:spLocks noChangeShapeType="1"/>
            </p:cNvSpPr>
            <p:nvPr/>
          </p:nvSpPr>
          <p:spPr bwMode="auto">
            <a:xfrm>
              <a:off x="2515" y="352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347"/>
            <p:cNvSpPr>
              <a:spLocks noChangeShapeType="1"/>
            </p:cNvSpPr>
            <p:nvPr/>
          </p:nvSpPr>
          <p:spPr bwMode="auto">
            <a:xfrm flipH="1">
              <a:off x="4154" y="352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Rectangle 348"/>
            <p:cNvSpPr>
              <a:spLocks noChangeArrowheads="1"/>
            </p:cNvSpPr>
            <p:nvPr/>
          </p:nvSpPr>
          <p:spPr bwMode="auto">
            <a:xfrm>
              <a:off x="2486" y="3507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6197" name="Line 349"/>
            <p:cNvSpPr>
              <a:spLocks noChangeShapeType="1"/>
            </p:cNvSpPr>
            <p:nvPr/>
          </p:nvSpPr>
          <p:spPr bwMode="auto">
            <a:xfrm>
              <a:off x="2515" y="341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350"/>
            <p:cNvSpPr>
              <a:spLocks noChangeShapeType="1"/>
            </p:cNvSpPr>
            <p:nvPr/>
          </p:nvSpPr>
          <p:spPr bwMode="auto">
            <a:xfrm flipH="1">
              <a:off x="4154" y="341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Rectangle 351"/>
            <p:cNvSpPr>
              <a:spLocks noChangeArrowheads="1"/>
            </p:cNvSpPr>
            <p:nvPr/>
          </p:nvSpPr>
          <p:spPr bwMode="auto">
            <a:xfrm>
              <a:off x="2456" y="3394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6200" name="Line 352"/>
            <p:cNvSpPr>
              <a:spLocks noChangeShapeType="1"/>
            </p:cNvSpPr>
            <p:nvPr/>
          </p:nvSpPr>
          <p:spPr bwMode="auto">
            <a:xfrm>
              <a:off x="2515" y="3411"/>
              <a:ext cx="16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353"/>
            <p:cNvSpPr>
              <a:spLocks/>
            </p:cNvSpPr>
            <p:nvPr/>
          </p:nvSpPr>
          <p:spPr bwMode="auto">
            <a:xfrm>
              <a:off x="2515" y="3411"/>
              <a:ext cx="1655" cy="336"/>
            </a:xfrm>
            <a:custGeom>
              <a:avLst/>
              <a:gdLst>
                <a:gd name="T0" fmla="*/ 0 w 619"/>
                <a:gd name="T1" fmla="*/ 336 h 164"/>
                <a:gd name="T2" fmla="*/ 1655 w 619"/>
                <a:gd name="T3" fmla="*/ 336 h 164"/>
                <a:gd name="T4" fmla="*/ 1655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Line 354"/>
            <p:cNvSpPr>
              <a:spLocks noChangeShapeType="1"/>
            </p:cNvSpPr>
            <p:nvPr/>
          </p:nvSpPr>
          <p:spPr bwMode="auto">
            <a:xfrm flipV="1">
              <a:off x="2515" y="3411"/>
              <a:ext cx="1" cy="3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355"/>
            <p:cNvSpPr>
              <a:spLocks/>
            </p:cNvSpPr>
            <p:nvPr/>
          </p:nvSpPr>
          <p:spPr bwMode="auto">
            <a:xfrm>
              <a:off x="2515" y="3524"/>
              <a:ext cx="1380" cy="223"/>
            </a:xfrm>
            <a:custGeom>
              <a:avLst/>
              <a:gdLst>
                <a:gd name="T0" fmla="*/ 18 w 1053"/>
                <a:gd name="T1" fmla="*/ 223 h 223"/>
                <a:gd name="T2" fmla="*/ 41 w 1053"/>
                <a:gd name="T3" fmla="*/ 223 h 223"/>
                <a:gd name="T4" fmla="*/ 64 w 1053"/>
                <a:gd name="T5" fmla="*/ 223 h 223"/>
                <a:gd name="T6" fmla="*/ 85 w 1053"/>
                <a:gd name="T7" fmla="*/ 0 h 223"/>
                <a:gd name="T8" fmla="*/ 107 w 1053"/>
                <a:gd name="T9" fmla="*/ 0 h 223"/>
                <a:gd name="T10" fmla="*/ 128 w 1053"/>
                <a:gd name="T11" fmla="*/ 0 h 223"/>
                <a:gd name="T12" fmla="*/ 152 w 1053"/>
                <a:gd name="T13" fmla="*/ 0 h 223"/>
                <a:gd name="T14" fmla="*/ 174 w 1053"/>
                <a:gd name="T15" fmla="*/ 0 h 223"/>
                <a:gd name="T16" fmla="*/ 195 w 1053"/>
                <a:gd name="T17" fmla="*/ 0 h 223"/>
                <a:gd name="T18" fmla="*/ 219 w 1053"/>
                <a:gd name="T19" fmla="*/ 0 h 223"/>
                <a:gd name="T20" fmla="*/ 241 w 1053"/>
                <a:gd name="T21" fmla="*/ 0 h 223"/>
                <a:gd name="T22" fmla="*/ 262 w 1053"/>
                <a:gd name="T23" fmla="*/ 0 h 223"/>
                <a:gd name="T24" fmla="*/ 283 w 1053"/>
                <a:gd name="T25" fmla="*/ 0 h 223"/>
                <a:gd name="T26" fmla="*/ 308 w 1053"/>
                <a:gd name="T27" fmla="*/ 0 h 223"/>
                <a:gd name="T28" fmla="*/ 329 w 1053"/>
                <a:gd name="T29" fmla="*/ 0 h 223"/>
                <a:gd name="T30" fmla="*/ 350 w 1053"/>
                <a:gd name="T31" fmla="*/ 0 h 223"/>
                <a:gd name="T32" fmla="*/ 372 w 1053"/>
                <a:gd name="T33" fmla="*/ 0 h 223"/>
                <a:gd name="T34" fmla="*/ 396 w 1053"/>
                <a:gd name="T35" fmla="*/ 0 h 223"/>
                <a:gd name="T36" fmla="*/ 417 w 1053"/>
                <a:gd name="T37" fmla="*/ 0 h 223"/>
                <a:gd name="T38" fmla="*/ 439 w 1053"/>
                <a:gd name="T39" fmla="*/ 0 h 223"/>
                <a:gd name="T40" fmla="*/ 460 w 1053"/>
                <a:gd name="T41" fmla="*/ 0 h 223"/>
                <a:gd name="T42" fmla="*/ 484 w 1053"/>
                <a:gd name="T43" fmla="*/ 0 h 223"/>
                <a:gd name="T44" fmla="*/ 506 w 1053"/>
                <a:gd name="T45" fmla="*/ 0 h 223"/>
                <a:gd name="T46" fmla="*/ 527 w 1053"/>
                <a:gd name="T47" fmla="*/ 0 h 223"/>
                <a:gd name="T48" fmla="*/ 548 w 1053"/>
                <a:gd name="T49" fmla="*/ 0 h 223"/>
                <a:gd name="T50" fmla="*/ 573 w 1053"/>
                <a:gd name="T51" fmla="*/ 0 h 223"/>
                <a:gd name="T52" fmla="*/ 594 w 1053"/>
                <a:gd name="T53" fmla="*/ 0 h 223"/>
                <a:gd name="T54" fmla="*/ 615 w 1053"/>
                <a:gd name="T55" fmla="*/ 0 h 223"/>
                <a:gd name="T56" fmla="*/ 637 w 1053"/>
                <a:gd name="T57" fmla="*/ 0 h 223"/>
                <a:gd name="T58" fmla="*/ 661 w 1053"/>
                <a:gd name="T59" fmla="*/ 0 h 223"/>
                <a:gd name="T60" fmla="*/ 681 w 1053"/>
                <a:gd name="T61" fmla="*/ 0 h 223"/>
                <a:gd name="T62" fmla="*/ 704 w 1053"/>
                <a:gd name="T63" fmla="*/ 0 h 223"/>
                <a:gd name="T64" fmla="*/ 725 w 1053"/>
                <a:gd name="T65" fmla="*/ 0 h 223"/>
                <a:gd name="T66" fmla="*/ 748 w 1053"/>
                <a:gd name="T67" fmla="*/ 0 h 223"/>
                <a:gd name="T68" fmla="*/ 771 w 1053"/>
                <a:gd name="T69" fmla="*/ 0 h 223"/>
                <a:gd name="T70" fmla="*/ 792 w 1053"/>
                <a:gd name="T71" fmla="*/ 0 h 223"/>
                <a:gd name="T72" fmla="*/ 813 w 1053"/>
                <a:gd name="T73" fmla="*/ 0 h 223"/>
                <a:gd name="T74" fmla="*/ 837 w 1053"/>
                <a:gd name="T75" fmla="*/ 0 h 223"/>
                <a:gd name="T76" fmla="*/ 858 w 1053"/>
                <a:gd name="T77" fmla="*/ 0 h 223"/>
                <a:gd name="T78" fmla="*/ 879 w 1053"/>
                <a:gd name="T79" fmla="*/ 0 h 223"/>
                <a:gd name="T80" fmla="*/ 902 w 1053"/>
                <a:gd name="T81" fmla="*/ 0 h 223"/>
                <a:gd name="T82" fmla="*/ 925 w 1053"/>
                <a:gd name="T83" fmla="*/ 0 h 223"/>
                <a:gd name="T84" fmla="*/ 946 w 1053"/>
                <a:gd name="T85" fmla="*/ 0 h 223"/>
                <a:gd name="T86" fmla="*/ 968 w 1053"/>
                <a:gd name="T87" fmla="*/ 0 h 223"/>
                <a:gd name="T88" fmla="*/ 989 w 1053"/>
                <a:gd name="T89" fmla="*/ 0 h 223"/>
                <a:gd name="T90" fmla="*/ 1013 w 1053"/>
                <a:gd name="T91" fmla="*/ 0 h 223"/>
                <a:gd name="T92" fmla="*/ 1035 w 1053"/>
                <a:gd name="T93" fmla="*/ 0 h 223"/>
                <a:gd name="T94" fmla="*/ 1056 w 1053"/>
                <a:gd name="T95" fmla="*/ 0 h 223"/>
                <a:gd name="T96" fmla="*/ 1077 w 1053"/>
                <a:gd name="T97" fmla="*/ 0 h 223"/>
                <a:gd name="T98" fmla="*/ 1102 w 1053"/>
                <a:gd name="T99" fmla="*/ 0 h 223"/>
                <a:gd name="T100" fmla="*/ 1123 w 1053"/>
                <a:gd name="T101" fmla="*/ 0 h 223"/>
                <a:gd name="T102" fmla="*/ 1144 w 1053"/>
                <a:gd name="T103" fmla="*/ 0 h 223"/>
                <a:gd name="T104" fmla="*/ 1166 w 1053"/>
                <a:gd name="T105" fmla="*/ 0 h 223"/>
                <a:gd name="T106" fmla="*/ 1190 w 1053"/>
                <a:gd name="T107" fmla="*/ 0 h 223"/>
                <a:gd name="T108" fmla="*/ 1211 w 1053"/>
                <a:gd name="T109" fmla="*/ 0 h 223"/>
                <a:gd name="T110" fmla="*/ 1233 w 1053"/>
                <a:gd name="T111" fmla="*/ 0 h 223"/>
                <a:gd name="T112" fmla="*/ 1254 w 1053"/>
                <a:gd name="T113" fmla="*/ 0 h 223"/>
                <a:gd name="T114" fmla="*/ 1278 w 1053"/>
                <a:gd name="T115" fmla="*/ 0 h 223"/>
                <a:gd name="T116" fmla="*/ 1300 w 1053"/>
                <a:gd name="T117" fmla="*/ 0 h 223"/>
                <a:gd name="T118" fmla="*/ 1321 w 1053"/>
                <a:gd name="T119" fmla="*/ 0 h 223"/>
                <a:gd name="T120" fmla="*/ 1342 w 1053"/>
                <a:gd name="T121" fmla="*/ 0 h 223"/>
                <a:gd name="T122" fmla="*/ 1367 w 1053"/>
                <a:gd name="T123" fmla="*/ 0 h 2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3" h="223">
                  <a:moveTo>
                    <a:pt x="0" y="223"/>
                  </a:moveTo>
                  <a:lnTo>
                    <a:pt x="2" y="223"/>
                  </a:lnTo>
                  <a:lnTo>
                    <a:pt x="4" y="223"/>
                  </a:lnTo>
                  <a:lnTo>
                    <a:pt x="6" y="223"/>
                  </a:lnTo>
                  <a:lnTo>
                    <a:pt x="8" y="223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6" y="223"/>
                  </a:lnTo>
                  <a:lnTo>
                    <a:pt x="19" y="223"/>
                  </a:lnTo>
                  <a:lnTo>
                    <a:pt x="21" y="223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9" y="223"/>
                  </a:lnTo>
                  <a:lnTo>
                    <a:pt x="31" y="223"/>
                  </a:lnTo>
                  <a:lnTo>
                    <a:pt x="35" y="223"/>
                  </a:lnTo>
                  <a:lnTo>
                    <a:pt x="37" y="223"/>
                  </a:lnTo>
                  <a:lnTo>
                    <a:pt x="39" y="223"/>
                  </a:lnTo>
                  <a:lnTo>
                    <a:pt x="41" y="223"/>
                  </a:lnTo>
                  <a:lnTo>
                    <a:pt x="43" y="223"/>
                  </a:lnTo>
                  <a:lnTo>
                    <a:pt x="45" y="223"/>
                  </a:lnTo>
                  <a:lnTo>
                    <a:pt x="47" y="223"/>
                  </a:lnTo>
                  <a:lnTo>
                    <a:pt x="49" y="223"/>
                  </a:lnTo>
                  <a:lnTo>
                    <a:pt x="51" y="223"/>
                  </a:lnTo>
                  <a:lnTo>
                    <a:pt x="53" y="223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6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2" y="0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3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4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6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3" y="0"/>
                  </a:lnTo>
                  <a:lnTo>
                    <a:pt x="475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4" y="0"/>
                  </a:lnTo>
                  <a:lnTo>
                    <a:pt x="496" y="0"/>
                  </a:lnTo>
                  <a:lnTo>
                    <a:pt x="500" y="0"/>
                  </a:lnTo>
                  <a:lnTo>
                    <a:pt x="502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lnTo>
                    <a:pt x="512" y="0"/>
                  </a:lnTo>
                  <a:lnTo>
                    <a:pt x="514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0"/>
                  </a:lnTo>
                  <a:lnTo>
                    <a:pt x="535" y="0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7" y="0"/>
                  </a:lnTo>
                  <a:lnTo>
                    <a:pt x="569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5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592" y="0"/>
                  </a:lnTo>
                  <a:lnTo>
                    <a:pt x="594" y="0"/>
                  </a:lnTo>
                  <a:lnTo>
                    <a:pt x="596" y="0"/>
                  </a:lnTo>
                  <a:lnTo>
                    <a:pt x="598" y="0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3" y="0"/>
                  </a:lnTo>
                  <a:lnTo>
                    <a:pt x="635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3" y="0"/>
                  </a:lnTo>
                  <a:lnTo>
                    <a:pt x="665" y="0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1" y="0"/>
                  </a:lnTo>
                  <a:lnTo>
                    <a:pt x="673" y="0"/>
                  </a:lnTo>
                  <a:lnTo>
                    <a:pt x="675" y="0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82" y="0"/>
                  </a:lnTo>
                  <a:lnTo>
                    <a:pt x="684" y="0"/>
                  </a:lnTo>
                  <a:lnTo>
                    <a:pt x="686" y="0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92" y="0"/>
                  </a:lnTo>
                  <a:lnTo>
                    <a:pt x="694" y="0"/>
                  </a:lnTo>
                  <a:lnTo>
                    <a:pt x="696" y="0"/>
                  </a:lnTo>
                  <a:lnTo>
                    <a:pt x="700" y="0"/>
                  </a:lnTo>
                  <a:lnTo>
                    <a:pt x="702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1" y="0"/>
                  </a:lnTo>
                  <a:lnTo>
                    <a:pt x="773" y="0"/>
                  </a:lnTo>
                  <a:lnTo>
                    <a:pt x="775" y="0"/>
                  </a:lnTo>
                  <a:lnTo>
                    <a:pt x="777" y="0"/>
                  </a:lnTo>
                  <a:lnTo>
                    <a:pt x="779" y="0"/>
                  </a:lnTo>
                  <a:lnTo>
                    <a:pt x="781" y="0"/>
                  </a:lnTo>
                  <a:lnTo>
                    <a:pt x="784" y="0"/>
                  </a:lnTo>
                  <a:lnTo>
                    <a:pt x="786" y="0"/>
                  </a:lnTo>
                  <a:lnTo>
                    <a:pt x="788" y="0"/>
                  </a:lnTo>
                  <a:lnTo>
                    <a:pt x="790" y="0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800" y="0"/>
                  </a:lnTo>
                  <a:lnTo>
                    <a:pt x="802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3" y="0"/>
                  </a:lnTo>
                  <a:lnTo>
                    <a:pt x="855" y="0"/>
                  </a:lnTo>
                  <a:lnTo>
                    <a:pt x="857" y="0"/>
                  </a:lnTo>
                  <a:lnTo>
                    <a:pt x="859" y="0"/>
                  </a:lnTo>
                  <a:lnTo>
                    <a:pt x="861" y="0"/>
                  </a:lnTo>
                  <a:lnTo>
                    <a:pt x="863" y="0"/>
                  </a:lnTo>
                  <a:lnTo>
                    <a:pt x="865" y="0"/>
                  </a:lnTo>
                  <a:lnTo>
                    <a:pt x="867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6" y="0"/>
                  </a:lnTo>
                  <a:lnTo>
                    <a:pt x="888" y="0"/>
                  </a:lnTo>
                  <a:lnTo>
                    <a:pt x="890" y="0"/>
                  </a:lnTo>
                  <a:lnTo>
                    <a:pt x="892" y="0"/>
                  </a:lnTo>
                  <a:lnTo>
                    <a:pt x="894" y="0"/>
                  </a:lnTo>
                  <a:lnTo>
                    <a:pt x="896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4" y="0"/>
                  </a:lnTo>
                  <a:lnTo>
                    <a:pt x="916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4" y="0"/>
                  </a:lnTo>
                  <a:lnTo>
                    <a:pt x="926" y="0"/>
                  </a:lnTo>
                  <a:lnTo>
                    <a:pt x="928" y="0"/>
                  </a:lnTo>
                  <a:lnTo>
                    <a:pt x="930" y="0"/>
                  </a:lnTo>
                  <a:lnTo>
                    <a:pt x="932" y="0"/>
                  </a:lnTo>
                  <a:lnTo>
                    <a:pt x="934" y="0"/>
                  </a:lnTo>
                  <a:lnTo>
                    <a:pt x="937" y="0"/>
                  </a:lnTo>
                  <a:lnTo>
                    <a:pt x="939" y="0"/>
                  </a:lnTo>
                  <a:lnTo>
                    <a:pt x="941" y="0"/>
                  </a:lnTo>
                  <a:lnTo>
                    <a:pt x="943" y="0"/>
                  </a:lnTo>
                  <a:lnTo>
                    <a:pt x="945" y="0"/>
                  </a:lnTo>
                  <a:lnTo>
                    <a:pt x="947" y="0"/>
                  </a:lnTo>
                  <a:lnTo>
                    <a:pt x="949" y="0"/>
                  </a:lnTo>
                  <a:lnTo>
                    <a:pt x="951" y="0"/>
                  </a:lnTo>
                  <a:lnTo>
                    <a:pt x="953" y="0"/>
                  </a:lnTo>
                  <a:lnTo>
                    <a:pt x="955" y="0"/>
                  </a:lnTo>
                  <a:lnTo>
                    <a:pt x="957" y="0"/>
                  </a:lnTo>
                  <a:lnTo>
                    <a:pt x="959" y="0"/>
                  </a:lnTo>
                  <a:lnTo>
                    <a:pt x="961" y="0"/>
                  </a:lnTo>
                  <a:lnTo>
                    <a:pt x="965" y="0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0"/>
                  </a:lnTo>
                  <a:lnTo>
                    <a:pt x="973" y="0"/>
                  </a:lnTo>
                  <a:lnTo>
                    <a:pt x="975" y="0"/>
                  </a:lnTo>
                  <a:lnTo>
                    <a:pt x="977" y="0"/>
                  </a:lnTo>
                  <a:lnTo>
                    <a:pt x="979" y="0"/>
                  </a:lnTo>
                  <a:lnTo>
                    <a:pt x="981" y="0"/>
                  </a:lnTo>
                  <a:lnTo>
                    <a:pt x="983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0" y="0"/>
                  </a:lnTo>
                  <a:lnTo>
                    <a:pt x="992" y="0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0" y="0"/>
                  </a:lnTo>
                  <a:lnTo>
                    <a:pt x="1002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08" y="0"/>
                  </a:lnTo>
                  <a:lnTo>
                    <a:pt x="1010" y="0"/>
                  </a:lnTo>
                  <a:lnTo>
                    <a:pt x="1012" y="0"/>
                  </a:lnTo>
                  <a:lnTo>
                    <a:pt x="1014" y="0"/>
                  </a:lnTo>
                  <a:lnTo>
                    <a:pt x="1016" y="0"/>
                  </a:lnTo>
                  <a:lnTo>
                    <a:pt x="1018" y="0"/>
                  </a:lnTo>
                  <a:lnTo>
                    <a:pt x="1020" y="0"/>
                  </a:lnTo>
                  <a:lnTo>
                    <a:pt x="1022" y="0"/>
                  </a:lnTo>
                  <a:lnTo>
                    <a:pt x="1024" y="0"/>
                  </a:lnTo>
                  <a:lnTo>
                    <a:pt x="1026" y="0"/>
                  </a:lnTo>
                  <a:lnTo>
                    <a:pt x="1028" y="0"/>
                  </a:lnTo>
                  <a:lnTo>
                    <a:pt x="1032" y="0"/>
                  </a:lnTo>
                  <a:lnTo>
                    <a:pt x="1034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1" y="0"/>
                  </a:lnTo>
                  <a:lnTo>
                    <a:pt x="1043" y="0"/>
                  </a:lnTo>
                  <a:lnTo>
                    <a:pt x="1045" y="0"/>
                  </a:lnTo>
                  <a:lnTo>
                    <a:pt x="1047" y="0"/>
                  </a:lnTo>
                  <a:lnTo>
                    <a:pt x="1049" y="0"/>
                  </a:lnTo>
                  <a:lnTo>
                    <a:pt x="1051" y="0"/>
                  </a:lnTo>
                  <a:lnTo>
                    <a:pt x="105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356"/>
            <p:cNvSpPr>
              <a:spLocks/>
            </p:cNvSpPr>
            <p:nvPr/>
          </p:nvSpPr>
          <p:spPr bwMode="auto">
            <a:xfrm>
              <a:off x="2515" y="3503"/>
              <a:ext cx="1380" cy="244"/>
            </a:xfrm>
            <a:custGeom>
              <a:avLst/>
              <a:gdLst>
                <a:gd name="T0" fmla="*/ 18 w 1053"/>
                <a:gd name="T1" fmla="*/ 244 h 244"/>
                <a:gd name="T2" fmla="*/ 41 w 1053"/>
                <a:gd name="T3" fmla="*/ 244 h 244"/>
                <a:gd name="T4" fmla="*/ 64 w 1053"/>
                <a:gd name="T5" fmla="*/ 244 h 244"/>
                <a:gd name="T6" fmla="*/ 85 w 1053"/>
                <a:gd name="T7" fmla="*/ 244 h 244"/>
                <a:gd name="T8" fmla="*/ 107 w 1053"/>
                <a:gd name="T9" fmla="*/ 244 h 244"/>
                <a:gd name="T10" fmla="*/ 128 w 1053"/>
                <a:gd name="T11" fmla="*/ 244 h 244"/>
                <a:gd name="T12" fmla="*/ 152 w 1053"/>
                <a:gd name="T13" fmla="*/ 216 h 244"/>
                <a:gd name="T14" fmla="*/ 174 w 1053"/>
                <a:gd name="T15" fmla="*/ 162 h 244"/>
                <a:gd name="T16" fmla="*/ 195 w 1053"/>
                <a:gd name="T17" fmla="*/ 113 h 244"/>
                <a:gd name="T18" fmla="*/ 219 w 1053"/>
                <a:gd name="T19" fmla="*/ 66 h 244"/>
                <a:gd name="T20" fmla="*/ 241 w 1053"/>
                <a:gd name="T21" fmla="*/ 31 h 244"/>
                <a:gd name="T22" fmla="*/ 262 w 1053"/>
                <a:gd name="T23" fmla="*/ 10 h 244"/>
                <a:gd name="T24" fmla="*/ 283 w 1053"/>
                <a:gd name="T25" fmla="*/ 0 h 244"/>
                <a:gd name="T26" fmla="*/ 308 w 1053"/>
                <a:gd name="T27" fmla="*/ 0 h 244"/>
                <a:gd name="T28" fmla="*/ 329 w 1053"/>
                <a:gd name="T29" fmla="*/ 6 h 244"/>
                <a:gd name="T30" fmla="*/ 350 w 1053"/>
                <a:gd name="T31" fmla="*/ 15 h 244"/>
                <a:gd name="T32" fmla="*/ 372 w 1053"/>
                <a:gd name="T33" fmla="*/ 23 h 244"/>
                <a:gd name="T34" fmla="*/ 396 w 1053"/>
                <a:gd name="T35" fmla="*/ 29 h 244"/>
                <a:gd name="T36" fmla="*/ 417 w 1053"/>
                <a:gd name="T37" fmla="*/ 33 h 244"/>
                <a:gd name="T38" fmla="*/ 439 w 1053"/>
                <a:gd name="T39" fmla="*/ 35 h 244"/>
                <a:gd name="T40" fmla="*/ 460 w 1053"/>
                <a:gd name="T41" fmla="*/ 33 h 244"/>
                <a:gd name="T42" fmla="*/ 484 w 1053"/>
                <a:gd name="T43" fmla="*/ 31 h 244"/>
                <a:gd name="T44" fmla="*/ 506 w 1053"/>
                <a:gd name="T45" fmla="*/ 29 h 244"/>
                <a:gd name="T46" fmla="*/ 527 w 1053"/>
                <a:gd name="T47" fmla="*/ 25 h 244"/>
                <a:gd name="T48" fmla="*/ 548 w 1053"/>
                <a:gd name="T49" fmla="*/ 23 h 244"/>
                <a:gd name="T50" fmla="*/ 573 w 1053"/>
                <a:gd name="T51" fmla="*/ 21 h 244"/>
                <a:gd name="T52" fmla="*/ 594 w 1053"/>
                <a:gd name="T53" fmla="*/ 21 h 244"/>
                <a:gd name="T54" fmla="*/ 615 w 1053"/>
                <a:gd name="T55" fmla="*/ 19 h 244"/>
                <a:gd name="T56" fmla="*/ 637 w 1053"/>
                <a:gd name="T57" fmla="*/ 19 h 244"/>
                <a:gd name="T58" fmla="*/ 661 w 1053"/>
                <a:gd name="T59" fmla="*/ 21 h 244"/>
                <a:gd name="T60" fmla="*/ 681 w 1053"/>
                <a:gd name="T61" fmla="*/ 21 h 244"/>
                <a:gd name="T62" fmla="*/ 704 w 1053"/>
                <a:gd name="T63" fmla="*/ 21 h 244"/>
                <a:gd name="T64" fmla="*/ 725 w 1053"/>
                <a:gd name="T65" fmla="*/ 21 h 244"/>
                <a:gd name="T66" fmla="*/ 748 w 1053"/>
                <a:gd name="T67" fmla="*/ 21 h 244"/>
                <a:gd name="T68" fmla="*/ 771 w 1053"/>
                <a:gd name="T69" fmla="*/ 21 h 244"/>
                <a:gd name="T70" fmla="*/ 792 w 1053"/>
                <a:gd name="T71" fmla="*/ 21 h 244"/>
                <a:gd name="T72" fmla="*/ 813 w 1053"/>
                <a:gd name="T73" fmla="*/ 21 h 244"/>
                <a:gd name="T74" fmla="*/ 837 w 1053"/>
                <a:gd name="T75" fmla="*/ 21 h 244"/>
                <a:gd name="T76" fmla="*/ 858 w 1053"/>
                <a:gd name="T77" fmla="*/ 21 h 244"/>
                <a:gd name="T78" fmla="*/ 879 w 1053"/>
                <a:gd name="T79" fmla="*/ 21 h 244"/>
                <a:gd name="T80" fmla="*/ 902 w 1053"/>
                <a:gd name="T81" fmla="*/ 21 h 244"/>
                <a:gd name="T82" fmla="*/ 925 w 1053"/>
                <a:gd name="T83" fmla="*/ 21 h 244"/>
                <a:gd name="T84" fmla="*/ 946 w 1053"/>
                <a:gd name="T85" fmla="*/ 21 h 244"/>
                <a:gd name="T86" fmla="*/ 968 w 1053"/>
                <a:gd name="T87" fmla="*/ 21 h 244"/>
                <a:gd name="T88" fmla="*/ 989 w 1053"/>
                <a:gd name="T89" fmla="*/ 21 h 244"/>
                <a:gd name="T90" fmla="*/ 1013 w 1053"/>
                <a:gd name="T91" fmla="*/ 21 h 244"/>
                <a:gd name="T92" fmla="*/ 1035 w 1053"/>
                <a:gd name="T93" fmla="*/ 21 h 244"/>
                <a:gd name="T94" fmla="*/ 1056 w 1053"/>
                <a:gd name="T95" fmla="*/ 21 h 244"/>
                <a:gd name="T96" fmla="*/ 1077 w 1053"/>
                <a:gd name="T97" fmla="*/ 21 h 244"/>
                <a:gd name="T98" fmla="*/ 1102 w 1053"/>
                <a:gd name="T99" fmla="*/ 21 h 244"/>
                <a:gd name="T100" fmla="*/ 1123 w 1053"/>
                <a:gd name="T101" fmla="*/ 21 h 244"/>
                <a:gd name="T102" fmla="*/ 1144 w 1053"/>
                <a:gd name="T103" fmla="*/ 21 h 244"/>
                <a:gd name="T104" fmla="*/ 1166 w 1053"/>
                <a:gd name="T105" fmla="*/ 21 h 244"/>
                <a:gd name="T106" fmla="*/ 1190 w 1053"/>
                <a:gd name="T107" fmla="*/ 21 h 244"/>
                <a:gd name="T108" fmla="*/ 1211 w 1053"/>
                <a:gd name="T109" fmla="*/ 21 h 244"/>
                <a:gd name="T110" fmla="*/ 1233 w 1053"/>
                <a:gd name="T111" fmla="*/ 21 h 244"/>
                <a:gd name="T112" fmla="*/ 1254 w 1053"/>
                <a:gd name="T113" fmla="*/ 21 h 244"/>
                <a:gd name="T114" fmla="*/ 1278 w 1053"/>
                <a:gd name="T115" fmla="*/ 21 h 244"/>
                <a:gd name="T116" fmla="*/ 1300 w 1053"/>
                <a:gd name="T117" fmla="*/ 21 h 244"/>
                <a:gd name="T118" fmla="*/ 1321 w 1053"/>
                <a:gd name="T119" fmla="*/ 21 h 244"/>
                <a:gd name="T120" fmla="*/ 1342 w 1053"/>
                <a:gd name="T121" fmla="*/ 21 h 244"/>
                <a:gd name="T122" fmla="*/ 1367 w 1053"/>
                <a:gd name="T123" fmla="*/ 21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3" h="244">
                  <a:moveTo>
                    <a:pt x="0" y="244"/>
                  </a:moveTo>
                  <a:lnTo>
                    <a:pt x="2" y="244"/>
                  </a:lnTo>
                  <a:lnTo>
                    <a:pt x="4" y="244"/>
                  </a:lnTo>
                  <a:lnTo>
                    <a:pt x="6" y="244"/>
                  </a:lnTo>
                  <a:lnTo>
                    <a:pt x="8" y="244"/>
                  </a:lnTo>
                  <a:lnTo>
                    <a:pt x="10" y="244"/>
                  </a:lnTo>
                  <a:lnTo>
                    <a:pt x="12" y="244"/>
                  </a:lnTo>
                  <a:lnTo>
                    <a:pt x="14" y="244"/>
                  </a:lnTo>
                  <a:lnTo>
                    <a:pt x="16" y="244"/>
                  </a:lnTo>
                  <a:lnTo>
                    <a:pt x="19" y="244"/>
                  </a:lnTo>
                  <a:lnTo>
                    <a:pt x="21" y="244"/>
                  </a:lnTo>
                  <a:lnTo>
                    <a:pt x="23" y="244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5" y="244"/>
                  </a:lnTo>
                  <a:lnTo>
                    <a:pt x="37" y="244"/>
                  </a:lnTo>
                  <a:lnTo>
                    <a:pt x="39" y="244"/>
                  </a:lnTo>
                  <a:lnTo>
                    <a:pt x="41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7" y="244"/>
                  </a:lnTo>
                  <a:lnTo>
                    <a:pt x="49" y="244"/>
                  </a:lnTo>
                  <a:lnTo>
                    <a:pt x="51" y="244"/>
                  </a:lnTo>
                  <a:lnTo>
                    <a:pt x="53" y="244"/>
                  </a:lnTo>
                  <a:lnTo>
                    <a:pt x="55" y="244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61" y="244"/>
                  </a:lnTo>
                  <a:lnTo>
                    <a:pt x="63" y="244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0" y="244"/>
                  </a:lnTo>
                  <a:lnTo>
                    <a:pt x="72" y="244"/>
                  </a:lnTo>
                  <a:lnTo>
                    <a:pt x="74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80" y="244"/>
                  </a:lnTo>
                  <a:lnTo>
                    <a:pt x="82" y="244"/>
                  </a:lnTo>
                  <a:lnTo>
                    <a:pt x="84" y="244"/>
                  </a:lnTo>
                  <a:lnTo>
                    <a:pt x="86" y="244"/>
                  </a:lnTo>
                  <a:lnTo>
                    <a:pt x="88" y="244"/>
                  </a:lnTo>
                  <a:lnTo>
                    <a:pt x="90" y="244"/>
                  </a:lnTo>
                  <a:lnTo>
                    <a:pt x="92" y="244"/>
                  </a:lnTo>
                  <a:lnTo>
                    <a:pt x="94" y="244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102" y="244"/>
                  </a:lnTo>
                  <a:lnTo>
                    <a:pt x="104" y="244"/>
                  </a:lnTo>
                  <a:lnTo>
                    <a:pt x="106" y="244"/>
                  </a:lnTo>
                  <a:lnTo>
                    <a:pt x="108" y="244"/>
                  </a:lnTo>
                  <a:lnTo>
                    <a:pt x="110" y="236"/>
                  </a:lnTo>
                  <a:lnTo>
                    <a:pt x="112" y="230"/>
                  </a:lnTo>
                  <a:lnTo>
                    <a:pt x="114" y="224"/>
                  </a:lnTo>
                  <a:lnTo>
                    <a:pt x="116" y="216"/>
                  </a:lnTo>
                  <a:lnTo>
                    <a:pt x="118" y="210"/>
                  </a:lnTo>
                  <a:lnTo>
                    <a:pt x="121" y="201"/>
                  </a:lnTo>
                  <a:lnTo>
                    <a:pt x="123" y="195"/>
                  </a:lnTo>
                  <a:lnTo>
                    <a:pt x="125" y="189"/>
                  </a:lnTo>
                  <a:lnTo>
                    <a:pt x="127" y="183"/>
                  </a:lnTo>
                  <a:lnTo>
                    <a:pt x="129" y="175"/>
                  </a:lnTo>
                  <a:lnTo>
                    <a:pt x="131" y="169"/>
                  </a:lnTo>
                  <a:lnTo>
                    <a:pt x="133" y="162"/>
                  </a:lnTo>
                  <a:lnTo>
                    <a:pt x="135" y="156"/>
                  </a:lnTo>
                  <a:lnTo>
                    <a:pt x="137" y="150"/>
                  </a:lnTo>
                  <a:lnTo>
                    <a:pt x="139" y="144"/>
                  </a:lnTo>
                  <a:lnTo>
                    <a:pt x="141" y="138"/>
                  </a:lnTo>
                  <a:lnTo>
                    <a:pt x="143" y="132"/>
                  </a:lnTo>
                  <a:lnTo>
                    <a:pt x="145" y="125"/>
                  </a:lnTo>
                  <a:lnTo>
                    <a:pt x="147" y="119"/>
                  </a:lnTo>
                  <a:lnTo>
                    <a:pt x="149" y="113"/>
                  </a:lnTo>
                  <a:lnTo>
                    <a:pt x="151" y="107"/>
                  </a:lnTo>
                  <a:lnTo>
                    <a:pt x="153" y="101"/>
                  </a:lnTo>
                  <a:lnTo>
                    <a:pt x="155" y="95"/>
                  </a:lnTo>
                  <a:lnTo>
                    <a:pt x="157" y="88"/>
                  </a:lnTo>
                  <a:lnTo>
                    <a:pt x="159" y="82"/>
                  </a:lnTo>
                  <a:lnTo>
                    <a:pt x="161" y="76"/>
                  </a:lnTo>
                  <a:lnTo>
                    <a:pt x="163" y="70"/>
                  </a:lnTo>
                  <a:lnTo>
                    <a:pt x="167" y="66"/>
                  </a:lnTo>
                  <a:lnTo>
                    <a:pt x="169" y="60"/>
                  </a:lnTo>
                  <a:lnTo>
                    <a:pt x="172" y="56"/>
                  </a:lnTo>
                  <a:lnTo>
                    <a:pt x="174" y="52"/>
                  </a:lnTo>
                  <a:lnTo>
                    <a:pt x="176" y="45"/>
                  </a:lnTo>
                  <a:lnTo>
                    <a:pt x="178" y="41"/>
                  </a:lnTo>
                  <a:lnTo>
                    <a:pt x="180" y="37"/>
                  </a:lnTo>
                  <a:lnTo>
                    <a:pt x="182" y="35"/>
                  </a:lnTo>
                  <a:lnTo>
                    <a:pt x="184" y="31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90" y="21"/>
                  </a:lnTo>
                  <a:lnTo>
                    <a:pt x="192" y="19"/>
                  </a:lnTo>
                  <a:lnTo>
                    <a:pt x="194" y="17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0" y="10"/>
                  </a:lnTo>
                  <a:lnTo>
                    <a:pt x="202" y="8"/>
                  </a:lnTo>
                  <a:lnTo>
                    <a:pt x="204" y="6"/>
                  </a:lnTo>
                  <a:lnTo>
                    <a:pt x="206" y="4"/>
                  </a:lnTo>
                  <a:lnTo>
                    <a:pt x="208" y="4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4"/>
                  </a:lnTo>
                  <a:lnTo>
                    <a:pt x="247" y="4"/>
                  </a:lnTo>
                  <a:lnTo>
                    <a:pt x="249" y="6"/>
                  </a:lnTo>
                  <a:lnTo>
                    <a:pt x="251" y="6"/>
                  </a:lnTo>
                  <a:lnTo>
                    <a:pt x="253" y="8"/>
                  </a:lnTo>
                  <a:lnTo>
                    <a:pt x="255" y="8"/>
                  </a:lnTo>
                  <a:lnTo>
                    <a:pt x="257" y="10"/>
                  </a:lnTo>
                  <a:lnTo>
                    <a:pt x="259" y="10"/>
                  </a:lnTo>
                  <a:lnTo>
                    <a:pt x="261" y="13"/>
                  </a:lnTo>
                  <a:lnTo>
                    <a:pt x="263" y="13"/>
                  </a:lnTo>
                  <a:lnTo>
                    <a:pt x="265" y="15"/>
                  </a:lnTo>
                  <a:lnTo>
                    <a:pt x="267" y="15"/>
                  </a:lnTo>
                  <a:lnTo>
                    <a:pt x="269" y="17"/>
                  </a:lnTo>
                  <a:lnTo>
                    <a:pt x="271" y="17"/>
                  </a:lnTo>
                  <a:lnTo>
                    <a:pt x="274" y="19"/>
                  </a:lnTo>
                  <a:lnTo>
                    <a:pt x="276" y="19"/>
                  </a:lnTo>
                  <a:lnTo>
                    <a:pt x="278" y="21"/>
                  </a:lnTo>
                  <a:lnTo>
                    <a:pt x="280" y="21"/>
                  </a:lnTo>
                  <a:lnTo>
                    <a:pt x="282" y="23"/>
                  </a:lnTo>
                  <a:lnTo>
                    <a:pt x="284" y="23"/>
                  </a:lnTo>
                  <a:lnTo>
                    <a:pt x="286" y="25"/>
                  </a:lnTo>
                  <a:lnTo>
                    <a:pt x="288" y="25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29"/>
                  </a:lnTo>
                  <a:lnTo>
                    <a:pt x="302" y="29"/>
                  </a:lnTo>
                  <a:lnTo>
                    <a:pt x="304" y="31"/>
                  </a:lnTo>
                  <a:lnTo>
                    <a:pt x="306" y="31"/>
                  </a:lnTo>
                  <a:lnTo>
                    <a:pt x="308" y="31"/>
                  </a:lnTo>
                  <a:lnTo>
                    <a:pt x="310" y="33"/>
                  </a:lnTo>
                  <a:lnTo>
                    <a:pt x="312" y="33"/>
                  </a:lnTo>
                  <a:lnTo>
                    <a:pt x="314" y="33"/>
                  </a:lnTo>
                  <a:lnTo>
                    <a:pt x="316" y="33"/>
                  </a:lnTo>
                  <a:lnTo>
                    <a:pt x="318" y="33"/>
                  </a:lnTo>
                  <a:lnTo>
                    <a:pt x="320" y="33"/>
                  </a:lnTo>
                  <a:lnTo>
                    <a:pt x="322" y="35"/>
                  </a:lnTo>
                  <a:lnTo>
                    <a:pt x="325" y="35"/>
                  </a:lnTo>
                  <a:lnTo>
                    <a:pt x="327" y="35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7" y="35"/>
                  </a:lnTo>
                  <a:lnTo>
                    <a:pt x="339" y="35"/>
                  </a:lnTo>
                  <a:lnTo>
                    <a:pt x="341" y="35"/>
                  </a:lnTo>
                  <a:lnTo>
                    <a:pt x="343" y="35"/>
                  </a:lnTo>
                  <a:lnTo>
                    <a:pt x="345" y="35"/>
                  </a:lnTo>
                  <a:lnTo>
                    <a:pt x="347" y="35"/>
                  </a:lnTo>
                  <a:lnTo>
                    <a:pt x="349" y="35"/>
                  </a:lnTo>
                  <a:lnTo>
                    <a:pt x="351" y="33"/>
                  </a:lnTo>
                  <a:lnTo>
                    <a:pt x="353" y="33"/>
                  </a:lnTo>
                  <a:lnTo>
                    <a:pt x="355" y="33"/>
                  </a:lnTo>
                  <a:lnTo>
                    <a:pt x="357" y="33"/>
                  </a:lnTo>
                  <a:lnTo>
                    <a:pt x="359" y="33"/>
                  </a:lnTo>
                  <a:lnTo>
                    <a:pt x="361" y="33"/>
                  </a:lnTo>
                  <a:lnTo>
                    <a:pt x="363" y="33"/>
                  </a:lnTo>
                  <a:lnTo>
                    <a:pt x="367" y="31"/>
                  </a:lnTo>
                  <a:lnTo>
                    <a:pt x="369" y="31"/>
                  </a:lnTo>
                  <a:lnTo>
                    <a:pt x="371" y="31"/>
                  </a:lnTo>
                  <a:lnTo>
                    <a:pt x="373" y="31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80" y="29"/>
                  </a:lnTo>
                  <a:lnTo>
                    <a:pt x="382" y="29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7"/>
                  </a:lnTo>
                  <a:lnTo>
                    <a:pt x="392" y="27"/>
                  </a:lnTo>
                  <a:lnTo>
                    <a:pt x="394" y="27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5"/>
                  </a:lnTo>
                  <a:lnTo>
                    <a:pt x="404" y="25"/>
                  </a:lnTo>
                  <a:lnTo>
                    <a:pt x="406" y="25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3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20" y="23"/>
                  </a:lnTo>
                  <a:lnTo>
                    <a:pt x="422" y="23"/>
                  </a:lnTo>
                  <a:lnTo>
                    <a:pt x="424" y="23"/>
                  </a:lnTo>
                  <a:lnTo>
                    <a:pt x="427" y="23"/>
                  </a:lnTo>
                  <a:lnTo>
                    <a:pt x="429" y="21"/>
                  </a:lnTo>
                  <a:lnTo>
                    <a:pt x="431" y="21"/>
                  </a:lnTo>
                  <a:lnTo>
                    <a:pt x="435" y="21"/>
                  </a:lnTo>
                  <a:lnTo>
                    <a:pt x="437" y="21"/>
                  </a:lnTo>
                  <a:lnTo>
                    <a:pt x="439" y="21"/>
                  </a:lnTo>
                  <a:lnTo>
                    <a:pt x="441" y="21"/>
                  </a:lnTo>
                  <a:lnTo>
                    <a:pt x="443" y="21"/>
                  </a:lnTo>
                  <a:lnTo>
                    <a:pt x="445" y="21"/>
                  </a:lnTo>
                  <a:lnTo>
                    <a:pt x="447" y="21"/>
                  </a:lnTo>
                  <a:lnTo>
                    <a:pt x="449" y="21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7" y="21"/>
                  </a:lnTo>
                  <a:lnTo>
                    <a:pt x="459" y="21"/>
                  </a:lnTo>
                  <a:lnTo>
                    <a:pt x="461" y="19"/>
                  </a:lnTo>
                  <a:lnTo>
                    <a:pt x="463" y="19"/>
                  </a:lnTo>
                  <a:lnTo>
                    <a:pt x="465" y="19"/>
                  </a:lnTo>
                  <a:lnTo>
                    <a:pt x="467" y="19"/>
                  </a:lnTo>
                  <a:lnTo>
                    <a:pt x="469" y="19"/>
                  </a:lnTo>
                  <a:lnTo>
                    <a:pt x="471" y="19"/>
                  </a:lnTo>
                  <a:lnTo>
                    <a:pt x="473" y="19"/>
                  </a:lnTo>
                  <a:lnTo>
                    <a:pt x="475" y="19"/>
                  </a:lnTo>
                  <a:lnTo>
                    <a:pt x="478" y="19"/>
                  </a:lnTo>
                  <a:lnTo>
                    <a:pt x="480" y="19"/>
                  </a:lnTo>
                  <a:lnTo>
                    <a:pt x="482" y="19"/>
                  </a:lnTo>
                  <a:lnTo>
                    <a:pt x="484" y="19"/>
                  </a:lnTo>
                  <a:lnTo>
                    <a:pt x="486" y="19"/>
                  </a:lnTo>
                  <a:lnTo>
                    <a:pt x="488" y="19"/>
                  </a:lnTo>
                  <a:lnTo>
                    <a:pt x="490" y="19"/>
                  </a:lnTo>
                  <a:lnTo>
                    <a:pt x="492" y="19"/>
                  </a:lnTo>
                  <a:lnTo>
                    <a:pt x="494" y="19"/>
                  </a:lnTo>
                  <a:lnTo>
                    <a:pt x="496" y="19"/>
                  </a:lnTo>
                  <a:lnTo>
                    <a:pt x="500" y="19"/>
                  </a:lnTo>
                  <a:lnTo>
                    <a:pt x="502" y="21"/>
                  </a:lnTo>
                  <a:lnTo>
                    <a:pt x="504" y="21"/>
                  </a:lnTo>
                  <a:lnTo>
                    <a:pt x="506" y="21"/>
                  </a:lnTo>
                  <a:lnTo>
                    <a:pt x="508" y="21"/>
                  </a:lnTo>
                  <a:lnTo>
                    <a:pt x="510" y="21"/>
                  </a:lnTo>
                  <a:lnTo>
                    <a:pt x="512" y="21"/>
                  </a:lnTo>
                  <a:lnTo>
                    <a:pt x="514" y="21"/>
                  </a:lnTo>
                  <a:lnTo>
                    <a:pt x="516" y="21"/>
                  </a:lnTo>
                  <a:lnTo>
                    <a:pt x="518" y="21"/>
                  </a:lnTo>
                  <a:lnTo>
                    <a:pt x="520" y="21"/>
                  </a:lnTo>
                  <a:lnTo>
                    <a:pt x="522" y="21"/>
                  </a:lnTo>
                  <a:lnTo>
                    <a:pt x="524" y="21"/>
                  </a:lnTo>
                  <a:lnTo>
                    <a:pt x="526" y="21"/>
                  </a:lnTo>
                  <a:lnTo>
                    <a:pt x="529" y="21"/>
                  </a:lnTo>
                  <a:lnTo>
                    <a:pt x="531" y="21"/>
                  </a:lnTo>
                  <a:lnTo>
                    <a:pt x="533" y="21"/>
                  </a:lnTo>
                  <a:lnTo>
                    <a:pt x="535" y="21"/>
                  </a:lnTo>
                  <a:lnTo>
                    <a:pt x="537" y="21"/>
                  </a:lnTo>
                  <a:lnTo>
                    <a:pt x="539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5" y="21"/>
                  </a:lnTo>
                  <a:lnTo>
                    <a:pt x="547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5" y="21"/>
                  </a:lnTo>
                  <a:lnTo>
                    <a:pt x="557" y="21"/>
                  </a:lnTo>
                  <a:lnTo>
                    <a:pt x="559" y="21"/>
                  </a:lnTo>
                  <a:lnTo>
                    <a:pt x="561" y="21"/>
                  </a:lnTo>
                  <a:lnTo>
                    <a:pt x="563" y="21"/>
                  </a:lnTo>
                  <a:lnTo>
                    <a:pt x="567" y="21"/>
                  </a:lnTo>
                  <a:lnTo>
                    <a:pt x="569" y="21"/>
                  </a:lnTo>
                  <a:lnTo>
                    <a:pt x="571" y="21"/>
                  </a:lnTo>
                  <a:lnTo>
                    <a:pt x="573" y="21"/>
                  </a:lnTo>
                  <a:lnTo>
                    <a:pt x="575" y="21"/>
                  </a:lnTo>
                  <a:lnTo>
                    <a:pt x="577" y="21"/>
                  </a:lnTo>
                  <a:lnTo>
                    <a:pt x="580" y="21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6" y="21"/>
                  </a:lnTo>
                  <a:lnTo>
                    <a:pt x="588" y="21"/>
                  </a:lnTo>
                  <a:lnTo>
                    <a:pt x="590" y="21"/>
                  </a:lnTo>
                  <a:lnTo>
                    <a:pt x="592" y="21"/>
                  </a:lnTo>
                  <a:lnTo>
                    <a:pt x="594" y="21"/>
                  </a:lnTo>
                  <a:lnTo>
                    <a:pt x="596" y="21"/>
                  </a:lnTo>
                  <a:lnTo>
                    <a:pt x="598" y="21"/>
                  </a:lnTo>
                  <a:lnTo>
                    <a:pt x="600" y="21"/>
                  </a:lnTo>
                  <a:lnTo>
                    <a:pt x="602" y="21"/>
                  </a:lnTo>
                  <a:lnTo>
                    <a:pt x="604" y="21"/>
                  </a:lnTo>
                  <a:lnTo>
                    <a:pt x="606" y="21"/>
                  </a:lnTo>
                  <a:lnTo>
                    <a:pt x="608" y="21"/>
                  </a:lnTo>
                  <a:lnTo>
                    <a:pt x="610" y="21"/>
                  </a:lnTo>
                  <a:lnTo>
                    <a:pt x="612" y="21"/>
                  </a:lnTo>
                  <a:lnTo>
                    <a:pt x="614" y="21"/>
                  </a:lnTo>
                  <a:lnTo>
                    <a:pt x="616" y="21"/>
                  </a:lnTo>
                  <a:lnTo>
                    <a:pt x="618" y="21"/>
                  </a:lnTo>
                  <a:lnTo>
                    <a:pt x="620" y="21"/>
                  </a:lnTo>
                  <a:lnTo>
                    <a:pt x="622" y="21"/>
                  </a:lnTo>
                  <a:lnTo>
                    <a:pt x="624" y="21"/>
                  </a:lnTo>
                  <a:lnTo>
                    <a:pt x="626" y="21"/>
                  </a:lnTo>
                  <a:lnTo>
                    <a:pt x="628" y="21"/>
                  </a:lnTo>
                  <a:lnTo>
                    <a:pt x="633" y="21"/>
                  </a:lnTo>
                  <a:lnTo>
                    <a:pt x="635" y="21"/>
                  </a:lnTo>
                  <a:lnTo>
                    <a:pt x="637" y="21"/>
                  </a:lnTo>
                  <a:lnTo>
                    <a:pt x="639" y="21"/>
                  </a:lnTo>
                  <a:lnTo>
                    <a:pt x="641" y="21"/>
                  </a:lnTo>
                  <a:lnTo>
                    <a:pt x="643" y="21"/>
                  </a:lnTo>
                  <a:lnTo>
                    <a:pt x="645" y="21"/>
                  </a:lnTo>
                  <a:lnTo>
                    <a:pt x="647" y="21"/>
                  </a:lnTo>
                  <a:lnTo>
                    <a:pt x="649" y="21"/>
                  </a:lnTo>
                  <a:lnTo>
                    <a:pt x="651" y="21"/>
                  </a:lnTo>
                  <a:lnTo>
                    <a:pt x="653" y="21"/>
                  </a:lnTo>
                  <a:lnTo>
                    <a:pt x="655" y="21"/>
                  </a:lnTo>
                  <a:lnTo>
                    <a:pt x="657" y="21"/>
                  </a:lnTo>
                  <a:lnTo>
                    <a:pt x="659" y="21"/>
                  </a:lnTo>
                  <a:lnTo>
                    <a:pt x="661" y="21"/>
                  </a:lnTo>
                  <a:lnTo>
                    <a:pt x="663" y="21"/>
                  </a:lnTo>
                  <a:lnTo>
                    <a:pt x="665" y="21"/>
                  </a:lnTo>
                  <a:lnTo>
                    <a:pt x="667" y="21"/>
                  </a:lnTo>
                  <a:lnTo>
                    <a:pt x="669" y="21"/>
                  </a:lnTo>
                  <a:lnTo>
                    <a:pt x="671" y="21"/>
                  </a:lnTo>
                  <a:lnTo>
                    <a:pt x="673" y="21"/>
                  </a:lnTo>
                  <a:lnTo>
                    <a:pt x="675" y="21"/>
                  </a:lnTo>
                  <a:lnTo>
                    <a:pt x="677" y="21"/>
                  </a:lnTo>
                  <a:lnTo>
                    <a:pt x="679" y="21"/>
                  </a:lnTo>
                  <a:lnTo>
                    <a:pt x="682" y="21"/>
                  </a:lnTo>
                  <a:lnTo>
                    <a:pt x="684" y="21"/>
                  </a:lnTo>
                  <a:lnTo>
                    <a:pt x="686" y="21"/>
                  </a:lnTo>
                  <a:lnTo>
                    <a:pt x="688" y="21"/>
                  </a:lnTo>
                  <a:lnTo>
                    <a:pt x="690" y="21"/>
                  </a:lnTo>
                  <a:lnTo>
                    <a:pt x="692" y="21"/>
                  </a:lnTo>
                  <a:lnTo>
                    <a:pt x="694" y="21"/>
                  </a:lnTo>
                  <a:lnTo>
                    <a:pt x="696" y="21"/>
                  </a:lnTo>
                  <a:lnTo>
                    <a:pt x="700" y="21"/>
                  </a:lnTo>
                  <a:lnTo>
                    <a:pt x="702" y="21"/>
                  </a:lnTo>
                  <a:lnTo>
                    <a:pt x="704" y="21"/>
                  </a:lnTo>
                  <a:lnTo>
                    <a:pt x="706" y="21"/>
                  </a:lnTo>
                  <a:lnTo>
                    <a:pt x="708" y="21"/>
                  </a:lnTo>
                  <a:lnTo>
                    <a:pt x="710" y="21"/>
                  </a:lnTo>
                  <a:lnTo>
                    <a:pt x="712" y="21"/>
                  </a:lnTo>
                  <a:lnTo>
                    <a:pt x="714" y="21"/>
                  </a:lnTo>
                  <a:lnTo>
                    <a:pt x="716" y="21"/>
                  </a:lnTo>
                  <a:lnTo>
                    <a:pt x="718" y="21"/>
                  </a:lnTo>
                  <a:lnTo>
                    <a:pt x="720" y="21"/>
                  </a:lnTo>
                  <a:lnTo>
                    <a:pt x="722" y="21"/>
                  </a:lnTo>
                  <a:lnTo>
                    <a:pt x="724" y="21"/>
                  </a:lnTo>
                  <a:lnTo>
                    <a:pt x="726" y="21"/>
                  </a:lnTo>
                  <a:lnTo>
                    <a:pt x="728" y="21"/>
                  </a:lnTo>
                  <a:lnTo>
                    <a:pt x="730" y="21"/>
                  </a:lnTo>
                  <a:lnTo>
                    <a:pt x="733" y="21"/>
                  </a:lnTo>
                  <a:lnTo>
                    <a:pt x="735" y="21"/>
                  </a:lnTo>
                  <a:lnTo>
                    <a:pt x="737" y="21"/>
                  </a:lnTo>
                  <a:lnTo>
                    <a:pt x="739" y="21"/>
                  </a:lnTo>
                  <a:lnTo>
                    <a:pt x="741" y="21"/>
                  </a:lnTo>
                  <a:lnTo>
                    <a:pt x="743" y="21"/>
                  </a:lnTo>
                  <a:lnTo>
                    <a:pt x="745" y="21"/>
                  </a:lnTo>
                  <a:lnTo>
                    <a:pt x="747" y="21"/>
                  </a:lnTo>
                  <a:lnTo>
                    <a:pt x="749" y="21"/>
                  </a:lnTo>
                  <a:lnTo>
                    <a:pt x="751" y="21"/>
                  </a:lnTo>
                  <a:lnTo>
                    <a:pt x="753" y="21"/>
                  </a:lnTo>
                  <a:lnTo>
                    <a:pt x="755" y="21"/>
                  </a:lnTo>
                  <a:lnTo>
                    <a:pt x="757" y="21"/>
                  </a:lnTo>
                  <a:lnTo>
                    <a:pt x="759" y="21"/>
                  </a:lnTo>
                  <a:lnTo>
                    <a:pt x="761" y="21"/>
                  </a:lnTo>
                  <a:lnTo>
                    <a:pt x="763" y="21"/>
                  </a:lnTo>
                  <a:lnTo>
                    <a:pt x="767" y="21"/>
                  </a:lnTo>
                  <a:lnTo>
                    <a:pt x="769" y="21"/>
                  </a:lnTo>
                  <a:lnTo>
                    <a:pt x="771" y="21"/>
                  </a:lnTo>
                  <a:lnTo>
                    <a:pt x="773" y="21"/>
                  </a:lnTo>
                  <a:lnTo>
                    <a:pt x="775" y="21"/>
                  </a:lnTo>
                  <a:lnTo>
                    <a:pt x="777" y="21"/>
                  </a:lnTo>
                  <a:lnTo>
                    <a:pt x="779" y="21"/>
                  </a:lnTo>
                  <a:lnTo>
                    <a:pt x="781" y="21"/>
                  </a:lnTo>
                  <a:lnTo>
                    <a:pt x="784" y="21"/>
                  </a:lnTo>
                  <a:lnTo>
                    <a:pt x="786" y="21"/>
                  </a:lnTo>
                  <a:lnTo>
                    <a:pt x="788" y="21"/>
                  </a:lnTo>
                  <a:lnTo>
                    <a:pt x="790" y="21"/>
                  </a:lnTo>
                  <a:lnTo>
                    <a:pt x="792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2" y="21"/>
                  </a:lnTo>
                  <a:lnTo>
                    <a:pt x="804" y="21"/>
                  </a:lnTo>
                  <a:lnTo>
                    <a:pt x="806" y="21"/>
                  </a:lnTo>
                  <a:lnTo>
                    <a:pt x="808" y="21"/>
                  </a:lnTo>
                  <a:lnTo>
                    <a:pt x="810" y="21"/>
                  </a:lnTo>
                  <a:lnTo>
                    <a:pt x="812" y="21"/>
                  </a:lnTo>
                  <a:lnTo>
                    <a:pt x="814" y="21"/>
                  </a:lnTo>
                  <a:lnTo>
                    <a:pt x="816" y="21"/>
                  </a:lnTo>
                  <a:lnTo>
                    <a:pt x="818" y="21"/>
                  </a:lnTo>
                  <a:lnTo>
                    <a:pt x="820" y="21"/>
                  </a:lnTo>
                  <a:lnTo>
                    <a:pt x="822" y="21"/>
                  </a:lnTo>
                  <a:lnTo>
                    <a:pt x="824" y="21"/>
                  </a:lnTo>
                  <a:lnTo>
                    <a:pt x="826" y="21"/>
                  </a:lnTo>
                  <a:lnTo>
                    <a:pt x="828" y="21"/>
                  </a:lnTo>
                  <a:lnTo>
                    <a:pt x="832" y="21"/>
                  </a:lnTo>
                  <a:lnTo>
                    <a:pt x="835" y="21"/>
                  </a:lnTo>
                  <a:lnTo>
                    <a:pt x="837" y="21"/>
                  </a:lnTo>
                  <a:lnTo>
                    <a:pt x="839" y="21"/>
                  </a:lnTo>
                  <a:lnTo>
                    <a:pt x="841" y="21"/>
                  </a:lnTo>
                  <a:lnTo>
                    <a:pt x="843" y="21"/>
                  </a:lnTo>
                  <a:lnTo>
                    <a:pt x="845" y="21"/>
                  </a:lnTo>
                  <a:lnTo>
                    <a:pt x="847" y="21"/>
                  </a:lnTo>
                  <a:lnTo>
                    <a:pt x="849" y="21"/>
                  </a:lnTo>
                  <a:lnTo>
                    <a:pt x="851" y="21"/>
                  </a:lnTo>
                  <a:lnTo>
                    <a:pt x="853" y="21"/>
                  </a:lnTo>
                  <a:lnTo>
                    <a:pt x="855" y="21"/>
                  </a:lnTo>
                  <a:lnTo>
                    <a:pt x="857" y="21"/>
                  </a:lnTo>
                  <a:lnTo>
                    <a:pt x="859" y="21"/>
                  </a:lnTo>
                  <a:lnTo>
                    <a:pt x="861" y="21"/>
                  </a:lnTo>
                  <a:lnTo>
                    <a:pt x="863" y="21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9" y="21"/>
                  </a:lnTo>
                  <a:lnTo>
                    <a:pt x="871" y="21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7" y="21"/>
                  </a:lnTo>
                  <a:lnTo>
                    <a:pt x="879" y="21"/>
                  </a:lnTo>
                  <a:lnTo>
                    <a:pt x="881" y="21"/>
                  </a:lnTo>
                  <a:lnTo>
                    <a:pt x="883" y="21"/>
                  </a:lnTo>
                  <a:lnTo>
                    <a:pt x="886" y="21"/>
                  </a:lnTo>
                  <a:lnTo>
                    <a:pt x="888" y="21"/>
                  </a:lnTo>
                  <a:lnTo>
                    <a:pt x="890" y="21"/>
                  </a:lnTo>
                  <a:lnTo>
                    <a:pt x="892" y="21"/>
                  </a:lnTo>
                  <a:lnTo>
                    <a:pt x="894" y="21"/>
                  </a:lnTo>
                  <a:lnTo>
                    <a:pt x="896" y="21"/>
                  </a:lnTo>
                  <a:lnTo>
                    <a:pt x="900" y="21"/>
                  </a:lnTo>
                  <a:lnTo>
                    <a:pt x="902" y="21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1"/>
                  </a:lnTo>
                  <a:lnTo>
                    <a:pt x="912" y="21"/>
                  </a:lnTo>
                  <a:lnTo>
                    <a:pt x="914" y="21"/>
                  </a:lnTo>
                  <a:lnTo>
                    <a:pt x="916" y="21"/>
                  </a:lnTo>
                  <a:lnTo>
                    <a:pt x="918" y="21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4" y="21"/>
                  </a:lnTo>
                  <a:lnTo>
                    <a:pt x="926" y="21"/>
                  </a:lnTo>
                  <a:lnTo>
                    <a:pt x="928" y="21"/>
                  </a:lnTo>
                  <a:lnTo>
                    <a:pt x="930" y="21"/>
                  </a:lnTo>
                  <a:lnTo>
                    <a:pt x="932" y="21"/>
                  </a:lnTo>
                  <a:lnTo>
                    <a:pt x="934" y="21"/>
                  </a:lnTo>
                  <a:lnTo>
                    <a:pt x="937" y="21"/>
                  </a:lnTo>
                  <a:lnTo>
                    <a:pt x="939" y="21"/>
                  </a:lnTo>
                  <a:lnTo>
                    <a:pt x="941" y="21"/>
                  </a:lnTo>
                  <a:lnTo>
                    <a:pt x="943" y="21"/>
                  </a:lnTo>
                  <a:lnTo>
                    <a:pt x="945" y="21"/>
                  </a:lnTo>
                  <a:lnTo>
                    <a:pt x="947" y="21"/>
                  </a:lnTo>
                  <a:lnTo>
                    <a:pt x="949" y="21"/>
                  </a:lnTo>
                  <a:lnTo>
                    <a:pt x="951" y="21"/>
                  </a:lnTo>
                  <a:lnTo>
                    <a:pt x="953" y="21"/>
                  </a:lnTo>
                  <a:lnTo>
                    <a:pt x="955" y="21"/>
                  </a:lnTo>
                  <a:lnTo>
                    <a:pt x="957" y="21"/>
                  </a:lnTo>
                  <a:lnTo>
                    <a:pt x="959" y="21"/>
                  </a:lnTo>
                  <a:lnTo>
                    <a:pt x="961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9" y="21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5" y="21"/>
                  </a:lnTo>
                  <a:lnTo>
                    <a:pt x="977" y="21"/>
                  </a:lnTo>
                  <a:lnTo>
                    <a:pt x="979" y="21"/>
                  </a:lnTo>
                  <a:lnTo>
                    <a:pt x="981" y="21"/>
                  </a:lnTo>
                  <a:lnTo>
                    <a:pt x="983" y="21"/>
                  </a:lnTo>
                  <a:lnTo>
                    <a:pt x="985" y="21"/>
                  </a:lnTo>
                  <a:lnTo>
                    <a:pt x="988" y="21"/>
                  </a:lnTo>
                  <a:lnTo>
                    <a:pt x="990" y="21"/>
                  </a:lnTo>
                  <a:lnTo>
                    <a:pt x="992" y="21"/>
                  </a:lnTo>
                  <a:lnTo>
                    <a:pt x="994" y="21"/>
                  </a:lnTo>
                  <a:lnTo>
                    <a:pt x="996" y="21"/>
                  </a:lnTo>
                  <a:lnTo>
                    <a:pt x="998" y="21"/>
                  </a:lnTo>
                  <a:lnTo>
                    <a:pt x="1000" y="21"/>
                  </a:lnTo>
                  <a:lnTo>
                    <a:pt x="1002" y="21"/>
                  </a:lnTo>
                  <a:lnTo>
                    <a:pt x="1004" y="21"/>
                  </a:lnTo>
                  <a:lnTo>
                    <a:pt x="1006" y="21"/>
                  </a:lnTo>
                  <a:lnTo>
                    <a:pt x="1008" y="21"/>
                  </a:lnTo>
                  <a:lnTo>
                    <a:pt x="1010" y="21"/>
                  </a:lnTo>
                  <a:lnTo>
                    <a:pt x="1012" y="21"/>
                  </a:lnTo>
                  <a:lnTo>
                    <a:pt x="1014" y="21"/>
                  </a:lnTo>
                  <a:lnTo>
                    <a:pt x="1016" y="21"/>
                  </a:lnTo>
                  <a:lnTo>
                    <a:pt x="1018" y="21"/>
                  </a:lnTo>
                  <a:lnTo>
                    <a:pt x="1020" y="21"/>
                  </a:lnTo>
                  <a:lnTo>
                    <a:pt x="1022" y="21"/>
                  </a:lnTo>
                  <a:lnTo>
                    <a:pt x="1024" y="21"/>
                  </a:lnTo>
                  <a:lnTo>
                    <a:pt x="1026" y="21"/>
                  </a:lnTo>
                  <a:lnTo>
                    <a:pt x="1028" y="21"/>
                  </a:lnTo>
                  <a:lnTo>
                    <a:pt x="1032" y="21"/>
                  </a:lnTo>
                  <a:lnTo>
                    <a:pt x="1034" y="21"/>
                  </a:lnTo>
                  <a:lnTo>
                    <a:pt x="1036" y="21"/>
                  </a:lnTo>
                  <a:lnTo>
                    <a:pt x="1039" y="21"/>
                  </a:lnTo>
                  <a:lnTo>
                    <a:pt x="1041" y="21"/>
                  </a:lnTo>
                  <a:lnTo>
                    <a:pt x="1043" y="21"/>
                  </a:lnTo>
                  <a:lnTo>
                    <a:pt x="1045" y="21"/>
                  </a:lnTo>
                  <a:lnTo>
                    <a:pt x="1047" y="21"/>
                  </a:lnTo>
                  <a:lnTo>
                    <a:pt x="1049" y="21"/>
                  </a:lnTo>
                  <a:lnTo>
                    <a:pt x="1051" y="21"/>
                  </a:lnTo>
                  <a:lnTo>
                    <a:pt x="1053" y="21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Rectangle 357"/>
            <p:cNvSpPr>
              <a:spLocks noChangeArrowheads="1"/>
            </p:cNvSpPr>
            <p:nvPr/>
          </p:nvSpPr>
          <p:spPr bwMode="auto">
            <a:xfrm>
              <a:off x="2970" y="3364"/>
              <a:ext cx="5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9.7189)</a:t>
              </a:r>
              <a:endParaRPr lang="en-US" sz="2400"/>
            </a:p>
          </p:txBody>
        </p:sp>
        <p:sp>
          <p:nvSpPr>
            <p:cNvPr id="6206" name="Rectangle 358"/>
            <p:cNvSpPr>
              <a:spLocks noChangeArrowheads="1"/>
            </p:cNvSpPr>
            <p:nvPr/>
          </p:nvSpPr>
          <p:spPr bwMode="auto">
            <a:xfrm>
              <a:off x="3304" y="3791"/>
              <a:ext cx="5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6207" name="Rectangle 359"/>
            <p:cNvSpPr>
              <a:spLocks noChangeArrowheads="1"/>
            </p:cNvSpPr>
            <p:nvPr/>
          </p:nvSpPr>
          <p:spPr bwMode="auto">
            <a:xfrm rot="-5400000">
              <a:off x="2316" y="3577"/>
              <a:ext cx="20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6208" name="Rectangle 360"/>
            <p:cNvSpPr>
              <a:spLocks noChangeArrowheads="1"/>
            </p:cNvSpPr>
            <p:nvPr/>
          </p:nvSpPr>
          <p:spPr bwMode="auto">
            <a:xfrm>
              <a:off x="2515" y="3875"/>
              <a:ext cx="165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361"/>
            <p:cNvSpPr>
              <a:spLocks noChangeArrowheads="1"/>
            </p:cNvSpPr>
            <p:nvPr/>
          </p:nvSpPr>
          <p:spPr bwMode="auto">
            <a:xfrm>
              <a:off x="2515" y="3875"/>
              <a:ext cx="1655" cy="33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362"/>
            <p:cNvSpPr>
              <a:spLocks noChangeShapeType="1"/>
            </p:cNvSpPr>
            <p:nvPr/>
          </p:nvSpPr>
          <p:spPr bwMode="auto">
            <a:xfrm>
              <a:off x="2515" y="3875"/>
              <a:ext cx="16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363"/>
            <p:cNvSpPr>
              <a:spLocks/>
            </p:cNvSpPr>
            <p:nvPr/>
          </p:nvSpPr>
          <p:spPr bwMode="auto">
            <a:xfrm>
              <a:off x="2515" y="3875"/>
              <a:ext cx="1655" cy="334"/>
            </a:xfrm>
            <a:custGeom>
              <a:avLst/>
              <a:gdLst>
                <a:gd name="T0" fmla="*/ 0 w 619"/>
                <a:gd name="T1" fmla="*/ 334 h 163"/>
                <a:gd name="T2" fmla="*/ 1655 w 619"/>
                <a:gd name="T3" fmla="*/ 334 h 163"/>
                <a:gd name="T4" fmla="*/ 1655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364"/>
            <p:cNvSpPr>
              <a:spLocks noChangeShapeType="1"/>
            </p:cNvSpPr>
            <p:nvPr/>
          </p:nvSpPr>
          <p:spPr bwMode="auto">
            <a:xfrm flipV="1">
              <a:off x="2515" y="3875"/>
              <a:ext cx="1" cy="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365"/>
            <p:cNvSpPr>
              <a:spLocks noChangeShapeType="1"/>
            </p:cNvSpPr>
            <p:nvPr/>
          </p:nvSpPr>
          <p:spPr bwMode="auto">
            <a:xfrm>
              <a:off x="2515" y="4209"/>
              <a:ext cx="16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366"/>
            <p:cNvSpPr>
              <a:spLocks noChangeShapeType="1"/>
            </p:cNvSpPr>
            <p:nvPr/>
          </p:nvSpPr>
          <p:spPr bwMode="auto">
            <a:xfrm flipV="1">
              <a:off x="2515" y="3875"/>
              <a:ext cx="1" cy="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367"/>
            <p:cNvSpPr>
              <a:spLocks noChangeShapeType="1"/>
            </p:cNvSpPr>
            <p:nvPr/>
          </p:nvSpPr>
          <p:spPr bwMode="auto">
            <a:xfrm flipV="1">
              <a:off x="2515" y="41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368"/>
            <p:cNvSpPr>
              <a:spLocks noChangeShapeType="1"/>
            </p:cNvSpPr>
            <p:nvPr/>
          </p:nvSpPr>
          <p:spPr bwMode="auto">
            <a:xfrm>
              <a:off x="2515" y="38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Rectangle 369"/>
            <p:cNvSpPr>
              <a:spLocks noChangeArrowheads="1"/>
            </p:cNvSpPr>
            <p:nvPr/>
          </p:nvSpPr>
          <p:spPr bwMode="auto">
            <a:xfrm>
              <a:off x="2507" y="4217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218" name="Line 370"/>
            <p:cNvSpPr>
              <a:spLocks noChangeShapeType="1"/>
            </p:cNvSpPr>
            <p:nvPr/>
          </p:nvSpPr>
          <p:spPr bwMode="auto">
            <a:xfrm flipV="1">
              <a:off x="2790" y="41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371"/>
            <p:cNvSpPr>
              <a:spLocks noChangeShapeType="1"/>
            </p:cNvSpPr>
            <p:nvPr/>
          </p:nvSpPr>
          <p:spPr bwMode="auto">
            <a:xfrm>
              <a:off x="2790" y="38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Rectangle 372"/>
            <p:cNvSpPr>
              <a:spLocks noChangeArrowheads="1"/>
            </p:cNvSpPr>
            <p:nvPr/>
          </p:nvSpPr>
          <p:spPr bwMode="auto">
            <a:xfrm>
              <a:off x="2772" y="4217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6221" name="Line 373"/>
            <p:cNvSpPr>
              <a:spLocks noChangeShapeType="1"/>
            </p:cNvSpPr>
            <p:nvPr/>
          </p:nvSpPr>
          <p:spPr bwMode="auto">
            <a:xfrm flipV="1">
              <a:off x="3065" y="4197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374"/>
            <p:cNvSpPr>
              <a:spLocks noChangeShapeType="1"/>
            </p:cNvSpPr>
            <p:nvPr/>
          </p:nvSpPr>
          <p:spPr bwMode="auto">
            <a:xfrm>
              <a:off x="3065" y="3875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Rectangle 375"/>
            <p:cNvSpPr>
              <a:spLocks noChangeArrowheads="1"/>
            </p:cNvSpPr>
            <p:nvPr/>
          </p:nvSpPr>
          <p:spPr bwMode="auto">
            <a:xfrm>
              <a:off x="3047" y="4217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6224" name="Line 376"/>
            <p:cNvSpPr>
              <a:spLocks noChangeShapeType="1"/>
            </p:cNvSpPr>
            <p:nvPr/>
          </p:nvSpPr>
          <p:spPr bwMode="auto">
            <a:xfrm flipV="1">
              <a:off x="3344" y="4197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377"/>
            <p:cNvSpPr>
              <a:spLocks noChangeShapeType="1"/>
            </p:cNvSpPr>
            <p:nvPr/>
          </p:nvSpPr>
          <p:spPr bwMode="auto">
            <a:xfrm>
              <a:off x="3344" y="3875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Rectangle 378"/>
            <p:cNvSpPr>
              <a:spLocks noChangeArrowheads="1"/>
            </p:cNvSpPr>
            <p:nvPr/>
          </p:nvSpPr>
          <p:spPr bwMode="auto">
            <a:xfrm>
              <a:off x="3325" y="4217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2400"/>
            </a:p>
          </p:txBody>
        </p:sp>
        <p:sp>
          <p:nvSpPr>
            <p:cNvPr id="6227" name="Line 379"/>
            <p:cNvSpPr>
              <a:spLocks noChangeShapeType="1"/>
            </p:cNvSpPr>
            <p:nvPr/>
          </p:nvSpPr>
          <p:spPr bwMode="auto">
            <a:xfrm flipV="1">
              <a:off x="3620" y="41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380"/>
            <p:cNvSpPr>
              <a:spLocks noChangeShapeType="1"/>
            </p:cNvSpPr>
            <p:nvPr/>
          </p:nvSpPr>
          <p:spPr bwMode="auto">
            <a:xfrm>
              <a:off x="3620" y="38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Rectangle 381"/>
            <p:cNvSpPr>
              <a:spLocks noChangeArrowheads="1"/>
            </p:cNvSpPr>
            <p:nvPr/>
          </p:nvSpPr>
          <p:spPr bwMode="auto">
            <a:xfrm>
              <a:off x="3600" y="4217"/>
              <a:ext cx="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2400"/>
            </a:p>
          </p:txBody>
        </p:sp>
        <p:sp>
          <p:nvSpPr>
            <p:cNvPr id="6230" name="Line 382"/>
            <p:cNvSpPr>
              <a:spLocks noChangeShapeType="1"/>
            </p:cNvSpPr>
            <p:nvPr/>
          </p:nvSpPr>
          <p:spPr bwMode="auto">
            <a:xfrm flipV="1">
              <a:off x="3895" y="41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383"/>
            <p:cNvSpPr>
              <a:spLocks noChangeShapeType="1"/>
            </p:cNvSpPr>
            <p:nvPr/>
          </p:nvSpPr>
          <p:spPr bwMode="auto">
            <a:xfrm>
              <a:off x="3895" y="38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Rectangle 384"/>
            <p:cNvSpPr>
              <a:spLocks noChangeArrowheads="1"/>
            </p:cNvSpPr>
            <p:nvPr/>
          </p:nvSpPr>
          <p:spPr bwMode="auto">
            <a:xfrm>
              <a:off x="3867" y="4217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2400"/>
            </a:p>
          </p:txBody>
        </p:sp>
        <p:sp>
          <p:nvSpPr>
            <p:cNvPr id="6233" name="Line 385"/>
            <p:cNvSpPr>
              <a:spLocks noChangeShapeType="1"/>
            </p:cNvSpPr>
            <p:nvPr/>
          </p:nvSpPr>
          <p:spPr bwMode="auto">
            <a:xfrm flipV="1">
              <a:off x="4170" y="41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Line 386"/>
            <p:cNvSpPr>
              <a:spLocks noChangeShapeType="1"/>
            </p:cNvSpPr>
            <p:nvPr/>
          </p:nvSpPr>
          <p:spPr bwMode="auto">
            <a:xfrm>
              <a:off x="4170" y="38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Rectangle 387"/>
            <p:cNvSpPr>
              <a:spLocks noChangeArrowheads="1"/>
            </p:cNvSpPr>
            <p:nvPr/>
          </p:nvSpPr>
          <p:spPr bwMode="auto">
            <a:xfrm>
              <a:off x="4144" y="4217"/>
              <a:ext cx="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2400"/>
            </a:p>
          </p:txBody>
        </p:sp>
        <p:sp>
          <p:nvSpPr>
            <p:cNvPr id="6236" name="Line 388"/>
            <p:cNvSpPr>
              <a:spLocks noChangeShapeType="1"/>
            </p:cNvSpPr>
            <p:nvPr/>
          </p:nvSpPr>
          <p:spPr bwMode="auto">
            <a:xfrm>
              <a:off x="2515" y="420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Line 389"/>
            <p:cNvSpPr>
              <a:spLocks noChangeShapeType="1"/>
            </p:cNvSpPr>
            <p:nvPr/>
          </p:nvSpPr>
          <p:spPr bwMode="auto">
            <a:xfrm flipH="1">
              <a:off x="4154" y="420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Rectangle 390"/>
            <p:cNvSpPr>
              <a:spLocks noChangeArrowheads="1"/>
            </p:cNvSpPr>
            <p:nvPr/>
          </p:nvSpPr>
          <p:spPr bwMode="auto">
            <a:xfrm>
              <a:off x="2486" y="419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6239" name="Line 391"/>
            <p:cNvSpPr>
              <a:spLocks noChangeShapeType="1"/>
            </p:cNvSpPr>
            <p:nvPr/>
          </p:nvSpPr>
          <p:spPr bwMode="auto">
            <a:xfrm>
              <a:off x="2515" y="409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Line 392"/>
            <p:cNvSpPr>
              <a:spLocks noChangeShapeType="1"/>
            </p:cNvSpPr>
            <p:nvPr/>
          </p:nvSpPr>
          <p:spPr bwMode="auto">
            <a:xfrm flipH="1">
              <a:off x="4154" y="409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Rectangle 393"/>
            <p:cNvSpPr>
              <a:spLocks noChangeArrowheads="1"/>
            </p:cNvSpPr>
            <p:nvPr/>
          </p:nvSpPr>
          <p:spPr bwMode="auto">
            <a:xfrm>
              <a:off x="2456" y="4082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6242" name="Line 394"/>
            <p:cNvSpPr>
              <a:spLocks noChangeShapeType="1"/>
            </p:cNvSpPr>
            <p:nvPr/>
          </p:nvSpPr>
          <p:spPr bwMode="auto">
            <a:xfrm>
              <a:off x="2515" y="398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Line 395"/>
            <p:cNvSpPr>
              <a:spLocks noChangeShapeType="1"/>
            </p:cNvSpPr>
            <p:nvPr/>
          </p:nvSpPr>
          <p:spPr bwMode="auto">
            <a:xfrm flipH="1">
              <a:off x="4154" y="398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Rectangle 396"/>
            <p:cNvSpPr>
              <a:spLocks noChangeArrowheads="1"/>
            </p:cNvSpPr>
            <p:nvPr/>
          </p:nvSpPr>
          <p:spPr bwMode="auto">
            <a:xfrm>
              <a:off x="2486" y="3969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6245" name="Line 397"/>
            <p:cNvSpPr>
              <a:spLocks noChangeShapeType="1"/>
            </p:cNvSpPr>
            <p:nvPr/>
          </p:nvSpPr>
          <p:spPr bwMode="auto">
            <a:xfrm>
              <a:off x="2515" y="387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Line 398"/>
            <p:cNvSpPr>
              <a:spLocks noChangeShapeType="1"/>
            </p:cNvSpPr>
            <p:nvPr/>
          </p:nvSpPr>
          <p:spPr bwMode="auto">
            <a:xfrm flipH="1">
              <a:off x="4154" y="387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Rectangle 399"/>
            <p:cNvSpPr>
              <a:spLocks noChangeArrowheads="1"/>
            </p:cNvSpPr>
            <p:nvPr/>
          </p:nvSpPr>
          <p:spPr bwMode="auto">
            <a:xfrm>
              <a:off x="2456" y="3858"/>
              <a:ext cx="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6248" name="Line 400"/>
            <p:cNvSpPr>
              <a:spLocks noChangeShapeType="1"/>
            </p:cNvSpPr>
            <p:nvPr/>
          </p:nvSpPr>
          <p:spPr bwMode="auto">
            <a:xfrm>
              <a:off x="2515" y="3875"/>
              <a:ext cx="16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401"/>
            <p:cNvSpPr>
              <a:spLocks/>
            </p:cNvSpPr>
            <p:nvPr/>
          </p:nvSpPr>
          <p:spPr bwMode="auto">
            <a:xfrm>
              <a:off x="2515" y="3875"/>
              <a:ext cx="1655" cy="334"/>
            </a:xfrm>
            <a:custGeom>
              <a:avLst/>
              <a:gdLst>
                <a:gd name="T0" fmla="*/ 0 w 619"/>
                <a:gd name="T1" fmla="*/ 334 h 163"/>
                <a:gd name="T2" fmla="*/ 1655 w 619"/>
                <a:gd name="T3" fmla="*/ 334 h 163"/>
                <a:gd name="T4" fmla="*/ 1655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402"/>
            <p:cNvSpPr>
              <a:spLocks noChangeShapeType="1"/>
            </p:cNvSpPr>
            <p:nvPr/>
          </p:nvSpPr>
          <p:spPr bwMode="auto">
            <a:xfrm flipV="1">
              <a:off x="2515" y="3875"/>
              <a:ext cx="1" cy="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403"/>
            <p:cNvSpPr>
              <a:spLocks/>
            </p:cNvSpPr>
            <p:nvPr/>
          </p:nvSpPr>
          <p:spPr bwMode="auto">
            <a:xfrm>
              <a:off x="2515" y="3897"/>
              <a:ext cx="1380" cy="312"/>
            </a:xfrm>
            <a:custGeom>
              <a:avLst/>
              <a:gdLst>
                <a:gd name="T0" fmla="*/ 18 w 1053"/>
                <a:gd name="T1" fmla="*/ 312 h 312"/>
                <a:gd name="T2" fmla="*/ 41 w 1053"/>
                <a:gd name="T3" fmla="*/ 312 h 312"/>
                <a:gd name="T4" fmla="*/ 64 w 1053"/>
                <a:gd name="T5" fmla="*/ 312 h 312"/>
                <a:gd name="T6" fmla="*/ 85 w 1053"/>
                <a:gd name="T7" fmla="*/ 103 h 312"/>
                <a:gd name="T8" fmla="*/ 107 w 1053"/>
                <a:gd name="T9" fmla="*/ 62 h 312"/>
                <a:gd name="T10" fmla="*/ 128 w 1053"/>
                <a:gd name="T11" fmla="*/ 21 h 312"/>
                <a:gd name="T12" fmla="*/ 152 w 1053"/>
                <a:gd name="T13" fmla="*/ 4 h 312"/>
                <a:gd name="T14" fmla="*/ 174 w 1053"/>
                <a:gd name="T15" fmla="*/ 17 h 312"/>
                <a:gd name="T16" fmla="*/ 195 w 1053"/>
                <a:gd name="T17" fmla="*/ 37 h 312"/>
                <a:gd name="T18" fmla="*/ 219 w 1053"/>
                <a:gd name="T19" fmla="*/ 62 h 312"/>
                <a:gd name="T20" fmla="*/ 241 w 1053"/>
                <a:gd name="T21" fmla="*/ 84 h 312"/>
                <a:gd name="T22" fmla="*/ 262 w 1053"/>
                <a:gd name="T23" fmla="*/ 103 h 312"/>
                <a:gd name="T24" fmla="*/ 283 w 1053"/>
                <a:gd name="T25" fmla="*/ 113 h 312"/>
                <a:gd name="T26" fmla="*/ 308 w 1053"/>
                <a:gd name="T27" fmla="*/ 117 h 312"/>
                <a:gd name="T28" fmla="*/ 329 w 1053"/>
                <a:gd name="T29" fmla="*/ 115 h 312"/>
                <a:gd name="T30" fmla="*/ 350 w 1053"/>
                <a:gd name="T31" fmla="*/ 109 h 312"/>
                <a:gd name="T32" fmla="*/ 372 w 1053"/>
                <a:gd name="T33" fmla="*/ 103 h 312"/>
                <a:gd name="T34" fmla="*/ 396 w 1053"/>
                <a:gd name="T35" fmla="*/ 97 h 312"/>
                <a:gd name="T36" fmla="*/ 417 w 1053"/>
                <a:gd name="T37" fmla="*/ 91 h 312"/>
                <a:gd name="T38" fmla="*/ 439 w 1053"/>
                <a:gd name="T39" fmla="*/ 86 h 312"/>
                <a:gd name="T40" fmla="*/ 460 w 1053"/>
                <a:gd name="T41" fmla="*/ 86 h 312"/>
                <a:gd name="T42" fmla="*/ 484 w 1053"/>
                <a:gd name="T43" fmla="*/ 84 h 312"/>
                <a:gd name="T44" fmla="*/ 506 w 1053"/>
                <a:gd name="T45" fmla="*/ 86 h 312"/>
                <a:gd name="T46" fmla="*/ 527 w 1053"/>
                <a:gd name="T47" fmla="*/ 86 h 312"/>
                <a:gd name="T48" fmla="*/ 548 w 1053"/>
                <a:gd name="T49" fmla="*/ 88 h 312"/>
                <a:gd name="T50" fmla="*/ 573 w 1053"/>
                <a:gd name="T51" fmla="*/ 88 h 312"/>
                <a:gd name="T52" fmla="*/ 594 w 1053"/>
                <a:gd name="T53" fmla="*/ 91 h 312"/>
                <a:gd name="T54" fmla="*/ 615 w 1053"/>
                <a:gd name="T55" fmla="*/ 91 h 312"/>
                <a:gd name="T56" fmla="*/ 637 w 1053"/>
                <a:gd name="T57" fmla="*/ 91 h 312"/>
                <a:gd name="T58" fmla="*/ 661 w 1053"/>
                <a:gd name="T59" fmla="*/ 91 h 312"/>
                <a:gd name="T60" fmla="*/ 681 w 1053"/>
                <a:gd name="T61" fmla="*/ 91 h 312"/>
                <a:gd name="T62" fmla="*/ 704 w 1053"/>
                <a:gd name="T63" fmla="*/ 91 h 312"/>
                <a:gd name="T64" fmla="*/ 725 w 1053"/>
                <a:gd name="T65" fmla="*/ 91 h 312"/>
                <a:gd name="T66" fmla="*/ 748 w 1053"/>
                <a:gd name="T67" fmla="*/ 88 h 312"/>
                <a:gd name="T68" fmla="*/ 771 w 1053"/>
                <a:gd name="T69" fmla="*/ 88 h 312"/>
                <a:gd name="T70" fmla="*/ 792 w 1053"/>
                <a:gd name="T71" fmla="*/ 88 h 312"/>
                <a:gd name="T72" fmla="*/ 813 w 1053"/>
                <a:gd name="T73" fmla="*/ 88 h 312"/>
                <a:gd name="T74" fmla="*/ 837 w 1053"/>
                <a:gd name="T75" fmla="*/ 88 h 312"/>
                <a:gd name="T76" fmla="*/ 858 w 1053"/>
                <a:gd name="T77" fmla="*/ 88 h 312"/>
                <a:gd name="T78" fmla="*/ 879 w 1053"/>
                <a:gd name="T79" fmla="*/ 88 h 312"/>
                <a:gd name="T80" fmla="*/ 902 w 1053"/>
                <a:gd name="T81" fmla="*/ 88 h 312"/>
                <a:gd name="T82" fmla="*/ 925 w 1053"/>
                <a:gd name="T83" fmla="*/ 88 h 312"/>
                <a:gd name="T84" fmla="*/ 946 w 1053"/>
                <a:gd name="T85" fmla="*/ 88 h 312"/>
                <a:gd name="T86" fmla="*/ 968 w 1053"/>
                <a:gd name="T87" fmla="*/ 88 h 312"/>
                <a:gd name="T88" fmla="*/ 989 w 1053"/>
                <a:gd name="T89" fmla="*/ 88 h 312"/>
                <a:gd name="T90" fmla="*/ 1013 w 1053"/>
                <a:gd name="T91" fmla="*/ 88 h 312"/>
                <a:gd name="T92" fmla="*/ 1035 w 1053"/>
                <a:gd name="T93" fmla="*/ 88 h 312"/>
                <a:gd name="T94" fmla="*/ 1056 w 1053"/>
                <a:gd name="T95" fmla="*/ 88 h 312"/>
                <a:gd name="T96" fmla="*/ 1077 w 1053"/>
                <a:gd name="T97" fmla="*/ 88 h 312"/>
                <a:gd name="T98" fmla="*/ 1102 w 1053"/>
                <a:gd name="T99" fmla="*/ 88 h 312"/>
                <a:gd name="T100" fmla="*/ 1123 w 1053"/>
                <a:gd name="T101" fmla="*/ 88 h 312"/>
                <a:gd name="T102" fmla="*/ 1144 w 1053"/>
                <a:gd name="T103" fmla="*/ 88 h 312"/>
                <a:gd name="T104" fmla="*/ 1166 w 1053"/>
                <a:gd name="T105" fmla="*/ 88 h 312"/>
                <a:gd name="T106" fmla="*/ 1190 w 1053"/>
                <a:gd name="T107" fmla="*/ 88 h 312"/>
                <a:gd name="T108" fmla="*/ 1211 w 1053"/>
                <a:gd name="T109" fmla="*/ 88 h 312"/>
                <a:gd name="T110" fmla="*/ 1233 w 1053"/>
                <a:gd name="T111" fmla="*/ 88 h 312"/>
                <a:gd name="T112" fmla="*/ 1254 w 1053"/>
                <a:gd name="T113" fmla="*/ 88 h 312"/>
                <a:gd name="T114" fmla="*/ 1278 w 1053"/>
                <a:gd name="T115" fmla="*/ 88 h 312"/>
                <a:gd name="T116" fmla="*/ 1300 w 1053"/>
                <a:gd name="T117" fmla="*/ 88 h 312"/>
                <a:gd name="T118" fmla="*/ 1321 w 1053"/>
                <a:gd name="T119" fmla="*/ 88 h 312"/>
                <a:gd name="T120" fmla="*/ 1342 w 1053"/>
                <a:gd name="T121" fmla="*/ 88 h 312"/>
                <a:gd name="T122" fmla="*/ 1367 w 1053"/>
                <a:gd name="T123" fmla="*/ 88 h 3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3" h="312">
                  <a:moveTo>
                    <a:pt x="0" y="312"/>
                  </a:moveTo>
                  <a:lnTo>
                    <a:pt x="2" y="312"/>
                  </a:lnTo>
                  <a:lnTo>
                    <a:pt x="4" y="312"/>
                  </a:lnTo>
                  <a:lnTo>
                    <a:pt x="6" y="312"/>
                  </a:lnTo>
                  <a:lnTo>
                    <a:pt x="8" y="312"/>
                  </a:lnTo>
                  <a:lnTo>
                    <a:pt x="10" y="312"/>
                  </a:lnTo>
                  <a:lnTo>
                    <a:pt x="12" y="312"/>
                  </a:lnTo>
                  <a:lnTo>
                    <a:pt x="14" y="312"/>
                  </a:lnTo>
                  <a:lnTo>
                    <a:pt x="16" y="312"/>
                  </a:lnTo>
                  <a:lnTo>
                    <a:pt x="19" y="312"/>
                  </a:lnTo>
                  <a:lnTo>
                    <a:pt x="21" y="312"/>
                  </a:lnTo>
                  <a:lnTo>
                    <a:pt x="23" y="312"/>
                  </a:lnTo>
                  <a:lnTo>
                    <a:pt x="25" y="312"/>
                  </a:lnTo>
                  <a:lnTo>
                    <a:pt x="27" y="312"/>
                  </a:lnTo>
                  <a:lnTo>
                    <a:pt x="29" y="312"/>
                  </a:lnTo>
                  <a:lnTo>
                    <a:pt x="31" y="312"/>
                  </a:lnTo>
                  <a:lnTo>
                    <a:pt x="35" y="312"/>
                  </a:lnTo>
                  <a:lnTo>
                    <a:pt x="37" y="312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3" y="312"/>
                  </a:lnTo>
                  <a:lnTo>
                    <a:pt x="45" y="312"/>
                  </a:lnTo>
                  <a:lnTo>
                    <a:pt x="47" y="312"/>
                  </a:lnTo>
                  <a:lnTo>
                    <a:pt x="49" y="312"/>
                  </a:lnTo>
                  <a:lnTo>
                    <a:pt x="51" y="312"/>
                  </a:lnTo>
                  <a:lnTo>
                    <a:pt x="53" y="312"/>
                  </a:lnTo>
                  <a:lnTo>
                    <a:pt x="55" y="130"/>
                  </a:lnTo>
                  <a:lnTo>
                    <a:pt x="57" y="123"/>
                  </a:lnTo>
                  <a:lnTo>
                    <a:pt x="59" y="119"/>
                  </a:lnTo>
                  <a:lnTo>
                    <a:pt x="61" y="113"/>
                  </a:lnTo>
                  <a:lnTo>
                    <a:pt x="63" y="109"/>
                  </a:lnTo>
                  <a:lnTo>
                    <a:pt x="65" y="103"/>
                  </a:lnTo>
                  <a:lnTo>
                    <a:pt x="67" y="99"/>
                  </a:lnTo>
                  <a:lnTo>
                    <a:pt x="70" y="93"/>
                  </a:lnTo>
                  <a:lnTo>
                    <a:pt x="72" y="88"/>
                  </a:lnTo>
                  <a:lnTo>
                    <a:pt x="74" y="82"/>
                  </a:lnTo>
                  <a:lnTo>
                    <a:pt x="76" y="78"/>
                  </a:lnTo>
                  <a:lnTo>
                    <a:pt x="78" y="72"/>
                  </a:lnTo>
                  <a:lnTo>
                    <a:pt x="80" y="68"/>
                  </a:lnTo>
                  <a:lnTo>
                    <a:pt x="82" y="62"/>
                  </a:lnTo>
                  <a:lnTo>
                    <a:pt x="84" y="58"/>
                  </a:lnTo>
                  <a:lnTo>
                    <a:pt x="86" y="52"/>
                  </a:lnTo>
                  <a:lnTo>
                    <a:pt x="88" y="47"/>
                  </a:lnTo>
                  <a:lnTo>
                    <a:pt x="90" y="41"/>
                  </a:lnTo>
                  <a:lnTo>
                    <a:pt x="92" y="37"/>
                  </a:lnTo>
                  <a:lnTo>
                    <a:pt x="94" y="31"/>
                  </a:lnTo>
                  <a:lnTo>
                    <a:pt x="96" y="27"/>
                  </a:lnTo>
                  <a:lnTo>
                    <a:pt x="98" y="21"/>
                  </a:lnTo>
                  <a:lnTo>
                    <a:pt x="102" y="17"/>
                  </a:lnTo>
                  <a:lnTo>
                    <a:pt x="104" y="11"/>
                  </a:lnTo>
                  <a:lnTo>
                    <a:pt x="106" y="6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8" y="6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5" y="11"/>
                  </a:lnTo>
                  <a:lnTo>
                    <a:pt x="127" y="13"/>
                  </a:lnTo>
                  <a:lnTo>
                    <a:pt x="129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5" y="19"/>
                  </a:lnTo>
                  <a:lnTo>
                    <a:pt x="137" y="23"/>
                  </a:lnTo>
                  <a:lnTo>
                    <a:pt x="139" y="25"/>
                  </a:lnTo>
                  <a:lnTo>
                    <a:pt x="141" y="27"/>
                  </a:lnTo>
                  <a:lnTo>
                    <a:pt x="143" y="29"/>
                  </a:lnTo>
                  <a:lnTo>
                    <a:pt x="145" y="31"/>
                  </a:lnTo>
                  <a:lnTo>
                    <a:pt x="147" y="33"/>
                  </a:lnTo>
                  <a:lnTo>
                    <a:pt x="149" y="37"/>
                  </a:lnTo>
                  <a:lnTo>
                    <a:pt x="151" y="39"/>
                  </a:lnTo>
                  <a:lnTo>
                    <a:pt x="153" y="43"/>
                  </a:lnTo>
                  <a:lnTo>
                    <a:pt x="155" y="45"/>
                  </a:lnTo>
                  <a:lnTo>
                    <a:pt x="157" y="50"/>
                  </a:lnTo>
                  <a:lnTo>
                    <a:pt x="159" y="52"/>
                  </a:lnTo>
                  <a:lnTo>
                    <a:pt x="161" y="56"/>
                  </a:lnTo>
                  <a:lnTo>
                    <a:pt x="163" y="60"/>
                  </a:lnTo>
                  <a:lnTo>
                    <a:pt x="167" y="62"/>
                  </a:lnTo>
                  <a:lnTo>
                    <a:pt x="169" y="66"/>
                  </a:lnTo>
                  <a:lnTo>
                    <a:pt x="172" y="68"/>
                  </a:lnTo>
                  <a:lnTo>
                    <a:pt x="174" y="72"/>
                  </a:lnTo>
                  <a:lnTo>
                    <a:pt x="176" y="74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82"/>
                  </a:lnTo>
                  <a:lnTo>
                    <a:pt x="184" y="84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90" y="93"/>
                  </a:lnTo>
                  <a:lnTo>
                    <a:pt x="192" y="95"/>
                  </a:lnTo>
                  <a:lnTo>
                    <a:pt x="194" y="97"/>
                  </a:lnTo>
                  <a:lnTo>
                    <a:pt x="196" y="99"/>
                  </a:lnTo>
                  <a:lnTo>
                    <a:pt x="198" y="101"/>
                  </a:lnTo>
                  <a:lnTo>
                    <a:pt x="200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7"/>
                  </a:lnTo>
                  <a:lnTo>
                    <a:pt x="208" y="109"/>
                  </a:lnTo>
                  <a:lnTo>
                    <a:pt x="210" y="109"/>
                  </a:lnTo>
                  <a:lnTo>
                    <a:pt x="212" y="111"/>
                  </a:lnTo>
                  <a:lnTo>
                    <a:pt x="214" y="111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5"/>
                  </a:lnTo>
                  <a:lnTo>
                    <a:pt x="223" y="115"/>
                  </a:lnTo>
                  <a:lnTo>
                    <a:pt x="225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31" y="115"/>
                  </a:lnTo>
                  <a:lnTo>
                    <a:pt x="235" y="117"/>
                  </a:lnTo>
                  <a:lnTo>
                    <a:pt x="237" y="117"/>
                  </a:lnTo>
                  <a:lnTo>
                    <a:pt x="239" y="115"/>
                  </a:lnTo>
                  <a:lnTo>
                    <a:pt x="241" y="115"/>
                  </a:lnTo>
                  <a:lnTo>
                    <a:pt x="243" y="115"/>
                  </a:lnTo>
                  <a:lnTo>
                    <a:pt x="245" y="115"/>
                  </a:lnTo>
                  <a:lnTo>
                    <a:pt x="247" y="115"/>
                  </a:lnTo>
                  <a:lnTo>
                    <a:pt x="249" y="115"/>
                  </a:lnTo>
                  <a:lnTo>
                    <a:pt x="251" y="115"/>
                  </a:lnTo>
                  <a:lnTo>
                    <a:pt x="253" y="113"/>
                  </a:lnTo>
                  <a:lnTo>
                    <a:pt x="255" y="113"/>
                  </a:lnTo>
                  <a:lnTo>
                    <a:pt x="257" y="113"/>
                  </a:lnTo>
                  <a:lnTo>
                    <a:pt x="259" y="113"/>
                  </a:lnTo>
                  <a:lnTo>
                    <a:pt x="261" y="111"/>
                  </a:lnTo>
                  <a:lnTo>
                    <a:pt x="263" y="111"/>
                  </a:lnTo>
                  <a:lnTo>
                    <a:pt x="265" y="111"/>
                  </a:lnTo>
                  <a:lnTo>
                    <a:pt x="267" y="109"/>
                  </a:lnTo>
                  <a:lnTo>
                    <a:pt x="269" y="109"/>
                  </a:lnTo>
                  <a:lnTo>
                    <a:pt x="271" y="107"/>
                  </a:lnTo>
                  <a:lnTo>
                    <a:pt x="274" y="107"/>
                  </a:lnTo>
                  <a:lnTo>
                    <a:pt x="276" y="107"/>
                  </a:lnTo>
                  <a:lnTo>
                    <a:pt x="278" y="105"/>
                  </a:lnTo>
                  <a:lnTo>
                    <a:pt x="280" y="105"/>
                  </a:lnTo>
                  <a:lnTo>
                    <a:pt x="282" y="103"/>
                  </a:lnTo>
                  <a:lnTo>
                    <a:pt x="284" y="103"/>
                  </a:lnTo>
                  <a:lnTo>
                    <a:pt x="286" y="103"/>
                  </a:lnTo>
                  <a:lnTo>
                    <a:pt x="288" y="101"/>
                  </a:lnTo>
                  <a:lnTo>
                    <a:pt x="290" y="101"/>
                  </a:lnTo>
                  <a:lnTo>
                    <a:pt x="292" y="99"/>
                  </a:lnTo>
                  <a:lnTo>
                    <a:pt x="294" y="99"/>
                  </a:lnTo>
                  <a:lnTo>
                    <a:pt x="296" y="99"/>
                  </a:lnTo>
                  <a:lnTo>
                    <a:pt x="298" y="97"/>
                  </a:lnTo>
                  <a:lnTo>
                    <a:pt x="302" y="97"/>
                  </a:lnTo>
                  <a:lnTo>
                    <a:pt x="304" y="95"/>
                  </a:lnTo>
                  <a:lnTo>
                    <a:pt x="306" y="95"/>
                  </a:lnTo>
                  <a:lnTo>
                    <a:pt x="308" y="95"/>
                  </a:lnTo>
                  <a:lnTo>
                    <a:pt x="310" y="93"/>
                  </a:lnTo>
                  <a:lnTo>
                    <a:pt x="312" y="93"/>
                  </a:lnTo>
                  <a:lnTo>
                    <a:pt x="314" y="93"/>
                  </a:lnTo>
                  <a:lnTo>
                    <a:pt x="316" y="93"/>
                  </a:lnTo>
                  <a:lnTo>
                    <a:pt x="318" y="91"/>
                  </a:lnTo>
                  <a:lnTo>
                    <a:pt x="320" y="91"/>
                  </a:lnTo>
                  <a:lnTo>
                    <a:pt x="322" y="91"/>
                  </a:lnTo>
                  <a:lnTo>
                    <a:pt x="325" y="88"/>
                  </a:lnTo>
                  <a:lnTo>
                    <a:pt x="327" y="88"/>
                  </a:lnTo>
                  <a:lnTo>
                    <a:pt x="329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5" y="86"/>
                  </a:lnTo>
                  <a:lnTo>
                    <a:pt x="337" y="86"/>
                  </a:lnTo>
                  <a:lnTo>
                    <a:pt x="339" y="86"/>
                  </a:lnTo>
                  <a:lnTo>
                    <a:pt x="341" y="86"/>
                  </a:lnTo>
                  <a:lnTo>
                    <a:pt x="343" y="86"/>
                  </a:lnTo>
                  <a:lnTo>
                    <a:pt x="345" y="86"/>
                  </a:lnTo>
                  <a:lnTo>
                    <a:pt x="347" y="86"/>
                  </a:lnTo>
                  <a:lnTo>
                    <a:pt x="349" y="86"/>
                  </a:lnTo>
                  <a:lnTo>
                    <a:pt x="351" y="86"/>
                  </a:lnTo>
                  <a:lnTo>
                    <a:pt x="353" y="86"/>
                  </a:lnTo>
                  <a:lnTo>
                    <a:pt x="355" y="84"/>
                  </a:lnTo>
                  <a:lnTo>
                    <a:pt x="357" y="84"/>
                  </a:lnTo>
                  <a:lnTo>
                    <a:pt x="359" y="84"/>
                  </a:lnTo>
                  <a:lnTo>
                    <a:pt x="361" y="84"/>
                  </a:lnTo>
                  <a:lnTo>
                    <a:pt x="363" y="84"/>
                  </a:lnTo>
                  <a:lnTo>
                    <a:pt x="367" y="84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3" y="84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90" y="86"/>
                  </a:lnTo>
                  <a:lnTo>
                    <a:pt x="392" y="86"/>
                  </a:lnTo>
                  <a:lnTo>
                    <a:pt x="394" y="86"/>
                  </a:lnTo>
                  <a:lnTo>
                    <a:pt x="396" y="86"/>
                  </a:lnTo>
                  <a:lnTo>
                    <a:pt x="398" y="86"/>
                  </a:lnTo>
                  <a:lnTo>
                    <a:pt x="400" y="86"/>
                  </a:lnTo>
                  <a:lnTo>
                    <a:pt x="402" y="86"/>
                  </a:lnTo>
                  <a:lnTo>
                    <a:pt x="404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2" y="88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7" y="88"/>
                  </a:lnTo>
                  <a:lnTo>
                    <a:pt x="429" y="88"/>
                  </a:lnTo>
                  <a:lnTo>
                    <a:pt x="431" y="88"/>
                  </a:lnTo>
                  <a:lnTo>
                    <a:pt x="435" y="88"/>
                  </a:lnTo>
                  <a:lnTo>
                    <a:pt x="437" y="88"/>
                  </a:lnTo>
                  <a:lnTo>
                    <a:pt x="439" y="88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9" y="91"/>
                  </a:lnTo>
                  <a:lnTo>
                    <a:pt x="451" y="91"/>
                  </a:lnTo>
                  <a:lnTo>
                    <a:pt x="453" y="91"/>
                  </a:lnTo>
                  <a:lnTo>
                    <a:pt x="455" y="91"/>
                  </a:lnTo>
                  <a:lnTo>
                    <a:pt x="457" y="91"/>
                  </a:lnTo>
                  <a:lnTo>
                    <a:pt x="459" y="91"/>
                  </a:lnTo>
                  <a:lnTo>
                    <a:pt x="461" y="91"/>
                  </a:lnTo>
                  <a:lnTo>
                    <a:pt x="463" y="91"/>
                  </a:lnTo>
                  <a:lnTo>
                    <a:pt x="465" y="91"/>
                  </a:lnTo>
                  <a:lnTo>
                    <a:pt x="467" y="91"/>
                  </a:lnTo>
                  <a:lnTo>
                    <a:pt x="469" y="91"/>
                  </a:lnTo>
                  <a:lnTo>
                    <a:pt x="471" y="91"/>
                  </a:lnTo>
                  <a:lnTo>
                    <a:pt x="473" y="91"/>
                  </a:lnTo>
                  <a:lnTo>
                    <a:pt x="475" y="91"/>
                  </a:lnTo>
                  <a:lnTo>
                    <a:pt x="478" y="91"/>
                  </a:lnTo>
                  <a:lnTo>
                    <a:pt x="480" y="91"/>
                  </a:lnTo>
                  <a:lnTo>
                    <a:pt x="482" y="91"/>
                  </a:lnTo>
                  <a:lnTo>
                    <a:pt x="484" y="91"/>
                  </a:lnTo>
                  <a:lnTo>
                    <a:pt x="486" y="91"/>
                  </a:lnTo>
                  <a:lnTo>
                    <a:pt x="488" y="91"/>
                  </a:lnTo>
                  <a:lnTo>
                    <a:pt x="490" y="91"/>
                  </a:lnTo>
                  <a:lnTo>
                    <a:pt x="492" y="91"/>
                  </a:lnTo>
                  <a:lnTo>
                    <a:pt x="494" y="91"/>
                  </a:lnTo>
                  <a:lnTo>
                    <a:pt x="496" y="91"/>
                  </a:lnTo>
                  <a:lnTo>
                    <a:pt x="500" y="91"/>
                  </a:lnTo>
                  <a:lnTo>
                    <a:pt x="502" y="91"/>
                  </a:lnTo>
                  <a:lnTo>
                    <a:pt x="504" y="91"/>
                  </a:lnTo>
                  <a:lnTo>
                    <a:pt x="506" y="91"/>
                  </a:lnTo>
                  <a:lnTo>
                    <a:pt x="508" y="91"/>
                  </a:lnTo>
                  <a:lnTo>
                    <a:pt x="510" y="91"/>
                  </a:lnTo>
                  <a:lnTo>
                    <a:pt x="512" y="91"/>
                  </a:lnTo>
                  <a:lnTo>
                    <a:pt x="514" y="91"/>
                  </a:lnTo>
                  <a:lnTo>
                    <a:pt x="516" y="91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2" y="91"/>
                  </a:lnTo>
                  <a:lnTo>
                    <a:pt x="524" y="91"/>
                  </a:lnTo>
                  <a:lnTo>
                    <a:pt x="526" y="91"/>
                  </a:lnTo>
                  <a:lnTo>
                    <a:pt x="529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7" y="91"/>
                  </a:lnTo>
                  <a:lnTo>
                    <a:pt x="539" y="91"/>
                  </a:lnTo>
                  <a:lnTo>
                    <a:pt x="541" y="91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7" y="91"/>
                  </a:lnTo>
                  <a:lnTo>
                    <a:pt x="549" y="91"/>
                  </a:lnTo>
                  <a:lnTo>
                    <a:pt x="551" y="91"/>
                  </a:lnTo>
                  <a:lnTo>
                    <a:pt x="553" y="91"/>
                  </a:lnTo>
                  <a:lnTo>
                    <a:pt x="555" y="91"/>
                  </a:lnTo>
                  <a:lnTo>
                    <a:pt x="557" y="88"/>
                  </a:lnTo>
                  <a:lnTo>
                    <a:pt x="559" y="88"/>
                  </a:lnTo>
                  <a:lnTo>
                    <a:pt x="561" y="88"/>
                  </a:lnTo>
                  <a:lnTo>
                    <a:pt x="563" y="88"/>
                  </a:lnTo>
                  <a:lnTo>
                    <a:pt x="567" y="88"/>
                  </a:lnTo>
                  <a:lnTo>
                    <a:pt x="569" y="88"/>
                  </a:lnTo>
                  <a:lnTo>
                    <a:pt x="571" y="88"/>
                  </a:lnTo>
                  <a:lnTo>
                    <a:pt x="573" y="88"/>
                  </a:lnTo>
                  <a:lnTo>
                    <a:pt x="575" y="88"/>
                  </a:lnTo>
                  <a:lnTo>
                    <a:pt x="577" y="88"/>
                  </a:lnTo>
                  <a:lnTo>
                    <a:pt x="580" y="88"/>
                  </a:lnTo>
                  <a:lnTo>
                    <a:pt x="582" y="88"/>
                  </a:lnTo>
                  <a:lnTo>
                    <a:pt x="584" y="88"/>
                  </a:lnTo>
                  <a:lnTo>
                    <a:pt x="586" y="88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2" y="88"/>
                  </a:lnTo>
                  <a:lnTo>
                    <a:pt x="594" y="88"/>
                  </a:lnTo>
                  <a:lnTo>
                    <a:pt x="596" y="88"/>
                  </a:lnTo>
                  <a:lnTo>
                    <a:pt x="598" y="88"/>
                  </a:lnTo>
                  <a:lnTo>
                    <a:pt x="600" y="88"/>
                  </a:lnTo>
                  <a:lnTo>
                    <a:pt x="602" y="88"/>
                  </a:lnTo>
                  <a:lnTo>
                    <a:pt x="604" y="88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10" y="88"/>
                  </a:lnTo>
                  <a:lnTo>
                    <a:pt x="612" y="88"/>
                  </a:lnTo>
                  <a:lnTo>
                    <a:pt x="614" y="88"/>
                  </a:lnTo>
                  <a:lnTo>
                    <a:pt x="616" y="88"/>
                  </a:lnTo>
                  <a:lnTo>
                    <a:pt x="618" y="88"/>
                  </a:lnTo>
                  <a:lnTo>
                    <a:pt x="620" y="88"/>
                  </a:lnTo>
                  <a:lnTo>
                    <a:pt x="622" y="88"/>
                  </a:lnTo>
                  <a:lnTo>
                    <a:pt x="624" y="88"/>
                  </a:lnTo>
                  <a:lnTo>
                    <a:pt x="626" y="88"/>
                  </a:lnTo>
                  <a:lnTo>
                    <a:pt x="628" y="88"/>
                  </a:lnTo>
                  <a:lnTo>
                    <a:pt x="633" y="88"/>
                  </a:lnTo>
                  <a:lnTo>
                    <a:pt x="635" y="88"/>
                  </a:lnTo>
                  <a:lnTo>
                    <a:pt x="637" y="88"/>
                  </a:lnTo>
                  <a:lnTo>
                    <a:pt x="639" y="88"/>
                  </a:lnTo>
                  <a:lnTo>
                    <a:pt x="641" y="88"/>
                  </a:lnTo>
                  <a:lnTo>
                    <a:pt x="643" y="88"/>
                  </a:lnTo>
                  <a:lnTo>
                    <a:pt x="645" y="88"/>
                  </a:lnTo>
                  <a:lnTo>
                    <a:pt x="647" y="88"/>
                  </a:lnTo>
                  <a:lnTo>
                    <a:pt x="649" y="88"/>
                  </a:lnTo>
                  <a:lnTo>
                    <a:pt x="651" y="88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59" y="88"/>
                  </a:lnTo>
                  <a:lnTo>
                    <a:pt x="661" y="88"/>
                  </a:lnTo>
                  <a:lnTo>
                    <a:pt x="663" y="88"/>
                  </a:lnTo>
                  <a:lnTo>
                    <a:pt x="665" y="88"/>
                  </a:lnTo>
                  <a:lnTo>
                    <a:pt x="667" y="88"/>
                  </a:lnTo>
                  <a:lnTo>
                    <a:pt x="669" y="88"/>
                  </a:lnTo>
                  <a:lnTo>
                    <a:pt x="671" y="88"/>
                  </a:lnTo>
                  <a:lnTo>
                    <a:pt x="673" y="88"/>
                  </a:lnTo>
                  <a:lnTo>
                    <a:pt x="675" y="88"/>
                  </a:lnTo>
                  <a:lnTo>
                    <a:pt x="677" y="88"/>
                  </a:lnTo>
                  <a:lnTo>
                    <a:pt x="679" y="88"/>
                  </a:lnTo>
                  <a:lnTo>
                    <a:pt x="682" y="88"/>
                  </a:lnTo>
                  <a:lnTo>
                    <a:pt x="684" y="88"/>
                  </a:lnTo>
                  <a:lnTo>
                    <a:pt x="686" y="88"/>
                  </a:lnTo>
                  <a:lnTo>
                    <a:pt x="688" y="88"/>
                  </a:lnTo>
                  <a:lnTo>
                    <a:pt x="690" y="88"/>
                  </a:lnTo>
                  <a:lnTo>
                    <a:pt x="692" y="88"/>
                  </a:lnTo>
                  <a:lnTo>
                    <a:pt x="694" y="88"/>
                  </a:lnTo>
                  <a:lnTo>
                    <a:pt x="696" y="88"/>
                  </a:lnTo>
                  <a:lnTo>
                    <a:pt x="700" y="88"/>
                  </a:lnTo>
                  <a:lnTo>
                    <a:pt x="702" y="88"/>
                  </a:lnTo>
                  <a:lnTo>
                    <a:pt x="704" y="88"/>
                  </a:lnTo>
                  <a:lnTo>
                    <a:pt x="706" y="88"/>
                  </a:lnTo>
                  <a:lnTo>
                    <a:pt x="708" y="88"/>
                  </a:lnTo>
                  <a:lnTo>
                    <a:pt x="710" y="88"/>
                  </a:lnTo>
                  <a:lnTo>
                    <a:pt x="712" y="88"/>
                  </a:lnTo>
                  <a:lnTo>
                    <a:pt x="714" y="88"/>
                  </a:lnTo>
                  <a:lnTo>
                    <a:pt x="716" y="88"/>
                  </a:lnTo>
                  <a:lnTo>
                    <a:pt x="718" y="88"/>
                  </a:lnTo>
                  <a:lnTo>
                    <a:pt x="720" y="88"/>
                  </a:lnTo>
                  <a:lnTo>
                    <a:pt x="722" y="88"/>
                  </a:lnTo>
                  <a:lnTo>
                    <a:pt x="724" y="88"/>
                  </a:lnTo>
                  <a:lnTo>
                    <a:pt x="726" y="88"/>
                  </a:lnTo>
                  <a:lnTo>
                    <a:pt x="728" y="88"/>
                  </a:lnTo>
                  <a:lnTo>
                    <a:pt x="730" y="88"/>
                  </a:lnTo>
                  <a:lnTo>
                    <a:pt x="733" y="88"/>
                  </a:lnTo>
                  <a:lnTo>
                    <a:pt x="735" y="88"/>
                  </a:lnTo>
                  <a:lnTo>
                    <a:pt x="737" y="88"/>
                  </a:lnTo>
                  <a:lnTo>
                    <a:pt x="739" y="88"/>
                  </a:lnTo>
                  <a:lnTo>
                    <a:pt x="741" y="88"/>
                  </a:lnTo>
                  <a:lnTo>
                    <a:pt x="743" y="88"/>
                  </a:lnTo>
                  <a:lnTo>
                    <a:pt x="745" y="88"/>
                  </a:lnTo>
                  <a:lnTo>
                    <a:pt x="747" y="88"/>
                  </a:lnTo>
                  <a:lnTo>
                    <a:pt x="749" y="88"/>
                  </a:lnTo>
                  <a:lnTo>
                    <a:pt x="751" y="88"/>
                  </a:lnTo>
                  <a:lnTo>
                    <a:pt x="753" y="88"/>
                  </a:lnTo>
                  <a:lnTo>
                    <a:pt x="755" y="88"/>
                  </a:lnTo>
                  <a:lnTo>
                    <a:pt x="757" y="88"/>
                  </a:lnTo>
                  <a:lnTo>
                    <a:pt x="759" y="88"/>
                  </a:lnTo>
                  <a:lnTo>
                    <a:pt x="761" y="88"/>
                  </a:lnTo>
                  <a:lnTo>
                    <a:pt x="763" y="88"/>
                  </a:lnTo>
                  <a:lnTo>
                    <a:pt x="767" y="88"/>
                  </a:lnTo>
                  <a:lnTo>
                    <a:pt x="769" y="88"/>
                  </a:lnTo>
                  <a:lnTo>
                    <a:pt x="771" y="88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7" y="88"/>
                  </a:lnTo>
                  <a:lnTo>
                    <a:pt x="779" y="88"/>
                  </a:lnTo>
                  <a:lnTo>
                    <a:pt x="781" y="88"/>
                  </a:lnTo>
                  <a:lnTo>
                    <a:pt x="784" y="88"/>
                  </a:lnTo>
                  <a:lnTo>
                    <a:pt x="786" y="88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2" y="88"/>
                  </a:lnTo>
                  <a:lnTo>
                    <a:pt x="794" y="88"/>
                  </a:lnTo>
                  <a:lnTo>
                    <a:pt x="796" y="88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2" y="88"/>
                  </a:lnTo>
                  <a:lnTo>
                    <a:pt x="804" y="88"/>
                  </a:lnTo>
                  <a:lnTo>
                    <a:pt x="806" y="88"/>
                  </a:lnTo>
                  <a:lnTo>
                    <a:pt x="808" y="88"/>
                  </a:lnTo>
                  <a:lnTo>
                    <a:pt x="810" y="88"/>
                  </a:lnTo>
                  <a:lnTo>
                    <a:pt x="812" y="88"/>
                  </a:lnTo>
                  <a:lnTo>
                    <a:pt x="814" y="88"/>
                  </a:lnTo>
                  <a:lnTo>
                    <a:pt x="816" y="88"/>
                  </a:lnTo>
                  <a:lnTo>
                    <a:pt x="818" y="88"/>
                  </a:lnTo>
                  <a:lnTo>
                    <a:pt x="820" y="88"/>
                  </a:lnTo>
                  <a:lnTo>
                    <a:pt x="822" y="88"/>
                  </a:lnTo>
                  <a:lnTo>
                    <a:pt x="824" y="88"/>
                  </a:lnTo>
                  <a:lnTo>
                    <a:pt x="826" y="88"/>
                  </a:lnTo>
                  <a:lnTo>
                    <a:pt x="828" y="88"/>
                  </a:lnTo>
                  <a:lnTo>
                    <a:pt x="832" y="88"/>
                  </a:lnTo>
                  <a:lnTo>
                    <a:pt x="835" y="88"/>
                  </a:lnTo>
                  <a:lnTo>
                    <a:pt x="837" y="88"/>
                  </a:lnTo>
                  <a:lnTo>
                    <a:pt x="839" y="88"/>
                  </a:lnTo>
                  <a:lnTo>
                    <a:pt x="841" y="88"/>
                  </a:lnTo>
                  <a:lnTo>
                    <a:pt x="843" y="88"/>
                  </a:lnTo>
                  <a:lnTo>
                    <a:pt x="845" y="88"/>
                  </a:lnTo>
                  <a:lnTo>
                    <a:pt x="847" y="88"/>
                  </a:lnTo>
                  <a:lnTo>
                    <a:pt x="849" y="88"/>
                  </a:lnTo>
                  <a:lnTo>
                    <a:pt x="851" y="88"/>
                  </a:lnTo>
                  <a:lnTo>
                    <a:pt x="853" y="88"/>
                  </a:lnTo>
                  <a:lnTo>
                    <a:pt x="855" y="88"/>
                  </a:lnTo>
                  <a:lnTo>
                    <a:pt x="857" y="88"/>
                  </a:lnTo>
                  <a:lnTo>
                    <a:pt x="859" y="88"/>
                  </a:lnTo>
                  <a:lnTo>
                    <a:pt x="861" y="88"/>
                  </a:lnTo>
                  <a:lnTo>
                    <a:pt x="863" y="88"/>
                  </a:lnTo>
                  <a:lnTo>
                    <a:pt x="865" y="88"/>
                  </a:lnTo>
                  <a:lnTo>
                    <a:pt x="867" y="88"/>
                  </a:lnTo>
                  <a:lnTo>
                    <a:pt x="869" y="88"/>
                  </a:lnTo>
                  <a:lnTo>
                    <a:pt x="871" y="88"/>
                  </a:lnTo>
                  <a:lnTo>
                    <a:pt x="873" y="88"/>
                  </a:lnTo>
                  <a:lnTo>
                    <a:pt x="875" y="88"/>
                  </a:lnTo>
                  <a:lnTo>
                    <a:pt x="877" y="88"/>
                  </a:lnTo>
                  <a:lnTo>
                    <a:pt x="879" y="88"/>
                  </a:lnTo>
                  <a:lnTo>
                    <a:pt x="881" y="88"/>
                  </a:lnTo>
                  <a:lnTo>
                    <a:pt x="883" y="88"/>
                  </a:lnTo>
                  <a:lnTo>
                    <a:pt x="886" y="88"/>
                  </a:lnTo>
                  <a:lnTo>
                    <a:pt x="888" y="88"/>
                  </a:lnTo>
                  <a:lnTo>
                    <a:pt x="890" y="88"/>
                  </a:lnTo>
                  <a:lnTo>
                    <a:pt x="892" y="88"/>
                  </a:lnTo>
                  <a:lnTo>
                    <a:pt x="894" y="88"/>
                  </a:lnTo>
                  <a:lnTo>
                    <a:pt x="896" y="88"/>
                  </a:lnTo>
                  <a:lnTo>
                    <a:pt x="900" y="88"/>
                  </a:lnTo>
                  <a:lnTo>
                    <a:pt x="902" y="88"/>
                  </a:lnTo>
                  <a:lnTo>
                    <a:pt x="904" y="88"/>
                  </a:lnTo>
                  <a:lnTo>
                    <a:pt x="906" y="88"/>
                  </a:lnTo>
                  <a:lnTo>
                    <a:pt x="908" y="88"/>
                  </a:lnTo>
                  <a:lnTo>
                    <a:pt x="910" y="88"/>
                  </a:lnTo>
                  <a:lnTo>
                    <a:pt x="912" y="88"/>
                  </a:lnTo>
                  <a:lnTo>
                    <a:pt x="914" y="88"/>
                  </a:lnTo>
                  <a:lnTo>
                    <a:pt x="916" y="88"/>
                  </a:lnTo>
                  <a:lnTo>
                    <a:pt x="918" y="88"/>
                  </a:lnTo>
                  <a:lnTo>
                    <a:pt x="920" y="88"/>
                  </a:lnTo>
                  <a:lnTo>
                    <a:pt x="922" y="88"/>
                  </a:lnTo>
                  <a:lnTo>
                    <a:pt x="924" y="88"/>
                  </a:lnTo>
                  <a:lnTo>
                    <a:pt x="926" y="88"/>
                  </a:lnTo>
                  <a:lnTo>
                    <a:pt x="928" y="88"/>
                  </a:lnTo>
                  <a:lnTo>
                    <a:pt x="930" y="88"/>
                  </a:lnTo>
                  <a:lnTo>
                    <a:pt x="932" y="88"/>
                  </a:lnTo>
                  <a:lnTo>
                    <a:pt x="934" y="88"/>
                  </a:lnTo>
                  <a:lnTo>
                    <a:pt x="937" y="88"/>
                  </a:lnTo>
                  <a:lnTo>
                    <a:pt x="939" y="88"/>
                  </a:lnTo>
                  <a:lnTo>
                    <a:pt x="941" y="88"/>
                  </a:lnTo>
                  <a:lnTo>
                    <a:pt x="943" y="88"/>
                  </a:lnTo>
                  <a:lnTo>
                    <a:pt x="945" y="88"/>
                  </a:lnTo>
                  <a:lnTo>
                    <a:pt x="947" y="88"/>
                  </a:lnTo>
                  <a:lnTo>
                    <a:pt x="949" y="88"/>
                  </a:lnTo>
                  <a:lnTo>
                    <a:pt x="951" y="88"/>
                  </a:lnTo>
                  <a:lnTo>
                    <a:pt x="953" y="88"/>
                  </a:lnTo>
                  <a:lnTo>
                    <a:pt x="955" y="88"/>
                  </a:lnTo>
                  <a:lnTo>
                    <a:pt x="957" y="88"/>
                  </a:lnTo>
                  <a:lnTo>
                    <a:pt x="959" y="88"/>
                  </a:lnTo>
                  <a:lnTo>
                    <a:pt x="961" y="88"/>
                  </a:lnTo>
                  <a:lnTo>
                    <a:pt x="965" y="88"/>
                  </a:lnTo>
                  <a:lnTo>
                    <a:pt x="967" y="88"/>
                  </a:lnTo>
                  <a:lnTo>
                    <a:pt x="969" y="88"/>
                  </a:lnTo>
                  <a:lnTo>
                    <a:pt x="971" y="88"/>
                  </a:lnTo>
                  <a:lnTo>
                    <a:pt x="973" y="88"/>
                  </a:lnTo>
                  <a:lnTo>
                    <a:pt x="975" y="88"/>
                  </a:lnTo>
                  <a:lnTo>
                    <a:pt x="977" y="88"/>
                  </a:lnTo>
                  <a:lnTo>
                    <a:pt x="979" y="88"/>
                  </a:lnTo>
                  <a:lnTo>
                    <a:pt x="981" y="88"/>
                  </a:lnTo>
                  <a:lnTo>
                    <a:pt x="983" y="88"/>
                  </a:lnTo>
                  <a:lnTo>
                    <a:pt x="985" y="88"/>
                  </a:lnTo>
                  <a:lnTo>
                    <a:pt x="988" y="88"/>
                  </a:lnTo>
                  <a:lnTo>
                    <a:pt x="990" y="88"/>
                  </a:lnTo>
                  <a:lnTo>
                    <a:pt x="992" y="88"/>
                  </a:lnTo>
                  <a:lnTo>
                    <a:pt x="994" y="88"/>
                  </a:lnTo>
                  <a:lnTo>
                    <a:pt x="996" y="88"/>
                  </a:lnTo>
                  <a:lnTo>
                    <a:pt x="998" y="88"/>
                  </a:lnTo>
                  <a:lnTo>
                    <a:pt x="1000" y="88"/>
                  </a:lnTo>
                  <a:lnTo>
                    <a:pt x="1002" y="88"/>
                  </a:lnTo>
                  <a:lnTo>
                    <a:pt x="1004" y="88"/>
                  </a:lnTo>
                  <a:lnTo>
                    <a:pt x="1006" y="88"/>
                  </a:lnTo>
                  <a:lnTo>
                    <a:pt x="1008" y="88"/>
                  </a:lnTo>
                  <a:lnTo>
                    <a:pt x="1010" y="88"/>
                  </a:lnTo>
                  <a:lnTo>
                    <a:pt x="1012" y="88"/>
                  </a:lnTo>
                  <a:lnTo>
                    <a:pt x="1014" y="88"/>
                  </a:lnTo>
                  <a:lnTo>
                    <a:pt x="1016" y="88"/>
                  </a:lnTo>
                  <a:lnTo>
                    <a:pt x="1018" y="88"/>
                  </a:lnTo>
                  <a:lnTo>
                    <a:pt x="1020" y="88"/>
                  </a:lnTo>
                  <a:lnTo>
                    <a:pt x="1022" y="88"/>
                  </a:lnTo>
                  <a:lnTo>
                    <a:pt x="1024" y="88"/>
                  </a:lnTo>
                  <a:lnTo>
                    <a:pt x="1026" y="88"/>
                  </a:lnTo>
                  <a:lnTo>
                    <a:pt x="1028" y="88"/>
                  </a:lnTo>
                  <a:lnTo>
                    <a:pt x="1032" y="88"/>
                  </a:lnTo>
                  <a:lnTo>
                    <a:pt x="1034" y="88"/>
                  </a:lnTo>
                  <a:lnTo>
                    <a:pt x="1036" y="88"/>
                  </a:lnTo>
                  <a:lnTo>
                    <a:pt x="1039" y="88"/>
                  </a:lnTo>
                  <a:lnTo>
                    <a:pt x="1041" y="88"/>
                  </a:lnTo>
                  <a:lnTo>
                    <a:pt x="1043" y="88"/>
                  </a:lnTo>
                  <a:lnTo>
                    <a:pt x="1045" y="88"/>
                  </a:lnTo>
                  <a:lnTo>
                    <a:pt x="1047" y="88"/>
                  </a:lnTo>
                  <a:lnTo>
                    <a:pt x="1049" y="88"/>
                  </a:lnTo>
                  <a:lnTo>
                    <a:pt x="1051" y="88"/>
                  </a:lnTo>
                  <a:lnTo>
                    <a:pt x="1053" y="8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Rectangle 404"/>
            <p:cNvSpPr>
              <a:spLocks noChangeArrowheads="1"/>
            </p:cNvSpPr>
            <p:nvPr/>
          </p:nvSpPr>
          <p:spPr bwMode="auto">
            <a:xfrm>
              <a:off x="3304" y="4252"/>
              <a:ext cx="5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6253" name="Rectangle 405"/>
            <p:cNvSpPr>
              <a:spLocks noChangeArrowheads="1"/>
            </p:cNvSpPr>
            <p:nvPr/>
          </p:nvSpPr>
          <p:spPr bwMode="auto">
            <a:xfrm rot="-5400000">
              <a:off x="2305" y="4043"/>
              <a:ext cx="22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2400"/>
            </a:p>
          </p:txBody>
        </p:sp>
        <p:sp>
          <p:nvSpPr>
            <p:cNvPr id="6254" name="Text Box 100"/>
            <p:cNvSpPr txBox="1">
              <a:spLocks noChangeArrowheads="1"/>
            </p:cNvSpPr>
            <p:nvPr/>
          </p:nvSpPr>
          <p:spPr bwMode="auto">
            <a:xfrm>
              <a:off x="4512" y="3360"/>
              <a:ext cx="86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Trial n: OK, finally, but took way too long!! </a:t>
              </a:r>
            </a:p>
          </p:txBody>
        </p:sp>
      </p:grpSp>
      <p:sp>
        <p:nvSpPr>
          <p:cNvPr id="6153" name="AutoShape 101"/>
          <p:cNvSpPr>
            <a:spLocks noChangeArrowheads="1"/>
          </p:cNvSpPr>
          <p:nvPr/>
        </p:nvSpPr>
        <p:spPr bwMode="auto">
          <a:xfrm rot="3870347">
            <a:off x="1752600" y="54864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" name="AutoShape 102"/>
          <p:cNvSpPr>
            <a:spLocks noChangeArrowheads="1"/>
          </p:cNvSpPr>
          <p:nvPr/>
        </p:nvSpPr>
        <p:spPr bwMode="auto">
          <a:xfrm>
            <a:off x="1981200" y="1371600"/>
            <a:ext cx="1524000" cy="1447800"/>
          </a:xfrm>
          <a:prstGeom prst="wedgeRoundRectCallout">
            <a:avLst>
              <a:gd name="adj1" fmla="val -95417"/>
              <a:gd name="adj2" fmla="val -3574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Is there</a:t>
            </a:r>
          </a:p>
          <a:p>
            <a:pPr algn="ctr"/>
            <a:r>
              <a:rPr lang="en-US" sz="1800" b="1"/>
              <a:t> an easier </a:t>
            </a:r>
          </a:p>
          <a:p>
            <a:pPr algn="ctr"/>
            <a:r>
              <a:rPr lang="en-US" sz="1800" b="1"/>
              <a:t>way than </a:t>
            </a:r>
          </a:p>
          <a:p>
            <a:pPr algn="ctr"/>
            <a:r>
              <a:rPr lang="en-US" sz="1800" b="1"/>
              <a:t>trial &amp; error?</a:t>
            </a:r>
          </a:p>
        </p:txBody>
      </p:sp>
      <p:sp>
        <p:nvSpPr>
          <p:cNvPr id="6155" name="Oval 619"/>
          <p:cNvSpPr>
            <a:spLocks noChangeArrowheads="1"/>
          </p:cNvSpPr>
          <p:nvPr/>
        </p:nvSpPr>
        <p:spPr bwMode="auto">
          <a:xfrm>
            <a:off x="2287814" y="6035675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620"/>
          <p:cNvSpPr>
            <a:spLocks noChangeArrowheads="1"/>
          </p:cNvSpPr>
          <p:nvPr/>
        </p:nvSpPr>
        <p:spPr bwMode="auto">
          <a:xfrm>
            <a:off x="838200" y="60198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621"/>
          <p:cNvSpPr>
            <a:spLocks noChangeArrowheads="1"/>
          </p:cNvSpPr>
          <p:nvPr/>
        </p:nvSpPr>
        <p:spPr bwMode="auto">
          <a:xfrm>
            <a:off x="1524000" y="61722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63589"/>
              </p:ext>
            </p:extLst>
          </p:nvPr>
        </p:nvGraphicFramePr>
        <p:xfrm>
          <a:off x="332857" y="6000334"/>
          <a:ext cx="284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3" imgW="2844720" imgH="507960" progId="Equation.3">
                  <p:embed/>
                </p:oleObj>
              </mc:Choice>
              <mc:Fallback>
                <p:oleObj name="Equation" r:id="rId3" imgW="28447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857" y="6000334"/>
                        <a:ext cx="2844800" cy="508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7171" name="AutoShape 395"/>
          <p:cNvSpPr>
            <a:spLocks noChangeArrowheads="1"/>
          </p:cNvSpPr>
          <p:nvPr/>
        </p:nvSpPr>
        <p:spPr bwMode="auto">
          <a:xfrm>
            <a:off x="1981200" y="1371600"/>
            <a:ext cx="1371600" cy="1219200"/>
          </a:xfrm>
          <a:prstGeom prst="wedgeRoundRectCallout">
            <a:avLst>
              <a:gd name="adj1" fmla="val -72454"/>
              <a:gd name="adj2" fmla="val -65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Yes, we can</a:t>
            </a:r>
          </a:p>
          <a:p>
            <a:pPr algn="ctr"/>
            <a:r>
              <a:rPr lang="en-US" sz="1800" b="1"/>
              <a:t>prepare good</a:t>
            </a:r>
          </a:p>
          <a:p>
            <a:pPr algn="ctr"/>
            <a:r>
              <a:rPr lang="en-US" sz="1800" b="1"/>
              <a:t>correlations!</a:t>
            </a:r>
          </a:p>
        </p:txBody>
      </p:sp>
      <p:grpSp>
        <p:nvGrpSpPr>
          <p:cNvPr id="15975" name="Group 615"/>
          <p:cNvGrpSpPr>
            <a:grpSpLocks/>
          </p:cNvGrpSpPr>
          <p:nvPr/>
        </p:nvGrpSpPr>
        <p:grpSpPr bwMode="auto">
          <a:xfrm>
            <a:off x="3657600" y="1338263"/>
            <a:ext cx="4953000" cy="1495425"/>
            <a:chOff x="2304" y="843"/>
            <a:chExt cx="3120" cy="942"/>
          </a:xfrm>
        </p:grpSpPr>
        <p:sp>
          <p:nvSpPr>
            <p:cNvPr id="7286" name="Rectangle 612"/>
            <p:cNvSpPr>
              <a:spLocks noChangeArrowheads="1"/>
            </p:cNvSpPr>
            <p:nvPr/>
          </p:nvSpPr>
          <p:spPr bwMode="auto">
            <a:xfrm>
              <a:off x="2304" y="853"/>
              <a:ext cx="3120" cy="9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7" name="Rectangle 137"/>
            <p:cNvSpPr>
              <a:spLocks noChangeArrowheads="1"/>
            </p:cNvSpPr>
            <p:nvPr/>
          </p:nvSpPr>
          <p:spPr bwMode="auto">
            <a:xfrm>
              <a:off x="2918" y="843"/>
              <a:ext cx="53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608.1005)</a:t>
              </a:r>
              <a:endParaRPr lang="en-US" sz="2400"/>
            </a:p>
          </p:txBody>
        </p:sp>
        <p:grpSp>
          <p:nvGrpSpPr>
            <p:cNvPr id="7288" name="Group 594"/>
            <p:cNvGrpSpPr>
              <a:grpSpLocks/>
            </p:cNvGrpSpPr>
            <p:nvPr/>
          </p:nvGrpSpPr>
          <p:grpSpPr bwMode="auto">
            <a:xfrm>
              <a:off x="2448" y="864"/>
              <a:ext cx="1254" cy="921"/>
              <a:chOff x="2542" y="864"/>
              <a:chExt cx="2186" cy="1712"/>
            </a:xfrm>
          </p:grpSpPr>
          <p:grpSp>
            <p:nvGrpSpPr>
              <p:cNvPr id="7290" name="Group 463"/>
              <p:cNvGrpSpPr>
                <a:grpSpLocks/>
              </p:cNvGrpSpPr>
              <p:nvPr/>
            </p:nvGrpSpPr>
            <p:grpSpPr bwMode="auto">
              <a:xfrm>
                <a:off x="2542" y="1635"/>
                <a:ext cx="2186" cy="941"/>
                <a:chOff x="669" y="3123"/>
                <a:chExt cx="2186" cy="941"/>
              </a:xfrm>
            </p:grpSpPr>
            <p:sp>
              <p:nvSpPr>
                <p:cNvPr id="7357" name="Rectangle 464"/>
                <p:cNvSpPr>
                  <a:spLocks noChangeArrowheads="1"/>
                </p:cNvSpPr>
                <p:nvPr/>
              </p:nvSpPr>
              <p:spPr bwMode="auto">
                <a:xfrm>
                  <a:off x="810" y="3304"/>
                  <a:ext cx="1990" cy="5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8" name="Rectangle 465"/>
                <p:cNvSpPr>
                  <a:spLocks noChangeArrowheads="1"/>
                </p:cNvSpPr>
                <p:nvPr/>
              </p:nvSpPr>
              <p:spPr bwMode="auto">
                <a:xfrm>
                  <a:off x="810" y="3304"/>
                  <a:ext cx="1990" cy="592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9" name="Line 466"/>
                <p:cNvSpPr>
                  <a:spLocks noChangeShapeType="1"/>
                </p:cNvSpPr>
                <p:nvPr/>
              </p:nvSpPr>
              <p:spPr bwMode="auto">
                <a:xfrm>
                  <a:off x="810" y="3304"/>
                  <a:ext cx="199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0" name="Freeform 467"/>
                <p:cNvSpPr>
                  <a:spLocks/>
                </p:cNvSpPr>
                <p:nvPr/>
              </p:nvSpPr>
              <p:spPr bwMode="auto">
                <a:xfrm>
                  <a:off x="810" y="3304"/>
                  <a:ext cx="1990" cy="592"/>
                </a:xfrm>
                <a:custGeom>
                  <a:avLst/>
                  <a:gdLst>
                    <a:gd name="T0" fmla="*/ 0 w 619"/>
                    <a:gd name="T1" fmla="*/ 592 h 163"/>
                    <a:gd name="T2" fmla="*/ 1990 w 619"/>
                    <a:gd name="T3" fmla="*/ 592 h 163"/>
                    <a:gd name="T4" fmla="*/ 1990 w 619"/>
                    <a:gd name="T5" fmla="*/ 0 h 16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9" h="163">
                      <a:moveTo>
                        <a:pt x="0" y="163"/>
                      </a:moveTo>
                      <a:lnTo>
                        <a:pt x="619" y="163"/>
                      </a:lnTo>
                      <a:lnTo>
                        <a:pt x="6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1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810" y="3304"/>
                  <a:ext cx="1" cy="59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2" name="Line 469"/>
                <p:cNvSpPr>
                  <a:spLocks noChangeShapeType="1"/>
                </p:cNvSpPr>
                <p:nvPr/>
              </p:nvSpPr>
              <p:spPr bwMode="auto">
                <a:xfrm>
                  <a:off x="810" y="3896"/>
                  <a:ext cx="1990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3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810" y="3304"/>
                  <a:ext cx="1" cy="59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4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810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5" name="Line 472"/>
                <p:cNvSpPr>
                  <a:spLocks noChangeShapeType="1"/>
                </p:cNvSpPr>
                <p:nvPr/>
              </p:nvSpPr>
              <p:spPr bwMode="auto">
                <a:xfrm>
                  <a:off x="810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6" name="Rectangle 473"/>
                <p:cNvSpPr>
                  <a:spLocks noChangeArrowheads="1"/>
                </p:cNvSpPr>
                <p:nvPr/>
              </p:nvSpPr>
              <p:spPr bwMode="auto">
                <a:xfrm>
                  <a:off x="800" y="3912"/>
                  <a:ext cx="38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0</a:t>
                  </a:r>
                  <a:endParaRPr lang="en-US" sz="2400"/>
                </a:p>
              </p:txBody>
            </p:sp>
            <p:sp>
              <p:nvSpPr>
                <p:cNvPr id="7367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1009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8" name="Line 475"/>
                <p:cNvSpPr>
                  <a:spLocks noChangeShapeType="1"/>
                </p:cNvSpPr>
                <p:nvPr/>
              </p:nvSpPr>
              <p:spPr bwMode="auto">
                <a:xfrm>
                  <a:off x="1009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9" name="Rectangle 476"/>
                <p:cNvSpPr>
                  <a:spLocks noChangeArrowheads="1"/>
                </p:cNvSpPr>
                <p:nvPr/>
              </p:nvSpPr>
              <p:spPr bwMode="auto">
                <a:xfrm>
                  <a:off x="998" y="3912"/>
                  <a:ext cx="39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5</a:t>
                  </a:r>
                  <a:endParaRPr lang="en-US" sz="2400"/>
                </a:p>
              </p:txBody>
            </p:sp>
            <p:sp>
              <p:nvSpPr>
                <p:cNvPr id="7370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1209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1" name="Line 478"/>
                <p:cNvSpPr>
                  <a:spLocks noChangeShapeType="1"/>
                </p:cNvSpPr>
                <p:nvPr/>
              </p:nvSpPr>
              <p:spPr bwMode="auto">
                <a:xfrm>
                  <a:off x="1209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2" name="Rectangle 479"/>
                <p:cNvSpPr>
                  <a:spLocks noChangeArrowheads="1"/>
                </p:cNvSpPr>
                <p:nvPr/>
              </p:nvSpPr>
              <p:spPr bwMode="auto">
                <a:xfrm>
                  <a:off x="1188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10</a:t>
                  </a:r>
                  <a:endParaRPr lang="en-US" sz="2400"/>
                </a:p>
              </p:txBody>
            </p:sp>
            <p:sp>
              <p:nvSpPr>
                <p:cNvPr id="7373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1408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" name="Line 481"/>
                <p:cNvSpPr>
                  <a:spLocks noChangeShapeType="1"/>
                </p:cNvSpPr>
                <p:nvPr/>
              </p:nvSpPr>
              <p:spPr bwMode="auto">
                <a:xfrm>
                  <a:off x="1408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5" name="Rectangle 482"/>
                <p:cNvSpPr>
                  <a:spLocks noChangeArrowheads="1"/>
                </p:cNvSpPr>
                <p:nvPr/>
              </p:nvSpPr>
              <p:spPr bwMode="auto">
                <a:xfrm>
                  <a:off x="1385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15</a:t>
                  </a:r>
                  <a:endParaRPr lang="en-US" sz="2400"/>
                </a:p>
              </p:txBody>
            </p:sp>
            <p:sp>
              <p:nvSpPr>
                <p:cNvPr id="7376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1607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7" name="Line 484"/>
                <p:cNvSpPr>
                  <a:spLocks noChangeShapeType="1"/>
                </p:cNvSpPr>
                <p:nvPr/>
              </p:nvSpPr>
              <p:spPr bwMode="auto">
                <a:xfrm>
                  <a:off x="1607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" name="Rectangle 485"/>
                <p:cNvSpPr>
                  <a:spLocks noChangeArrowheads="1"/>
                </p:cNvSpPr>
                <p:nvPr/>
              </p:nvSpPr>
              <p:spPr bwMode="auto">
                <a:xfrm>
                  <a:off x="1586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20</a:t>
                  </a:r>
                  <a:endParaRPr lang="en-US" sz="2400"/>
                </a:p>
              </p:txBody>
            </p:sp>
            <p:sp>
              <p:nvSpPr>
                <p:cNvPr id="7379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806" y="3875"/>
                  <a:ext cx="2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" name="Line 487"/>
                <p:cNvSpPr>
                  <a:spLocks noChangeShapeType="1"/>
                </p:cNvSpPr>
                <p:nvPr/>
              </p:nvSpPr>
              <p:spPr bwMode="auto">
                <a:xfrm>
                  <a:off x="1806" y="3304"/>
                  <a:ext cx="2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" name="Rectangle 488"/>
                <p:cNvSpPr>
                  <a:spLocks noChangeArrowheads="1"/>
                </p:cNvSpPr>
                <p:nvPr/>
              </p:nvSpPr>
              <p:spPr bwMode="auto">
                <a:xfrm>
                  <a:off x="1785" y="3912"/>
                  <a:ext cx="7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25</a:t>
                  </a:r>
                  <a:endParaRPr lang="en-US" sz="2400"/>
                </a:p>
              </p:txBody>
            </p:sp>
            <p:sp>
              <p:nvSpPr>
                <p:cNvPr id="7382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2002" y="3875"/>
                  <a:ext cx="2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3" name="Line 490"/>
                <p:cNvSpPr>
                  <a:spLocks noChangeShapeType="1"/>
                </p:cNvSpPr>
                <p:nvPr/>
              </p:nvSpPr>
              <p:spPr bwMode="auto">
                <a:xfrm>
                  <a:off x="2002" y="3304"/>
                  <a:ext cx="2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4" name="Rectangle 491"/>
                <p:cNvSpPr>
                  <a:spLocks noChangeArrowheads="1"/>
                </p:cNvSpPr>
                <p:nvPr/>
              </p:nvSpPr>
              <p:spPr bwMode="auto">
                <a:xfrm>
                  <a:off x="1980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30</a:t>
                  </a:r>
                  <a:endParaRPr lang="en-US" sz="2400"/>
                </a:p>
              </p:txBody>
            </p:sp>
            <p:sp>
              <p:nvSpPr>
                <p:cNvPr id="7385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2202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6" name="Line 493"/>
                <p:cNvSpPr>
                  <a:spLocks noChangeShapeType="1"/>
                </p:cNvSpPr>
                <p:nvPr/>
              </p:nvSpPr>
              <p:spPr bwMode="auto">
                <a:xfrm>
                  <a:off x="2202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7" name="Rectangle 494"/>
                <p:cNvSpPr>
                  <a:spLocks noChangeArrowheads="1"/>
                </p:cNvSpPr>
                <p:nvPr/>
              </p:nvSpPr>
              <p:spPr bwMode="auto">
                <a:xfrm>
                  <a:off x="2180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35</a:t>
                  </a:r>
                  <a:endParaRPr lang="en-US" sz="2400"/>
                </a:p>
              </p:txBody>
            </p:sp>
            <p:sp>
              <p:nvSpPr>
                <p:cNvPr id="7388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401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9" name="Line 496"/>
                <p:cNvSpPr>
                  <a:spLocks noChangeShapeType="1"/>
                </p:cNvSpPr>
                <p:nvPr/>
              </p:nvSpPr>
              <p:spPr bwMode="auto">
                <a:xfrm>
                  <a:off x="2401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0" name="Rectangle 497"/>
                <p:cNvSpPr>
                  <a:spLocks noChangeArrowheads="1"/>
                </p:cNvSpPr>
                <p:nvPr/>
              </p:nvSpPr>
              <p:spPr bwMode="auto">
                <a:xfrm>
                  <a:off x="2379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40</a:t>
                  </a:r>
                  <a:endParaRPr lang="en-US" sz="2400"/>
                </a:p>
              </p:txBody>
            </p:sp>
            <p:sp>
              <p:nvSpPr>
                <p:cNvPr id="7391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600" y="3875"/>
                  <a:ext cx="2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" name="Line 499"/>
                <p:cNvSpPr>
                  <a:spLocks noChangeShapeType="1"/>
                </p:cNvSpPr>
                <p:nvPr/>
              </p:nvSpPr>
              <p:spPr bwMode="auto">
                <a:xfrm>
                  <a:off x="2600" y="3304"/>
                  <a:ext cx="2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" name="Rectangle 500"/>
                <p:cNvSpPr>
                  <a:spLocks noChangeArrowheads="1"/>
                </p:cNvSpPr>
                <p:nvPr/>
              </p:nvSpPr>
              <p:spPr bwMode="auto">
                <a:xfrm>
                  <a:off x="2578" y="3912"/>
                  <a:ext cx="77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45</a:t>
                  </a:r>
                  <a:endParaRPr lang="en-US" sz="2400"/>
                </a:p>
              </p:txBody>
            </p:sp>
            <p:sp>
              <p:nvSpPr>
                <p:cNvPr id="7394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00" y="387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" name="Line 502"/>
                <p:cNvSpPr>
                  <a:spLocks noChangeShapeType="1"/>
                </p:cNvSpPr>
                <p:nvPr/>
              </p:nvSpPr>
              <p:spPr bwMode="auto">
                <a:xfrm>
                  <a:off x="2800" y="3304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" name="Rectangle 503"/>
                <p:cNvSpPr>
                  <a:spLocks noChangeArrowheads="1"/>
                </p:cNvSpPr>
                <p:nvPr/>
              </p:nvSpPr>
              <p:spPr bwMode="auto">
                <a:xfrm>
                  <a:off x="2779" y="3912"/>
                  <a:ext cx="7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50</a:t>
                  </a:r>
                  <a:endParaRPr lang="en-US" sz="2400"/>
                </a:p>
              </p:txBody>
            </p:sp>
            <p:sp>
              <p:nvSpPr>
                <p:cNvPr id="7397" name="Line 504"/>
                <p:cNvSpPr>
                  <a:spLocks noChangeShapeType="1"/>
                </p:cNvSpPr>
                <p:nvPr/>
              </p:nvSpPr>
              <p:spPr bwMode="auto">
                <a:xfrm>
                  <a:off x="810" y="3896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" name="Line 505"/>
                <p:cNvSpPr>
                  <a:spLocks noChangeShapeType="1"/>
                </p:cNvSpPr>
                <p:nvPr/>
              </p:nvSpPr>
              <p:spPr bwMode="auto">
                <a:xfrm flipH="1">
                  <a:off x="2781" y="3896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" name="Rectangle 506"/>
                <p:cNvSpPr>
                  <a:spLocks noChangeArrowheads="1"/>
                </p:cNvSpPr>
                <p:nvPr/>
              </p:nvSpPr>
              <p:spPr bwMode="auto">
                <a:xfrm>
                  <a:off x="775" y="3867"/>
                  <a:ext cx="39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0</a:t>
                  </a:r>
                  <a:endParaRPr lang="en-US" sz="2400"/>
                </a:p>
              </p:txBody>
            </p:sp>
            <p:sp>
              <p:nvSpPr>
                <p:cNvPr id="7400" name="Line 507"/>
                <p:cNvSpPr>
                  <a:spLocks noChangeShapeType="1"/>
                </p:cNvSpPr>
                <p:nvPr/>
              </p:nvSpPr>
              <p:spPr bwMode="auto">
                <a:xfrm>
                  <a:off x="810" y="3777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" name="Line 508"/>
                <p:cNvSpPr>
                  <a:spLocks noChangeShapeType="1"/>
                </p:cNvSpPr>
                <p:nvPr/>
              </p:nvSpPr>
              <p:spPr bwMode="auto">
                <a:xfrm flipH="1">
                  <a:off x="2781" y="3777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" name="Rectangle 509"/>
                <p:cNvSpPr>
                  <a:spLocks noChangeArrowheads="1"/>
                </p:cNvSpPr>
                <p:nvPr/>
              </p:nvSpPr>
              <p:spPr bwMode="auto">
                <a:xfrm>
                  <a:off x="739" y="3746"/>
                  <a:ext cx="9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0.2</a:t>
                  </a:r>
                  <a:endParaRPr lang="en-US" sz="2400"/>
                </a:p>
              </p:txBody>
            </p:sp>
            <p:sp>
              <p:nvSpPr>
                <p:cNvPr id="7403" name="Line 510"/>
                <p:cNvSpPr>
                  <a:spLocks noChangeShapeType="1"/>
                </p:cNvSpPr>
                <p:nvPr/>
              </p:nvSpPr>
              <p:spPr bwMode="auto">
                <a:xfrm>
                  <a:off x="810" y="3660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" name="Line 511"/>
                <p:cNvSpPr>
                  <a:spLocks noChangeShapeType="1"/>
                </p:cNvSpPr>
                <p:nvPr/>
              </p:nvSpPr>
              <p:spPr bwMode="auto">
                <a:xfrm flipH="1">
                  <a:off x="2781" y="3660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" name="Rectangle 512"/>
                <p:cNvSpPr>
                  <a:spLocks noChangeArrowheads="1"/>
                </p:cNvSpPr>
                <p:nvPr/>
              </p:nvSpPr>
              <p:spPr bwMode="auto">
                <a:xfrm>
                  <a:off x="739" y="3629"/>
                  <a:ext cx="9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0.4</a:t>
                  </a:r>
                  <a:endParaRPr lang="en-US" sz="2400"/>
                </a:p>
              </p:txBody>
            </p:sp>
            <p:sp>
              <p:nvSpPr>
                <p:cNvPr id="7406" name="Line 513"/>
                <p:cNvSpPr>
                  <a:spLocks noChangeShapeType="1"/>
                </p:cNvSpPr>
                <p:nvPr/>
              </p:nvSpPr>
              <p:spPr bwMode="auto">
                <a:xfrm>
                  <a:off x="810" y="3540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" name="Line 514"/>
                <p:cNvSpPr>
                  <a:spLocks noChangeShapeType="1"/>
                </p:cNvSpPr>
                <p:nvPr/>
              </p:nvSpPr>
              <p:spPr bwMode="auto">
                <a:xfrm flipH="1">
                  <a:off x="2781" y="3540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" name="Rectangle 515"/>
                <p:cNvSpPr>
                  <a:spLocks noChangeArrowheads="1"/>
                </p:cNvSpPr>
                <p:nvPr/>
              </p:nvSpPr>
              <p:spPr bwMode="auto">
                <a:xfrm>
                  <a:off x="739" y="3512"/>
                  <a:ext cx="9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0.6</a:t>
                  </a:r>
                  <a:endParaRPr lang="en-US" sz="2400"/>
                </a:p>
              </p:txBody>
            </p:sp>
            <p:sp>
              <p:nvSpPr>
                <p:cNvPr id="7409" name="Line 516"/>
                <p:cNvSpPr>
                  <a:spLocks noChangeShapeType="1"/>
                </p:cNvSpPr>
                <p:nvPr/>
              </p:nvSpPr>
              <p:spPr bwMode="auto">
                <a:xfrm>
                  <a:off x="810" y="3424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" name="Line 517"/>
                <p:cNvSpPr>
                  <a:spLocks noChangeShapeType="1"/>
                </p:cNvSpPr>
                <p:nvPr/>
              </p:nvSpPr>
              <p:spPr bwMode="auto">
                <a:xfrm flipH="1">
                  <a:off x="2781" y="3424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" name="Rectangle 518"/>
                <p:cNvSpPr>
                  <a:spLocks noChangeArrowheads="1"/>
                </p:cNvSpPr>
                <p:nvPr/>
              </p:nvSpPr>
              <p:spPr bwMode="auto">
                <a:xfrm>
                  <a:off x="739" y="3395"/>
                  <a:ext cx="9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0.8</a:t>
                  </a:r>
                  <a:endParaRPr lang="en-US" sz="2400"/>
                </a:p>
              </p:txBody>
            </p:sp>
            <p:sp>
              <p:nvSpPr>
                <p:cNvPr id="7412" name="Line 519"/>
                <p:cNvSpPr>
                  <a:spLocks noChangeShapeType="1"/>
                </p:cNvSpPr>
                <p:nvPr/>
              </p:nvSpPr>
              <p:spPr bwMode="auto">
                <a:xfrm>
                  <a:off x="810" y="3304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" name="Line 520"/>
                <p:cNvSpPr>
                  <a:spLocks noChangeShapeType="1"/>
                </p:cNvSpPr>
                <p:nvPr/>
              </p:nvSpPr>
              <p:spPr bwMode="auto">
                <a:xfrm flipH="1">
                  <a:off x="2781" y="3304"/>
                  <a:ext cx="1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" name="Rectangle 521"/>
                <p:cNvSpPr>
                  <a:spLocks noChangeArrowheads="1"/>
                </p:cNvSpPr>
                <p:nvPr/>
              </p:nvSpPr>
              <p:spPr bwMode="auto">
                <a:xfrm>
                  <a:off x="775" y="3272"/>
                  <a:ext cx="39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1</a:t>
                  </a:r>
                  <a:endParaRPr lang="en-US" sz="2400"/>
                </a:p>
              </p:txBody>
            </p:sp>
            <p:sp>
              <p:nvSpPr>
                <p:cNvPr id="7415" name="Line 522"/>
                <p:cNvSpPr>
                  <a:spLocks noChangeShapeType="1"/>
                </p:cNvSpPr>
                <p:nvPr/>
              </p:nvSpPr>
              <p:spPr bwMode="auto">
                <a:xfrm>
                  <a:off x="810" y="3304"/>
                  <a:ext cx="199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" name="Freeform 523"/>
                <p:cNvSpPr>
                  <a:spLocks/>
                </p:cNvSpPr>
                <p:nvPr/>
              </p:nvSpPr>
              <p:spPr bwMode="auto">
                <a:xfrm>
                  <a:off x="810" y="3304"/>
                  <a:ext cx="1990" cy="592"/>
                </a:xfrm>
                <a:custGeom>
                  <a:avLst/>
                  <a:gdLst>
                    <a:gd name="T0" fmla="*/ 0 w 619"/>
                    <a:gd name="T1" fmla="*/ 592 h 163"/>
                    <a:gd name="T2" fmla="*/ 1990 w 619"/>
                    <a:gd name="T3" fmla="*/ 592 h 163"/>
                    <a:gd name="T4" fmla="*/ 1990 w 619"/>
                    <a:gd name="T5" fmla="*/ 0 h 16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9" h="163">
                      <a:moveTo>
                        <a:pt x="0" y="163"/>
                      </a:moveTo>
                      <a:lnTo>
                        <a:pt x="619" y="163"/>
                      </a:lnTo>
                      <a:lnTo>
                        <a:pt x="6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810" y="3304"/>
                  <a:ext cx="1" cy="59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" name="Freeform 525"/>
                <p:cNvSpPr>
                  <a:spLocks/>
                </p:cNvSpPr>
                <p:nvPr/>
              </p:nvSpPr>
              <p:spPr bwMode="auto">
                <a:xfrm>
                  <a:off x="810" y="3304"/>
                  <a:ext cx="1974" cy="592"/>
                </a:xfrm>
                <a:custGeom>
                  <a:avLst/>
                  <a:gdLst>
                    <a:gd name="T0" fmla="*/ 22 w 1763"/>
                    <a:gd name="T1" fmla="*/ 592 h 471"/>
                    <a:gd name="T2" fmla="*/ 54 w 1763"/>
                    <a:gd name="T3" fmla="*/ 592 h 471"/>
                    <a:gd name="T4" fmla="*/ 86 w 1763"/>
                    <a:gd name="T5" fmla="*/ 592 h 471"/>
                    <a:gd name="T6" fmla="*/ 119 w 1763"/>
                    <a:gd name="T7" fmla="*/ 0 h 471"/>
                    <a:gd name="T8" fmla="*/ 151 w 1763"/>
                    <a:gd name="T9" fmla="*/ 0 h 471"/>
                    <a:gd name="T10" fmla="*/ 183 w 1763"/>
                    <a:gd name="T11" fmla="*/ 0 h 471"/>
                    <a:gd name="T12" fmla="*/ 215 w 1763"/>
                    <a:gd name="T13" fmla="*/ 0 h 471"/>
                    <a:gd name="T14" fmla="*/ 247 w 1763"/>
                    <a:gd name="T15" fmla="*/ 0 h 471"/>
                    <a:gd name="T16" fmla="*/ 279 w 1763"/>
                    <a:gd name="T17" fmla="*/ 0 h 471"/>
                    <a:gd name="T18" fmla="*/ 311 w 1763"/>
                    <a:gd name="T19" fmla="*/ 0 h 471"/>
                    <a:gd name="T20" fmla="*/ 340 w 1763"/>
                    <a:gd name="T21" fmla="*/ 0 h 471"/>
                    <a:gd name="T22" fmla="*/ 373 w 1763"/>
                    <a:gd name="T23" fmla="*/ 0 h 471"/>
                    <a:gd name="T24" fmla="*/ 404 w 1763"/>
                    <a:gd name="T25" fmla="*/ 0 h 471"/>
                    <a:gd name="T26" fmla="*/ 437 w 1763"/>
                    <a:gd name="T27" fmla="*/ 0 h 471"/>
                    <a:gd name="T28" fmla="*/ 469 w 1763"/>
                    <a:gd name="T29" fmla="*/ 0 h 471"/>
                    <a:gd name="T30" fmla="*/ 502 w 1763"/>
                    <a:gd name="T31" fmla="*/ 0 h 471"/>
                    <a:gd name="T32" fmla="*/ 533 w 1763"/>
                    <a:gd name="T33" fmla="*/ 0 h 471"/>
                    <a:gd name="T34" fmla="*/ 565 w 1763"/>
                    <a:gd name="T35" fmla="*/ 0 h 471"/>
                    <a:gd name="T36" fmla="*/ 598 w 1763"/>
                    <a:gd name="T37" fmla="*/ 0 h 471"/>
                    <a:gd name="T38" fmla="*/ 629 w 1763"/>
                    <a:gd name="T39" fmla="*/ 0 h 471"/>
                    <a:gd name="T40" fmla="*/ 662 w 1763"/>
                    <a:gd name="T41" fmla="*/ 0 h 471"/>
                    <a:gd name="T42" fmla="*/ 691 w 1763"/>
                    <a:gd name="T43" fmla="*/ 0 h 471"/>
                    <a:gd name="T44" fmla="*/ 723 w 1763"/>
                    <a:gd name="T45" fmla="*/ 0 h 471"/>
                    <a:gd name="T46" fmla="*/ 755 w 1763"/>
                    <a:gd name="T47" fmla="*/ 0 h 471"/>
                    <a:gd name="T48" fmla="*/ 787 w 1763"/>
                    <a:gd name="T49" fmla="*/ 0 h 471"/>
                    <a:gd name="T50" fmla="*/ 820 w 1763"/>
                    <a:gd name="T51" fmla="*/ 0 h 471"/>
                    <a:gd name="T52" fmla="*/ 851 w 1763"/>
                    <a:gd name="T53" fmla="*/ 0 h 471"/>
                    <a:gd name="T54" fmla="*/ 883 w 1763"/>
                    <a:gd name="T55" fmla="*/ 0 h 471"/>
                    <a:gd name="T56" fmla="*/ 916 w 1763"/>
                    <a:gd name="T57" fmla="*/ 0 h 471"/>
                    <a:gd name="T58" fmla="*/ 948 w 1763"/>
                    <a:gd name="T59" fmla="*/ 0 h 471"/>
                    <a:gd name="T60" fmla="*/ 980 w 1763"/>
                    <a:gd name="T61" fmla="*/ 0 h 471"/>
                    <a:gd name="T62" fmla="*/ 1009 w 1763"/>
                    <a:gd name="T63" fmla="*/ 0 h 471"/>
                    <a:gd name="T64" fmla="*/ 1041 w 1763"/>
                    <a:gd name="T65" fmla="*/ 0 h 471"/>
                    <a:gd name="T66" fmla="*/ 1074 w 1763"/>
                    <a:gd name="T67" fmla="*/ 0 h 471"/>
                    <a:gd name="T68" fmla="*/ 1105 w 1763"/>
                    <a:gd name="T69" fmla="*/ 0 h 471"/>
                    <a:gd name="T70" fmla="*/ 1138 w 1763"/>
                    <a:gd name="T71" fmla="*/ 0 h 471"/>
                    <a:gd name="T72" fmla="*/ 1170 w 1763"/>
                    <a:gd name="T73" fmla="*/ 0 h 471"/>
                    <a:gd name="T74" fmla="*/ 1201 w 1763"/>
                    <a:gd name="T75" fmla="*/ 0 h 471"/>
                    <a:gd name="T76" fmla="*/ 1234 w 1763"/>
                    <a:gd name="T77" fmla="*/ 0 h 471"/>
                    <a:gd name="T78" fmla="*/ 1266 w 1763"/>
                    <a:gd name="T79" fmla="*/ 0 h 471"/>
                    <a:gd name="T80" fmla="*/ 1299 w 1763"/>
                    <a:gd name="T81" fmla="*/ 0 h 471"/>
                    <a:gd name="T82" fmla="*/ 1327 w 1763"/>
                    <a:gd name="T83" fmla="*/ 0 h 471"/>
                    <a:gd name="T84" fmla="*/ 1359 w 1763"/>
                    <a:gd name="T85" fmla="*/ 0 h 471"/>
                    <a:gd name="T86" fmla="*/ 1392 w 1763"/>
                    <a:gd name="T87" fmla="*/ 0 h 471"/>
                    <a:gd name="T88" fmla="*/ 1424 w 1763"/>
                    <a:gd name="T89" fmla="*/ 0 h 471"/>
                    <a:gd name="T90" fmla="*/ 1456 w 1763"/>
                    <a:gd name="T91" fmla="*/ 0 h 471"/>
                    <a:gd name="T92" fmla="*/ 1488 w 1763"/>
                    <a:gd name="T93" fmla="*/ 0 h 471"/>
                    <a:gd name="T94" fmla="*/ 1521 w 1763"/>
                    <a:gd name="T95" fmla="*/ 0 h 471"/>
                    <a:gd name="T96" fmla="*/ 1552 w 1763"/>
                    <a:gd name="T97" fmla="*/ 0 h 471"/>
                    <a:gd name="T98" fmla="*/ 1584 w 1763"/>
                    <a:gd name="T99" fmla="*/ 0 h 471"/>
                    <a:gd name="T100" fmla="*/ 1617 w 1763"/>
                    <a:gd name="T101" fmla="*/ 0 h 471"/>
                    <a:gd name="T102" fmla="*/ 1649 w 1763"/>
                    <a:gd name="T103" fmla="*/ 0 h 471"/>
                    <a:gd name="T104" fmla="*/ 1677 w 1763"/>
                    <a:gd name="T105" fmla="*/ 0 h 471"/>
                    <a:gd name="T106" fmla="*/ 1710 w 1763"/>
                    <a:gd name="T107" fmla="*/ 0 h 471"/>
                    <a:gd name="T108" fmla="*/ 1742 w 1763"/>
                    <a:gd name="T109" fmla="*/ 0 h 471"/>
                    <a:gd name="T110" fmla="*/ 1775 w 1763"/>
                    <a:gd name="T111" fmla="*/ 0 h 471"/>
                    <a:gd name="T112" fmla="*/ 1806 w 1763"/>
                    <a:gd name="T113" fmla="*/ 0 h 471"/>
                    <a:gd name="T114" fmla="*/ 1839 w 1763"/>
                    <a:gd name="T115" fmla="*/ 0 h 471"/>
                    <a:gd name="T116" fmla="*/ 1871 w 1763"/>
                    <a:gd name="T117" fmla="*/ 0 h 471"/>
                    <a:gd name="T118" fmla="*/ 1902 w 1763"/>
                    <a:gd name="T119" fmla="*/ 0 h 471"/>
                    <a:gd name="T120" fmla="*/ 1935 w 1763"/>
                    <a:gd name="T121" fmla="*/ 0 h 471"/>
                    <a:gd name="T122" fmla="*/ 1967 w 1763"/>
                    <a:gd name="T123" fmla="*/ 0 h 47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763" h="471">
                      <a:moveTo>
                        <a:pt x="0" y="471"/>
                      </a:moveTo>
                      <a:lnTo>
                        <a:pt x="5" y="471"/>
                      </a:lnTo>
                      <a:lnTo>
                        <a:pt x="14" y="471"/>
                      </a:lnTo>
                      <a:lnTo>
                        <a:pt x="20" y="471"/>
                      </a:lnTo>
                      <a:lnTo>
                        <a:pt x="28" y="471"/>
                      </a:lnTo>
                      <a:lnTo>
                        <a:pt x="34" y="471"/>
                      </a:lnTo>
                      <a:lnTo>
                        <a:pt x="43" y="471"/>
                      </a:lnTo>
                      <a:lnTo>
                        <a:pt x="48" y="471"/>
                      </a:lnTo>
                      <a:lnTo>
                        <a:pt x="57" y="471"/>
                      </a:lnTo>
                      <a:lnTo>
                        <a:pt x="63" y="471"/>
                      </a:lnTo>
                      <a:lnTo>
                        <a:pt x="71" y="471"/>
                      </a:lnTo>
                      <a:lnTo>
                        <a:pt x="77" y="471"/>
                      </a:lnTo>
                      <a:lnTo>
                        <a:pt x="86" y="471"/>
                      </a:lnTo>
                      <a:lnTo>
                        <a:pt x="91" y="471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3" y="0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63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3" y="0"/>
                      </a:lnTo>
                      <a:lnTo>
                        <a:pt x="192" y="0"/>
                      </a:lnTo>
                      <a:lnTo>
                        <a:pt x="198" y="0"/>
                      </a:lnTo>
                      <a:lnTo>
                        <a:pt x="206" y="0"/>
                      </a:lnTo>
                      <a:lnTo>
                        <a:pt x="212" y="0"/>
                      </a:lnTo>
                      <a:lnTo>
                        <a:pt x="221" y="0"/>
                      </a:lnTo>
                      <a:lnTo>
                        <a:pt x="226" y="0"/>
                      </a:lnTo>
                      <a:lnTo>
                        <a:pt x="235" y="0"/>
                      </a:lnTo>
                      <a:lnTo>
                        <a:pt x="241" y="0"/>
                      </a:lnTo>
                      <a:lnTo>
                        <a:pt x="249" y="0"/>
                      </a:lnTo>
                      <a:lnTo>
                        <a:pt x="255" y="0"/>
                      </a:lnTo>
                      <a:lnTo>
                        <a:pt x="264" y="0"/>
                      </a:lnTo>
                      <a:lnTo>
                        <a:pt x="270" y="0"/>
                      </a:lnTo>
                      <a:lnTo>
                        <a:pt x="278" y="0"/>
                      </a:lnTo>
                      <a:lnTo>
                        <a:pt x="284" y="0"/>
                      </a:lnTo>
                      <a:lnTo>
                        <a:pt x="292" y="0"/>
                      </a:lnTo>
                      <a:lnTo>
                        <a:pt x="298" y="0"/>
                      </a:lnTo>
                      <a:lnTo>
                        <a:pt x="304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7" y="0"/>
                      </a:lnTo>
                      <a:lnTo>
                        <a:pt x="333" y="0"/>
                      </a:lnTo>
                      <a:lnTo>
                        <a:pt x="341" y="0"/>
                      </a:lnTo>
                      <a:lnTo>
                        <a:pt x="347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70" y="0"/>
                      </a:lnTo>
                      <a:lnTo>
                        <a:pt x="376" y="0"/>
                      </a:lnTo>
                      <a:lnTo>
                        <a:pt x="384" y="0"/>
                      </a:lnTo>
                      <a:lnTo>
                        <a:pt x="390" y="0"/>
                      </a:lnTo>
                      <a:lnTo>
                        <a:pt x="399" y="0"/>
                      </a:lnTo>
                      <a:lnTo>
                        <a:pt x="404" y="0"/>
                      </a:lnTo>
                      <a:lnTo>
                        <a:pt x="413" y="0"/>
                      </a:lnTo>
                      <a:lnTo>
                        <a:pt x="419" y="0"/>
                      </a:lnTo>
                      <a:lnTo>
                        <a:pt x="427" y="0"/>
                      </a:lnTo>
                      <a:lnTo>
                        <a:pt x="433" y="0"/>
                      </a:lnTo>
                      <a:lnTo>
                        <a:pt x="442" y="0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62" y="0"/>
                      </a:lnTo>
                      <a:lnTo>
                        <a:pt x="468" y="0"/>
                      </a:lnTo>
                      <a:lnTo>
                        <a:pt x="476" y="0"/>
                      </a:lnTo>
                      <a:lnTo>
                        <a:pt x="482" y="0"/>
                      </a:lnTo>
                      <a:lnTo>
                        <a:pt x="491" y="0"/>
                      </a:lnTo>
                      <a:lnTo>
                        <a:pt x="496" y="0"/>
                      </a:lnTo>
                      <a:lnTo>
                        <a:pt x="505" y="0"/>
                      </a:lnTo>
                      <a:lnTo>
                        <a:pt x="511" y="0"/>
                      </a:lnTo>
                      <a:lnTo>
                        <a:pt x="519" y="0"/>
                      </a:lnTo>
                      <a:lnTo>
                        <a:pt x="525" y="0"/>
                      </a:lnTo>
                      <a:lnTo>
                        <a:pt x="534" y="0"/>
                      </a:lnTo>
                      <a:lnTo>
                        <a:pt x="539" y="0"/>
                      </a:lnTo>
                      <a:lnTo>
                        <a:pt x="548" y="0"/>
                      </a:lnTo>
                      <a:lnTo>
                        <a:pt x="554" y="0"/>
                      </a:lnTo>
                      <a:lnTo>
                        <a:pt x="562" y="0"/>
                      </a:lnTo>
                      <a:lnTo>
                        <a:pt x="568" y="0"/>
                      </a:lnTo>
                      <a:lnTo>
                        <a:pt x="577" y="0"/>
                      </a:lnTo>
                      <a:lnTo>
                        <a:pt x="582" y="0"/>
                      </a:lnTo>
                      <a:lnTo>
                        <a:pt x="591" y="0"/>
                      </a:lnTo>
                      <a:lnTo>
                        <a:pt x="597" y="0"/>
                      </a:lnTo>
                      <a:lnTo>
                        <a:pt x="603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6" y="0"/>
                      </a:lnTo>
                      <a:lnTo>
                        <a:pt x="631" y="0"/>
                      </a:lnTo>
                      <a:lnTo>
                        <a:pt x="640" y="0"/>
                      </a:lnTo>
                      <a:lnTo>
                        <a:pt x="646" y="0"/>
                      </a:lnTo>
                      <a:lnTo>
                        <a:pt x="654" y="0"/>
                      </a:lnTo>
                      <a:lnTo>
                        <a:pt x="660" y="0"/>
                      </a:lnTo>
                      <a:lnTo>
                        <a:pt x="669" y="0"/>
                      </a:lnTo>
                      <a:lnTo>
                        <a:pt x="674" y="0"/>
                      </a:lnTo>
                      <a:lnTo>
                        <a:pt x="683" y="0"/>
                      </a:lnTo>
                      <a:lnTo>
                        <a:pt x="689" y="0"/>
                      </a:lnTo>
                      <a:lnTo>
                        <a:pt x="697" y="0"/>
                      </a:lnTo>
                      <a:lnTo>
                        <a:pt x="703" y="0"/>
                      </a:lnTo>
                      <a:lnTo>
                        <a:pt x="712" y="0"/>
                      </a:lnTo>
                      <a:lnTo>
                        <a:pt x="717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40" y="0"/>
                      </a:lnTo>
                      <a:lnTo>
                        <a:pt x="746" y="0"/>
                      </a:lnTo>
                      <a:lnTo>
                        <a:pt x="752" y="0"/>
                      </a:lnTo>
                      <a:lnTo>
                        <a:pt x="760" y="0"/>
                      </a:lnTo>
                      <a:lnTo>
                        <a:pt x="766" y="0"/>
                      </a:lnTo>
                      <a:lnTo>
                        <a:pt x="775" y="0"/>
                      </a:lnTo>
                      <a:lnTo>
                        <a:pt x="781" y="0"/>
                      </a:lnTo>
                      <a:lnTo>
                        <a:pt x="789" y="0"/>
                      </a:lnTo>
                      <a:lnTo>
                        <a:pt x="795" y="0"/>
                      </a:lnTo>
                      <a:lnTo>
                        <a:pt x="804" y="0"/>
                      </a:lnTo>
                      <a:lnTo>
                        <a:pt x="809" y="0"/>
                      </a:lnTo>
                      <a:lnTo>
                        <a:pt x="818" y="0"/>
                      </a:lnTo>
                      <a:lnTo>
                        <a:pt x="824" y="0"/>
                      </a:lnTo>
                      <a:lnTo>
                        <a:pt x="832" y="0"/>
                      </a:lnTo>
                      <a:lnTo>
                        <a:pt x="838" y="0"/>
                      </a:lnTo>
                      <a:lnTo>
                        <a:pt x="847" y="0"/>
                      </a:lnTo>
                      <a:lnTo>
                        <a:pt x="852" y="0"/>
                      </a:lnTo>
                      <a:lnTo>
                        <a:pt x="861" y="0"/>
                      </a:lnTo>
                      <a:lnTo>
                        <a:pt x="867" y="0"/>
                      </a:lnTo>
                      <a:lnTo>
                        <a:pt x="875" y="0"/>
                      </a:lnTo>
                      <a:lnTo>
                        <a:pt x="881" y="0"/>
                      </a:lnTo>
                      <a:lnTo>
                        <a:pt x="887" y="0"/>
                      </a:lnTo>
                      <a:lnTo>
                        <a:pt x="895" y="0"/>
                      </a:lnTo>
                      <a:lnTo>
                        <a:pt x="901" y="0"/>
                      </a:lnTo>
                      <a:lnTo>
                        <a:pt x="910" y="0"/>
                      </a:lnTo>
                      <a:lnTo>
                        <a:pt x="916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9" y="0"/>
                      </a:lnTo>
                      <a:lnTo>
                        <a:pt x="944" y="0"/>
                      </a:lnTo>
                      <a:lnTo>
                        <a:pt x="953" y="0"/>
                      </a:lnTo>
                      <a:lnTo>
                        <a:pt x="959" y="0"/>
                      </a:lnTo>
                      <a:lnTo>
                        <a:pt x="967" y="0"/>
                      </a:lnTo>
                      <a:lnTo>
                        <a:pt x="973" y="0"/>
                      </a:lnTo>
                      <a:lnTo>
                        <a:pt x="982" y="0"/>
                      </a:lnTo>
                      <a:lnTo>
                        <a:pt x="987" y="0"/>
                      </a:lnTo>
                      <a:lnTo>
                        <a:pt x="996" y="0"/>
                      </a:lnTo>
                      <a:lnTo>
                        <a:pt x="1002" y="0"/>
                      </a:lnTo>
                      <a:lnTo>
                        <a:pt x="1010" y="0"/>
                      </a:lnTo>
                      <a:lnTo>
                        <a:pt x="1016" y="0"/>
                      </a:lnTo>
                      <a:lnTo>
                        <a:pt x="1025" y="0"/>
                      </a:lnTo>
                      <a:lnTo>
                        <a:pt x="1030" y="0"/>
                      </a:lnTo>
                      <a:lnTo>
                        <a:pt x="1036" y="0"/>
                      </a:lnTo>
                      <a:lnTo>
                        <a:pt x="1045" y="0"/>
                      </a:lnTo>
                      <a:lnTo>
                        <a:pt x="1050" y="0"/>
                      </a:lnTo>
                      <a:lnTo>
                        <a:pt x="1059" y="0"/>
                      </a:lnTo>
                      <a:lnTo>
                        <a:pt x="1065" y="0"/>
                      </a:lnTo>
                      <a:lnTo>
                        <a:pt x="1073" y="0"/>
                      </a:lnTo>
                      <a:lnTo>
                        <a:pt x="1079" y="0"/>
                      </a:lnTo>
                      <a:lnTo>
                        <a:pt x="1088" y="0"/>
                      </a:lnTo>
                      <a:lnTo>
                        <a:pt x="1094" y="0"/>
                      </a:lnTo>
                      <a:lnTo>
                        <a:pt x="1102" y="0"/>
                      </a:lnTo>
                      <a:lnTo>
                        <a:pt x="1108" y="0"/>
                      </a:lnTo>
                      <a:lnTo>
                        <a:pt x="1117" y="0"/>
                      </a:lnTo>
                      <a:lnTo>
                        <a:pt x="1122" y="0"/>
                      </a:lnTo>
                      <a:lnTo>
                        <a:pt x="1131" y="0"/>
                      </a:lnTo>
                      <a:lnTo>
                        <a:pt x="1137" y="0"/>
                      </a:lnTo>
                      <a:lnTo>
                        <a:pt x="1145" y="0"/>
                      </a:lnTo>
                      <a:lnTo>
                        <a:pt x="1151" y="0"/>
                      </a:lnTo>
                      <a:lnTo>
                        <a:pt x="1160" y="0"/>
                      </a:lnTo>
                      <a:lnTo>
                        <a:pt x="1165" y="0"/>
                      </a:lnTo>
                      <a:lnTo>
                        <a:pt x="1174" y="0"/>
                      </a:lnTo>
                      <a:lnTo>
                        <a:pt x="1180" y="0"/>
                      </a:lnTo>
                      <a:lnTo>
                        <a:pt x="1185" y="0"/>
                      </a:lnTo>
                      <a:lnTo>
                        <a:pt x="1194" y="0"/>
                      </a:lnTo>
                      <a:lnTo>
                        <a:pt x="1200" y="0"/>
                      </a:lnTo>
                      <a:lnTo>
                        <a:pt x="1208" y="0"/>
                      </a:lnTo>
                      <a:lnTo>
                        <a:pt x="1214" y="0"/>
                      </a:lnTo>
                      <a:lnTo>
                        <a:pt x="1223" y="0"/>
                      </a:lnTo>
                      <a:lnTo>
                        <a:pt x="1229" y="0"/>
                      </a:lnTo>
                      <a:lnTo>
                        <a:pt x="1237" y="0"/>
                      </a:lnTo>
                      <a:lnTo>
                        <a:pt x="1243" y="0"/>
                      </a:lnTo>
                      <a:lnTo>
                        <a:pt x="1251" y="0"/>
                      </a:lnTo>
                      <a:lnTo>
                        <a:pt x="1257" y="0"/>
                      </a:lnTo>
                      <a:lnTo>
                        <a:pt x="1266" y="0"/>
                      </a:lnTo>
                      <a:lnTo>
                        <a:pt x="1272" y="0"/>
                      </a:lnTo>
                      <a:lnTo>
                        <a:pt x="1280" y="0"/>
                      </a:lnTo>
                      <a:lnTo>
                        <a:pt x="1286" y="0"/>
                      </a:lnTo>
                      <a:lnTo>
                        <a:pt x="1295" y="0"/>
                      </a:lnTo>
                      <a:lnTo>
                        <a:pt x="1300" y="0"/>
                      </a:lnTo>
                      <a:lnTo>
                        <a:pt x="1309" y="0"/>
                      </a:lnTo>
                      <a:lnTo>
                        <a:pt x="1315" y="0"/>
                      </a:lnTo>
                      <a:lnTo>
                        <a:pt x="1323" y="0"/>
                      </a:lnTo>
                      <a:lnTo>
                        <a:pt x="1329" y="0"/>
                      </a:lnTo>
                      <a:lnTo>
                        <a:pt x="1335" y="0"/>
                      </a:lnTo>
                      <a:lnTo>
                        <a:pt x="1343" y="0"/>
                      </a:lnTo>
                      <a:lnTo>
                        <a:pt x="1349" y="0"/>
                      </a:lnTo>
                      <a:lnTo>
                        <a:pt x="1358" y="0"/>
                      </a:lnTo>
                      <a:lnTo>
                        <a:pt x="1363" y="0"/>
                      </a:lnTo>
                      <a:lnTo>
                        <a:pt x="1372" y="0"/>
                      </a:lnTo>
                      <a:lnTo>
                        <a:pt x="1378" y="0"/>
                      </a:lnTo>
                      <a:lnTo>
                        <a:pt x="1386" y="0"/>
                      </a:lnTo>
                      <a:lnTo>
                        <a:pt x="1392" y="0"/>
                      </a:lnTo>
                      <a:lnTo>
                        <a:pt x="1401" y="0"/>
                      </a:lnTo>
                      <a:lnTo>
                        <a:pt x="1407" y="0"/>
                      </a:lnTo>
                      <a:lnTo>
                        <a:pt x="1415" y="0"/>
                      </a:lnTo>
                      <a:lnTo>
                        <a:pt x="1421" y="0"/>
                      </a:lnTo>
                      <a:lnTo>
                        <a:pt x="1429" y="0"/>
                      </a:lnTo>
                      <a:lnTo>
                        <a:pt x="1435" y="0"/>
                      </a:lnTo>
                      <a:lnTo>
                        <a:pt x="1444" y="0"/>
                      </a:lnTo>
                      <a:lnTo>
                        <a:pt x="1450" y="0"/>
                      </a:lnTo>
                      <a:lnTo>
                        <a:pt x="1458" y="0"/>
                      </a:lnTo>
                      <a:lnTo>
                        <a:pt x="1464" y="0"/>
                      </a:lnTo>
                      <a:lnTo>
                        <a:pt x="1473" y="0"/>
                      </a:lnTo>
                      <a:lnTo>
                        <a:pt x="1478" y="0"/>
                      </a:lnTo>
                      <a:lnTo>
                        <a:pt x="1484" y="0"/>
                      </a:lnTo>
                      <a:lnTo>
                        <a:pt x="1493" y="0"/>
                      </a:lnTo>
                      <a:lnTo>
                        <a:pt x="1498" y="0"/>
                      </a:lnTo>
                      <a:lnTo>
                        <a:pt x="1507" y="0"/>
                      </a:lnTo>
                      <a:lnTo>
                        <a:pt x="1513" y="0"/>
                      </a:lnTo>
                      <a:lnTo>
                        <a:pt x="1521" y="0"/>
                      </a:lnTo>
                      <a:lnTo>
                        <a:pt x="1527" y="0"/>
                      </a:lnTo>
                      <a:lnTo>
                        <a:pt x="1536" y="0"/>
                      </a:lnTo>
                      <a:lnTo>
                        <a:pt x="1541" y="0"/>
                      </a:lnTo>
                      <a:lnTo>
                        <a:pt x="1550" y="0"/>
                      </a:lnTo>
                      <a:lnTo>
                        <a:pt x="1556" y="0"/>
                      </a:lnTo>
                      <a:lnTo>
                        <a:pt x="1564" y="0"/>
                      </a:lnTo>
                      <a:lnTo>
                        <a:pt x="1570" y="0"/>
                      </a:lnTo>
                      <a:lnTo>
                        <a:pt x="1579" y="0"/>
                      </a:lnTo>
                      <a:lnTo>
                        <a:pt x="1585" y="0"/>
                      </a:lnTo>
                      <a:lnTo>
                        <a:pt x="1593" y="0"/>
                      </a:lnTo>
                      <a:lnTo>
                        <a:pt x="1599" y="0"/>
                      </a:lnTo>
                      <a:lnTo>
                        <a:pt x="1608" y="0"/>
                      </a:lnTo>
                      <a:lnTo>
                        <a:pt x="1613" y="0"/>
                      </a:lnTo>
                      <a:lnTo>
                        <a:pt x="1622" y="0"/>
                      </a:lnTo>
                      <a:lnTo>
                        <a:pt x="1628" y="0"/>
                      </a:lnTo>
                      <a:lnTo>
                        <a:pt x="1633" y="0"/>
                      </a:lnTo>
                      <a:lnTo>
                        <a:pt x="1642" y="0"/>
                      </a:lnTo>
                      <a:lnTo>
                        <a:pt x="1648" y="0"/>
                      </a:lnTo>
                      <a:lnTo>
                        <a:pt x="1656" y="0"/>
                      </a:lnTo>
                      <a:lnTo>
                        <a:pt x="1662" y="0"/>
                      </a:lnTo>
                      <a:lnTo>
                        <a:pt x="1671" y="0"/>
                      </a:lnTo>
                      <a:lnTo>
                        <a:pt x="1676" y="0"/>
                      </a:lnTo>
                      <a:lnTo>
                        <a:pt x="1685" y="0"/>
                      </a:lnTo>
                      <a:lnTo>
                        <a:pt x="1691" y="0"/>
                      </a:lnTo>
                      <a:lnTo>
                        <a:pt x="1699" y="0"/>
                      </a:lnTo>
                      <a:lnTo>
                        <a:pt x="1705" y="0"/>
                      </a:lnTo>
                      <a:lnTo>
                        <a:pt x="1714" y="0"/>
                      </a:lnTo>
                      <a:lnTo>
                        <a:pt x="1719" y="0"/>
                      </a:lnTo>
                      <a:lnTo>
                        <a:pt x="1728" y="0"/>
                      </a:lnTo>
                      <a:lnTo>
                        <a:pt x="1734" y="0"/>
                      </a:lnTo>
                      <a:lnTo>
                        <a:pt x="1742" y="0"/>
                      </a:lnTo>
                      <a:lnTo>
                        <a:pt x="1748" y="0"/>
                      </a:lnTo>
                      <a:lnTo>
                        <a:pt x="1757" y="0"/>
                      </a:lnTo>
                      <a:lnTo>
                        <a:pt x="176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" name="Rectangle 526"/>
                <p:cNvSpPr>
                  <a:spLocks noChangeArrowheads="1"/>
                </p:cNvSpPr>
                <p:nvPr/>
              </p:nvSpPr>
              <p:spPr bwMode="auto">
                <a:xfrm>
                  <a:off x="1759" y="3975"/>
                  <a:ext cx="153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Time</a:t>
                  </a:r>
                  <a:endParaRPr lang="en-US" sz="2400"/>
                </a:p>
              </p:txBody>
            </p:sp>
            <p:sp>
              <p:nvSpPr>
                <p:cNvPr id="7420" name="Rectangle 527"/>
                <p:cNvSpPr>
                  <a:spLocks noChangeArrowheads="1"/>
                </p:cNvSpPr>
                <p:nvPr/>
              </p:nvSpPr>
              <p:spPr bwMode="auto">
                <a:xfrm rot="-5400000">
                  <a:off x="364" y="3428"/>
                  <a:ext cx="694" cy="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Helvetica" pitchFamily="34" charset="0"/>
                    </a:rPr>
                    <a:t>Manipulated Variable</a:t>
                  </a:r>
                  <a:endParaRPr lang="en-US" sz="2400"/>
                </a:p>
              </p:txBody>
            </p:sp>
          </p:grpSp>
          <p:grpSp>
            <p:nvGrpSpPr>
              <p:cNvPr id="7291" name="Group 528"/>
              <p:cNvGrpSpPr>
                <a:grpSpLocks/>
              </p:cNvGrpSpPr>
              <p:nvPr/>
            </p:nvGrpSpPr>
            <p:grpSpPr bwMode="auto">
              <a:xfrm>
                <a:off x="2542" y="864"/>
                <a:ext cx="2141" cy="894"/>
                <a:chOff x="3570" y="371"/>
                <a:chExt cx="1821" cy="612"/>
              </a:xfrm>
            </p:grpSpPr>
            <p:sp>
              <p:nvSpPr>
                <p:cNvPr id="7292" name="Rectangle 529"/>
                <p:cNvSpPr>
                  <a:spLocks noChangeArrowheads="1"/>
                </p:cNvSpPr>
                <p:nvPr/>
              </p:nvSpPr>
              <p:spPr bwMode="auto">
                <a:xfrm>
                  <a:off x="3688" y="434"/>
                  <a:ext cx="1668" cy="4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3" name="Rectangle 530"/>
                <p:cNvSpPr>
                  <a:spLocks noChangeArrowheads="1"/>
                </p:cNvSpPr>
                <p:nvPr/>
              </p:nvSpPr>
              <p:spPr bwMode="auto">
                <a:xfrm>
                  <a:off x="3688" y="434"/>
                  <a:ext cx="1668" cy="44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4" name="Line 531"/>
                <p:cNvSpPr>
                  <a:spLocks noChangeShapeType="1"/>
                </p:cNvSpPr>
                <p:nvPr/>
              </p:nvSpPr>
              <p:spPr bwMode="auto">
                <a:xfrm>
                  <a:off x="3688" y="434"/>
                  <a:ext cx="166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5" name="Freeform 532"/>
                <p:cNvSpPr>
                  <a:spLocks/>
                </p:cNvSpPr>
                <p:nvPr/>
              </p:nvSpPr>
              <p:spPr bwMode="auto">
                <a:xfrm>
                  <a:off x="3688" y="434"/>
                  <a:ext cx="1668" cy="444"/>
                </a:xfrm>
                <a:custGeom>
                  <a:avLst/>
                  <a:gdLst>
                    <a:gd name="T0" fmla="*/ 0 w 619"/>
                    <a:gd name="T1" fmla="*/ 444 h 164"/>
                    <a:gd name="T2" fmla="*/ 1668 w 619"/>
                    <a:gd name="T3" fmla="*/ 444 h 164"/>
                    <a:gd name="T4" fmla="*/ 1668 w 619"/>
                    <a:gd name="T5" fmla="*/ 0 h 1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9" h="164">
                      <a:moveTo>
                        <a:pt x="0" y="164"/>
                      </a:moveTo>
                      <a:lnTo>
                        <a:pt x="619" y="164"/>
                      </a:lnTo>
                      <a:lnTo>
                        <a:pt x="6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6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3688" y="434"/>
                  <a:ext cx="1" cy="4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" name="Line 534"/>
                <p:cNvSpPr>
                  <a:spLocks noChangeShapeType="1"/>
                </p:cNvSpPr>
                <p:nvPr/>
              </p:nvSpPr>
              <p:spPr bwMode="auto">
                <a:xfrm>
                  <a:off x="3688" y="878"/>
                  <a:ext cx="166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3688" y="434"/>
                  <a:ext cx="1" cy="4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3688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0" name="Line 537"/>
                <p:cNvSpPr>
                  <a:spLocks noChangeShapeType="1"/>
                </p:cNvSpPr>
                <p:nvPr/>
              </p:nvSpPr>
              <p:spPr bwMode="auto">
                <a:xfrm>
                  <a:off x="3688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1" name="Rectangle 538"/>
                <p:cNvSpPr>
                  <a:spLocks noChangeArrowheads="1"/>
                </p:cNvSpPr>
                <p:nvPr/>
              </p:nvSpPr>
              <p:spPr bwMode="auto">
                <a:xfrm>
                  <a:off x="3678" y="888"/>
                  <a:ext cx="27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0</a:t>
                  </a:r>
                  <a:endParaRPr lang="en-US" sz="2400"/>
                </a:p>
              </p:txBody>
            </p:sp>
            <p:sp>
              <p:nvSpPr>
                <p:cNvPr id="7302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3855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3" name="Line 540"/>
                <p:cNvSpPr>
                  <a:spLocks noChangeShapeType="1"/>
                </p:cNvSpPr>
                <p:nvPr/>
              </p:nvSpPr>
              <p:spPr bwMode="auto">
                <a:xfrm>
                  <a:off x="3855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4" name="Rectangle 541"/>
                <p:cNvSpPr>
                  <a:spLocks noChangeArrowheads="1"/>
                </p:cNvSpPr>
                <p:nvPr/>
              </p:nvSpPr>
              <p:spPr bwMode="auto">
                <a:xfrm>
                  <a:off x="3846" y="888"/>
                  <a:ext cx="27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5</a:t>
                  </a:r>
                  <a:endParaRPr lang="en-US" sz="2400"/>
                </a:p>
              </p:txBody>
            </p:sp>
            <p:sp>
              <p:nvSpPr>
                <p:cNvPr id="7305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4022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6" name="Line 543"/>
                <p:cNvSpPr>
                  <a:spLocks noChangeShapeType="1"/>
                </p:cNvSpPr>
                <p:nvPr/>
              </p:nvSpPr>
              <p:spPr bwMode="auto">
                <a:xfrm>
                  <a:off x="4022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7" name="Rectangle 544"/>
                <p:cNvSpPr>
                  <a:spLocks noChangeArrowheads="1"/>
                </p:cNvSpPr>
                <p:nvPr/>
              </p:nvSpPr>
              <p:spPr bwMode="auto">
                <a:xfrm>
                  <a:off x="4003" y="888"/>
                  <a:ext cx="54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10</a:t>
                  </a:r>
                  <a:endParaRPr lang="en-US" sz="2400"/>
                </a:p>
              </p:txBody>
            </p:sp>
            <p:sp>
              <p:nvSpPr>
                <p:cNvPr id="7308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4190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9" name="Line 546"/>
                <p:cNvSpPr>
                  <a:spLocks noChangeShapeType="1"/>
                </p:cNvSpPr>
                <p:nvPr/>
              </p:nvSpPr>
              <p:spPr bwMode="auto">
                <a:xfrm>
                  <a:off x="4190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0" name="Rectangle 547"/>
                <p:cNvSpPr>
                  <a:spLocks noChangeArrowheads="1"/>
                </p:cNvSpPr>
                <p:nvPr/>
              </p:nvSpPr>
              <p:spPr bwMode="auto">
                <a:xfrm>
                  <a:off x="4170" y="888"/>
                  <a:ext cx="54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15</a:t>
                  </a:r>
                  <a:endParaRPr lang="en-US" sz="2400"/>
                </a:p>
              </p:txBody>
            </p:sp>
            <p:sp>
              <p:nvSpPr>
                <p:cNvPr id="7311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4357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2" name="Line 549"/>
                <p:cNvSpPr>
                  <a:spLocks noChangeShapeType="1"/>
                </p:cNvSpPr>
                <p:nvPr/>
              </p:nvSpPr>
              <p:spPr bwMode="auto">
                <a:xfrm>
                  <a:off x="4357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3" name="Rectangle 550"/>
                <p:cNvSpPr>
                  <a:spLocks noChangeArrowheads="1"/>
                </p:cNvSpPr>
                <p:nvPr/>
              </p:nvSpPr>
              <p:spPr bwMode="auto">
                <a:xfrm>
                  <a:off x="4338" y="888"/>
                  <a:ext cx="54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20</a:t>
                  </a:r>
                  <a:endParaRPr lang="en-US" sz="2400"/>
                </a:p>
              </p:txBody>
            </p:sp>
            <p:sp>
              <p:nvSpPr>
                <p:cNvPr id="7314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4524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" name="Line 552"/>
                <p:cNvSpPr>
                  <a:spLocks noChangeShapeType="1"/>
                </p:cNvSpPr>
                <p:nvPr/>
              </p:nvSpPr>
              <p:spPr bwMode="auto">
                <a:xfrm>
                  <a:off x="4524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" name="Rectangle 553"/>
                <p:cNvSpPr>
                  <a:spLocks noChangeArrowheads="1"/>
                </p:cNvSpPr>
                <p:nvPr/>
              </p:nvSpPr>
              <p:spPr bwMode="auto">
                <a:xfrm>
                  <a:off x="4506" y="888"/>
                  <a:ext cx="53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25</a:t>
                  </a:r>
                  <a:endParaRPr lang="en-US" sz="2400"/>
                </a:p>
              </p:txBody>
            </p:sp>
            <p:sp>
              <p:nvSpPr>
                <p:cNvPr id="7317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4688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8" name="Line 555"/>
                <p:cNvSpPr>
                  <a:spLocks noChangeShapeType="1"/>
                </p:cNvSpPr>
                <p:nvPr/>
              </p:nvSpPr>
              <p:spPr bwMode="auto">
                <a:xfrm>
                  <a:off x="4688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9" name="Rectangle 556"/>
                <p:cNvSpPr>
                  <a:spLocks noChangeArrowheads="1"/>
                </p:cNvSpPr>
                <p:nvPr/>
              </p:nvSpPr>
              <p:spPr bwMode="auto">
                <a:xfrm>
                  <a:off x="4667" y="888"/>
                  <a:ext cx="54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30</a:t>
                  </a:r>
                  <a:endParaRPr lang="en-US" sz="2400"/>
                </a:p>
              </p:txBody>
            </p:sp>
            <p:sp>
              <p:nvSpPr>
                <p:cNvPr id="7320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4855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1" name="Line 558"/>
                <p:cNvSpPr>
                  <a:spLocks noChangeShapeType="1"/>
                </p:cNvSpPr>
                <p:nvPr/>
              </p:nvSpPr>
              <p:spPr bwMode="auto">
                <a:xfrm>
                  <a:off x="4855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2" name="Rectangle 559"/>
                <p:cNvSpPr>
                  <a:spLocks noChangeArrowheads="1"/>
                </p:cNvSpPr>
                <p:nvPr/>
              </p:nvSpPr>
              <p:spPr bwMode="auto">
                <a:xfrm>
                  <a:off x="4835" y="888"/>
                  <a:ext cx="53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35</a:t>
                  </a:r>
                  <a:endParaRPr lang="en-US" sz="2400"/>
                </a:p>
              </p:txBody>
            </p:sp>
            <p:sp>
              <p:nvSpPr>
                <p:cNvPr id="7323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5022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4" name="Line 561"/>
                <p:cNvSpPr>
                  <a:spLocks noChangeShapeType="1"/>
                </p:cNvSpPr>
                <p:nvPr/>
              </p:nvSpPr>
              <p:spPr bwMode="auto">
                <a:xfrm>
                  <a:off x="5022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5" name="Rectangle 562"/>
                <p:cNvSpPr>
                  <a:spLocks noChangeArrowheads="1"/>
                </p:cNvSpPr>
                <p:nvPr/>
              </p:nvSpPr>
              <p:spPr bwMode="auto">
                <a:xfrm>
                  <a:off x="5001" y="888"/>
                  <a:ext cx="53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40</a:t>
                  </a:r>
                  <a:endParaRPr lang="en-US" sz="2400"/>
                </a:p>
              </p:txBody>
            </p:sp>
            <p:sp>
              <p:nvSpPr>
                <p:cNvPr id="7326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5189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7" name="Line 564"/>
                <p:cNvSpPr>
                  <a:spLocks noChangeShapeType="1"/>
                </p:cNvSpPr>
                <p:nvPr/>
              </p:nvSpPr>
              <p:spPr bwMode="auto">
                <a:xfrm>
                  <a:off x="5189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8" name="Rectangle 565"/>
                <p:cNvSpPr>
                  <a:spLocks noChangeArrowheads="1"/>
                </p:cNvSpPr>
                <p:nvPr/>
              </p:nvSpPr>
              <p:spPr bwMode="auto">
                <a:xfrm>
                  <a:off x="5170" y="888"/>
                  <a:ext cx="53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45</a:t>
                  </a:r>
                  <a:endParaRPr lang="en-US" sz="2400"/>
                </a:p>
              </p:txBody>
            </p:sp>
            <p:sp>
              <p:nvSpPr>
                <p:cNvPr id="7329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5356" y="862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0" name="Line 567"/>
                <p:cNvSpPr>
                  <a:spLocks noChangeShapeType="1"/>
                </p:cNvSpPr>
                <p:nvPr/>
              </p:nvSpPr>
              <p:spPr bwMode="auto">
                <a:xfrm>
                  <a:off x="5356" y="43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1" name="Rectangle 568"/>
                <p:cNvSpPr>
                  <a:spLocks noChangeArrowheads="1"/>
                </p:cNvSpPr>
                <p:nvPr/>
              </p:nvSpPr>
              <p:spPr bwMode="auto">
                <a:xfrm>
                  <a:off x="5337" y="888"/>
                  <a:ext cx="54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50</a:t>
                  </a:r>
                  <a:endParaRPr lang="en-US" sz="2400"/>
                </a:p>
              </p:txBody>
            </p:sp>
            <p:sp>
              <p:nvSpPr>
                <p:cNvPr id="7332" name="Line 569"/>
                <p:cNvSpPr>
                  <a:spLocks noChangeShapeType="1"/>
                </p:cNvSpPr>
                <p:nvPr/>
              </p:nvSpPr>
              <p:spPr bwMode="auto">
                <a:xfrm>
                  <a:off x="3688" y="878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3" name="Line 570"/>
                <p:cNvSpPr>
                  <a:spLocks noChangeShapeType="1"/>
                </p:cNvSpPr>
                <p:nvPr/>
              </p:nvSpPr>
              <p:spPr bwMode="auto">
                <a:xfrm flipH="1">
                  <a:off x="5340" y="878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4" name="Rectangle 571"/>
                <p:cNvSpPr>
                  <a:spLocks noChangeArrowheads="1"/>
                </p:cNvSpPr>
                <p:nvPr/>
              </p:nvSpPr>
              <p:spPr bwMode="auto">
                <a:xfrm>
                  <a:off x="3659" y="854"/>
                  <a:ext cx="27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0</a:t>
                  </a:r>
                  <a:endParaRPr lang="en-US" sz="2400"/>
                </a:p>
              </p:txBody>
            </p:sp>
            <p:sp>
              <p:nvSpPr>
                <p:cNvPr id="7335" name="Line 572"/>
                <p:cNvSpPr>
                  <a:spLocks noChangeShapeType="1"/>
                </p:cNvSpPr>
                <p:nvPr/>
              </p:nvSpPr>
              <p:spPr bwMode="auto">
                <a:xfrm>
                  <a:off x="3688" y="789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6" name="Line 573"/>
                <p:cNvSpPr>
                  <a:spLocks noChangeShapeType="1"/>
                </p:cNvSpPr>
                <p:nvPr/>
              </p:nvSpPr>
              <p:spPr bwMode="auto">
                <a:xfrm flipH="1">
                  <a:off x="5340" y="789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7" name="Rectangle 574"/>
                <p:cNvSpPr>
                  <a:spLocks noChangeArrowheads="1"/>
                </p:cNvSpPr>
                <p:nvPr/>
              </p:nvSpPr>
              <p:spPr bwMode="auto">
                <a:xfrm>
                  <a:off x="3628" y="767"/>
                  <a:ext cx="66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0.2</a:t>
                  </a:r>
                  <a:endParaRPr lang="en-US" sz="2400"/>
                </a:p>
              </p:txBody>
            </p:sp>
            <p:sp>
              <p:nvSpPr>
                <p:cNvPr id="7338" name="Line 575"/>
                <p:cNvSpPr>
                  <a:spLocks noChangeShapeType="1"/>
                </p:cNvSpPr>
                <p:nvPr/>
              </p:nvSpPr>
              <p:spPr bwMode="auto">
                <a:xfrm>
                  <a:off x="3688" y="699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9" name="Line 576"/>
                <p:cNvSpPr>
                  <a:spLocks noChangeShapeType="1"/>
                </p:cNvSpPr>
                <p:nvPr/>
              </p:nvSpPr>
              <p:spPr bwMode="auto">
                <a:xfrm flipH="1">
                  <a:off x="5340" y="699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0" name="Rectangle 577"/>
                <p:cNvSpPr>
                  <a:spLocks noChangeArrowheads="1"/>
                </p:cNvSpPr>
                <p:nvPr/>
              </p:nvSpPr>
              <p:spPr bwMode="auto">
                <a:xfrm>
                  <a:off x="3628" y="676"/>
                  <a:ext cx="6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0.4</a:t>
                  </a:r>
                  <a:endParaRPr lang="en-US" sz="2400"/>
                </a:p>
              </p:txBody>
            </p:sp>
            <p:sp>
              <p:nvSpPr>
                <p:cNvPr id="7341" name="Line 578"/>
                <p:cNvSpPr>
                  <a:spLocks noChangeShapeType="1"/>
                </p:cNvSpPr>
                <p:nvPr/>
              </p:nvSpPr>
              <p:spPr bwMode="auto">
                <a:xfrm>
                  <a:off x="3688" y="612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2" name="Line 579"/>
                <p:cNvSpPr>
                  <a:spLocks noChangeShapeType="1"/>
                </p:cNvSpPr>
                <p:nvPr/>
              </p:nvSpPr>
              <p:spPr bwMode="auto">
                <a:xfrm flipH="1">
                  <a:off x="5340" y="612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3" name="Rectangle 580"/>
                <p:cNvSpPr>
                  <a:spLocks noChangeArrowheads="1"/>
                </p:cNvSpPr>
                <p:nvPr/>
              </p:nvSpPr>
              <p:spPr bwMode="auto">
                <a:xfrm>
                  <a:off x="3628" y="591"/>
                  <a:ext cx="66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0.6</a:t>
                  </a:r>
                  <a:endParaRPr lang="en-US" sz="2400"/>
                </a:p>
              </p:txBody>
            </p:sp>
            <p:sp>
              <p:nvSpPr>
                <p:cNvPr id="7344" name="Line 581"/>
                <p:cNvSpPr>
                  <a:spLocks noChangeShapeType="1"/>
                </p:cNvSpPr>
                <p:nvPr/>
              </p:nvSpPr>
              <p:spPr bwMode="auto">
                <a:xfrm>
                  <a:off x="3688" y="523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5" name="Line 582"/>
                <p:cNvSpPr>
                  <a:spLocks noChangeShapeType="1"/>
                </p:cNvSpPr>
                <p:nvPr/>
              </p:nvSpPr>
              <p:spPr bwMode="auto">
                <a:xfrm flipH="1">
                  <a:off x="5340" y="523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6" name="Rectangle 583"/>
                <p:cNvSpPr>
                  <a:spLocks noChangeArrowheads="1"/>
                </p:cNvSpPr>
                <p:nvPr/>
              </p:nvSpPr>
              <p:spPr bwMode="auto">
                <a:xfrm>
                  <a:off x="3628" y="500"/>
                  <a:ext cx="66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0.8</a:t>
                  </a:r>
                  <a:endParaRPr lang="en-US" sz="2400"/>
                </a:p>
              </p:txBody>
            </p:sp>
            <p:sp>
              <p:nvSpPr>
                <p:cNvPr id="7347" name="Line 584"/>
                <p:cNvSpPr>
                  <a:spLocks noChangeShapeType="1"/>
                </p:cNvSpPr>
                <p:nvPr/>
              </p:nvSpPr>
              <p:spPr bwMode="auto">
                <a:xfrm>
                  <a:off x="3688" y="434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8" name="Line 585"/>
                <p:cNvSpPr>
                  <a:spLocks noChangeShapeType="1"/>
                </p:cNvSpPr>
                <p:nvPr/>
              </p:nvSpPr>
              <p:spPr bwMode="auto">
                <a:xfrm flipH="1">
                  <a:off x="5340" y="434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9" name="Rectangle 586"/>
                <p:cNvSpPr>
                  <a:spLocks noChangeArrowheads="1"/>
                </p:cNvSpPr>
                <p:nvPr/>
              </p:nvSpPr>
              <p:spPr bwMode="auto">
                <a:xfrm>
                  <a:off x="3659" y="411"/>
                  <a:ext cx="27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1</a:t>
                  </a:r>
                  <a:endParaRPr lang="en-US" sz="2400"/>
                </a:p>
              </p:txBody>
            </p:sp>
            <p:sp>
              <p:nvSpPr>
                <p:cNvPr id="7350" name="Line 587"/>
                <p:cNvSpPr>
                  <a:spLocks noChangeShapeType="1"/>
                </p:cNvSpPr>
                <p:nvPr/>
              </p:nvSpPr>
              <p:spPr bwMode="auto">
                <a:xfrm>
                  <a:off x="3688" y="434"/>
                  <a:ext cx="166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1" name="Freeform 588"/>
                <p:cNvSpPr>
                  <a:spLocks/>
                </p:cNvSpPr>
                <p:nvPr/>
              </p:nvSpPr>
              <p:spPr bwMode="auto">
                <a:xfrm>
                  <a:off x="3688" y="434"/>
                  <a:ext cx="1668" cy="444"/>
                </a:xfrm>
                <a:custGeom>
                  <a:avLst/>
                  <a:gdLst>
                    <a:gd name="T0" fmla="*/ 0 w 619"/>
                    <a:gd name="T1" fmla="*/ 444 h 164"/>
                    <a:gd name="T2" fmla="*/ 1668 w 619"/>
                    <a:gd name="T3" fmla="*/ 444 h 164"/>
                    <a:gd name="T4" fmla="*/ 1668 w 619"/>
                    <a:gd name="T5" fmla="*/ 0 h 1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9" h="164">
                      <a:moveTo>
                        <a:pt x="0" y="164"/>
                      </a:moveTo>
                      <a:lnTo>
                        <a:pt x="619" y="164"/>
                      </a:lnTo>
                      <a:lnTo>
                        <a:pt x="6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2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3688" y="434"/>
                  <a:ext cx="1" cy="4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" name="Freeform 590"/>
                <p:cNvSpPr>
                  <a:spLocks/>
                </p:cNvSpPr>
                <p:nvPr/>
              </p:nvSpPr>
              <p:spPr bwMode="auto">
                <a:xfrm>
                  <a:off x="3688" y="434"/>
                  <a:ext cx="1655" cy="444"/>
                </a:xfrm>
                <a:custGeom>
                  <a:avLst/>
                  <a:gdLst>
                    <a:gd name="T0" fmla="*/ 19 w 1655"/>
                    <a:gd name="T1" fmla="*/ 444 h 444"/>
                    <a:gd name="T2" fmla="*/ 46 w 1655"/>
                    <a:gd name="T3" fmla="*/ 444 h 444"/>
                    <a:gd name="T4" fmla="*/ 73 w 1655"/>
                    <a:gd name="T5" fmla="*/ 444 h 444"/>
                    <a:gd name="T6" fmla="*/ 100 w 1655"/>
                    <a:gd name="T7" fmla="*/ 444 h 444"/>
                    <a:gd name="T8" fmla="*/ 127 w 1655"/>
                    <a:gd name="T9" fmla="*/ 444 h 444"/>
                    <a:gd name="T10" fmla="*/ 154 w 1655"/>
                    <a:gd name="T11" fmla="*/ 444 h 444"/>
                    <a:gd name="T12" fmla="*/ 181 w 1655"/>
                    <a:gd name="T13" fmla="*/ 444 h 444"/>
                    <a:gd name="T14" fmla="*/ 208 w 1655"/>
                    <a:gd name="T15" fmla="*/ 444 h 444"/>
                    <a:gd name="T16" fmla="*/ 235 w 1655"/>
                    <a:gd name="T17" fmla="*/ 444 h 444"/>
                    <a:gd name="T18" fmla="*/ 262 w 1655"/>
                    <a:gd name="T19" fmla="*/ 444 h 444"/>
                    <a:gd name="T20" fmla="*/ 286 w 1655"/>
                    <a:gd name="T21" fmla="*/ 439 h 444"/>
                    <a:gd name="T22" fmla="*/ 313 w 1655"/>
                    <a:gd name="T23" fmla="*/ 417 h 444"/>
                    <a:gd name="T24" fmla="*/ 340 w 1655"/>
                    <a:gd name="T25" fmla="*/ 382 h 444"/>
                    <a:gd name="T26" fmla="*/ 367 w 1655"/>
                    <a:gd name="T27" fmla="*/ 336 h 444"/>
                    <a:gd name="T28" fmla="*/ 394 w 1655"/>
                    <a:gd name="T29" fmla="*/ 290 h 444"/>
                    <a:gd name="T30" fmla="*/ 421 w 1655"/>
                    <a:gd name="T31" fmla="*/ 241 h 444"/>
                    <a:gd name="T32" fmla="*/ 448 w 1655"/>
                    <a:gd name="T33" fmla="*/ 197 h 444"/>
                    <a:gd name="T34" fmla="*/ 475 w 1655"/>
                    <a:gd name="T35" fmla="*/ 159 h 444"/>
                    <a:gd name="T36" fmla="*/ 502 w 1655"/>
                    <a:gd name="T37" fmla="*/ 127 h 444"/>
                    <a:gd name="T38" fmla="*/ 529 w 1655"/>
                    <a:gd name="T39" fmla="*/ 100 h 444"/>
                    <a:gd name="T40" fmla="*/ 555 w 1655"/>
                    <a:gd name="T41" fmla="*/ 75 h 444"/>
                    <a:gd name="T42" fmla="*/ 580 w 1655"/>
                    <a:gd name="T43" fmla="*/ 59 h 444"/>
                    <a:gd name="T44" fmla="*/ 607 w 1655"/>
                    <a:gd name="T45" fmla="*/ 46 h 444"/>
                    <a:gd name="T46" fmla="*/ 634 w 1655"/>
                    <a:gd name="T47" fmla="*/ 35 h 444"/>
                    <a:gd name="T48" fmla="*/ 661 w 1655"/>
                    <a:gd name="T49" fmla="*/ 24 h 444"/>
                    <a:gd name="T50" fmla="*/ 688 w 1655"/>
                    <a:gd name="T51" fmla="*/ 19 h 444"/>
                    <a:gd name="T52" fmla="*/ 714 w 1655"/>
                    <a:gd name="T53" fmla="*/ 13 h 444"/>
                    <a:gd name="T54" fmla="*/ 741 w 1655"/>
                    <a:gd name="T55" fmla="*/ 10 h 444"/>
                    <a:gd name="T56" fmla="*/ 768 w 1655"/>
                    <a:gd name="T57" fmla="*/ 8 h 444"/>
                    <a:gd name="T58" fmla="*/ 795 w 1655"/>
                    <a:gd name="T59" fmla="*/ 5 h 444"/>
                    <a:gd name="T60" fmla="*/ 822 w 1655"/>
                    <a:gd name="T61" fmla="*/ 5 h 444"/>
                    <a:gd name="T62" fmla="*/ 847 w 1655"/>
                    <a:gd name="T63" fmla="*/ 2 h 444"/>
                    <a:gd name="T64" fmla="*/ 873 w 1655"/>
                    <a:gd name="T65" fmla="*/ 2 h 444"/>
                    <a:gd name="T66" fmla="*/ 900 w 1655"/>
                    <a:gd name="T67" fmla="*/ 2 h 444"/>
                    <a:gd name="T68" fmla="*/ 927 w 1655"/>
                    <a:gd name="T69" fmla="*/ 0 h 444"/>
                    <a:gd name="T70" fmla="*/ 954 w 1655"/>
                    <a:gd name="T71" fmla="*/ 0 h 444"/>
                    <a:gd name="T72" fmla="*/ 981 w 1655"/>
                    <a:gd name="T73" fmla="*/ 0 h 444"/>
                    <a:gd name="T74" fmla="*/ 1008 w 1655"/>
                    <a:gd name="T75" fmla="*/ 0 h 444"/>
                    <a:gd name="T76" fmla="*/ 1035 w 1655"/>
                    <a:gd name="T77" fmla="*/ 0 h 444"/>
                    <a:gd name="T78" fmla="*/ 1062 w 1655"/>
                    <a:gd name="T79" fmla="*/ 0 h 444"/>
                    <a:gd name="T80" fmla="*/ 1089 w 1655"/>
                    <a:gd name="T81" fmla="*/ 0 h 444"/>
                    <a:gd name="T82" fmla="*/ 1113 w 1655"/>
                    <a:gd name="T83" fmla="*/ 0 h 444"/>
                    <a:gd name="T84" fmla="*/ 1140 w 1655"/>
                    <a:gd name="T85" fmla="*/ 0 h 444"/>
                    <a:gd name="T86" fmla="*/ 1167 w 1655"/>
                    <a:gd name="T87" fmla="*/ 0 h 444"/>
                    <a:gd name="T88" fmla="*/ 1194 w 1655"/>
                    <a:gd name="T89" fmla="*/ 0 h 444"/>
                    <a:gd name="T90" fmla="*/ 1221 w 1655"/>
                    <a:gd name="T91" fmla="*/ 0 h 444"/>
                    <a:gd name="T92" fmla="*/ 1248 w 1655"/>
                    <a:gd name="T93" fmla="*/ 0 h 444"/>
                    <a:gd name="T94" fmla="*/ 1275 w 1655"/>
                    <a:gd name="T95" fmla="*/ 0 h 444"/>
                    <a:gd name="T96" fmla="*/ 1302 w 1655"/>
                    <a:gd name="T97" fmla="*/ 0 h 444"/>
                    <a:gd name="T98" fmla="*/ 1329 w 1655"/>
                    <a:gd name="T99" fmla="*/ 0 h 444"/>
                    <a:gd name="T100" fmla="*/ 1356 w 1655"/>
                    <a:gd name="T101" fmla="*/ 0 h 444"/>
                    <a:gd name="T102" fmla="*/ 1383 w 1655"/>
                    <a:gd name="T103" fmla="*/ 0 h 444"/>
                    <a:gd name="T104" fmla="*/ 1407 w 1655"/>
                    <a:gd name="T105" fmla="*/ 0 h 444"/>
                    <a:gd name="T106" fmla="*/ 1434 w 1655"/>
                    <a:gd name="T107" fmla="*/ 0 h 444"/>
                    <a:gd name="T108" fmla="*/ 1461 w 1655"/>
                    <a:gd name="T109" fmla="*/ 0 h 444"/>
                    <a:gd name="T110" fmla="*/ 1488 w 1655"/>
                    <a:gd name="T111" fmla="*/ 0 h 444"/>
                    <a:gd name="T112" fmla="*/ 1515 w 1655"/>
                    <a:gd name="T113" fmla="*/ 0 h 444"/>
                    <a:gd name="T114" fmla="*/ 1542 w 1655"/>
                    <a:gd name="T115" fmla="*/ 0 h 444"/>
                    <a:gd name="T116" fmla="*/ 1569 w 1655"/>
                    <a:gd name="T117" fmla="*/ 0 h 444"/>
                    <a:gd name="T118" fmla="*/ 1596 w 1655"/>
                    <a:gd name="T119" fmla="*/ 0 h 444"/>
                    <a:gd name="T120" fmla="*/ 1623 w 1655"/>
                    <a:gd name="T121" fmla="*/ 0 h 444"/>
                    <a:gd name="T122" fmla="*/ 1650 w 1655"/>
                    <a:gd name="T123" fmla="*/ 0 h 44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655" h="444">
                      <a:moveTo>
                        <a:pt x="0" y="444"/>
                      </a:moveTo>
                      <a:lnTo>
                        <a:pt x="6" y="444"/>
                      </a:lnTo>
                      <a:lnTo>
                        <a:pt x="14" y="444"/>
                      </a:lnTo>
                      <a:lnTo>
                        <a:pt x="19" y="444"/>
                      </a:lnTo>
                      <a:lnTo>
                        <a:pt x="27" y="444"/>
                      </a:lnTo>
                      <a:lnTo>
                        <a:pt x="33" y="444"/>
                      </a:lnTo>
                      <a:lnTo>
                        <a:pt x="41" y="444"/>
                      </a:lnTo>
                      <a:lnTo>
                        <a:pt x="46" y="444"/>
                      </a:lnTo>
                      <a:lnTo>
                        <a:pt x="54" y="444"/>
                      </a:lnTo>
                      <a:lnTo>
                        <a:pt x="60" y="444"/>
                      </a:lnTo>
                      <a:lnTo>
                        <a:pt x="68" y="444"/>
                      </a:lnTo>
                      <a:lnTo>
                        <a:pt x="73" y="444"/>
                      </a:lnTo>
                      <a:lnTo>
                        <a:pt x="81" y="444"/>
                      </a:lnTo>
                      <a:lnTo>
                        <a:pt x="87" y="444"/>
                      </a:lnTo>
                      <a:lnTo>
                        <a:pt x="95" y="444"/>
                      </a:lnTo>
                      <a:lnTo>
                        <a:pt x="100" y="444"/>
                      </a:lnTo>
                      <a:lnTo>
                        <a:pt x="108" y="444"/>
                      </a:lnTo>
                      <a:lnTo>
                        <a:pt x="113" y="444"/>
                      </a:lnTo>
                      <a:lnTo>
                        <a:pt x="122" y="444"/>
                      </a:lnTo>
                      <a:lnTo>
                        <a:pt x="127" y="444"/>
                      </a:lnTo>
                      <a:lnTo>
                        <a:pt x="135" y="444"/>
                      </a:lnTo>
                      <a:lnTo>
                        <a:pt x="140" y="444"/>
                      </a:lnTo>
                      <a:lnTo>
                        <a:pt x="146" y="444"/>
                      </a:lnTo>
                      <a:lnTo>
                        <a:pt x="154" y="444"/>
                      </a:lnTo>
                      <a:lnTo>
                        <a:pt x="159" y="444"/>
                      </a:lnTo>
                      <a:lnTo>
                        <a:pt x="167" y="444"/>
                      </a:lnTo>
                      <a:lnTo>
                        <a:pt x="173" y="444"/>
                      </a:lnTo>
                      <a:lnTo>
                        <a:pt x="181" y="444"/>
                      </a:lnTo>
                      <a:lnTo>
                        <a:pt x="186" y="444"/>
                      </a:lnTo>
                      <a:lnTo>
                        <a:pt x="194" y="444"/>
                      </a:lnTo>
                      <a:lnTo>
                        <a:pt x="200" y="444"/>
                      </a:lnTo>
                      <a:lnTo>
                        <a:pt x="208" y="444"/>
                      </a:lnTo>
                      <a:lnTo>
                        <a:pt x="213" y="444"/>
                      </a:lnTo>
                      <a:lnTo>
                        <a:pt x="221" y="444"/>
                      </a:lnTo>
                      <a:lnTo>
                        <a:pt x="227" y="444"/>
                      </a:lnTo>
                      <a:lnTo>
                        <a:pt x="235" y="444"/>
                      </a:lnTo>
                      <a:lnTo>
                        <a:pt x="240" y="444"/>
                      </a:lnTo>
                      <a:lnTo>
                        <a:pt x="248" y="444"/>
                      </a:lnTo>
                      <a:lnTo>
                        <a:pt x="254" y="444"/>
                      </a:lnTo>
                      <a:lnTo>
                        <a:pt x="262" y="444"/>
                      </a:lnTo>
                      <a:lnTo>
                        <a:pt x="267" y="444"/>
                      </a:lnTo>
                      <a:lnTo>
                        <a:pt x="275" y="441"/>
                      </a:lnTo>
                      <a:lnTo>
                        <a:pt x="281" y="441"/>
                      </a:lnTo>
                      <a:lnTo>
                        <a:pt x="286" y="439"/>
                      </a:lnTo>
                      <a:lnTo>
                        <a:pt x="294" y="433"/>
                      </a:lnTo>
                      <a:lnTo>
                        <a:pt x="299" y="430"/>
                      </a:lnTo>
                      <a:lnTo>
                        <a:pt x="308" y="422"/>
                      </a:lnTo>
                      <a:lnTo>
                        <a:pt x="313" y="417"/>
                      </a:lnTo>
                      <a:lnTo>
                        <a:pt x="321" y="409"/>
                      </a:lnTo>
                      <a:lnTo>
                        <a:pt x="326" y="401"/>
                      </a:lnTo>
                      <a:lnTo>
                        <a:pt x="334" y="390"/>
                      </a:lnTo>
                      <a:lnTo>
                        <a:pt x="340" y="382"/>
                      </a:lnTo>
                      <a:lnTo>
                        <a:pt x="348" y="371"/>
                      </a:lnTo>
                      <a:lnTo>
                        <a:pt x="353" y="360"/>
                      </a:lnTo>
                      <a:lnTo>
                        <a:pt x="361" y="349"/>
                      </a:lnTo>
                      <a:lnTo>
                        <a:pt x="367" y="336"/>
                      </a:lnTo>
                      <a:lnTo>
                        <a:pt x="375" y="325"/>
                      </a:lnTo>
                      <a:lnTo>
                        <a:pt x="380" y="314"/>
                      </a:lnTo>
                      <a:lnTo>
                        <a:pt x="388" y="300"/>
                      </a:lnTo>
                      <a:lnTo>
                        <a:pt x="394" y="290"/>
                      </a:lnTo>
                      <a:lnTo>
                        <a:pt x="402" y="276"/>
                      </a:lnTo>
                      <a:lnTo>
                        <a:pt x="407" y="265"/>
                      </a:lnTo>
                      <a:lnTo>
                        <a:pt x="415" y="254"/>
                      </a:lnTo>
                      <a:lnTo>
                        <a:pt x="421" y="241"/>
                      </a:lnTo>
                      <a:lnTo>
                        <a:pt x="426" y="230"/>
                      </a:lnTo>
                      <a:lnTo>
                        <a:pt x="434" y="219"/>
                      </a:lnTo>
                      <a:lnTo>
                        <a:pt x="440" y="208"/>
                      </a:lnTo>
                      <a:lnTo>
                        <a:pt x="448" y="197"/>
                      </a:lnTo>
                      <a:lnTo>
                        <a:pt x="453" y="187"/>
                      </a:lnTo>
                      <a:lnTo>
                        <a:pt x="461" y="178"/>
                      </a:lnTo>
                      <a:lnTo>
                        <a:pt x="467" y="168"/>
                      </a:lnTo>
                      <a:lnTo>
                        <a:pt x="475" y="159"/>
                      </a:lnTo>
                      <a:lnTo>
                        <a:pt x="480" y="151"/>
                      </a:lnTo>
                      <a:lnTo>
                        <a:pt x="488" y="143"/>
                      </a:lnTo>
                      <a:lnTo>
                        <a:pt x="493" y="135"/>
                      </a:lnTo>
                      <a:lnTo>
                        <a:pt x="502" y="127"/>
                      </a:lnTo>
                      <a:lnTo>
                        <a:pt x="507" y="119"/>
                      </a:lnTo>
                      <a:lnTo>
                        <a:pt x="515" y="113"/>
                      </a:lnTo>
                      <a:lnTo>
                        <a:pt x="520" y="105"/>
                      </a:lnTo>
                      <a:lnTo>
                        <a:pt x="529" y="100"/>
                      </a:lnTo>
                      <a:lnTo>
                        <a:pt x="534" y="94"/>
                      </a:lnTo>
                      <a:lnTo>
                        <a:pt x="542" y="86"/>
                      </a:lnTo>
                      <a:lnTo>
                        <a:pt x="547" y="81"/>
                      </a:lnTo>
                      <a:lnTo>
                        <a:pt x="555" y="75"/>
                      </a:lnTo>
                      <a:lnTo>
                        <a:pt x="561" y="73"/>
                      </a:lnTo>
                      <a:lnTo>
                        <a:pt x="566" y="67"/>
                      </a:lnTo>
                      <a:lnTo>
                        <a:pt x="574" y="62"/>
                      </a:lnTo>
                      <a:lnTo>
                        <a:pt x="580" y="59"/>
                      </a:lnTo>
                      <a:lnTo>
                        <a:pt x="588" y="54"/>
                      </a:lnTo>
                      <a:lnTo>
                        <a:pt x="593" y="51"/>
                      </a:lnTo>
                      <a:lnTo>
                        <a:pt x="601" y="48"/>
                      </a:lnTo>
                      <a:lnTo>
                        <a:pt x="607" y="46"/>
                      </a:lnTo>
                      <a:lnTo>
                        <a:pt x="615" y="43"/>
                      </a:lnTo>
                      <a:lnTo>
                        <a:pt x="620" y="40"/>
                      </a:lnTo>
                      <a:lnTo>
                        <a:pt x="628" y="37"/>
                      </a:lnTo>
                      <a:lnTo>
                        <a:pt x="634" y="35"/>
                      </a:lnTo>
                      <a:lnTo>
                        <a:pt x="642" y="32"/>
                      </a:lnTo>
                      <a:lnTo>
                        <a:pt x="647" y="29"/>
                      </a:lnTo>
                      <a:lnTo>
                        <a:pt x="655" y="27"/>
                      </a:lnTo>
                      <a:lnTo>
                        <a:pt x="661" y="24"/>
                      </a:lnTo>
                      <a:lnTo>
                        <a:pt x="669" y="24"/>
                      </a:lnTo>
                      <a:lnTo>
                        <a:pt x="674" y="21"/>
                      </a:lnTo>
                      <a:lnTo>
                        <a:pt x="682" y="21"/>
                      </a:lnTo>
                      <a:lnTo>
                        <a:pt x="688" y="19"/>
                      </a:lnTo>
                      <a:lnTo>
                        <a:pt x="696" y="19"/>
                      </a:lnTo>
                      <a:lnTo>
                        <a:pt x="701" y="16"/>
                      </a:lnTo>
                      <a:lnTo>
                        <a:pt x="706" y="16"/>
                      </a:lnTo>
                      <a:lnTo>
                        <a:pt x="714" y="13"/>
                      </a:lnTo>
                      <a:lnTo>
                        <a:pt x="720" y="13"/>
                      </a:lnTo>
                      <a:lnTo>
                        <a:pt x="728" y="13"/>
                      </a:lnTo>
                      <a:lnTo>
                        <a:pt x="733" y="10"/>
                      </a:lnTo>
                      <a:lnTo>
                        <a:pt x="741" y="10"/>
                      </a:lnTo>
                      <a:lnTo>
                        <a:pt x="747" y="10"/>
                      </a:lnTo>
                      <a:lnTo>
                        <a:pt x="755" y="8"/>
                      </a:lnTo>
                      <a:lnTo>
                        <a:pt x="760" y="8"/>
                      </a:lnTo>
                      <a:lnTo>
                        <a:pt x="768" y="8"/>
                      </a:lnTo>
                      <a:lnTo>
                        <a:pt x="774" y="8"/>
                      </a:lnTo>
                      <a:lnTo>
                        <a:pt x="782" y="5"/>
                      </a:lnTo>
                      <a:lnTo>
                        <a:pt x="787" y="5"/>
                      </a:lnTo>
                      <a:lnTo>
                        <a:pt x="795" y="5"/>
                      </a:lnTo>
                      <a:lnTo>
                        <a:pt x="801" y="5"/>
                      </a:lnTo>
                      <a:lnTo>
                        <a:pt x="809" y="5"/>
                      </a:lnTo>
                      <a:lnTo>
                        <a:pt x="814" y="5"/>
                      </a:lnTo>
                      <a:lnTo>
                        <a:pt x="822" y="5"/>
                      </a:lnTo>
                      <a:lnTo>
                        <a:pt x="828" y="2"/>
                      </a:lnTo>
                      <a:lnTo>
                        <a:pt x="833" y="2"/>
                      </a:lnTo>
                      <a:lnTo>
                        <a:pt x="841" y="2"/>
                      </a:lnTo>
                      <a:lnTo>
                        <a:pt x="847" y="2"/>
                      </a:lnTo>
                      <a:lnTo>
                        <a:pt x="855" y="2"/>
                      </a:lnTo>
                      <a:lnTo>
                        <a:pt x="860" y="2"/>
                      </a:lnTo>
                      <a:lnTo>
                        <a:pt x="868" y="2"/>
                      </a:lnTo>
                      <a:lnTo>
                        <a:pt x="873" y="2"/>
                      </a:lnTo>
                      <a:lnTo>
                        <a:pt x="882" y="2"/>
                      </a:lnTo>
                      <a:lnTo>
                        <a:pt x="887" y="2"/>
                      </a:lnTo>
                      <a:lnTo>
                        <a:pt x="895" y="2"/>
                      </a:lnTo>
                      <a:lnTo>
                        <a:pt x="900" y="2"/>
                      </a:lnTo>
                      <a:lnTo>
                        <a:pt x="908" y="2"/>
                      </a:lnTo>
                      <a:lnTo>
                        <a:pt x="914" y="0"/>
                      </a:lnTo>
                      <a:lnTo>
                        <a:pt x="922" y="0"/>
                      </a:lnTo>
                      <a:lnTo>
                        <a:pt x="927" y="0"/>
                      </a:lnTo>
                      <a:lnTo>
                        <a:pt x="935" y="0"/>
                      </a:lnTo>
                      <a:lnTo>
                        <a:pt x="941" y="0"/>
                      </a:lnTo>
                      <a:lnTo>
                        <a:pt x="949" y="0"/>
                      </a:lnTo>
                      <a:lnTo>
                        <a:pt x="954" y="0"/>
                      </a:lnTo>
                      <a:lnTo>
                        <a:pt x="962" y="0"/>
                      </a:lnTo>
                      <a:lnTo>
                        <a:pt x="968" y="0"/>
                      </a:lnTo>
                      <a:lnTo>
                        <a:pt x="973" y="0"/>
                      </a:lnTo>
                      <a:lnTo>
                        <a:pt x="981" y="0"/>
                      </a:lnTo>
                      <a:lnTo>
                        <a:pt x="987" y="0"/>
                      </a:lnTo>
                      <a:lnTo>
                        <a:pt x="995" y="0"/>
                      </a:lnTo>
                      <a:lnTo>
                        <a:pt x="1000" y="0"/>
                      </a:lnTo>
                      <a:lnTo>
                        <a:pt x="1008" y="0"/>
                      </a:lnTo>
                      <a:lnTo>
                        <a:pt x="1014" y="0"/>
                      </a:lnTo>
                      <a:lnTo>
                        <a:pt x="1022" y="0"/>
                      </a:lnTo>
                      <a:lnTo>
                        <a:pt x="1027" y="0"/>
                      </a:lnTo>
                      <a:lnTo>
                        <a:pt x="1035" y="0"/>
                      </a:lnTo>
                      <a:lnTo>
                        <a:pt x="1041" y="0"/>
                      </a:lnTo>
                      <a:lnTo>
                        <a:pt x="1049" y="0"/>
                      </a:lnTo>
                      <a:lnTo>
                        <a:pt x="1054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76" y="0"/>
                      </a:lnTo>
                      <a:lnTo>
                        <a:pt x="1081" y="0"/>
                      </a:lnTo>
                      <a:lnTo>
                        <a:pt x="1089" y="0"/>
                      </a:lnTo>
                      <a:lnTo>
                        <a:pt x="1094" y="0"/>
                      </a:lnTo>
                      <a:lnTo>
                        <a:pt x="1103" y="0"/>
                      </a:lnTo>
                      <a:lnTo>
                        <a:pt x="1108" y="0"/>
                      </a:lnTo>
                      <a:lnTo>
                        <a:pt x="1113" y="0"/>
                      </a:lnTo>
                      <a:lnTo>
                        <a:pt x="1121" y="0"/>
                      </a:lnTo>
                      <a:lnTo>
                        <a:pt x="1127" y="0"/>
                      </a:lnTo>
                      <a:lnTo>
                        <a:pt x="1135" y="0"/>
                      </a:lnTo>
                      <a:lnTo>
                        <a:pt x="1140" y="0"/>
                      </a:lnTo>
                      <a:lnTo>
                        <a:pt x="1148" y="0"/>
                      </a:lnTo>
                      <a:lnTo>
                        <a:pt x="1154" y="0"/>
                      </a:lnTo>
                      <a:lnTo>
                        <a:pt x="1162" y="0"/>
                      </a:lnTo>
                      <a:lnTo>
                        <a:pt x="1167" y="0"/>
                      </a:lnTo>
                      <a:lnTo>
                        <a:pt x="1175" y="0"/>
                      </a:lnTo>
                      <a:lnTo>
                        <a:pt x="1181" y="0"/>
                      </a:lnTo>
                      <a:lnTo>
                        <a:pt x="1189" y="0"/>
                      </a:lnTo>
                      <a:lnTo>
                        <a:pt x="1194" y="0"/>
                      </a:lnTo>
                      <a:lnTo>
                        <a:pt x="1202" y="0"/>
                      </a:lnTo>
                      <a:lnTo>
                        <a:pt x="1208" y="0"/>
                      </a:lnTo>
                      <a:lnTo>
                        <a:pt x="1216" y="0"/>
                      </a:lnTo>
                      <a:lnTo>
                        <a:pt x="1221" y="0"/>
                      </a:lnTo>
                      <a:lnTo>
                        <a:pt x="1229" y="0"/>
                      </a:lnTo>
                      <a:lnTo>
                        <a:pt x="1235" y="0"/>
                      </a:lnTo>
                      <a:lnTo>
                        <a:pt x="1243" y="0"/>
                      </a:lnTo>
                      <a:lnTo>
                        <a:pt x="1248" y="0"/>
                      </a:lnTo>
                      <a:lnTo>
                        <a:pt x="1253" y="0"/>
                      </a:lnTo>
                      <a:lnTo>
                        <a:pt x="1262" y="0"/>
                      </a:lnTo>
                      <a:lnTo>
                        <a:pt x="1267" y="0"/>
                      </a:lnTo>
                      <a:lnTo>
                        <a:pt x="1275" y="0"/>
                      </a:lnTo>
                      <a:lnTo>
                        <a:pt x="1280" y="0"/>
                      </a:lnTo>
                      <a:lnTo>
                        <a:pt x="1288" y="0"/>
                      </a:lnTo>
                      <a:lnTo>
                        <a:pt x="1294" y="0"/>
                      </a:lnTo>
                      <a:lnTo>
                        <a:pt x="1302" y="0"/>
                      </a:lnTo>
                      <a:lnTo>
                        <a:pt x="1307" y="0"/>
                      </a:lnTo>
                      <a:lnTo>
                        <a:pt x="1315" y="0"/>
                      </a:lnTo>
                      <a:lnTo>
                        <a:pt x="1321" y="0"/>
                      </a:lnTo>
                      <a:lnTo>
                        <a:pt x="1329" y="0"/>
                      </a:lnTo>
                      <a:lnTo>
                        <a:pt x="1334" y="0"/>
                      </a:lnTo>
                      <a:lnTo>
                        <a:pt x="1342" y="0"/>
                      </a:lnTo>
                      <a:lnTo>
                        <a:pt x="1348" y="0"/>
                      </a:lnTo>
                      <a:lnTo>
                        <a:pt x="1356" y="0"/>
                      </a:lnTo>
                      <a:lnTo>
                        <a:pt x="1361" y="0"/>
                      </a:lnTo>
                      <a:lnTo>
                        <a:pt x="1369" y="0"/>
                      </a:lnTo>
                      <a:lnTo>
                        <a:pt x="1375" y="0"/>
                      </a:lnTo>
                      <a:lnTo>
                        <a:pt x="1383" y="0"/>
                      </a:lnTo>
                      <a:lnTo>
                        <a:pt x="1388" y="0"/>
                      </a:lnTo>
                      <a:lnTo>
                        <a:pt x="1394" y="0"/>
                      </a:lnTo>
                      <a:lnTo>
                        <a:pt x="1402" y="0"/>
                      </a:lnTo>
                      <a:lnTo>
                        <a:pt x="1407" y="0"/>
                      </a:lnTo>
                      <a:lnTo>
                        <a:pt x="1415" y="0"/>
                      </a:lnTo>
                      <a:lnTo>
                        <a:pt x="1421" y="0"/>
                      </a:lnTo>
                      <a:lnTo>
                        <a:pt x="1429" y="0"/>
                      </a:lnTo>
                      <a:lnTo>
                        <a:pt x="1434" y="0"/>
                      </a:lnTo>
                      <a:lnTo>
                        <a:pt x="1442" y="0"/>
                      </a:lnTo>
                      <a:lnTo>
                        <a:pt x="1447" y="0"/>
                      </a:lnTo>
                      <a:lnTo>
                        <a:pt x="1456" y="0"/>
                      </a:lnTo>
                      <a:lnTo>
                        <a:pt x="1461" y="0"/>
                      </a:lnTo>
                      <a:lnTo>
                        <a:pt x="1469" y="0"/>
                      </a:lnTo>
                      <a:lnTo>
                        <a:pt x="1474" y="0"/>
                      </a:lnTo>
                      <a:lnTo>
                        <a:pt x="1483" y="0"/>
                      </a:lnTo>
                      <a:lnTo>
                        <a:pt x="1488" y="0"/>
                      </a:lnTo>
                      <a:lnTo>
                        <a:pt x="1496" y="0"/>
                      </a:lnTo>
                      <a:lnTo>
                        <a:pt x="1501" y="0"/>
                      </a:lnTo>
                      <a:lnTo>
                        <a:pt x="1509" y="0"/>
                      </a:lnTo>
                      <a:lnTo>
                        <a:pt x="1515" y="0"/>
                      </a:lnTo>
                      <a:lnTo>
                        <a:pt x="1523" y="0"/>
                      </a:lnTo>
                      <a:lnTo>
                        <a:pt x="1528" y="0"/>
                      </a:lnTo>
                      <a:lnTo>
                        <a:pt x="1534" y="0"/>
                      </a:lnTo>
                      <a:lnTo>
                        <a:pt x="1542" y="0"/>
                      </a:lnTo>
                      <a:lnTo>
                        <a:pt x="1547" y="0"/>
                      </a:lnTo>
                      <a:lnTo>
                        <a:pt x="1555" y="0"/>
                      </a:lnTo>
                      <a:lnTo>
                        <a:pt x="1561" y="0"/>
                      </a:lnTo>
                      <a:lnTo>
                        <a:pt x="1569" y="0"/>
                      </a:lnTo>
                      <a:lnTo>
                        <a:pt x="1574" y="0"/>
                      </a:lnTo>
                      <a:lnTo>
                        <a:pt x="1582" y="0"/>
                      </a:lnTo>
                      <a:lnTo>
                        <a:pt x="1588" y="0"/>
                      </a:lnTo>
                      <a:lnTo>
                        <a:pt x="1596" y="0"/>
                      </a:lnTo>
                      <a:lnTo>
                        <a:pt x="1601" y="0"/>
                      </a:lnTo>
                      <a:lnTo>
                        <a:pt x="1609" y="0"/>
                      </a:lnTo>
                      <a:lnTo>
                        <a:pt x="1615" y="0"/>
                      </a:lnTo>
                      <a:lnTo>
                        <a:pt x="1623" y="0"/>
                      </a:lnTo>
                      <a:lnTo>
                        <a:pt x="1628" y="0"/>
                      </a:lnTo>
                      <a:lnTo>
                        <a:pt x="1636" y="0"/>
                      </a:lnTo>
                      <a:lnTo>
                        <a:pt x="1642" y="0"/>
                      </a:lnTo>
                      <a:lnTo>
                        <a:pt x="1650" y="0"/>
                      </a:lnTo>
                      <a:lnTo>
                        <a:pt x="1655" y="0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4" name="Rectangle 591"/>
                <p:cNvSpPr>
                  <a:spLocks noChangeArrowheads="1"/>
                </p:cNvSpPr>
                <p:nvPr/>
              </p:nvSpPr>
              <p:spPr bwMode="auto">
                <a:xfrm>
                  <a:off x="4329" y="371"/>
                  <a:ext cx="522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DYNAMIC SIMULATION</a:t>
                  </a:r>
                  <a:endParaRPr lang="en-US" sz="2400"/>
                </a:p>
              </p:txBody>
            </p:sp>
            <p:sp>
              <p:nvSpPr>
                <p:cNvPr id="7355" name="Rectangle 592"/>
                <p:cNvSpPr>
                  <a:spLocks noChangeArrowheads="1"/>
                </p:cNvSpPr>
                <p:nvPr/>
              </p:nvSpPr>
              <p:spPr bwMode="auto">
                <a:xfrm>
                  <a:off x="4482" y="934"/>
                  <a:ext cx="107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Time</a:t>
                  </a:r>
                  <a:endParaRPr lang="en-US" sz="2400"/>
                </a:p>
              </p:txBody>
            </p:sp>
            <p:sp>
              <p:nvSpPr>
                <p:cNvPr id="7356" name="Rectangle 593"/>
                <p:cNvSpPr>
                  <a:spLocks noChangeArrowheads="1"/>
                </p:cNvSpPr>
                <p:nvPr/>
              </p:nvSpPr>
              <p:spPr bwMode="auto">
                <a:xfrm rot="-5400000">
                  <a:off x="3423" y="595"/>
                  <a:ext cx="349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400">
                      <a:solidFill>
                        <a:srgbClr val="000000"/>
                      </a:solidFill>
                      <a:latin typeface="Helvetica" pitchFamily="34" charset="0"/>
                    </a:rPr>
                    <a:t>Controlled Variable</a:t>
                  </a:r>
                  <a:endParaRPr lang="en-US" sz="2400"/>
                </a:p>
              </p:txBody>
            </p:sp>
          </p:grpSp>
        </p:grpSp>
        <p:sp>
          <p:nvSpPr>
            <p:cNvPr id="7289" name="Text Box 608"/>
            <p:cNvSpPr txBox="1">
              <a:spLocks noChangeArrowheads="1"/>
            </p:cNvSpPr>
            <p:nvPr/>
          </p:nvSpPr>
          <p:spPr bwMode="auto">
            <a:xfrm>
              <a:off x="3936" y="960"/>
              <a:ext cx="14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Determine a model using the process reaction curve experiment.</a:t>
              </a:r>
            </a:p>
          </p:txBody>
        </p:sp>
      </p:grpSp>
      <p:grpSp>
        <p:nvGrpSpPr>
          <p:cNvPr id="15976" name="Group 616"/>
          <p:cNvGrpSpPr>
            <a:grpSpLocks/>
          </p:cNvGrpSpPr>
          <p:nvPr/>
        </p:nvGrpSpPr>
        <p:grpSpPr bwMode="auto">
          <a:xfrm>
            <a:off x="3886200" y="2895600"/>
            <a:ext cx="4800600" cy="1752600"/>
            <a:chOff x="2448" y="1824"/>
            <a:chExt cx="3024" cy="1104"/>
          </a:xfrm>
        </p:grpSpPr>
        <p:sp>
          <p:nvSpPr>
            <p:cNvPr id="7275" name="Rectangle 595"/>
            <p:cNvSpPr>
              <a:spLocks noChangeArrowheads="1"/>
            </p:cNvSpPr>
            <p:nvPr/>
          </p:nvSpPr>
          <p:spPr bwMode="auto">
            <a:xfrm>
              <a:off x="2448" y="2256"/>
              <a:ext cx="1344" cy="6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7276" name="Group 598"/>
            <p:cNvGrpSpPr>
              <a:grpSpLocks/>
            </p:cNvGrpSpPr>
            <p:nvPr/>
          </p:nvGrpSpPr>
          <p:grpSpPr bwMode="auto">
            <a:xfrm>
              <a:off x="2640" y="2400"/>
              <a:ext cx="384" cy="432"/>
              <a:chOff x="2640" y="2400"/>
              <a:chExt cx="384" cy="432"/>
            </a:xfrm>
          </p:grpSpPr>
          <p:sp>
            <p:nvSpPr>
              <p:cNvPr id="7284" name="Line 596"/>
              <p:cNvSpPr>
                <a:spLocks noChangeShapeType="1"/>
              </p:cNvSpPr>
              <p:nvPr/>
            </p:nvSpPr>
            <p:spPr bwMode="auto">
              <a:xfrm>
                <a:off x="2640" y="240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Line 597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7" name="Group 600"/>
            <p:cNvGrpSpPr>
              <a:grpSpLocks/>
            </p:cNvGrpSpPr>
            <p:nvPr/>
          </p:nvGrpSpPr>
          <p:grpSpPr bwMode="auto">
            <a:xfrm>
              <a:off x="3168" y="2400"/>
              <a:ext cx="384" cy="432"/>
              <a:chOff x="2640" y="2400"/>
              <a:chExt cx="384" cy="432"/>
            </a:xfrm>
          </p:grpSpPr>
          <p:sp>
            <p:nvSpPr>
              <p:cNvPr id="7282" name="Line 601"/>
              <p:cNvSpPr>
                <a:spLocks noChangeShapeType="1"/>
              </p:cNvSpPr>
              <p:nvPr/>
            </p:nvSpPr>
            <p:spPr bwMode="auto">
              <a:xfrm>
                <a:off x="2640" y="240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Line 602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8" name="Text Box 604"/>
            <p:cNvSpPr txBox="1">
              <a:spLocks noChangeArrowheads="1"/>
            </p:cNvSpPr>
            <p:nvPr/>
          </p:nvSpPr>
          <p:spPr bwMode="auto">
            <a:xfrm>
              <a:off x="2695" y="2528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Kc</a:t>
              </a:r>
              <a:endParaRPr lang="en-US" sz="2400"/>
            </a:p>
          </p:txBody>
        </p:sp>
        <p:sp>
          <p:nvSpPr>
            <p:cNvPr id="7279" name="Text Box 605"/>
            <p:cNvSpPr txBox="1">
              <a:spLocks noChangeArrowheads="1"/>
            </p:cNvSpPr>
            <p:nvPr/>
          </p:nvSpPr>
          <p:spPr bwMode="auto">
            <a:xfrm>
              <a:off x="3193" y="2521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TI</a:t>
              </a:r>
              <a:endParaRPr lang="en-US" sz="2400"/>
            </a:p>
          </p:txBody>
        </p:sp>
        <p:sp>
          <p:nvSpPr>
            <p:cNvPr id="7280" name="AutoShape 606"/>
            <p:cNvSpPr>
              <a:spLocks noChangeArrowheads="1"/>
            </p:cNvSpPr>
            <p:nvPr/>
          </p:nvSpPr>
          <p:spPr bwMode="auto">
            <a:xfrm>
              <a:off x="2880" y="182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" name="Text Box 609"/>
            <p:cNvSpPr txBox="1">
              <a:spLocks noChangeArrowheads="1"/>
            </p:cNvSpPr>
            <p:nvPr/>
          </p:nvSpPr>
          <p:spPr bwMode="auto">
            <a:xfrm>
              <a:off x="3984" y="2208"/>
              <a:ext cx="148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Determine the initial tuning constants from a correlation.</a:t>
              </a:r>
            </a:p>
          </p:txBody>
        </p:sp>
      </p:grpSp>
      <p:grpSp>
        <p:nvGrpSpPr>
          <p:cNvPr id="15977" name="Group 617"/>
          <p:cNvGrpSpPr>
            <a:grpSpLocks/>
          </p:cNvGrpSpPr>
          <p:nvPr/>
        </p:nvGrpSpPr>
        <p:grpSpPr bwMode="auto">
          <a:xfrm>
            <a:off x="3657600" y="4800600"/>
            <a:ext cx="5105400" cy="2057400"/>
            <a:chOff x="2304" y="3024"/>
            <a:chExt cx="3216" cy="1296"/>
          </a:xfrm>
        </p:grpSpPr>
        <p:sp>
          <p:nvSpPr>
            <p:cNvPr id="7177" name="Rectangle 613"/>
            <p:cNvSpPr>
              <a:spLocks noChangeArrowheads="1"/>
            </p:cNvSpPr>
            <p:nvPr/>
          </p:nvSpPr>
          <p:spPr bwMode="auto">
            <a:xfrm>
              <a:off x="2304" y="3408"/>
              <a:ext cx="3120" cy="9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" name="Group 396"/>
            <p:cNvGrpSpPr>
              <a:grpSpLocks/>
            </p:cNvGrpSpPr>
            <p:nvPr/>
          </p:nvGrpSpPr>
          <p:grpSpPr bwMode="auto">
            <a:xfrm>
              <a:off x="2400" y="3410"/>
              <a:ext cx="1495" cy="910"/>
              <a:chOff x="2400" y="3364"/>
              <a:chExt cx="1790" cy="917"/>
            </a:xfrm>
          </p:grpSpPr>
          <p:sp>
            <p:nvSpPr>
              <p:cNvPr id="7181" name="Rectangle 299"/>
              <p:cNvSpPr>
                <a:spLocks noChangeArrowheads="1"/>
              </p:cNvSpPr>
              <p:nvPr/>
            </p:nvSpPr>
            <p:spPr bwMode="auto">
              <a:xfrm>
                <a:off x="2515" y="3411"/>
                <a:ext cx="1655" cy="3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Rectangle 300"/>
              <p:cNvSpPr>
                <a:spLocks noChangeArrowheads="1"/>
              </p:cNvSpPr>
              <p:nvPr/>
            </p:nvSpPr>
            <p:spPr bwMode="auto">
              <a:xfrm>
                <a:off x="2515" y="3411"/>
                <a:ext cx="1655" cy="33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301"/>
              <p:cNvSpPr>
                <a:spLocks noChangeShapeType="1"/>
              </p:cNvSpPr>
              <p:nvPr/>
            </p:nvSpPr>
            <p:spPr bwMode="auto">
              <a:xfrm>
                <a:off x="2515" y="3411"/>
                <a:ext cx="16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302"/>
              <p:cNvSpPr>
                <a:spLocks/>
              </p:cNvSpPr>
              <p:nvPr/>
            </p:nvSpPr>
            <p:spPr bwMode="auto">
              <a:xfrm>
                <a:off x="2515" y="3411"/>
                <a:ext cx="1655" cy="336"/>
              </a:xfrm>
              <a:custGeom>
                <a:avLst/>
                <a:gdLst>
                  <a:gd name="T0" fmla="*/ 0 w 619"/>
                  <a:gd name="T1" fmla="*/ 336 h 164"/>
                  <a:gd name="T2" fmla="*/ 1655 w 619"/>
                  <a:gd name="T3" fmla="*/ 336 h 164"/>
                  <a:gd name="T4" fmla="*/ 1655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303"/>
              <p:cNvSpPr>
                <a:spLocks noChangeShapeType="1"/>
              </p:cNvSpPr>
              <p:nvPr/>
            </p:nvSpPr>
            <p:spPr bwMode="auto">
              <a:xfrm flipV="1">
                <a:off x="2515" y="3411"/>
                <a:ext cx="1" cy="3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304"/>
              <p:cNvSpPr>
                <a:spLocks noChangeShapeType="1"/>
              </p:cNvSpPr>
              <p:nvPr/>
            </p:nvSpPr>
            <p:spPr bwMode="auto">
              <a:xfrm>
                <a:off x="2515" y="3747"/>
                <a:ext cx="16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305"/>
              <p:cNvSpPr>
                <a:spLocks noChangeShapeType="1"/>
              </p:cNvSpPr>
              <p:nvPr/>
            </p:nvSpPr>
            <p:spPr bwMode="auto">
              <a:xfrm flipV="1">
                <a:off x="2515" y="3411"/>
                <a:ext cx="1" cy="3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306"/>
              <p:cNvSpPr>
                <a:spLocks noChangeShapeType="1"/>
              </p:cNvSpPr>
              <p:nvPr/>
            </p:nvSpPr>
            <p:spPr bwMode="auto">
              <a:xfrm flipV="1">
                <a:off x="2515" y="373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307"/>
              <p:cNvSpPr>
                <a:spLocks noChangeShapeType="1"/>
              </p:cNvSpPr>
              <p:nvPr/>
            </p:nvSpPr>
            <p:spPr bwMode="auto">
              <a:xfrm>
                <a:off x="2515" y="341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Rectangle 308"/>
              <p:cNvSpPr>
                <a:spLocks noChangeArrowheads="1"/>
              </p:cNvSpPr>
              <p:nvPr/>
            </p:nvSpPr>
            <p:spPr bwMode="auto">
              <a:xfrm>
                <a:off x="2508" y="3756"/>
                <a:ext cx="1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7191" name="Line 309"/>
              <p:cNvSpPr>
                <a:spLocks noChangeShapeType="1"/>
              </p:cNvSpPr>
              <p:nvPr/>
            </p:nvSpPr>
            <p:spPr bwMode="auto">
              <a:xfrm flipV="1">
                <a:off x="2790" y="373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310"/>
              <p:cNvSpPr>
                <a:spLocks noChangeShapeType="1"/>
              </p:cNvSpPr>
              <p:nvPr/>
            </p:nvSpPr>
            <p:spPr bwMode="auto">
              <a:xfrm>
                <a:off x="2790" y="341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Rectangle 311"/>
              <p:cNvSpPr>
                <a:spLocks noChangeArrowheads="1"/>
              </p:cNvSpPr>
              <p:nvPr/>
            </p:nvSpPr>
            <p:spPr bwMode="auto">
              <a:xfrm>
                <a:off x="2772" y="3756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/>
              </a:p>
            </p:txBody>
          </p:sp>
          <p:sp>
            <p:nvSpPr>
              <p:cNvPr id="7194" name="Line 312"/>
              <p:cNvSpPr>
                <a:spLocks noChangeShapeType="1"/>
              </p:cNvSpPr>
              <p:nvPr/>
            </p:nvSpPr>
            <p:spPr bwMode="auto">
              <a:xfrm flipV="1">
                <a:off x="3065" y="3735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313"/>
              <p:cNvSpPr>
                <a:spLocks noChangeShapeType="1"/>
              </p:cNvSpPr>
              <p:nvPr/>
            </p:nvSpPr>
            <p:spPr bwMode="auto">
              <a:xfrm>
                <a:off x="3065" y="3411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Rectangle 314"/>
              <p:cNvSpPr>
                <a:spLocks noChangeArrowheads="1"/>
              </p:cNvSpPr>
              <p:nvPr/>
            </p:nvSpPr>
            <p:spPr bwMode="auto">
              <a:xfrm>
                <a:off x="3047" y="3756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/>
              </a:p>
            </p:txBody>
          </p:sp>
          <p:sp>
            <p:nvSpPr>
              <p:cNvPr id="7197" name="Line 315"/>
              <p:cNvSpPr>
                <a:spLocks noChangeShapeType="1"/>
              </p:cNvSpPr>
              <p:nvPr/>
            </p:nvSpPr>
            <p:spPr bwMode="auto">
              <a:xfrm flipV="1">
                <a:off x="3344" y="3735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316"/>
              <p:cNvSpPr>
                <a:spLocks noChangeShapeType="1"/>
              </p:cNvSpPr>
              <p:nvPr/>
            </p:nvSpPr>
            <p:spPr bwMode="auto">
              <a:xfrm>
                <a:off x="3344" y="3411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Rectangle 317"/>
              <p:cNvSpPr>
                <a:spLocks noChangeArrowheads="1"/>
              </p:cNvSpPr>
              <p:nvPr/>
            </p:nvSpPr>
            <p:spPr bwMode="auto">
              <a:xfrm>
                <a:off x="3326" y="3756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60</a:t>
                </a:r>
                <a:endParaRPr lang="en-US" sz="2400"/>
              </a:p>
            </p:txBody>
          </p:sp>
          <p:sp>
            <p:nvSpPr>
              <p:cNvPr id="7200" name="Line 318"/>
              <p:cNvSpPr>
                <a:spLocks noChangeShapeType="1"/>
              </p:cNvSpPr>
              <p:nvPr/>
            </p:nvSpPr>
            <p:spPr bwMode="auto">
              <a:xfrm flipV="1">
                <a:off x="3620" y="373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319"/>
              <p:cNvSpPr>
                <a:spLocks noChangeShapeType="1"/>
              </p:cNvSpPr>
              <p:nvPr/>
            </p:nvSpPr>
            <p:spPr bwMode="auto">
              <a:xfrm>
                <a:off x="3620" y="341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Rectangle 320"/>
              <p:cNvSpPr>
                <a:spLocks noChangeArrowheads="1"/>
              </p:cNvSpPr>
              <p:nvPr/>
            </p:nvSpPr>
            <p:spPr bwMode="auto">
              <a:xfrm>
                <a:off x="3600" y="3756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  <a:endParaRPr lang="en-US" sz="2400"/>
              </a:p>
            </p:txBody>
          </p:sp>
          <p:sp>
            <p:nvSpPr>
              <p:cNvPr id="7203" name="Line 321"/>
              <p:cNvSpPr>
                <a:spLocks noChangeShapeType="1"/>
              </p:cNvSpPr>
              <p:nvPr/>
            </p:nvSpPr>
            <p:spPr bwMode="auto">
              <a:xfrm flipV="1">
                <a:off x="3895" y="373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322"/>
              <p:cNvSpPr>
                <a:spLocks noChangeShapeType="1"/>
              </p:cNvSpPr>
              <p:nvPr/>
            </p:nvSpPr>
            <p:spPr bwMode="auto">
              <a:xfrm>
                <a:off x="3895" y="341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Rectangle 323"/>
              <p:cNvSpPr>
                <a:spLocks noChangeArrowheads="1"/>
              </p:cNvSpPr>
              <p:nvPr/>
            </p:nvSpPr>
            <p:spPr bwMode="auto">
              <a:xfrm>
                <a:off x="3867" y="3756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 sz="2400"/>
              </a:p>
            </p:txBody>
          </p:sp>
          <p:sp>
            <p:nvSpPr>
              <p:cNvPr id="7206" name="Line 324"/>
              <p:cNvSpPr>
                <a:spLocks noChangeShapeType="1"/>
              </p:cNvSpPr>
              <p:nvPr/>
            </p:nvSpPr>
            <p:spPr bwMode="auto">
              <a:xfrm flipV="1">
                <a:off x="4170" y="373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25"/>
              <p:cNvSpPr>
                <a:spLocks noChangeShapeType="1"/>
              </p:cNvSpPr>
              <p:nvPr/>
            </p:nvSpPr>
            <p:spPr bwMode="auto">
              <a:xfrm>
                <a:off x="4170" y="341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Rectangle 326"/>
              <p:cNvSpPr>
                <a:spLocks noChangeArrowheads="1"/>
              </p:cNvSpPr>
              <p:nvPr/>
            </p:nvSpPr>
            <p:spPr bwMode="auto">
              <a:xfrm>
                <a:off x="4143" y="3756"/>
                <a:ext cx="4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120</a:t>
                </a:r>
                <a:endParaRPr lang="en-US" sz="2400"/>
              </a:p>
            </p:txBody>
          </p:sp>
          <p:sp>
            <p:nvSpPr>
              <p:cNvPr id="7209" name="Line 327"/>
              <p:cNvSpPr>
                <a:spLocks noChangeShapeType="1"/>
              </p:cNvSpPr>
              <p:nvPr/>
            </p:nvSpPr>
            <p:spPr bwMode="auto">
              <a:xfrm>
                <a:off x="2515" y="374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328"/>
              <p:cNvSpPr>
                <a:spLocks noChangeShapeType="1"/>
              </p:cNvSpPr>
              <p:nvPr/>
            </p:nvSpPr>
            <p:spPr bwMode="auto">
              <a:xfrm flipH="1">
                <a:off x="4154" y="374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Rectangle 329"/>
              <p:cNvSpPr>
                <a:spLocks noChangeArrowheads="1"/>
              </p:cNvSpPr>
              <p:nvPr/>
            </p:nvSpPr>
            <p:spPr bwMode="auto">
              <a:xfrm>
                <a:off x="2486" y="3731"/>
                <a:ext cx="1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7212" name="Line 330"/>
              <p:cNvSpPr>
                <a:spLocks noChangeShapeType="1"/>
              </p:cNvSpPr>
              <p:nvPr/>
            </p:nvSpPr>
            <p:spPr bwMode="auto">
              <a:xfrm>
                <a:off x="2515" y="363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331"/>
              <p:cNvSpPr>
                <a:spLocks noChangeShapeType="1"/>
              </p:cNvSpPr>
              <p:nvPr/>
            </p:nvSpPr>
            <p:spPr bwMode="auto">
              <a:xfrm flipH="1">
                <a:off x="4154" y="363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Rectangle 332"/>
              <p:cNvSpPr>
                <a:spLocks noChangeArrowheads="1"/>
              </p:cNvSpPr>
              <p:nvPr/>
            </p:nvSpPr>
            <p:spPr bwMode="auto">
              <a:xfrm>
                <a:off x="2456" y="3618"/>
                <a:ext cx="4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sz="2400"/>
              </a:p>
            </p:txBody>
          </p:sp>
          <p:sp>
            <p:nvSpPr>
              <p:cNvPr id="7215" name="Line 333"/>
              <p:cNvSpPr>
                <a:spLocks noChangeShapeType="1"/>
              </p:cNvSpPr>
              <p:nvPr/>
            </p:nvSpPr>
            <p:spPr bwMode="auto">
              <a:xfrm>
                <a:off x="2515" y="352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334"/>
              <p:cNvSpPr>
                <a:spLocks noChangeShapeType="1"/>
              </p:cNvSpPr>
              <p:nvPr/>
            </p:nvSpPr>
            <p:spPr bwMode="auto">
              <a:xfrm flipH="1">
                <a:off x="4154" y="352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Rectangle 335"/>
              <p:cNvSpPr>
                <a:spLocks noChangeArrowheads="1"/>
              </p:cNvSpPr>
              <p:nvPr/>
            </p:nvSpPr>
            <p:spPr bwMode="auto">
              <a:xfrm>
                <a:off x="2486" y="3507"/>
                <a:ext cx="1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2400"/>
              </a:p>
            </p:txBody>
          </p:sp>
          <p:sp>
            <p:nvSpPr>
              <p:cNvPr id="7218" name="Line 336"/>
              <p:cNvSpPr>
                <a:spLocks noChangeShapeType="1"/>
              </p:cNvSpPr>
              <p:nvPr/>
            </p:nvSpPr>
            <p:spPr bwMode="auto">
              <a:xfrm>
                <a:off x="2515" y="341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337"/>
              <p:cNvSpPr>
                <a:spLocks noChangeShapeType="1"/>
              </p:cNvSpPr>
              <p:nvPr/>
            </p:nvSpPr>
            <p:spPr bwMode="auto">
              <a:xfrm flipH="1">
                <a:off x="4154" y="341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Rectangle 338"/>
              <p:cNvSpPr>
                <a:spLocks noChangeArrowheads="1"/>
              </p:cNvSpPr>
              <p:nvPr/>
            </p:nvSpPr>
            <p:spPr bwMode="auto">
              <a:xfrm>
                <a:off x="2456" y="3394"/>
                <a:ext cx="4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sz="2400"/>
              </a:p>
            </p:txBody>
          </p:sp>
          <p:sp>
            <p:nvSpPr>
              <p:cNvPr id="7221" name="Line 339"/>
              <p:cNvSpPr>
                <a:spLocks noChangeShapeType="1"/>
              </p:cNvSpPr>
              <p:nvPr/>
            </p:nvSpPr>
            <p:spPr bwMode="auto">
              <a:xfrm>
                <a:off x="2515" y="3411"/>
                <a:ext cx="16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Freeform 340"/>
              <p:cNvSpPr>
                <a:spLocks/>
              </p:cNvSpPr>
              <p:nvPr/>
            </p:nvSpPr>
            <p:spPr bwMode="auto">
              <a:xfrm>
                <a:off x="2515" y="3411"/>
                <a:ext cx="1655" cy="336"/>
              </a:xfrm>
              <a:custGeom>
                <a:avLst/>
                <a:gdLst>
                  <a:gd name="T0" fmla="*/ 0 w 619"/>
                  <a:gd name="T1" fmla="*/ 336 h 164"/>
                  <a:gd name="T2" fmla="*/ 1655 w 619"/>
                  <a:gd name="T3" fmla="*/ 336 h 164"/>
                  <a:gd name="T4" fmla="*/ 1655 w 619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341"/>
              <p:cNvSpPr>
                <a:spLocks noChangeShapeType="1"/>
              </p:cNvSpPr>
              <p:nvPr/>
            </p:nvSpPr>
            <p:spPr bwMode="auto">
              <a:xfrm flipV="1">
                <a:off x="2515" y="3411"/>
                <a:ext cx="1" cy="3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342"/>
              <p:cNvSpPr>
                <a:spLocks/>
              </p:cNvSpPr>
              <p:nvPr/>
            </p:nvSpPr>
            <p:spPr bwMode="auto">
              <a:xfrm>
                <a:off x="2515" y="3524"/>
                <a:ext cx="1380" cy="223"/>
              </a:xfrm>
              <a:custGeom>
                <a:avLst/>
                <a:gdLst>
                  <a:gd name="T0" fmla="*/ 18 w 1053"/>
                  <a:gd name="T1" fmla="*/ 223 h 223"/>
                  <a:gd name="T2" fmla="*/ 41 w 1053"/>
                  <a:gd name="T3" fmla="*/ 223 h 223"/>
                  <a:gd name="T4" fmla="*/ 64 w 1053"/>
                  <a:gd name="T5" fmla="*/ 223 h 223"/>
                  <a:gd name="T6" fmla="*/ 85 w 1053"/>
                  <a:gd name="T7" fmla="*/ 0 h 223"/>
                  <a:gd name="T8" fmla="*/ 107 w 1053"/>
                  <a:gd name="T9" fmla="*/ 0 h 223"/>
                  <a:gd name="T10" fmla="*/ 128 w 1053"/>
                  <a:gd name="T11" fmla="*/ 0 h 223"/>
                  <a:gd name="T12" fmla="*/ 152 w 1053"/>
                  <a:gd name="T13" fmla="*/ 0 h 223"/>
                  <a:gd name="T14" fmla="*/ 174 w 1053"/>
                  <a:gd name="T15" fmla="*/ 0 h 223"/>
                  <a:gd name="T16" fmla="*/ 195 w 1053"/>
                  <a:gd name="T17" fmla="*/ 0 h 223"/>
                  <a:gd name="T18" fmla="*/ 219 w 1053"/>
                  <a:gd name="T19" fmla="*/ 0 h 223"/>
                  <a:gd name="T20" fmla="*/ 241 w 1053"/>
                  <a:gd name="T21" fmla="*/ 0 h 223"/>
                  <a:gd name="T22" fmla="*/ 262 w 1053"/>
                  <a:gd name="T23" fmla="*/ 0 h 223"/>
                  <a:gd name="T24" fmla="*/ 283 w 1053"/>
                  <a:gd name="T25" fmla="*/ 0 h 223"/>
                  <a:gd name="T26" fmla="*/ 308 w 1053"/>
                  <a:gd name="T27" fmla="*/ 0 h 223"/>
                  <a:gd name="T28" fmla="*/ 329 w 1053"/>
                  <a:gd name="T29" fmla="*/ 0 h 223"/>
                  <a:gd name="T30" fmla="*/ 350 w 1053"/>
                  <a:gd name="T31" fmla="*/ 0 h 223"/>
                  <a:gd name="T32" fmla="*/ 372 w 1053"/>
                  <a:gd name="T33" fmla="*/ 0 h 223"/>
                  <a:gd name="T34" fmla="*/ 396 w 1053"/>
                  <a:gd name="T35" fmla="*/ 0 h 223"/>
                  <a:gd name="T36" fmla="*/ 417 w 1053"/>
                  <a:gd name="T37" fmla="*/ 0 h 223"/>
                  <a:gd name="T38" fmla="*/ 439 w 1053"/>
                  <a:gd name="T39" fmla="*/ 0 h 223"/>
                  <a:gd name="T40" fmla="*/ 460 w 1053"/>
                  <a:gd name="T41" fmla="*/ 0 h 223"/>
                  <a:gd name="T42" fmla="*/ 484 w 1053"/>
                  <a:gd name="T43" fmla="*/ 0 h 223"/>
                  <a:gd name="T44" fmla="*/ 506 w 1053"/>
                  <a:gd name="T45" fmla="*/ 0 h 223"/>
                  <a:gd name="T46" fmla="*/ 527 w 1053"/>
                  <a:gd name="T47" fmla="*/ 0 h 223"/>
                  <a:gd name="T48" fmla="*/ 548 w 1053"/>
                  <a:gd name="T49" fmla="*/ 0 h 223"/>
                  <a:gd name="T50" fmla="*/ 573 w 1053"/>
                  <a:gd name="T51" fmla="*/ 0 h 223"/>
                  <a:gd name="T52" fmla="*/ 594 w 1053"/>
                  <a:gd name="T53" fmla="*/ 0 h 223"/>
                  <a:gd name="T54" fmla="*/ 615 w 1053"/>
                  <a:gd name="T55" fmla="*/ 0 h 223"/>
                  <a:gd name="T56" fmla="*/ 637 w 1053"/>
                  <a:gd name="T57" fmla="*/ 0 h 223"/>
                  <a:gd name="T58" fmla="*/ 661 w 1053"/>
                  <a:gd name="T59" fmla="*/ 0 h 223"/>
                  <a:gd name="T60" fmla="*/ 681 w 1053"/>
                  <a:gd name="T61" fmla="*/ 0 h 223"/>
                  <a:gd name="T62" fmla="*/ 704 w 1053"/>
                  <a:gd name="T63" fmla="*/ 0 h 223"/>
                  <a:gd name="T64" fmla="*/ 725 w 1053"/>
                  <a:gd name="T65" fmla="*/ 0 h 223"/>
                  <a:gd name="T66" fmla="*/ 748 w 1053"/>
                  <a:gd name="T67" fmla="*/ 0 h 223"/>
                  <a:gd name="T68" fmla="*/ 771 w 1053"/>
                  <a:gd name="T69" fmla="*/ 0 h 223"/>
                  <a:gd name="T70" fmla="*/ 792 w 1053"/>
                  <a:gd name="T71" fmla="*/ 0 h 223"/>
                  <a:gd name="T72" fmla="*/ 813 w 1053"/>
                  <a:gd name="T73" fmla="*/ 0 h 223"/>
                  <a:gd name="T74" fmla="*/ 837 w 1053"/>
                  <a:gd name="T75" fmla="*/ 0 h 223"/>
                  <a:gd name="T76" fmla="*/ 858 w 1053"/>
                  <a:gd name="T77" fmla="*/ 0 h 223"/>
                  <a:gd name="T78" fmla="*/ 879 w 1053"/>
                  <a:gd name="T79" fmla="*/ 0 h 223"/>
                  <a:gd name="T80" fmla="*/ 902 w 1053"/>
                  <a:gd name="T81" fmla="*/ 0 h 223"/>
                  <a:gd name="T82" fmla="*/ 925 w 1053"/>
                  <a:gd name="T83" fmla="*/ 0 h 223"/>
                  <a:gd name="T84" fmla="*/ 946 w 1053"/>
                  <a:gd name="T85" fmla="*/ 0 h 223"/>
                  <a:gd name="T86" fmla="*/ 968 w 1053"/>
                  <a:gd name="T87" fmla="*/ 0 h 223"/>
                  <a:gd name="T88" fmla="*/ 989 w 1053"/>
                  <a:gd name="T89" fmla="*/ 0 h 223"/>
                  <a:gd name="T90" fmla="*/ 1013 w 1053"/>
                  <a:gd name="T91" fmla="*/ 0 h 223"/>
                  <a:gd name="T92" fmla="*/ 1035 w 1053"/>
                  <a:gd name="T93" fmla="*/ 0 h 223"/>
                  <a:gd name="T94" fmla="*/ 1056 w 1053"/>
                  <a:gd name="T95" fmla="*/ 0 h 223"/>
                  <a:gd name="T96" fmla="*/ 1077 w 1053"/>
                  <a:gd name="T97" fmla="*/ 0 h 223"/>
                  <a:gd name="T98" fmla="*/ 1102 w 1053"/>
                  <a:gd name="T99" fmla="*/ 0 h 223"/>
                  <a:gd name="T100" fmla="*/ 1123 w 1053"/>
                  <a:gd name="T101" fmla="*/ 0 h 223"/>
                  <a:gd name="T102" fmla="*/ 1144 w 1053"/>
                  <a:gd name="T103" fmla="*/ 0 h 223"/>
                  <a:gd name="T104" fmla="*/ 1166 w 1053"/>
                  <a:gd name="T105" fmla="*/ 0 h 223"/>
                  <a:gd name="T106" fmla="*/ 1190 w 1053"/>
                  <a:gd name="T107" fmla="*/ 0 h 223"/>
                  <a:gd name="T108" fmla="*/ 1211 w 1053"/>
                  <a:gd name="T109" fmla="*/ 0 h 223"/>
                  <a:gd name="T110" fmla="*/ 1233 w 1053"/>
                  <a:gd name="T111" fmla="*/ 0 h 223"/>
                  <a:gd name="T112" fmla="*/ 1254 w 1053"/>
                  <a:gd name="T113" fmla="*/ 0 h 223"/>
                  <a:gd name="T114" fmla="*/ 1278 w 1053"/>
                  <a:gd name="T115" fmla="*/ 0 h 223"/>
                  <a:gd name="T116" fmla="*/ 1300 w 1053"/>
                  <a:gd name="T117" fmla="*/ 0 h 223"/>
                  <a:gd name="T118" fmla="*/ 1321 w 1053"/>
                  <a:gd name="T119" fmla="*/ 0 h 223"/>
                  <a:gd name="T120" fmla="*/ 1342 w 1053"/>
                  <a:gd name="T121" fmla="*/ 0 h 223"/>
                  <a:gd name="T122" fmla="*/ 1367 w 1053"/>
                  <a:gd name="T123" fmla="*/ 0 h 2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53" h="223">
                    <a:moveTo>
                      <a:pt x="0" y="223"/>
                    </a:moveTo>
                    <a:lnTo>
                      <a:pt x="2" y="223"/>
                    </a:lnTo>
                    <a:lnTo>
                      <a:pt x="4" y="223"/>
                    </a:lnTo>
                    <a:lnTo>
                      <a:pt x="6" y="223"/>
                    </a:lnTo>
                    <a:lnTo>
                      <a:pt x="8" y="223"/>
                    </a:lnTo>
                    <a:lnTo>
                      <a:pt x="10" y="223"/>
                    </a:lnTo>
                    <a:lnTo>
                      <a:pt x="12" y="223"/>
                    </a:lnTo>
                    <a:lnTo>
                      <a:pt x="14" y="223"/>
                    </a:lnTo>
                    <a:lnTo>
                      <a:pt x="16" y="223"/>
                    </a:lnTo>
                    <a:lnTo>
                      <a:pt x="19" y="223"/>
                    </a:lnTo>
                    <a:lnTo>
                      <a:pt x="21" y="223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9" y="223"/>
                    </a:lnTo>
                    <a:lnTo>
                      <a:pt x="31" y="223"/>
                    </a:lnTo>
                    <a:lnTo>
                      <a:pt x="35" y="223"/>
                    </a:lnTo>
                    <a:lnTo>
                      <a:pt x="37" y="223"/>
                    </a:lnTo>
                    <a:lnTo>
                      <a:pt x="39" y="223"/>
                    </a:lnTo>
                    <a:lnTo>
                      <a:pt x="41" y="223"/>
                    </a:lnTo>
                    <a:lnTo>
                      <a:pt x="43" y="223"/>
                    </a:lnTo>
                    <a:lnTo>
                      <a:pt x="45" y="223"/>
                    </a:lnTo>
                    <a:lnTo>
                      <a:pt x="47" y="223"/>
                    </a:lnTo>
                    <a:lnTo>
                      <a:pt x="49" y="223"/>
                    </a:lnTo>
                    <a:lnTo>
                      <a:pt x="51" y="223"/>
                    </a:lnTo>
                    <a:lnTo>
                      <a:pt x="53" y="223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7" y="0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1" y="0"/>
                    </a:lnTo>
                    <a:lnTo>
                      <a:pt x="163" y="0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4" y="0"/>
                    </a:lnTo>
                    <a:lnTo>
                      <a:pt x="176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4" y="0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4" y="0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0" y="0"/>
                    </a:lnTo>
                    <a:lnTo>
                      <a:pt x="212" y="0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lnTo>
                      <a:pt x="247" y="0"/>
                    </a:lnTo>
                    <a:lnTo>
                      <a:pt x="249" y="0"/>
                    </a:lnTo>
                    <a:lnTo>
                      <a:pt x="251" y="0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9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6" y="0"/>
                    </a:lnTo>
                    <a:lnTo>
                      <a:pt x="278" y="0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0"/>
                    </a:lnTo>
                    <a:lnTo>
                      <a:pt x="292" y="0"/>
                    </a:lnTo>
                    <a:lnTo>
                      <a:pt x="294" y="0"/>
                    </a:lnTo>
                    <a:lnTo>
                      <a:pt x="296" y="0"/>
                    </a:lnTo>
                    <a:lnTo>
                      <a:pt x="298" y="0"/>
                    </a:lnTo>
                    <a:lnTo>
                      <a:pt x="302" y="0"/>
                    </a:lnTo>
                    <a:lnTo>
                      <a:pt x="304" y="0"/>
                    </a:lnTo>
                    <a:lnTo>
                      <a:pt x="306" y="0"/>
                    </a:lnTo>
                    <a:lnTo>
                      <a:pt x="308" y="0"/>
                    </a:lnTo>
                    <a:lnTo>
                      <a:pt x="310" y="0"/>
                    </a:lnTo>
                    <a:lnTo>
                      <a:pt x="312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8" y="0"/>
                    </a:lnTo>
                    <a:lnTo>
                      <a:pt x="320" y="0"/>
                    </a:lnTo>
                    <a:lnTo>
                      <a:pt x="322" y="0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9" y="0"/>
                    </a:lnTo>
                    <a:lnTo>
                      <a:pt x="331" y="0"/>
                    </a:lnTo>
                    <a:lnTo>
                      <a:pt x="333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3" y="0"/>
                    </a:lnTo>
                    <a:lnTo>
                      <a:pt x="345" y="0"/>
                    </a:lnTo>
                    <a:lnTo>
                      <a:pt x="347" y="0"/>
                    </a:lnTo>
                    <a:lnTo>
                      <a:pt x="349" y="0"/>
                    </a:lnTo>
                    <a:lnTo>
                      <a:pt x="351" y="0"/>
                    </a:lnTo>
                    <a:lnTo>
                      <a:pt x="353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9" y="0"/>
                    </a:lnTo>
                    <a:lnTo>
                      <a:pt x="361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69" y="0"/>
                    </a:lnTo>
                    <a:lnTo>
                      <a:pt x="371" y="0"/>
                    </a:lnTo>
                    <a:lnTo>
                      <a:pt x="373" y="0"/>
                    </a:lnTo>
                    <a:lnTo>
                      <a:pt x="376" y="0"/>
                    </a:lnTo>
                    <a:lnTo>
                      <a:pt x="378" y="0"/>
                    </a:lnTo>
                    <a:lnTo>
                      <a:pt x="380" y="0"/>
                    </a:lnTo>
                    <a:lnTo>
                      <a:pt x="382" y="0"/>
                    </a:lnTo>
                    <a:lnTo>
                      <a:pt x="384" y="0"/>
                    </a:lnTo>
                    <a:lnTo>
                      <a:pt x="386" y="0"/>
                    </a:lnTo>
                    <a:lnTo>
                      <a:pt x="388" y="0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lnTo>
                      <a:pt x="398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4" y="0"/>
                    </a:lnTo>
                    <a:lnTo>
                      <a:pt x="406" y="0"/>
                    </a:lnTo>
                    <a:lnTo>
                      <a:pt x="408" y="0"/>
                    </a:lnTo>
                    <a:lnTo>
                      <a:pt x="410" y="0"/>
                    </a:lnTo>
                    <a:lnTo>
                      <a:pt x="412" y="0"/>
                    </a:lnTo>
                    <a:lnTo>
                      <a:pt x="414" y="0"/>
                    </a:lnTo>
                    <a:lnTo>
                      <a:pt x="416" y="0"/>
                    </a:lnTo>
                    <a:lnTo>
                      <a:pt x="418" y="0"/>
                    </a:lnTo>
                    <a:lnTo>
                      <a:pt x="420" y="0"/>
                    </a:lnTo>
                    <a:lnTo>
                      <a:pt x="422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29" y="0"/>
                    </a:lnTo>
                    <a:lnTo>
                      <a:pt x="431" y="0"/>
                    </a:lnTo>
                    <a:lnTo>
                      <a:pt x="435" y="0"/>
                    </a:lnTo>
                    <a:lnTo>
                      <a:pt x="437" y="0"/>
                    </a:lnTo>
                    <a:lnTo>
                      <a:pt x="439" y="0"/>
                    </a:lnTo>
                    <a:lnTo>
                      <a:pt x="441" y="0"/>
                    </a:lnTo>
                    <a:lnTo>
                      <a:pt x="443" y="0"/>
                    </a:lnTo>
                    <a:lnTo>
                      <a:pt x="445" y="0"/>
                    </a:lnTo>
                    <a:lnTo>
                      <a:pt x="447" y="0"/>
                    </a:lnTo>
                    <a:lnTo>
                      <a:pt x="449" y="0"/>
                    </a:lnTo>
                    <a:lnTo>
                      <a:pt x="451" y="0"/>
                    </a:lnTo>
                    <a:lnTo>
                      <a:pt x="453" y="0"/>
                    </a:lnTo>
                    <a:lnTo>
                      <a:pt x="455" y="0"/>
                    </a:lnTo>
                    <a:lnTo>
                      <a:pt x="457" y="0"/>
                    </a:lnTo>
                    <a:lnTo>
                      <a:pt x="459" y="0"/>
                    </a:lnTo>
                    <a:lnTo>
                      <a:pt x="461" y="0"/>
                    </a:lnTo>
                    <a:lnTo>
                      <a:pt x="463" y="0"/>
                    </a:lnTo>
                    <a:lnTo>
                      <a:pt x="465" y="0"/>
                    </a:lnTo>
                    <a:lnTo>
                      <a:pt x="467" y="0"/>
                    </a:lnTo>
                    <a:lnTo>
                      <a:pt x="469" y="0"/>
                    </a:lnTo>
                    <a:lnTo>
                      <a:pt x="471" y="0"/>
                    </a:lnTo>
                    <a:lnTo>
                      <a:pt x="473" y="0"/>
                    </a:lnTo>
                    <a:lnTo>
                      <a:pt x="475" y="0"/>
                    </a:lnTo>
                    <a:lnTo>
                      <a:pt x="478" y="0"/>
                    </a:lnTo>
                    <a:lnTo>
                      <a:pt x="480" y="0"/>
                    </a:lnTo>
                    <a:lnTo>
                      <a:pt x="482" y="0"/>
                    </a:lnTo>
                    <a:lnTo>
                      <a:pt x="484" y="0"/>
                    </a:lnTo>
                    <a:lnTo>
                      <a:pt x="486" y="0"/>
                    </a:lnTo>
                    <a:lnTo>
                      <a:pt x="488" y="0"/>
                    </a:lnTo>
                    <a:lnTo>
                      <a:pt x="490" y="0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6" y="0"/>
                    </a:lnTo>
                    <a:lnTo>
                      <a:pt x="500" y="0"/>
                    </a:lnTo>
                    <a:lnTo>
                      <a:pt x="502" y="0"/>
                    </a:lnTo>
                    <a:lnTo>
                      <a:pt x="504" y="0"/>
                    </a:lnTo>
                    <a:lnTo>
                      <a:pt x="506" y="0"/>
                    </a:lnTo>
                    <a:lnTo>
                      <a:pt x="508" y="0"/>
                    </a:lnTo>
                    <a:lnTo>
                      <a:pt x="510" y="0"/>
                    </a:lnTo>
                    <a:lnTo>
                      <a:pt x="512" y="0"/>
                    </a:lnTo>
                    <a:lnTo>
                      <a:pt x="514" y="0"/>
                    </a:lnTo>
                    <a:lnTo>
                      <a:pt x="516" y="0"/>
                    </a:lnTo>
                    <a:lnTo>
                      <a:pt x="518" y="0"/>
                    </a:lnTo>
                    <a:lnTo>
                      <a:pt x="520" y="0"/>
                    </a:lnTo>
                    <a:lnTo>
                      <a:pt x="522" y="0"/>
                    </a:lnTo>
                    <a:lnTo>
                      <a:pt x="524" y="0"/>
                    </a:lnTo>
                    <a:lnTo>
                      <a:pt x="526" y="0"/>
                    </a:lnTo>
                    <a:lnTo>
                      <a:pt x="529" y="0"/>
                    </a:lnTo>
                    <a:lnTo>
                      <a:pt x="531" y="0"/>
                    </a:lnTo>
                    <a:lnTo>
                      <a:pt x="533" y="0"/>
                    </a:lnTo>
                    <a:lnTo>
                      <a:pt x="535" y="0"/>
                    </a:lnTo>
                    <a:lnTo>
                      <a:pt x="537" y="0"/>
                    </a:lnTo>
                    <a:lnTo>
                      <a:pt x="539" y="0"/>
                    </a:lnTo>
                    <a:lnTo>
                      <a:pt x="541" y="0"/>
                    </a:lnTo>
                    <a:lnTo>
                      <a:pt x="543" y="0"/>
                    </a:lnTo>
                    <a:lnTo>
                      <a:pt x="545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3" y="0"/>
                    </a:lnTo>
                    <a:lnTo>
                      <a:pt x="555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1" y="0"/>
                    </a:lnTo>
                    <a:lnTo>
                      <a:pt x="563" y="0"/>
                    </a:lnTo>
                    <a:lnTo>
                      <a:pt x="567" y="0"/>
                    </a:lnTo>
                    <a:lnTo>
                      <a:pt x="569" y="0"/>
                    </a:lnTo>
                    <a:lnTo>
                      <a:pt x="571" y="0"/>
                    </a:lnTo>
                    <a:lnTo>
                      <a:pt x="573" y="0"/>
                    </a:lnTo>
                    <a:lnTo>
                      <a:pt x="575" y="0"/>
                    </a:lnTo>
                    <a:lnTo>
                      <a:pt x="577" y="0"/>
                    </a:lnTo>
                    <a:lnTo>
                      <a:pt x="580" y="0"/>
                    </a:lnTo>
                    <a:lnTo>
                      <a:pt x="582" y="0"/>
                    </a:lnTo>
                    <a:lnTo>
                      <a:pt x="584" y="0"/>
                    </a:lnTo>
                    <a:lnTo>
                      <a:pt x="586" y="0"/>
                    </a:lnTo>
                    <a:lnTo>
                      <a:pt x="588" y="0"/>
                    </a:lnTo>
                    <a:lnTo>
                      <a:pt x="590" y="0"/>
                    </a:lnTo>
                    <a:lnTo>
                      <a:pt x="592" y="0"/>
                    </a:lnTo>
                    <a:lnTo>
                      <a:pt x="594" y="0"/>
                    </a:lnTo>
                    <a:lnTo>
                      <a:pt x="596" y="0"/>
                    </a:lnTo>
                    <a:lnTo>
                      <a:pt x="598" y="0"/>
                    </a:lnTo>
                    <a:lnTo>
                      <a:pt x="600" y="0"/>
                    </a:lnTo>
                    <a:lnTo>
                      <a:pt x="602" y="0"/>
                    </a:lnTo>
                    <a:lnTo>
                      <a:pt x="604" y="0"/>
                    </a:lnTo>
                    <a:lnTo>
                      <a:pt x="606" y="0"/>
                    </a:lnTo>
                    <a:lnTo>
                      <a:pt x="608" y="0"/>
                    </a:lnTo>
                    <a:lnTo>
                      <a:pt x="610" y="0"/>
                    </a:lnTo>
                    <a:lnTo>
                      <a:pt x="612" y="0"/>
                    </a:lnTo>
                    <a:lnTo>
                      <a:pt x="614" y="0"/>
                    </a:lnTo>
                    <a:lnTo>
                      <a:pt x="616" y="0"/>
                    </a:lnTo>
                    <a:lnTo>
                      <a:pt x="618" y="0"/>
                    </a:lnTo>
                    <a:lnTo>
                      <a:pt x="620" y="0"/>
                    </a:lnTo>
                    <a:lnTo>
                      <a:pt x="622" y="0"/>
                    </a:lnTo>
                    <a:lnTo>
                      <a:pt x="624" y="0"/>
                    </a:lnTo>
                    <a:lnTo>
                      <a:pt x="626" y="0"/>
                    </a:lnTo>
                    <a:lnTo>
                      <a:pt x="628" y="0"/>
                    </a:lnTo>
                    <a:lnTo>
                      <a:pt x="633" y="0"/>
                    </a:lnTo>
                    <a:lnTo>
                      <a:pt x="635" y="0"/>
                    </a:lnTo>
                    <a:lnTo>
                      <a:pt x="637" y="0"/>
                    </a:lnTo>
                    <a:lnTo>
                      <a:pt x="639" y="0"/>
                    </a:lnTo>
                    <a:lnTo>
                      <a:pt x="641" y="0"/>
                    </a:lnTo>
                    <a:lnTo>
                      <a:pt x="643" y="0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  <a:lnTo>
                      <a:pt x="653" y="0"/>
                    </a:lnTo>
                    <a:lnTo>
                      <a:pt x="655" y="0"/>
                    </a:lnTo>
                    <a:lnTo>
                      <a:pt x="657" y="0"/>
                    </a:lnTo>
                    <a:lnTo>
                      <a:pt x="659" y="0"/>
                    </a:lnTo>
                    <a:lnTo>
                      <a:pt x="661" y="0"/>
                    </a:lnTo>
                    <a:lnTo>
                      <a:pt x="663" y="0"/>
                    </a:lnTo>
                    <a:lnTo>
                      <a:pt x="665" y="0"/>
                    </a:lnTo>
                    <a:lnTo>
                      <a:pt x="667" y="0"/>
                    </a:lnTo>
                    <a:lnTo>
                      <a:pt x="669" y="0"/>
                    </a:lnTo>
                    <a:lnTo>
                      <a:pt x="671" y="0"/>
                    </a:lnTo>
                    <a:lnTo>
                      <a:pt x="673" y="0"/>
                    </a:lnTo>
                    <a:lnTo>
                      <a:pt x="675" y="0"/>
                    </a:lnTo>
                    <a:lnTo>
                      <a:pt x="677" y="0"/>
                    </a:lnTo>
                    <a:lnTo>
                      <a:pt x="679" y="0"/>
                    </a:lnTo>
                    <a:lnTo>
                      <a:pt x="682" y="0"/>
                    </a:lnTo>
                    <a:lnTo>
                      <a:pt x="684" y="0"/>
                    </a:lnTo>
                    <a:lnTo>
                      <a:pt x="686" y="0"/>
                    </a:lnTo>
                    <a:lnTo>
                      <a:pt x="688" y="0"/>
                    </a:lnTo>
                    <a:lnTo>
                      <a:pt x="690" y="0"/>
                    </a:lnTo>
                    <a:lnTo>
                      <a:pt x="692" y="0"/>
                    </a:lnTo>
                    <a:lnTo>
                      <a:pt x="694" y="0"/>
                    </a:lnTo>
                    <a:lnTo>
                      <a:pt x="696" y="0"/>
                    </a:lnTo>
                    <a:lnTo>
                      <a:pt x="700" y="0"/>
                    </a:lnTo>
                    <a:lnTo>
                      <a:pt x="702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8" y="0"/>
                    </a:lnTo>
                    <a:lnTo>
                      <a:pt x="710" y="0"/>
                    </a:lnTo>
                    <a:lnTo>
                      <a:pt x="712" y="0"/>
                    </a:lnTo>
                    <a:lnTo>
                      <a:pt x="714" y="0"/>
                    </a:lnTo>
                    <a:lnTo>
                      <a:pt x="716" y="0"/>
                    </a:lnTo>
                    <a:lnTo>
                      <a:pt x="718" y="0"/>
                    </a:lnTo>
                    <a:lnTo>
                      <a:pt x="720" y="0"/>
                    </a:lnTo>
                    <a:lnTo>
                      <a:pt x="722" y="0"/>
                    </a:lnTo>
                    <a:lnTo>
                      <a:pt x="724" y="0"/>
                    </a:lnTo>
                    <a:lnTo>
                      <a:pt x="726" y="0"/>
                    </a:lnTo>
                    <a:lnTo>
                      <a:pt x="728" y="0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5" y="0"/>
                    </a:lnTo>
                    <a:lnTo>
                      <a:pt x="737" y="0"/>
                    </a:lnTo>
                    <a:lnTo>
                      <a:pt x="739" y="0"/>
                    </a:lnTo>
                    <a:lnTo>
                      <a:pt x="741" y="0"/>
                    </a:lnTo>
                    <a:lnTo>
                      <a:pt x="743" y="0"/>
                    </a:lnTo>
                    <a:lnTo>
                      <a:pt x="745" y="0"/>
                    </a:lnTo>
                    <a:lnTo>
                      <a:pt x="747" y="0"/>
                    </a:lnTo>
                    <a:lnTo>
                      <a:pt x="749" y="0"/>
                    </a:lnTo>
                    <a:lnTo>
                      <a:pt x="751" y="0"/>
                    </a:lnTo>
                    <a:lnTo>
                      <a:pt x="753" y="0"/>
                    </a:lnTo>
                    <a:lnTo>
                      <a:pt x="755" y="0"/>
                    </a:lnTo>
                    <a:lnTo>
                      <a:pt x="757" y="0"/>
                    </a:lnTo>
                    <a:lnTo>
                      <a:pt x="759" y="0"/>
                    </a:lnTo>
                    <a:lnTo>
                      <a:pt x="761" y="0"/>
                    </a:lnTo>
                    <a:lnTo>
                      <a:pt x="763" y="0"/>
                    </a:lnTo>
                    <a:lnTo>
                      <a:pt x="767" y="0"/>
                    </a:lnTo>
                    <a:lnTo>
                      <a:pt x="769" y="0"/>
                    </a:lnTo>
                    <a:lnTo>
                      <a:pt x="771" y="0"/>
                    </a:lnTo>
                    <a:lnTo>
                      <a:pt x="773" y="0"/>
                    </a:lnTo>
                    <a:lnTo>
                      <a:pt x="775" y="0"/>
                    </a:lnTo>
                    <a:lnTo>
                      <a:pt x="777" y="0"/>
                    </a:lnTo>
                    <a:lnTo>
                      <a:pt x="779" y="0"/>
                    </a:lnTo>
                    <a:lnTo>
                      <a:pt x="781" y="0"/>
                    </a:lnTo>
                    <a:lnTo>
                      <a:pt x="784" y="0"/>
                    </a:lnTo>
                    <a:lnTo>
                      <a:pt x="786" y="0"/>
                    </a:lnTo>
                    <a:lnTo>
                      <a:pt x="788" y="0"/>
                    </a:lnTo>
                    <a:lnTo>
                      <a:pt x="790" y="0"/>
                    </a:lnTo>
                    <a:lnTo>
                      <a:pt x="792" y="0"/>
                    </a:lnTo>
                    <a:lnTo>
                      <a:pt x="794" y="0"/>
                    </a:lnTo>
                    <a:lnTo>
                      <a:pt x="796" y="0"/>
                    </a:lnTo>
                    <a:lnTo>
                      <a:pt x="798" y="0"/>
                    </a:lnTo>
                    <a:lnTo>
                      <a:pt x="800" y="0"/>
                    </a:lnTo>
                    <a:lnTo>
                      <a:pt x="802" y="0"/>
                    </a:lnTo>
                    <a:lnTo>
                      <a:pt x="804" y="0"/>
                    </a:lnTo>
                    <a:lnTo>
                      <a:pt x="806" y="0"/>
                    </a:lnTo>
                    <a:lnTo>
                      <a:pt x="808" y="0"/>
                    </a:lnTo>
                    <a:lnTo>
                      <a:pt x="810" y="0"/>
                    </a:lnTo>
                    <a:lnTo>
                      <a:pt x="812" y="0"/>
                    </a:lnTo>
                    <a:lnTo>
                      <a:pt x="814" y="0"/>
                    </a:lnTo>
                    <a:lnTo>
                      <a:pt x="816" y="0"/>
                    </a:lnTo>
                    <a:lnTo>
                      <a:pt x="818" y="0"/>
                    </a:lnTo>
                    <a:lnTo>
                      <a:pt x="820" y="0"/>
                    </a:lnTo>
                    <a:lnTo>
                      <a:pt x="822" y="0"/>
                    </a:lnTo>
                    <a:lnTo>
                      <a:pt x="824" y="0"/>
                    </a:lnTo>
                    <a:lnTo>
                      <a:pt x="826" y="0"/>
                    </a:lnTo>
                    <a:lnTo>
                      <a:pt x="828" y="0"/>
                    </a:lnTo>
                    <a:lnTo>
                      <a:pt x="832" y="0"/>
                    </a:lnTo>
                    <a:lnTo>
                      <a:pt x="835" y="0"/>
                    </a:lnTo>
                    <a:lnTo>
                      <a:pt x="837" y="0"/>
                    </a:lnTo>
                    <a:lnTo>
                      <a:pt x="839" y="0"/>
                    </a:lnTo>
                    <a:lnTo>
                      <a:pt x="841" y="0"/>
                    </a:lnTo>
                    <a:lnTo>
                      <a:pt x="843" y="0"/>
                    </a:lnTo>
                    <a:lnTo>
                      <a:pt x="845" y="0"/>
                    </a:lnTo>
                    <a:lnTo>
                      <a:pt x="847" y="0"/>
                    </a:lnTo>
                    <a:lnTo>
                      <a:pt x="849" y="0"/>
                    </a:lnTo>
                    <a:lnTo>
                      <a:pt x="851" y="0"/>
                    </a:lnTo>
                    <a:lnTo>
                      <a:pt x="853" y="0"/>
                    </a:lnTo>
                    <a:lnTo>
                      <a:pt x="855" y="0"/>
                    </a:lnTo>
                    <a:lnTo>
                      <a:pt x="857" y="0"/>
                    </a:lnTo>
                    <a:lnTo>
                      <a:pt x="859" y="0"/>
                    </a:lnTo>
                    <a:lnTo>
                      <a:pt x="861" y="0"/>
                    </a:lnTo>
                    <a:lnTo>
                      <a:pt x="863" y="0"/>
                    </a:lnTo>
                    <a:lnTo>
                      <a:pt x="865" y="0"/>
                    </a:lnTo>
                    <a:lnTo>
                      <a:pt x="867" y="0"/>
                    </a:lnTo>
                    <a:lnTo>
                      <a:pt x="869" y="0"/>
                    </a:lnTo>
                    <a:lnTo>
                      <a:pt x="871" y="0"/>
                    </a:lnTo>
                    <a:lnTo>
                      <a:pt x="873" y="0"/>
                    </a:lnTo>
                    <a:lnTo>
                      <a:pt x="875" y="0"/>
                    </a:lnTo>
                    <a:lnTo>
                      <a:pt x="877" y="0"/>
                    </a:lnTo>
                    <a:lnTo>
                      <a:pt x="879" y="0"/>
                    </a:lnTo>
                    <a:lnTo>
                      <a:pt x="881" y="0"/>
                    </a:lnTo>
                    <a:lnTo>
                      <a:pt x="883" y="0"/>
                    </a:lnTo>
                    <a:lnTo>
                      <a:pt x="886" y="0"/>
                    </a:lnTo>
                    <a:lnTo>
                      <a:pt x="888" y="0"/>
                    </a:lnTo>
                    <a:lnTo>
                      <a:pt x="890" y="0"/>
                    </a:lnTo>
                    <a:lnTo>
                      <a:pt x="892" y="0"/>
                    </a:lnTo>
                    <a:lnTo>
                      <a:pt x="894" y="0"/>
                    </a:lnTo>
                    <a:lnTo>
                      <a:pt x="896" y="0"/>
                    </a:lnTo>
                    <a:lnTo>
                      <a:pt x="900" y="0"/>
                    </a:lnTo>
                    <a:lnTo>
                      <a:pt x="902" y="0"/>
                    </a:lnTo>
                    <a:lnTo>
                      <a:pt x="904" y="0"/>
                    </a:lnTo>
                    <a:lnTo>
                      <a:pt x="906" y="0"/>
                    </a:lnTo>
                    <a:lnTo>
                      <a:pt x="908" y="0"/>
                    </a:lnTo>
                    <a:lnTo>
                      <a:pt x="910" y="0"/>
                    </a:lnTo>
                    <a:lnTo>
                      <a:pt x="912" y="0"/>
                    </a:lnTo>
                    <a:lnTo>
                      <a:pt x="914" y="0"/>
                    </a:lnTo>
                    <a:lnTo>
                      <a:pt x="916" y="0"/>
                    </a:lnTo>
                    <a:lnTo>
                      <a:pt x="918" y="0"/>
                    </a:lnTo>
                    <a:lnTo>
                      <a:pt x="920" y="0"/>
                    </a:lnTo>
                    <a:lnTo>
                      <a:pt x="922" y="0"/>
                    </a:lnTo>
                    <a:lnTo>
                      <a:pt x="924" y="0"/>
                    </a:lnTo>
                    <a:lnTo>
                      <a:pt x="926" y="0"/>
                    </a:lnTo>
                    <a:lnTo>
                      <a:pt x="928" y="0"/>
                    </a:lnTo>
                    <a:lnTo>
                      <a:pt x="930" y="0"/>
                    </a:lnTo>
                    <a:lnTo>
                      <a:pt x="932" y="0"/>
                    </a:lnTo>
                    <a:lnTo>
                      <a:pt x="934" y="0"/>
                    </a:lnTo>
                    <a:lnTo>
                      <a:pt x="937" y="0"/>
                    </a:lnTo>
                    <a:lnTo>
                      <a:pt x="939" y="0"/>
                    </a:lnTo>
                    <a:lnTo>
                      <a:pt x="941" y="0"/>
                    </a:lnTo>
                    <a:lnTo>
                      <a:pt x="943" y="0"/>
                    </a:lnTo>
                    <a:lnTo>
                      <a:pt x="945" y="0"/>
                    </a:lnTo>
                    <a:lnTo>
                      <a:pt x="947" y="0"/>
                    </a:lnTo>
                    <a:lnTo>
                      <a:pt x="949" y="0"/>
                    </a:lnTo>
                    <a:lnTo>
                      <a:pt x="951" y="0"/>
                    </a:lnTo>
                    <a:lnTo>
                      <a:pt x="953" y="0"/>
                    </a:lnTo>
                    <a:lnTo>
                      <a:pt x="955" y="0"/>
                    </a:lnTo>
                    <a:lnTo>
                      <a:pt x="957" y="0"/>
                    </a:lnTo>
                    <a:lnTo>
                      <a:pt x="959" y="0"/>
                    </a:lnTo>
                    <a:lnTo>
                      <a:pt x="961" y="0"/>
                    </a:lnTo>
                    <a:lnTo>
                      <a:pt x="965" y="0"/>
                    </a:lnTo>
                    <a:lnTo>
                      <a:pt x="967" y="0"/>
                    </a:lnTo>
                    <a:lnTo>
                      <a:pt x="969" y="0"/>
                    </a:lnTo>
                    <a:lnTo>
                      <a:pt x="971" y="0"/>
                    </a:lnTo>
                    <a:lnTo>
                      <a:pt x="973" y="0"/>
                    </a:lnTo>
                    <a:lnTo>
                      <a:pt x="975" y="0"/>
                    </a:lnTo>
                    <a:lnTo>
                      <a:pt x="977" y="0"/>
                    </a:lnTo>
                    <a:lnTo>
                      <a:pt x="979" y="0"/>
                    </a:lnTo>
                    <a:lnTo>
                      <a:pt x="981" y="0"/>
                    </a:lnTo>
                    <a:lnTo>
                      <a:pt x="983" y="0"/>
                    </a:lnTo>
                    <a:lnTo>
                      <a:pt x="985" y="0"/>
                    </a:lnTo>
                    <a:lnTo>
                      <a:pt x="988" y="0"/>
                    </a:lnTo>
                    <a:lnTo>
                      <a:pt x="990" y="0"/>
                    </a:lnTo>
                    <a:lnTo>
                      <a:pt x="992" y="0"/>
                    </a:lnTo>
                    <a:lnTo>
                      <a:pt x="994" y="0"/>
                    </a:lnTo>
                    <a:lnTo>
                      <a:pt x="996" y="0"/>
                    </a:lnTo>
                    <a:lnTo>
                      <a:pt x="998" y="0"/>
                    </a:lnTo>
                    <a:lnTo>
                      <a:pt x="1000" y="0"/>
                    </a:lnTo>
                    <a:lnTo>
                      <a:pt x="1002" y="0"/>
                    </a:lnTo>
                    <a:lnTo>
                      <a:pt x="1004" y="0"/>
                    </a:lnTo>
                    <a:lnTo>
                      <a:pt x="1006" y="0"/>
                    </a:lnTo>
                    <a:lnTo>
                      <a:pt x="1008" y="0"/>
                    </a:lnTo>
                    <a:lnTo>
                      <a:pt x="1010" y="0"/>
                    </a:lnTo>
                    <a:lnTo>
                      <a:pt x="1012" y="0"/>
                    </a:lnTo>
                    <a:lnTo>
                      <a:pt x="1014" y="0"/>
                    </a:lnTo>
                    <a:lnTo>
                      <a:pt x="1016" y="0"/>
                    </a:lnTo>
                    <a:lnTo>
                      <a:pt x="1018" y="0"/>
                    </a:lnTo>
                    <a:lnTo>
                      <a:pt x="1020" y="0"/>
                    </a:lnTo>
                    <a:lnTo>
                      <a:pt x="1022" y="0"/>
                    </a:lnTo>
                    <a:lnTo>
                      <a:pt x="1024" y="0"/>
                    </a:lnTo>
                    <a:lnTo>
                      <a:pt x="1026" y="0"/>
                    </a:lnTo>
                    <a:lnTo>
                      <a:pt x="1028" y="0"/>
                    </a:lnTo>
                    <a:lnTo>
                      <a:pt x="1032" y="0"/>
                    </a:lnTo>
                    <a:lnTo>
                      <a:pt x="1034" y="0"/>
                    </a:lnTo>
                    <a:lnTo>
                      <a:pt x="1036" y="0"/>
                    </a:lnTo>
                    <a:lnTo>
                      <a:pt x="1039" y="0"/>
                    </a:lnTo>
                    <a:lnTo>
                      <a:pt x="1041" y="0"/>
                    </a:lnTo>
                    <a:lnTo>
                      <a:pt x="1043" y="0"/>
                    </a:lnTo>
                    <a:lnTo>
                      <a:pt x="1045" y="0"/>
                    </a:lnTo>
                    <a:lnTo>
                      <a:pt x="1047" y="0"/>
                    </a:lnTo>
                    <a:lnTo>
                      <a:pt x="1049" y="0"/>
                    </a:lnTo>
                    <a:lnTo>
                      <a:pt x="1051" y="0"/>
                    </a:lnTo>
                    <a:lnTo>
                      <a:pt x="1053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343"/>
              <p:cNvSpPr>
                <a:spLocks/>
              </p:cNvSpPr>
              <p:nvPr/>
            </p:nvSpPr>
            <p:spPr bwMode="auto">
              <a:xfrm>
                <a:off x="2515" y="3503"/>
                <a:ext cx="1380" cy="244"/>
              </a:xfrm>
              <a:custGeom>
                <a:avLst/>
                <a:gdLst>
                  <a:gd name="T0" fmla="*/ 18 w 1053"/>
                  <a:gd name="T1" fmla="*/ 244 h 244"/>
                  <a:gd name="T2" fmla="*/ 41 w 1053"/>
                  <a:gd name="T3" fmla="*/ 244 h 244"/>
                  <a:gd name="T4" fmla="*/ 64 w 1053"/>
                  <a:gd name="T5" fmla="*/ 244 h 244"/>
                  <a:gd name="T6" fmla="*/ 85 w 1053"/>
                  <a:gd name="T7" fmla="*/ 244 h 244"/>
                  <a:gd name="T8" fmla="*/ 107 w 1053"/>
                  <a:gd name="T9" fmla="*/ 244 h 244"/>
                  <a:gd name="T10" fmla="*/ 128 w 1053"/>
                  <a:gd name="T11" fmla="*/ 244 h 244"/>
                  <a:gd name="T12" fmla="*/ 152 w 1053"/>
                  <a:gd name="T13" fmla="*/ 216 h 244"/>
                  <a:gd name="T14" fmla="*/ 174 w 1053"/>
                  <a:gd name="T15" fmla="*/ 162 h 244"/>
                  <a:gd name="T16" fmla="*/ 195 w 1053"/>
                  <a:gd name="T17" fmla="*/ 113 h 244"/>
                  <a:gd name="T18" fmla="*/ 219 w 1053"/>
                  <a:gd name="T19" fmla="*/ 66 h 244"/>
                  <a:gd name="T20" fmla="*/ 241 w 1053"/>
                  <a:gd name="T21" fmla="*/ 31 h 244"/>
                  <a:gd name="T22" fmla="*/ 262 w 1053"/>
                  <a:gd name="T23" fmla="*/ 10 h 244"/>
                  <a:gd name="T24" fmla="*/ 283 w 1053"/>
                  <a:gd name="T25" fmla="*/ 0 h 244"/>
                  <a:gd name="T26" fmla="*/ 308 w 1053"/>
                  <a:gd name="T27" fmla="*/ 0 h 244"/>
                  <a:gd name="T28" fmla="*/ 329 w 1053"/>
                  <a:gd name="T29" fmla="*/ 6 h 244"/>
                  <a:gd name="T30" fmla="*/ 350 w 1053"/>
                  <a:gd name="T31" fmla="*/ 15 h 244"/>
                  <a:gd name="T32" fmla="*/ 372 w 1053"/>
                  <a:gd name="T33" fmla="*/ 23 h 244"/>
                  <a:gd name="T34" fmla="*/ 396 w 1053"/>
                  <a:gd name="T35" fmla="*/ 29 h 244"/>
                  <a:gd name="T36" fmla="*/ 417 w 1053"/>
                  <a:gd name="T37" fmla="*/ 33 h 244"/>
                  <a:gd name="T38" fmla="*/ 439 w 1053"/>
                  <a:gd name="T39" fmla="*/ 35 h 244"/>
                  <a:gd name="T40" fmla="*/ 460 w 1053"/>
                  <a:gd name="T41" fmla="*/ 33 h 244"/>
                  <a:gd name="T42" fmla="*/ 484 w 1053"/>
                  <a:gd name="T43" fmla="*/ 31 h 244"/>
                  <a:gd name="T44" fmla="*/ 506 w 1053"/>
                  <a:gd name="T45" fmla="*/ 29 h 244"/>
                  <a:gd name="T46" fmla="*/ 527 w 1053"/>
                  <a:gd name="T47" fmla="*/ 25 h 244"/>
                  <a:gd name="T48" fmla="*/ 548 w 1053"/>
                  <a:gd name="T49" fmla="*/ 23 h 244"/>
                  <a:gd name="T50" fmla="*/ 573 w 1053"/>
                  <a:gd name="T51" fmla="*/ 21 h 244"/>
                  <a:gd name="T52" fmla="*/ 594 w 1053"/>
                  <a:gd name="T53" fmla="*/ 21 h 244"/>
                  <a:gd name="T54" fmla="*/ 615 w 1053"/>
                  <a:gd name="T55" fmla="*/ 19 h 244"/>
                  <a:gd name="T56" fmla="*/ 637 w 1053"/>
                  <a:gd name="T57" fmla="*/ 19 h 244"/>
                  <a:gd name="T58" fmla="*/ 661 w 1053"/>
                  <a:gd name="T59" fmla="*/ 21 h 244"/>
                  <a:gd name="T60" fmla="*/ 681 w 1053"/>
                  <a:gd name="T61" fmla="*/ 21 h 244"/>
                  <a:gd name="T62" fmla="*/ 704 w 1053"/>
                  <a:gd name="T63" fmla="*/ 21 h 244"/>
                  <a:gd name="T64" fmla="*/ 725 w 1053"/>
                  <a:gd name="T65" fmla="*/ 21 h 244"/>
                  <a:gd name="T66" fmla="*/ 748 w 1053"/>
                  <a:gd name="T67" fmla="*/ 21 h 244"/>
                  <a:gd name="T68" fmla="*/ 771 w 1053"/>
                  <a:gd name="T69" fmla="*/ 21 h 244"/>
                  <a:gd name="T70" fmla="*/ 792 w 1053"/>
                  <a:gd name="T71" fmla="*/ 21 h 244"/>
                  <a:gd name="T72" fmla="*/ 813 w 1053"/>
                  <a:gd name="T73" fmla="*/ 21 h 244"/>
                  <a:gd name="T74" fmla="*/ 837 w 1053"/>
                  <a:gd name="T75" fmla="*/ 21 h 244"/>
                  <a:gd name="T76" fmla="*/ 858 w 1053"/>
                  <a:gd name="T77" fmla="*/ 21 h 244"/>
                  <a:gd name="T78" fmla="*/ 879 w 1053"/>
                  <a:gd name="T79" fmla="*/ 21 h 244"/>
                  <a:gd name="T80" fmla="*/ 902 w 1053"/>
                  <a:gd name="T81" fmla="*/ 21 h 244"/>
                  <a:gd name="T82" fmla="*/ 925 w 1053"/>
                  <a:gd name="T83" fmla="*/ 21 h 244"/>
                  <a:gd name="T84" fmla="*/ 946 w 1053"/>
                  <a:gd name="T85" fmla="*/ 21 h 244"/>
                  <a:gd name="T86" fmla="*/ 968 w 1053"/>
                  <a:gd name="T87" fmla="*/ 21 h 244"/>
                  <a:gd name="T88" fmla="*/ 989 w 1053"/>
                  <a:gd name="T89" fmla="*/ 21 h 244"/>
                  <a:gd name="T90" fmla="*/ 1013 w 1053"/>
                  <a:gd name="T91" fmla="*/ 21 h 244"/>
                  <a:gd name="T92" fmla="*/ 1035 w 1053"/>
                  <a:gd name="T93" fmla="*/ 21 h 244"/>
                  <a:gd name="T94" fmla="*/ 1056 w 1053"/>
                  <a:gd name="T95" fmla="*/ 21 h 244"/>
                  <a:gd name="T96" fmla="*/ 1077 w 1053"/>
                  <a:gd name="T97" fmla="*/ 21 h 244"/>
                  <a:gd name="T98" fmla="*/ 1102 w 1053"/>
                  <a:gd name="T99" fmla="*/ 21 h 244"/>
                  <a:gd name="T100" fmla="*/ 1123 w 1053"/>
                  <a:gd name="T101" fmla="*/ 21 h 244"/>
                  <a:gd name="T102" fmla="*/ 1144 w 1053"/>
                  <a:gd name="T103" fmla="*/ 21 h 244"/>
                  <a:gd name="T104" fmla="*/ 1166 w 1053"/>
                  <a:gd name="T105" fmla="*/ 21 h 244"/>
                  <a:gd name="T106" fmla="*/ 1190 w 1053"/>
                  <a:gd name="T107" fmla="*/ 21 h 244"/>
                  <a:gd name="T108" fmla="*/ 1211 w 1053"/>
                  <a:gd name="T109" fmla="*/ 21 h 244"/>
                  <a:gd name="T110" fmla="*/ 1233 w 1053"/>
                  <a:gd name="T111" fmla="*/ 21 h 244"/>
                  <a:gd name="T112" fmla="*/ 1254 w 1053"/>
                  <a:gd name="T113" fmla="*/ 21 h 244"/>
                  <a:gd name="T114" fmla="*/ 1278 w 1053"/>
                  <a:gd name="T115" fmla="*/ 21 h 244"/>
                  <a:gd name="T116" fmla="*/ 1300 w 1053"/>
                  <a:gd name="T117" fmla="*/ 21 h 244"/>
                  <a:gd name="T118" fmla="*/ 1321 w 1053"/>
                  <a:gd name="T119" fmla="*/ 21 h 244"/>
                  <a:gd name="T120" fmla="*/ 1342 w 1053"/>
                  <a:gd name="T121" fmla="*/ 21 h 244"/>
                  <a:gd name="T122" fmla="*/ 1367 w 1053"/>
                  <a:gd name="T123" fmla="*/ 21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53" h="244">
                    <a:moveTo>
                      <a:pt x="0" y="244"/>
                    </a:moveTo>
                    <a:lnTo>
                      <a:pt x="2" y="244"/>
                    </a:lnTo>
                    <a:lnTo>
                      <a:pt x="4" y="244"/>
                    </a:lnTo>
                    <a:lnTo>
                      <a:pt x="6" y="244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2" y="244"/>
                    </a:lnTo>
                    <a:lnTo>
                      <a:pt x="14" y="244"/>
                    </a:lnTo>
                    <a:lnTo>
                      <a:pt x="16" y="244"/>
                    </a:lnTo>
                    <a:lnTo>
                      <a:pt x="19" y="244"/>
                    </a:lnTo>
                    <a:lnTo>
                      <a:pt x="21" y="244"/>
                    </a:lnTo>
                    <a:lnTo>
                      <a:pt x="23" y="244"/>
                    </a:lnTo>
                    <a:lnTo>
                      <a:pt x="25" y="244"/>
                    </a:lnTo>
                    <a:lnTo>
                      <a:pt x="27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35" y="244"/>
                    </a:lnTo>
                    <a:lnTo>
                      <a:pt x="37" y="244"/>
                    </a:lnTo>
                    <a:lnTo>
                      <a:pt x="39" y="244"/>
                    </a:lnTo>
                    <a:lnTo>
                      <a:pt x="41" y="244"/>
                    </a:lnTo>
                    <a:lnTo>
                      <a:pt x="43" y="244"/>
                    </a:lnTo>
                    <a:lnTo>
                      <a:pt x="45" y="244"/>
                    </a:lnTo>
                    <a:lnTo>
                      <a:pt x="47" y="244"/>
                    </a:lnTo>
                    <a:lnTo>
                      <a:pt x="49" y="244"/>
                    </a:lnTo>
                    <a:lnTo>
                      <a:pt x="51" y="244"/>
                    </a:lnTo>
                    <a:lnTo>
                      <a:pt x="53" y="244"/>
                    </a:lnTo>
                    <a:lnTo>
                      <a:pt x="55" y="244"/>
                    </a:lnTo>
                    <a:lnTo>
                      <a:pt x="57" y="244"/>
                    </a:lnTo>
                    <a:lnTo>
                      <a:pt x="59" y="244"/>
                    </a:lnTo>
                    <a:lnTo>
                      <a:pt x="61" y="244"/>
                    </a:lnTo>
                    <a:lnTo>
                      <a:pt x="63" y="244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70" y="244"/>
                    </a:lnTo>
                    <a:lnTo>
                      <a:pt x="72" y="244"/>
                    </a:lnTo>
                    <a:lnTo>
                      <a:pt x="74" y="244"/>
                    </a:lnTo>
                    <a:lnTo>
                      <a:pt x="76" y="244"/>
                    </a:lnTo>
                    <a:lnTo>
                      <a:pt x="78" y="244"/>
                    </a:lnTo>
                    <a:lnTo>
                      <a:pt x="80" y="244"/>
                    </a:lnTo>
                    <a:lnTo>
                      <a:pt x="82" y="244"/>
                    </a:lnTo>
                    <a:lnTo>
                      <a:pt x="84" y="244"/>
                    </a:lnTo>
                    <a:lnTo>
                      <a:pt x="86" y="244"/>
                    </a:lnTo>
                    <a:lnTo>
                      <a:pt x="88" y="244"/>
                    </a:lnTo>
                    <a:lnTo>
                      <a:pt x="90" y="244"/>
                    </a:lnTo>
                    <a:lnTo>
                      <a:pt x="92" y="244"/>
                    </a:lnTo>
                    <a:lnTo>
                      <a:pt x="94" y="244"/>
                    </a:lnTo>
                    <a:lnTo>
                      <a:pt x="96" y="244"/>
                    </a:lnTo>
                    <a:lnTo>
                      <a:pt x="98" y="244"/>
                    </a:lnTo>
                    <a:lnTo>
                      <a:pt x="102" y="244"/>
                    </a:lnTo>
                    <a:lnTo>
                      <a:pt x="104" y="244"/>
                    </a:lnTo>
                    <a:lnTo>
                      <a:pt x="106" y="244"/>
                    </a:lnTo>
                    <a:lnTo>
                      <a:pt x="108" y="244"/>
                    </a:lnTo>
                    <a:lnTo>
                      <a:pt x="110" y="236"/>
                    </a:lnTo>
                    <a:lnTo>
                      <a:pt x="112" y="230"/>
                    </a:lnTo>
                    <a:lnTo>
                      <a:pt x="114" y="224"/>
                    </a:lnTo>
                    <a:lnTo>
                      <a:pt x="116" y="216"/>
                    </a:lnTo>
                    <a:lnTo>
                      <a:pt x="118" y="210"/>
                    </a:lnTo>
                    <a:lnTo>
                      <a:pt x="121" y="201"/>
                    </a:lnTo>
                    <a:lnTo>
                      <a:pt x="123" y="195"/>
                    </a:lnTo>
                    <a:lnTo>
                      <a:pt x="125" y="189"/>
                    </a:lnTo>
                    <a:lnTo>
                      <a:pt x="127" y="183"/>
                    </a:lnTo>
                    <a:lnTo>
                      <a:pt x="129" y="175"/>
                    </a:lnTo>
                    <a:lnTo>
                      <a:pt x="131" y="169"/>
                    </a:lnTo>
                    <a:lnTo>
                      <a:pt x="133" y="162"/>
                    </a:lnTo>
                    <a:lnTo>
                      <a:pt x="135" y="156"/>
                    </a:lnTo>
                    <a:lnTo>
                      <a:pt x="137" y="150"/>
                    </a:lnTo>
                    <a:lnTo>
                      <a:pt x="139" y="144"/>
                    </a:lnTo>
                    <a:lnTo>
                      <a:pt x="141" y="138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19"/>
                    </a:lnTo>
                    <a:lnTo>
                      <a:pt x="149" y="113"/>
                    </a:lnTo>
                    <a:lnTo>
                      <a:pt x="151" y="107"/>
                    </a:lnTo>
                    <a:lnTo>
                      <a:pt x="153" y="101"/>
                    </a:lnTo>
                    <a:lnTo>
                      <a:pt x="155" y="95"/>
                    </a:lnTo>
                    <a:lnTo>
                      <a:pt x="157" y="88"/>
                    </a:lnTo>
                    <a:lnTo>
                      <a:pt x="159" y="82"/>
                    </a:lnTo>
                    <a:lnTo>
                      <a:pt x="161" y="76"/>
                    </a:lnTo>
                    <a:lnTo>
                      <a:pt x="163" y="70"/>
                    </a:lnTo>
                    <a:lnTo>
                      <a:pt x="167" y="66"/>
                    </a:lnTo>
                    <a:lnTo>
                      <a:pt x="169" y="60"/>
                    </a:lnTo>
                    <a:lnTo>
                      <a:pt x="172" y="56"/>
                    </a:lnTo>
                    <a:lnTo>
                      <a:pt x="174" y="52"/>
                    </a:lnTo>
                    <a:lnTo>
                      <a:pt x="176" y="45"/>
                    </a:lnTo>
                    <a:lnTo>
                      <a:pt x="178" y="41"/>
                    </a:lnTo>
                    <a:lnTo>
                      <a:pt x="180" y="37"/>
                    </a:lnTo>
                    <a:lnTo>
                      <a:pt x="182" y="35"/>
                    </a:lnTo>
                    <a:lnTo>
                      <a:pt x="184" y="31"/>
                    </a:lnTo>
                    <a:lnTo>
                      <a:pt x="186" y="27"/>
                    </a:lnTo>
                    <a:lnTo>
                      <a:pt x="188" y="25"/>
                    </a:lnTo>
                    <a:lnTo>
                      <a:pt x="190" y="21"/>
                    </a:lnTo>
                    <a:lnTo>
                      <a:pt x="192" y="19"/>
                    </a:lnTo>
                    <a:lnTo>
                      <a:pt x="194" y="17"/>
                    </a:lnTo>
                    <a:lnTo>
                      <a:pt x="196" y="15"/>
                    </a:lnTo>
                    <a:lnTo>
                      <a:pt x="198" y="13"/>
                    </a:lnTo>
                    <a:lnTo>
                      <a:pt x="200" y="10"/>
                    </a:lnTo>
                    <a:lnTo>
                      <a:pt x="202" y="8"/>
                    </a:lnTo>
                    <a:lnTo>
                      <a:pt x="204" y="6"/>
                    </a:lnTo>
                    <a:lnTo>
                      <a:pt x="206" y="4"/>
                    </a:lnTo>
                    <a:lnTo>
                      <a:pt x="208" y="4"/>
                    </a:lnTo>
                    <a:lnTo>
                      <a:pt x="210" y="2"/>
                    </a:lnTo>
                    <a:lnTo>
                      <a:pt x="212" y="2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9" y="2"/>
                    </a:lnTo>
                    <a:lnTo>
                      <a:pt x="241" y="2"/>
                    </a:lnTo>
                    <a:lnTo>
                      <a:pt x="243" y="2"/>
                    </a:lnTo>
                    <a:lnTo>
                      <a:pt x="245" y="4"/>
                    </a:lnTo>
                    <a:lnTo>
                      <a:pt x="247" y="4"/>
                    </a:lnTo>
                    <a:lnTo>
                      <a:pt x="249" y="6"/>
                    </a:lnTo>
                    <a:lnTo>
                      <a:pt x="251" y="6"/>
                    </a:lnTo>
                    <a:lnTo>
                      <a:pt x="253" y="8"/>
                    </a:lnTo>
                    <a:lnTo>
                      <a:pt x="255" y="8"/>
                    </a:lnTo>
                    <a:lnTo>
                      <a:pt x="257" y="10"/>
                    </a:lnTo>
                    <a:lnTo>
                      <a:pt x="259" y="10"/>
                    </a:lnTo>
                    <a:lnTo>
                      <a:pt x="261" y="13"/>
                    </a:lnTo>
                    <a:lnTo>
                      <a:pt x="263" y="13"/>
                    </a:lnTo>
                    <a:lnTo>
                      <a:pt x="265" y="15"/>
                    </a:lnTo>
                    <a:lnTo>
                      <a:pt x="267" y="15"/>
                    </a:lnTo>
                    <a:lnTo>
                      <a:pt x="269" y="17"/>
                    </a:lnTo>
                    <a:lnTo>
                      <a:pt x="271" y="17"/>
                    </a:lnTo>
                    <a:lnTo>
                      <a:pt x="274" y="19"/>
                    </a:lnTo>
                    <a:lnTo>
                      <a:pt x="276" y="19"/>
                    </a:lnTo>
                    <a:lnTo>
                      <a:pt x="278" y="21"/>
                    </a:lnTo>
                    <a:lnTo>
                      <a:pt x="280" y="21"/>
                    </a:lnTo>
                    <a:lnTo>
                      <a:pt x="282" y="23"/>
                    </a:lnTo>
                    <a:lnTo>
                      <a:pt x="284" y="23"/>
                    </a:lnTo>
                    <a:lnTo>
                      <a:pt x="286" y="25"/>
                    </a:lnTo>
                    <a:lnTo>
                      <a:pt x="288" y="25"/>
                    </a:lnTo>
                    <a:lnTo>
                      <a:pt x="290" y="27"/>
                    </a:lnTo>
                    <a:lnTo>
                      <a:pt x="292" y="27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8" y="29"/>
                    </a:lnTo>
                    <a:lnTo>
                      <a:pt x="302" y="29"/>
                    </a:lnTo>
                    <a:lnTo>
                      <a:pt x="304" y="31"/>
                    </a:lnTo>
                    <a:lnTo>
                      <a:pt x="306" y="31"/>
                    </a:lnTo>
                    <a:lnTo>
                      <a:pt x="308" y="31"/>
                    </a:lnTo>
                    <a:lnTo>
                      <a:pt x="310" y="33"/>
                    </a:lnTo>
                    <a:lnTo>
                      <a:pt x="312" y="33"/>
                    </a:lnTo>
                    <a:lnTo>
                      <a:pt x="314" y="33"/>
                    </a:lnTo>
                    <a:lnTo>
                      <a:pt x="316" y="33"/>
                    </a:lnTo>
                    <a:lnTo>
                      <a:pt x="318" y="33"/>
                    </a:lnTo>
                    <a:lnTo>
                      <a:pt x="320" y="33"/>
                    </a:lnTo>
                    <a:lnTo>
                      <a:pt x="322" y="35"/>
                    </a:lnTo>
                    <a:lnTo>
                      <a:pt x="325" y="35"/>
                    </a:lnTo>
                    <a:lnTo>
                      <a:pt x="327" y="35"/>
                    </a:lnTo>
                    <a:lnTo>
                      <a:pt x="329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5" y="35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41" y="35"/>
                    </a:lnTo>
                    <a:lnTo>
                      <a:pt x="343" y="35"/>
                    </a:lnTo>
                    <a:lnTo>
                      <a:pt x="345" y="35"/>
                    </a:lnTo>
                    <a:lnTo>
                      <a:pt x="347" y="35"/>
                    </a:lnTo>
                    <a:lnTo>
                      <a:pt x="349" y="35"/>
                    </a:lnTo>
                    <a:lnTo>
                      <a:pt x="351" y="33"/>
                    </a:lnTo>
                    <a:lnTo>
                      <a:pt x="353" y="33"/>
                    </a:lnTo>
                    <a:lnTo>
                      <a:pt x="355" y="33"/>
                    </a:lnTo>
                    <a:lnTo>
                      <a:pt x="357" y="33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3" y="33"/>
                    </a:lnTo>
                    <a:lnTo>
                      <a:pt x="367" y="31"/>
                    </a:lnTo>
                    <a:lnTo>
                      <a:pt x="369" y="31"/>
                    </a:lnTo>
                    <a:lnTo>
                      <a:pt x="371" y="31"/>
                    </a:lnTo>
                    <a:lnTo>
                      <a:pt x="373" y="31"/>
                    </a:lnTo>
                    <a:lnTo>
                      <a:pt x="376" y="31"/>
                    </a:lnTo>
                    <a:lnTo>
                      <a:pt x="378" y="31"/>
                    </a:lnTo>
                    <a:lnTo>
                      <a:pt x="380" y="29"/>
                    </a:lnTo>
                    <a:lnTo>
                      <a:pt x="382" y="29"/>
                    </a:lnTo>
                    <a:lnTo>
                      <a:pt x="384" y="29"/>
                    </a:lnTo>
                    <a:lnTo>
                      <a:pt x="386" y="29"/>
                    </a:lnTo>
                    <a:lnTo>
                      <a:pt x="388" y="29"/>
                    </a:lnTo>
                    <a:lnTo>
                      <a:pt x="390" y="27"/>
                    </a:lnTo>
                    <a:lnTo>
                      <a:pt x="392" y="27"/>
                    </a:lnTo>
                    <a:lnTo>
                      <a:pt x="394" y="27"/>
                    </a:lnTo>
                    <a:lnTo>
                      <a:pt x="396" y="27"/>
                    </a:lnTo>
                    <a:lnTo>
                      <a:pt x="398" y="27"/>
                    </a:lnTo>
                    <a:lnTo>
                      <a:pt x="400" y="27"/>
                    </a:lnTo>
                    <a:lnTo>
                      <a:pt x="402" y="25"/>
                    </a:lnTo>
                    <a:lnTo>
                      <a:pt x="404" y="25"/>
                    </a:lnTo>
                    <a:lnTo>
                      <a:pt x="406" y="25"/>
                    </a:lnTo>
                    <a:lnTo>
                      <a:pt x="408" y="25"/>
                    </a:lnTo>
                    <a:lnTo>
                      <a:pt x="410" y="25"/>
                    </a:lnTo>
                    <a:lnTo>
                      <a:pt x="412" y="25"/>
                    </a:lnTo>
                    <a:lnTo>
                      <a:pt x="414" y="23"/>
                    </a:lnTo>
                    <a:lnTo>
                      <a:pt x="416" y="23"/>
                    </a:lnTo>
                    <a:lnTo>
                      <a:pt x="418" y="23"/>
                    </a:lnTo>
                    <a:lnTo>
                      <a:pt x="420" y="23"/>
                    </a:lnTo>
                    <a:lnTo>
                      <a:pt x="422" y="23"/>
                    </a:lnTo>
                    <a:lnTo>
                      <a:pt x="424" y="23"/>
                    </a:lnTo>
                    <a:lnTo>
                      <a:pt x="427" y="23"/>
                    </a:lnTo>
                    <a:lnTo>
                      <a:pt x="429" y="21"/>
                    </a:lnTo>
                    <a:lnTo>
                      <a:pt x="431" y="21"/>
                    </a:lnTo>
                    <a:lnTo>
                      <a:pt x="435" y="21"/>
                    </a:lnTo>
                    <a:lnTo>
                      <a:pt x="437" y="21"/>
                    </a:lnTo>
                    <a:lnTo>
                      <a:pt x="439" y="21"/>
                    </a:lnTo>
                    <a:lnTo>
                      <a:pt x="441" y="21"/>
                    </a:lnTo>
                    <a:lnTo>
                      <a:pt x="443" y="21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9" y="21"/>
                    </a:lnTo>
                    <a:lnTo>
                      <a:pt x="451" y="21"/>
                    </a:lnTo>
                    <a:lnTo>
                      <a:pt x="453" y="21"/>
                    </a:lnTo>
                    <a:lnTo>
                      <a:pt x="455" y="21"/>
                    </a:lnTo>
                    <a:lnTo>
                      <a:pt x="457" y="21"/>
                    </a:lnTo>
                    <a:lnTo>
                      <a:pt x="459" y="21"/>
                    </a:lnTo>
                    <a:lnTo>
                      <a:pt x="461" y="19"/>
                    </a:lnTo>
                    <a:lnTo>
                      <a:pt x="463" y="19"/>
                    </a:lnTo>
                    <a:lnTo>
                      <a:pt x="465" y="19"/>
                    </a:lnTo>
                    <a:lnTo>
                      <a:pt x="467" y="19"/>
                    </a:lnTo>
                    <a:lnTo>
                      <a:pt x="469" y="19"/>
                    </a:lnTo>
                    <a:lnTo>
                      <a:pt x="471" y="19"/>
                    </a:lnTo>
                    <a:lnTo>
                      <a:pt x="473" y="19"/>
                    </a:lnTo>
                    <a:lnTo>
                      <a:pt x="475" y="19"/>
                    </a:lnTo>
                    <a:lnTo>
                      <a:pt x="478" y="19"/>
                    </a:lnTo>
                    <a:lnTo>
                      <a:pt x="480" y="19"/>
                    </a:lnTo>
                    <a:lnTo>
                      <a:pt x="482" y="19"/>
                    </a:lnTo>
                    <a:lnTo>
                      <a:pt x="484" y="19"/>
                    </a:lnTo>
                    <a:lnTo>
                      <a:pt x="486" y="19"/>
                    </a:lnTo>
                    <a:lnTo>
                      <a:pt x="488" y="19"/>
                    </a:lnTo>
                    <a:lnTo>
                      <a:pt x="490" y="19"/>
                    </a:lnTo>
                    <a:lnTo>
                      <a:pt x="492" y="19"/>
                    </a:lnTo>
                    <a:lnTo>
                      <a:pt x="494" y="19"/>
                    </a:lnTo>
                    <a:lnTo>
                      <a:pt x="496" y="19"/>
                    </a:lnTo>
                    <a:lnTo>
                      <a:pt x="500" y="19"/>
                    </a:lnTo>
                    <a:lnTo>
                      <a:pt x="502" y="21"/>
                    </a:lnTo>
                    <a:lnTo>
                      <a:pt x="504" y="21"/>
                    </a:lnTo>
                    <a:lnTo>
                      <a:pt x="506" y="21"/>
                    </a:lnTo>
                    <a:lnTo>
                      <a:pt x="508" y="21"/>
                    </a:lnTo>
                    <a:lnTo>
                      <a:pt x="510" y="21"/>
                    </a:lnTo>
                    <a:lnTo>
                      <a:pt x="512" y="21"/>
                    </a:lnTo>
                    <a:lnTo>
                      <a:pt x="514" y="21"/>
                    </a:lnTo>
                    <a:lnTo>
                      <a:pt x="516" y="21"/>
                    </a:lnTo>
                    <a:lnTo>
                      <a:pt x="518" y="21"/>
                    </a:lnTo>
                    <a:lnTo>
                      <a:pt x="520" y="21"/>
                    </a:lnTo>
                    <a:lnTo>
                      <a:pt x="522" y="21"/>
                    </a:lnTo>
                    <a:lnTo>
                      <a:pt x="524" y="21"/>
                    </a:lnTo>
                    <a:lnTo>
                      <a:pt x="526" y="21"/>
                    </a:lnTo>
                    <a:lnTo>
                      <a:pt x="529" y="21"/>
                    </a:lnTo>
                    <a:lnTo>
                      <a:pt x="531" y="21"/>
                    </a:lnTo>
                    <a:lnTo>
                      <a:pt x="533" y="21"/>
                    </a:lnTo>
                    <a:lnTo>
                      <a:pt x="535" y="21"/>
                    </a:lnTo>
                    <a:lnTo>
                      <a:pt x="537" y="21"/>
                    </a:lnTo>
                    <a:lnTo>
                      <a:pt x="539" y="21"/>
                    </a:lnTo>
                    <a:lnTo>
                      <a:pt x="541" y="21"/>
                    </a:lnTo>
                    <a:lnTo>
                      <a:pt x="543" y="21"/>
                    </a:lnTo>
                    <a:lnTo>
                      <a:pt x="545" y="21"/>
                    </a:lnTo>
                    <a:lnTo>
                      <a:pt x="547" y="21"/>
                    </a:lnTo>
                    <a:lnTo>
                      <a:pt x="549" y="21"/>
                    </a:lnTo>
                    <a:lnTo>
                      <a:pt x="551" y="21"/>
                    </a:lnTo>
                    <a:lnTo>
                      <a:pt x="553" y="21"/>
                    </a:lnTo>
                    <a:lnTo>
                      <a:pt x="555" y="21"/>
                    </a:lnTo>
                    <a:lnTo>
                      <a:pt x="557" y="21"/>
                    </a:lnTo>
                    <a:lnTo>
                      <a:pt x="559" y="21"/>
                    </a:lnTo>
                    <a:lnTo>
                      <a:pt x="561" y="21"/>
                    </a:lnTo>
                    <a:lnTo>
                      <a:pt x="563" y="21"/>
                    </a:lnTo>
                    <a:lnTo>
                      <a:pt x="567" y="21"/>
                    </a:lnTo>
                    <a:lnTo>
                      <a:pt x="569" y="21"/>
                    </a:lnTo>
                    <a:lnTo>
                      <a:pt x="571" y="21"/>
                    </a:lnTo>
                    <a:lnTo>
                      <a:pt x="573" y="21"/>
                    </a:lnTo>
                    <a:lnTo>
                      <a:pt x="575" y="21"/>
                    </a:lnTo>
                    <a:lnTo>
                      <a:pt x="577" y="21"/>
                    </a:lnTo>
                    <a:lnTo>
                      <a:pt x="580" y="21"/>
                    </a:lnTo>
                    <a:lnTo>
                      <a:pt x="582" y="21"/>
                    </a:lnTo>
                    <a:lnTo>
                      <a:pt x="584" y="21"/>
                    </a:lnTo>
                    <a:lnTo>
                      <a:pt x="586" y="21"/>
                    </a:lnTo>
                    <a:lnTo>
                      <a:pt x="588" y="21"/>
                    </a:lnTo>
                    <a:lnTo>
                      <a:pt x="590" y="21"/>
                    </a:lnTo>
                    <a:lnTo>
                      <a:pt x="592" y="21"/>
                    </a:lnTo>
                    <a:lnTo>
                      <a:pt x="594" y="21"/>
                    </a:lnTo>
                    <a:lnTo>
                      <a:pt x="596" y="21"/>
                    </a:lnTo>
                    <a:lnTo>
                      <a:pt x="598" y="21"/>
                    </a:lnTo>
                    <a:lnTo>
                      <a:pt x="600" y="21"/>
                    </a:lnTo>
                    <a:lnTo>
                      <a:pt x="602" y="21"/>
                    </a:lnTo>
                    <a:lnTo>
                      <a:pt x="604" y="21"/>
                    </a:lnTo>
                    <a:lnTo>
                      <a:pt x="606" y="21"/>
                    </a:lnTo>
                    <a:lnTo>
                      <a:pt x="608" y="21"/>
                    </a:lnTo>
                    <a:lnTo>
                      <a:pt x="610" y="21"/>
                    </a:lnTo>
                    <a:lnTo>
                      <a:pt x="612" y="21"/>
                    </a:lnTo>
                    <a:lnTo>
                      <a:pt x="614" y="21"/>
                    </a:lnTo>
                    <a:lnTo>
                      <a:pt x="616" y="21"/>
                    </a:lnTo>
                    <a:lnTo>
                      <a:pt x="618" y="21"/>
                    </a:lnTo>
                    <a:lnTo>
                      <a:pt x="620" y="21"/>
                    </a:lnTo>
                    <a:lnTo>
                      <a:pt x="622" y="21"/>
                    </a:lnTo>
                    <a:lnTo>
                      <a:pt x="624" y="21"/>
                    </a:lnTo>
                    <a:lnTo>
                      <a:pt x="626" y="21"/>
                    </a:lnTo>
                    <a:lnTo>
                      <a:pt x="628" y="21"/>
                    </a:lnTo>
                    <a:lnTo>
                      <a:pt x="633" y="21"/>
                    </a:lnTo>
                    <a:lnTo>
                      <a:pt x="635" y="21"/>
                    </a:lnTo>
                    <a:lnTo>
                      <a:pt x="637" y="21"/>
                    </a:lnTo>
                    <a:lnTo>
                      <a:pt x="639" y="21"/>
                    </a:lnTo>
                    <a:lnTo>
                      <a:pt x="641" y="21"/>
                    </a:lnTo>
                    <a:lnTo>
                      <a:pt x="643" y="21"/>
                    </a:lnTo>
                    <a:lnTo>
                      <a:pt x="645" y="21"/>
                    </a:lnTo>
                    <a:lnTo>
                      <a:pt x="647" y="21"/>
                    </a:lnTo>
                    <a:lnTo>
                      <a:pt x="649" y="21"/>
                    </a:lnTo>
                    <a:lnTo>
                      <a:pt x="651" y="21"/>
                    </a:lnTo>
                    <a:lnTo>
                      <a:pt x="653" y="21"/>
                    </a:lnTo>
                    <a:lnTo>
                      <a:pt x="655" y="21"/>
                    </a:lnTo>
                    <a:lnTo>
                      <a:pt x="657" y="21"/>
                    </a:lnTo>
                    <a:lnTo>
                      <a:pt x="659" y="21"/>
                    </a:lnTo>
                    <a:lnTo>
                      <a:pt x="661" y="21"/>
                    </a:lnTo>
                    <a:lnTo>
                      <a:pt x="663" y="21"/>
                    </a:lnTo>
                    <a:lnTo>
                      <a:pt x="665" y="21"/>
                    </a:lnTo>
                    <a:lnTo>
                      <a:pt x="667" y="21"/>
                    </a:lnTo>
                    <a:lnTo>
                      <a:pt x="669" y="21"/>
                    </a:lnTo>
                    <a:lnTo>
                      <a:pt x="671" y="21"/>
                    </a:lnTo>
                    <a:lnTo>
                      <a:pt x="673" y="21"/>
                    </a:lnTo>
                    <a:lnTo>
                      <a:pt x="675" y="21"/>
                    </a:lnTo>
                    <a:lnTo>
                      <a:pt x="677" y="21"/>
                    </a:lnTo>
                    <a:lnTo>
                      <a:pt x="679" y="21"/>
                    </a:lnTo>
                    <a:lnTo>
                      <a:pt x="682" y="21"/>
                    </a:lnTo>
                    <a:lnTo>
                      <a:pt x="684" y="21"/>
                    </a:lnTo>
                    <a:lnTo>
                      <a:pt x="686" y="21"/>
                    </a:lnTo>
                    <a:lnTo>
                      <a:pt x="688" y="21"/>
                    </a:lnTo>
                    <a:lnTo>
                      <a:pt x="690" y="21"/>
                    </a:lnTo>
                    <a:lnTo>
                      <a:pt x="692" y="21"/>
                    </a:lnTo>
                    <a:lnTo>
                      <a:pt x="694" y="21"/>
                    </a:lnTo>
                    <a:lnTo>
                      <a:pt x="696" y="21"/>
                    </a:lnTo>
                    <a:lnTo>
                      <a:pt x="700" y="21"/>
                    </a:lnTo>
                    <a:lnTo>
                      <a:pt x="702" y="21"/>
                    </a:lnTo>
                    <a:lnTo>
                      <a:pt x="704" y="21"/>
                    </a:lnTo>
                    <a:lnTo>
                      <a:pt x="706" y="21"/>
                    </a:lnTo>
                    <a:lnTo>
                      <a:pt x="708" y="21"/>
                    </a:lnTo>
                    <a:lnTo>
                      <a:pt x="710" y="21"/>
                    </a:lnTo>
                    <a:lnTo>
                      <a:pt x="712" y="21"/>
                    </a:lnTo>
                    <a:lnTo>
                      <a:pt x="714" y="21"/>
                    </a:lnTo>
                    <a:lnTo>
                      <a:pt x="716" y="21"/>
                    </a:lnTo>
                    <a:lnTo>
                      <a:pt x="718" y="21"/>
                    </a:lnTo>
                    <a:lnTo>
                      <a:pt x="720" y="21"/>
                    </a:lnTo>
                    <a:lnTo>
                      <a:pt x="722" y="21"/>
                    </a:lnTo>
                    <a:lnTo>
                      <a:pt x="724" y="21"/>
                    </a:lnTo>
                    <a:lnTo>
                      <a:pt x="726" y="21"/>
                    </a:lnTo>
                    <a:lnTo>
                      <a:pt x="728" y="21"/>
                    </a:lnTo>
                    <a:lnTo>
                      <a:pt x="730" y="21"/>
                    </a:lnTo>
                    <a:lnTo>
                      <a:pt x="733" y="21"/>
                    </a:lnTo>
                    <a:lnTo>
                      <a:pt x="735" y="21"/>
                    </a:lnTo>
                    <a:lnTo>
                      <a:pt x="737" y="21"/>
                    </a:lnTo>
                    <a:lnTo>
                      <a:pt x="739" y="21"/>
                    </a:lnTo>
                    <a:lnTo>
                      <a:pt x="741" y="21"/>
                    </a:lnTo>
                    <a:lnTo>
                      <a:pt x="743" y="21"/>
                    </a:lnTo>
                    <a:lnTo>
                      <a:pt x="745" y="21"/>
                    </a:lnTo>
                    <a:lnTo>
                      <a:pt x="747" y="21"/>
                    </a:lnTo>
                    <a:lnTo>
                      <a:pt x="749" y="21"/>
                    </a:lnTo>
                    <a:lnTo>
                      <a:pt x="751" y="21"/>
                    </a:lnTo>
                    <a:lnTo>
                      <a:pt x="753" y="21"/>
                    </a:lnTo>
                    <a:lnTo>
                      <a:pt x="755" y="21"/>
                    </a:lnTo>
                    <a:lnTo>
                      <a:pt x="757" y="21"/>
                    </a:lnTo>
                    <a:lnTo>
                      <a:pt x="759" y="21"/>
                    </a:lnTo>
                    <a:lnTo>
                      <a:pt x="761" y="21"/>
                    </a:lnTo>
                    <a:lnTo>
                      <a:pt x="763" y="21"/>
                    </a:lnTo>
                    <a:lnTo>
                      <a:pt x="767" y="21"/>
                    </a:lnTo>
                    <a:lnTo>
                      <a:pt x="769" y="21"/>
                    </a:lnTo>
                    <a:lnTo>
                      <a:pt x="771" y="21"/>
                    </a:lnTo>
                    <a:lnTo>
                      <a:pt x="773" y="21"/>
                    </a:lnTo>
                    <a:lnTo>
                      <a:pt x="775" y="21"/>
                    </a:lnTo>
                    <a:lnTo>
                      <a:pt x="777" y="21"/>
                    </a:lnTo>
                    <a:lnTo>
                      <a:pt x="779" y="21"/>
                    </a:lnTo>
                    <a:lnTo>
                      <a:pt x="781" y="21"/>
                    </a:lnTo>
                    <a:lnTo>
                      <a:pt x="784" y="21"/>
                    </a:lnTo>
                    <a:lnTo>
                      <a:pt x="786" y="21"/>
                    </a:lnTo>
                    <a:lnTo>
                      <a:pt x="788" y="21"/>
                    </a:lnTo>
                    <a:lnTo>
                      <a:pt x="790" y="21"/>
                    </a:lnTo>
                    <a:lnTo>
                      <a:pt x="792" y="21"/>
                    </a:lnTo>
                    <a:lnTo>
                      <a:pt x="794" y="21"/>
                    </a:lnTo>
                    <a:lnTo>
                      <a:pt x="796" y="21"/>
                    </a:lnTo>
                    <a:lnTo>
                      <a:pt x="798" y="21"/>
                    </a:lnTo>
                    <a:lnTo>
                      <a:pt x="800" y="21"/>
                    </a:lnTo>
                    <a:lnTo>
                      <a:pt x="802" y="21"/>
                    </a:lnTo>
                    <a:lnTo>
                      <a:pt x="804" y="21"/>
                    </a:lnTo>
                    <a:lnTo>
                      <a:pt x="806" y="21"/>
                    </a:lnTo>
                    <a:lnTo>
                      <a:pt x="808" y="21"/>
                    </a:lnTo>
                    <a:lnTo>
                      <a:pt x="810" y="21"/>
                    </a:lnTo>
                    <a:lnTo>
                      <a:pt x="812" y="21"/>
                    </a:lnTo>
                    <a:lnTo>
                      <a:pt x="814" y="21"/>
                    </a:lnTo>
                    <a:lnTo>
                      <a:pt x="816" y="21"/>
                    </a:lnTo>
                    <a:lnTo>
                      <a:pt x="818" y="21"/>
                    </a:lnTo>
                    <a:lnTo>
                      <a:pt x="820" y="21"/>
                    </a:lnTo>
                    <a:lnTo>
                      <a:pt x="822" y="21"/>
                    </a:lnTo>
                    <a:lnTo>
                      <a:pt x="824" y="21"/>
                    </a:lnTo>
                    <a:lnTo>
                      <a:pt x="826" y="21"/>
                    </a:lnTo>
                    <a:lnTo>
                      <a:pt x="828" y="21"/>
                    </a:lnTo>
                    <a:lnTo>
                      <a:pt x="832" y="21"/>
                    </a:lnTo>
                    <a:lnTo>
                      <a:pt x="835" y="21"/>
                    </a:lnTo>
                    <a:lnTo>
                      <a:pt x="837" y="21"/>
                    </a:lnTo>
                    <a:lnTo>
                      <a:pt x="839" y="21"/>
                    </a:lnTo>
                    <a:lnTo>
                      <a:pt x="841" y="21"/>
                    </a:lnTo>
                    <a:lnTo>
                      <a:pt x="843" y="21"/>
                    </a:lnTo>
                    <a:lnTo>
                      <a:pt x="845" y="21"/>
                    </a:lnTo>
                    <a:lnTo>
                      <a:pt x="847" y="21"/>
                    </a:lnTo>
                    <a:lnTo>
                      <a:pt x="849" y="21"/>
                    </a:lnTo>
                    <a:lnTo>
                      <a:pt x="851" y="21"/>
                    </a:lnTo>
                    <a:lnTo>
                      <a:pt x="853" y="21"/>
                    </a:lnTo>
                    <a:lnTo>
                      <a:pt x="855" y="21"/>
                    </a:lnTo>
                    <a:lnTo>
                      <a:pt x="857" y="21"/>
                    </a:lnTo>
                    <a:lnTo>
                      <a:pt x="859" y="21"/>
                    </a:lnTo>
                    <a:lnTo>
                      <a:pt x="861" y="21"/>
                    </a:lnTo>
                    <a:lnTo>
                      <a:pt x="863" y="21"/>
                    </a:lnTo>
                    <a:lnTo>
                      <a:pt x="865" y="21"/>
                    </a:lnTo>
                    <a:lnTo>
                      <a:pt x="867" y="21"/>
                    </a:lnTo>
                    <a:lnTo>
                      <a:pt x="869" y="21"/>
                    </a:lnTo>
                    <a:lnTo>
                      <a:pt x="871" y="21"/>
                    </a:lnTo>
                    <a:lnTo>
                      <a:pt x="873" y="21"/>
                    </a:lnTo>
                    <a:lnTo>
                      <a:pt x="875" y="21"/>
                    </a:lnTo>
                    <a:lnTo>
                      <a:pt x="877" y="21"/>
                    </a:lnTo>
                    <a:lnTo>
                      <a:pt x="879" y="21"/>
                    </a:lnTo>
                    <a:lnTo>
                      <a:pt x="881" y="21"/>
                    </a:lnTo>
                    <a:lnTo>
                      <a:pt x="883" y="21"/>
                    </a:lnTo>
                    <a:lnTo>
                      <a:pt x="886" y="21"/>
                    </a:lnTo>
                    <a:lnTo>
                      <a:pt x="888" y="21"/>
                    </a:lnTo>
                    <a:lnTo>
                      <a:pt x="890" y="21"/>
                    </a:lnTo>
                    <a:lnTo>
                      <a:pt x="892" y="21"/>
                    </a:lnTo>
                    <a:lnTo>
                      <a:pt x="894" y="21"/>
                    </a:lnTo>
                    <a:lnTo>
                      <a:pt x="896" y="21"/>
                    </a:lnTo>
                    <a:lnTo>
                      <a:pt x="900" y="21"/>
                    </a:lnTo>
                    <a:lnTo>
                      <a:pt x="902" y="21"/>
                    </a:lnTo>
                    <a:lnTo>
                      <a:pt x="904" y="21"/>
                    </a:lnTo>
                    <a:lnTo>
                      <a:pt x="906" y="21"/>
                    </a:lnTo>
                    <a:lnTo>
                      <a:pt x="908" y="21"/>
                    </a:lnTo>
                    <a:lnTo>
                      <a:pt x="910" y="21"/>
                    </a:lnTo>
                    <a:lnTo>
                      <a:pt x="912" y="21"/>
                    </a:lnTo>
                    <a:lnTo>
                      <a:pt x="914" y="21"/>
                    </a:lnTo>
                    <a:lnTo>
                      <a:pt x="916" y="21"/>
                    </a:lnTo>
                    <a:lnTo>
                      <a:pt x="918" y="21"/>
                    </a:lnTo>
                    <a:lnTo>
                      <a:pt x="920" y="21"/>
                    </a:lnTo>
                    <a:lnTo>
                      <a:pt x="922" y="21"/>
                    </a:lnTo>
                    <a:lnTo>
                      <a:pt x="924" y="21"/>
                    </a:lnTo>
                    <a:lnTo>
                      <a:pt x="926" y="21"/>
                    </a:lnTo>
                    <a:lnTo>
                      <a:pt x="928" y="21"/>
                    </a:lnTo>
                    <a:lnTo>
                      <a:pt x="930" y="21"/>
                    </a:lnTo>
                    <a:lnTo>
                      <a:pt x="932" y="21"/>
                    </a:lnTo>
                    <a:lnTo>
                      <a:pt x="934" y="21"/>
                    </a:lnTo>
                    <a:lnTo>
                      <a:pt x="937" y="21"/>
                    </a:lnTo>
                    <a:lnTo>
                      <a:pt x="939" y="21"/>
                    </a:lnTo>
                    <a:lnTo>
                      <a:pt x="941" y="21"/>
                    </a:lnTo>
                    <a:lnTo>
                      <a:pt x="943" y="21"/>
                    </a:lnTo>
                    <a:lnTo>
                      <a:pt x="945" y="21"/>
                    </a:lnTo>
                    <a:lnTo>
                      <a:pt x="947" y="21"/>
                    </a:lnTo>
                    <a:lnTo>
                      <a:pt x="949" y="21"/>
                    </a:lnTo>
                    <a:lnTo>
                      <a:pt x="951" y="21"/>
                    </a:lnTo>
                    <a:lnTo>
                      <a:pt x="953" y="21"/>
                    </a:lnTo>
                    <a:lnTo>
                      <a:pt x="955" y="21"/>
                    </a:lnTo>
                    <a:lnTo>
                      <a:pt x="957" y="21"/>
                    </a:lnTo>
                    <a:lnTo>
                      <a:pt x="959" y="21"/>
                    </a:lnTo>
                    <a:lnTo>
                      <a:pt x="961" y="21"/>
                    </a:lnTo>
                    <a:lnTo>
                      <a:pt x="965" y="21"/>
                    </a:lnTo>
                    <a:lnTo>
                      <a:pt x="967" y="21"/>
                    </a:lnTo>
                    <a:lnTo>
                      <a:pt x="969" y="21"/>
                    </a:lnTo>
                    <a:lnTo>
                      <a:pt x="971" y="21"/>
                    </a:lnTo>
                    <a:lnTo>
                      <a:pt x="973" y="21"/>
                    </a:lnTo>
                    <a:lnTo>
                      <a:pt x="975" y="21"/>
                    </a:lnTo>
                    <a:lnTo>
                      <a:pt x="977" y="21"/>
                    </a:lnTo>
                    <a:lnTo>
                      <a:pt x="979" y="21"/>
                    </a:lnTo>
                    <a:lnTo>
                      <a:pt x="981" y="21"/>
                    </a:lnTo>
                    <a:lnTo>
                      <a:pt x="983" y="21"/>
                    </a:lnTo>
                    <a:lnTo>
                      <a:pt x="985" y="21"/>
                    </a:lnTo>
                    <a:lnTo>
                      <a:pt x="988" y="21"/>
                    </a:lnTo>
                    <a:lnTo>
                      <a:pt x="990" y="21"/>
                    </a:lnTo>
                    <a:lnTo>
                      <a:pt x="992" y="21"/>
                    </a:lnTo>
                    <a:lnTo>
                      <a:pt x="994" y="21"/>
                    </a:lnTo>
                    <a:lnTo>
                      <a:pt x="996" y="21"/>
                    </a:lnTo>
                    <a:lnTo>
                      <a:pt x="998" y="21"/>
                    </a:lnTo>
                    <a:lnTo>
                      <a:pt x="1000" y="21"/>
                    </a:lnTo>
                    <a:lnTo>
                      <a:pt x="1002" y="21"/>
                    </a:lnTo>
                    <a:lnTo>
                      <a:pt x="1004" y="21"/>
                    </a:lnTo>
                    <a:lnTo>
                      <a:pt x="1006" y="21"/>
                    </a:lnTo>
                    <a:lnTo>
                      <a:pt x="1008" y="21"/>
                    </a:lnTo>
                    <a:lnTo>
                      <a:pt x="1010" y="21"/>
                    </a:lnTo>
                    <a:lnTo>
                      <a:pt x="1012" y="21"/>
                    </a:lnTo>
                    <a:lnTo>
                      <a:pt x="1014" y="21"/>
                    </a:lnTo>
                    <a:lnTo>
                      <a:pt x="1016" y="21"/>
                    </a:lnTo>
                    <a:lnTo>
                      <a:pt x="1018" y="21"/>
                    </a:lnTo>
                    <a:lnTo>
                      <a:pt x="1020" y="21"/>
                    </a:lnTo>
                    <a:lnTo>
                      <a:pt x="1022" y="21"/>
                    </a:lnTo>
                    <a:lnTo>
                      <a:pt x="1024" y="21"/>
                    </a:lnTo>
                    <a:lnTo>
                      <a:pt x="1026" y="21"/>
                    </a:lnTo>
                    <a:lnTo>
                      <a:pt x="1028" y="21"/>
                    </a:lnTo>
                    <a:lnTo>
                      <a:pt x="1032" y="21"/>
                    </a:lnTo>
                    <a:lnTo>
                      <a:pt x="1034" y="21"/>
                    </a:lnTo>
                    <a:lnTo>
                      <a:pt x="1036" y="21"/>
                    </a:lnTo>
                    <a:lnTo>
                      <a:pt x="1039" y="21"/>
                    </a:lnTo>
                    <a:lnTo>
                      <a:pt x="1041" y="21"/>
                    </a:lnTo>
                    <a:lnTo>
                      <a:pt x="1043" y="21"/>
                    </a:lnTo>
                    <a:lnTo>
                      <a:pt x="1045" y="21"/>
                    </a:lnTo>
                    <a:lnTo>
                      <a:pt x="1047" y="21"/>
                    </a:lnTo>
                    <a:lnTo>
                      <a:pt x="1049" y="21"/>
                    </a:lnTo>
                    <a:lnTo>
                      <a:pt x="1051" y="21"/>
                    </a:lnTo>
                    <a:lnTo>
                      <a:pt x="1053" y="21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Rectangle 344"/>
              <p:cNvSpPr>
                <a:spLocks noChangeArrowheads="1"/>
              </p:cNvSpPr>
              <p:nvPr/>
            </p:nvSpPr>
            <p:spPr bwMode="auto">
              <a:xfrm>
                <a:off x="2970" y="3364"/>
                <a:ext cx="6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S-LOOP plots deviation variables (IAE = 9.7189)</a:t>
                </a:r>
                <a:endParaRPr lang="en-US" sz="2400"/>
              </a:p>
            </p:txBody>
          </p:sp>
          <p:sp>
            <p:nvSpPr>
              <p:cNvPr id="7227" name="Rectangle 345"/>
              <p:cNvSpPr>
                <a:spLocks noChangeArrowheads="1"/>
              </p:cNvSpPr>
              <p:nvPr/>
            </p:nvSpPr>
            <p:spPr bwMode="auto">
              <a:xfrm>
                <a:off x="3304" y="3791"/>
                <a:ext cx="6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2400"/>
              </a:p>
            </p:txBody>
          </p:sp>
          <p:sp>
            <p:nvSpPr>
              <p:cNvPr id="7228" name="Rectangle 346"/>
              <p:cNvSpPr>
                <a:spLocks noChangeArrowheads="1"/>
              </p:cNvSpPr>
              <p:nvPr/>
            </p:nvSpPr>
            <p:spPr bwMode="auto">
              <a:xfrm rot="-5400000">
                <a:off x="2317" y="3572"/>
                <a:ext cx="201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Controlled Variable</a:t>
                </a:r>
                <a:endParaRPr lang="en-US" sz="2400"/>
              </a:p>
            </p:txBody>
          </p:sp>
          <p:sp>
            <p:nvSpPr>
              <p:cNvPr id="7229" name="Rectangle 347"/>
              <p:cNvSpPr>
                <a:spLocks noChangeArrowheads="1"/>
              </p:cNvSpPr>
              <p:nvPr/>
            </p:nvSpPr>
            <p:spPr bwMode="auto">
              <a:xfrm>
                <a:off x="2515" y="3875"/>
                <a:ext cx="1655" cy="3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Rectangle 348"/>
              <p:cNvSpPr>
                <a:spLocks noChangeArrowheads="1"/>
              </p:cNvSpPr>
              <p:nvPr/>
            </p:nvSpPr>
            <p:spPr bwMode="auto">
              <a:xfrm>
                <a:off x="2515" y="3875"/>
                <a:ext cx="1655" cy="33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349"/>
              <p:cNvSpPr>
                <a:spLocks noChangeShapeType="1"/>
              </p:cNvSpPr>
              <p:nvPr/>
            </p:nvSpPr>
            <p:spPr bwMode="auto">
              <a:xfrm>
                <a:off x="2515" y="3875"/>
                <a:ext cx="16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350"/>
              <p:cNvSpPr>
                <a:spLocks/>
              </p:cNvSpPr>
              <p:nvPr/>
            </p:nvSpPr>
            <p:spPr bwMode="auto">
              <a:xfrm>
                <a:off x="2515" y="3875"/>
                <a:ext cx="1655" cy="334"/>
              </a:xfrm>
              <a:custGeom>
                <a:avLst/>
                <a:gdLst>
                  <a:gd name="T0" fmla="*/ 0 w 619"/>
                  <a:gd name="T1" fmla="*/ 334 h 163"/>
                  <a:gd name="T2" fmla="*/ 1655 w 619"/>
                  <a:gd name="T3" fmla="*/ 334 h 163"/>
                  <a:gd name="T4" fmla="*/ 1655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Line 351"/>
              <p:cNvSpPr>
                <a:spLocks noChangeShapeType="1"/>
              </p:cNvSpPr>
              <p:nvPr/>
            </p:nvSpPr>
            <p:spPr bwMode="auto">
              <a:xfrm flipV="1">
                <a:off x="2515" y="3875"/>
                <a:ext cx="1" cy="3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352"/>
              <p:cNvSpPr>
                <a:spLocks noChangeShapeType="1"/>
              </p:cNvSpPr>
              <p:nvPr/>
            </p:nvSpPr>
            <p:spPr bwMode="auto">
              <a:xfrm>
                <a:off x="2515" y="4209"/>
                <a:ext cx="16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353"/>
              <p:cNvSpPr>
                <a:spLocks noChangeShapeType="1"/>
              </p:cNvSpPr>
              <p:nvPr/>
            </p:nvSpPr>
            <p:spPr bwMode="auto">
              <a:xfrm flipV="1">
                <a:off x="2515" y="3875"/>
                <a:ext cx="1" cy="3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354"/>
              <p:cNvSpPr>
                <a:spLocks noChangeShapeType="1"/>
              </p:cNvSpPr>
              <p:nvPr/>
            </p:nvSpPr>
            <p:spPr bwMode="auto">
              <a:xfrm flipV="1">
                <a:off x="2515" y="419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Line 355"/>
              <p:cNvSpPr>
                <a:spLocks noChangeShapeType="1"/>
              </p:cNvSpPr>
              <p:nvPr/>
            </p:nvSpPr>
            <p:spPr bwMode="auto">
              <a:xfrm>
                <a:off x="2515" y="387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Rectangle 356"/>
              <p:cNvSpPr>
                <a:spLocks noChangeArrowheads="1"/>
              </p:cNvSpPr>
              <p:nvPr/>
            </p:nvSpPr>
            <p:spPr bwMode="auto">
              <a:xfrm>
                <a:off x="2508" y="4218"/>
                <a:ext cx="1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7239" name="Line 357"/>
              <p:cNvSpPr>
                <a:spLocks noChangeShapeType="1"/>
              </p:cNvSpPr>
              <p:nvPr/>
            </p:nvSpPr>
            <p:spPr bwMode="auto">
              <a:xfrm flipV="1">
                <a:off x="2790" y="419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358"/>
              <p:cNvSpPr>
                <a:spLocks noChangeShapeType="1"/>
              </p:cNvSpPr>
              <p:nvPr/>
            </p:nvSpPr>
            <p:spPr bwMode="auto">
              <a:xfrm>
                <a:off x="2790" y="387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Rectangle 359"/>
              <p:cNvSpPr>
                <a:spLocks noChangeArrowheads="1"/>
              </p:cNvSpPr>
              <p:nvPr/>
            </p:nvSpPr>
            <p:spPr bwMode="auto">
              <a:xfrm>
                <a:off x="2772" y="4218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/>
              </a:p>
            </p:txBody>
          </p:sp>
          <p:sp>
            <p:nvSpPr>
              <p:cNvPr id="7242" name="Line 360"/>
              <p:cNvSpPr>
                <a:spLocks noChangeShapeType="1"/>
              </p:cNvSpPr>
              <p:nvPr/>
            </p:nvSpPr>
            <p:spPr bwMode="auto">
              <a:xfrm flipV="1">
                <a:off x="3065" y="4197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361"/>
              <p:cNvSpPr>
                <a:spLocks noChangeShapeType="1"/>
              </p:cNvSpPr>
              <p:nvPr/>
            </p:nvSpPr>
            <p:spPr bwMode="auto">
              <a:xfrm>
                <a:off x="3065" y="3875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Rectangle 362"/>
              <p:cNvSpPr>
                <a:spLocks noChangeArrowheads="1"/>
              </p:cNvSpPr>
              <p:nvPr/>
            </p:nvSpPr>
            <p:spPr bwMode="auto">
              <a:xfrm>
                <a:off x="3047" y="4218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/>
              </a:p>
            </p:txBody>
          </p:sp>
          <p:sp>
            <p:nvSpPr>
              <p:cNvPr id="7245" name="Line 363"/>
              <p:cNvSpPr>
                <a:spLocks noChangeShapeType="1"/>
              </p:cNvSpPr>
              <p:nvPr/>
            </p:nvSpPr>
            <p:spPr bwMode="auto">
              <a:xfrm flipV="1">
                <a:off x="3344" y="4197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Line 364"/>
              <p:cNvSpPr>
                <a:spLocks noChangeShapeType="1"/>
              </p:cNvSpPr>
              <p:nvPr/>
            </p:nvSpPr>
            <p:spPr bwMode="auto">
              <a:xfrm>
                <a:off x="3344" y="3875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Rectangle 365"/>
              <p:cNvSpPr>
                <a:spLocks noChangeArrowheads="1"/>
              </p:cNvSpPr>
              <p:nvPr/>
            </p:nvSpPr>
            <p:spPr bwMode="auto">
              <a:xfrm>
                <a:off x="3326" y="4218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60</a:t>
                </a:r>
                <a:endParaRPr lang="en-US" sz="2400"/>
              </a:p>
            </p:txBody>
          </p:sp>
          <p:sp>
            <p:nvSpPr>
              <p:cNvPr id="7248" name="Line 366"/>
              <p:cNvSpPr>
                <a:spLocks noChangeShapeType="1"/>
              </p:cNvSpPr>
              <p:nvPr/>
            </p:nvSpPr>
            <p:spPr bwMode="auto">
              <a:xfrm flipV="1">
                <a:off x="3620" y="419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367"/>
              <p:cNvSpPr>
                <a:spLocks noChangeShapeType="1"/>
              </p:cNvSpPr>
              <p:nvPr/>
            </p:nvSpPr>
            <p:spPr bwMode="auto">
              <a:xfrm>
                <a:off x="3620" y="387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Rectangle 368"/>
              <p:cNvSpPr>
                <a:spLocks noChangeArrowheads="1"/>
              </p:cNvSpPr>
              <p:nvPr/>
            </p:nvSpPr>
            <p:spPr bwMode="auto">
              <a:xfrm>
                <a:off x="3600" y="4218"/>
                <a:ext cx="3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  <a:endParaRPr lang="en-US" sz="2400"/>
              </a:p>
            </p:txBody>
          </p:sp>
          <p:sp>
            <p:nvSpPr>
              <p:cNvPr id="7251" name="Line 369"/>
              <p:cNvSpPr>
                <a:spLocks noChangeShapeType="1"/>
              </p:cNvSpPr>
              <p:nvPr/>
            </p:nvSpPr>
            <p:spPr bwMode="auto">
              <a:xfrm flipV="1">
                <a:off x="3895" y="419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370"/>
              <p:cNvSpPr>
                <a:spLocks noChangeShapeType="1"/>
              </p:cNvSpPr>
              <p:nvPr/>
            </p:nvSpPr>
            <p:spPr bwMode="auto">
              <a:xfrm>
                <a:off x="3895" y="387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Rectangle 371"/>
              <p:cNvSpPr>
                <a:spLocks noChangeArrowheads="1"/>
              </p:cNvSpPr>
              <p:nvPr/>
            </p:nvSpPr>
            <p:spPr bwMode="auto">
              <a:xfrm>
                <a:off x="3867" y="4218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 sz="2400"/>
              </a:p>
            </p:txBody>
          </p:sp>
          <p:sp>
            <p:nvSpPr>
              <p:cNvPr id="7254" name="Line 372"/>
              <p:cNvSpPr>
                <a:spLocks noChangeShapeType="1"/>
              </p:cNvSpPr>
              <p:nvPr/>
            </p:nvSpPr>
            <p:spPr bwMode="auto">
              <a:xfrm flipV="1">
                <a:off x="4170" y="419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Line 373"/>
              <p:cNvSpPr>
                <a:spLocks noChangeShapeType="1"/>
              </p:cNvSpPr>
              <p:nvPr/>
            </p:nvSpPr>
            <p:spPr bwMode="auto">
              <a:xfrm>
                <a:off x="4170" y="387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Rectangle 374"/>
              <p:cNvSpPr>
                <a:spLocks noChangeArrowheads="1"/>
              </p:cNvSpPr>
              <p:nvPr/>
            </p:nvSpPr>
            <p:spPr bwMode="auto">
              <a:xfrm>
                <a:off x="4143" y="4218"/>
                <a:ext cx="4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120</a:t>
                </a:r>
                <a:endParaRPr lang="en-US" sz="2400"/>
              </a:p>
            </p:txBody>
          </p:sp>
          <p:sp>
            <p:nvSpPr>
              <p:cNvPr id="7257" name="Line 375"/>
              <p:cNvSpPr>
                <a:spLocks noChangeShapeType="1"/>
              </p:cNvSpPr>
              <p:nvPr/>
            </p:nvSpPr>
            <p:spPr bwMode="auto">
              <a:xfrm>
                <a:off x="2515" y="420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376"/>
              <p:cNvSpPr>
                <a:spLocks noChangeShapeType="1"/>
              </p:cNvSpPr>
              <p:nvPr/>
            </p:nvSpPr>
            <p:spPr bwMode="auto">
              <a:xfrm flipH="1">
                <a:off x="4154" y="420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Rectangle 377"/>
              <p:cNvSpPr>
                <a:spLocks noChangeArrowheads="1"/>
              </p:cNvSpPr>
              <p:nvPr/>
            </p:nvSpPr>
            <p:spPr bwMode="auto">
              <a:xfrm>
                <a:off x="2486" y="4193"/>
                <a:ext cx="16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2400"/>
              </a:p>
            </p:txBody>
          </p:sp>
          <p:sp>
            <p:nvSpPr>
              <p:cNvPr id="7260" name="Line 378"/>
              <p:cNvSpPr>
                <a:spLocks noChangeShapeType="1"/>
              </p:cNvSpPr>
              <p:nvPr/>
            </p:nvSpPr>
            <p:spPr bwMode="auto">
              <a:xfrm>
                <a:off x="2515" y="409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379"/>
              <p:cNvSpPr>
                <a:spLocks noChangeShapeType="1"/>
              </p:cNvSpPr>
              <p:nvPr/>
            </p:nvSpPr>
            <p:spPr bwMode="auto">
              <a:xfrm flipH="1">
                <a:off x="4154" y="409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Rectangle 380"/>
              <p:cNvSpPr>
                <a:spLocks noChangeArrowheads="1"/>
              </p:cNvSpPr>
              <p:nvPr/>
            </p:nvSpPr>
            <p:spPr bwMode="auto">
              <a:xfrm>
                <a:off x="2456" y="4082"/>
                <a:ext cx="40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sz="2400"/>
              </a:p>
            </p:txBody>
          </p:sp>
          <p:sp>
            <p:nvSpPr>
              <p:cNvPr id="7263" name="Line 381"/>
              <p:cNvSpPr>
                <a:spLocks noChangeShapeType="1"/>
              </p:cNvSpPr>
              <p:nvPr/>
            </p:nvSpPr>
            <p:spPr bwMode="auto">
              <a:xfrm>
                <a:off x="2515" y="398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382"/>
              <p:cNvSpPr>
                <a:spLocks noChangeShapeType="1"/>
              </p:cNvSpPr>
              <p:nvPr/>
            </p:nvSpPr>
            <p:spPr bwMode="auto">
              <a:xfrm flipH="1">
                <a:off x="4154" y="398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Rectangle 383"/>
              <p:cNvSpPr>
                <a:spLocks noChangeArrowheads="1"/>
              </p:cNvSpPr>
              <p:nvPr/>
            </p:nvSpPr>
            <p:spPr bwMode="auto">
              <a:xfrm>
                <a:off x="2486" y="3969"/>
                <a:ext cx="1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sz="2400"/>
              </a:p>
            </p:txBody>
          </p:sp>
          <p:sp>
            <p:nvSpPr>
              <p:cNvPr id="7266" name="Line 384"/>
              <p:cNvSpPr>
                <a:spLocks noChangeShapeType="1"/>
              </p:cNvSpPr>
              <p:nvPr/>
            </p:nvSpPr>
            <p:spPr bwMode="auto">
              <a:xfrm>
                <a:off x="2515" y="387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385"/>
              <p:cNvSpPr>
                <a:spLocks noChangeShapeType="1"/>
              </p:cNvSpPr>
              <p:nvPr/>
            </p:nvSpPr>
            <p:spPr bwMode="auto">
              <a:xfrm flipH="1">
                <a:off x="4154" y="387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Rectangle 386"/>
              <p:cNvSpPr>
                <a:spLocks noChangeArrowheads="1"/>
              </p:cNvSpPr>
              <p:nvPr/>
            </p:nvSpPr>
            <p:spPr bwMode="auto">
              <a:xfrm>
                <a:off x="2456" y="3857"/>
                <a:ext cx="4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sz="2400"/>
              </a:p>
            </p:txBody>
          </p:sp>
          <p:sp>
            <p:nvSpPr>
              <p:cNvPr id="7269" name="Line 387"/>
              <p:cNvSpPr>
                <a:spLocks noChangeShapeType="1"/>
              </p:cNvSpPr>
              <p:nvPr/>
            </p:nvSpPr>
            <p:spPr bwMode="auto">
              <a:xfrm>
                <a:off x="2515" y="3875"/>
                <a:ext cx="16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Freeform 388"/>
              <p:cNvSpPr>
                <a:spLocks/>
              </p:cNvSpPr>
              <p:nvPr/>
            </p:nvSpPr>
            <p:spPr bwMode="auto">
              <a:xfrm>
                <a:off x="2515" y="3875"/>
                <a:ext cx="1655" cy="334"/>
              </a:xfrm>
              <a:custGeom>
                <a:avLst/>
                <a:gdLst>
                  <a:gd name="T0" fmla="*/ 0 w 619"/>
                  <a:gd name="T1" fmla="*/ 334 h 163"/>
                  <a:gd name="T2" fmla="*/ 1655 w 619"/>
                  <a:gd name="T3" fmla="*/ 334 h 163"/>
                  <a:gd name="T4" fmla="*/ 1655 w 619"/>
                  <a:gd name="T5" fmla="*/ 0 h 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9" h="163">
                    <a:moveTo>
                      <a:pt x="0" y="163"/>
                    </a:moveTo>
                    <a:lnTo>
                      <a:pt x="619" y="163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Line 389"/>
              <p:cNvSpPr>
                <a:spLocks noChangeShapeType="1"/>
              </p:cNvSpPr>
              <p:nvPr/>
            </p:nvSpPr>
            <p:spPr bwMode="auto">
              <a:xfrm flipV="1">
                <a:off x="2515" y="3875"/>
                <a:ext cx="1" cy="3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Freeform 390"/>
              <p:cNvSpPr>
                <a:spLocks/>
              </p:cNvSpPr>
              <p:nvPr/>
            </p:nvSpPr>
            <p:spPr bwMode="auto">
              <a:xfrm>
                <a:off x="2515" y="3897"/>
                <a:ext cx="1380" cy="312"/>
              </a:xfrm>
              <a:custGeom>
                <a:avLst/>
                <a:gdLst>
                  <a:gd name="T0" fmla="*/ 18 w 1053"/>
                  <a:gd name="T1" fmla="*/ 312 h 312"/>
                  <a:gd name="T2" fmla="*/ 41 w 1053"/>
                  <a:gd name="T3" fmla="*/ 312 h 312"/>
                  <a:gd name="T4" fmla="*/ 64 w 1053"/>
                  <a:gd name="T5" fmla="*/ 312 h 312"/>
                  <a:gd name="T6" fmla="*/ 85 w 1053"/>
                  <a:gd name="T7" fmla="*/ 103 h 312"/>
                  <a:gd name="T8" fmla="*/ 107 w 1053"/>
                  <a:gd name="T9" fmla="*/ 62 h 312"/>
                  <a:gd name="T10" fmla="*/ 128 w 1053"/>
                  <a:gd name="T11" fmla="*/ 21 h 312"/>
                  <a:gd name="T12" fmla="*/ 152 w 1053"/>
                  <a:gd name="T13" fmla="*/ 4 h 312"/>
                  <a:gd name="T14" fmla="*/ 174 w 1053"/>
                  <a:gd name="T15" fmla="*/ 17 h 312"/>
                  <a:gd name="T16" fmla="*/ 195 w 1053"/>
                  <a:gd name="T17" fmla="*/ 37 h 312"/>
                  <a:gd name="T18" fmla="*/ 219 w 1053"/>
                  <a:gd name="T19" fmla="*/ 62 h 312"/>
                  <a:gd name="T20" fmla="*/ 241 w 1053"/>
                  <a:gd name="T21" fmla="*/ 84 h 312"/>
                  <a:gd name="T22" fmla="*/ 262 w 1053"/>
                  <a:gd name="T23" fmla="*/ 103 h 312"/>
                  <a:gd name="T24" fmla="*/ 283 w 1053"/>
                  <a:gd name="T25" fmla="*/ 113 h 312"/>
                  <a:gd name="T26" fmla="*/ 308 w 1053"/>
                  <a:gd name="T27" fmla="*/ 117 h 312"/>
                  <a:gd name="T28" fmla="*/ 329 w 1053"/>
                  <a:gd name="T29" fmla="*/ 115 h 312"/>
                  <a:gd name="T30" fmla="*/ 350 w 1053"/>
                  <a:gd name="T31" fmla="*/ 109 h 312"/>
                  <a:gd name="T32" fmla="*/ 372 w 1053"/>
                  <a:gd name="T33" fmla="*/ 103 h 312"/>
                  <a:gd name="T34" fmla="*/ 396 w 1053"/>
                  <a:gd name="T35" fmla="*/ 97 h 312"/>
                  <a:gd name="T36" fmla="*/ 417 w 1053"/>
                  <a:gd name="T37" fmla="*/ 91 h 312"/>
                  <a:gd name="T38" fmla="*/ 439 w 1053"/>
                  <a:gd name="T39" fmla="*/ 86 h 312"/>
                  <a:gd name="T40" fmla="*/ 460 w 1053"/>
                  <a:gd name="T41" fmla="*/ 86 h 312"/>
                  <a:gd name="T42" fmla="*/ 484 w 1053"/>
                  <a:gd name="T43" fmla="*/ 84 h 312"/>
                  <a:gd name="T44" fmla="*/ 506 w 1053"/>
                  <a:gd name="T45" fmla="*/ 86 h 312"/>
                  <a:gd name="T46" fmla="*/ 527 w 1053"/>
                  <a:gd name="T47" fmla="*/ 86 h 312"/>
                  <a:gd name="T48" fmla="*/ 548 w 1053"/>
                  <a:gd name="T49" fmla="*/ 88 h 312"/>
                  <a:gd name="T50" fmla="*/ 573 w 1053"/>
                  <a:gd name="T51" fmla="*/ 88 h 312"/>
                  <a:gd name="T52" fmla="*/ 594 w 1053"/>
                  <a:gd name="T53" fmla="*/ 91 h 312"/>
                  <a:gd name="T54" fmla="*/ 615 w 1053"/>
                  <a:gd name="T55" fmla="*/ 91 h 312"/>
                  <a:gd name="T56" fmla="*/ 637 w 1053"/>
                  <a:gd name="T57" fmla="*/ 91 h 312"/>
                  <a:gd name="T58" fmla="*/ 661 w 1053"/>
                  <a:gd name="T59" fmla="*/ 91 h 312"/>
                  <a:gd name="T60" fmla="*/ 681 w 1053"/>
                  <a:gd name="T61" fmla="*/ 91 h 312"/>
                  <a:gd name="T62" fmla="*/ 704 w 1053"/>
                  <a:gd name="T63" fmla="*/ 91 h 312"/>
                  <a:gd name="T64" fmla="*/ 725 w 1053"/>
                  <a:gd name="T65" fmla="*/ 91 h 312"/>
                  <a:gd name="T66" fmla="*/ 748 w 1053"/>
                  <a:gd name="T67" fmla="*/ 88 h 312"/>
                  <a:gd name="T68" fmla="*/ 771 w 1053"/>
                  <a:gd name="T69" fmla="*/ 88 h 312"/>
                  <a:gd name="T70" fmla="*/ 792 w 1053"/>
                  <a:gd name="T71" fmla="*/ 88 h 312"/>
                  <a:gd name="T72" fmla="*/ 813 w 1053"/>
                  <a:gd name="T73" fmla="*/ 88 h 312"/>
                  <a:gd name="T74" fmla="*/ 837 w 1053"/>
                  <a:gd name="T75" fmla="*/ 88 h 312"/>
                  <a:gd name="T76" fmla="*/ 858 w 1053"/>
                  <a:gd name="T77" fmla="*/ 88 h 312"/>
                  <a:gd name="T78" fmla="*/ 879 w 1053"/>
                  <a:gd name="T79" fmla="*/ 88 h 312"/>
                  <a:gd name="T80" fmla="*/ 902 w 1053"/>
                  <a:gd name="T81" fmla="*/ 88 h 312"/>
                  <a:gd name="T82" fmla="*/ 925 w 1053"/>
                  <a:gd name="T83" fmla="*/ 88 h 312"/>
                  <a:gd name="T84" fmla="*/ 946 w 1053"/>
                  <a:gd name="T85" fmla="*/ 88 h 312"/>
                  <a:gd name="T86" fmla="*/ 968 w 1053"/>
                  <a:gd name="T87" fmla="*/ 88 h 312"/>
                  <a:gd name="T88" fmla="*/ 989 w 1053"/>
                  <a:gd name="T89" fmla="*/ 88 h 312"/>
                  <a:gd name="T90" fmla="*/ 1013 w 1053"/>
                  <a:gd name="T91" fmla="*/ 88 h 312"/>
                  <a:gd name="T92" fmla="*/ 1035 w 1053"/>
                  <a:gd name="T93" fmla="*/ 88 h 312"/>
                  <a:gd name="T94" fmla="*/ 1056 w 1053"/>
                  <a:gd name="T95" fmla="*/ 88 h 312"/>
                  <a:gd name="T96" fmla="*/ 1077 w 1053"/>
                  <a:gd name="T97" fmla="*/ 88 h 312"/>
                  <a:gd name="T98" fmla="*/ 1102 w 1053"/>
                  <a:gd name="T99" fmla="*/ 88 h 312"/>
                  <a:gd name="T100" fmla="*/ 1123 w 1053"/>
                  <a:gd name="T101" fmla="*/ 88 h 312"/>
                  <a:gd name="T102" fmla="*/ 1144 w 1053"/>
                  <a:gd name="T103" fmla="*/ 88 h 312"/>
                  <a:gd name="T104" fmla="*/ 1166 w 1053"/>
                  <a:gd name="T105" fmla="*/ 88 h 312"/>
                  <a:gd name="T106" fmla="*/ 1190 w 1053"/>
                  <a:gd name="T107" fmla="*/ 88 h 312"/>
                  <a:gd name="T108" fmla="*/ 1211 w 1053"/>
                  <a:gd name="T109" fmla="*/ 88 h 312"/>
                  <a:gd name="T110" fmla="*/ 1233 w 1053"/>
                  <a:gd name="T111" fmla="*/ 88 h 312"/>
                  <a:gd name="T112" fmla="*/ 1254 w 1053"/>
                  <a:gd name="T113" fmla="*/ 88 h 312"/>
                  <a:gd name="T114" fmla="*/ 1278 w 1053"/>
                  <a:gd name="T115" fmla="*/ 88 h 312"/>
                  <a:gd name="T116" fmla="*/ 1300 w 1053"/>
                  <a:gd name="T117" fmla="*/ 88 h 312"/>
                  <a:gd name="T118" fmla="*/ 1321 w 1053"/>
                  <a:gd name="T119" fmla="*/ 88 h 312"/>
                  <a:gd name="T120" fmla="*/ 1342 w 1053"/>
                  <a:gd name="T121" fmla="*/ 88 h 312"/>
                  <a:gd name="T122" fmla="*/ 1367 w 1053"/>
                  <a:gd name="T123" fmla="*/ 88 h 3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53" h="312">
                    <a:moveTo>
                      <a:pt x="0" y="312"/>
                    </a:moveTo>
                    <a:lnTo>
                      <a:pt x="2" y="312"/>
                    </a:lnTo>
                    <a:lnTo>
                      <a:pt x="4" y="312"/>
                    </a:lnTo>
                    <a:lnTo>
                      <a:pt x="6" y="312"/>
                    </a:lnTo>
                    <a:lnTo>
                      <a:pt x="8" y="312"/>
                    </a:lnTo>
                    <a:lnTo>
                      <a:pt x="10" y="312"/>
                    </a:lnTo>
                    <a:lnTo>
                      <a:pt x="12" y="312"/>
                    </a:lnTo>
                    <a:lnTo>
                      <a:pt x="14" y="312"/>
                    </a:lnTo>
                    <a:lnTo>
                      <a:pt x="16" y="312"/>
                    </a:lnTo>
                    <a:lnTo>
                      <a:pt x="19" y="312"/>
                    </a:lnTo>
                    <a:lnTo>
                      <a:pt x="21" y="312"/>
                    </a:lnTo>
                    <a:lnTo>
                      <a:pt x="23" y="312"/>
                    </a:lnTo>
                    <a:lnTo>
                      <a:pt x="25" y="312"/>
                    </a:lnTo>
                    <a:lnTo>
                      <a:pt x="27" y="312"/>
                    </a:lnTo>
                    <a:lnTo>
                      <a:pt x="29" y="312"/>
                    </a:lnTo>
                    <a:lnTo>
                      <a:pt x="31" y="312"/>
                    </a:lnTo>
                    <a:lnTo>
                      <a:pt x="35" y="312"/>
                    </a:lnTo>
                    <a:lnTo>
                      <a:pt x="37" y="312"/>
                    </a:lnTo>
                    <a:lnTo>
                      <a:pt x="39" y="312"/>
                    </a:lnTo>
                    <a:lnTo>
                      <a:pt x="41" y="312"/>
                    </a:lnTo>
                    <a:lnTo>
                      <a:pt x="43" y="312"/>
                    </a:lnTo>
                    <a:lnTo>
                      <a:pt x="45" y="312"/>
                    </a:lnTo>
                    <a:lnTo>
                      <a:pt x="47" y="312"/>
                    </a:lnTo>
                    <a:lnTo>
                      <a:pt x="49" y="312"/>
                    </a:lnTo>
                    <a:lnTo>
                      <a:pt x="51" y="312"/>
                    </a:lnTo>
                    <a:lnTo>
                      <a:pt x="53" y="312"/>
                    </a:lnTo>
                    <a:lnTo>
                      <a:pt x="55" y="130"/>
                    </a:lnTo>
                    <a:lnTo>
                      <a:pt x="57" y="123"/>
                    </a:lnTo>
                    <a:lnTo>
                      <a:pt x="59" y="119"/>
                    </a:lnTo>
                    <a:lnTo>
                      <a:pt x="61" y="113"/>
                    </a:lnTo>
                    <a:lnTo>
                      <a:pt x="63" y="109"/>
                    </a:lnTo>
                    <a:lnTo>
                      <a:pt x="65" y="103"/>
                    </a:lnTo>
                    <a:lnTo>
                      <a:pt x="67" y="99"/>
                    </a:lnTo>
                    <a:lnTo>
                      <a:pt x="70" y="93"/>
                    </a:lnTo>
                    <a:lnTo>
                      <a:pt x="72" y="88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8" y="72"/>
                    </a:lnTo>
                    <a:lnTo>
                      <a:pt x="80" y="68"/>
                    </a:lnTo>
                    <a:lnTo>
                      <a:pt x="82" y="62"/>
                    </a:lnTo>
                    <a:lnTo>
                      <a:pt x="84" y="58"/>
                    </a:lnTo>
                    <a:lnTo>
                      <a:pt x="86" y="52"/>
                    </a:lnTo>
                    <a:lnTo>
                      <a:pt x="88" y="47"/>
                    </a:lnTo>
                    <a:lnTo>
                      <a:pt x="90" y="41"/>
                    </a:lnTo>
                    <a:lnTo>
                      <a:pt x="92" y="37"/>
                    </a:lnTo>
                    <a:lnTo>
                      <a:pt x="94" y="31"/>
                    </a:lnTo>
                    <a:lnTo>
                      <a:pt x="96" y="27"/>
                    </a:lnTo>
                    <a:lnTo>
                      <a:pt x="98" y="21"/>
                    </a:lnTo>
                    <a:lnTo>
                      <a:pt x="102" y="17"/>
                    </a:lnTo>
                    <a:lnTo>
                      <a:pt x="104" y="11"/>
                    </a:lnTo>
                    <a:lnTo>
                      <a:pt x="106" y="6"/>
                    </a:lnTo>
                    <a:lnTo>
                      <a:pt x="108" y="0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8" y="6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5" y="11"/>
                    </a:lnTo>
                    <a:lnTo>
                      <a:pt x="127" y="13"/>
                    </a:lnTo>
                    <a:lnTo>
                      <a:pt x="129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5" y="19"/>
                    </a:lnTo>
                    <a:lnTo>
                      <a:pt x="137" y="23"/>
                    </a:lnTo>
                    <a:lnTo>
                      <a:pt x="139" y="25"/>
                    </a:lnTo>
                    <a:lnTo>
                      <a:pt x="141" y="27"/>
                    </a:lnTo>
                    <a:lnTo>
                      <a:pt x="143" y="29"/>
                    </a:lnTo>
                    <a:lnTo>
                      <a:pt x="145" y="31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51" y="39"/>
                    </a:lnTo>
                    <a:lnTo>
                      <a:pt x="153" y="43"/>
                    </a:lnTo>
                    <a:lnTo>
                      <a:pt x="155" y="45"/>
                    </a:lnTo>
                    <a:lnTo>
                      <a:pt x="157" y="50"/>
                    </a:lnTo>
                    <a:lnTo>
                      <a:pt x="159" y="52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7" y="62"/>
                    </a:lnTo>
                    <a:lnTo>
                      <a:pt x="169" y="66"/>
                    </a:lnTo>
                    <a:lnTo>
                      <a:pt x="172" y="68"/>
                    </a:lnTo>
                    <a:lnTo>
                      <a:pt x="174" y="72"/>
                    </a:lnTo>
                    <a:lnTo>
                      <a:pt x="176" y="74"/>
                    </a:lnTo>
                    <a:lnTo>
                      <a:pt x="178" y="78"/>
                    </a:lnTo>
                    <a:lnTo>
                      <a:pt x="180" y="80"/>
                    </a:lnTo>
                    <a:lnTo>
                      <a:pt x="182" y="82"/>
                    </a:lnTo>
                    <a:lnTo>
                      <a:pt x="184" y="84"/>
                    </a:lnTo>
                    <a:lnTo>
                      <a:pt x="186" y="88"/>
                    </a:lnTo>
                    <a:lnTo>
                      <a:pt x="188" y="91"/>
                    </a:lnTo>
                    <a:lnTo>
                      <a:pt x="190" y="93"/>
                    </a:lnTo>
                    <a:lnTo>
                      <a:pt x="192" y="95"/>
                    </a:lnTo>
                    <a:lnTo>
                      <a:pt x="194" y="97"/>
                    </a:lnTo>
                    <a:lnTo>
                      <a:pt x="196" y="99"/>
                    </a:lnTo>
                    <a:lnTo>
                      <a:pt x="198" y="101"/>
                    </a:lnTo>
                    <a:lnTo>
                      <a:pt x="200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7"/>
                    </a:lnTo>
                    <a:lnTo>
                      <a:pt x="208" y="109"/>
                    </a:lnTo>
                    <a:lnTo>
                      <a:pt x="210" y="109"/>
                    </a:lnTo>
                    <a:lnTo>
                      <a:pt x="212" y="111"/>
                    </a:lnTo>
                    <a:lnTo>
                      <a:pt x="214" y="111"/>
                    </a:lnTo>
                    <a:lnTo>
                      <a:pt x="216" y="113"/>
                    </a:lnTo>
                    <a:lnTo>
                      <a:pt x="218" y="113"/>
                    </a:lnTo>
                    <a:lnTo>
                      <a:pt x="220" y="115"/>
                    </a:lnTo>
                    <a:lnTo>
                      <a:pt x="223" y="115"/>
                    </a:lnTo>
                    <a:lnTo>
                      <a:pt x="225" y="115"/>
                    </a:lnTo>
                    <a:lnTo>
                      <a:pt x="227" y="115"/>
                    </a:lnTo>
                    <a:lnTo>
                      <a:pt x="229" y="115"/>
                    </a:lnTo>
                    <a:lnTo>
                      <a:pt x="231" y="115"/>
                    </a:lnTo>
                    <a:lnTo>
                      <a:pt x="235" y="117"/>
                    </a:lnTo>
                    <a:lnTo>
                      <a:pt x="237" y="117"/>
                    </a:lnTo>
                    <a:lnTo>
                      <a:pt x="239" y="115"/>
                    </a:lnTo>
                    <a:lnTo>
                      <a:pt x="241" y="115"/>
                    </a:lnTo>
                    <a:lnTo>
                      <a:pt x="243" y="115"/>
                    </a:lnTo>
                    <a:lnTo>
                      <a:pt x="245" y="115"/>
                    </a:lnTo>
                    <a:lnTo>
                      <a:pt x="247" y="115"/>
                    </a:lnTo>
                    <a:lnTo>
                      <a:pt x="249" y="115"/>
                    </a:lnTo>
                    <a:lnTo>
                      <a:pt x="251" y="115"/>
                    </a:lnTo>
                    <a:lnTo>
                      <a:pt x="253" y="113"/>
                    </a:lnTo>
                    <a:lnTo>
                      <a:pt x="255" y="113"/>
                    </a:lnTo>
                    <a:lnTo>
                      <a:pt x="257" y="113"/>
                    </a:lnTo>
                    <a:lnTo>
                      <a:pt x="259" y="113"/>
                    </a:lnTo>
                    <a:lnTo>
                      <a:pt x="261" y="111"/>
                    </a:lnTo>
                    <a:lnTo>
                      <a:pt x="263" y="111"/>
                    </a:lnTo>
                    <a:lnTo>
                      <a:pt x="265" y="111"/>
                    </a:lnTo>
                    <a:lnTo>
                      <a:pt x="267" y="109"/>
                    </a:lnTo>
                    <a:lnTo>
                      <a:pt x="269" y="109"/>
                    </a:lnTo>
                    <a:lnTo>
                      <a:pt x="271" y="107"/>
                    </a:lnTo>
                    <a:lnTo>
                      <a:pt x="274" y="107"/>
                    </a:lnTo>
                    <a:lnTo>
                      <a:pt x="276" y="107"/>
                    </a:lnTo>
                    <a:lnTo>
                      <a:pt x="278" y="105"/>
                    </a:lnTo>
                    <a:lnTo>
                      <a:pt x="280" y="105"/>
                    </a:lnTo>
                    <a:lnTo>
                      <a:pt x="282" y="103"/>
                    </a:lnTo>
                    <a:lnTo>
                      <a:pt x="284" y="103"/>
                    </a:lnTo>
                    <a:lnTo>
                      <a:pt x="286" y="103"/>
                    </a:lnTo>
                    <a:lnTo>
                      <a:pt x="288" y="101"/>
                    </a:lnTo>
                    <a:lnTo>
                      <a:pt x="290" y="101"/>
                    </a:lnTo>
                    <a:lnTo>
                      <a:pt x="292" y="99"/>
                    </a:lnTo>
                    <a:lnTo>
                      <a:pt x="294" y="99"/>
                    </a:lnTo>
                    <a:lnTo>
                      <a:pt x="296" y="99"/>
                    </a:lnTo>
                    <a:lnTo>
                      <a:pt x="298" y="97"/>
                    </a:lnTo>
                    <a:lnTo>
                      <a:pt x="302" y="97"/>
                    </a:lnTo>
                    <a:lnTo>
                      <a:pt x="304" y="95"/>
                    </a:lnTo>
                    <a:lnTo>
                      <a:pt x="306" y="95"/>
                    </a:lnTo>
                    <a:lnTo>
                      <a:pt x="308" y="95"/>
                    </a:lnTo>
                    <a:lnTo>
                      <a:pt x="310" y="93"/>
                    </a:lnTo>
                    <a:lnTo>
                      <a:pt x="312" y="93"/>
                    </a:lnTo>
                    <a:lnTo>
                      <a:pt x="314" y="93"/>
                    </a:lnTo>
                    <a:lnTo>
                      <a:pt x="316" y="93"/>
                    </a:lnTo>
                    <a:lnTo>
                      <a:pt x="318" y="91"/>
                    </a:lnTo>
                    <a:lnTo>
                      <a:pt x="320" y="91"/>
                    </a:lnTo>
                    <a:lnTo>
                      <a:pt x="322" y="91"/>
                    </a:lnTo>
                    <a:lnTo>
                      <a:pt x="325" y="88"/>
                    </a:lnTo>
                    <a:lnTo>
                      <a:pt x="327" y="88"/>
                    </a:lnTo>
                    <a:lnTo>
                      <a:pt x="329" y="88"/>
                    </a:lnTo>
                    <a:lnTo>
                      <a:pt x="331" y="88"/>
                    </a:lnTo>
                    <a:lnTo>
                      <a:pt x="333" y="88"/>
                    </a:lnTo>
                    <a:lnTo>
                      <a:pt x="335" y="86"/>
                    </a:lnTo>
                    <a:lnTo>
                      <a:pt x="337" y="86"/>
                    </a:lnTo>
                    <a:lnTo>
                      <a:pt x="339" y="86"/>
                    </a:lnTo>
                    <a:lnTo>
                      <a:pt x="341" y="86"/>
                    </a:lnTo>
                    <a:lnTo>
                      <a:pt x="343" y="86"/>
                    </a:lnTo>
                    <a:lnTo>
                      <a:pt x="345" y="86"/>
                    </a:lnTo>
                    <a:lnTo>
                      <a:pt x="347" y="86"/>
                    </a:lnTo>
                    <a:lnTo>
                      <a:pt x="349" y="86"/>
                    </a:lnTo>
                    <a:lnTo>
                      <a:pt x="351" y="86"/>
                    </a:lnTo>
                    <a:lnTo>
                      <a:pt x="353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9" y="84"/>
                    </a:lnTo>
                    <a:lnTo>
                      <a:pt x="361" y="84"/>
                    </a:lnTo>
                    <a:lnTo>
                      <a:pt x="363" y="84"/>
                    </a:lnTo>
                    <a:lnTo>
                      <a:pt x="367" y="84"/>
                    </a:lnTo>
                    <a:lnTo>
                      <a:pt x="369" y="84"/>
                    </a:lnTo>
                    <a:lnTo>
                      <a:pt x="371" y="84"/>
                    </a:lnTo>
                    <a:lnTo>
                      <a:pt x="373" y="84"/>
                    </a:lnTo>
                    <a:lnTo>
                      <a:pt x="376" y="84"/>
                    </a:lnTo>
                    <a:lnTo>
                      <a:pt x="378" y="84"/>
                    </a:lnTo>
                    <a:lnTo>
                      <a:pt x="380" y="86"/>
                    </a:lnTo>
                    <a:lnTo>
                      <a:pt x="382" y="86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8" y="86"/>
                    </a:lnTo>
                    <a:lnTo>
                      <a:pt x="390" y="86"/>
                    </a:lnTo>
                    <a:lnTo>
                      <a:pt x="392" y="86"/>
                    </a:lnTo>
                    <a:lnTo>
                      <a:pt x="394" y="86"/>
                    </a:lnTo>
                    <a:lnTo>
                      <a:pt x="396" y="86"/>
                    </a:lnTo>
                    <a:lnTo>
                      <a:pt x="398" y="86"/>
                    </a:lnTo>
                    <a:lnTo>
                      <a:pt x="400" y="86"/>
                    </a:lnTo>
                    <a:lnTo>
                      <a:pt x="402" y="86"/>
                    </a:lnTo>
                    <a:lnTo>
                      <a:pt x="404" y="86"/>
                    </a:lnTo>
                    <a:lnTo>
                      <a:pt x="406" y="86"/>
                    </a:lnTo>
                    <a:lnTo>
                      <a:pt x="408" y="86"/>
                    </a:lnTo>
                    <a:lnTo>
                      <a:pt x="410" y="88"/>
                    </a:lnTo>
                    <a:lnTo>
                      <a:pt x="412" y="88"/>
                    </a:lnTo>
                    <a:lnTo>
                      <a:pt x="414" y="88"/>
                    </a:lnTo>
                    <a:lnTo>
                      <a:pt x="416" y="88"/>
                    </a:lnTo>
                    <a:lnTo>
                      <a:pt x="418" y="88"/>
                    </a:lnTo>
                    <a:lnTo>
                      <a:pt x="420" y="88"/>
                    </a:lnTo>
                    <a:lnTo>
                      <a:pt x="422" y="88"/>
                    </a:lnTo>
                    <a:lnTo>
                      <a:pt x="424" y="88"/>
                    </a:lnTo>
                    <a:lnTo>
                      <a:pt x="427" y="88"/>
                    </a:lnTo>
                    <a:lnTo>
                      <a:pt x="429" y="88"/>
                    </a:lnTo>
                    <a:lnTo>
                      <a:pt x="431" y="88"/>
                    </a:lnTo>
                    <a:lnTo>
                      <a:pt x="435" y="88"/>
                    </a:lnTo>
                    <a:lnTo>
                      <a:pt x="437" y="88"/>
                    </a:lnTo>
                    <a:lnTo>
                      <a:pt x="439" y="88"/>
                    </a:lnTo>
                    <a:lnTo>
                      <a:pt x="441" y="91"/>
                    </a:lnTo>
                    <a:lnTo>
                      <a:pt x="443" y="91"/>
                    </a:lnTo>
                    <a:lnTo>
                      <a:pt x="445" y="91"/>
                    </a:lnTo>
                    <a:lnTo>
                      <a:pt x="447" y="91"/>
                    </a:lnTo>
                    <a:lnTo>
                      <a:pt x="449" y="91"/>
                    </a:lnTo>
                    <a:lnTo>
                      <a:pt x="451" y="91"/>
                    </a:lnTo>
                    <a:lnTo>
                      <a:pt x="453" y="91"/>
                    </a:lnTo>
                    <a:lnTo>
                      <a:pt x="455" y="91"/>
                    </a:lnTo>
                    <a:lnTo>
                      <a:pt x="457" y="91"/>
                    </a:lnTo>
                    <a:lnTo>
                      <a:pt x="459" y="91"/>
                    </a:lnTo>
                    <a:lnTo>
                      <a:pt x="461" y="91"/>
                    </a:lnTo>
                    <a:lnTo>
                      <a:pt x="463" y="91"/>
                    </a:lnTo>
                    <a:lnTo>
                      <a:pt x="465" y="91"/>
                    </a:lnTo>
                    <a:lnTo>
                      <a:pt x="467" y="91"/>
                    </a:lnTo>
                    <a:lnTo>
                      <a:pt x="469" y="91"/>
                    </a:lnTo>
                    <a:lnTo>
                      <a:pt x="471" y="91"/>
                    </a:lnTo>
                    <a:lnTo>
                      <a:pt x="473" y="91"/>
                    </a:lnTo>
                    <a:lnTo>
                      <a:pt x="475" y="91"/>
                    </a:lnTo>
                    <a:lnTo>
                      <a:pt x="478" y="91"/>
                    </a:lnTo>
                    <a:lnTo>
                      <a:pt x="480" y="91"/>
                    </a:lnTo>
                    <a:lnTo>
                      <a:pt x="482" y="91"/>
                    </a:lnTo>
                    <a:lnTo>
                      <a:pt x="484" y="91"/>
                    </a:lnTo>
                    <a:lnTo>
                      <a:pt x="486" y="91"/>
                    </a:lnTo>
                    <a:lnTo>
                      <a:pt x="488" y="91"/>
                    </a:lnTo>
                    <a:lnTo>
                      <a:pt x="490" y="91"/>
                    </a:lnTo>
                    <a:lnTo>
                      <a:pt x="492" y="91"/>
                    </a:lnTo>
                    <a:lnTo>
                      <a:pt x="494" y="91"/>
                    </a:lnTo>
                    <a:lnTo>
                      <a:pt x="496" y="91"/>
                    </a:lnTo>
                    <a:lnTo>
                      <a:pt x="500" y="91"/>
                    </a:lnTo>
                    <a:lnTo>
                      <a:pt x="502" y="91"/>
                    </a:lnTo>
                    <a:lnTo>
                      <a:pt x="504" y="91"/>
                    </a:lnTo>
                    <a:lnTo>
                      <a:pt x="506" y="91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2" y="91"/>
                    </a:lnTo>
                    <a:lnTo>
                      <a:pt x="514" y="91"/>
                    </a:lnTo>
                    <a:lnTo>
                      <a:pt x="516" y="91"/>
                    </a:lnTo>
                    <a:lnTo>
                      <a:pt x="518" y="91"/>
                    </a:lnTo>
                    <a:lnTo>
                      <a:pt x="520" y="91"/>
                    </a:lnTo>
                    <a:lnTo>
                      <a:pt x="522" y="91"/>
                    </a:lnTo>
                    <a:lnTo>
                      <a:pt x="524" y="91"/>
                    </a:lnTo>
                    <a:lnTo>
                      <a:pt x="526" y="91"/>
                    </a:lnTo>
                    <a:lnTo>
                      <a:pt x="529" y="91"/>
                    </a:lnTo>
                    <a:lnTo>
                      <a:pt x="531" y="91"/>
                    </a:lnTo>
                    <a:lnTo>
                      <a:pt x="533" y="91"/>
                    </a:lnTo>
                    <a:lnTo>
                      <a:pt x="535" y="91"/>
                    </a:lnTo>
                    <a:lnTo>
                      <a:pt x="537" y="91"/>
                    </a:lnTo>
                    <a:lnTo>
                      <a:pt x="539" y="91"/>
                    </a:lnTo>
                    <a:lnTo>
                      <a:pt x="541" y="91"/>
                    </a:lnTo>
                    <a:lnTo>
                      <a:pt x="543" y="91"/>
                    </a:lnTo>
                    <a:lnTo>
                      <a:pt x="545" y="91"/>
                    </a:lnTo>
                    <a:lnTo>
                      <a:pt x="547" y="91"/>
                    </a:lnTo>
                    <a:lnTo>
                      <a:pt x="549" y="91"/>
                    </a:lnTo>
                    <a:lnTo>
                      <a:pt x="551" y="91"/>
                    </a:lnTo>
                    <a:lnTo>
                      <a:pt x="553" y="91"/>
                    </a:lnTo>
                    <a:lnTo>
                      <a:pt x="555" y="91"/>
                    </a:lnTo>
                    <a:lnTo>
                      <a:pt x="557" y="88"/>
                    </a:lnTo>
                    <a:lnTo>
                      <a:pt x="559" y="88"/>
                    </a:lnTo>
                    <a:lnTo>
                      <a:pt x="561" y="88"/>
                    </a:lnTo>
                    <a:lnTo>
                      <a:pt x="563" y="88"/>
                    </a:lnTo>
                    <a:lnTo>
                      <a:pt x="567" y="88"/>
                    </a:lnTo>
                    <a:lnTo>
                      <a:pt x="569" y="88"/>
                    </a:lnTo>
                    <a:lnTo>
                      <a:pt x="571" y="88"/>
                    </a:lnTo>
                    <a:lnTo>
                      <a:pt x="573" y="88"/>
                    </a:lnTo>
                    <a:lnTo>
                      <a:pt x="575" y="88"/>
                    </a:lnTo>
                    <a:lnTo>
                      <a:pt x="577" y="88"/>
                    </a:lnTo>
                    <a:lnTo>
                      <a:pt x="580" y="88"/>
                    </a:lnTo>
                    <a:lnTo>
                      <a:pt x="582" y="88"/>
                    </a:lnTo>
                    <a:lnTo>
                      <a:pt x="584" y="88"/>
                    </a:lnTo>
                    <a:lnTo>
                      <a:pt x="586" y="88"/>
                    </a:lnTo>
                    <a:lnTo>
                      <a:pt x="588" y="88"/>
                    </a:lnTo>
                    <a:lnTo>
                      <a:pt x="590" y="88"/>
                    </a:lnTo>
                    <a:lnTo>
                      <a:pt x="592" y="88"/>
                    </a:lnTo>
                    <a:lnTo>
                      <a:pt x="594" y="88"/>
                    </a:lnTo>
                    <a:lnTo>
                      <a:pt x="596" y="88"/>
                    </a:lnTo>
                    <a:lnTo>
                      <a:pt x="598" y="88"/>
                    </a:lnTo>
                    <a:lnTo>
                      <a:pt x="600" y="88"/>
                    </a:lnTo>
                    <a:lnTo>
                      <a:pt x="602" y="88"/>
                    </a:lnTo>
                    <a:lnTo>
                      <a:pt x="604" y="88"/>
                    </a:lnTo>
                    <a:lnTo>
                      <a:pt x="606" y="88"/>
                    </a:lnTo>
                    <a:lnTo>
                      <a:pt x="608" y="88"/>
                    </a:lnTo>
                    <a:lnTo>
                      <a:pt x="610" y="88"/>
                    </a:lnTo>
                    <a:lnTo>
                      <a:pt x="612" y="88"/>
                    </a:lnTo>
                    <a:lnTo>
                      <a:pt x="614" y="88"/>
                    </a:lnTo>
                    <a:lnTo>
                      <a:pt x="616" y="88"/>
                    </a:lnTo>
                    <a:lnTo>
                      <a:pt x="618" y="88"/>
                    </a:lnTo>
                    <a:lnTo>
                      <a:pt x="620" y="88"/>
                    </a:lnTo>
                    <a:lnTo>
                      <a:pt x="622" y="88"/>
                    </a:lnTo>
                    <a:lnTo>
                      <a:pt x="624" y="88"/>
                    </a:lnTo>
                    <a:lnTo>
                      <a:pt x="626" y="88"/>
                    </a:lnTo>
                    <a:lnTo>
                      <a:pt x="628" y="88"/>
                    </a:lnTo>
                    <a:lnTo>
                      <a:pt x="633" y="88"/>
                    </a:lnTo>
                    <a:lnTo>
                      <a:pt x="635" y="88"/>
                    </a:lnTo>
                    <a:lnTo>
                      <a:pt x="637" y="88"/>
                    </a:lnTo>
                    <a:lnTo>
                      <a:pt x="639" y="88"/>
                    </a:lnTo>
                    <a:lnTo>
                      <a:pt x="641" y="88"/>
                    </a:lnTo>
                    <a:lnTo>
                      <a:pt x="643" y="88"/>
                    </a:lnTo>
                    <a:lnTo>
                      <a:pt x="645" y="88"/>
                    </a:lnTo>
                    <a:lnTo>
                      <a:pt x="647" y="88"/>
                    </a:lnTo>
                    <a:lnTo>
                      <a:pt x="649" y="88"/>
                    </a:lnTo>
                    <a:lnTo>
                      <a:pt x="651" y="88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7" y="88"/>
                    </a:lnTo>
                    <a:lnTo>
                      <a:pt x="659" y="88"/>
                    </a:lnTo>
                    <a:lnTo>
                      <a:pt x="661" y="88"/>
                    </a:lnTo>
                    <a:lnTo>
                      <a:pt x="663" y="88"/>
                    </a:lnTo>
                    <a:lnTo>
                      <a:pt x="665" y="88"/>
                    </a:lnTo>
                    <a:lnTo>
                      <a:pt x="667" y="88"/>
                    </a:lnTo>
                    <a:lnTo>
                      <a:pt x="669" y="88"/>
                    </a:lnTo>
                    <a:lnTo>
                      <a:pt x="671" y="88"/>
                    </a:lnTo>
                    <a:lnTo>
                      <a:pt x="673" y="88"/>
                    </a:lnTo>
                    <a:lnTo>
                      <a:pt x="675" y="88"/>
                    </a:lnTo>
                    <a:lnTo>
                      <a:pt x="677" y="88"/>
                    </a:lnTo>
                    <a:lnTo>
                      <a:pt x="679" y="88"/>
                    </a:lnTo>
                    <a:lnTo>
                      <a:pt x="682" y="88"/>
                    </a:lnTo>
                    <a:lnTo>
                      <a:pt x="684" y="88"/>
                    </a:lnTo>
                    <a:lnTo>
                      <a:pt x="686" y="88"/>
                    </a:lnTo>
                    <a:lnTo>
                      <a:pt x="688" y="88"/>
                    </a:lnTo>
                    <a:lnTo>
                      <a:pt x="690" y="88"/>
                    </a:lnTo>
                    <a:lnTo>
                      <a:pt x="692" y="88"/>
                    </a:lnTo>
                    <a:lnTo>
                      <a:pt x="694" y="88"/>
                    </a:lnTo>
                    <a:lnTo>
                      <a:pt x="696" y="88"/>
                    </a:lnTo>
                    <a:lnTo>
                      <a:pt x="700" y="88"/>
                    </a:lnTo>
                    <a:lnTo>
                      <a:pt x="702" y="88"/>
                    </a:lnTo>
                    <a:lnTo>
                      <a:pt x="704" y="88"/>
                    </a:lnTo>
                    <a:lnTo>
                      <a:pt x="706" y="88"/>
                    </a:lnTo>
                    <a:lnTo>
                      <a:pt x="708" y="88"/>
                    </a:lnTo>
                    <a:lnTo>
                      <a:pt x="710" y="88"/>
                    </a:lnTo>
                    <a:lnTo>
                      <a:pt x="712" y="88"/>
                    </a:lnTo>
                    <a:lnTo>
                      <a:pt x="714" y="88"/>
                    </a:lnTo>
                    <a:lnTo>
                      <a:pt x="716" y="88"/>
                    </a:lnTo>
                    <a:lnTo>
                      <a:pt x="718" y="88"/>
                    </a:lnTo>
                    <a:lnTo>
                      <a:pt x="720" y="88"/>
                    </a:lnTo>
                    <a:lnTo>
                      <a:pt x="722" y="88"/>
                    </a:lnTo>
                    <a:lnTo>
                      <a:pt x="724" y="88"/>
                    </a:lnTo>
                    <a:lnTo>
                      <a:pt x="726" y="88"/>
                    </a:lnTo>
                    <a:lnTo>
                      <a:pt x="728" y="88"/>
                    </a:lnTo>
                    <a:lnTo>
                      <a:pt x="730" y="88"/>
                    </a:lnTo>
                    <a:lnTo>
                      <a:pt x="733" y="88"/>
                    </a:lnTo>
                    <a:lnTo>
                      <a:pt x="735" y="88"/>
                    </a:lnTo>
                    <a:lnTo>
                      <a:pt x="737" y="88"/>
                    </a:lnTo>
                    <a:lnTo>
                      <a:pt x="739" y="88"/>
                    </a:lnTo>
                    <a:lnTo>
                      <a:pt x="741" y="88"/>
                    </a:lnTo>
                    <a:lnTo>
                      <a:pt x="743" y="88"/>
                    </a:lnTo>
                    <a:lnTo>
                      <a:pt x="745" y="88"/>
                    </a:lnTo>
                    <a:lnTo>
                      <a:pt x="747" y="88"/>
                    </a:lnTo>
                    <a:lnTo>
                      <a:pt x="749" y="88"/>
                    </a:lnTo>
                    <a:lnTo>
                      <a:pt x="751" y="88"/>
                    </a:lnTo>
                    <a:lnTo>
                      <a:pt x="753" y="88"/>
                    </a:lnTo>
                    <a:lnTo>
                      <a:pt x="755" y="88"/>
                    </a:lnTo>
                    <a:lnTo>
                      <a:pt x="757" y="88"/>
                    </a:lnTo>
                    <a:lnTo>
                      <a:pt x="759" y="88"/>
                    </a:lnTo>
                    <a:lnTo>
                      <a:pt x="761" y="88"/>
                    </a:lnTo>
                    <a:lnTo>
                      <a:pt x="763" y="88"/>
                    </a:lnTo>
                    <a:lnTo>
                      <a:pt x="767" y="88"/>
                    </a:lnTo>
                    <a:lnTo>
                      <a:pt x="769" y="88"/>
                    </a:lnTo>
                    <a:lnTo>
                      <a:pt x="771" y="88"/>
                    </a:lnTo>
                    <a:lnTo>
                      <a:pt x="773" y="88"/>
                    </a:lnTo>
                    <a:lnTo>
                      <a:pt x="775" y="88"/>
                    </a:lnTo>
                    <a:lnTo>
                      <a:pt x="777" y="88"/>
                    </a:lnTo>
                    <a:lnTo>
                      <a:pt x="779" y="88"/>
                    </a:lnTo>
                    <a:lnTo>
                      <a:pt x="781" y="88"/>
                    </a:lnTo>
                    <a:lnTo>
                      <a:pt x="784" y="88"/>
                    </a:lnTo>
                    <a:lnTo>
                      <a:pt x="786" y="88"/>
                    </a:lnTo>
                    <a:lnTo>
                      <a:pt x="788" y="88"/>
                    </a:lnTo>
                    <a:lnTo>
                      <a:pt x="790" y="88"/>
                    </a:lnTo>
                    <a:lnTo>
                      <a:pt x="792" y="88"/>
                    </a:lnTo>
                    <a:lnTo>
                      <a:pt x="794" y="88"/>
                    </a:lnTo>
                    <a:lnTo>
                      <a:pt x="796" y="88"/>
                    </a:lnTo>
                    <a:lnTo>
                      <a:pt x="798" y="88"/>
                    </a:lnTo>
                    <a:lnTo>
                      <a:pt x="800" y="88"/>
                    </a:lnTo>
                    <a:lnTo>
                      <a:pt x="802" y="88"/>
                    </a:lnTo>
                    <a:lnTo>
                      <a:pt x="804" y="88"/>
                    </a:lnTo>
                    <a:lnTo>
                      <a:pt x="806" y="88"/>
                    </a:lnTo>
                    <a:lnTo>
                      <a:pt x="808" y="88"/>
                    </a:lnTo>
                    <a:lnTo>
                      <a:pt x="810" y="88"/>
                    </a:lnTo>
                    <a:lnTo>
                      <a:pt x="812" y="88"/>
                    </a:lnTo>
                    <a:lnTo>
                      <a:pt x="814" y="88"/>
                    </a:lnTo>
                    <a:lnTo>
                      <a:pt x="816" y="88"/>
                    </a:lnTo>
                    <a:lnTo>
                      <a:pt x="818" y="88"/>
                    </a:lnTo>
                    <a:lnTo>
                      <a:pt x="820" y="88"/>
                    </a:lnTo>
                    <a:lnTo>
                      <a:pt x="822" y="88"/>
                    </a:lnTo>
                    <a:lnTo>
                      <a:pt x="824" y="88"/>
                    </a:lnTo>
                    <a:lnTo>
                      <a:pt x="826" y="88"/>
                    </a:lnTo>
                    <a:lnTo>
                      <a:pt x="828" y="88"/>
                    </a:lnTo>
                    <a:lnTo>
                      <a:pt x="832" y="88"/>
                    </a:lnTo>
                    <a:lnTo>
                      <a:pt x="835" y="88"/>
                    </a:lnTo>
                    <a:lnTo>
                      <a:pt x="837" y="88"/>
                    </a:lnTo>
                    <a:lnTo>
                      <a:pt x="839" y="88"/>
                    </a:lnTo>
                    <a:lnTo>
                      <a:pt x="841" y="88"/>
                    </a:lnTo>
                    <a:lnTo>
                      <a:pt x="843" y="88"/>
                    </a:lnTo>
                    <a:lnTo>
                      <a:pt x="845" y="88"/>
                    </a:lnTo>
                    <a:lnTo>
                      <a:pt x="847" y="88"/>
                    </a:lnTo>
                    <a:lnTo>
                      <a:pt x="849" y="88"/>
                    </a:lnTo>
                    <a:lnTo>
                      <a:pt x="851" y="88"/>
                    </a:lnTo>
                    <a:lnTo>
                      <a:pt x="853" y="88"/>
                    </a:lnTo>
                    <a:lnTo>
                      <a:pt x="855" y="88"/>
                    </a:lnTo>
                    <a:lnTo>
                      <a:pt x="857" y="88"/>
                    </a:lnTo>
                    <a:lnTo>
                      <a:pt x="859" y="88"/>
                    </a:lnTo>
                    <a:lnTo>
                      <a:pt x="861" y="88"/>
                    </a:lnTo>
                    <a:lnTo>
                      <a:pt x="863" y="88"/>
                    </a:lnTo>
                    <a:lnTo>
                      <a:pt x="865" y="88"/>
                    </a:lnTo>
                    <a:lnTo>
                      <a:pt x="867" y="88"/>
                    </a:lnTo>
                    <a:lnTo>
                      <a:pt x="869" y="88"/>
                    </a:lnTo>
                    <a:lnTo>
                      <a:pt x="871" y="88"/>
                    </a:lnTo>
                    <a:lnTo>
                      <a:pt x="873" y="88"/>
                    </a:lnTo>
                    <a:lnTo>
                      <a:pt x="875" y="88"/>
                    </a:lnTo>
                    <a:lnTo>
                      <a:pt x="877" y="88"/>
                    </a:lnTo>
                    <a:lnTo>
                      <a:pt x="879" y="88"/>
                    </a:lnTo>
                    <a:lnTo>
                      <a:pt x="881" y="88"/>
                    </a:lnTo>
                    <a:lnTo>
                      <a:pt x="883" y="88"/>
                    </a:lnTo>
                    <a:lnTo>
                      <a:pt x="886" y="88"/>
                    </a:lnTo>
                    <a:lnTo>
                      <a:pt x="888" y="88"/>
                    </a:lnTo>
                    <a:lnTo>
                      <a:pt x="890" y="88"/>
                    </a:lnTo>
                    <a:lnTo>
                      <a:pt x="892" y="88"/>
                    </a:lnTo>
                    <a:lnTo>
                      <a:pt x="894" y="88"/>
                    </a:lnTo>
                    <a:lnTo>
                      <a:pt x="896" y="88"/>
                    </a:lnTo>
                    <a:lnTo>
                      <a:pt x="900" y="88"/>
                    </a:lnTo>
                    <a:lnTo>
                      <a:pt x="902" y="88"/>
                    </a:lnTo>
                    <a:lnTo>
                      <a:pt x="904" y="88"/>
                    </a:lnTo>
                    <a:lnTo>
                      <a:pt x="906" y="88"/>
                    </a:lnTo>
                    <a:lnTo>
                      <a:pt x="908" y="88"/>
                    </a:lnTo>
                    <a:lnTo>
                      <a:pt x="910" y="88"/>
                    </a:lnTo>
                    <a:lnTo>
                      <a:pt x="912" y="88"/>
                    </a:lnTo>
                    <a:lnTo>
                      <a:pt x="914" y="88"/>
                    </a:lnTo>
                    <a:lnTo>
                      <a:pt x="916" y="88"/>
                    </a:lnTo>
                    <a:lnTo>
                      <a:pt x="918" y="88"/>
                    </a:lnTo>
                    <a:lnTo>
                      <a:pt x="920" y="88"/>
                    </a:lnTo>
                    <a:lnTo>
                      <a:pt x="922" y="88"/>
                    </a:lnTo>
                    <a:lnTo>
                      <a:pt x="924" y="88"/>
                    </a:lnTo>
                    <a:lnTo>
                      <a:pt x="926" y="88"/>
                    </a:lnTo>
                    <a:lnTo>
                      <a:pt x="928" y="88"/>
                    </a:lnTo>
                    <a:lnTo>
                      <a:pt x="930" y="88"/>
                    </a:lnTo>
                    <a:lnTo>
                      <a:pt x="932" y="88"/>
                    </a:lnTo>
                    <a:lnTo>
                      <a:pt x="934" y="88"/>
                    </a:lnTo>
                    <a:lnTo>
                      <a:pt x="937" y="88"/>
                    </a:lnTo>
                    <a:lnTo>
                      <a:pt x="939" y="88"/>
                    </a:lnTo>
                    <a:lnTo>
                      <a:pt x="941" y="88"/>
                    </a:lnTo>
                    <a:lnTo>
                      <a:pt x="943" y="88"/>
                    </a:lnTo>
                    <a:lnTo>
                      <a:pt x="945" y="88"/>
                    </a:lnTo>
                    <a:lnTo>
                      <a:pt x="947" y="88"/>
                    </a:lnTo>
                    <a:lnTo>
                      <a:pt x="949" y="88"/>
                    </a:lnTo>
                    <a:lnTo>
                      <a:pt x="951" y="88"/>
                    </a:lnTo>
                    <a:lnTo>
                      <a:pt x="953" y="88"/>
                    </a:lnTo>
                    <a:lnTo>
                      <a:pt x="955" y="88"/>
                    </a:lnTo>
                    <a:lnTo>
                      <a:pt x="957" y="88"/>
                    </a:lnTo>
                    <a:lnTo>
                      <a:pt x="959" y="88"/>
                    </a:lnTo>
                    <a:lnTo>
                      <a:pt x="961" y="88"/>
                    </a:lnTo>
                    <a:lnTo>
                      <a:pt x="965" y="88"/>
                    </a:lnTo>
                    <a:lnTo>
                      <a:pt x="967" y="88"/>
                    </a:lnTo>
                    <a:lnTo>
                      <a:pt x="969" y="88"/>
                    </a:lnTo>
                    <a:lnTo>
                      <a:pt x="971" y="88"/>
                    </a:lnTo>
                    <a:lnTo>
                      <a:pt x="973" y="88"/>
                    </a:lnTo>
                    <a:lnTo>
                      <a:pt x="975" y="88"/>
                    </a:lnTo>
                    <a:lnTo>
                      <a:pt x="977" y="88"/>
                    </a:lnTo>
                    <a:lnTo>
                      <a:pt x="979" y="88"/>
                    </a:lnTo>
                    <a:lnTo>
                      <a:pt x="981" y="88"/>
                    </a:lnTo>
                    <a:lnTo>
                      <a:pt x="983" y="88"/>
                    </a:lnTo>
                    <a:lnTo>
                      <a:pt x="985" y="88"/>
                    </a:lnTo>
                    <a:lnTo>
                      <a:pt x="988" y="88"/>
                    </a:lnTo>
                    <a:lnTo>
                      <a:pt x="990" y="88"/>
                    </a:lnTo>
                    <a:lnTo>
                      <a:pt x="992" y="88"/>
                    </a:lnTo>
                    <a:lnTo>
                      <a:pt x="994" y="88"/>
                    </a:lnTo>
                    <a:lnTo>
                      <a:pt x="996" y="88"/>
                    </a:lnTo>
                    <a:lnTo>
                      <a:pt x="998" y="88"/>
                    </a:lnTo>
                    <a:lnTo>
                      <a:pt x="1000" y="88"/>
                    </a:lnTo>
                    <a:lnTo>
                      <a:pt x="1002" y="88"/>
                    </a:lnTo>
                    <a:lnTo>
                      <a:pt x="1004" y="88"/>
                    </a:lnTo>
                    <a:lnTo>
                      <a:pt x="1006" y="88"/>
                    </a:lnTo>
                    <a:lnTo>
                      <a:pt x="1008" y="88"/>
                    </a:lnTo>
                    <a:lnTo>
                      <a:pt x="1010" y="88"/>
                    </a:lnTo>
                    <a:lnTo>
                      <a:pt x="1012" y="88"/>
                    </a:lnTo>
                    <a:lnTo>
                      <a:pt x="1014" y="88"/>
                    </a:lnTo>
                    <a:lnTo>
                      <a:pt x="1016" y="88"/>
                    </a:lnTo>
                    <a:lnTo>
                      <a:pt x="1018" y="88"/>
                    </a:lnTo>
                    <a:lnTo>
                      <a:pt x="1020" y="88"/>
                    </a:lnTo>
                    <a:lnTo>
                      <a:pt x="1022" y="88"/>
                    </a:lnTo>
                    <a:lnTo>
                      <a:pt x="1024" y="88"/>
                    </a:lnTo>
                    <a:lnTo>
                      <a:pt x="1026" y="88"/>
                    </a:lnTo>
                    <a:lnTo>
                      <a:pt x="1028" y="88"/>
                    </a:lnTo>
                    <a:lnTo>
                      <a:pt x="1032" y="88"/>
                    </a:lnTo>
                    <a:lnTo>
                      <a:pt x="1034" y="88"/>
                    </a:lnTo>
                    <a:lnTo>
                      <a:pt x="1036" y="88"/>
                    </a:lnTo>
                    <a:lnTo>
                      <a:pt x="1039" y="88"/>
                    </a:lnTo>
                    <a:lnTo>
                      <a:pt x="1041" y="88"/>
                    </a:lnTo>
                    <a:lnTo>
                      <a:pt x="1043" y="88"/>
                    </a:lnTo>
                    <a:lnTo>
                      <a:pt x="1045" y="88"/>
                    </a:lnTo>
                    <a:lnTo>
                      <a:pt x="1047" y="88"/>
                    </a:lnTo>
                    <a:lnTo>
                      <a:pt x="1049" y="88"/>
                    </a:lnTo>
                    <a:lnTo>
                      <a:pt x="1051" y="88"/>
                    </a:lnTo>
                    <a:lnTo>
                      <a:pt x="1053" y="8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Rectangle 391"/>
              <p:cNvSpPr>
                <a:spLocks noChangeArrowheads="1"/>
              </p:cNvSpPr>
              <p:nvPr/>
            </p:nvSpPr>
            <p:spPr bwMode="auto">
              <a:xfrm>
                <a:off x="3304" y="4252"/>
                <a:ext cx="6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  <a:endParaRPr lang="en-US" sz="2400"/>
              </a:p>
            </p:txBody>
          </p:sp>
          <p:sp>
            <p:nvSpPr>
              <p:cNvPr id="7274" name="Rectangle 392"/>
              <p:cNvSpPr>
                <a:spLocks noChangeArrowheads="1"/>
              </p:cNvSpPr>
              <p:nvPr/>
            </p:nvSpPr>
            <p:spPr bwMode="auto">
              <a:xfrm rot="-5400000">
                <a:off x="2306" y="4037"/>
                <a:ext cx="2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>
                    <a:solidFill>
                      <a:srgbClr val="000000"/>
                    </a:solidFill>
                    <a:latin typeface="Helvetica" pitchFamily="34" charset="0"/>
                  </a:rPr>
                  <a:t>Manipulated Variable</a:t>
                </a:r>
                <a:endParaRPr lang="en-US" sz="2400"/>
              </a:p>
            </p:txBody>
          </p:sp>
        </p:grpSp>
        <p:sp>
          <p:nvSpPr>
            <p:cNvPr id="7179" name="AutoShape 607"/>
            <p:cNvSpPr>
              <a:spLocks noChangeArrowheads="1"/>
            </p:cNvSpPr>
            <p:nvPr/>
          </p:nvSpPr>
          <p:spPr bwMode="auto">
            <a:xfrm>
              <a:off x="2928" y="302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Text Box 610"/>
            <p:cNvSpPr txBox="1">
              <a:spLocks noChangeArrowheads="1"/>
            </p:cNvSpPr>
            <p:nvPr/>
          </p:nvSpPr>
          <p:spPr bwMode="auto">
            <a:xfrm>
              <a:off x="4032" y="3456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Apply and fine tune as needed.</a:t>
              </a:r>
            </a:p>
          </p:txBody>
        </p:sp>
      </p:grpSp>
      <p:graphicFrame>
        <p:nvGraphicFramePr>
          <p:cNvPr id="7175" name="Object 611"/>
          <p:cNvGraphicFramePr>
            <a:graphicFrameLocks noChangeAspect="1"/>
          </p:cNvGraphicFramePr>
          <p:nvPr/>
        </p:nvGraphicFramePr>
        <p:xfrm>
          <a:off x="685800" y="1524000"/>
          <a:ext cx="85248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Clip" r:id="rId3" imgW="1296063" imgH="3934305" progId="MS_ClipArt_Gallery.5">
                  <p:embed/>
                </p:oleObj>
              </mc:Choice>
              <mc:Fallback>
                <p:oleObj name="Clip" r:id="rId3" imgW="1296063" imgH="3934305" progId="MS_ClipArt_Gallery.5">
                  <p:embed/>
                  <p:pic>
                    <p:nvPicPr>
                      <p:cNvPr id="0" name="Object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52488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" name="AutoShape 614"/>
          <p:cNvSpPr>
            <a:spLocks noChangeArrowheads="1"/>
          </p:cNvSpPr>
          <p:nvPr/>
        </p:nvSpPr>
        <p:spPr bwMode="auto">
          <a:xfrm>
            <a:off x="457200" y="4267200"/>
            <a:ext cx="2743200" cy="2286000"/>
          </a:xfrm>
          <a:prstGeom prst="wedgeRoundRectCallout">
            <a:avLst>
              <a:gd name="adj1" fmla="val 71935"/>
              <a:gd name="adj2" fmla="val -6111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2250"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 marL="222250" indent="-222250"/>
            <a:r>
              <a:rPr lang="en-US" sz="1600" b="1"/>
              <a:t>1. Process Dynamics</a:t>
            </a:r>
          </a:p>
          <a:p>
            <a:pPr marL="222250" indent="-222250"/>
            <a:r>
              <a:rPr lang="en-US" sz="1600" b="1"/>
              <a:t>2.	Measured variable</a:t>
            </a:r>
          </a:p>
          <a:p>
            <a:pPr marL="222250" indent="-222250"/>
            <a:r>
              <a:rPr lang="en-US" sz="1600" b="1"/>
              <a:t>3.	Model error</a:t>
            </a:r>
          </a:p>
          <a:p>
            <a:pPr marL="222250" indent="-222250"/>
            <a:r>
              <a:rPr lang="en-US" sz="1600" b="1"/>
              <a:t>4.	Input forcing</a:t>
            </a:r>
          </a:p>
          <a:p>
            <a:pPr marL="222250" indent="-222250"/>
            <a:r>
              <a:rPr lang="en-US" sz="1600" b="1"/>
              <a:t>5.	Controller</a:t>
            </a:r>
          </a:p>
          <a:p>
            <a:pPr marL="222250" indent="-222250"/>
            <a:r>
              <a:rPr lang="en-US" sz="1600" b="1"/>
              <a:t>6.	Performance measures</a:t>
            </a:r>
          </a:p>
          <a:p>
            <a:pPr marL="222250" indent="-222250"/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09800" y="1143000"/>
            <a:ext cx="3124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The PID controller will function successfully for the wide range of feedback process dynamics shown here.</a:t>
            </a: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1219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1828800" y="4114800"/>
            <a:ext cx="3411538" cy="1274763"/>
            <a:chOff x="672" y="2400"/>
            <a:chExt cx="2149" cy="803"/>
          </a:xfrm>
        </p:grpSpPr>
        <p:sp>
          <p:nvSpPr>
            <p:cNvPr id="8518" name="Rectangle 10"/>
            <p:cNvSpPr>
              <a:spLocks noChangeArrowheads="1"/>
            </p:cNvSpPr>
            <p:nvPr/>
          </p:nvSpPr>
          <p:spPr bwMode="auto">
            <a:xfrm>
              <a:off x="810" y="2483"/>
              <a:ext cx="1990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9" name="Rectangle 11"/>
            <p:cNvSpPr>
              <a:spLocks noChangeArrowheads="1"/>
            </p:cNvSpPr>
            <p:nvPr/>
          </p:nvSpPr>
          <p:spPr bwMode="auto">
            <a:xfrm>
              <a:off x="810" y="2483"/>
              <a:ext cx="1990" cy="5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0" name="Line 12"/>
            <p:cNvSpPr>
              <a:spLocks noChangeShapeType="1"/>
            </p:cNvSpPr>
            <p:nvPr/>
          </p:nvSpPr>
          <p:spPr bwMode="auto">
            <a:xfrm>
              <a:off x="810" y="2483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" name="Freeform 13"/>
            <p:cNvSpPr>
              <a:spLocks/>
            </p:cNvSpPr>
            <p:nvPr/>
          </p:nvSpPr>
          <p:spPr bwMode="auto">
            <a:xfrm>
              <a:off x="810" y="2483"/>
              <a:ext cx="1990" cy="595"/>
            </a:xfrm>
            <a:custGeom>
              <a:avLst/>
              <a:gdLst>
                <a:gd name="T0" fmla="*/ 0 w 619"/>
                <a:gd name="T1" fmla="*/ 595 h 164"/>
                <a:gd name="T2" fmla="*/ 1990 w 619"/>
                <a:gd name="T3" fmla="*/ 595 h 164"/>
                <a:gd name="T4" fmla="*/ 199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" name="Line 14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" name="Line 15"/>
            <p:cNvSpPr>
              <a:spLocks noChangeShapeType="1"/>
            </p:cNvSpPr>
            <p:nvPr/>
          </p:nvSpPr>
          <p:spPr bwMode="auto">
            <a:xfrm>
              <a:off x="810" y="3078"/>
              <a:ext cx="199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4" name="Line 16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5" name="Line 17"/>
            <p:cNvSpPr>
              <a:spLocks noChangeShapeType="1"/>
            </p:cNvSpPr>
            <p:nvPr/>
          </p:nvSpPr>
          <p:spPr bwMode="auto">
            <a:xfrm flipV="1">
              <a:off x="810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6" name="Line 18"/>
            <p:cNvSpPr>
              <a:spLocks noChangeShapeType="1"/>
            </p:cNvSpPr>
            <p:nvPr/>
          </p:nvSpPr>
          <p:spPr bwMode="auto">
            <a:xfrm>
              <a:off x="810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7" name="Rectangle 19"/>
            <p:cNvSpPr>
              <a:spLocks noChangeArrowheads="1"/>
            </p:cNvSpPr>
            <p:nvPr/>
          </p:nvSpPr>
          <p:spPr bwMode="auto">
            <a:xfrm>
              <a:off x="800" y="309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528" name="Line 20"/>
            <p:cNvSpPr>
              <a:spLocks noChangeShapeType="1"/>
            </p:cNvSpPr>
            <p:nvPr/>
          </p:nvSpPr>
          <p:spPr bwMode="auto">
            <a:xfrm flipV="1">
              <a:off x="1009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9" name="Line 21"/>
            <p:cNvSpPr>
              <a:spLocks noChangeShapeType="1"/>
            </p:cNvSpPr>
            <p:nvPr/>
          </p:nvSpPr>
          <p:spPr bwMode="auto">
            <a:xfrm>
              <a:off x="1009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0" name="Rectangle 22"/>
            <p:cNvSpPr>
              <a:spLocks noChangeArrowheads="1"/>
            </p:cNvSpPr>
            <p:nvPr/>
          </p:nvSpPr>
          <p:spPr bwMode="auto">
            <a:xfrm>
              <a:off x="999" y="309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8531" name="Line 23"/>
            <p:cNvSpPr>
              <a:spLocks noChangeShapeType="1"/>
            </p:cNvSpPr>
            <p:nvPr/>
          </p:nvSpPr>
          <p:spPr bwMode="auto">
            <a:xfrm flipV="1">
              <a:off x="1209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2" name="Line 24"/>
            <p:cNvSpPr>
              <a:spLocks noChangeShapeType="1"/>
            </p:cNvSpPr>
            <p:nvPr/>
          </p:nvSpPr>
          <p:spPr bwMode="auto">
            <a:xfrm>
              <a:off x="1209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3" name="Rectangle 25"/>
            <p:cNvSpPr>
              <a:spLocks noChangeArrowheads="1"/>
            </p:cNvSpPr>
            <p:nvPr/>
          </p:nvSpPr>
          <p:spPr bwMode="auto">
            <a:xfrm>
              <a:off x="1186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8534" name="Line 26"/>
            <p:cNvSpPr>
              <a:spLocks noChangeShapeType="1"/>
            </p:cNvSpPr>
            <p:nvPr/>
          </p:nvSpPr>
          <p:spPr bwMode="auto">
            <a:xfrm flipV="1">
              <a:off x="1408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5" name="Line 27"/>
            <p:cNvSpPr>
              <a:spLocks noChangeShapeType="1"/>
            </p:cNvSpPr>
            <p:nvPr/>
          </p:nvSpPr>
          <p:spPr bwMode="auto">
            <a:xfrm>
              <a:off x="1408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6" name="Rectangle 28"/>
            <p:cNvSpPr>
              <a:spLocks noChangeArrowheads="1"/>
            </p:cNvSpPr>
            <p:nvPr/>
          </p:nvSpPr>
          <p:spPr bwMode="auto">
            <a:xfrm>
              <a:off x="1385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8537" name="Line 29"/>
            <p:cNvSpPr>
              <a:spLocks noChangeShapeType="1"/>
            </p:cNvSpPr>
            <p:nvPr/>
          </p:nvSpPr>
          <p:spPr bwMode="auto">
            <a:xfrm flipV="1">
              <a:off x="1607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8" name="Line 30"/>
            <p:cNvSpPr>
              <a:spLocks noChangeShapeType="1"/>
            </p:cNvSpPr>
            <p:nvPr/>
          </p:nvSpPr>
          <p:spPr bwMode="auto">
            <a:xfrm>
              <a:off x="1607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9" name="Rectangle 31"/>
            <p:cNvSpPr>
              <a:spLocks noChangeArrowheads="1"/>
            </p:cNvSpPr>
            <p:nvPr/>
          </p:nvSpPr>
          <p:spPr bwMode="auto">
            <a:xfrm>
              <a:off x="1585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8540" name="Line 32"/>
            <p:cNvSpPr>
              <a:spLocks noChangeShapeType="1"/>
            </p:cNvSpPr>
            <p:nvPr/>
          </p:nvSpPr>
          <p:spPr bwMode="auto">
            <a:xfrm flipV="1">
              <a:off x="1806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1" name="Line 33"/>
            <p:cNvSpPr>
              <a:spLocks noChangeShapeType="1"/>
            </p:cNvSpPr>
            <p:nvPr/>
          </p:nvSpPr>
          <p:spPr bwMode="auto">
            <a:xfrm>
              <a:off x="1806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2" name="Rectangle 34"/>
            <p:cNvSpPr>
              <a:spLocks noChangeArrowheads="1"/>
            </p:cNvSpPr>
            <p:nvPr/>
          </p:nvSpPr>
          <p:spPr bwMode="auto">
            <a:xfrm>
              <a:off x="1784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8543" name="Line 35"/>
            <p:cNvSpPr>
              <a:spLocks noChangeShapeType="1"/>
            </p:cNvSpPr>
            <p:nvPr/>
          </p:nvSpPr>
          <p:spPr bwMode="auto">
            <a:xfrm flipV="1">
              <a:off x="2002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4" name="Line 36"/>
            <p:cNvSpPr>
              <a:spLocks noChangeShapeType="1"/>
            </p:cNvSpPr>
            <p:nvPr/>
          </p:nvSpPr>
          <p:spPr bwMode="auto">
            <a:xfrm>
              <a:off x="2002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5" name="Rectangle 37"/>
            <p:cNvSpPr>
              <a:spLocks noChangeArrowheads="1"/>
            </p:cNvSpPr>
            <p:nvPr/>
          </p:nvSpPr>
          <p:spPr bwMode="auto">
            <a:xfrm>
              <a:off x="1980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8546" name="Line 38"/>
            <p:cNvSpPr>
              <a:spLocks noChangeShapeType="1"/>
            </p:cNvSpPr>
            <p:nvPr/>
          </p:nvSpPr>
          <p:spPr bwMode="auto">
            <a:xfrm flipV="1">
              <a:off x="2202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7" name="Line 39"/>
            <p:cNvSpPr>
              <a:spLocks noChangeShapeType="1"/>
            </p:cNvSpPr>
            <p:nvPr/>
          </p:nvSpPr>
          <p:spPr bwMode="auto">
            <a:xfrm>
              <a:off x="2202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8" name="Rectangle 40"/>
            <p:cNvSpPr>
              <a:spLocks noChangeArrowheads="1"/>
            </p:cNvSpPr>
            <p:nvPr/>
          </p:nvSpPr>
          <p:spPr bwMode="auto">
            <a:xfrm>
              <a:off x="2179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8549" name="Line 41"/>
            <p:cNvSpPr>
              <a:spLocks noChangeShapeType="1"/>
            </p:cNvSpPr>
            <p:nvPr/>
          </p:nvSpPr>
          <p:spPr bwMode="auto">
            <a:xfrm flipV="1">
              <a:off x="2401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0" name="Line 42"/>
            <p:cNvSpPr>
              <a:spLocks noChangeShapeType="1"/>
            </p:cNvSpPr>
            <p:nvPr/>
          </p:nvSpPr>
          <p:spPr bwMode="auto">
            <a:xfrm>
              <a:off x="2401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1" name="Rectangle 43"/>
            <p:cNvSpPr>
              <a:spLocks noChangeArrowheads="1"/>
            </p:cNvSpPr>
            <p:nvPr/>
          </p:nvSpPr>
          <p:spPr bwMode="auto">
            <a:xfrm>
              <a:off x="2379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8552" name="Line 44"/>
            <p:cNvSpPr>
              <a:spLocks noChangeShapeType="1"/>
            </p:cNvSpPr>
            <p:nvPr/>
          </p:nvSpPr>
          <p:spPr bwMode="auto">
            <a:xfrm flipV="1">
              <a:off x="2600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3" name="Line 45"/>
            <p:cNvSpPr>
              <a:spLocks noChangeShapeType="1"/>
            </p:cNvSpPr>
            <p:nvPr/>
          </p:nvSpPr>
          <p:spPr bwMode="auto">
            <a:xfrm>
              <a:off x="2600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4" name="Rectangle 46"/>
            <p:cNvSpPr>
              <a:spLocks noChangeArrowheads="1"/>
            </p:cNvSpPr>
            <p:nvPr/>
          </p:nvSpPr>
          <p:spPr bwMode="auto">
            <a:xfrm>
              <a:off x="2578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8555" name="Line 47"/>
            <p:cNvSpPr>
              <a:spLocks noChangeShapeType="1"/>
            </p:cNvSpPr>
            <p:nvPr/>
          </p:nvSpPr>
          <p:spPr bwMode="auto">
            <a:xfrm flipV="1">
              <a:off x="2800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6" name="Line 48"/>
            <p:cNvSpPr>
              <a:spLocks noChangeShapeType="1"/>
            </p:cNvSpPr>
            <p:nvPr/>
          </p:nvSpPr>
          <p:spPr bwMode="auto">
            <a:xfrm>
              <a:off x="2800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7" name="Rectangle 49"/>
            <p:cNvSpPr>
              <a:spLocks noChangeArrowheads="1"/>
            </p:cNvSpPr>
            <p:nvPr/>
          </p:nvSpPr>
          <p:spPr bwMode="auto">
            <a:xfrm>
              <a:off x="2777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8558" name="Line 50"/>
            <p:cNvSpPr>
              <a:spLocks noChangeShapeType="1"/>
            </p:cNvSpPr>
            <p:nvPr/>
          </p:nvSpPr>
          <p:spPr bwMode="auto">
            <a:xfrm>
              <a:off x="810" y="30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9" name="Line 51"/>
            <p:cNvSpPr>
              <a:spLocks noChangeShapeType="1"/>
            </p:cNvSpPr>
            <p:nvPr/>
          </p:nvSpPr>
          <p:spPr bwMode="auto">
            <a:xfrm flipH="1">
              <a:off x="2781" y="30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" name="Rectangle 52"/>
            <p:cNvSpPr>
              <a:spLocks noChangeArrowheads="1"/>
            </p:cNvSpPr>
            <p:nvPr/>
          </p:nvSpPr>
          <p:spPr bwMode="auto">
            <a:xfrm>
              <a:off x="774" y="304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561" name="Line 53"/>
            <p:cNvSpPr>
              <a:spLocks noChangeShapeType="1"/>
            </p:cNvSpPr>
            <p:nvPr/>
          </p:nvSpPr>
          <p:spPr bwMode="auto">
            <a:xfrm>
              <a:off x="810" y="2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2" name="Line 54"/>
            <p:cNvSpPr>
              <a:spLocks noChangeShapeType="1"/>
            </p:cNvSpPr>
            <p:nvPr/>
          </p:nvSpPr>
          <p:spPr bwMode="auto">
            <a:xfrm flipH="1">
              <a:off x="2781" y="2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3" name="Rectangle 55"/>
            <p:cNvSpPr>
              <a:spLocks noChangeArrowheads="1"/>
            </p:cNvSpPr>
            <p:nvPr/>
          </p:nvSpPr>
          <p:spPr bwMode="auto">
            <a:xfrm>
              <a:off x="738" y="2930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8564" name="Line 56"/>
            <p:cNvSpPr>
              <a:spLocks noChangeShapeType="1"/>
            </p:cNvSpPr>
            <p:nvPr/>
          </p:nvSpPr>
          <p:spPr bwMode="auto">
            <a:xfrm>
              <a:off x="810" y="28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5" name="Line 57"/>
            <p:cNvSpPr>
              <a:spLocks noChangeShapeType="1"/>
            </p:cNvSpPr>
            <p:nvPr/>
          </p:nvSpPr>
          <p:spPr bwMode="auto">
            <a:xfrm flipH="1">
              <a:off x="2781" y="28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6" name="Rectangle 58"/>
            <p:cNvSpPr>
              <a:spLocks noChangeArrowheads="1"/>
            </p:cNvSpPr>
            <p:nvPr/>
          </p:nvSpPr>
          <p:spPr bwMode="auto">
            <a:xfrm>
              <a:off x="738" y="2810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8567" name="Line 59"/>
            <p:cNvSpPr>
              <a:spLocks noChangeShapeType="1"/>
            </p:cNvSpPr>
            <p:nvPr/>
          </p:nvSpPr>
          <p:spPr bwMode="auto">
            <a:xfrm>
              <a:off x="810" y="2723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8" name="Line 60"/>
            <p:cNvSpPr>
              <a:spLocks noChangeShapeType="1"/>
            </p:cNvSpPr>
            <p:nvPr/>
          </p:nvSpPr>
          <p:spPr bwMode="auto">
            <a:xfrm flipH="1">
              <a:off x="2781" y="2723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9" name="Rectangle 61"/>
            <p:cNvSpPr>
              <a:spLocks noChangeArrowheads="1"/>
            </p:cNvSpPr>
            <p:nvPr/>
          </p:nvSpPr>
          <p:spPr bwMode="auto">
            <a:xfrm>
              <a:off x="738" y="2693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8570" name="Line 62"/>
            <p:cNvSpPr>
              <a:spLocks noChangeShapeType="1"/>
            </p:cNvSpPr>
            <p:nvPr/>
          </p:nvSpPr>
          <p:spPr bwMode="auto">
            <a:xfrm>
              <a:off x="810" y="260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1" name="Line 63"/>
            <p:cNvSpPr>
              <a:spLocks noChangeShapeType="1"/>
            </p:cNvSpPr>
            <p:nvPr/>
          </p:nvSpPr>
          <p:spPr bwMode="auto">
            <a:xfrm flipH="1">
              <a:off x="2781" y="260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2" name="Rectangle 64"/>
            <p:cNvSpPr>
              <a:spLocks noChangeArrowheads="1"/>
            </p:cNvSpPr>
            <p:nvPr/>
          </p:nvSpPr>
          <p:spPr bwMode="auto">
            <a:xfrm>
              <a:off x="738" y="2574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8573" name="Line 65"/>
            <p:cNvSpPr>
              <a:spLocks noChangeShapeType="1"/>
            </p:cNvSpPr>
            <p:nvPr/>
          </p:nvSpPr>
          <p:spPr bwMode="auto">
            <a:xfrm>
              <a:off x="810" y="248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4" name="Line 66"/>
            <p:cNvSpPr>
              <a:spLocks noChangeShapeType="1"/>
            </p:cNvSpPr>
            <p:nvPr/>
          </p:nvSpPr>
          <p:spPr bwMode="auto">
            <a:xfrm flipH="1">
              <a:off x="2781" y="248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5" name="Rectangle 67"/>
            <p:cNvSpPr>
              <a:spLocks noChangeArrowheads="1"/>
            </p:cNvSpPr>
            <p:nvPr/>
          </p:nvSpPr>
          <p:spPr bwMode="auto">
            <a:xfrm>
              <a:off x="774" y="245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8576" name="Line 68"/>
            <p:cNvSpPr>
              <a:spLocks noChangeShapeType="1"/>
            </p:cNvSpPr>
            <p:nvPr/>
          </p:nvSpPr>
          <p:spPr bwMode="auto">
            <a:xfrm>
              <a:off x="810" y="2483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7" name="Freeform 69"/>
            <p:cNvSpPr>
              <a:spLocks/>
            </p:cNvSpPr>
            <p:nvPr/>
          </p:nvSpPr>
          <p:spPr bwMode="auto">
            <a:xfrm>
              <a:off x="810" y="2483"/>
              <a:ext cx="1990" cy="595"/>
            </a:xfrm>
            <a:custGeom>
              <a:avLst/>
              <a:gdLst>
                <a:gd name="T0" fmla="*/ 0 w 619"/>
                <a:gd name="T1" fmla="*/ 595 h 164"/>
                <a:gd name="T2" fmla="*/ 1990 w 619"/>
                <a:gd name="T3" fmla="*/ 595 h 164"/>
                <a:gd name="T4" fmla="*/ 199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8" name="Line 70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9" name="Freeform 71"/>
            <p:cNvSpPr>
              <a:spLocks/>
            </p:cNvSpPr>
            <p:nvPr/>
          </p:nvSpPr>
          <p:spPr bwMode="auto">
            <a:xfrm>
              <a:off x="810" y="2483"/>
              <a:ext cx="1974" cy="595"/>
            </a:xfrm>
            <a:custGeom>
              <a:avLst/>
              <a:gdLst>
                <a:gd name="T0" fmla="*/ 22 w 1763"/>
                <a:gd name="T1" fmla="*/ 595 h 473"/>
                <a:gd name="T2" fmla="*/ 54 w 1763"/>
                <a:gd name="T3" fmla="*/ 595 h 473"/>
                <a:gd name="T4" fmla="*/ 86 w 1763"/>
                <a:gd name="T5" fmla="*/ 595 h 473"/>
                <a:gd name="T6" fmla="*/ 119 w 1763"/>
                <a:gd name="T7" fmla="*/ 595 h 473"/>
                <a:gd name="T8" fmla="*/ 151 w 1763"/>
                <a:gd name="T9" fmla="*/ 595 h 473"/>
                <a:gd name="T10" fmla="*/ 183 w 1763"/>
                <a:gd name="T11" fmla="*/ 595 h 473"/>
                <a:gd name="T12" fmla="*/ 215 w 1763"/>
                <a:gd name="T13" fmla="*/ 595 h 473"/>
                <a:gd name="T14" fmla="*/ 247 w 1763"/>
                <a:gd name="T15" fmla="*/ 595 h 473"/>
                <a:gd name="T16" fmla="*/ 279 w 1763"/>
                <a:gd name="T17" fmla="*/ 595 h 473"/>
                <a:gd name="T18" fmla="*/ 311 w 1763"/>
                <a:gd name="T19" fmla="*/ 595 h 473"/>
                <a:gd name="T20" fmla="*/ 340 w 1763"/>
                <a:gd name="T21" fmla="*/ 508 h 473"/>
                <a:gd name="T22" fmla="*/ 373 w 1763"/>
                <a:gd name="T23" fmla="*/ 433 h 473"/>
                <a:gd name="T24" fmla="*/ 404 w 1763"/>
                <a:gd name="T25" fmla="*/ 367 h 473"/>
                <a:gd name="T26" fmla="*/ 437 w 1763"/>
                <a:gd name="T27" fmla="*/ 312 h 473"/>
                <a:gd name="T28" fmla="*/ 469 w 1763"/>
                <a:gd name="T29" fmla="*/ 269 h 473"/>
                <a:gd name="T30" fmla="*/ 502 w 1763"/>
                <a:gd name="T31" fmla="*/ 229 h 473"/>
                <a:gd name="T32" fmla="*/ 533 w 1763"/>
                <a:gd name="T33" fmla="*/ 196 h 473"/>
                <a:gd name="T34" fmla="*/ 565 w 1763"/>
                <a:gd name="T35" fmla="*/ 167 h 473"/>
                <a:gd name="T36" fmla="*/ 598 w 1763"/>
                <a:gd name="T37" fmla="*/ 142 h 473"/>
                <a:gd name="T38" fmla="*/ 629 w 1763"/>
                <a:gd name="T39" fmla="*/ 120 h 473"/>
                <a:gd name="T40" fmla="*/ 662 w 1763"/>
                <a:gd name="T41" fmla="*/ 102 h 473"/>
                <a:gd name="T42" fmla="*/ 691 w 1763"/>
                <a:gd name="T43" fmla="*/ 87 h 473"/>
                <a:gd name="T44" fmla="*/ 723 w 1763"/>
                <a:gd name="T45" fmla="*/ 73 h 473"/>
                <a:gd name="T46" fmla="*/ 755 w 1763"/>
                <a:gd name="T47" fmla="*/ 62 h 473"/>
                <a:gd name="T48" fmla="*/ 787 w 1763"/>
                <a:gd name="T49" fmla="*/ 54 h 473"/>
                <a:gd name="T50" fmla="*/ 820 w 1763"/>
                <a:gd name="T51" fmla="*/ 47 h 473"/>
                <a:gd name="T52" fmla="*/ 851 w 1763"/>
                <a:gd name="T53" fmla="*/ 40 h 473"/>
                <a:gd name="T54" fmla="*/ 883 w 1763"/>
                <a:gd name="T55" fmla="*/ 33 h 473"/>
                <a:gd name="T56" fmla="*/ 916 w 1763"/>
                <a:gd name="T57" fmla="*/ 29 h 473"/>
                <a:gd name="T58" fmla="*/ 948 w 1763"/>
                <a:gd name="T59" fmla="*/ 25 h 473"/>
                <a:gd name="T60" fmla="*/ 980 w 1763"/>
                <a:gd name="T61" fmla="*/ 21 h 473"/>
                <a:gd name="T62" fmla="*/ 1009 w 1763"/>
                <a:gd name="T63" fmla="*/ 18 h 473"/>
                <a:gd name="T64" fmla="*/ 1041 w 1763"/>
                <a:gd name="T65" fmla="*/ 14 h 473"/>
                <a:gd name="T66" fmla="*/ 1074 w 1763"/>
                <a:gd name="T67" fmla="*/ 14 h 473"/>
                <a:gd name="T68" fmla="*/ 1105 w 1763"/>
                <a:gd name="T69" fmla="*/ 11 h 473"/>
                <a:gd name="T70" fmla="*/ 1138 w 1763"/>
                <a:gd name="T71" fmla="*/ 11 h 473"/>
                <a:gd name="T72" fmla="*/ 1170 w 1763"/>
                <a:gd name="T73" fmla="*/ 8 h 473"/>
                <a:gd name="T74" fmla="*/ 1201 w 1763"/>
                <a:gd name="T75" fmla="*/ 8 h 473"/>
                <a:gd name="T76" fmla="*/ 1234 w 1763"/>
                <a:gd name="T77" fmla="*/ 8 h 473"/>
                <a:gd name="T78" fmla="*/ 1266 w 1763"/>
                <a:gd name="T79" fmla="*/ 4 h 473"/>
                <a:gd name="T80" fmla="*/ 1299 w 1763"/>
                <a:gd name="T81" fmla="*/ 4 h 473"/>
                <a:gd name="T82" fmla="*/ 1327 w 1763"/>
                <a:gd name="T83" fmla="*/ 4 h 473"/>
                <a:gd name="T84" fmla="*/ 1359 w 1763"/>
                <a:gd name="T85" fmla="*/ 4 h 473"/>
                <a:gd name="T86" fmla="*/ 1392 w 1763"/>
                <a:gd name="T87" fmla="*/ 4 h 473"/>
                <a:gd name="T88" fmla="*/ 1424 w 1763"/>
                <a:gd name="T89" fmla="*/ 4 h 473"/>
                <a:gd name="T90" fmla="*/ 1456 w 1763"/>
                <a:gd name="T91" fmla="*/ 4 h 473"/>
                <a:gd name="T92" fmla="*/ 1488 w 1763"/>
                <a:gd name="T93" fmla="*/ 0 h 473"/>
                <a:gd name="T94" fmla="*/ 1521 w 1763"/>
                <a:gd name="T95" fmla="*/ 0 h 473"/>
                <a:gd name="T96" fmla="*/ 1552 w 1763"/>
                <a:gd name="T97" fmla="*/ 0 h 473"/>
                <a:gd name="T98" fmla="*/ 1584 w 1763"/>
                <a:gd name="T99" fmla="*/ 0 h 473"/>
                <a:gd name="T100" fmla="*/ 1617 w 1763"/>
                <a:gd name="T101" fmla="*/ 0 h 473"/>
                <a:gd name="T102" fmla="*/ 1649 w 1763"/>
                <a:gd name="T103" fmla="*/ 0 h 473"/>
                <a:gd name="T104" fmla="*/ 1677 w 1763"/>
                <a:gd name="T105" fmla="*/ 0 h 473"/>
                <a:gd name="T106" fmla="*/ 1710 w 1763"/>
                <a:gd name="T107" fmla="*/ 0 h 473"/>
                <a:gd name="T108" fmla="*/ 1742 w 1763"/>
                <a:gd name="T109" fmla="*/ 0 h 473"/>
                <a:gd name="T110" fmla="*/ 1775 w 1763"/>
                <a:gd name="T111" fmla="*/ 0 h 473"/>
                <a:gd name="T112" fmla="*/ 1806 w 1763"/>
                <a:gd name="T113" fmla="*/ 0 h 473"/>
                <a:gd name="T114" fmla="*/ 1839 w 1763"/>
                <a:gd name="T115" fmla="*/ 0 h 473"/>
                <a:gd name="T116" fmla="*/ 1871 w 1763"/>
                <a:gd name="T117" fmla="*/ 0 h 473"/>
                <a:gd name="T118" fmla="*/ 1902 w 1763"/>
                <a:gd name="T119" fmla="*/ 0 h 473"/>
                <a:gd name="T120" fmla="*/ 1935 w 1763"/>
                <a:gd name="T121" fmla="*/ 0 h 473"/>
                <a:gd name="T122" fmla="*/ 1967 w 1763"/>
                <a:gd name="T123" fmla="*/ 0 h 4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3" h="473">
                  <a:moveTo>
                    <a:pt x="0" y="473"/>
                  </a:moveTo>
                  <a:lnTo>
                    <a:pt x="5" y="473"/>
                  </a:lnTo>
                  <a:lnTo>
                    <a:pt x="14" y="473"/>
                  </a:lnTo>
                  <a:lnTo>
                    <a:pt x="20" y="473"/>
                  </a:lnTo>
                  <a:lnTo>
                    <a:pt x="28" y="473"/>
                  </a:lnTo>
                  <a:lnTo>
                    <a:pt x="34" y="473"/>
                  </a:lnTo>
                  <a:lnTo>
                    <a:pt x="43" y="473"/>
                  </a:lnTo>
                  <a:lnTo>
                    <a:pt x="48" y="473"/>
                  </a:lnTo>
                  <a:lnTo>
                    <a:pt x="57" y="473"/>
                  </a:lnTo>
                  <a:lnTo>
                    <a:pt x="63" y="473"/>
                  </a:lnTo>
                  <a:lnTo>
                    <a:pt x="71" y="473"/>
                  </a:lnTo>
                  <a:lnTo>
                    <a:pt x="77" y="473"/>
                  </a:lnTo>
                  <a:lnTo>
                    <a:pt x="86" y="473"/>
                  </a:lnTo>
                  <a:lnTo>
                    <a:pt x="91" y="473"/>
                  </a:lnTo>
                  <a:lnTo>
                    <a:pt x="100" y="473"/>
                  </a:lnTo>
                  <a:lnTo>
                    <a:pt x="106" y="473"/>
                  </a:lnTo>
                  <a:lnTo>
                    <a:pt x="114" y="473"/>
                  </a:lnTo>
                  <a:lnTo>
                    <a:pt x="120" y="473"/>
                  </a:lnTo>
                  <a:lnTo>
                    <a:pt x="129" y="473"/>
                  </a:lnTo>
                  <a:lnTo>
                    <a:pt x="135" y="473"/>
                  </a:lnTo>
                  <a:lnTo>
                    <a:pt x="143" y="473"/>
                  </a:lnTo>
                  <a:lnTo>
                    <a:pt x="149" y="473"/>
                  </a:lnTo>
                  <a:lnTo>
                    <a:pt x="155" y="473"/>
                  </a:lnTo>
                  <a:lnTo>
                    <a:pt x="163" y="473"/>
                  </a:lnTo>
                  <a:lnTo>
                    <a:pt x="169" y="473"/>
                  </a:lnTo>
                  <a:lnTo>
                    <a:pt x="178" y="473"/>
                  </a:lnTo>
                  <a:lnTo>
                    <a:pt x="183" y="473"/>
                  </a:lnTo>
                  <a:lnTo>
                    <a:pt x="192" y="473"/>
                  </a:lnTo>
                  <a:lnTo>
                    <a:pt x="198" y="473"/>
                  </a:lnTo>
                  <a:lnTo>
                    <a:pt x="206" y="473"/>
                  </a:lnTo>
                  <a:lnTo>
                    <a:pt x="212" y="473"/>
                  </a:lnTo>
                  <a:lnTo>
                    <a:pt x="221" y="473"/>
                  </a:lnTo>
                  <a:lnTo>
                    <a:pt x="226" y="473"/>
                  </a:lnTo>
                  <a:lnTo>
                    <a:pt x="235" y="473"/>
                  </a:lnTo>
                  <a:lnTo>
                    <a:pt x="241" y="473"/>
                  </a:lnTo>
                  <a:lnTo>
                    <a:pt x="249" y="473"/>
                  </a:lnTo>
                  <a:lnTo>
                    <a:pt x="255" y="473"/>
                  </a:lnTo>
                  <a:lnTo>
                    <a:pt x="264" y="473"/>
                  </a:lnTo>
                  <a:lnTo>
                    <a:pt x="270" y="473"/>
                  </a:lnTo>
                  <a:lnTo>
                    <a:pt x="278" y="473"/>
                  </a:lnTo>
                  <a:lnTo>
                    <a:pt x="284" y="456"/>
                  </a:lnTo>
                  <a:lnTo>
                    <a:pt x="292" y="436"/>
                  </a:lnTo>
                  <a:lnTo>
                    <a:pt x="298" y="419"/>
                  </a:lnTo>
                  <a:lnTo>
                    <a:pt x="304" y="404"/>
                  </a:lnTo>
                  <a:lnTo>
                    <a:pt x="313" y="387"/>
                  </a:lnTo>
                  <a:lnTo>
                    <a:pt x="318" y="372"/>
                  </a:lnTo>
                  <a:lnTo>
                    <a:pt x="327" y="358"/>
                  </a:lnTo>
                  <a:lnTo>
                    <a:pt x="333" y="344"/>
                  </a:lnTo>
                  <a:lnTo>
                    <a:pt x="341" y="329"/>
                  </a:lnTo>
                  <a:lnTo>
                    <a:pt x="347" y="318"/>
                  </a:lnTo>
                  <a:lnTo>
                    <a:pt x="356" y="306"/>
                  </a:lnTo>
                  <a:lnTo>
                    <a:pt x="361" y="292"/>
                  </a:lnTo>
                  <a:lnTo>
                    <a:pt x="370" y="283"/>
                  </a:lnTo>
                  <a:lnTo>
                    <a:pt x="376" y="271"/>
                  </a:lnTo>
                  <a:lnTo>
                    <a:pt x="384" y="260"/>
                  </a:lnTo>
                  <a:lnTo>
                    <a:pt x="390" y="248"/>
                  </a:lnTo>
                  <a:lnTo>
                    <a:pt x="399" y="240"/>
                  </a:lnTo>
                  <a:lnTo>
                    <a:pt x="404" y="231"/>
                  </a:lnTo>
                  <a:lnTo>
                    <a:pt x="413" y="222"/>
                  </a:lnTo>
                  <a:lnTo>
                    <a:pt x="419" y="214"/>
                  </a:lnTo>
                  <a:lnTo>
                    <a:pt x="427" y="205"/>
                  </a:lnTo>
                  <a:lnTo>
                    <a:pt x="433" y="196"/>
                  </a:lnTo>
                  <a:lnTo>
                    <a:pt x="442" y="188"/>
                  </a:lnTo>
                  <a:lnTo>
                    <a:pt x="448" y="182"/>
                  </a:lnTo>
                  <a:lnTo>
                    <a:pt x="453" y="173"/>
                  </a:lnTo>
                  <a:lnTo>
                    <a:pt x="462" y="167"/>
                  </a:lnTo>
                  <a:lnTo>
                    <a:pt x="468" y="162"/>
                  </a:lnTo>
                  <a:lnTo>
                    <a:pt x="476" y="156"/>
                  </a:lnTo>
                  <a:lnTo>
                    <a:pt x="482" y="147"/>
                  </a:lnTo>
                  <a:lnTo>
                    <a:pt x="491" y="141"/>
                  </a:lnTo>
                  <a:lnTo>
                    <a:pt x="496" y="136"/>
                  </a:lnTo>
                  <a:lnTo>
                    <a:pt x="505" y="133"/>
                  </a:lnTo>
                  <a:lnTo>
                    <a:pt x="511" y="127"/>
                  </a:lnTo>
                  <a:lnTo>
                    <a:pt x="519" y="121"/>
                  </a:lnTo>
                  <a:lnTo>
                    <a:pt x="525" y="115"/>
                  </a:lnTo>
                  <a:lnTo>
                    <a:pt x="534" y="113"/>
                  </a:lnTo>
                  <a:lnTo>
                    <a:pt x="539" y="107"/>
                  </a:lnTo>
                  <a:lnTo>
                    <a:pt x="548" y="104"/>
                  </a:lnTo>
                  <a:lnTo>
                    <a:pt x="554" y="98"/>
                  </a:lnTo>
                  <a:lnTo>
                    <a:pt x="562" y="95"/>
                  </a:lnTo>
                  <a:lnTo>
                    <a:pt x="568" y="92"/>
                  </a:lnTo>
                  <a:lnTo>
                    <a:pt x="577" y="89"/>
                  </a:lnTo>
                  <a:lnTo>
                    <a:pt x="582" y="84"/>
                  </a:lnTo>
                  <a:lnTo>
                    <a:pt x="591" y="81"/>
                  </a:lnTo>
                  <a:lnTo>
                    <a:pt x="597" y="78"/>
                  </a:lnTo>
                  <a:lnTo>
                    <a:pt x="603" y="75"/>
                  </a:lnTo>
                  <a:lnTo>
                    <a:pt x="611" y="72"/>
                  </a:lnTo>
                  <a:lnTo>
                    <a:pt x="617" y="69"/>
                  </a:lnTo>
                  <a:lnTo>
                    <a:pt x="626" y="66"/>
                  </a:lnTo>
                  <a:lnTo>
                    <a:pt x="631" y="63"/>
                  </a:lnTo>
                  <a:lnTo>
                    <a:pt x="640" y="61"/>
                  </a:lnTo>
                  <a:lnTo>
                    <a:pt x="646" y="58"/>
                  </a:lnTo>
                  <a:lnTo>
                    <a:pt x="654" y="58"/>
                  </a:lnTo>
                  <a:lnTo>
                    <a:pt x="660" y="55"/>
                  </a:lnTo>
                  <a:lnTo>
                    <a:pt x="669" y="52"/>
                  </a:lnTo>
                  <a:lnTo>
                    <a:pt x="674" y="49"/>
                  </a:lnTo>
                  <a:lnTo>
                    <a:pt x="683" y="49"/>
                  </a:lnTo>
                  <a:lnTo>
                    <a:pt x="689" y="46"/>
                  </a:lnTo>
                  <a:lnTo>
                    <a:pt x="697" y="43"/>
                  </a:lnTo>
                  <a:lnTo>
                    <a:pt x="703" y="43"/>
                  </a:lnTo>
                  <a:lnTo>
                    <a:pt x="712" y="40"/>
                  </a:lnTo>
                  <a:lnTo>
                    <a:pt x="717" y="40"/>
                  </a:lnTo>
                  <a:lnTo>
                    <a:pt x="726" y="37"/>
                  </a:lnTo>
                  <a:lnTo>
                    <a:pt x="732" y="37"/>
                  </a:lnTo>
                  <a:lnTo>
                    <a:pt x="740" y="35"/>
                  </a:lnTo>
                  <a:lnTo>
                    <a:pt x="746" y="35"/>
                  </a:lnTo>
                  <a:lnTo>
                    <a:pt x="752" y="32"/>
                  </a:lnTo>
                  <a:lnTo>
                    <a:pt x="760" y="32"/>
                  </a:lnTo>
                  <a:lnTo>
                    <a:pt x="766" y="29"/>
                  </a:lnTo>
                  <a:lnTo>
                    <a:pt x="775" y="29"/>
                  </a:lnTo>
                  <a:lnTo>
                    <a:pt x="781" y="29"/>
                  </a:lnTo>
                  <a:lnTo>
                    <a:pt x="789" y="26"/>
                  </a:lnTo>
                  <a:lnTo>
                    <a:pt x="795" y="26"/>
                  </a:lnTo>
                  <a:lnTo>
                    <a:pt x="804" y="23"/>
                  </a:lnTo>
                  <a:lnTo>
                    <a:pt x="809" y="23"/>
                  </a:lnTo>
                  <a:lnTo>
                    <a:pt x="818" y="23"/>
                  </a:lnTo>
                  <a:lnTo>
                    <a:pt x="824" y="23"/>
                  </a:lnTo>
                  <a:lnTo>
                    <a:pt x="832" y="20"/>
                  </a:lnTo>
                  <a:lnTo>
                    <a:pt x="838" y="20"/>
                  </a:lnTo>
                  <a:lnTo>
                    <a:pt x="847" y="20"/>
                  </a:lnTo>
                  <a:lnTo>
                    <a:pt x="852" y="17"/>
                  </a:lnTo>
                  <a:lnTo>
                    <a:pt x="861" y="17"/>
                  </a:lnTo>
                  <a:lnTo>
                    <a:pt x="867" y="17"/>
                  </a:lnTo>
                  <a:lnTo>
                    <a:pt x="875" y="17"/>
                  </a:lnTo>
                  <a:lnTo>
                    <a:pt x="881" y="14"/>
                  </a:lnTo>
                  <a:lnTo>
                    <a:pt x="887" y="14"/>
                  </a:lnTo>
                  <a:lnTo>
                    <a:pt x="895" y="14"/>
                  </a:lnTo>
                  <a:lnTo>
                    <a:pt x="901" y="14"/>
                  </a:lnTo>
                  <a:lnTo>
                    <a:pt x="910" y="14"/>
                  </a:lnTo>
                  <a:lnTo>
                    <a:pt x="916" y="11"/>
                  </a:lnTo>
                  <a:lnTo>
                    <a:pt x="924" y="11"/>
                  </a:lnTo>
                  <a:lnTo>
                    <a:pt x="930" y="11"/>
                  </a:lnTo>
                  <a:lnTo>
                    <a:pt x="939" y="11"/>
                  </a:lnTo>
                  <a:lnTo>
                    <a:pt x="944" y="11"/>
                  </a:lnTo>
                  <a:lnTo>
                    <a:pt x="953" y="11"/>
                  </a:lnTo>
                  <a:lnTo>
                    <a:pt x="959" y="11"/>
                  </a:lnTo>
                  <a:lnTo>
                    <a:pt x="967" y="9"/>
                  </a:lnTo>
                  <a:lnTo>
                    <a:pt x="973" y="9"/>
                  </a:lnTo>
                  <a:lnTo>
                    <a:pt x="982" y="9"/>
                  </a:lnTo>
                  <a:lnTo>
                    <a:pt x="987" y="9"/>
                  </a:lnTo>
                  <a:lnTo>
                    <a:pt x="996" y="9"/>
                  </a:lnTo>
                  <a:lnTo>
                    <a:pt x="1002" y="9"/>
                  </a:lnTo>
                  <a:lnTo>
                    <a:pt x="1010" y="9"/>
                  </a:lnTo>
                  <a:lnTo>
                    <a:pt x="1016" y="9"/>
                  </a:lnTo>
                  <a:lnTo>
                    <a:pt x="1025" y="6"/>
                  </a:lnTo>
                  <a:lnTo>
                    <a:pt x="1030" y="6"/>
                  </a:lnTo>
                  <a:lnTo>
                    <a:pt x="1036" y="6"/>
                  </a:lnTo>
                  <a:lnTo>
                    <a:pt x="1045" y="6"/>
                  </a:lnTo>
                  <a:lnTo>
                    <a:pt x="1050" y="6"/>
                  </a:lnTo>
                  <a:lnTo>
                    <a:pt x="1059" y="6"/>
                  </a:lnTo>
                  <a:lnTo>
                    <a:pt x="1065" y="6"/>
                  </a:lnTo>
                  <a:lnTo>
                    <a:pt x="1073" y="6"/>
                  </a:lnTo>
                  <a:lnTo>
                    <a:pt x="1079" y="6"/>
                  </a:lnTo>
                  <a:lnTo>
                    <a:pt x="1088" y="6"/>
                  </a:lnTo>
                  <a:lnTo>
                    <a:pt x="1094" y="6"/>
                  </a:lnTo>
                  <a:lnTo>
                    <a:pt x="1102" y="6"/>
                  </a:lnTo>
                  <a:lnTo>
                    <a:pt x="1108" y="6"/>
                  </a:lnTo>
                  <a:lnTo>
                    <a:pt x="1117" y="3"/>
                  </a:lnTo>
                  <a:lnTo>
                    <a:pt x="1122" y="3"/>
                  </a:lnTo>
                  <a:lnTo>
                    <a:pt x="1131" y="3"/>
                  </a:lnTo>
                  <a:lnTo>
                    <a:pt x="1137" y="3"/>
                  </a:lnTo>
                  <a:lnTo>
                    <a:pt x="1145" y="3"/>
                  </a:lnTo>
                  <a:lnTo>
                    <a:pt x="1151" y="3"/>
                  </a:lnTo>
                  <a:lnTo>
                    <a:pt x="1160" y="3"/>
                  </a:lnTo>
                  <a:lnTo>
                    <a:pt x="1165" y="3"/>
                  </a:lnTo>
                  <a:lnTo>
                    <a:pt x="1174" y="3"/>
                  </a:lnTo>
                  <a:lnTo>
                    <a:pt x="1180" y="3"/>
                  </a:lnTo>
                  <a:lnTo>
                    <a:pt x="1185" y="3"/>
                  </a:lnTo>
                  <a:lnTo>
                    <a:pt x="1194" y="3"/>
                  </a:lnTo>
                  <a:lnTo>
                    <a:pt x="1200" y="3"/>
                  </a:lnTo>
                  <a:lnTo>
                    <a:pt x="1208" y="3"/>
                  </a:lnTo>
                  <a:lnTo>
                    <a:pt x="1214" y="3"/>
                  </a:lnTo>
                  <a:lnTo>
                    <a:pt x="1223" y="3"/>
                  </a:lnTo>
                  <a:lnTo>
                    <a:pt x="1229" y="3"/>
                  </a:lnTo>
                  <a:lnTo>
                    <a:pt x="1237" y="3"/>
                  </a:lnTo>
                  <a:lnTo>
                    <a:pt x="1243" y="3"/>
                  </a:lnTo>
                  <a:lnTo>
                    <a:pt x="1251" y="3"/>
                  </a:lnTo>
                  <a:lnTo>
                    <a:pt x="1257" y="3"/>
                  </a:lnTo>
                  <a:lnTo>
                    <a:pt x="1266" y="3"/>
                  </a:lnTo>
                  <a:lnTo>
                    <a:pt x="1272" y="3"/>
                  </a:lnTo>
                  <a:lnTo>
                    <a:pt x="1280" y="3"/>
                  </a:lnTo>
                  <a:lnTo>
                    <a:pt x="1286" y="3"/>
                  </a:lnTo>
                  <a:lnTo>
                    <a:pt x="1295" y="3"/>
                  </a:lnTo>
                  <a:lnTo>
                    <a:pt x="1300" y="3"/>
                  </a:lnTo>
                  <a:lnTo>
                    <a:pt x="1309" y="0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8" y="0"/>
                  </a:lnTo>
                  <a:lnTo>
                    <a:pt x="1363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4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4" y="0"/>
                  </a:lnTo>
                  <a:lnTo>
                    <a:pt x="1493" y="0"/>
                  </a:lnTo>
                  <a:lnTo>
                    <a:pt x="1498" y="0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21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1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0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4" y="0"/>
                  </a:lnTo>
                  <a:lnTo>
                    <a:pt x="1719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57" y="0"/>
                  </a:lnTo>
                  <a:lnTo>
                    <a:pt x="1763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0" name="Rectangle 72"/>
            <p:cNvSpPr>
              <a:spLocks noChangeArrowheads="1"/>
            </p:cNvSpPr>
            <p:nvPr/>
          </p:nvSpPr>
          <p:spPr bwMode="auto">
            <a:xfrm>
              <a:off x="1578" y="2400"/>
              <a:ext cx="4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8581" name="Rectangle 73"/>
            <p:cNvSpPr>
              <a:spLocks noChangeArrowheads="1"/>
            </p:cNvSpPr>
            <p:nvPr/>
          </p:nvSpPr>
          <p:spPr bwMode="auto">
            <a:xfrm>
              <a:off x="1758" y="3155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8582" name="Rectangle 74"/>
            <p:cNvSpPr>
              <a:spLocks noChangeArrowheads="1"/>
            </p:cNvSpPr>
            <p:nvPr/>
          </p:nvSpPr>
          <p:spPr bwMode="auto">
            <a:xfrm rot="-5400000">
              <a:off x="527" y="2787"/>
              <a:ext cx="33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8199" name="Group 75"/>
          <p:cNvGrpSpPr>
            <a:grpSpLocks/>
          </p:cNvGrpSpPr>
          <p:nvPr/>
        </p:nvGrpSpPr>
        <p:grpSpPr bwMode="auto">
          <a:xfrm>
            <a:off x="1825625" y="5500688"/>
            <a:ext cx="3414713" cy="1187450"/>
            <a:chOff x="670" y="3273"/>
            <a:chExt cx="2151" cy="748"/>
          </a:xfrm>
        </p:grpSpPr>
        <p:sp>
          <p:nvSpPr>
            <p:cNvPr id="8454" name="Rectangle 76"/>
            <p:cNvSpPr>
              <a:spLocks noChangeArrowheads="1"/>
            </p:cNvSpPr>
            <p:nvPr/>
          </p:nvSpPr>
          <p:spPr bwMode="auto">
            <a:xfrm>
              <a:off x="810" y="3304"/>
              <a:ext cx="1990" cy="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5" name="Rectangle 77"/>
            <p:cNvSpPr>
              <a:spLocks noChangeArrowheads="1"/>
            </p:cNvSpPr>
            <p:nvPr/>
          </p:nvSpPr>
          <p:spPr bwMode="auto">
            <a:xfrm>
              <a:off x="810" y="3304"/>
              <a:ext cx="1990" cy="5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6" name="Line 78"/>
            <p:cNvSpPr>
              <a:spLocks noChangeShapeType="1"/>
            </p:cNvSpPr>
            <p:nvPr/>
          </p:nvSpPr>
          <p:spPr bwMode="auto">
            <a:xfrm>
              <a:off x="810" y="3304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7" name="Freeform 79"/>
            <p:cNvSpPr>
              <a:spLocks/>
            </p:cNvSpPr>
            <p:nvPr/>
          </p:nvSpPr>
          <p:spPr bwMode="auto">
            <a:xfrm>
              <a:off x="810" y="3304"/>
              <a:ext cx="1990" cy="592"/>
            </a:xfrm>
            <a:custGeom>
              <a:avLst/>
              <a:gdLst>
                <a:gd name="T0" fmla="*/ 0 w 619"/>
                <a:gd name="T1" fmla="*/ 592 h 163"/>
                <a:gd name="T2" fmla="*/ 1990 w 619"/>
                <a:gd name="T3" fmla="*/ 592 h 163"/>
                <a:gd name="T4" fmla="*/ 199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8" name="Line 80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9" name="Line 81"/>
            <p:cNvSpPr>
              <a:spLocks noChangeShapeType="1"/>
            </p:cNvSpPr>
            <p:nvPr/>
          </p:nvSpPr>
          <p:spPr bwMode="auto">
            <a:xfrm>
              <a:off x="810" y="3896"/>
              <a:ext cx="199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0" name="Line 82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1" name="Line 83"/>
            <p:cNvSpPr>
              <a:spLocks noChangeShapeType="1"/>
            </p:cNvSpPr>
            <p:nvPr/>
          </p:nvSpPr>
          <p:spPr bwMode="auto">
            <a:xfrm flipV="1">
              <a:off x="810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2" name="Line 84"/>
            <p:cNvSpPr>
              <a:spLocks noChangeShapeType="1"/>
            </p:cNvSpPr>
            <p:nvPr/>
          </p:nvSpPr>
          <p:spPr bwMode="auto">
            <a:xfrm>
              <a:off x="810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3" name="Rectangle 85"/>
            <p:cNvSpPr>
              <a:spLocks noChangeArrowheads="1"/>
            </p:cNvSpPr>
            <p:nvPr/>
          </p:nvSpPr>
          <p:spPr bwMode="auto">
            <a:xfrm>
              <a:off x="800" y="391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464" name="Line 86"/>
            <p:cNvSpPr>
              <a:spLocks noChangeShapeType="1"/>
            </p:cNvSpPr>
            <p:nvPr/>
          </p:nvSpPr>
          <p:spPr bwMode="auto">
            <a:xfrm flipV="1">
              <a:off x="1009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5" name="Line 87"/>
            <p:cNvSpPr>
              <a:spLocks noChangeShapeType="1"/>
            </p:cNvSpPr>
            <p:nvPr/>
          </p:nvSpPr>
          <p:spPr bwMode="auto">
            <a:xfrm>
              <a:off x="1009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6" name="Rectangle 88"/>
            <p:cNvSpPr>
              <a:spLocks noChangeArrowheads="1"/>
            </p:cNvSpPr>
            <p:nvPr/>
          </p:nvSpPr>
          <p:spPr bwMode="auto">
            <a:xfrm>
              <a:off x="999" y="391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8467" name="Line 89"/>
            <p:cNvSpPr>
              <a:spLocks noChangeShapeType="1"/>
            </p:cNvSpPr>
            <p:nvPr/>
          </p:nvSpPr>
          <p:spPr bwMode="auto">
            <a:xfrm flipV="1">
              <a:off x="1209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" name="Line 90"/>
            <p:cNvSpPr>
              <a:spLocks noChangeShapeType="1"/>
            </p:cNvSpPr>
            <p:nvPr/>
          </p:nvSpPr>
          <p:spPr bwMode="auto">
            <a:xfrm>
              <a:off x="1209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9" name="Rectangle 91"/>
            <p:cNvSpPr>
              <a:spLocks noChangeArrowheads="1"/>
            </p:cNvSpPr>
            <p:nvPr/>
          </p:nvSpPr>
          <p:spPr bwMode="auto">
            <a:xfrm>
              <a:off x="1186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8470" name="Line 92"/>
            <p:cNvSpPr>
              <a:spLocks noChangeShapeType="1"/>
            </p:cNvSpPr>
            <p:nvPr/>
          </p:nvSpPr>
          <p:spPr bwMode="auto">
            <a:xfrm flipV="1">
              <a:off x="1408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1" name="Line 93"/>
            <p:cNvSpPr>
              <a:spLocks noChangeShapeType="1"/>
            </p:cNvSpPr>
            <p:nvPr/>
          </p:nvSpPr>
          <p:spPr bwMode="auto">
            <a:xfrm>
              <a:off x="1408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2" name="Rectangle 94"/>
            <p:cNvSpPr>
              <a:spLocks noChangeArrowheads="1"/>
            </p:cNvSpPr>
            <p:nvPr/>
          </p:nvSpPr>
          <p:spPr bwMode="auto">
            <a:xfrm>
              <a:off x="1385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8473" name="Line 95"/>
            <p:cNvSpPr>
              <a:spLocks noChangeShapeType="1"/>
            </p:cNvSpPr>
            <p:nvPr/>
          </p:nvSpPr>
          <p:spPr bwMode="auto">
            <a:xfrm flipV="1">
              <a:off x="1607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4" name="Line 96"/>
            <p:cNvSpPr>
              <a:spLocks noChangeShapeType="1"/>
            </p:cNvSpPr>
            <p:nvPr/>
          </p:nvSpPr>
          <p:spPr bwMode="auto">
            <a:xfrm>
              <a:off x="1607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5" name="Rectangle 97"/>
            <p:cNvSpPr>
              <a:spLocks noChangeArrowheads="1"/>
            </p:cNvSpPr>
            <p:nvPr/>
          </p:nvSpPr>
          <p:spPr bwMode="auto">
            <a:xfrm>
              <a:off x="1585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8476" name="Line 98"/>
            <p:cNvSpPr>
              <a:spLocks noChangeShapeType="1"/>
            </p:cNvSpPr>
            <p:nvPr/>
          </p:nvSpPr>
          <p:spPr bwMode="auto">
            <a:xfrm flipV="1">
              <a:off x="1806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7" name="Line 99"/>
            <p:cNvSpPr>
              <a:spLocks noChangeShapeType="1"/>
            </p:cNvSpPr>
            <p:nvPr/>
          </p:nvSpPr>
          <p:spPr bwMode="auto">
            <a:xfrm>
              <a:off x="1806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8" name="Rectangle 100"/>
            <p:cNvSpPr>
              <a:spLocks noChangeArrowheads="1"/>
            </p:cNvSpPr>
            <p:nvPr/>
          </p:nvSpPr>
          <p:spPr bwMode="auto">
            <a:xfrm>
              <a:off x="1784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8479" name="Line 101"/>
            <p:cNvSpPr>
              <a:spLocks noChangeShapeType="1"/>
            </p:cNvSpPr>
            <p:nvPr/>
          </p:nvSpPr>
          <p:spPr bwMode="auto">
            <a:xfrm flipV="1">
              <a:off x="2002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0" name="Line 102"/>
            <p:cNvSpPr>
              <a:spLocks noChangeShapeType="1"/>
            </p:cNvSpPr>
            <p:nvPr/>
          </p:nvSpPr>
          <p:spPr bwMode="auto">
            <a:xfrm>
              <a:off x="2002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1" name="Rectangle 103"/>
            <p:cNvSpPr>
              <a:spLocks noChangeArrowheads="1"/>
            </p:cNvSpPr>
            <p:nvPr/>
          </p:nvSpPr>
          <p:spPr bwMode="auto">
            <a:xfrm>
              <a:off x="1980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8482" name="Line 104"/>
            <p:cNvSpPr>
              <a:spLocks noChangeShapeType="1"/>
            </p:cNvSpPr>
            <p:nvPr/>
          </p:nvSpPr>
          <p:spPr bwMode="auto">
            <a:xfrm flipV="1">
              <a:off x="2202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3" name="Line 105"/>
            <p:cNvSpPr>
              <a:spLocks noChangeShapeType="1"/>
            </p:cNvSpPr>
            <p:nvPr/>
          </p:nvSpPr>
          <p:spPr bwMode="auto">
            <a:xfrm>
              <a:off x="2202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Rectangle 106"/>
            <p:cNvSpPr>
              <a:spLocks noChangeArrowheads="1"/>
            </p:cNvSpPr>
            <p:nvPr/>
          </p:nvSpPr>
          <p:spPr bwMode="auto">
            <a:xfrm>
              <a:off x="2179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8485" name="Line 107"/>
            <p:cNvSpPr>
              <a:spLocks noChangeShapeType="1"/>
            </p:cNvSpPr>
            <p:nvPr/>
          </p:nvSpPr>
          <p:spPr bwMode="auto">
            <a:xfrm flipV="1">
              <a:off x="2401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Line 108"/>
            <p:cNvSpPr>
              <a:spLocks noChangeShapeType="1"/>
            </p:cNvSpPr>
            <p:nvPr/>
          </p:nvSpPr>
          <p:spPr bwMode="auto">
            <a:xfrm>
              <a:off x="2401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7" name="Rectangle 109"/>
            <p:cNvSpPr>
              <a:spLocks noChangeArrowheads="1"/>
            </p:cNvSpPr>
            <p:nvPr/>
          </p:nvSpPr>
          <p:spPr bwMode="auto">
            <a:xfrm>
              <a:off x="2379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8488" name="Line 110"/>
            <p:cNvSpPr>
              <a:spLocks noChangeShapeType="1"/>
            </p:cNvSpPr>
            <p:nvPr/>
          </p:nvSpPr>
          <p:spPr bwMode="auto">
            <a:xfrm flipV="1">
              <a:off x="2600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" name="Line 111"/>
            <p:cNvSpPr>
              <a:spLocks noChangeShapeType="1"/>
            </p:cNvSpPr>
            <p:nvPr/>
          </p:nvSpPr>
          <p:spPr bwMode="auto">
            <a:xfrm>
              <a:off x="2600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Rectangle 112"/>
            <p:cNvSpPr>
              <a:spLocks noChangeArrowheads="1"/>
            </p:cNvSpPr>
            <p:nvPr/>
          </p:nvSpPr>
          <p:spPr bwMode="auto">
            <a:xfrm>
              <a:off x="2578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8491" name="Line 113"/>
            <p:cNvSpPr>
              <a:spLocks noChangeShapeType="1"/>
            </p:cNvSpPr>
            <p:nvPr/>
          </p:nvSpPr>
          <p:spPr bwMode="auto">
            <a:xfrm flipV="1">
              <a:off x="2800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2" name="Line 114"/>
            <p:cNvSpPr>
              <a:spLocks noChangeShapeType="1"/>
            </p:cNvSpPr>
            <p:nvPr/>
          </p:nvSpPr>
          <p:spPr bwMode="auto">
            <a:xfrm>
              <a:off x="2800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3" name="Rectangle 115"/>
            <p:cNvSpPr>
              <a:spLocks noChangeArrowheads="1"/>
            </p:cNvSpPr>
            <p:nvPr/>
          </p:nvSpPr>
          <p:spPr bwMode="auto">
            <a:xfrm>
              <a:off x="2777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8494" name="Line 116"/>
            <p:cNvSpPr>
              <a:spLocks noChangeShapeType="1"/>
            </p:cNvSpPr>
            <p:nvPr/>
          </p:nvSpPr>
          <p:spPr bwMode="auto">
            <a:xfrm>
              <a:off x="810" y="389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5" name="Line 117"/>
            <p:cNvSpPr>
              <a:spLocks noChangeShapeType="1"/>
            </p:cNvSpPr>
            <p:nvPr/>
          </p:nvSpPr>
          <p:spPr bwMode="auto">
            <a:xfrm flipH="1">
              <a:off x="2781" y="389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6" name="Rectangle 118"/>
            <p:cNvSpPr>
              <a:spLocks noChangeArrowheads="1"/>
            </p:cNvSpPr>
            <p:nvPr/>
          </p:nvSpPr>
          <p:spPr bwMode="auto">
            <a:xfrm>
              <a:off x="774" y="386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497" name="Line 119"/>
            <p:cNvSpPr>
              <a:spLocks noChangeShapeType="1"/>
            </p:cNvSpPr>
            <p:nvPr/>
          </p:nvSpPr>
          <p:spPr bwMode="auto">
            <a:xfrm>
              <a:off x="810" y="3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8" name="Line 120"/>
            <p:cNvSpPr>
              <a:spLocks noChangeShapeType="1"/>
            </p:cNvSpPr>
            <p:nvPr/>
          </p:nvSpPr>
          <p:spPr bwMode="auto">
            <a:xfrm flipH="1">
              <a:off x="2781" y="3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" name="Rectangle 121"/>
            <p:cNvSpPr>
              <a:spLocks noChangeArrowheads="1"/>
            </p:cNvSpPr>
            <p:nvPr/>
          </p:nvSpPr>
          <p:spPr bwMode="auto">
            <a:xfrm>
              <a:off x="738" y="3748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8500" name="Line 122"/>
            <p:cNvSpPr>
              <a:spLocks noChangeShapeType="1"/>
            </p:cNvSpPr>
            <p:nvPr/>
          </p:nvSpPr>
          <p:spPr bwMode="auto">
            <a:xfrm>
              <a:off x="810" y="36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" name="Line 123"/>
            <p:cNvSpPr>
              <a:spLocks noChangeShapeType="1"/>
            </p:cNvSpPr>
            <p:nvPr/>
          </p:nvSpPr>
          <p:spPr bwMode="auto">
            <a:xfrm flipH="1">
              <a:off x="2781" y="36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" name="Rectangle 124"/>
            <p:cNvSpPr>
              <a:spLocks noChangeArrowheads="1"/>
            </p:cNvSpPr>
            <p:nvPr/>
          </p:nvSpPr>
          <p:spPr bwMode="auto">
            <a:xfrm>
              <a:off x="738" y="363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8503" name="Line 125"/>
            <p:cNvSpPr>
              <a:spLocks noChangeShapeType="1"/>
            </p:cNvSpPr>
            <p:nvPr/>
          </p:nvSpPr>
          <p:spPr bwMode="auto">
            <a:xfrm>
              <a:off x="810" y="354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" name="Line 126"/>
            <p:cNvSpPr>
              <a:spLocks noChangeShapeType="1"/>
            </p:cNvSpPr>
            <p:nvPr/>
          </p:nvSpPr>
          <p:spPr bwMode="auto">
            <a:xfrm flipH="1">
              <a:off x="2781" y="354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" name="Rectangle 127"/>
            <p:cNvSpPr>
              <a:spLocks noChangeArrowheads="1"/>
            </p:cNvSpPr>
            <p:nvPr/>
          </p:nvSpPr>
          <p:spPr bwMode="auto">
            <a:xfrm>
              <a:off x="738" y="351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8506" name="Line 128"/>
            <p:cNvSpPr>
              <a:spLocks noChangeShapeType="1"/>
            </p:cNvSpPr>
            <p:nvPr/>
          </p:nvSpPr>
          <p:spPr bwMode="auto">
            <a:xfrm>
              <a:off x="810" y="342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" name="Line 129"/>
            <p:cNvSpPr>
              <a:spLocks noChangeShapeType="1"/>
            </p:cNvSpPr>
            <p:nvPr/>
          </p:nvSpPr>
          <p:spPr bwMode="auto">
            <a:xfrm flipH="1">
              <a:off x="2781" y="342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" name="Rectangle 130"/>
            <p:cNvSpPr>
              <a:spLocks noChangeArrowheads="1"/>
            </p:cNvSpPr>
            <p:nvPr/>
          </p:nvSpPr>
          <p:spPr bwMode="auto">
            <a:xfrm>
              <a:off x="738" y="3396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8509" name="Line 131"/>
            <p:cNvSpPr>
              <a:spLocks noChangeShapeType="1"/>
            </p:cNvSpPr>
            <p:nvPr/>
          </p:nvSpPr>
          <p:spPr bwMode="auto">
            <a:xfrm>
              <a:off x="810" y="330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" name="Line 132"/>
            <p:cNvSpPr>
              <a:spLocks noChangeShapeType="1"/>
            </p:cNvSpPr>
            <p:nvPr/>
          </p:nvSpPr>
          <p:spPr bwMode="auto">
            <a:xfrm flipH="1">
              <a:off x="2781" y="330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" name="Rectangle 133"/>
            <p:cNvSpPr>
              <a:spLocks noChangeArrowheads="1"/>
            </p:cNvSpPr>
            <p:nvPr/>
          </p:nvSpPr>
          <p:spPr bwMode="auto">
            <a:xfrm>
              <a:off x="774" y="327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8512" name="Line 134"/>
            <p:cNvSpPr>
              <a:spLocks noChangeShapeType="1"/>
            </p:cNvSpPr>
            <p:nvPr/>
          </p:nvSpPr>
          <p:spPr bwMode="auto">
            <a:xfrm>
              <a:off x="810" y="3304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" name="Freeform 135"/>
            <p:cNvSpPr>
              <a:spLocks/>
            </p:cNvSpPr>
            <p:nvPr/>
          </p:nvSpPr>
          <p:spPr bwMode="auto">
            <a:xfrm>
              <a:off x="810" y="3304"/>
              <a:ext cx="1990" cy="592"/>
            </a:xfrm>
            <a:custGeom>
              <a:avLst/>
              <a:gdLst>
                <a:gd name="T0" fmla="*/ 0 w 619"/>
                <a:gd name="T1" fmla="*/ 592 h 163"/>
                <a:gd name="T2" fmla="*/ 1990 w 619"/>
                <a:gd name="T3" fmla="*/ 592 h 163"/>
                <a:gd name="T4" fmla="*/ 199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" name="Line 136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" name="Freeform 137"/>
            <p:cNvSpPr>
              <a:spLocks/>
            </p:cNvSpPr>
            <p:nvPr/>
          </p:nvSpPr>
          <p:spPr bwMode="auto">
            <a:xfrm>
              <a:off x="810" y="3304"/>
              <a:ext cx="1974" cy="592"/>
            </a:xfrm>
            <a:custGeom>
              <a:avLst/>
              <a:gdLst>
                <a:gd name="T0" fmla="*/ 22 w 1763"/>
                <a:gd name="T1" fmla="*/ 592 h 471"/>
                <a:gd name="T2" fmla="*/ 54 w 1763"/>
                <a:gd name="T3" fmla="*/ 592 h 471"/>
                <a:gd name="T4" fmla="*/ 86 w 1763"/>
                <a:gd name="T5" fmla="*/ 592 h 471"/>
                <a:gd name="T6" fmla="*/ 119 w 1763"/>
                <a:gd name="T7" fmla="*/ 0 h 471"/>
                <a:gd name="T8" fmla="*/ 151 w 1763"/>
                <a:gd name="T9" fmla="*/ 0 h 471"/>
                <a:gd name="T10" fmla="*/ 183 w 1763"/>
                <a:gd name="T11" fmla="*/ 0 h 471"/>
                <a:gd name="T12" fmla="*/ 215 w 1763"/>
                <a:gd name="T13" fmla="*/ 0 h 471"/>
                <a:gd name="T14" fmla="*/ 247 w 1763"/>
                <a:gd name="T15" fmla="*/ 0 h 471"/>
                <a:gd name="T16" fmla="*/ 279 w 1763"/>
                <a:gd name="T17" fmla="*/ 0 h 471"/>
                <a:gd name="T18" fmla="*/ 311 w 1763"/>
                <a:gd name="T19" fmla="*/ 0 h 471"/>
                <a:gd name="T20" fmla="*/ 340 w 1763"/>
                <a:gd name="T21" fmla="*/ 0 h 471"/>
                <a:gd name="T22" fmla="*/ 373 w 1763"/>
                <a:gd name="T23" fmla="*/ 0 h 471"/>
                <a:gd name="T24" fmla="*/ 404 w 1763"/>
                <a:gd name="T25" fmla="*/ 0 h 471"/>
                <a:gd name="T26" fmla="*/ 437 w 1763"/>
                <a:gd name="T27" fmla="*/ 0 h 471"/>
                <a:gd name="T28" fmla="*/ 469 w 1763"/>
                <a:gd name="T29" fmla="*/ 0 h 471"/>
                <a:gd name="T30" fmla="*/ 502 w 1763"/>
                <a:gd name="T31" fmla="*/ 0 h 471"/>
                <a:gd name="T32" fmla="*/ 533 w 1763"/>
                <a:gd name="T33" fmla="*/ 0 h 471"/>
                <a:gd name="T34" fmla="*/ 565 w 1763"/>
                <a:gd name="T35" fmla="*/ 0 h 471"/>
                <a:gd name="T36" fmla="*/ 598 w 1763"/>
                <a:gd name="T37" fmla="*/ 0 h 471"/>
                <a:gd name="T38" fmla="*/ 629 w 1763"/>
                <a:gd name="T39" fmla="*/ 0 h 471"/>
                <a:gd name="T40" fmla="*/ 662 w 1763"/>
                <a:gd name="T41" fmla="*/ 0 h 471"/>
                <a:gd name="T42" fmla="*/ 691 w 1763"/>
                <a:gd name="T43" fmla="*/ 0 h 471"/>
                <a:gd name="T44" fmla="*/ 723 w 1763"/>
                <a:gd name="T45" fmla="*/ 0 h 471"/>
                <a:gd name="T46" fmla="*/ 755 w 1763"/>
                <a:gd name="T47" fmla="*/ 0 h 471"/>
                <a:gd name="T48" fmla="*/ 787 w 1763"/>
                <a:gd name="T49" fmla="*/ 0 h 471"/>
                <a:gd name="T50" fmla="*/ 820 w 1763"/>
                <a:gd name="T51" fmla="*/ 0 h 471"/>
                <a:gd name="T52" fmla="*/ 851 w 1763"/>
                <a:gd name="T53" fmla="*/ 0 h 471"/>
                <a:gd name="T54" fmla="*/ 883 w 1763"/>
                <a:gd name="T55" fmla="*/ 0 h 471"/>
                <a:gd name="T56" fmla="*/ 916 w 1763"/>
                <a:gd name="T57" fmla="*/ 0 h 471"/>
                <a:gd name="T58" fmla="*/ 948 w 1763"/>
                <a:gd name="T59" fmla="*/ 0 h 471"/>
                <a:gd name="T60" fmla="*/ 980 w 1763"/>
                <a:gd name="T61" fmla="*/ 0 h 471"/>
                <a:gd name="T62" fmla="*/ 1009 w 1763"/>
                <a:gd name="T63" fmla="*/ 0 h 471"/>
                <a:gd name="T64" fmla="*/ 1041 w 1763"/>
                <a:gd name="T65" fmla="*/ 0 h 471"/>
                <a:gd name="T66" fmla="*/ 1074 w 1763"/>
                <a:gd name="T67" fmla="*/ 0 h 471"/>
                <a:gd name="T68" fmla="*/ 1105 w 1763"/>
                <a:gd name="T69" fmla="*/ 0 h 471"/>
                <a:gd name="T70" fmla="*/ 1138 w 1763"/>
                <a:gd name="T71" fmla="*/ 0 h 471"/>
                <a:gd name="T72" fmla="*/ 1170 w 1763"/>
                <a:gd name="T73" fmla="*/ 0 h 471"/>
                <a:gd name="T74" fmla="*/ 1201 w 1763"/>
                <a:gd name="T75" fmla="*/ 0 h 471"/>
                <a:gd name="T76" fmla="*/ 1234 w 1763"/>
                <a:gd name="T77" fmla="*/ 0 h 471"/>
                <a:gd name="T78" fmla="*/ 1266 w 1763"/>
                <a:gd name="T79" fmla="*/ 0 h 471"/>
                <a:gd name="T80" fmla="*/ 1299 w 1763"/>
                <a:gd name="T81" fmla="*/ 0 h 471"/>
                <a:gd name="T82" fmla="*/ 1327 w 1763"/>
                <a:gd name="T83" fmla="*/ 0 h 471"/>
                <a:gd name="T84" fmla="*/ 1359 w 1763"/>
                <a:gd name="T85" fmla="*/ 0 h 471"/>
                <a:gd name="T86" fmla="*/ 1392 w 1763"/>
                <a:gd name="T87" fmla="*/ 0 h 471"/>
                <a:gd name="T88" fmla="*/ 1424 w 1763"/>
                <a:gd name="T89" fmla="*/ 0 h 471"/>
                <a:gd name="T90" fmla="*/ 1456 w 1763"/>
                <a:gd name="T91" fmla="*/ 0 h 471"/>
                <a:gd name="T92" fmla="*/ 1488 w 1763"/>
                <a:gd name="T93" fmla="*/ 0 h 471"/>
                <a:gd name="T94" fmla="*/ 1521 w 1763"/>
                <a:gd name="T95" fmla="*/ 0 h 471"/>
                <a:gd name="T96" fmla="*/ 1552 w 1763"/>
                <a:gd name="T97" fmla="*/ 0 h 471"/>
                <a:gd name="T98" fmla="*/ 1584 w 1763"/>
                <a:gd name="T99" fmla="*/ 0 h 471"/>
                <a:gd name="T100" fmla="*/ 1617 w 1763"/>
                <a:gd name="T101" fmla="*/ 0 h 471"/>
                <a:gd name="T102" fmla="*/ 1649 w 1763"/>
                <a:gd name="T103" fmla="*/ 0 h 471"/>
                <a:gd name="T104" fmla="*/ 1677 w 1763"/>
                <a:gd name="T105" fmla="*/ 0 h 471"/>
                <a:gd name="T106" fmla="*/ 1710 w 1763"/>
                <a:gd name="T107" fmla="*/ 0 h 471"/>
                <a:gd name="T108" fmla="*/ 1742 w 1763"/>
                <a:gd name="T109" fmla="*/ 0 h 471"/>
                <a:gd name="T110" fmla="*/ 1775 w 1763"/>
                <a:gd name="T111" fmla="*/ 0 h 471"/>
                <a:gd name="T112" fmla="*/ 1806 w 1763"/>
                <a:gd name="T113" fmla="*/ 0 h 471"/>
                <a:gd name="T114" fmla="*/ 1839 w 1763"/>
                <a:gd name="T115" fmla="*/ 0 h 471"/>
                <a:gd name="T116" fmla="*/ 1871 w 1763"/>
                <a:gd name="T117" fmla="*/ 0 h 471"/>
                <a:gd name="T118" fmla="*/ 1902 w 1763"/>
                <a:gd name="T119" fmla="*/ 0 h 471"/>
                <a:gd name="T120" fmla="*/ 1935 w 1763"/>
                <a:gd name="T121" fmla="*/ 0 h 471"/>
                <a:gd name="T122" fmla="*/ 1967 w 1763"/>
                <a:gd name="T123" fmla="*/ 0 h 4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3" h="471">
                  <a:moveTo>
                    <a:pt x="0" y="471"/>
                  </a:moveTo>
                  <a:lnTo>
                    <a:pt x="5" y="471"/>
                  </a:lnTo>
                  <a:lnTo>
                    <a:pt x="14" y="471"/>
                  </a:lnTo>
                  <a:lnTo>
                    <a:pt x="20" y="471"/>
                  </a:lnTo>
                  <a:lnTo>
                    <a:pt x="28" y="471"/>
                  </a:lnTo>
                  <a:lnTo>
                    <a:pt x="34" y="471"/>
                  </a:lnTo>
                  <a:lnTo>
                    <a:pt x="43" y="471"/>
                  </a:lnTo>
                  <a:lnTo>
                    <a:pt x="48" y="471"/>
                  </a:lnTo>
                  <a:lnTo>
                    <a:pt x="57" y="471"/>
                  </a:lnTo>
                  <a:lnTo>
                    <a:pt x="63" y="471"/>
                  </a:lnTo>
                  <a:lnTo>
                    <a:pt x="71" y="471"/>
                  </a:lnTo>
                  <a:lnTo>
                    <a:pt x="77" y="471"/>
                  </a:lnTo>
                  <a:lnTo>
                    <a:pt x="86" y="471"/>
                  </a:lnTo>
                  <a:lnTo>
                    <a:pt x="91" y="471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9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7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9" y="0"/>
                  </a:lnTo>
                  <a:lnTo>
                    <a:pt x="674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7" y="0"/>
                  </a:lnTo>
                  <a:lnTo>
                    <a:pt x="703" y="0"/>
                  </a:lnTo>
                  <a:lnTo>
                    <a:pt x="712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9" y="0"/>
                  </a:lnTo>
                  <a:lnTo>
                    <a:pt x="795" y="0"/>
                  </a:lnTo>
                  <a:lnTo>
                    <a:pt x="804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2" y="0"/>
                  </a:lnTo>
                  <a:lnTo>
                    <a:pt x="838" y="0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67" y="0"/>
                  </a:lnTo>
                  <a:lnTo>
                    <a:pt x="875" y="0"/>
                  </a:lnTo>
                  <a:lnTo>
                    <a:pt x="881" y="0"/>
                  </a:lnTo>
                  <a:lnTo>
                    <a:pt x="887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6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9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59" y="0"/>
                  </a:lnTo>
                  <a:lnTo>
                    <a:pt x="967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0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0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3" y="0"/>
                  </a:lnTo>
                  <a:lnTo>
                    <a:pt x="1079" y="0"/>
                  </a:lnTo>
                  <a:lnTo>
                    <a:pt x="1088" y="0"/>
                  </a:lnTo>
                  <a:lnTo>
                    <a:pt x="1094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7" y="0"/>
                  </a:lnTo>
                  <a:lnTo>
                    <a:pt x="1122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5" y="0"/>
                  </a:lnTo>
                  <a:lnTo>
                    <a:pt x="1151" y="0"/>
                  </a:lnTo>
                  <a:lnTo>
                    <a:pt x="1160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3" y="0"/>
                  </a:lnTo>
                  <a:lnTo>
                    <a:pt x="1229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57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6" y="0"/>
                  </a:lnTo>
                  <a:lnTo>
                    <a:pt x="1295" y="0"/>
                  </a:lnTo>
                  <a:lnTo>
                    <a:pt x="1300" y="0"/>
                  </a:lnTo>
                  <a:lnTo>
                    <a:pt x="1309" y="0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8" y="0"/>
                  </a:lnTo>
                  <a:lnTo>
                    <a:pt x="1363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4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4" y="0"/>
                  </a:lnTo>
                  <a:lnTo>
                    <a:pt x="1493" y="0"/>
                  </a:lnTo>
                  <a:lnTo>
                    <a:pt x="1498" y="0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21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1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0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4" y="0"/>
                  </a:lnTo>
                  <a:lnTo>
                    <a:pt x="1719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57" y="0"/>
                  </a:lnTo>
                  <a:lnTo>
                    <a:pt x="176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6" name="Rectangle 138"/>
            <p:cNvSpPr>
              <a:spLocks noChangeArrowheads="1"/>
            </p:cNvSpPr>
            <p:nvPr/>
          </p:nvSpPr>
          <p:spPr bwMode="auto">
            <a:xfrm>
              <a:off x="1758" y="3973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8517" name="Rectangle 139"/>
            <p:cNvSpPr>
              <a:spLocks noChangeArrowheads="1"/>
            </p:cNvSpPr>
            <p:nvPr/>
          </p:nvSpPr>
          <p:spPr bwMode="auto">
            <a:xfrm rot="-5400000">
              <a:off x="507" y="3611"/>
              <a:ext cx="3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2400"/>
            </a:p>
          </p:txBody>
        </p:sp>
      </p:grpSp>
      <p:grpSp>
        <p:nvGrpSpPr>
          <p:cNvPr id="8200" name="Group 140"/>
          <p:cNvGrpSpPr>
            <a:grpSpLocks/>
          </p:cNvGrpSpPr>
          <p:nvPr/>
        </p:nvGrpSpPr>
        <p:grpSpPr bwMode="auto">
          <a:xfrm>
            <a:off x="1827213" y="2667000"/>
            <a:ext cx="3354387" cy="1366838"/>
            <a:chOff x="3572" y="371"/>
            <a:chExt cx="1797" cy="590"/>
          </a:xfrm>
        </p:grpSpPr>
        <p:sp>
          <p:nvSpPr>
            <p:cNvPr id="8389" name="Rectangle 141"/>
            <p:cNvSpPr>
              <a:spLocks noChangeArrowheads="1"/>
            </p:cNvSpPr>
            <p:nvPr/>
          </p:nvSpPr>
          <p:spPr bwMode="auto">
            <a:xfrm>
              <a:off x="3688" y="434"/>
              <a:ext cx="166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Rectangle 142"/>
            <p:cNvSpPr>
              <a:spLocks noChangeArrowheads="1"/>
            </p:cNvSpPr>
            <p:nvPr/>
          </p:nvSpPr>
          <p:spPr bwMode="auto">
            <a:xfrm>
              <a:off x="3688" y="434"/>
              <a:ext cx="1668" cy="4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143"/>
            <p:cNvSpPr>
              <a:spLocks noChangeShapeType="1"/>
            </p:cNvSpPr>
            <p:nvPr/>
          </p:nvSpPr>
          <p:spPr bwMode="auto">
            <a:xfrm>
              <a:off x="3688" y="43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Freeform 144"/>
            <p:cNvSpPr>
              <a:spLocks/>
            </p:cNvSpPr>
            <p:nvPr/>
          </p:nvSpPr>
          <p:spPr bwMode="auto">
            <a:xfrm>
              <a:off x="3688" y="434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Line 145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4" name="Line 146"/>
            <p:cNvSpPr>
              <a:spLocks noChangeShapeType="1"/>
            </p:cNvSpPr>
            <p:nvPr/>
          </p:nvSpPr>
          <p:spPr bwMode="auto">
            <a:xfrm>
              <a:off x="3688" y="878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5" name="Line 147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148"/>
            <p:cNvSpPr>
              <a:spLocks noChangeShapeType="1"/>
            </p:cNvSpPr>
            <p:nvPr/>
          </p:nvSpPr>
          <p:spPr bwMode="auto">
            <a:xfrm flipV="1">
              <a:off x="3688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" name="Line 149"/>
            <p:cNvSpPr>
              <a:spLocks noChangeShapeType="1"/>
            </p:cNvSpPr>
            <p:nvPr/>
          </p:nvSpPr>
          <p:spPr bwMode="auto">
            <a:xfrm>
              <a:off x="3688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" name="Rectangle 150"/>
            <p:cNvSpPr>
              <a:spLocks noChangeArrowheads="1"/>
            </p:cNvSpPr>
            <p:nvPr/>
          </p:nvSpPr>
          <p:spPr bwMode="auto">
            <a:xfrm>
              <a:off x="3680" y="889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399" name="Line 151"/>
            <p:cNvSpPr>
              <a:spLocks noChangeShapeType="1"/>
            </p:cNvSpPr>
            <p:nvPr/>
          </p:nvSpPr>
          <p:spPr bwMode="auto">
            <a:xfrm flipV="1">
              <a:off x="3855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Line 152"/>
            <p:cNvSpPr>
              <a:spLocks noChangeShapeType="1"/>
            </p:cNvSpPr>
            <p:nvPr/>
          </p:nvSpPr>
          <p:spPr bwMode="auto">
            <a:xfrm>
              <a:off x="3855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Rectangle 153"/>
            <p:cNvSpPr>
              <a:spLocks noChangeArrowheads="1"/>
            </p:cNvSpPr>
            <p:nvPr/>
          </p:nvSpPr>
          <p:spPr bwMode="auto">
            <a:xfrm>
              <a:off x="3847" y="889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8402" name="Line 154"/>
            <p:cNvSpPr>
              <a:spLocks noChangeShapeType="1"/>
            </p:cNvSpPr>
            <p:nvPr/>
          </p:nvSpPr>
          <p:spPr bwMode="auto">
            <a:xfrm flipV="1">
              <a:off x="4022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" name="Line 155"/>
            <p:cNvSpPr>
              <a:spLocks noChangeShapeType="1"/>
            </p:cNvSpPr>
            <p:nvPr/>
          </p:nvSpPr>
          <p:spPr bwMode="auto">
            <a:xfrm>
              <a:off x="4022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" name="Rectangle 156"/>
            <p:cNvSpPr>
              <a:spLocks noChangeArrowheads="1"/>
            </p:cNvSpPr>
            <p:nvPr/>
          </p:nvSpPr>
          <p:spPr bwMode="auto">
            <a:xfrm>
              <a:off x="4004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8405" name="Line 157"/>
            <p:cNvSpPr>
              <a:spLocks noChangeShapeType="1"/>
            </p:cNvSpPr>
            <p:nvPr/>
          </p:nvSpPr>
          <p:spPr bwMode="auto">
            <a:xfrm flipV="1">
              <a:off x="4190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" name="Line 158"/>
            <p:cNvSpPr>
              <a:spLocks noChangeShapeType="1"/>
            </p:cNvSpPr>
            <p:nvPr/>
          </p:nvSpPr>
          <p:spPr bwMode="auto">
            <a:xfrm>
              <a:off x="4190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" name="Rectangle 159"/>
            <p:cNvSpPr>
              <a:spLocks noChangeArrowheads="1"/>
            </p:cNvSpPr>
            <p:nvPr/>
          </p:nvSpPr>
          <p:spPr bwMode="auto">
            <a:xfrm>
              <a:off x="4171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8408" name="Line 160"/>
            <p:cNvSpPr>
              <a:spLocks noChangeShapeType="1"/>
            </p:cNvSpPr>
            <p:nvPr/>
          </p:nvSpPr>
          <p:spPr bwMode="auto">
            <a:xfrm flipV="1">
              <a:off x="4357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9" name="Line 161"/>
            <p:cNvSpPr>
              <a:spLocks noChangeShapeType="1"/>
            </p:cNvSpPr>
            <p:nvPr/>
          </p:nvSpPr>
          <p:spPr bwMode="auto">
            <a:xfrm>
              <a:off x="4357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" name="Rectangle 162"/>
            <p:cNvSpPr>
              <a:spLocks noChangeArrowheads="1"/>
            </p:cNvSpPr>
            <p:nvPr/>
          </p:nvSpPr>
          <p:spPr bwMode="auto">
            <a:xfrm>
              <a:off x="433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8411" name="Line 163"/>
            <p:cNvSpPr>
              <a:spLocks noChangeShapeType="1"/>
            </p:cNvSpPr>
            <p:nvPr/>
          </p:nvSpPr>
          <p:spPr bwMode="auto">
            <a:xfrm flipV="1">
              <a:off x="4524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Line 164"/>
            <p:cNvSpPr>
              <a:spLocks noChangeShapeType="1"/>
            </p:cNvSpPr>
            <p:nvPr/>
          </p:nvSpPr>
          <p:spPr bwMode="auto">
            <a:xfrm>
              <a:off x="4524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Rectangle 165"/>
            <p:cNvSpPr>
              <a:spLocks noChangeArrowheads="1"/>
            </p:cNvSpPr>
            <p:nvPr/>
          </p:nvSpPr>
          <p:spPr bwMode="auto">
            <a:xfrm>
              <a:off x="4505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8414" name="Line 166"/>
            <p:cNvSpPr>
              <a:spLocks noChangeShapeType="1"/>
            </p:cNvSpPr>
            <p:nvPr/>
          </p:nvSpPr>
          <p:spPr bwMode="auto">
            <a:xfrm flipV="1">
              <a:off x="4688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5" name="Line 167"/>
            <p:cNvSpPr>
              <a:spLocks noChangeShapeType="1"/>
            </p:cNvSpPr>
            <p:nvPr/>
          </p:nvSpPr>
          <p:spPr bwMode="auto">
            <a:xfrm>
              <a:off x="4688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Rectangle 168"/>
            <p:cNvSpPr>
              <a:spLocks noChangeArrowheads="1"/>
            </p:cNvSpPr>
            <p:nvPr/>
          </p:nvSpPr>
          <p:spPr bwMode="auto">
            <a:xfrm>
              <a:off x="466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8417" name="Line 169"/>
            <p:cNvSpPr>
              <a:spLocks noChangeShapeType="1"/>
            </p:cNvSpPr>
            <p:nvPr/>
          </p:nvSpPr>
          <p:spPr bwMode="auto">
            <a:xfrm flipV="1">
              <a:off x="4855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Line 170"/>
            <p:cNvSpPr>
              <a:spLocks noChangeShapeType="1"/>
            </p:cNvSpPr>
            <p:nvPr/>
          </p:nvSpPr>
          <p:spPr bwMode="auto">
            <a:xfrm>
              <a:off x="4855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9" name="Rectangle 171"/>
            <p:cNvSpPr>
              <a:spLocks noChangeArrowheads="1"/>
            </p:cNvSpPr>
            <p:nvPr/>
          </p:nvSpPr>
          <p:spPr bwMode="auto">
            <a:xfrm>
              <a:off x="4835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8420" name="Line 172"/>
            <p:cNvSpPr>
              <a:spLocks noChangeShapeType="1"/>
            </p:cNvSpPr>
            <p:nvPr/>
          </p:nvSpPr>
          <p:spPr bwMode="auto">
            <a:xfrm flipV="1">
              <a:off x="5022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1" name="Line 173"/>
            <p:cNvSpPr>
              <a:spLocks noChangeShapeType="1"/>
            </p:cNvSpPr>
            <p:nvPr/>
          </p:nvSpPr>
          <p:spPr bwMode="auto">
            <a:xfrm>
              <a:off x="5022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2" name="Rectangle 174"/>
            <p:cNvSpPr>
              <a:spLocks noChangeArrowheads="1"/>
            </p:cNvSpPr>
            <p:nvPr/>
          </p:nvSpPr>
          <p:spPr bwMode="auto">
            <a:xfrm>
              <a:off x="5002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8423" name="Line 175"/>
            <p:cNvSpPr>
              <a:spLocks noChangeShapeType="1"/>
            </p:cNvSpPr>
            <p:nvPr/>
          </p:nvSpPr>
          <p:spPr bwMode="auto">
            <a:xfrm flipV="1">
              <a:off x="5189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Line 176"/>
            <p:cNvSpPr>
              <a:spLocks noChangeShapeType="1"/>
            </p:cNvSpPr>
            <p:nvPr/>
          </p:nvSpPr>
          <p:spPr bwMode="auto">
            <a:xfrm>
              <a:off x="5189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Rectangle 177"/>
            <p:cNvSpPr>
              <a:spLocks noChangeArrowheads="1"/>
            </p:cNvSpPr>
            <p:nvPr/>
          </p:nvSpPr>
          <p:spPr bwMode="auto">
            <a:xfrm>
              <a:off x="5171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8426" name="Line 178"/>
            <p:cNvSpPr>
              <a:spLocks noChangeShapeType="1"/>
            </p:cNvSpPr>
            <p:nvPr/>
          </p:nvSpPr>
          <p:spPr bwMode="auto">
            <a:xfrm flipV="1">
              <a:off x="5356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7" name="Line 179"/>
            <p:cNvSpPr>
              <a:spLocks noChangeShapeType="1"/>
            </p:cNvSpPr>
            <p:nvPr/>
          </p:nvSpPr>
          <p:spPr bwMode="auto">
            <a:xfrm>
              <a:off x="5356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Rectangle 180"/>
            <p:cNvSpPr>
              <a:spLocks noChangeArrowheads="1"/>
            </p:cNvSpPr>
            <p:nvPr/>
          </p:nvSpPr>
          <p:spPr bwMode="auto">
            <a:xfrm>
              <a:off x="533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8429" name="Line 181"/>
            <p:cNvSpPr>
              <a:spLocks noChangeShapeType="1"/>
            </p:cNvSpPr>
            <p:nvPr/>
          </p:nvSpPr>
          <p:spPr bwMode="auto">
            <a:xfrm>
              <a:off x="3688" y="8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0" name="Line 182"/>
            <p:cNvSpPr>
              <a:spLocks noChangeShapeType="1"/>
            </p:cNvSpPr>
            <p:nvPr/>
          </p:nvSpPr>
          <p:spPr bwMode="auto">
            <a:xfrm flipH="1">
              <a:off x="5340" y="8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1" name="Rectangle 183"/>
            <p:cNvSpPr>
              <a:spLocks noChangeArrowheads="1"/>
            </p:cNvSpPr>
            <p:nvPr/>
          </p:nvSpPr>
          <p:spPr bwMode="auto">
            <a:xfrm>
              <a:off x="3659" y="856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432" name="Line 184"/>
            <p:cNvSpPr>
              <a:spLocks noChangeShapeType="1"/>
            </p:cNvSpPr>
            <p:nvPr/>
          </p:nvSpPr>
          <p:spPr bwMode="auto">
            <a:xfrm>
              <a:off x="3688" y="7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3" name="Line 185"/>
            <p:cNvSpPr>
              <a:spLocks noChangeShapeType="1"/>
            </p:cNvSpPr>
            <p:nvPr/>
          </p:nvSpPr>
          <p:spPr bwMode="auto">
            <a:xfrm flipH="1">
              <a:off x="5340" y="7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Rectangle 186"/>
            <p:cNvSpPr>
              <a:spLocks noChangeArrowheads="1"/>
            </p:cNvSpPr>
            <p:nvPr/>
          </p:nvSpPr>
          <p:spPr bwMode="auto">
            <a:xfrm>
              <a:off x="3629" y="767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8435" name="Line 187"/>
            <p:cNvSpPr>
              <a:spLocks noChangeShapeType="1"/>
            </p:cNvSpPr>
            <p:nvPr/>
          </p:nvSpPr>
          <p:spPr bwMode="auto">
            <a:xfrm>
              <a:off x="3688" y="6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6" name="Line 188"/>
            <p:cNvSpPr>
              <a:spLocks noChangeShapeType="1"/>
            </p:cNvSpPr>
            <p:nvPr/>
          </p:nvSpPr>
          <p:spPr bwMode="auto">
            <a:xfrm flipH="1">
              <a:off x="5340" y="6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7" name="Rectangle 189"/>
            <p:cNvSpPr>
              <a:spLocks noChangeArrowheads="1"/>
            </p:cNvSpPr>
            <p:nvPr/>
          </p:nvSpPr>
          <p:spPr bwMode="auto">
            <a:xfrm>
              <a:off x="3629" y="677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8438" name="Line 190"/>
            <p:cNvSpPr>
              <a:spLocks noChangeShapeType="1"/>
            </p:cNvSpPr>
            <p:nvPr/>
          </p:nvSpPr>
          <p:spPr bwMode="auto">
            <a:xfrm>
              <a:off x="3688" y="6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9" name="Line 191"/>
            <p:cNvSpPr>
              <a:spLocks noChangeShapeType="1"/>
            </p:cNvSpPr>
            <p:nvPr/>
          </p:nvSpPr>
          <p:spPr bwMode="auto">
            <a:xfrm flipH="1">
              <a:off x="5340" y="6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0" name="Rectangle 192"/>
            <p:cNvSpPr>
              <a:spLocks noChangeArrowheads="1"/>
            </p:cNvSpPr>
            <p:nvPr/>
          </p:nvSpPr>
          <p:spPr bwMode="auto">
            <a:xfrm>
              <a:off x="3629" y="591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8441" name="Line 193"/>
            <p:cNvSpPr>
              <a:spLocks noChangeShapeType="1"/>
            </p:cNvSpPr>
            <p:nvPr/>
          </p:nvSpPr>
          <p:spPr bwMode="auto">
            <a:xfrm>
              <a:off x="3688" y="5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Line 194"/>
            <p:cNvSpPr>
              <a:spLocks noChangeShapeType="1"/>
            </p:cNvSpPr>
            <p:nvPr/>
          </p:nvSpPr>
          <p:spPr bwMode="auto">
            <a:xfrm flipH="1">
              <a:off x="5340" y="5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3" name="Rectangle 195"/>
            <p:cNvSpPr>
              <a:spLocks noChangeArrowheads="1"/>
            </p:cNvSpPr>
            <p:nvPr/>
          </p:nvSpPr>
          <p:spPr bwMode="auto">
            <a:xfrm>
              <a:off x="3629" y="501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8444" name="Line 196"/>
            <p:cNvSpPr>
              <a:spLocks noChangeShapeType="1"/>
            </p:cNvSpPr>
            <p:nvPr/>
          </p:nvSpPr>
          <p:spPr bwMode="auto">
            <a:xfrm>
              <a:off x="3688" y="43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5" name="Line 197"/>
            <p:cNvSpPr>
              <a:spLocks noChangeShapeType="1"/>
            </p:cNvSpPr>
            <p:nvPr/>
          </p:nvSpPr>
          <p:spPr bwMode="auto">
            <a:xfrm flipH="1">
              <a:off x="5340" y="43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6" name="Rectangle 198"/>
            <p:cNvSpPr>
              <a:spLocks noChangeArrowheads="1"/>
            </p:cNvSpPr>
            <p:nvPr/>
          </p:nvSpPr>
          <p:spPr bwMode="auto">
            <a:xfrm>
              <a:off x="3659" y="412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8447" name="Line 199"/>
            <p:cNvSpPr>
              <a:spLocks noChangeShapeType="1"/>
            </p:cNvSpPr>
            <p:nvPr/>
          </p:nvSpPr>
          <p:spPr bwMode="auto">
            <a:xfrm>
              <a:off x="3688" y="43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8" name="Freeform 200"/>
            <p:cNvSpPr>
              <a:spLocks/>
            </p:cNvSpPr>
            <p:nvPr/>
          </p:nvSpPr>
          <p:spPr bwMode="auto">
            <a:xfrm>
              <a:off x="3688" y="434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9" name="Line 201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0" name="Freeform 202"/>
            <p:cNvSpPr>
              <a:spLocks/>
            </p:cNvSpPr>
            <p:nvPr/>
          </p:nvSpPr>
          <p:spPr bwMode="auto">
            <a:xfrm>
              <a:off x="3688" y="434"/>
              <a:ext cx="1655" cy="444"/>
            </a:xfrm>
            <a:custGeom>
              <a:avLst/>
              <a:gdLst>
                <a:gd name="T0" fmla="*/ 19 w 1655"/>
                <a:gd name="T1" fmla="*/ 444 h 444"/>
                <a:gd name="T2" fmla="*/ 46 w 1655"/>
                <a:gd name="T3" fmla="*/ 444 h 444"/>
                <a:gd name="T4" fmla="*/ 73 w 1655"/>
                <a:gd name="T5" fmla="*/ 444 h 444"/>
                <a:gd name="T6" fmla="*/ 100 w 1655"/>
                <a:gd name="T7" fmla="*/ 444 h 444"/>
                <a:gd name="T8" fmla="*/ 127 w 1655"/>
                <a:gd name="T9" fmla="*/ 444 h 444"/>
                <a:gd name="T10" fmla="*/ 154 w 1655"/>
                <a:gd name="T11" fmla="*/ 444 h 444"/>
                <a:gd name="T12" fmla="*/ 181 w 1655"/>
                <a:gd name="T13" fmla="*/ 444 h 444"/>
                <a:gd name="T14" fmla="*/ 208 w 1655"/>
                <a:gd name="T15" fmla="*/ 444 h 444"/>
                <a:gd name="T16" fmla="*/ 235 w 1655"/>
                <a:gd name="T17" fmla="*/ 444 h 444"/>
                <a:gd name="T18" fmla="*/ 262 w 1655"/>
                <a:gd name="T19" fmla="*/ 444 h 444"/>
                <a:gd name="T20" fmla="*/ 286 w 1655"/>
                <a:gd name="T21" fmla="*/ 439 h 444"/>
                <a:gd name="T22" fmla="*/ 313 w 1655"/>
                <a:gd name="T23" fmla="*/ 417 h 444"/>
                <a:gd name="T24" fmla="*/ 340 w 1655"/>
                <a:gd name="T25" fmla="*/ 382 h 444"/>
                <a:gd name="T26" fmla="*/ 367 w 1655"/>
                <a:gd name="T27" fmla="*/ 336 h 444"/>
                <a:gd name="T28" fmla="*/ 394 w 1655"/>
                <a:gd name="T29" fmla="*/ 290 h 444"/>
                <a:gd name="T30" fmla="*/ 421 w 1655"/>
                <a:gd name="T31" fmla="*/ 241 h 444"/>
                <a:gd name="T32" fmla="*/ 448 w 1655"/>
                <a:gd name="T33" fmla="*/ 197 h 444"/>
                <a:gd name="T34" fmla="*/ 475 w 1655"/>
                <a:gd name="T35" fmla="*/ 159 h 444"/>
                <a:gd name="T36" fmla="*/ 502 w 1655"/>
                <a:gd name="T37" fmla="*/ 127 h 444"/>
                <a:gd name="T38" fmla="*/ 529 w 1655"/>
                <a:gd name="T39" fmla="*/ 100 h 444"/>
                <a:gd name="T40" fmla="*/ 555 w 1655"/>
                <a:gd name="T41" fmla="*/ 75 h 444"/>
                <a:gd name="T42" fmla="*/ 580 w 1655"/>
                <a:gd name="T43" fmla="*/ 59 h 444"/>
                <a:gd name="T44" fmla="*/ 607 w 1655"/>
                <a:gd name="T45" fmla="*/ 46 h 444"/>
                <a:gd name="T46" fmla="*/ 634 w 1655"/>
                <a:gd name="T47" fmla="*/ 35 h 444"/>
                <a:gd name="T48" fmla="*/ 661 w 1655"/>
                <a:gd name="T49" fmla="*/ 24 h 444"/>
                <a:gd name="T50" fmla="*/ 688 w 1655"/>
                <a:gd name="T51" fmla="*/ 19 h 444"/>
                <a:gd name="T52" fmla="*/ 714 w 1655"/>
                <a:gd name="T53" fmla="*/ 13 h 444"/>
                <a:gd name="T54" fmla="*/ 741 w 1655"/>
                <a:gd name="T55" fmla="*/ 10 h 444"/>
                <a:gd name="T56" fmla="*/ 768 w 1655"/>
                <a:gd name="T57" fmla="*/ 8 h 444"/>
                <a:gd name="T58" fmla="*/ 795 w 1655"/>
                <a:gd name="T59" fmla="*/ 5 h 444"/>
                <a:gd name="T60" fmla="*/ 822 w 1655"/>
                <a:gd name="T61" fmla="*/ 5 h 444"/>
                <a:gd name="T62" fmla="*/ 847 w 1655"/>
                <a:gd name="T63" fmla="*/ 2 h 444"/>
                <a:gd name="T64" fmla="*/ 873 w 1655"/>
                <a:gd name="T65" fmla="*/ 2 h 444"/>
                <a:gd name="T66" fmla="*/ 900 w 1655"/>
                <a:gd name="T67" fmla="*/ 2 h 444"/>
                <a:gd name="T68" fmla="*/ 927 w 1655"/>
                <a:gd name="T69" fmla="*/ 0 h 444"/>
                <a:gd name="T70" fmla="*/ 954 w 1655"/>
                <a:gd name="T71" fmla="*/ 0 h 444"/>
                <a:gd name="T72" fmla="*/ 981 w 1655"/>
                <a:gd name="T73" fmla="*/ 0 h 444"/>
                <a:gd name="T74" fmla="*/ 1008 w 1655"/>
                <a:gd name="T75" fmla="*/ 0 h 444"/>
                <a:gd name="T76" fmla="*/ 1035 w 1655"/>
                <a:gd name="T77" fmla="*/ 0 h 444"/>
                <a:gd name="T78" fmla="*/ 1062 w 1655"/>
                <a:gd name="T79" fmla="*/ 0 h 444"/>
                <a:gd name="T80" fmla="*/ 1089 w 1655"/>
                <a:gd name="T81" fmla="*/ 0 h 444"/>
                <a:gd name="T82" fmla="*/ 1113 w 1655"/>
                <a:gd name="T83" fmla="*/ 0 h 444"/>
                <a:gd name="T84" fmla="*/ 1140 w 1655"/>
                <a:gd name="T85" fmla="*/ 0 h 444"/>
                <a:gd name="T86" fmla="*/ 1167 w 1655"/>
                <a:gd name="T87" fmla="*/ 0 h 444"/>
                <a:gd name="T88" fmla="*/ 1194 w 1655"/>
                <a:gd name="T89" fmla="*/ 0 h 444"/>
                <a:gd name="T90" fmla="*/ 1221 w 1655"/>
                <a:gd name="T91" fmla="*/ 0 h 444"/>
                <a:gd name="T92" fmla="*/ 1248 w 1655"/>
                <a:gd name="T93" fmla="*/ 0 h 444"/>
                <a:gd name="T94" fmla="*/ 1275 w 1655"/>
                <a:gd name="T95" fmla="*/ 0 h 444"/>
                <a:gd name="T96" fmla="*/ 1302 w 1655"/>
                <a:gd name="T97" fmla="*/ 0 h 444"/>
                <a:gd name="T98" fmla="*/ 1329 w 1655"/>
                <a:gd name="T99" fmla="*/ 0 h 444"/>
                <a:gd name="T100" fmla="*/ 1356 w 1655"/>
                <a:gd name="T101" fmla="*/ 0 h 444"/>
                <a:gd name="T102" fmla="*/ 1383 w 1655"/>
                <a:gd name="T103" fmla="*/ 0 h 444"/>
                <a:gd name="T104" fmla="*/ 1407 w 1655"/>
                <a:gd name="T105" fmla="*/ 0 h 444"/>
                <a:gd name="T106" fmla="*/ 1434 w 1655"/>
                <a:gd name="T107" fmla="*/ 0 h 444"/>
                <a:gd name="T108" fmla="*/ 1461 w 1655"/>
                <a:gd name="T109" fmla="*/ 0 h 444"/>
                <a:gd name="T110" fmla="*/ 1488 w 1655"/>
                <a:gd name="T111" fmla="*/ 0 h 444"/>
                <a:gd name="T112" fmla="*/ 1515 w 1655"/>
                <a:gd name="T113" fmla="*/ 0 h 444"/>
                <a:gd name="T114" fmla="*/ 1542 w 1655"/>
                <a:gd name="T115" fmla="*/ 0 h 444"/>
                <a:gd name="T116" fmla="*/ 1569 w 1655"/>
                <a:gd name="T117" fmla="*/ 0 h 444"/>
                <a:gd name="T118" fmla="*/ 1596 w 1655"/>
                <a:gd name="T119" fmla="*/ 0 h 444"/>
                <a:gd name="T120" fmla="*/ 1623 w 1655"/>
                <a:gd name="T121" fmla="*/ 0 h 444"/>
                <a:gd name="T122" fmla="*/ 1650 w 1655"/>
                <a:gd name="T123" fmla="*/ 0 h 4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5" h="444">
                  <a:moveTo>
                    <a:pt x="0" y="444"/>
                  </a:moveTo>
                  <a:lnTo>
                    <a:pt x="6" y="444"/>
                  </a:lnTo>
                  <a:lnTo>
                    <a:pt x="14" y="444"/>
                  </a:lnTo>
                  <a:lnTo>
                    <a:pt x="19" y="444"/>
                  </a:lnTo>
                  <a:lnTo>
                    <a:pt x="27" y="444"/>
                  </a:lnTo>
                  <a:lnTo>
                    <a:pt x="33" y="444"/>
                  </a:lnTo>
                  <a:lnTo>
                    <a:pt x="41" y="444"/>
                  </a:lnTo>
                  <a:lnTo>
                    <a:pt x="46" y="444"/>
                  </a:lnTo>
                  <a:lnTo>
                    <a:pt x="54" y="444"/>
                  </a:lnTo>
                  <a:lnTo>
                    <a:pt x="60" y="444"/>
                  </a:lnTo>
                  <a:lnTo>
                    <a:pt x="68" y="444"/>
                  </a:lnTo>
                  <a:lnTo>
                    <a:pt x="73" y="444"/>
                  </a:lnTo>
                  <a:lnTo>
                    <a:pt x="81" y="444"/>
                  </a:lnTo>
                  <a:lnTo>
                    <a:pt x="87" y="444"/>
                  </a:lnTo>
                  <a:lnTo>
                    <a:pt x="95" y="444"/>
                  </a:lnTo>
                  <a:lnTo>
                    <a:pt x="100" y="444"/>
                  </a:lnTo>
                  <a:lnTo>
                    <a:pt x="108" y="444"/>
                  </a:lnTo>
                  <a:lnTo>
                    <a:pt x="113" y="444"/>
                  </a:lnTo>
                  <a:lnTo>
                    <a:pt x="122" y="444"/>
                  </a:lnTo>
                  <a:lnTo>
                    <a:pt x="127" y="444"/>
                  </a:lnTo>
                  <a:lnTo>
                    <a:pt x="135" y="444"/>
                  </a:lnTo>
                  <a:lnTo>
                    <a:pt x="140" y="444"/>
                  </a:lnTo>
                  <a:lnTo>
                    <a:pt x="146" y="444"/>
                  </a:lnTo>
                  <a:lnTo>
                    <a:pt x="154" y="444"/>
                  </a:lnTo>
                  <a:lnTo>
                    <a:pt x="159" y="444"/>
                  </a:lnTo>
                  <a:lnTo>
                    <a:pt x="167" y="444"/>
                  </a:lnTo>
                  <a:lnTo>
                    <a:pt x="173" y="444"/>
                  </a:lnTo>
                  <a:lnTo>
                    <a:pt x="181" y="444"/>
                  </a:lnTo>
                  <a:lnTo>
                    <a:pt x="186" y="444"/>
                  </a:lnTo>
                  <a:lnTo>
                    <a:pt x="194" y="444"/>
                  </a:lnTo>
                  <a:lnTo>
                    <a:pt x="200" y="444"/>
                  </a:lnTo>
                  <a:lnTo>
                    <a:pt x="208" y="444"/>
                  </a:lnTo>
                  <a:lnTo>
                    <a:pt x="213" y="444"/>
                  </a:lnTo>
                  <a:lnTo>
                    <a:pt x="221" y="444"/>
                  </a:lnTo>
                  <a:lnTo>
                    <a:pt x="227" y="444"/>
                  </a:lnTo>
                  <a:lnTo>
                    <a:pt x="235" y="444"/>
                  </a:lnTo>
                  <a:lnTo>
                    <a:pt x="240" y="444"/>
                  </a:lnTo>
                  <a:lnTo>
                    <a:pt x="248" y="444"/>
                  </a:lnTo>
                  <a:lnTo>
                    <a:pt x="254" y="444"/>
                  </a:lnTo>
                  <a:lnTo>
                    <a:pt x="262" y="444"/>
                  </a:lnTo>
                  <a:lnTo>
                    <a:pt x="267" y="444"/>
                  </a:lnTo>
                  <a:lnTo>
                    <a:pt x="275" y="441"/>
                  </a:lnTo>
                  <a:lnTo>
                    <a:pt x="281" y="441"/>
                  </a:lnTo>
                  <a:lnTo>
                    <a:pt x="286" y="439"/>
                  </a:lnTo>
                  <a:lnTo>
                    <a:pt x="294" y="433"/>
                  </a:lnTo>
                  <a:lnTo>
                    <a:pt x="299" y="430"/>
                  </a:lnTo>
                  <a:lnTo>
                    <a:pt x="308" y="422"/>
                  </a:lnTo>
                  <a:lnTo>
                    <a:pt x="313" y="417"/>
                  </a:lnTo>
                  <a:lnTo>
                    <a:pt x="321" y="409"/>
                  </a:lnTo>
                  <a:lnTo>
                    <a:pt x="326" y="401"/>
                  </a:lnTo>
                  <a:lnTo>
                    <a:pt x="334" y="390"/>
                  </a:lnTo>
                  <a:lnTo>
                    <a:pt x="340" y="382"/>
                  </a:lnTo>
                  <a:lnTo>
                    <a:pt x="348" y="371"/>
                  </a:lnTo>
                  <a:lnTo>
                    <a:pt x="353" y="360"/>
                  </a:lnTo>
                  <a:lnTo>
                    <a:pt x="361" y="349"/>
                  </a:lnTo>
                  <a:lnTo>
                    <a:pt x="367" y="336"/>
                  </a:lnTo>
                  <a:lnTo>
                    <a:pt x="375" y="325"/>
                  </a:lnTo>
                  <a:lnTo>
                    <a:pt x="380" y="314"/>
                  </a:lnTo>
                  <a:lnTo>
                    <a:pt x="388" y="300"/>
                  </a:lnTo>
                  <a:lnTo>
                    <a:pt x="394" y="290"/>
                  </a:lnTo>
                  <a:lnTo>
                    <a:pt x="402" y="276"/>
                  </a:lnTo>
                  <a:lnTo>
                    <a:pt x="407" y="265"/>
                  </a:lnTo>
                  <a:lnTo>
                    <a:pt x="415" y="254"/>
                  </a:lnTo>
                  <a:lnTo>
                    <a:pt x="421" y="241"/>
                  </a:lnTo>
                  <a:lnTo>
                    <a:pt x="426" y="230"/>
                  </a:lnTo>
                  <a:lnTo>
                    <a:pt x="434" y="219"/>
                  </a:lnTo>
                  <a:lnTo>
                    <a:pt x="440" y="208"/>
                  </a:lnTo>
                  <a:lnTo>
                    <a:pt x="448" y="197"/>
                  </a:lnTo>
                  <a:lnTo>
                    <a:pt x="453" y="187"/>
                  </a:lnTo>
                  <a:lnTo>
                    <a:pt x="461" y="178"/>
                  </a:lnTo>
                  <a:lnTo>
                    <a:pt x="467" y="168"/>
                  </a:lnTo>
                  <a:lnTo>
                    <a:pt x="475" y="159"/>
                  </a:lnTo>
                  <a:lnTo>
                    <a:pt x="480" y="151"/>
                  </a:lnTo>
                  <a:lnTo>
                    <a:pt x="488" y="143"/>
                  </a:lnTo>
                  <a:lnTo>
                    <a:pt x="493" y="135"/>
                  </a:lnTo>
                  <a:lnTo>
                    <a:pt x="502" y="127"/>
                  </a:lnTo>
                  <a:lnTo>
                    <a:pt x="507" y="119"/>
                  </a:lnTo>
                  <a:lnTo>
                    <a:pt x="515" y="113"/>
                  </a:lnTo>
                  <a:lnTo>
                    <a:pt x="520" y="105"/>
                  </a:lnTo>
                  <a:lnTo>
                    <a:pt x="529" y="100"/>
                  </a:lnTo>
                  <a:lnTo>
                    <a:pt x="534" y="94"/>
                  </a:lnTo>
                  <a:lnTo>
                    <a:pt x="542" y="86"/>
                  </a:lnTo>
                  <a:lnTo>
                    <a:pt x="547" y="81"/>
                  </a:lnTo>
                  <a:lnTo>
                    <a:pt x="555" y="75"/>
                  </a:lnTo>
                  <a:lnTo>
                    <a:pt x="561" y="73"/>
                  </a:lnTo>
                  <a:lnTo>
                    <a:pt x="566" y="67"/>
                  </a:lnTo>
                  <a:lnTo>
                    <a:pt x="574" y="62"/>
                  </a:lnTo>
                  <a:lnTo>
                    <a:pt x="580" y="59"/>
                  </a:lnTo>
                  <a:lnTo>
                    <a:pt x="588" y="54"/>
                  </a:lnTo>
                  <a:lnTo>
                    <a:pt x="593" y="51"/>
                  </a:lnTo>
                  <a:lnTo>
                    <a:pt x="601" y="48"/>
                  </a:lnTo>
                  <a:lnTo>
                    <a:pt x="607" y="46"/>
                  </a:lnTo>
                  <a:lnTo>
                    <a:pt x="615" y="43"/>
                  </a:lnTo>
                  <a:lnTo>
                    <a:pt x="620" y="40"/>
                  </a:lnTo>
                  <a:lnTo>
                    <a:pt x="628" y="37"/>
                  </a:lnTo>
                  <a:lnTo>
                    <a:pt x="634" y="35"/>
                  </a:lnTo>
                  <a:lnTo>
                    <a:pt x="642" y="32"/>
                  </a:lnTo>
                  <a:lnTo>
                    <a:pt x="647" y="29"/>
                  </a:lnTo>
                  <a:lnTo>
                    <a:pt x="655" y="27"/>
                  </a:lnTo>
                  <a:lnTo>
                    <a:pt x="661" y="24"/>
                  </a:lnTo>
                  <a:lnTo>
                    <a:pt x="669" y="24"/>
                  </a:lnTo>
                  <a:lnTo>
                    <a:pt x="674" y="21"/>
                  </a:lnTo>
                  <a:lnTo>
                    <a:pt x="682" y="21"/>
                  </a:lnTo>
                  <a:lnTo>
                    <a:pt x="688" y="19"/>
                  </a:lnTo>
                  <a:lnTo>
                    <a:pt x="696" y="19"/>
                  </a:lnTo>
                  <a:lnTo>
                    <a:pt x="701" y="16"/>
                  </a:lnTo>
                  <a:lnTo>
                    <a:pt x="706" y="16"/>
                  </a:lnTo>
                  <a:lnTo>
                    <a:pt x="714" y="13"/>
                  </a:lnTo>
                  <a:lnTo>
                    <a:pt x="720" y="13"/>
                  </a:lnTo>
                  <a:lnTo>
                    <a:pt x="728" y="13"/>
                  </a:lnTo>
                  <a:lnTo>
                    <a:pt x="733" y="10"/>
                  </a:lnTo>
                  <a:lnTo>
                    <a:pt x="741" y="10"/>
                  </a:lnTo>
                  <a:lnTo>
                    <a:pt x="747" y="10"/>
                  </a:lnTo>
                  <a:lnTo>
                    <a:pt x="755" y="8"/>
                  </a:lnTo>
                  <a:lnTo>
                    <a:pt x="760" y="8"/>
                  </a:lnTo>
                  <a:lnTo>
                    <a:pt x="768" y="8"/>
                  </a:lnTo>
                  <a:lnTo>
                    <a:pt x="774" y="8"/>
                  </a:lnTo>
                  <a:lnTo>
                    <a:pt x="782" y="5"/>
                  </a:lnTo>
                  <a:lnTo>
                    <a:pt x="787" y="5"/>
                  </a:lnTo>
                  <a:lnTo>
                    <a:pt x="795" y="5"/>
                  </a:lnTo>
                  <a:lnTo>
                    <a:pt x="801" y="5"/>
                  </a:lnTo>
                  <a:lnTo>
                    <a:pt x="809" y="5"/>
                  </a:lnTo>
                  <a:lnTo>
                    <a:pt x="814" y="5"/>
                  </a:lnTo>
                  <a:lnTo>
                    <a:pt x="822" y="5"/>
                  </a:lnTo>
                  <a:lnTo>
                    <a:pt x="828" y="2"/>
                  </a:lnTo>
                  <a:lnTo>
                    <a:pt x="833" y="2"/>
                  </a:lnTo>
                  <a:lnTo>
                    <a:pt x="841" y="2"/>
                  </a:lnTo>
                  <a:lnTo>
                    <a:pt x="847" y="2"/>
                  </a:lnTo>
                  <a:lnTo>
                    <a:pt x="855" y="2"/>
                  </a:lnTo>
                  <a:lnTo>
                    <a:pt x="860" y="2"/>
                  </a:lnTo>
                  <a:lnTo>
                    <a:pt x="868" y="2"/>
                  </a:lnTo>
                  <a:lnTo>
                    <a:pt x="873" y="2"/>
                  </a:lnTo>
                  <a:lnTo>
                    <a:pt x="882" y="2"/>
                  </a:lnTo>
                  <a:lnTo>
                    <a:pt x="887" y="2"/>
                  </a:lnTo>
                  <a:lnTo>
                    <a:pt x="895" y="2"/>
                  </a:lnTo>
                  <a:lnTo>
                    <a:pt x="900" y="2"/>
                  </a:lnTo>
                  <a:lnTo>
                    <a:pt x="908" y="2"/>
                  </a:lnTo>
                  <a:lnTo>
                    <a:pt x="914" y="0"/>
                  </a:lnTo>
                  <a:lnTo>
                    <a:pt x="922" y="0"/>
                  </a:lnTo>
                  <a:lnTo>
                    <a:pt x="927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68" y="0"/>
                  </a:lnTo>
                  <a:lnTo>
                    <a:pt x="973" y="0"/>
                  </a:lnTo>
                  <a:lnTo>
                    <a:pt x="981" y="0"/>
                  </a:lnTo>
                  <a:lnTo>
                    <a:pt x="987" y="0"/>
                  </a:lnTo>
                  <a:lnTo>
                    <a:pt x="995" y="0"/>
                  </a:lnTo>
                  <a:lnTo>
                    <a:pt x="1000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2" y="0"/>
                  </a:lnTo>
                  <a:lnTo>
                    <a:pt x="1027" y="0"/>
                  </a:lnTo>
                  <a:lnTo>
                    <a:pt x="1035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4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6" y="0"/>
                  </a:lnTo>
                  <a:lnTo>
                    <a:pt x="1081" y="0"/>
                  </a:lnTo>
                  <a:lnTo>
                    <a:pt x="1089" y="0"/>
                  </a:lnTo>
                  <a:lnTo>
                    <a:pt x="1094" y="0"/>
                  </a:lnTo>
                  <a:lnTo>
                    <a:pt x="1103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21" y="0"/>
                  </a:lnTo>
                  <a:lnTo>
                    <a:pt x="1127" y="0"/>
                  </a:lnTo>
                  <a:lnTo>
                    <a:pt x="1135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4" y="0"/>
                  </a:lnTo>
                  <a:lnTo>
                    <a:pt x="1162" y="0"/>
                  </a:lnTo>
                  <a:lnTo>
                    <a:pt x="1167" y="0"/>
                  </a:lnTo>
                  <a:lnTo>
                    <a:pt x="1175" y="0"/>
                  </a:lnTo>
                  <a:lnTo>
                    <a:pt x="1181" y="0"/>
                  </a:lnTo>
                  <a:lnTo>
                    <a:pt x="1189" y="0"/>
                  </a:lnTo>
                  <a:lnTo>
                    <a:pt x="1194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6" y="0"/>
                  </a:lnTo>
                  <a:lnTo>
                    <a:pt x="1221" y="0"/>
                  </a:lnTo>
                  <a:lnTo>
                    <a:pt x="1229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48" y="0"/>
                  </a:lnTo>
                  <a:lnTo>
                    <a:pt x="1253" y="0"/>
                  </a:lnTo>
                  <a:lnTo>
                    <a:pt x="1262" y="0"/>
                  </a:lnTo>
                  <a:lnTo>
                    <a:pt x="1267" y="0"/>
                  </a:lnTo>
                  <a:lnTo>
                    <a:pt x="1275" y="0"/>
                  </a:lnTo>
                  <a:lnTo>
                    <a:pt x="1280" y="0"/>
                  </a:lnTo>
                  <a:lnTo>
                    <a:pt x="1288" y="0"/>
                  </a:lnTo>
                  <a:lnTo>
                    <a:pt x="1294" y="0"/>
                  </a:lnTo>
                  <a:lnTo>
                    <a:pt x="1302" y="0"/>
                  </a:lnTo>
                  <a:lnTo>
                    <a:pt x="1307" y="0"/>
                  </a:lnTo>
                  <a:lnTo>
                    <a:pt x="1315" y="0"/>
                  </a:lnTo>
                  <a:lnTo>
                    <a:pt x="1321" y="0"/>
                  </a:lnTo>
                  <a:lnTo>
                    <a:pt x="1329" y="0"/>
                  </a:lnTo>
                  <a:lnTo>
                    <a:pt x="1334" y="0"/>
                  </a:lnTo>
                  <a:lnTo>
                    <a:pt x="1342" y="0"/>
                  </a:lnTo>
                  <a:lnTo>
                    <a:pt x="1348" y="0"/>
                  </a:lnTo>
                  <a:lnTo>
                    <a:pt x="1356" y="0"/>
                  </a:lnTo>
                  <a:lnTo>
                    <a:pt x="1361" y="0"/>
                  </a:lnTo>
                  <a:lnTo>
                    <a:pt x="1369" y="0"/>
                  </a:lnTo>
                  <a:lnTo>
                    <a:pt x="1375" y="0"/>
                  </a:lnTo>
                  <a:lnTo>
                    <a:pt x="1383" y="0"/>
                  </a:lnTo>
                  <a:lnTo>
                    <a:pt x="1388" y="0"/>
                  </a:lnTo>
                  <a:lnTo>
                    <a:pt x="1394" y="0"/>
                  </a:lnTo>
                  <a:lnTo>
                    <a:pt x="1402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4" y="0"/>
                  </a:lnTo>
                  <a:lnTo>
                    <a:pt x="1442" y="0"/>
                  </a:lnTo>
                  <a:lnTo>
                    <a:pt x="1447" y="0"/>
                  </a:lnTo>
                  <a:lnTo>
                    <a:pt x="1456" y="0"/>
                  </a:lnTo>
                  <a:lnTo>
                    <a:pt x="1461" y="0"/>
                  </a:lnTo>
                  <a:lnTo>
                    <a:pt x="1469" y="0"/>
                  </a:lnTo>
                  <a:lnTo>
                    <a:pt x="1474" y="0"/>
                  </a:lnTo>
                  <a:lnTo>
                    <a:pt x="1483" y="0"/>
                  </a:lnTo>
                  <a:lnTo>
                    <a:pt x="1488" y="0"/>
                  </a:lnTo>
                  <a:lnTo>
                    <a:pt x="1496" y="0"/>
                  </a:lnTo>
                  <a:lnTo>
                    <a:pt x="1501" y="0"/>
                  </a:lnTo>
                  <a:lnTo>
                    <a:pt x="1509" y="0"/>
                  </a:lnTo>
                  <a:lnTo>
                    <a:pt x="1515" y="0"/>
                  </a:lnTo>
                  <a:lnTo>
                    <a:pt x="1523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42" y="0"/>
                  </a:lnTo>
                  <a:lnTo>
                    <a:pt x="1547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9" y="0"/>
                  </a:lnTo>
                  <a:lnTo>
                    <a:pt x="1574" y="0"/>
                  </a:lnTo>
                  <a:lnTo>
                    <a:pt x="1582" y="0"/>
                  </a:lnTo>
                  <a:lnTo>
                    <a:pt x="1588" y="0"/>
                  </a:lnTo>
                  <a:lnTo>
                    <a:pt x="1596" y="0"/>
                  </a:lnTo>
                  <a:lnTo>
                    <a:pt x="1601" y="0"/>
                  </a:lnTo>
                  <a:lnTo>
                    <a:pt x="1609" y="0"/>
                  </a:lnTo>
                  <a:lnTo>
                    <a:pt x="1615" y="0"/>
                  </a:lnTo>
                  <a:lnTo>
                    <a:pt x="1623" y="0"/>
                  </a:lnTo>
                  <a:lnTo>
                    <a:pt x="1628" y="0"/>
                  </a:lnTo>
                  <a:lnTo>
                    <a:pt x="1636" y="0"/>
                  </a:lnTo>
                  <a:lnTo>
                    <a:pt x="1642" y="0"/>
                  </a:lnTo>
                  <a:lnTo>
                    <a:pt x="1650" y="0"/>
                  </a:lnTo>
                  <a:lnTo>
                    <a:pt x="1655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1" name="Rectangle 203"/>
            <p:cNvSpPr>
              <a:spLocks noChangeArrowheads="1"/>
            </p:cNvSpPr>
            <p:nvPr/>
          </p:nvSpPr>
          <p:spPr bwMode="auto">
            <a:xfrm>
              <a:off x="4332" y="371"/>
              <a:ext cx="30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8452" name="Rectangle 204"/>
            <p:cNvSpPr>
              <a:spLocks noChangeArrowheads="1"/>
            </p:cNvSpPr>
            <p:nvPr/>
          </p:nvSpPr>
          <p:spPr bwMode="auto">
            <a:xfrm>
              <a:off x="4483" y="935"/>
              <a:ext cx="6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8453" name="Rectangle 205"/>
            <p:cNvSpPr>
              <a:spLocks noChangeArrowheads="1"/>
            </p:cNvSpPr>
            <p:nvPr/>
          </p:nvSpPr>
          <p:spPr bwMode="auto">
            <a:xfrm rot="-5400000">
              <a:off x="3494" y="692"/>
              <a:ext cx="188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8201" name="Group 206"/>
          <p:cNvGrpSpPr>
            <a:grpSpLocks/>
          </p:cNvGrpSpPr>
          <p:nvPr/>
        </p:nvGrpSpPr>
        <p:grpSpPr bwMode="auto">
          <a:xfrm>
            <a:off x="5359400" y="4098925"/>
            <a:ext cx="3365500" cy="1312863"/>
            <a:chOff x="3423" y="1907"/>
            <a:chExt cx="1802" cy="591"/>
          </a:xfrm>
        </p:grpSpPr>
        <p:sp>
          <p:nvSpPr>
            <p:cNvPr id="8330" name="Rectangle 207"/>
            <p:cNvSpPr>
              <a:spLocks noChangeArrowheads="1"/>
            </p:cNvSpPr>
            <p:nvPr/>
          </p:nvSpPr>
          <p:spPr bwMode="auto">
            <a:xfrm>
              <a:off x="3544" y="1970"/>
              <a:ext cx="166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Rectangle 208"/>
            <p:cNvSpPr>
              <a:spLocks noChangeArrowheads="1"/>
            </p:cNvSpPr>
            <p:nvPr/>
          </p:nvSpPr>
          <p:spPr bwMode="auto">
            <a:xfrm>
              <a:off x="3544" y="1970"/>
              <a:ext cx="1668" cy="4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Line 209"/>
            <p:cNvSpPr>
              <a:spLocks noChangeShapeType="1"/>
            </p:cNvSpPr>
            <p:nvPr/>
          </p:nvSpPr>
          <p:spPr bwMode="auto">
            <a:xfrm>
              <a:off x="3544" y="1970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Freeform 210"/>
            <p:cNvSpPr>
              <a:spLocks/>
            </p:cNvSpPr>
            <p:nvPr/>
          </p:nvSpPr>
          <p:spPr bwMode="auto">
            <a:xfrm>
              <a:off x="3544" y="1970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Line 211"/>
            <p:cNvSpPr>
              <a:spLocks noChangeShapeType="1"/>
            </p:cNvSpPr>
            <p:nvPr/>
          </p:nvSpPr>
          <p:spPr bwMode="auto">
            <a:xfrm flipV="1">
              <a:off x="3544" y="1970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Line 212"/>
            <p:cNvSpPr>
              <a:spLocks noChangeShapeType="1"/>
            </p:cNvSpPr>
            <p:nvPr/>
          </p:nvSpPr>
          <p:spPr bwMode="auto">
            <a:xfrm>
              <a:off x="3544" y="241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Line 213"/>
            <p:cNvSpPr>
              <a:spLocks noChangeShapeType="1"/>
            </p:cNvSpPr>
            <p:nvPr/>
          </p:nvSpPr>
          <p:spPr bwMode="auto">
            <a:xfrm flipV="1">
              <a:off x="3544" y="1970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7" name="Line 214"/>
            <p:cNvSpPr>
              <a:spLocks noChangeShapeType="1"/>
            </p:cNvSpPr>
            <p:nvPr/>
          </p:nvSpPr>
          <p:spPr bwMode="auto">
            <a:xfrm flipV="1">
              <a:off x="3544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Line 215"/>
            <p:cNvSpPr>
              <a:spLocks noChangeShapeType="1"/>
            </p:cNvSpPr>
            <p:nvPr/>
          </p:nvSpPr>
          <p:spPr bwMode="auto">
            <a:xfrm>
              <a:off x="3544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Rectangle 216"/>
            <p:cNvSpPr>
              <a:spLocks noChangeArrowheads="1"/>
            </p:cNvSpPr>
            <p:nvPr/>
          </p:nvSpPr>
          <p:spPr bwMode="auto">
            <a:xfrm>
              <a:off x="3536" y="2424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340" name="Line 217"/>
            <p:cNvSpPr>
              <a:spLocks noChangeShapeType="1"/>
            </p:cNvSpPr>
            <p:nvPr/>
          </p:nvSpPr>
          <p:spPr bwMode="auto">
            <a:xfrm flipV="1">
              <a:off x="3711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" name="Line 218"/>
            <p:cNvSpPr>
              <a:spLocks noChangeShapeType="1"/>
            </p:cNvSpPr>
            <p:nvPr/>
          </p:nvSpPr>
          <p:spPr bwMode="auto">
            <a:xfrm>
              <a:off x="3711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Rectangle 219"/>
            <p:cNvSpPr>
              <a:spLocks noChangeArrowheads="1"/>
            </p:cNvSpPr>
            <p:nvPr/>
          </p:nvSpPr>
          <p:spPr bwMode="auto">
            <a:xfrm>
              <a:off x="3703" y="2424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8343" name="Line 220"/>
            <p:cNvSpPr>
              <a:spLocks noChangeShapeType="1"/>
            </p:cNvSpPr>
            <p:nvPr/>
          </p:nvSpPr>
          <p:spPr bwMode="auto">
            <a:xfrm flipV="1">
              <a:off x="3878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Line 221"/>
            <p:cNvSpPr>
              <a:spLocks noChangeShapeType="1"/>
            </p:cNvSpPr>
            <p:nvPr/>
          </p:nvSpPr>
          <p:spPr bwMode="auto">
            <a:xfrm>
              <a:off x="3878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" name="Rectangle 222"/>
            <p:cNvSpPr>
              <a:spLocks noChangeArrowheads="1"/>
            </p:cNvSpPr>
            <p:nvPr/>
          </p:nvSpPr>
          <p:spPr bwMode="auto">
            <a:xfrm>
              <a:off x="3860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8346" name="Line 223"/>
            <p:cNvSpPr>
              <a:spLocks noChangeShapeType="1"/>
            </p:cNvSpPr>
            <p:nvPr/>
          </p:nvSpPr>
          <p:spPr bwMode="auto">
            <a:xfrm flipV="1">
              <a:off x="4046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Line 224"/>
            <p:cNvSpPr>
              <a:spLocks noChangeShapeType="1"/>
            </p:cNvSpPr>
            <p:nvPr/>
          </p:nvSpPr>
          <p:spPr bwMode="auto">
            <a:xfrm>
              <a:off x="4046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Rectangle 225"/>
            <p:cNvSpPr>
              <a:spLocks noChangeArrowheads="1"/>
            </p:cNvSpPr>
            <p:nvPr/>
          </p:nvSpPr>
          <p:spPr bwMode="auto">
            <a:xfrm>
              <a:off x="4027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8349" name="Line 226"/>
            <p:cNvSpPr>
              <a:spLocks noChangeShapeType="1"/>
            </p:cNvSpPr>
            <p:nvPr/>
          </p:nvSpPr>
          <p:spPr bwMode="auto">
            <a:xfrm flipV="1">
              <a:off x="4213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0" name="Line 227"/>
            <p:cNvSpPr>
              <a:spLocks noChangeShapeType="1"/>
            </p:cNvSpPr>
            <p:nvPr/>
          </p:nvSpPr>
          <p:spPr bwMode="auto">
            <a:xfrm>
              <a:off x="4213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1" name="Rectangle 228"/>
            <p:cNvSpPr>
              <a:spLocks noChangeArrowheads="1"/>
            </p:cNvSpPr>
            <p:nvPr/>
          </p:nvSpPr>
          <p:spPr bwMode="auto">
            <a:xfrm>
              <a:off x="4194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8352" name="Line 229"/>
            <p:cNvSpPr>
              <a:spLocks noChangeShapeType="1"/>
            </p:cNvSpPr>
            <p:nvPr/>
          </p:nvSpPr>
          <p:spPr bwMode="auto">
            <a:xfrm flipV="1">
              <a:off x="4380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Line 230"/>
            <p:cNvSpPr>
              <a:spLocks noChangeShapeType="1"/>
            </p:cNvSpPr>
            <p:nvPr/>
          </p:nvSpPr>
          <p:spPr bwMode="auto">
            <a:xfrm>
              <a:off x="4380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Rectangle 231"/>
            <p:cNvSpPr>
              <a:spLocks noChangeArrowheads="1"/>
            </p:cNvSpPr>
            <p:nvPr/>
          </p:nvSpPr>
          <p:spPr bwMode="auto">
            <a:xfrm>
              <a:off x="4360" y="2424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8355" name="Line 232"/>
            <p:cNvSpPr>
              <a:spLocks noChangeShapeType="1"/>
            </p:cNvSpPr>
            <p:nvPr/>
          </p:nvSpPr>
          <p:spPr bwMode="auto">
            <a:xfrm flipV="1">
              <a:off x="4544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Line 233"/>
            <p:cNvSpPr>
              <a:spLocks noChangeShapeType="1"/>
            </p:cNvSpPr>
            <p:nvPr/>
          </p:nvSpPr>
          <p:spPr bwMode="auto">
            <a:xfrm>
              <a:off x="4544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Rectangle 234"/>
            <p:cNvSpPr>
              <a:spLocks noChangeArrowheads="1"/>
            </p:cNvSpPr>
            <p:nvPr/>
          </p:nvSpPr>
          <p:spPr bwMode="auto">
            <a:xfrm>
              <a:off x="4524" y="2424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8358" name="Line 235"/>
            <p:cNvSpPr>
              <a:spLocks noChangeShapeType="1"/>
            </p:cNvSpPr>
            <p:nvPr/>
          </p:nvSpPr>
          <p:spPr bwMode="auto">
            <a:xfrm flipV="1">
              <a:off x="4711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Line 236"/>
            <p:cNvSpPr>
              <a:spLocks noChangeShapeType="1"/>
            </p:cNvSpPr>
            <p:nvPr/>
          </p:nvSpPr>
          <p:spPr bwMode="auto">
            <a:xfrm>
              <a:off x="4711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Rectangle 237"/>
            <p:cNvSpPr>
              <a:spLocks noChangeArrowheads="1"/>
            </p:cNvSpPr>
            <p:nvPr/>
          </p:nvSpPr>
          <p:spPr bwMode="auto">
            <a:xfrm>
              <a:off x="4692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8361" name="Line 238"/>
            <p:cNvSpPr>
              <a:spLocks noChangeShapeType="1"/>
            </p:cNvSpPr>
            <p:nvPr/>
          </p:nvSpPr>
          <p:spPr bwMode="auto">
            <a:xfrm flipV="1">
              <a:off x="4878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Line 239"/>
            <p:cNvSpPr>
              <a:spLocks noChangeShapeType="1"/>
            </p:cNvSpPr>
            <p:nvPr/>
          </p:nvSpPr>
          <p:spPr bwMode="auto">
            <a:xfrm>
              <a:off x="4878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Rectangle 240"/>
            <p:cNvSpPr>
              <a:spLocks noChangeArrowheads="1"/>
            </p:cNvSpPr>
            <p:nvPr/>
          </p:nvSpPr>
          <p:spPr bwMode="auto">
            <a:xfrm>
              <a:off x="4859" y="2424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8364" name="Line 241"/>
            <p:cNvSpPr>
              <a:spLocks noChangeShapeType="1"/>
            </p:cNvSpPr>
            <p:nvPr/>
          </p:nvSpPr>
          <p:spPr bwMode="auto">
            <a:xfrm flipV="1">
              <a:off x="5045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242"/>
            <p:cNvSpPr>
              <a:spLocks noChangeShapeType="1"/>
            </p:cNvSpPr>
            <p:nvPr/>
          </p:nvSpPr>
          <p:spPr bwMode="auto">
            <a:xfrm>
              <a:off x="5045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Rectangle 243"/>
            <p:cNvSpPr>
              <a:spLocks noChangeArrowheads="1"/>
            </p:cNvSpPr>
            <p:nvPr/>
          </p:nvSpPr>
          <p:spPr bwMode="auto">
            <a:xfrm>
              <a:off x="5027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8367" name="Line 244"/>
            <p:cNvSpPr>
              <a:spLocks noChangeShapeType="1"/>
            </p:cNvSpPr>
            <p:nvPr/>
          </p:nvSpPr>
          <p:spPr bwMode="auto">
            <a:xfrm flipV="1">
              <a:off x="5212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Line 245"/>
            <p:cNvSpPr>
              <a:spLocks noChangeShapeType="1"/>
            </p:cNvSpPr>
            <p:nvPr/>
          </p:nvSpPr>
          <p:spPr bwMode="auto">
            <a:xfrm>
              <a:off x="5212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9" name="Rectangle 246"/>
            <p:cNvSpPr>
              <a:spLocks noChangeArrowheads="1"/>
            </p:cNvSpPr>
            <p:nvPr/>
          </p:nvSpPr>
          <p:spPr bwMode="auto">
            <a:xfrm>
              <a:off x="5194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8370" name="Line 247"/>
            <p:cNvSpPr>
              <a:spLocks noChangeShapeType="1"/>
            </p:cNvSpPr>
            <p:nvPr/>
          </p:nvSpPr>
          <p:spPr bwMode="auto">
            <a:xfrm>
              <a:off x="3544" y="241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1" name="Line 248"/>
            <p:cNvSpPr>
              <a:spLocks noChangeShapeType="1"/>
            </p:cNvSpPr>
            <p:nvPr/>
          </p:nvSpPr>
          <p:spPr bwMode="auto">
            <a:xfrm flipH="1">
              <a:off x="5196" y="241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Rectangle 249"/>
            <p:cNvSpPr>
              <a:spLocks noChangeArrowheads="1"/>
            </p:cNvSpPr>
            <p:nvPr/>
          </p:nvSpPr>
          <p:spPr bwMode="auto">
            <a:xfrm>
              <a:off x="3515" y="2392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373" name="Line 250"/>
            <p:cNvSpPr>
              <a:spLocks noChangeShapeType="1"/>
            </p:cNvSpPr>
            <p:nvPr/>
          </p:nvSpPr>
          <p:spPr bwMode="auto">
            <a:xfrm>
              <a:off x="3544" y="226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Line 251"/>
            <p:cNvSpPr>
              <a:spLocks noChangeShapeType="1"/>
            </p:cNvSpPr>
            <p:nvPr/>
          </p:nvSpPr>
          <p:spPr bwMode="auto">
            <a:xfrm flipH="1">
              <a:off x="5196" y="226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Rectangle 252"/>
            <p:cNvSpPr>
              <a:spLocks noChangeArrowheads="1"/>
            </p:cNvSpPr>
            <p:nvPr/>
          </p:nvSpPr>
          <p:spPr bwMode="auto">
            <a:xfrm>
              <a:off x="3485" y="2243"/>
              <a:ext cx="38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8376" name="Line 253"/>
            <p:cNvSpPr>
              <a:spLocks noChangeShapeType="1"/>
            </p:cNvSpPr>
            <p:nvPr/>
          </p:nvSpPr>
          <p:spPr bwMode="auto">
            <a:xfrm>
              <a:off x="3544" y="211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254"/>
            <p:cNvSpPr>
              <a:spLocks noChangeShapeType="1"/>
            </p:cNvSpPr>
            <p:nvPr/>
          </p:nvSpPr>
          <p:spPr bwMode="auto">
            <a:xfrm flipH="1">
              <a:off x="5196" y="211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Rectangle 255"/>
            <p:cNvSpPr>
              <a:spLocks noChangeArrowheads="1"/>
            </p:cNvSpPr>
            <p:nvPr/>
          </p:nvSpPr>
          <p:spPr bwMode="auto">
            <a:xfrm>
              <a:off x="3515" y="2097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8379" name="Line 256"/>
            <p:cNvSpPr>
              <a:spLocks noChangeShapeType="1"/>
            </p:cNvSpPr>
            <p:nvPr/>
          </p:nvSpPr>
          <p:spPr bwMode="auto">
            <a:xfrm>
              <a:off x="3544" y="197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257"/>
            <p:cNvSpPr>
              <a:spLocks noChangeShapeType="1"/>
            </p:cNvSpPr>
            <p:nvPr/>
          </p:nvSpPr>
          <p:spPr bwMode="auto">
            <a:xfrm flipH="1">
              <a:off x="5196" y="197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Rectangle 258"/>
            <p:cNvSpPr>
              <a:spLocks noChangeArrowheads="1"/>
            </p:cNvSpPr>
            <p:nvPr/>
          </p:nvSpPr>
          <p:spPr bwMode="auto">
            <a:xfrm>
              <a:off x="3485" y="1948"/>
              <a:ext cx="38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8382" name="Line 259"/>
            <p:cNvSpPr>
              <a:spLocks noChangeShapeType="1"/>
            </p:cNvSpPr>
            <p:nvPr/>
          </p:nvSpPr>
          <p:spPr bwMode="auto">
            <a:xfrm>
              <a:off x="3544" y="1970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Freeform 260"/>
            <p:cNvSpPr>
              <a:spLocks/>
            </p:cNvSpPr>
            <p:nvPr/>
          </p:nvSpPr>
          <p:spPr bwMode="auto">
            <a:xfrm>
              <a:off x="3544" y="1970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Line 261"/>
            <p:cNvSpPr>
              <a:spLocks noChangeShapeType="1"/>
            </p:cNvSpPr>
            <p:nvPr/>
          </p:nvSpPr>
          <p:spPr bwMode="auto">
            <a:xfrm flipV="1">
              <a:off x="3544" y="1970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Freeform 262"/>
            <p:cNvSpPr>
              <a:spLocks/>
            </p:cNvSpPr>
            <p:nvPr/>
          </p:nvSpPr>
          <p:spPr bwMode="auto">
            <a:xfrm>
              <a:off x="3544" y="1989"/>
              <a:ext cx="1655" cy="425"/>
            </a:xfrm>
            <a:custGeom>
              <a:avLst/>
              <a:gdLst>
                <a:gd name="T0" fmla="*/ 19 w 1655"/>
                <a:gd name="T1" fmla="*/ 425 h 425"/>
                <a:gd name="T2" fmla="*/ 46 w 1655"/>
                <a:gd name="T3" fmla="*/ 425 h 425"/>
                <a:gd name="T4" fmla="*/ 73 w 1655"/>
                <a:gd name="T5" fmla="*/ 425 h 425"/>
                <a:gd name="T6" fmla="*/ 100 w 1655"/>
                <a:gd name="T7" fmla="*/ 425 h 425"/>
                <a:gd name="T8" fmla="*/ 127 w 1655"/>
                <a:gd name="T9" fmla="*/ 425 h 425"/>
                <a:gd name="T10" fmla="*/ 154 w 1655"/>
                <a:gd name="T11" fmla="*/ 425 h 425"/>
                <a:gd name="T12" fmla="*/ 181 w 1655"/>
                <a:gd name="T13" fmla="*/ 425 h 425"/>
                <a:gd name="T14" fmla="*/ 208 w 1655"/>
                <a:gd name="T15" fmla="*/ 425 h 425"/>
                <a:gd name="T16" fmla="*/ 235 w 1655"/>
                <a:gd name="T17" fmla="*/ 425 h 425"/>
                <a:gd name="T18" fmla="*/ 262 w 1655"/>
                <a:gd name="T19" fmla="*/ 425 h 425"/>
                <a:gd name="T20" fmla="*/ 286 w 1655"/>
                <a:gd name="T21" fmla="*/ 417 h 425"/>
                <a:gd name="T22" fmla="*/ 313 w 1655"/>
                <a:gd name="T23" fmla="*/ 371 h 425"/>
                <a:gd name="T24" fmla="*/ 340 w 1655"/>
                <a:gd name="T25" fmla="*/ 298 h 425"/>
                <a:gd name="T26" fmla="*/ 367 w 1655"/>
                <a:gd name="T27" fmla="*/ 211 h 425"/>
                <a:gd name="T28" fmla="*/ 394 w 1655"/>
                <a:gd name="T29" fmla="*/ 132 h 425"/>
                <a:gd name="T30" fmla="*/ 421 w 1655"/>
                <a:gd name="T31" fmla="*/ 65 h 425"/>
                <a:gd name="T32" fmla="*/ 448 w 1655"/>
                <a:gd name="T33" fmla="*/ 21 h 425"/>
                <a:gd name="T34" fmla="*/ 475 w 1655"/>
                <a:gd name="T35" fmla="*/ 0 h 425"/>
                <a:gd name="T36" fmla="*/ 502 w 1655"/>
                <a:gd name="T37" fmla="*/ 2 h 425"/>
                <a:gd name="T38" fmla="*/ 529 w 1655"/>
                <a:gd name="T39" fmla="*/ 21 h 425"/>
                <a:gd name="T40" fmla="*/ 555 w 1655"/>
                <a:gd name="T41" fmla="*/ 54 h 425"/>
                <a:gd name="T42" fmla="*/ 580 w 1655"/>
                <a:gd name="T43" fmla="*/ 92 h 425"/>
                <a:gd name="T44" fmla="*/ 607 w 1655"/>
                <a:gd name="T45" fmla="*/ 127 h 425"/>
                <a:gd name="T46" fmla="*/ 634 w 1655"/>
                <a:gd name="T47" fmla="*/ 157 h 425"/>
                <a:gd name="T48" fmla="*/ 661 w 1655"/>
                <a:gd name="T49" fmla="*/ 176 h 425"/>
                <a:gd name="T50" fmla="*/ 688 w 1655"/>
                <a:gd name="T51" fmla="*/ 186 h 425"/>
                <a:gd name="T52" fmla="*/ 714 w 1655"/>
                <a:gd name="T53" fmla="*/ 184 h 425"/>
                <a:gd name="T54" fmla="*/ 741 w 1655"/>
                <a:gd name="T55" fmla="*/ 176 h 425"/>
                <a:gd name="T56" fmla="*/ 768 w 1655"/>
                <a:gd name="T57" fmla="*/ 162 h 425"/>
                <a:gd name="T58" fmla="*/ 795 w 1655"/>
                <a:gd name="T59" fmla="*/ 146 h 425"/>
                <a:gd name="T60" fmla="*/ 822 w 1655"/>
                <a:gd name="T61" fmla="*/ 130 h 425"/>
                <a:gd name="T62" fmla="*/ 847 w 1655"/>
                <a:gd name="T63" fmla="*/ 116 h 425"/>
                <a:gd name="T64" fmla="*/ 873 w 1655"/>
                <a:gd name="T65" fmla="*/ 108 h 425"/>
                <a:gd name="T66" fmla="*/ 900 w 1655"/>
                <a:gd name="T67" fmla="*/ 102 h 425"/>
                <a:gd name="T68" fmla="*/ 927 w 1655"/>
                <a:gd name="T69" fmla="*/ 105 h 425"/>
                <a:gd name="T70" fmla="*/ 954 w 1655"/>
                <a:gd name="T71" fmla="*/ 108 h 425"/>
                <a:gd name="T72" fmla="*/ 981 w 1655"/>
                <a:gd name="T73" fmla="*/ 113 h 425"/>
                <a:gd name="T74" fmla="*/ 1008 w 1655"/>
                <a:gd name="T75" fmla="*/ 121 h 425"/>
                <a:gd name="T76" fmla="*/ 1035 w 1655"/>
                <a:gd name="T77" fmla="*/ 130 h 425"/>
                <a:gd name="T78" fmla="*/ 1062 w 1655"/>
                <a:gd name="T79" fmla="*/ 135 h 425"/>
                <a:gd name="T80" fmla="*/ 1089 w 1655"/>
                <a:gd name="T81" fmla="*/ 138 h 425"/>
                <a:gd name="T82" fmla="*/ 1113 w 1655"/>
                <a:gd name="T83" fmla="*/ 140 h 425"/>
                <a:gd name="T84" fmla="*/ 1140 w 1655"/>
                <a:gd name="T85" fmla="*/ 140 h 425"/>
                <a:gd name="T86" fmla="*/ 1167 w 1655"/>
                <a:gd name="T87" fmla="*/ 138 h 425"/>
                <a:gd name="T88" fmla="*/ 1194 w 1655"/>
                <a:gd name="T89" fmla="*/ 135 h 425"/>
                <a:gd name="T90" fmla="*/ 1221 w 1655"/>
                <a:gd name="T91" fmla="*/ 132 h 425"/>
                <a:gd name="T92" fmla="*/ 1248 w 1655"/>
                <a:gd name="T93" fmla="*/ 130 h 425"/>
                <a:gd name="T94" fmla="*/ 1275 w 1655"/>
                <a:gd name="T95" fmla="*/ 127 h 425"/>
                <a:gd name="T96" fmla="*/ 1302 w 1655"/>
                <a:gd name="T97" fmla="*/ 124 h 425"/>
                <a:gd name="T98" fmla="*/ 1329 w 1655"/>
                <a:gd name="T99" fmla="*/ 124 h 425"/>
                <a:gd name="T100" fmla="*/ 1356 w 1655"/>
                <a:gd name="T101" fmla="*/ 124 h 425"/>
                <a:gd name="T102" fmla="*/ 1383 w 1655"/>
                <a:gd name="T103" fmla="*/ 124 h 425"/>
                <a:gd name="T104" fmla="*/ 1407 w 1655"/>
                <a:gd name="T105" fmla="*/ 127 h 425"/>
                <a:gd name="T106" fmla="*/ 1434 w 1655"/>
                <a:gd name="T107" fmla="*/ 127 h 425"/>
                <a:gd name="T108" fmla="*/ 1461 w 1655"/>
                <a:gd name="T109" fmla="*/ 130 h 425"/>
                <a:gd name="T110" fmla="*/ 1488 w 1655"/>
                <a:gd name="T111" fmla="*/ 130 h 425"/>
                <a:gd name="T112" fmla="*/ 1515 w 1655"/>
                <a:gd name="T113" fmla="*/ 130 h 425"/>
                <a:gd name="T114" fmla="*/ 1542 w 1655"/>
                <a:gd name="T115" fmla="*/ 130 h 425"/>
                <a:gd name="T116" fmla="*/ 1569 w 1655"/>
                <a:gd name="T117" fmla="*/ 130 h 425"/>
                <a:gd name="T118" fmla="*/ 1596 w 1655"/>
                <a:gd name="T119" fmla="*/ 130 h 425"/>
                <a:gd name="T120" fmla="*/ 1623 w 1655"/>
                <a:gd name="T121" fmla="*/ 130 h 425"/>
                <a:gd name="T122" fmla="*/ 1650 w 1655"/>
                <a:gd name="T123" fmla="*/ 130 h 4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5" h="425">
                  <a:moveTo>
                    <a:pt x="0" y="425"/>
                  </a:moveTo>
                  <a:lnTo>
                    <a:pt x="6" y="425"/>
                  </a:lnTo>
                  <a:lnTo>
                    <a:pt x="14" y="425"/>
                  </a:lnTo>
                  <a:lnTo>
                    <a:pt x="19" y="425"/>
                  </a:lnTo>
                  <a:lnTo>
                    <a:pt x="27" y="425"/>
                  </a:lnTo>
                  <a:lnTo>
                    <a:pt x="33" y="425"/>
                  </a:lnTo>
                  <a:lnTo>
                    <a:pt x="41" y="425"/>
                  </a:lnTo>
                  <a:lnTo>
                    <a:pt x="46" y="425"/>
                  </a:lnTo>
                  <a:lnTo>
                    <a:pt x="54" y="425"/>
                  </a:lnTo>
                  <a:lnTo>
                    <a:pt x="60" y="425"/>
                  </a:lnTo>
                  <a:lnTo>
                    <a:pt x="68" y="425"/>
                  </a:lnTo>
                  <a:lnTo>
                    <a:pt x="73" y="425"/>
                  </a:lnTo>
                  <a:lnTo>
                    <a:pt x="81" y="425"/>
                  </a:lnTo>
                  <a:lnTo>
                    <a:pt x="87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8" y="425"/>
                  </a:lnTo>
                  <a:lnTo>
                    <a:pt x="113" y="425"/>
                  </a:lnTo>
                  <a:lnTo>
                    <a:pt x="122" y="425"/>
                  </a:lnTo>
                  <a:lnTo>
                    <a:pt x="127" y="425"/>
                  </a:lnTo>
                  <a:lnTo>
                    <a:pt x="135" y="425"/>
                  </a:lnTo>
                  <a:lnTo>
                    <a:pt x="140" y="425"/>
                  </a:lnTo>
                  <a:lnTo>
                    <a:pt x="146" y="425"/>
                  </a:lnTo>
                  <a:lnTo>
                    <a:pt x="154" y="425"/>
                  </a:lnTo>
                  <a:lnTo>
                    <a:pt x="159" y="425"/>
                  </a:lnTo>
                  <a:lnTo>
                    <a:pt x="167" y="425"/>
                  </a:lnTo>
                  <a:lnTo>
                    <a:pt x="173" y="425"/>
                  </a:lnTo>
                  <a:lnTo>
                    <a:pt x="181" y="425"/>
                  </a:lnTo>
                  <a:lnTo>
                    <a:pt x="186" y="425"/>
                  </a:lnTo>
                  <a:lnTo>
                    <a:pt x="194" y="425"/>
                  </a:lnTo>
                  <a:lnTo>
                    <a:pt x="200" y="425"/>
                  </a:lnTo>
                  <a:lnTo>
                    <a:pt x="208" y="425"/>
                  </a:lnTo>
                  <a:lnTo>
                    <a:pt x="213" y="425"/>
                  </a:lnTo>
                  <a:lnTo>
                    <a:pt x="221" y="425"/>
                  </a:lnTo>
                  <a:lnTo>
                    <a:pt x="227" y="425"/>
                  </a:lnTo>
                  <a:lnTo>
                    <a:pt x="235" y="425"/>
                  </a:lnTo>
                  <a:lnTo>
                    <a:pt x="240" y="425"/>
                  </a:lnTo>
                  <a:lnTo>
                    <a:pt x="248" y="425"/>
                  </a:lnTo>
                  <a:lnTo>
                    <a:pt x="254" y="425"/>
                  </a:lnTo>
                  <a:lnTo>
                    <a:pt x="262" y="425"/>
                  </a:lnTo>
                  <a:lnTo>
                    <a:pt x="267" y="425"/>
                  </a:lnTo>
                  <a:lnTo>
                    <a:pt x="275" y="425"/>
                  </a:lnTo>
                  <a:lnTo>
                    <a:pt x="281" y="422"/>
                  </a:lnTo>
                  <a:lnTo>
                    <a:pt x="286" y="417"/>
                  </a:lnTo>
                  <a:lnTo>
                    <a:pt x="294" y="409"/>
                  </a:lnTo>
                  <a:lnTo>
                    <a:pt x="299" y="398"/>
                  </a:lnTo>
                  <a:lnTo>
                    <a:pt x="308" y="384"/>
                  </a:lnTo>
                  <a:lnTo>
                    <a:pt x="313" y="371"/>
                  </a:lnTo>
                  <a:lnTo>
                    <a:pt x="321" y="352"/>
                  </a:lnTo>
                  <a:lnTo>
                    <a:pt x="326" y="336"/>
                  </a:lnTo>
                  <a:lnTo>
                    <a:pt x="334" y="317"/>
                  </a:lnTo>
                  <a:lnTo>
                    <a:pt x="340" y="298"/>
                  </a:lnTo>
                  <a:lnTo>
                    <a:pt x="348" y="276"/>
                  </a:lnTo>
                  <a:lnTo>
                    <a:pt x="353" y="254"/>
                  </a:lnTo>
                  <a:lnTo>
                    <a:pt x="361" y="233"/>
                  </a:lnTo>
                  <a:lnTo>
                    <a:pt x="367" y="211"/>
                  </a:lnTo>
                  <a:lnTo>
                    <a:pt x="375" y="192"/>
                  </a:lnTo>
                  <a:lnTo>
                    <a:pt x="380" y="170"/>
                  </a:lnTo>
                  <a:lnTo>
                    <a:pt x="388" y="151"/>
                  </a:lnTo>
                  <a:lnTo>
                    <a:pt x="394" y="132"/>
                  </a:lnTo>
                  <a:lnTo>
                    <a:pt x="402" y="113"/>
                  </a:lnTo>
                  <a:lnTo>
                    <a:pt x="407" y="94"/>
                  </a:lnTo>
                  <a:lnTo>
                    <a:pt x="415" y="81"/>
                  </a:lnTo>
                  <a:lnTo>
                    <a:pt x="421" y="65"/>
                  </a:lnTo>
                  <a:lnTo>
                    <a:pt x="426" y="51"/>
                  </a:lnTo>
                  <a:lnTo>
                    <a:pt x="434" y="40"/>
                  </a:lnTo>
                  <a:lnTo>
                    <a:pt x="440" y="29"/>
                  </a:lnTo>
                  <a:lnTo>
                    <a:pt x="448" y="21"/>
                  </a:lnTo>
                  <a:lnTo>
                    <a:pt x="453" y="13"/>
                  </a:lnTo>
                  <a:lnTo>
                    <a:pt x="461" y="8"/>
                  </a:lnTo>
                  <a:lnTo>
                    <a:pt x="467" y="2"/>
                  </a:lnTo>
                  <a:lnTo>
                    <a:pt x="475" y="0"/>
                  </a:lnTo>
                  <a:lnTo>
                    <a:pt x="480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502" y="2"/>
                  </a:lnTo>
                  <a:lnTo>
                    <a:pt x="507" y="5"/>
                  </a:lnTo>
                  <a:lnTo>
                    <a:pt x="515" y="10"/>
                  </a:lnTo>
                  <a:lnTo>
                    <a:pt x="520" y="16"/>
                  </a:lnTo>
                  <a:lnTo>
                    <a:pt x="529" y="21"/>
                  </a:lnTo>
                  <a:lnTo>
                    <a:pt x="534" y="29"/>
                  </a:lnTo>
                  <a:lnTo>
                    <a:pt x="542" y="37"/>
                  </a:lnTo>
                  <a:lnTo>
                    <a:pt x="547" y="46"/>
                  </a:lnTo>
                  <a:lnTo>
                    <a:pt x="555" y="54"/>
                  </a:lnTo>
                  <a:lnTo>
                    <a:pt x="561" y="65"/>
                  </a:lnTo>
                  <a:lnTo>
                    <a:pt x="566" y="73"/>
                  </a:lnTo>
                  <a:lnTo>
                    <a:pt x="574" y="84"/>
                  </a:lnTo>
                  <a:lnTo>
                    <a:pt x="580" y="92"/>
                  </a:lnTo>
                  <a:lnTo>
                    <a:pt x="588" y="100"/>
                  </a:lnTo>
                  <a:lnTo>
                    <a:pt x="593" y="111"/>
                  </a:lnTo>
                  <a:lnTo>
                    <a:pt x="601" y="119"/>
                  </a:lnTo>
                  <a:lnTo>
                    <a:pt x="607" y="127"/>
                  </a:lnTo>
                  <a:lnTo>
                    <a:pt x="615" y="135"/>
                  </a:lnTo>
                  <a:lnTo>
                    <a:pt x="620" y="143"/>
                  </a:lnTo>
                  <a:lnTo>
                    <a:pt x="628" y="149"/>
                  </a:lnTo>
                  <a:lnTo>
                    <a:pt x="634" y="157"/>
                  </a:lnTo>
                  <a:lnTo>
                    <a:pt x="642" y="162"/>
                  </a:lnTo>
                  <a:lnTo>
                    <a:pt x="647" y="168"/>
                  </a:lnTo>
                  <a:lnTo>
                    <a:pt x="655" y="173"/>
                  </a:lnTo>
                  <a:lnTo>
                    <a:pt x="661" y="176"/>
                  </a:lnTo>
                  <a:lnTo>
                    <a:pt x="669" y="178"/>
                  </a:lnTo>
                  <a:lnTo>
                    <a:pt x="674" y="181"/>
                  </a:lnTo>
                  <a:lnTo>
                    <a:pt x="682" y="184"/>
                  </a:lnTo>
                  <a:lnTo>
                    <a:pt x="688" y="186"/>
                  </a:lnTo>
                  <a:lnTo>
                    <a:pt x="696" y="186"/>
                  </a:lnTo>
                  <a:lnTo>
                    <a:pt x="701" y="186"/>
                  </a:lnTo>
                  <a:lnTo>
                    <a:pt x="706" y="186"/>
                  </a:lnTo>
                  <a:lnTo>
                    <a:pt x="714" y="184"/>
                  </a:lnTo>
                  <a:lnTo>
                    <a:pt x="720" y="184"/>
                  </a:lnTo>
                  <a:lnTo>
                    <a:pt x="728" y="181"/>
                  </a:lnTo>
                  <a:lnTo>
                    <a:pt x="733" y="178"/>
                  </a:lnTo>
                  <a:lnTo>
                    <a:pt x="741" y="176"/>
                  </a:lnTo>
                  <a:lnTo>
                    <a:pt x="747" y="173"/>
                  </a:lnTo>
                  <a:lnTo>
                    <a:pt x="755" y="170"/>
                  </a:lnTo>
                  <a:lnTo>
                    <a:pt x="760" y="165"/>
                  </a:lnTo>
                  <a:lnTo>
                    <a:pt x="768" y="162"/>
                  </a:lnTo>
                  <a:lnTo>
                    <a:pt x="774" y="157"/>
                  </a:lnTo>
                  <a:lnTo>
                    <a:pt x="782" y="154"/>
                  </a:lnTo>
                  <a:lnTo>
                    <a:pt x="787" y="149"/>
                  </a:lnTo>
                  <a:lnTo>
                    <a:pt x="795" y="146"/>
                  </a:lnTo>
                  <a:lnTo>
                    <a:pt x="801" y="140"/>
                  </a:lnTo>
                  <a:lnTo>
                    <a:pt x="809" y="138"/>
                  </a:lnTo>
                  <a:lnTo>
                    <a:pt x="814" y="132"/>
                  </a:lnTo>
                  <a:lnTo>
                    <a:pt x="822" y="130"/>
                  </a:lnTo>
                  <a:lnTo>
                    <a:pt x="828" y="127"/>
                  </a:lnTo>
                  <a:lnTo>
                    <a:pt x="833" y="121"/>
                  </a:lnTo>
                  <a:lnTo>
                    <a:pt x="841" y="119"/>
                  </a:lnTo>
                  <a:lnTo>
                    <a:pt x="847" y="116"/>
                  </a:lnTo>
                  <a:lnTo>
                    <a:pt x="855" y="113"/>
                  </a:lnTo>
                  <a:lnTo>
                    <a:pt x="860" y="111"/>
                  </a:lnTo>
                  <a:lnTo>
                    <a:pt x="868" y="111"/>
                  </a:lnTo>
                  <a:lnTo>
                    <a:pt x="873" y="108"/>
                  </a:lnTo>
                  <a:lnTo>
                    <a:pt x="882" y="105"/>
                  </a:lnTo>
                  <a:lnTo>
                    <a:pt x="887" y="105"/>
                  </a:lnTo>
                  <a:lnTo>
                    <a:pt x="895" y="105"/>
                  </a:lnTo>
                  <a:lnTo>
                    <a:pt x="900" y="102"/>
                  </a:lnTo>
                  <a:lnTo>
                    <a:pt x="908" y="102"/>
                  </a:lnTo>
                  <a:lnTo>
                    <a:pt x="914" y="102"/>
                  </a:lnTo>
                  <a:lnTo>
                    <a:pt x="922" y="102"/>
                  </a:lnTo>
                  <a:lnTo>
                    <a:pt x="927" y="105"/>
                  </a:lnTo>
                  <a:lnTo>
                    <a:pt x="935" y="105"/>
                  </a:lnTo>
                  <a:lnTo>
                    <a:pt x="941" y="105"/>
                  </a:lnTo>
                  <a:lnTo>
                    <a:pt x="949" y="108"/>
                  </a:lnTo>
                  <a:lnTo>
                    <a:pt x="954" y="108"/>
                  </a:lnTo>
                  <a:lnTo>
                    <a:pt x="962" y="111"/>
                  </a:lnTo>
                  <a:lnTo>
                    <a:pt x="968" y="111"/>
                  </a:lnTo>
                  <a:lnTo>
                    <a:pt x="973" y="113"/>
                  </a:lnTo>
                  <a:lnTo>
                    <a:pt x="981" y="113"/>
                  </a:lnTo>
                  <a:lnTo>
                    <a:pt x="987" y="116"/>
                  </a:lnTo>
                  <a:lnTo>
                    <a:pt x="995" y="119"/>
                  </a:lnTo>
                  <a:lnTo>
                    <a:pt x="1000" y="119"/>
                  </a:lnTo>
                  <a:lnTo>
                    <a:pt x="1008" y="121"/>
                  </a:lnTo>
                  <a:lnTo>
                    <a:pt x="1014" y="124"/>
                  </a:lnTo>
                  <a:lnTo>
                    <a:pt x="1022" y="124"/>
                  </a:lnTo>
                  <a:lnTo>
                    <a:pt x="1027" y="127"/>
                  </a:lnTo>
                  <a:lnTo>
                    <a:pt x="1035" y="130"/>
                  </a:lnTo>
                  <a:lnTo>
                    <a:pt x="1041" y="130"/>
                  </a:lnTo>
                  <a:lnTo>
                    <a:pt x="1049" y="132"/>
                  </a:lnTo>
                  <a:lnTo>
                    <a:pt x="1054" y="132"/>
                  </a:lnTo>
                  <a:lnTo>
                    <a:pt x="1062" y="135"/>
                  </a:lnTo>
                  <a:lnTo>
                    <a:pt x="1068" y="135"/>
                  </a:lnTo>
                  <a:lnTo>
                    <a:pt x="1076" y="135"/>
                  </a:lnTo>
                  <a:lnTo>
                    <a:pt x="1081" y="138"/>
                  </a:lnTo>
                  <a:lnTo>
                    <a:pt x="1089" y="138"/>
                  </a:lnTo>
                  <a:lnTo>
                    <a:pt x="1094" y="138"/>
                  </a:lnTo>
                  <a:lnTo>
                    <a:pt x="1103" y="138"/>
                  </a:lnTo>
                  <a:lnTo>
                    <a:pt x="1108" y="140"/>
                  </a:lnTo>
                  <a:lnTo>
                    <a:pt x="1113" y="140"/>
                  </a:lnTo>
                  <a:lnTo>
                    <a:pt x="1121" y="140"/>
                  </a:lnTo>
                  <a:lnTo>
                    <a:pt x="1127" y="140"/>
                  </a:lnTo>
                  <a:lnTo>
                    <a:pt x="1135" y="140"/>
                  </a:lnTo>
                  <a:lnTo>
                    <a:pt x="1140" y="140"/>
                  </a:lnTo>
                  <a:lnTo>
                    <a:pt x="1148" y="140"/>
                  </a:lnTo>
                  <a:lnTo>
                    <a:pt x="1154" y="138"/>
                  </a:lnTo>
                  <a:lnTo>
                    <a:pt x="1162" y="138"/>
                  </a:lnTo>
                  <a:lnTo>
                    <a:pt x="1167" y="138"/>
                  </a:lnTo>
                  <a:lnTo>
                    <a:pt x="1175" y="138"/>
                  </a:lnTo>
                  <a:lnTo>
                    <a:pt x="1181" y="138"/>
                  </a:lnTo>
                  <a:lnTo>
                    <a:pt x="1189" y="135"/>
                  </a:lnTo>
                  <a:lnTo>
                    <a:pt x="1194" y="135"/>
                  </a:lnTo>
                  <a:lnTo>
                    <a:pt x="1202" y="135"/>
                  </a:lnTo>
                  <a:lnTo>
                    <a:pt x="1208" y="132"/>
                  </a:lnTo>
                  <a:lnTo>
                    <a:pt x="1216" y="132"/>
                  </a:lnTo>
                  <a:lnTo>
                    <a:pt x="1221" y="132"/>
                  </a:lnTo>
                  <a:lnTo>
                    <a:pt x="1229" y="132"/>
                  </a:lnTo>
                  <a:lnTo>
                    <a:pt x="1235" y="130"/>
                  </a:lnTo>
                  <a:lnTo>
                    <a:pt x="1243" y="130"/>
                  </a:lnTo>
                  <a:lnTo>
                    <a:pt x="1248" y="130"/>
                  </a:lnTo>
                  <a:lnTo>
                    <a:pt x="1253" y="127"/>
                  </a:lnTo>
                  <a:lnTo>
                    <a:pt x="1262" y="127"/>
                  </a:lnTo>
                  <a:lnTo>
                    <a:pt x="1267" y="127"/>
                  </a:lnTo>
                  <a:lnTo>
                    <a:pt x="1275" y="127"/>
                  </a:lnTo>
                  <a:lnTo>
                    <a:pt x="1280" y="127"/>
                  </a:lnTo>
                  <a:lnTo>
                    <a:pt x="1288" y="124"/>
                  </a:lnTo>
                  <a:lnTo>
                    <a:pt x="1294" y="124"/>
                  </a:lnTo>
                  <a:lnTo>
                    <a:pt x="1302" y="124"/>
                  </a:lnTo>
                  <a:lnTo>
                    <a:pt x="1307" y="124"/>
                  </a:lnTo>
                  <a:lnTo>
                    <a:pt x="1315" y="124"/>
                  </a:lnTo>
                  <a:lnTo>
                    <a:pt x="1321" y="124"/>
                  </a:lnTo>
                  <a:lnTo>
                    <a:pt x="1329" y="124"/>
                  </a:lnTo>
                  <a:lnTo>
                    <a:pt x="1334" y="124"/>
                  </a:lnTo>
                  <a:lnTo>
                    <a:pt x="1342" y="124"/>
                  </a:lnTo>
                  <a:lnTo>
                    <a:pt x="1348" y="124"/>
                  </a:lnTo>
                  <a:lnTo>
                    <a:pt x="1356" y="124"/>
                  </a:lnTo>
                  <a:lnTo>
                    <a:pt x="1361" y="124"/>
                  </a:lnTo>
                  <a:lnTo>
                    <a:pt x="1369" y="124"/>
                  </a:lnTo>
                  <a:lnTo>
                    <a:pt x="1375" y="124"/>
                  </a:lnTo>
                  <a:lnTo>
                    <a:pt x="1383" y="124"/>
                  </a:lnTo>
                  <a:lnTo>
                    <a:pt x="1388" y="124"/>
                  </a:lnTo>
                  <a:lnTo>
                    <a:pt x="1394" y="124"/>
                  </a:lnTo>
                  <a:lnTo>
                    <a:pt x="1402" y="127"/>
                  </a:lnTo>
                  <a:lnTo>
                    <a:pt x="1407" y="127"/>
                  </a:lnTo>
                  <a:lnTo>
                    <a:pt x="1415" y="127"/>
                  </a:lnTo>
                  <a:lnTo>
                    <a:pt x="1421" y="127"/>
                  </a:lnTo>
                  <a:lnTo>
                    <a:pt x="1429" y="127"/>
                  </a:lnTo>
                  <a:lnTo>
                    <a:pt x="1434" y="127"/>
                  </a:lnTo>
                  <a:lnTo>
                    <a:pt x="1442" y="127"/>
                  </a:lnTo>
                  <a:lnTo>
                    <a:pt x="1447" y="127"/>
                  </a:lnTo>
                  <a:lnTo>
                    <a:pt x="1456" y="130"/>
                  </a:lnTo>
                  <a:lnTo>
                    <a:pt x="1461" y="130"/>
                  </a:lnTo>
                  <a:lnTo>
                    <a:pt x="1469" y="130"/>
                  </a:lnTo>
                  <a:lnTo>
                    <a:pt x="1474" y="130"/>
                  </a:lnTo>
                  <a:lnTo>
                    <a:pt x="1483" y="130"/>
                  </a:lnTo>
                  <a:lnTo>
                    <a:pt x="1488" y="130"/>
                  </a:lnTo>
                  <a:lnTo>
                    <a:pt x="1496" y="130"/>
                  </a:lnTo>
                  <a:lnTo>
                    <a:pt x="1501" y="130"/>
                  </a:lnTo>
                  <a:lnTo>
                    <a:pt x="1509" y="130"/>
                  </a:lnTo>
                  <a:lnTo>
                    <a:pt x="1515" y="130"/>
                  </a:lnTo>
                  <a:lnTo>
                    <a:pt x="1523" y="130"/>
                  </a:lnTo>
                  <a:lnTo>
                    <a:pt x="1528" y="130"/>
                  </a:lnTo>
                  <a:lnTo>
                    <a:pt x="1534" y="130"/>
                  </a:lnTo>
                  <a:lnTo>
                    <a:pt x="1542" y="130"/>
                  </a:lnTo>
                  <a:lnTo>
                    <a:pt x="1547" y="130"/>
                  </a:lnTo>
                  <a:lnTo>
                    <a:pt x="1555" y="130"/>
                  </a:lnTo>
                  <a:lnTo>
                    <a:pt x="1561" y="130"/>
                  </a:lnTo>
                  <a:lnTo>
                    <a:pt x="1569" y="130"/>
                  </a:lnTo>
                  <a:lnTo>
                    <a:pt x="1574" y="130"/>
                  </a:lnTo>
                  <a:lnTo>
                    <a:pt x="1582" y="130"/>
                  </a:lnTo>
                  <a:lnTo>
                    <a:pt x="1588" y="130"/>
                  </a:lnTo>
                  <a:lnTo>
                    <a:pt x="1596" y="130"/>
                  </a:lnTo>
                  <a:lnTo>
                    <a:pt x="1601" y="130"/>
                  </a:lnTo>
                  <a:lnTo>
                    <a:pt x="1609" y="130"/>
                  </a:lnTo>
                  <a:lnTo>
                    <a:pt x="1615" y="130"/>
                  </a:lnTo>
                  <a:lnTo>
                    <a:pt x="1623" y="130"/>
                  </a:lnTo>
                  <a:lnTo>
                    <a:pt x="1628" y="130"/>
                  </a:lnTo>
                  <a:lnTo>
                    <a:pt x="1636" y="130"/>
                  </a:lnTo>
                  <a:lnTo>
                    <a:pt x="1642" y="130"/>
                  </a:lnTo>
                  <a:lnTo>
                    <a:pt x="1650" y="130"/>
                  </a:lnTo>
                  <a:lnTo>
                    <a:pt x="1655" y="13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Rectangle 263"/>
            <p:cNvSpPr>
              <a:spLocks noChangeArrowheads="1"/>
            </p:cNvSpPr>
            <p:nvPr/>
          </p:nvSpPr>
          <p:spPr bwMode="auto">
            <a:xfrm>
              <a:off x="4188" y="1907"/>
              <a:ext cx="29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8387" name="Rectangle 264"/>
            <p:cNvSpPr>
              <a:spLocks noChangeArrowheads="1"/>
            </p:cNvSpPr>
            <p:nvPr/>
          </p:nvSpPr>
          <p:spPr bwMode="auto">
            <a:xfrm>
              <a:off x="4339" y="2471"/>
              <a:ext cx="62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8388" name="Rectangle 265"/>
            <p:cNvSpPr>
              <a:spLocks noChangeArrowheads="1"/>
            </p:cNvSpPr>
            <p:nvPr/>
          </p:nvSpPr>
          <p:spPr bwMode="auto">
            <a:xfrm rot="-5400000">
              <a:off x="3341" y="2221"/>
              <a:ext cx="196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8202" name="Group 266"/>
          <p:cNvGrpSpPr>
            <a:grpSpLocks/>
          </p:cNvGrpSpPr>
          <p:nvPr/>
        </p:nvGrpSpPr>
        <p:grpSpPr bwMode="auto">
          <a:xfrm>
            <a:off x="5389563" y="2752725"/>
            <a:ext cx="3354387" cy="1339850"/>
            <a:chOff x="3167" y="1248"/>
            <a:chExt cx="2113" cy="946"/>
          </a:xfrm>
        </p:grpSpPr>
        <p:sp>
          <p:nvSpPr>
            <p:cNvPr id="8271" name="Rectangle 267"/>
            <p:cNvSpPr>
              <a:spLocks noChangeArrowheads="1"/>
            </p:cNvSpPr>
            <p:nvPr/>
          </p:nvSpPr>
          <p:spPr bwMode="auto">
            <a:xfrm>
              <a:off x="3303" y="1349"/>
              <a:ext cx="1957" cy="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Rectangle 268"/>
            <p:cNvSpPr>
              <a:spLocks noChangeArrowheads="1"/>
            </p:cNvSpPr>
            <p:nvPr/>
          </p:nvSpPr>
          <p:spPr bwMode="auto">
            <a:xfrm>
              <a:off x="3303" y="1349"/>
              <a:ext cx="1957" cy="70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269"/>
            <p:cNvSpPr>
              <a:spLocks noChangeShapeType="1"/>
            </p:cNvSpPr>
            <p:nvPr/>
          </p:nvSpPr>
          <p:spPr bwMode="auto">
            <a:xfrm>
              <a:off x="3303" y="1349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270"/>
            <p:cNvSpPr>
              <a:spLocks/>
            </p:cNvSpPr>
            <p:nvPr/>
          </p:nvSpPr>
          <p:spPr bwMode="auto">
            <a:xfrm>
              <a:off x="3303" y="1349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271"/>
            <p:cNvSpPr>
              <a:spLocks noChangeShapeType="1"/>
            </p:cNvSpPr>
            <p:nvPr/>
          </p:nvSpPr>
          <p:spPr bwMode="auto">
            <a:xfrm flipV="1">
              <a:off x="3303" y="1349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272"/>
            <p:cNvSpPr>
              <a:spLocks noChangeShapeType="1"/>
            </p:cNvSpPr>
            <p:nvPr/>
          </p:nvSpPr>
          <p:spPr bwMode="auto">
            <a:xfrm>
              <a:off x="3303" y="2057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Line 273"/>
            <p:cNvSpPr>
              <a:spLocks noChangeShapeType="1"/>
            </p:cNvSpPr>
            <p:nvPr/>
          </p:nvSpPr>
          <p:spPr bwMode="auto">
            <a:xfrm flipV="1">
              <a:off x="3303" y="1349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Line 274"/>
            <p:cNvSpPr>
              <a:spLocks noChangeShapeType="1"/>
            </p:cNvSpPr>
            <p:nvPr/>
          </p:nvSpPr>
          <p:spPr bwMode="auto">
            <a:xfrm flipV="1">
              <a:off x="3303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275"/>
            <p:cNvSpPr>
              <a:spLocks noChangeShapeType="1"/>
            </p:cNvSpPr>
            <p:nvPr/>
          </p:nvSpPr>
          <p:spPr bwMode="auto">
            <a:xfrm>
              <a:off x="3303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Rectangle 276"/>
            <p:cNvSpPr>
              <a:spLocks noChangeArrowheads="1"/>
            </p:cNvSpPr>
            <p:nvPr/>
          </p:nvSpPr>
          <p:spPr bwMode="auto">
            <a:xfrm>
              <a:off x="3294" y="2073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281" name="Line 277"/>
            <p:cNvSpPr>
              <a:spLocks noChangeShapeType="1"/>
            </p:cNvSpPr>
            <p:nvPr/>
          </p:nvSpPr>
          <p:spPr bwMode="auto">
            <a:xfrm flipV="1">
              <a:off x="3499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278"/>
            <p:cNvSpPr>
              <a:spLocks noChangeShapeType="1"/>
            </p:cNvSpPr>
            <p:nvPr/>
          </p:nvSpPr>
          <p:spPr bwMode="auto">
            <a:xfrm>
              <a:off x="3499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Rectangle 279"/>
            <p:cNvSpPr>
              <a:spLocks noChangeArrowheads="1"/>
            </p:cNvSpPr>
            <p:nvPr/>
          </p:nvSpPr>
          <p:spPr bwMode="auto">
            <a:xfrm>
              <a:off x="3489" y="2073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8284" name="Line 280"/>
            <p:cNvSpPr>
              <a:spLocks noChangeShapeType="1"/>
            </p:cNvSpPr>
            <p:nvPr/>
          </p:nvSpPr>
          <p:spPr bwMode="auto">
            <a:xfrm flipV="1">
              <a:off x="3695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281"/>
            <p:cNvSpPr>
              <a:spLocks noChangeShapeType="1"/>
            </p:cNvSpPr>
            <p:nvPr/>
          </p:nvSpPr>
          <p:spPr bwMode="auto">
            <a:xfrm>
              <a:off x="3695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Rectangle 282"/>
            <p:cNvSpPr>
              <a:spLocks noChangeArrowheads="1"/>
            </p:cNvSpPr>
            <p:nvPr/>
          </p:nvSpPr>
          <p:spPr bwMode="auto">
            <a:xfrm>
              <a:off x="3674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8287" name="Line 283"/>
            <p:cNvSpPr>
              <a:spLocks noChangeShapeType="1"/>
            </p:cNvSpPr>
            <p:nvPr/>
          </p:nvSpPr>
          <p:spPr bwMode="auto">
            <a:xfrm flipV="1">
              <a:off x="3892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284"/>
            <p:cNvSpPr>
              <a:spLocks noChangeShapeType="1"/>
            </p:cNvSpPr>
            <p:nvPr/>
          </p:nvSpPr>
          <p:spPr bwMode="auto">
            <a:xfrm>
              <a:off x="3892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Rectangle 285"/>
            <p:cNvSpPr>
              <a:spLocks noChangeArrowheads="1"/>
            </p:cNvSpPr>
            <p:nvPr/>
          </p:nvSpPr>
          <p:spPr bwMode="auto">
            <a:xfrm>
              <a:off x="3870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8290" name="Line 286"/>
            <p:cNvSpPr>
              <a:spLocks noChangeShapeType="1"/>
            </p:cNvSpPr>
            <p:nvPr/>
          </p:nvSpPr>
          <p:spPr bwMode="auto">
            <a:xfrm flipV="1">
              <a:off x="4088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287"/>
            <p:cNvSpPr>
              <a:spLocks noChangeShapeType="1"/>
            </p:cNvSpPr>
            <p:nvPr/>
          </p:nvSpPr>
          <p:spPr bwMode="auto">
            <a:xfrm>
              <a:off x="4088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Rectangle 288"/>
            <p:cNvSpPr>
              <a:spLocks noChangeArrowheads="1"/>
            </p:cNvSpPr>
            <p:nvPr/>
          </p:nvSpPr>
          <p:spPr bwMode="auto">
            <a:xfrm>
              <a:off x="4065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8293" name="Line 289"/>
            <p:cNvSpPr>
              <a:spLocks noChangeShapeType="1"/>
            </p:cNvSpPr>
            <p:nvPr/>
          </p:nvSpPr>
          <p:spPr bwMode="auto">
            <a:xfrm flipV="1">
              <a:off x="4284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Line 290"/>
            <p:cNvSpPr>
              <a:spLocks noChangeShapeType="1"/>
            </p:cNvSpPr>
            <p:nvPr/>
          </p:nvSpPr>
          <p:spPr bwMode="auto">
            <a:xfrm>
              <a:off x="4284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Rectangle 291"/>
            <p:cNvSpPr>
              <a:spLocks noChangeArrowheads="1"/>
            </p:cNvSpPr>
            <p:nvPr/>
          </p:nvSpPr>
          <p:spPr bwMode="auto">
            <a:xfrm>
              <a:off x="4261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8296" name="Line 292"/>
            <p:cNvSpPr>
              <a:spLocks noChangeShapeType="1"/>
            </p:cNvSpPr>
            <p:nvPr/>
          </p:nvSpPr>
          <p:spPr bwMode="auto">
            <a:xfrm flipV="1">
              <a:off x="4476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Line 293"/>
            <p:cNvSpPr>
              <a:spLocks noChangeShapeType="1"/>
            </p:cNvSpPr>
            <p:nvPr/>
          </p:nvSpPr>
          <p:spPr bwMode="auto">
            <a:xfrm>
              <a:off x="4476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Rectangle 294"/>
            <p:cNvSpPr>
              <a:spLocks noChangeArrowheads="1"/>
            </p:cNvSpPr>
            <p:nvPr/>
          </p:nvSpPr>
          <p:spPr bwMode="auto">
            <a:xfrm>
              <a:off x="4454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8299" name="Line 295"/>
            <p:cNvSpPr>
              <a:spLocks noChangeShapeType="1"/>
            </p:cNvSpPr>
            <p:nvPr/>
          </p:nvSpPr>
          <p:spPr bwMode="auto">
            <a:xfrm flipV="1">
              <a:off x="4672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296"/>
            <p:cNvSpPr>
              <a:spLocks noChangeShapeType="1"/>
            </p:cNvSpPr>
            <p:nvPr/>
          </p:nvSpPr>
          <p:spPr bwMode="auto">
            <a:xfrm>
              <a:off x="4672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Rectangle 297"/>
            <p:cNvSpPr>
              <a:spLocks noChangeArrowheads="1"/>
            </p:cNvSpPr>
            <p:nvPr/>
          </p:nvSpPr>
          <p:spPr bwMode="auto">
            <a:xfrm>
              <a:off x="4650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8302" name="Line 298"/>
            <p:cNvSpPr>
              <a:spLocks noChangeShapeType="1"/>
            </p:cNvSpPr>
            <p:nvPr/>
          </p:nvSpPr>
          <p:spPr bwMode="auto">
            <a:xfrm flipV="1">
              <a:off x="4868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Line 299"/>
            <p:cNvSpPr>
              <a:spLocks noChangeShapeType="1"/>
            </p:cNvSpPr>
            <p:nvPr/>
          </p:nvSpPr>
          <p:spPr bwMode="auto">
            <a:xfrm>
              <a:off x="4868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Rectangle 300"/>
            <p:cNvSpPr>
              <a:spLocks noChangeArrowheads="1"/>
            </p:cNvSpPr>
            <p:nvPr/>
          </p:nvSpPr>
          <p:spPr bwMode="auto">
            <a:xfrm>
              <a:off x="4846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8305" name="Line 301"/>
            <p:cNvSpPr>
              <a:spLocks noChangeShapeType="1"/>
            </p:cNvSpPr>
            <p:nvPr/>
          </p:nvSpPr>
          <p:spPr bwMode="auto">
            <a:xfrm flipV="1">
              <a:off x="5064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302"/>
            <p:cNvSpPr>
              <a:spLocks noChangeShapeType="1"/>
            </p:cNvSpPr>
            <p:nvPr/>
          </p:nvSpPr>
          <p:spPr bwMode="auto">
            <a:xfrm>
              <a:off x="5064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Rectangle 303"/>
            <p:cNvSpPr>
              <a:spLocks noChangeArrowheads="1"/>
            </p:cNvSpPr>
            <p:nvPr/>
          </p:nvSpPr>
          <p:spPr bwMode="auto">
            <a:xfrm>
              <a:off x="5043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8308" name="Line 304"/>
            <p:cNvSpPr>
              <a:spLocks noChangeShapeType="1"/>
            </p:cNvSpPr>
            <p:nvPr/>
          </p:nvSpPr>
          <p:spPr bwMode="auto">
            <a:xfrm flipV="1">
              <a:off x="5260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Line 305"/>
            <p:cNvSpPr>
              <a:spLocks noChangeShapeType="1"/>
            </p:cNvSpPr>
            <p:nvPr/>
          </p:nvSpPr>
          <p:spPr bwMode="auto">
            <a:xfrm>
              <a:off x="5260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Rectangle 306"/>
            <p:cNvSpPr>
              <a:spLocks noChangeArrowheads="1"/>
            </p:cNvSpPr>
            <p:nvPr/>
          </p:nvSpPr>
          <p:spPr bwMode="auto">
            <a:xfrm>
              <a:off x="5239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8311" name="Line 307"/>
            <p:cNvSpPr>
              <a:spLocks noChangeShapeType="1"/>
            </p:cNvSpPr>
            <p:nvPr/>
          </p:nvSpPr>
          <p:spPr bwMode="auto">
            <a:xfrm>
              <a:off x="3303" y="205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Line 308"/>
            <p:cNvSpPr>
              <a:spLocks noChangeShapeType="1"/>
            </p:cNvSpPr>
            <p:nvPr/>
          </p:nvSpPr>
          <p:spPr bwMode="auto">
            <a:xfrm flipH="1">
              <a:off x="5241" y="205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Rectangle 309"/>
            <p:cNvSpPr>
              <a:spLocks noChangeArrowheads="1"/>
            </p:cNvSpPr>
            <p:nvPr/>
          </p:nvSpPr>
          <p:spPr bwMode="auto">
            <a:xfrm>
              <a:off x="3269" y="2021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314" name="Line 310"/>
            <p:cNvSpPr>
              <a:spLocks noChangeShapeType="1"/>
            </p:cNvSpPr>
            <p:nvPr/>
          </p:nvSpPr>
          <p:spPr bwMode="auto">
            <a:xfrm>
              <a:off x="3303" y="181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Line 311"/>
            <p:cNvSpPr>
              <a:spLocks noChangeShapeType="1"/>
            </p:cNvSpPr>
            <p:nvPr/>
          </p:nvSpPr>
          <p:spPr bwMode="auto">
            <a:xfrm flipH="1">
              <a:off x="5241" y="181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Rectangle 312"/>
            <p:cNvSpPr>
              <a:spLocks noChangeArrowheads="1"/>
            </p:cNvSpPr>
            <p:nvPr/>
          </p:nvSpPr>
          <p:spPr bwMode="auto">
            <a:xfrm>
              <a:off x="3234" y="1784"/>
              <a:ext cx="45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8317" name="Line 313"/>
            <p:cNvSpPr>
              <a:spLocks noChangeShapeType="1"/>
            </p:cNvSpPr>
            <p:nvPr/>
          </p:nvSpPr>
          <p:spPr bwMode="auto">
            <a:xfrm>
              <a:off x="3303" y="158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Line 314"/>
            <p:cNvSpPr>
              <a:spLocks noChangeShapeType="1"/>
            </p:cNvSpPr>
            <p:nvPr/>
          </p:nvSpPr>
          <p:spPr bwMode="auto">
            <a:xfrm flipH="1">
              <a:off x="5241" y="158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Rectangle 315"/>
            <p:cNvSpPr>
              <a:spLocks noChangeArrowheads="1"/>
            </p:cNvSpPr>
            <p:nvPr/>
          </p:nvSpPr>
          <p:spPr bwMode="auto">
            <a:xfrm>
              <a:off x="3269" y="1551"/>
              <a:ext cx="18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8320" name="Line 316"/>
            <p:cNvSpPr>
              <a:spLocks noChangeShapeType="1"/>
            </p:cNvSpPr>
            <p:nvPr/>
          </p:nvSpPr>
          <p:spPr bwMode="auto">
            <a:xfrm>
              <a:off x="3303" y="13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Line 317"/>
            <p:cNvSpPr>
              <a:spLocks noChangeShapeType="1"/>
            </p:cNvSpPr>
            <p:nvPr/>
          </p:nvSpPr>
          <p:spPr bwMode="auto">
            <a:xfrm flipH="1">
              <a:off x="5241" y="13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Rectangle 318"/>
            <p:cNvSpPr>
              <a:spLocks noChangeArrowheads="1"/>
            </p:cNvSpPr>
            <p:nvPr/>
          </p:nvSpPr>
          <p:spPr bwMode="auto">
            <a:xfrm>
              <a:off x="3234" y="1313"/>
              <a:ext cx="4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8323" name="Line 319"/>
            <p:cNvSpPr>
              <a:spLocks noChangeShapeType="1"/>
            </p:cNvSpPr>
            <p:nvPr/>
          </p:nvSpPr>
          <p:spPr bwMode="auto">
            <a:xfrm>
              <a:off x="3303" y="1349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Freeform 320"/>
            <p:cNvSpPr>
              <a:spLocks/>
            </p:cNvSpPr>
            <p:nvPr/>
          </p:nvSpPr>
          <p:spPr bwMode="auto">
            <a:xfrm>
              <a:off x="3303" y="1349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Line 321"/>
            <p:cNvSpPr>
              <a:spLocks noChangeShapeType="1"/>
            </p:cNvSpPr>
            <p:nvPr/>
          </p:nvSpPr>
          <p:spPr bwMode="auto">
            <a:xfrm flipV="1">
              <a:off x="3303" y="1349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Rectangle 322"/>
            <p:cNvSpPr>
              <a:spLocks noChangeArrowheads="1"/>
            </p:cNvSpPr>
            <p:nvPr/>
          </p:nvSpPr>
          <p:spPr bwMode="auto">
            <a:xfrm>
              <a:off x="4058" y="1248"/>
              <a:ext cx="35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8327" name="Rectangle 323"/>
            <p:cNvSpPr>
              <a:spLocks noChangeArrowheads="1"/>
            </p:cNvSpPr>
            <p:nvPr/>
          </p:nvSpPr>
          <p:spPr bwMode="auto">
            <a:xfrm>
              <a:off x="4236" y="2152"/>
              <a:ext cx="7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8328" name="Rectangle 324"/>
            <p:cNvSpPr>
              <a:spLocks noChangeArrowheads="1"/>
            </p:cNvSpPr>
            <p:nvPr/>
          </p:nvSpPr>
          <p:spPr bwMode="auto">
            <a:xfrm rot="-5400000">
              <a:off x="3032" y="1768"/>
              <a:ext cx="30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8329" name="Line 325"/>
            <p:cNvSpPr>
              <a:spLocks noChangeShapeType="1"/>
            </p:cNvSpPr>
            <p:nvPr/>
          </p:nvSpPr>
          <p:spPr bwMode="auto">
            <a:xfrm flipV="1">
              <a:off x="3552" y="1584"/>
              <a:ext cx="1728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3" name="Group 326"/>
          <p:cNvGrpSpPr>
            <a:grpSpLocks/>
          </p:cNvGrpSpPr>
          <p:nvPr/>
        </p:nvGrpSpPr>
        <p:grpSpPr bwMode="auto">
          <a:xfrm>
            <a:off x="5334000" y="1447800"/>
            <a:ext cx="3346450" cy="1336675"/>
            <a:chOff x="3233" y="230"/>
            <a:chExt cx="2108" cy="943"/>
          </a:xfrm>
        </p:grpSpPr>
        <p:sp>
          <p:nvSpPr>
            <p:cNvPr id="8212" name="Rectangle 327"/>
            <p:cNvSpPr>
              <a:spLocks noChangeArrowheads="1"/>
            </p:cNvSpPr>
            <p:nvPr/>
          </p:nvSpPr>
          <p:spPr bwMode="auto">
            <a:xfrm>
              <a:off x="3369" y="331"/>
              <a:ext cx="1957" cy="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Rectangle 328"/>
            <p:cNvSpPr>
              <a:spLocks noChangeArrowheads="1"/>
            </p:cNvSpPr>
            <p:nvPr/>
          </p:nvSpPr>
          <p:spPr bwMode="auto">
            <a:xfrm>
              <a:off x="3369" y="331"/>
              <a:ext cx="1957" cy="70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329"/>
            <p:cNvSpPr>
              <a:spLocks noChangeShapeType="1"/>
            </p:cNvSpPr>
            <p:nvPr/>
          </p:nvSpPr>
          <p:spPr bwMode="auto">
            <a:xfrm>
              <a:off x="3369" y="331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30"/>
            <p:cNvSpPr>
              <a:spLocks/>
            </p:cNvSpPr>
            <p:nvPr/>
          </p:nvSpPr>
          <p:spPr bwMode="auto">
            <a:xfrm>
              <a:off x="3369" y="331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31"/>
            <p:cNvSpPr>
              <a:spLocks noChangeShapeType="1"/>
            </p:cNvSpPr>
            <p:nvPr/>
          </p:nvSpPr>
          <p:spPr bwMode="auto">
            <a:xfrm flipV="1">
              <a:off x="3369" y="331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32"/>
            <p:cNvSpPr>
              <a:spLocks noChangeShapeType="1"/>
            </p:cNvSpPr>
            <p:nvPr/>
          </p:nvSpPr>
          <p:spPr bwMode="auto">
            <a:xfrm>
              <a:off x="3369" y="1039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33"/>
            <p:cNvSpPr>
              <a:spLocks noChangeShapeType="1"/>
            </p:cNvSpPr>
            <p:nvPr/>
          </p:nvSpPr>
          <p:spPr bwMode="auto">
            <a:xfrm flipV="1">
              <a:off x="3369" y="331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34"/>
            <p:cNvSpPr>
              <a:spLocks noChangeShapeType="1"/>
            </p:cNvSpPr>
            <p:nvPr/>
          </p:nvSpPr>
          <p:spPr bwMode="auto">
            <a:xfrm flipV="1">
              <a:off x="3369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35"/>
            <p:cNvSpPr>
              <a:spLocks noChangeShapeType="1"/>
            </p:cNvSpPr>
            <p:nvPr/>
          </p:nvSpPr>
          <p:spPr bwMode="auto">
            <a:xfrm>
              <a:off x="3369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Rectangle 336"/>
            <p:cNvSpPr>
              <a:spLocks noChangeArrowheads="1"/>
            </p:cNvSpPr>
            <p:nvPr/>
          </p:nvSpPr>
          <p:spPr bwMode="auto">
            <a:xfrm>
              <a:off x="3360" y="1055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222" name="Line 337"/>
            <p:cNvSpPr>
              <a:spLocks noChangeShapeType="1"/>
            </p:cNvSpPr>
            <p:nvPr/>
          </p:nvSpPr>
          <p:spPr bwMode="auto">
            <a:xfrm flipV="1">
              <a:off x="3565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38"/>
            <p:cNvSpPr>
              <a:spLocks noChangeShapeType="1"/>
            </p:cNvSpPr>
            <p:nvPr/>
          </p:nvSpPr>
          <p:spPr bwMode="auto">
            <a:xfrm>
              <a:off x="3565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Rectangle 339"/>
            <p:cNvSpPr>
              <a:spLocks noChangeArrowheads="1"/>
            </p:cNvSpPr>
            <p:nvPr/>
          </p:nvSpPr>
          <p:spPr bwMode="auto">
            <a:xfrm>
              <a:off x="3555" y="1055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8225" name="Line 340"/>
            <p:cNvSpPr>
              <a:spLocks noChangeShapeType="1"/>
            </p:cNvSpPr>
            <p:nvPr/>
          </p:nvSpPr>
          <p:spPr bwMode="auto">
            <a:xfrm flipV="1">
              <a:off x="3761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41"/>
            <p:cNvSpPr>
              <a:spLocks noChangeShapeType="1"/>
            </p:cNvSpPr>
            <p:nvPr/>
          </p:nvSpPr>
          <p:spPr bwMode="auto">
            <a:xfrm>
              <a:off x="3761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342"/>
            <p:cNvSpPr>
              <a:spLocks noChangeArrowheads="1"/>
            </p:cNvSpPr>
            <p:nvPr/>
          </p:nvSpPr>
          <p:spPr bwMode="auto">
            <a:xfrm>
              <a:off x="3740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8228" name="Line 343"/>
            <p:cNvSpPr>
              <a:spLocks noChangeShapeType="1"/>
            </p:cNvSpPr>
            <p:nvPr/>
          </p:nvSpPr>
          <p:spPr bwMode="auto">
            <a:xfrm flipV="1">
              <a:off x="3958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44"/>
            <p:cNvSpPr>
              <a:spLocks noChangeShapeType="1"/>
            </p:cNvSpPr>
            <p:nvPr/>
          </p:nvSpPr>
          <p:spPr bwMode="auto">
            <a:xfrm>
              <a:off x="3958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Rectangle 345"/>
            <p:cNvSpPr>
              <a:spLocks noChangeArrowheads="1"/>
            </p:cNvSpPr>
            <p:nvPr/>
          </p:nvSpPr>
          <p:spPr bwMode="auto">
            <a:xfrm>
              <a:off x="3936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8231" name="Line 346"/>
            <p:cNvSpPr>
              <a:spLocks noChangeShapeType="1"/>
            </p:cNvSpPr>
            <p:nvPr/>
          </p:nvSpPr>
          <p:spPr bwMode="auto">
            <a:xfrm flipV="1">
              <a:off x="4154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347"/>
            <p:cNvSpPr>
              <a:spLocks noChangeShapeType="1"/>
            </p:cNvSpPr>
            <p:nvPr/>
          </p:nvSpPr>
          <p:spPr bwMode="auto">
            <a:xfrm>
              <a:off x="4154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Rectangle 348"/>
            <p:cNvSpPr>
              <a:spLocks noChangeArrowheads="1"/>
            </p:cNvSpPr>
            <p:nvPr/>
          </p:nvSpPr>
          <p:spPr bwMode="auto">
            <a:xfrm>
              <a:off x="4131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8234" name="Line 349"/>
            <p:cNvSpPr>
              <a:spLocks noChangeShapeType="1"/>
            </p:cNvSpPr>
            <p:nvPr/>
          </p:nvSpPr>
          <p:spPr bwMode="auto">
            <a:xfrm flipV="1">
              <a:off x="4350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350"/>
            <p:cNvSpPr>
              <a:spLocks noChangeShapeType="1"/>
            </p:cNvSpPr>
            <p:nvPr/>
          </p:nvSpPr>
          <p:spPr bwMode="auto">
            <a:xfrm>
              <a:off x="4350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Rectangle 351"/>
            <p:cNvSpPr>
              <a:spLocks noChangeArrowheads="1"/>
            </p:cNvSpPr>
            <p:nvPr/>
          </p:nvSpPr>
          <p:spPr bwMode="auto">
            <a:xfrm>
              <a:off x="4327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8237" name="Line 352"/>
            <p:cNvSpPr>
              <a:spLocks noChangeShapeType="1"/>
            </p:cNvSpPr>
            <p:nvPr/>
          </p:nvSpPr>
          <p:spPr bwMode="auto">
            <a:xfrm flipV="1">
              <a:off x="4542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353"/>
            <p:cNvSpPr>
              <a:spLocks noChangeShapeType="1"/>
            </p:cNvSpPr>
            <p:nvPr/>
          </p:nvSpPr>
          <p:spPr bwMode="auto">
            <a:xfrm>
              <a:off x="4542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Rectangle 354"/>
            <p:cNvSpPr>
              <a:spLocks noChangeArrowheads="1"/>
            </p:cNvSpPr>
            <p:nvPr/>
          </p:nvSpPr>
          <p:spPr bwMode="auto">
            <a:xfrm>
              <a:off x="4520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8240" name="Line 355"/>
            <p:cNvSpPr>
              <a:spLocks noChangeShapeType="1"/>
            </p:cNvSpPr>
            <p:nvPr/>
          </p:nvSpPr>
          <p:spPr bwMode="auto">
            <a:xfrm flipV="1">
              <a:off x="4738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356"/>
            <p:cNvSpPr>
              <a:spLocks noChangeShapeType="1"/>
            </p:cNvSpPr>
            <p:nvPr/>
          </p:nvSpPr>
          <p:spPr bwMode="auto">
            <a:xfrm>
              <a:off x="4738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Rectangle 357"/>
            <p:cNvSpPr>
              <a:spLocks noChangeArrowheads="1"/>
            </p:cNvSpPr>
            <p:nvPr/>
          </p:nvSpPr>
          <p:spPr bwMode="auto">
            <a:xfrm>
              <a:off x="4716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8243" name="Line 358"/>
            <p:cNvSpPr>
              <a:spLocks noChangeShapeType="1"/>
            </p:cNvSpPr>
            <p:nvPr/>
          </p:nvSpPr>
          <p:spPr bwMode="auto">
            <a:xfrm flipV="1">
              <a:off x="4934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359"/>
            <p:cNvSpPr>
              <a:spLocks noChangeShapeType="1"/>
            </p:cNvSpPr>
            <p:nvPr/>
          </p:nvSpPr>
          <p:spPr bwMode="auto">
            <a:xfrm>
              <a:off x="4934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360"/>
            <p:cNvSpPr>
              <a:spLocks noChangeArrowheads="1"/>
            </p:cNvSpPr>
            <p:nvPr/>
          </p:nvSpPr>
          <p:spPr bwMode="auto">
            <a:xfrm>
              <a:off x="4912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8246" name="Line 361"/>
            <p:cNvSpPr>
              <a:spLocks noChangeShapeType="1"/>
            </p:cNvSpPr>
            <p:nvPr/>
          </p:nvSpPr>
          <p:spPr bwMode="auto">
            <a:xfrm flipV="1">
              <a:off x="5130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362"/>
            <p:cNvSpPr>
              <a:spLocks noChangeShapeType="1"/>
            </p:cNvSpPr>
            <p:nvPr/>
          </p:nvSpPr>
          <p:spPr bwMode="auto">
            <a:xfrm>
              <a:off x="5130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Rectangle 363"/>
            <p:cNvSpPr>
              <a:spLocks noChangeArrowheads="1"/>
            </p:cNvSpPr>
            <p:nvPr/>
          </p:nvSpPr>
          <p:spPr bwMode="auto">
            <a:xfrm>
              <a:off x="5109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8249" name="Line 364"/>
            <p:cNvSpPr>
              <a:spLocks noChangeShapeType="1"/>
            </p:cNvSpPr>
            <p:nvPr/>
          </p:nvSpPr>
          <p:spPr bwMode="auto">
            <a:xfrm flipV="1">
              <a:off x="5326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365"/>
            <p:cNvSpPr>
              <a:spLocks noChangeShapeType="1"/>
            </p:cNvSpPr>
            <p:nvPr/>
          </p:nvSpPr>
          <p:spPr bwMode="auto">
            <a:xfrm>
              <a:off x="5326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Rectangle 366"/>
            <p:cNvSpPr>
              <a:spLocks noChangeArrowheads="1"/>
            </p:cNvSpPr>
            <p:nvPr/>
          </p:nvSpPr>
          <p:spPr bwMode="auto">
            <a:xfrm>
              <a:off x="5305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8252" name="Line 367"/>
            <p:cNvSpPr>
              <a:spLocks noChangeShapeType="1"/>
            </p:cNvSpPr>
            <p:nvPr/>
          </p:nvSpPr>
          <p:spPr bwMode="auto">
            <a:xfrm>
              <a:off x="3369" y="10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368"/>
            <p:cNvSpPr>
              <a:spLocks noChangeShapeType="1"/>
            </p:cNvSpPr>
            <p:nvPr/>
          </p:nvSpPr>
          <p:spPr bwMode="auto">
            <a:xfrm flipH="1">
              <a:off x="5307" y="10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Rectangle 369"/>
            <p:cNvSpPr>
              <a:spLocks noChangeArrowheads="1"/>
            </p:cNvSpPr>
            <p:nvPr/>
          </p:nvSpPr>
          <p:spPr bwMode="auto">
            <a:xfrm>
              <a:off x="3335" y="1004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8255" name="Line 370"/>
            <p:cNvSpPr>
              <a:spLocks noChangeShapeType="1"/>
            </p:cNvSpPr>
            <p:nvPr/>
          </p:nvSpPr>
          <p:spPr bwMode="auto">
            <a:xfrm>
              <a:off x="3369" y="801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371"/>
            <p:cNvSpPr>
              <a:spLocks noChangeShapeType="1"/>
            </p:cNvSpPr>
            <p:nvPr/>
          </p:nvSpPr>
          <p:spPr bwMode="auto">
            <a:xfrm flipH="1">
              <a:off x="5307" y="801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Rectangle 372"/>
            <p:cNvSpPr>
              <a:spLocks noChangeArrowheads="1"/>
            </p:cNvSpPr>
            <p:nvPr/>
          </p:nvSpPr>
          <p:spPr bwMode="auto">
            <a:xfrm>
              <a:off x="3300" y="765"/>
              <a:ext cx="4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8258" name="Line 373"/>
            <p:cNvSpPr>
              <a:spLocks noChangeShapeType="1"/>
            </p:cNvSpPr>
            <p:nvPr/>
          </p:nvSpPr>
          <p:spPr bwMode="auto">
            <a:xfrm>
              <a:off x="3369" y="56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Line 374"/>
            <p:cNvSpPr>
              <a:spLocks noChangeShapeType="1"/>
            </p:cNvSpPr>
            <p:nvPr/>
          </p:nvSpPr>
          <p:spPr bwMode="auto">
            <a:xfrm flipH="1">
              <a:off x="5307" y="56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Rectangle 375"/>
            <p:cNvSpPr>
              <a:spLocks noChangeArrowheads="1"/>
            </p:cNvSpPr>
            <p:nvPr/>
          </p:nvSpPr>
          <p:spPr bwMode="auto">
            <a:xfrm>
              <a:off x="3335" y="532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8261" name="Line 376"/>
            <p:cNvSpPr>
              <a:spLocks noChangeShapeType="1"/>
            </p:cNvSpPr>
            <p:nvPr/>
          </p:nvSpPr>
          <p:spPr bwMode="auto">
            <a:xfrm>
              <a:off x="3369" y="33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377"/>
            <p:cNvSpPr>
              <a:spLocks noChangeShapeType="1"/>
            </p:cNvSpPr>
            <p:nvPr/>
          </p:nvSpPr>
          <p:spPr bwMode="auto">
            <a:xfrm flipH="1">
              <a:off x="5307" y="33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Rectangle 378"/>
            <p:cNvSpPr>
              <a:spLocks noChangeArrowheads="1"/>
            </p:cNvSpPr>
            <p:nvPr/>
          </p:nvSpPr>
          <p:spPr bwMode="auto">
            <a:xfrm>
              <a:off x="3300" y="295"/>
              <a:ext cx="4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8264" name="Line 379"/>
            <p:cNvSpPr>
              <a:spLocks noChangeShapeType="1"/>
            </p:cNvSpPr>
            <p:nvPr/>
          </p:nvSpPr>
          <p:spPr bwMode="auto">
            <a:xfrm>
              <a:off x="3369" y="331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380"/>
            <p:cNvSpPr>
              <a:spLocks/>
            </p:cNvSpPr>
            <p:nvPr/>
          </p:nvSpPr>
          <p:spPr bwMode="auto">
            <a:xfrm>
              <a:off x="3369" y="331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381"/>
            <p:cNvSpPr>
              <a:spLocks noChangeShapeType="1"/>
            </p:cNvSpPr>
            <p:nvPr/>
          </p:nvSpPr>
          <p:spPr bwMode="auto">
            <a:xfrm flipV="1">
              <a:off x="3369" y="331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Rectangle 382"/>
            <p:cNvSpPr>
              <a:spLocks noChangeArrowheads="1"/>
            </p:cNvSpPr>
            <p:nvPr/>
          </p:nvSpPr>
          <p:spPr bwMode="auto">
            <a:xfrm>
              <a:off x="4124" y="230"/>
              <a:ext cx="35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8268" name="Rectangle 383"/>
            <p:cNvSpPr>
              <a:spLocks noChangeArrowheads="1"/>
            </p:cNvSpPr>
            <p:nvPr/>
          </p:nvSpPr>
          <p:spPr bwMode="auto">
            <a:xfrm>
              <a:off x="4302" y="1131"/>
              <a:ext cx="7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8269" name="Rectangle 384"/>
            <p:cNvSpPr>
              <a:spLocks noChangeArrowheads="1"/>
            </p:cNvSpPr>
            <p:nvPr/>
          </p:nvSpPr>
          <p:spPr bwMode="auto">
            <a:xfrm rot="-5400000">
              <a:off x="3098" y="750"/>
              <a:ext cx="30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8270" name="Freeform 385"/>
            <p:cNvSpPr>
              <a:spLocks/>
            </p:cNvSpPr>
            <p:nvPr/>
          </p:nvSpPr>
          <p:spPr bwMode="auto">
            <a:xfrm>
              <a:off x="3576" y="319"/>
              <a:ext cx="1607" cy="719"/>
            </a:xfrm>
            <a:custGeom>
              <a:avLst/>
              <a:gdLst>
                <a:gd name="T0" fmla="*/ 0 w 1607"/>
                <a:gd name="T1" fmla="*/ 719 h 719"/>
                <a:gd name="T2" fmla="*/ 586 w 1607"/>
                <a:gd name="T3" fmla="*/ 651 h 719"/>
                <a:gd name="T4" fmla="*/ 1071 w 1607"/>
                <a:gd name="T5" fmla="*/ 511 h 719"/>
                <a:gd name="T6" fmla="*/ 1403 w 1607"/>
                <a:gd name="T7" fmla="*/ 332 h 719"/>
                <a:gd name="T8" fmla="*/ 1556 w 1607"/>
                <a:gd name="T9" fmla="*/ 115 h 719"/>
                <a:gd name="T10" fmla="*/ 1607 w 1607"/>
                <a:gd name="T11" fmla="*/ 0 h 7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7" h="719">
                  <a:moveTo>
                    <a:pt x="0" y="719"/>
                  </a:moveTo>
                  <a:cubicBezTo>
                    <a:pt x="99" y="707"/>
                    <a:pt x="408" y="686"/>
                    <a:pt x="586" y="651"/>
                  </a:cubicBezTo>
                  <a:cubicBezTo>
                    <a:pt x="764" y="616"/>
                    <a:pt x="935" y="564"/>
                    <a:pt x="1071" y="511"/>
                  </a:cubicBezTo>
                  <a:cubicBezTo>
                    <a:pt x="1207" y="458"/>
                    <a:pt x="1322" y="398"/>
                    <a:pt x="1403" y="332"/>
                  </a:cubicBezTo>
                  <a:cubicBezTo>
                    <a:pt x="1484" y="266"/>
                    <a:pt x="1522" y="170"/>
                    <a:pt x="1556" y="115"/>
                  </a:cubicBezTo>
                  <a:cubicBezTo>
                    <a:pt x="1590" y="60"/>
                    <a:pt x="1598" y="30"/>
                    <a:pt x="1607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4" name="Group 458"/>
          <p:cNvGrpSpPr>
            <a:grpSpLocks/>
          </p:cNvGrpSpPr>
          <p:nvPr/>
        </p:nvGrpSpPr>
        <p:grpSpPr bwMode="auto">
          <a:xfrm rot="1217536" flipH="1">
            <a:off x="5715000" y="5638800"/>
            <a:ext cx="685800" cy="914400"/>
            <a:chOff x="4417" y="1681"/>
            <a:chExt cx="549" cy="671"/>
          </a:xfrm>
        </p:grpSpPr>
        <p:sp>
          <p:nvSpPr>
            <p:cNvPr id="8206" name="Freeform 459"/>
            <p:cNvSpPr>
              <a:spLocks/>
            </p:cNvSpPr>
            <p:nvPr/>
          </p:nvSpPr>
          <p:spPr bwMode="auto">
            <a:xfrm>
              <a:off x="4569" y="1681"/>
              <a:ext cx="160" cy="155"/>
            </a:xfrm>
            <a:custGeom>
              <a:avLst/>
              <a:gdLst>
                <a:gd name="T0" fmla="*/ 33 w 638"/>
                <a:gd name="T1" fmla="*/ 7 h 619"/>
                <a:gd name="T2" fmla="*/ 51 w 638"/>
                <a:gd name="T3" fmla="*/ 0 h 619"/>
                <a:gd name="T4" fmla="*/ 64 w 638"/>
                <a:gd name="T5" fmla="*/ 5 h 619"/>
                <a:gd name="T6" fmla="*/ 77 w 638"/>
                <a:gd name="T7" fmla="*/ 22 h 619"/>
                <a:gd name="T8" fmla="*/ 86 w 638"/>
                <a:gd name="T9" fmla="*/ 46 h 619"/>
                <a:gd name="T10" fmla="*/ 87 w 638"/>
                <a:gd name="T11" fmla="*/ 63 h 619"/>
                <a:gd name="T12" fmla="*/ 88 w 638"/>
                <a:gd name="T13" fmla="*/ 85 h 619"/>
                <a:gd name="T14" fmla="*/ 145 w 638"/>
                <a:gd name="T15" fmla="*/ 84 h 619"/>
                <a:gd name="T16" fmla="*/ 160 w 638"/>
                <a:gd name="T17" fmla="*/ 87 h 619"/>
                <a:gd name="T18" fmla="*/ 158 w 638"/>
                <a:gd name="T19" fmla="*/ 98 h 619"/>
                <a:gd name="T20" fmla="*/ 127 w 638"/>
                <a:gd name="T21" fmla="*/ 94 h 619"/>
                <a:gd name="T22" fmla="*/ 87 w 638"/>
                <a:gd name="T23" fmla="*/ 100 h 619"/>
                <a:gd name="T24" fmla="*/ 78 w 638"/>
                <a:gd name="T25" fmla="*/ 122 h 619"/>
                <a:gd name="T26" fmla="*/ 67 w 638"/>
                <a:gd name="T27" fmla="*/ 141 h 619"/>
                <a:gd name="T28" fmla="*/ 53 w 638"/>
                <a:gd name="T29" fmla="*/ 148 h 619"/>
                <a:gd name="T30" fmla="*/ 38 w 638"/>
                <a:gd name="T31" fmla="*/ 155 h 619"/>
                <a:gd name="T32" fmla="*/ 27 w 638"/>
                <a:gd name="T33" fmla="*/ 151 h 619"/>
                <a:gd name="T34" fmla="*/ 13 w 638"/>
                <a:gd name="T35" fmla="*/ 134 h 619"/>
                <a:gd name="T36" fmla="*/ 2 w 638"/>
                <a:gd name="T37" fmla="*/ 113 h 619"/>
                <a:gd name="T38" fmla="*/ 0 w 638"/>
                <a:gd name="T39" fmla="*/ 95 h 619"/>
                <a:gd name="T40" fmla="*/ 6 w 638"/>
                <a:gd name="T41" fmla="*/ 59 h 619"/>
                <a:gd name="T42" fmla="*/ 18 w 638"/>
                <a:gd name="T43" fmla="*/ 32 h 619"/>
                <a:gd name="T44" fmla="*/ 27 w 638"/>
                <a:gd name="T45" fmla="*/ 16 h 619"/>
                <a:gd name="T46" fmla="*/ 39 w 638"/>
                <a:gd name="T47" fmla="*/ 6 h 619"/>
                <a:gd name="T48" fmla="*/ 33 w 638"/>
                <a:gd name="T49" fmla="*/ 7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8" h="619">
                  <a:moveTo>
                    <a:pt x="131" y="28"/>
                  </a:moveTo>
                  <a:lnTo>
                    <a:pt x="202" y="0"/>
                  </a:lnTo>
                  <a:lnTo>
                    <a:pt x="254" y="20"/>
                  </a:lnTo>
                  <a:lnTo>
                    <a:pt x="308" y="87"/>
                  </a:lnTo>
                  <a:lnTo>
                    <a:pt x="343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79" y="337"/>
                  </a:lnTo>
                  <a:lnTo>
                    <a:pt x="638" y="349"/>
                  </a:lnTo>
                  <a:lnTo>
                    <a:pt x="630" y="391"/>
                  </a:lnTo>
                  <a:lnTo>
                    <a:pt x="508" y="374"/>
                  </a:lnTo>
                  <a:lnTo>
                    <a:pt x="347" y="400"/>
                  </a:lnTo>
                  <a:lnTo>
                    <a:pt x="313" y="488"/>
                  </a:lnTo>
                  <a:lnTo>
                    <a:pt x="267" y="564"/>
                  </a:lnTo>
                  <a:lnTo>
                    <a:pt x="211" y="593"/>
                  </a:lnTo>
                  <a:lnTo>
                    <a:pt x="152" y="619"/>
                  </a:lnTo>
                  <a:lnTo>
                    <a:pt x="109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09" y="63"/>
                  </a:lnTo>
                  <a:lnTo>
                    <a:pt x="156" y="24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460"/>
            <p:cNvSpPr>
              <a:spLocks/>
            </p:cNvSpPr>
            <p:nvPr/>
          </p:nvSpPr>
          <p:spPr bwMode="auto">
            <a:xfrm>
              <a:off x="4639" y="1829"/>
              <a:ext cx="327" cy="58"/>
            </a:xfrm>
            <a:custGeom>
              <a:avLst/>
              <a:gdLst>
                <a:gd name="T0" fmla="*/ 0 w 1306"/>
                <a:gd name="T1" fmla="*/ 37 h 232"/>
                <a:gd name="T2" fmla="*/ 27 w 1306"/>
                <a:gd name="T3" fmla="*/ 28 h 232"/>
                <a:gd name="T4" fmla="*/ 86 w 1306"/>
                <a:gd name="T5" fmla="*/ 23 h 232"/>
                <a:gd name="T6" fmla="*/ 134 w 1306"/>
                <a:gd name="T7" fmla="*/ 19 h 232"/>
                <a:gd name="T8" fmla="*/ 189 w 1306"/>
                <a:gd name="T9" fmla="*/ 11 h 232"/>
                <a:gd name="T10" fmla="*/ 229 w 1306"/>
                <a:gd name="T11" fmla="*/ 10 h 232"/>
                <a:gd name="T12" fmla="*/ 281 w 1306"/>
                <a:gd name="T13" fmla="*/ 3 h 232"/>
                <a:gd name="T14" fmla="*/ 326 w 1306"/>
                <a:gd name="T15" fmla="*/ 0 h 232"/>
                <a:gd name="T16" fmla="*/ 327 w 1306"/>
                <a:gd name="T17" fmla="*/ 7 h 232"/>
                <a:gd name="T18" fmla="*/ 316 w 1306"/>
                <a:gd name="T19" fmla="*/ 15 h 232"/>
                <a:gd name="T20" fmla="*/ 276 w 1306"/>
                <a:gd name="T21" fmla="*/ 15 h 232"/>
                <a:gd name="T22" fmla="*/ 279 w 1306"/>
                <a:gd name="T23" fmla="*/ 25 h 232"/>
                <a:gd name="T24" fmla="*/ 274 w 1306"/>
                <a:gd name="T25" fmla="*/ 38 h 232"/>
                <a:gd name="T26" fmla="*/ 263 w 1306"/>
                <a:gd name="T27" fmla="*/ 46 h 232"/>
                <a:gd name="T28" fmla="*/ 247 w 1306"/>
                <a:gd name="T29" fmla="*/ 46 h 232"/>
                <a:gd name="T30" fmla="*/ 233 w 1306"/>
                <a:gd name="T31" fmla="*/ 42 h 232"/>
                <a:gd name="T32" fmla="*/ 228 w 1306"/>
                <a:gd name="T33" fmla="*/ 29 h 232"/>
                <a:gd name="T34" fmla="*/ 228 w 1306"/>
                <a:gd name="T35" fmla="*/ 20 h 232"/>
                <a:gd name="T36" fmla="*/ 190 w 1306"/>
                <a:gd name="T37" fmla="*/ 21 h 232"/>
                <a:gd name="T38" fmla="*/ 174 w 1306"/>
                <a:gd name="T39" fmla="*/ 25 h 232"/>
                <a:gd name="T40" fmla="*/ 142 w 1306"/>
                <a:gd name="T41" fmla="*/ 34 h 232"/>
                <a:gd name="T42" fmla="*/ 96 w 1306"/>
                <a:gd name="T43" fmla="*/ 39 h 232"/>
                <a:gd name="T44" fmla="*/ 58 w 1306"/>
                <a:gd name="T45" fmla="*/ 40 h 232"/>
                <a:gd name="T46" fmla="*/ 33 w 1306"/>
                <a:gd name="T47" fmla="*/ 45 h 232"/>
                <a:gd name="T48" fmla="*/ 10 w 1306"/>
                <a:gd name="T49" fmla="*/ 58 h 232"/>
                <a:gd name="T50" fmla="*/ 0 w 1306"/>
                <a:gd name="T51" fmla="*/ 45 h 232"/>
                <a:gd name="T52" fmla="*/ 6 w 1306"/>
                <a:gd name="T53" fmla="*/ 34 h 232"/>
                <a:gd name="T54" fmla="*/ 12 w 1306"/>
                <a:gd name="T55" fmla="*/ 31 h 232"/>
                <a:gd name="T56" fmla="*/ 0 w 1306"/>
                <a:gd name="T57" fmla="*/ 3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06" h="232">
                  <a:moveTo>
                    <a:pt x="0" y="148"/>
                  </a:moveTo>
                  <a:lnTo>
                    <a:pt x="109" y="110"/>
                  </a:lnTo>
                  <a:lnTo>
                    <a:pt x="343" y="93"/>
                  </a:lnTo>
                  <a:lnTo>
                    <a:pt x="536" y="77"/>
                  </a:lnTo>
                  <a:lnTo>
                    <a:pt x="753" y="43"/>
                  </a:lnTo>
                  <a:lnTo>
                    <a:pt x="913" y="38"/>
                  </a:lnTo>
                  <a:lnTo>
                    <a:pt x="1124" y="13"/>
                  </a:lnTo>
                  <a:lnTo>
                    <a:pt x="1302" y="0"/>
                  </a:lnTo>
                  <a:lnTo>
                    <a:pt x="1306" y="26"/>
                  </a:lnTo>
                  <a:lnTo>
                    <a:pt x="1263" y="60"/>
                  </a:lnTo>
                  <a:lnTo>
                    <a:pt x="1104" y="60"/>
                  </a:lnTo>
                  <a:lnTo>
                    <a:pt x="1116" y="101"/>
                  </a:lnTo>
                  <a:lnTo>
                    <a:pt x="1095" y="152"/>
                  </a:lnTo>
                  <a:lnTo>
                    <a:pt x="1052" y="185"/>
                  </a:lnTo>
                  <a:lnTo>
                    <a:pt x="985" y="185"/>
                  </a:lnTo>
                  <a:lnTo>
                    <a:pt x="929" y="168"/>
                  </a:lnTo>
                  <a:lnTo>
                    <a:pt x="909" y="114"/>
                  </a:lnTo>
                  <a:lnTo>
                    <a:pt x="909" y="81"/>
                  </a:lnTo>
                  <a:lnTo>
                    <a:pt x="757" y="84"/>
                  </a:lnTo>
                  <a:lnTo>
                    <a:pt x="693" y="101"/>
                  </a:lnTo>
                  <a:lnTo>
                    <a:pt x="566" y="135"/>
                  </a:lnTo>
                  <a:lnTo>
                    <a:pt x="384" y="157"/>
                  </a:lnTo>
                  <a:lnTo>
                    <a:pt x="232" y="161"/>
                  </a:lnTo>
                  <a:lnTo>
                    <a:pt x="131" y="181"/>
                  </a:lnTo>
                  <a:lnTo>
                    <a:pt x="38" y="232"/>
                  </a:lnTo>
                  <a:lnTo>
                    <a:pt x="0" y="181"/>
                  </a:lnTo>
                  <a:lnTo>
                    <a:pt x="25" y="135"/>
                  </a:lnTo>
                  <a:lnTo>
                    <a:pt x="46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461"/>
            <p:cNvSpPr>
              <a:spLocks/>
            </p:cNvSpPr>
            <p:nvPr/>
          </p:nvSpPr>
          <p:spPr bwMode="auto">
            <a:xfrm>
              <a:off x="4537" y="1842"/>
              <a:ext cx="128" cy="266"/>
            </a:xfrm>
            <a:custGeom>
              <a:avLst/>
              <a:gdLst>
                <a:gd name="T0" fmla="*/ 57 w 511"/>
                <a:gd name="T1" fmla="*/ 0 h 1063"/>
                <a:gd name="T2" fmla="*/ 73 w 511"/>
                <a:gd name="T3" fmla="*/ 3 h 1063"/>
                <a:gd name="T4" fmla="*/ 92 w 511"/>
                <a:gd name="T5" fmla="*/ 3 h 1063"/>
                <a:gd name="T6" fmla="*/ 117 w 511"/>
                <a:gd name="T7" fmla="*/ 16 h 1063"/>
                <a:gd name="T8" fmla="*/ 126 w 511"/>
                <a:gd name="T9" fmla="*/ 41 h 1063"/>
                <a:gd name="T10" fmla="*/ 128 w 511"/>
                <a:gd name="T11" fmla="*/ 76 h 1063"/>
                <a:gd name="T12" fmla="*/ 118 w 511"/>
                <a:gd name="T13" fmla="*/ 115 h 1063"/>
                <a:gd name="T14" fmla="*/ 101 w 511"/>
                <a:gd name="T15" fmla="*/ 152 h 1063"/>
                <a:gd name="T16" fmla="*/ 89 w 511"/>
                <a:gd name="T17" fmla="*/ 184 h 1063"/>
                <a:gd name="T18" fmla="*/ 76 w 511"/>
                <a:gd name="T19" fmla="*/ 228 h 1063"/>
                <a:gd name="T20" fmla="*/ 61 w 511"/>
                <a:gd name="T21" fmla="*/ 254 h 1063"/>
                <a:gd name="T22" fmla="*/ 42 w 511"/>
                <a:gd name="T23" fmla="*/ 266 h 1063"/>
                <a:gd name="T24" fmla="*/ 26 w 511"/>
                <a:gd name="T25" fmla="*/ 266 h 1063"/>
                <a:gd name="T26" fmla="*/ 8 w 511"/>
                <a:gd name="T27" fmla="*/ 254 h 1063"/>
                <a:gd name="T28" fmla="*/ 0 w 511"/>
                <a:gd name="T29" fmla="*/ 237 h 1063"/>
                <a:gd name="T30" fmla="*/ 0 w 511"/>
                <a:gd name="T31" fmla="*/ 210 h 1063"/>
                <a:gd name="T32" fmla="*/ 10 w 511"/>
                <a:gd name="T33" fmla="*/ 174 h 1063"/>
                <a:gd name="T34" fmla="*/ 19 w 511"/>
                <a:gd name="T35" fmla="*/ 124 h 1063"/>
                <a:gd name="T36" fmla="*/ 22 w 511"/>
                <a:gd name="T37" fmla="*/ 63 h 1063"/>
                <a:gd name="T38" fmla="*/ 17 w 511"/>
                <a:gd name="T39" fmla="*/ 17 h 1063"/>
                <a:gd name="T40" fmla="*/ 33 w 511"/>
                <a:gd name="T41" fmla="*/ 1 h 1063"/>
                <a:gd name="T42" fmla="*/ 57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6" y="12"/>
                  </a:lnTo>
                  <a:lnTo>
                    <a:pt x="468" y="62"/>
                  </a:lnTo>
                  <a:lnTo>
                    <a:pt x="505" y="164"/>
                  </a:lnTo>
                  <a:lnTo>
                    <a:pt x="511" y="304"/>
                  </a:lnTo>
                  <a:lnTo>
                    <a:pt x="472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30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462"/>
            <p:cNvSpPr>
              <a:spLocks/>
            </p:cNvSpPr>
            <p:nvPr/>
          </p:nvSpPr>
          <p:spPr bwMode="auto">
            <a:xfrm>
              <a:off x="4423" y="1853"/>
              <a:ext cx="146" cy="238"/>
            </a:xfrm>
            <a:custGeom>
              <a:avLst/>
              <a:gdLst>
                <a:gd name="T0" fmla="*/ 111 w 583"/>
                <a:gd name="T1" fmla="*/ 10 h 951"/>
                <a:gd name="T2" fmla="*/ 127 w 583"/>
                <a:gd name="T3" fmla="*/ 0 h 951"/>
                <a:gd name="T4" fmla="*/ 138 w 583"/>
                <a:gd name="T5" fmla="*/ 0 h 951"/>
                <a:gd name="T6" fmla="*/ 146 w 583"/>
                <a:gd name="T7" fmla="*/ 8 h 951"/>
                <a:gd name="T8" fmla="*/ 142 w 583"/>
                <a:gd name="T9" fmla="*/ 22 h 951"/>
                <a:gd name="T10" fmla="*/ 132 w 583"/>
                <a:gd name="T11" fmla="*/ 32 h 951"/>
                <a:gd name="T12" fmla="*/ 114 w 583"/>
                <a:gd name="T13" fmla="*/ 41 h 951"/>
                <a:gd name="T14" fmla="*/ 79 w 583"/>
                <a:gd name="T15" fmla="*/ 55 h 951"/>
                <a:gd name="T16" fmla="*/ 35 w 583"/>
                <a:gd name="T17" fmla="*/ 79 h 951"/>
                <a:gd name="T18" fmla="*/ 18 w 583"/>
                <a:gd name="T19" fmla="*/ 80 h 951"/>
                <a:gd name="T20" fmla="*/ 27 w 583"/>
                <a:gd name="T21" fmla="*/ 103 h 951"/>
                <a:gd name="T22" fmla="*/ 46 w 583"/>
                <a:gd name="T23" fmla="*/ 127 h 951"/>
                <a:gd name="T24" fmla="*/ 62 w 583"/>
                <a:gd name="T25" fmla="*/ 156 h 951"/>
                <a:gd name="T26" fmla="*/ 69 w 583"/>
                <a:gd name="T27" fmla="*/ 187 h 951"/>
                <a:gd name="T28" fmla="*/ 65 w 583"/>
                <a:gd name="T29" fmla="*/ 196 h 951"/>
                <a:gd name="T30" fmla="*/ 56 w 583"/>
                <a:gd name="T31" fmla="*/ 203 h 951"/>
                <a:gd name="T32" fmla="*/ 43 w 583"/>
                <a:gd name="T33" fmla="*/ 207 h 951"/>
                <a:gd name="T34" fmla="*/ 31 w 583"/>
                <a:gd name="T35" fmla="*/ 216 h 951"/>
                <a:gd name="T36" fmla="*/ 26 w 583"/>
                <a:gd name="T37" fmla="*/ 226 h 951"/>
                <a:gd name="T38" fmla="*/ 22 w 583"/>
                <a:gd name="T39" fmla="*/ 238 h 951"/>
                <a:gd name="T40" fmla="*/ 13 w 583"/>
                <a:gd name="T41" fmla="*/ 238 h 951"/>
                <a:gd name="T42" fmla="*/ 9 w 583"/>
                <a:gd name="T43" fmla="*/ 229 h 951"/>
                <a:gd name="T44" fmla="*/ 16 w 583"/>
                <a:gd name="T45" fmla="*/ 215 h 951"/>
                <a:gd name="T46" fmla="*/ 34 w 583"/>
                <a:gd name="T47" fmla="*/ 206 h 951"/>
                <a:gd name="T48" fmla="*/ 45 w 583"/>
                <a:gd name="T49" fmla="*/ 196 h 951"/>
                <a:gd name="T50" fmla="*/ 54 w 583"/>
                <a:gd name="T51" fmla="*/ 191 h 951"/>
                <a:gd name="T52" fmla="*/ 57 w 583"/>
                <a:gd name="T53" fmla="*/ 182 h 951"/>
                <a:gd name="T54" fmla="*/ 53 w 583"/>
                <a:gd name="T55" fmla="*/ 156 h 951"/>
                <a:gd name="T56" fmla="*/ 38 w 583"/>
                <a:gd name="T57" fmla="*/ 137 h 951"/>
                <a:gd name="T58" fmla="*/ 26 w 583"/>
                <a:gd name="T59" fmla="*/ 121 h 951"/>
                <a:gd name="T60" fmla="*/ 9 w 583"/>
                <a:gd name="T61" fmla="*/ 102 h 951"/>
                <a:gd name="T62" fmla="*/ 0 w 583"/>
                <a:gd name="T63" fmla="*/ 83 h 951"/>
                <a:gd name="T64" fmla="*/ 0 w 583"/>
                <a:gd name="T65" fmla="*/ 73 h 951"/>
                <a:gd name="T66" fmla="*/ 8 w 583"/>
                <a:gd name="T67" fmla="*/ 68 h 951"/>
                <a:gd name="T68" fmla="*/ 41 w 583"/>
                <a:gd name="T69" fmla="*/ 49 h 951"/>
                <a:gd name="T70" fmla="*/ 73 w 583"/>
                <a:gd name="T71" fmla="*/ 32 h 951"/>
                <a:gd name="T72" fmla="*/ 104 w 583"/>
                <a:gd name="T73" fmla="*/ 16 h 951"/>
                <a:gd name="T74" fmla="*/ 111 w 583"/>
                <a:gd name="T75" fmla="*/ 1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3" h="951">
                  <a:moveTo>
                    <a:pt x="443" y="38"/>
                  </a:moveTo>
                  <a:lnTo>
                    <a:pt x="506" y="0"/>
                  </a:lnTo>
                  <a:lnTo>
                    <a:pt x="553" y="0"/>
                  </a:lnTo>
                  <a:lnTo>
                    <a:pt x="583" y="30"/>
                  </a:lnTo>
                  <a:lnTo>
                    <a:pt x="566" y="88"/>
                  </a:lnTo>
                  <a:lnTo>
                    <a:pt x="527" y="127"/>
                  </a:lnTo>
                  <a:lnTo>
                    <a:pt x="456" y="164"/>
                  </a:lnTo>
                  <a:lnTo>
                    <a:pt x="317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09" y="410"/>
                  </a:lnTo>
                  <a:lnTo>
                    <a:pt x="185" y="506"/>
                  </a:lnTo>
                  <a:lnTo>
                    <a:pt x="249" y="625"/>
                  </a:lnTo>
                  <a:lnTo>
                    <a:pt x="274" y="748"/>
                  </a:lnTo>
                  <a:lnTo>
                    <a:pt x="261" y="785"/>
                  </a:lnTo>
                  <a:lnTo>
                    <a:pt x="224" y="811"/>
                  </a:lnTo>
                  <a:lnTo>
                    <a:pt x="172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1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1" y="127"/>
                  </a:lnTo>
                  <a:lnTo>
                    <a:pt x="417" y="64"/>
                  </a:lnTo>
                  <a:lnTo>
                    <a:pt x="44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463"/>
            <p:cNvSpPr>
              <a:spLocks/>
            </p:cNvSpPr>
            <p:nvPr/>
          </p:nvSpPr>
          <p:spPr bwMode="auto">
            <a:xfrm>
              <a:off x="4566" y="2086"/>
              <a:ext cx="97" cy="257"/>
            </a:xfrm>
            <a:custGeom>
              <a:avLst/>
              <a:gdLst>
                <a:gd name="T0" fmla="*/ 18 w 388"/>
                <a:gd name="T1" fmla="*/ 30 h 1029"/>
                <a:gd name="T2" fmla="*/ 6 w 388"/>
                <a:gd name="T3" fmla="*/ 13 h 1029"/>
                <a:gd name="T4" fmla="*/ 10 w 388"/>
                <a:gd name="T5" fmla="*/ 0 h 1029"/>
                <a:gd name="T6" fmla="*/ 22 w 388"/>
                <a:gd name="T7" fmla="*/ 0 h 1029"/>
                <a:gd name="T8" fmla="*/ 37 w 388"/>
                <a:gd name="T9" fmla="*/ 14 h 1029"/>
                <a:gd name="T10" fmla="*/ 56 w 388"/>
                <a:gd name="T11" fmla="*/ 42 h 1029"/>
                <a:gd name="T12" fmla="*/ 67 w 388"/>
                <a:gd name="T13" fmla="*/ 70 h 1029"/>
                <a:gd name="T14" fmla="*/ 76 w 388"/>
                <a:gd name="T15" fmla="*/ 96 h 1029"/>
                <a:gd name="T16" fmla="*/ 79 w 388"/>
                <a:gd name="T17" fmla="*/ 120 h 1029"/>
                <a:gd name="T18" fmla="*/ 78 w 388"/>
                <a:gd name="T19" fmla="*/ 133 h 1029"/>
                <a:gd name="T20" fmla="*/ 69 w 388"/>
                <a:gd name="T21" fmla="*/ 149 h 1029"/>
                <a:gd name="T22" fmla="*/ 53 w 388"/>
                <a:gd name="T23" fmla="*/ 191 h 1029"/>
                <a:gd name="T24" fmla="*/ 35 w 388"/>
                <a:gd name="T25" fmla="*/ 215 h 1029"/>
                <a:gd name="T26" fmla="*/ 31 w 388"/>
                <a:gd name="T27" fmla="*/ 226 h 1029"/>
                <a:gd name="T28" fmla="*/ 48 w 388"/>
                <a:gd name="T29" fmla="*/ 228 h 1029"/>
                <a:gd name="T30" fmla="*/ 70 w 388"/>
                <a:gd name="T31" fmla="*/ 228 h 1029"/>
                <a:gd name="T32" fmla="*/ 97 w 388"/>
                <a:gd name="T33" fmla="*/ 237 h 1029"/>
                <a:gd name="T34" fmla="*/ 95 w 388"/>
                <a:gd name="T35" fmla="*/ 244 h 1029"/>
                <a:gd name="T36" fmla="*/ 91 w 388"/>
                <a:gd name="T37" fmla="*/ 253 h 1029"/>
                <a:gd name="T38" fmla="*/ 83 w 388"/>
                <a:gd name="T39" fmla="*/ 257 h 1029"/>
                <a:gd name="T40" fmla="*/ 65 w 388"/>
                <a:gd name="T41" fmla="*/ 251 h 1029"/>
                <a:gd name="T42" fmla="*/ 48 w 388"/>
                <a:gd name="T43" fmla="*/ 242 h 1029"/>
                <a:gd name="T44" fmla="*/ 22 w 388"/>
                <a:gd name="T45" fmla="*/ 240 h 1029"/>
                <a:gd name="T46" fmla="*/ 6 w 388"/>
                <a:gd name="T47" fmla="*/ 244 h 1029"/>
                <a:gd name="T48" fmla="*/ 0 w 388"/>
                <a:gd name="T49" fmla="*/ 238 h 1029"/>
                <a:gd name="T50" fmla="*/ 0 w 388"/>
                <a:gd name="T51" fmla="*/ 231 h 1029"/>
                <a:gd name="T52" fmla="*/ 9 w 388"/>
                <a:gd name="T53" fmla="*/ 223 h 1029"/>
                <a:gd name="T54" fmla="*/ 22 w 388"/>
                <a:gd name="T55" fmla="*/ 209 h 1029"/>
                <a:gd name="T56" fmla="*/ 46 w 388"/>
                <a:gd name="T57" fmla="*/ 174 h 1029"/>
                <a:gd name="T58" fmla="*/ 57 w 388"/>
                <a:gd name="T59" fmla="*/ 143 h 1029"/>
                <a:gd name="T60" fmla="*/ 60 w 388"/>
                <a:gd name="T61" fmla="*/ 114 h 1029"/>
                <a:gd name="T62" fmla="*/ 59 w 388"/>
                <a:gd name="T63" fmla="*/ 98 h 1029"/>
                <a:gd name="T64" fmla="*/ 51 w 388"/>
                <a:gd name="T65" fmla="*/ 70 h 1029"/>
                <a:gd name="T66" fmla="*/ 29 w 388"/>
                <a:gd name="T67" fmla="*/ 39 h 1029"/>
                <a:gd name="T68" fmla="*/ 13 w 388"/>
                <a:gd name="T69" fmla="*/ 23 h 1029"/>
                <a:gd name="T70" fmla="*/ 18 w 388"/>
                <a:gd name="T71" fmla="*/ 3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8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4" y="169"/>
                  </a:lnTo>
                  <a:lnTo>
                    <a:pt x="267" y="279"/>
                  </a:lnTo>
                  <a:lnTo>
                    <a:pt x="304" y="385"/>
                  </a:lnTo>
                  <a:lnTo>
                    <a:pt x="317" y="481"/>
                  </a:lnTo>
                  <a:lnTo>
                    <a:pt x="313" y="532"/>
                  </a:lnTo>
                  <a:lnTo>
                    <a:pt x="274" y="595"/>
                  </a:lnTo>
                  <a:lnTo>
                    <a:pt x="211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8" y="911"/>
                  </a:lnTo>
                  <a:lnTo>
                    <a:pt x="388" y="949"/>
                  </a:lnTo>
                  <a:lnTo>
                    <a:pt x="380" y="978"/>
                  </a:lnTo>
                  <a:lnTo>
                    <a:pt x="363" y="1012"/>
                  </a:lnTo>
                  <a:lnTo>
                    <a:pt x="330" y="1029"/>
                  </a:lnTo>
                  <a:lnTo>
                    <a:pt x="261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5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4" y="891"/>
                  </a:lnTo>
                  <a:lnTo>
                    <a:pt x="89" y="835"/>
                  </a:lnTo>
                  <a:lnTo>
                    <a:pt x="185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3" y="279"/>
                  </a:lnTo>
                  <a:lnTo>
                    <a:pt x="114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464"/>
            <p:cNvSpPr>
              <a:spLocks/>
            </p:cNvSpPr>
            <p:nvPr/>
          </p:nvSpPr>
          <p:spPr bwMode="auto">
            <a:xfrm>
              <a:off x="4417" y="2068"/>
              <a:ext cx="142" cy="284"/>
            </a:xfrm>
            <a:custGeom>
              <a:avLst/>
              <a:gdLst>
                <a:gd name="T0" fmla="*/ 83 w 570"/>
                <a:gd name="T1" fmla="*/ 50 h 1135"/>
                <a:gd name="T2" fmla="*/ 104 w 570"/>
                <a:gd name="T3" fmla="*/ 22 h 1135"/>
                <a:gd name="T4" fmla="*/ 123 w 570"/>
                <a:gd name="T5" fmla="*/ 0 h 1135"/>
                <a:gd name="T6" fmla="*/ 136 w 570"/>
                <a:gd name="T7" fmla="*/ 2 h 1135"/>
                <a:gd name="T8" fmla="*/ 142 w 570"/>
                <a:gd name="T9" fmla="*/ 12 h 1135"/>
                <a:gd name="T10" fmla="*/ 142 w 570"/>
                <a:gd name="T11" fmla="*/ 29 h 1135"/>
                <a:gd name="T12" fmla="*/ 130 w 570"/>
                <a:gd name="T13" fmla="*/ 38 h 1135"/>
                <a:gd name="T14" fmla="*/ 110 w 570"/>
                <a:gd name="T15" fmla="*/ 51 h 1135"/>
                <a:gd name="T16" fmla="*/ 94 w 570"/>
                <a:gd name="T17" fmla="*/ 67 h 1135"/>
                <a:gd name="T18" fmla="*/ 77 w 570"/>
                <a:gd name="T19" fmla="*/ 88 h 1135"/>
                <a:gd name="T20" fmla="*/ 69 w 570"/>
                <a:gd name="T21" fmla="*/ 103 h 1135"/>
                <a:gd name="T22" fmla="*/ 61 w 570"/>
                <a:gd name="T23" fmla="*/ 122 h 1135"/>
                <a:gd name="T24" fmla="*/ 57 w 570"/>
                <a:gd name="T25" fmla="*/ 148 h 1135"/>
                <a:gd name="T26" fmla="*/ 57 w 570"/>
                <a:gd name="T27" fmla="*/ 171 h 1135"/>
                <a:gd name="T28" fmla="*/ 61 w 570"/>
                <a:gd name="T29" fmla="*/ 200 h 1135"/>
                <a:gd name="T30" fmla="*/ 72 w 570"/>
                <a:gd name="T31" fmla="*/ 227 h 1135"/>
                <a:gd name="T32" fmla="*/ 82 w 570"/>
                <a:gd name="T33" fmla="*/ 243 h 1135"/>
                <a:gd name="T34" fmla="*/ 88 w 570"/>
                <a:gd name="T35" fmla="*/ 253 h 1135"/>
                <a:gd name="T36" fmla="*/ 88 w 570"/>
                <a:gd name="T37" fmla="*/ 262 h 1135"/>
                <a:gd name="T38" fmla="*/ 82 w 570"/>
                <a:gd name="T39" fmla="*/ 265 h 1135"/>
                <a:gd name="T40" fmla="*/ 67 w 570"/>
                <a:gd name="T41" fmla="*/ 265 h 1135"/>
                <a:gd name="T42" fmla="*/ 44 w 570"/>
                <a:gd name="T43" fmla="*/ 269 h 1135"/>
                <a:gd name="T44" fmla="*/ 26 w 570"/>
                <a:gd name="T45" fmla="*/ 275 h 1135"/>
                <a:gd name="T46" fmla="*/ 16 w 570"/>
                <a:gd name="T47" fmla="*/ 284 h 1135"/>
                <a:gd name="T48" fmla="*/ 6 w 570"/>
                <a:gd name="T49" fmla="*/ 281 h 1135"/>
                <a:gd name="T50" fmla="*/ 0 w 570"/>
                <a:gd name="T51" fmla="*/ 269 h 1135"/>
                <a:gd name="T52" fmla="*/ 1 w 570"/>
                <a:gd name="T53" fmla="*/ 260 h 1135"/>
                <a:gd name="T54" fmla="*/ 19 w 570"/>
                <a:gd name="T55" fmla="*/ 252 h 1135"/>
                <a:gd name="T56" fmla="*/ 47 w 570"/>
                <a:gd name="T57" fmla="*/ 250 h 1135"/>
                <a:gd name="T58" fmla="*/ 73 w 570"/>
                <a:gd name="T59" fmla="*/ 250 h 1135"/>
                <a:gd name="T60" fmla="*/ 63 w 570"/>
                <a:gd name="T61" fmla="*/ 237 h 1135"/>
                <a:gd name="T62" fmla="*/ 58 w 570"/>
                <a:gd name="T63" fmla="*/ 222 h 1135"/>
                <a:gd name="T64" fmla="*/ 50 w 570"/>
                <a:gd name="T65" fmla="*/ 200 h 1135"/>
                <a:gd name="T66" fmla="*/ 42 w 570"/>
                <a:gd name="T67" fmla="*/ 176 h 1135"/>
                <a:gd name="T68" fmla="*/ 42 w 570"/>
                <a:gd name="T69" fmla="*/ 149 h 1135"/>
                <a:gd name="T70" fmla="*/ 44 w 570"/>
                <a:gd name="T71" fmla="*/ 122 h 1135"/>
                <a:gd name="T72" fmla="*/ 54 w 570"/>
                <a:gd name="T73" fmla="*/ 98 h 1135"/>
                <a:gd name="T74" fmla="*/ 70 w 570"/>
                <a:gd name="T75" fmla="*/ 67 h 1135"/>
                <a:gd name="T76" fmla="*/ 83 w 570"/>
                <a:gd name="T77" fmla="*/ 5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0" h="1135">
                  <a:moveTo>
                    <a:pt x="332" y="199"/>
                  </a:moveTo>
                  <a:lnTo>
                    <a:pt x="417" y="89"/>
                  </a:lnTo>
                  <a:lnTo>
                    <a:pt x="493" y="0"/>
                  </a:lnTo>
                  <a:lnTo>
                    <a:pt x="544" y="9"/>
                  </a:lnTo>
                  <a:lnTo>
                    <a:pt x="570" y="47"/>
                  </a:lnTo>
                  <a:lnTo>
                    <a:pt x="570" y="114"/>
                  </a:lnTo>
                  <a:lnTo>
                    <a:pt x="523" y="152"/>
                  </a:lnTo>
                  <a:lnTo>
                    <a:pt x="442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8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1" y="908"/>
                  </a:lnTo>
                  <a:lnTo>
                    <a:pt x="328" y="971"/>
                  </a:lnTo>
                  <a:lnTo>
                    <a:pt x="354" y="1012"/>
                  </a:lnTo>
                  <a:lnTo>
                    <a:pt x="354" y="1047"/>
                  </a:lnTo>
                  <a:lnTo>
                    <a:pt x="328" y="1059"/>
                  </a:lnTo>
                  <a:lnTo>
                    <a:pt x="269" y="1059"/>
                  </a:lnTo>
                  <a:lnTo>
                    <a:pt x="176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2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6" y="489"/>
                  </a:lnTo>
                  <a:lnTo>
                    <a:pt x="215" y="393"/>
                  </a:lnTo>
                  <a:lnTo>
                    <a:pt x="282" y="266"/>
                  </a:lnTo>
                  <a:lnTo>
                    <a:pt x="3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AutoShape 465"/>
          <p:cNvSpPr>
            <a:spLocks noChangeArrowheads="1"/>
          </p:cNvSpPr>
          <p:nvPr/>
        </p:nvSpPr>
        <p:spPr bwMode="auto">
          <a:xfrm>
            <a:off x="6858000" y="5486400"/>
            <a:ext cx="2057400" cy="990600"/>
          </a:xfrm>
          <a:prstGeom prst="wedgeRoundRectCallout">
            <a:avLst>
              <a:gd name="adj1" fmla="val -72532"/>
              <a:gd name="adj2" fmla="val -721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Describe the dynamics</a:t>
            </a:r>
          </a:p>
          <a:p>
            <a:pPr algn="ctr"/>
            <a:r>
              <a:rPr lang="en-US" sz="1600" b="1"/>
              <a:t>from the step</a:t>
            </a:r>
          </a:p>
          <a:p>
            <a:pPr algn="ctr"/>
            <a:r>
              <a:rPr lang="en-US" sz="1600" b="1"/>
              <a:t>change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9: PID TUNING</a:t>
            </a:r>
            <a:endParaRPr lang="en-US" sz="32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1288" y="1219200"/>
            <a:ext cx="1706562" cy="5357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Define the tuning problem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1. Process Dynamics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2.	Measured variable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3.	Model error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4.	Input forcing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5.	Controller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6.	Performance measures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3124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The PID controller will function successfully for the wide range of feedback process dynamics shown here.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19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1828800" y="4114800"/>
            <a:ext cx="3411538" cy="1274763"/>
            <a:chOff x="672" y="2400"/>
            <a:chExt cx="2149" cy="803"/>
          </a:xfrm>
        </p:grpSpPr>
        <p:sp>
          <p:nvSpPr>
            <p:cNvPr id="9548" name="Rectangle 7"/>
            <p:cNvSpPr>
              <a:spLocks noChangeArrowheads="1"/>
            </p:cNvSpPr>
            <p:nvPr/>
          </p:nvSpPr>
          <p:spPr bwMode="auto">
            <a:xfrm>
              <a:off x="810" y="2483"/>
              <a:ext cx="1990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9" name="Rectangle 8"/>
            <p:cNvSpPr>
              <a:spLocks noChangeArrowheads="1"/>
            </p:cNvSpPr>
            <p:nvPr/>
          </p:nvSpPr>
          <p:spPr bwMode="auto">
            <a:xfrm>
              <a:off x="810" y="2483"/>
              <a:ext cx="1990" cy="5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0" name="Line 9"/>
            <p:cNvSpPr>
              <a:spLocks noChangeShapeType="1"/>
            </p:cNvSpPr>
            <p:nvPr/>
          </p:nvSpPr>
          <p:spPr bwMode="auto">
            <a:xfrm>
              <a:off x="810" y="2483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1" name="Freeform 10"/>
            <p:cNvSpPr>
              <a:spLocks/>
            </p:cNvSpPr>
            <p:nvPr/>
          </p:nvSpPr>
          <p:spPr bwMode="auto">
            <a:xfrm>
              <a:off x="810" y="2483"/>
              <a:ext cx="1990" cy="595"/>
            </a:xfrm>
            <a:custGeom>
              <a:avLst/>
              <a:gdLst>
                <a:gd name="T0" fmla="*/ 0 w 619"/>
                <a:gd name="T1" fmla="*/ 595 h 164"/>
                <a:gd name="T2" fmla="*/ 1990 w 619"/>
                <a:gd name="T3" fmla="*/ 595 h 164"/>
                <a:gd name="T4" fmla="*/ 199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2" name="Line 11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3" name="Line 12"/>
            <p:cNvSpPr>
              <a:spLocks noChangeShapeType="1"/>
            </p:cNvSpPr>
            <p:nvPr/>
          </p:nvSpPr>
          <p:spPr bwMode="auto">
            <a:xfrm>
              <a:off x="810" y="3078"/>
              <a:ext cx="199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4" name="Line 13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5" name="Line 14"/>
            <p:cNvSpPr>
              <a:spLocks noChangeShapeType="1"/>
            </p:cNvSpPr>
            <p:nvPr/>
          </p:nvSpPr>
          <p:spPr bwMode="auto">
            <a:xfrm flipV="1">
              <a:off x="810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6" name="Line 15"/>
            <p:cNvSpPr>
              <a:spLocks noChangeShapeType="1"/>
            </p:cNvSpPr>
            <p:nvPr/>
          </p:nvSpPr>
          <p:spPr bwMode="auto">
            <a:xfrm>
              <a:off x="810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7" name="Rectangle 16"/>
            <p:cNvSpPr>
              <a:spLocks noChangeArrowheads="1"/>
            </p:cNvSpPr>
            <p:nvPr/>
          </p:nvSpPr>
          <p:spPr bwMode="auto">
            <a:xfrm>
              <a:off x="800" y="309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558" name="Line 17"/>
            <p:cNvSpPr>
              <a:spLocks noChangeShapeType="1"/>
            </p:cNvSpPr>
            <p:nvPr/>
          </p:nvSpPr>
          <p:spPr bwMode="auto">
            <a:xfrm flipV="1">
              <a:off x="1009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9" name="Line 18"/>
            <p:cNvSpPr>
              <a:spLocks noChangeShapeType="1"/>
            </p:cNvSpPr>
            <p:nvPr/>
          </p:nvSpPr>
          <p:spPr bwMode="auto">
            <a:xfrm>
              <a:off x="1009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0" name="Rectangle 19"/>
            <p:cNvSpPr>
              <a:spLocks noChangeArrowheads="1"/>
            </p:cNvSpPr>
            <p:nvPr/>
          </p:nvSpPr>
          <p:spPr bwMode="auto">
            <a:xfrm>
              <a:off x="999" y="309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9561" name="Line 20"/>
            <p:cNvSpPr>
              <a:spLocks noChangeShapeType="1"/>
            </p:cNvSpPr>
            <p:nvPr/>
          </p:nvSpPr>
          <p:spPr bwMode="auto">
            <a:xfrm flipV="1">
              <a:off x="1209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2" name="Line 21"/>
            <p:cNvSpPr>
              <a:spLocks noChangeShapeType="1"/>
            </p:cNvSpPr>
            <p:nvPr/>
          </p:nvSpPr>
          <p:spPr bwMode="auto">
            <a:xfrm>
              <a:off x="1209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3" name="Rectangle 22"/>
            <p:cNvSpPr>
              <a:spLocks noChangeArrowheads="1"/>
            </p:cNvSpPr>
            <p:nvPr/>
          </p:nvSpPr>
          <p:spPr bwMode="auto">
            <a:xfrm>
              <a:off x="1186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9564" name="Line 23"/>
            <p:cNvSpPr>
              <a:spLocks noChangeShapeType="1"/>
            </p:cNvSpPr>
            <p:nvPr/>
          </p:nvSpPr>
          <p:spPr bwMode="auto">
            <a:xfrm flipV="1">
              <a:off x="1408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5" name="Line 24"/>
            <p:cNvSpPr>
              <a:spLocks noChangeShapeType="1"/>
            </p:cNvSpPr>
            <p:nvPr/>
          </p:nvSpPr>
          <p:spPr bwMode="auto">
            <a:xfrm>
              <a:off x="1408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6" name="Rectangle 25"/>
            <p:cNvSpPr>
              <a:spLocks noChangeArrowheads="1"/>
            </p:cNvSpPr>
            <p:nvPr/>
          </p:nvSpPr>
          <p:spPr bwMode="auto">
            <a:xfrm>
              <a:off x="1385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9567" name="Line 26"/>
            <p:cNvSpPr>
              <a:spLocks noChangeShapeType="1"/>
            </p:cNvSpPr>
            <p:nvPr/>
          </p:nvSpPr>
          <p:spPr bwMode="auto">
            <a:xfrm flipV="1">
              <a:off x="1607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8" name="Line 27"/>
            <p:cNvSpPr>
              <a:spLocks noChangeShapeType="1"/>
            </p:cNvSpPr>
            <p:nvPr/>
          </p:nvSpPr>
          <p:spPr bwMode="auto">
            <a:xfrm>
              <a:off x="1607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9" name="Rectangle 28"/>
            <p:cNvSpPr>
              <a:spLocks noChangeArrowheads="1"/>
            </p:cNvSpPr>
            <p:nvPr/>
          </p:nvSpPr>
          <p:spPr bwMode="auto">
            <a:xfrm>
              <a:off x="1585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9570" name="Line 29"/>
            <p:cNvSpPr>
              <a:spLocks noChangeShapeType="1"/>
            </p:cNvSpPr>
            <p:nvPr/>
          </p:nvSpPr>
          <p:spPr bwMode="auto">
            <a:xfrm flipV="1">
              <a:off x="1806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1" name="Line 30"/>
            <p:cNvSpPr>
              <a:spLocks noChangeShapeType="1"/>
            </p:cNvSpPr>
            <p:nvPr/>
          </p:nvSpPr>
          <p:spPr bwMode="auto">
            <a:xfrm>
              <a:off x="1806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2" name="Rectangle 31"/>
            <p:cNvSpPr>
              <a:spLocks noChangeArrowheads="1"/>
            </p:cNvSpPr>
            <p:nvPr/>
          </p:nvSpPr>
          <p:spPr bwMode="auto">
            <a:xfrm>
              <a:off x="1784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9573" name="Line 32"/>
            <p:cNvSpPr>
              <a:spLocks noChangeShapeType="1"/>
            </p:cNvSpPr>
            <p:nvPr/>
          </p:nvSpPr>
          <p:spPr bwMode="auto">
            <a:xfrm flipV="1">
              <a:off x="2002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4" name="Line 33"/>
            <p:cNvSpPr>
              <a:spLocks noChangeShapeType="1"/>
            </p:cNvSpPr>
            <p:nvPr/>
          </p:nvSpPr>
          <p:spPr bwMode="auto">
            <a:xfrm>
              <a:off x="2002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5" name="Rectangle 34"/>
            <p:cNvSpPr>
              <a:spLocks noChangeArrowheads="1"/>
            </p:cNvSpPr>
            <p:nvPr/>
          </p:nvSpPr>
          <p:spPr bwMode="auto">
            <a:xfrm>
              <a:off x="1980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9576" name="Line 35"/>
            <p:cNvSpPr>
              <a:spLocks noChangeShapeType="1"/>
            </p:cNvSpPr>
            <p:nvPr/>
          </p:nvSpPr>
          <p:spPr bwMode="auto">
            <a:xfrm flipV="1">
              <a:off x="2202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7" name="Line 36"/>
            <p:cNvSpPr>
              <a:spLocks noChangeShapeType="1"/>
            </p:cNvSpPr>
            <p:nvPr/>
          </p:nvSpPr>
          <p:spPr bwMode="auto">
            <a:xfrm>
              <a:off x="2202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8" name="Rectangle 37"/>
            <p:cNvSpPr>
              <a:spLocks noChangeArrowheads="1"/>
            </p:cNvSpPr>
            <p:nvPr/>
          </p:nvSpPr>
          <p:spPr bwMode="auto">
            <a:xfrm>
              <a:off x="2179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9579" name="Line 38"/>
            <p:cNvSpPr>
              <a:spLocks noChangeShapeType="1"/>
            </p:cNvSpPr>
            <p:nvPr/>
          </p:nvSpPr>
          <p:spPr bwMode="auto">
            <a:xfrm flipV="1">
              <a:off x="2401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0" name="Line 39"/>
            <p:cNvSpPr>
              <a:spLocks noChangeShapeType="1"/>
            </p:cNvSpPr>
            <p:nvPr/>
          </p:nvSpPr>
          <p:spPr bwMode="auto">
            <a:xfrm>
              <a:off x="2401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1" name="Rectangle 40"/>
            <p:cNvSpPr>
              <a:spLocks noChangeArrowheads="1"/>
            </p:cNvSpPr>
            <p:nvPr/>
          </p:nvSpPr>
          <p:spPr bwMode="auto">
            <a:xfrm>
              <a:off x="2379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9582" name="Line 41"/>
            <p:cNvSpPr>
              <a:spLocks noChangeShapeType="1"/>
            </p:cNvSpPr>
            <p:nvPr/>
          </p:nvSpPr>
          <p:spPr bwMode="auto">
            <a:xfrm flipV="1">
              <a:off x="2600" y="3057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3" name="Line 42"/>
            <p:cNvSpPr>
              <a:spLocks noChangeShapeType="1"/>
            </p:cNvSpPr>
            <p:nvPr/>
          </p:nvSpPr>
          <p:spPr bwMode="auto">
            <a:xfrm>
              <a:off x="2600" y="2483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4" name="Rectangle 43"/>
            <p:cNvSpPr>
              <a:spLocks noChangeArrowheads="1"/>
            </p:cNvSpPr>
            <p:nvPr/>
          </p:nvSpPr>
          <p:spPr bwMode="auto">
            <a:xfrm>
              <a:off x="2578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9585" name="Line 44"/>
            <p:cNvSpPr>
              <a:spLocks noChangeShapeType="1"/>
            </p:cNvSpPr>
            <p:nvPr/>
          </p:nvSpPr>
          <p:spPr bwMode="auto">
            <a:xfrm flipV="1">
              <a:off x="2800" y="3057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6" name="Line 45"/>
            <p:cNvSpPr>
              <a:spLocks noChangeShapeType="1"/>
            </p:cNvSpPr>
            <p:nvPr/>
          </p:nvSpPr>
          <p:spPr bwMode="auto">
            <a:xfrm>
              <a:off x="2800" y="24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7" name="Rectangle 46"/>
            <p:cNvSpPr>
              <a:spLocks noChangeArrowheads="1"/>
            </p:cNvSpPr>
            <p:nvPr/>
          </p:nvSpPr>
          <p:spPr bwMode="auto">
            <a:xfrm>
              <a:off x="2777" y="3093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9588" name="Line 47"/>
            <p:cNvSpPr>
              <a:spLocks noChangeShapeType="1"/>
            </p:cNvSpPr>
            <p:nvPr/>
          </p:nvSpPr>
          <p:spPr bwMode="auto">
            <a:xfrm>
              <a:off x="810" y="30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9" name="Line 48"/>
            <p:cNvSpPr>
              <a:spLocks noChangeShapeType="1"/>
            </p:cNvSpPr>
            <p:nvPr/>
          </p:nvSpPr>
          <p:spPr bwMode="auto">
            <a:xfrm flipH="1">
              <a:off x="2781" y="30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0" name="Rectangle 49"/>
            <p:cNvSpPr>
              <a:spLocks noChangeArrowheads="1"/>
            </p:cNvSpPr>
            <p:nvPr/>
          </p:nvSpPr>
          <p:spPr bwMode="auto">
            <a:xfrm>
              <a:off x="774" y="304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591" name="Line 50"/>
            <p:cNvSpPr>
              <a:spLocks noChangeShapeType="1"/>
            </p:cNvSpPr>
            <p:nvPr/>
          </p:nvSpPr>
          <p:spPr bwMode="auto">
            <a:xfrm>
              <a:off x="810" y="2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2" name="Line 51"/>
            <p:cNvSpPr>
              <a:spLocks noChangeShapeType="1"/>
            </p:cNvSpPr>
            <p:nvPr/>
          </p:nvSpPr>
          <p:spPr bwMode="auto">
            <a:xfrm flipH="1">
              <a:off x="2781" y="2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3" name="Rectangle 52"/>
            <p:cNvSpPr>
              <a:spLocks noChangeArrowheads="1"/>
            </p:cNvSpPr>
            <p:nvPr/>
          </p:nvSpPr>
          <p:spPr bwMode="auto">
            <a:xfrm>
              <a:off x="738" y="2930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9594" name="Line 53"/>
            <p:cNvSpPr>
              <a:spLocks noChangeShapeType="1"/>
            </p:cNvSpPr>
            <p:nvPr/>
          </p:nvSpPr>
          <p:spPr bwMode="auto">
            <a:xfrm>
              <a:off x="810" y="28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5" name="Line 54"/>
            <p:cNvSpPr>
              <a:spLocks noChangeShapeType="1"/>
            </p:cNvSpPr>
            <p:nvPr/>
          </p:nvSpPr>
          <p:spPr bwMode="auto">
            <a:xfrm flipH="1">
              <a:off x="2781" y="28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6" name="Rectangle 55"/>
            <p:cNvSpPr>
              <a:spLocks noChangeArrowheads="1"/>
            </p:cNvSpPr>
            <p:nvPr/>
          </p:nvSpPr>
          <p:spPr bwMode="auto">
            <a:xfrm>
              <a:off x="738" y="2810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9597" name="Line 56"/>
            <p:cNvSpPr>
              <a:spLocks noChangeShapeType="1"/>
            </p:cNvSpPr>
            <p:nvPr/>
          </p:nvSpPr>
          <p:spPr bwMode="auto">
            <a:xfrm>
              <a:off x="810" y="2723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8" name="Line 57"/>
            <p:cNvSpPr>
              <a:spLocks noChangeShapeType="1"/>
            </p:cNvSpPr>
            <p:nvPr/>
          </p:nvSpPr>
          <p:spPr bwMode="auto">
            <a:xfrm flipH="1">
              <a:off x="2781" y="2723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9" name="Rectangle 58"/>
            <p:cNvSpPr>
              <a:spLocks noChangeArrowheads="1"/>
            </p:cNvSpPr>
            <p:nvPr/>
          </p:nvSpPr>
          <p:spPr bwMode="auto">
            <a:xfrm>
              <a:off x="738" y="2693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9600" name="Line 59"/>
            <p:cNvSpPr>
              <a:spLocks noChangeShapeType="1"/>
            </p:cNvSpPr>
            <p:nvPr/>
          </p:nvSpPr>
          <p:spPr bwMode="auto">
            <a:xfrm>
              <a:off x="810" y="260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1" name="Line 60"/>
            <p:cNvSpPr>
              <a:spLocks noChangeShapeType="1"/>
            </p:cNvSpPr>
            <p:nvPr/>
          </p:nvSpPr>
          <p:spPr bwMode="auto">
            <a:xfrm flipH="1">
              <a:off x="2781" y="260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2" name="Rectangle 61"/>
            <p:cNvSpPr>
              <a:spLocks noChangeArrowheads="1"/>
            </p:cNvSpPr>
            <p:nvPr/>
          </p:nvSpPr>
          <p:spPr bwMode="auto">
            <a:xfrm>
              <a:off x="738" y="2574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9603" name="Line 62"/>
            <p:cNvSpPr>
              <a:spLocks noChangeShapeType="1"/>
            </p:cNvSpPr>
            <p:nvPr/>
          </p:nvSpPr>
          <p:spPr bwMode="auto">
            <a:xfrm>
              <a:off x="810" y="248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4" name="Line 63"/>
            <p:cNvSpPr>
              <a:spLocks noChangeShapeType="1"/>
            </p:cNvSpPr>
            <p:nvPr/>
          </p:nvSpPr>
          <p:spPr bwMode="auto">
            <a:xfrm flipH="1">
              <a:off x="2781" y="248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5" name="Rectangle 64"/>
            <p:cNvSpPr>
              <a:spLocks noChangeArrowheads="1"/>
            </p:cNvSpPr>
            <p:nvPr/>
          </p:nvSpPr>
          <p:spPr bwMode="auto">
            <a:xfrm>
              <a:off x="774" y="245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9606" name="Line 65"/>
            <p:cNvSpPr>
              <a:spLocks noChangeShapeType="1"/>
            </p:cNvSpPr>
            <p:nvPr/>
          </p:nvSpPr>
          <p:spPr bwMode="auto">
            <a:xfrm>
              <a:off x="810" y="2483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7" name="Freeform 66"/>
            <p:cNvSpPr>
              <a:spLocks/>
            </p:cNvSpPr>
            <p:nvPr/>
          </p:nvSpPr>
          <p:spPr bwMode="auto">
            <a:xfrm>
              <a:off x="810" y="2483"/>
              <a:ext cx="1990" cy="595"/>
            </a:xfrm>
            <a:custGeom>
              <a:avLst/>
              <a:gdLst>
                <a:gd name="T0" fmla="*/ 0 w 619"/>
                <a:gd name="T1" fmla="*/ 595 h 164"/>
                <a:gd name="T2" fmla="*/ 1990 w 619"/>
                <a:gd name="T3" fmla="*/ 595 h 164"/>
                <a:gd name="T4" fmla="*/ 1990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8" name="Line 67"/>
            <p:cNvSpPr>
              <a:spLocks noChangeShapeType="1"/>
            </p:cNvSpPr>
            <p:nvPr/>
          </p:nvSpPr>
          <p:spPr bwMode="auto">
            <a:xfrm flipV="1">
              <a:off x="810" y="2483"/>
              <a:ext cx="1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9" name="Freeform 68"/>
            <p:cNvSpPr>
              <a:spLocks/>
            </p:cNvSpPr>
            <p:nvPr/>
          </p:nvSpPr>
          <p:spPr bwMode="auto">
            <a:xfrm>
              <a:off x="810" y="2483"/>
              <a:ext cx="1974" cy="595"/>
            </a:xfrm>
            <a:custGeom>
              <a:avLst/>
              <a:gdLst>
                <a:gd name="T0" fmla="*/ 22 w 1763"/>
                <a:gd name="T1" fmla="*/ 595 h 473"/>
                <a:gd name="T2" fmla="*/ 54 w 1763"/>
                <a:gd name="T3" fmla="*/ 595 h 473"/>
                <a:gd name="T4" fmla="*/ 86 w 1763"/>
                <a:gd name="T5" fmla="*/ 595 h 473"/>
                <a:gd name="T6" fmla="*/ 119 w 1763"/>
                <a:gd name="T7" fmla="*/ 595 h 473"/>
                <a:gd name="T8" fmla="*/ 151 w 1763"/>
                <a:gd name="T9" fmla="*/ 595 h 473"/>
                <a:gd name="T10" fmla="*/ 183 w 1763"/>
                <a:gd name="T11" fmla="*/ 595 h 473"/>
                <a:gd name="T12" fmla="*/ 215 w 1763"/>
                <a:gd name="T13" fmla="*/ 595 h 473"/>
                <a:gd name="T14" fmla="*/ 247 w 1763"/>
                <a:gd name="T15" fmla="*/ 595 h 473"/>
                <a:gd name="T16" fmla="*/ 279 w 1763"/>
                <a:gd name="T17" fmla="*/ 595 h 473"/>
                <a:gd name="T18" fmla="*/ 311 w 1763"/>
                <a:gd name="T19" fmla="*/ 595 h 473"/>
                <a:gd name="T20" fmla="*/ 340 w 1763"/>
                <a:gd name="T21" fmla="*/ 508 h 473"/>
                <a:gd name="T22" fmla="*/ 373 w 1763"/>
                <a:gd name="T23" fmla="*/ 433 h 473"/>
                <a:gd name="T24" fmla="*/ 404 w 1763"/>
                <a:gd name="T25" fmla="*/ 367 h 473"/>
                <a:gd name="T26" fmla="*/ 437 w 1763"/>
                <a:gd name="T27" fmla="*/ 312 h 473"/>
                <a:gd name="T28" fmla="*/ 469 w 1763"/>
                <a:gd name="T29" fmla="*/ 269 h 473"/>
                <a:gd name="T30" fmla="*/ 502 w 1763"/>
                <a:gd name="T31" fmla="*/ 229 h 473"/>
                <a:gd name="T32" fmla="*/ 533 w 1763"/>
                <a:gd name="T33" fmla="*/ 196 h 473"/>
                <a:gd name="T34" fmla="*/ 565 w 1763"/>
                <a:gd name="T35" fmla="*/ 167 h 473"/>
                <a:gd name="T36" fmla="*/ 598 w 1763"/>
                <a:gd name="T37" fmla="*/ 142 h 473"/>
                <a:gd name="T38" fmla="*/ 629 w 1763"/>
                <a:gd name="T39" fmla="*/ 120 h 473"/>
                <a:gd name="T40" fmla="*/ 662 w 1763"/>
                <a:gd name="T41" fmla="*/ 102 h 473"/>
                <a:gd name="T42" fmla="*/ 691 w 1763"/>
                <a:gd name="T43" fmla="*/ 87 h 473"/>
                <a:gd name="T44" fmla="*/ 723 w 1763"/>
                <a:gd name="T45" fmla="*/ 73 h 473"/>
                <a:gd name="T46" fmla="*/ 755 w 1763"/>
                <a:gd name="T47" fmla="*/ 62 h 473"/>
                <a:gd name="T48" fmla="*/ 787 w 1763"/>
                <a:gd name="T49" fmla="*/ 54 h 473"/>
                <a:gd name="T50" fmla="*/ 820 w 1763"/>
                <a:gd name="T51" fmla="*/ 47 h 473"/>
                <a:gd name="T52" fmla="*/ 851 w 1763"/>
                <a:gd name="T53" fmla="*/ 40 h 473"/>
                <a:gd name="T54" fmla="*/ 883 w 1763"/>
                <a:gd name="T55" fmla="*/ 33 h 473"/>
                <a:gd name="T56" fmla="*/ 916 w 1763"/>
                <a:gd name="T57" fmla="*/ 29 h 473"/>
                <a:gd name="T58" fmla="*/ 948 w 1763"/>
                <a:gd name="T59" fmla="*/ 25 h 473"/>
                <a:gd name="T60" fmla="*/ 980 w 1763"/>
                <a:gd name="T61" fmla="*/ 21 h 473"/>
                <a:gd name="T62" fmla="*/ 1009 w 1763"/>
                <a:gd name="T63" fmla="*/ 18 h 473"/>
                <a:gd name="T64" fmla="*/ 1041 w 1763"/>
                <a:gd name="T65" fmla="*/ 14 h 473"/>
                <a:gd name="T66" fmla="*/ 1074 w 1763"/>
                <a:gd name="T67" fmla="*/ 14 h 473"/>
                <a:gd name="T68" fmla="*/ 1105 w 1763"/>
                <a:gd name="T69" fmla="*/ 11 h 473"/>
                <a:gd name="T70" fmla="*/ 1138 w 1763"/>
                <a:gd name="T71" fmla="*/ 11 h 473"/>
                <a:gd name="T72" fmla="*/ 1170 w 1763"/>
                <a:gd name="T73" fmla="*/ 8 h 473"/>
                <a:gd name="T74" fmla="*/ 1201 w 1763"/>
                <a:gd name="T75" fmla="*/ 8 h 473"/>
                <a:gd name="T76" fmla="*/ 1234 w 1763"/>
                <a:gd name="T77" fmla="*/ 8 h 473"/>
                <a:gd name="T78" fmla="*/ 1266 w 1763"/>
                <a:gd name="T79" fmla="*/ 4 h 473"/>
                <a:gd name="T80" fmla="*/ 1299 w 1763"/>
                <a:gd name="T81" fmla="*/ 4 h 473"/>
                <a:gd name="T82" fmla="*/ 1327 w 1763"/>
                <a:gd name="T83" fmla="*/ 4 h 473"/>
                <a:gd name="T84" fmla="*/ 1359 w 1763"/>
                <a:gd name="T85" fmla="*/ 4 h 473"/>
                <a:gd name="T86" fmla="*/ 1392 w 1763"/>
                <a:gd name="T87" fmla="*/ 4 h 473"/>
                <a:gd name="T88" fmla="*/ 1424 w 1763"/>
                <a:gd name="T89" fmla="*/ 4 h 473"/>
                <a:gd name="T90" fmla="*/ 1456 w 1763"/>
                <a:gd name="T91" fmla="*/ 4 h 473"/>
                <a:gd name="T92" fmla="*/ 1488 w 1763"/>
                <a:gd name="T93" fmla="*/ 0 h 473"/>
                <a:gd name="T94" fmla="*/ 1521 w 1763"/>
                <a:gd name="T95" fmla="*/ 0 h 473"/>
                <a:gd name="T96" fmla="*/ 1552 w 1763"/>
                <a:gd name="T97" fmla="*/ 0 h 473"/>
                <a:gd name="T98" fmla="*/ 1584 w 1763"/>
                <a:gd name="T99" fmla="*/ 0 h 473"/>
                <a:gd name="T100" fmla="*/ 1617 w 1763"/>
                <a:gd name="T101" fmla="*/ 0 h 473"/>
                <a:gd name="T102" fmla="*/ 1649 w 1763"/>
                <a:gd name="T103" fmla="*/ 0 h 473"/>
                <a:gd name="T104" fmla="*/ 1677 w 1763"/>
                <a:gd name="T105" fmla="*/ 0 h 473"/>
                <a:gd name="T106" fmla="*/ 1710 w 1763"/>
                <a:gd name="T107" fmla="*/ 0 h 473"/>
                <a:gd name="T108" fmla="*/ 1742 w 1763"/>
                <a:gd name="T109" fmla="*/ 0 h 473"/>
                <a:gd name="T110" fmla="*/ 1775 w 1763"/>
                <a:gd name="T111" fmla="*/ 0 h 473"/>
                <a:gd name="T112" fmla="*/ 1806 w 1763"/>
                <a:gd name="T113" fmla="*/ 0 h 473"/>
                <a:gd name="T114" fmla="*/ 1839 w 1763"/>
                <a:gd name="T115" fmla="*/ 0 h 473"/>
                <a:gd name="T116" fmla="*/ 1871 w 1763"/>
                <a:gd name="T117" fmla="*/ 0 h 473"/>
                <a:gd name="T118" fmla="*/ 1902 w 1763"/>
                <a:gd name="T119" fmla="*/ 0 h 473"/>
                <a:gd name="T120" fmla="*/ 1935 w 1763"/>
                <a:gd name="T121" fmla="*/ 0 h 473"/>
                <a:gd name="T122" fmla="*/ 1967 w 1763"/>
                <a:gd name="T123" fmla="*/ 0 h 4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3" h="473">
                  <a:moveTo>
                    <a:pt x="0" y="473"/>
                  </a:moveTo>
                  <a:lnTo>
                    <a:pt x="5" y="473"/>
                  </a:lnTo>
                  <a:lnTo>
                    <a:pt x="14" y="473"/>
                  </a:lnTo>
                  <a:lnTo>
                    <a:pt x="20" y="473"/>
                  </a:lnTo>
                  <a:lnTo>
                    <a:pt x="28" y="473"/>
                  </a:lnTo>
                  <a:lnTo>
                    <a:pt x="34" y="473"/>
                  </a:lnTo>
                  <a:lnTo>
                    <a:pt x="43" y="473"/>
                  </a:lnTo>
                  <a:lnTo>
                    <a:pt x="48" y="473"/>
                  </a:lnTo>
                  <a:lnTo>
                    <a:pt x="57" y="473"/>
                  </a:lnTo>
                  <a:lnTo>
                    <a:pt x="63" y="473"/>
                  </a:lnTo>
                  <a:lnTo>
                    <a:pt x="71" y="473"/>
                  </a:lnTo>
                  <a:lnTo>
                    <a:pt x="77" y="473"/>
                  </a:lnTo>
                  <a:lnTo>
                    <a:pt x="86" y="473"/>
                  </a:lnTo>
                  <a:lnTo>
                    <a:pt x="91" y="473"/>
                  </a:lnTo>
                  <a:lnTo>
                    <a:pt x="100" y="473"/>
                  </a:lnTo>
                  <a:lnTo>
                    <a:pt x="106" y="473"/>
                  </a:lnTo>
                  <a:lnTo>
                    <a:pt x="114" y="473"/>
                  </a:lnTo>
                  <a:lnTo>
                    <a:pt x="120" y="473"/>
                  </a:lnTo>
                  <a:lnTo>
                    <a:pt x="129" y="473"/>
                  </a:lnTo>
                  <a:lnTo>
                    <a:pt x="135" y="473"/>
                  </a:lnTo>
                  <a:lnTo>
                    <a:pt x="143" y="473"/>
                  </a:lnTo>
                  <a:lnTo>
                    <a:pt x="149" y="473"/>
                  </a:lnTo>
                  <a:lnTo>
                    <a:pt x="155" y="473"/>
                  </a:lnTo>
                  <a:lnTo>
                    <a:pt x="163" y="473"/>
                  </a:lnTo>
                  <a:lnTo>
                    <a:pt x="169" y="473"/>
                  </a:lnTo>
                  <a:lnTo>
                    <a:pt x="178" y="473"/>
                  </a:lnTo>
                  <a:lnTo>
                    <a:pt x="183" y="473"/>
                  </a:lnTo>
                  <a:lnTo>
                    <a:pt x="192" y="473"/>
                  </a:lnTo>
                  <a:lnTo>
                    <a:pt x="198" y="473"/>
                  </a:lnTo>
                  <a:lnTo>
                    <a:pt x="206" y="473"/>
                  </a:lnTo>
                  <a:lnTo>
                    <a:pt x="212" y="473"/>
                  </a:lnTo>
                  <a:lnTo>
                    <a:pt x="221" y="473"/>
                  </a:lnTo>
                  <a:lnTo>
                    <a:pt x="226" y="473"/>
                  </a:lnTo>
                  <a:lnTo>
                    <a:pt x="235" y="473"/>
                  </a:lnTo>
                  <a:lnTo>
                    <a:pt x="241" y="473"/>
                  </a:lnTo>
                  <a:lnTo>
                    <a:pt x="249" y="473"/>
                  </a:lnTo>
                  <a:lnTo>
                    <a:pt x="255" y="473"/>
                  </a:lnTo>
                  <a:lnTo>
                    <a:pt x="264" y="473"/>
                  </a:lnTo>
                  <a:lnTo>
                    <a:pt x="270" y="473"/>
                  </a:lnTo>
                  <a:lnTo>
                    <a:pt x="278" y="473"/>
                  </a:lnTo>
                  <a:lnTo>
                    <a:pt x="284" y="456"/>
                  </a:lnTo>
                  <a:lnTo>
                    <a:pt x="292" y="436"/>
                  </a:lnTo>
                  <a:lnTo>
                    <a:pt x="298" y="419"/>
                  </a:lnTo>
                  <a:lnTo>
                    <a:pt x="304" y="404"/>
                  </a:lnTo>
                  <a:lnTo>
                    <a:pt x="313" y="387"/>
                  </a:lnTo>
                  <a:lnTo>
                    <a:pt x="318" y="372"/>
                  </a:lnTo>
                  <a:lnTo>
                    <a:pt x="327" y="358"/>
                  </a:lnTo>
                  <a:lnTo>
                    <a:pt x="333" y="344"/>
                  </a:lnTo>
                  <a:lnTo>
                    <a:pt x="341" y="329"/>
                  </a:lnTo>
                  <a:lnTo>
                    <a:pt x="347" y="318"/>
                  </a:lnTo>
                  <a:lnTo>
                    <a:pt x="356" y="306"/>
                  </a:lnTo>
                  <a:lnTo>
                    <a:pt x="361" y="292"/>
                  </a:lnTo>
                  <a:lnTo>
                    <a:pt x="370" y="283"/>
                  </a:lnTo>
                  <a:lnTo>
                    <a:pt x="376" y="271"/>
                  </a:lnTo>
                  <a:lnTo>
                    <a:pt x="384" y="260"/>
                  </a:lnTo>
                  <a:lnTo>
                    <a:pt x="390" y="248"/>
                  </a:lnTo>
                  <a:lnTo>
                    <a:pt x="399" y="240"/>
                  </a:lnTo>
                  <a:lnTo>
                    <a:pt x="404" y="231"/>
                  </a:lnTo>
                  <a:lnTo>
                    <a:pt x="413" y="222"/>
                  </a:lnTo>
                  <a:lnTo>
                    <a:pt x="419" y="214"/>
                  </a:lnTo>
                  <a:lnTo>
                    <a:pt x="427" y="205"/>
                  </a:lnTo>
                  <a:lnTo>
                    <a:pt x="433" y="196"/>
                  </a:lnTo>
                  <a:lnTo>
                    <a:pt x="442" y="188"/>
                  </a:lnTo>
                  <a:lnTo>
                    <a:pt x="448" y="182"/>
                  </a:lnTo>
                  <a:lnTo>
                    <a:pt x="453" y="173"/>
                  </a:lnTo>
                  <a:lnTo>
                    <a:pt x="462" y="167"/>
                  </a:lnTo>
                  <a:lnTo>
                    <a:pt x="468" y="162"/>
                  </a:lnTo>
                  <a:lnTo>
                    <a:pt x="476" y="156"/>
                  </a:lnTo>
                  <a:lnTo>
                    <a:pt x="482" y="147"/>
                  </a:lnTo>
                  <a:lnTo>
                    <a:pt x="491" y="141"/>
                  </a:lnTo>
                  <a:lnTo>
                    <a:pt x="496" y="136"/>
                  </a:lnTo>
                  <a:lnTo>
                    <a:pt x="505" y="133"/>
                  </a:lnTo>
                  <a:lnTo>
                    <a:pt x="511" y="127"/>
                  </a:lnTo>
                  <a:lnTo>
                    <a:pt x="519" y="121"/>
                  </a:lnTo>
                  <a:lnTo>
                    <a:pt x="525" y="115"/>
                  </a:lnTo>
                  <a:lnTo>
                    <a:pt x="534" y="113"/>
                  </a:lnTo>
                  <a:lnTo>
                    <a:pt x="539" y="107"/>
                  </a:lnTo>
                  <a:lnTo>
                    <a:pt x="548" y="104"/>
                  </a:lnTo>
                  <a:lnTo>
                    <a:pt x="554" y="98"/>
                  </a:lnTo>
                  <a:lnTo>
                    <a:pt x="562" y="95"/>
                  </a:lnTo>
                  <a:lnTo>
                    <a:pt x="568" y="92"/>
                  </a:lnTo>
                  <a:lnTo>
                    <a:pt x="577" y="89"/>
                  </a:lnTo>
                  <a:lnTo>
                    <a:pt x="582" y="84"/>
                  </a:lnTo>
                  <a:lnTo>
                    <a:pt x="591" y="81"/>
                  </a:lnTo>
                  <a:lnTo>
                    <a:pt x="597" y="78"/>
                  </a:lnTo>
                  <a:lnTo>
                    <a:pt x="603" y="75"/>
                  </a:lnTo>
                  <a:lnTo>
                    <a:pt x="611" y="72"/>
                  </a:lnTo>
                  <a:lnTo>
                    <a:pt x="617" y="69"/>
                  </a:lnTo>
                  <a:lnTo>
                    <a:pt x="626" y="66"/>
                  </a:lnTo>
                  <a:lnTo>
                    <a:pt x="631" y="63"/>
                  </a:lnTo>
                  <a:lnTo>
                    <a:pt x="640" y="61"/>
                  </a:lnTo>
                  <a:lnTo>
                    <a:pt x="646" y="58"/>
                  </a:lnTo>
                  <a:lnTo>
                    <a:pt x="654" y="58"/>
                  </a:lnTo>
                  <a:lnTo>
                    <a:pt x="660" y="55"/>
                  </a:lnTo>
                  <a:lnTo>
                    <a:pt x="669" y="52"/>
                  </a:lnTo>
                  <a:lnTo>
                    <a:pt x="674" y="49"/>
                  </a:lnTo>
                  <a:lnTo>
                    <a:pt x="683" y="49"/>
                  </a:lnTo>
                  <a:lnTo>
                    <a:pt x="689" y="46"/>
                  </a:lnTo>
                  <a:lnTo>
                    <a:pt x="697" y="43"/>
                  </a:lnTo>
                  <a:lnTo>
                    <a:pt x="703" y="43"/>
                  </a:lnTo>
                  <a:lnTo>
                    <a:pt x="712" y="40"/>
                  </a:lnTo>
                  <a:lnTo>
                    <a:pt x="717" y="40"/>
                  </a:lnTo>
                  <a:lnTo>
                    <a:pt x="726" y="37"/>
                  </a:lnTo>
                  <a:lnTo>
                    <a:pt x="732" y="37"/>
                  </a:lnTo>
                  <a:lnTo>
                    <a:pt x="740" y="35"/>
                  </a:lnTo>
                  <a:lnTo>
                    <a:pt x="746" y="35"/>
                  </a:lnTo>
                  <a:lnTo>
                    <a:pt x="752" y="32"/>
                  </a:lnTo>
                  <a:lnTo>
                    <a:pt x="760" y="32"/>
                  </a:lnTo>
                  <a:lnTo>
                    <a:pt x="766" y="29"/>
                  </a:lnTo>
                  <a:lnTo>
                    <a:pt x="775" y="29"/>
                  </a:lnTo>
                  <a:lnTo>
                    <a:pt x="781" y="29"/>
                  </a:lnTo>
                  <a:lnTo>
                    <a:pt x="789" y="26"/>
                  </a:lnTo>
                  <a:lnTo>
                    <a:pt x="795" y="26"/>
                  </a:lnTo>
                  <a:lnTo>
                    <a:pt x="804" y="23"/>
                  </a:lnTo>
                  <a:lnTo>
                    <a:pt x="809" y="23"/>
                  </a:lnTo>
                  <a:lnTo>
                    <a:pt x="818" y="23"/>
                  </a:lnTo>
                  <a:lnTo>
                    <a:pt x="824" y="23"/>
                  </a:lnTo>
                  <a:lnTo>
                    <a:pt x="832" y="20"/>
                  </a:lnTo>
                  <a:lnTo>
                    <a:pt x="838" y="20"/>
                  </a:lnTo>
                  <a:lnTo>
                    <a:pt x="847" y="20"/>
                  </a:lnTo>
                  <a:lnTo>
                    <a:pt x="852" y="17"/>
                  </a:lnTo>
                  <a:lnTo>
                    <a:pt x="861" y="17"/>
                  </a:lnTo>
                  <a:lnTo>
                    <a:pt x="867" y="17"/>
                  </a:lnTo>
                  <a:lnTo>
                    <a:pt x="875" y="17"/>
                  </a:lnTo>
                  <a:lnTo>
                    <a:pt x="881" y="14"/>
                  </a:lnTo>
                  <a:lnTo>
                    <a:pt x="887" y="14"/>
                  </a:lnTo>
                  <a:lnTo>
                    <a:pt x="895" y="14"/>
                  </a:lnTo>
                  <a:lnTo>
                    <a:pt x="901" y="14"/>
                  </a:lnTo>
                  <a:lnTo>
                    <a:pt x="910" y="14"/>
                  </a:lnTo>
                  <a:lnTo>
                    <a:pt x="916" y="11"/>
                  </a:lnTo>
                  <a:lnTo>
                    <a:pt x="924" y="11"/>
                  </a:lnTo>
                  <a:lnTo>
                    <a:pt x="930" y="11"/>
                  </a:lnTo>
                  <a:lnTo>
                    <a:pt x="939" y="11"/>
                  </a:lnTo>
                  <a:lnTo>
                    <a:pt x="944" y="11"/>
                  </a:lnTo>
                  <a:lnTo>
                    <a:pt x="953" y="11"/>
                  </a:lnTo>
                  <a:lnTo>
                    <a:pt x="959" y="11"/>
                  </a:lnTo>
                  <a:lnTo>
                    <a:pt x="967" y="9"/>
                  </a:lnTo>
                  <a:lnTo>
                    <a:pt x="973" y="9"/>
                  </a:lnTo>
                  <a:lnTo>
                    <a:pt x="982" y="9"/>
                  </a:lnTo>
                  <a:lnTo>
                    <a:pt x="987" y="9"/>
                  </a:lnTo>
                  <a:lnTo>
                    <a:pt x="996" y="9"/>
                  </a:lnTo>
                  <a:lnTo>
                    <a:pt x="1002" y="9"/>
                  </a:lnTo>
                  <a:lnTo>
                    <a:pt x="1010" y="9"/>
                  </a:lnTo>
                  <a:lnTo>
                    <a:pt x="1016" y="9"/>
                  </a:lnTo>
                  <a:lnTo>
                    <a:pt x="1025" y="6"/>
                  </a:lnTo>
                  <a:lnTo>
                    <a:pt x="1030" y="6"/>
                  </a:lnTo>
                  <a:lnTo>
                    <a:pt x="1036" y="6"/>
                  </a:lnTo>
                  <a:lnTo>
                    <a:pt x="1045" y="6"/>
                  </a:lnTo>
                  <a:lnTo>
                    <a:pt x="1050" y="6"/>
                  </a:lnTo>
                  <a:lnTo>
                    <a:pt x="1059" y="6"/>
                  </a:lnTo>
                  <a:lnTo>
                    <a:pt x="1065" y="6"/>
                  </a:lnTo>
                  <a:lnTo>
                    <a:pt x="1073" y="6"/>
                  </a:lnTo>
                  <a:lnTo>
                    <a:pt x="1079" y="6"/>
                  </a:lnTo>
                  <a:lnTo>
                    <a:pt x="1088" y="6"/>
                  </a:lnTo>
                  <a:lnTo>
                    <a:pt x="1094" y="6"/>
                  </a:lnTo>
                  <a:lnTo>
                    <a:pt x="1102" y="6"/>
                  </a:lnTo>
                  <a:lnTo>
                    <a:pt x="1108" y="6"/>
                  </a:lnTo>
                  <a:lnTo>
                    <a:pt x="1117" y="3"/>
                  </a:lnTo>
                  <a:lnTo>
                    <a:pt x="1122" y="3"/>
                  </a:lnTo>
                  <a:lnTo>
                    <a:pt x="1131" y="3"/>
                  </a:lnTo>
                  <a:lnTo>
                    <a:pt x="1137" y="3"/>
                  </a:lnTo>
                  <a:lnTo>
                    <a:pt x="1145" y="3"/>
                  </a:lnTo>
                  <a:lnTo>
                    <a:pt x="1151" y="3"/>
                  </a:lnTo>
                  <a:lnTo>
                    <a:pt x="1160" y="3"/>
                  </a:lnTo>
                  <a:lnTo>
                    <a:pt x="1165" y="3"/>
                  </a:lnTo>
                  <a:lnTo>
                    <a:pt x="1174" y="3"/>
                  </a:lnTo>
                  <a:lnTo>
                    <a:pt x="1180" y="3"/>
                  </a:lnTo>
                  <a:lnTo>
                    <a:pt x="1185" y="3"/>
                  </a:lnTo>
                  <a:lnTo>
                    <a:pt x="1194" y="3"/>
                  </a:lnTo>
                  <a:lnTo>
                    <a:pt x="1200" y="3"/>
                  </a:lnTo>
                  <a:lnTo>
                    <a:pt x="1208" y="3"/>
                  </a:lnTo>
                  <a:lnTo>
                    <a:pt x="1214" y="3"/>
                  </a:lnTo>
                  <a:lnTo>
                    <a:pt x="1223" y="3"/>
                  </a:lnTo>
                  <a:lnTo>
                    <a:pt x="1229" y="3"/>
                  </a:lnTo>
                  <a:lnTo>
                    <a:pt x="1237" y="3"/>
                  </a:lnTo>
                  <a:lnTo>
                    <a:pt x="1243" y="3"/>
                  </a:lnTo>
                  <a:lnTo>
                    <a:pt x="1251" y="3"/>
                  </a:lnTo>
                  <a:lnTo>
                    <a:pt x="1257" y="3"/>
                  </a:lnTo>
                  <a:lnTo>
                    <a:pt x="1266" y="3"/>
                  </a:lnTo>
                  <a:lnTo>
                    <a:pt x="1272" y="3"/>
                  </a:lnTo>
                  <a:lnTo>
                    <a:pt x="1280" y="3"/>
                  </a:lnTo>
                  <a:lnTo>
                    <a:pt x="1286" y="3"/>
                  </a:lnTo>
                  <a:lnTo>
                    <a:pt x="1295" y="3"/>
                  </a:lnTo>
                  <a:lnTo>
                    <a:pt x="1300" y="3"/>
                  </a:lnTo>
                  <a:lnTo>
                    <a:pt x="1309" y="0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8" y="0"/>
                  </a:lnTo>
                  <a:lnTo>
                    <a:pt x="1363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4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4" y="0"/>
                  </a:lnTo>
                  <a:lnTo>
                    <a:pt x="1493" y="0"/>
                  </a:lnTo>
                  <a:lnTo>
                    <a:pt x="1498" y="0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21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1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0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4" y="0"/>
                  </a:lnTo>
                  <a:lnTo>
                    <a:pt x="1719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57" y="0"/>
                  </a:lnTo>
                  <a:lnTo>
                    <a:pt x="1763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0" name="Rectangle 69"/>
            <p:cNvSpPr>
              <a:spLocks noChangeArrowheads="1"/>
            </p:cNvSpPr>
            <p:nvPr/>
          </p:nvSpPr>
          <p:spPr bwMode="auto">
            <a:xfrm>
              <a:off x="1578" y="2400"/>
              <a:ext cx="4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9611" name="Rectangle 70"/>
            <p:cNvSpPr>
              <a:spLocks noChangeArrowheads="1"/>
            </p:cNvSpPr>
            <p:nvPr/>
          </p:nvSpPr>
          <p:spPr bwMode="auto">
            <a:xfrm>
              <a:off x="1758" y="3155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9612" name="Rectangle 71"/>
            <p:cNvSpPr>
              <a:spLocks noChangeArrowheads="1"/>
            </p:cNvSpPr>
            <p:nvPr/>
          </p:nvSpPr>
          <p:spPr bwMode="auto">
            <a:xfrm rot="-5400000">
              <a:off x="527" y="2787"/>
              <a:ext cx="33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9223" name="Group 72"/>
          <p:cNvGrpSpPr>
            <a:grpSpLocks/>
          </p:cNvGrpSpPr>
          <p:nvPr/>
        </p:nvGrpSpPr>
        <p:grpSpPr bwMode="auto">
          <a:xfrm>
            <a:off x="1825625" y="5500688"/>
            <a:ext cx="3414713" cy="1187450"/>
            <a:chOff x="670" y="3273"/>
            <a:chExt cx="2151" cy="748"/>
          </a:xfrm>
        </p:grpSpPr>
        <p:sp>
          <p:nvSpPr>
            <p:cNvPr id="9484" name="Rectangle 73"/>
            <p:cNvSpPr>
              <a:spLocks noChangeArrowheads="1"/>
            </p:cNvSpPr>
            <p:nvPr/>
          </p:nvSpPr>
          <p:spPr bwMode="auto">
            <a:xfrm>
              <a:off x="810" y="3304"/>
              <a:ext cx="1990" cy="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5" name="Rectangle 74"/>
            <p:cNvSpPr>
              <a:spLocks noChangeArrowheads="1"/>
            </p:cNvSpPr>
            <p:nvPr/>
          </p:nvSpPr>
          <p:spPr bwMode="auto">
            <a:xfrm>
              <a:off x="810" y="3304"/>
              <a:ext cx="1990" cy="5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6" name="Line 75"/>
            <p:cNvSpPr>
              <a:spLocks noChangeShapeType="1"/>
            </p:cNvSpPr>
            <p:nvPr/>
          </p:nvSpPr>
          <p:spPr bwMode="auto">
            <a:xfrm>
              <a:off x="810" y="3304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7" name="Freeform 76"/>
            <p:cNvSpPr>
              <a:spLocks/>
            </p:cNvSpPr>
            <p:nvPr/>
          </p:nvSpPr>
          <p:spPr bwMode="auto">
            <a:xfrm>
              <a:off x="810" y="3304"/>
              <a:ext cx="1990" cy="592"/>
            </a:xfrm>
            <a:custGeom>
              <a:avLst/>
              <a:gdLst>
                <a:gd name="T0" fmla="*/ 0 w 619"/>
                <a:gd name="T1" fmla="*/ 592 h 163"/>
                <a:gd name="T2" fmla="*/ 1990 w 619"/>
                <a:gd name="T3" fmla="*/ 592 h 163"/>
                <a:gd name="T4" fmla="*/ 199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8" name="Line 77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9" name="Line 78"/>
            <p:cNvSpPr>
              <a:spLocks noChangeShapeType="1"/>
            </p:cNvSpPr>
            <p:nvPr/>
          </p:nvSpPr>
          <p:spPr bwMode="auto">
            <a:xfrm>
              <a:off x="810" y="3896"/>
              <a:ext cx="199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0" name="Line 79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1" name="Line 80"/>
            <p:cNvSpPr>
              <a:spLocks noChangeShapeType="1"/>
            </p:cNvSpPr>
            <p:nvPr/>
          </p:nvSpPr>
          <p:spPr bwMode="auto">
            <a:xfrm flipV="1">
              <a:off x="810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" name="Line 81"/>
            <p:cNvSpPr>
              <a:spLocks noChangeShapeType="1"/>
            </p:cNvSpPr>
            <p:nvPr/>
          </p:nvSpPr>
          <p:spPr bwMode="auto">
            <a:xfrm>
              <a:off x="810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3" name="Rectangle 82"/>
            <p:cNvSpPr>
              <a:spLocks noChangeArrowheads="1"/>
            </p:cNvSpPr>
            <p:nvPr/>
          </p:nvSpPr>
          <p:spPr bwMode="auto">
            <a:xfrm>
              <a:off x="800" y="391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494" name="Line 83"/>
            <p:cNvSpPr>
              <a:spLocks noChangeShapeType="1"/>
            </p:cNvSpPr>
            <p:nvPr/>
          </p:nvSpPr>
          <p:spPr bwMode="auto">
            <a:xfrm flipV="1">
              <a:off x="1009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5" name="Line 84"/>
            <p:cNvSpPr>
              <a:spLocks noChangeShapeType="1"/>
            </p:cNvSpPr>
            <p:nvPr/>
          </p:nvSpPr>
          <p:spPr bwMode="auto">
            <a:xfrm>
              <a:off x="1009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6" name="Rectangle 85"/>
            <p:cNvSpPr>
              <a:spLocks noChangeArrowheads="1"/>
            </p:cNvSpPr>
            <p:nvPr/>
          </p:nvSpPr>
          <p:spPr bwMode="auto">
            <a:xfrm>
              <a:off x="999" y="391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9497" name="Line 86"/>
            <p:cNvSpPr>
              <a:spLocks noChangeShapeType="1"/>
            </p:cNvSpPr>
            <p:nvPr/>
          </p:nvSpPr>
          <p:spPr bwMode="auto">
            <a:xfrm flipV="1">
              <a:off x="1209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8" name="Line 87"/>
            <p:cNvSpPr>
              <a:spLocks noChangeShapeType="1"/>
            </p:cNvSpPr>
            <p:nvPr/>
          </p:nvSpPr>
          <p:spPr bwMode="auto">
            <a:xfrm>
              <a:off x="1209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9" name="Rectangle 88"/>
            <p:cNvSpPr>
              <a:spLocks noChangeArrowheads="1"/>
            </p:cNvSpPr>
            <p:nvPr/>
          </p:nvSpPr>
          <p:spPr bwMode="auto">
            <a:xfrm>
              <a:off x="1186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9500" name="Line 89"/>
            <p:cNvSpPr>
              <a:spLocks noChangeShapeType="1"/>
            </p:cNvSpPr>
            <p:nvPr/>
          </p:nvSpPr>
          <p:spPr bwMode="auto">
            <a:xfrm flipV="1">
              <a:off x="1408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1" name="Line 90"/>
            <p:cNvSpPr>
              <a:spLocks noChangeShapeType="1"/>
            </p:cNvSpPr>
            <p:nvPr/>
          </p:nvSpPr>
          <p:spPr bwMode="auto">
            <a:xfrm>
              <a:off x="1408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" name="Rectangle 91"/>
            <p:cNvSpPr>
              <a:spLocks noChangeArrowheads="1"/>
            </p:cNvSpPr>
            <p:nvPr/>
          </p:nvSpPr>
          <p:spPr bwMode="auto">
            <a:xfrm>
              <a:off x="1385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9503" name="Line 92"/>
            <p:cNvSpPr>
              <a:spLocks noChangeShapeType="1"/>
            </p:cNvSpPr>
            <p:nvPr/>
          </p:nvSpPr>
          <p:spPr bwMode="auto">
            <a:xfrm flipV="1">
              <a:off x="1607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4" name="Line 93"/>
            <p:cNvSpPr>
              <a:spLocks noChangeShapeType="1"/>
            </p:cNvSpPr>
            <p:nvPr/>
          </p:nvSpPr>
          <p:spPr bwMode="auto">
            <a:xfrm>
              <a:off x="1607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5" name="Rectangle 94"/>
            <p:cNvSpPr>
              <a:spLocks noChangeArrowheads="1"/>
            </p:cNvSpPr>
            <p:nvPr/>
          </p:nvSpPr>
          <p:spPr bwMode="auto">
            <a:xfrm>
              <a:off x="1585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9506" name="Line 95"/>
            <p:cNvSpPr>
              <a:spLocks noChangeShapeType="1"/>
            </p:cNvSpPr>
            <p:nvPr/>
          </p:nvSpPr>
          <p:spPr bwMode="auto">
            <a:xfrm flipV="1">
              <a:off x="1806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7" name="Line 96"/>
            <p:cNvSpPr>
              <a:spLocks noChangeShapeType="1"/>
            </p:cNvSpPr>
            <p:nvPr/>
          </p:nvSpPr>
          <p:spPr bwMode="auto">
            <a:xfrm>
              <a:off x="1806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8" name="Rectangle 97"/>
            <p:cNvSpPr>
              <a:spLocks noChangeArrowheads="1"/>
            </p:cNvSpPr>
            <p:nvPr/>
          </p:nvSpPr>
          <p:spPr bwMode="auto">
            <a:xfrm>
              <a:off x="1784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9509" name="Line 98"/>
            <p:cNvSpPr>
              <a:spLocks noChangeShapeType="1"/>
            </p:cNvSpPr>
            <p:nvPr/>
          </p:nvSpPr>
          <p:spPr bwMode="auto">
            <a:xfrm flipV="1">
              <a:off x="2002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0" name="Line 99"/>
            <p:cNvSpPr>
              <a:spLocks noChangeShapeType="1"/>
            </p:cNvSpPr>
            <p:nvPr/>
          </p:nvSpPr>
          <p:spPr bwMode="auto">
            <a:xfrm>
              <a:off x="2002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1" name="Rectangle 100"/>
            <p:cNvSpPr>
              <a:spLocks noChangeArrowheads="1"/>
            </p:cNvSpPr>
            <p:nvPr/>
          </p:nvSpPr>
          <p:spPr bwMode="auto">
            <a:xfrm>
              <a:off x="1980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9512" name="Line 101"/>
            <p:cNvSpPr>
              <a:spLocks noChangeShapeType="1"/>
            </p:cNvSpPr>
            <p:nvPr/>
          </p:nvSpPr>
          <p:spPr bwMode="auto">
            <a:xfrm flipV="1">
              <a:off x="2202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3" name="Line 102"/>
            <p:cNvSpPr>
              <a:spLocks noChangeShapeType="1"/>
            </p:cNvSpPr>
            <p:nvPr/>
          </p:nvSpPr>
          <p:spPr bwMode="auto">
            <a:xfrm>
              <a:off x="2202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Rectangle 103"/>
            <p:cNvSpPr>
              <a:spLocks noChangeArrowheads="1"/>
            </p:cNvSpPr>
            <p:nvPr/>
          </p:nvSpPr>
          <p:spPr bwMode="auto">
            <a:xfrm>
              <a:off x="2179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9515" name="Line 104"/>
            <p:cNvSpPr>
              <a:spLocks noChangeShapeType="1"/>
            </p:cNvSpPr>
            <p:nvPr/>
          </p:nvSpPr>
          <p:spPr bwMode="auto">
            <a:xfrm flipV="1">
              <a:off x="2401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105"/>
            <p:cNvSpPr>
              <a:spLocks noChangeShapeType="1"/>
            </p:cNvSpPr>
            <p:nvPr/>
          </p:nvSpPr>
          <p:spPr bwMode="auto">
            <a:xfrm>
              <a:off x="2401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7" name="Rectangle 106"/>
            <p:cNvSpPr>
              <a:spLocks noChangeArrowheads="1"/>
            </p:cNvSpPr>
            <p:nvPr/>
          </p:nvSpPr>
          <p:spPr bwMode="auto">
            <a:xfrm>
              <a:off x="2379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9518" name="Line 107"/>
            <p:cNvSpPr>
              <a:spLocks noChangeShapeType="1"/>
            </p:cNvSpPr>
            <p:nvPr/>
          </p:nvSpPr>
          <p:spPr bwMode="auto">
            <a:xfrm flipV="1">
              <a:off x="2600" y="3875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9" name="Line 108"/>
            <p:cNvSpPr>
              <a:spLocks noChangeShapeType="1"/>
            </p:cNvSpPr>
            <p:nvPr/>
          </p:nvSpPr>
          <p:spPr bwMode="auto">
            <a:xfrm>
              <a:off x="2600" y="3304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0" name="Rectangle 109"/>
            <p:cNvSpPr>
              <a:spLocks noChangeArrowheads="1"/>
            </p:cNvSpPr>
            <p:nvPr/>
          </p:nvSpPr>
          <p:spPr bwMode="auto">
            <a:xfrm>
              <a:off x="2578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9521" name="Line 110"/>
            <p:cNvSpPr>
              <a:spLocks noChangeShapeType="1"/>
            </p:cNvSpPr>
            <p:nvPr/>
          </p:nvSpPr>
          <p:spPr bwMode="auto">
            <a:xfrm flipV="1">
              <a:off x="2800" y="387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2" name="Line 111"/>
            <p:cNvSpPr>
              <a:spLocks noChangeShapeType="1"/>
            </p:cNvSpPr>
            <p:nvPr/>
          </p:nvSpPr>
          <p:spPr bwMode="auto">
            <a:xfrm>
              <a:off x="2800" y="330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" name="Rectangle 112"/>
            <p:cNvSpPr>
              <a:spLocks noChangeArrowheads="1"/>
            </p:cNvSpPr>
            <p:nvPr/>
          </p:nvSpPr>
          <p:spPr bwMode="auto">
            <a:xfrm>
              <a:off x="2777" y="3912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9524" name="Line 113"/>
            <p:cNvSpPr>
              <a:spLocks noChangeShapeType="1"/>
            </p:cNvSpPr>
            <p:nvPr/>
          </p:nvSpPr>
          <p:spPr bwMode="auto">
            <a:xfrm>
              <a:off x="810" y="389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" name="Line 114"/>
            <p:cNvSpPr>
              <a:spLocks noChangeShapeType="1"/>
            </p:cNvSpPr>
            <p:nvPr/>
          </p:nvSpPr>
          <p:spPr bwMode="auto">
            <a:xfrm flipH="1">
              <a:off x="2781" y="389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" name="Rectangle 115"/>
            <p:cNvSpPr>
              <a:spLocks noChangeArrowheads="1"/>
            </p:cNvSpPr>
            <p:nvPr/>
          </p:nvSpPr>
          <p:spPr bwMode="auto">
            <a:xfrm>
              <a:off x="774" y="386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527" name="Line 116"/>
            <p:cNvSpPr>
              <a:spLocks noChangeShapeType="1"/>
            </p:cNvSpPr>
            <p:nvPr/>
          </p:nvSpPr>
          <p:spPr bwMode="auto">
            <a:xfrm>
              <a:off x="810" y="3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" name="Line 117"/>
            <p:cNvSpPr>
              <a:spLocks noChangeShapeType="1"/>
            </p:cNvSpPr>
            <p:nvPr/>
          </p:nvSpPr>
          <p:spPr bwMode="auto">
            <a:xfrm flipH="1">
              <a:off x="2781" y="3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" name="Rectangle 118"/>
            <p:cNvSpPr>
              <a:spLocks noChangeArrowheads="1"/>
            </p:cNvSpPr>
            <p:nvPr/>
          </p:nvSpPr>
          <p:spPr bwMode="auto">
            <a:xfrm>
              <a:off x="738" y="3748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9530" name="Line 119"/>
            <p:cNvSpPr>
              <a:spLocks noChangeShapeType="1"/>
            </p:cNvSpPr>
            <p:nvPr/>
          </p:nvSpPr>
          <p:spPr bwMode="auto">
            <a:xfrm>
              <a:off x="810" y="36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" name="Line 120"/>
            <p:cNvSpPr>
              <a:spLocks noChangeShapeType="1"/>
            </p:cNvSpPr>
            <p:nvPr/>
          </p:nvSpPr>
          <p:spPr bwMode="auto">
            <a:xfrm flipH="1">
              <a:off x="2781" y="36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" name="Rectangle 121"/>
            <p:cNvSpPr>
              <a:spLocks noChangeArrowheads="1"/>
            </p:cNvSpPr>
            <p:nvPr/>
          </p:nvSpPr>
          <p:spPr bwMode="auto">
            <a:xfrm>
              <a:off x="738" y="363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9533" name="Line 122"/>
            <p:cNvSpPr>
              <a:spLocks noChangeShapeType="1"/>
            </p:cNvSpPr>
            <p:nvPr/>
          </p:nvSpPr>
          <p:spPr bwMode="auto">
            <a:xfrm>
              <a:off x="810" y="354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4" name="Line 123"/>
            <p:cNvSpPr>
              <a:spLocks noChangeShapeType="1"/>
            </p:cNvSpPr>
            <p:nvPr/>
          </p:nvSpPr>
          <p:spPr bwMode="auto">
            <a:xfrm flipH="1">
              <a:off x="2781" y="354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" name="Rectangle 124"/>
            <p:cNvSpPr>
              <a:spLocks noChangeArrowheads="1"/>
            </p:cNvSpPr>
            <p:nvPr/>
          </p:nvSpPr>
          <p:spPr bwMode="auto">
            <a:xfrm>
              <a:off x="738" y="351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9536" name="Line 125"/>
            <p:cNvSpPr>
              <a:spLocks noChangeShapeType="1"/>
            </p:cNvSpPr>
            <p:nvPr/>
          </p:nvSpPr>
          <p:spPr bwMode="auto">
            <a:xfrm>
              <a:off x="810" y="342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" name="Line 126"/>
            <p:cNvSpPr>
              <a:spLocks noChangeShapeType="1"/>
            </p:cNvSpPr>
            <p:nvPr/>
          </p:nvSpPr>
          <p:spPr bwMode="auto">
            <a:xfrm flipH="1">
              <a:off x="2781" y="342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" name="Rectangle 127"/>
            <p:cNvSpPr>
              <a:spLocks noChangeArrowheads="1"/>
            </p:cNvSpPr>
            <p:nvPr/>
          </p:nvSpPr>
          <p:spPr bwMode="auto">
            <a:xfrm>
              <a:off x="738" y="3396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9539" name="Line 128"/>
            <p:cNvSpPr>
              <a:spLocks noChangeShapeType="1"/>
            </p:cNvSpPr>
            <p:nvPr/>
          </p:nvSpPr>
          <p:spPr bwMode="auto">
            <a:xfrm>
              <a:off x="810" y="330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" name="Line 129"/>
            <p:cNvSpPr>
              <a:spLocks noChangeShapeType="1"/>
            </p:cNvSpPr>
            <p:nvPr/>
          </p:nvSpPr>
          <p:spPr bwMode="auto">
            <a:xfrm flipH="1">
              <a:off x="2781" y="330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" name="Rectangle 130"/>
            <p:cNvSpPr>
              <a:spLocks noChangeArrowheads="1"/>
            </p:cNvSpPr>
            <p:nvPr/>
          </p:nvSpPr>
          <p:spPr bwMode="auto">
            <a:xfrm>
              <a:off x="774" y="327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9542" name="Line 131"/>
            <p:cNvSpPr>
              <a:spLocks noChangeShapeType="1"/>
            </p:cNvSpPr>
            <p:nvPr/>
          </p:nvSpPr>
          <p:spPr bwMode="auto">
            <a:xfrm>
              <a:off x="810" y="3304"/>
              <a:ext cx="1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" name="Freeform 132"/>
            <p:cNvSpPr>
              <a:spLocks/>
            </p:cNvSpPr>
            <p:nvPr/>
          </p:nvSpPr>
          <p:spPr bwMode="auto">
            <a:xfrm>
              <a:off x="810" y="3304"/>
              <a:ext cx="1990" cy="592"/>
            </a:xfrm>
            <a:custGeom>
              <a:avLst/>
              <a:gdLst>
                <a:gd name="T0" fmla="*/ 0 w 619"/>
                <a:gd name="T1" fmla="*/ 592 h 163"/>
                <a:gd name="T2" fmla="*/ 1990 w 619"/>
                <a:gd name="T3" fmla="*/ 592 h 163"/>
                <a:gd name="T4" fmla="*/ 199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" name="Line 133"/>
            <p:cNvSpPr>
              <a:spLocks noChangeShapeType="1"/>
            </p:cNvSpPr>
            <p:nvPr/>
          </p:nvSpPr>
          <p:spPr bwMode="auto">
            <a:xfrm flipV="1">
              <a:off x="810" y="3304"/>
              <a:ext cx="1" cy="5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" name="Freeform 134"/>
            <p:cNvSpPr>
              <a:spLocks/>
            </p:cNvSpPr>
            <p:nvPr/>
          </p:nvSpPr>
          <p:spPr bwMode="auto">
            <a:xfrm>
              <a:off x="810" y="3304"/>
              <a:ext cx="1974" cy="592"/>
            </a:xfrm>
            <a:custGeom>
              <a:avLst/>
              <a:gdLst>
                <a:gd name="T0" fmla="*/ 22 w 1763"/>
                <a:gd name="T1" fmla="*/ 592 h 471"/>
                <a:gd name="T2" fmla="*/ 54 w 1763"/>
                <a:gd name="T3" fmla="*/ 592 h 471"/>
                <a:gd name="T4" fmla="*/ 86 w 1763"/>
                <a:gd name="T5" fmla="*/ 592 h 471"/>
                <a:gd name="T6" fmla="*/ 119 w 1763"/>
                <a:gd name="T7" fmla="*/ 0 h 471"/>
                <a:gd name="T8" fmla="*/ 151 w 1763"/>
                <a:gd name="T9" fmla="*/ 0 h 471"/>
                <a:gd name="T10" fmla="*/ 183 w 1763"/>
                <a:gd name="T11" fmla="*/ 0 h 471"/>
                <a:gd name="T12" fmla="*/ 215 w 1763"/>
                <a:gd name="T13" fmla="*/ 0 h 471"/>
                <a:gd name="T14" fmla="*/ 247 w 1763"/>
                <a:gd name="T15" fmla="*/ 0 h 471"/>
                <a:gd name="T16" fmla="*/ 279 w 1763"/>
                <a:gd name="T17" fmla="*/ 0 h 471"/>
                <a:gd name="T18" fmla="*/ 311 w 1763"/>
                <a:gd name="T19" fmla="*/ 0 h 471"/>
                <a:gd name="T20" fmla="*/ 340 w 1763"/>
                <a:gd name="T21" fmla="*/ 0 h 471"/>
                <a:gd name="T22" fmla="*/ 373 w 1763"/>
                <a:gd name="T23" fmla="*/ 0 h 471"/>
                <a:gd name="T24" fmla="*/ 404 w 1763"/>
                <a:gd name="T25" fmla="*/ 0 h 471"/>
                <a:gd name="T26" fmla="*/ 437 w 1763"/>
                <a:gd name="T27" fmla="*/ 0 h 471"/>
                <a:gd name="T28" fmla="*/ 469 w 1763"/>
                <a:gd name="T29" fmla="*/ 0 h 471"/>
                <a:gd name="T30" fmla="*/ 502 w 1763"/>
                <a:gd name="T31" fmla="*/ 0 h 471"/>
                <a:gd name="T32" fmla="*/ 533 w 1763"/>
                <a:gd name="T33" fmla="*/ 0 h 471"/>
                <a:gd name="T34" fmla="*/ 565 w 1763"/>
                <a:gd name="T35" fmla="*/ 0 h 471"/>
                <a:gd name="T36" fmla="*/ 598 w 1763"/>
                <a:gd name="T37" fmla="*/ 0 h 471"/>
                <a:gd name="T38" fmla="*/ 629 w 1763"/>
                <a:gd name="T39" fmla="*/ 0 h 471"/>
                <a:gd name="T40" fmla="*/ 662 w 1763"/>
                <a:gd name="T41" fmla="*/ 0 h 471"/>
                <a:gd name="T42" fmla="*/ 691 w 1763"/>
                <a:gd name="T43" fmla="*/ 0 h 471"/>
                <a:gd name="T44" fmla="*/ 723 w 1763"/>
                <a:gd name="T45" fmla="*/ 0 h 471"/>
                <a:gd name="T46" fmla="*/ 755 w 1763"/>
                <a:gd name="T47" fmla="*/ 0 h 471"/>
                <a:gd name="T48" fmla="*/ 787 w 1763"/>
                <a:gd name="T49" fmla="*/ 0 h 471"/>
                <a:gd name="T50" fmla="*/ 820 w 1763"/>
                <a:gd name="T51" fmla="*/ 0 h 471"/>
                <a:gd name="T52" fmla="*/ 851 w 1763"/>
                <a:gd name="T53" fmla="*/ 0 h 471"/>
                <a:gd name="T54" fmla="*/ 883 w 1763"/>
                <a:gd name="T55" fmla="*/ 0 h 471"/>
                <a:gd name="T56" fmla="*/ 916 w 1763"/>
                <a:gd name="T57" fmla="*/ 0 h 471"/>
                <a:gd name="T58" fmla="*/ 948 w 1763"/>
                <a:gd name="T59" fmla="*/ 0 h 471"/>
                <a:gd name="T60" fmla="*/ 980 w 1763"/>
                <a:gd name="T61" fmla="*/ 0 h 471"/>
                <a:gd name="T62" fmla="*/ 1009 w 1763"/>
                <a:gd name="T63" fmla="*/ 0 h 471"/>
                <a:gd name="T64" fmla="*/ 1041 w 1763"/>
                <a:gd name="T65" fmla="*/ 0 h 471"/>
                <a:gd name="T66" fmla="*/ 1074 w 1763"/>
                <a:gd name="T67" fmla="*/ 0 h 471"/>
                <a:gd name="T68" fmla="*/ 1105 w 1763"/>
                <a:gd name="T69" fmla="*/ 0 h 471"/>
                <a:gd name="T70" fmla="*/ 1138 w 1763"/>
                <a:gd name="T71" fmla="*/ 0 h 471"/>
                <a:gd name="T72" fmla="*/ 1170 w 1763"/>
                <a:gd name="T73" fmla="*/ 0 h 471"/>
                <a:gd name="T74" fmla="*/ 1201 w 1763"/>
                <a:gd name="T75" fmla="*/ 0 h 471"/>
                <a:gd name="T76" fmla="*/ 1234 w 1763"/>
                <a:gd name="T77" fmla="*/ 0 h 471"/>
                <a:gd name="T78" fmla="*/ 1266 w 1763"/>
                <a:gd name="T79" fmla="*/ 0 h 471"/>
                <a:gd name="T80" fmla="*/ 1299 w 1763"/>
                <a:gd name="T81" fmla="*/ 0 h 471"/>
                <a:gd name="T82" fmla="*/ 1327 w 1763"/>
                <a:gd name="T83" fmla="*/ 0 h 471"/>
                <a:gd name="T84" fmla="*/ 1359 w 1763"/>
                <a:gd name="T85" fmla="*/ 0 h 471"/>
                <a:gd name="T86" fmla="*/ 1392 w 1763"/>
                <a:gd name="T87" fmla="*/ 0 h 471"/>
                <a:gd name="T88" fmla="*/ 1424 w 1763"/>
                <a:gd name="T89" fmla="*/ 0 h 471"/>
                <a:gd name="T90" fmla="*/ 1456 w 1763"/>
                <a:gd name="T91" fmla="*/ 0 h 471"/>
                <a:gd name="T92" fmla="*/ 1488 w 1763"/>
                <a:gd name="T93" fmla="*/ 0 h 471"/>
                <a:gd name="T94" fmla="*/ 1521 w 1763"/>
                <a:gd name="T95" fmla="*/ 0 h 471"/>
                <a:gd name="T96" fmla="*/ 1552 w 1763"/>
                <a:gd name="T97" fmla="*/ 0 h 471"/>
                <a:gd name="T98" fmla="*/ 1584 w 1763"/>
                <a:gd name="T99" fmla="*/ 0 h 471"/>
                <a:gd name="T100" fmla="*/ 1617 w 1763"/>
                <a:gd name="T101" fmla="*/ 0 h 471"/>
                <a:gd name="T102" fmla="*/ 1649 w 1763"/>
                <a:gd name="T103" fmla="*/ 0 h 471"/>
                <a:gd name="T104" fmla="*/ 1677 w 1763"/>
                <a:gd name="T105" fmla="*/ 0 h 471"/>
                <a:gd name="T106" fmla="*/ 1710 w 1763"/>
                <a:gd name="T107" fmla="*/ 0 h 471"/>
                <a:gd name="T108" fmla="*/ 1742 w 1763"/>
                <a:gd name="T109" fmla="*/ 0 h 471"/>
                <a:gd name="T110" fmla="*/ 1775 w 1763"/>
                <a:gd name="T111" fmla="*/ 0 h 471"/>
                <a:gd name="T112" fmla="*/ 1806 w 1763"/>
                <a:gd name="T113" fmla="*/ 0 h 471"/>
                <a:gd name="T114" fmla="*/ 1839 w 1763"/>
                <a:gd name="T115" fmla="*/ 0 h 471"/>
                <a:gd name="T116" fmla="*/ 1871 w 1763"/>
                <a:gd name="T117" fmla="*/ 0 h 471"/>
                <a:gd name="T118" fmla="*/ 1902 w 1763"/>
                <a:gd name="T119" fmla="*/ 0 h 471"/>
                <a:gd name="T120" fmla="*/ 1935 w 1763"/>
                <a:gd name="T121" fmla="*/ 0 h 471"/>
                <a:gd name="T122" fmla="*/ 1967 w 1763"/>
                <a:gd name="T123" fmla="*/ 0 h 4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3" h="471">
                  <a:moveTo>
                    <a:pt x="0" y="471"/>
                  </a:moveTo>
                  <a:lnTo>
                    <a:pt x="5" y="471"/>
                  </a:lnTo>
                  <a:lnTo>
                    <a:pt x="14" y="471"/>
                  </a:lnTo>
                  <a:lnTo>
                    <a:pt x="20" y="471"/>
                  </a:lnTo>
                  <a:lnTo>
                    <a:pt x="28" y="471"/>
                  </a:lnTo>
                  <a:lnTo>
                    <a:pt x="34" y="471"/>
                  </a:lnTo>
                  <a:lnTo>
                    <a:pt x="43" y="471"/>
                  </a:lnTo>
                  <a:lnTo>
                    <a:pt x="48" y="471"/>
                  </a:lnTo>
                  <a:lnTo>
                    <a:pt x="57" y="471"/>
                  </a:lnTo>
                  <a:lnTo>
                    <a:pt x="63" y="471"/>
                  </a:lnTo>
                  <a:lnTo>
                    <a:pt x="71" y="471"/>
                  </a:lnTo>
                  <a:lnTo>
                    <a:pt x="77" y="471"/>
                  </a:lnTo>
                  <a:lnTo>
                    <a:pt x="86" y="471"/>
                  </a:lnTo>
                  <a:lnTo>
                    <a:pt x="91" y="471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9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7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9" y="0"/>
                  </a:lnTo>
                  <a:lnTo>
                    <a:pt x="674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7" y="0"/>
                  </a:lnTo>
                  <a:lnTo>
                    <a:pt x="703" y="0"/>
                  </a:lnTo>
                  <a:lnTo>
                    <a:pt x="712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9" y="0"/>
                  </a:lnTo>
                  <a:lnTo>
                    <a:pt x="795" y="0"/>
                  </a:lnTo>
                  <a:lnTo>
                    <a:pt x="804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2" y="0"/>
                  </a:lnTo>
                  <a:lnTo>
                    <a:pt x="838" y="0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67" y="0"/>
                  </a:lnTo>
                  <a:lnTo>
                    <a:pt x="875" y="0"/>
                  </a:lnTo>
                  <a:lnTo>
                    <a:pt x="881" y="0"/>
                  </a:lnTo>
                  <a:lnTo>
                    <a:pt x="887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6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9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59" y="0"/>
                  </a:lnTo>
                  <a:lnTo>
                    <a:pt x="967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0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0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3" y="0"/>
                  </a:lnTo>
                  <a:lnTo>
                    <a:pt x="1079" y="0"/>
                  </a:lnTo>
                  <a:lnTo>
                    <a:pt x="1088" y="0"/>
                  </a:lnTo>
                  <a:lnTo>
                    <a:pt x="1094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7" y="0"/>
                  </a:lnTo>
                  <a:lnTo>
                    <a:pt x="1122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5" y="0"/>
                  </a:lnTo>
                  <a:lnTo>
                    <a:pt x="1151" y="0"/>
                  </a:lnTo>
                  <a:lnTo>
                    <a:pt x="1160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3" y="0"/>
                  </a:lnTo>
                  <a:lnTo>
                    <a:pt x="1229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57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6" y="0"/>
                  </a:lnTo>
                  <a:lnTo>
                    <a:pt x="1295" y="0"/>
                  </a:lnTo>
                  <a:lnTo>
                    <a:pt x="1300" y="0"/>
                  </a:lnTo>
                  <a:lnTo>
                    <a:pt x="1309" y="0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8" y="0"/>
                  </a:lnTo>
                  <a:lnTo>
                    <a:pt x="1363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4" y="0"/>
                  </a:lnTo>
                  <a:lnTo>
                    <a:pt x="1450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3" y="0"/>
                  </a:lnTo>
                  <a:lnTo>
                    <a:pt x="1478" y="0"/>
                  </a:lnTo>
                  <a:lnTo>
                    <a:pt x="1484" y="0"/>
                  </a:lnTo>
                  <a:lnTo>
                    <a:pt x="1493" y="0"/>
                  </a:lnTo>
                  <a:lnTo>
                    <a:pt x="1498" y="0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21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1" y="0"/>
                  </a:lnTo>
                  <a:lnTo>
                    <a:pt x="1550" y="0"/>
                  </a:lnTo>
                  <a:lnTo>
                    <a:pt x="1556" y="0"/>
                  </a:lnTo>
                  <a:lnTo>
                    <a:pt x="1564" y="0"/>
                  </a:lnTo>
                  <a:lnTo>
                    <a:pt x="1570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42" y="0"/>
                  </a:lnTo>
                  <a:lnTo>
                    <a:pt x="1648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4" y="0"/>
                  </a:lnTo>
                  <a:lnTo>
                    <a:pt x="1719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57" y="0"/>
                  </a:lnTo>
                  <a:lnTo>
                    <a:pt x="176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" name="Rectangle 135"/>
            <p:cNvSpPr>
              <a:spLocks noChangeArrowheads="1"/>
            </p:cNvSpPr>
            <p:nvPr/>
          </p:nvSpPr>
          <p:spPr bwMode="auto">
            <a:xfrm>
              <a:off x="1758" y="3973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9547" name="Rectangle 136"/>
            <p:cNvSpPr>
              <a:spLocks noChangeArrowheads="1"/>
            </p:cNvSpPr>
            <p:nvPr/>
          </p:nvSpPr>
          <p:spPr bwMode="auto">
            <a:xfrm rot="-5400000">
              <a:off x="507" y="3611"/>
              <a:ext cx="3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2400"/>
            </a:p>
          </p:txBody>
        </p:sp>
      </p:grpSp>
      <p:grpSp>
        <p:nvGrpSpPr>
          <p:cNvPr id="9224" name="Group 137"/>
          <p:cNvGrpSpPr>
            <a:grpSpLocks/>
          </p:cNvGrpSpPr>
          <p:nvPr/>
        </p:nvGrpSpPr>
        <p:grpSpPr bwMode="auto">
          <a:xfrm>
            <a:off x="1827213" y="2667000"/>
            <a:ext cx="3354387" cy="1366838"/>
            <a:chOff x="3572" y="371"/>
            <a:chExt cx="1797" cy="590"/>
          </a:xfrm>
        </p:grpSpPr>
        <p:sp>
          <p:nvSpPr>
            <p:cNvPr id="9419" name="Rectangle 138"/>
            <p:cNvSpPr>
              <a:spLocks noChangeArrowheads="1"/>
            </p:cNvSpPr>
            <p:nvPr/>
          </p:nvSpPr>
          <p:spPr bwMode="auto">
            <a:xfrm>
              <a:off x="3688" y="434"/>
              <a:ext cx="166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Rectangle 139"/>
            <p:cNvSpPr>
              <a:spLocks noChangeArrowheads="1"/>
            </p:cNvSpPr>
            <p:nvPr/>
          </p:nvSpPr>
          <p:spPr bwMode="auto">
            <a:xfrm>
              <a:off x="3688" y="434"/>
              <a:ext cx="1668" cy="4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Line 140"/>
            <p:cNvSpPr>
              <a:spLocks noChangeShapeType="1"/>
            </p:cNvSpPr>
            <p:nvPr/>
          </p:nvSpPr>
          <p:spPr bwMode="auto">
            <a:xfrm>
              <a:off x="3688" y="43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Freeform 141"/>
            <p:cNvSpPr>
              <a:spLocks/>
            </p:cNvSpPr>
            <p:nvPr/>
          </p:nvSpPr>
          <p:spPr bwMode="auto">
            <a:xfrm>
              <a:off x="3688" y="434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Line 142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Line 143"/>
            <p:cNvSpPr>
              <a:spLocks noChangeShapeType="1"/>
            </p:cNvSpPr>
            <p:nvPr/>
          </p:nvSpPr>
          <p:spPr bwMode="auto">
            <a:xfrm>
              <a:off x="3688" y="878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Line 144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Line 145"/>
            <p:cNvSpPr>
              <a:spLocks noChangeShapeType="1"/>
            </p:cNvSpPr>
            <p:nvPr/>
          </p:nvSpPr>
          <p:spPr bwMode="auto">
            <a:xfrm flipV="1">
              <a:off x="3688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Line 146"/>
            <p:cNvSpPr>
              <a:spLocks noChangeShapeType="1"/>
            </p:cNvSpPr>
            <p:nvPr/>
          </p:nvSpPr>
          <p:spPr bwMode="auto">
            <a:xfrm>
              <a:off x="3688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Rectangle 147"/>
            <p:cNvSpPr>
              <a:spLocks noChangeArrowheads="1"/>
            </p:cNvSpPr>
            <p:nvPr/>
          </p:nvSpPr>
          <p:spPr bwMode="auto">
            <a:xfrm>
              <a:off x="3680" y="889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429" name="Line 148"/>
            <p:cNvSpPr>
              <a:spLocks noChangeShapeType="1"/>
            </p:cNvSpPr>
            <p:nvPr/>
          </p:nvSpPr>
          <p:spPr bwMode="auto">
            <a:xfrm flipV="1">
              <a:off x="3855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Line 149"/>
            <p:cNvSpPr>
              <a:spLocks noChangeShapeType="1"/>
            </p:cNvSpPr>
            <p:nvPr/>
          </p:nvSpPr>
          <p:spPr bwMode="auto">
            <a:xfrm>
              <a:off x="3855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Rectangle 150"/>
            <p:cNvSpPr>
              <a:spLocks noChangeArrowheads="1"/>
            </p:cNvSpPr>
            <p:nvPr/>
          </p:nvSpPr>
          <p:spPr bwMode="auto">
            <a:xfrm>
              <a:off x="3847" y="889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9432" name="Line 151"/>
            <p:cNvSpPr>
              <a:spLocks noChangeShapeType="1"/>
            </p:cNvSpPr>
            <p:nvPr/>
          </p:nvSpPr>
          <p:spPr bwMode="auto">
            <a:xfrm flipV="1">
              <a:off x="4022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" name="Line 152"/>
            <p:cNvSpPr>
              <a:spLocks noChangeShapeType="1"/>
            </p:cNvSpPr>
            <p:nvPr/>
          </p:nvSpPr>
          <p:spPr bwMode="auto">
            <a:xfrm>
              <a:off x="4022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4" name="Rectangle 153"/>
            <p:cNvSpPr>
              <a:spLocks noChangeArrowheads="1"/>
            </p:cNvSpPr>
            <p:nvPr/>
          </p:nvSpPr>
          <p:spPr bwMode="auto">
            <a:xfrm>
              <a:off x="4004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9435" name="Line 154"/>
            <p:cNvSpPr>
              <a:spLocks noChangeShapeType="1"/>
            </p:cNvSpPr>
            <p:nvPr/>
          </p:nvSpPr>
          <p:spPr bwMode="auto">
            <a:xfrm flipV="1">
              <a:off x="4190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" name="Line 155"/>
            <p:cNvSpPr>
              <a:spLocks noChangeShapeType="1"/>
            </p:cNvSpPr>
            <p:nvPr/>
          </p:nvSpPr>
          <p:spPr bwMode="auto">
            <a:xfrm>
              <a:off x="4190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" name="Rectangle 156"/>
            <p:cNvSpPr>
              <a:spLocks noChangeArrowheads="1"/>
            </p:cNvSpPr>
            <p:nvPr/>
          </p:nvSpPr>
          <p:spPr bwMode="auto">
            <a:xfrm>
              <a:off x="4171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9438" name="Line 157"/>
            <p:cNvSpPr>
              <a:spLocks noChangeShapeType="1"/>
            </p:cNvSpPr>
            <p:nvPr/>
          </p:nvSpPr>
          <p:spPr bwMode="auto">
            <a:xfrm flipV="1">
              <a:off x="4357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9" name="Line 158"/>
            <p:cNvSpPr>
              <a:spLocks noChangeShapeType="1"/>
            </p:cNvSpPr>
            <p:nvPr/>
          </p:nvSpPr>
          <p:spPr bwMode="auto">
            <a:xfrm>
              <a:off x="4357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0" name="Rectangle 159"/>
            <p:cNvSpPr>
              <a:spLocks noChangeArrowheads="1"/>
            </p:cNvSpPr>
            <p:nvPr/>
          </p:nvSpPr>
          <p:spPr bwMode="auto">
            <a:xfrm>
              <a:off x="433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9441" name="Line 160"/>
            <p:cNvSpPr>
              <a:spLocks noChangeShapeType="1"/>
            </p:cNvSpPr>
            <p:nvPr/>
          </p:nvSpPr>
          <p:spPr bwMode="auto">
            <a:xfrm flipV="1">
              <a:off x="4524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" name="Line 161"/>
            <p:cNvSpPr>
              <a:spLocks noChangeShapeType="1"/>
            </p:cNvSpPr>
            <p:nvPr/>
          </p:nvSpPr>
          <p:spPr bwMode="auto">
            <a:xfrm>
              <a:off x="4524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3" name="Rectangle 162"/>
            <p:cNvSpPr>
              <a:spLocks noChangeArrowheads="1"/>
            </p:cNvSpPr>
            <p:nvPr/>
          </p:nvSpPr>
          <p:spPr bwMode="auto">
            <a:xfrm>
              <a:off x="4505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9444" name="Line 163"/>
            <p:cNvSpPr>
              <a:spLocks noChangeShapeType="1"/>
            </p:cNvSpPr>
            <p:nvPr/>
          </p:nvSpPr>
          <p:spPr bwMode="auto">
            <a:xfrm flipV="1">
              <a:off x="4688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" name="Line 164"/>
            <p:cNvSpPr>
              <a:spLocks noChangeShapeType="1"/>
            </p:cNvSpPr>
            <p:nvPr/>
          </p:nvSpPr>
          <p:spPr bwMode="auto">
            <a:xfrm>
              <a:off x="4688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" name="Rectangle 165"/>
            <p:cNvSpPr>
              <a:spLocks noChangeArrowheads="1"/>
            </p:cNvSpPr>
            <p:nvPr/>
          </p:nvSpPr>
          <p:spPr bwMode="auto">
            <a:xfrm>
              <a:off x="466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9447" name="Line 166"/>
            <p:cNvSpPr>
              <a:spLocks noChangeShapeType="1"/>
            </p:cNvSpPr>
            <p:nvPr/>
          </p:nvSpPr>
          <p:spPr bwMode="auto">
            <a:xfrm flipV="1">
              <a:off x="4855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" name="Line 167"/>
            <p:cNvSpPr>
              <a:spLocks noChangeShapeType="1"/>
            </p:cNvSpPr>
            <p:nvPr/>
          </p:nvSpPr>
          <p:spPr bwMode="auto">
            <a:xfrm>
              <a:off x="4855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" name="Rectangle 168"/>
            <p:cNvSpPr>
              <a:spLocks noChangeArrowheads="1"/>
            </p:cNvSpPr>
            <p:nvPr/>
          </p:nvSpPr>
          <p:spPr bwMode="auto">
            <a:xfrm>
              <a:off x="4835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9450" name="Line 169"/>
            <p:cNvSpPr>
              <a:spLocks noChangeShapeType="1"/>
            </p:cNvSpPr>
            <p:nvPr/>
          </p:nvSpPr>
          <p:spPr bwMode="auto">
            <a:xfrm flipV="1">
              <a:off x="5022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" name="Line 170"/>
            <p:cNvSpPr>
              <a:spLocks noChangeShapeType="1"/>
            </p:cNvSpPr>
            <p:nvPr/>
          </p:nvSpPr>
          <p:spPr bwMode="auto">
            <a:xfrm>
              <a:off x="5022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" name="Rectangle 171"/>
            <p:cNvSpPr>
              <a:spLocks noChangeArrowheads="1"/>
            </p:cNvSpPr>
            <p:nvPr/>
          </p:nvSpPr>
          <p:spPr bwMode="auto">
            <a:xfrm>
              <a:off x="5002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9453" name="Line 172"/>
            <p:cNvSpPr>
              <a:spLocks noChangeShapeType="1"/>
            </p:cNvSpPr>
            <p:nvPr/>
          </p:nvSpPr>
          <p:spPr bwMode="auto">
            <a:xfrm flipV="1">
              <a:off x="5189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" name="Line 173"/>
            <p:cNvSpPr>
              <a:spLocks noChangeShapeType="1"/>
            </p:cNvSpPr>
            <p:nvPr/>
          </p:nvSpPr>
          <p:spPr bwMode="auto">
            <a:xfrm>
              <a:off x="5189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" name="Rectangle 174"/>
            <p:cNvSpPr>
              <a:spLocks noChangeArrowheads="1"/>
            </p:cNvSpPr>
            <p:nvPr/>
          </p:nvSpPr>
          <p:spPr bwMode="auto">
            <a:xfrm>
              <a:off x="5171" y="889"/>
              <a:ext cx="3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9456" name="Line 175"/>
            <p:cNvSpPr>
              <a:spLocks noChangeShapeType="1"/>
            </p:cNvSpPr>
            <p:nvPr/>
          </p:nvSpPr>
          <p:spPr bwMode="auto">
            <a:xfrm flipV="1">
              <a:off x="5356" y="86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" name="Line 176"/>
            <p:cNvSpPr>
              <a:spLocks noChangeShapeType="1"/>
            </p:cNvSpPr>
            <p:nvPr/>
          </p:nvSpPr>
          <p:spPr bwMode="auto">
            <a:xfrm>
              <a:off x="5356" y="434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8" name="Rectangle 177"/>
            <p:cNvSpPr>
              <a:spLocks noChangeArrowheads="1"/>
            </p:cNvSpPr>
            <p:nvPr/>
          </p:nvSpPr>
          <p:spPr bwMode="auto">
            <a:xfrm>
              <a:off x="5338" y="88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9459" name="Line 178"/>
            <p:cNvSpPr>
              <a:spLocks noChangeShapeType="1"/>
            </p:cNvSpPr>
            <p:nvPr/>
          </p:nvSpPr>
          <p:spPr bwMode="auto">
            <a:xfrm>
              <a:off x="3688" y="8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" name="Line 179"/>
            <p:cNvSpPr>
              <a:spLocks noChangeShapeType="1"/>
            </p:cNvSpPr>
            <p:nvPr/>
          </p:nvSpPr>
          <p:spPr bwMode="auto">
            <a:xfrm flipH="1">
              <a:off x="5340" y="8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" name="Rectangle 180"/>
            <p:cNvSpPr>
              <a:spLocks noChangeArrowheads="1"/>
            </p:cNvSpPr>
            <p:nvPr/>
          </p:nvSpPr>
          <p:spPr bwMode="auto">
            <a:xfrm>
              <a:off x="3659" y="856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462" name="Line 181"/>
            <p:cNvSpPr>
              <a:spLocks noChangeShapeType="1"/>
            </p:cNvSpPr>
            <p:nvPr/>
          </p:nvSpPr>
          <p:spPr bwMode="auto">
            <a:xfrm>
              <a:off x="3688" y="7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" name="Line 182"/>
            <p:cNvSpPr>
              <a:spLocks noChangeShapeType="1"/>
            </p:cNvSpPr>
            <p:nvPr/>
          </p:nvSpPr>
          <p:spPr bwMode="auto">
            <a:xfrm flipH="1">
              <a:off x="5340" y="7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" name="Rectangle 183"/>
            <p:cNvSpPr>
              <a:spLocks noChangeArrowheads="1"/>
            </p:cNvSpPr>
            <p:nvPr/>
          </p:nvSpPr>
          <p:spPr bwMode="auto">
            <a:xfrm>
              <a:off x="3629" y="767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/>
            </a:p>
          </p:txBody>
        </p:sp>
        <p:sp>
          <p:nvSpPr>
            <p:cNvPr id="9465" name="Line 184"/>
            <p:cNvSpPr>
              <a:spLocks noChangeShapeType="1"/>
            </p:cNvSpPr>
            <p:nvPr/>
          </p:nvSpPr>
          <p:spPr bwMode="auto">
            <a:xfrm>
              <a:off x="3688" y="6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6" name="Line 185"/>
            <p:cNvSpPr>
              <a:spLocks noChangeShapeType="1"/>
            </p:cNvSpPr>
            <p:nvPr/>
          </p:nvSpPr>
          <p:spPr bwMode="auto">
            <a:xfrm flipH="1">
              <a:off x="5340" y="69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" name="Rectangle 186"/>
            <p:cNvSpPr>
              <a:spLocks noChangeArrowheads="1"/>
            </p:cNvSpPr>
            <p:nvPr/>
          </p:nvSpPr>
          <p:spPr bwMode="auto">
            <a:xfrm>
              <a:off x="3629" y="677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/>
            </a:p>
          </p:txBody>
        </p:sp>
        <p:sp>
          <p:nvSpPr>
            <p:cNvPr id="9468" name="Line 187"/>
            <p:cNvSpPr>
              <a:spLocks noChangeShapeType="1"/>
            </p:cNvSpPr>
            <p:nvPr/>
          </p:nvSpPr>
          <p:spPr bwMode="auto">
            <a:xfrm>
              <a:off x="3688" y="6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" name="Line 188"/>
            <p:cNvSpPr>
              <a:spLocks noChangeShapeType="1"/>
            </p:cNvSpPr>
            <p:nvPr/>
          </p:nvSpPr>
          <p:spPr bwMode="auto">
            <a:xfrm flipH="1">
              <a:off x="5340" y="6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Rectangle 189"/>
            <p:cNvSpPr>
              <a:spLocks noChangeArrowheads="1"/>
            </p:cNvSpPr>
            <p:nvPr/>
          </p:nvSpPr>
          <p:spPr bwMode="auto">
            <a:xfrm>
              <a:off x="3629" y="591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/>
            </a:p>
          </p:txBody>
        </p:sp>
        <p:sp>
          <p:nvSpPr>
            <p:cNvPr id="9471" name="Line 190"/>
            <p:cNvSpPr>
              <a:spLocks noChangeShapeType="1"/>
            </p:cNvSpPr>
            <p:nvPr/>
          </p:nvSpPr>
          <p:spPr bwMode="auto">
            <a:xfrm>
              <a:off x="3688" y="5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" name="Line 191"/>
            <p:cNvSpPr>
              <a:spLocks noChangeShapeType="1"/>
            </p:cNvSpPr>
            <p:nvPr/>
          </p:nvSpPr>
          <p:spPr bwMode="auto">
            <a:xfrm flipH="1">
              <a:off x="5340" y="5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3" name="Rectangle 192"/>
            <p:cNvSpPr>
              <a:spLocks noChangeArrowheads="1"/>
            </p:cNvSpPr>
            <p:nvPr/>
          </p:nvSpPr>
          <p:spPr bwMode="auto">
            <a:xfrm>
              <a:off x="3629" y="501"/>
              <a:ext cx="3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/>
            </a:p>
          </p:txBody>
        </p:sp>
        <p:sp>
          <p:nvSpPr>
            <p:cNvPr id="9474" name="Line 193"/>
            <p:cNvSpPr>
              <a:spLocks noChangeShapeType="1"/>
            </p:cNvSpPr>
            <p:nvPr/>
          </p:nvSpPr>
          <p:spPr bwMode="auto">
            <a:xfrm>
              <a:off x="3688" y="43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Line 194"/>
            <p:cNvSpPr>
              <a:spLocks noChangeShapeType="1"/>
            </p:cNvSpPr>
            <p:nvPr/>
          </p:nvSpPr>
          <p:spPr bwMode="auto">
            <a:xfrm flipH="1">
              <a:off x="5340" y="43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" name="Rectangle 195"/>
            <p:cNvSpPr>
              <a:spLocks noChangeArrowheads="1"/>
            </p:cNvSpPr>
            <p:nvPr/>
          </p:nvSpPr>
          <p:spPr bwMode="auto">
            <a:xfrm>
              <a:off x="3659" y="412"/>
              <a:ext cx="1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9477" name="Line 196"/>
            <p:cNvSpPr>
              <a:spLocks noChangeShapeType="1"/>
            </p:cNvSpPr>
            <p:nvPr/>
          </p:nvSpPr>
          <p:spPr bwMode="auto">
            <a:xfrm>
              <a:off x="3688" y="43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" name="Freeform 197"/>
            <p:cNvSpPr>
              <a:spLocks/>
            </p:cNvSpPr>
            <p:nvPr/>
          </p:nvSpPr>
          <p:spPr bwMode="auto">
            <a:xfrm>
              <a:off x="3688" y="434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9" name="Line 198"/>
            <p:cNvSpPr>
              <a:spLocks noChangeShapeType="1"/>
            </p:cNvSpPr>
            <p:nvPr/>
          </p:nvSpPr>
          <p:spPr bwMode="auto">
            <a:xfrm flipV="1">
              <a:off x="3688" y="434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0" name="Freeform 199"/>
            <p:cNvSpPr>
              <a:spLocks/>
            </p:cNvSpPr>
            <p:nvPr/>
          </p:nvSpPr>
          <p:spPr bwMode="auto">
            <a:xfrm>
              <a:off x="3688" y="434"/>
              <a:ext cx="1655" cy="444"/>
            </a:xfrm>
            <a:custGeom>
              <a:avLst/>
              <a:gdLst>
                <a:gd name="T0" fmla="*/ 19 w 1655"/>
                <a:gd name="T1" fmla="*/ 444 h 444"/>
                <a:gd name="T2" fmla="*/ 46 w 1655"/>
                <a:gd name="T3" fmla="*/ 444 h 444"/>
                <a:gd name="T4" fmla="*/ 73 w 1655"/>
                <a:gd name="T5" fmla="*/ 444 h 444"/>
                <a:gd name="T6" fmla="*/ 100 w 1655"/>
                <a:gd name="T7" fmla="*/ 444 h 444"/>
                <a:gd name="T8" fmla="*/ 127 w 1655"/>
                <a:gd name="T9" fmla="*/ 444 h 444"/>
                <a:gd name="T10" fmla="*/ 154 w 1655"/>
                <a:gd name="T11" fmla="*/ 444 h 444"/>
                <a:gd name="T12" fmla="*/ 181 w 1655"/>
                <a:gd name="T13" fmla="*/ 444 h 444"/>
                <a:gd name="T14" fmla="*/ 208 w 1655"/>
                <a:gd name="T15" fmla="*/ 444 h 444"/>
                <a:gd name="T16" fmla="*/ 235 w 1655"/>
                <a:gd name="T17" fmla="*/ 444 h 444"/>
                <a:gd name="T18" fmla="*/ 262 w 1655"/>
                <a:gd name="T19" fmla="*/ 444 h 444"/>
                <a:gd name="T20" fmla="*/ 286 w 1655"/>
                <a:gd name="T21" fmla="*/ 439 h 444"/>
                <a:gd name="T22" fmla="*/ 313 w 1655"/>
                <a:gd name="T23" fmla="*/ 417 h 444"/>
                <a:gd name="T24" fmla="*/ 340 w 1655"/>
                <a:gd name="T25" fmla="*/ 382 h 444"/>
                <a:gd name="T26" fmla="*/ 367 w 1655"/>
                <a:gd name="T27" fmla="*/ 336 h 444"/>
                <a:gd name="T28" fmla="*/ 394 w 1655"/>
                <a:gd name="T29" fmla="*/ 290 h 444"/>
                <a:gd name="T30" fmla="*/ 421 w 1655"/>
                <a:gd name="T31" fmla="*/ 241 h 444"/>
                <a:gd name="T32" fmla="*/ 448 w 1655"/>
                <a:gd name="T33" fmla="*/ 197 h 444"/>
                <a:gd name="T34" fmla="*/ 475 w 1655"/>
                <a:gd name="T35" fmla="*/ 159 h 444"/>
                <a:gd name="T36" fmla="*/ 502 w 1655"/>
                <a:gd name="T37" fmla="*/ 127 h 444"/>
                <a:gd name="T38" fmla="*/ 529 w 1655"/>
                <a:gd name="T39" fmla="*/ 100 h 444"/>
                <a:gd name="T40" fmla="*/ 555 w 1655"/>
                <a:gd name="T41" fmla="*/ 75 h 444"/>
                <a:gd name="T42" fmla="*/ 580 w 1655"/>
                <a:gd name="T43" fmla="*/ 59 h 444"/>
                <a:gd name="T44" fmla="*/ 607 w 1655"/>
                <a:gd name="T45" fmla="*/ 46 h 444"/>
                <a:gd name="T46" fmla="*/ 634 w 1655"/>
                <a:gd name="T47" fmla="*/ 35 h 444"/>
                <a:gd name="T48" fmla="*/ 661 w 1655"/>
                <a:gd name="T49" fmla="*/ 24 h 444"/>
                <a:gd name="T50" fmla="*/ 688 w 1655"/>
                <a:gd name="T51" fmla="*/ 19 h 444"/>
                <a:gd name="T52" fmla="*/ 714 w 1655"/>
                <a:gd name="T53" fmla="*/ 13 h 444"/>
                <a:gd name="T54" fmla="*/ 741 w 1655"/>
                <a:gd name="T55" fmla="*/ 10 h 444"/>
                <a:gd name="T56" fmla="*/ 768 w 1655"/>
                <a:gd name="T57" fmla="*/ 8 h 444"/>
                <a:gd name="T58" fmla="*/ 795 w 1655"/>
                <a:gd name="T59" fmla="*/ 5 h 444"/>
                <a:gd name="T60" fmla="*/ 822 w 1655"/>
                <a:gd name="T61" fmla="*/ 5 h 444"/>
                <a:gd name="T62" fmla="*/ 847 w 1655"/>
                <a:gd name="T63" fmla="*/ 2 h 444"/>
                <a:gd name="T64" fmla="*/ 873 w 1655"/>
                <a:gd name="T65" fmla="*/ 2 h 444"/>
                <a:gd name="T66" fmla="*/ 900 w 1655"/>
                <a:gd name="T67" fmla="*/ 2 h 444"/>
                <a:gd name="T68" fmla="*/ 927 w 1655"/>
                <a:gd name="T69" fmla="*/ 0 h 444"/>
                <a:gd name="T70" fmla="*/ 954 w 1655"/>
                <a:gd name="T71" fmla="*/ 0 h 444"/>
                <a:gd name="T72" fmla="*/ 981 w 1655"/>
                <a:gd name="T73" fmla="*/ 0 h 444"/>
                <a:gd name="T74" fmla="*/ 1008 w 1655"/>
                <a:gd name="T75" fmla="*/ 0 h 444"/>
                <a:gd name="T76" fmla="*/ 1035 w 1655"/>
                <a:gd name="T77" fmla="*/ 0 h 444"/>
                <a:gd name="T78" fmla="*/ 1062 w 1655"/>
                <a:gd name="T79" fmla="*/ 0 h 444"/>
                <a:gd name="T80" fmla="*/ 1089 w 1655"/>
                <a:gd name="T81" fmla="*/ 0 h 444"/>
                <a:gd name="T82" fmla="*/ 1113 w 1655"/>
                <a:gd name="T83" fmla="*/ 0 h 444"/>
                <a:gd name="T84" fmla="*/ 1140 w 1655"/>
                <a:gd name="T85" fmla="*/ 0 h 444"/>
                <a:gd name="T86" fmla="*/ 1167 w 1655"/>
                <a:gd name="T87" fmla="*/ 0 h 444"/>
                <a:gd name="T88" fmla="*/ 1194 w 1655"/>
                <a:gd name="T89" fmla="*/ 0 h 444"/>
                <a:gd name="T90" fmla="*/ 1221 w 1655"/>
                <a:gd name="T91" fmla="*/ 0 h 444"/>
                <a:gd name="T92" fmla="*/ 1248 w 1655"/>
                <a:gd name="T93" fmla="*/ 0 h 444"/>
                <a:gd name="T94" fmla="*/ 1275 w 1655"/>
                <a:gd name="T95" fmla="*/ 0 h 444"/>
                <a:gd name="T96" fmla="*/ 1302 w 1655"/>
                <a:gd name="T97" fmla="*/ 0 h 444"/>
                <a:gd name="T98" fmla="*/ 1329 w 1655"/>
                <a:gd name="T99" fmla="*/ 0 h 444"/>
                <a:gd name="T100" fmla="*/ 1356 w 1655"/>
                <a:gd name="T101" fmla="*/ 0 h 444"/>
                <a:gd name="T102" fmla="*/ 1383 w 1655"/>
                <a:gd name="T103" fmla="*/ 0 h 444"/>
                <a:gd name="T104" fmla="*/ 1407 w 1655"/>
                <a:gd name="T105" fmla="*/ 0 h 444"/>
                <a:gd name="T106" fmla="*/ 1434 w 1655"/>
                <a:gd name="T107" fmla="*/ 0 h 444"/>
                <a:gd name="T108" fmla="*/ 1461 w 1655"/>
                <a:gd name="T109" fmla="*/ 0 h 444"/>
                <a:gd name="T110" fmla="*/ 1488 w 1655"/>
                <a:gd name="T111" fmla="*/ 0 h 444"/>
                <a:gd name="T112" fmla="*/ 1515 w 1655"/>
                <a:gd name="T113" fmla="*/ 0 h 444"/>
                <a:gd name="T114" fmla="*/ 1542 w 1655"/>
                <a:gd name="T115" fmla="*/ 0 h 444"/>
                <a:gd name="T116" fmla="*/ 1569 w 1655"/>
                <a:gd name="T117" fmla="*/ 0 h 444"/>
                <a:gd name="T118" fmla="*/ 1596 w 1655"/>
                <a:gd name="T119" fmla="*/ 0 h 444"/>
                <a:gd name="T120" fmla="*/ 1623 w 1655"/>
                <a:gd name="T121" fmla="*/ 0 h 444"/>
                <a:gd name="T122" fmla="*/ 1650 w 1655"/>
                <a:gd name="T123" fmla="*/ 0 h 4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5" h="444">
                  <a:moveTo>
                    <a:pt x="0" y="444"/>
                  </a:moveTo>
                  <a:lnTo>
                    <a:pt x="6" y="444"/>
                  </a:lnTo>
                  <a:lnTo>
                    <a:pt x="14" y="444"/>
                  </a:lnTo>
                  <a:lnTo>
                    <a:pt x="19" y="444"/>
                  </a:lnTo>
                  <a:lnTo>
                    <a:pt x="27" y="444"/>
                  </a:lnTo>
                  <a:lnTo>
                    <a:pt x="33" y="444"/>
                  </a:lnTo>
                  <a:lnTo>
                    <a:pt x="41" y="444"/>
                  </a:lnTo>
                  <a:lnTo>
                    <a:pt x="46" y="444"/>
                  </a:lnTo>
                  <a:lnTo>
                    <a:pt x="54" y="444"/>
                  </a:lnTo>
                  <a:lnTo>
                    <a:pt x="60" y="444"/>
                  </a:lnTo>
                  <a:lnTo>
                    <a:pt x="68" y="444"/>
                  </a:lnTo>
                  <a:lnTo>
                    <a:pt x="73" y="444"/>
                  </a:lnTo>
                  <a:lnTo>
                    <a:pt x="81" y="444"/>
                  </a:lnTo>
                  <a:lnTo>
                    <a:pt x="87" y="444"/>
                  </a:lnTo>
                  <a:lnTo>
                    <a:pt x="95" y="444"/>
                  </a:lnTo>
                  <a:lnTo>
                    <a:pt x="100" y="444"/>
                  </a:lnTo>
                  <a:lnTo>
                    <a:pt x="108" y="444"/>
                  </a:lnTo>
                  <a:lnTo>
                    <a:pt x="113" y="444"/>
                  </a:lnTo>
                  <a:lnTo>
                    <a:pt x="122" y="444"/>
                  </a:lnTo>
                  <a:lnTo>
                    <a:pt x="127" y="444"/>
                  </a:lnTo>
                  <a:lnTo>
                    <a:pt x="135" y="444"/>
                  </a:lnTo>
                  <a:lnTo>
                    <a:pt x="140" y="444"/>
                  </a:lnTo>
                  <a:lnTo>
                    <a:pt x="146" y="444"/>
                  </a:lnTo>
                  <a:lnTo>
                    <a:pt x="154" y="444"/>
                  </a:lnTo>
                  <a:lnTo>
                    <a:pt x="159" y="444"/>
                  </a:lnTo>
                  <a:lnTo>
                    <a:pt x="167" y="444"/>
                  </a:lnTo>
                  <a:lnTo>
                    <a:pt x="173" y="444"/>
                  </a:lnTo>
                  <a:lnTo>
                    <a:pt x="181" y="444"/>
                  </a:lnTo>
                  <a:lnTo>
                    <a:pt x="186" y="444"/>
                  </a:lnTo>
                  <a:lnTo>
                    <a:pt x="194" y="444"/>
                  </a:lnTo>
                  <a:lnTo>
                    <a:pt x="200" y="444"/>
                  </a:lnTo>
                  <a:lnTo>
                    <a:pt x="208" y="444"/>
                  </a:lnTo>
                  <a:lnTo>
                    <a:pt x="213" y="444"/>
                  </a:lnTo>
                  <a:lnTo>
                    <a:pt x="221" y="444"/>
                  </a:lnTo>
                  <a:lnTo>
                    <a:pt x="227" y="444"/>
                  </a:lnTo>
                  <a:lnTo>
                    <a:pt x="235" y="444"/>
                  </a:lnTo>
                  <a:lnTo>
                    <a:pt x="240" y="444"/>
                  </a:lnTo>
                  <a:lnTo>
                    <a:pt x="248" y="444"/>
                  </a:lnTo>
                  <a:lnTo>
                    <a:pt x="254" y="444"/>
                  </a:lnTo>
                  <a:lnTo>
                    <a:pt x="262" y="444"/>
                  </a:lnTo>
                  <a:lnTo>
                    <a:pt x="267" y="444"/>
                  </a:lnTo>
                  <a:lnTo>
                    <a:pt x="275" y="441"/>
                  </a:lnTo>
                  <a:lnTo>
                    <a:pt x="281" y="441"/>
                  </a:lnTo>
                  <a:lnTo>
                    <a:pt x="286" y="439"/>
                  </a:lnTo>
                  <a:lnTo>
                    <a:pt x="294" y="433"/>
                  </a:lnTo>
                  <a:lnTo>
                    <a:pt x="299" y="430"/>
                  </a:lnTo>
                  <a:lnTo>
                    <a:pt x="308" y="422"/>
                  </a:lnTo>
                  <a:lnTo>
                    <a:pt x="313" y="417"/>
                  </a:lnTo>
                  <a:lnTo>
                    <a:pt x="321" y="409"/>
                  </a:lnTo>
                  <a:lnTo>
                    <a:pt x="326" y="401"/>
                  </a:lnTo>
                  <a:lnTo>
                    <a:pt x="334" y="390"/>
                  </a:lnTo>
                  <a:lnTo>
                    <a:pt x="340" y="382"/>
                  </a:lnTo>
                  <a:lnTo>
                    <a:pt x="348" y="371"/>
                  </a:lnTo>
                  <a:lnTo>
                    <a:pt x="353" y="360"/>
                  </a:lnTo>
                  <a:lnTo>
                    <a:pt x="361" y="349"/>
                  </a:lnTo>
                  <a:lnTo>
                    <a:pt x="367" y="336"/>
                  </a:lnTo>
                  <a:lnTo>
                    <a:pt x="375" y="325"/>
                  </a:lnTo>
                  <a:lnTo>
                    <a:pt x="380" y="314"/>
                  </a:lnTo>
                  <a:lnTo>
                    <a:pt x="388" y="300"/>
                  </a:lnTo>
                  <a:lnTo>
                    <a:pt x="394" y="290"/>
                  </a:lnTo>
                  <a:lnTo>
                    <a:pt x="402" y="276"/>
                  </a:lnTo>
                  <a:lnTo>
                    <a:pt x="407" y="265"/>
                  </a:lnTo>
                  <a:lnTo>
                    <a:pt x="415" y="254"/>
                  </a:lnTo>
                  <a:lnTo>
                    <a:pt x="421" y="241"/>
                  </a:lnTo>
                  <a:lnTo>
                    <a:pt x="426" y="230"/>
                  </a:lnTo>
                  <a:lnTo>
                    <a:pt x="434" y="219"/>
                  </a:lnTo>
                  <a:lnTo>
                    <a:pt x="440" y="208"/>
                  </a:lnTo>
                  <a:lnTo>
                    <a:pt x="448" y="197"/>
                  </a:lnTo>
                  <a:lnTo>
                    <a:pt x="453" y="187"/>
                  </a:lnTo>
                  <a:lnTo>
                    <a:pt x="461" y="178"/>
                  </a:lnTo>
                  <a:lnTo>
                    <a:pt x="467" y="168"/>
                  </a:lnTo>
                  <a:lnTo>
                    <a:pt x="475" y="159"/>
                  </a:lnTo>
                  <a:lnTo>
                    <a:pt x="480" y="151"/>
                  </a:lnTo>
                  <a:lnTo>
                    <a:pt x="488" y="143"/>
                  </a:lnTo>
                  <a:lnTo>
                    <a:pt x="493" y="135"/>
                  </a:lnTo>
                  <a:lnTo>
                    <a:pt x="502" y="127"/>
                  </a:lnTo>
                  <a:lnTo>
                    <a:pt x="507" y="119"/>
                  </a:lnTo>
                  <a:lnTo>
                    <a:pt x="515" y="113"/>
                  </a:lnTo>
                  <a:lnTo>
                    <a:pt x="520" y="105"/>
                  </a:lnTo>
                  <a:lnTo>
                    <a:pt x="529" y="100"/>
                  </a:lnTo>
                  <a:lnTo>
                    <a:pt x="534" y="94"/>
                  </a:lnTo>
                  <a:lnTo>
                    <a:pt x="542" y="86"/>
                  </a:lnTo>
                  <a:lnTo>
                    <a:pt x="547" y="81"/>
                  </a:lnTo>
                  <a:lnTo>
                    <a:pt x="555" y="75"/>
                  </a:lnTo>
                  <a:lnTo>
                    <a:pt x="561" y="73"/>
                  </a:lnTo>
                  <a:lnTo>
                    <a:pt x="566" y="67"/>
                  </a:lnTo>
                  <a:lnTo>
                    <a:pt x="574" y="62"/>
                  </a:lnTo>
                  <a:lnTo>
                    <a:pt x="580" y="59"/>
                  </a:lnTo>
                  <a:lnTo>
                    <a:pt x="588" y="54"/>
                  </a:lnTo>
                  <a:lnTo>
                    <a:pt x="593" y="51"/>
                  </a:lnTo>
                  <a:lnTo>
                    <a:pt x="601" y="48"/>
                  </a:lnTo>
                  <a:lnTo>
                    <a:pt x="607" y="46"/>
                  </a:lnTo>
                  <a:lnTo>
                    <a:pt x="615" y="43"/>
                  </a:lnTo>
                  <a:lnTo>
                    <a:pt x="620" y="40"/>
                  </a:lnTo>
                  <a:lnTo>
                    <a:pt x="628" y="37"/>
                  </a:lnTo>
                  <a:lnTo>
                    <a:pt x="634" y="35"/>
                  </a:lnTo>
                  <a:lnTo>
                    <a:pt x="642" y="32"/>
                  </a:lnTo>
                  <a:lnTo>
                    <a:pt x="647" y="29"/>
                  </a:lnTo>
                  <a:lnTo>
                    <a:pt x="655" y="27"/>
                  </a:lnTo>
                  <a:lnTo>
                    <a:pt x="661" y="24"/>
                  </a:lnTo>
                  <a:lnTo>
                    <a:pt x="669" y="24"/>
                  </a:lnTo>
                  <a:lnTo>
                    <a:pt x="674" y="21"/>
                  </a:lnTo>
                  <a:lnTo>
                    <a:pt x="682" y="21"/>
                  </a:lnTo>
                  <a:lnTo>
                    <a:pt x="688" y="19"/>
                  </a:lnTo>
                  <a:lnTo>
                    <a:pt x="696" y="19"/>
                  </a:lnTo>
                  <a:lnTo>
                    <a:pt x="701" y="16"/>
                  </a:lnTo>
                  <a:lnTo>
                    <a:pt x="706" y="16"/>
                  </a:lnTo>
                  <a:lnTo>
                    <a:pt x="714" y="13"/>
                  </a:lnTo>
                  <a:lnTo>
                    <a:pt x="720" y="13"/>
                  </a:lnTo>
                  <a:lnTo>
                    <a:pt x="728" y="13"/>
                  </a:lnTo>
                  <a:lnTo>
                    <a:pt x="733" y="10"/>
                  </a:lnTo>
                  <a:lnTo>
                    <a:pt x="741" y="10"/>
                  </a:lnTo>
                  <a:lnTo>
                    <a:pt x="747" y="10"/>
                  </a:lnTo>
                  <a:lnTo>
                    <a:pt x="755" y="8"/>
                  </a:lnTo>
                  <a:lnTo>
                    <a:pt x="760" y="8"/>
                  </a:lnTo>
                  <a:lnTo>
                    <a:pt x="768" y="8"/>
                  </a:lnTo>
                  <a:lnTo>
                    <a:pt x="774" y="8"/>
                  </a:lnTo>
                  <a:lnTo>
                    <a:pt x="782" y="5"/>
                  </a:lnTo>
                  <a:lnTo>
                    <a:pt x="787" y="5"/>
                  </a:lnTo>
                  <a:lnTo>
                    <a:pt x="795" y="5"/>
                  </a:lnTo>
                  <a:lnTo>
                    <a:pt x="801" y="5"/>
                  </a:lnTo>
                  <a:lnTo>
                    <a:pt x="809" y="5"/>
                  </a:lnTo>
                  <a:lnTo>
                    <a:pt x="814" y="5"/>
                  </a:lnTo>
                  <a:lnTo>
                    <a:pt x="822" y="5"/>
                  </a:lnTo>
                  <a:lnTo>
                    <a:pt x="828" y="2"/>
                  </a:lnTo>
                  <a:lnTo>
                    <a:pt x="833" y="2"/>
                  </a:lnTo>
                  <a:lnTo>
                    <a:pt x="841" y="2"/>
                  </a:lnTo>
                  <a:lnTo>
                    <a:pt x="847" y="2"/>
                  </a:lnTo>
                  <a:lnTo>
                    <a:pt x="855" y="2"/>
                  </a:lnTo>
                  <a:lnTo>
                    <a:pt x="860" y="2"/>
                  </a:lnTo>
                  <a:lnTo>
                    <a:pt x="868" y="2"/>
                  </a:lnTo>
                  <a:lnTo>
                    <a:pt x="873" y="2"/>
                  </a:lnTo>
                  <a:lnTo>
                    <a:pt x="882" y="2"/>
                  </a:lnTo>
                  <a:lnTo>
                    <a:pt x="887" y="2"/>
                  </a:lnTo>
                  <a:lnTo>
                    <a:pt x="895" y="2"/>
                  </a:lnTo>
                  <a:lnTo>
                    <a:pt x="900" y="2"/>
                  </a:lnTo>
                  <a:lnTo>
                    <a:pt x="908" y="2"/>
                  </a:lnTo>
                  <a:lnTo>
                    <a:pt x="914" y="0"/>
                  </a:lnTo>
                  <a:lnTo>
                    <a:pt x="922" y="0"/>
                  </a:lnTo>
                  <a:lnTo>
                    <a:pt x="927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68" y="0"/>
                  </a:lnTo>
                  <a:lnTo>
                    <a:pt x="973" y="0"/>
                  </a:lnTo>
                  <a:lnTo>
                    <a:pt x="981" y="0"/>
                  </a:lnTo>
                  <a:lnTo>
                    <a:pt x="987" y="0"/>
                  </a:lnTo>
                  <a:lnTo>
                    <a:pt x="995" y="0"/>
                  </a:lnTo>
                  <a:lnTo>
                    <a:pt x="1000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2" y="0"/>
                  </a:lnTo>
                  <a:lnTo>
                    <a:pt x="1027" y="0"/>
                  </a:lnTo>
                  <a:lnTo>
                    <a:pt x="1035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4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6" y="0"/>
                  </a:lnTo>
                  <a:lnTo>
                    <a:pt x="1081" y="0"/>
                  </a:lnTo>
                  <a:lnTo>
                    <a:pt x="1089" y="0"/>
                  </a:lnTo>
                  <a:lnTo>
                    <a:pt x="1094" y="0"/>
                  </a:lnTo>
                  <a:lnTo>
                    <a:pt x="1103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21" y="0"/>
                  </a:lnTo>
                  <a:lnTo>
                    <a:pt x="1127" y="0"/>
                  </a:lnTo>
                  <a:lnTo>
                    <a:pt x="1135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4" y="0"/>
                  </a:lnTo>
                  <a:lnTo>
                    <a:pt x="1162" y="0"/>
                  </a:lnTo>
                  <a:lnTo>
                    <a:pt x="1167" y="0"/>
                  </a:lnTo>
                  <a:lnTo>
                    <a:pt x="1175" y="0"/>
                  </a:lnTo>
                  <a:lnTo>
                    <a:pt x="1181" y="0"/>
                  </a:lnTo>
                  <a:lnTo>
                    <a:pt x="1189" y="0"/>
                  </a:lnTo>
                  <a:lnTo>
                    <a:pt x="1194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6" y="0"/>
                  </a:lnTo>
                  <a:lnTo>
                    <a:pt x="1221" y="0"/>
                  </a:lnTo>
                  <a:lnTo>
                    <a:pt x="1229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48" y="0"/>
                  </a:lnTo>
                  <a:lnTo>
                    <a:pt x="1253" y="0"/>
                  </a:lnTo>
                  <a:lnTo>
                    <a:pt x="1262" y="0"/>
                  </a:lnTo>
                  <a:lnTo>
                    <a:pt x="1267" y="0"/>
                  </a:lnTo>
                  <a:lnTo>
                    <a:pt x="1275" y="0"/>
                  </a:lnTo>
                  <a:lnTo>
                    <a:pt x="1280" y="0"/>
                  </a:lnTo>
                  <a:lnTo>
                    <a:pt x="1288" y="0"/>
                  </a:lnTo>
                  <a:lnTo>
                    <a:pt x="1294" y="0"/>
                  </a:lnTo>
                  <a:lnTo>
                    <a:pt x="1302" y="0"/>
                  </a:lnTo>
                  <a:lnTo>
                    <a:pt x="1307" y="0"/>
                  </a:lnTo>
                  <a:lnTo>
                    <a:pt x="1315" y="0"/>
                  </a:lnTo>
                  <a:lnTo>
                    <a:pt x="1321" y="0"/>
                  </a:lnTo>
                  <a:lnTo>
                    <a:pt x="1329" y="0"/>
                  </a:lnTo>
                  <a:lnTo>
                    <a:pt x="1334" y="0"/>
                  </a:lnTo>
                  <a:lnTo>
                    <a:pt x="1342" y="0"/>
                  </a:lnTo>
                  <a:lnTo>
                    <a:pt x="1348" y="0"/>
                  </a:lnTo>
                  <a:lnTo>
                    <a:pt x="1356" y="0"/>
                  </a:lnTo>
                  <a:lnTo>
                    <a:pt x="1361" y="0"/>
                  </a:lnTo>
                  <a:lnTo>
                    <a:pt x="1369" y="0"/>
                  </a:lnTo>
                  <a:lnTo>
                    <a:pt x="1375" y="0"/>
                  </a:lnTo>
                  <a:lnTo>
                    <a:pt x="1383" y="0"/>
                  </a:lnTo>
                  <a:lnTo>
                    <a:pt x="1388" y="0"/>
                  </a:lnTo>
                  <a:lnTo>
                    <a:pt x="1394" y="0"/>
                  </a:lnTo>
                  <a:lnTo>
                    <a:pt x="1402" y="0"/>
                  </a:lnTo>
                  <a:lnTo>
                    <a:pt x="1407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4" y="0"/>
                  </a:lnTo>
                  <a:lnTo>
                    <a:pt x="1442" y="0"/>
                  </a:lnTo>
                  <a:lnTo>
                    <a:pt x="1447" y="0"/>
                  </a:lnTo>
                  <a:lnTo>
                    <a:pt x="1456" y="0"/>
                  </a:lnTo>
                  <a:lnTo>
                    <a:pt x="1461" y="0"/>
                  </a:lnTo>
                  <a:lnTo>
                    <a:pt x="1469" y="0"/>
                  </a:lnTo>
                  <a:lnTo>
                    <a:pt x="1474" y="0"/>
                  </a:lnTo>
                  <a:lnTo>
                    <a:pt x="1483" y="0"/>
                  </a:lnTo>
                  <a:lnTo>
                    <a:pt x="1488" y="0"/>
                  </a:lnTo>
                  <a:lnTo>
                    <a:pt x="1496" y="0"/>
                  </a:lnTo>
                  <a:lnTo>
                    <a:pt x="1501" y="0"/>
                  </a:lnTo>
                  <a:lnTo>
                    <a:pt x="1509" y="0"/>
                  </a:lnTo>
                  <a:lnTo>
                    <a:pt x="1515" y="0"/>
                  </a:lnTo>
                  <a:lnTo>
                    <a:pt x="1523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42" y="0"/>
                  </a:lnTo>
                  <a:lnTo>
                    <a:pt x="1547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9" y="0"/>
                  </a:lnTo>
                  <a:lnTo>
                    <a:pt x="1574" y="0"/>
                  </a:lnTo>
                  <a:lnTo>
                    <a:pt x="1582" y="0"/>
                  </a:lnTo>
                  <a:lnTo>
                    <a:pt x="1588" y="0"/>
                  </a:lnTo>
                  <a:lnTo>
                    <a:pt x="1596" y="0"/>
                  </a:lnTo>
                  <a:lnTo>
                    <a:pt x="1601" y="0"/>
                  </a:lnTo>
                  <a:lnTo>
                    <a:pt x="1609" y="0"/>
                  </a:lnTo>
                  <a:lnTo>
                    <a:pt x="1615" y="0"/>
                  </a:lnTo>
                  <a:lnTo>
                    <a:pt x="1623" y="0"/>
                  </a:lnTo>
                  <a:lnTo>
                    <a:pt x="1628" y="0"/>
                  </a:lnTo>
                  <a:lnTo>
                    <a:pt x="1636" y="0"/>
                  </a:lnTo>
                  <a:lnTo>
                    <a:pt x="1642" y="0"/>
                  </a:lnTo>
                  <a:lnTo>
                    <a:pt x="1650" y="0"/>
                  </a:lnTo>
                  <a:lnTo>
                    <a:pt x="1655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1" name="Rectangle 200"/>
            <p:cNvSpPr>
              <a:spLocks noChangeArrowheads="1"/>
            </p:cNvSpPr>
            <p:nvPr/>
          </p:nvSpPr>
          <p:spPr bwMode="auto">
            <a:xfrm>
              <a:off x="4332" y="371"/>
              <a:ext cx="30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9482" name="Rectangle 201"/>
            <p:cNvSpPr>
              <a:spLocks noChangeArrowheads="1"/>
            </p:cNvSpPr>
            <p:nvPr/>
          </p:nvSpPr>
          <p:spPr bwMode="auto">
            <a:xfrm>
              <a:off x="4483" y="935"/>
              <a:ext cx="6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9483" name="Rectangle 202"/>
            <p:cNvSpPr>
              <a:spLocks noChangeArrowheads="1"/>
            </p:cNvSpPr>
            <p:nvPr/>
          </p:nvSpPr>
          <p:spPr bwMode="auto">
            <a:xfrm rot="-5400000">
              <a:off x="3494" y="692"/>
              <a:ext cx="188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9225" name="Group 203"/>
          <p:cNvGrpSpPr>
            <a:grpSpLocks/>
          </p:cNvGrpSpPr>
          <p:nvPr/>
        </p:nvGrpSpPr>
        <p:grpSpPr bwMode="auto">
          <a:xfrm>
            <a:off x="5359400" y="4098925"/>
            <a:ext cx="3365500" cy="1312863"/>
            <a:chOff x="3423" y="1907"/>
            <a:chExt cx="1802" cy="591"/>
          </a:xfrm>
        </p:grpSpPr>
        <p:sp>
          <p:nvSpPr>
            <p:cNvPr id="9360" name="Rectangle 204"/>
            <p:cNvSpPr>
              <a:spLocks noChangeArrowheads="1"/>
            </p:cNvSpPr>
            <p:nvPr/>
          </p:nvSpPr>
          <p:spPr bwMode="auto">
            <a:xfrm>
              <a:off x="3544" y="1970"/>
              <a:ext cx="166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Rectangle 205"/>
            <p:cNvSpPr>
              <a:spLocks noChangeArrowheads="1"/>
            </p:cNvSpPr>
            <p:nvPr/>
          </p:nvSpPr>
          <p:spPr bwMode="auto">
            <a:xfrm>
              <a:off x="3544" y="1970"/>
              <a:ext cx="1668" cy="44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Line 206"/>
            <p:cNvSpPr>
              <a:spLocks noChangeShapeType="1"/>
            </p:cNvSpPr>
            <p:nvPr/>
          </p:nvSpPr>
          <p:spPr bwMode="auto">
            <a:xfrm>
              <a:off x="3544" y="1970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207"/>
            <p:cNvSpPr>
              <a:spLocks/>
            </p:cNvSpPr>
            <p:nvPr/>
          </p:nvSpPr>
          <p:spPr bwMode="auto">
            <a:xfrm>
              <a:off x="3544" y="1970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208"/>
            <p:cNvSpPr>
              <a:spLocks noChangeShapeType="1"/>
            </p:cNvSpPr>
            <p:nvPr/>
          </p:nvSpPr>
          <p:spPr bwMode="auto">
            <a:xfrm flipV="1">
              <a:off x="3544" y="1970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Line 209"/>
            <p:cNvSpPr>
              <a:spLocks noChangeShapeType="1"/>
            </p:cNvSpPr>
            <p:nvPr/>
          </p:nvSpPr>
          <p:spPr bwMode="auto">
            <a:xfrm>
              <a:off x="3544" y="2414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210"/>
            <p:cNvSpPr>
              <a:spLocks noChangeShapeType="1"/>
            </p:cNvSpPr>
            <p:nvPr/>
          </p:nvSpPr>
          <p:spPr bwMode="auto">
            <a:xfrm flipV="1">
              <a:off x="3544" y="1970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211"/>
            <p:cNvSpPr>
              <a:spLocks noChangeShapeType="1"/>
            </p:cNvSpPr>
            <p:nvPr/>
          </p:nvSpPr>
          <p:spPr bwMode="auto">
            <a:xfrm flipV="1">
              <a:off x="3544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Line 212"/>
            <p:cNvSpPr>
              <a:spLocks noChangeShapeType="1"/>
            </p:cNvSpPr>
            <p:nvPr/>
          </p:nvSpPr>
          <p:spPr bwMode="auto">
            <a:xfrm>
              <a:off x="3544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Rectangle 213"/>
            <p:cNvSpPr>
              <a:spLocks noChangeArrowheads="1"/>
            </p:cNvSpPr>
            <p:nvPr/>
          </p:nvSpPr>
          <p:spPr bwMode="auto">
            <a:xfrm>
              <a:off x="3536" y="2424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370" name="Line 214"/>
            <p:cNvSpPr>
              <a:spLocks noChangeShapeType="1"/>
            </p:cNvSpPr>
            <p:nvPr/>
          </p:nvSpPr>
          <p:spPr bwMode="auto">
            <a:xfrm flipV="1">
              <a:off x="3711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215"/>
            <p:cNvSpPr>
              <a:spLocks noChangeShapeType="1"/>
            </p:cNvSpPr>
            <p:nvPr/>
          </p:nvSpPr>
          <p:spPr bwMode="auto">
            <a:xfrm>
              <a:off x="3711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Rectangle 216"/>
            <p:cNvSpPr>
              <a:spLocks noChangeArrowheads="1"/>
            </p:cNvSpPr>
            <p:nvPr/>
          </p:nvSpPr>
          <p:spPr bwMode="auto">
            <a:xfrm>
              <a:off x="3703" y="2424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9373" name="Line 217"/>
            <p:cNvSpPr>
              <a:spLocks noChangeShapeType="1"/>
            </p:cNvSpPr>
            <p:nvPr/>
          </p:nvSpPr>
          <p:spPr bwMode="auto">
            <a:xfrm flipV="1">
              <a:off x="3878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218"/>
            <p:cNvSpPr>
              <a:spLocks noChangeShapeType="1"/>
            </p:cNvSpPr>
            <p:nvPr/>
          </p:nvSpPr>
          <p:spPr bwMode="auto">
            <a:xfrm>
              <a:off x="3878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Rectangle 219"/>
            <p:cNvSpPr>
              <a:spLocks noChangeArrowheads="1"/>
            </p:cNvSpPr>
            <p:nvPr/>
          </p:nvSpPr>
          <p:spPr bwMode="auto">
            <a:xfrm>
              <a:off x="3860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9376" name="Line 220"/>
            <p:cNvSpPr>
              <a:spLocks noChangeShapeType="1"/>
            </p:cNvSpPr>
            <p:nvPr/>
          </p:nvSpPr>
          <p:spPr bwMode="auto">
            <a:xfrm flipV="1">
              <a:off x="4046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221"/>
            <p:cNvSpPr>
              <a:spLocks noChangeShapeType="1"/>
            </p:cNvSpPr>
            <p:nvPr/>
          </p:nvSpPr>
          <p:spPr bwMode="auto">
            <a:xfrm>
              <a:off x="4046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Rectangle 222"/>
            <p:cNvSpPr>
              <a:spLocks noChangeArrowheads="1"/>
            </p:cNvSpPr>
            <p:nvPr/>
          </p:nvSpPr>
          <p:spPr bwMode="auto">
            <a:xfrm>
              <a:off x="4027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9379" name="Line 223"/>
            <p:cNvSpPr>
              <a:spLocks noChangeShapeType="1"/>
            </p:cNvSpPr>
            <p:nvPr/>
          </p:nvSpPr>
          <p:spPr bwMode="auto">
            <a:xfrm flipV="1">
              <a:off x="4213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224"/>
            <p:cNvSpPr>
              <a:spLocks noChangeShapeType="1"/>
            </p:cNvSpPr>
            <p:nvPr/>
          </p:nvSpPr>
          <p:spPr bwMode="auto">
            <a:xfrm>
              <a:off x="4213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Rectangle 225"/>
            <p:cNvSpPr>
              <a:spLocks noChangeArrowheads="1"/>
            </p:cNvSpPr>
            <p:nvPr/>
          </p:nvSpPr>
          <p:spPr bwMode="auto">
            <a:xfrm>
              <a:off x="4194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9382" name="Line 226"/>
            <p:cNvSpPr>
              <a:spLocks noChangeShapeType="1"/>
            </p:cNvSpPr>
            <p:nvPr/>
          </p:nvSpPr>
          <p:spPr bwMode="auto">
            <a:xfrm flipV="1">
              <a:off x="4380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227"/>
            <p:cNvSpPr>
              <a:spLocks noChangeShapeType="1"/>
            </p:cNvSpPr>
            <p:nvPr/>
          </p:nvSpPr>
          <p:spPr bwMode="auto">
            <a:xfrm>
              <a:off x="4380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Rectangle 228"/>
            <p:cNvSpPr>
              <a:spLocks noChangeArrowheads="1"/>
            </p:cNvSpPr>
            <p:nvPr/>
          </p:nvSpPr>
          <p:spPr bwMode="auto">
            <a:xfrm>
              <a:off x="4360" y="2424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9385" name="Line 229"/>
            <p:cNvSpPr>
              <a:spLocks noChangeShapeType="1"/>
            </p:cNvSpPr>
            <p:nvPr/>
          </p:nvSpPr>
          <p:spPr bwMode="auto">
            <a:xfrm flipV="1">
              <a:off x="4544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230"/>
            <p:cNvSpPr>
              <a:spLocks noChangeShapeType="1"/>
            </p:cNvSpPr>
            <p:nvPr/>
          </p:nvSpPr>
          <p:spPr bwMode="auto">
            <a:xfrm>
              <a:off x="4544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Rectangle 231"/>
            <p:cNvSpPr>
              <a:spLocks noChangeArrowheads="1"/>
            </p:cNvSpPr>
            <p:nvPr/>
          </p:nvSpPr>
          <p:spPr bwMode="auto">
            <a:xfrm>
              <a:off x="4524" y="2424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9388" name="Line 232"/>
            <p:cNvSpPr>
              <a:spLocks noChangeShapeType="1"/>
            </p:cNvSpPr>
            <p:nvPr/>
          </p:nvSpPr>
          <p:spPr bwMode="auto">
            <a:xfrm flipV="1">
              <a:off x="4711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233"/>
            <p:cNvSpPr>
              <a:spLocks noChangeShapeType="1"/>
            </p:cNvSpPr>
            <p:nvPr/>
          </p:nvSpPr>
          <p:spPr bwMode="auto">
            <a:xfrm>
              <a:off x="4711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Rectangle 234"/>
            <p:cNvSpPr>
              <a:spLocks noChangeArrowheads="1"/>
            </p:cNvSpPr>
            <p:nvPr/>
          </p:nvSpPr>
          <p:spPr bwMode="auto">
            <a:xfrm>
              <a:off x="4692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9391" name="Line 235"/>
            <p:cNvSpPr>
              <a:spLocks noChangeShapeType="1"/>
            </p:cNvSpPr>
            <p:nvPr/>
          </p:nvSpPr>
          <p:spPr bwMode="auto">
            <a:xfrm flipV="1">
              <a:off x="4878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236"/>
            <p:cNvSpPr>
              <a:spLocks noChangeShapeType="1"/>
            </p:cNvSpPr>
            <p:nvPr/>
          </p:nvSpPr>
          <p:spPr bwMode="auto">
            <a:xfrm>
              <a:off x="4878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Rectangle 237"/>
            <p:cNvSpPr>
              <a:spLocks noChangeArrowheads="1"/>
            </p:cNvSpPr>
            <p:nvPr/>
          </p:nvSpPr>
          <p:spPr bwMode="auto">
            <a:xfrm>
              <a:off x="4859" y="2424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9394" name="Line 238"/>
            <p:cNvSpPr>
              <a:spLocks noChangeShapeType="1"/>
            </p:cNvSpPr>
            <p:nvPr/>
          </p:nvSpPr>
          <p:spPr bwMode="auto">
            <a:xfrm flipV="1">
              <a:off x="5045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239"/>
            <p:cNvSpPr>
              <a:spLocks noChangeShapeType="1"/>
            </p:cNvSpPr>
            <p:nvPr/>
          </p:nvSpPr>
          <p:spPr bwMode="auto">
            <a:xfrm>
              <a:off x="5045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Rectangle 240"/>
            <p:cNvSpPr>
              <a:spLocks noChangeArrowheads="1"/>
            </p:cNvSpPr>
            <p:nvPr/>
          </p:nvSpPr>
          <p:spPr bwMode="auto">
            <a:xfrm>
              <a:off x="5027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9397" name="Line 241"/>
            <p:cNvSpPr>
              <a:spLocks noChangeShapeType="1"/>
            </p:cNvSpPr>
            <p:nvPr/>
          </p:nvSpPr>
          <p:spPr bwMode="auto">
            <a:xfrm flipV="1">
              <a:off x="5212" y="239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Line 242"/>
            <p:cNvSpPr>
              <a:spLocks noChangeShapeType="1"/>
            </p:cNvSpPr>
            <p:nvPr/>
          </p:nvSpPr>
          <p:spPr bwMode="auto">
            <a:xfrm>
              <a:off x="5212" y="197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Rectangle 243"/>
            <p:cNvSpPr>
              <a:spLocks noChangeArrowheads="1"/>
            </p:cNvSpPr>
            <p:nvPr/>
          </p:nvSpPr>
          <p:spPr bwMode="auto">
            <a:xfrm>
              <a:off x="5194" y="2424"/>
              <a:ext cx="3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9400" name="Line 244"/>
            <p:cNvSpPr>
              <a:spLocks noChangeShapeType="1"/>
            </p:cNvSpPr>
            <p:nvPr/>
          </p:nvSpPr>
          <p:spPr bwMode="auto">
            <a:xfrm>
              <a:off x="3544" y="241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Line 245"/>
            <p:cNvSpPr>
              <a:spLocks noChangeShapeType="1"/>
            </p:cNvSpPr>
            <p:nvPr/>
          </p:nvSpPr>
          <p:spPr bwMode="auto">
            <a:xfrm flipH="1">
              <a:off x="5196" y="241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Rectangle 246"/>
            <p:cNvSpPr>
              <a:spLocks noChangeArrowheads="1"/>
            </p:cNvSpPr>
            <p:nvPr/>
          </p:nvSpPr>
          <p:spPr bwMode="auto">
            <a:xfrm>
              <a:off x="3515" y="2392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403" name="Line 247"/>
            <p:cNvSpPr>
              <a:spLocks noChangeShapeType="1"/>
            </p:cNvSpPr>
            <p:nvPr/>
          </p:nvSpPr>
          <p:spPr bwMode="auto">
            <a:xfrm>
              <a:off x="3544" y="226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Line 248"/>
            <p:cNvSpPr>
              <a:spLocks noChangeShapeType="1"/>
            </p:cNvSpPr>
            <p:nvPr/>
          </p:nvSpPr>
          <p:spPr bwMode="auto">
            <a:xfrm flipH="1">
              <a:off x="5196" y="226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Rectangle 249"/>
            <p:cNvSpPr>
              <a:spLocks noChangeArrowheads="1"/>
            </p:cNvSpPr>
            <p:nvPr/>
          </p:nvSpPr>
          <p:spPr bwMode="auto">
            <a:xfrm>
              <a:off x="3485" y="2243"/>
              <a:ext cx="38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9406" name="Line 250"/>
            <p:cNvSpPr>
              <a:spLocks noChangeShapeType="1"/>
            </p:cNvSpPr>
            <p:nvPr/>
          </p:nvSpPr>
          <p:spPr bwMode="auto">
            <a:xfrm>
              <a:off x="3544" y="211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Line 251"/>
            <p:cNvSpPr>
              <a:spLocks noChangeShapeType="1"/>
            </p:cNvSpPr>
            <p:nvPr/>
          </p:nvSpPr>
          <p:spPr bwMode="auto">
            <a:xfrm flipH="1">
              <a:off x="5196" y="211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Rectangle 252"/>
            <p:cNvSpPr>
              <a:spLocks noChangeArrowheads="1"/>
            </p:cNvSpPr>
            <p:nvPr/>
          </p:nvSpPr>
          <p:spPr bwMode="auto">
            <a:xfrm>
              <a:off x="3515" y="2097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9409" name="Line 253"/>
            <p:cNvSpPr>
              <a:spLocks noChangeShapeType="1"/>
            </p:cNvSpPr>
            <p:nvPr/>
          </p:nvSpPr>
          <p:spPr bwMode="auto">
            <a:xfrm>
              <a:off x="3544" y="197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Line 254"/>
            <p:cNvSpPr>
              <a:spLocks noChangeShapeType="1"/>
            </p:cNvSpPr>
            <p:nvPr/>
          </p:nvSpPr>
          <p:spPr bwMode="auto">
            <a:xfrm flipH="1">
              <a:off x="5196" y="197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Rectangle 255"/>
            <p:cNvSpPr>
              <a:spLocks noChangeArrowheads="1"/>
            </p:cNvSpPr>
            <p:nvPr/>
          </p:nvSpPr>
          <p:spPr bwMode="auto">
            <a:xfrm>
              <a:off x="3485" y="1948"/>
              <a:ext cx="38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9412" name="Line 256"/>
            <p:cNvSpPr>
              <a:spLocks noChangeShapeType="1"/>
            </p:cNvSpPr>
            <p:nvPr/>
          </p:nvSpPr>
          <p:spPr bwMode="auto">
            <a:xfrm>
              <a:off x="3544" y="1970"/>
              <a:ext cx="16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Freeform 257"/>
            <p:cNvSpPr>
              <a:spLocks/>
            </p:cNvSpPr>
            <p:nvPr/>
          </p:nvSpPr>
          <p:spPr bwMode="auto">
            <a:xfrm>
              <a:off x="3544" y="1970"/>
              <a:ext cx="1668" cy="444"/>
            </a:xfrm>
            <a:custGeom>
              <a:avLst/>
              <a:gdLst>
                <a:gd name="T0" fmla="*/ 0 w 619"/>
                <a:gd name="T1" fmla="*/ 444 h 164"/>
                <a:gd name="T2" fmla="*/ 1668 w 619"/>
                <a:gd name="T3" fmla="*/ 444 h 164"/>
                <a:gd name="T4" fmla="*/ 1668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Line 258"/>
            <p:cNvSpPr>
              <a:spLocks noChangeShapeType="1"/>
            </p:cNvSpPr>
            <p:nvPr/>
          </p:nvSpPr>
          <p:spPr bwMode="auto">
            <a:xfrm flipV="1">
              <a:off x="3544" y="1970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Freeform 259"/>
            <p:cNvSpPr>
              <a:spLocks/>
            </p:cNvSpPr>
            <p:nvPr/>
          </p:nvSpPr>
          <p:spPr bwMode="auto">
            <a:xfrm>
              <a:off x="3544" y="1989"/>
              <a:ext cx="1655" cy="425"/>
            </a:xfrm>
            <a:custGeom>
              <a:avLst/>
              <a:gdLst>
                <a:gd name="T0" fmla="*/ 19 w 1655"/>
                <a:gd name="T1" fmla="*/ 425 h 425"/>
                <a:gd name="T2" fmla="*/ 46 w 1655"/>
                <a:gd name="T3" fmla="*/ 425 h 425"/>
                <a:gd name="T4" fmla="*/ 73 w 1655"/>
                <a:gd name="T5" fmla="*/ 425 h 425"/>
                <a:gd name="T6" fmla="*/ 100 w 1655"/>
                <a:gd name="T7" fmla="*/ 425 h 425"/>
                <a:gd name="T8" fmla="*/ 127 w 1655"/>
                <a:gd name="T9" fmla="*/ 425 h 425"/>
                <a:gd name="T10" fmla="*/ 154 w 1655"/>
                <a:gd name="T11" fmla="*/ 425 h 425"/>
                <a:gd name="T12" fmla="*/ 181 w 1655"/>
                <a:gd name="T13" fmla="*/ 425 h 425"/>
                <a:gd name="T14" fmla="*/ 208 w 1655"/>
                <a:gd name="T15" fmla="*/ 425 h 425"/>
                <a:gd name="T16" fmla="*/ 235 w 1655"/>
                <a:gd name="T17" fmla="*/ 425 h 425"/>
                <a:gd name="T18" fmla="*/ 262 w 1655"/>
                <a:gd name="T19" fmla="*/ 425 h 425"/>
                <a:gd name="T20" fmla="*/ 286 w 1655"/>
                <a:gd name="T21" fmla="*/ 417 h 425"/>
                <a:gd name="T22" fmla="*/ 313 w 1655"/>
                <a:gd name="T23" fmla="*/ 371 h 425"/>
                <a:gd name="T24" fmla="*/ 340 w 1655"/>
                <a:gd name="T25" fmla="*/ 298 h 425"/>
                <a:gd name="T26" fmla="*/ 367 w 1655"/>
                <a:gd name="T27" fmla="*/ 211 h 425"/>
                <a:gd name="T28" fmla="*/ 394 w 1655"/>
                <a:gd name="T29" fmla="*/ 132 h 425"/>
                <a:gd name="T30" fmla="*/ 421 w 1655"/>
                <a:gd name="T31" fmla="*/ 65 h 425"/>
                <a:gd name="T32" fmla="*/ 448 w 1655"/>
                <a:gd name="T33" fmla="*/ 21 h 425"/>
                <a:gd name="T34" fmla="*/ 475 w 1655"/>
                <a:gd name="T35" fmla="*/ 0 h 425"/>
                <a:gd name="T36" fmla="*/ 502 w 1655"/>
                <a:gd name="T37" fmla="*/ 2 h 425"/>
                <a:gd name="T38" fmla="*/ 529 w 1655"/>
                <a:gd name="T39" fmla="*/ 21 h 425"/>
                <a:gd name="T40" fmla="*/ 555 w 1655"/>
                <a:gd name="T41" fmla="*/ 54 h 425"/>
                <a:gd name="T42" fmla="*/ 580 w 1655"/>
                <a:gd name="T43" fmla="*/ 92 h 425"/>
                <a:gd name="T44" fmla="*/ 607 w 1655"/>
                <a:gd name="T45" fmla="*/ 127 h 425"/>
                <a:gd name="T46" fmla="*/ 634 w 1655"/>
                <a:gd name="T47" fmla="*/ 157 h 425"/>
                <a:gd name="T48" fmla="*/ 661 w 1655"/>
                <a:gd name="T49" fmla="*/ 176 h 425"/>
                <a:gd name="T50" fmla="*/ 688 w 1655"/>
                <a:gd name="T51" fmla="*/ 186 h 425"/>
                <a:gd name="T52" fmla="*/ 714 w 1655"/>
                <a:gd name="T53" fmla="*/ 184 h 425"/>
                <a:gd name="T54" fmla="*/ 741 w 1655"/>
                <a:gd name="T55" fmla="*/ 176 h 425"/>
                <a:gd name="T56" fmla="*/ 768 w 1655"/>
                <a:gd name="T57" fmla="*/ 162 h 425"/>
                <a:gd name="T58" fmla="*/ 795 w 1655"/>
                <a:gd name="T59" fmla="*/ 146 h 425"/>
                <a:gd name="T60" fmla="*/ 822 w 1655"/>
                <a:gd name="T61" fmla="*/ 130 h 425"/>
                <a:gd name="T62" fmla="*/ 847 w 1655"/>
                <a:gd name="T63" fmla="*/ 116 h 425"/>
                <a:gd name="T64" fmla="*/ 873 w 1655"/>
                <a:gd name="T65" fmla="*/ 108 h 425"/>
                <a:gd name="T66" fmla="*/ 900 w 1655"/>
                <a:gd name="T67" fmla="*/ 102 h 425"/>
                <a:gd name="T68" fmla="*/ 927 w 1655"/>
                <a:gd name="T69" fmla="*/ 105 h 425"/>
                <a:gd name="T70" fmla="*/ 954 w 1655"/>
                <a:gd name="T71" fmla="*/ 108 h 425"/>
                <a:gd name="T72" fmla="*/ 981 w 1655"/>
                <a:gd name="T73" fmla="*/ 113 h 425"/>
                <a:gd name="T74" fmla="*/ 1008 w 1655"/>
                <a:gd name="T75" fmla="*/ 121 h 425"/>
                <a:gd name="T76" fmla="*/ 1035 w 1655"/>
                <a:gd name="T77" fmla="*/ 130 h 425"/>
                <a:gd name="T78" fmla="*/ 1062 w 1655"/>
                <a:gd name="T79" fmla="*/ 135 h 425"/>
                <a:gd name="T80" fmla="*/ 1089 w 1655"/>
                <a:gd name="T81" fmla="*/ 138 h 425"/>
                <a:gd name="T82" fmla="*/ 1113 w 1655"/>
                <a:gd name="T83" fmla="*/ 140 h 425"/>
                <a:gd name="T84" fmla="*/ 1140 w 1655"/>
                <a:gd name="T85" fmla="*/ 140 h 425"/>
                <a:gd name="T86" fmla="*/ 1167 w 1655"/>
                <a:gd name="T87" fmla="*/ 138 h 425"/>
                <a:gd name="T88" fmla="*/ 1194 w 1655"/>
                <a:gd name="T89" fmla="*/ 135 h 425"/>
                <a:gd name="T90" fmla="*/ 1221 w 1655"/>
                <a:gd name="T91" fmla="*/ 132 h 425"/>
                <a:gd name="T92" fmla="*/ 1248 w 1655"/>
                <a:gd name="T93" fmla="*/ 130 h 425"/>
                <a:gd name="T94" fmla="*/ 1275 w 1655"/>
                <a:gd name="T95" fmla="*/ 127 h 425"/>
                <a:gd name="T96" fmla="*/ 1302 w 1655"/>
                <a:gd name="T97" fmla="*/ 124 h 425"/>
                <a:gd name="T98" fmla="*/ 1329 w 1655"/>
                <a:gd name="T99" fmla="*/ 124 h 425"/>
                <a:gd name="T100" fmla="*/ 1356 w 1655"/>
                <a:gd name="T101" fmla="*/ 124 h 425"/>
                <a:gd name="T102" fmla="*/ 1383 w 1655"/>
                <a:gd name="T103" fmla="*/ 124 h 425"/>
                <a:gd name="T104" fmla="*/ 1407 w 1655"/>
                <a:gd name="T105" fmla="*/ 127 h 425"/>
                <a:gd name="T106" fmla="*/ 1434 w 1655"/>
                <a:gd name="T107" fmla="*/ 127 h 425"/>
                <a:gd name="T108" fmla="*/ 1461 w 1655"/>
                <a:gd name="T109" fmla="*/ 130 h 425"/>
                <a:gd name="T110" fmla="*/ 1488 w 1655"/>
                <a:gd name="T111" fmla="*/ 130 h 425"/>
                <a:gd name="T112" fmla="*/ 1515 w 1655"/>
                <a:gd name="T113" fmla="*/ 130 h 425"/>
                <a:gd name="T114" fmla="*/ 1542 w 1655"/>
                <a:gd name="T115" fmla="*/ 130 h 425"/>
                <a:gd name="T116" fmla="*/ 1569 w 1655"/>
                <a:gd name="T117" fmla="*/ 130 h 425"/>
                <a:gd name="T118" fmla="*/ 1596 w 1655"/>
                <a:gd name="T119" fmla="*/ 130 h 425"/>
                <a:gd name="T120" fmla="*/ 1623 w 1655"/>
                <a:gd name="T121" fmla="*/ 130 h 425"/>
                <a:gd name="T122" fmla="*/ 1650 w 1655"/>
                <a:gd name="T123" fmla="*/ 130 h 4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5" h="425">
                  <a:moveTo>
                    <a:pt x="0" y="425"/>
                  </a:moveTo>
                  <a:lnTo>
                    <a:pt x="6" y="425"/>
                  </a:lnTo>
                  <a:lnTo>
                    <a:pt x="14" y="425"/>
                  </a:lnTo>
                  <a:lnTo>
                    <a:pt x="19" y="425"/>
                  </a:lnTo>
                  <a:lnTo>
                    <a:pt x="27" y="425"/>
                  </a:lnTo>
                  <a:lnTo>
                    <a:pt x="33" y="425"/>
                  </a:lnTo>
                  <a:lnTo>
                    <a:pt x="41" y="425"/>
                  </a:lnTo>
                  <a:lnTo>
                    <a:pt x="46" y="425"/>
                  </a:lnTo>
                  <a:lnTo>
                    <a:pt x="54" y="425"/>
                  </a:lnTo>
                  <a:lnTo>
                    <a:pt x="60" y="425"/>
                  </a:lnTo>
                  <a:lnTo>
                    <a:pt x="68" y="425"/>
                  </a:lnTo>
                  <a:lnTo>
                    <a:pt x="73" y="425"/>
                  </a:lnTo>
                  <a:lnTo>
                    <a:pt x="81" y="425"/>
                  </a:lnTo>
                  <a:lnTo>
                    <a:pt x="87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8" y="425"/>
                  </a:lnTo>
                  <a:lnTo>
                    <a:pt x="113" y="425"/>
                  </a:lnTo>
                  <a:lnTo>
                    <a:pt x="122" y="425"/>
                  </a:lnTo>
                  <a:lnTo>
                    <a:pt x="127" y="425"/>
                  </a:lnTo>
                  <a:lnTo>
                    <a:pt x="135" y="425"/>
                  </a:lnTo>
                  <a:lnTo>
                    <a:pt x="140" y="425"/>
                  </a:lnTo>
                  <a:lnTo>
                    <a:pt x="146" y="425"/>
                  </a:lnTo>
                  <a:lnTo>
                    <a:pt x="154" y="425"/>
                  </a:lnTo>
                  <a:lnTo>
                    <a:pt x="159" y="425"/>
                  </a:lnTo>
                  <a:lnTo>
                    <a:pt x="167" y="425"/>
                  </a:lnTo>
                  <a:lnTo>
                    <a:pt x="173" y="425"/>
                  </a:lnTo>
                  <a:lnTo>
                    <a:pt x="181" y="425"/>
                  </a:lnTo>
                  <a:lnTo>
                    <a:pt x="186" y="425"/>
                  </a:lnTo>
                  <a:lnTo>
                    <a:pt x="194" y="425"/>
                  </a:lnTo>
                  <a:lnTo>
                    <a:pt x="200" y="425"/>
                  </a:lnTo>
                  <a:lnTo>
                    <a:pt x="208" y="425"/>
                  </a:lnTo>
                  <a:lnTo>
                    <a:pt x="213" y="425"/>
                  </a:lnTo>
                  <a:lnTo>
                    <a:pt x="221" y="425"/>
                  </a:lnTo>
                  <a:lnTo>
                    <a:pt x="227" y="425"/>
                  </a:lnTo>
                  <a:lnTo>
                    <a:pt x="235" y="425"/>
                  </a:lnTo>
                  <a:lnTo>
                    <a:pt x="240" y="425"/>
                  </a:lnTo>
                  <a:lnTo>
                    <a:pt x="248" y="425"/>
                  </a:lnTo>
                  <a:lnTo>
                    <a:pt x="254" y="425"/>
                  </a:lnTo>
                  <a:lnTo>
                    <a:pt x="262" y="425"/>
                  </a:lnTo>
                  <a:lnTo>
                    <a:pt x="267" y="425"/>
                  </a:lnTo>
                  <a:lnTo>
                    <a:pt x="275" y="425"/>
                  </a:lnTo>
                  <a:lnTo>
                    <a:pt x="281" y="422"/>
                  </a:lnTo>
                  <a:lnTo>
                    <a:pt x="286" y="417"/>
                  </a:lnTo>
                  <a:lnTo>
                    <a:pt x="294" y="409"/>
                  </a:lnTo>
                  <a:lnTo>
                    <a:pt x="299" y="398"/>
                  </a:lnTo>
                  <a:lnTo>
                    <a:pt x="308" y="384"/>
                  </a:lnTo>
                  <a:lnTo>
                    <a:pt x="313" y="371"/>
                  </a:lnTo>
                  <a:lnTo>
                    <a:pt x="321" y="352"/>
                  </a:lnTo>
                  <a:lnTo>
                    <a:pt x="326" y="336"/>
                  </a:lnTo>
                  <a:lnTo>
                    <a:pt x="334" y="317"/>
                  </a:lnTo>
                  <a:lnTo>
                    <a:pt x="340" y="298"/>
                  </a:lnTo>
                  <a:lnTo>
                    <a:pt x="348" y="276"/>
                  </a:lnTo>
                  <a:lnTo>
                    <a:pt x="353" y="254"/>
                  </a:lnTo>
                  <a:lnTo>
                    <a:pt x="361" y="233"/>
                  </a:lnTo>
                  <a:lnTo>
                    <a:pt x="367" y="211"/>
                  </a:lnTo>
                  <a:lnTo>
                    <a:pt x="375" y="192"/>
                  </a:lnTo>
                  <a:lnTo>
                    <a:pt x="380" y="170"/>
                  </a:lnTo>
                  <a:lnTo>
                    <a:pt x="388" y="151"/>
                  </a:lnTo>
                  <a:lnTo>
                    <a:pt x="394" y="132"/>
                  </a:lnTo>
                  <a:lnTo>
                    <a:pt x="402" y="113"/>
                  </a:lnTo>
                  <a:lnTo>
                    <a:pt x="407" y="94"/>
                  </a:lnTo>
                  <a:lnTo>
                    <a:pt x="415" y="81"/>
                  </a:lnTo>
                  <a:lnTo>
                    <a:pt x="421" y="65"/>
                  </a:lnTo>
                  <a:lnTo>
                    <a:pt x="426" y="51"/>
                  </a:lnTo>
                  <a:lnTo>
                    <a:pt x="434" y="40"/>
                  </a:lnTo>
                  <a:lnTo>
                    <a:pt x="440" y="29"/>
                  </a:lnTo>
                  <a:lnTo>
                    <a:pt x="448" y="21"/>
                  </a:lnTo>
                  <a:lnTo>
                    <a:pt x="453" y="13"/>
                  </a:lnTo>
                  <a:lnTo>
                    <a:pt x="461" y="8"/>
                  </a:lnTo>
                  <a:lnTo>
                    <a:pt x="467" y="2"/>
                  </a:lnTo>
                  <a:lnTo>
                    <a:pt x="475" y="0"/>
                  </a:lnTo>
                  <a:lnTo>
                    <a:pt x="480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502" y="2"/>
                  </a:lnTo>
                  <a:lnTo>
                    <a:pt x="507" y="5"/>
                  </a:lnTo>
                  <a:lnTo>
                    <a:pt x="515" y="10"/>
                  </a:lnTo>
                  <a:lnTo>
                    <a:pt x="520" y="16"/>
                  </a:lnTo>
                  <a:lnTo>
                    <a:pt x="529" y="21"/>
                  </a:lnTo>
                  <a:lnTo>
                    <a:pt x="534" y="29"/>
                  </a:lnTo>
                  <a:lnTo>
                    <a:pt x="542" y="37"/>
                  </a:lnTo>
                  <a:lnTo>
                    <a:pt x="547" y="46"/>
                  </a:lnTo>
                  <a:lnTo>
                    <a:pt x="555" y="54"/>
                  </a:lnTo>
                  <a:lnTo>
                    <a:pt x="561" y="65"/>
                  </a:lnTo>
                  <a:lnTo>
                    <a:pt x="566" y="73"/>
                  </a:lnTo>
                  <a:lnTo>
                    <a:pt x="574" y="84"/>
                  </a:lnTo>
                  <a:lnTo>
                    <a:pt x="580" y="92"/>
                  </a:lnTo>
                  <a:lnTo>
                    <a:pt x="588" y="100"/>
                  </a:lnTo>
                  <a:lnTo>
                    <a:pt x="593" y="111"/>
                  </a:lnTo>
                  <a:lnTo>
                    <a:pt x="601" y="119"/>
                  </a:lnTo>
                  <a:lnTo>
                    <a:pt x="607" y="127"/>
                  </a:lnTo>
                  <a:lnTo>
                    <a:pt x="615" y="135"/>
                  </a:lnTo>
                  <a:lnTo>
                    <a:pt x="620" y="143"/>
                  </a:lnTo>
                  <a:lnTo>
                    <a:pt x="628" y="149"/>
                  </a:lnTo>
                  <a:lnTo>
                    <a:pt x="634" y="157"/>
                  </a:lnTo>
                  <a:lnTo>
                    <a:pt x="642" y="162"/>
                  </a:lnTo>
                  <a:lnTo>
                    <a:pt x="647" y="168"/>
                  </a:lnTo>
                  <a:lnTo>
                    <a:pt x="655" y="173"/>
                  </a:lnTo>
                  <a:lnTo>
                    <a:pt x="661" y="176"/>
                  </a:lnTo>
                  <a:lnTo>
                    <a:pt x="669" y="178"/>
                  </a:lnTo>
                  <a:lnTo>
                    <a:pt x="674" y="181"/>
                  </a:lnTo>
                  <a:lnTo>
                    <a:pt x="682" y="184"/>
                  </a:lnTo>
                  <a:lnTo>
                    <a:pt x="688" y="186"/>
                  </a:lnTo>
                  <a:lnTo>
                    <a:pt x="696" y="186"/>
                  </a:lnTo>
                  <a:lnTo>
                    <a:pt x="701" y="186"/>
                  </a:lnTo>
                  <a:lnTo>
                    <a:pt x="706" y="186"/>
                  </a:lnTo>
                  <a:lnTo>
                    <a:pt x="714" y="184"/>
                  </a:lnTo>
                  <a:lnTo>
                    <a:pt x="720" y="184"/>
                  </a:lnTo>
                  <a:lnTo>
                    <a:pt x="728" y="181"/>
                  </a:lnTo>
                  <a:lnTo>
                    <a:pt x="733" y="178"/>
                  </a:lnTo>
                  <a:lnTo>
                    <a:pt x="741" y="176"/>
                  </a:lnTo>
                  <a:lnTo>
                    <a:pt x="747" y="173"/>
                  </a:lnTo>
                  <a:lnTo>
                    <a:pt x="755" y="170"/>
                  </a:lnTo>
                  <a:lnTo>
                    <a:pt x="760" y="165"/>
                  </a:lnTo>
                  <a:lnTo>
                    <a:pt x="768" y="162"/>
                  </a:lnTo>
                  <a:lnTo>
                    <a:pt x="774" y="157"/>
                  </a:lnTo>
                  <a:lnTo>
                    <a:pt x="782" y="154"/>
                  </a:lnTo>
                  <a:lnTo>
                    <a:pt x="787" y="149"/>
                  </a:lnTo>
                  <a:lnTo>
                    <a:pt x="795" y="146"/>
                  </a:lnTo>
                  <a:lnTo>
                    <a:pt x="801" y="140"/>
                  </a:lnTo>
                  <a:lnTo>
                    <a:pt x="809" y="138"/>
                  </a:lnTo>
                  <a:lnTo>
                    <a:pt x="814" y="132"/>
                  </a:lnTo>
                  <a:lnTo>
                    <a:pt x="822" y="130"/>
                  </a:lnTo>
                  <a:lnTo>
                    <a:pt x="828" y="127"/>
                  </a:lnTo>
                  <a:lnTo>
                    <a:pt x="833" y="121"/>
                  </a:lnTo>
                  <a:lnTo>
                    <a:pt x="841" y="119"/>
                  </a:lnTo>
                  <a:lnTo>
                    <a:pt x="847" y="116"/>
                  </a:lnTo>
                  <a:lnTo>
                    <a:pt x="855" y="113"/>
                  </a:lnTo>
                  <a:lnTo>
                    <a:pt x="860" y="111"/>
                  </a:lnTo>
                  <a:lnTo>
                    <a:pt x="868" y="111"/>
                  </a:lnTo>
                  <a:lnTo>
                    <a:pt x="873" y="108"/>
                  </a:lnTo>
                  <a:lnTo>
                    <a:pt x="882" y="105"/>
                  </a:lnTo>
                  <a:lnTo>
                    <a:pt x="887" y="105"/>
                  </a:lnTo>
                  <a:lnTo>
                    <a:pt x="895" y="105"/>
                  </a:lnTo>
                  <a:lnTo>
                    <a:pt x="900" y="102"/>
                  </a:lnTo>
                  <a:lnTo>
                    <a:pt x="908" y="102"/>
                  </a:lnTo>
                  <a:lnTo>
                    <a:pt x="914" y="102"/>
                  </a:lnTo>
                  <a:lnTo>
                    <a:pt x="922" y="102"/>
                  </a:lnTo>
                  <a:lnTo>
                    <a:pt x="927" y="105"/>
                  </a:lnTo>
                  <a:lnTo>
                    <a:pt x="935" y="105"/>
                  </a:lnTo>
                  <a:lnTo>
                    <a:pt x="941" y="105"/>
                  </a:lnTo>
                  <a:lnTo>
                    <a:pt x="949" y="108"/>
                  </a:lnTo>
                  <a:lnTo>
                    <a:pt x="954" y="108"/>
                  </a:lnTo>
                  <a:lnTo>
                    <a:pt x="962" y="111"/>
                  </a:lnTo>
                  <a:lnTo>
                    <a:pt x="968" y="111"/>
                  </a:lnTo>
                  <a:lnTo>
                    <a:pt x="973" y="113"/>
                  </a:lnTo>
                  <a:lnTo>
                    <a:pt x="981" y="113"/>
                  </a:lnTo>
                  <a:lnTo>
                    <a:pt x="987" y="116"/>
                  </a:lnTo>
                  <a:lnTo>
                    <a:pt x="995" y="119"/>
                  </a:lnTo>
                  <a:lnTo>
                    <a:pt x="1000" y="119"/>
                  </a:lnTo>
                  <a:lnTo>
                    <a:pt x="1008" y="121"/>
                  </a:lnTo>
                  <a:lnTo>
                    <a:pt x="1014" y="124"/>
                  </a:lnTo>
                  <a:lnTo>
                    <a:pt x="1022" y="124"/>
                  </a:lnTo>
                  <a:lnTo>
                    <a:pt x="1027" y="127"/>
                  </a:lnTo>
                  <a:lnTo>
                    <a:pt x="1035" y="130"/>
                  </a:lnTo>
                  <a:lnTo>
                    <a:pt x="1041" y="130"/>
                  </a:lnTo>
                  <a:lnTo>
                    <a:pt x="1049" y="132"/>
                  </a:lnTo>
                  <a:lnTo>
                    <a:pt x="1054" y="132"/>
                  </a:lnTo>
                  <a:lnTo>
                    <a:pt x="1062" y="135"/>
                  </a:lnTo>
                  <a:lnTo>
                    <a:pt x="1068" y="135"/>
                  </a:lnTo>
                  <a:lnTo>
                    <a:pt x="1076" y="135"/>
                  </a:lnTo>
                  <a:lnTo>
                    <a:pt x="1081" y="138"/>
                  </a:lnTo>
                  <a:lnTo>
                    <a:pt x="1089" y="138"/>
                  </a:lnTo>
                  <a:lnTo>
                    <a:pt x="1094" y="138"/>
                  </a:lnTo>
                  <a:lnTo>
                    <a:pt x="1103" y="138"/>
                  </a:lnTo>
                  <a:lnTo>
                    <a:pt x="1108" y="140"/>
                  </a:lnTo>
                  <a:lnTo>
                    <a:pt x="1113" y="140"/>
                  </a:lnTo>
                  <a:lnTo>
                    <a:pt x="1121" y="140"/>
                  </a:lnTo>
                  <a:lnTo>
                    <a:pt x="1127" y="140"/>
                  </a:lnTo>
                  <a:lnTo>
                    <a:pt x="1135" y="140"/>
                  </a:lnTo>
                  <a:lnTo>
                    <a:pt x="1140" y="140"/>
                  </a:lnTo>
                  <a:lnTo>
                    <a:pt x="1148" y="140"/>
                  </a:lnTo>
                  <a:lnTo>
                    <a:pt x="1154" y="138"/>
                  </a:lnTo>
                  <a:lnTo>
                    <a:pt x="1162" y="138"/>
                  </a:lnTo>
                  <a:lnTo>
                    <a:pt x="1167" y="138"/>
                  </a:lnTo>
                  <a:lnTo>
                    <a:pt x="1175" y="138"/>
                  </a:lnTo>
                  <a:lnTo>
                    <a:pt x="1181" y="138"/>
                  </a:lnTo>
                  <a:lnTo>
                    <a:pt x="1189" y="135"/>
                  </a:lnTo>
                  <a:lnTo>
                    <a:pt x="1194" y="135"/>
                  </a:lnTo>
                  <a:lnTo>
                    <a:pt x="1202" y="135"/>
                  </a:lnTo>
                  <a:lnTo>
                    <a:pt x="1208" y="132"/>
                  </a:lnTo>
                  <a:lnTo>
                    <a:pt x="1216" y="132"/>
                  </a:lnTo>
                  <a:lnTo>
                    <a:pt x="1221" y="132"/>
                  </a:lnTo>
                  <a:lnTo>
                    <a:pt x="1229" y="132"/>
                  </a:lnTo>
                  <a:lnTo>
                    <a:pt x="1235" y="130"/>
                  </a:lnTo>
                  <a:lnTo>
                    <a:pt x="1243" y="130"/>
                  </a:lnTo>
                  <a:lnTo>
                    <a:pt x="1248" y="130"/>
                  </a:lnTo>
                  <a:lnTo>
                    <a:pt x="1253" y="127"/>
                  </a:lnTo>
                  <a:lnTo>
                    <a:pt x="1262" y="127"/>
                  </a:lnTo>
                  <a:lnTo>
                    <a:pt x="1267" y="127"/>
                  </a:lnTo>
                  <a:lnTo>
                    <a:pt x="1275" y="127"/>
                  </a:lnTo>
                  <a:lnTo>
                    <a:pt x="1280" y="127"/>
                  </a:lnTo>
                  <a:lnTo>
                    <a:pt x="1288" y="124"/>
                  </a:lnTo>
                  <a:lnTo>
                    <a:pt x="1294" y="124"/>
                  </a:lnTo>
                  <a:lnTo>
                    <a:pt x="1302" y="124"/>
                  </a:lnTo>
                  <a:lnTo>
                    <a:pt x="1307" y="124"/>
                  </a:lnTo>
                  <a:lnTo>
                    <a:pt x="1315" y="124"/>
                  </a:lnTo>
                  <a:lnTo>
                    <a:pt x="1321" y="124"/>
                  </a:lnTo>
                  <a:lnTo>
                    <a:pt x="1329" y="124"/>
                  </a:lnTo>
                  <a:lnTo>
                    <a:pt x="1334" y="124"/>
                  </a:lnTo>
                  <a:lnTo>
                    <a:pt x="1342" y="124"/>
                  </a:lnTo>
                  <a:lnTo>
                    <a:pt x="1348" y="124"/>
                  </a:lnTo>
                  <a:lnTo>
                    <a:pt x="1356" y="124"/>
                  </a:lnTo>
                  <a:lnTo>
                    <a:pt x="1361" y="124"/>
                  </a:lnTo>
                  <a:lnTo>
                    <a:pt x="1369" y="124"/>
                  </a:lnTo>
                  <a:lnTo>
                    <a:pt x="1375" y="124"/>
                  </a:lnTo>
                  <a:lnTo>
                    <a:pt x="1383" y="124"/>
                  </a:lnTo>
                  <a:lnTo>
                    <a:pt x="1388" y="124"/>
                  </a:lnTo>
                  <a:lnTo>
                    <a:pt x="1394" y="124"/>
                  </a:lnTo>
                  <a:lnTo>
                    <a:pt x="1402" y="127"/>
                  </a:lnTo>
                  <a:lnTo>
                    <a:pt x="1407" y="127"/>
                  </a:lnTo>
                  <a:lnTo>
                    <a:pt x="1415" y="127"/>
                  </a:lnTo>
                  <a:lnTo>
                    <a:pt x="1421" y="127"/>
                  </a:lnTo>
                  <a:lnTo>
                    <a:pt x="1429" y="127"/>
                  </a:lnTo>
                  <a:lnTo>
                    <a:pt x="1434" y="127"/>
                  </a:lnTo>
                  <a:lnTo>
                    <a:pt x="1442" y="127"/>
                  </a:lnTo>
                  <a:lnTo>
                    <a:pt x="1447" y="127"/>
                  </a:lnTo>
                  <a:lnTo>
                    <a:pt x="1456" y="130"/>
                  </a:lnTo>
                  <a:lnTo>
                    <a:pt x="1461" y="130"/>
                  </a:lnTo>
                  <a:lnTo>
                    <a:pt x="1469" y="130"/>
                  </a:lnTo>
                  <a:lnTo>
                    <a:pt x="1474" y="130"/>
                  </a:lnTo>
                  <a:lnTo>
                    <a:pt x="1483" y="130"/>
                  </a:lnTo>
                  <a:lnTo>
                    <a:pt x="1488" y="130"/>
                  </a:lnTo>
                  <a:lnTo>
                    <a:pt x="1496" y="130"/>
                  </a:lnTo>
                  <a:lnTo>
                    <a:pt x="1501" y="130"/>
                  </a:lnTo>
                  <a:lnTo>
                    <a:pt x="1509" y="130"/>
                  </a:lnTo>
                  <a:lnTo>
                    <a:pt x="1515" y="130"/>
                  </a:lnTo>
                  <a:lnTo>
                    <a:pt x="1523" y="130"/>
                  </a:lnTo>
                  <a:lnTo>
                    <a:pt x="1528" y="130"/>
                  </a:lnTo>
                  <a:lnTo>
                    <a:pt x="1534" y="130"/>
                  </a:lnTo>
                  <a:lnTo>
                    <a:pt x="1542" y="130"/>
                  </a:lnTo>
                  <a:lnTo>
                    <a:pt x="1547" y="130"/>
                  </a:lnTo>
                  <a:lnTo>
                    <a:pt x="1555" y="130"/>
                  </a:lnTo>
                  <a:lnTo>
                    <a:pt x="1561" y="130"/>
                  </a:lnTo>
                  <a:lnTo>
                    <a:pt x="1569" y="130"/>
                  </a:lnTo>
                  <a:lnTo>
                    <a:pt x="1574" y="130"/>
                  </a:lnTo>
                  <a:lnTo>
                    <a:pt x="1582" y="130"/>
                  </a:lnTo>
                  <a:lnTo>
                    <a:pt x="1588" y="130"/>
                  </a:lnTo>
                  <a:lnTo>
                    <a:pt x="1596" y="130"/>
                  </a:lnTo>
                  <a:lnTo>
                    <a:pt x="1601" y="130"/>
                  </a:lnTo>
                  <a:lnTo>
                    <a:pt x="1609" y="130"/>
                  </a:lnTo>
                  <a:lnTo>
                    <a:pt x="1615" y="130"/>
                  </a:lnTo>
                  <a:lnTo>
                    <a:pt x="1623" y="130"/>
                  </a:lnTo>
                  <a:lnTo>
                    <a:pt x="1628" y="130"/>
                  </a:lnTo>
                  <a:lnTo>
                    <a:pt x="1636" y="130"/>
                  </a:lnTo>
                  <a:lnTo>
                    <a:pt x="1642" y="130"/>
                  </a:lnTo>
                  <a:lnTo>
                    <a:pt x="1650" y="130"/>
                  </a:lnTo>
                  <a:lnTo>
                    <a:pt x="1655" y="13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Rectangle 260"/>
            <p:cNvSpPr>
              <a:spLocks noChangeArrowheads="1"/>
            </p:cNvSpPr>
            <p:nvPr/>
          </p:nvSpPr>
          <p:spPr bwMode="auto">
            <a:xfrm>
              <a:off x="4188" y="1907"/>
              <a:ext cx="29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9417" name="Rectangle 261"/>
            <p:cNvSpPr>
              <a:spLocks noChangeArrowheads="1"/>
            </p:cNvSpPr>
            <p:nvPr/>
          </p:nvSpPr>
          <p:spPr bwMode="auto">
            <a:xfrm>
              <a:off x="4339" y="2471"/>
              <a:ext cx="62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9418" name="Rectangle 262"/>
            <p:cNvSpPr>
              <a:spLocks noChangeArrowheads="1"/>
            </p:cNvSpPr>
            <p:nvPr/>
          </p:nvSpPr>
          <p:spPr bwMode="auto">
            <a:xfrm rot="-5400000">
              <a:off x="3341" y="2221"/>
              <a:ext cx="196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</p:grpSp>
      <p:grpSp>
        <p:nvGrpSpPr>
          <p:cNvPr id="9226" name="Group 263"/>
          <p:cNvGrpSpPr>
            <a:grpSpLocks/>
          </p:cNvGrpSpPr>
          <p:nvPr/>
        </p:nvGrpSpPr>
        <p:grpSpPr bwMode="auto">
          <a:xfrm>
            <a:off x="5389563" y="2752725"/>
            <a:ext cx="3354387" cy="1339850"/>
            <a:chOff x="3167" y="1248"/>
            <a:chExt cx="2113" cy="946"/>
          </a:xfrm>
        </p:grpSpPr>
        <p:sp>
          <p:nvSpPr>
            <p:cNvPr id="9301" name="Rectangle 264"/>
            <p:cNvSpPr>
              <a:spLocks noChangeArrowheads="1"/>
            </p:cNvSpPr>
            <p:nvPr/>
          </p:nvSpPr>
          <p:spPr bwMode="auto">
            <a:xfrm>
              <a:off x="3303" y="1349"/>
              <a:ext cx="1957" cy="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Rectangle 265"/>
            <p:cNvSpPr>
              <a:spLocks noChangeArrowheads="1"/>
            </p:cNvSpPr>
            <p:nvPr/>
          </p:nvSpPr>
          <p:spPr bwMode="auto">
            <a:xfrm>
              <a:off x="3303" y="1349"/>
              <a:ext cx="1957" cy="70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266"/>
            <p:cNvSpPr>
              <a:spLocks noChangeShapeType="1"/>
            </p:cNvSpPr>
            <p:nvPr/>
          </p:nvSpPr>
          <p:spPr bwMode="auto">
            <a:xfrm>
              <a:off x="3303" y="1349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67"/>
            <p:cNvSpPr>
              <a:spLocks/>
            </p:cNvSpPr>
            <p:nvPr/>
          </p:nvSpPr>
          <p:spPr bwMode="auto">
            <a:xfrm>
              <a:off x="3303" y="1349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268"/>
            <p:cNvSpPr>
              <a:spLocks noChangeShapeType="1"/>
            </p:cNvSpPr>
            <p:nvPr/>
          </p:nvSpPr>
          <p:spPr bwMode="auto">
            <a:xfrm flipV="1">
              <a:off x="3303" y="1349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269"/>
            <p:cNvSpPr>
              <a:spLocks noChangeShapeType="1"/>
            </p:cNvSpPr>
            <p:nvPr/>
          </p:nvSpPr>
          <p:spPr bwMode="auto">
            <a:xfrm>
              <a:off x="3303" y="2057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270"/>
            <p:cNvSpPr>
              <a:spLocks noChangeShapeType="1"/>
            </p:cNvSpPr>
            <p:nvPr/>
          </p:nvSpPr>
          <p:spPr bwMode="auto">
            <a:xfrm flipV="1">
              <a:off x="3303" y="1349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271"/>
            <p:cNvSpPr>
              <a:spLocks noChangeShapeType="1"/>
            </p:cNvSpPr>
            <p:nvPr/>
          </p:nvSpPr>
          <p:spPr bwMode="auto">
            <a:xfrm flipV="1">
              <a:off x="3303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272"/>
            <p:cNvSpPr>
              <a:spLocks noChangeShapeType="1"/>
            </p:cNvSpPr>
            <p:nvPr/>
          </p:nvSpPr>
          <p:spPr bwMode="auto">
            <a:xfrm>
              <a:off x="3303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Rectangle 273"/>
            <p:cNvSpPr>
              <a:spLocks noChangeArrowheads="1"/>
            </p:cNvSpPr>
            <p:nvPr/>
          </p:nvSpPr>
          <p:spPr bwMode="auto">
            <a:xfrm>
              <a:off x="3294" y="2073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311" name="Line 274"/>
            <p:cNvSpPr>
              <a:spLocks noChangeShapeType="1"/>
            </p:cNvSpPr>
            <p:nvPr/>
          </p:nvSpPr>
          <p:spPr bwMode="auto">
            <a:xfrm flipV="1">
              <a:off x="3499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Line 275"/>
            <p:cNvSpPr>
              <a:spLocks noChangeShapeType="1"/>
            </p:cNvSpPr>
            <p:nvPr/>
          </p:nvSpPr>
          <p:spPr bwMode="auto">
            <a:xfrm>
              <a:off x="3499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Rectangle 276"/>
            <p:cNvSpPr>
              <a:spLocks noChangeArrowheads="1"/>
            </p:cNvSpPr>
            <p:nvPr/>
          </p:nvSpPr>
          <p:spPr bwMode="auto">
            <a:xfrm>
              <a:off x="3489" y="2073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9314" name="Line 277"/>
            <p:cNvSpPr>
              <a:spLocks noChangeShapeType="1"/>
            </p:cNvSpPr>
            <p:nvPr/>
          </p:nvSpPr>
          <p:spPr bwMode="auto">
            <a:xfrm flipV="1">
              <a:off x="3695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278"/>
            <p:cNvSpPr>
              <a:spLocks noChangeShapeType="1"/>
            </p:cNvSpPr>
            <p:nvPr/>
          </p:nvSpPr>
          <p:spPr bwMode="auto">
            <a:xfrm>
              <a:off x="3695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Rectangle 279"/>
            <p:cNvSpPr>
              <a:spLocks noChangeArrowheads="1"/>
            </p:cNvSpPr>
            <p:nvPr/>
          </p:nvSpPr>
          <p:spPr bwMode="auto">
            <a:xfrm>
              <a:off x="3674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9317" name="Line 280"/>
            <p:cNvSpPr>
              <a:spLocks noChangeShapeType="1"/>
            </p:cNvSpPr>
            <p:nvPr/>
          </p:nvSpPr>
          <p:spPr bwMode="auto">
            <a:xfrm flipV="1">
              <a:off x="3892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281"/>
            <p:cNvSpPr>
              <a:spLocks noChangeShapeType="1"/>
            </p:cNvSpPr>
            <p:nvPr/>
          </p:nvSpPr>
          <p:spPr bwMode="auto">
            <a:xfrm>
              <a:off x="3892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Rectangle 282"/>
            <p:cNvSpPr>
              <a:spLocks noChangeArrowheads="1"/>
            </p:cNvSpPr>
            <p:nvPr/>
          </p:nvSpPr>
          <p:spPr bwMode="auto">
            <a:xfrm>
              <a:off x="3870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9320" name="Line 283"/>
            <p:cNvSpPr>
              <a:spLocks noChangeShapeType="1"/>
            </p:cNvSpPr>
            <p:nvPr/>
          </p:nvSpPr>
          <p:spPr bwMode="auto">
            <a:xfrm flipV="1">
              <a:off x="4088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284"/>
            <p:cNvSpPr>
              <a:spLocks noChangeShapeType="1"/>
            </p:cNvSpPr>
            <p:nvPr/>
          </p:nvSpPr>
          <p:spPr bwMode="auto">
            <a:xfrm>
              <a:off x="4088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Rectangle 285"/>
            <p:cNvSpPr>
              <a:spLocks noChangeArrowheads="1"/>
            </p:cNvSpPr>
            <p:nvPr/>
          </p:nvSpPr>
          <p:spPr bwMode="auto">
            <a:xfrm>
              <a:off x="4065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9323" name="Line 286"/>
            <p:cNvSpPr>
              <a:spLocks noChangeShapeType="1"/>
            </p:cNvSpPr>
            <p:nvPr/>
          </p:nvSpPr>
          <p:spPr bwMode="auto">
            <a:xfrm flipV="1">
              <a:off x="4284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287"/>
            <p:cNvSpPr>
              <a:spLocks noChangeShapeType="1"/>
            </p:cNvSpPr>
            <p:nvPr/>
          </p:nvSpPr>
          <p:spPr bwMode="auto">
            <a:xfrm>
              <a:off x="4284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Rectangle 288"/>
            <p:cNvSpPr>
              <a:spLocks noChangeArrowheads="1"/>
            </p:cNvSpPr>
            <p:nvPr/>
          </p:nvSpPr>
          <p:spPr bwMode="auto">
            <a:xfrm>
              <a:off x="4261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9326" name="Line 289"/>
            <p:cNvSpPr>
              <a:spLocks noChangeShapeType="1"/>
            </p:cNvSpPr>
            <p:nvPr/>
          </p:nvSpPr>
          <p:spPr bwMode="auto">
            <a:xfrm flipV="1">
              <a:off x="4476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290"/>
            <p:cNvSpPr>
              <a:spLocks noChangeShapeType="1"/>
            </p:cNvSpPr>
            <p:nvPr/>
          </p:nvSpPr>
          <p:spPr bwMode="auto">
            <a:xfrm>
              <a:off x="4476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Rectangle 291"/>
            <p:cNvSpPr>
              <a:spLocks noChangeArrowheads="1"/>
            </p:cNvSpPr>
            <p:nvPr/>
          </p:nvSpPr>
          <p:spPr bwMode="auto">
            <a:xfrm>
              <a:off x="4454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9329" name="Line 292"/>
            <p:cNvSpPr>
              <a:spLocks noChangeShapeType="1"/>
            </p:cNvSpPr>
            <p:nvPr/>
          </p:nvSpPr>
          <p:spPr bwMode="auto">
            <a:xfrm flipV="1">
              <a:off x="4672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293"/>
            <p:cNvSpPr>
              <a:spLocks noChangeShapeType="1"/>
            </p:cNvSpPr>
            <p:nvPr/>
          </p:nvSpPr>
          <p:spPr bwMode="auto">
            <a:xfrm>
              <a:off x="4672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Rectangle 294"/>
            <p:cNvSpPr>
              <a:spLocks noChangeArrowheads="1"/>
            </p:cNvSpPr>
            <p:nvPr/>
          </p:nvSpPr>
          <p:spPr bwMode="auto">
            <a:xfrm>
              <a:off x="4650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9332" name="Line 295"/>
            <p:cNvSpPr>
              <a:spLocks noChangeShapeType="1"/>
            </p:cNvSpPr>
            <p:nvPr/>
          </p:nvSpPr>
          <p:spPr bwMode="auto">
            <a:xfrm flipV="1">
              <a:off x="4868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Line 296"/>
            <p:cNvSpPr>
              <a:spLocks noChangeShapeType="1"/>
            </p:cNvSpPr>
            <p:nvPr/>
          </p:nvSpPr>
          <p:spPr bwMode="auto">
            <a:xfrm>
              <a:off x="4868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Rectangle 297"/>
            <p:cNvSpPr>
              <a:spLocks noChangeArrowheads="1"/>
            </p:cNvSpPr>
            <p:nvPr/>
          </p:nvSpPr>
          <p:spPr bwMode="auto">
            <a:xfrm>
              <a:off x="4846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9335" name="Line 298"/>
            <p:cNvSpPr>
              <a:spLocks noChangeShapeType="1"/>
            </p:cNvSpPr>
            <p:nvPr/>
          </p:nvSpPr>
          <p:spPr bwMode="auto">
            <a:xfrm flipV="1">
              <a:off x="5064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299"/>
            <p:cNvSpPr>
              <a:spLocks noChangeShapeType="1"/>
            </p:cNvSpPr>
            <p:nvPr/>
          </p:nvSpPr>
          <p:spPr bwMode="auto">
            <a:xfrm>
              <a:off x="5064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Rectangle 300"/>
            <p:cNvSpPr>
              <a:spLocks noChangeArrowheads="1"/>
            </p:cNvSpPr>
            <p:nvPr/>
          </p:nvSpPr>
          <p:spPr bwMode="auto">
            <a:xfrm>
              <a:off x="5043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9338" name="Line 301"/>
            <p:cNvSpPr>
              <a:spLocks noChangeShapeType="1"/>
            </p:cNvSpPr>
            <p:nvPr/>
          </p:nvSpPr>
          <p:spPr bwMode="auto">
            <a:xfrm flipV="1">
              <a:off x="5260" y="203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302"/>
            <p:cNvSpPr>
              <a:spLocks noChangeShapeType="1"/>
            </p:cNvSpPr>
            <p:nvPr/>
          </p:nvSpPr>
          <p:spPr bwMode="auto">
            <a:xfrm>
              <a:off x="5260" y="134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Rectangle 303"/>
            <p:cNvSpPr>
              <a:spLocks noChangeArrowheads="1"/>
            </p:cNvSpPr>
            <p:nvPr/>
          </p:nvSpPr>
          <p:spPr bwMode="auto">
            <a:xfrm>
              <a:off x="5239" y="2073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9341" name="Line 304"/>
            <p:cNvSpPr>
              <a:spLocks noChangeShapeType="1"/>
            </p:cNvSpPr>
            <p:nvPr/>
          </p:nvSpPr>
          <p:spPr bwMode="auto">
            <a:xfrm>
              <a:off x="3303" y="205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305"/>
            <p:cNvSpPr>
              <a:spLocks noChangeShapeType="1"/>
            </p:cNvSpPr>
            <p:nvPr/>
          </p:nvSpPr>
          <p:spPr bwMode="auto">
            <a:xfrm flipH="1">
              <a:off x="5241" y="205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Rectangle 306"/>
            <p:cNvSpPr>
              <a:spLocks noChangeArrowheads="1"/>
            </p:cNvSpPr>
            <p:nvPr/>
          </p:nvSpPr>
          <p:spPr bwMode="auto">
            <a:xfrm>
              <a:off x="3269" y="2021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344" name="Line 307"/>
            <p:cNvSpPr>
              <a:spLocks noChangeShapeType="1"/>
            </p:cNvSpPr>
            <p:nvPr/>
          </p:nvSpPr>
          <p:spPr bwMode="auto">
            <a:xfrm>
              <a:off x="3303" y="181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Line 308"/>
            <p:cNvSpPr>
              <a:spLocks noChangeShapeType="1"/>
            </p:cNvSpPr>
            <p:nvPr/>
          </p:nvSpPr>
          <p:spPr bwMode="auto">
            <a:xfrm flipH="1">
              <a:off x="5241" y="181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Rectangle 309"/>
            <p:cNvSpPr>
              <a:spLocks noChangeArrowheads="1"/>
            </p:cNvSpPr>
            <p:nvPr/>
          </p:nvSpPr>
          <p:spPr bwMode="auto">
            <a:xfrm>
              <a:off x="3234" y="1784"/>
              <a:ext cx="45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9347" name="Line 310"/>
            <p:cNvSpPr>
              <a:spLocks noChangeShapeType="1"/>
            </p:cNvSpPr>
            <p:nvPr/>
          </p:nvSpPr>
          <p:spPr bwMode="auto">
            <a:xfrm>
              <a:off x="3303" y="158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311"/>
            <p:cNvSpPr>
              <a:spLocks noChangeShapeType="1"/>
            </p:cNvSpPr>
            <p:nvPr/>
          </p:nvSpPr>
          <p:spPr bwMode="auto">
            <a:xfrm flipH="1">
              <a:off x="5241" y="1586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Rectangle 312"/>
            <p:cNvSpPr>
              <a:spLocks noChangeArrowheads="1"/>
            </p:cNvSpPr>
            <p:nvPr/>
          </p:nvSpPr>
          <p:spPr bwMode="auto">
            <a:xfrm>
              <a:off x="3269" y="1551"/>
              <a:ext cx="18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9350" name="Line 313"/>
            <p:cNvSpPr>
              <a:spLocks noChangeShapeType="1"/>
            </p:cNvSpPr>
            <p:nvPr/>
          </p:nvSpPr>
          <p:spPr bwMode="auto">
            <a:xfrm>
              <a:off x="3303" y="13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Line 314"/>
            <p:cNvSpPr>
              <a:spLocks noChangeShapeType="1"/>
            </p:cNvSpPr>
            <p:nvPr/>
          </p:nvSpPr>
          <p:spPr bwMode="auto">
            <a:xfrm flipH="1">
              <a:off x="5241" y="13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315"/>
            <p:cNvSpPr>
              <a:spLocks noChangeArrowheads="1"/>
            </p:cNvSpPr>
            <p:nvPr/>
          </p:nvSpPr>
          <p:spPr bwMode="auto">
            <a:xfrm>
              <a:off x="3234" y="1313"/>
              <a:ext cx="4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9353" name="Line 316"/>
            <p:cNvSpPr>
              <a:spLocks noChangeShapeType="1"/>
            </p:cNvSpPr>
            <p:nvPr/>
          </p:nvSpPr>
          <p:spPr bwMode="auto">
            <a:xfrm>
              <a:off x="3303" y="1349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317"/>
            <p:cNvSpPr>
              <a:spLocks/>
            </p:cNvSpPr>
            <p:nvPr/>
          </p:nvSpPr>
          <p:spPr bwMode="auto">
            <a:xfrm>
              <a:off x="3303" y="1349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Line 318"/>
            <p:cNvSpPr>
              <a:spLocks noChangeShapeType="1"/>
            </p:cNvSpPr>
            <p:nvPr/>
          </p:nvSpPr>
          <p:spPr bwMode="auto">
            <a:xfrm flipV="1">
              <a:off x="3303" y="1349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Rectangle 319"/>
            <p:cNvSpPr>
              <a:spLocks noChangeArrowheads="1"/>
            </p:cNvSpPr>
            <p:nvPr/>
          </p:nvSpPr>
          <p:spPr bwMode="auto">
            <a:xfrm>
              <a:off x="4058" y="1248"/>
              <a:ext cx="35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9357" name="Rectangle 320"/>
            <p:cNvSpPr>
              <a:spLocks noChangeArrowheads="1"/>
            </p:cNvSpPr>
            <p:nvPr/>
          </p:nvSpPr>
          <p:spPr bwMode="auto">
            <a:xfrm>
              <a:off x="4236" y="2152"/>
              <a:ext cx="7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9358" name="Rectangle 321"/>
            <p:cNvSpPr>
              <a:spLocks noChangeArrowheads="1"/>
            </p:cNvSpPr>
            <p:nvPr/>
          </p:nvSpPr>
          <p:spPr bwMode="auto">
            <a:xfrm rot="-5400000">
              <a:off x="3032" y="1768"/>
              <a:ext cx="30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9359" name="Line 322"/>
            <p:cNvSpPr>
              <a:spLocks noChangeShapeType="1"/>
            </p:cNvSpPr>
            <p:nvPr/>
          </p:nvSpPr>
          <p:spPr bwMode="auto">
            <a:xfrm flipV="1">
              <a:off x="3552" y="1584"/>
              <a:ext cx="1728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323"/>
          <p:cNvGrpSpPr>
            <a:grpSpLocks/>
          </p:cNvGrpSpPr>
          <p:nvPr/>
        </p:nvGrpSpPr>
        <p:grpSpPr bwMode="auto">
          <a:xfrm>
            <a:off x="5334000" y="1447800"/>
            <a:ext cx="3346450" cy="1336675"/>
            <a:chOff x="3233" y="230"/>
            <a:chExt cx="2108" cy="943"/>
          </a:xfrm>
        </p:grpSpPr>
        <p:sp>
          <p:nvSpPr>
            <p:cNvPr id="9242" name="Rectangle 324"/>
            <p:cNvSpPr>
              <a:spLocks noChangeArrowheads="1"/>
            </p:cNvSpPr>
            <p:nvPr/>
          </p:nvSpPr>
          <p:spPr bwMode="auto">
            <a:xfrm>
              <a:off x="3369" y="331"/>
              <a:ext cx="1957" cy="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Rectangle 325"/>
            <p:cNvSpPr>
              <a:spLocks noChangeArrowheads="1"/>
            </p:cNvSpPr>
            <p:nvPr/>
          </p:nvSpPr>
          <p:spPr bwMode="auto">
            <a:xfrm>
              <a:off x="3369" y="331"/>
              <a:ext cx="1957" cy="70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326"/>
            <p:cNvSpPr>
              <a:spLocks noChangeShapeType="1"/>
            </p:cNvSpPr>
            <p:nvPr/>
          </p:nvSpPr>
          <p:spPr bwMode="auto">
            <a:xfrm>
              <a:off x="3369" y="331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327"/>
            <p:cNvSpPr>
              <a:spLocks/>
            </p:cNvSpPr>
            <p:nvPr/>
          </p:nvSpPr>
          <p:spPr bwMode="auto">
            <a:xfrm>
              <a:off x="3369" y="331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28"/>
            <p:cNvSpPr>
              <a:spLocks noChangeShapeType="1"/>
            </p:cNvSpPr>
            <p:nvPr/>
          </p:nvSpPr>
          <p:spPr bwMode="auto">
            <a:xfrm flipV="1">
              <a:off x="3369" y="331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29"/>
            <p:cNvSpPr>
              <a:spLocks noChangeShapeType="1"/>
            </p:cNvSpPr>
            <p:nvPr/>
          </p:nvSpPr>
          <p:spPr bwMode="auto">
            <a:xfrm>
              <a:off x="3369" y="1039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30"/>
            <p:cNvSpPr>
              <a:spLocks noChangeShapeType="1"/>
            </p:cNvSpPr>
            <p:nvPr/>
          </p:nvSpPr>
          <p:spPr bwMode="auto">
            <a:xfrm flipV="1">
              <a:off x="3369" y="331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31"/>
            <p:cNvSpPr>
              <a:spLocks noChangeShapeType="1"/>
            </p:cNvSpPr>
            <p:nvPr/>
          </p:nvSpPr>
          <p:spPr bwMode="auto">
            <a:xfrm flipV="1">
              <a:off x="3369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32"/>
            <p:cNvSpPr>
              <a:spLocks noChangeShapeType="1"/>
            </p:cNvSpPr>
            <p:nvPr/>
          </p:nvSpPr>
          <p:spPr bwMode="auto">
            <a:xfrm>
              <a:off x="3369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333"/>
            <p:cNvSpPr>
              <a:spLocks noChangeArrowheads="1"/>
            </p:cNvSpPr>
            <p:nvPr/>
          </p:nvSpPr>
          <p:spPr bwMode="auto">
            <a:xfrm>
              <a:off x="3360" y="1055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252" name="Line 334"/>
            <p:cNvSpPr>
              <a:spLocks noChangeShapeType="1"/>
            </p:cNvSpPr>
            <p:nvPr/>
          </p:nvSpPr>
          <p:spPr bwMode="auto">
            <a:xfrm flipV="1">
              <a:off x="3565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335"/>
            <p:cNvSpPr>
              <a:spLocks noChangeShapeType="1"/>
            </p:cNvSpPr>
            <p:nvPr/>
          </p:nvSpPr>
          <p:spPr bwMode="auto">
            <a:xfrm>
              <a:off x="3565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Rectangle 336"/>
            <p:cNvSpPr>
              <a:spLocks noChangeArrowheads="1"/>
            </p:cNvSpPr>
            <p:nvPr/>
          </p:nvSpPr>
          <p:spPr bwMode="auto">
            <a:xfrm>
              <a:off x="3555" y="1055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2400"/>
            </a:p>
          </p:txBody>
        </p:sp>
        <p:sp>
          <p:nvSpPr>
            <p:cNvPr id="9255" name="Line 337"/>
            <p:cNvSpPr>
              <a:spLocks noChangeShapeType="1"/>
            </p:cNvSpPr>
            <p:nvPr/>
          </p:nvSpPr>
          <p:spPr bwMode="auto">
            <a:xfrm flipV="1">
              <a:off x="3761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338"/>
            <p:cNvSpPr>
              <a:spLocks noChangeShapeType="1"/>
            </p:cNvSpPr>
            <p:nvPr/>
          </p:nvSpPr>
          <p:spPr bwMode="auto">
            <a:xfrm>
              <a:off x="3761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Rectangle 339"/>
            <p:cNvSpPr>
              <a:spLocks noChangeArrowheads="1"/>
            </p:cNvSpPr>
            <p:nvPr/>
          </p:nvSpPr>
          <p:spPr bwMode="auto">
            <a:xfrm>
              <a:off x="3740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2400"/>
            </a:p>
          </p:txBody>
        </p:sp>
        <p:sp>
          <p:nvSpPr>
            <p:cNvPr id="9258" name="Line 340"/>
            <p:cNvSpPr>
              <a:spLocks noChangeShapeType="1"/>
            </p:cNvSpPr>
            <p:nvPr/>
          </p:nvSpPr>
          <p:spPr bwMode="auto">
            <a:xfrm flipV="1">
              <a:off x="3958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341"/>
            <p:cNvSpPr>
              <a:spLocks noChangeShapeType="1"/>
            </p:cNvSpPr>
            <p:nvPr/>
          </p:nvSpPr>
          <p:spPr bwMode="auto">
            <a:xfrm>
              <a:off x="3958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342"/>
            <p:cNvSpPr>
              <a:spLocks noChangeArrowheads="1"/>
            </p:cNvSpPr>
            <p:nvPr/>
          </p:nvSpPr>
          <p:spPr bwMode="auto">
            <a:xfrm>
              <a:off x="3936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2400"/>
            </a:p>
          </p:txBody>
        </p:sp>
        <p:sp>
          <p:nvSpPr>
            <p:cNvPr id="9261" name="Line 343"/>
            <p:cNvSpPr>
              <a:spLocks noChangeShapeType="1"/>
            </p:cNvSpPr>
            <p:nvPr/>
          </p:nvSpPr>
          <p:spPr bwMode="auto">
            <a:xfrm flipV="1">
              <a:off x="4154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44"/>
            <p:cNvSpPr>
              <a:spLocks noChangeShapeType="1"/>
            </p:cNvSpPr>
            <p:nvPr/>
          </p:nvSpPr>
          <p:spPr bwMode="auto">
            <a:xfrm>
              <a:off x="4154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Rectangle 345"/>
            <p:cNvSpPr>
              <a:spLocks noChangeArrowheads="1"/>
            </p:cNvSpPr>
            <p:nvPr/>
          </p:nvSpPr>
          <p:spPr bwMode="auto">
            <a:xfrm>
              <a:off x="4131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/>
            </a:p>
          </p:txBody>
        </p:sp>
        <p:sp>
          <p:nvSpPr>
            <p:cNvPr id="9264" name="Line 346"/>
            <p:cNvSpPr>
              <a:spLocks noChangeShapeType="1"/>
            </p:cNvSpPr>
            <p:nvPr/>
          </p:nvSpPr>
          <p:spPr bwMode="auto">
            <a:xfrm flipV="1">
              <a:off x="4350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347"/>
            <p:cNvSpPr>
              <a:spLocks noChangeShapeType="1"/>
            </p:cNvSpPr>
            <p:nvPr/>
          </p:nvSpPr>
          <p:spPr bwMode="auto">
            <a:xfrm>
              <a:off x="4350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Rectangle 348"/>
            <p:cNvSpPr>
              <a:spLocks noChangeArrowheads="1"/>
            </p:cNvSpPr>
            <p:nvPr/>
          </p:nvSpPr>
          <p:spPr bwMode="auto">
            <a:xfrm>
              <a:off x="4327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2400"/>
            </a:p>
          </p:txBody>
        </p:sp>
        <p:sp>
          <p:nvSpPr>
            <p:cNvPr id="9267" name="Line 349"/>
            <p:cNvSpPr>
              <a:spLocks noChangeShapeType="1"/>
            </p:cNvSpPr>
            <p:nvPr/>
          </p:nvSpPr>
          <p:spPr bwMode="auto">
            <a:xfrm flipV="1">
              <a:off x="4542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350"/>
            <p:cNvSpPr>
              <a:spLocks noChangeShapeType="1"/>
            </p:cNvSpPr>
            <p:nvPr/>
          </p:nvSpPr>
          <p:spPr bwMode="auto">
            <a:xfrm>
              <a:off x="4542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Rectangle 351"/>
            <p:cNvSpPr>
              <a:spLocks noChangeArrowheads="1"/>
            </p:cNvSpPr>
            <p:nvPr/>
          </p:nvSpPr>
          <p:spPr bwMode="auto">
            <a:xfrm>
              <a:off x="4520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2400"/>
            </a:p>
          </p:txBody>
        </p:sp>
        <p:sp>
          <p:nvSpPr>
            <p:cNvPr id="9270" name="Line 352"/>
            <p:cNvSpPr>
              <a:spLocks noChangeShapeType="1"/>
            </p:cNvSpPr>
            <p:nvPr/>
          </p:nvSpPr>
          <p:spPr bwMode="auto">
            <a:xfrm flipV="1">
              <a:off x="4738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353"/>
            <p:cNvSpPr>
              <a:spLocks noChangeShapeType="1"/>
            </p:cNvSpPr>
            <p:nvPr/>
          </p:nvSpPr>
          <p:spPr bwMode="auto">
            <a:xfrm>
              <a:off x="4738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354"/>
            <p:cNvSpPr>
              <a:spLocks noChangeArrowheads="1"/>
            </p:cNvSpPr>
            <p:nvPr/>
          </p:nvSpPr>
          <p:spPr bwMode="auto">
            <a:xfrm>
              <a:off x="4716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2400"/>
            </a:p>
          </p:txBody>
        </p:sp>
        <p:sp>
          <p:nvSpPr>
            <p:cNvPr id="9273" name="Line 355"/>
            <p:cNvSpPr>
              <a:spLocks noChangeShapeType="1"/>
            </p:cNvSpPr>
            <p:nvPr/>
          </p:nvSpPr>
          <p:spPr bwMode="auto">
            <a:xfrm flipV="1">
              <a:off x="4934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356"/>
            <p:cNvSpPr>
              <a:spLocks noChangeShapeType="1"/>
            </p:cNvSpPr>
            <p:nvPr/>
          </p:nvSpPr>
          <p:spPr bwMode="auto">
            <a:xfrm>
              <a:off x="4934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357"/>
            <p:cNvSpPr>
              <a:spLocks noChangeArrowheads="1"/>
            </p:cNvSpPr>
            <p:nvPr/>
          </p:nvSpPr>
          <p:spPr bwMode="auto">
            <a:xfrm>
              <a:off x="4912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400"/>
            </a:p>
          </p:txBody>
        </p:sp>
        <p:sp>
          <p:nvSpPr>
            <p:cNvPr id="9276" name="Line 358"/>
            <p:cNvSpPr>
              <a:spLocks noChangeShapeType="1"/>
            </p:cNvSpPr>
            <p:nvPr/>
          </p:nvSpPr>
          <p:spPr bwMode="auto">
            <a:xfrm flipV="1">
              <a:off x="5130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359"/>
            <p:cNvSpPr>
              <a:spLocks noChangeShapeType="1"/>
            </p:cNvSpPr>
            <p:nvPr/>
          </p:nvSpPr>
          <p:spPr bwMode="auto">
            <a:xfrm>
              <a:off x="5130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Rectangle 360"/>
            <p:cNvSpPr>
              <a:spLocks noChangeArrowheads="1"/>
            </p:cNvSpPr>
            <p:nvPr/>
          </p:nvSpPr>
          <p:spPr bwMode="auto">
            <a:xfrm>
              <a:off x="5109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2400"/>
            </a:p>
          </p:txBody>
        </p:sp>
        <p:sp>
          <p:nvSpPr>
            <p:cNvPr id="9279" name="Line 361"/>
            <p:cNvSpPr>
              <a:spLocks noChangeShapeType="1"/>
            </p:cNvSpPr>
            <p:nvPr/>
          </p:nvSpPr>
          <p:spPr bwMode="auto">
            <a:xfrm flipV="1">
              <a:off x="5326" y="101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362"/>
            <p:cNvSpPr>
              <a:spLocks noChangeShapeType="1"/>
            </p:cNvSpPr>
            <p:nvPr/>
          </p:nvSpPr>
          <p:spPr bwMode="auto">
            <a:xfrm>
              <a:off x="5326" y="33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Rectangle 363"/>
            <p:cNvSpPr>
              <a:spLocks noChangeArrowheads="1"/>
            </p:cNvSpPr>
            <p:nvPr/>
          </p:nvSpPr>
          <p:spPr bwMode="auto">
            <a:xfrm>
              <a:off x="5305" y="1055"/>
              <a:ext cx="3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2400"/>
            </a:p>
          </p:txBody>
        </p:sp>
        <p:sp>
          <p:nvSpPr>
            <p:cNvPr id="9282" name="Line 364"/>
            <p:cNvSpPr>
              <a:spLocks noChangeShapeType="1"/>
            </p:cNvSpPr>
            <p:nvPr/>
          </p:nvSpPr>
          <p:spPr bwMode="auto">
            <a:xfrm>
              <a:off x="3369" y="10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365"/>
            <p:cNvSpPr>
              <a:spLocks noChangeShapeType="1"/>
            </p:cNvSpPr>
            <p:nvPr/>
          </p:nvSpPr>
          <p:spPr bwMode="auto">
            <a:xfrm flipH="1">
              <a:off x="5307" y="10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366"/>
            <p:cNvSpPr>
              <a:spLocks noChangeArrowheads="1"/>
            </p:cNvSpPr>
            <p:nvPr/>
          </p:nvSpPr>
          <p:spPr bwMode="auto">
            <a:xfrm>
              <a:off x="3335" y="1004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/>
            </a:p>
          </p:txBody>
        </p:sp>
        <p:sp>
          <p:nvSpPr>
            <p:cNvPr id="9285" name="Line 367"/>
            <p:cNvSpPr>
              <a:spLocks noChangeShapeType="1"/>
            </p:cNvSpPr>
            <p:nvPr/>
          </p:nvSpPr>
          <p:spPr bwMode="auto">
            <a:xfrm>
              <a:off x="3369" y="801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368"/>
            <p:cNvSpPr>
              <a:spLocks noChangeShapeType="1"/>
            </p:cNvSpPr>
            <p:nvPr/>
          </p:nvSpPr>
          <p:spPr bwMode="auto">
            <a:xfrm flipH="1">
              <a:off x="5307" y="801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Rectangle 369"/>
            <p:cNvSpPr>
              <a:spLocks noChangeArrowheads="1"/>
            </p:cNvSpPr>
            <p:nvPr/>
          </p:nvSpPr>
          <p:spPr bwMode="auto">
            <a:xfrm>
              <a:off x="3300" y="765"/>
              <a:ext cx="4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/>
            </a:p>
          </p:txBody>
        </p:sp>
        <p:sp>
          <p:nvSpPr>
            <p:cNvPr id="9288" name="Line 370"/>
            <p:cNvSpPr>
              <a:spLocks noChangeShapeType="1"/>
            </p:cNvSpPr>
            <p:nvPr/>
          </p:nvSpPr>
          <p:spPr bwMode="auto">
            <a:xfrm>
              <a:off x="3369" y="56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371"/>
            <p:cNvSpPr>
              <a:spLocks noChangeShapeType="1"/>
            </p:cNvSpPr>
            <p:nvPr/>
          </p:nvSpPr>
          <p:spPr bwMode="auto">
            <a:xfrm flipH="1">
              <a:off x="5307" y="56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Rectangle 372"/>
            <p:cNvSpPr>
              <a:spLocks noChangeArrowheads="1"/>
            </p:cNvSpPr>
            <p:nvPr/>
          </p:nvSpPr>
          <p:spPr bwMode="auto">
            <a:xfrm>
              <a:off x="3335" y="532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2400"/>
            </a:p>
          </p:txBody>
        </p:sp>
        <p:sp>
          <p:nvSpPr>
            <p:cNvPr id="9291" name="Line 373"/>
            <p:cNvSpPr>
              <a:spLocks noChangeShapeType="1"/>
            </p:cNvSpPr>
            <p:nvPr/>
          </p:nvSpPr>
          <p:spPr bwMode="auto">
            <a:xfrm>
              <a:off x="3369" y="33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374"/>
            <p:cNvSpPr>
              <a:spLocks noChangeShapeType="1"/>
            </p:cNvSpPr>
            <p:nvPr/>
          </p:nvSpPr>
          <p:spPr bwMode="auto">
            <a:xfrm flipH="1">
              <a:off x="5307" y="33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Rectangle 375"/>
            <p:cNvSpPr>
              <a:spLocks noChangeArrowheads="1"/>
            </p:cNvSpPr>
            <p:nvPr/>
          </p:nvSpPr>
          <p:spPr bwMode="auto">
            <a:xfrm>
              <a:off x="3300" y="295"/>
              <a:ext cx="4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2400"/>
            </a:p>
          </p:txBody>
        </p:sp>
        <p:sp>
          <p:nvSpPr>
            <p:cNvPr id="9294" name="Line 376"/>
            <p:cNvSpPr>
              <a:spLocks noChangeShapeType="1"/>
            </p:cNvSpPr>
            <p:nvPr/>
          </p:nvSpPr>
          <p:spPr bwMode="auto">
            <a:xfrm>
              <a:off x="3369" y="331"/>
              <a:ext cx="19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377"/>
            <p:cNvSpPr>
              <a:spLocks/>
            </p:cNvSpPr>
            <p:nvPr/>
          </p:nvSpPr>
          <p:spPr bwMode="auto">
            <a:xfrm>
              <a:off x="3369" y="331"/>
              <a:ext cx="1957" cy="708"/>
            </a:xfrm>
            <a:custGeom>
              <a:avLst/>
              <a:gdLst>
                <a:gd name="T0" fmla="*/ 0 w 619"/>
                <a:gd name="T1" fmla="*/ 708 h 164"/>
                <a:gd name="T2" fmla="*/ 1957 w 619"/>
                <a:gd name="T3" fmla="*/ 708 h 164"/>
                <a:gd name="T4" fmla="*/ 1957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378"/>
            <p:cNvSpPr>
              <a:spLocks noChangeShapeType="1"/>
            </p:cNvSpPr>
            <p:nvPr/>
          </p:nvSpPr>
          <p:spPr bwMode="auto">
            <a:xfrm flipV="1">
              <a:off x="3369" y="331"/>
              <a:ext cx="1" cy="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Rectangle 379"/>
            <p:cNvSpPr>
              <a:spLocks noChangeArrowheads="1"/>
            </p:cNvSpPr>
            <p:nvPr/>
          </p:nvSpPr>
          <p:spPr bwMode="auto">
            <a:xfrm>
              <a:off x="4124" y="230"/>
              <a:ext cx="35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DYNAMIC SIMULATION</a:t>
              </a:r>
              <a:endParaRPr lang="en-US" sz="2400"/>
            </a:p>
          </p:txBody>
        </p:sp>
        <p:sp>
          <p:nvSpPr>
            <p:cNvPr id="9298" name="Rectangle 380"/>
            <p:cNvSpPr>
              <a:spLocks noChangeArrowheads="1"/>
            </p:cNvSpPr>
            <p:nvPr/>
          </p:nvSpPr>
          <p:spPr bwMode="auto">
            <a:xfrm>
              <a:off x="4302" y="1131"/>
              <a:ext cx="7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9299" name="Rectangle 381"/>
            <p:cNvSpPr>
              <a:spLocks noChangeArrowheads="1"/>
            </p:cNvSpPr>
            <p:nvPr/>
          </p:nvSpPr>
          <p:spPr bwMode="auto">
            <a:xfrm rot="-5400000">
              <a:off x="3098" y="750"/>
              <a:ext cx="30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2400"/>
            </a:p>
          </p:txBody>
        </p:sp>
        <p:sp>
          <p:nvSpPr>
            <p:cNvPr id="9300" name="Freeform 382"/>
            <p:cNvSpPr>
              <a:spLocks/>
            </p:cNvSpPr>
            <p:nvPr/>
          </p:nvSpPr>
          <p:spPr bwMode="auto">
            <a:xfrm>
              <a:off x="3576" y="319"/>
              <a:ext cx="1607" cy="719"/>
            </a:xfrm>
            <a:custGeom>
              <a:avLst/>
              <a:gdLst>
                <a:gd name="T0" fmla="*/ 0 w 1607"/>
                <a:gd name="T1" fmla="*/ 719 h 719"/>
                <a:gd name="T2" fmla="*/ 586 w 1607"/>
                <a:gd name="T3" fmla="*/ 651 h 719"/>
                <a:gd name="T4" fmla="*/ 1071 w 1607"/>
                <a:gd name="T5" fmla="*/ 511 h 719"/>
                <a:gd name="T6" fmla="*/ 1403 w 1607"/>
                <a:gd name="T7" fmla="*/ 332 h 719"/>
                <a:gd name="T8" fmla="*/ 1556 w 1607"/>
                <a:gd name="T9" fmla="*/ 115 h 719"/>
                <a:gd name="T10" fmla="*/ 1607 w 1607"/>
                <a:gd name="T11" fmla="*/ 0 h 7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7" h="719">
                  <a:moveTo>
                    <a:pt x="0" y="719"/>
                  </a:moveTo>
                  <a:cubicBezTo>
                    <a:pt x="99" y="707"/>
                    <a:pt x="408" y="686"/>
                    <a:pt x="586" y="651"/>
                  </a:cubicBezTo>
                  <a:cubicBezTo>
                    <a:pt x="764" y="616"/>
                    <a:pt x="935" y="564"/>
                    <a:pt x="1071" y="511"/>
                  </a:cubicBezTo>
                  <a:cubicBezTo>
                    <a:pt x="1207" y="458"/>
                    <a:pt x="1322" y="398"/>
                    <a:pt x="1403" y="332"/>
                  </a:cubicBezTo>
                  <a:cubicBezTo>
                    <a:pt x="1484" y="266"/>
                    <a:pt x="1522" y="170"/>
                    <a:pt x="1556" y="115"/>
                  </a:cubicBezTo>
                  <a:cubicBezTo>
                    <a:pt x="1590" y="60"/>
                    <a:pt x="1598" y="30"/>
                    <a:pt x="1607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6600" y="1898650"/>
            <a:ext cx="5029200" cy="3254375"/>
            <a:chOff x="3276600" y="1898650"/>
            <a:chExt cx="5029200" cy="3254375"/>
          </a:xfrm>
        </p:grpSpPr>
        <p:sp>
          <p:nvSpPr>
            <p:cNvPr id="9237" name="Text Box 449"/>
            <p:cNvSpPr txBox="1">
              <a:spLocks noChangeArrowheads="1"/>
            </p:cNvSpPr>
            <p:nvPr/>
          </p:nvSpPr>
          <p:spPr bwMode="auto">
            <a:xfrm>
              <a:off x="3352800" y="457200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</a:rPr>
                <a:t>First order with dead time</a:t>
              </a:r>
            </a:p>
          </p:txBody>
        </p:sp>
        <p:sp>
          <p:nvSpPr>
            <p:cNvPr id="9238" name="Text Box 450"/>
            <p:cNvSpPr txBox="1">
              <a:spLocks noChangeArrowheads="1"/>
            </p:cNvSpPr>
            <p:nvPr/>
          </p:nvSpPr>
          <p:spPr bwMode="auto">
            <a:xfrm>
              <a:off x="3276600" y="304800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nth order with dead time</a:t>
              </a:r>
            </a:p>
          </p:txBody>
        </p:sp>
        <p:sp>
          <p:nvSpPr>
            <p:cNvPr id="9239" name="Text Box 451"/>
            <p:cNvSpPr txBox="1">
              <a:spLocks noChangeArrowheads="1"/>
            </p:cNvSpPr>
            <p:nvPr/>
          </p:nvSpPr>
          <p:spPr bwMode="auto">
            <a:xfrm>
              <a:off x="5913438" y="1898650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</a:rPr>
                <a:t>unstable</a:t>
              </a:r>
            </a:p>
          </p:txBody>
        </p:sp>
        <p:sp>
          <p:nvSpPr>
            <p:cNvPr id="9240" name="Text Box 452"/>
            <p:cNvSpPr txBox="1">
              <a:spLocks noChangeArrowheads="1"/>
            </p:cNvSpPr>
            <p:nvPr/>
          </p:nvSpPr>
          <p:spPr bwMode="auto">
            <a:xfrm>
              <a:off x="5867400" y="312420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Integrator, see Chapter 18</a:t>
              </a:r>
            </a:p>
          </p:txBody>
        </p:sp>
        <p:sp>
          <p:nvSpPr>
            <p:cNvPr id="9241" name="Text Box 453"/>
            <p:cNvSpPr txBox="1">
              <a:spLocks noChangeArrowheads="1"/>
            </p:cNvSpPr>
            <p:nvPr/>
          </p:nvSpPr>
          <p:spPr bwMode="auto">
            <a:xfrm>
              <a:off x="6629400" y="4800600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underdamped</a:t>
              </a:r>
            </a:p>
          </p:txBody>
        </p:sp>
      </p:grpSp>
      <p:grpSp>
        <p:nvGrpSpPr>
          <p:cNvPr id="9229" name="Group 462"/>
          <p:cNvGrpSpPr>
            <a:grpSpLocks/>
          </p:cNvGrpSpPr>
          <p:nvPr/>
        </p:nvGrpSpPr>
        <p:grpSpPr bwMode="auto">
          <a:xfrm rot="1217536" flipH="1">
            <a:off x="5715000" y="5638800"/>
            <a:ext cx="685800" cy="914400"/>
            <a:chOff x="4417" y="1681"/>
            <a:chExt cx="549" cy="671"/>
          </a:xfrm>
        </p:grpSpPr>
        <p:sp>
          <p:nvSpPr>
            <p:cNvPr id="9231" name="Freeform 463"/>
            <p:cNvSpPr>
              <a:spLocks/>
            </p:cNvSpPr>
            <p:nvPr/>
          </p:nvSpPr>
          <p:spPr bwMode="auto">
            <a:xfrm>
              <a:off x="4569" y="1681"/>
              <a:ext cx="160" cy="155"/>
            </a:xfrm>
            <a:custGeom>
              <a:avLst/>
              <a:gdLst>
                <a:gd name="T0" fmla="*/ 33 w 638"/>
                <a:gd name="T1" fmla="*/ 7 h 619"/>
                <a:gd name="T2" fmla="*/ 51 w 638"/>
                <a:gd name="T3" fmla="*/ 0 h 619"/>
                <a:gd name="T4" fmla="*/ 64 w 638"/>
                <a:gd name="T5" fmla="*/ 5 h 619"/>
                <a:gd name="T6" fmla="*/ 77 w 638"/>
                <a:gd name="T7" fmla="*/ 22 h 619"/>
                <a:gd name="T8" fmla="*/ 86 w 638"/>
                <a:gd name="T9" fmla="*/ 46 h 619"/>
                <a:gd name="T10" fmla="*/ 87 w 638"/>
                <a:gd name="T11" fmla="*/ 63 h 619"/>
                <a:gd name="T12" fmla="*/ 88 w 638"/>
                <a:gd name="T13" fmla="*/ 85 h 619"/>
                <a:gd name="T14" fmla="*/ 145 w 638"/>
                <a:gd name="T15" fmla="*/ 84 h 619"/>
                <a:gd name="T16" fmla="*/ 160 w 638"/>
                <a:gd name="T17" fmla="*/ 87 h 619"/>
                <a:gd name="T18" fmla="*/ 158 w 638"/>
                <a:gd name="T19" fmla="*/ 98 h 619"/>
                <a:gd name="T20" fmla="*/ 127 w 638"/>
                <a:gd name="T21" fmla="*/ 94 h 619"/>
                <a:gd name="T22" fmla="*/ 87 w 638"/>
                <a:gd name="T23" fmla="*/ 100 h 619"/>
                <a:gd name="T24" fmla="*/ 78 w 638"/>
                <a:gd name="T25" fmla="*/ 122 h 619"/>
                <a:gd name="T26" fmla="*/ 67 w 638"/>
                <a:gd name="T27" fmla="*/ 141 h 619"/>
                <a:gd name="T28" fmla="*/ 53 w 638"/>
                <a:gd name="T29" fmla="*/ 148 h 619"/>
                <a:gd name="T30" fmla="*/ 38 w 638"/>
                <a:gd name="T31" fmla="*/ 155 h 619"/>
                <a:gd name="T32" fmla="*/ 27 w 638"/>
                <a:gd name="T33" fmla="*/ 151 h 619"/>
                <a:gd name="T34" fmla="*/ 13 w 638"/>
                <a:gd name="T35" fmla="*/ 134 h 619"/>
                <a:gd name="T36" fmla="*/ 2 w 638"/>
                <a:gd name="T37" fmla="*/ 113 h 619"/>
                <a:gd name="T38" fmla="*/ 0 w 638"/>
                <a:gd name="T39" fmla="*/ 95 h 619"/>
                <a:gd name="T40" fmla="*/ 6 w 638"/>
                <a:gd name="T41" fmla="*/ 59 h 619"/>
                <a:gd name="T42" fmla="*/ 18 w 638"/>
                <a:gd name="T43" fmla="*/ 32 h 619"/>
                <a:gd name="T44" fmla="*/ 27 w 638"/>
                <a:gd name="T45" fmla="*/ 16 h 619"/>
                <a:gd name="T46" fmla="*/ 39 w 638"/>
                <a:gd name="T47" fmla="*/ 6 h 619"/>
                <a:gd name="T48" fmla="*/ 33 w 638"/>
                <a:gd name="T49" fmla="*/ 7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8" h="619">
                  <a:moveTo>
                    <a:pt x="131" y="28"/>
                  </a:moveTo>
                  <a:lnTo>
                    <a:pt x="202" y="0"/>
                  </a:lnTo>
                  <a:lnTo>
                    <a:pt x="254" y="20"/>
                  </a:lnTo>
                  <a:lnTo>
                    <a:pt x="308" y="87"/>
                  </a:lnTo>
                  <a:lnTo>
                    <a:pt x="343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79" y="337"/>
                  </a:lnTo>
                  <a:lnTo>
                    <a:pt x="638" y="349"/>
                  </a:lnTo>
                  <a:lnTo>
                    <a:pt x="630" y="391"/>
                  </a:lnTo>
                  <a:lnTo>
                    <a:pt x="508" y="374"/>
                  </a:lnTo>
                  <a:lnTo>
                    <a:pt x="347" y="400"/>
                  </a:lnTo>
                  <a:lnTo>
                    <a:pt x="313" y="488"/>
                  </a:lnTo>
                  <a:lnTo>
                    <a:pt x="267" y="564"/>
                  </a:lnTo>
                  <a:lnTo>
                    <a:pt x="211" y="593"/>
                  </a:lnTo>
                  <a:lnTo>
                    <a:pt x="152" y="619"/>
                  </a:lnTo>
                  <a:lnTo>
                    <a:pt x="109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09" y="63"/>
                  </a:lnTo>
                  <a:lnTo>
                    <a:pt x="156" y="24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464"/>
            <p:cNvSpPr>
              <a:spLocks/>
            </p:cNvSpPr>
            <p:nvPr/>
          </p:nvSpPr>
          <p:spPr bwMode="auto">
            <a:xfrm>
              <a:off x="4639" y="1829"/>
              <a:ext cx="327" cy="58"/>
            </a:xfrm>
            <a:custGeom>
              <a:avLst/>
              <a:gdLst>
                <a:gd name="T0" fmla="*/ 0 w 1306"/>
                <a:gd name="T1" fmla="*/ 37 h 232"/>
                <a:gd name="T2" fmla="*/ 27 w 1306"/>
                <a:gd name="T3" fmla="*/ 28 h 232"/>
                <a:gd name="T4" fmla="*/ 86 w 1306"/>
                <a:gd name="T5" fmla="*/ 23 h 232"/>
                <a:gd name="T6" fmla="*/ 134 w 1306"/>
                <a:gd name="T7" fmla="*/ 19 h 232"/>
                <a:gd name="T8" fmla="*/ 189 w 1306"/>
                <a:gd name="T9" fmla="*/ 11 h 232"/>
                <a:gd name="T10" fmla="*/ 229 w 1306"/>
                <a:gd name="T11" fmla="*/ 10 h 232"/>
                <a:gd name="T12" fmla="*/ 281 w 1306"/>
                <a:gd name="T13" fmla="*/ 3 h 232"/>
                <a:gd name="T14" fmla="*/ 326 w 1306"/>
                <a:gd name="T15" fmla="*/ 0 h 232"/>
                <a:gd name="T16" fmla="*/ 327 w 1306"/>
                <a:gd name="T17" fmla="*/ 7 h 232"/>
                <a:gd name="T18" fmla="*/ 316 w 1306"/>
                <a:gd name="T19" fmla="*/ 15 h 232"/>
                <a:gd name="T20" fmla="*/ 276 w 1306"/>
                <a:gd name="T21" fmla="*/ 15 h 232"/>
                <a:gd name="T22" fmla="*/ 279 w 1306"/>
                <a:gd name="T23" fmla="*/ 25 h 232"/>
                <a:gd name="T24" fmla="*/ 274 w 1306"/>
                <a:gd name="T25" fmla="*/ 38 h 232"/>
                <a:gd name="T26" fmla="*/ 263 w 1306"/>
                <a:gd name="T27" fmla="*/ 46 h 232"/>
                <a:gd name="T28" fmla="*/ 247 w 1306"/>
                <a:gd name="T29" fmla="*/ 46 h 232"/>
                <a:gd name="T30" fmla="*/ 233 w 1306"/>
                <a:gd name="T31" fmla="*/ 42 h 232"/>
                <a:gd name="T32" fmla="*/ 228 w 1306"/>
                <a:gd name="T33" fmla="*/ 29 h 232"/>
                <a:gd name="T34" fmla="*/ 228 w 1306"/>
                <a:gd name="T35" fmla="*/ 20 h 232"/>
                <a:gd name="T36" fmla="*/ 190 w 1306"/>
                <a:gd name="T37" fmla="*/ 21 h 232"/>
                <a:gd name="T38" fmla="*/ 174 w 1306"/>
                <a:gd name="T39" fmla="*/ 25 h 232"/>
                <a:gd name="T40" fmla="*/ 142 w 1306"/>
                <a:gd name="T41" fmla="*/ 34 h 232"/>
                <a:gd name="T42" fmla="*/ 96 w 1306"/>
                <a:gd name="T43" fmla="*/ 39 h 232"/>
                <a:gd name="T44" fmla="*/ 58 w 1306"/>
                <a:gd name="T45" fmla="*/ 40 h 232"/>
                <a:gd name="T46" fmla="*/ 33 w 1306"/>
                <a:gd name="T47" fmla="*/ 45 h 232"/>
                <a:gd name="T48" fmla="*/ 10 w 1306"/>
                <a:gd name="T49" fmla="*/ 58 h 232"/>
                <a:gd name="T50" fmla="*/ 0 w 1306"/>
                <a:gd name="T51" fmla="*/ 45 h 232"/>
                <a:gd name="T52" fmla="*/ 6 w 1306"/>
                <a:gd name="T53" fmla="*/ 34 h 232"/>
                <a:gd name="T54" fmla="*/ 12 w 1306"/>
                <a:gd name="T55" fmla="*/ 31 h 232"/>
                <a:gd name="T56" fmla="*/ 0 w 1306"/>
                <a:gd name="T57" fmla="*/ 3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06" h="232">
                  <a:moveTo>
                    <a:pt x="0" y="148"/>
                  </a:moveTo>
                  <a:lnTo>
                    <a:pt x="109" y="110"/>
                  </a:lnTo>
                  <a:lnTo>
                    <a:pt x="343" y="93"/>
                  </a:lnTo>
                  <a:lnTo>
                    <a:pt x="536" y="77"/>
                  </a:lnTo>
                  <a:lnTo>
                    <a:pt x="753" y="43"/>
                  </a:lnTo>
                  <a:lnTo>
                    <a:pt x="913" y="38"/>
                  </a:lnTo>
                  <a:lnTo>
                    <a:pt x="1124" y="13"/>
                  </a:lnTo>
                  <a:lnTo>
                    <a:pt x="1302" y="0"/>
                  </a:lnTo>
                  <a:lnTo>
                    <a:pt x="1306" y="26"/>
                  </a:lnTo>
                  <a:lnTo>
                    <a:pt x="1263" y="60"/>
                  </a:lnTo>
                  <a:lnTo>
                    <a:pt x="1104" y="60"/>
                  </a:lnTo>
                  <a:lnTo>
                    <a:pt x="1116" y="101"/>
                  </a:lnTo>
                  <a:lnTo>
                    <a:pt x="1095" y="152"/>
                  </a:lnTo>
                  <a:lnTo>
                    <a:pt x="1052" y="185"/>
                  </a:lnTo>
                  <a:lnTo>
                    <a:pt x="985" y="185"/>
                  </a:lnTo>
                  <a:lnTo>
                    <a:pt x="929" y="168"/>
                  </a:lnTo>
                  <a:lnTo>
                    <a:pt x="909" y="114"/>
                  </a:lnTo>
                  <a:lnTo>
                    <a:pt x="909" y="81"/>
                  </a:lnTo>
                  <a:lnTo>
                    <a:pt x="757" y="84"/>
                  </a:lnTo>
                  <a:lnTo>
                    <a:pt x="693" y="101"/>
                  </a:lnTo>
                  <a:lnTo>
                    <a:pt x="566" y="135"/>
                  </a:lnTo>
                  <a:lnTo>
                    <a:pt x="384" y="157"/>
                  </a:lnTo>
                  <a:lnTo>
                    <a:pt x="232" y="161"/>
                  </a:lnTo>
                  <a:lnTo>
                    <a:pt x="131" y="181"/>
                  </a:lnTo>
                  <a:lnTo>
                    <a:pt x="38" y="232"/>
                  </a:lnTo>
                  <a:lnTo>
                    <a:pt x="0" y="181"/>
                  </a:lnTo>
                  <a:lnTo>
                    <a:pt x="25" y="135"/>
                  </a:lnTo>
                  <a:lnTo>
                    <a:pt x="46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465"/>
            <p:cNvSpPr>
              <a:spLocks/>
            </p:cNvSpPr>
            <p:nvPr/>
          </p:nvSpPr>
          <p:spPr bwMode="auto">
            <a:xfrm>
              <a:off x="4537" y="1842"/>
              <a:ext cx="128" cy="266"/>
            </a:xfrm>
            <a:custGeom>
              <a:avLst/>
              <a:gdLst>
                <a:gd name="T0" fmla="*/ 57 w 511"/>
                <a:gd name="T1" fmla="*/ 0 h 1063"/>
                <a:gd name="T2" fmla="*/ 73 w 511"/>
                <a:gd name="T3" fmla="*/ 3 h 1063"/>
                <a:gd name="T4" fmla="*/ 92 w 511"/>
                <a:gd name="T5" fmla="*/ 3 h 1063"/>
                <a:gd name="T6" fmla="*/ 117 w 511"/>
                <a:gd name="T7" fmla="*/ 16 h 1063"/>
                <a:gd name="T8" fmla="*/ 126 w 511"/>
                <a:gd name="T9" fmla="*/ 41 h 1063"/>
                <a:gd name="T10" fmla="*/ 128 w 511"/>
                <a:gd name="T11" fmla="*/ 76 h 1063"/>
                <a:gd name="T12" fmla="*/ 118 w 511"/>
                <a:gd name="T13" fmla="*/ 115 h 1063"/>
                <a:gd name="T14" fmla="*/ 101 w 511"/>
                <a:gd name="T15" fmla="*/ 152 h 1063"/>
                <a:gd name="T16" fmla="*/ 89 w 511"/>
                <a:gd name="T17" fmla="*/ 184 h 1063"/>
                <a:gd name="T18" fmla="*/ 76 w 511"/>
                <a:gd name="T19" fmla="*/ 228 h 1063"/>
                <a:gd name="T20" fmla="*/ 61 w 511"/>
                <a:gd name="T21" fmla="*/ 254 h 1063"/>
                <a:gd name="T22" fmla="*/ 42 w 511"/>
                <a:gd name="T23" fmla="*/ 266 h 1063"/>
                <a:gd name="T24" fmla="*/ 26 w 511"/>
                <a:gd name="T25" fmla="*/ 266 h 1063"/>
                <a:gd name="T26" fmla="*/ 8 w 511"/>
                <a:gd name="T27" fmla="*/ 254 h 1063"/>
                <a:gd name="T28" fmla="*/ 0 w 511"/>
                <a:gd name="T29" fmla="*/ 237 h 1063"/>
                <a:gd name="T30" fmla="*/ 0 w 511"/>
                <a:gd name="T31" fmla="*/ 210 h 1063"/>
                <a:gd name="T32" fmla="*/ 10 w 511"/>
                <a:gd name="T33" fmla="*/ 174 h 1063"/>
                <a:gd name="T34" fmla="*/ 19 w 511"/>
                <a:gd name="T35" fmla="*/ 124 h 1063"/>
                <a:gd name="T36" fmla="*/ 22 w 511"/>
                <a:gd name="T37" fmla="*/ 63 h 1063"/>
                <a:gd name="T38" fmla="*/ 17 w 511"/>
                <a:gd name="T39" fmla="*/ 17 h 1063"/>
                <a:gd name="T40" fmla="*/ 33 w 511"/>
                <a:gd name="T41" fmla="*/ 1 h 1063"/>
                <a:gd name="T42" fmla="*/ 57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6" y="12"/>
                  </a:lnTo>
                  <a:lnTo>
                    <a:pt x="468" y="62"/>
                  </a:lnTo>
                  <a:lnTo>
                    <a:pt x="505" y="164"/>
                  </a:lnTo>
                  <a:lnTo>
                    <a:pt x="511" y="304"/>
                  </a:lnTo>
                  <a:lnTo>
                    <a:pt x="472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30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466"/>
            <p:cNvSpPr>
              <a:spLocks/>
            </p:cNvSpPr>
            <p:nvPr/>
          </p:nvSpPr>
          <p:spPr bwMode="auto">
            <a:xfrm>
              <a:off x="4423" y="1853"/>
              <a:ext cx="146" cy="238"/>
            </a:xfrm>
            <a:custGeom>
              <a:avLst/>
              <a:gdLst>
                <a:gd name="T0" fmla="*/ 111 w 583"/>
                <a:gd name="T1" fmla="*/ 10 h 951"/>
                <a:gd name="T2" fmla="*/ 127 w 583"/>
                <a:gd name="T3" fmla="*/ 0 h 951"/>
                <a:gd name="T4" fmla="*/ 138 w 583"/>
                <a:gd name="T5" fmla="*/ 0 h 951"/>
                <a:gd name="T6" fmla="*/ 146 w 583"/>
                <a:gd name="T7" fmla="*/ 8 h 951"/>
                <a:gd name="T8" fmla="*/ 142 w 583"/>
                <a:gd name="T9" fmla="*/ 22 h 951"/>
                <a:gd name="T10" fmla="*/ 132 w 583"/>
                <a:gd name="T11" fmla="*/ 32 h 951"/>
                <a:gd name="T12" fmla="*/ 114 w 583"/>
                <a:gd name="T13" fmla="*/ 41 h 951"/>
                <a:gd name="T14" fmla="*/ 79 w 583"/>
                <a:gd name="T15" fmla="*/ 55 h 951"/>
                <a:gd name="T16" fmla="*/ 35 w 583"/>
                <a:gd name="T17" fmla="*/ 79 h 951"/>
                <a:gd name="T18" fmla="*/ 18 w 583"/>
                <a:gd name="T19" fmla="*/ 80 h 951"/>
                <a:gd name="T20" fmla="*/ 27 w 583"/>
                <a:gd name="T21" fmla="*/ 103 h 951"/>
                <a:gd name="T22" fmla="*/ 46 w 583"/>
                <a:gd name="T23" fmla="*/ 127 h 951"/>
                <a:gd name="T24" fmla="*/ 62 w 583"/>
                <a:gd name="T25" fmla="*/ 156 h 951"/>
                <a:gd name="T26" fmla="*/ 69 w 583"/>
                <a:gd name="T27" fmla="*/ 187 h 951"/>
                <a:gd name="T28" fmla="*/ 65 w 583"/>
                <a:gd name="T29" fmla="*/ 196 h 951"/>
                <a:gd name="T30" fmla="*/ 56 w 583"/>
                <a:gd name="T31" fmla="*/ 203 h 951"/>
                <a:gd name="T32" fmla="*/ 43 w 583"/>
                <a:gd name="T33" fmla="*/ 207 h 951"/>
                <a:gd name="T34" fmla="*/ 31 w 583"/>
                <a:gd name="T35" fmla="*/ 216 h 951"/>
                <a:gd name="T36" fmla="*/ 26 w 583"/>
                <a:gd name="T37" fmla="*/ 226 h 951"/>
                <a:gd name="T38" fmla="*/ 22 w 583"/>
                <a:gd name="T39" fmla="*/ 238 h 951"/>
                <a:gd name="T40" fmla="*/ 13 w 583"/>
                <a:gd name="T41" fmla="*/ 238 h 951"/>
                <a:gd name="T42" fmla="*/ 9 w 583"/>
                <a:gd name="T43" fmla="*/ 229 h 951"/>
                <a:gd name="T44" fmla="*/ 16 w 583"/>
                <a:gd name="T45" fmla="*/ 215 h 951"/>
                <a:gd name="T46" fmla="*/ 34 w 583"/>
                <a:gd name="T47" fmla="*/ 206 h 951"/>
                <a:gd name="T48" fmla="*/ 45 w 583"/>
                <a:gd name="T49" fmla="*/ 196 h 951"/>
                <a:gd name="T50" fmla="*/ 54 w 583"/>
                <a:gd name="T51" fmla="*/ 191 h 951"/>
                <a:gd name="T52" fmla="*/ 57 w 583"/>
                <a:gd name="T53" fmla="*/ 182 h 951"/>
                <a:gd name="T54" fmla="*/ 53 w 583"/>
                <a:gd name="T55" fmla="*/ 156 h 951"/>
                <a:gd name="T56" fmla="*/ 38 w 583"/>
                <a:gd name="T57" fmla="*/ 137 h 951"/>
                <a:gd name="T58" fmla="*/ 26 w 583"/>
                <a:gd name="T59" fmla="*/ 121 h 951"/>
                <a:gd name="T60" fmla="*/ 9 w 583"/>
                <a:gd name="T61" fmla="*/ 102 h 951"/>
                <a:gd name="T62" fmla="*/ 0 w 583"/>
                <a:gd name="T63" fmla="*/ 83 h 951"/>
                <a:gd name="T64" fmla="*/ 0 w 583"/>
                <a:gd name="T65" fmla="*/ 73 h 951"/>
                <a:gd name="T66" fmla="*/ 8 w 583"/>
                <a:gd name="T67" fmla="*/ 68 h 951"/>
                <a:gd name="T68" fmla="*/ 41 w 583"/>
                <a:gd name="T69" fmla="*/ 49 h 951"/>
                <a:gd name="T70" fmla="*/ 73 w 583"/>
                <a:gd name="T71" fmla="*/ 32 h 951"/>
                <a:gd name="T72" fmla="*/ 104 w 583"/>
                <a:gd name="T73" fmla="*/ 16 h 951"/>
                <a:gd name="T74" fmla="*/ 111 w 583"/>
                <a:gd name="T75" fmla="*/ 1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3" h="951">
                  <a:moveTo>
                    <a:pt x="443" y="38"/>
                  </a:moveTo>
                  <a:lnTo>
                    <a:pt x="506" y="0"/>
                  </a:lnTo>
                  <a:lnTo>
                    <a:pt x="553" y="0"/>
                  </a:lnTo>
                  <a:lnTo>
                    <a:pt x="583" y="30"/>
                  </a:lnTo>
                  <a:lnTo>
                    <a:pt x="566" y="88"/>
                  </a:lnTo>
                  <a:lnTo>
                    <a:pt x="527" y="127"/>
                  </a:lnTo>
                  <a:lnTo>
                    <a:pt x="456" y="164"/>
                  </a:lnTo>
                  <a:lnTo>
                    <a:pt x="317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09" y="410"/>
                  </a:lnTo>
                  <a:lnTo>
                    <a:pt x="185" y="506"/>
                  </a:lnTo>
                  <a:lnTo>
                    <a:pt x="249" y="625"/>
                  </a:lnTo>
                  <a:lnTo>
                    <a:pt x="274" y="748"/>
                  </a:lnTo>
                  <a:lnTo>
                    <a:pt x="261" y="785"/>
                  </a:lnTo>
                  <a:lnTo>
                    <a:pt x="224" y="811"/>
                  </a:lnTo>
                  <a:lnTo>
                    <a:pt x="172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1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1" y="127"/>
                  </a:lnTo>
                  <a:lnTo>
                    <a:pt x="417" y="64"/>
                  </a:lnTo>
                  <a:lnTo>
                    <a:pt x="44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467"/>
            <p:cNvSpPr>
              <a:spLocks/>
            </p:cNvSpPr>
            <p:nvPr/>
          </p:nvSpPr>
          <p:spPr bwMode="auto">
            <a:xfrm>
              <a:off x="4566" y="2086"/>
              <a:ext cx="97" cy="257"/>
            </a:xfrm>
            <a:custGeom>
              <a:avLst/>
              <a:gdLst>
                <a:gd name="T0" fmla="*/ 18 w 388"/>
                <a:gd name="T1" fmla="*/ 30 h 1029"/>
                <a:gd name="T2" fmla="*/ 6 w 388"/>
                <a:gd name="T3" fmla="*/ 13 h 1029"/>
                <a:gd name="T4" fmla="*/ 10 w 388"/>
                <a:gd name="T5" fmla="*/ 0 h 1029"/>
                <a:gd name="T6" fmla="*/ 22 w 388"/>
                <a:gd name="T7" fmla="*/ 0 h 1029"/>
                <a:gd name="T8" fmla="*/ 37 w 388"/>
                <a:gd name="T9" fmla="*/ 14 h 1029"/>
                <a:gd name="T10" fmla="*/ 56 w 388"/>
                <a:gd name="T11" fmla="*/ 42 h 1029"/>
                <a:gd name="T12" fmla="*/ 67 w 388"/>
                <a:gd name="T13" fmla="*/ 70 h 1029"/>
                <a:gd name="T14" fmla="*/ 76 w 388"/>
                <a:gd name="T15" fmla="*/ 96 h 1029"/>
                <a:gd name="T16" fmla="*/ 79 w 388"/>
                <a:gd name="T17" fmla="*/ 120 h 1029"/>
                <a:gd name="T18" fmla="*/ 78 w 388"/>
                <a:gd name="T19" fmla="*/ 133 h 1029"/>
                <a:gd name="T20" fmla="*/ 69 w 388"/>
                <a:gd name="T21" fmla="*/ 149 h 1029"/>
                <a:gd name="T22" fmla="*/ 53 w 388"/>
                <a:gd name="T23" fmla="*/ 191 h 1029"/>
                <a:gd name="T24" fmla="*/ 35 w 388"/>
                <a:gd name="T25" fmla="*/ 215 h 1029"/>
                <a:gd name="T26" fmla="*/ 31 w 388"/>
                <a:gd name="T27" fmla="*/ 226 h 1029"/>
                <a:gd name="T28" fmla="*/ 48 w 388"/>
                <a:gd name="T29" fmla="*/ 228 h 1029"/>
                <a:gd name="T30" fmla="*/ 70 w 388"/>
                <a:gd name="T31" fmla="*/ 228 h 1029"/>
                <a:gd name="T32" fmla="*/ 97 w 388"/>
                <a:gd name="T33" fmla="*/ 237 h 1029"/>
                <a:gd name="T34" fmla="*/ 95 w 388"/>
                <a:gd name="T35" fmla="*/ 244 h 1029"/>
                <a:gd name="T36" fmla="*/ 91 w 388"/>
                <a:gd name="T37" fmla="*/ 253 h 1029"/>
                <a:gd name="T38" fmla="*/ 83 w 388"/>
                <a:gd name="T39" fmla="*/ 257 h 1029"/>
                <a:gd name="T40" fmla="*/ 65 w 388"/>
                <a:gd name="T41" fmla="*/ 251 h 1029"/>
                <a:gd name="T42" fmla="*/ 48 w 388"/>
                <a:gd name="T43" fmla="*/ 242 h 1029"/>
                <a:gd name="T44" fmla="*/ 22 w 388"/>
                <a:gd name="T45" fmla="*/ 240 h 1029"/>
                <a:gd name="T46" fmla="*/ 6 w 388"/>
                <a:gd name="T47" fmla="*/ 244 h 1029"/>
                <a:gd name="T48" fmla="*/ 0 w 388"/>
                <a:gd name="T49" fmla="*/ 238 h 1029"/>
                <a:gd name="T50" fmla="*/ 0 w 388"/>
                <a:gd name="T51" fmla="*/ 231 h 1029"/>
                <a:gd name="T52" fmla="*/ 9 w 388"/>
                <a:gd name="T53" fmla="*/ 223 h 1029"/>
                <a:gd name="T54" fmla="*/ 22 w 388"/>
                <a:gd name="T55" fmla="*/ 209 h 1029"/>
                <a:gd name="T56" fmla="*/ 46 w 388"/>
                <a:gd name="T57" fmla="*/ 174 h 1029"/>
                <a:gd name="T58" fmla="*/ 57 w 388"/>
                <a:gd name="T59" fmla="*/ 143 h 1029"/>
                <a:gd name="T60" fmla="*/ 60 w 388"/>
                <a:gd name="T61" fmla="*/ 114 h 1029"/>
                <a:gd name="T62" fmla="*/ 59 w 388"/>
                <a:gd name="T63" fmla="*/ 98 h 1029"/>
                <a:gd name="T64" fmla="*/ 51 w 388"/>
                <a:gd name="T65" fmla="*/ 70 h 1029"/>
                <a:gd name="T66" fmla="*/ 29 w 388"/>
                <a:gd name="T67" fmla="*/ 39 h 1029"/>
                <a:gd name="T68" fmla="*/ 13 w 388"/>
                <a:gd name="T69" fmla="*/ 23 h 1029"/>
                <a:gd name="T70" fmla="*/ 18 w 388"/>
                <a:gd name="T71" fmla="*/ 3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8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4" y="169"/>
                  </a:lnTo>
                  <a:lnTo>
                    <a:pt x="267" y="279"/>
                  </a:lnTo>
                  <a:lnTo>
                    <a:pt x="304" y="385"/>
                  </a:lnTo>
                  <a:lnTo>
                    <a:pt x="317" y="481"/>
                  </a:lnTo>
                  <a:lnTo>
                    <a:pt x="313" y="532"/>
                  </a:lnTo>
                  <a:lnTo>
                    <a:pt x="274" y="595"/>
                  </a:lnTo>
                  <a:lnTo>
                    <a:pt x="211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8" y="911"/>
                  </a:lnTo>
                  <a:lnTo>
                    <a:pt x="388" y="949"/>
                  </a:lnTo>
                  <a:lnTo>
                    <a:pt x="380" y="978"/>
                  </a:lnTo>
                  <a:lnTo>
                    <a:pt x="363" y="1012"/>
                  </a:lnTo>
                  <a:lnTo>
                    <a:pt x="330" y="1029"/>
                  </a:lnTo>
                  <a:lnTo>
                    <a:pt x="261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5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4" y="891"/>
                  </a:lnTo>
                  <a:lnTo>
                    <a:pt x="89" y="835"/>
                  </a:lnTo>
                  <a:lnTo>
                    <a:pt x="185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3" y="279"/>
                  </a:lnTo>
                  <a:lnTo>
                    <a:pt x="114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468"/>
            <p:cNvSpPr>
              <a:spLocks/>
            </p:cNvSpPr>
            <p:nvPr/>
          </p:nvSpPr>
          <p:spPr bwMode="auto">
            <a:xfrm>
              <a:off x="4417" y="2068"/>
              <a:ext cx="142" cy="284"/>
            </a:xfrm>
            <a:custGeom>
              <a:avLst/>
              <a:gdLst>
                <a:gd name="T0" fmla="*/ 83 w 570"/>
                <a:gd name="T1" fmla="*/ 50 h 1135"/>
                <a:gd name="T2" fmla="*/ 104 w 570"/>
                <a:gd name="T3" fmla="*/ 22 h 1135"/>
                <a:gd name="T4" fmla="*/ 123 w 570"/>
                <a:gd name="T5" fmla="*/ 0 h 1135"/>
                <a:gd name="T6" fmla="*/ 136 w 570"/>
                <a:gd name="T7" fmla="*/ 2 h 1135"/>
                <a:gd name="T8" fmla="*/ 142 w 570"/>
                <a:gd name="T9" fmla="*/ 12 h 1135"/>
                <a:gd name="T10" fmla="*/ 142 w 570"/>
                <a:gd name="T11" fmla="*/ 29 h 1135"/>
                <a:gd name="T12" fmla="*/ 130 w 570"/>
                <a:gd name="T13" fmla="*/ 38 h 1135"/>
                <a:gd name="T14" fmla="*/ 110 w 570"/>
                <a:gd name="T15" fmla="*/ 51 h 1135"/>
                <a:gd name="T16" fmla="*/ 94 w 570"/>
                <a:gd name="T17" fmla="*/ 67 h 1135"/>
                <a:gd name="T18" fmla="*/ 77 w 570"/>
                <a:gd name="T19" fmla="*/ 88 h 1135"/>
                <a:gd name="T20" fmla="*/ 69 w 570"/>
                <a:gd name="T21" fmla="*/ 103 h 1135"/>
                <a:gd name="T22" fmla="*/ 61 w 570"/>
                <a:gd name="T23" fmla="*/ 122 h 1135"/>
                <a:gd name="T24" fmla="*/ 57 w 570"/>
                <a:gd name="T25" fmla="*/ 148 h 1135"/>
                <a:gd name="T26" fmla="*/ 57 w 570"/>
                <a:gd name="T27" fmla="*/ 171 h 1135"/>
                <a:gd name="T28" fmla="*/ 61 w 570"/>
                <a:gd name="T29" fmla="*/ 200 h 1135"/>
                <a:gd name="T30" fmla="*/ 72 w 570"/>
                <a:gd name="T31" fmla="*/ 227 h 1135"/>
                <a:gd name="T32" fmla="*/ 82 w 570"/>
                <a:gd name="T33" fmla="*/ 243 h 1135"/>
                <a:gd name="T34" fmla="*/ 88 w 570"/>
                <a:gd name="T35" fmla="*/ 253 h 1135"/>
                <a:gd name="T36" fmla="*/ 88 w 570"/>
                <a:gd name="T37" fmla="*/ 262 h 1135"/>
                <a:gd name="T38" fmla="*/ 82 w 570"/>
                <a:gd name="T39" fmla="*/ 265 h 1135"/>
                <a:gd name="T40" fmla="*/ 67 w 570"/>
                <a:gd name="T41" fmla="*/ 265 h 1135"/>
                <a:gd name="T42" fmla="*/ 44 w 570"/>
                <a:gd name="T43" fmla="*/ 269 h 1135"/>
                <a:gd name="T44" fmla="*/ 26 w 570"/>
                <a:gd name="T45" fmla="*/ 275 h 1135"/>
                <a:gd name="T46" fmla="*/ 16 w 570"/>
                <a:gd name="T47" fmla="*/ 284 h 1135"/>
                <a:gd name="T48" fmla="*/ 6 w 570"/>
                <a:gd name="T49" fmla="*/ 281 h 1135"/>
                <a:gd name="T50" fmla="*/ 0 w 570"/>
                <a:gd name="T51" fmla="*/ 269 h 1135"/>
                <a:gd name="T52" fmla="*/ 1 w 570"/>
                <a:gd name="T53" fmla="*/ 260 h 1135"/>
                <a:gd name="T54" fmla="*/ 19 w 570"/>
                <a:gd name="T55" fmla="*/ 252 h 1135"/>
                <a:gd name="T56" fmla="*/ 47 w 570"/>
                <a:gd name="T57" fmla="*/ 250 h 1135"/>
                <a:gd name="T58" fmla="*/ 73 w 570"/>
                <a:gd name="T59" fmla="*/ 250 h 1135"/>
                <a:gd name="T60" fmla="*/ 63 w 570"/>
                <a:gd name="T61" fmla="*/ 237 h 1135"/>
                <a:gd name="T62" fmla="*/ 58 w 570"/>
                <a:gd name="T63" fmla="*/ 222 h 1135"/>
                <a:gd name="T64" fmla="*/ 50 w 570"/>
                <a:gd name="T65" fmla="*/ 200 h 1135"/>
                <a:gd name="T66" fmla="*/ 42 w 570"/>
                <a:gd name="T67" fmla="*/ 176 h 1135"/>
                <a:gd name="T68" fmla="*/ 42 w 570"/>
                <a:gd name="T69" fmla="*/ 149 h 1135"/>
                <a:gd name="T70" fmla="*/ 44 w 570"/>
                <a:gd name="T71" fmla="*/ 122 h 1135"/>
                <a:gd name="T72" fmla="*/ 54 w 570"/>
                <a:gd name="T73" fmla="*/ 98 h 1135"/>
                <a:gd name="T74" fmla="*/ 70 w 570"/>
                <a:gd name="T75" fmla="*/ 67 h 1135"/>
                <a:gd name="T76" fmla="*/ 83 w 570"/>
                <a:gd name="T77" fmla="*/ 5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0" h="1135">
                  <a:moveTo>
                    <a:pt x="332" y="199"/>
                  </a:moveTo>
                  <a:lnTo>
                    <a:pt x="417" y="89"/>
                  </a:lnTo>
                  <a:lnTo>
                    <a:pt x="493" y="0"/>
                  </a:lnTo>
                  <a:lnTo>
                    <a:pt x="544" y="9"/>
                  </a:lnTo>
                  <a:lnTo>
                    <a:pt x="570" y="47"/>
                  </a:lnTo>
                  <a:lnTo>
                    <a:pt x="570" y="114"/>
                  </a:lnTo>
                  <a:lnTo>
                    <a:pt x="523" y="152"/>
                  </a:lnTo>
                  <a:lnTo>
                    <a:pt x="442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8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1" y="908"/>
                  </a:lnTo>
                  <a:lnTo>
                    <a:pt x="328" y="971"/>
                  </a:lnTo>
                  <a:lnTo>
                    <a:pt x="354" y="1012"/>
                  </a:lnTo>
                  <a:lnTo>
                    <a:pt x="354" y="1047"/>
                  </a:lnTo>
                  <a:lnTo>
                    <a:pt x="328" y="1059"/>
                  </a:lnTo>
                  <a:lnTo>
                    <a:pt x="269" y="1059"/>
                  </a:lnTo>
                  <a:lnTo>
                    <a:pt x="176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2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6" y="489"/>
                  </a:lnTo>
                  <a:lnTo>
                    <a:pt x="215" y="393"/>
                  </a:lnTo>
                  <a:lnTo>
                    <a:pt x="282" y="266"/>
                  </a:lnTo>
                  <a:lnTo>
                    <a:pt x="3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0" name="AutoShape 469"/>
          <p:cNvSpPr>
            <a:spLocks noChangeArrowheads="1"/>
          </p:cNvSpPr>
          <p:nvPr/>
        </p:nvSpPr>
        <p:spPr bwMode="auto">
          <a:xfrm>
            <a:off x="6858000" y="5486400"/>
            <a:ext cx="2057400" cy="990600"/>
          </a:xfrm>
          <a:prstGeom prst="wedgeRoundRectCallout">
            <a:avLst>
              <a:gd name="adj1" fmla="val -72532"/>
              <a:gd name="adj2" fmla="val -721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Describe the dynamics</a:t>
            </a:r>
          </a:p>
          <a:p>
            <a:pPr algn="ctr"/>
            <a:r>
              <a:rPr lang="en-US" sz="1600" b="1"/>
              <a:t>from the step</a:t>
            </a:r>
          </a:p>
          <a:p>
            <a:pPr algn="ctr"/>
            <a:r>
              <a:rPr lang="en-US" sz="1600" b="1"/>
              <a:t>change data.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3610" y="5953222"/>
            <a:ext cx="1862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</a:rPr>
              <a:t>Input step change</a:t>
            </a:r>
            <a:endParaRPr lang="en-US" sz="1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1521</TotalTime>
  <Words>3610</Words>
  <Application>Microsoft Office PowerPoint</Application>
  <PresentationFormat>On-screen Show (4:3)</PresentationFormat>
  <Paragraphs>1710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Blank Presentation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56</cp:revision>
  <dcterms:created xsi:type="dcterms:W3CDTF">2002-11-02T22:29:43Z</dcterms:created>
  <dcterms:modified xsi:type="dcterms:W3CDTF">2013-06-24T18:20:55Z</dcterms:modified>
</cp:coreProperties>
</file>